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sldIdLst>
    <p:sldId id="256" r:id="rId3"/>
    <p:sldId id="269" r:id="rId4"/>
    <p:sldId id="283" r:id="rId5"/>
    <p:sldId id="284" r:id="rId6"/>
    <p:sldId id="259" r:id="rId7"/>
    <p:sldId id="271" r:id="rId8"/>
    <p:sldId id="262" r:id="rId9"/>
    <p:sldId id="263" r:id="rId10"/>
    <p:sldId id="287" r:id="rId11"/>
    <p:sldId id="300" r:id="rId12"/>
    <p:sldId id="288" r:id="rId13"/>
    <p:sldId id="290" r:id="rId14"/>
    <p:sldId id="266" r:id="rId15"/>
    <p:sldId id="294" r:id="rId16"/>
    <p:sldId id="296" r:id="rId17"/>
    <p:sldId id="299" r:id="rId18"/>
    <p:sldId id="279" r:id="rId19"/>
    <p:sldId id="275" r:id="rId20"/>
    <p:sldId id="301" r:id="rId21"/>
    <p:sldId id="286" r:id="rId22"/>
    <p:sldId id="276" r:id="rId23"/>
  </p:sldIdLst>
  <p:sldSz cx="9144000" cy="6858000" type="screen4x3"/>
  <p:notesSz cx="6858000" cy="9144000"/>
  <p:defaultTextStyle>
    <a:defPPr>
      <a:defRPr lang="ja-JP"/>
    </a:defPPr>
    <a:lvl1pPr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DDDDDD"/>
    <a:srgbClr val="0033CC"/>
    <a:srgbClr val="FF3300"/>
    <a:srgbClr val="4D4D4D"/>
    <a:srgbClr val="5F5F5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106" d="100"/>
          <a:sy n="106" d="100"/>
        </p:scale>
        <p:origin x="18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3.wmf"/><Relationship Id="rId3" Type="http://schemas.openxmlformats.org/officeDocument/2006/relationships/image" Target="../media/image27.wmf"/><Relationship Id="rId7" Type="http://schemas.openxmlformats.org/officeDocument/2006/relationships/image" Target="../media/image30.wmf"/><Relationship Id="rId12" Type="http://schemas.openxmlformats.org/officeDocument/2006/relationships/image" Target="../media/image32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14.wmf"/><Relationship Id="rId11" Type="http://schemas.openxmlformats.org/officeDocument/2006/relationships/image" Target="../media/image24.wmf"/><Relationship Id="rId5" Type="http://schemas.openxmlformats.org/officeDocument/2006/relationships/image" Target="../media/image29.wmf"/><Relationship Id="rId10" Type="http://schemas.openxmlformats.org/officeDocument/2006/relationships/image" Target="../media/image23.wmf"/><Relationship Id="rId4" Type="http://schemas.openxmlformats.org/officeDocument/2006/relationships/image" Target="../media/image28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anose="02020603050405020304" pitchFamily="18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0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kumimoji="0" lang="ja-JP" altLang="ja-JP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39FBAB-1304-4092-9F86-1CF093C5FD9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283BD0-570B-4912-BA2E-382D6E14634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407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48F40-1F50-45E6-93F7-7493C99F0C2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583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65124-1645-4C10-B25B-5AE7183BBEA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7214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77349-D661-40A1-8B85-1BF1CFC038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541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B2168-97FD-4B43-B484-8EC5140933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5181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8E0C1-ED8F-4228-8015-F826F79E86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17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DFE0-F561-48A2-B777-D6512CE61B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477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2554B-4B6D-448B-BDEA-F2E97B4929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4445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E87A5-E8C7-4838-8826-C10FDBDF10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467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9F62A-6E15-49DB-90D3-B0B4A5D9D6C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432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27416-224C-4977-AA74-DA6592DE683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9964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34A3-45B3-42EC-99BB-9EE7C840A01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286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CF93-956D-4B0F-8244-1E90525174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8330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36515-E7C6-4183-B810-B2A88B2B1B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311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65BC9-B591-4CDA-BD94-77620B6F732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588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9EAA95-116F-4843-8F60-2086A2310BEE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667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984DE4-E54E-45AF-89D5-B247F237DA7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181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AC3D31-8B69-42F2-8113-4AA0CD0F4307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780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4829B0-4A1C-4BF1-8DA5-6499B4D9C5D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517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A0B28F-A361-4E63-95F5-4DB69D62ACB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837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B3990-43B8-4406-A3F1-1582E401900A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905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 Black" panose="020B0A04020102020204" pitchFamily="34" charset="0"/>
              </a:defRPr>
            </a:lvl1pPr>
          </a:lstStyle>
          <a:p>
            <a:fld id="{E3E03302-C5EF-49F3-BD6D-FB58A3503A0B}" type="slidenum">
              <a:rPr lang="en-US" altLang="ja-JP"/>
              <a:pPr/>
              <a:t>‹#›</a:t>
            </a:fld>
            <a:endParaRPr lang="en-US" altLang="ja-JP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ja-JP" altLang="ja-JP" sz="2400">
                <a:latin typeface="Times New Roman" panose="02020603050405020304" pitchFamily="18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2400">
                <a:latin typeface="Times New Roman" panose="02020603050405020304" pitchFamily="18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>
                <a:solidFill>
                  <a:schemeClr val="accent2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 sz="2400">
                <a:latin typeface="Times New Roman" panose="02020603050405020304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>
                <a:solidFill>
                  <a:schemeClr val="accent2"/>
                </a:solidFill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kumimoji="0" lang="ja-JP" altLang="ja-JP">
                <a:solidFill>
                  <a:schemeClr val="accent2"/>
                </a:solidFill>
              </a:endParaRPr>
            </a:p>
          </p:txBody>
        </p:sp>
      </p:grp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/>
            </a:lvl1pPr>
          </a:lstStyle>
          <a:p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ja-JP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E70487-4C7D-4555-B72B-4CF32C267FA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21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1.wmf"/><Relationship Id="rId26" Type="http://schemas.openxmlformats.org/officeDocument/2006/relationships/oleObject" Target="../embeddings/oleObject28.bin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22.wmf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32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4.wmf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-133350" y="188913"/>
            <a:ext cx="939641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13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ja-JP" sz="2800" b="1"/>
              <a:t>2009</a:t>
            </a:r>
            <a:r>
              <a:rPr lang="ja-JP" altLang="en-US" sz="2800" b="1"/>
              <a:t>年秋の北極海ラジオゾンデ観測によって観測された</a:t>
            </a:r>
          </a:p>
          <a:p>
            <a:pPr algn="ctr"/>
            <a:r>
              <a:rPr lang="ja-JP" altLang="en-US" sz="2800" b="1"/>
              <a:t>大気の順圧不安定とメソ渦列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90488" y="5084763"/>
            <a:ext cx="9324976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2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　地球環境気候学研究室</a:t>
            </a:r>
          </a:p>
          <a:p>
            <a:pPr algn="ctr"/>
            <a:r>
              <a:rPr lang="en-US" altLang="ja-JP" sz="2000" b="1"/>
              <a:t>506307</a:t>
            </a:r>
          </a:p>
          <a:p>
            <a:pPr algn="ctr"/>
            <a:r>
              <a:rPr lang="ja-JP" altLang="en-US" sz="2000" b="1"/>
              <a:t>伊藤　匡史</a:t>
            </a:r>
          </a:p>
          <a:p>
            <a:pPr algn="ctr"/>
            <a:endParaRPr lang="ja-JP" altLang="en-US" sz="2000" b="1"/>
          </a:p>
          <a:p>
            <a:pPr algn="ctr"/>
            <a:r>
              <a:rPr lang="ja-JP" altLang="en-US" sz="2000" b="1"/>
              <a:t>　指導教員：　立花　義裕　教授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12775" y="1412875"/>
            <a:ext cx="788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ja-JP" b="1"/>
              <a:t>Barotropic instability of the atmosphere and meso vortex line </a:t>
            </a:r>
          </a:p>
          <a:p>
            <a:pPr algn="ctr"/>
            <a:r>
              <a:rPr lang="en-US" altLang="ja-JP" b="1"/>
              <a:t>observed by radiosonde observation on the Arctic sea in autumn, 2009</a:t>
            </a:r>
          </a:p>
        </p:txBody>
      </p:sp>
      <p:pic>
        <p:nvPicPr>
          <p:cNvPr id="2055" name="Picture 7" descr="DSC0164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216150"/>
            <a:ext cx="3636963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974725"/>
            <a:ext cx="5545137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95325"/>
            <a:ext cx="855663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6384925"/>
            <a:ext cx="115252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547813" y="404813"/>
            <a:ext cx="54006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/>
              <a:t>渦位の気候値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547813" y="6381750"/>
            <a:ext cx="12239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気象庁</a:t>
            </a:r>
            <a:r>
              <a:rPr lang="en-US" altLang="ja-JP"/>
              <a:t>HP</a:t>
            </a:r>
            <a:r>
              <a:rPr lang="ja-JP" altLang="en-US"/>
              <a:t>より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79388" y="981075"/>
            <a:ext cx="5580062" cy="935038"/>
          </a:xfrm>
          <a:prstGeom prst="rect">
            <a:avLst/>
          </a:prstGeom>
          <a:solidFill>
            <a:schemeClr val="bg1"/>
          </a:solidFill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北に行くほど渦位は大きい　　　　　　　　　　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7524750" y="9810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/>
              <a:t>高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7740650" y="53736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/>
              <a:t>低</a:t>
            </a: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179388" y="1989138"/>
            <a:ext cx="3492500" cy="93503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極域で負の値は不安定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195513" y="5229225"/>
            <a:ext cx="10080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b="1"/>
              <a:t>日本</a:t>
            </a: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5508625" y="3860800"/>
            <a:ext cx="10080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b="1"/>
              <a:t>アメリカ</a:t>
            </a:r>
          </a:p>
        </p:txBody>
      </p:sp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4140200" y="981075"/>
          <a:ext cx="10493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数式" r:id="rId6" imgW="457200" imgH="419040" progId="Equation.3">
                  <p:embed/>
                </p:oleObj>
              </mc:Choice>
              <mc:Fallback>
                <p:oleObj name="数式" r:id="rId6" imgW="457200" imgH="419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981075"/>
                        <a:ext cx="1049338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3362325" y="162877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914650" y="2465388"/>
          <a:ext cx="24479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数式" r:id="rId3" imgW="1066680" imgH="444240" progId="Equation.3">
                  <p:embed/>
                </p:oleObj>
              </mc:Choice>
              <mc:Fallback>
                <p:oleObj name="数式" r:id="rId3" imgW="10666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465388"/>
                        <a:ext cx="24479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539875" y="2782888"/>
            <a:ext cx="86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つまり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938838" y="2797175"/>
            <a:ext cx="1800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となる点が必要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84213" y="404813"/>
            <a:ext cx="1362075" cy="35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計算手法②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98463" y="915988"/>
            <a:ext cx="172878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渦位勾配</a:t>
            </a:r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1354138" y="1260475"/>
          <a:ext cx="24479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数式" r:id="rId5" imgW="1066680" imgH="444240" progId="Equation.3">
                  <p:embed/>
                </p:oleObj>
              </mc:Choice>
              <mc:Fallback>
                <p:oleObj name="数式" r:id="rId5" imgW="106668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1260475"/>
                        <a:ext cx="24479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4316413" y="1217613"/>
          <a:ext cx="24479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数式" r:id="rId7" imgW="1066680" imgH="444240" progId="Equation.3">
                  <p:embed/>
                </p:oleObj>
              </mc:Choice>
              <mc:Fallback>
                <p:oleObj name="数式" r:id="rId7" imgW="1066680" imgH="444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217613"/>
                        <a:ext cx="24479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887413" y="4479925"/>
          <a:ext cx="39243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数式" r:id="rId9" imgW="1930320" imgH="444240" progId="Equation.3">
                  <p:embed/>
                </p:oleObj>
              </mc:Choice>
              <mc:Fallback>
                <p:oleObj name="数式" r:id="rId9" imgW="1930320" imgH="444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479925"/>
                        <a:ext cx="392430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148263" y="4768850"/>
            <a:ext cx="3673475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の値を求めて安定度を求める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1539875" y="6219825"/>
            <a:ext cx="61198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正負の符号が入れ替わる変曲点が有れば順圧不安定とされる</a:t>
            </a: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 rot="5400000">
            <a:off x="4320382" y="5503069"/>
            <a:ext cx="433387" cy="5048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2239" name="Object 15"/>
          <p:cNvGraphicFramePr>
            <a:graphicFrameLocks noChangeAspect="1"/>
          </p:cNvGraphicFramePr>
          <p:nvPr/>
        </p:nvGraphicFramePr>
        <p:xfrm>
          <a:off x="3044825" y="3678238"/>
          <a:ext cx="2239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数式" r:id="rId11" imgW="914400" imgH="190440" progId="Equation.3">
                  <p:embed/>
                </p:oleObj>
              </mc:Choice>
              <mc:Fallback>
                <p:oleObj name="数式" r:id="rId11" imgW="914400" imgH="1904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3678238"/>
                        <a:ext cx="22399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6732588" y="5661025"/>
            <a:ext cx="19446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（</a:t>
            </a:r>
            <a:r>
              <a:rPr lang="en-US" altLang="ja-JP"/>
              <a:t>Holton 2004)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68313" y="4365625"/>
            <a:ext cx="4391025" cy="1079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52236" grpId="0" animBg="1"/>
      <p:bldP spid="52237" grpId="0" animBg="1"/>
      <p:bldP spid="52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84860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8313" y="476250"/>
            <a:ext cx="165735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気圧配置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865563" y="2384425"/>
            <a:ext cx="892175" cy="750888"/>
          </a:xfrm>
          <a:prstGeom prst="rect">
            <a:avLst/>
          </a:prstGeom>
          <a:noFill/>
          <a:ln w="412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276350" y="6092825"/>
            <a:ext cx="6589713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/>
              <a:t>観測期間中の平均地上気圧　（広域）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563938" y="4276725"/>
            <a:ext cx="504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276600" y="1900238"/>
            <a:ext cx="504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>
                <a:solidFill>
                  <a:srgbClr val="0066FF"/>
                </a:solidFill>
              </a:rPr>
              <a:t>H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148263" y="460375"/>
            <a:ext cx="2951162" cy="64928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/>
              <a:t>観測対象領域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4643438" y="1109663"/>
            <a:ext cx="649287" cy="1366837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046663"/>
            <a:ext cx="7224713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7702550" y="5181600"/>
            <a:ext cx="5762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/>
              <a:t>[hPa]</a:t>
            </a: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1116013" y="5516563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990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1730375" y="5526088"/>
            <a:ext cx="5762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995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2363788" y="5516563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1000</a:t>
            </a: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2978150" y="5516563"/>
            <a:ext cx="5762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1005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3592513" y="5507038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1010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4216400" y="5507038"/>
            <a:ext cx="5762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1015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4830763" y="5507038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1020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5445125" y="5507038"/>
            <a:ext cx="5762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1025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6046788" y="5503863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1030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6664325" y="5516563"/>
            <a:ext cx="5762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1035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4284663" y="3789363"/>
            <a:ext cx="115093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アラスカ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1403350" y="1916113"/>
            <a:ext cx="11509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シベリア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480175" cy="569912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9375" y="908050"/>
            <a:ext cx="1943100" cy="11525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3359284">
            <a:off x="2988468" y="2348707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1939612">
            <a:off x="4932363" y="249237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11959936">
            <a:off x="5219700" y="422116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8629955">
            <a:off x="2268538" y="4221163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95288" y="404813"/>
            <a:ext cx="15128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観測結果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403350" y="6453188"/>
            <a:ext cx="611981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/>
              <a:t>観測期間中の平均海面気圧 </a:t>
            </a:r>
            <a:r>
              <a:rPr lang="en-US" altLang="ja-JP" sz="2000"/>
              <a:t>[hPa] </a:t>
            </a:r>
            <a:r>
              <a:rPr lang="ja-JP" altLang="en-US" sz="2000"/>
              <a:t>と観測点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23850" y="1125538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95288" y="1484313"/>
            <a:ext cx="12588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地衡風の向き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940425" y="1125538"/>
            <a:ext cx="5762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1033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283075" y="1628775"/>
            <a:ext cx="5762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1033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011863" y="1773238"/>
            <a:ext cx="576262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1034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6156325" y="2420938"/>
            <a:ext cx="5762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1035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283075" y="2492375"/>
            <a:ext cx="5762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1034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6443663" y="3789363"/>
            <a:ext cx="576262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1035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914775" y="3790950"/>
            <a:ext cx="40005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443663" y="4365625"/>
            <a:ext cx="5762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1034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283075" y="4149725"/>
            <a:ext cx="5762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1033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619250" y="4292600"/>
            <a:ext cx="5762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1035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1547813" y="3573463"/>
            <a:ext cx="576262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1036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1547813" y="4581525"/>
            <a:ext cx="5762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1034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283075" y="4437063"/>
            <a:ext cx="5762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1032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4283075" y="4724400"/>
            <a:ext cx="5762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1031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427538" y="5013325"/>
            <a:ext cx="504825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1030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4319588" y="5300663"/>
            <a:ext cx="504825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1029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3779838" y="5589588"/>
            <a:ext cx="504825" cy="141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1028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3851275" y="5805488"/>
            <a:ext cx="504825" cy="141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1027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3851275" y="6049963"/>
            <a:ext cx="504825" cy="141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1026</a:t>
            </a: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3348038" y="6237288"/>
            <a:ext cx="504825" cy="141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600" b="1"/>
              <a:t>1025</a:t>
            </a: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6156325" y="3140075"/>
            <a:ext cx="720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4000" b="1">
                <a:solidFill>
                  <a:srgbClr val="0066FF"/>
                </a:solidFill>
              </a:rPr>
              <a:t>H</a:t>
            </a: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1547813" y="2708275"/>
            <a:ext cx="720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4000" b="1">
                <a:solidFill>
                  <a:srgbClr val="0066FF"/>
                </a:solidFill>
              </a:rPr>
              <a:t>H</a:t>
            </a: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2159000" y="115888"/>
            <a:ext cx="6985000" cy="136842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シアーがありそうなので順圧不安定が起こりそう！</a:t>
            </a:r>
          </a:p>
          <a:p>
            <a:pPr algn="ctr"/>
            <a:r>
              <a:rPr lang="ja-JP" altLang="en-US" sz="2400"/>
              <a:t>実際にデータを見てみる・・・</a:t>
            </a: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5292725" y="1557338"/>
            <a:ext cx="2519363" cy="5762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観測点</a:t>
            </a: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508625" y="1700213"/>
            <a:ext cx="288925" cy="2873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H="1">
            <a:off x="3851275" y="3068638"/>
            <a:ext cx="73025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08050"/>
            <a:ext cx="8245475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2159000" y="3741738"/>
            <a:ext cx="1079500" cy="9366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303463" y="3886200"/>
            <a:ext cx="7921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2303463" y="3886200"/>
            <a:ext cx="7921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2141538" y="1924050"/>
            <a:ext cx="720725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2374900" y="208597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5646738" y="1546225"/>
            <a:ext cx="1366837" cy="11525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6119813" y="1941513"/>
            <a:ext cx="360362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5900738" y="3698875"/>
            <a:ext cx="1096962" cy="8096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6262688" y="3949700"/>
            <a:ext cx="328612" cy="3032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1692275" y="3284538"/>
            <a:ext cx="6985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468313" y="476250"/>
            <a:ext cx="19431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風</a:t>
            </a:r>
            <a:r>
              <a:rPr lang="en-US" altLang="ja-JP" sz="2400" b="1" u="sng"/>
              <a:t>:</a:t>
            </a:r>
            <a:r>
              <a:rPr lang="ja-JP" altLang="en-US" sz="2400" b="1" u="sng"/>
              <a:t>東向き成分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1835150" y="6381750"/>
            <a:ext cx="54737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風の東向き成分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539750" y="6165850"/>
            <a:ext cx="827088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東風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7596188" y="6165850"/>
            <a:ext cx="827087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西風</a:t>
            </a:r>
          </a:p>
        </p:txBody>
      </p:sp>
      <p:sp>
        <p:nvSpPr>
          <p:cNvPr id="61462" name="Freeform 22"/>
          <p:cNvSpPr>
            <a:spLocks/>
          </p:cNvSpPr>
          <p:nvPr/>
        </p:nvSpPr>
        <p:spPr bwMode="auto">
          <a:xfrm>
            <a:off x="1692275" y="3679825"/>
            <a:ext cx="3587750" cy="1298575"/>
          </a:xfrm>
          <a:custGeom>
            <a:avLst/>
            <a:gdLst>
              <a:gd name="T0" fmla="*/ 0 w 2260"/>
              <a:gd name="T1" fmla="*/ 23 h 818"/>
              <a:gd name="T2" fmla="*/ 1088 w 2260"/>
              <a:gd name="T3" fmla="*/ 23 h 818"/>
              <a:gd name="T4" fmla="*/ 1270 w 2260"/>
              <a:gd name="T5" fmla="*/ 160 h 818"/>
              <a:gd name="T6" fmla="*/ 1451 w 2260"/>
              <a:gd name="T7" fmla="*/ 250 h 818"/>
              <a:gd name="T8" fmla="*/ 1406 w 2260"/>
              <a:gd name="T9" fmla="*/ 341 h 818"/>
              <a:gd name="T10" fmla="*/ 1496 w 2260"/>
              <a:gd name="T11" fmla="*/ 432 h 818"/>
              <a:gd name="T12" fmla="*/ 1315 w 2260"/>
              <a:gd name="T13" fmla="*/ 522 h 818"/>
              <a:gd name="T14" fmla="*/ 2132 w 2260"/>
              <a:gd name="T15" fmla="*/ 613 h 818"/>
              <a:gd name="T16" fmla="*/ 2086 w 2260"/>
              <a:gd name="T17" fmla="*/ 658 h 818"/>
              <a:gd name="T18" fmla="*/ 1995 w 2260"/>
              <a:gd name="T19" fmla="*/ 795 h 818"/>
              <a:gd name="T20" fmla="*/ 2041 w 2260"/>
              <a:gd name="T21" fmla="*/ 795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60" h="818">
                <a:moveTo>
                  <a:pt x="0" y="23"/>
                </a:moveTo>
                <a:cubicBezTo>
                  <a:pt x="438" y="11"/>
                  <a:pt x="876" y="0"/>
                  <a:pt x="1088" y="23"/>
                </a:cubicBezTo>
                <a:cubicBezTo>
                  <a:pt x="1300" y="46"/>
                  <a:pt x="1210" y="122"/>
                  <a:pt x="1270" y="160"/>
                </a:cubicBezTo>
                <a:cubicBezTo>
                  <a:pt x="1330" y="198"/>
                  <a:pt x="1428" y="220"/>
                  <a:pt x="1451" y="250"/>
                </a:cubicBezTo>
                <a:cubicBezTo>
                  <a:pt x="1474" y="280"/>
                  <a:pt x="1399" y="311"/>
                  <a:pt x="1406" y="341"/>
                </a:cubicBezTo>
                <a:cubicBezTo>
                  <a:pt x="1413" y="371"/>
                  <a:pt x="1511" y="402"/>
                  <a:pt x="1496" y="432"/>
                </a:cubicBezTo>
                <a:cubicBezTo>
                  <a:pt x="1481" y="462"/>
                  <a:pt x="1209" y="492"/>
                  <a:pt x="1315" y="522"/>
                </a:cubicBezTo>
                <a:cubicBezTo>
                  <a:pt x="1421" y="552"/>
                  <a:pt x="2004" y="590"/>
                  <a:pt x="2132" y="613"/>
                </a:cubicBezTo>
                <a:cubicBezTo>
                  <a:pt x="2260" y="636"/>
                  <a:pt x="2109" y="628"/>
                  <a:pt x="2086" y="658"/>
                </a:cubicBezTo>
                <a:cubicBezTo>
                  <a:pt x="2063" y="688"/>
                  <a:pt x="2002" y="772"/>
                  <a:pt x="1995" y="795"/>
                </a:cubicBezTo>
                <a:cubicBezTo>
                  <a:pt x="1988" y="818"/>
                  <a:pt x="2033" y="795"/>
                  <a:pt x="2041" y="79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1514475" y="4805363"/>
            <a:ext cx="287338" cy="2873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64" name="Oval 24"/>
          <p:cNvSpPr>
            <a:spLocks noChangeArrowheads="1"/>
          </p:cNvSpPr>
          <p:nvPr/>
        </p:nvSpPr>
        <p:spPr bwMode="auto">
          <a:xfrm>
            <a:off x="3040063" y="4800600"/>
            <a:ext cx="287337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65" name="Oval 25"/>
          <p:cNvSpPr>
            <a:spLocks noChangeArrowheads="1"/>
          </p:cNvSpPr>
          <p:nvPr/>
        </p:nvSpPr>
        <p:spPr bwMode="auto">
          <a:xfrm>
            <a:off x="4583113" y="4797425"/>
            <a:ext cx="287337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66" name="Oval 26"/>
          <p:cNvSpPr>
            <a:spLocks noChangeArrowheads="1"/>
          </p:cNvSpPr>
          <p:nvPr/>
        </p:nvSpPr>
        <p:spPr bwMode="auto">
          <a:xfrm>
            <a:off x="6127750" y="4806950"/>
            <a:ext cx="287338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67" name="Oval 27"/>
          <p:cNvSpPr>
            <a:spLocks noChangeArrowheads="1"/>
          </p:cNvSpPr>
          <p:nvPr/>
        </p:nvSpPr>
        <p:spPr bwMode="auto">
          <a:xfrm>
            <a:off x="7669213" y="4791075"/>
            <a:ext cx="287337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6732588" y="2987675"/>
            <a:ext cx="2411412" cy="5762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下層でシアーが大きい</a:t>
            </a:r>
          </a:p>
        </p:txBody>
      </p:sp>
      <p:sp>
        <p:nvSpPr>
          <p:cNvPr id="61469" name="Oval 29"/>
          <p:cNvSpPr>
            <a:spLocks noChangeArrowheads="1"/>
          </p:cNvSpPr>
          <p:nvPr/>
        </p:nvSpPr>
        <p:spPr bwMode="auto">
          <a:xfrm>
            <a:off x="6011863" y="476250"/>
            <a:ext cx="287337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6443663" y="404813"/>
            <a:ext cx="827087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観測点</a:t>
            </a: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5867400" y="333375"/>
            <a:ext cx="1584325" cy="50323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4140200" y="5373688"/>
            <a:ext cx="8636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168°W</a:t>
            </a:r>
            <a:r>
              <a:rPr lang="ja-JP" altLang="en-US" sz="2000" b="1"/>
              <a:t>観測ラインの空間分布</a:t>
            </a: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611188" y="5013325"/>
            <a:ext cx="647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4000" b="1"/>
              <a:t>北</a:t>
            </a:r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8101013" y="4941888"/>
            <a:ext cx="647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4000" b="1"/>
              <a:t>南</a:t>
            </a:r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1331913" y="5119688"/>
            <a:ext cx="6696075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8" grpId="0" animBg="1"/>
      <p:bldP spid="61472" grpId="0" animBg="1"/>
      <p:bldP spid="61473" grpId="0"/>
      <p:bldP spid="614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36613"/>
            <a:ext cx="8609013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23850" y="404813"/>
            <a:ext cx="15128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渦度</a:t>
            </a:r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2627313" y="3213100"/>
            <a:ext cx="3889375" cy="433388"/>
          </a:xfrm>
          <a:custGeom>
            <a:avLst/>
            <a:gdLst>
              <a:gd name="T0" fmla="*/ 0 w 2450"/>
              <a:gd name="T1" fmla="*/ 0 h 273"/>
              <a:gd name="T2" fmla="*/ 409 w 2450"/>
              <a:gd name="T3" fmla="*/ 46 h 273"/>
              <a:gd name="T4" fmla="*/ 862 w 2450"/>
              <a:gd name="T5" fmla="*/ 91 h 273"/>
              <a:gd name="T6" fmla="*/ 1044 w 2450"/>
              <a:gd name="T7" fmla="*/ 91 h 273"/>
              <a:gd name="T8" fmla="*/ 1316 w 2450"/>
              <a:gd name="T9" fmla="*/ 182 h 273"/>
              <a:gd name="T10" fmla="*/ 1406 w 2450"/>
              <a:gd name="T11" fmla="*/ 227 h 273"/>
              <a:gd name="T12" fmla="*/ 1769 w 2450"/>
              <a:gd name="T13" fmla="*/ 273 h 273"/>
              <a:gd name="T14" fmla="*/ 2450 w 2450"/>
              <a:gd name="T15" fmla="*/ 227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50" h="273">
                <a:moveTo>
                  <a:pt x="0" y="0"/>
                </a:moveTo>
                <a:cubicBezTo>
                  <a:pt x="132" y="15"/>
                  <a:pt x="265" y="31"/>
                  <a:pt x="409" y="46"/>
                </a:cubicBezTo>
                <a:cubicBezTo>
                  <a:pt x="553" y="61"/>
                  <a:pt x="756" y="84"/>
                  <a:pt x="862" y="91"/>
                </a:cubicBezTo>
                <a:cubicBezTo>
                  <a:pt x="968" y="98"/>
                  <a:pt x="968" y="76"/>
                  <a:pt x="1044" y="91"/>
                </a:cubicBezTo>
                <a:cubicBezTo>
                  <a:pt x="1120" y="106"/>
                  <a:pt x="1256" y="159"/>
                  <a:pt x="1316" y="182"/>
                </a:cubicBezTo>
                <a:cubicBezTo>
                  <a:pt x="1376" y="205"/>
                  <a:pt x="1331" y="212"/>
                  <a:pt x="1406" y="227"/>
                </a:cubicBezTo>
                <a:cubicBezTo>
                  <a:pt x="1481" y="242"/>
                  <a:pt x="1595" y="273"/>
                  <a:pt x="1769" y="273"/>
                </a:cubicBezTo>
                <a:cubicBezTo>
                  <a:pt x="1943" y="273"/>
                  <a:pt x="2337" y="235"/>
                  <a:pt x="2450" y="22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516688" y="3140075"/>
            <a:ext cx="2447925" cy="57626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b="1"/>
              <a:t>下層で渦度変化が大きい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 rot="16200000">
            <a:off x="-1548606" y="2564607"/>
            <a:ext cx="46799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気圧　（</a:t>
            </a:r>
            <a:r>
              <a:rPr lang="en-US" altLang="ja-JP" sz="2400"/>
              <a:t>hPa)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130550" y="6237288"/>
            <a:ext cx="2881313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>
                <a:latin typeface="ＭＳ Ｐゴシック" panose="020B0600070205080204" pitchFamily="50" charset="-128"/>
              </a:rPr>
              <a:t>観測点間における渦度</a:t>
            </a: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2038350" y="4743450"/>
            <a:ext cx="287338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3254375" y="4749800"/>
            <a:ext cx="287338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4460875" y="4756150"/>
            <a:ext cx="287338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5686425" y="4762500"/>
            <a:ext cx="287338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6892925" y="4768850"/>
            <a:ext cx="287338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6011863" y="476250"/>
            <a:ext cx="287337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443663" y="404813"/>
            <a:ext cx="827087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観測点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5867400" y="333375"/>
            <a:ext cx="1584325" cy="50323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3275013" y="5229225"/>
            <a:ext cx="2592387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時間</a:t>
            </a:r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3779838" y="4437063"/>
            <a:ext cx="504825" cy="504825"/>
          </a:xfrm>
          <a:prstGeom prst="ellipse">
            <a:avLst/>
          </a:prstGeom>
          <a:noFill/>
          <a:ln w="317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auto">
          <a:xfrm>
            <a:off x="6084888" y="4437063"/>
            <a:ext cx="504825" cy="433387"/>
          </a:xfrm>
          <a:prstGeom prst="ellipse">
            <a:avLst/>
          </a:prstGeom>
          <a:noFill/>
          <a:ln w="317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6588125" y="3860800"/>
            <a:ext cx="2376488" cy="576263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負の渦度が大きい</a:t>
            </a:r>
          </a:p>
        </p:txBody>
      </p:sp>
      <p:sp>
        <p:nvSpPr>
          <p:cNvPr id="63512" name="Line 24"/>
          <p:cNvSpPr>
            <a:spLocks noChangeShapeType="1"/>
          </p:cNvSpPr>
          <p:nvPr/>
        </p:nvSpPr>
        <p:spPr bwMode="auto">
          <a:xfrm flipH="1">
            <a:off x="4284663" y="4005263"/>
            <a:ext cx="2232025" cy="503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H="1">
            <a:off x="6443663" y="4005263"/>
            <a:ext cx="144462" cy="5746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1692275" y="1052513"/>
            <a:ext cx="7272338" cy="143986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惑星渦度と同等の逆渦が存在する。</a:t>
            </a:r>
          </a:p>
          <a:p>
            <a:pPr algn="ctr"/>
            <a:r>
              <a:rPr lang="ja-JP" altLang="en-US" sz="2400"/>
              <a:t>一般的な相対渦度より十分に大きな値を持っている。</a:t>
            </a:r>
          </a:p>
          <a:p>
            <a:pPr algn="ctr"/>
            <a:r>
              <a:rPr lang="ja-JP" altLang="en-US" sz="2400"/>
              <a:t>よって、回転する大きな力を持っている可能性がある。</a:t>
            </a: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2339975" y="5013325"/>
            <a:ext cx="8636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3563938" y="5013325"/>
            <a:ext cx="8636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4787900" y="5013325"/>
            <a:ext cx="8636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6011863" y="5013325"/>
            <a:ext cx="8636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900113" y="4868863"/>
            <a:ext cx="647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4000" b="1"/>
              <a:t>北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7740650" y="4868863"/>
            <a:ext cx="647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4000" b="1"/>
              <a:t>南</a:t>
            </a: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4140200" y="5157788"/>
            <a:ext cx="8636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4140200" y="5229225"/>
            <a:ext cx="8636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168°W</a:t>
            </a:r>
            <a:r>
              <a:rPr lang="ja-JP" altLang="en-US" sz="2000" b="1"/>
              <a:t>観測ラインの空間分布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511" grpId="0" animBg="1"/>
      <p:bldP spid="635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863600"/>
            <a:ext cx="6765925" cy="53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6011863" y="476250"/>
            <a:ext cx="287337" cy="28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443663" y="404813"/>
            <a:ext cx="827087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観測点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5867400" y="333375"/>
            <a:ext cx="1584325" cy="50323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3348038" y="4992688"/>
            <a:ext cx="287337" cy="2873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4716463" y="4989513"/>
            <a:ext cx="287337" cy="2873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6084888" y="4976813"/>
            <a:ext cx="287337" cy="2873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7451725" y="4979988"/>
            <a:ext cx="287338" cy="2873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2051050" y="4979988"/>
            <a:ext cx="287338" cy="2873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6732588" y="3070225"/>
            <a:ext cx="1152525" cy="358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変曲点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2268538" y="3070225"/>
            <a:ext cx="1141412" cy="431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変曲点</a:t>
            </a: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 flipH="1">
            <a:off x="5354638" y="3886200"/>
            <a:ext cx="7937" cy="128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H="1">
            <a:off x="4389438" y="3875088"/>
            <a:ext cx="11112" cy="1355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094038" y="3514725"/>
            <a:ext cx="1211262" cy="501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H="1">
            <a:off x="5435600" y="3429000"/>
            <a:ext cx="1512888" cy="5048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5465763" y="4100513"/>
            <a:ext cx="720725" cy="57943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正</a:t>
            </a: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3543300" y="4086225"/>
            <a:ext cx="720725" cy="57943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正</a:t>
            </a: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4479925" y="4090988"/>
            <a:ext cx="720725" cy="57943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負</a:t>
            </a: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395288" y="404813"/>
            <a:ext cx="172878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渦位勾配</a:t>
            </a: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3276600" y="6381750"/>
            <a:ext cx="316865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観測点での渦位勾配</a:t>
            </a: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2292350" y="6016625"/>
            <a:ext cx="441325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-0.6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2908300" y="6022975"/>
            <a:ext cx="441325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-0.4</a:t>
            </a: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3533775" y="6010275"/>
            <a:ext cx="441325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-0.2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4130675" y="6002338"/>
            <a:ext cx="441325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0</a:t>
            </a: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4772025" y="6011863"/>
            <a:ext cx="441325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0.2</a:t>
            </a: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5368925" y="6008688"/>
            <a:ext cx="441325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0.4</a:t>
            </a: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6013450" y="6011863"/>
            <a:ext cx="441325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0.6</a:t>
            </a: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6804025" y="5661025"/>
            <a:ext cx="15128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7370763" y="5719763"/>
            <a:ext cx="647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[×10   m</a:t>
            </a:r>
            <a:r>
              <a:rPr lang="en-US" altLang="ja-JP" sz="2000" b="1" baseline="30000"/>
              <a:t>-1</a:t>
            </a:r>
            <a:r>
              <a:rPr lang="en-US" altLang="ja-JP"/>
              <a:t>s </a:t>
            </a:r>
            <a:r>
              <a:rPr lang="en-US" altLang="ja-JP" sz="2000" b="1" baseline="30000"/>
              <a:t>-1</a:t>
            </a:r>
            <a:r>
              <a:rPr lang="en-US" altLang="ja-JP"/>
              <a:t>]</a:t>
            </a: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7405688" y="5646738"/>
            <a:ext cx="4333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-8</a:t>
            </a:r>
          </a:p>
        </p:txBody>
      </p:sp>
      <p:graphicFrame>
        <p:nvGraphicFramePr>
          <p:cNvPr id="66594" name="Object 34"/>
          <p:cNvGraphicFramePr>
            <a:graphicFrameLocks noChangeAspect="1"/>
          </p:cNvGraphicFramePr>
          <p:nvPr/>
        </p:nvGraphicFramePr>
        <p:xfrm>
          <a:off x="7956550" y="2852738"/>
          <a:ext cx="9286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" name="数式" r:id="rId4" imgW="457200" imgH="419040" progId="Equation.3">
                  <p:embed/>
                </p:oleObj>
              </mc:Choice>
              <mc:Fallback>
                <p:oleObj name="数式" r:id="rId4" imgW="457200" imgH="4190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2852738"/>
                        <a:ext cx="928688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1187450" y="5229225"/>
            <a:ext cx="647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4000" b="1"/>
              <a:t>北</a:t>
            </a:r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7956550" y="5084763"/>
            <a:ext cx="647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4000" b="1"/>
              <a:t>南</a:t>
            </a:r>
          </a:p>
        </p:txBody>
      </p:sp>
      <p:sp>
        <p:nvSpPr>
          <p:cNvPr id="66601" name="Rectangle 41"/>
          <p:cNvSpPr>
            <a:spLocks noChangeArrowheads="1"/>
          </p:cNvSpPr>
          <p:nvPr/>
        </p:nvSpPr>
        <p:spPr bwMode="auto">
          <a:xfrm>
            <a:off x="4203700" y="5537200"/>
            <a:ext cx="863600" cy="271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2" name="Rectangle 42"/>
          <p:cNvSpPr>
            <a:spLocks noChangeArrowheads="1"/>
          </p:cNvSpPr>
          <p:nvPr/>
        </p:nvSpPr>
        <p:spPr bwMode="auto">
          <a:xfrm>
            <a:off x="1835150" y="5321300"/>
            <a:ext cx="6049963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3" name="Rectangle 43"/>
          <p:cNvSpPr>
            <a:spLocks noChangeArrowheads="1"/>
          </p:cNvSpPr>
          <p:nvPr/>
        </p:nvSpPr>
        <p:spPr bwMode="auto">
          <a:xfrm>
            <a:off x="4356100" y="5373688"/>
            <a:ext cx="8636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168°W</a:t>
            </a:r>
            <a:r>
              <a:rPr lang="ja-JP" altLang="en-US" sz="2000" b="1"/>
              <a:t>観測ラインの空間分布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  <p:bldP spid="66574" grpId="0" animBg="1"/>
      <p:bldP spid="66579" grpId="0" animBg="1"/>
      <p:bldP spid="66580" grpId="0" animBg="1"/>
      <p:bldP spid="665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 rot="-1280536">
            <a:off x="1852613" y="2492375"/>
            <a:ext cx="5437187" cy="129381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843213" y="2060575"/>
            <a:ext cx="792162" cy="1655763"/>
          </a:xfrm>
          <a:prstGeom prst="line">
            <a:avLst/>
          </a:prstGeom>
          <a:noFill/>
          <a:ln w="349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393253">
            <a:off x="3851275" y="1844675"/>
            <a:ext cx="720725" cy="7191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771775" y="2060575"/>
            <a:ext cx="360363" cy="3603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331913" y="2203450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0033CC"/>
                </a:solidFill>
              </a:rPr>
              <a:t>みらい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00113" y="3860800"/>
            <a:ext cx="4176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006600"/>
                </a:solidFill>
              </a:rPr>
              <a:t>観測ライン</a:t>
            </a:r>
            <a:r>
              <a:rPr lang="en-US" altLang="ja-JP" sz="2800" b="1">
                <a:solidFill>
                  <a:srgbClr val="006600"/>
                </a:solidFill>
              </a:rPr>
              <a:t>(168°W)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932363" y="3068638"/>
            <a:ext cx="38877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FF0000"/>
                </a:solidFill>
              </a:rPr>
              <a:t>シアー不安定エリア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706813" y="1412875"/>
            <a:ext cx="1728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FF0000"/>
                </a:solidFill>
              </a:rPr>
              <a:t>北上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563938" y="3644900"/>
            <a:ext cx="144462" cy="144463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381375" y="3255963"/>
            <a:ext cx="144463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203575" y="2924175"/>
            <a:ext cx="144463" cy="144463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3040063" y="2563813"/>
            <a:ext cx="144462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7596188" y="4003675"/>
            <a:ext cx="863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アラスカ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07950" y="908050"/>
            <a:ext cx="1258888" cy="1079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4800" b="1"/>
              <a:t>(a)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50825" y="4581525"/>
            <a:ext cx="8281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000"/>
              <a:t>衛星可視画像　</a:t>
            </a:r>
            <a:r>
              <a:rPr lang="en-US" altLang="ja-JP" sz="2000"/>
              <a:t>UTC 2009/10/07 01:25 (Terra) </a:t>
            </a:r>
          </a:p>
          <a:p>
            <a:pPr algn="l"/>
            <a:r>
              <a:rPr lang="ja-JP" altLang="en-US" sz="2000"/>
              <a:t>青色の円は「みらい」の位置。緑の線は観測ライン</a:t>
            </a:r>
            <a:r>
              <a:rPr lang="en-US" altLang="ja-JP" sz="2000"/>
              <a:t>(168W)</a:t>
            </a:r>
            <a:r>
              <a:rPr lang="ja-JP" altLang="en-US" sz="2000"/>
              <a:t>。緑の円は観測点。</a:t>
            </a:r>
          </a:p>
        </p:txBody>
      </p:sp>
      <p:sp>
        <p:nvSpPr>
          <p:cNvPr id="22552" name="Freeform 24"/>
          <p:cNvSpPr>
            <a:spLocks/>
          </p:cNvSpPr>
          <p:nvPr/>
        </p:nvSpPr>
        <p:spPr bwMode="auto">
          <a:xfrm>
            <a:off x="34925" y="1555750"/>
            <a:ext cx="8497888" cy="2160588"/>
          </a:xfrm>
          <a:custGeom>
            <a:avLst/>
            <a:gdLst>
              <a:gd name="T0" fmla="*/ 0 w 5353"/>
              <a:gd name="T1" fmla="*/ 1361 h 1361"/>
              <a:gd name="T2" fmla="*/ 1044 w 5353"/>
              <a:gd name="T3" fmla="*/ 1270 h 1361"/>
              <a:gd name="T4" fmla="*/ 2042 w 5353"/>
              <a:gd name="T5" fmla="*/ 1134 h 1361"/>
              <a:gd name="T6" fmla="*/ 2722 w 5353"/>
              <a:gd name="T7" fmla="*/ 998 h 1361"/>
              <a:gd name="T8" fmla="*/ 3538 w 5353"/>
              <a:gd name="T9" fmla="*/ 771 h 1361"/>
              <a:gd name="T10" fmla="*/ 4264 w 5353"/>
              <a:gd name="T11" fmla="*/ 499 h 1361"/>
              <a:gd name="T12" fmla="*/ 4990 w 5353"/>
              <a:gd name="T13" fmla="*/ 182 h 1361"/>
              <a:gd name="T14" fmla="*/ 5353 w 5353"/>
              <a:gd name="T15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53" h="1361">
                <a:moveTo>
                  <a:pt x="0" y="1361"/>
                </a:moveTo>
                <a:cubicBezTo>
                  <a:pt x="352" y="1334"/>
                  <a:pt x="704" y="1308"/>
                  <a:pt x="1044" y="1270"/>
                </a:cubicBezTo>
                <a:cubicBezTo>
                  <a:pt x="1384" y="1232"/>
                  <a:pt x="1762" y="1179"/>
                  <a:pt x="2042" y="1134"/>
                </a:cubicBezTo>
                <a:cubicBezTo>
                  <a:pt x="2322" y="1089"/>
                  <a:pt x="2473" y="1059"/>
                  <a:pt x="2722" y="998"/>
                </a:cubicBezTo>
                <a:cubicBezTo>
                  <a:pt x="2971" y="937"/>
                  <a:pt x="3281" y="854"/>
                  <a:pt x="3538" y="771"/>
                </a:cubicBezTo>
                <a:cubicBezTo>
                  <a:pt x="3795" y="688"/>
                  <a:pt x="4022" y="597"/>
                  <a:pt x="4264" y="499"/>
                </a:cubicBezTo>
                <a:cubicBezTo>
                  <a:pt x="4506" y="401"/>
                  <a:pt x="4809" y="265"/>
                  <a:pt x="4990" y="182"/>
                </a:cubicBezTo>
                <a:cubicBezTo>
                  <a:pt x="5171" y="99"/>
                  <a:pt x="5293" y="30"/>
                  <a:pt x="5353" y="0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4925" y="3486150"/>
            <a:ext cx="792163" cy="35877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72°N</a:t>
            </a: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395288" y="404813"/>
            <a:ext cx="172878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衛星画像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91440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val 3"/>
          <p:cNvSpPr>
            <a:spLocks noChangeArrowheads="1"/>
          </p:cNvSpPr>
          <p:nvPr/>
        </p:nvSpPr>
        <p:spPr bwMode="auto">
          <a:xfrm rot="-728432">
            <a:off x="1512888" y="1268413"/>
            <a:ext cx="7291387" cy="12255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455988" y="2636838"/>
            <a:ext cx="288925" cy="1296987"/>
          </a:xfrm>
          <a:prstGeom prst="line">
            <a:avLst/>
          </a:prstGeom>
          <a:noFill/>
          <a:ln w="349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20725" y="3933825"/>
            <a:ext cx="417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006600"/>
                </a:solidFill>
              </a:rPr>
              <a:t>観測ライン</a:t>
            </a:r>
            <a:r>
              <a:rPr lang="en-US" altLang="ja-JP" sz="2800" b="1">
                <a:solidFill>
                  <a:srgbClr val="006600"/>
                </a:solidFill>
              </a:rPr>
              <a:t>(168°W)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608513" y="2420938"/>
            <a:ext cx="38877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FF0000"/>
                </a:solidFill>
              </a:rPr>
              <a:t>シアー不安定エリア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729038" y="2547938"/>
            <a:ext cx="360362" cy="3603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529013" y="2878138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0033CC"/>
                </a:solidFill>
              </a:rPr>
              <a:t>みらい</a:t>
            </a: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398838" y="2622550"/>
            <a:ext cx="144462" cy="144463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590925" y="3513138"/>
            <a:ext cx="144463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457575" y="2894013"/>
            <a:ext cx="144463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3524250" y="3198813"/>
            <a:ext cx="144463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3657600" y="3817938"/>
            <a:ext cx="144463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44463" y="981075"/>
            <a:ext cx="1258887" cy="1079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4800" b="1"/>
              <a:t>(b)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596188" y="4076700"/>
            <a:ext cx="863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アラスカ</a:t>
            </a:r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0" y="2565400"/>
            <a:ext cx="9145588" cy="1079500"/>
          </a:xfrm>
          <a:custGeom>
            <a:avLst/>
            <a:gdLst>
              <a:gd name="T0" fmla="*/ 0 w 5761"/>
              <a:gd name="T1" fmla="*/ 635 h 680"/>
              <a:gd name="T2" fmla="*/ 1089 w 5761"/>
              <a:gd name="T3" fmla="*/ 680 h 680"/>
              <a:gd name="T4" fmla="*/ 2359 w 5761"/>
              <a:gd name="T5" fmla="*/ 635 h 680"/>
              <a:gd name="T6" fmla="*/ 3674 w 5761"/>
              <a:gd name="T7" fmla="*/ 499 h 680"/>
              <a:gd name="T8" fmla="*/ 4627 w 5761"/>
              <a:gd name="T9" fmla="*/ 317 h 680"/>
              <a:gd name="T10" fmla="*/ 5761 w 5761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1" h="680">
                <a:moveTo>
                  <a:pt x="0" y="635"/>
                </a:moveTo>
                <a:cubicBezTo>
                  <a:pt x="348" y="657"/>
                  <a:pt x="696" y="680"/>
                  <a:pt x="1089" y="680"/>
                </a:cubicBezTo>
                <a:cubicBezTo>
                  <a:pt x="1482" y="680"/>
                  <a:pt x="1928" y="665"/>
                  <a:pt x="2359" y="635"/>
                </a:cubicBezTo>
                <a:cubicBezTo>
                  <a:pt x="2790" y="605"/>
                  <a:pt x="3296" y="552"/>
                  <a:pt x="3674" y="499"/>
                </a:cubicBezTo>
                <a:cubicBezTo>
                  <a:pt x="4052" y="446"/>
                  <a:pt x="4279" y="400"/>
                  <a:pt x="4627" y="317"/>
                </a:cubicBezTo>
                <a:cubicBezTo>
                  <a:pt x="4975" y="234"/>
                  <a:pt x="5368" y="117"/>
                  <a:pt x="5761" y="0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429000"/>
            <a:ext cx="865188" cy="35877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72°N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95288" y="404813"/>
            <a:ext cx="172878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衛星画像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430213" y="4581525"/>
            <a:ext cx="8281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000"/>
              <a:t>衛星可視画像　</a:t>
            </a:r>
            <a:r>
              <a:rPr lang="en-US" altLang="ja-JP" sz="2000"/>
              <a:t>UTC 2009/10/07 23:15 (Aqua) </a:t>
            </a:r>
          </a:p>
          <a:p>
            <a:pPr algn="l"/>
            <a:r>
              <a:rPr lang="ja-JP" altLang="en-US" sz="2000"/>
              <a:t>青色の円は「みらい」の位置。緑の線は観測ライン</a:t>
            </a:r>
            <a:r>
              <a:rPr lang="en-US" altLang="ja-JP" sz="2000"/>
              <a:t>(168W)</a:t>
            </a:r>
            <a:r>
              <a:rPr lang="ja-JP" altLang="en-US" sz="2000"/>
              <a:t>。緑の円は観測点。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3132138" y="1412875"/>
            <a:ext cx="4319587" cy="13684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762000"/>
            <a:ext cx="8977312" cy="4491038"/>
          </a:xfrm>
          <a:prstGeom prst="rect">
            <a:avLst/>
          </a:prstGeom>
          <a:noFill/>
          <a:ln w="349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835150" y="5516563"/>
            <a:ext cx="54737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3600" b="1"/>
              <a:t>図</a:t>
            </a:r>
            <a:r>
              <a:rPr lang="en-US" altLang="ja-JP" sz="3600" b="1"/>
              <a:t>6</a:t>
            </a:r>
            <a:r>
              <a:rPr lang="ja-JP" altLang="en-US" sz="3600" b="1"/>
              <a:t>（ｂ）の拡大図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95288" y="404813"/>
            <a:ext cx="1728787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はじめに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908050"/>
            <a:ext cx="4464050" cy="3241675"/>
          </a:xfrm>
          <a:noFill/>
          <a:ln/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4365625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4400" b="1">
                <a:solidFill>
                  <a:srgbClr val="FF3300"/>
                </a:solidFill>
              </a:rPr>
              <a:t>北極の気候</a:t>
            </a:r>
            <a:r>
              <a:rPr lang="ja-JP" altLang="en-US" sz="2800" b="1"/>
              <a:t>が注目されるのは・・・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23850" y="5203825"/>
            <a:ext cx="8496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400" b="1"/>
              <a:t>北極は温室効果ガスの増加に伴って</a:t>
            </a:r>
            <a:r>
              <a:rPr lang="ja-JP" altLang="en-US" sz="3600" b="1">
                <a:solidFill>
                  <a:srgbClr val="FF3300"/>
                </a:solidFill>
              </a:rPr>
              <a:t>熱帯域よりも大きな温度変化が起こる</a:t>
            </a:r>
            <a:r>
              <a:rPr lang="ja-JP" altLang="en-US" sz="2400" b="1"/>
              <a:t>と予想される地域</a:t>
            </a:r>
            <a:r>
              <a:rPr lang="ja-JP" altLang="en-US" sz="2400"/>
              <a:t> 。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7235825" y="6427788"/>
            <a:ext cx="1536700" cy="3857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/>
              <a:t>(IPCC 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908050"/>
            <a:ext cx="8820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800"/>
              <a:t>・ラジオゾンデ観測から水平シアーによる大きな</a:t>
            </a:r>
          </a:p>
          <a:p>
            <a:pPr algn="l"/>
            <a:r>
              <a:rPr lang="ja-JP" altLang="en-US" sz="2800"/>
              <a:t>　相対渦度が観測された。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-660400" y="2941638"/>
            <a:ext cx="6408738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/>
              <a:t>・衛星可視画像で確認したところ</a:t>
            </a:r>
          </a:p>
          <a:p>
            <a:pPr algn="ctr"/>
            <a:r>
              <a:rPr lang="ja-JP" altLang="en-US" sz="2800"/>
              <a:t>　　　　　　　　順圧不安定によるメソ渦列が確認された。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39750" y="404813"/>
            <a:ext cx="15128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/>
              <a:t>まとめ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59102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800"/>
              <a:t>極域のラジオゾンデ観測でとらえた事例はほとんど無い！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4005263"/>
            <a:ext cx="88201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800"/>
              <a:t>・負の渦度勾配領域のスケールとメソ渦列は同じスケールであった。これから、ラジオゾンデでとらえられた可能性は高いと判断できる。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1916113"/>
            <a:ext cx="77406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ja-JP" altLang="en-US" sz="2800"/>
              <a:t>・渦度勾配の変曲点と負の領域が見られ、</a:t>
            </a:r>
          </a:p>
          <a:p>
            <a:pPr algn="l"/>
            <a:r>
              <a:rPr lang="ja-JP" altLang="en-US" sz="2800"/>
              <a:t>　擾乱が存在する可能性が高いという結果がでた。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6" grpId="0"/>
      <p:bldP spid="50187" grpId="0"/>
      <p:bldP spid="501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476250"/>
            <a:ext cx="18002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参考文献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-19050" y="1090613"/>
            <a:ext cx="889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ja-JP"/>
              <a:t>1) IPCC, 2007: Climate Change 2007, Synthesis Report, Geneva, Switzerland. pp104.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-20638" y="1538288"/>
            <a:ext cx="849630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ja-JP"/>
              <a:t>2) Curry, J. A, Rossow, W. B., Randall, D., and Schramm, J. L., 1996: Overview of </a:t>
            </a:r>
            <a:r>
              <a:rPr lang="ja-JP" altLang="en-US"/>
              <a:t>　　　</a:t>
            </a:r>
            <a:r>
              <a:rPr lang="en-US" altLang="ja-JP"/>
              <a:t>Arctic Cloud and Radiation Characteristics,</a:t>
            </a:r>
            <a:r>
              <a:rPr lang="en-US" altLang="ja-JP" i="1"/>
              <a:t> J. Climate</a:t>
            </a:r>
            <a:r>
              <a:rPr lang="en-US" altLang="ja-JP"/>
              <a:t>, </a:t>
            </a:r>
            <a:r>
              <a:rPr lang="en-US" altLang="ja-JP" b="1"/>
              <a:t>9</a:t>
            </a:r>
            <a:r>
              <a:rPr lang="en-US" altLang="ja-JP"/>
              <a:t>, 1731-1764.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-22225" y="2159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ja-JP"/>
              <a:t>3) Holton R. J., 2004: An Introduction to DYNAMIC  METEOROLOGY, -Forth Edition, </a:t>
            </a:r>
            <a:r>
              <a:rPr lang="ja-JP" altLang="en-US"/>
              <a:t>　</a:t>
            </a:r>
            <a:r>
              <a:rPr lang="en-US" altLang="ja-JP"/>
              <a:t>ACADEMIC PRESS, 535pp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-4763" y="2819400"/>
            <a:ext cx="782320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/>
              <a:t>4) </a:t>
            </a:r>
            <a:r>
              <a:rPr lang="ja-JP" altLang="en-US"/>
              <a:t>小倉義光 </a:t>
            </a:r>
            <a:r>
              <a:rPr lang="en-US" altLang="ja-JP"/>
              <a:t>(</a:t>
            </a:r>
            <a:r>
              <a:rPr lang="ja-JP" altLang="en-US"/>
              <a:t>編著</a:t>
            </a:r>
            <a:r>
              <a:rPr lang="en-US" altLang="ja-JP"/>
              <a:t>), 1997: </a:t>
            </a:r>
            <a:r>
              <a:rPr lang="ja-JP" altLang="en-US"/>
              <a:t>メソ気象の基礎理論</a:t>
            </a:r>
            <a:r>
              <a:rPr lang="en-US" altLang="ja-JP"/>
              <a:t>, </a:t>
            </a:r>
            <a:r>
              <a:rPr lang="ja-JP" altLang="en-US"/>
              <a:t>東京</a:t>
            </a:r>
            <a:r>
              <a:rPr lang="en-US" altLang="ja-JP"/>
              <a:t>, </a:t>
            </a:r>
            <a:r>
              <a:rPr lang="ja-JP" altLang="en-US"/>
              <a:t>東京大学出版会</a:t>
            </a:r>
            <a:r>
              <a:rPr lang="en-US" altLang="ja-JP"/>
              <a:t>. 249pp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北極域の海氷域面積の年最小値の経年変化（1979年～2008年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4700"/>
            <a:ext cx="5329238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149350" y="3587750"/>
            <a:ext cx="722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ja-JP" altLang="en-US" sz="2000"/>
              <a:t>北極域の海氷域面積の年最小値の経年変化（</a:t>
            </a:r>
            <a:r>
              <a:rPr lang="en-US" altLang="ja-JP" sz="2000"/>
              <a:t>1979</a:t>
            </a:r>
            <a:r>
              <a:rPr lang="ja-JP" altLang="en-US" sz="2000"/>
              <a:t>年～</a:t>
            </a:r>
            <a:r>
              <a:rPr lang="en-US" altLang="ja-JP" sz="2000"/>
              <a:t>2008</a:t>
            </a:r>
            <a:r>
              <a:rPr lang="ja-JP" altLang="en-US" sz="2000"/>
              <a:t>年）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484438" y="2790825"/>
            <a:ext cx="15843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/>
              <a:t>( </a:t>
            </a:r>
            <a:r>
              <a:rPr lang="ja-JP" altLang="en-US"/>
              <a:t>気象庁</a:t>
            </a:r>
            <a:r>
              <a:rPr lang="en-US" altLang="ja-JP"/>
              <a:t>HP</a:t>
            </a:r>
            <a:r>
              <a:rPr lang="ja-JP" altLang="en-US"/>
              <a:t>より）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79388" y="5013325"/>
            <a:ext cx="1871662" cy="431800"/>
          </a:xfrm>
          <a:prstGeom prst="cloudCallout">
            <a:avLst>
              <a:gd name="adj1" fmla="val -26421"/>
              <a:gd name="adj2" fmla="val 4338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0" y="6308725"/>
            <a:ext cx="4427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476375" y="5373688"/>
            <a:ext cx="0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 flipV="1">
            <a:off x="684213" y="5516563"/>
            <a:ext cx="0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2268538" y="5013325"/>
            <a:ext cx="1366837" cy="431800"/>
          </a:xfrm>
          <a:prstGeom prst="cloudCallout">
            <a:avLst>
              <a:gd name="adj1" fmla="val 15620"/>
              <a:gd name="adj2" fmla="val 459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ja-JP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779838" y="4365625"/>
            <a:ext cx="576262" cy="503238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3276600" y="4652963"/>
            <a:ext cx="431800" cy="2873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 flipV="1">
            <a:off x="2555875" y="4724400"/>
            <a:ext cx="576263" cy="2159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3348038" y="4868863"/>
            <a:ext cx="503237" cy="14414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5508625" y="5229225"/>
            <a:ext cx="863600" cy="7905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5326063" y="5051425"/>
            <a:ext cx="1223962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7342188" y="4979988"/>
            <a:ext cx="1223962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5651500" y="5373688"/>
            <a:ext cx="5762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 b="1">
                <a:solidFill>
                  <a:srgbClr val="FF3300"/>
                </a:solidFill>
              </a:rPr>
              <a:t>L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667625" y="5364163"/>
            <a:ext cx="5762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 b="1">
                <a:solidFill>
                  <a:srgbClr val="0033CC"/>
                </a:solidFill>
              </a:rPr>
              <a:t>H</a:t>
            </a:r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 rot="-360183">
            <a:off x="7740650" y="4797425"/>
            <a:ext cx="576263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 rot="5143159">
            <a:off x="8351838" y="5481638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 rot="10435378">
            <a:off x="7667625" y="6021388"/>
            <a:ext cx="576263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 rot="36800621">
            <a:off x="6985001" y="5408612"/>
            <a:ext cx="576262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 rot="9982166">
            <a:off x="5651500" y="4797425"/>
            <a:ext cx="576263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 rot="3873148">
            <a:off x="4968876" y="5481637"/>
            <a:ext cx="576262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5" name="AutoShape 31"/>
          <p:cNvSpPr>
            <a:spLocks noChangeArrowheads="1"/>
          </p:cNvSpPr>
          <p:nvPr/>
        </p:nvSpPr>
        <p:spPr bwMode="auto">
          <a:xfrm rot="-1192995">
            <a:off x="5724525" y="6021388"/>
            <a:ext cx="576263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 rot="14583474">
            <a:off x="6264276" y="5408612"/>
            <a:ext cx="576262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0" y="6308725"/>
            <a:ext cx="4427538" cy="4333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6308725"/>
            <a:ext cx="4427538" cy="730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395288" y="404813"/>
            <a:ext cx="1728787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はじめに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395288" y="4508500"/>
            <a:ext cx="1150937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長波放射</a:t>
            </a: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2195513" y="5589588"/>
            <a:ext cx="107950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短波放射</a:t>
            </a: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5580063" y="4365625"/>
            <a:ext cx="2016125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気圧場との関係</a:t>
            </a: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0" y="3933825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705100" y="4076700"/>
            <a:ext cx="3743325" cy="2889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/>
              <a:t>海氷と大気の関係　（イメージ）</a:t>
            </a: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5254625" y="6453188"/>
            <a:ext cx="3889375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海氷は風によって移動する</a:t>
            </a:r>
          </a:p>
        </p:txBody>
      </p:sp>
      <p:sp>
        <p:nvSpPr>
          <p:cNvPr id="31786" name="AutoShape 42"/>
          <p:cNvSpPr>
            <a:spLocks noChangeArrowheads="1"/>
          </p:cNvSpPr>
          <p:nvPr/>
        </p:nvSpPr>
        <p:spPr bwMode="auto">
          <a:xfrm>
            <a:off x="6443663" y="1125538"/>
            <a:ext cx="2447925" cy="792162"/>
          </a:xfrm>
          <a:prstGeom prst="wedgeEllipseCallout">
            <a:avLst>
              <a:gd name="adj1" fmla="val -45588"/>
              <a:gd name="adj2" fmla="val 71843"/>
            </a:avLst>
          </a:prstGeom>
          <a:solidFill>
            <a:schemeClr val="bg1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altLang="en-US" sz="2800"/>
              <a:t>減少傾向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5" grpId="0" animBg="1"/>
      <p:bldP spid="31767" grpId="0"/>
      <p:bldP spid="31768" grpId="0"/>
      <p:bldP spid="31780" grpId="0" animBg="1"/>
      <p:bldP spid="31781" grpId="0" animBg="1"/>
      <p:bldP spid="31782" grpId="0" animBg="1"/>
      <p:bldP spid="31784" grpId="0" animBg="1"/>
      <p:bldP spid="31785" grpId="0" animBg="1"/>
      <p:bldP spid="317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241550"/>
            <a:ext cx="9144000" cy="96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/>
              <a:t>北極地域を覆う</a:t>
            </a:r>
            <a:r>
              <a:rPr lang="ja-JP" altLang="en-US" sz="2800">
                <a:solidFill>
                  <a:srgbClr val="FF3300"/>
                </a:solidFill>
              </a:rPr>
              <a:t>雲と関係する</a:t>
            </a:r>
            <a:r>
              <a:rPr lang="ja-JP" altLang="en-US"/>
              <a:t>多くの</a:t>
            </a:r>
            <a:r>
              <a:rPr lang="ja-JP" altLang="en-US" sz="2800">
                <a:solidFill>
                  <a:srgbClr val="FF3300"/>
                </a:solidFill>
              </a:rPr>
              <a:t>物理的プロセスはまだ十分に理解されていない</a:t>
            </a:r>
            <a:r>
              <a:rPr lang="en-US" altLang="ja-JP" sz="2800"/>
              <a:t>.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77050" y="2889250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/>
              <a:t>(Curry et al.</a:t>
            </a:r>
            <a:r>
              <a:rPr lang="ja-JP" altLang="en-US"/>
              <a:t>　</a:t>
            </a:r>
            <a:r>
              <a:rPr lang="en-US" altLang="ja-JP"/>
              <a:t>1996)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4032250"/>
            <a:ext cx="9144000" cy="5349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ja-JP" altLang="en-US" sz="2800"/>
              <a:t>大気場が引き起こす現象の理解が必要！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5178425"/>
            <a:ext cx="9144000" cy="965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ja-JP" altLang="en-US" sz="2800"/>
              <a:t>局地的な観測を通してメソスケールの大気場が</a:t>
            </a:r>
          </a:p>
          <a:p>
            <a:pPr algn="ctr"/>
            <a:r>
              <a:rPr lang="ja-JP" altLang="en-US" sz="2800"/>
              <a:t>どのようになっているかを研究する</a:t>
            </a:r>
            <a:r>
              <a:rPr lang="en-US" altLang="ja-JP" sz="2800"/>
              <a:t>.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4248150" y="3362325"/>
            <a:ext cx="647700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248150" y="4730750"/>
            <a:ext cx="647700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4797425"/>
            <a:ext cx="2160588" cy="4333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/>
              <a:t>本研究では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5288" y="404813"/>
            <a:ext cx="1728787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はじめに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936625"/>
            <a:ext cx="9144000" cy="5349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800"/>
              <a:t>　　        しかし・・・</a:t>
            </a: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4244975" y="1608138"/>
            <a:ext cx="647700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944563"/>
            <a:ext cx="5184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800"/>
              <a:t>北極海での気象観測は少ない</a:t>
            </a:r>
            <a:r>
              <a:rPr lang="en-US" altLang="ja-JP" sz="2800"/>
              <a:t>!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6350" y="6210300"/>
            <a:ext cx="9144000" cy="5349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ja-JP" altLang="en-US" sz="2800"/>
              <a:t>そして、水平シアーの大きな部分に着目した！</a:t>
            </a: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 rot="16200000">
            <a:off x="178594" y="6253956"/>
            <a:ext cx="647700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/>
      <p:bldP spid="33801" grpId="0" animBg="1"/>
      <p:bldP spid="33802" grpId="0" animBg="1"/>
      <p:bldP spid="33805" grpId="0" animBg="1"/>
      <p:bldP spid="33809" grpId="0"/>
      <p:bldP spid="338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147763"/>
            <a:ext cx="4787900" cy="314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63538" y="455612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400">
                <a:solidFill>
                  <a:srgbClr val="000000"/>
                </a:solidFill>
              </a:rPr>
              <a:t>観測対象領域：北極海　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011238" y="3405188"/>
            <a:ext cx="719137" cy="352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Japan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244850" y="1676400"/>
            <a:ext cx="1008063" cy="425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Alaska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323975" y="2179638"/>
            <a:ext cx="912813" cy="2936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Russia</a:t>
            </a: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2452688" y="1604963"/>
            <a:ext cx="622300" cy="69532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1125538"/>
            <a:ext cx="4224337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5260975" y="4535488"/>
            <a:ext cx="3600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400"/>
              <a:t>海洋地球観測船「みらい」（</a:t>
            </a:r>
            <a:r>
              <a:rPr lang="en-US" altLang="ja-JP" sz="2400"/>
              <a:t>JAMSTEC</a:t>
            </a:r>
            <a:r>
              <a:rPr lang="ja-JP" altLang="en-US" sz="2400"/>
              <a:t>保有）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74650" y="4989513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400">
                <a:solidFill>
                  <a:srgbClr val="000000"/>
                </a:solidFill>
              </a:rPr>
              <a:t>航海期間：</a:t>
            </a:r>
            <a:r>
              <a:rPr lang="en-US" altLang="ja-JP" sz="2400">
                <a:solidFill>
                  <a:srgbClr val="000000"/>
                </a:solidFill>
              </a:rPr>
              <a:t>2009/9/6-10/15</a:t>
            </a:r>
            <a:r>
              <a:rPr lang="ja-JP" altLang="en-US" sz="2400">
                <a:solidFill>
                  <a:srgbClr val="000000"/>
                </a:solidFill>
              </a:rPr>
              <a:t>　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68313" y="387350"/>
            <a:ext cx="21605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北極航海概要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374650" y="5414963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400">
                <a:solidFill>
                  <a:srgbClr val="000000"/>
                </a:solidFill>
              </a:rPr>
              <a:t>ラジオゾンデ観測：</a:t>
            </a:r>
            <a:r>
              <a:rPr lang="en-US" altLang="ja-JP" sz="2400">
                <a:solidFill>
                  <a:srgbClr val="000000"/>
                </a:solidFill>
              </a:rPr>
              <a:t>136</a:t>
            </a:r>
            <a:r>
              <a:rPr lang="ja-JP" altLang="en-US" sz="2400">
                <a:solidFill>
                  <a:srgbClr val="000000"/>
                </a:solidFill>
              </a:rPr>
              <a:t>回　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5292725" y="5373688"/>
            <a:ext cx="3600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ja-JP" altLang="en-US" sz="2000"/>
              <a:t>全長      </a:t>
            </a:r>
            <a:r>
              <a:rPr lang="en-US" altLang="ja-JP" sz="2000"/>
              <a:t>: 128.5m</a:t>
            </a:r>
          </a:p>
          <a:p>
            <a:pPr algn="l"/>
            <a:r>
              <a:rPr lang="ja-JP" altLang="en-US" sz="2000"/>
              <a:t>幅          </a:t>
            </a:r>
            <a:r>
              <a:rPr lang="en-US" altLang="ja-JP" sz="2000"/>
              <a:t>:      19m</a:t>
            </a:r>
          </a:p>
          <a:p>
            <a:pPr algn="l"/>
            <a:r>
              <a:rPr lang="ja-JP" altLang="en-US" sz="2000"/>
              <a:t>総トン数 ：  </a:t>
            </a:r>
            <a:r>
              <a:rPr lang="en-US" altLang="ja-JP" sz="2000"/>
              <a:t>8,687</a:t>
            </a:r>
            <a:r>
              <a:rPr lang="ja-JP" altLang="en-US" sz="2000"/>
              <a:t>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1219200"/>
            <a:ext cx="61563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1650" y="5013325"/>
            <a:ext cx="936625" cy="388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シベリア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102100" y="4724400"/>
            <a:ext cx="863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アラスカ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941513" y="4581525"/>
            <a:ext cx="1008062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チャクチ海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47813" y="1916113"/>
            <a:ext cx="1081087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北極海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070225" y="2411413"/>
            <a:ext cx="23034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UTC 2009/10/07/00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57363" y="2433638"/>
            <a:ext cx="1079500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73.5°N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779588" y="3467100"/>
            <a:ext cx="1008062" cy="211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71.5°N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076575" y="3429000"/>
            <a:ext cx="23034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UTC 2009/10/07/12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733675" y="2781300"/>
            <a:ext cx="0" cy="6477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1493838" y="2881313"/>
            <a:ext cx="1081087" cy="38893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0.5</a:t>
            </a:r>
            <a:r>
              <a:rPr lang="ja-JP" altLang="en-US" sz="2000" b="1"/>
              <a:t>度毎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154363" y="2843213"/>
            <a:ext cx="1081087" cy="38893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b="1"/>
              <a:t>3</a:t>
            </a:r>
            <a:r>
              <a:rPr lang="ja-JP" altLang="en-US" sz="2000" b="1"/>
              <a:t>時間毎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5364163" y="914400"/>
            <a:ext cx="12239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観測点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543550" y="1465263"/>
            <a:ext cx="36004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ja-JP" altLang="en-US" sz="2400" b="1"/>
              <a:t>・西経</a:t>
            </a:r>
            <a:r>
              <a:rPr lang="en-US" altLang="ja-JP" sz="2400" b="1"/>
              <a:t>168</a:t>
            </a:r>
            <a:r>
              <a:rPr lang="ja-JP" altLang="en-US" sz="2400" b="1"/>
              <a:t>度</a:t>
            </a:r>
          </a:p>
          <a:p>
            <a:pPr algn="l"/>
            <a:r>
              <a:rPr lang="ja-JP" altLang="en-US" sz="2400" b="1"/>
              <a:t>・北緯</a:t>
            </a:r>
            <a:r>
              <a:rPr lang="en-US" altLang="ja-JP" sz="2400" b="1"/>
              <a:t>73.5</a:t>
            </a:r>
            <a:r>
              <a:rPr lang="ja-JP" altLang="en-US" sz="2400" b="1"/>
              <a:t>度～北緯</a:t>
            </a:r>
            <a:r>
              <a:rPr lang="en-US" altLang="ja-JP" sz="2400" b="1"/>
              <a:t>71.5</a:t>
            </a:r>
            <a:r>
              <a:rPr lang="ja-JP" altLang="en-US" sz="2400" b="1"/>
              <a:t>度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580063" y="2365375"/>
            <a:ext cx="12239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観測期間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5513388" y="2928938"/>
            <a:ext cx="35448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・</a:t>
            </a:r>
            <a:r>
              <a:rPr lang="en-US" altLang="ja-JP" sz="2400" b="1"/>
              <a:t>UTC</a:t>
            </a:r>
            <a:r>
              <a:rPr lang="ja-JP" altLang="en-US" sz="2400" b="1"/>
              <a:t>　</a:t>
            </a:r>
            <a:r>
              <a:rPr lang="en-US" altLang="ja-JP" sz="2400" b="1"/>
              <a:t>2009/10/07/00</a:t>
            </a:r>
            <a:r>
              <a:rPr lang="ja-JP" altLang="en-US" sz="2400" b="1"/>
              <a:t>～</a:t>
            </a:r>
          </a:p>
          <a:p>
            <a:pPr algn="ctr"/>
            <a:r>
              <a:rPr lang="ja-JP" altLang="en-US" sz="2400" b="1"/>
              <a:t>　　　　　</a:t>
            </a:r>
            <a:r>
              <a:rPr lang="en-US" altLang="ja-JP" sz="2400" b="1"/>
              <a:t>2009/10/07/12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5713413" y="3789363"/>
            <a:ext cx="22320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ラジオゾンデ観測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5741988" y="4240213"/>
            <a:ext cx="12255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・</a:t>
            </a:r>
            <a:r>
              <a:rPr lang="en-US" altLang="ja-JP" sz="2400" b="1"/>
              <a:t>5</a:t>
            </a:r>
            <a:r>
              <a:rPr lang="ja-JP" altLang="en-US" sz="2400" b="1"/>
              <a:t>回放球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461963" y="404813"/>
            <a:ext cx="445293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研究対象　観測点・ 観測期間</a:t>
            </a:r>
          </a:p>
        </p:txBody>
      </p:sp>
      <p:pic>
        <p:nvPicPr>
          <p:cNvPr id="1948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508500"/>
            <a:ext cx="20478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2411413" y="1341438"/>
            <a:ext cx="1225550" cy="3603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西経</a:t>
            </a:r>
            <a:r>
              <a:rPr lang="en-US" altLang="ja-JP" sz="2000" b="1"/>
              <a:t>168</a:t>
            </a:r>
            <a:r>
              <a:rPr lang="ja-JP" altLang="en-US" sz="2000" b="1"/>
              <a:t>度</a:t>
            </a:r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H="1">
            <a:off x="2909888" y="1681163"/>
            <a:ext cx="73025" cy="2808287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468313" y="1052513"/>
            <a:ext cx="287337" cy="288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777875" y="992188"/>
            <a:ext cx="841375" cy="388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観測点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  <p:bldP spid="19467" grpId="0" animBg="1"/>
      <p:bldP spid="19468" grpId="0" animBg="1"/>
      <p:bldP spid="19475" grpId="0" animBg="1"/>
      <p:bldP spid="19476" grpId="0" animBg="1"/>
      <p:bldP spid="19480" grpId="0"/>
      <p:bldP spid="19481" grpId="0"/>
      <p:bldP spid="19483" grpId="0"/>
      <p:bldP spid="19484" grpId="0"/>
      <p:bldP spid="194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3838" y="3055938"/>
            <a:ext cx="4348162" cy="371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NCEP/NCAR </a:t>
            </a:r>
            <a:r>
              <a:rPr lang="ja-JP" altLang="en-US" sz="2800" b="1"/>
              <a:t>再解析データ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15975" y="3748088"/>
            <a:ext cx="252095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/>
              <a:t>・海面更正気圧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9713" y="4479925"/>
            <a:ext cx="3816350" cy="431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800" b="1"/>
              <a:t>MODIS </a:t>
            </a:r>
            <a:r>
              <a:rPr lang="ja-JP" altLang="en-US" sz="2800" b="1"/>
              <a:t>　</a:t>
            </a:r>
            <a:r>
              <a:rPr lang="en-US" altLang="ja-JP" sz="2800" b="1"/>
              <a:t>Terra, Aqua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0825" y="1604963"/>
            <a:ext cx="2232025" cy="431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/>
              <a:t>ラジオゾンデ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73063" y="458788"/>
            <a:ext cx="1944687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使用データ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804863" y="2263775"/>
            <a:ext cx="280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800" b="1"/>
              <a:t>・風の東向き成分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822325" y="5160963"/>
            <a:ext cx="2751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sz="2800" b="1"/>
              <a:t>・可視画像データ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19256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1009650"/>
            <a:ext cx="1957387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208756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5229225"/>
            <a:ext cx="3313113" cy="1303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1612900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0338" y="2925763"/>
            <a:ext cx="202723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ja-JP" altLang="en-US" sz="2800" b="1" u="sng"/>
              <a:t>相対渦度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46100" y="415925"/>
            <a:ext cx="1362075" cy="354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計算手法①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95263" y="3763963"/>
          <a:ext cx="41084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数式" r:id="rId3" imgW="1600200" imgH="419040" progId="Equation.3">
                  <p:embed/>
                </p:oleObj>
              </mc:Choice>
              <mc:Fallback>
                <p:oleObj name="数式" r:id="rId3" imgW="16002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3763963"/>
                        <a:ext cx="410845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2124075" y="2971800"/>
            <a:ext cx="679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ja-JP" altLang="en-US" sz="2400" b="1" u="sng"/>
              <a:t>：地上で見た時の空気の回転の方向・強さを表す量 </a:t>
            </a:r>
          </a:p>
        </p:txBody>
      </p:sp>
      <p:sp>
        <p:nvSpPr>
          <p:cNvPr id="9296" name="Rectangle 80"/>
          <p:cNvSpPr>
            <a:spLocks noChangeArrowheads="1"/>
          </p:cNvSpPr>
          <p:nvPr/>
        </p:nvSpPr>
        <p:spPr bwMode="auto">
          <a:xfrm>
            <a:off x="179388" y="908050"/>
            <a:ext cx="87852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800" b="1"/>
              <a:t>順圧不安定</a:t>
            </a:r>
            <a:r>
              <a:rPr lang="ja-JP" altLang="en-US" sz="2400" b="1"/>
              <a:t>：　南北方向にシアーを持つ平均東西流に伴って</a:t>
            </a:r>
          </a:p>
          <a:p>
            <a:pPr algn="l"/>
            <a:r>
              <a:rPr lang="ja-JP" altLang="en-US" sz="2400" b="1"/>
              <a:t>　　　　　　　　　　　擾乱が発生する大気の不安定状態のこと。</a:t>
            </a:r>
          </a:p>
        </p:txBody>
      </p:sp>
      <p:sp>
        <p:nvSpPr>
          <p:cNvPr id="9297" name="Oval 81"/>
          <p:cNvSpPr>
            <a:spLocks noChangeArrowheads="1"/>
          </p:cNvSpPr>
          <p:nvPr/>
        </p:nvSpPr>
        <p:spPr bwMode="auto">
          <a:xfrm>
            <a:off x="5170488" y="4119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98" name="Oval 82"/>
          <p:cNvSpPr>
            <a:spLocks noChangeArrowheads="1"/>
          </p:cNvSpPr>
          <p:nvPr/>
        </p:nvSpPr>
        <p:spPr bwMode="auto">
          <a:xfrm>
            <a:off x="5167313" y="4619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99" name="Line 83"/>
          <p:cNvSpPr>
            <a:spLocks noChangeShapeType="1"/>
          </p:cNvSpPr>
          <p:nvPr/>
        </p:nvSpPr>
        <p:spPr bwMode="auto">
          <a:xfrm flipH="1" flipV="1">
            <a:off x="5276850" y="3873500"/>
            <a:ext cx="15875" cy="2984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5124450" y="3495675"/>
            <a:ext cx="30321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000" b="1"/>
              <a:t>ｙ</a:t>
            </a:r>
          </a:p>
        </p:txBody>
      </p:sp>
      <p:sp>
        <p:nvSpPr>
          <p:cNvPr id="9301" name="Line 85"/>
          <p:cNvSpPr>
            <a:spLocks noChangeShapeType="1"/>
          </p:cNvSpPr>
          <p:nvPr/>
        </p:nvSpPr>
        <p:spPr bwMode="auto">
          <a:xfrm flipV="1">
            <a:off x="4427538" y="6524625"/>
            <a:ext cx="30257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02" name="Rectangle 86"/>
          <p:cNvSpPr>
            <a:spLocks noChangeArrowheads="1"/>
          </p:cNvSpPr>
          <p:nvPr/>
        </p:nvSpPr>
        <p:spPr bwMode="auto">
          <a:xfrm>
            <a:off x="7486650" y="6300788"/>
            <a:ext cx="431800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/>
              <a:t>u</a:t>
            </a:r>
          </a:p>
        </p:txBody>
      </p:sp>
      <p:sp>
        <p:nvSpPr>
          <p:cNvPr id="9303" name="Line 87"/>
          <p:cNvSpPr>
            <a:spLocks noChangeShapeType="1"/>
          </p:cNvSpPr>
          <p:nvPr/>
        </p:nvSpPr>
        <p:spPr bwMode="auto">
          <a:xfrm flipV="1">
            <a:off x="5397500" y="4221163"/>
            <a:ext cx="212725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04" name="Line 88"/>
          <p:cNvSpPr>
            <a:spLocks noChangeShapeType="1"/>
          </p:cNvSpPr>
          <p:nvPr/>
        </p:nvSpPr>
        <p:spPr bwMode="auto">
          <a:xfrm flipV="1">
            <a:off x="5349875" y="4714875"/>
            <a:ext cx="1828800" cy="6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 flipV="1">
            <a:off x="5314950" y="5761038"/>
            <a:ext cx="1655763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06" name="Oval 90"/>
          <p:cNvSpPr>
            <a:spLocks noChangeArrowheads="1"/>
          </p:cNvSpPr>
          <p:nvPr/>
        </p:nvSpPr>
        <p:spPr bwMode="auto">
          <a:xfrm>
            <a:off x="5180013" y="617855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07" name="AutoShape 91"/>
          <p:cNvSpPr>
            <a:spLocks/>
          </p:cNvSpPr>
          <p:nvPr/>
        </p:nvSpPr>
        <p:spPr bwMode="auto">
          <a:xfrm>
            <a:off x="4859338" y="5229225"/>
            <a:ext cx="217487" cy="503238"/>
          </a:xfrm>
          <a:prstGeom prst="leftBrace">
            <a:avLst>
              <a:gd name="adj1" fmla="val 19282"/>
              <a:gd name="adj2" fmla="val 48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08" name="AutoShape 92"/>
          <p:cNvSpPr>
            <a:spLocks/>
          </p:cNvSpPr>
          <p:nvPr/>
        </p:nvSpPr>
        <p:spPr bwMode="auto">
          <a:xfrm>
            <a:off x="4864100" y="5734050"/>
            <a:ext cx="215900" cy="574675"/>
          </a:xfrm>
          <a:prstGeom prst="leftBrace">
            <a:avLst>
              <a:gd name="adj1" fmla="val 22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309" name="Object 93"/>
          <p:cNvGraphicFramePr>
            <a:graphicFrameLocks noChangeAspect="1"/>
          </p:cNvGraphicFramePr>
          <p:nvPr/>
        </p:nvGraphicFramePr>
        <p:xfrm>
          <a:off x="4408488" y="5262563"/>
          <a:ext cx="4413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数式" r:id="rId5" imgW="215640" imgH="203040" progId="Equation.3">
                  <p:embed/>
                </p:oleObj>
              </mc:Choice>
              <mc:Fallback>
                <p:oleObj name="数式" r:id="rId5" imgW="215640" imgH="20304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5262563"/>
                        <a:ext cx="4413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0" name="Object 94"/>
          <p:cNvGraphicFramePr>
            <a:graphicFrameLocks noChangeAspect="1"/>
          </p:cNvGraphicFramePr>
          <p:nvPr/>
        </p:nvGraphicFramePr>
        <p:xfrm>
          <a:off x="4414838" y="5808663"/>
          <a:ext cx="43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数式" r:id="rId7" imgW="215640" imgH="203040" progId="Equation.3">
                  <p:embed/>
                </p:oleObj>
              </mc:Choice>
              <mc:Fallback>
                <p:oleObj name="数式" r:id="rId7" imgW="215640" imgH="20304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5808663"/>
                        <a:ext cx="431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1" name="Rectangle 95"/>
          <p:cNvSpPr>
            <a:spLocks noChangeArrowheads="1"/>
          </p:cNvSpPr>
          <p:nvPr/>
        </p:nvSpPr>
        <p:spPr bwMode="auto">
          <a:xfrm>
            <a:off x="7235825" y="4508500"/>
            <a:ext cx="431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FF3300"/>
                </a:solidFill>
              </a:rPr>
              <a:t>U2</a:t>
            </a:r>
          </a:p>
        </p:txBody>
      </p:sp>
      <p:sp>
        <p:nvSpPr>
          <p:cNvPr id="9312" name="Rectangle 96"/>
          <p:cNvSpPr>
            <a:spLocks noChangeArrowheads="1"/>
          </p:cNvSpPr>
          <p:nvPr/>
        </p:nvSpPr>
        <p:spPr bwMode="auto">
          <a:xfrm>
            <a:off x="7524750" y="4076700"/>
            <a:ext cx="3603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FF3300"/>
                </a:solidFill>
              </a:rPr>
              <a:t>U</a:t>
            </a:r>
            <a:r>
              <a:rPr lang="ja-JP" altLang="en-US">
                <a:solidFill>
                  <a:srgbClr val="FF3300"/>
                </a:solidFill>
              </a:rPr>
              <a:t>１</a:t>
            </a:r>
          </a:p>
        </p:txBody>
      </p:sp>
      <p:sp>
        <p:nvSpPr>
          <p:cNvPr id="9313" name="Rectangle 97"/>
          <p:cNvSpPr>
            <a:spLocks noChangeArrowheads="1"/>
          </p:cNvSpPr>
          <p:nvPr/>
        </p:nvSpPr>
        <p:spPr bwMode="auto">
          <a:xfrm>
            <a:off x="7164388" y="5035550"/>
            <a:ext cx="431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FF3300"/>
                </a:solidFill>
              </a:rPr>
              <a:t>U3</a:t>
            </a:r>
          </a:p>
        </p:txBody>
      </p:sp>
      <p:sp>
        <p:nvSpPr>
          <p:cNvPr id="9315" name="AutoShape 99"/>
          <p:cNvSpPr>
            <a:spLocks/>
          </p:cNvSpPr>
          <p:nvPr/>
        </p:nvSpPr>
        <p:spPr bwMode="auto">
          <a:xfrm rot="10800000">
            <a:off x="8035925" y="4221163"/>
            <a:ext cx="287338" cy="503237"/>
          </a:xfrm>
          <a:prstGeom prst="leftBrace">
            <a:avLst>
              <a:gd name="adj1" fmla="val 14595"/>
              <a:gd name="adj2" fmla="val 485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318" name="Object 102"/>
          <p:cNvGraphicFramePr>
            <a:graphicFrameLocks noChangeAspect="1"/>
          </p:cNvGraphicFramePr>
          <p:nvPr/>
        </p:nvGraphicFramePr>
        <p:xfrm>
          <a:off x="8323263" y="4724400"/>
          <a:ext cx="587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数式" r:id="rId8" imgW="266400" imgH="215640" progId="Equation.3">
                  <p:embed/>
                </p:oleObj>
              </mc:Choice>
              <mc:Fallback>
                <p:oleObj name="数式" r:id="rId8" imgW="266400" imgH="21564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3" y="4724400"/>
                        <a:ext cx="5873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" name="Object 103"/>
          <p:cNvGraphicFramePr>
            <a:graphicFrameLocks noChangeAspect="1"/>
          </p:cNvGraphicFramePr>
          <p:nvPr/>
        </p:nvGraphicFramePr>
        <p:xfrm>
          <a:off x="1782763" y="2924175"/>
          <a:ext cx="3889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数式" r:id="rId10" imgW="139680" imgH="190440" progId="Equation.3">
                  <p:embed/>
                </p:oleObj>
              </mc:Choice>
              <mc:Fallback>
                <p:oleObj name="数式" r:id="rId10" imgW="139680" imgH="19044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924175"/>
                        <a:ext cx="38893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0" name="AutoShape 124"/>
          <p:cNvSpPr>
            <a:spLocks noChangeArrowheads="1"/>
          </p:cNvSpPr>
          <p:nvPr/>
        </p:nvSpPr>
        <p:spPr bwMode="auto">
          <a:xfrm>
            <a:off x="5118100" y="1916113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1" name="AutoShape 125"/>
          <p:cNvSpPr>
            <a:spLocks noChangeArrowheads="1"/>
          </p:cNvSpPr>
          <p:nvPr/>
        </p:nvSpPr>
        <p:spPr bwMode="auto">
          <a:xfrm>
            <a:off x="5118100" y="2349500"/>
            <a:ext cx="719138" cy="144463"/>
          </a:xfrm>
          <a:prstGeom prst="rightArrow">
            <a:avLst>
              <a:gd name="adj1" fmla="val 50000"/>
              <a:gd name="adj2" fmla="val 12445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44" name="Line 128"/>
          <p:cNvSpPr>
            <a:spLocks noChangeShapeType="1"/>
          </p:cNvSpPr>
          <p:nvPr/>
        </p:nvSpPr>
        <p:spPr bwMode="auto">
          <a:xfrm>
            <a:off x="6629400" y="2133600"/>
            <a:ext cx="71438" cy="287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45" name="Line 129"/>
          <p:cNvSpPr>
            <a:spLocks noChangeShapeType="1"/>
          </p:cNvSpPr>
          <p:nvPr/>
        </p:nvSpPr>
        <p:spPr bwMode="auto">
          <a:xfrm flipH="1" flipV="1">
            <a:off x="5981700" y="2420938"/>
            <a:ext cx="144463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48" name="Freeform 132"/>
          <p:cNvSpPr>
            <a:spLocks/>
          </p:cNvSpPr>
          <p:nvPr/>
        </p:nvSpPr>
        <p:spPr bwMode="auto">
          <a:xfrm>
            <a:off x="6126163" y="2133600"/>
            <a:ext cx="420687" cy="444500"/>
          </a:xfrm>
          <a:custGeom>
            <a:avLst/>
            <a:gdLst>
              <a:gd name="T0" fmla="*/ 23 w 265"/>
              <a:gd name="T1" fmla="*/ 53 h 280"/>
              <a:gd name="T2" fmla="*/ 159 w 265"/>
              <a:gd name="T3" fmla="*/ 8 h 280"/>
              <a:gd name="T4" fmla="*/ 250 w 265"/>
              <a:gd name="T5" fmla="*/ 99 h 280"/>
              <a:gd name="T6" fmla="*/ 250 w 265"/>
              <a:gd name="T7" fmla="*/ 235 h 280"/>
              <a:gd name="T8" fmla="*/ 159 w 265"/>
              <a:gd name="T9" fmla="*/ 280 h 280"/>
              <a:gd name="T10" fmla="*/ 23 w 265"/>
              <a:gd name="T11" fmla="*/ 235 h 280"/>
              <a:gd name="T12" fmla="*/ 23 w 265"/>
              <a:gd name="T13" fmla="*/ 99 h 280"/>
              <a:gd name="T14" fmla="*/ 159 w 265"/>
              <a:gd name="T15" fmla="*/ 53 h 280"/>
              <a:gd name="T16" fmla="*/ 159 w 265"/>
              <a:gd name="T17" fmla="*/ 144 h 280"/>
              <a:gd name="T18" fmla="*/ 159 w 265"/>
              <a:gd name="T19" fmla="*/ 235 h 280"/>
              <a:gd name="T20" fmla="*/ 68 w 265"/>
              <a:gd name="T21" fmla="*/ 189 h 280"/>
              <a:gd name="T22" fmla="*/ 68 w 265"/>
              <a:gd name="T23" fmla="*/ 14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280">
                <a:moveTo>
                  <a:pt x="23" y="53"/>
                </a:moveTo>
                <a:cubicBezTo>
                  <a:pt x="72" y="26"/>
                  <a:pt x="121" y="0"/>
                  <a:pt x="159" y="8"/>
                </a:cubicBezTo>
                <a:cubicBezTo>
                  <a:pt x="197" y="16"/>
                  <a:pt x="235" y="61"/>
                  <a:pt x="250" y="99"/>
                </a:cubicBezTo>
                <a:cubicBezTo>
                  <a:pt x="265" y="137"/>
                  <a:pt x="265" y="205"/>
                  <a:pt x="250" y="235"/>
                </a:cubicBezTo>
                <a:cubicBezTo>
                  <a:pt x="235" y="265"/>
                  <a:pt x="197" y="280"/>
                  <a:pt x="159" y="280"/>
                </a:cubicBezTo>
                <a:cubicBezTo>
                  <a:pt x="121" y="280"/>
                  <a:pt x="46" y="265"/>
                  <a:pt x="23" y="235"/>
                </a:cubicBezTo>
                <a:cubicBezTo>
                  <a:pt x="0" y="205"/>
                  <a:pt x="0" y="129"/>
                  <a:pt x="23" y="99"/>
                </a:cubicBezTo>
                <a:cubicBezTo>
                  <a:pt x="46" y="69"/>
                  <a:pt x="136" y="46"/>
                  <a:pt x="159" y="53"/>
                </a:cubicBezTo>
                <a:cubicBezTo>
                  <a:pt x="182" y="60"/>
                  <a:pt x="159" y="114"/>
                  <a:pt x="159" y="144"/>
                </a:cubicBezTo>
                <a:cubicBezTo>
                  <a:pt x="159" y="174"/>
                  <a:pt x="174" y="228"/>
                  <a:pt x="159" y="235"/>
                </a:cubicBezTo>
                <a:cubicBezTo>
                  <a:pt x="144" y="242"/>
                  <a:pt x="83" y="204"/>
                  <a:pt x="68" y="189"/>
                </a:cubicBezTo>
                <a:cubicBezTo>
                  <a:pt x="53" y="174"/>
                  <a:pt x="68" y="151"/>
                  <a:pt x="68" y="14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49" name="Freeform 133"/>
          <p:cNvSpPr>
            <a:spLocks/>
          </p:cNvSpPr>
          <p:nvPr/>
        </p:nvSpPr>
        <p:spPr bwMode="auto">
          <a:xfrm>
            <a:off x="5694363" y="2060575"/>
            <a:ext cx="288925" cy="227013"/>
          </a:xfrm>
          <a:custGeom>
            <a:avLst/>
            <a:gdLst>
              <a:gd name="T0" fmla="*/ 23 w 265"/>
              <a:gd name="T1" fmla="*/ 53 h 280"/>
              <a:gd name="T2" fmla="*/ 159 w 265"/>
              <a:gd name="T3" fmla="*/ 8 h 280"/>
              <a:gd name="T4" fmla="*/ 250 w 265"/>
              <a:gd name="T5" fmla="*/ 99 h 280"/>
              <a:gd name="T6" fmla="*/ 250 w 265"/>
              <a:gd name="T7" fmla="*/ 235 h 280"/>
              <a:gd name="T8" fmla="*/ 159 w 265"/>
              <a:gd name="T9" fmla="*/ 280 h 280"/>
              <a:gd name="T10" fmla="*/ 23 w 265"/>
              <a:gd name="T11" fmla="*/ 235 h 280"/>
              <a:gd name="T12" fmla="*/ 23 w 265"/>
              <a:gd name="T13" fmla="*/ 99 h 280"/>
              <a:gd name="T14" fmla="*/ 159 w 265"/>
              <a:gd name="T15" fmla="*/ 53 h 280"/>
              <a:gd name="T16" fmla="*/ 159 w 265"/>
              <a:gd name="T17" fmla="*/ 144 h 280"/>
              <a:gd name="T18" fmla="*/ 159 w 265"/>
              <a:gd name="T19" fmla="*/ 235 h 280"/>
              <a:gd name="T20" fmla="*/ 68 w 265"/>
              <a:gd name="T21" fmla="*/ 189 h 280"/>
              <a:gd name="T22" fmla="*/ 68 w 265"/>
              <a:gd name="T23" fmla="*/ 14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280">
                <a:moveTo>
                  <a:pt x="23" y="53"/>
                </a:moveTo>
                <a:cubicBezTo>
                  <a:pt x="72" y="26"/>
                  <a:pt x="121" y="0"/>
                  <a:pt x="159" y="8"/>
                </a:cubicBezTo>
                <a:cubicBezTo>
                  <a:pt x="197" y="16"/>
                  <a:pt x="235" y="61"/>
                  <a:pt x="250" y="99"/>
                </a:cubicBezTo>
                <a:cubicBezTo>
                  <a:pt x="265" y="137"/>
                  <a:pt x="265" y="205"/>
                  <a:pt x="250" y="235"/>
                </a:cubicBezTo>
                <a:cubicBezTo>
                  <a:pt x="235" y="265"/>
                  <a:pt x="197" y="280"/>
                  <a:pt x="159" y="280"/>
                </a:cubicBezTo>
                <a:cubicBezTo>
                  <a:pt x="121" y="280"/>
                  <a:pt x="46" y="265"/>
                  <a:pt x="23" y="235"/>
                </a:cubicBezTo>
                <a:cubicBezTo>
                  <a:pt x="0" y="205"/>
                  <a:pt x="0" y="129"/>
                  <a:pt x="23" y="99"/>
                </a:cubicBezTo>
                <a:cubicBezTo>
                  <a:pt x="46" y="69"/>
                  <a:pt x="136" y="46"/>
                  <a:pt x="159" y="53"/>
                </a:cubicBezTo>
                <a:cubicBezTo>
                  <a:pt x="182" y="60"/>
                  <a:pt x="159" y="114"/>
                  <a:pt x="159" y="144"/>
                </a:cubicBezTo>
                <a:cubicBezTo>
                  <a:pt x="159" y="174"/>
                  <a:pt x="174" y="228"/>
                  <a:pt x="159" y="235"/>
                </a:cubicBezTo>
                <a:cubicBezTo>
                  <a:pt x="144" y="242"/>
                  <a:pt x="83" y="204"/>
                  <a:pt x="68" y="189"/>
                </a:cubicBezTo>
                <a:cubicBezTo>
                  <a:pt x="53" y="174"/>
                  <a:pt x="68" y="151"/>
                  <a:pt x="68" y="14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50" name="Freeform 134"/>
          <p:cNvSpPr>
            <a:spLocks/>
          </p:cNvSpPr>
          <p:nvPr/>
        </p:nvSpPr>
        <p:spPr bwMode="auto">
          <a:xfrm>
            <a:off x="5405438" y="2492375"/>
            <a:ext cx="288925" cy="300038"/>
          </a:xfrm>
          <a:custGeom>
            <a:avLst/>
            <a:gdLst>
              <a:gd name="T0" fmla="*/ 23 w 265"/>
              <a:gd name="T1" fmla="*/ 53 h 280"/>
              <a:gd name="T2" fmla="*/ 159 w 265"/>
              <a:gd name="T3" fmla="*/ 8 h 280"/>
              <a:gd name="T4" fmla="*/ 250 w 265"/>
              <a:gd name="T5" fmla="*/ 99 h 280"/>
              <a:gd name="T6" fmla="*/ 250 w 265"/>
              <a:gd name="T7" fmla="*/ 235 h 280"/>
              <a:gd name="T8" fmla="*/ 159 w 265"/>
              <a:gd name="T9" fmla="*/ 280 h 280"/>
              <a:gd name="T10" fmla="*/ 23 w 265"/>
              <a:gd name="T11" fmla="*/ 235 h 280"/>
              <a:gd name="T12" fmla="*/ 23 w 265"/>
              <a:gd name="T13" fmla="*/ 99 h 280"/>
              <a:gd name="T14" fmla="*/ 159 w 265"/>
              <a:gd name="T15" fmla="*/ 53 h 280"/>
              <a:gd name="T16" fmla="*/ 159 w 265"/>
              <a:gd name="T17" fmla="*/ 144 h 280"/>
              <a:gd name="T18" fmla="*/ 159 w 265"/>
              <a:gd name="T19" fmla="*/ 235 h 280"/>
              <a:gd name="T20" fmla="*/ 68 w 265"/>
              <a:gd name="T21" fmla="*/ 189 h 280"/>
              <a:gd name="T22" fmla="*/ 68 w 265"/>
              <a:gd name="T23" fmla="*/ 14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280">
                <a:moveTo>
                  <a:pt x="23" y="53"/>
                </a:moveTo>
                <a:cubicBezTo>
                  <a:pt x="72" y="26"/>
                  <a:pt x="121" y="0"/>
                  <a:pt x="159" y="8"/>
                </a:cubicBezTo>
                <a:cubicBezTo>
                  <a:pt x="197" y="16"/>
                  <a:pt x="235" y="61"/>
                  <a:pt x="250" y="99"/>
                </a:cubicBezTo>
                <a:cubicBezTo>
                  <a:pt x="265" y="137"/>
                  <a:pt x="265" y="205"/>
                  <a:pt x="250" y="235"/>
                </a:cubicBezTo>
                <a:cubicBezTo>
                  <a:pt x="235" y="265"/>
                  <a:pt x="197" y="280"/>
                  <a:pt x="159" y="280"/>
                </a:cubicBezTo>
                <a:cubicBezTo>
                  <a:pt x="121" y="280"/>
                  <a:pt x="46" y="265"/>
                  <a:pt x="23" y="235"/>
                </a:cubicBezTo>
                <a:cubicBezTo>
                  <a:pt x="0" y="205"/>
                  <a:pt x="0" y="129"/>
                  <a:pt x="23" y="99"/>
                </a:cubicBezTo>
                <a:cubicBezTo>
                  <a:pt x="46" y="69"/>
                  <a:pt x="136" y="46"/>
                  <a:pt x="159" y="53"/>
                </a:cubicBezTo>
                <a:cubicBezTo>
                  <a:pt x="182" y="60"/>
                  <a:pt x="159" y="114"/>
                  <a:pt x="159" y="144"/>
                </a:cubicBezTo>
                <a:cubicBezTo>
                  <a:pt x="159" y="174"/>
                  <a:pt x="174" y="228"/>
                  <a:pt x="159" y="235"/>
                </a:cubicBezTo>
                <a:cubicBezTo>
                  <a:pt x="144" y="242"/>
                  <a:pt x="83" y="204"/>
                  <a:pt x="68" y="189"/>
                </a:cubicBezTo>
                <a:cubicBezTo>
                  <a:pt x="53" y="174"/>
                  <a:pt x="68" y="151"/>
                  <a:pt x="68" y="14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351" name="Object 135"/>
          <p:cNvGraphicFramePr>
            <a:graphicFrameLocks noChangeAspect="1"/>
          </p:cNvGraphicFramePr>
          <p:nvPr/>
        </p:nvGraphicFramePr>
        <p:xfrm>
          <a:off x="755650" y="4868863"/>
          <a:ext cx="27305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数式" r:id="rId12" imgW="1231560" imgH="215640" progId="Equation.3">
                  <p:embed/>
                </p:oleObj>
              </mc:Choice>
              <mc:Fallback>
                <p:oleObj name="数式" r:id="rId12" imgW="1231560" imgH="215640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868863"/>
                        <a:ext cx="27305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2" name="Oval 136"/>
          <p:cNvSpPr>
            <a:spLocks noChangeArrowheads="1"/>
          </p:cNvSpPr>
          <p:nvPr/>
        </p:nvSpPr>
        <p:spPr bwMode="auto">
          <a:xfrm>
            <a:off x="5181600" y="56610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53" name="Oval 137"/>
          <p:cNvSpPr>
            <a:spLocks noChangeArrowheads="1"/>
          </p:cNvSpPr>
          <p:nvPr/>
        </p:nvSpPr>
        <p:spPr bwMode="auto">
          <a:xfrm>
            <a:off x="5167313" y="51149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54" name="AutoShape 138"/>
          <p:cNvSpPr>
            <a:spLocks/>
          </p:cNvSpPr>
          <p:nvPr/>
        </p:nvSpPr>
        <p:spPr bwMode="auto">
          <a:xfrm>
            <a:off x="4859338" y="4724400"/>
            <a:ext cx="217487" cy="503238"/>
          </a:xfrm>
          <a:prstGeom prst="leftBrace">
            <a:avLst>
              <a:gd name="adj1" fmla="val 19282"/>
              <a:gd name="adj2" fmla="val 48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55" name="AutoShape 139"/>
          <p:cNvSpPr>
            <a:spLocks/>
          </p:cNvSpPr>
          <p:nvPr/>
        </p:nvSpPr>
        <p:spPr bwMode="auto">
          <a:xfrm>
            <a:off x="4859338" y="4221163"/>
            <a:ext cx="217487" cy="503237"/>
          </a:xfrm>
          <a:prstGeom prst="leftBrace">
            <a:avLst>
              <a:gd name="adj1" fmla="val 19282"/>
              <a:gd name="adj2" fmla="val 48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356" name="Object 140"/>
          <p:cNvGraphicFramePr>
            <a:graphicFrameLocks noChangeAspect="1"/>
          </p:cNvGraphicFramePr>
          <p:nvPr/>
        </p:nvGraphicFramePr>
        <p:xfrm>
          <a:off x="4408488" y="4778375"/>
          <a:ext cx="4413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数式" r:id="rId14" imgW="215640" imgH="203040" progId="Equation.3">
                  <p:embed/>
                </p:oleObj>
              </mc:Choice>
              <mc:Fallback>
                <p:oleObj name="数式" r:id="rId14" imgW="215640" imgH="203040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4778375"/>
                        <a:ext cx="4413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7" name="Object 141"/>
          <p:cNvGraphicFramePr>
            <a:graphicFrameLocks noChangeAspect="1"/>
          </p:cNvGraphicFramePr>
          <p:nvPr/>
        </p:nvGraphicFramePr>
        <p:xfrm>
          <a:off x="4405313" y="4270375"/>
          <a:ext cx="4413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数式" r:id="rId15" imgW="215640" imgH="203040" progId="Equation.3">
                  <p:embed/>
                </p:oleObj>
              </mc:Choice>
              <mc:Fallback>
                <p:oleObj name="数式" r:id="rId15" imgW="215640" imgH="203040" progId="Equation.3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4270375"/>
                        <a:ext cx="4413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8" name="Line 142"/>
          <p:cNvSpPr>
            <a:spLocks noChangeShapeType="1"/>
          </p:cNvSpPr>
          <p:nvPr/>
        </p:nvSpPr>
        <p:spPr bwMode="auto">
          <a:xfrm>
            <a:off x="5364163" y="5229225"/>
            <a:ext cx="1712912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59" name="Line 143"/>
          <p:cNvSpPr>
            <a:spLocks noChangeShapeType="1"/>
          </p:cNvSpPr>
          <p:nvPr/>
        </p:nvSpPr>
        <p:spPr bwMode="auto">
          <a:xfrm flipV="1">
            <a:off x="5311775" y="6283325"/>
            <a:ext cx="13843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60" name="Rectangle 144"/>
          <p:cNvSpPr>
            <a:spLocks noChangeArrowheads="1"/>
          </p:cNvSpPr>
          <p:nvPr/>
        </p:nvSpPr>
        <p:spPr bwMode="auto">
          <a:xfrm>
            <a:off x="7026275" y="5592763"/>
            <a:ext cx="4318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FF3300"/>
                </a:solidFill>
              </a:rPr>
              <a:t>U4</a:t>
            </a:r>
          </a:p>
        </p:txBody>
      </p:sp>
      <p:sp>
        <p:nvSpPr>
          <p:cNvPr id="9361" name="Rectangle 145"/>
          <p:cNvSpPr>
            <a:spLocks noChangeArrowheads="1"/>
          </p:cNvSpPr>
          <p:nvPr/>
        </p:nvSpPr>
        <p:spPr bwMode="auto">
          <a:xfrm>
            <a:off x="6783388" y="6073775"/>
            <a:ext cx="431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>
                <a:solidFill>
                  <a:srgbClr val="FF3300"/>
                </a:solidFill>
              </a:rPr>
              <a:t>U5</a:t>
            </a:r>
          </a:p>
        </p:txBody>
      </p:sp>
      <p:sp>
        <p:nvSpPr>
          <p:cNvPr id="9362" name="AutoShape 146"/>
          <p:cNvSpPr>
            <a:spLocks/>
          </p:cNvSpPr>
          <p:nvPr/>
        </p:nvSpPr>
        <p:spPr bwMode="auto">
          <a:xfrm rot="10800000">
            <a:off x="8035925" y="4724400"/>
            <a:ext cx="287338" cy="503238"/>
          </a:xfrm>
          <a:prstGeom prst="leftBrace">
            <a:avLst>
              <a:gd name="adj1" fmla="val 14360"/>
              <a:gd name="adj2" fmla="val 485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63" name="AutoShape 147"/>
          <p:cNvSpPr>
            <a:spLocks/>
          </p:cNvSpPr>
          <p:nvPr/>
        </p:nvSpPr>
        <p:spPr bwMode="auto">
          <a:xfrm rot="10800000">
            <a:off x="8035925" y="5229225"/>
            <a:ext cx="287338" cy="503238"/>
          </a:xfrm>
          <a:prstGeom prst="leftBrace">
            <a:avLst>
              <a:gd name="adj1" fmla="val 14360"/>
              <a:gd name="adj2" fmla="val 48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64" name="AutoShape 148"/>
          <p:cNvSpPr>
            <a:spLocks/>
          </p:cNvSpPr>
          <p:nvPr/>
        </p:nvSpPr>
        <p:spPr bwMode="auto">
          <a:xfrm rot="10800000">
            <a:off x="8035925" y="5734050"/>
            <a:ext cx="287338" cy="503238"/>
          </a:xfrm>
          <a:prstGeom prst="leftBrace">
            <a:avLst>
              <a:gd name="adj1" fmla="val 14360"/>
              <a:gd name="adj2" fmla="val 48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365" name="Object 149"/>
          <p:cNvGraphicFramePr>
            <a:graphicFrameLocks noChangeAspect="1"/>
          </p:cNvGraphicFramePr>
          <p:nvPr/>
        </p:nvGraphicFramePr>
        <p:xfrm>
          <a:off x="8323263" y="5216525"/>
          <a:ext cx="5873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数式" r:id="rId16" imgW="266400" imgH="228600" progId="Equation.3">
                  <p:embed/>
                </p:oleObj>
              </mc:Choice>
              <mc:Fallback>
                <p:oleObj name="数式" r:id="rId16" imgW="266400" imgH="228600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3" y="5216525"/>
                        <a:ext cx="5873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66" name="Object 150"/>
          <p:cNvGraphicFramePr>
            <a:graphicFrameLocks noChangeAspect="1"/>
          </p:cNvGraphicFramePr>
          <p:nvPr/>
        </p:nvGraphicFramePr>
        <p:xfrm>
          <a:off x="8323263" y="5746750"/>
          <a:ext cx="587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数式" r:id="rId18" imgW="266400" imgH="215640" progId="Equation.3">
                  <p:embed/>
                </p:oleObj>
              </mc:Choice>
              <mc:Fallback>
                <p:oleObj name="数式" r:id="rId18" imgW="266400" imgH="21564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3" y="5746750"/>
                        <a:ext cx="5873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67" name="Object 151"/>
          <p:cNvGraphicFramePr>
            <a:graphicFrameLocks noChangeAspect="1"/>
          </p:cNvGraphicFramePr>
          <p:nvPr/>
        </p:nvGraphicFramePr>
        <p:xfrm>
          <a:off x="8316913" y="4221163"/>
          <a:ext cx="5603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数式" r:id="rId20" imgW="253800" imgH="215640" progId="Equation.3">
                  <p:embed/>
                </p:oleObj>
              </mc:Choice>
              <mc:Fallback>
                <p:oleObj name="数式" r:id="rId20" imgW="253800" imgH="215640" progId="Equation.3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4221163"/>
                        <a:ext cx="5603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68" name="Line 152"/>
          <p:cNvSpPr>
            <a:spLocks noChangeShapeType="1"/>
          </p:cNvSpPr>
          <p:nvPr/>
        </p:nvSpPr>
        <p:spPr bwMode="auto">
          <a:xfrm flipV="1">
            <a:off x="5292725" y="4502150"/>
            <a:ext cx="395288" cy="635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69" name="Line 153"/>
          <p:cNvSpPr>
            <a:spLocks noChangeShapeType="1"/>
          </p:cNvSpPr>
          <p:nvPr/>
        </p:nvSpPr>
        <p:spPr bwMode="auto">
          <a:xfrm flipV="1">
            <a:off x="5289550" y="4978400"/>
            <a:ext cx="436563" cy="127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70" name="Line 154"/>
          <p:cNvSpPr>
            <a:spLocks noChangeShapeType="1"/>
          </p:cNvSpPr>
          <p:nvPr/>
        </p:nvSpPr>
        <p:spPr bwMode="auto">
          <a:xfrm flipV="1">
            <a:off x="5314950" y="5487988"/>
            <a:ext cx="360363" cy="4762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71" name="Line 155"/>
          <p:cNvSpPr>
            <a:spLocks noChangeShapeType="1"/>
          </p:cNvSpPr>
          <p:nvPr/>
        </p:nvSpPr>
        <p:spPr bwMode="auto">
          <a:xfrm flipV="1">
            <a:off x="5273675" y="6011863"/>
            <a:ext cx="407988" cy="1587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9372" name="Object 156"/>
          <p:cNvGraphicFramePr>
            <a:graphicFrameLocks noChangeAspect="1"/>
          </p:cNvGraphicFramePr>
          <p:nvPr/>
        </p:nvGraphicFramePr>
        <p:xfrm>
          <a:off x="5724525" y="4221163"/>
          <a:ext cx="4254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数式" r:id="rId22" imgW="152280" imgH="215640" progId="Equation.3">
                  <p:embed/>
                </p:oleObj>
              </mc:Choice>
              <mc:Fallback>
                <p:oleObj name="数式" r:id="rId22" imgW="152280" imgH="215640" progId="Equation.3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221163"/>
                        <a:ext cx="4254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3" name="Object 157"/>
          <p:cNvGraphicFramePr>
            <a:graphicFrameLocks noChangeAspect="1"/>
          </p:cNvGraphicFramePr>
          <p:nvPr/>
        </p:nvGraphicFramePr>
        <p:xfrm>
          <a:off x="5724525" y="4724400"/>
          <a:ext cx="4968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数式" r:id="rId24" imgW="177480" imgH="215640" progId="Equation.3">
                  <p:embed/>
                </p:oleObj>
              </mc:Choice>
              <mc:Fallback>
                <p:oleObj name="数式" r:id="rId24" imgW="177480" imgH="215640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724400"/>
                        <a:ext cx="4968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4" name="Object 158"/>
          <p:cNvGraphicFramePr>
            <a:graphicFrameLocks noChangeAspect="1"/>
          </p:cNvGraphicFramePr>
          <p:nvPr/>
        </p:nvGraphicFramePr>
        <p:xfrm>
          <a:off x="5724525" y="5229225"/>
          <a:ext cx="4603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数式" r:id="rId26" imgW="164880" imgH="228600" progId="Equation.3">
                  <p:embed/>
                </p:oleObj>
              </mc:Choice>
              <mc:Fallback>
                <p:oleObj name="数式" r:id="rId26" imgW="164880" imgH="228600" progId="Equation.3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229225"/>
                        <a:ext cx="4603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5" name="Object 159"/>
          <p:cNvGraphicFramePr>
            <a:graphicFrameLocks noChangeAspect="1"/>
          </p:cNvGraphicFramePr>
          <p:nvPr/>
        </p:nvGraphicFramePr>
        <p:xfrm>
          <a:off x="5727700" y="5772150"/>
          <a:ext cx="4968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数式" r:id="rId28" imgW="177480" imgH="215640" progId="Equation.3">
                  <p:embed/>
                </p:oleObj>
              </mc:Choice>
              <mc:Fallback>
                <p:oleObj name="数式" r:id="rId28" imgW="177480" imgH="215640" progId="Equation.3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5772150"/>
                        <a:ext cx="4968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8" name="AutoShape 162"/>
          <p:cNvSpPr>
            <a:spLocks noChangeArrowheads="1"/>
          </p:cNvSpPr>
          <p:nvPr/>
        </p:nvSpPr>
        <p:spPr bwMode="auto">
          <a:xfrm>
            <a:off x="2987675" y="1916113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79" name="AutoShape 163"/>
          <p:cNvSpPr>
            <a:spLocks noChangeArrowheads="1"/>
          </p:cNvSpPr>
          <p:nvPr/>
        </p:nvSpPr>
        <p:spPr bwMode="auto">
          <a:xfrm>
            <a:off x="2987675" y="2390775"/>
            <a:ext cx="1368425" cy="144463"/>
          </a:xfrm>
          <a:prstGeom prst="rightArrow">
            <a:avLst>
              <a:gd name="adj1" fmla="val 50000"/>
              <a:gd name="adj2" fmla="val 23681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80" name="Line 164"/>
          <p:cNvSpPr>
            <a:spLocks noChangeShapeType="1"/>
          </p:cNvSpPr>
          <p:nvPr/>
        </p:nvSpPr>
        <p:spPr bwMode="auto">
          <a:xfrm flipH="1">
            <a:off x="5364163" y="3789363"/>
            <a:ext cx="64770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81" name="Rectangle 165"/>
          <p:cNvSpPr>
            <a:spLocks noChangeArrowheads="1"/>
          </p:cNvSpPr>
          <p:nvPr/>
        </p:nvSpPr>
        <p:spPr bwMode="auto">
          <a:xfrm>
            <a:off x="5940425" y="3573463"/>
            <a:ext cx="1362075" cy="3540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/>
              <a:t>観測点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9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70" grpId="0"/>
      <p:bldP spid="9300" grpId="0" animBg="1"/>
      <p:bldP spid="9302" grpId="0" animBg="1"/>
      <p:bldP spid="9311" grpId="0"/>
      <p:bldP spid="9312" grpId="0"/>
      <p:bldP spid="9313" grpId="0"/>
      <p:bldP spid="9360" grpId="0"/>
      <p:bldP spid="9361" grpId="0"/>
      <p:bldP spid="93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4213" y="404813"/>
            <a:ext cx="1362075" cy="35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計算手法②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98463" y="915988"/>
            <a:ext cx="172878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 u="sng"/>
              <a:t>渦位勾配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214563" y="938213"/>
            <a:ext cx="331311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 u="sng"/>
              <a:t>：東西流の安定性の指標</a:t>
            </a:r>
          </a:p>
        </p:txBody>
      </p:sp>
      <p:graphicFrame>
        <p:nvGraphicFramePr>
          <p:cNvPr id="51221" name="Object 21"/>
          <p:cNvGraphicFramePr>
            <a:graphicFrameLocks noChangeAspect="1"/>
          </p:cNvGraphicFramePr>
          <p:nvPr/>
        </p:nvGraphicFramePr>
        <p:xfrm>
          <a:off x="3589338" y="3273425"/>
          <a:ext cx="15335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0" name="数式" r:id="rId3" imgW="749160" imgH="419040" progId="Equation.3">
                  <p:embed/>
                </p:oleObj>
              </mc:Choice>
              <mc:Fallback>
                <p:oleObj name="数式" r:id="rId3" imgW="749160" imgH="419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273425"/>
                        <a:ext cx="153352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2" name="Object 22"/>
          <p:cNvGraphicFramePr>
            <a:graphicFrameLocks noChangeAspect="1"/>
          </p:cNvGraphicFramePr>
          <p:nvPr/>
        </p:nvGraphicFramePr>
        <p:xfrm>
          <a:off x="742950" y="1476375"/>
          <a:ext cx="42354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1" name="数式" r:id="rId5" imgW="1904760" imgH="419040" progId="Equation.3">
                  <p:embed/>
                </p:oleObj>
              </mc:Choice>
              <mc:Fallback>
                <p:oleObj name="数式" r:id="rId5" imgW="190476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476375"/>
                        <a:ext cx="42354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3" name="Object 23"/>
          <p:cNvGraphicFramePr>
            <a:graphicFrameLocks noChangeAspect="1"/>
          </p:cNvGraphicFramePr>
          <p:nvPr/>
        </p:nvGraphicFramePr>
        <p:xfrm>
          <a:off x="168275" y="2544763"/>
          <a:ext cx="6254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数式" r:id="rId7" imgW="3784320" imgH="215640" progId="Equation.3">
                  <p:embed/>
                </p:oleObj>
              </mc:Choice>
              <mc:Fallback>
                <p:oleObj name="数式" r:id="rId7" imgW="3784320" imgH="215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544763"/>
                        <a:ext cx="62547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1947863" y="3402013"/>
            <a:ext cx="1509712" cy="415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/>
              <a:t>極域において</a:t>
            </a:r>
          </a:p>
        </p:txBody>
      </p:sp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474663" y="3235325"/>
          <a:ext cx="13255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3" name="数式" r:id="rId9" imgW="571320" imgH="419040" progId="Equation.3">
                  <p:embed/>
                </p:oleObj>
              </mc:Choice>
              <mc:Fallback>
                <p:oleObj name="数式" r:id="rId9" imgW="571320" imgH="419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3235325"/>
                        <a:ext cx="13255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827088" y="4437063"/>
          <a:ext cx="29368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4" name="数式" r:id="rId11" imgW="1333440" imgH="444240" progId="Equation.3">
                  <p:embed/>
                </p:oleObj>
              </mc:Choice>
              <mc:Fallback>
                <p:oleObj name="数式" r:id="rId11" imgW="1333440" imgH="4442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29368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411163" y="1422400"/>
            <a:ext cx="4722812" cy="92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731838" y="4437063"/>
            <a:ext cx="3119437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177800" y="5734050"/>
            <a:ext cx="8786813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順圧不安定が生じる条件として、成長する擾乱が存在するためには</a:t>
            </a:r>
          </a:p>
          <a:p>
            <a:pPr algn="ctr"/>
            <a:r>
              <a:rPr lang="ja-JP" altLang="en-US" sz="2400" b="1"/>
              <a:t>この勾配の値が符号を変えなければいけない</a:t>
            </a:r>
          </a:p>
        </p:txBody>
      </p:sp>
      <p:graphicFrame>
        <p:nvGraphicFramePr>
          <p:cNvPr id="51235" name="Object 35"/>
          <p:cNvGraphicFramePr>
            <a:graphicFrameLocks noChangeAspect="1"/>
          </p:cNvGraphicFramePr>
          <p:nvPr/>
        </p:nvGraphicFramePr>
        <p:xfrm>
          <a:off x="5575300" y="3186113"/>
          <a:ext cx="5175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5" name="数式" r:id="rId13" imgW="215640" imgH="203040" progId="Equation.3">
                  <p:embed/>
                </p:oleObj>
              </mc:Choice>
              <mc:Fallback>
                <p:oleObj name="数式" r:id="rId13" imgW="215640" imgH="2030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186113"/>
                        <a:ext cx="5175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6" name="Object 36"/>
          <p:cNvGraphicFramePr>
            <a:graphicFrameLocks noChangeAspect="1"/>
          </p:cNvGraphicFramePr>
          <p:nvPr/>
        </p:nvGraphicFramePr>
        <p:xfrm>
          <a:off x="6934200" y="3036888"/>
          <a:ext cx="4016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数式" r:id="rId15" imgW="152280" imgH="215640" progId="Equation.3">
                  <p:embed/>
                </p:oleObj>
              </mc:Choice>
              <mc:Fallback>
                <p:oleObj name="数式" r:id="rId15" imgW="152280" imgH="215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36888"/>
                        <a:ext cx="401638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9" name="Object 39"/>
          <p:cNvGraphicFramePr>
            <a:graphicFrameLocks noChangeAspect="1"/>
          </p:cNvGraphicFramePr>
          <p:nvPr/>
        </p:nvGraphicFramePr>
        <p:xfrm>
          <a:off x="7789863" y="3028950"/>
          <a:ext cx="8937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7" name="数式" r:id="rId17" imgW="520560" imgH="444240" progId="Equation.3">
                  <p:embed/>
                </p:oleObj>
              </mc:Choice>
              <mc:Fallback>
                <p:oleObj name="数式" r:id="rId17" imgW="520560" imgH="4442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3028950"/>
                        <a:ext cx="893762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5953125" y="5272088"/>
            <a:ext cx="24812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41" name="Rectangle 41"/>
          <p:cNvSpPr>
            <a:spLocks noChangeArrowheads="1"/>
          </p:cNvSpPr>
          <p:nvPr/>
        </p:nvSpPr>
        <p:spPr bwMode="auto">
          <a:xfrm>
            <a:off x="6478588" y="2282825"/>
            <a:ext cx="331787" cy="236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400" b="1"/>
              <a:t>ｙ</a:t>
            </a:r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8558213" y="5129213"/>
            <a:ext cx="258762" cy="230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400"/>
              <a:t>u</a:t>
            </a:r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>
            <a:off x="6481763" y="3265488"/>
            <a:ext cx="33655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 flipH="1" flipV="1">
            <a:off x="6648450" y="2636838"/>
            <a:ext cx="15875" cy="2984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46" name="Oval 46"/>
          <p:cNvSpPr>
            <a:spLocks noChangeArrowheads="1"/>
          </p:cNvSpPr>
          <p:nvPr/>
        </p:nvSpPr>
        <p:spPr bwMode="auto">
          <a:xfrm>
            <a:off x="6542088" y="29003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47" name="Oval 47"/>
          <p:cNvSpPr>
            <a:spLocks noChangeArrowheads="1"/>
          </p:cNvSpPr>
          <p:nvPr/>
        </p:nvSpPr>
        <p:spPr bwMode="auto">
          <a:xfrm>
            <a:off x="6538913" y="34004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48" name="Oval 48"/>
          <p:cNvSpPr>
            <a:spLocks noChangeArrowheads="1"/>
          </p:cNvSpPr>
          <p:nvPr/>
        </p:nvSpPr>
        <p:spPr bwMode="auto">
          <a:xfrm>
            <a:off x="6551613" y="495935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49" name="Oval 49"/>
          <p:cNvSpPr>
            <a:spLocks noChangeArrowheads="1"/>
          </p:cNvSpPr>
          <p:nvPr/>
        </p:nvSpPr>
        <p:spPr bwMode="auto">
          <a:xfrm>
            <a:off x="6553200" y="44418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0" name="Oval 50"/>
          <p:cNvSpPr>
            <a:spLocks noChangeArrowheads="1"/>
          </p:cNvSpPr>
          <p:nvPr/>
        </p:nvSpPr>
        <p:spPr bwMode="auto">
          <a:xfrm>
            <a:off x="6538913" y="3895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>
            <a:off x="6497638" y="3748088"/>
            <a:ext cx="33655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6484938" y="4259263"/>
            <a:ext cx="33655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>
            <a:off x="6492875" y="4819650"/>
            <a:ext cx="33655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1255" name="Object 55"/>
          <p:cNvGraphicFramePr>
            <a:graphicFrameLocks noChangeAspect="1"/>
          </p:cNvGraphicFramePr>
          <p:nvPr/>
        </p:nvGraphicFramePr>
        <p:xfrm>
          <a:off x="6908800" y="3495675"/>
          <a:ext cx="4968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8" name="数式" r:id="rId19" imgW="177480" imgH="215640" progId="Equation.3">
                  <p:embed/>
                </p:oleObj>
              </mc:Choice>
              <mc:Fallback>
                <p:oleObj name="数式" r:id="rId19" imgW="177480" imgH="2156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3495675"/>
                        <a:ext cx="4968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6" name="Object 56"/>
          <p:cNvGraphicFramePr>
            <a:graphicFrameLocks noChangeAspect="1"/>
          </p:cNvGraphicFramePr>
          <p:nvPr/>
        </p:nvGraphicFramePr>
        <p:xfrm>
          <a:off x="6908800" y="4000500"/>
          <a:ext cx="4603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9" name="数式" r:id="rId21" imgW="164880" imgH="228600" progId="Equation.3">
                  <p:embed/>
                </p:oleObj>
              </mc:Choice>
              <mc:Fallback>
                <p:oleObj name="数式" r:id="rId21" imgW="164880" imgH="2286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000500"/>
                        <a:ext cx="4603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7" name="Object 57"/>
          <p:cNvGraphicFramePr>
            <a:graphicFrameLocks noChangeAspect="1"/>
          </p:cNvGraphicFramePr>
          <p:nvPr/>
        </p:nvGraphicFramePr>
        <p:xfrm>
          <a:off x="6911975" y="4543425"/>
          <a:ext cx="4968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0" name="数式" r:id="rId23" imgW="177480" imgH="215640" progId="Equation.3">
                  <p:embed/>
                </p:oleObj>
              </mc:Choice>
              <mc:Fallback>
                <p:oleObj name="数式" r:id="rId23" imgW="177480" imgH="21564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4543425"/>
                        <a:ext cx="4968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8" name="AutoShape 58"/>
          <p:cNvSpPr>
            <a:spLocks/>
          </p:cNvSpPr>
          <p:nvPr/>
        </p:nvSpPr>
        <p:spPr bwMode="auto">
          <a:xfrm>
            <a:off x="6116638" y="4257675"/>
            <a:ext cx="217487" cy="503238"/>
          </a:xfrm>
          <a:prstGeom prst="leftBrace">
            <a:avLst>
              <a:gd name="adj1" fmla="val 19282"/>
              <a:gd name="adj2" fmla="val 48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60" name="AutoShape 60"/>
          <p:cNvSpPr>
            <a:spLocks/>
          </p:cNvSpPr>
          <p:nvPr/>
        </p:nvSpPr>
        <p:spPr bwMode="auto">
          <a:xfrm>
            <a:off x="6116638" y="3752850"/>
            <a:ext cx="217487" cy="503238"/>
          </a:xfrm>
          <a:prstGeom prst="leftBrace">
            <a:avLst>
              <a:gd name="adj1" fmla="val 19282"/>
              <a:gd name="adj2" fmla="val 48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61" name="AutoShape 61"/>
          <p:cNvSpPr>
            <a:spLocks/>
          </p:cNvSpPr>
          <p:nvPr/>
        </p:nvSpPr>
        <p:spPr bwMode="auto">
          <a:xfrm>
            <a:off x="6116638" y="3249613"/>
            <a:ext cx="217487" cy="503237"/>
          </a:xfrm>
          <a:prstGeom prst="leftBrace">
            <a:avLst>
              <a:gd name="adj1" fmla="val 19282"/>
              <a:gd name="adj2" fmla="val 487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1262" name="Object 62"/>
          <p:cNvGraphicFramePr>
            <a:graphicFrameLocks noChangeAspect="1"/>
          </p:cNvGraphicFramePr>
          <p:nvPr/>
        </p:nvGraphicFramePr>
        <p:xfrm>
          <a:off x="5565775" y="3706813"/>
          <a:ext cx="5175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1" name="数式" r:id="rId25" imgW="215640" imgH="203040" progId="Equation.3">
                  <p:embed/>
                </p:oleObj>
              </mc:Choice>
              <mc:Fallback>
                <p:oleObj name="数式" r:id="rId25" imgW="215640" imgH="20304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3706813"/>
                        <a:ext cx="5175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3" name="Object 63"/>
          <p:cNvGraphicFramePr>
            <a:graphicFrameLocks noChangeAspect="1"/>
          </p:cNvGraphicFramePr>
          <p:nvPr/>
        </p:nvGraphicFramePr>
        <p:xfrm>
          <a:off x="5561013" y="4225925"/>
          <a:ext cx="5175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2" name="数式" r:id="rId26" imgW="215640" imgH="203040" progId="Equation.3">
                  <p:embed/>
                </p:oleObj>
              </mc:Choice>
              <mc:Fallback>
                <p:oleObj name="数式" r:id="rId26" imgW="215640" imgH="20304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4225925"/>
                        <a:ext cx="5175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4" name="AutoShape 64"/>
          <p:cNvSpPr>
            <a:spLocks/>
          </p:cNvSpPr>
          <p:nvPr/>
        </p:nvSpPr>
        <p:spPr bwMode="auto">
          <a:xfrm rot="10800000">
            <a:off x="7369175" y="3259138"/>
            <a:ext cx="287338" cy="503237"/>
          </a:xfrm>
          <a:prstGeom prst="leftBrace">
            <a:avLst>
              <a:gd name="adj1" fmla="val 14595"/>
              <a:gd name="adj2" fmla="val 485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65" name="AutoShape 65"/>
          <p:cNvSpPr>
            <a:spLocks/>
          </p:cNvSpPr>
          <p:nvPr/>
        </p:nvSpPr>
        <p:spPr bwMode="auto">
          <a:xfrm rot="10800000">
            <a:off x="7380288" y="3744913"/>
            <a:ext cx="287337" cy="503237"/>
          </a:xfrm>
          <a:prstGeom prst="leftBrace">
            <a:avLst>
              <a:gd name="adj1" fmla="val 14595"/>
              <a:gd name="adj2" fmla="val 485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66" name="AutoShape 66"/>
          <p:cNvSpPr>
            <a:spLocks/>
          </p:cNvSpPr>
          <p:nvPr/>
        </p:nvSpPr>
        <p:spPr bwMode="auto">
          <a:xfrm rot="10800000">
            <a:off x="7389813" y="4254500"/>
            <a:ext cx="287337" cy="503238"/>
          </a:xfrm>
          <a:prstGeom prst="leftBrace">
            <a:avLst>
              <a:gd name="adj1" fmla="val 14595"/>
              <a:gd name="adj2" fmla="val 485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1267" name="Object 67"/>
          <p:cNvGraphicFramePr>
            <a:graphicFrameLocks noChangeAspect="1"/>
          </p:cNvGraphicFramePr>
          <p:nvPr/>
        </p:nvGraphicFramePr>
        <p:xfrm>
          <a:off x="7796213" y="3644900"/>
          <a:ext cx="8747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3" name="数式" r:id="rId27" imgW="520560" imgH="444240" progId="Equation.3">
                  <p:embed/>
                </p:oleObj>
              </mc:Choice>
              <mc:Fallback>
                <p:oleObj name="数式" r:id="rId27" imgW="520560" imgH="44424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3" y="3644900"/>
                        <a:ext cx="874712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8" name="Object 68"/>
          <p:cNvGraphicFramePr>
            <a:graphicFrameLocks noChangeAspect="1"/>
          </p:cNvGraphicFramePr>
          <p:nvPr/>
        </p:nvGraphicFramePr>
        <p:xfrm>
          <a:off x="7832725" y="4265613"/>
          <a:ext cx="8667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" name="数式" r:id="rId29" imgW="520560" imgH="444240" progId="Equation.3">
                  <p:embed/>
                </p:oleObj>
              </mc:Choice>
              <mc:Fallback>
                <p:oleObj name="数式" r:id="rId29" imgW="520560" imgH="44424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4265613"/>
                        <a:ext cx="86677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9" name="Line 69"/>
          <p:cNvSpPr>
            <a:spLocks noChangeShapeType="1"/>
          </p:cNvSpPr>
          <p:nvPr/>
        </p:nvSpPr>
        <p:spPr bwMode="auto">
          <a:xfrm>
            <a:off x="6669088" y="3495675"/>
            <a:ext cx="1050925" cy="7938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0" name="Rectangle 70"/>
          <p:cNvSpPr>
            <a:spLocks noChangeArrowheads="1"/>
          </p:cNvSpPr>
          <p:nvPr/>
        </p:nvSpPr>
        <p:spPr bwMode="auto">
          <a:xfrm>
            <a:off x="7788275" y="3054350"/>
            <a:ext cx="887413" cy="612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71" name="Rectangle 71"/>
          <p:cNvSpPr>
            <a:spLocks noChangeArrowheads="1"/>
          </p:cNvSpPr>
          <p:nvPr/>
        </p:nvSpPr>
        <p:spPr bwMode="auto">
          <a:xfrm>
            <a:off x="7794625" y="3689350"/>
            <a:ext cx="882650" cy="612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72" name="Rectangle 72"/>
          <p:cNvSpPr>
            <a:spLocks noChangeArrowheads="1"/>
          </p:cNvSpPr>
          <p:nvPr/>
        </p:nvSpPr>
        <p:spPr bwMode="auto">
          <a:xfrm>
            <a:off x="7800975" y="4314825"/>
            <a:ext cx="874713" cy="612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73" name="Line 73"/>
          <p:cNvSpPr>
            <a:spLocks noChangeShapeType="1"/>
          </p:cNvSpPr>
          <p:nvPr/>
        </p:nvSpPr>
        <p:spPr bwMode="auto">
          <a:xfrm>
            <a:off x="6659563" y="4005263"/>
            <a:ext cx="1050925" cy="7937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4" name="Line 74"/>
          <p:cNvSpPr>
            <a:spLocks noChangeShapeType="1"/>
          </p:cNvSpPr>
          <p:nvPr/>
        </p:nvSpPr>
        <p:spPr bwMode="auto">
          <a:xfrm>
            <a:off x="6675438" y="4516438"/>
            <a:ext cx="1050925" cy="7937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5" name="Rectangle 75"/>
          <p:cNvSpPr>
            <a:spLocks noChangeArrowheads="1"/>
          </p:cNvSpPr>
          <p:nvPr/>
        </p:nvSpPr>
        <p:spPr bwMode="auto">
          <a:xfrm>
            <a:off x="742950" y="4437063"/>
            <a:ext cx="3108325" cy="100806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78" name="Line 78"/>
          <p:cNvSpPr>
            <a:spLocks noChangeShapeType="1"/>
          </p:cNvSpPr>
          <p:nvPr/>
        </p:nvSpPr>
        <p:spPr bwMode="auto">
          <a:xfrm flipH="1">
            <a:off x="6804025" y="2565400"/>
            <a:ext cx="64770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9" name="Rectangle 79"/>
          <p:cNvSpPr>
            <a:spLocks noChangeArrowheads="1"/>
          </p:cNvSpPr>
          <p:nvPr/>
        </p:nvSpPr>
        <p:spPr bwMode="auto">
          <a:xfrm>
            <a:off x="7380288" y="2349500"/>
            <a:ext cx="1362075" cy="354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800" b="1"/>
              <a:t>観測点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4" grpId="0" animBg="1"/>
      <p:bldP spid="51229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3554</TotalTime>
  <Words>876</Words>
  <Application>Microsoft Office PowerPoint</Application>
  <PresentationFormat>画面に合わせる (4:3)</PresentationFormat>
  <Paragraphs>232</Paragraphs>
  <Slides>21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Arial</vt:lpstr>
      <vt:lpstr>ＭＳ Ｐゴシック</vt:lpstr>
      <vt:lpstr>ＭＳ Ｐ明朝</vt:lpstr>
      <vt:lpstr>HGP創英角ﾎﾟｯﾌﾟ体</vt:lpstr>
      <vt:lpstr>Times New Roman</vt:lpstr>
      <vt:lpstr>Wingdings</vt:lpstr>
      <vt:lpstr>Arial Black</vt:lpstr>
      <vt:lpstr>Pixel</vt:lpstr>
      <vt:lpstr>標準デザイン</vt:lpstr>
      <vt:lpstr>Microsoft 数式 3.0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ITO</dc:creator>
  <cp:lastModifiedBy>安藤雄太</cp:lastModifiedBy>
  <cp:revision>53</cp:revision>
  <dcterms:created xsi:type="dcterms:W3CDTF">2010-02-11T09:02:35Z</dcterms:created>
  <dcterms:modified xsi:type="dcterms:W3CDTF">2018-03-08T10:25:06Z</dcterms:modified>
</cp:coreProperties>
</file>