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7" r:id="rId2"/>
    <p:sldId id="317" r:id="rId3"/>
    <p:sldId id="375" r:id="rId4"/>
    <p:sldId id="373" r:id="rId5"/>
    <p:sldId id="381" r:id="rId6"/>
    <p:sldId id="350" r:id="rId7"/>
    <p:sldId id="351" r:id="rId8"/>
    <p:sldId id="352" r:id="rId9"/>
    <p:sldId id="324" r:id="rId10"/>
    <p:sldId id="325" r:id="rId11"/>
    <p:sldId id="353" r:id="rId12"/>
    <p:sldId id="377" r:id="rId13"/>
    <p:sldId id="323" r:id="rId14"/>
    <p:sldId id="348" r:id="rId15"/>
    <p:sldId id="358" r:id="rId16"/>
    <p:sldId id="359" r:id="rId17"/>
    <p:sldId id="293" r:id="rId18"/>
    <p:sldId id="357" r:id="rId19"/>
    <p:sldId id="360" r:id="rId20"/>
    <p:sldId id="356" r:id="rId21"/>
    <p:sldId id="374" r:id="rId22"/>
    <p:sldId id="363" r:id="rId23"/>
    <p:sldId id="379" r:id="rId24"/>
    <p:sldId id="368" r:id="rId25"/>
    <p:sldId id="370" r:id="rId26"/>
    <p:sldId id="371" r:id="rId27"/>
    <p:sldId id="274" r:id="rId28"/>
    <p:sldId id="380" r:id="rId29"/>
    <p:sldId id="376" r:id="rId30"/>
    <p:sldId id="270" r:id="rId31"/>
  </p:sldIdLst>
  <p:sldSz cx="9144000" cy="6858000" type="screen4x3"/>
  <p:notesSz cx="6797675" cy="99266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FF"/>
    <a:srgbClr val="00CC00"/>
    <a:srgbClr val="CC00FF"/>
    <a:srgbClr val="0066FF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ja-JP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ja-JP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C0A67D-416D-4002-9999-6B7B094CC5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ja-JP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1A41592-02BE-4C27-B286-123C605048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C1C18-3947-4C9B-968F-6B6B96E2829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ja-JP" altLang="ja-JP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 b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75716C-4CD7-496F-AD9E-2DA8D1CD647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FE2FD-2AE3-44D4-89BD-038693DA12F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079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C1D689-6F4E-42E7-AD74-FA8DA9811AB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336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>
          <a:xfrm>
            <a:off x="6902450" y="63563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2A17C4-398F-4B0D-989C-8C211936A79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3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392304-40FE-4743-82CC-8B3BBE92DF8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7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8C63A-02EB-4D54-AEA5-C1EEF85650D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807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64968-F65A-485F-93EE-E529226B4AC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623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62726-A403-49D1-AACF-E78647088C2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821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D2E59-7E73-43C9-B22D-89AEBB4D3EB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69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8DB5C9-D814-4E6C-B506-7498314890A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71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E4A6C4-C067-4220-A7C9-DAAA1E6091F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03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F6E97D-007E-4453-B795-3CCC0FB6076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185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563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Arial Black" panose="020B0A04020102020204" pitchFamily="34" charset="0"/>
              </a:defRPr>
            </a:lvl1pPr>
          </a:lstStyle>
          <a:p>
            <a:fld id="{5CB7C096-AB8A-41A4-9C93-ED6599C0B30C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ja-JP" altLang="ja-JP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/>
            </a:lvl1pPr>
          </a:lstStyle>
          <a:p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BE44208-F955-4F37-AED5-735C7B4387BE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/>
          <a:lstStyle/>
          <a:p>
            <a:r>
              <a:rPr lang="ja-JP" altLang="en-US" sz="3800"/>
              <a:t>ラジオゾンデで観測された</a:t>
            </a:r>
            <a:br>
              <a:rPr lang="ja-JP" altLang="en-US" sz="3800"/>
            </a:br>
            <a:r>
              <a:rPr lang="ja-JP" altLang="en-US" sz="3800"/>
              <a:t>千島列島周辺の</a:t>
            </a:r>
            <a:br>
              <a:rPr lang="ja-JP" altLang="en-US" sz="3800"/>
            </a:br>
            <a:r>
              <a:rPr lang="ja-JP" altLang="en-US" sz="3800"/>
              <a:t>激しい</a:t>
            </a:r>
            <a:r>
              <a:rPr lang="en-US" altLang="ja-JP" sz="3800"/>
              <a:t>SST</a:t>
            </a:r>
            <a:r>
              <a:rPr lang="ja-JP" altLang="en-US" sz="3800"/>
              <a:t>勾配が駆動する大気循環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437063"/>
            <a:ext cx="511175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/>
              <a:t>地球環境気候学研究室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506367</a:t>
            </a:r>
            <a:r>
              <a:rPr lang="ja-JP" altLang="en-US" sz="2800"/>
              <a:t>　西川はつみ</a:t>
            </a:r>
          </a:p>
          <a:p>
            <a:pPr>
              <a:lnSpc>
                <a:spcPct val="90000"/>
              </a:lnSpc>
            </a:pPr>
            <a:r>
              <a:rPr lang="ja-JP" altLang="en-US" sz="2800"/>
              <a:t>指導教員　立花義裕教授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419465-0468-4D02-9ECF-40C19324C8A5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1117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52927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2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600075"/>
            <a:ext cx="8229600" cy="884238"/>
          </a:xfrm>
        </p:spPr>
        <p:txBody>
          <a:bodyPr/>
          <a:lstStyle/>
          <a:p>
            <a:r>
              <a:rPr lang="en-US" altLang="ja-JP" sz="4000"/>
              <a:t>SST</a:t>
            </a:r>
            <a:r>
              <a:rPr lang="ja-JP" altLang="en-US" sz="4000"/>
              <a:t>分布</a:t>
            </a:r>
            <a:br>
              <a:rPr lang="ja-JP" altLang="en-US" sz="4000"/>
            </a:br>
            <a:r>
              <a:rPr lang="en-US" altLang="ja-JP" sz="3200"/>
              <a:t>(</a:t>
            </a:r>
            <a:r>
              <a:rPr lang="ja-JP" altLang="en-US" sz="3200"/>
              <a:t>千島列島周辺</a:t>
            </a:r>
            <a:r>
              <a:rPr lang="en-US" altLang="ja-JP" sz="3200"/>
              <a:t>)</a:t>
            </a:r>
          </a:p>
        </p:txBody>
      </p:sp>
      <p:pic>
        <p:nvPicPr>
          <p:cNvPr id="111647" name="Picture 31" descr="中旬jp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6353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6227763" y="5376863"/>
            <a:ext cx="2743200" cy="8604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en-US" sz="2400" b="0"/>
              <a:t>ゾンデ・</a:t>
            </a:r>
            <a:r>
              <a:rPr lang="en-US" altLang="ja-JP" sz="2400" b="0"/>
              <a:t>CTD</a:t>
            </a:r>
            <a:r>
              <a:rPr lang="ja-JP" altLang="en-US" sz="2400" b="0"/>
              <a:t>観測時</a:t>
            </a:r>
          </a:p>
          <a:p>
            <a:r>
              <a:rPr lang="en-US" altLang="ja-JP" sz="2400" b="0"/>
              <a:t>SST</a:t>
            </a:r>
            <a:r>
              <a:rPr lang="ja-JP" altLang="en-US" sz="2400" b="0"/>
              <a:t>データ</a:t>
            </a:r>
          </a:p>
        </p:txBody>
      </p:sp>
      <p:sp>
        <p:nvSpPr>
          <p:cNvPr id="111660" name="AutoShape 44"/>
          <p:cNvSpPr>
            <a:spLocks noChangeArrowheads="1"/>
          </p:cNvSpPr>
          <p:nvPr/>
        </p:nvSpPr>
        <p:spPr bwMode="auto">
          <a:xfrm>
            <a:off x="7313613" y="4724400"/>
            <a:ext cx="433387" cy="433388"/>
          </a:xfrm>
          <a:prstGeom prst="plus">
            <a:avLst>
              <a:gd name="adj" fmla="val 33333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11664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04813"/>
            <a:ext cx="7127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65" name="Rectangle 49"/>
          <p:cNvSpPr>
            <a:spLocks noChangeArrowheads="1"/>
          </p:cNvSpPr>
          <p:nvPr/>
        </p:nvSpPr>
        <p:spPr bwMode="auto">
          <a:xfrm>
            <a:off x="5867400" y="2205038"/>
            <a:ext cx="1584325" cy="15113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11667" name="Text Box 51"/>
          <p:cNvSpPr txBox="1">
            <a:spLocks noChangeArrowheads="1"/>
          </p:cNvSpPr>
          <p:nvPr/>
        </p:nvSpPr>
        <p:spPr bwMode="auto">
          <a:xfrm>
            <a:off x="6011863" y="4005263"/>
            <a:ext cx="244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400" b="0"/>
              <a:t>(8</a:t>
            </a:r>
            <a:r>
              <a:rPr lang="ja-JP" altLang="en-US" sz="1400" b="0"/>
              <a:t>月中旬平均</a:t>
            </a:r>
            <a:r>
              <a:rPr lang="en-US" altLang="ja-JP" sz="1400" b="0"/>
              <a:t>SST</a:t>
            </a:r>
            <a:r>
              <a:rPr lang="ja-JP" altLang="en-US" sz="1400" b="0"/>
              <a:t>図</a:t>
            </a:r>
            <a:r>
              <a:rPr lang="en-US" altLang="ja-JP" sz="1400" b="0"/>
              <a:t>, </a:t>
            </a:r>
            <a:r>
              <a:rPr lang="ja-JP" altLang="en-US" sz="1400" b="0"/>
              <a:t>気象庁</a:t>
            </a:r>
            <a:r>
              <a:rPr lang="en-US" altLang="ja-JP" sz="1400" b="0"/>
              <a:t>)</a:t>
            </a: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1979613" y="6437313"/>
            <a:ext cx="4545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</a:t>
            </a:r>
            <a:r>
              <a:rPr lang="ja-JP" altLang="en-US" sz="1400" b="0"/>
              <a:t>オホーツク海</a:t>
            </a:r>
            <a:r>
              <a:rPr lang="en-US" altLang="ja-JP" sz="1400" b="0"/>
              <a:t>SST</a:t>
            </a:r>
            <a:r>
              <a:rPr lang="ja-JP" altLang="en-US" sz="1400" b="0"/>
              <a:t>分布図：観測データ</a:t>
            </a:r>
            <a:r>
              <a:rPr lang="en-US" altLang="ja-JP" sz="1400" b="0"/>
              <a:t>, </a:t>
            </a:r>
            <a:r>
              <a:rPr lang="ja-JP" altLang="en-US" sz="1400" b="0"/>
              <a:t>気象庁データ合成</a:t>
            </a:r>
            <a:r>
              <a:rPr lang="en-US" altLang="ja-JP" sz="1400" b="0"/>
              <a:t>)</a:t>
            </a:r>
          </a:p>
        </p:txBody>
      </p:sp>
      <p:sp>
        <p:nvSpPr>
          <p:cNvPr id="111704" name="Oval 88"/>
          <p:cNvSpPr>
            <a:spLocks noChangeArrowheads="1"/>
          </p:cNvSpPr>
          <p:nvPr/>
        </p:nvSpPr>
        <p:spPr bwMode="auto">
          <a:xfrm>
            <a:off x="1042988" y="5445125"/>
            <a:ext cx="431800" cy="4318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1705" name="Oval 89"/>
          <p:cNvSpPr>
            <a:spLocks noChangeArrowheads="1"/>
          </p:cNvSpPr>
          <p:nvPr/>
        </p:nvSpPr>
        <p:spPr bwMode="auto">
          <a:xfrm>
            <a:off x="2411413" y="4149725"/>
            <a:ext cx="431800" cy="4318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1706" name="Oval 90"/>
          <p:cNvSpPr>
            <a:spLocks noChangeArrowheads="1"/>
          </p:cNvSpPr>
          <p:nvPr/>
        </p:nvSpPr>
        <p:spPr bwMode="auto">
          <a:xfrm>
            <a:off x="2484438" y="3357563"/>
            <a:ext cx="1871662" cy="6477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1707" name="Oval 91"/>
          <p:cNvSpPr>
            <a:spLocks noChangeArrowheads="1"/>
          </p:cNvSpPr>
          <p:nvPr/>
        </p:nvSpPr>
        <p:spPr bwMode="auto">
          <a:xfrm>
            <a:off x="6011863" y="3429000"/>
            <a:ext cx="287337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1708" name="Oval 92"/>
          <p:cNvSpPr>
            <a:spLocks noChangeArrowheads="1"/>
          </p:cNvSpPr>
          <p:nvPr/>
        </p:nvSpPr>
        <p:spPr bwMode="auto">
          <a:xfrm>
            <a:off x="6443663" y="3140075"/>
            <a:ext cx="287337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1709" name="Oval 93"/>
          <p:cNvSpPr>
            <a:spLocks noChangeArrowheads="1"/>
          </p:cNvSpPr>
          <p:nvPr/>
        </p:nvSpPr>
        <p:spPr bwMode="auto">
          <a:xfrm>
            <a:off x="6516688" y="2779713"/>
            <a:ext cx="431800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3155DC-577A-4645-A81D-856A7BD4E33C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14441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09625"/>
            <a:ext cx="36766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75138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2916238" y="3284538"/>
            <a:ext cx="935037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39750" y="1989138"/>
            <a:ext cx="2303463" cy="504825"/>
          </a:xfrm>
          <a:prstGeom prst="wedgeRectCallout">
            <a:avLst>
              <a:gd name="adj1" fmla="val 61648"/>
              <a:gd name="adj2" fmla="val 22956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2400" b="0"/>
              <a:t>約</a:t>
            </a:r>
            <a:r>
              <a:rPr lang="en-US" altLang="ja-JP" sz="2400" b="0"/>
              <a:t>7℃/10km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85763" y="476250"/>
            <a:ext cx="8229600" cy="884238"/>
          </a:xfrm>
        </p:spPr>
        <p:txBody>
          <a:bodyPr/>
          <a:lstStyle/>
          <a:p>
            <a:r>
              <a:rPr lang="en-US" altLang="ja-JP" sz="4000"/>
              <a:t>SST</a:t>
            </a:r>
            <a:r>
              <a:rPr lang="ja-JP" altLang="en-US" sz="4000"/>
              <a:t>分布</a:t>
            </a:r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7092950" y="7096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6859588" y="333375"/>
            <a:ext cx="471487" cy="404813"/>
          </a:xfrm>
          <a:prstGeom prst="ellipse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ja-JP" sz="1400" b="0"/>
              <a:t>19</a:t>
            </a:r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7900988" y="7096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7667625" y="333375"/>
            <a:ext cx="471488" cy="404813"/>
          </a:xfrm>
          <a:prstGeom prst="ellipse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ja-JP" sz="1400" b="0"/>
              <a:t>22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8243888" y="476250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800" b="0"/>
              <a:t>(℃)</a:t>
            </a:r>
          </a:p>
        </p:txBody>
      </p:sp>
      <p:pic>
        <p:nvPicPr>
          <p:cNvPr id="1444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10188"/>
            <a:ext cx="1833562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420" name="Text Box 36"/>
          <p:cNvSpPr txBox="1">
            <a:spLocks noChangeArrowheads="1"/>
          </p:cNvSpPr>
          <p:nvPr/>
        </p:nvSpPr>
        <p:spPr bwMode="auto">
          <a:xfrm>
            <a:off x="6011863" y="6580188"/>
            <a:ext cx="273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(2006</a:t>
            </a:r>
            <a:r>
              <a:rPr lang="ja-JP" altLang="en-US" sz="1400" b="0"/>
              <a:t>年</a:t>
            </a:r>
            <a:r>
              <a:rPr lang="en-US" altLang="ja-JP" sz="1400" b="0"/>
              <a:t>8</a:t>
            </a:r>
            <a:r>
              <a:rPr lang="ja-JP" altLang="en-US" sz="1400" b="0"/>
              <a:t>月　</a:t>
            </a:r>
            <a:r>
              <a:rPr lang="en-US" altLang="ja-JP" sz="1400" b="0"/>
              <a:t>CTD</a:t>
            </a:r>
            <a:r>
              <a:rPr lang="ja-JP" altLang="en-US" sz="1400" b="0"/>
              <a:t>観測より：</a:t>
            </a:r>
            <a:r>
              <a:rPr lang="en-US" altLang="ja-JP" sz="1400" b="0"/>
              <a:t>21</a:t>
            </a:r>
            <a:r>
              <a:rPr lang="ja-JP" altLang="en-US" sz="1400" b="0"/>
              <a:t>点</a:t>
            </a:r>
            <a:r>
              <a:rPr lang="en-US" altLang="ja-JP" sz="1400" b="0"/>
              <a:t>)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3119438" y="6548438"/>
            <a:ext cx="202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ブッソル海峡拡大図</a:t>
            </a:r>
            <a:r>
              <a:rPr lang="en-US" altLang="ja-JP" sz="1600" b="0"/>
              <a:t>)</a:t>
            </a:r>
          </a:p>
        </p:txBody>
      </p: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436563" y="616585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25" name="Line 41"/>
          <p:cNvSpPr>
            <a:spLocks noChangeShapeType="1"/>
          </p:cNvSpPr>
          <p:nvPr/>
        </p:nvSpPr>
        <p:spPr bwMode="auto">
          <a:xfrm>
            <a:off x="5003800" y="616585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>
            <a:off x="1908175" y="616585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27" name="Line 43"/>
          <p:cNvSpPr>
            <a:spLocks noChangeShapeType="1"/>
          </p:cNvSpPr>
          <p:nvPr/>
        </p:nvSpPr>
        <p:spPr bwMode="auto">
          <a:xfrm>
            <a:off x="3492500" y="616585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1589088" y="6365875"/>
            <a:ext cx="65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151E</a:t>
            </a:r>
          </a:p>
        </p:txBody>
      </p:sp>
      <p:sp>
        <p:nvSpPr>
          <p:cNvPr id="144429" name="Text Box 45"/>
          <p:cNvSpPr txBox="1">
            <a:spLocks noChangeArrowheads="1"/>
          </p:cNvSpPr>
          <p:nvPr/>
        </p:nvSpPr>
        <p:spPr bwMode="auto">
          <a:xfrm>
            <a:off x="4686300" y="6370638"/>
            <a:ext cx="65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152E</a:t>
            </a:r>
          </a:p>
        </p:txBody>
      </p:sp>
      <p:sp>
        <p:nvSpPr>
          <p:cNvPr id="144430" name="Line 46"/>
          <p:cNvSpPr>
            <a:spLocks noChangeShapeType="1"/>
          </p:cNvSpPr>
          <p:nvPr/>
        </p:nvSpPr>
        <p:spPr bwMode="auto">
          <a:xfrm>
            <a:off x="355600" y="6189663"/>
            <a:ext cx="7302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32" name="Line 48"/>
          <p:cNvSpPr>
            <a:spLocks noChangeShapeType="1"/>
          </p:cNvSpPr>
          <p:nvPr/>
        </p:nvSpPr>
        <p:spPr bwMode="auto">
          <a:xfrm>
            <a:off x="354013" y="1812925"/>
            <a:ext cx="7302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4434" name="Text Box 50"/>
          <p:cNvSpPr txBox="1">
            <a:spLocks noChangeArrowheads="1"/>
          </p:cNvSpPr>
          <p:nvPr/>
        </p:nvSpPr>
        <p:spPr bwMode="auto">
          <a:xfrm>
            <a:off x="-107950" y="5999163"/>
            <a:ext cx="55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46N</a:t>
            </a:r>
          </a:p>
        </p:txBody>
      </p:sp>
      <p:sp>
        <p:nvSpPr>
          <p:cNvPr id="144435" name="Text Box 51"/>
          <p:cNvSpPr txBox="1">
            <a:spLocks noChangeArrowheads="1"/>
          </p:cNvSpPr>
          <p:nvPr/>
        </p:nvSpPr>
        <p:spPr bwMode="auto">
          <a:xfrm>
            <a:off x="-107950" y="1641475"/>
            <a:ext cx="55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47N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C170F-FDF2-4CA2-9F57-4A3BBDEC16AD}" type="slidenum">
              <a:rPr lang="en-US" altLang="ja-JP"/>
              <a:pPr/>
              <a:t>12</a:t>
            </a:fld>
            <a:endParaRPr lang="en-US" altLang="ja-JP"/>
          </a:p>
        </p:txBody>
      </p:sp>
      <p:pic>
        <p:nvPicPr>
          <p:cNvPr id="1771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025"/>
            <a:ext cx="4572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US" altLang="ja-JP"/>
              <a:t>SST</a:t>
            </a:r>
            <a:r>
              <a:rPr lang="ja-JP" altLang="en-US"/>
              <a:t>分布と風向</a:t>
            </a:r>
          </a:p>
        </p:txBody>
      </p:sp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3181350" y="3721100"/>
            <a:ext cx="125413" cy="11112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539750" y="5168900"/>
            <a:ext cx="395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600" b="0"/>
              <a:t>(</a:t>
            </a:r>
            <a:r>
              <a:rPr lang="ja-JP" altLang="en-US" sz="1600" b="0"/>
              <a:t>ラージスケールの気圧配置</a:t>
            </a:r>
            <a:r>
              <a:rPr lang="en-US" altLang="ja-JP" sz="1600" b="0"/>
              <a:t>, NCEP/NCAR)</a:t>
            </a:r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 flipV="1">
            <a:off x="3348038" y="1700213"/>
            <a:ext cx="64770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>
            <a:off x="3348038" y="3860800"/>
            <a:ext cx="719137" cy="237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77211" name="Group 59"/>
          <p:cNvGrpSpPr>
            <a:grpSpLocks/>
          </p:cNvGrpSpPr>
          <p:nvPr/>
        </p:nvGrpSpPr>
        <p:grpSpPr bwMode="auto">
          <a:xfrm>
            <a:off x="4038600" y="1125538"/>
            <a:ext cx="5213350" cy="5732462"/>
            <a:chOff x="2544" y="709"/>
            <a:chExt cx="3284" cy="3611"/>
          </a:xfrm>
        </p:grpSpPr>
        <p:pic>
          <p:nvPicPr>
            <p:cNvPr id="177210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971"/>
              <a:ext cx="3032" cy="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185" name="Text Box 33"/>
            <p:cNvSpPr txBox="1">
              <a:spLocks noChangeArrowheads="1"/>
            </p:cNvSpPr>
            <p:nvPr/>
          </p:nvSpPr>
          <p:spPr bwMode="auto">
            <a:xfrm>
              <a:off x="3495" y="4108"/>
              <a:ext cx="17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600" b="0"/>
                <a:t>(</a:t>
              </a:r>
              <a:r>
                <a:rPr lang="ja-JP" altLang="en-US" sz="1600" b="0"/>
                <a:t>ブッソル海峡</a:t>
              </a:r>
              <a:r>
                <a:rPr lang="en-US" altLang="ja-JP" sz="1600" b="0"/>
                <a:t>SST</a:t>
              </a:r>
              <a:r>
                <a:rPr lang="ja-JP" altLang="en-US" sz="1600" b="0"/>
                <a:t>分布と風向</a:t>
              </a:r>
              <a:r>
                <a:rPr lang="en-US" altLang="ja-JP" sz="1600" b="0"/>
                <a:t>)</a:t>
              </a:r>
            </a:p>
          </p:txBody>
        </p:sp>
        <p:sp>
          <p:nvSpPr>
            <p:cNvPr id="177199" name="Text Box 47"/>
            <p:cNvSpPr txBox="1">
              <a:spLocks noChangeArrowheads="1"/>
            </p:cNvSpPr>
            <p:nvPr/>
          </p:nvSpPr>
          <p:spPr bwMode="auto">
            <a:xfrm>
              <a:off x="5480" y="3898"/>
              <a:ext cx="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0"/>
                <a:t>46N</a:t>
              </a:r>
            </a:p>
          </p:txBody>
        </p:sp>
        <p:sp>
          <p:nvSpPr>
            <p:cNvPr id="177200" name="Text Box 48"/>
            <p:cNvSpPr txBox="1">
              <a:spLocks noChangeArrowheads="1"/>
            </p:cNvSpPr>
            <p:nvPr/>
          </p:nvSpPr>
          <p:spPr bwMode="auto">
            <a:xfrm>
              <a:off x="5465" y="709"/>
              <a:ext cx="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0"/>
                <a:t>47N</a:t>
              </a:r>
            </a:p>
          </p:txBody>
        </p:sp>
        <p:sp>
          <p:nvSpPr>
            <p:cNvPr id="177205" name="Text Box 53"/>
            <p:cNvSpPr txBox="1">
              <a:spLocks noChangeArrowheads="1"/>
            </p:cNvSpPr>
            <p:nvPr/>
          </p:nvSpPr>
          <p:spPr bwMode="auto">
            <a:xfrm>
              <a:off x="3397" y="3989"/>
              <a:ext cx="4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0"/>
                <a:t>151E</a:t>
              </a:r>
            </a:p>
          </p:txBody>
        </p:sp>
        <p:sp>
          <p:nvSpPr>
            <p:cNvPr id="177206" name="Text Box 54"/>
            <p:cNvSpPr txBox="1">
              <a:spLocks noChangeArrowheads="1"/>
            </p:cNvSpPr>
            <p:nvPr/>
          </p:nvSpPr>
          <p:spPr bwMode="auto">
            <a:xfrm>
              <a:off x="5193" y="3989"/>
              <a:ext cx="4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0"/>
                <a:t>152E</a:t>
              </a:r>
            </a:p>
          </p:txBody>
        </p:sp>
        <p:sp>
          <p:nvSpPr>
            <p:cNvPr id="177196" name="Line 44"/>
            <p:cNvSpPr>
              <a:spLocks noChangeShapeType="1"/>
            </p:cNvSpPr>
            <p:nvPr/>
          </p:nvSpPr>
          <p:spPr bwMode="auto">
            <a:xfrm>
              <a:off x="2587" y="38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7198" name="Line 46"/>
            <p:cNvSpPr>
              <a:spLocks noChangeShapeType="1"/>
            </p:cNvSpPr>
            <p:nvPr/>
          </p:nvSpPr>
          <p:spPr bwMode="auto">
            <a:xfrm>
              <a:off x="5556" y="981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7201" name="Line 49"/>
            <p:cNvSpPr>
              <a:spLocks noChangeShapeType="1"/>
            </p:cNvSpPr>
            <p:nvPr/>
          </p:nvSpPr>
          <p:spPr bwMode="auto">
            <a:xfrm>
              <a:off x="5556" y="3904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7202" name="Line 50"/>
            <p:cNvSpPr>
              <a:spLocks noChangeShapeType="1"/>
            </p:cNvSpPr>
            <p:nvPr/>
          </p:nvSpPr>
          <p:spPr bwMode="auto">
            <a:xfrm>
              <a:off x="5556" y="38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7203" name="Line 51"/>
            <p:cNvSpPr>
              <a:spLocks noChangeShapeType="1"/>
            </p:cNvSpPr>
            <p:nvPr/>
          </p:nvSpPr>
          <p:spPr bwMode="auto">
            <a:xfrm>
              <a:off x="3580" y="38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7204" name="Line 52"/>
            <p:cNvSpPr>
              <a:spLocks noChangeShapeType="1"/>
            </p:cNvSpPr>
            <p:nvPr/>
          </p:nvSpPr>
          <p:spPr bwMode="auto">
            <a:xfrm>
              <a:off x="4558" y="38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77189" name="Oval 37"/>
          <p:cNvSpPr>
            <a:spLocks noChangeArrowheads="1"/>
          </p:cNvSpPr>
          <p:nvPr/>
        </p:nvSpPr>
        <p:spPr bwMode="auto">
          <a:xfrm>
            <a:off x="6516688" y="3068638"/>
            <a:ext cx="1223962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7190" name="AutoShape 38"/>
          <p:cNvSpPr>
            <a:spLocks noChangeArrowheads="1"/>
          </p:cNvSpPr>
          <p:nvPr/>
        </p:nvSpPr>
        <p:spPr bwMode="auto">
          <a:xfrm>
            <a:off x="5508625" y="2565400"/>
            <a:ext cx="1706563" cy="538163"/>
          </a:xfrm>
          <a:prstGeom prst="wedgeRectCallout">
            <a:avLst>
              <a:gd name="adj1" fmla="val -2278"/>
              <a:gd name="adj2" fmla="val 79792"/>
            </a:avLst>
          </a:prstGeom>
          <a:solidFill>
            <a:schemeClr val="bg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ja-JP" altLang="en-US" sz="2000" b="0"/>
              <a:t>反対向きの風</a:t>
            </a:r>
          </a:p>
        </p:txBody>
      </p:sp>
      <p:sp>
        <p:nvSpPr>
          <p:cNvPr id="177209" name="Text Box 57"/>
          <p:cNvSpPr txBox="1">
            <a:spLocks noChangeArrowheads="1"/>
          </p:cNvSpPr>
          <p:nvPr/>
        </p:nvSpPr>
        <p:spPr bwMode="auto">
          <a:xfrm>
            <a:off x="5143500" y="1055688"/>
            <a:ext cx="238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 b="0"/>
              <a:t>(</a:t>
            </a:r>
            <a:r>
              <a:rPr lang="ja-JP" altLang="en-US" sz="2000" b="0"/>
              <a:t>約</a:t>
            </a:r>
            <a:r>
              <a:rPr lang="en-US" altLang="ja-JP" sz="2000" b="0"/>
              <a:t>100km×100km)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6F28F-AAF2-4AAF-9D6D-9C381348B46F}" type="slidenum">
              <a:rPr lang="en-US" altLang="ja-JP"/>
              <a:pPr/>
              <a:t>13</a:t>
            </a:fld>
            <a:endParaRPr lang="en-US" altLang="ja-JP"/>
          </a:p>
        </p:txBody>
      </p:sp>
      <p:pic>
        <p:nvPicPr>
          <p:cNvPr id="10958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92150"/>
            <a:ext cx="4184650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地衡風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ja-JP" altLang="ja-JP" sz="1800" b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20675" y="2132013"/>
            <a:ext cx="3671888" cy="1081087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95288" y="1700213"/>
            <a:ext cx="1133475" cy="57626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800"/>
              <a:t>地衡風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95288" y="5013325"/>
            <a:ext cx="3529012" cy="863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800"/>
              <a:t>実際に吹いている風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39750" y="4652963"/>
            <a:ext cx="935038" cy="5048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800"/>
              <a:t>観測風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92113" y="2347913"/>
            <a:ext cx="3744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000"/>
              <a:t>大規模な気圧場のみからわかる理想風</a:t>
            </a:r>
            <a:endParaRPr lang="ja-JP" altLang="en-US" sz="2000" b="0"/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1403350" y="3500438"/>
            <a:ext cx="576263" cy="1223962"/>
          </a:xfrm>
          <a:prstGeom prst="upDownArrow">
            <a:avLst>
              <a:gd name="adj1" fmla="val 50000"/>
              <a:gd name="adj2" fmla="val 42479"/>
            </a:avLst>
          </a:prstGeom>
          <a:solidFill>
            <a:srgbClr val="FF99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835150" y="3716338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800"/>
              <a:t>スモールスケールの海洋の影響の有無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4500563" y="606425"/>
            <a:ext cx="431800" cy="360363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800" b="0"/>
              <a:t>例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938588" y="6237288"/>
            <a:ext cx="502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(NCEP/NCAR</a:t>
            </a:r>
            <a:r>
              <a:rPr lang="ja-JP" altLang="en-US" sz="1600" b="0"/>
              <a:t>の海面更正気圧より計算した地衡風の例</a:t>
            </a:r>
            <a:r>
              <a:rPr lang="en-US" altLang="ja-JP" sz="1600" b="0"/>
              <a:t>)</a:t>
            </a: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7164388" y="3716338"/>
            <a:ext cx="684212" cy="831850"/>
          </a:xfrm>
          <a:prstGeom prst="rect">
            <a:avLst/>
          </a:prstGeom>
          <a:solidFill>
            <a:srgbClr val="99CCFF">
              <a:alpha val="39999"/>
            </a:srgbClr>
          </a:solidFill>
          <a:ln w="317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09585" name="AutoShape 17"/>
          <p:cNvSpPr>
            <a:spLocks/>
          </p:cNvSpPr>
          <p:nvPr/>
        </p:nvSpPr>
        <p:spPr bwMode="auto">
          <a:xfrm>
            <a:off x="6805613" y="3717925"/>
            <a:ext cx="287337" cy="863600"/>
          </a:xfrm>
          <a:prstGeom prst="leftBrace">
            <a:avLst>
              <a:gd name="adj1" fmla="val 25046"/>
              <a:gd name="adj2" fmla="val 50000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09586" name="AutoShape 18"/>
          <p:cNvSpPr>
            <a:spLocks/>
          </p:cNvSpPr>
          <p:nvPr/>
        </p:nvSpPr>
        <p:spPr bwMode="auto">
          <a:xfrm rot="5400000">
            <a:off x="7452520" y="321230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5365750" y="3844925"/>
            <a:ext cx="1433513" cy="4889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400" b="0"/>
              <a:t>約</a:t>
            </a:r>
            <a:r>
              <a:rPr lang="en-US" altLang="ja-JP" sz="2400" b="0"/>
              <a:t>250km</a:t>
            </a: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6811963" y="2940050"/>
            <a:ext cx="1433512" cy="4889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400" b="0"/>
              <a:t>約</a:t>
            </a:r>
            <a:r>
              <a:rPr lang="en-US" altLang="ja-JP" sz="2400" b="0"/>
              <a:t>250km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109587" grpId="0" animBg="1"/>
      <p:bldP spid="1095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76996-ADCE-4107-8D3D-77C11F21705F}" type="slidenum">
              <a:rPr lang="en-US" altLang="ja-JP"/>
              <a:pPr/>
              <a:t>14</a:t>
            </a:fld>
            <a:endParaRPr lang="en-US" altLang="ja-JP"/>
          </a:p>
        </p:txBody>
      </p:sp>
      <p:grpSp>
        <p:nvGrpSpPr>
          <p:cNvPr id="138351" name="Group 111"/>
          <p:cNvGrpSpPr>
            <a:grpSpLocks/>
          </p:cNvGrpSpPr>
          <p:nvPr/>
        </p:nvGrpSpPr>
        <p:grpSpPr bwMode="auto">
          <a:xfrm>
            <a:off x="1588" y="1544638"/>
            <a:ext cx="8458200" cy="4908550"/>
            <a:chOff x="1" y="973"/>
            <a:chExt cx="5464" cy="3265"/>
          </a:xfrm>
        </p:grpSpPr>
        <p:pic>
          <p:nvPicPr>
            <p:cNvPr id="138348" name="Picture 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973"/>
              <a:ext cx="5420" cy="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8350" name="Rectangle 110"/>
            <p:cNvSpPr>
              <a:spLocks noChangeArrowheads="1"/>
            </p:cNvSpPr>
            <p:nvPr/>
          </p:nvSpPr>
          <p:spPr bwMode="auto">
            <a:xfrm rot="16200000">
              <a:off x="-523" y="2350"/>
              <a:ext cx="1303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ja-JP" altLang="en-US" sz="2000" b="0"/>
                <a:t>観測風</a:t>
              </a:r>
              <a:r>
                <a:rPr lang="en-US" altLang="ja-JP" sz="2000" b="0"/>
                <a:t>÷</a:t>
              </a:r>
              <a:r>
                <a:rPr lang="ja-JP" altLang="en-US" sz="2000" b="0"/>
                <a:t>地衡風</a:t>
              </a:r>
            </a:p>
          </p:txBody>
        </p:sp>
      </p:grpSp>
      <p:pic>
        <p:nvPicPr>
          <p:cNvPr id="138349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29895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地衡風との比：風速</a:t>
            </a: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195513" y="1916113"/>
            <a:ext cx="1511300" cy="4248150"/>
          </a:xfrm>
          <a:prstGeom prst="ellipse">
            <a:avLst/>
          </a:prstGeom>
          <a:noFill/>
          <a:ln w="38100" algn="ctr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8347" name="Oval 107"/>
          <p:cNvSpPr>
            <a:spLocks noChangeArrowheads="1"/>
          </p:cNvSpPr>
          <p:nvPr/>
        </p:nvSpPr>
        <p:spPr bwMode="auto">
          <a:xfrm rot="14548581">
            <a:off x="6426994" y="1993107"/>
            <a:ext cx="720725" cy="2160587"/>
          </a:xfrm>
          <a:prstGeom prst="ellipse">
            <a:avLst/>
          </a:prstGeom>
          <a:noFill/>
          <a:ln w="38100" algn="ctr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8352" name="Text Box 112"/>
          <p:cNvSpPr txBox="1">
            <a:spLocks noChangeArrowheads="1"/>
          </p:cNvSpPr>
          <p:nvPr/>
        </p:nvSpPr>
        <p:spPr bwMode="auto">
          <a:xfrm>
            <a:off x="5489575" y="6132513"/>
            <a:ext cx="180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ja-JP" b="0"/>
          </a:p>
        </p:txBody>
      </p:sp>
      <p:sp>
        <p:nvSpPr>
          <p:cNvPr id="138353" name="Text Box 113"/>
          <p:cNvSpPr txBox="1">
            <a:spLocks noChangeArrowheads="1"/>
          </p:cNvSpPr>
          <p:nvPr/>
        </p:nvSpPr>
        <p:spPr bwMode="auto">
          <a:xfrm>
            <a:off x="6300788" y="6308725"/>
            <a:ext cx="209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観測風と地衡風の比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9C694-C74F-4816-8AEC-02842CC0E362}" type="slidenum">
              <a:rPr lang="en-US" altLang="ja-JP"/>
              <a:pPr/>
              <a:t>15</a:t>
            </a:fld>
            <a:endParaRPr lang="en-US" altLang="ja-JP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52550"/>
            <a:ext cx="7499350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608" name="Line 32"/>
          <p:cNvSpPr>
            <a:spLocks noChangeShapeType="1"/>
          </p:cNvSpPr>
          <p:nvPr/>
        </p:nvSpPr>
        <p:spPr bwMode="auto">
          <a:xfrm flipV="1">
            <a:off x="4211638" y="1412875"/>
            <a:ext cx="0" cy="4751388"/>
          </a:xfrm>
          <a:prstGeom prst="line">
            <a:avLst/>
          </a:prstGeom>
          <a:noFill/>
          <a:ln w="635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東西成分鉛直断面図</a:t>
            </a:r>
          </a:p>
        </p:txBody>
      </p:sp>
      <p:grpSp>
        <p:nvGrpSpPr>
          <p:cNvPr id="152581" name="Group 5"/>
          <p:cNvGrpSpPr>
            <a:grpSpLocks/>
          </p:cNvGrpSpPr>
          <p:nvPr/>
        </p:nvGrpSpPr>
        <p:grpSpPr bwMode="auto">
          <a:xfrm>
            <a:off x="7645400" y="476250"/>
            <a:ext cx="1030288" cy="6070600"/>
            <a:chOff x="703" y="496"/>
            <a:chExt cx="649" cy="3824"/>
          </a:xfrm>
        </p:grpSpPr>
        <p:pic>
          <p:nvPicPr>
            <p:cNvPr id="1525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44" y="2219"/>
              <a:ext cx="374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583" name="Rectangle 7"/>
            <p:cNvSpPr>
              <a:spLocks noChangeArrowheads="1"/>
            </p:cNvSpPr>
            <p:nvPr/>
          </p:nvSpPr>
          <p:spPr bwMode="auto">
            <a:xfrm>
              <a:off x="755" y="496"/>
              <a:ext cx="31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584" name="Rectangle 8"/>
            <p:cNvSpPr>
              <a:spLocks noChangeArrowheads="1"/>
            </p:cNvSpPr>
            <p:nvPr/>
          </p:nvSpPr>
          <p:spPr bwMode="auto">
            <a:xfrm>
              <a:off x="989" y="1162"/>
              <a:ext cx="227" cy="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585" name="Text Box 9"/>
            <p:cNvSpPr txBox="1">
              <a:spLocks noChangeArrowheads="1"/>
            </p:cNvSpPr>
            <p:nvPr/>
          </p:nvSpPr>
          <p:spPr bwMode="auto">
            <a:xfrm>
              <a:off x="703" y="709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(m/s)</a:t>
              </a: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1028" y="3908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-10</a:t>
              </a:r>
            </a:p>
          </p:txBody>
        </p:sp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1021" y="3636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-8</a:t>
              </a:r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1021" y="3339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-6</a:t>
              </a:r>
            </a:p>
          </p:txBody>
        </p:sp>
        <p:sp>
          <p:nvSpPr>
            <p:cNvPr id="152589" name="Text Box 13"/>
            <p:cNvSpPr txBox="1">
              <a:spLocks noChangeArrowheads="1"/>
            </p:cNvSpPr>
            <p:nvPr/>
          </p:nvSpPr>
          <p:spPr bwMode="auto">
            <a:xfrm>
              <a:off x="1021" y="3067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-4</a:t>
              </a:r>
            </a:p>
          </p:txBody>
        </p:sp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1021" y="279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-2 </a:t>
              </a:r>
            </a:p>
          </p:txBody>
        </p:sp>
        <p:sp>
          <p:nvSpPr>
            <p:cNvPr id="152591" name="Text Box 15"/>
            <p:cNvSpPr txBox="1">
              <a:spLocks noChangeArrowheads="1"/>
            </p:cNvSpPr>
            <p:nvPr/>
          </p:nvSpPr>
          <p:spPr bwMode="auto">
            <a:xfrm>
              <a:off x="1072" y="250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0</a:t>
              </a:r>
            </a:p>
          </p:txBody>
        </p:sp>
        <p:sp>
          <p:nvSpPr>
            <p:cNvPr id="152592" name="Text Box 16"/>
            <p:cNvSpPr txBox="1">
              <a:spLocks noChangeArrowheads="1"/>
            </p:cNvSpPr>
            <p:nvPr/>
          </p:nvSpPr>
          <p:spPr bwMode="auto">
            <a:xfrm>
              <a:off x="1067" y="222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2</a:t>
              </a:r>
            </a:p>
          </p:txBody>
        </p:sp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1066" y="195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4</a:t>
              </a:r>
            </a:p>
          </p:txBody>
        </p:sp>
        <p:sp>
          <p:nvSpPr>
            <p:cNvPr id="152594" name="Text Box 18"/>
            <p:cNvSpPr txBox="1">
              <a:spLocks noChangeArrowheads="1"/>
            </p:cNvSpPr>
            <p:nvPr/>
          </p:nvSpPr>
          <p:spPr bwMode="auto">
            <a:xfrm>
              <a:off x="1066" y="1668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6</a:t>
              </a:r>
            </a:p>
          </p:txBody>
        </p:sp>
        <p:sp>
          <p:nvSpPr>
            <p:cNvPr id="152595" name="Text Box 19"/>
            <p:cNvSpPr txBox="1">
              <a:spLocks noChangeArrowheads="1"/>
            </p:cNvSpPr>
            <p:nvPr/>
          </p:nvSpPr>
          <p:spPr bwMode="auto">
            <a:xfrm>
              <a:off x="1066" y="138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8</a:t>
              </a:r>
            </a:p>
          </p:txBody>
        </p:sp>
        <p:sp>
          <p:nvSpPr>
            <p:cNvPr id="152596" name="Text Box 20"/>
            <p:cNvSpPr txBox="1">
              <a:spLocks noChangeArrowheads="1"/>
            </p:cNvSpPr>
            <p:nvPr/>
          </p:nvSpPr>
          <p:spPr bwMode="auto">
            <a:xfrm>
              <a:off x="1066" y="1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10</a:t>
              </a:r>
            </a:p>
          </p:txBody>
        </p:sp>
      </p:grpSp>
      <p:pic>
        <p:nvPicPr>
          <p:cNvPr id="15260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38163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98" name="AutoShape 22"/>
          <p:cNvSpPr>
            <a:spLocks noChangeArrowheads="1"/>
          </p:cNvSpPr>
          <p:nvPr/>
        </p:nvSpPr>
        <p:spPr bwMode="auto">
          <a:xfrm rot="10800000">
            <a:off x="4427538" y="2254250"/>
            <a:ext cx="596900" cy="238125"/>
          </a:xfrm>
          <a:prstGeom prst="leftArrow">
            <a:avLst>
              <a:gd name="adj1" fmla="val 50000"/>
              <a:gd name="adj2" fmla="val 62667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r>
              <a:rPr lang="en-US" altLang="ja-JP" sz="1200" b="0"/>
              <a:t>u</a:t>
            </a:r>
          </a:p>
        </p:txBody>
      </p:sp>
      <p:sp>
        <p:nvSpPr>
          <p:cNvPr id="152599" name="AutoShape 23"/>
          <p:cNvSpPr>
            <a:spLocks noChangeArrowheads="1"/>
          </p:cNvSpPr>
          <p:nvPr/>
        </p:nvSpPr>
        <p:spPr bwMode="auto">
          <a:xfrm>
            <a:off x="6083300" y="3117850"/>
            <a:ext cx="598488" cy="238125"/>
          </a:xfrm>
          <a:prstGeom prst="leftArrow">
            <a:avLst>
              <a:gd name="adj1" fmla="val 50000"/>
              <a:gd name="adj2" fmla="val 62833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1200" b="0"/>
              <a:t>u</a:t>
            </a:r>
          </a:p>
        </p:txBody>
      </p:sp>
      <p:sp>
        <p:nvSpPr>
          <p:cNvPr id="152605" name="AutoShape 29"/>
          <p:cNvSpPr>
            <a:spLocks noChangeArrowheads="1"/>
          </p:cNvSpPr>
          <p:nvPr/>
        </p:nvSpPr>
        <p:spPr bwMode="auto">
          <a:xfrm rot="10800000">
            <a:off x="1908175" y="5062538"/>
            <a:ext cx="1655763" cy="814387"/>
          </a:xfrm>
          <a:prstGeom prst="leftArrow">
            <a:avLst>
              <a:gd name="adj1" fmla="val 50000"/>
              <a:gd name="adj2" fmla="val 50829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ja-JP" altLang="ja-JP" sz="2400" b="0"/>
          </a:p>
        </p:txBody>
      </p:sp>
      <p:sp>
        <p:nvSpPr>
          <p:cNvPr id="152606" name="AutoShape 30"/>
          <p:cNvSpPr>
            <a:spLocks noChangeArrowheads="1"/>
          </p:cNvSpPr>
          <p:nvPr/>
        </p:nvSpPr>
        <p:spPr bwMode="auto">
          <a:xfrm>
            <a:off x="4787900" y="5084763"/>
            <a:ext cx="1584325" cy="7921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 sz="1200" b="0"/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 flipH="1">
            <a:off x="4787900" y="1628775"/>
            <a:ext cx="1439863" cy="1800225"/>
          </a:xfrm>
          <a:prstGeom prst="line">
            <a:avLst/>
          </a:prstGeom>
          <a:noFill/>
          <a:ln w="635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2611" name="Text Box 35"/>
          <p:cNvSpPr txBox="1">
            <a:spLocks noChangeArrowheads="1"/>
          </p:cNvSpPr>
          <p:nvPr/>
        </p:nvSpPr>
        <p:spPr bwMode="auto">
          <a:xfrm>
            <a:off x="6099175" y="6524625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東西風鉛直断面図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8" grpId="0" animBg="1"/>
      <p:bldP spid="152599" grpId="0" animBg="1"/>
      <p:bldP spid="152605" grpId="1" animBg="1"/>
      <p:bldP spid="1526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6AA276-EA9A-4124-A7AE-A5A5CA7880B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南北成分鉛直断面図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757078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05" name="Group 5"/>
          <p:cNvGrpSpPr>
            <a:grpSpLocks/>
          </p:cNvGrpSpPr>
          <p:nvPr/>
        </p:nvGrpSpPr>
        <p:grpSpPr bwMode="auto">
          <a:xfrm>
            <a:off x="7826375" y="620713"/>
            <a:ext cx="1209675" cy="6070600"/>
            <a:chOff x="703" y="496"/>
            <a:chExt cx="762" cy="3824"/>
          </a:xfrm>
        </p:grpSpPr>
        <p:pic>
          <p:nvPicPr>
            <p:cNvPr id="1536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44" y="2219"/>
              <a:ext cx="374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07" name="Rectangle 7"/>
            <p:cNvSpPr>
              <a:spLocks noChangeArrowheads="1"/>
            </p:cNvSpPr>
            <p:nvPr/>
          </p:nvSpPr>
          <p:spPr bwMode="auto">
            <a:xfrm>
              <a:off x="755" y="496"/>
              <a:ext cx="31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989" y="1162"/>
              <a:ext cx="227" cy="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09" name="Text Box 9"/>
            <p:cNvSpPr txBox="1">
              <a:spLocks noChangeArrowheads="1"/>
            </p:cNvSpPr>
            <p:nvPr/>
          </p:nvSpPr>
          <p:spPr bwMode="auto">
            <a:xfrm>
              <a:off x="703" y="709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(m/s)</a:t>
              </a:r>
            </a:p>
          </p:txBody>
        </p:sp>
        <p:sp>
          <p:nvSpPr>
            <p:cNvPr id="153610" name="Text Box 10"/>
            <p:cNvSpPr txBox="1">
              <a:spLocks noChangeArrowheads="1"/>
            </p:cNvSpPr>
            <p:nvPr/>
          </p:nvSpPr>
          <p:spPr bwMode="auto">
            <a:xfrm>
              <a:off x="1028" y="3908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-14</a:t>
              </a:r>
            </a:p>
          </p:txBody>
        </p:sp>
        <p:sp>
          <p:nvSpPr>
            <p:cNvPr id="153611" name="Text Box 11"/>
            <p:cNvSpPr txBox="1">
              <a:spLocks noChangeArrowheads="1"/>
            </p:cNvSpPr>
            <p:nvPr/>
          </p:nvSpPr>
          <p:spPr bwMode="auto">
            <a:xfrm>
              <a:off x="1021" y="3636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-11.2</a:t>
              </a:r>
            </a:p>
          </p:txBody>
        </p:sp>
        <p:sp>
          <p:nvSpPr>
            <p:cNvPr id="153612" name="Text Box 12"/>
            <p:cNvSpPr txBox="1">
              <a:spLocks noChangeArrowheads="1"/>
            </p:cNvSpPr>
            <p:nvPr/>
          </p:nvSpPr>
          <p:spPr bwMode="auto">
            <a:xfrm>
              <a:off x="1021" y="3339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-8.4</a:t>
              </a:r>
            </a:p>
          </p:txBody>
        </p:sp>
        <p:sp>
          <p:nvSpPr>
            <p:cNvPr id="153613" name="Text Box 13"/>
            <p:cNvSpPr txBox="1">
              <a:spLocks noChangeArrowheads="1"/>
            </p:cNvSpPr>
            <p:nvPr/>
          </p:nvSpPr>
          <p:spPr bwMode="auto">
            <a:xfrm>
              <a:off x="1021" y="3067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-5.6</a:t>
              </a:r>
            </a:p>
          </p:txBody>
        </p:sp>
        <p:sp>
          <p:nvSpPr>
            <p:cNvPr id="153614" name="Text Box 14"/>
            <p:cNvSpPr txBox="1">
              <a:spLocks noChangeArrowheads="1"/>
            </p:cNvSpPr>
            <p:nvPr/>
          </p:nvSpPr>
          <p:spPr bwMode="auto">
            <a:xfrm>
              <a:off x="1021" y="2795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-2.8 </a:t>
              </a:r>
            </a:p>
          </p:txBody>
        </p:sp>
        <p:sp>
          <p:nvSpPr>
            <p:cNvPr id="153615" name="Text Box 15"/>
            <p:cNvSpPr txBox="1">
              <a:spLocks noChangeArrowheads="1"/>
            </p:cNvSpPr>
            <p:nvPr/>
          </p:nvSpPr>
          <p:spPr bwMode="auto">
            <a:xfrm>
              <a:off x="1072" y="250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0</a:t>
              </a:r>
            </a:p>
          </p:txBody>
        </p:sp>
        <p:sp>
          <p:nvSpPr>
            <p:cNvPr id="153616" name="Text Box 16"/>
            <p:cNvSpPr txBox="1">
              <a:spLocks noChangeArrowheads="1"/>
            </p:cNvSpPr>
            <p:nvPr/>
          </p:nvSpPr>
          <p:spPr bwMode="auto">
            <a:xfrm>
              <a:off x="1067" y="222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2.8</a:t>
              </a:r>
            </a:p>
          </p:txBody>
        </p:sp>
        <p:sp>
          <p:nvSpPr>
            <p:cNvPr id="153617" name="Text Box 17"/>
            <p:cNvSpPr txBox="1">
              <a:spLocks noChangeArrowheads="1"/>
            </p:cNvSpPr>
            <p:nvPr/>
          </p:nvSpPr>
          <p:spPr bwMode="auto">
            <a:xfrm>
              <a:off x="1066" y="195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5.6</a:t>
              </a:r>
            </a:p>
          </p:txBody>
        </p:sp>
        <p:sp>
          <p:nvSpPr>
            <p:cNvPr id="153618" name="Text Box 18"/>
            <p:cNvSpPr txBox="1">
              <a:spLocks noChangeArrowheads="1"/>
            </p:cNvSpPr>
            <p:nvPr/>
          </p:nvSpPr>
          <p:spPr bwMode="auto">
            <a:xfrm>
              <a:off x="1066" y="166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8.4</a:t>
              </a:r>
            </a:p>
          </p:txBody>
        </p:sp>
        <p:sp>
          <p:nvSpPr>
            <p:cNvPr id="153619" name="Text Box 19"/>
            <p:cNvSpPr txBox="1">
              <a:spLocks noChangeArrowheads="1"/>
            </p:cNvSpPr>
            <p:nvPr/>
          </p:nvSpPr>
          <p:spPr bwMode="auto">
            <a:xfrm>
              <a:off x="1066" y="13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11.2</a:t>
              </a:r>
            </a:p>
          </p:txBody>
        </p:sp>
        <p:sp>
          <p:nvSpPr>
            <p:cNvPr id="153620" name="Text Box 20"/>
            <p:cNvSpPr txBox="1">
              <a:spLocks noChangeArrowheads="1"/>
            </p:cNvSpPr>
            <p:nvPr/>
          </p:nvSpPr>
          <p:spPr bwMode="auto">
            <a:xfrm>
              <a:off x="1066" y="1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14</a:t>
              </a:r>
            </a:p>
          </p:txBody>
        </p:sp>
      </p:grpSp>
      <p:pic>
        <p:nvPicPr>
          <p:cNvPr id="15362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196975"/>
            <a:ext cx="38163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3" name="AutoShape 23"/>
          <p:cNvSpPr>
            <a:spLocks noChangeArrowheads="1"/>
          </p:cNvSpPr>
          <p:nvPr/>
        </p:nvSpPr>
        <p:spPr bwMode="auto">
          <a:xfrm>
            <a:off x="5221288" y="1987550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en-US" altLang="ja-JP" sz="1200" b="0"/>
              <a:t>v</a:t>
            </a:r>
          </a:p>
        </p:txBody>
      </p:sp>
      <p:sp>
        <p:nvSpPr>
          <p:cNvPr id="153624" name="AutoShape 24"/>
          <p:cNvSpPr>
            <a:spLocks noChangeArrowheads="1"/>
          </p:cNvSpPr>
          <p:nvPr/>
        </p:nvSpPr>
        <p:spPr bwMode="auto">
          <a:xfrm rot="10800000">
            <a:off x="6084888" y="2636838"/>
            <a:ext cx="215900" cy="649287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r>
              <a:rPr lang="en-US" altLang="ja-JP" sz="1200" b="0"/>
              <a:t>v</a:t>
            </a:r>
          </a:p>
        </p:txBody>
      </p:sp>
      <p:grpSp>
        <p:nvGrpSpPr>
          <p:cNvPr id="153628" name="Group 28"/>
          <p:cNvGrpSpPr>
            <a:grpSpLocks/>
          </p:cNvGrpSpPr>
          <p:nvPr/>
        </p:nvGrpSpPr>
        <p:grpSpPr bwMode="auto">
          <a:xfrm>
            <a:off x="1690688" y="4797425"/>
            <a:ext cx="865187" cy="792163"/>
            <a:chOff x="884" y="2387"/>
            <a:chExt cx="545" cy="499"/>
          </a:xfrm>
        </p:grpSpPr>
        <p:sp>
          <p:nvSpPr>
            <p:cNvPr id="153629" name="Oval 29"/>
            <p:cNvSpPr>
              <a:spLocks noChangeArrowheads="1"/>
            </p:cNvSpPr>
            <p:nvPr/>
          </p:nvSpPr>
          <p:spPr bwMode="auto">
            <a:xfrm>
              <a:off x="884" y="2387"/>
              <a:ext cx="545" cy="499"/>
            </a:xfrm>
            <a:prstGeom prst="ellipse">
              <a:avLst/>
            </a:prstGeom>
            <a:solidFill>
              <a:srgbClr val="FF9900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30" name="Line 30"/>
            <p:cNvSpPr>
              <a:spLocks noChangeShapeType="1"/>
            </p:cNvSpPr>
            <p:nvPr/>
          </p:nvSpPr>
          <p:spPr bwMode="auto">
            <a:xfrm>
              <a:off x="975" y="2433"/>
              <a:ext cx="363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631" name="Line 31"/>
            <p:cNvSpPr>
              <a:spLocks noChangeShapeType="1"/>
            </p:cNvSpPr>
            <p:nvPr/>
          </p:nvSpPr>
          <p:spPr bwMode="auto">
            <a:xfrm flipH="1">
              <a:off x="975" y="2433"/>
              <a:ext cx="363" cy="3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3632" name="Group 32"/>
          <p:cNvGrpSpPr>
            <a:grpSpLocks/>
          </p:cNvGrpSpPr>
          <p:nvPr/>
        </p:nvGrpSpPr>
        <p:grpSpPr bwMode="auto">
          <a:xfrm>
            <a:off x="4067175" y="4797425"/>
            <a:ext cx="865188" cy="792163"/>
            <a:chOff x="1927" y="2387"/>
            <a:chExt cx="545" cy="499"/>
          </a:xfrm>
        </p:grpSpPr>
        <p:sp>
          <p:nvSpPr>
            <p:cNvPr id="153633" name="Oval 33"/>
            <p:cNvSpPr>
              <a:spLocks noChangeArrowheads="1"/>
            </p:cNvSpPr>
            <p:nvPr/>
          </p:nvSpPr>
          <p:spPr bwMode="auto">
            <a:xfrm>
              <a:off x="1927" y="2387"/>
              <a:ext cx="545" cy="499"/>
            </a:xfrm>
            <a:prstGeom prst="ellipse">
              <a:avLst/>
            </a:prstGeom>
            <a:solidFill>
              <a:srgbClr val="00FFFF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634" name="Oval 34"/>
            <p:cNvSpPr>
              <a:spLocks noChangeArrowheads="1"/>
            </p:cNvSpPr>
            <p:nvPr/>
          </p:nvSpPr>
          <p:spPr bwMode="auto">
            <a:xfrm>
              <a:off x="2154" y="259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636" name="Line 36"/>
          <p:cNvSpPr>
            <a:spLocks noChangeShapeType="1"/>
          </p:cNvSpPr>
          <p:nvPr/>
        </p:nvSpPr>
        <p:spPr bwMode="auto">
          <a:xfrm flipV="1">
            <a:off x="3708400" y="1412875"/>
            <a:ext cx="0" cy="482441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3638" name="Line 38"/>
          <p:cNvSpPr>
            <a:spLocks noChangeShapeType="1"/>
          </p:cNvSpPr>
          <p:nvPr/>
        </p:nvSpPr>
        <p:spPr bwMode="auto">
          <a:xfrm flipH="1">
            <a:off x="4572000" y="2276475"/>
            <a:ext cx="1944688" cy="10080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6100763" y="6524625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南北風鉛直断面図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3" grpId="0" animBg="1"/>
      <p:bldP spid="1536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A611D-48FF-41F5-9B84-0440ABC893A3}" type="slidenum">
              <a:rPr lang="en-US" altLang="ja-JP"/>
              <a:pPr/>
              <a:t>17</a:t>
            </a:fld>
            <a:endParaRPr lang="en-US" altLang="ja-JP"/>
          </a:p>
        </p:txBody>
      </p:sp>
      <p:pic>
        <p:nvPicPr>
          <p:cNvPr id="68658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57338"/>
            <a:ext cx="53721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3419475" y="4221163"/>
            <a:ext cx="1225550" cy="576262"/>
          </a:xfrm>
          <a:prstGeom prst="leftArrow">
            <a:avLst>
              <a:gd name="adj1" fmla="val 50000"/>
              <a:gd name="adj2" fmla="val 53168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1800" b="0"/>
              <a:t>u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rot="10800000">
            <a:off x="1403350" y="3573463"/>
            <a:ext cx="1225550" cy="576262"/>
          </a:xfrm>
          <a:prstGeom prst="leftArrow">
            <a:avLst>
              <a:gd name="adj1" fmla="val 50000"/>
              <a:gd name="adj2" fmla="val 53168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r>
              <a:rPr lang="en-US" altLang="ja-JP" sz="1800" b="0"/>
              <a:t>u</a:t>
            </a:r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2555875" y="2420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en-US" altLang="ja-JP" sz="1800" b="0"/>
              <a:t>v</a:t>
            </a:r>
          </a:p>
        </p:txBody>
      </p:sp>
      <p:sp>
        <p:nvSpPr>
          <p:cNvPr id="68636" name="AutoShape 28"/>
          <p:cNvSpPr>
            <a:spLocks noChangeArrowheads="1"/>
          </p:cNvSpPr>
          <p:nvPr/>
        </p:nvSpPr>
        <p:spPr bwMode="auto">
          <a:xfrm rot="10800000">
            <a:off x="2987675" y="458152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r>
              <a:rPr lang="en-US" altLang="ja-JP" sz="1800" b="0"/>
              <a:t>v</a:t>
            </a:r>
          </a:p>
        </p:txBody>
      </p:sp>
      <p:sp>
        <p:nvSpPr>
          <p:cNvPr id="68637" name="AutoShape 29"/>
          <p:cNvSpPr>
            <a:spLocks noChangeArrowheads="1"/>
          </p:cNvSpPr>
          <p:nvPr/>
        </p:nvSpPr>
        <p:spPr bwMode="auto">
          <a:xfrm rot="-1778429">
            <a:off x="1258888" y="2349500"/>
            <a:ext cx="1943100" cy="1295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38" name="AutoShape 30"/>
          <p:cNvSpPr>
            <a:spLocks noChangeArrowheads="1"/>
          </p:cNvSpPr>
          <p:nvPr/>
        </p:nvSpPr>
        <p:spPr bwMode="auto">
          <a:xfrm rot="9114460">
            <a:off x="2916238" y="4508500"/>
            <a:ext cx="1943100" cy="1295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 flipH="1">
            <a:off x="2555875" y="3141663"/>
            <a:ext cx="1296988" cy="1511300"/>
          </a:xfrm>
          <a:prstGeom prst="line">
            <a:avLst/>
          </a:prstGeom>
          <a:noFill/>
          <a:ln w="635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H="1">
            <a:off x="2268538" y="3500438"/>
            <a:ext cx="1944687" cy="10080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東西</a:t>
            </a:r>
            <a:r>
              <a:rPr lang="en-US" altLang="ja-JP"/>
              <a:t>, </a:t>
            </a:r>
            <a:r>
              <a:rPr lang="ja-JP" altLang="en-US"/>
              <a:t>南北風合成</a:t>
            </a:r>
          </a:p>
        </p:txBody>
      </p: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2339975" y="3284538"/>
            <a:ext cx="1368425" cy="1584325"/>
            <a:chOff x="1247" y="3203"/>
            <a:chExt cx="862" cy="998"/>
          </a:xfrm>
        </p:grpSpPr>
        <p:sp>
          <p:nvSpPr>
            <p:cNvPr id="68639" name="AutoShape 31"/>
            <p:cNvSpPr>
              <a:spLocks noChangeArrowheads="1"/>
            </p:cNvSpPr>
            <p:nvPr/>
          </p:nvSpPr>
          <p:spPr bwMode="auto">
            <a:xfrm>
              <a:off x="1247" y="3203"/>
              <a:ext cx="862" cy="77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40" name="AutoShape 32"/>
            <p:cNvSpPr>
              <a:spLocks noChangeArrowheads="1"/>
            </p:cNvSpPr>
            <p:nvPr/>
          </p:nvSpPr>
          <p:spPr bwMode="auto">
            <a:xfrm rot="10800000">
              <a:off x="1247" y="3430"/>
              <a:ext cx="862" cy="77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8655" name="Group 47"/>
          <p:cNvGrpSpPr>
            <a:grpSpLocks/>
          </p:cNvGrpSpPr>
          <p:nvPr/>
        </p:nvGrpSpPr>
        <p:grpSpPr bwMode="auto">
          <a:xfrm>
            <a:off x="6011863" y="4076700"/>
            <a:ext cx="2492375" cy="396875"/>
            <a:chOff x="3787" y="2568"/>
            <a:chExt cx="1570" cy="250"/>
          </a:xfrm>
        </p:grpSpPr>
        <p:sp>
          <p:nvSpPr>
            <p:cNvPr id="68651" name="Line 43"/>
            <p:cNvSpPr>
              <a:spLocks noChangeShapeType="1"/>
            </p:cNvSpPr>
            <p:nvPr/>
          </p:nvSpPr>
          <p:spPr bwMode="auto">
            <a:xfrm flipH="1">
              <a:off x="3787" y="2704"/>
              <a:ext cx="409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4195" y="2568"/>
              <a:ext cx="11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2000" b="0"/>
                <a:t>: </a:t>
              </a:r>
              <a:r>
                <a:rPr lang="ja-JP" altLang="en-US" sz="2000" b="0"/>
                <a:t>東西風の境界</a:t>
              </a:r>
            </a:p>
          </p:txBody>
        </p:sp>
      </p:grpSp>
      <p:grpSp>
        <p:nvGrpSpPr>
          <p:cNvPr id="68656" name="Group 48"/>
          <p:cNvGrpSpPr>
            <a:grpSpLocks/>
          </p:cNvGrpSpPr>
          <p:nvPr/>
        </p:nvGrpSpPr>
        <p:grpSpPr bwMode="auto">
          <a:xfrm>
            <a:off x="6011863" y="4508500"/>
            <a:ext cx="2493962" cy="396875"/>
            <a:chOff x="3787" y="2840"/>
            <a:chExt cx="1571" cy="250"/>
          </a:xfrm>
        </p:grpSpPr>
        <p:sp>
          <p:nvSpPr>
            <p:cNvPr id="68653" name="Line 45"/>
            <p:cNvSpPr>
              <a:spLocks noChangeShapeType="1"/>
            </p:cNvSpPr>
            <p:nvPr/>
          </p:nvSpPr>
          <p:spPr bwMode="auto">
            <a:xfrm flipH="1">
              <a:off x="3787" y="2976"/>
              <a:ext cx="408" cy="0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4196" y="2840"/>
              <a:ext cx="11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2000" b="0"/>
                <a:t>: </a:t>
              </a:r>
              <a:r>
                <a:rPr lang="ja-JP" altLang="en-US" sz="2000" b="0"/>
                <a:t>南北風の境界</a:t>
              </a:r>
            </a:p>
          </p:txBody>
        </p:sp>
      </p:grp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5578475" y="2828925"/>
            <a:ext cx="3463925" cy="666750"/>
          </a:xfrm>
          <a:prstGeom prst="foldedCorner">
            <a:avLst>
              <a:gd name="adj" fmla="val 12500"/>
            </a:avLst>
          </a:prstGeom>
          <a:solidFill>
            <a:srgbClr val="99CCFF">
              <a:alpha val="39999"/>
            </a:srgbClr>
          </a:solidFill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高気圧循環が存在</a:t>
            </a:r>
          </a:p>
        </p:txBody>
      </p:sp>
      <p:sp>
        <p:nvSpPr>
          <p:cNvPr id="68659" name="Text Box 51"/>
          <p:cNvSpPr txBox="1">
            <a:spLocks noChangeArrowheads="1"/>
          </p:cNvSpPr>
          <p:nvPr/>
        </p:nvSpPr>
        <p:spPr bwMode="auto">
          <a:xfrm>
            <a:off x="5845175" y="6524625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東西風</a:t>
            </a:r>
            <a:r>
              <a:rPr lang="en-US" altLang="ja-JP" sz="1600" b="0"/>
              <a:t>, </a:t>
            </a:r>
            <a:r>
              <a:rPr lang="ja-JP" altLang="en-US" sz="1600" b="0"/>
              <a:t>南北風の合成図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1" animBg="1"/>
      <p:bldP spid="68611" grpId="2" animBg="1"/>
      <p:bldP spid="68612" grpId="1" animBg="1"/>
      <p:bldP spid="68612" grpId="2" animBg="1"/>
      <p:bldP spid="68635" grpId="1" animBg="1"/>
      <p:bldP spid="68635" grpId="2" animBg="1"/>
      <p:bldP spid="68636" grpId="1" animBg="1"/>
      <p:bldP spid="68636" grpId="2" animBg="1"/>
      <p:bldP spid="686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E7740-DA41-4DF1-A552-65C1771480EC}" type="slidenum">
              <a:rPr lang="en-US" altLang="ja-JP"/>
              <a:pPr/>
              <a:t>18</a:t>
            </a:fld>
            <a:endParaRPr lang="en-US" altLang="ja-JP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752475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99" name="Rectangle 47"/>
          <p:cNvSpPr>
            <a:spLocks noChangeArrowheads="1"/>
          </p:cNvSpPr>
          <p:nvPr/>
        </p:nvSpPr>
        <p:spPr bwMode="auto">
          <a:xfrm>
            <a:off x="3708400" y="1533525"/>
            <a:ext cx="2447925" cy="4608513"/>
          </a:xfrm>
          <a:prstGeom prst="rect">
            <a:avLst/>
          </a:prstGeom>
          <a:noFill/>
          <a:ln w="635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気圧鉛直断面図</a:t>
            </a:r>
          </a:p>
        </p:txBody>
      </p:sp>
      <p:grpSp>
        <p:nvGrpSpPr>
          <p:cNvPr id="151572" name="Group 20"/>
          <p:cNvGrpSpPr>
            <a:grpSpLocks/>
          </p:cNvGrpSpPr>
          <p:nvPr/>
        </p:nvGrpSpPr>
        <p:grpSpPr bwMode="auto">
          <a:xfrm>
            <a:off x="7740650" y="692150"/>
            <a:ext cx="1082675" cy="6070600"/>
            <a:chOff x="703" y="496"/>
            <a:chExt cx="682" cy="3824"/>
          </a:xfrm>
        </p:grpSpPr>
        <p:pic>
          <p:nvPicPr>
            <p:cNvPr id="15157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44" y="2219"/>
              <a:ext cx="374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574" name="Rectangle 22"/>
            <p:cNvSpPr>
              <a:spLocks noChangeArrowheads="1"/>
            </p:cNvSpPr>
            <p:nvPr/>
          </p:nvSpPr>
          <p:spPr bwMode="auto">
            <a:xfrm>
              <a:off x="755" y="496"/>
              <a:ext cx="31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1575" name="Rectangle 23"/>
            <p:cNvSpPr>
              <a:spLocks noChangeArrowheads="1"/>
            </p:cNvSpPr>
            <p:nvPr/>
          </p:nvSpPr>
          <p:spPr bwMode="auto">
            <a:xfrm>
              <a:off x="989" y="1162"/>
              <a:ext cx="227" cy="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703" y="709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(hPa)</a:t>
              </a:r>
            </a:p>
          </p:txBody>
        </p:sp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1028" y="3908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-2</a:t>
              </a:r>
            </a:p>
          </p:txBody>
        </p:sp>
        <p:sp>
          <p:nvSpPr>
            <p:cNvPr id="151578" name="Text Box 26"/>
            <p:cNvSpPr txBox="1">
              <a:spLocks noChangeArrowheads="1"/>
            </p:cNvSpPr>
            <p:nvPr/>
          </p:nvSpPr>
          <p:spPr bwMode="auto">
            <a:xfrm>
              <a:off x="1021" y="3636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-1.6</a:t>
              </a:r>
            </a:p>
          </p:txBody>
        </p:sp>
        <p:sp>
          <p:nvSpPr>
            <p:cNvPr id="151579" name="Text Box 27"/>
            <p:cNvSpPr txBox="1">
              <a:spLocks noChangeArrowheads="1"/>
            </p:cNvSpPr>
            <p:nvPr/>
          </p:nvSpPr>
          <p:spPr bwMode="auto">
            <a:xfrm>
              <a:off x="1021" y="3339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-1.2</a:t>
              </a:r>
            </a:p>
          </p:txBody>
        </p:sp>
        <p:sp>
          <p:nvSpPr>
            <p:cNvPr id="151580" name="Text Box 28"/>
            <p:cNvSpPr txBox="1">
              <a:spLocks noChangeArrowheads="1"/>
            </p:cNvSpPr>
            <p:nvPr/>
          </p:nvSpPr>
          <p:spPr bwMode="auto">
            <a:xfrm>
              <a:off x="1021" y="3067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-0.8</a:t>
              </a:r>
            </a:p>
          </p:txBody>
        </p:sp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1021" y="2795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-0.4</a:t>
              </a:r>
            </a:p>
          </p:txBody>
        </p:sp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1072" y="250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0</a:t>
              </a:r>
            </a:p>
          </p:txBody>
        </p:sp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1067" y="222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0.4</a:t>
              </a:r>
            </a:p>
          </p:txBody>
        </p:sp>
        <p:sp>
          <p:nvSpPr>
            <p:cNvPr id="151584" name="Text Box 32"/>
            <p:cNvSpPr txBox="1">
              <a:spLocks noChangeArrowheads="1"/>
            </p:cNvSpPr>
            <p:nvPr/>
          </p:nvSpPr>
          <p:spPr bwMode="auto">
            <a:xfrm>
              <a:off x="1066" y="195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0.8</a:t>
              </a:r>
            </a:p>
          </p:txBody>
        </p:sp>
        <p:sp>
          <p:nvSpPr>
            <p:cNvPr id="151585" name="Text Box 33"/>
            <p:cNvSpPr txBox="1">
              <a:spLocks noChangeArrowheads="1"/>
            </p:cNvSpPr>
            <p:nvPr/>
          </p:nvSpPr>
          <p:spPr bwMode="auto">
            <a:xfrm>
              <a:off x="1066" y="166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1.2</a:t>
              </a:r>
            </a:p>
          </p:txBody>
        </p:sp>
        <p:sp>
          <p:nvSpPr>
            <p:cNvPr id="151586" name="Text Box 34"/>
            <p:cNvSpPr txBox="1">
              <a:spLocks noChangeArrowheads="1"/>
            </p:cNvSpPr>
            <p:nvPr/>
          </p:nvSpPr>
          <p:spPr bwMode="auto">
            <a:xfrm>
              <a:off x="1066" y="138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1.6</a:t>
              </a:r>
            </a:p>
          </p:txBody>
        </p:sp>
        <p:sp>
          <p:nvSpPr>
            <p:cNvPr id="151587" name="Text Box 35"/>
            <p:cNvSpPr txBox="1">
              <a:spLocks noChangeArrowheads="1"/>
            </p:cNvSpPr>
            <p:nvPr/>
          </p:nvSpPr>
          <p:spPr bwMode="auto">
            <a:xfrm>
              <a:off x="1066" y="1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2</a:t>
              </a:r>
            </a:p>
          </p:txBody>
        </p:sp>
      </p:grpSp>
      <p:sp>
        <p:nvSpPr>
          <p:cNvPr id="151592" name="Oval 40"/>
          <p:cNvSpPr>
            <a:spLocks noChangeArrowheads="1"/>
          </p:cNvSpPr>
          <p:nvPr/>
        </p:nvSpPr>
        <p:spPr bwMode="auto">
          <a:xfrm>
            <a:off x="4284663" y="4629150"/>
            <a:ext cx="1439862" cy="1368425"/>
          </a:xfrm>
          <a:prstGeom prst="ellipse">
            <a:avLst/>
          </a:prstGeom>
          <a:solidFill>
            <a:srgbClr val="FF99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4800" b="0"/>
              <a:t>H</a:t>
            </a:r>
          </a:p>
        </p:txBody>
      </p:sp>
      <p:pic>
        <p:nvPicPr>
          <p:cNvPr id="15158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17625"/>
            <a:ext cx="38163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89" name="Rectangle 37"/>
          <p:cNvSpPr>
            <a:spLocks noChangeArrowheads="1"/>
          </p:cNvSpPr>
          <p:nvPr/>
        </p:nvSpPr>
        <p:spPr bwMode="auto">
          <a:xfrm rot="-1643260">
            <a:off x="4454525" y="2838450"/>
            <a:ext cx="1933575" cy="285750"/>
          </a:xfrm>
          <a:prstGeom prst="rect">
            <a:avLst/>
          </a:prstGeom>
          <a:noFill/>
          <a:ln w="635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98" name="Text Box 46"/>
          <p:cNvSpPr txBox="1">
            <a:spLocks noChangeArrowheads="1"/>
          </p:cNvSpPr>
          <p:nvPr/>
        </p:nvSpPr>
        <p:spPr bwMode="auto">
          <a:xfrm>
            <a:off x="4527550" y="842963"/>
            <a:ext cx="292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800" b="0"/>
              <a:t>※</a:t>
            </a:r>
            <a:r>
              <a:rPr lang="ja-JP" altLang="en-US" sz="1800" b="0"/>
              <a:t>気圧－各高度の平均気圧</a:t>
            </a:r>
          </a:p>
        </p:txBody>
      </p:sp>
      <p:sp>
        <p:nvSpPr>
          <p:cNvPr id="151600" name="Oval 48"/>
          <p:cNvSpPr>
            <a:spLocks noChangeArrowheads="1"/>
          </p:cNvSpPr>
          <p:nvPr/>
        </p:nvSpPr>
        <p:spPr bwMode="auto">
          <a:xfrm>
            <a:off x="5149850" y="2687638"/>
            <a:ext cx="574675" cy="574675"/>
          </a:xfrm>
          <a:prstGeom prst="ellipse">
            <a:avLst/>
          </a:prstGeom>
          <a:solidFill>
            <a:srgbClr val="FF99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2800" b="0"/>
              <a:t>H</a:t>
            </a:r>
          </a:p>
        </p:txBody>
      </p:sp>
      <p:sp>
        <p:nvSpPr>
          <p:cNvPr id="151601" name="AutoShape 49"/>
          <p:cNvSpPr>
            <a:spLocks noChangeArrowheads="1"/>
          </p:cNvSpPr>
          <p:nvPr/>
        </p:nvSpPr>
        <p:spPr bwMode="auto">
          <a:xfrm>
            <a:off x="1403350" y="3838575"/>
            <a:ext cx="3743325" cy="66675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31750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b="0"/>
              <a:t>局地的な高気圧</a:t>
            </a:r>
          </a:p>
        </p:txBody>
      </p:sp>
      <p:sp>
        <p:nvSpPr>
          <p:cNvPr id="151602" name="Text Box 50"/>
          <p:cNvSpPr txBox="1">
            <a:spLocks noChangeArrowheads="1"/>
          </p:cNvSpPr>
          <p:nvPr/>
        </p:nvSpPr>
        <p:spPr bwMode="auto">
          <a:xfrm>
            <a:off x="6202363" y="6524625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気圧鉛直断面図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2" grpId="0" animBg="1"/>
      <p:bldP spid="151600" grpId="1" animBg="1"/>
      <p:bldP spid="1516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8B42D-D897-4E8D-95BC-4319D80F554B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154676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92225"/>
            <a:ext cx="76327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229600" cy="1027113"/>
          </a:xfrm>
        </p:spPr>
        <p:txBody>
          <a:bodyPr/>
          <a:lstStyle/>
          <a:p>
            <a:r>
              <a:rPr lang="ja-JP" altLang="en-US"/>
              <a:t>相対湿度鉛直断面図</a:t>
            </a:r>
          </a:p>
        </p:txBody>
      </p:sp>
      <p:grpSp>
        <p:nvGrpSpPr>
          <p:cNvPr id="154657" name="Group 33"/>
          <p:cNvGrpSpPr>
            <a:grpSpLocks/>
          </p:cNvGrpSpPr>
          <p:nvPr/>
        </p:nvGrpSpPr>
        <p:grpSpPr bwMode="auto">
          <a:xfrm>
            <a:off x="7667625" y="765175"/>
            <a:ext cx="1141413" cy="6070600"/>
            <a:chOff x="703" y="496"/>
            <a:chExt cx="719" cy="3824"/>
          </a:xfrm>
        </p:grpSpPr>
        <p:pic>
          <p:nvPicPr>
            <p:cNvPr id="15465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44" y="2219"/>
              <a:ext cx="374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659" name="Rectangle 35"/>
            <p:cNvSpPr>
              <a:spLocks noChangeArrowheads="1"/>
            </p:cNvSpPr>
            <p:nvPr/>
          </p:nvSpPr>
          <p:spPr bwMode="auto">
            <a:xfrm>
              <a:off x="755" y="496"/>
              <a:ext cx="31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60" name="Rectangle 36"/>
            <p:cNvSpPr>
              <a:spLocks noChangeArrowheads="1"/>
            </p:cNvSpPr>
            <p:nvPr/>
          </p:nvSpPr>
          <p:spPr bwMode="auto">
            <a:xfrm>
              <a:off x="989" y="1162"/>
              <a:ext cx="227" cy="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661" name="Text Box 37"/>
            <p:cNvSpPr txBox="1">
              <a:spLocks noChangeArrowheads="1"/>
            </p:cNvSpPr>
            <p:nvPr/>
          </p:nvSpPr>
          <p:spPr bwMode="auto">
            <a:xfrm>
              <a:off x="703" y="709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(%)</a:t>
              </a:r>
            </a:p>
          </p:txBody>
        </p:sp>
        <p:sp>
          <p:nvSpPr>
            <p:cNvPr id="154662" name="Text Box 38"/>
            <p:cNvSpPr txBox="1">
              <a:spLocks noChangeArrowheads="1"/>
            </p:cNvSpPr>
            <p:nvPr/>
          </p:nvSpPr>
          <p:spPr bwMode="auto">
            <a:xfrm>
              <a:off x="1028" y="390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  0</a:t>
              </a:r>
            </a:p>
          </p:txBody>
        </p:sp>
        <p:sp>
          <p:nvSpPr>
            <p:cNvPr id="154663" name="Text Box 39"/>
            <p:cNvSpPr txBox="1">
              <a:spLocks noChangeArrowheads="1"/>
            </p:cNvSpPr>
            <p:nvPr/>
          </p:nvSpPr>
          <p:spPr bwMode="auto">
            <a:xfrm>
              <a:off x="1021" y="363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 10</a:t>
              </a:r>
            </a:p>
          </p:txBody>
        </p:sp>
        <p:sp>
          <p:nvSpPr>
            <p:cNvPr id="154664" name="Text Box 40"/>
            <p:cNvSpPr txBox="1">
              <a:spLocks noChangeArrowheads="1"/>
            </p:cNvSpPr>
            <p:nvPr/>
          </p:nvSpPr>
          <p:spPr bwMode="auto">
            <a:xfrm>
              <a:off x="1021" y="3339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 20</a:t>
              </a:r>
            </a:p>
          </p:txBody>
        </p:sp>
        <p:sp>
          <p:nvSpPr>
            <p:cNvPr id="154665" name="Text Box 41"/>
            <p:cNvSpPr txBox="1">
              <a:spLocks noChangeArrowheads="1"/>
            </p:cNvSpPr>
            <p:nvPr/>
          </p:nvSpPr>
          <p:spPr bwMode="auto">
            <a:xfrm>
              <a:off x="1021" y="30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 30</a:t>
              </a:r>
            </a:p>
          </p:txBody>
        </p:sp>
        <p:sp>
          <p:nvSpPr>
            <p:cNvPr id="154666" name="Text Box 42"/>
            <p:cNvSpPr txBox="1">
              <a:spLocks noChangeArrowheads="1"/>
            </p:cNvSpPr>
            <p:nvPr/>
          </p:nvSpPr>
          <p:spPr bwMode="auto">
            <a:xfrm>
              <a:off x="1021" y="279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 40</a:t>
              </a:r>
            </a:p>
          </p:txBody>
        </p:sp>
        <p:sp>
          <p:nvSpPr>
            <p:cNvPr id="154667" name="Text Box 43"/>
            <p:cNvSpPr txBox="1">
              <a:spLocks noChangeArrowheads="1"/>
            </p:cNvSpPr>
            <p:nvPr/>
          </p:nvSpPr>
          <p:spPr bwMode="auto">
            <a:xfrm>
              <a:off x="1072" y="250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50</a:t>
              </a:r>
            </a:p>
          </p:txBody>
        </p:sp>
        <p:sp>
          <p:nvSpPr>
            <p:cNvPr id="154668" name="Text Box 44"/>
            <p:cNvSpPr txBox="1">
              <a:spLocks noChangeArrowheads="1"/>
            </p:cNvSpPr>
            <p:nvPr/>
          </p:nvSpPr>
          <p:spPr bwMode="auto">
            <a:xfrm>
              <a:off x="1067" y="222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60</a:t>
              </a:r>
            </a:p>
          </p:txBody>
        </p:sp>
        <p:sp>
          <p:nvSpPr>
            <p:cNvPr id="154669" name="Text Box 45"/>
            <p:cNvSpPr txBox="1">
              <a:spLocks noChangeArrowheads="1"/>
            </p:cNvSpPr>
            <p:nvPr/>
          </p:nvSpPr>
          <p:spPr bwMode="auto">
            <a:xfrm>
              <a:off x="1066" y="1951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70</a:t>
              </a:r>
            </a:p>
          </p:txBody>
        </p:sp>
        <p:sp>
          <p:nvSpPr>
            <p:cNvPr id="154670" name="Text Box 46"/>
            <p:cNvSpPr txBox="1">
              <a:spLocks noChangeArrowheads="1"/>
            </p:cNvSpPr>
            <p:nvPr/>
          </p:nvSpPr>
          <p:spPr bwMode="auto">
            <a:xfrm>
              <a:off x="1066" y="166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80</a:t>
              </a:r>
            </a:p>
          </p:txBody>
        </p:sp>
        <p:sp>
          <p:nvSpPr>
            <p:cNvPr id="154671" name="Text Box 47"/>
            <p:cNvSpPr txBox="1">
              <a:spLocks noChangeArrowheads="1"/>
            </p:cNvSpPr>
            <p:nvPr/>
          </p:nvSpPr>
          <p:spPr bwMode="auto">
            <a:xfrm>
              <a:off x="1066" y="138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 90</a:t>
              </a:r>
            </a:p>
          </p:txBody>
        </p:sp>
        <p:sp>
          <p:nvSpPr>
            <p:cNvPr id="154672" name="Text Box 48"/>
            <p:cNvSpPr txBox="1">
              <a:spLocks noChangeArrowheads="1"/>
            </p:cNvSpPr>
            <p:nvPr/>
          </p:nvSpPr>
          <p:spPr bwMode="auto">
            <a:xfrm>
              <a:off x="1066" y="1113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1800" b="0"/>
                <a:t>100</a:t>
              </a:r>
            </a:p>
          </p:txBody>
        </p:sp>
      </p:grpSp>
      <p:sp>
        <p:nvSpPr>
          <p:cNvPr id="154677" name="Text Box 53"/>
          <p:cNvSpPr txBox="1">
            <a:spLocks noChangeArrowheads="1"/>
          </p:cNvSpPr>
          <p:nvPr/>
        </p:nvSpPr>
        <p:spPr bwMode="auto">
          <a:xfrm>
            <a:off x="5795963" y="6524625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相対湿度鉛直断面図</a:t>
            </a:r>
            <a:r>
              <a:rPr lang="en-US" altLang="ja-JP" sz="1600" b="0"/>
              <a:t>)</a:t>
            </a:r>
          </a:p>
        </p:txBody>
      </p:sp>
      <p:sp>
        <p:nvSpPr>
          <p:cNvPr id="154683" name="Rectangle 59"/>
          <p:cNvSpPr>
            <a:spLocks noChangeArrowheads="1"/>
          </p:cNvSpPr>
          <p:nvPr/>
        </p:nvSpPr>
        <p:spPr bwMode="auto">
          <a:xfrm>
            <a:off x="4040188" y="1452563"/>
            <a:ext cx="1971675" cy="4608512"/>
          </a:xfrm>
          <a:prstGeom prst="rect">
            <a:avLst/>
          </a:prstGeom>
          <a:noFill/>
          <a:ln w="635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54681" name="Group 57"/>
          <p:cNvGrpSpPr>
            <a:grpSpLocks/>
          </p:cNvGrpSpPr>
          <p:nvPr/>
        </p:nvGrpSpPr>
        <p:grpSpPr bwMode="auto">
          <a:xfrm>
            <a:off x="3622675" y="1989138"/>
            <a:ext cx="2847975" cy="1800225"/>
            <a:chOff x="2282" y="1253"/>
            <a:chExt cx="1794" cy="1134"/>
          </a:xfrm>
        </p:grpSpPr>
        <p:sp>
          <p:nvSpPr>
            <p:cNvPr id="154679" name="AutoShape 55"/>
            <p:cNvSpPr>
              <a:spLocks noChangeArrowheads="1"/>
            </p:cNvSpPr>
            <p:nvPr/>
          </p:nvSpPr>
          <p:spPr bwMode="auto">
            <a:xfrm rot="5400000">
              <a:off x="2540" y="1321"/>
              <a:ext cx="1134" cy="99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31750" algn="ctr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54680" name="Rectangle 56"/>
            <p:cNvSpPr>
              <a:spLocks noChangeArrowheads="1"/>
            </p:cNvSpPr>
            <p:nvPr/>
          </p:nvSpPr>
          <p:spPr bwMode="auto">
            <a:xfrm>
              <a:off x="2282" y="1626"/>
              <a:ext cx="1794" cy="250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ja-JP" altLang="en-US" sz="2000"/>
                <a:t>上空からの乾燥した空気</a:t>
              </a:r>
            </a:p>
          </p:txBody>
        </p:sp>
      </p:grpSp>
      <p:sp>
        <p:nvSpPr>
          <p:cNvPr id="154682" name="AutoShape 58"/>
          <p:cNvSpPr>
            <a:spLocks noChangeArrowheads="1"/>
          </p:cNvSpPr>
          <p:nvPr/>
        </p:nvSpPr>
        <p:spPr bwMode="auto">
          <a:xfrm>
            <a:off x="323850" y="3860800"/>
            <a:ext cx="3743325" cy="66675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31750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b="0"/>
              <a:t>高気圧による下降流</a:t>
            </a:r>
          </a:p>
        </p:txBody>
      </p:sp>
      <p:sp>
        <p:nvSpPr>
          <p:cNvPr id="154684" name="Text Box 60"/>
          <p:cNvSpPr txBox="1">
            <a:spLocks noChangeArrowheads="1"/>
          </p:cNvSpPr>
          <p:nvPr/>
        </p:nvSpPr>
        <p:spPr bwMode="auto">
          <a:xfrm>
            <a:off x="5435600" y="765175"/>
            <a:ext cx="367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/>
              <a:t>※</a:t>
            </a:r>
            <a:r>
              <a:rPr lang="ja-JP" altLang="en-US" sz="2000"/>
              <a:t>この海域の観測期間中常に霧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D799A8-F8F2-426A-9620-20322B0AA1C4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発表内容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559675" cy="43275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はじめに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目的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観測地域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データ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解析方法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解析結果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考察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結論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ja-JP" altLang="en-US" sz="2800"/>
              <a:t>参考文献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1F603-4F72-47D1-9D30-499E4C0F0895}" type="slidenum">
              <a:rPr lang="en-US" altLang="ja-JP"/>
              <a:pPr/>
              <a:t>20</a:t>
            </a:fld>
            <a:endParaRPr lang="en-US" altLang="ja-JP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96075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79" name="Rectangle 51"/>
          <p:cNvSpPr>
            <a:spLocks noChangeArrowheads="1"/>
          </p:cNvSpPr>
          <p:nvPr/>
        </p:nvSpPr>
        <p:spPr bwMode="auto">
          <a:xfrm>
            <a:off x="3779838" y="1463675"/>
            <a:ext cx="2166937" cy="3981450"/>
          </a:xfrm>
          <a:prstGeom prst="rect">
            <a:avLst/>
          </a:prstGeom>
          <a:noFill/>
          <a:ln w="635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気温鉛直断面図</a:t>
            </a:r>
          </a:p>
        </p:txBody>
      </p:sp>
      <p:pic>
        <p:nvPicPr>
          <p:cNvPr id="15056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0613"/>
            <a:ext cx="3671888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66" name="Rectangle 38"/>
          <p:cNvSpPr>
            <a:spLocks noChangeArrowheads="1"/>
          </p:cNvSpPr>
          <p:nvPr/>
        </p:nvSpPr>
        <p:spPr bwMode="auto">
          <a:xfrm rot="-1643260">
            <a:off x="5060950" y="2543175"/>
            <a:ext cx="2006600" cy="215900"/>
          </a:xfrm>
          <a:prstGeom prst="rect">
            <a:avLst/>
          </a:prstGeom>
          <a:noFill/>
          <a:ln w="635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0569" name="Oval 41"/>
          <p:cNvSpPr>
            <a:spLocks noChangeArrowheads="1"/>
          </p:cNvSpPr>
          <p:nvPr/>
        </p:nvSpPr>
        <p:spPr bwMode="auto">
          <a:xfrm>
            <a:off x="3419475" y="4508500"/>
            <a:ext cx="2954338" cy="812800"/>
          </a:xfrm>
          <a:prstGeom prst="ellipse">
            <a:avLst/>
          </a:prstGeom>
          <a:solidFill>
            <a:srgbClr val="99CCFF">
              <a:alpha val="60001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b="0"/>
              <a:t>寒気ドーム</a:t>
            </a:r>
          </a:p>
        </p:txBody>
      </p:sp>
      <p:sp>
        <p:nvSpPr>
          <p:cNvPr id="150571" name="Oval 43"/>
          <p:cNvSpPr>
            <a:spLocks noChangeArrowheads="1"/>
          </p:cNvSpPr>
          <p:nvPr/>
        </p:nvSpPr>
        <p:spPr bwMode="auto">
          <a:xfrm>
            <a:off x="250825" y="6072188"/>
            <a:ext cx="1008063" cy="812800"/>
          </a:xfrm>
          <a:prstGeom prst="ellipse">
            <a:avLst/>
          </a:prstGeom>
          <a:solidFill>
            <a:srgbClr val="99CCFF">
              <a:alpha val="39999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b="0"/>
              <a:t>寒</a:t>
            </a:r>
          </a:p>
        </p:txBody>
      </p:sp>
      <p:sp>
        <p:nvSpPr>
          <p:cNvPr id="150572" name="Line 44"/>
          <p:cNvSpPr>
            <a:spLocks noChangeShapeType="1"/>
          </p:cNvSpPr>
          <p:nvPr/>
        </p:nvSpPr>
        <p:spPr bwMode="auto">
          <a:xfrm>
            <a:off x="1403350" y="6503988"/>
            <a:ext cx="504825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0574" name="Text Box 46"/>
          <p:cNvSpPr txBox="1">
            <a:spLocks noChangeArrowheads="1"/>
          </p:cNvSpPr>
          <p:nvPr/>
        </p:nvSpPr>
        <p:spPr bwMode="auto">
          <a:xfrm>
            <a:off x="1908175" y="6145213"/>
            <a:ext cx="140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b="0"/>
              <a:t>密度大</a:t>
            </a:r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>
            <a:off x="3275013" y="6503988"/>
            <a:ext cx="504825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0576" name="Text Box 48"/>
          <p:cNvSpPr txBox="1">
            <a:spLocks noChangeArrowheads="1"/>
          </p:cNvSpPr>
          <p:nvPr/>
        </p:nvSpPr>
        <p:spPr bwMode="auto">
          <a:xfrm>
            <a:off x="3779838" y="6145213"/>
            <a:ext cx="2312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b="0"/>
              <a:t>まわりより重</a:t>
            </a: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>
            <a:off x="6083300" y="6503988"/>
            <a:ext cx="504825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0578" name="Text Box 50"/>
          <p:cNvSpPr txBox="1">
            <a:spLocks noChangeArrowheads="1"/>
          </p:cNvSpPr>
          <p:nvPr/>
        </p:nvSpPr>
        <p:spPr bwMode="auto">
          <a:xfrm>
            <a:off x="6569075" y="6145213"/>
            <a:ext cx="1806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b="0"/>
              <a:t>高気圧！</a:t>
            </a:r>
          </a:p>
        </p:txBody>
      </p:sp>
      <p:sp>
        <p:nvSpPr>
          <p:cNvPr id="150580" name="Oval 52"/>
          <p:cNvSpPr>
            <a:spLocks noChangeArrowheads="1"/>
          </p:cNvSpPr>
          <p:nvPr/>
        </p:nvSpPr>
        <p:spPr bwMode="auto">
          <a:xfrm>
            <a:off x="5868988" y="2284413"/>
            <a:ext cx="647700" cy="639762"/>
          </a:xfrm>
          <a:prstGeom prst="ellipse">
            <a:avLst/>
          </a:prstGeom>
          <a:solidFill>
            <a:srgbClr val="99CCFF">
              <a:alpha val="70000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sz="2400" b="0"/>
              <a:t>寒</a:t>
            </a:r>
          </a:p>
        </p:txBody>
      </p:sp>
      <p:pic>
        <p:nvPicPr>
          <p:cNvPr id="15058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96975"/>
            <a:ext cx="598487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84" name="Text Box 56"/>
          <p:cNvSpPr txBox="1">
            <a:spLocks noChangeArrowheads="1"/>
          </p:cNvSpPr>
          <p:nvPr/>
        </p:nvSpPr>
        <p:spPr bwMode="auto">
          <a:xfrm>
            <a:off x="6202363" y="5756275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気温鉛直断面図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0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0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9" grpId="1" animBg="1"/>
      <p:bldP spid="150571" grpId="0" animBg="1"/>
      <p:bldP spid="150574" grpId="0"/>
      <p:bldP spid="150576" grpId="0"/>
      <p:bldP spid="150578" grpId="0"/>
      <p:bldP spid="1505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3EA95-D501-4A93-8110-BFF47B8BD6C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043363" cy="1027113"/>
          </a:xfrm>
        </p:spPr>
        <p:txBody>
          <a:bodyPr/>
          <a:lstStyle/>
          <a:p>
            <a:r>
              <a:rPr lang="ja-JP" altLang="en-US"/>
              <a:t>顕熱フラックス</a:t>
            </a:r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133600"/>
            <a:ext cx="72009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350"/>
            <a:ext cx="45370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5364163" y="1412875"/>
            <a:ext cx="1079500" cy="1006475"/>
          </a:xfrm>
          <a:prstGeom prst="rect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7235825" y="333375"/>
            <a:ext cx="1296988" cy="1223963"/>
          </a:xfrm>
          <a:prstGeom prst="rect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0" name="Oval 16"/>
          <p:cNvSpPr>
            <a:spLocks noChangeArrowheads="1"/>
          </p:cNvSpPr>
          <p:nvPr/>
        </p:nvSpPr>
        <p:spPr bwMode="auto">
          <a:xfrm>
            <a:off x="6443663" y="1268413"/>
            <a:ext cx="703262" cy="714375"/>
          </a:xfrm>
          <a:prstGeom prst="ellipse">
            <a:avLst/>
          </a:prstGeom>
          <a:solidFill>
            <a:srgbClr val="99CCFF">
              <a:alpha val="89999"/>
            </a:srgbClr>
          </a:solidFill>
          <a:ln w="19050" algn="ctr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800" b="0"/>
              <a:t>寒</a:t>
            </a:r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969963" y="2493963"/>
            <a:ext cx="3168650" cy="2447925"/>
          </a:xfrm>
          <a:prstGeom prst="rect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4859338" y="3357563"/>
            <a:ext cx="2160587" cy="1728787"/>
          </a:xfrm>
          <a:prstGeom prst="rect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283075" y="2652713"/>
            <a:ext cx="2655888" cy="488950"/>
          </a:xfrm>
          <a:prstGeom prst="rect">
            <a:avLst/>
          </a:prstGeom>
          <a:solidFill>
            <a:srgbClr val="99CCFF">
              <a:alpha val="85001"/>
            </a:srgbClr>
          </a:solidFill>
          <a:ln w="317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ja-JP" altLang="en-US" sz="2400" b="0"/>
              <a:t>海によって冷却</a:t>
            </a:r>
          </a:p>
        </p:txBody>
      </p:sp>
      <p:sp>
        <p:nvSpPr>
          <p:cNvPr id="170003" name="Oval 19"/>
          <p:cNvSpPr>
            <a:spLocks noChangeArrowheads="1"/>
          </p:cNvSpPr>
          <p:nvPr/>
        </p:nvSpPr>
        <p:spPr bwMode="auto">
          <a:xfrm>
            <a:off x="3967163" y="4797425"/>
            <a:ext cx="1063625" cy="887413"/>
          </a:xfrm>
          <a:prstGeom prst="ellipse">
            <a:avLst/>
          </a:prstGeom>
          <a:solidFill>
            <a:srgbClr val="99CCFF">
              <a:alpha val="89999"/>
            </a:srgbClr>
          </a:solidFill>
          <a:ln w="19050" algn="ctr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ja-JP" altLang="en-US" sz="3600" b="0"/>
              <a:t>寒</a:t>
            </a:r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984250" y="1484313"/>
            <a:ext cx="356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800" b="0"/>
              <a:t>バルク法を用いて計算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4824413" y="5700713"/>
            <a:ext cx="34925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b="0"/>
              <a:t>正：大気冷やされる</a:t>
            </a:r>
          </a:p>
          <a:p>
            <a:r>
              <a:rPr lang="ja-JP" altLang="en-US" b="0"/>
              <a:t>負：大気温められる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035800" y="5157788"/>
            <a:ext cx="2070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顕熱フラックスグラフ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animBg="1"/>
      <p:bldP spid="169995" grpId="0" animBg="1"/>
      <p:bldP spid="1700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1CD8B-7882-4B51-BD5F-A80F54FE128A}" type="slidenum">
              <a:rPr lang="en-US" altLang="ja-JP"/>
              <a:pPr/>
              <a:t>22</a:t>
            </a:fld>
            <a:endParaRPr lang="en-US" altLang="ja-JP"/>
          </a:p>
        </p:txBody>
      </p:sp>
      <p:pic>
        <p:nvPicPr>
          <p:cNvPr id="15772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2926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全体での収束発散</a:t>
            </a:r>
          </a:p>
        </p:txBody>
      </p:sp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403225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2476500" y="5246688"/>
            <a:ext cx="1025525" cy="611187"/>
          </a:xfrm>
          <a:prstGeom prst="rect">
            <a:avLst/>
          </a:prstGeom>
          <a:solidFill>
            <a:srgbClr val="99CCFF">
              <a:alpha val="39999"/>
            </a:srgbClr>
          </a:solidFill>
          <a:ln w="317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発散</a:t>
            </a:r>
          </a:p>
        </p:txBody>
      </p:sp>
      <p:grpSp>
        <p:nvGrpSpPr>
          <p:cNvPr id="157727" name="Group 31"/>
          <p:cNvGrpSpPr>
            <a:grpSpLocks/>
          </p:cNvGrpSpPr>
          <p:nvPr/>
        </p:nvGrpSpPr>
        <p:grpSpPr bwMode="auto">
          <a:xfrm>
            <a:off x="4356100" y="3140075"/>
            <a:ext cx="4578350" cy="3313113"/>
            <a:chOff x="2653" y="1978"/>
            <a:chExt cx="2975" cy="2141"/>
          </a:xfrm>
        </p:grpSpPr>
        <p:pic>
          <p:nvPicPr>
            <p:cNvPr id="157722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" y="1979"/>
              <a:ext cx="208" cy="2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7725" name="Group 29"/>
            <p:cNvGrpSpPr>
              <a:grpSpLocks/>
            </p:cNvGrpSpPr>
            <p:nvPr/>
          </p:nvGrpSpPr>
          <p:grpSpPr bwMode="auto">
            <a:xfrm>
              <a:off x="2653" y="1978"/>
              <a:ext cx="2676" cy="2141"/>
              <a:chOff x="2653" y="1978"/>
              <a:chExt cx="2676" cy="2141"/>
            </a:xfrm>
          </p:grpSpPr>
          <p:pic>
            <p:nvPicPr>
              <p:cNvPr id="157721" name="Picture 2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1978"/>
                <a:ext cx="2676" cy="2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7723" name="Rectangle 27"/>
              <p:cNvSpPr>
                <a:spLocks noChangeArrowheads="1"/>
              </p:cNvSpPr>
              <p:nvPr/>
            </p:nvSpPr>
            <p:spPr bwMode="auto">
              <a:xfrm>
                <a:off x="2748" y="2021"/>
                <a:ext cx="1956" cy="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ja-JP" sz="1800" b="0"/>
                  <a:t>No.11</a:t>
                </a:r>
                <a:r>
                  <a:rPr lang="ja-JP" altLang="en-US" sz="1800" b="0"/>
                  <a:t>から</a:t>
                </a:r>
                <a:r>
                  <a:rPr lang="en-US" altLang="ja-JP" sz="1800" b="0"/>
                  <a:t>24</a:t>
                </a:r>
                <a:r>
                  <a:rPr lang="ja-JP" altLang="en-US" sz="1800" b="0"/>
                  <a:t>までの気圧変化</a:t>
                </a:r>
              </a:p>
            </p:txBody>
          </p:sp>
        </p:grpSp>
      </p:grpSp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5003800" y="4581525"/>
            <a:ext cx="2138363" cy="428625"/>
          </a:xfrm>
          <a:prstGeom prst="rect">
            <a:avLst/>
          </a:prstGeom>
          <a:solidFill>
            <a:srgbClr val="FFCC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000" b="0"/>
              <a:t>低気圧傾向</a:t>
            </a:r>
            <a:r>
              <a:rPr lang="en-US" altLang="ja-JP" sz="2000" b="0"/>
              <a:t>=</a:t>
            </a:r>
            <a:r>
              <a:rPr lang="ja-JP" altLang="en-US" sz="2000" b="0"/>
              <a:t>収束</a:t>
            </a:r>
          </a:p>
        </p:txBody>
      </p:sp>
      <p:sp>
        <p:nvSpPr>
          <p:cNvPr id="157728" name="AutoShape 32"/>
          <p:cNvSpPr>
            <a:spLocks noChangeArrowheads="1"/>
          </p:cNvSpPr>
          <p:nvPr/>
        </p:nvSpPr>
        <p:spPr bwMode="auto">
          <a:xfrm>
            <a:off x="688975" y="1484313"/>
            <a:ext cx="4237038" cy="66675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31750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局地的な高気圧が存在</a:t>
            </a:r>
          </a:p>
        </p:txBody>
      </p:sp>
      <p:sp>
        <p:nvSpPr>
          <p:cNvPr id="157729" name="Text Box 33"/>
          <p:cNvSpPr txBox="1">
            <a:spLocks noChangeArrowheads="1"/>
          </p:cNvSpPr>
          <p:nvPr/>
        </p:nvSpPr>
        <p:spPr bwMode="auto">
          <a:xfrm>
            <a:off x="2132013" y="652145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</a:t>
            </a:r>
            <a:r>
              <a:rPr lang="ja-JP" altLang="en-US" sz="1600" b="0"/>
              <a:t>収束発散グラフ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0" grpId="0" animBg="1"/>
      <p:bldP spid="157724" grpId="0" animBg="1"/>
      <p:bldP spid="1577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4D882-05A7-4D39-B989-2C4280C97B2A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NCEP/NCAR</a:t>
            </a:r>
            <a:r>
              <a:rPr lang="ja-JP" altLang="en-US"/>
              <a:t>と観測との比較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23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ja-JP"/>
              <a:t>NCEP/NCAR</a:t>
            </a:r>
            <a:r>
              <a:rPr lang="ja-JP" altLang="en-US"/>
              <a:t>再解析データ：局地的な影響が含まれていない客観解析データ</a:t>
            </a:r>
          </a:p>
        </p:txBody>
      </p:sp>
      <p:grpSp>
        <p:nvGrpSpPr>
          <p:cNvPr id="179211" name="Group 11"/>
          <p:cNvGrpSpPr>
            <a:grpSpLocks/>
          </p:cNvGrpSpPr>
          <p:nvPr/>
        </p:nvGrpSpPr>
        <p:grpSpPr bwMode="auto">
          <a:xfrm>
            <a:off x="2411413" y="3211513"/>
            <a:ext cx="3748087" cy="1441450"/>
            <a:chOff x="1519" y="2023"/>
            <a:chExt cx="2361" cy="908"/>
          </a:xfrm>
        </p:grpSpPr>
        <p:sp>
          <p:nvSpPr>
            <p:cNvPr id="179208" name="AutoShape 8"/>
            <p:cNvSpPr>
              <a:spLocks noChangeArrowheads="1"/>
            </p:cNvSpPr>
            <p:nvPr/>
          </p:nvSpPr>
          <p:spPr bwMode="auto">
            <a:xfrm>
              <a:off x="1519" y="2023"/>
              <a:ext cx="2361" cy="908"/>
            </a:xfrm>
            <a:prstGeom prst="downArrow">
              <a:avLst>
                <a:gd name="adj1" fmla="val 45528"/>
                <a:gd name="adj2" fmla="val 38699"/>
              </a:avLst>
            </a:prstGeom>
            <a:solidFill>
              <a:srgbClr val="99CCFF">
                <a:alpha val="39999"/>
              </a:srgbClr>
            </a:solidFill>
            <a:ln w="317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b="0"/>
            </a:p>
          </p:txBody>
        </p:sp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1655" y="2160"/>
              <a:ext cx="2022" cy="3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ja-JP" altLang="en-US" b="0"/>
                <a:t>観測データと比較</a:t>
              </a:r>
            </a:p>
          </p:txBody>
        </p:sp>
      </p:grpSp>
      <p:sp>
        <p:nvSpPr>
          <p:cNvPr id="179210" name="AutoShape 10"/>
          <p:cNvSpPr>
            <a:spLocks noChangeArrowheads="1"/>
          </p:cNvSpPr>
          <p:nvPr/>
        </p:nvSpPr>
        <p:spPr bwMode="auto">
          <a:xfrm>
            <a:off x="639763" y="5013325"/>
            <a:ext cx="7877175" cy="1295400"/>
          </a:xfrm>
          <a:prstGeom prst="foldedCorner">
            <a:avLst>
              <a:gd name="adj" fmla="val 12500"/>
            </a:avLst>
          </a:prstGeom>
          <a:solidFill>
            <a:srgbClr val="99CCFF">
              <a:alpha val="39999"/>
            </a:srgbClr>
          </a:solidFill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0" tIns="360000" rIns="720000" bIns="360000" anchor="ctr">
            <a:spAutoFit/>
          </a:bodyPr>
          <a:lstStyle/>
          <a:p>
            <a:r>
              <a:rPr lang="ja-JP" altLang="en-US" b="0"/>
              <a:t>解析結果は本当に局地的なものか</a:t>
            </a:r>
            <a:r>
              <a:rPr lang="en-US" altLang="ja-JP" b="0"/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5E06-647E-457A-9BCD-54CED83C4C61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6283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92600"/>
            <a:ext cx="7637463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n-US" altLang="ja-JP" sz="4000"/>
              <a:t>NCEP/NCAR</a:t>
            </a:r>
            <a:r>
              <a:rPr lang="ja-JP" altLang="en-US" sz="4000"/>
              <a:t>との比較 </a:t>
            </a:r>
            <a:r>
              <a:rPr lang="en-US" altLang="ja-JP" sz="3200"/>
              <a:t>–1000hPa</a:t>
            </a:r>
            <a:r>
              <a:rPr lang="ja-JP" altLang="en-US" sz="3200"/>
              <a:t>風</a:t>
            </a:r>
            <a:r>
              <a:rPr lang="en-US" altLang="ja-JP" sz="3200"/>
              <a:t>-</a:t>
            </a:r>
          </a:p>
        </p:txBody>
      </p:sp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36725"/>
            <a:ext cx="7704137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 rot="16200000">
            <a:off x="-651668" y="2351881"/>
            <a:ext cx="1843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 b="0"/>
              <a:t>東西成分 </a:t>
            </a:r>
            <a:r>
              <a:rPr lang="en-US" altLang="ja-JP" sz="2000" b="0"/>
              <a:t>(m/s)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484438" y="3752850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 b="0"/>
              <a:t>観測点</a:t>
            </a:r>
            <a:r>
              <a:rPr lang="en-US" altLang="ja-JP" sz="2000" b="0"/>
              <a:t>No.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 rot="16200000">
            <a:off x="-651668" y="5203031"/>
            <a:ext cx="1843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 b="0"/>
              <a:t>南北成分 </a:t>
            </a:r>
            <a:r>
              <a:rPr lang="en-US" altLang="ja-JP" sz="2000" b="0"/>
              <a:t>(m/s)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3995738" y="1916113"/>
            <a:ext cx="2563812" cy="4752975"/>
          </a:xfrm>
          <a:prstGeom prst="rect">
            <a:avLst/>
          </a:prstGeom>
          <a:noFill/>
          <a:ln w="3175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62845" name="Group 29"/>
          <p:cNvGrpSpPr>
            <a:grpSpLocks/>
          </p:cNvGrpSpPr>
          <p:nvPr/>
        </p:nvGrpSpPr>
        <p:grpSpPr bwMode="auto">
          <a:xfrm>
            <a:off x="4922838" y="1204913"/>
            <a:ext cx="4032250" cy="576262"/>
            <a:chOff x="2381" y="300"/>
            <a:chExt cx="2540" cy="363"/>
          </a:xfrm>
        </p:grpSpPr>
        <p:sp>
          <p:nvSpPr>
            <p:cNvPr id="162843" name="Rectangle 27"/>
            <p:cNvSpPr>
              <a:spLocks noChangeArrowheads="1"/>
            </p:cNvSpPr>
            <p:nvPr/>
          </p:nvSpPr>
          <p:spPr bwMode="auto">
            <a:xfrm>
              <a:off x="2381" y="300"/>
              <a:ext cx="2540" cy="3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>
              <a:off x="2426" y="346"/>
              <a:ext cx="1411" cy="250"/>
              <a:chOff x="4422" y="2323"/>
              <a:chExt cx="1411" cy="250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>
                <a:off x="4422" y="247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2837" name="Text Box 21"/>
              <p:cNvSpPr txBox="1">
                <a:spLocks noChangeArrowheads="1"/>
              </p:cNvSpPr>
              <p:nvPr/>
            </p:nvSpPr>
            <p:spPr bwMode="auto">
              <a:xfrm>
                <a:off x="4694" y="2323"/>
                <a:ext cx="11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</a:t>
                </a:r>
                <a:r>
                  <a:rPr lang="en-US" altLang="ja-JP" sz="2000" b="0"/>
                  <a:t>NCEP/NCAR</a:t>
                </a:r>
              </a:p>
            </p:txBody>
          </p:sp>
        </p:grpSp>
        <p:grpSp>
          <p:nvGrpSpPr>
            <p:cNvPr id="162842" name="Group 26"/>
            <p:cNvGrpSpPr>
              <a:grpSpLocks/>
            </p:cNvGrpSpPr>
            <p:nvPr/>
          </p:nvGrpSpPr>
          <p:grpSpPr bwMode="auto">
            <a:xfrm>
              <a:off x="4014" y="335"/>
              <a:ext cx="786" cy="250"/>
              <a:chOff x="4558" y="2450"/>
              <a:chExt cx="786" cy="250"/>
            </a:xfrm>
          </p:grpSpPr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4558" y="2614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2841" name="Text Box 25"/>
              <p:cNvSpPr txBox="1">
                <a:spLocks noChangeArrowheads="1"/>
              </p:cNvSpPr>
              <p:nvPr/>
            </p:nvSpPr>
            <p:spPr bwMode="auto">
              <a:xfrm>
                <a:off x="4830" y="2450"/>
                <a:ext cx="5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：観測</a:t>
                </a:r>
              </a:p>
            </p:txBody>
          </p:sp>
        </p:grpSp>
      </p:grpSp>
      <p:sp>
        <p:nvSpPr>
          <p:cNvPr id="162847" name="AutoShape 31"/>
          <p:cNvSpPr>
            <a:spLocks noChangeArrowheads="1"/>
          </p:cNvSpPr>
          <p:nvPr/>
        </p:nvSpPr>
        <p:spPr bwMode="auto">
          <a:xfrm>
            <a:off x="395288" y="3429000"/>
            <a:ext cx="4864100" cy="5302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en-US" altLang="ja-JP" sz="2400" b="0"/>
              <a:t>NCEP/NCAR</a:t>
            </a:r>
            <a:r>
              <a:rPr lang="ja-JP" altLang="en-US" sz="2400" b="0"/>
              <a:t>：大きな変化なし</a:t>
            </a:r>
          </a:p>
        </p:txBody>
      </p:sp>
      <p:sp>
        <p:nvSpPr>
          <p:cNvPr id="162846" name="AutoShape 30"/>
          <p:cNvSpPr>
            <a:spLocks noChangeArrowheads="1"/>
          </p:cNvSpPr>
          <p:nvPr/>
        </p:nvSpPr>
        <p:spPr bwMode="auto">
          <a:xfrm>
            <a:off x="4284663" y="4005263"/>
            <a:ext cx="4376737" cy="66675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観測：大きな風向の変化</a:t>
            </a: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5689600" y="6477000"/>
            <a:ext cx="298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(NCEP/NCAR</a:t>
            </a:r>
            <a:r>
              <a:rPr lang="ja-JP" altLang="en-US" sz="1600" b="0"/>
              <a:t>との比較：南北風</a:t>
            </a:r>
            <a:r>
              <a:rPr lang="en-US" altLang="ja-JP" sz="1600" b="0"/>
              <a:t>)</a:t>
            </a: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5691188" y="3716338"/>
            <a:ext cx="2986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(NCEP/NCAR</a:t>
            </a:r>
            <a:r>
              <a:rPr lang="ja-JP" altLang="en-US" sz="1600" b="0"/>
              <a:t>との比較：東西風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7" grpId="0" animBg="1"/>
      <p:bldP spid="1628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FF35E-C118-4391-AE60-550E25FD9B49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n-US" altLang="ja-JP" sz="4000"/>
              <a:t>NCEP/NCAR</a:t>
            </a:r>
            <a:r>
              <a:rPr lang="ja-JP" altLang="en-US" sz="4000"/>
              <a:t>との比較 </a:t>
            </a:r>
            <a:r>
              <a:rPr lang="en-US" altLang="ja-JP" sz="3200"/>
              <a:t>–1000hPa</a:t>
            </a:r>
            <a:r>
              <a:rPr lang="ja-JP" altLang="en-US" sz="3200"/>
              <a:t>高度</a:t>
            </a:r>
            <a:r>
              <a:rPr lang="en-US" altLang="ja-JP" sz="3200"/>
              <a:t>-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25"/>
            <a:ext cx="8232775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4092575" y="1797050"/>
            <a:ext cx="2665413" cy="4584700"/>
          </a:xfrm>
          <a:prstGeom prst="rect">
            <a:avLst/>
          </a:prstGeom>
          <a:noFill/>
          <a:ln w="3175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64874" name="Group 10"/>
          <p:cNvGrpSpPr>
            <a:grpSpLocks/>
          </p:cNvGrpSpPr>
          <p:nvPr/>
        </p:nvGrpSpPr>
        <p:grpSpPr bwMode="auto">
          <a:xfrm>
            <a:off x="4922838" y="1149350"/>
            <a:ext cx="4032250" cy="576263"/>
            <a:chOff x="2381" y="300"/>
            <a:chExt cx="2540" cy="363"/>
          </a:xfrm>
        </p:grpSpPr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2381" y="300"/>
              <a:ext cx="2540" cy="3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64876" name="Group 12"/>
            <p:cNvGrpSpPr>
              <a:grpSpLocks/>
            </p:cNvGrpSpPr>
            <p:nvPr/>
          </p:nvGrpSpPr>
          <p:grpSpPr bwMode="auto">
            <a:xfrm>
              <a:off x="2426" y="346"/>
              <a:ext cx="1411" cy="250"/>
              <a:chOff x="4422" y="2323"/>
              <a:chExt cx="1411" cy="250"/>
            </a:xfrm>
          </p:grpSpPr>
          <p:sp>
            <p:nvSpPr>
              <p:cNvPr id="164877" name="Line 13"/>
              <p:cNvSpPr>
                <a:spLocks noChangeShapeType="1"/>
              </p:cNvSpPr>
              <p:nvPr/>
            </p:nvSpPr>
            <p:spPr bwMode="auto">
              <a:xfrm>
                <a:off x="4422" y="247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4878" name="Text Box 14"/>
              <p:cNvSpPr txBox="1">
                <a:spLocks noChangeArrowheads="1"/>
              </p:cNvSpPr>
              <p:nvPr/>
            </p:nvSpPr>
            <p:spPr bwMode="auto">
              <a:xfrm>
                <a:off x="4694" y="2323"/>
                <a:ext cx="11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</a:t>
                </a:r>
                <a:r>
                  <a:rPr lang="en-US" altLang="ja-JP" sz="2000" b="0"/>
                  <a:t>NCEP/NCAR</a:t>
                </a:r>
              </a:p>
            </p:txBody>
          </p:sp>
        </p:grpSp>
        <p:grpSp>
          <p:nvGrpSpPr>
            <p:cNvPr id="164879" name="Group 15"/>
            <p:cNvGrpSpPr>
              <a:grpSpLocks/>
            </p:cNvGrpSpPr>
            <p:nvPr/>
          </p:nvGrpSpPr>
          <p:grpSpPr bwMode="auto">
            <a:xfrm>
              <a:off x="4014" y="335"/>
              <a:ext cx="786" cy="250"/>
              <a:chOff x="4558" y="2450"/>
              <a:chExt cx="786" cy="250"/>
            </a:xfrm>
          </p:grpSpPr>
          <p:sp>
            <p:nvSpPr>
              <p:cNvPr id="164880" name="Line 16"/>
              <p:cNvSpPr>
                <a:spLocks noChangeShapeType="1"/>
              </p:cNvSpPr>
              <p:nvPr/>
            </p:nvSpPr>
            <p:spPr bwMode="auto">
              <a:xfrm>
                <a:off x="4558" y="2614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4881" name="Text Box 17"/>
              <p:cNvSpPr txBox="1">
                <a:spLocks noChangeArrowheads="1"/>
              </p:cNvSpPr>
              <p:nvPr/>
            </p:nvSpPr>
            <p:spPr bwMode="auto">
              <a:xfrm>
                <a:off x="4830" y="2450"/>
                <a:ext cx="5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：観測</a:t>
                </a:r>
              </a:p>
            </p:txBody>
          </p:sp>
        </p:grpSp>
      </p:grpSp>
      <p:sp>
        <p:nvSpPr>
          <p:cNvPr id="164882" name="AutoShape 18"/>
          <p:cNvSpPr>
            <a:spLocks noChangeArrowheads="1"/>
          </p:cNvSpPr>
          <p:nvPr/>
        </p:nvSpPr>
        <p:spPr bwMode="auto">
          <a:xfrm>
            <a:off x="107950" y="4795838"/>
            <a:ext cx="4864100" cy="5302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en-US" altLang="ja-JP" sz="2400" b="0"/>
              <a:t>NCEP/NCAR</a:t>
            </a:r>
            <a:r>
              <a:rPr lang="ja-JP" altLang="en-US" sz="2400" b="0"/>
              <a:t>：急激な変化なし</a:t>
            </a:r>
          </a:p>
        </p:txBody>
      </p:sp>
      <p:sp>
        <p:nvSpPr>
          <p:cNvPr id="164883" name="AutoShape 19"/>
          <p:cNvSpPr>
            <a:spLocks noChangeArrowheads="1"/>
          </p:cNvSpPr>
          <p:nvPr/>
        </p:nvSpPr>
        <p:spPr bwMode="auto">
          <a:xfrm>
            <a:off x="3995738" y="5229225"/>
            <a:ext cx="4033837" cy="66675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観測：急激な高度変化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789613" y="6477000"/>
            <a:ext cx="278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(NCEP/NCAR</a:t>
            </a:r>
            <a:r>
              <a:rPr lang="ja-JP" altLang="en-US" sz="1600" b="0"/>
              <a:t>との比較：高度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2" grpId="0" animBg="1"/>
      <p:bldP spid="1648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B1A5C-50A6-46EA-81A6-3ACF904B14D1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US" altLang="ja-JP" sz="4000"/>
              <a:t>NCEP/NCAR</a:t>
            </a:r>
            <a:r>
              <a:rPr lang="ja-JP" altLang="en-US" sz="4000"/>
              <a:t>との比較 </a:t>
            </a:r>
            <a:r>
              <a:rPr lang="en-US" altLang="ja-JP" sz="3200"/>
              <a:t>-1000hPa</a:t>
            </a:r>
            <a:r>
              <a:rPr lang="ja-JP" altLang="en-US" sz="3200"/>
              <a:t>気温</a:t>
            </a:r>
            <a:r>
              <a:rPr lang="en-US" altLang="ja-JP" sz="3200"/>
              <a:t>-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24050"/>
            <a:ext cx="8208963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539750" y="1844675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19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539750" y="2516188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17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539750" y="3205163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15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539750" y="3892550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13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539750" y="4581525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11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539750" y="5253038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9</a:t>
            </a: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539750" y="5949950"/>
            <a:ext cx="503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/>
              <a:t>7</a:t>
            </a:r>
          </a:p>
        </p:txBody>
      </p:sp>
      <p:sp>
        <p:nvSpPr>
          <p:cNvPr id="165904" name="Text Box 16"/>
          <p:cNvSpPr txBox="1">
            <a:spLocks noChangeArrowheads="1"/>
          </p:cNvSpPr>
          <p:nvPr/>
        </p:nvSpPr>
        <p:spPr bwMode="auto">
          <a:xfrm rot="16200000">
            <a:off x="-119856" y="3944144"/>
            <a:ext cx="12239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0"/>
              <a:t>気温</a:t>
            </a:r>
            <a:r>
              <a:rPr lang="en-US" altLang="ja-JP" sz="1600" b="0"/>
              <a:t>(℃)</a:t>
            </a: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4235450" y="1989138"/>
            <a:ext cx="2663825" cy="4464050"/>
          </a:xfrm>
          <a:prstGeom prst="rect">
            <a:avLst/>
          </a:prstGeom>
          <a:noFill/>
          <a:ln w="3175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65906" name="Group 18"/>
          <p:cNvGrpSpPr>
            <a:grpSpLocks/>
          </p:cNvGrpSpPr>
          <p:nvPr/>
        </p:nvGrpSpPr>
        <p:grpSpPr bwMode="auto">
          <a:xfrm>
            <a:off x="4922838" y="1244600"/>
            <a:ext cx="4032250" cy="576263"/>
            <a:chOff x="2381" y="300"/>
            <a:chExt cx="2540" cy="363"/>
          </a:xfrm>
        </p:grpSpPr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2381" y="300"/>
              <a:ext cx="2540" cy="3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65908" name="Group 20"/>
            <p:cNvGrpSpPr>
              <a:grpSpLocks/>
            </p:cNvGrpSpPr>
            <p:nvPr/>
          </p:nvGrpSpPr>
          <p:grpSpPr bwMode="auto">
            <a:xfrm>
              <a:off x="2426" y="346"/>
              <a:ext cx="1411" cy="250"/>
              <a:chOff x="4422" y="2323"/>
              <a:chExt cx="1411" cy="250"/>
            </a:xfrm>
          </p:grpSpPr>
          <p:sp>
            <p:nvSpPr>
              <p:cNvPr id="165909" name="Line 21"/>
              <p:cNvSpPr>
                <a:spLocks noChangeShapeType="1"/>
              </p:cNvSpPr>
              <p:nvPr/>
            </p:nvSpPr>
            <p:spPr bwMode="auto">
              <a:xfrm>
                <a:off x="4422" y="247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5910" name="Text Box 22"/>
              <p:cNvSpPr txBox="1">
                <a:spLocks noChangeArrowheads="1"/>
              </p:cNvSpPr>
              <p:nvPr/>
            </p:nvSpPr>
            <p:spPr bwMode="auto">
              <a:xfrm>
                <a:off x="4694" y="2323"/>
                <a:ext cx="11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</a:t>
                </a:r>
                <a:r>
                  <a:rPr lang="en-US" altLang="ja-JP" sz="2000" b="0"/>
                  <a:t>NCEP/NCAR</a:t>
                </a:r>
              </a:p>
            </p:txBody>
          </p:sp>
        </p:grpSp>
        <p:grpSp>
          <p:nvGrpSpPr>
            <p:cNvPr id="165911" name="Group 23"/>
            <p:cNvGrpSpPr>
              <a:grpSpLocks/>
            </p:cNvGrpSpPr>
            <p:nvPr/>
          </p:nvGrpSpPr>
          <p:grpSpPr bwMode="auto">
            <a:xfrm>
              <a:off x="4014" y="335"/>
              <a:ext cx="786" cy="250"/>
              <a:chOff x="4558" y="2450"/>
              <a:chExt cx="786" cy="250"/>
            </a:xfrm>
          </p:grpSpPr>
          <p:sp>
            <p:nvSpPr>
              <p:cNvPr id="165912" name="Line 24"/>
              <p:cNvSpPr>
                <a:spLocks noChangeShapeType="1"/>
              </p:cNvSpPr>
              <p:nvPr/>
            </p:nvSpPr>
            <p:spPr bwMode="auto">
              <a:xfrm>
                <a:off x="4558" y="2614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5913" name="Text Box 25"/>
              <p:cNvSpPr txBox="1">
                <a:spLocks noChangeArrowheads="1"/>
              </p:cNvSpPr>
              <p:nvPr/>
            </p:nvSpPr>
            <p:spPr bwMode="auto">
              <a:xfrm>
                <a:off x="4830" y="2450"/>
                <a:ext cx="5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>
                        <a:alpha val="3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ja-JP" altLang="en-US" sz="2000" b="0"/>
                  <a:t>：観測</a:t>
                </a:r>
              </a:p>
            </p:txBody>
          </p:sp>
        </p:grpSp>
      </p:grpSp>
      <p:sp>
        <p:nvSpPr>
          <p:cNvPr id="165914" name="AutoShape 26"/>
          <p:cNvSpPr>
            <a:spLocks noChangeArrowheads="1"/>
          </p:cNvSpPr>
          <p:nvPr/>
        </p:nvSpPr>
        <p:spPr bwMode="auto">
          <a:xfrm>
            <a:off x="1547813" y="4994275"/>
            <a:ext cx="4864100" cy="5302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en-US" altLang="ja-JP" sz="2400" b="0"/>
              <a:t>NCEP/NCAR</a:t>
            </a:r>
            <a:r>
              <a:rPr lang="ja-JP" altLang="en-US" sz="2400" b="0"/>
              <a:t>：大きな変化なし</a:t>
            </a:r>
          </a:p>
        </p:txBody>
      </p:sp>
      <p:sp>
        <p:nvSpPr>
          <p:cNvPr id="165915" name="AutoShape 27"/>
          <p:cNvSpPr>
            <a:spLocks noChangeArrowheads="1"/>
          </p:cNvSpPr>
          <p:nvPr/>
        </p:nvSpPr>
        <p:spPr bwMode="auto">
          <a:xfrm>
            <a:off x="5580063" y="5426075"/>
            <a:ext cx="2854325" cy="66675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b="0"/>
              <a:t>観測：気温低下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5792788" y="6477000"/>
            <a:ext cx="278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0"/>
              <a:t>(NCEP/NCAR</a:t>
            </a:r>
            <a:r>
              <a:rPr lang="ja-JP" altLang="en-US" sz="1600" b="0"/>
              <a:t>との比較：気温</a:t>
            </a:r>
            <a:r>
              <a:rPr lang="en-US" altLang="ja-JP" sz="16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4" grpId="0" animBg="1"/>
      <p:bldP spid="1659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0E6EE-DF84-4512-A9EB-50B67A0BDEF3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考察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95288" y="1844675"/>
            <a:ext cx="8229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sz="3600" b="0"/>
              <a:t>7℃/10km</a:t>
            </a:r>
            <a:r>
              <a:rPr lang="ja-JP" altLang="en-US" sz="3600" b="0"/>
              <a:t>の激しい</a:t>
            </a:r>
            <a:r>
              <a:rPr lang="en-US" altLang="ja-JP" sz="3600" b="0"/>
              <a:t>SST</a:t>
            </a:r>
            <a:r>
              <a:rPr lang="ja-JP" altLang="en-US" sz="3600" b="0"/>
              <a:t>勾配．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600" b="0"/>
              <a:t>寒気ドーム形成．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600" b="0"/>
              <a:t>気圧分布</a:t>
            </a:r>
            <a:r>
              <a:rPr lang="en-US" altLang="ja-JP" sz="3600" b="0"/>
              <a:t>, </a:t>
            </a:r>
            <a:r>
              <a:rPr lang="ja-JP" altLang="en-US" sz="3600" b="0"/>
              <a:t>風分布</a:t>
            </a:r>
            <a:r>
              <a:rPr lang="en-US" altLang="ja-JP" sz="3600" b="0"/>
              <a:t>, </a:t>
            </a:r>
            <a:r>
              <a:rPr lang="ja-JP" altLang="en-US" sz="3600" b="0"/>
              <a:t>湿度分布とも高気圧の存在を示いていた．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600" b="0"/>
              <a:t>局所的な影響のない</a:t>
            </a:r>
            <a:r>
              <a:rPr lang="en-US" altLang="ja-JP" sz="3600" b="0"/>
              <a:t>NCEP/NCAR</a:t>
            </a:r>
            <a:r>
              <a:rPr lang="ja-JP" altLang="en-US" sz="3600" b="0"/>
              <a:t>再解析データ</a:t>
            </a:r>
            <a:r>
              <a:rPr lang="en-US" altLang="ja-JP" sz="3600" b="0"/>
              <a:t>Ⅰ</a:t>
            </a:r>
            <a:r>
              <a:rPr lang="ja-JP" altLang="en-US" sz="3600" b="0"/>
              <a:t>と</a:t>
            </a:r>
            <a:r>
              <a:rPr lang="en-US" altLang="ja-JP" sz="3600" b="0"/>
              <a:t>, </a:t>
            </a:r>
            <a:r>
              <a:rPr lang="ja-JP" altLang="en-US" sz="3600" b="0"/>
              <a:t>観測データは大きく異なっていた</a:t>
            </a:r>
            <a:r>
              <a:rPr lang="en-US" altLang="ja-JP" sz="3600" b="0"/>
              <a:t>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ja-JP" sz="3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51343-588A-49A7-A2A4-DD9BA05D0C33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結論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107950" y="1812925"/>
            <a:ext cx="8928100" cy="4054475"/>
          </a:xfrm>
          <a:prstGeom prst="foldedCorner">
            <a:avLst>
              <a:gd name="adj" fmla="val 12500"/>
            </a:avLst>
          </a:prstGeom>
          <a:solidFill>
            <a:srgbClr val="FFCC00">
              <a:alpha val="39999"/>
            </a:srgbClr>
          </a:solidFill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0" rIns="0" bIns="180000" anchor="ctr">
            <a:spAutoFit/>
          </a:bodyPr>
          <a:lstStyle/>
          <a:p>
            <a:r>
              <a:rPr lang="ja-JP" altLang="en-US" sz="4000" b="0"/>
              <a:t>千島列島周辺の激しい</a:t>
            </a:r>
            <a:r>
              <a:rPr lang="en-US" altLang="ja-JP" sz="4000" b="0"/>
              <a:t>SST</a:t>
            </a:r>
            <a:r>
              <a:rPr lang="ja-JP" altLang="en-US" sz="4000" b="0"/>
              <a:t>勾配が</a:t>
            </a:r>
          </a:p>
          <a:p>
            <a:r>
              <a:rPr lang="ja-JP" altLang="en-US" sz="4000" b="0"/>
              <a:t>大気に影響することにより･･･</a:t>
            </a:r>
          </a:p>
          <a:p>
            <a:endParaRPr lang="ja-JP" altLang="en-US" sz="4000" b="0"/>
          </a:p>
          <a:p>
            <a:r>
              <a:rPr lang="ja-JP" altLang="en-US" sz="4800"/>
              <a:t>非地衡的な局地循環が</a:t>
            </a:r>
          </a:p>
          <a:p>
            <a:r>
              <a:rPr lang="ja-JP" altLang="en-US" sz="4800"/>
              <a:t>存在した！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32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D2E37-9123-4860-96F8-56F7D98AAA66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参考文献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en-US" altLang="ja-JP" sz="2400"/>
              <a:t> </a:t>
            </a:r>
            <a:r>
              <a:rPr lang="ja-JP" altLang="en-US" sz="2400"/>
              <a:t>中村知裕</a:t>
            </a:r>
            <a:r>
              <a:rPr lang="en-US" altLang="ja-JP" sz="2400"/>
              <a:t>, 2006 : </a:t>
            </a:r>
            <a:r>
              <a:rPr lang="ja-JP" altLang="en-US" sz="2400"/>
              <a:t>潮汐混合と熱塩循環 </a:t>
            </a:r>
            <a:r>
              <a:rPr lang="en-US" altLang="ja-JP" sz="2400"/>
              <a:t>: </a:t>
            </a:r>
            <a:r>
              <a:rPr lang="ja-JP" altLang="en-US" sz="2400"/>
              <a:t>千島列島の役割</a:t>
            </a:r>
            <a:r>
              <a:rPr lang="en-US" altLang="ja-JP" sz="2400"/>
              <a:t>, </a:t>
            </a:r>
            <a:r>
              <a:rPr lang="ja-JP" altLang="en-US" sz="2400" i="1"/>
              <a:t>細氷</a:t>
            </a:r>
            <a:r>
              <a:rPr lang="en-US" altLang="ja-JP" sz="2400"/>
              <a:t>, </a:t>
            </a:r>
            <a:r>
              <a:rPr lang="en-US" altLang="ja-JP" sz="2400" b="1"/>
              <a:t>52</a:t>
            </a:r>
            <a:r>
              <a:rPr lang="en-US" altLang="ja-JP" sz="2400"/>
              <a:t>, 2-9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en-US" altLang="ja-JP" sz="2400"/>
              <a:t> </a:t>
            </a:r>
            <a:r>
              <a:rPr lang="ja-JP" altLang="en-US" sz="2400"/>
              <a:t>立花義裕</a:t>
            </a:r>
            <a:r>
              <a:rPr lang="en-US" altLang="ja-JP" sz="2400"/>
              <a:t>, </a:t>
            </a:r>
            <a:r>
              <a:rPr lang="ja-JP" altLang="en-US" sz="2400"/>
              <a:t>本田明治</a:t>
            </a:r>
            <a:r>
              <a:rPr lang="en-US" altLang="ja-JP" sz="2400"/>
              <a:t>, 2007 : </a:t>
            </a:r>
            <a:r>
              <a:rPr lang="ja-JP" altLang="en-US" sz="2400"/>
              <a:t>オホーツク海の気象－大気と海洋の双方向作用－</a:t>
            </a:r>
            <a:r>
              <a:rPr lang="en-US" altLang="ja-JP" sz="2400"/>
              <a:t>, </a:t>
            </a:r>
            <a:r>
              <a:rPr lang="ja-JP" altLang="en-US" sz="2400" i="1"/>
              <a:t>気象研究ノート</a:t>
            </a:r>
            <a:r>
              <a:rPr lang="en-US" altLang="ja-JP" sz="2400"/>
              <a:t>, </a:t>
            </a:r>
            <a:r>
              <a:rPr lang="en-US" altLang="ja-JP" sz="2400" b="1"/>
              <a:t>214</a:t>
            </a:r>
            <a:r>
              <a:rPr lang="en-US" altLang="ja-JP" sz="2400"/>
              <a:t>, 3-7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en-US" altLang="ja-JP" sz="2400"/>
              <a:t> Tachibana, Y., K. Iwamoto, H. Ogawa, M. Shiohara, K. Takeuchi, and M. Wakatsuchi, 2008 : Observational study on atmospheric and oceanic boundary-layer structures accompanying</a:t>
            </a:r>
            <a:r>
              <a:rPr lang="ja-JP" altLang="en-US" sz="2400"/>
              <a:t>　</a:t>
            </a:r>
            <a:r>
              <a:rPr lang="en-US" altLang="ja-JP" sz="2400"/>
              <a:t>the Okhotsk anticyclone under fog and non-fog conditions, </a:t>
            </a:r>
            <a:r>
              <a:rPr lang="en-US" altLang="ja-JP" sz="2400" i="1"/>
              <a:t>J. Meteorol. Soc. Jpn</a:t>
            </a:r>
            <a:r>
              <a:rPr lang="en-US" altLang="ja-JP" sz="2400"/>
              <a:t>., </a:t>
            </a:r>
            <a:r>
              <a:rPr lang="en-US" altLang="ja-JP" sz="2400" b="1"/>
              <a:t>86</a:t>
            </a:r>
            <a:r>
              <a:rPr lang="en-US" altLang="ja-JP" sz="2400"/>
              <a:t>, 753-771.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ja-JP" altLang="en-US" sz="2400"/>
              <a:t>近藤純正 </a:t>
            </a:r>
            <a:r>
              <a:rPr lang="en-US" altLang="ja-JP" sz="2400"/>
              <a:t>(</a:t>
            </a:r>
            <a:r>
              <a:rPr lang="ja-JP" altLang="en-US" sz="2400"/>
              <a:t>編著</a:t>
            </a:r>
            <a:r>
              <a:rPr lang="en-US" altLang="ja-JP" sz="2400"/>
              <a:t>), 1994 : </a:t>
            </a:r>
            <a:r>
              <a:rPr lang="ja-JP" altLang="en-US" sz="2400"/>
              <a:t>水環境の気象学－地表面の水収支・熱収支－</a:t>
            </a:r>
            <a:r>
              <a:rPr lang="en-US" altLang="ja-JP" sz="2400"/>
              <a:t>, </a:t>
            </a:r>
            <a:r>
              <a:rPr lang="ja-JP" altLang="en-US" sz="2400"/>
              <a:t>朝倉書店</a:t>
            </a:r>
            <a:r>
              <a:rPr lang="en-US" altLang="ja-JP" sz="2400"/>
              <a:t>, 348pp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A29CD-6F45-4A37-8156-8AECA61CCB88}" type="slidenum">
              <a:rPr lang="en-US" altLang="ja-JP"/>
              <a:pPr/>
              <a:t>3</a:t>
            </a:fld>
            <a:endParaRPr lang="en-US" altLang="ja-JP"/>
          </a:p>
        </p:txBody>
      </p:sp>
      <p:grpSp>
        <p:nvGrpSpPr>
          <p:cNvPr id="173081" name="Group 25"/>
          <p:cNvGrpSpPr>
            <a:grpSpLocks/>
          </p:cNvGrpSpPr>
          <p:nvPr/>
        </p:nvGrpSpPr>
        <p:grpSpPr bwMode="auto">
          <a:xfrm>
            <a:off x="-3175" y="1700213"/>
            <a:ext cx="9147175" cy="73025"/>
            <a:chOff x="-2" y="1071"/>
            <a:chExt cx="5762" cy="46"/>
          </a:xfrm>
        </p:grpSpPr>
        <p:sp>
          <p:nvSpPr>
            <p:cNvPr id="173079" name="Line 23"/>
            <p:cNvSpPr>
              <a:spLocks noChangeShapeType="1"/>
            </p:cNvSpPr>
            <p:nvPr/>
          </p:nvSpPr>
          <p:spPr bwMode="auto">
            <a:xfrm>
              <a:off x="0" y="1071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3080" name="Line 24"/>
            <p:cNvSpPr>
              <a:spLocks noChangeShapeType="1"/>
            </p:cNvSpPr>
            <p:nvPr/>
          </p:nvSpPr>
          <p:spPr bwMode="auto">
            <a:xfrm>
              <a:off x="-2" y="1117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ja-JP" altLang="en-US"/>
              <a:t>はじめに</a:t>
            </a:r>
          </a:p>
        </p:txBody>
      </p:sp>
      <p:pic>
        <p:nvPicPr>
          <p:cNvPr id="173060" name="Picture 4" descr="P1010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705225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1" name="Picture 5" descr="P22238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419475"/>
            <a:ext cx="37433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8312150" y="738188"/>
            <a:ext cx="514350" cy="4826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en-US" sz="2400" b="0"/>
              <a:t>夏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254625" y="3495675"/>
            <a:ext cx="514350" cy="4826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en-US" sz="2400" b="0"/>
              <a:t>冬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66700" y="1906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u"/>
            </a:pPr>
            <a:endParaRPr lang="ja-JP" altLang="ja-JP" sz="2400" b="0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07950" y="2355850"/>
            <a:ext cx="4535488" cy="935038"/>
          </a:xfrm>
          <a:prstGeom prst="rect">
            <a:avLst/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ja-JP" sz="1800" b="0"/>
              <a:t>&lt;</a:t>
            </a:r>
            <a:r>
              <a:rPr lang="ja-JP" altLang="en-US" sz="1800" b="0"/>
              <a:t>気候</a:t>
            </a:r>
            <a:r>
              <a:rPr lang="en-US" altLang="ja-JP" sz="1800" b="0"/>
              <a:t>&gt;</a:t>
            </a:r>
          </a:p>
          <a:p>
            <a:pPr algn="l">
              <a:buClr>
                <a:schemeClr val="bg2"/>
              </a:buClr>
              <a:buSzPct val="70000"/>
              <a:buFont typeface="Wingdings" panose="05000000000000000000" pitchFamily="2" charset="2"/>
              <a:buChar char="u"/>
            </a:pPr>
            <a:r>
              <a:rPr lang="ja-JP" altLang="en-US" sz="1800" b="0"/>
              <a:t>冬季：海氷に覆われる</a:t>
            </a:r>
          </a:p>
          <a:p>
            <a:pPr algn="l">
              <a:buClr>
                <a:schemeClr val="bg2"/>
              </a:buClr>
              <a:buSzPct val="70000"/>
              <a:buFont typeface="Wingdings" panose="05000000000000000000" pitchFamily="2" charset="2"/>
              <a:buChar char="u"/>
            </a:pPr>
            <a:r>
              <a:rPr lang="ja-JP" altLang="en-US" sz="1800" b="0"/>
              <a:t>夏季：オホーツク海高気圧を伴う霧・下層雲</a:t>
            </a:r>
          </a:p>
        </p:txBody>
      </p:sp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179388" y="3357563"/>
            <a:ext cx="1008062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1258888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ja-JP" altLang="ja-JP" sz="2400" b="0"/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193800" y="3435350"/>
            <a:ext cx="2308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日本に冷害をもたらす</a:t>
            </a:r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1073150" y="3835400"/>
            <a:ext cx="3694113" cy="385763"/>
          </a:xfrm>
          <a:prstGeom prst="rect">
            <a:avLst/>
          </a:prstGeom>
          <a:solidFill>
            <a:srgbClr val="99CCFF">
              <a:alpha val="50000"/>
            </a:srgbClr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1800" b="0"/>
              <a:t>オホーツク海研究が活発に行われる</a:t>
            </a:r>
          </a:p>
        </p:txBody>
      </p:sp>
      <p:sp>
        <p:nvSpPr>
          <p:cNvPr id="173074" name="AutoShape 18"/>
          <p:cNvSpPr>
            <a:spLocks noChangeArrowheads="1"/>
          </p:cNvSpPr>
          <p:nvPr/>
        </p:nvSpPr>
        <p:spPr bwMode="auto">
          <a:xfrm>
            <a:off x="323850" y="4365625"/>
            <a:ext cx="1008063" cy="503238"/>
          </a:xfrm>
          <a:prstGeom prst="leftRightArrow">
            <a:avLst>
              <a:gd name="adj1" fmla="val 31231"/>
              <a:gd name="adj2" fmla="val 41640"/>
            </a:avLst>
          </a:prstGeom>
          <a:solidFill>
            <a:srgbClr val="99CCFF"/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1417638" y="4437063"/>
            <a:ext cx="2754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800" b="0"/>
              <a:t>直接観測が行われなくなる</a:t>
            </a: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2006600" y="4824413"/>
            <a:ext cx="1419225" cy="476250"/>
          </a:xfrm>
          <a:prstGeom prst="rect">
            <a:avLst/>
          </a:prstGeom>
          <a:solidFill>
            <a:srgbClr val="99CCFF">
              <a:alpha val="50000"/>
            </a:srgbClr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400" b="0"/>
              <a:t>謎の海</a:t>
            </a:r>
            <a:r>
              <a:rPr lang="en-US" altLang="ja-JP" sz="2400" b="0"/>
              <a:t>…</a:t>
            </a: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460375" y="1412875"/>
            <a:ext cx="213042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800" b="0"/>
              <a:t>オホーツク海</a:t>
            </a:r>
            <a:endParaRPr lang="ja-JP" altLang="en-US" sz="2000" b="0"/>
          </a:p>
        </p:txBody>
      </p: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-12700" y="6742113"/>
            <a:ext cx="9147175" cy="73025"/>
            <a:chOff x="-2" y="1071"/>
            <a:chExt cx="5762" cy="46"/>
          </a:xfrm>
        </p:grpSpPr>
        <p:sp>
          <p:nvSpPr>
            <p:cNvPr id="173083" name="Line 27"/>
            <p:cNvSpPr>
              <a:spLocks noChangeShapeType="1"/>
            </p:cNvSpPr>
            <p:nvPr/>
          </p:nvSpPr>
          <p:spPr bwMode="auto">
            <a:xfrm>
              <a:off x="0" y="1071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-2" y="1117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73086" name="AutoShape 30"/>
          <p:cNvSpPr>
            <a:spLocks noChangeArrowheads="1"/>
          </p:cNvSpPr>
          <p:nvPr/>
        </p:nvSpPr>
        <p:spPr bwMode="auto">
          <a:xfrm>
            <a:off x="179388" y="5805488"/>
            <a:ext cx="5832475" cy="754062"/>
          </a:xfrm>
          <a:prstGeom prst="foldedCorner">
            <a:avLst>
              <a:gd name="adj" fmla="val 12500"/>
            </a:avLst>
          </a:prstGeom>
          <a:solidFill>
            <a:srgbClr val="99CCFF">
              <a:alpha val="50000"/>
            </a:srgbClr>
          </a:solidFill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en-US" altLang="ja-JP" sz="2400" b="0"/>
              <a:t>1998</a:t>
            </a:r>
            <a:r>
              <a:rPr lang="ja-JP" altLang="en-US" sz="2400" b="0"/>
              <a:t>年</a:t>
            </a:r>
            <a:r>
              <a:rPr lang="en-US" altLang="ja-JP" sz="2400" b="0"/>
              <a:t>7</a:t>
            </a:r>
            <a:r>
              <a:rPr lang="ja-JP" altLang="en-US" sz="2400" b="0"/>
              <a:t>月：観測船</a:t>
            </a:r>
            <a:r>
              <a:rPr lang="en-US" altLang="ja-JP" sz="2400" b="0"/>
              <a:t>Khromov</a:t>
            </a:r>
            <a:r>
              <a:rPr lang="ja-JP" altLang="en-US" sz="2400" b="0"/>
              <a:t>による観測</a:t>
            </a:r>
          </a:p>
          <a:p>
            <a:pPr algn="r"/>
            <a:r>
              <a:rPr lang="en-US" altLang="ja-JP" sz="1400" b="0"/>
              <a:t>(Tachibana </a:t>
            </a:r>
            <a:r>
              <a:rPr lang="en-US" altLang="ja-JP" sz="1400" b="0" i="1"/>
              <a:t>et al</a:t>
            </a:r>
            <a:r>
              <a:rPr lang="en-US" altLang="ja-JP" sz="1400" b="0"/>
              <a:t>., 2008)</a:t>
            </a: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3203575" y="5300663"/>
            <a:ext cx="163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</a:t>
            </a:r>
            <a:r>
              <a:rPr lang="ja-JP" altLang="en-US" sz="1400" b="0"/>
              <a:t>立花と本田</a:t>
            </a:r>
            <a:r>
              <a:rPr lang="en-US" altLang="ja-JP" sz="1400" b="0"/>
              <a:t>, 2007)</a:t>
            </a:r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6018213" y="3074988"/>
            <a:ext cx="3090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0"/>
              <a:t>(2006.8.31</a:t>
            </a:r>
            <a:r>
              <a:rPr lang="ja-JP" altLang="en-US" sz="1200" b="0"/>
              <a:t>　オホーツク海にて宇田川氏撮影</a:t>
            </a:r>
            <a:r>
              <a:rPr lang="en-US" altLang="ja-JP" sz="1200" b="0"/>
              <a:t>)</a:t>
            </a:r>
          </a:p>
        </p:txBody>
      </p:sp>
      <p:sp>
        <p:nvSpPr>
          <p:cNvPr id="173089" name="Text Box 33"/>
          <p:cNvSpPr txBox="1">
            <a:spLocks noChangeArrowheads="1"/>
          </p:cNvSpPr>
          <p:nvPr/>
        </p:nvSpPr>
        <p:spPr bwMode="auto">
          <a:xfrm>
            <a:off x="6597650" y="5738813"/>
            <a:ext cx="2544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0"/>
              <a:t>(2009.2.22</a:t>
            </a:r>
            <a:r>
              <a:rPr lang="ja-JP" altLang="en-US" sz="1200" b="0"/>
              <a:t>　北海道にて自分で撮影</a:t>
            </a:r>
            <a:r>
              <a:rPr lang="en-US" altLang="ja-JP" sz="12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/>
      <p:bldP spid="173071" grpId="0" animBg="1"/>
      <p:bldP spid="173075" grpId="0"/>
      <p:bldP spid="173076" grpId="0" animBg="1"/>
      <p:bldP spid="1730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A6E76-3BF3-4F8D-A7D6-4FBEEBFA41BB}" type="slidenum">
              <a:rPr lang="en-US" altLang="ja-JP"/>
              <a:pPr/>
              <a:t>30</a:t>
            </a:fld>
            <a:endParaRPr lang="en-US" altLang="ja-JP"/>
          </a:p>
        </p:txBody>
      </p:sp>
      <p:pic>
        <p:nvPicPr>
          <p:cNvPr id="22530" name="Picture 2" descr="P9224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5413" y="188913"/>
            <a:ext cx="8893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5400" b="0">
                <a:solidFill>
                  <a:schemeClr val="bg1"/>
                </a:solidFill>
              </a:rPr>
              <a:t>ご清聴ありがとうございました</a:t>
            </a:r>
          </a:p>
        </p:txBody>
      </p:sp>
      <p:pic>
        <p:nvPicPr>
          <p:cNvPr id="22532" name="Picture 4" descr="P9224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995737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8C864-3EE4-4024-B8A6-0F68ECE8BEC9}" type="slidenum">
              <a:rPr lang="en-US" altLang="ja-JP"/>
              <a:pPr/>
              <a:t>4</a:t>
            </a:fld>
            <a:endParaRPr lang="en-US" altLang="ja-JP"/>
          </a:p>
        </p:txBody>
      </p:sp>
      <p:grpSp>
        <p:nvGrpSpPr>
          <p:cNvPr id="167949" name="Group 13"/>
          <p:cNvGrpSpPr>
            <a:grpSpLocks/>
          </p:cNvGrpSpPr>
          <p:nvPr/>
        </p:nvGrpSpPr>
        <p:grpSpPr bwMode="auto">
          <a:xfrm>
            <a:off x="3175" y="3213100"/>
            <a:ext cx="9147175" cy="73025"/>
            <a:chOff x="-2" y="1071"/>
            <a:chExt cx="5762" cy="46"/>
          </a:xfrm>
        </p:grpSpPr>
        <p:sp>
          <p:nvSpPr>
            <p:cNvPr id="167950" name="Line 14"/>
            <p:cNvSpPr>
              <a:spLocks noChangeShapeType="1"/>
            </p:cNvSpPr>
            <p:nvPr/>
          </p:nvSpPr>
          <p:spPr bwMode="auto">
            <a:xfrm>
              <a:off x="0" y="1071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67951" name="Line 15"/>
            <p:cNvSpPr>
              <a:spLocks noChangeShapeType="1"/>
            </p:cNvSpPr>
            <p:nvPr/>
          </p:nvSpPr>
          <p:spPr bwMode="auto">
            <a:xfrm>
              <a:off x="-2" y="1117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67943" name="Group 7"/>
          <p:cNvGrpSpPr>
            <a:grpSpLocks/>
          </p:cNvGrpSpPr>
          <p:nvPr/>
        </p:nvGrpSpPr>
        <p:grpSpPr bwMode="auto">
          <a:xfrm>
            <a:off x="-3175" y="1771650"/>
            <a:ext cx="9147175" cy="73025"/>
            <a:chOff x="-2" y="1071"/>
            <a:chExt cx="5762" cy="46"/>
          </a:xfrm>
        </p:grpSpPr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0" y="1071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-2" y="1117"/>
              <a:ext cx="576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727075" y="1484313"/>
            <a:ext cx="160337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800" b="0"/>
              <a:t>千島列島</a:t>
            </a:r>
            <a:endParaRPr lang="ja-JP" altLang="en-US" sz="2000" b="0"/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50825" y="2132013"/>
            <a:ext cx="4456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chemeClr val="bg2"/>
              </a:buClr>
              <a:buSzPct val="70000"/>
              <a:buFont typeface="Wingdings" panose="05000000000000000000" pitchFamily="2" charset="2"/>
              <a:buChar char="u"/>
            </a:pPr>
            <a:r>
              <a:rPr lang="ja-JP" altLang="en-US" sz="2400" b="0"/>
              <a:t>最大</a:t>
            </a:r>
            <a:r>
              <a:rPr lang="en-US" altLang="ja-JP" sz="2400" b="0"/>
              <a:t>2m/s</a:t>
            </a:r>
            <a:r>
              <a:rPr lang="ja-JP" altLang="en-US" sz="2400" b="0"/>
              <a:t>を超える強い潮汐</a:t>
            </a:r>
          </a:p>
          <a:p>
            <a:pPr algn="l">
              <a:buClr>
                <a:schemeClr val="bg2"/>
              </a:buClr>
              <a:buSzPct val="70000"/>
              <a:buFont typeface="Wingdings" panose="05000000000000000000" pitchFamily="2" charset="2"/>
              <a:buChar char="u"/>
            </a:pPr>
            <a:r>
              <a:rPr lang="ja-JP" altLang="en-US" sz="2400" b="0"/>
              <a:t>激しい鉛直混合による</a:t>
            </a:r>
            <a:r>
              <a:rPr lang="en-US" altLang="ja-JP" sz="2400" b="0"/>
              <a:t>SST</a:t>
            </a:r>
            <a:r>
              <a:rPr lang="ja-JP" altLang="en-US" sz="2400" b="0"/>
              <a:t>勾配</a:t>
            </a: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6477000" y="6437313"/>
            <a:ext cx="227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(2006</a:t>
            </a:r>
            <a:r>
              <a:rPr lang="ja-JP" altLang="en-US" sz="1400" b="0"/>
              <a:t>年</a:t>
            </a:r>
            <a:r>
              <a:rPr lang="en-US" altLang="ja-JP" sz="1400" b="0"/>
              <a:t>8</a:t>
            </a:r>
            <a:r>
              <a:rPr lang="ja-JP" altLang="en-US" sz="1400" b="0"/>
              <a:t>月　</a:t>
            </a:r>
            <a:r>
              <a:rPr lang="en-US" altLang="ja-JP" sz="1400" b="0"/>
              <a:t>CTD</a:t>
            </a:r>
            <a:r>
              <a:rPr lang="ja-JP" altLang="en-US" sz="1400" b="0"/>
              <a:t>観測より</a:t>
            </a:r>
            <a:r>
              <a:rPr lang="en-US" altLang="ja-JP" sz="1400" b="0"/>
              <a:t>)</a:t>
            </a:r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3698875" y="2836863"/>
            <a:ext cx="1146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</a:t>
            </a:r>
            <a:r>
              <a:rPr lang="ja-JP" altLang="en-US" sz="1400" b="0"/>
              <a:t>中村</a:t>
            </a:r>
            <a:r>
              <a:rPr lang="en-US" altLang="ja-JP" sz="1400" b="0"/>
              <a:t>, 2006)</a:t>
            </a:r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8072438" y="188913"/>
            <a:ext cx="6032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 b="0"/>
              <a:t>(℃)</a:t>
            </a:r>
          </a:p>
        </p:txBody>
      </p:sp>
      <p:pic>
        <p:nvPicPr>
          <p:cNvPr id="16795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6766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63" name="AutoShape 27"/>
          <p:cNvSpPr>
            <a:spLocks noChangeArrowheads="1"/>
          </p:cNvSpPr>
          <p:nvPr/>
        </p:nvSpPr>
        <p:spPr bwMode="auto">
          <a:xfrm>
            <a:off x="6156325" y="260350"/>
            <a:ext cx="914400" cy="465138"/>
          </a:xfrm>
          <a:prstGeom prst="wedgeRectCallout">
            <a:avLst>
              <a:gd name="adj1" fmla="val 22569"/>
              <a:gd name="adj2" fmla="val 80375"/>
            </a:avLst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en-US" altLang="ja-JP" sz="2000" b="0"/>
              <a:t>9.5℃</a:t>
            </a:r>
          </a:p>
        </p:txBody>
      </p:sp>
      <p:sp>
        <p:nvSpPr>
          <p:cNvPr id="167964" name="AutoShape 28"/>
          <p:cNvSpPr>
            <a:spLocks noChangeArrowheads="1"/>
          </p:cNvSpPr>
          <p:nvPr/>
        </p:nvSpPr>
        <p:spPr bwMode="auto">
          <a:xfrm>
            <a:off x="7235825" y="260350"/>
            <a:ext cx="914400" cy="465138"/>
          </a:xfrm>
          <a:prstGeom prst="wedgeRectCallout">
            <a:avLst>
              <a:gd name="adj1" fmla="val 22569"/>
              <a:gd name="adj2" fmla="val 80375"/>
            </a:avLst>
          </a:prstGeom>
          <a:solidFill>
            <a:schemeClr val="bg1"/>
          </a:solidFill>
          <a:ln w="317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en-US" altLang="ja-JP" sz="2000" b="0"/>
              <a:t>2.5℃</a:t>
            </a:r>
          </a:p>
        </p:txBody>
      </p:sp>
      <p:sp>
        <p:nvSpPr>
          <p:cNvPr id="167965" name="Rectangle 29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29600" cy="1027113"/>
          </a:xfrm>
        </p:spPr>
        <p:txBody>
          <a:bodyPr/>
          <a:lstStyle/>
          <a:p>
            <a:r>
              <a:rPr lang="ja-JP" altLang="en-US"/>
              <a:t>はじめに</a:t>
            </a:r>
          </a:p>
        </p:txBody>
      </p:sp>
      <p:pic>
        <p:nvPicPr>
          <p:cNvPr id="16796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429000"/>
            <a:ext cx="33099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67" name="Rectangle 31"/>
          <p:cNvSpPr>
            <a:spLocks noChangeArrowheads="1"/>
          </p:cNvSpPr>
          <p:nvPr/>
        </p:nvSpPr>
        <p:spPr bwMode="auto">
          <a:xfrm>
            <a:off x="250825" y="4038600"/>
            <a:ext cx="5041900" cy="2581275"/>
          </a:xfrm>
          <a:prstGeom prst="rect">
            <a:avLst/>
          </a:prstGeom>
          <a:solidFill>
            <a:srgbClr val="99CCFF">
              <a:alpha val="39999"/>
            </a:srgbClr>
          </a:solidFill>
          <a:ln w="317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180000" anchor="ctr">
            <a:spAutoFit/>
          </a:bodyPr>
          <a:lstStyle/>
          <a:p>
            <a:pPr algn="l">
              <a:buSzPct val="70000"/>
              <a:buFont typeface="Wingdings" panose="05000000000000000000" pitchFamily="2" charset="2"/>
              <a:buChar char="u"/>
            </a:pPr>
            <a:r>
              <a:rPr lang="ja-JP" altLang="en-US" sz="2400" b="0"/>
              <a:t>熱帯ではエルニーニョに関する研究など</a:t>
            </a:r>
            <a:r>
              <a:rPr lang="en-US" altLang="ja-JP" sz="2400" b="0"/>
              <a:t>, </a:t>
            </a:r>
            <a:r>
              <a:rPr lang="ja-JP" altLang="en-US" sz="2400" b="0"/>
              <a:t>多く行われている</a:t>
            </a:r>
          </a:p>
          <a:p>
            <a:pPr algn="l">
              <a:buSzPct val="70000"/>
              <a:buFont typeface="Wingdings" panose="05000000000000000000" pitchFamily="2" charset="2"/>
              <a:buChar char="u"/>
            </a:pPr>
            <a:r>
              <a:rPr lang="ja-JP" altLang="en-US" sz="2400" b="0"/>
              <a:t>それ以外では</a:t>
            </a:r>
            <a:r>
              <a:rPr lang="en-US" altLang="ja-JP" sz="2400" b="0"/>
              <a:t>, </a:t>
            </a:r>
            <a:r>
              <a:rPr lang="ja-JP" altLang="en-US" sz="2400" b="0"/>
              <a:t>シミュレーションは行われている</a:t>
            </a:r>
          </a:p>
          <a:p>
            <a:pPr algn="l">
              <a:buSzPct val="70000"/>
              <a:buFont typeface="Wingdings" panose="05000000000000000000" pitchFamily="2" charset="2"/>
              <a:buChar char="u"/>
            </a:pPr>
            <a:r>
              <a:rPr lang="ja-JP" altLang="en-US" sz="2400" b="0"/>
              <a:t>観測による研究はほとんどされていない</a:t>
            </a:r>
          </a:p>
        </p:txBody>
      </p:sp>
      <p:sp>
        <p:nvSpPr>
          <p:cNvPr id="167966" name="Rectangle 30"/>
          <p:cNvSpPr>
            <a:spLocks noChangeArrowheads="1"/>
          </p:cNvSpPr>
          <p:nvPr/>
        </p:nvSpPr>
        <p:spPr bwMode="auto">
          <a:xfrm>
            <a:off x="107950" y="3716338"/>
            <a:ext cx="3536950" cy="488950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en-US" sz="2400" b="0"/>
              <a:t>海洋が大気に及ぼす影響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79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7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7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7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7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7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7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3" grpId="0" animBg="1"/>
      <p:bldP spid="167964" grpId="0" animBg="1"/>
      <p:bldP spid="167967" grpId="0" uiExpand="1" build="allAtOnce" animBg="1"/>
      <p:bldP spid="1679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5E79A-742C-4368-A97A-B934B1104BB2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本研究の目的</a:t>
            </a: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142875" y="3429000"/>
            <a:ext cx="8856663" cy="2332038"/>
          </a:xfrm>
          <a:prstGeom prst="foldedCorner">
            <a:avLst>
              <a:gd name="adj" fmla="val 12500"/>
            </a:avLst>
          </a:prstGeom>
          <a:solidFill>
            <a:srgbClr val="FFCC99">
              <a:alpha val="60001"/>
            </a:srgb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144000" rIns="90000" bIns="46800" anchor="ctr">
            <a:spAutoFit/>
          </a:bodyPr>
          <a:lstStyle/>
          <a:p>
            <a:r>
              <a:rPr lang="ja-JP" altLang="en-US" sz="3600" b="0"/>
              <a:t>激しい</a:t>
            </a:r>
            <a:r>
              <a:rPr lang="en-US" altLang="ja-JP" sz="3600" b="0"/>
              <a:t>SST</a:t>
            </a:r>
            <a:r>
              <a:rPr lang="ja-JP" altLang="en-US" sz="3600" b="0"/>
              <a:t>勾配に注目して</a:t>
            </a:r>
          </a:p>
          <a:p>
            <a:r>
              <a:rPr lang="ja-JP" altLang="en-US" sz="4400" b="0"/>
              <a:t>スモールスケールの海洋が</a:t>
            </a:r>
          </a:p>
          <a:p>
            <a:r>
              <a:rPr lang="ja-JP" altLang="en-US" sz="4400" b="0"/>
              <a:t>大気に及ぼす影響は</a:t>
            </a:r>
            <a:r>
              <a:rPr lang="en-US" altLang="ja-JP" sz="4400" b="0"/>
              <a:t>??</a:t>
            </a: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4140200" y="1412875"/>
            <a:ext cx="4895850" cy="1511300"/>
          </a:xfrm>
          <a:prstGeom prst="wedgeRectCallout">
            <a:avLst>
              <a:gd name="adj1" fmla="val -50194"/>
              <a:gd name="adj2" fmla="val 94014"/>
            </a:avLst>
          </a:prstGeom>
          <a:solidFill>
            <a:srgbClr val="99CCFF">
              <a:alpha val="50000"/>
            </a:srgbClr>
          </a:solid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en-US" altLang="ja-JP" sz="2400" b="0"/>
              <a:t>2006</a:t>
            </a:r>
            <a:r>
              <a:rPr lang="ja-JP" altLang="en-US" sz="2400" b="0"/>
              <a:t>年</a:t>
            </a:r>
            <a:r>
              <a:rPr lang="en-US" altLang="ja-JP" sz="2400" b="0"/>
              <a:t>8</a:t>
            </a:r>
            <a:r>
              <a:rPr lang="ja-JP" altLang="en-US" sz="2400" b="0"/>
              <a:t>月に行われた</a:t>
            </a:r>
          </a:p>
          <a:p>
            <a:r>
              <a:rPr lang="ja-JP" altLang="en-US" sz="2400" b="0"/>
              <a:t>ロシアの観測船</a:t>
            </a:r>
            <a:r>
              <a:rPr lang="en-US" altLang="ja-JP" sz="2400" b="0"/>
              <a:t>Khromov</a:t>
            </a:r>
            <a:r>
              <a:rPr lang="ja-JP" altLang="en-US" sz="2400" b="0"/>
              <a:t>による</a:t>
            </a:r>
          </a:p>
          <a:p>
            <a:r>
              <a:rPr lang="ja-JP" altLang="en-US" b="0"/>
              <a:t>オホーツク海観測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nimBg="1"/>
      <p:bldP spid="1812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F229B-0E14-4FC6-980C-62AF25123EED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263"/>
            <a:ext cx="4284663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観測地域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760912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3563938" y="4868863"/>
            <a:ext cx="828675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>
              <a:alpha val="60001"/>
            </a:srgbClr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4284663" y="1412875"/>
            <a:ext cx="4687887" cy="47371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1476375" y="6308725"/>
            <a:ext cx="261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 b="0"/>
              <a:t>(</a:t>
            </a:r>
            <a:r>
              <a:rPr lang="ja-JP" altLang="en-US" sz="1800" b="0"/>
              <a:t>観測地域：オホーツク海</a:t>
            </a:r>
            <a:r>
              <a:rPr lang="en-US" altLang="ja-JP" sz="1800" b="0"/>
              <a:t>)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5435600" y="6308725"/>
            <a:ext cx="351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 b="0"/>
              <a:t>(</a:t>
            </a:r>
            <a:r>
              <a:rPr lang="ja-JP" altLang="en-US" sz="1800" b="0"/>
              <a:t>観測地域：千島列島ブッソル海峡</a:t>
            </a:r>
            <a:r>
              <a:rPr lang="en-US" altLang="ja-JP" sz="1800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FC27F1-BEA2-4B91-AC81-AD1968398B3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使用データ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1200"/>
            <a:ext cx="8229600" cy="3886200"/>
          </a:xfrm>
        </p:spPr>
        <p:txBody>
          <a:bodyPr/>
          <a:lstStyle/>
          <a:p>
            <a:pPr>
              <a:buSzTx/>
              <a:buFont typeface="Wingdings" panose="05000000000000000000" pitchFamily="2" charset="2"/>
              <a:buChar char="u"/>
            </a:pPr>
            <a:r>
              <a:rPr lang="ja-JP" altLang="en-US"/>
              <a:t>観測船</a:t>
            </a:r>
            <a:r>
              <a:rPr lang="en-US" altLang="ja-JP"/>
              <a:t>Khromov</a:t>
            </a:r>
            <a:r>
              <a:rPr lang="ja-JP" altLang="en-US"/>
              <a:t>によるデータ</a:t>
            </a:r>
          </a:p>
          <a:p>
            <a:pPr>
              <a:buSzPct val="60000"/>
              <a:buFont typeface="Wingdings" panose="05000000000000000000" pitchFamily="2" charset="2"/>
              <a:buNone/>
            </a:pPr>
            <a:r>
              <a:rPr lang="ja-JP" altLang="en-US"/>
              <a:t>　　</a:t>
            </a:r>
          </a:p>
          <a:p>
            <a:pPr>
              <a:buSzPct val="60000"/>
              <a:buFont typeface="Wingdings" panose="05000000000000000000" pitchFamily="2" charset="2"/>
              <a:buNone/>
            </a:pPr>
            <a:endParaRPr lang="ja-JP" altLang="en-US"/>
          </a:p>
          <a:p>
            <a:pPr>
              <a:buSzPct val="60000"/>
              <a:buFont typeface="Wingdings" panose="05000000000000000000" pitchFamily="2" charset="2"/>
              <a:buNone/>
            </a:pPr>
            <a:endParaRPr lang="ja-JP" altLang="en-US"/>
          </a:p>
          <a:p>
            <a:pPr>
              <a:buSzTx/>
              <a:buFont typeface="Wingdings" panose="05000000000000000000" pitchFamily="2" charset="2"/>
              <a:buChar char="u"/>
            </a:pPr>
            <a:r>
              <a:rPr lang="ja-JP" altLang="en-US"/>
              <a:t>気象庁旬平均海面水温</a:t>
            </a:r>
          </a:p>
          <a:p>
            <a:pPr>
              <a:buSzTx/>
              <a:buFont typeface="Wingdings" panose="05000000000000000000" pitchFamily="2" charset="2"/>
              <a:buChar char="u"/>
            </a:pPr>
            <a:r>
              <a:rPr lang="en-US" altLang="ja-JP"/>
              <a:t>NCEP/NCAR</a:t>
            </a:r>
            <a:r>
              <a:rPr lang="ja-JP" altLang="en-US"/>
              <a:t>再解析データ</a:t>
            </a:r>
            <a:r>
              <a:rPr lang="en-US" altLang="ja-JP"/>
              <a:t>Ⅰ</a:t>
            </a:r>
          </a:p>
          <a:p>
            <a:pPr>
              <a:buSzTx/>
              <a:buFont typeface="Wingdings" panose="05000000000000000000" pitchFamily="2" charset="2"/>
              <a:buNone/>
            </a:pPr>
            <a:endParaRPr lang="en-US" altLang="ja-JP"/>
          </a:p>
          <a:p>
            <a:pPr>
              <a:buSzTx/>
              <a:buFont typeface="Wingdings" panose="05000000000000000000" pitchFamily="2" charset="2"/>
              <a:buNone/>
            </a:pPr>
            <a:endParaRPr lang="en-US" altLang="ja-JP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23850" y="2673350"/>
            <a:ext cx="8861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ja-JP" altLang="en-US" sz="2400" b="0"/>
              <a:t>ラジオゾンデ観測データ：</a:t>
            </a:r>
            <a:r>
              <a:rPr lang="en-US" altLang="ja-JP" sz="2400" b="0"/>
              <a:t>8</a:t>
            </a:r>
            <a:r>
              <a:rPr lang="ja-JP" altLang="en-US" sz="2400" b="0"/>
              <a:t>月</a:t>
            </a:r>
            <a:r>
              <a:rPr lang="en-US" altLang="ja-JP" sz="2400" b="0"/>
              <a:t>16</a:t>
            </a:r>
            <a:r>
              <a:rPr lang="ja-JP" altLang="en-US" sz="2400" b="0"/>
              <a:t>日～</a:t>
            </a:r>
            <a:r>
              <a:rPr lang="en-US" altLang="ja-JP" sz="2400" b="0"/>
              <a:t>31</a:t>
            </a:r>
            <a:r>
              <a:rPr lang="ja-JP" altLang="en-US" sz="2400" b="0"/>
              <a:t>日まで</a:t>
            </a:r>
            <a:r>
              <a:rPr lang="en-US" altLang="ja-JP" sz="2400" b="0"/>
              <a:t>1</a:t>
            </a:r>
            <a:r>
              <a:rPr lang="ja-JP" altLang="en-US" sz="2400" b="0"/>
              <a:t>日</a:t>
            </a:r>
            <a:r>
              <a:rPr lang="en-US" altLang="ja-JP" sz="2400" b="0"/>
              <a:t>4</a:t>
            </a:r>
            <a:r>
              <a:rPr lang="ja-JP" altLang="en-US" sz="2400" b="0"/>
              <a:t>回</a:t>
            </a:r>
            <a:r>
              <a:rPr lang="en-US" altLang="ja-JP" sz="2400" b="0"/>
              <a:t>, </a:t>
            </a:r>
            <a:r>
              <a:rPr lang="ja-JP" altLang="en-US" sz="2400" b="0"/>
              <a:t>全</a:t>
            </a:r>
            <a:r>
              <a:rPr lang="en-US" altLang="ja-JP" sz="2400" b="0"/>
              <a:t>63</a:t>
            </a:r>
            <a:r>
              <a:rPr lang="ja-JP" altLang="en-US" sz="2400" b="0"/>
              <a:t>回観測</a:t>
            </a:r>
          </a:p>
          <a:p>
            <a:pPr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ja-JP" sz="2400" b="0"/>
              <a:t>CTD</a:t>
            </a:r>
            <a:r>
              <a:rPr lang="ja-JP" altLang="en-US" sz="2400" b="0"/>
              <a:t>観測データ：</a:t>
            </a:r>
            <a:r>
              <a:rPr lang="en-US" altLang="ja-JP" sz="2400" b="0"/>
              <a:t>8</a:t>
            </a:r>
            <a:r>
              <a:rPr lang="ja-JP" altLang="en-US" sz="2400" b="0"/>
              <a:t>月</a:t>
            </a:r>
            <a:r>
              <a:rPr lang="en-US" altLang="ja-JP" sz="2400" b="0"/>
              <a:t>17</a:t>
            </a:r>
            <a:r>
              <a:rPr lang="ja-JP" altLang="en-US" sz="2400" b="0"/>
              <a:t>日～</a:t>
            </a:r>
            <a:r>
              <a:rPr lang="en-US" altLang="ja-JP" sz="2400" b="0"/>
              <a:t>9</a:t>
            </a:r>
            <a:r>
              <a:rPr lang="ja-JP" altLang="en-US" sz="2400" b="0"/>
              <a:t>月</a:t>
            </a:r>
            <a:r>
              <a:rPr lang="en-US" altLang="ja-JP" sz="2400" b="0"/>
              <a:t>10</a:t>
            </a:r>
            <a:r>
              <a:rPr lang="ja-JP" altLang="en-US" sz="2400" b="0"/>
              <a:t>日まで全</a:t>
            </a:r>
            <a:r>
              <a:rPr lang="en-US" altLang="ja-JP" sz="2400" b="0"/>
              <a:t>77</a:t>
            </a:r>
            <a:r>
              <a:rPr lang="ja-JP" altLang="en-US" sz="2400" b="0"/>
              <a:t>地点で観測</a:t>
            </a:r>
          </a:p>
          <a:p>
            <a:pPr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ja-JP" altLang="en-US" sz="2400" b="0"/>
              <a:t>海面水温</a:t>
            </a:r>
            <a:r>
              <a:rPr lang="en-US" altLang="ja-JP" sz="2400" b="0"/>
              <a:t>(SST)</a:t>
            </a:r>
            <a:r>
              <a:rPr lang="ja-JP" altLang="en-US" sz="2400" b="0"/>
              <a:t>データ：ゾンデ</a:t>
            </a:r>
            <a:r>
              <a:rPr lang="en-US" altLang="ja-JP" sz="2400" b="0"/>
              <a:t>, CTD</a:t>
            </a:r>
            <a:r>
              <a:rPr lang="ja-JP" altLang="en-US" sz="2400" b="0"/>
              <a:t>観測時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23850" y="5414963"/>
            <a:ext cx="394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ja-JP" altLang="en-US" sz="2400" b="0"/>
              <a:t>解像度：</a:t>
            </a:r>
            <a:r>
              <a:rPr lang="en-US" altLang="ja-JP" sz="2400" b="0"/>
              <a:t>2.5°×2.5°</a:t>
            </a:r>
          </a:p>
          <a:p>
            <a:pPr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ja-JP" altLang="en-US" sz="2400" b="0"/>
              <a:t>１日４回：</a:t>
            </a:r>
            <a:r>
              <a:rPr lang="en-US" altLang="ja-JP" sz="2400" b="0"/>
              <a:t>UTC00, 06,12,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F09D9-054C-4F01-B401-7DEB6B79A71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解析手法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ja-JP" altLang="en-US" sz="2800"/>
              <a:t>観測時の</a:t>
            </a:r>
            <a:r>
              <a:rPr lang="en-US" altLang="ja-JP" sz="2800"/>
              <a:t>SST</a:t>
            </a:r>
            <a:r>
              <a:rPr lang="ja-JP" altLang="en-US" sz="2800"/>
              <a:t>データと気象庁旬平均海面水温を用いてオホーツク海</a:t>
            </a:r>
            <a:r>
              <a:rPr lang="en-US" altLang="ja-JP" sz="2800"/>
              <a:t>SST</a:t>
            </a:r>
            <a:r>
              <a:rPr lang="ja-JP" altLang="en-US" sz="2800"/>
              <a:t>分布図を作成</a:t>
            </a:r>
          </a:p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en-US" altLang="ja-JP" sz="2800"/>
              <a:t>NCEP/NCAR</a:t>
            </a:r>
            <a:r>
              <a:rPr lang="ja-JP" altLang="en-US" sz="2800"/>
              <a:t>再解析データ</a:t>
            </a:r>
            <a:r>
              <a:rPr lang="en-US" altLang="ja-JP" sz="2800"/>
              <a:t>Ⅰ</a:t>
            </a:r>
            <a:r>
              <a:rPr lang="ja-JP" altLang="en-US" sz="2800"/>
              <a:t>の海面更正気圧を用いて地衡風を計算</a:t>
            </a:r>
          </a:p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ja-JP" altLang="en-US" sz="2800"/>
              <a:t>気温・気圧・風 </a:t>
            </a:r>
            <a:r>
              <a:rPr lang="en-US" altLang="ja-JP" sz="2800"/>
              <a:t>(</a:t>
            </a:r>
            <a:r>
              <a:rPr lang="ja-JP" altLang="en-US" sz="2800"/>
              <a:t>風速・東西成分・南北成分</a:t>
            </a:r>
            <a:r>
              <a:rPr lang="en-US" altLang="ja-JP" sz="2800"/>
              <a:t>) </a:t>
            </a:r>
            <a:r>
              <a:rPr lang="ja-JP" altLang="en-US" sz="2800"/>
              <a:t>・相対湿度・温位・相当温位の鉛直断面図作成</a:t>
            </a:r>
          </a:p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ja-JP" altLang="en-US" sz="2800"/>
              <a:t>顕熱フラックスを計算</a:t>
            </a:r>
          </a:p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ja-JP" altLang="en-US" sz="2800"/>
              <a:t>収束発散を計算</a:t>
            </a:r>
          </a:p>
          <a:p>
            <a:pPr marL="533400" indent="-533400">
              <a:buFont typeface="Wingdings" panose="05000000000000000000" pitchFamily="2" charset="2"/>
              <a:buAutoNum type="circleNumDbPlain"/>
            </a:pPr>
            <a:r>
              <a:rPr lang="en-US" altLang="ja-JP" sz="2800"/>
              <a:t>NCEP/NCAR</a:t>
            </a:r>
            <a:r>
              <a:rPr lang="ja-JP" altLang="en-US" sz="2800"/>
              <a:t>再解析データ</a:t>
            </a:r>
            <a:r>
              <a:rPr lang="en-US" altLang="ja-JP" sz="2800"/>
              <a:t>Ⅰ</a:t>
            </a:r>
            <a:r>
              <a:rPr lang="ja-JP" altLang="en-US" sz="2800"/>
              <a:t>と観測データの比較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FFEF5-F049-4D24-B452-1BB4458F2E70}" type="slidenum">
              <a:rPr lang="en-US" altLang="ja-JP"/>
              <a:pPr/>
              <a:t>9</a:t>
            </a:fld>
            <a:endParaRPr lang="en-US" altLang="ja-JP"/>
          </a:p>
        </p:txBody>
      </p:sp>
      <p:pic>
        <p:nvPicPr>
          <p:cNvPr id="11065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62075"/>
            <a:ext cx="6954838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21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601663"/>
            <a:ext cx="8229600" cy="811212"/>
          </a:xfrm>
        </p:spPr>
        <p:txBody>
          <a:bodyPr/>
          <a:lstStyle/>
          <a:p>
            <a:r>
              <a:rPr lang="en-US" altLang="ja-JP" sz="4000"/>
              <a:t>SST</a:t>
            </a:r>
            <a:r>
              <a:rPr lang="ja-JP" altLang="en-US" sz="4000"/>
              <a:t>分布</a:t>
            </a:r>
          </a:p>
        </p:txBody>
      </p:sp>
      <p:pic>
        <p:nvPicPr>
          <p:cNvPr id="110623" name="Picture 31" descr="下旬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29527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40" name="Text Box 48"/>
          <p:cNvSpPr txBox="1">
            <a:spLocks noChangeArrowheads="1"/>
          </p:cNvSpPr>
          <p:nvPr/>
        </p:nvSpPr>
        <p:spPr bwMode="auto">
          <a:xfrm>
            <a:off x="6732588" y="4221163"/>
            <a:ext cx="244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400" b="0"/>
              <a:t>(8</a:t>
            </a:r>
            <a:r>
              <a:rPr lang="ja-JP" altLang="en-US" sz="1400" b="0"/>
              <a:t>月下旬平均</a:t>
            </a:r>
            <a:r>
              <a:rPr lang="en-US" altLang="ja-JP" sz="1400" b="0"/>
              <a:t>SST</a:t>
            </a:r>
            <a:r>
              <a:rPr lang="ja-JP" altLang="en-US" sz="1400" b="0"/>
              <a:t>図</a:t>
            </a:r>
            <a:r>
              <a:rPr lang="en-US" altLang="ja-JP" sz="1400" b="0"/>
              <a:t>, </a:t>
            </a:r>
            <a:r>
              <a:rPr lang="ja-JP" altLang="en-US" sz="1400" b="0"/>
              <a:t>気象庁</a:t>
            </a:r>
            <a:r>
              <a:rPr lang="en-US" altLang="ja-JP" sz="1400" b="0"/>
              <a:t>)</a:t>
            </a:r>
          </a:p>
        </p:txBody>
      </p:sp>
      <p:sp>
        <p:nvSpPr>
          <p:cNvPr id="110641" name="Rectangle 49"/>
          <p:cNvSpPr>
            <a:spLocks noChangeArrowheads="1"/>
          </p:cNvSpPr>
          <p:nvPr/>
        </p:nvSpPr>
        <p:spPr bwMode="auto">
          <a:xfrm>
            <a:off x="6365875" y="5305425"/>
            <a:ext cx="2743200" cy="8604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en-US" sz="2400" b="0"/>
              <a:t>ゾンデ・</a:t>
            </a:r>
            <a:r>
              <a:rPr lang="en-US" altLang="ja-JP" sz="2400" b="0"/>
              <a:t>CTD</a:t>
            </a:r>
            <a:r>
              <a:rPr lang="ja-JP" altLang="en-US" sz="2400" b="0"/>
              <a:t>観測時</a:t>
            </a:r>
          </a:p>
          <a:p>
            <a:r>
              <a:rPr lang="en-US" altLang="ja-JP" sz="2400" b="0"/>
              <a:t>SST</a:t>
            </a:r>
            <a:r>
              <a:rPr lang="ja-JP" altLang="en-US" sz="2400" b="0"/>
              <a:t>データ</a:t>
            </a:r>
          </a:p>
        </p:txBody>
      </p:sp>
      <p:sp>
        <p:nvSpPr>
          <p:cNvPr id="110642" name="AutoShape 50"/>
          <p:cNvSpPr>
            <a:spLocks noChangeArrowheads="1"/>
          </p:cNvSpPr>
          <p:nvPr/>
        </p:nvSpPr>
        <p:spPr bwMode="auto">
          <a:xfrm>
            <a:off x="7451725" y="4652963"/>
            <a:ext cx="433388" cy="433387"/>
          </a:xfrm>
          <a:prstGeom prst="plus">
            <a:avLst>
              <a:gd name="adj" fmla="val 33333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10643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04813"/>
            <a:ext cx="7127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2051050" y="6451600"/>
            <a:ext cx="4545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0"/>
              <a:t>(</a:t>
            </a:r>
            <a:r>
              <a:rPr lang="ja-JP" altLang="en-US" sz="1400" b="0"/>
              <a:t>オホーツク海</a:t>
            </a:r>
            <a:r>
              <a:rPr lang="en-US" altLang="ja-JP" sz="1400" b="0"/>
              <a:t>SST</a:t>
            </a:r>
            <a:r>
              <a:rPr lang="ja-JP" altLang="en-US" sz="1400" b="0"/>
              <a:t>分布図：観測データ</a:t>
            </a:r>
            <a:r>
              <a:rPr lang="en-US" altLang="ja-JP" sz="1400" b="0"/>
              <a:t>, </a:t>
            </a:r>
            <a:r>
              <a:rPr lang="ja-JP" altLang="en-US" sz="1400" b="0"/>
              <a:t>気象庁データ合成</a:t>
            </a:r>
            <a:r>
              <a:rPr lang="en-US" altLang="ja-JP" sz="1400" b="0"/>
              <a:t>)</a:t>
            </a:r>
          </a:p>
        </p:txBody>
      </p:sp>
      <p:sp>
        <p:nvSpPr>
          <p:cNvPr id="110649" name="Oval 57"/>
          <p:cNvSpPr>
            <a:spLocks noChangeArrowheads="1"/>
          </p:cNvSpPr>
          <p:nvPr/>
        </p:nvSpPr>
        <p:spPr bwMode="auto">
          <a:xfrm>
            <a:off x="2916238" y="3284538"/>
            <a:ext cx="431800" cy="4318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0" name="Oval 58"/>
          <p:cNvSpPr>
            <a:spLocks noChangeArrowheads="1"/>
          </p:cNvSpPr>
          <p:nvPr/>
        </p:nvSpPr>
        <p:spPr bwMode="auto">
          <a:xfrm>
            <a:off x="3132138" y="4149725"/>
            <a:ext cx="431800" cy="4318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1" name="Oval 59"/>
          <p:cNvSpPr>
            <a:spLocks noChangeArrowheads="1"/>
          </p:cNvSpPr>
          <p:nvPr/>
        </p:nvSpPr>
        <p:spPr bwMode="auto">
          <a:xfrm>
            <a:off x="3492500" y="3213100"/>
            <a:ext cx="431800" cy="431800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5" name="Oval 63"/>
          <p:cNvSpPr>
            <a:spLocks noChangeArrowheads="1"/>
          </p:cNvSpPr>
          <p:nvPr/>
        </p:nvSpPr>
        <p:spPr bwMode="auto">
          <a:xfrm>
            <a:off x="6083300" y="1628775"/>
            <a:ext cx="288925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6" name="Oval 64"/>
          <p:cNvSpPr>
            <a:spLocks noChangeArrowheads="1"/>
          </p:cNvSpPr>
          <p:nvPr/>
        </p:nvSpPr>
        <p:spPr bwMode="auto">
          <a:xfrm>
            <a:off x="6227763" y="2205038"/>
            <a:ext cx="288925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7" name="Oval 65"/>
          <p:cNvSpPr>
            <a:spLocks noChangeArrowheads="1"/>
          </p:cNvSpPr>
          <p:nvPr/>
        </p:nvSpPr>
        <p:spPr bwMode="auto">
          <a:xfrm>
            <a:off x="6443663" y="1627188"/>
            <a:ext cx="288925" cy="288925"/>
          </a:xfrm>
          <a:prstGeom prst="ellipse">
            <a:avLst/>
          </a:prstGeom>
          <a:noFill/>
          <a:ln w="31750" algn="ctr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10659" name="AutoShape 67"/>
          <p:cNvSpPr>
            <a:spLocks noChangeArrowheads="1"/>
          </p:cNvSpPr>
          <p:nvPr/>
        </p:nvSpPr>
        <p:spPr bwMode="auto">
          <a:xfrm>
            <a:off x="3635375" y="1989138"/>
            <a:ext cx="1728788" cy="969962"/>
          </a:xfrm>
          <a:prstGeom prst="wedgeRectCallout">
            <a:avLst>
              <a:gd name="adj1" fmla="val -39806"/>
              <a:gd name="adj2" fmla="val 79949"/>
            </a:avLst>
          </a:prstGeom>
          <a:solidFill>
            <a:schemeClr val="bg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ja-JP" altLang="en-US" sz="1800" b="0"/>
              <a:t>気象庁の図には見られない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59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39999"/>
          </a:srgbClr>
        </a:solidFill>
        <a:ln w="3175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39999"/>
          </a:srgbClr>
        </a:solidFill>
        <a:ln w="3175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9217</TotalTime>
  <Words>1175</Words>
  <Application>Microsoft Office PowerPoint</Application>
  <PresentationFormat>画面に合わせる (4:3)</PresentationFormat>
  <Paragraphs>296</Paragraphs>
  <Slides>30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Arial</vt:lpstr>
      <vt:lpstr>ＭＳ Ｐゴシック</vt:lpstr>
      <vt:lpstr>Times New Roman</vt:lpstr>
      <vt:lpstr>Wingdings</vt:lpstr>
      <vt:lpstr>ＭＳ Ｐ明朝</vt:lpstr>
      <vt:lpstr>Arial Black</vt:lpstr>
      <vt:lpstr>Pixel</vt:lpstr>
      <vt:lpstr>ラジオゾンデで観測された 千島列島周辺の 激しいSST勾配が駆動する大気循環</vt:lpstr>
      <vt:lpstr>発表内容</vt:lpstr>
      <vt:lpstr>はじめに</vt:lpstr>
      <vt:lpstr>はじめに</vt:lpstr>
      <vt:lpstr>本研究の目的</vt:lpstr>
      <vt:lpstr>観測地域</vt:lpstr>
      <vt:lpstr>使用データ</vt:lpstr>
      <vt:lpstr>解析手法</vt:lpstr>
      <vt:lpstr>SST分布</vt:lpstr>
      <vt:lpstr>SST分布 (千島列島周辺)</vt:lpstr>
      <vt:lpstr>SST分布</vt:lpstr>
      <vt:lpstr>SST分布と風向</vt:lpstr>
      <vt:lpstr>地衡風</vt:lpstr>
      <vt:lpstr>地衡風との比：風速</vt:lpstr>
      <vt:lpstr>東西成分鉛直断面図</vt:lpstr>
      <vt:lpstr>南北成分鉛直断面図</vt:lpstr>
      <vt:lpstr>東西, 南北風合成</vt:lpstr>
      <vt:lpstr>気圧鉛直断面図</vt:lpstr>
      <vt:lpstr>相対湿度鉛直断面図</vt:lpstr>
      <vt:lpstr>気温鉛直断面図</vt:lpstr>
      <vt:lpstr>顕熱フラックス</vt:lpstr>
      <vt:lpstr>全体での収束発散</vt:lpstr>
      <vt:lpstr>NCEP/NCARと観測との比較</vt:lpstr>
      <vt:lpstr>NCEP/NCARとの比較 –1000hPa風-</vt:lpstr>
      <vt:lpstr>NCEP/NCARとの比較 –1000hPa高度-</vt:lpstr>
      <vt:lpstr>NCEP/NCARとの比較 -1000hPa気温-</vt:lpstr>
      <vt:lpstr>考察</vt:lpstr>
      <vt:lpstr>結論</vt:lpstr>
      <vt:lpstr>参考文献</vt:lpstr>
      <vt:lpstr>PowerPoint プレゼンテーション</vt:lpstr>
    </vt:vector>
  </TitlesOfParts>
  <Company>mie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大気境界層の鉛直構造を決定付ける大気海洋相互作用 ～ラジオゾンデ観測より～</dc:title>
  <dc:creator>nishikawa hatsumi</dc:creator>
  <cp:lastModifiedBy>安藤雄太</cp:lastModifiedBy>
  <cp:revision>36</cp:revision>
  <dcterms:created xsi:type="dcterms:W3CDTF">2010-01-07T03:09:45Z</dcterms:created>
  <dcterms:modified xsi:type="dcterms:W3CDTF">2018-03-08T10:25:30Z</dcterms:modified>
</cp:coreProperties>
</file>