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94" r:id="rId4"/>
    <p:sldId id="260" r:id="rId5"/>
    <p:sldId id="263" r:id="rId6"/>
    <p:sldId id="270" r:id="rId7"/>
    <p:sldId id="267" r:id="rId8"/>
    <p:sldId id="303" r:id="rId9"/>
    <p:sldId id="304" r:id="rId10"/>
    <p:sldId id="305" r:id="rId11"/>
    <p:sldId id="307" r:id="rId12"/>
    <p:sldId id="290" r:id="rId13"/>
    <p:sldId id="284" r:id="rId14"/>
    <p:sldId id="289" r:id="rId15"/>
    <p:sldId id="285" r:id="rId16"/>
    <p:sldId id="286" r:id="rId17"/>
    <p:sldId id="288" r:id="rId18"/>
    <p:sldId id="292" r:id="rId19"/>
    <p:sldId id="293" r:id="rId20"/>
    <p:sldId id="264" r:id="rId21"/>
    <p:sldId id="306" r:id="rId22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6600"/>
    <a:srgbClr val="FF9933"/>
    <a:srgbClr val="0033CC"/>
    <a:srgbClr val="FF00FF"/>
    <a:srgbClr val="0066CC"/>
    <a:srgbClr val="33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7" autoAdjust="0"/>
    <p:restoredTop sz="98763" autoAdjust="0"/>
  </p:normalViewPr>
  <p:slideViewPr>
    <p:cSldViewPr>
      <p:cViewPr varScale="1">
        <p:scale>
          <a:sx n="109" d="100"/>
          <a:sy n="109" d="100"/>
        </p:scale>
        <p:origin x="20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094E-2"/>
          <c:y val="5.3333333333333337E-2"/>
          <c:w val="0.85690653432588915"/>
          <c:h val="0.84666666666666668"/>
        </c:manualLayout>
      </c:layout>
      <c:scatterChart>
        <c:scatterStyle val="lineMarker"/>
        <c:varyColors val="0"/>
        <c:ser>
          <c:idx val="0"/>
          <c:order val="0"/>
          <c:tx>
            <c:v>minus</c:v>
          </c:tx>
          <c:spPr>
            <a:ln w="19077">
              <a:solidFill>
                <a:srgbClr val="FF66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66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xVal>
            <c:numRef>
              <c:f>area!$AB$54:$AB$78</c:f>
              <c:numCache>
                <c:formatCode>g/"標""準"</c:formatCode>
                <c:ptCount val="25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</c:numCache>
            </c:numRef>
          </c:xVal>
          <c:yVal>
            <c:numRef>
              <c:f>area!$AD$54:$AD$78</c:f>
              <c:numCache>
                <c:formatCode>0.00_ </c:formatCode>
                <c:ptCount val="25"/>
                <c:pt idx="0">
                  <c:v>2.0045742857142859</c:v>
                </c:pt>
                <c:pt idx="1">
                  <c:v>1.7703471428571429</c:v>
                </c:pt>
                <c:pt idx="2">
                  <c:v>1.9454585714285715</c:v>
                </c:pt>
                <c:pt idx="3">
                  <c:v>1.9005942857142857</c:v>
                </c:pt>
                <c:pt idx="4">
                  <c:v>1.9252614285714285</c:v>
                </c:pt>
                <c:pt idx="5">
                  <c:v>1.98482</c:v>
                </c:pt>
                <c:pt idx="6">
                  <c:v>2.0548642857142858</c:v>
                </c:pt>
                <c:pt idx="7">
                  <c:v>2.0065742857142856</c:v>
                </c:pt>
                <c:pt idx="8">
                  <c:v>1.9443557142857144</c:v>
                </c:pt>
                <c:pt idx="9">
                  <c:v>1.8723342857142857</c:v>
                </c:pt>
                <c:pt idx="10">
                  <c:v>2.0072542857142857</c:v>
                </c:pt>
                <c:pt idx="11">
                  <c:v>2.0479785714285716</c:v>
                </c:pt>
                <c:pt idx="12">
                  <c:v>1.8714857142857144</c:v>
                </c:pt>
                <c:pt idx="13">
                  <c:v>1.8172742857142856</c:v>
                </c:pt>
                <c:pt idx="14">
                  <c:v>1.90378</c:v>
                </c:pt>
                <c:pt idx="15">
                  <c:v>1.9291814285714284</c:v>
                </c:pt>
                <c:pt idx="16">
                  <c:v>1.8946814285714284</c:v>
                </c:pt>
                <c:pt idx="17">
                  <c:v>2.0519285714285713</c:v>
                </c:pt>
                <c:pt idx="18">
                  <c:v>1.9004399999999999</c:v>
                </c:pt>
                <c:pt idx="19">
                  <c:v>1.9811285714285716</c:v>
                </c:pt>
                <c:pt idx="20">
                  <c:v>2.0630214285714286</c:v>
                </c:pt>
                <c:pt idx="21">
                  <c:v>2.0287642857142858</c:v>
                </c:pt>
                <c:pt idx="22">
                  <c:v>1.96991</c:v>
                </c:pt>
                <c:pt idx="23">
                  <c:v>1.8907499999999999</c:v>
                </c:pt>
                <c:pt idx="24">
                  <c:v>1.9283885714285716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D0-4519-B27C-6E1DF2B47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905295"/>
        <c:axId val="1"/>
      </c:scatterChart>
      <c:valAx>
        <c:axId val="1195905295"/>
        <c:scaling>
          <c:orientation val="minMax"/>
          <c:max val="2003"/>
          <c:min val="1979"/>
        </c:scaling>
        <c:delete val="0"/>
        <c:axPos val="b"/>
        <c:numFmt formatCode="g/&quot;標&quot;&quot;準&quot;" sourceLinked="1"/>
        <c:majorTickMark val="in"/>
        <c:minorTickMark val="none"/>
        <c:tickLblPos val="nextTo"/>
        <c:spPr>
          <a:ln w="15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6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  <c:majorUnit val="2"/>
      </c:valAx>
      <c:valAx>
        <c:axId val="1"/>
        <c:scaling>
          <c:orientation val="minMax"/>
          <c:max val="3.1"/>
          <c:min val="1.75"/>
        </c:scaling>
        <c:delete val="0"/>
        <c:axPos val="l"/>
        <c:majorGridlines>
          <c:spPr>
            <a:ln w="6359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26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826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area[×10</a:t>
                </a:r>
                <a:r>
                  <a:rPr lang="ja-JP" altLang="en-US" sz="826" b="1" i="0" u="none" strike="noStrike" baseline="3000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12</a:t>
                </a:r>
                <a:r>
                  <a:rPr lang="ja-JP" altLang="en-US" sz="826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m</a:t>
                </a:r>
                <a:r>
                  <a:rPr lang="ja-JP" altLang="en-US" sz="826" b="1" i="0" u="none" strike="noStrike" baseline="3000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2</a:t>
                </a:r>
                <a:r>
                  <a:rPr lang="ja-JP" altLang="en-US" sz="826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8.271298593879239E-3"/>
              <c:y val="0.3"/>
            </c:manualLayout>
          </c:layout>
          <c:overlay val="0"/>
          <c:spPr>
            <a:noFill/>
            <a:ln w="12718">
              <a:noFill/>
            </a:ln>
          </c:spPr>
        </c:title>
        <c:numFmt formatCode="0.00_ " sourceLinked="1"/>
        <c:majorTickMark val="in"/>
        <c:minorTickMark val="none"/>
        <c:tickLblPos val="nextTo"/>
        <c:spPr>
          <a:ln w="15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6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195905295"/>
        <c:crosses val="autoZero"/>
        <c:crossBetween val="midCat"/>
        <c:majorUnit val="0.2"/>
        <c:minorUnit val="0.1"/>
      </c:valAx>
      <c:spPr>
        <a:noFill/>
        <a:ln w="12718">
          <a:noFill/>
        </a:ln>
      </c:spPr>
    </c:plotArea>
    <c:legend>
      <c:legendPos val="r"/>
      <c:layout>
        <c:manualLayout>
          <c:xMode val="edge"/>
          <c:yMode val="edge"/>
          <c:x val="0.84780810587262201"/>
          <c:y val="0.5444444444444444"/>
          <c:w val="9.4292803970223327E-2"/>
          <c:h val="7.5555555555555556E-2"/>
        </c:manualLayout>
      </c:layout>
      <c:overlay val="0"/>
      <c:spPr>
        <a:solidFill>
          <a:srgbClr val="FFFFFF"/>
        </a:solidFill>
        <a:ln w="1590">
          <a:solidFill>
            <a:srgbClr val="000000"/>
          </a:solidFill>
          <a:prstDash val="solid"/>
        </a:ln>
      </c:spPr>
      <c:txPr>
        <a:bodyPr/>
        <a:lstStyle/>
        <a:p>
          <a:pPr>
            <a:defRPr sz="864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39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54304635761584E-2"/>
          <c:y val="9.9337748344370855E-2"/>
          <c:w val="0.86009933774834435"/>
          <c:h val="0.80132450331125826"/>
        </c:manualLayout>
      </c:layout>
      <c:scatterChart>
        <c:scatterStyle val="lineMarker"/>
        <c:varyColors val="0"/>
        <c:ser>
          <c:idx val="0"/>
          <c:order val="0"/>
          <c:tx>
            <c:v>plus</c:v>
          </c:tx>
          <c:spPr>
            <a:ln w="19269">
              <a:solidFill>
                <a:srgbClr val="00CC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area!$AB$54:$AB$78</c:f>
              <c:numCache>
                <c:formatCode>g/"標""準"</c:formatCode>
                <c:ptCount val="25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</c:numCache>
            </c:numRef>
          </c:xVal>
          <c:yVal>
            <c:numRef>
              <c:f>area!$AC$54:$AC$78</c:f>
              <c:numCache>
                <c:formatCode>0.00_ </c:formatCode>
                <c:ptCount val="25"/>
                <c:pt idx="0">
                  <c:v>2.90001</c:v>
                </c:pt>
                <c:pt idx="1">
                  <c:v>3.0683557142857145</c:v>
                </c:pt>
                <c:pt idx="2">
                  <c:v>2.9435614285714289</c:v>
                </c:pt>
                <c:pt idx="3">
                  <c:v>2.7881542857142856</c:v>
                </c:pt>
                <c:pt idx="4">
                  <c:v>2.7597700000000001</c:v>
                </c:pt>
                <c:pt idx="5">
                  <c:v>2.8330742857142854</c:v>
                </c:pt>
                <c:pt idx="6">
                  <c:v>2.8091385714285715</c:v>
                </c:pt>
                <c:pt idx="7">
                  <c:v>2.81365</c:v>
                </c:pt>
                <c:pt idx="8">
                  <c:v>2.9921942857142856</c:v>
                </c:pt>
                <c:pt idx="9">
                  <c:v>2.9356471428571429</c:v>
                </c:pt>
                <c:pt idx="10">
                  <c:v>2.6918828571428568</c:v>
                </c:pt>
                <c:pt idx="11">
                  <c:v>2.7576914285714289</c:v>
                </c:pt>
                <c:pt idx="12">
                  <c:v>2.9870928571428568</c:v>
                </c:pt>
                <c:pt idx="13">
                  <c:v>2.9126542857142859</c:v>
                </c:pt>
                <c:pt idx="14">
                  <c:v>2.8420771428571432</c:v>
                </c:pt>
                <c:pt idx="15">
                  <c:v>2.9381157142857144</c:v>
                </c:pt>
                <c:pt idx="16">
                  <c:v>2.9052657142857146</c:v>
                </c:pt>
                <c:pt idx="17">
                  <c:v>2.7853614285714285</c:v>
                </c:pt>
                <c:pt idx="18">
                  <c:v>2.9453985714285711</c:v>
                </c:pt>
                <c:pt idx="19">
                  <c:v>2.7542814285714288</c:v>
                </c:pt>
                <c:pt idx="20">
                  <c:v>2.6944442857142858</c:v>
                </c:pt>
                <c:pt idx="21">
                  <c:v>2.8656671428571432</c:v>
                </c:pt>
                <c:pt idx="22">
                  <c:v>2.7414385714285712</c:v>
                </c:pt>
                <c:pt idx="23">
                  <c:v>2.9225457142857145</c:v>
                </c:pt>
                <c:pt idx="24">
                  <c:v>2.8197671428571431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DD-4940-9B7D-03F3671FD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6185535"/>
        <c:axId val="1"/>
      </c:scatterChart>
      <c:valAx>
        <c:axId val="1176185535"/>
        <c:scaling>
          <c:orientation val="minMax"/>
          <c:max val="2003"/>
          <c:min val="1979"/>
        </c:scaling>
        <c:delete val="0"/>
        <c:axPos val="b"/>
        <c:numFmt formatCode="g/&quot;標&quot;&quot;準&quot;" sourceLinked="1"/>
        <c:majorTickMark val="in"/>
        <c:minorTickMark val="none"/>
        <c:tickLblPos val="nextTo"/>
        <c:spPr>
          <a:ln w="1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4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  <c:majorUnit val="2"/>
      </c:valAx>
      <c:valAx>
        <c:axId val="1"/>
        <c:scaling>
          <c:orientation val="minMax"/>
          <c:max val="3.1"/>
          <c:min val="1.75"/>
        </c:scaling>
        <c:delete val="0"/>
        <c:axPos val="l"/>
        <c:majorGridlines>
          <c:spPr>
            <a:ln w="6423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34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834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area[×10</a:t>
                </a:r>
                <a:r>
                  <a:rPr lang="ja-JP" altLang="en-US" sz="834" b="1" i="0" u="none" strike="noStrike" baseline="3000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12</a:t>
                </a:r>
                <a:r>
                  <a:rPr lang="ja-JP" altLang="en-US" sz="834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m</a:t>
                </a:r>
                <a:r>
                  <a:rPr lang="ja-JP" altLang="en-US" sz="834" b="1" i="0" u="none" strike="noStrike" baseline="3000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2</a:t>
                </a:r>
                <a:r>
                  <a:rPr lang="ja-JP" altLang="en-US" sz="834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8.2781456953642391E-3"/>
              <c:y val="0.32450331125827814"/>
            </c:manualLayout>
          </c:layout>
          <c:overlay val="0"/>
          <c:spPr>
            <a:noFill/>
            <a:ln w="12846">
              <a:noFill/>
            </a:ln>
          </c:spPr>
        </c:title>
        <c:numFmt formatCode="0.00_ " sourceLinked="1"/>
        <c:majorTickMark val="in"/>
        <c:minorTickMark val="none"/>
        <c:tickLblPos val="nextTo"/>
        <c:spPr>
          <a:ln w="1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4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176185535"/>
        <c:crosses val="autoZero"/>
        <c:crossBetween val="midCat"/>
        <c:majorUnit val="0.2"/>
        <c:minorUnit val="0.1"/>
      </c:valAx>
      <c:spPr>
        <a:noFill/>
        <a:ln w="12846">
          <a:noFill/>
        </a:ln>
      </c:spPr>
    </c:plotArea>
    <c:legend>
      <c:legendPos val="r"/>
      <c:layout>
        <c:manualLayout>
          <c:xMode val="edge"/>
          <c:yMode val="edge"/>
          <c:x val="0.86672185430463577"/>
          <c:y val="0.39072847682119205"/>
          <c:w val="7.8642384105960264E-2"/>
          <c:h val="7.505518763796909E-2"/>
        </c:manualLayout>
      </c:layout>
      <c:overlay val="0"/>
      <c:spPr>
        <a:solidFill>
          <a:srgbClr val="FFFFFF"/>
        </a:solidFill>
        <a:ln w="1606">
          <a:solidFill>
            <a:srgbClr val="000000"/>
          </a:solidFill>
          <a:prstDash val="solid"/>
        </a:ln>
      </c:spPr>
      <c:txPr>
        <a:bodyPr/>
        <a:lstStyle/>
        <a:p>
          <a:pPr>
            <a:defRPr sz="872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48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DF9E80-1E9F-4BFB-9831-B85DC43884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44883E-A228-46E1-BB27-DF47545F2D0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9A3E3-67CB-4B8F-9F58-848E8DBA821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E3BA6-6A1F-47E3-A6FF-938BFBA05A2E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C629C-819C-45F3-8CD2-E101DE45DAEE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737EF-9DE3-4A77-A7AF-D2FD809542BB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大気が暖まる⇒空気が軽くなる⇒上昇気流が生まれる⇒高気圧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EE864-F76F-40B5-8285-2BB93C130FF9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769FD-03FE-4849-AE97-D539EE856AC0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2F80-E5DF-4D95-979F-075D337EE898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2E368-BA68-4B0F-ABBA-0E0FF9C340C9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20098-7769-4E4E-A930-CE03818487CD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92B10-4EC5-431D-8B98-885436C09530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7D3F2-DA2C-4906-B2D0-56EBEA0CAFC4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A339F-8E78-47EB-8565-A5D43E195DEB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F3676-7260-426C-9597-BBE3F8AA9E2F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93C14-5037-46B8-BF92-FF62D426C82E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EC1C9-2E2F-461B-9068-F7C158E0D6D5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7A4F6-03DB-4D9D-8774-BE86FBFDD99B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9" tIns="46045" rIns="92089" bIns="46045" anchor="b"/>
          <a:lstStyle>
            <a:lvl1pPr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7713" indent="-287338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50938" indent="-230188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11313" indent="-230188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71688" indent="-230188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28888" indent="-230188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86088" indent="-230188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43288" indent="-230188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00488" indent="-230188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305AFD0E-86E4-45F9-9E96-189BFD199B4A}" type="slidenum">
              <a:rPr lang="en-US" altLang="ja-JP" sz="1200"/>
              <a:pPr algn="r"/>
              <a:t>4</a:t>
            </a:fld>
            <a:endParaRPr lang="en-US" altLang="ja-JP" sz="120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89" tIns="46045" rIns="92089" bIns="46045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3A378-A6DA-4459-995D-B887E54598F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1E8D6-66B3-46A8-B462-44F3B80012FA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E4515-FE71-4C54-9FAE-7CED72DFDA38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8EB1E-2461-4FB0-B713-3C5036A1998F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C4558-BB59-4791-AF9E-ACDB63279846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CB67F-E660-4AC9-BBBC-3535CFEAF9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588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510A5-5E4D-49E4-A3D6-7518BC6AFB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09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E24D7-CBA1-497C-A9DF-BFB5E52FBF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56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B4AE1-033F-466D-B2B2-E485A2E7920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35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82EC8-C9F6-45BD-8640-0676661B41B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25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027F7-CFE4-4F35-8A4A-EC38B616C0A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365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B43E-0DBB-4826-97FB-F001E27622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139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FD180-6A2D-4C12-A82E-9D88831A523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39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6C6D-95F9-4F1D-A088-BC0DF8D496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187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53EE7-9999-4D75-B79E-3CB98AF4D2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58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DB00C-BA13-494A-A4AE-0DF065A708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65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5976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74148ABD-3130-4D5B-8DD7-5779064E2C1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image" Target="../media/image38.wmf"/><Relationship Id="rId4" Type="http://schemas.openxmlformats.org/officeDocument/2006/relationships/image" Target="../media/image37.png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4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9" Type="http://schemas.openxmlformats.org/officeDocument/2006/relationships/image" Target="../media/image9.wm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D3D-FE1C-4A1C-9535-C587ACCFB5C9}" type="slidenum">
              <a:rPr lang="en-US" altLang="ja-JP"/>
              <a:pPr/>
              <a:t>1</a:t>
            </a:fld>
            <a:endParaRPr lang="en-US" altLang="ja-JP"/>
          </a:p>
        </p:txBody>
      </p:sp>
      <p:pic>
        <p:nvPicPr>
          <p:cNvPr id="3074" name="Picture 2" descr="j0437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41875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0437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75" y="-7938"/>
            <a:ext cx="4926013" cy="4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7938" y="-19050"/>
            <a:ext cx="9144001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alpha val="3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27813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3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海氷が南極周辺の大気循環に与える影響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0" y="4365625"/>
            <a:ext cx="2736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地球環境気候学研究室</a:t>
            </a:r>
          </a:p>
          <a:p>
            <a:r>
              <a:rPr lang="en-US" altLang="ja-JP" sz="1800"/>
              <a:t>506319</a:t>
            </a:r>
            <a:r>
              <a:rPr lang="ja-JP" altLang="en-US" sz="1800"/>
              <a:t>　緒方　香都</a:t>
            </a:r>
          </a:p>
          <a:p>
            <a:r>
              <a:rPr lang="ja-JP" altLang="en-US" sz="1800"/>
              <a:t>指導教員：立花　義裕教授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5E62-9227-48E7-9FF4-21CB3075323F}" type="slidenum">
              <a:rPr lang="en-US" altLang="ja-JP"/>
              <a:pPr/>
              <a:t>10</a:t>
            </a:fld>
            <a:endParaRPr lang="en-US" altLang="ja-JP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77975"/>
            <a:ext cx="4379913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5051425" y="981075"/>
            <a:ext cx="3481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800"/>
              <a:t>顕熱フラックスの４ヶ月平均と海氷ダイポールインデックスとの相関</a:t>
            </a:r>
          </a:p>
        </p:txBody>
      </p:sp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5456238" y="2392363"/>
            <a:ext cx="2016125" cy="20161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76388"/>
            <a:ext cx="366712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331913" y="1216025"/>
            <a:ext cx="1935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海氷のダイポール</a:t>
            </a:r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539750" y="1647825"/>
            <a:ext cx="3517900" cy="36004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3175" y="-14288"/>
            <a:ext cx="36385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結果</a:t>
            </a:r>
            <a:r>
              <a:rPr lang="en-US" altLang="ja-JP" sz="1800">
                <a:solidFill>
                  <a:schemeClr val="tx2"/>
                </a:solidFill>
              </a:rPr>
              <a:t>:</a:t>
            </a:r>
            <a:r>
              <a:rPr lang="ja-JP" altLang="en-US" sz="1800">
                <a:solidFill>
                  <a:schemeClr val="tx2"/>
                </a:solidFill>
              </a:rPr>
              <a:t>顕熱フラックス</a:t>
            </a:r>
            <a:r>
              <a:rPr lang="en-US" altLang="ja-JP" sz="1800">
                <a:solidFill>
                  <a:schemeClr val="tx2"/>
                </a:solidFill>
              </a:rPr>
              <a:t>(6</a:t>
            </a:r>
            <a:r>
              <a:rPr lang="ja-JP" altLang="en-US" sz="1800">
                <a:solidFill>
                  <a:schemeClr val="tx2"/>
                </a:solidFill>
              </a:rPr>
              <a:t>月～</a:t>
            </a:r>
            <a:r>
              <a:rPr lang="en-US" altLang="ja-JP" sz="1800">
                <a:solidFill>
                  <a:schemeClr val="tx2"/>
                </a:solidFill>
              </a:rPr>
              <a:t>9</a:t>
            </a:r>
            <a:r>
              <a:rPr lang="ja-JP" altLang="en-US" sz="1800">
                <a:solidFill>
                  <a:schemeClr val="tx2"/>
                </a:solidFill>
              </a:rPr>
              <a:t>月平均</a:t>
            </a:r>
            <a:r>
              <a:rPr lang="en-US" altLang="ja-JP" sz="18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auto">
          <a:xfrm rot="1500594">
            <a:off x="5505450" y="2498725"/>
            <a:ext cx="517525" cy="657225"/>
          </a:xfrm>
          <a:prstGeom prst="ellipse">
            <a:avLst/>
          </a:prstGeom>
          <a:noFill/>
          <a:ln w="76200">
            <a:pattFill prst="pct75">
              <a:fgClr>
                <a:srgbClr val="FF6600"/>
              </a:fgClr>
              <a:bgClr>
                <a:srgbClr val="FFFF66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 rot="-1158049">
            <a:off x="5330825" y="3565525"/>
            <a:ext cx="717550" cy="866775"/>
          </a:xfrm>
          <a:prstGeom prst="ellipse">
            <a:avLst/>
          </a:prstGeom>
          <a:noFill/>
          <a:ln w="76200">
            <a:pattFill prst="pct75">
              <a:fgClr>
                <a:schemeClr val="hlink"/>
              </a:fgClr>
              <a:bgClr>
                <a:srgbClr val="99FF66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3779838" y="1557338"/>
            <a:ext cx="2305050" cy="936625"/>
          </a:xfrm>
          <a:prstGeom prst="wedgeEllipseCallout">
            <a:avLst>
              <a:gd name="adj1" fmla="val 26241"/>
              <a:gd name="adj2" fmla="val 67287"/>
            </a:avLst>
          </a:prstGeom>
          <a:solidFill>
            <a:schemeClr val="bg1"/>
          </a:solidFill>
          <a:ln w="76200">
            <a:pattFill prst="pct75">
              <a:fgClr>
                <a:srgbClr val="FF6600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46800"/>
          <a:lstStyle/>
          <a:p>
            <a:pPr algn="ctr"/>
            <a:r>
              <a:rPr lang="ja-JP" altLang="en-US" sz="1600"/>
              <a:t>海が熱を奪われる</a:t>
            </a:r>
          </a:p>
          <a:p>
            <a:pPr algn="ctr"/>
            <a:endParaRPr lang="ja-JP" altLang="en-US" sz="1600"/>
          </a:p>
          <a:p>
            <a:pPr algn="ctr"/>
            <a:r>
              <a:rPr lang="ja-JP" altLang="en-US" sz="1600"/>
              <a:t>大気が熱をもらう</a:t>
            </a:r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4859338" y="20018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>
            <a:off x="4932363" y="20018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 rot="10800000">
            <a:off x="4427538" y="4797425"/>
            <a:ext cx="2336800" cy="1008063"/>
          </a:xfrm>
          <a:prstGeom prst="wedgeEllipseCallout">
            <a:avLst>
              <a:gd name="adj1" fmla="val -5981"/>
              <a:gd name="adj2" fmla="val 82440"/>
            </a:avLst>
          </a:prstGeom>
          <a:solidFill>
            <a:schemeClr val="bg1"/>
          </a:solidFill>
          <a:ln w="76200">
            <a:pattFill prst="pct75">
              <a:fgClr>
                <a:schemeClr val="hlink"/>
              </a:fgClr>
              <a:bgClr>
                <a:srgbClr val="BBE0E3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 bIns="0" anchor="ctr" anchorCtr="1"/>
          <a:lstStyle/>
          <a:p>
            <a:pPr algn="ctr"/>
            <a:r>
              <a:rPr lang="ja-JP" altLang="en-US" sz="1600"/>
              <a:t>海が熱をもらう</a:t>
            </a:r>
          </a:p>
          <a:p>
            <a:pPr algn="ctr"/>
            <a:endParaRPr lang="ja-JP" altLang="en-US" sz="1600"/>
          </a:p>
          <a:p>
            <a:pPr algn="ctr"/>
            <a:r>
              <a:rPr lang="ja-JP" altLang="en-US" sz="1600"/>
              <a:t>大気が熱奪われる</a:t>
            </a:r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>
            <a:off x="5516563" y="52371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>
            <a:off x="5589588" y="52371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9827" name="Group 19"/>
          <p:cNvGrpSpPr>
            <a:grpSpLocks/>
          </p:cNvGrpSpPr>
          <p:nvPr/>
        </p:nvGrpSpPr>
        <p:grpSpPr bwMode="auto">
          <a:xfrm>
            <a:off x="7115175" y="4151313"/>
            <a:ext cx="688975" cy="333375"/>
            <a:chOff x="1111" y="1661"/>
            <a:chExt cx="434" cy="210"/>
          </a:xfrm>
        </p:grpSpPr>
        <p:sp>
          <p:nvSpPr>
            <p:cNvPr id="119828" name="Line 20"/>
            <p:cNvSpPr>
              <a:spLocks noChangeShapeType="1"/>
            </p:cNvSpPr>
            <p:nvPr/>
          </p:nvSpPr>
          <p:spPr bwMode="auto">
            <a:xfrm>
              <a:off x="1111" y="1679"/>
              <a:ext cx="46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9" name="Text Box 21"/>
            <p:cNvSpPr txBox="1">
              <a:spLocks noChangeArrowheads="1"/>
            </p:cNvSpPr>
            <p:nvPr/>
          </p:nvSpPr>
          <p:spPr bwMode="auto">
            <a:xfrm>
              <a:off x="1156" y="1661"/>
              <a:ext cx="389" cy="2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55</a:t>
              </a:r>
              <a:r>
                <a:rPr lang="ja-JP" altLang="en-US" sz="1400"/>
                <a:t>゜</a:t>
              </a:r>
              <a:r>
                <a:rPr lang="en-US" altLang="ja-JP" sz="1400"/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3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3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9" grpId="0" animBg="1"/>
      <p:bldP spid="1198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48EC-A848-492D-AED6-8F964217AEB5}" type="slidenum">
              <a:rPr lang="en-US" altLang="ja-JP"/>
              <a:pPr/>
              <a:t>11</a:t>
            </a:fld>
            <a:endParaRPr lang="en-US" altLang="ja-JP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76388"/>
            <a:ext cx="366712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331913" y="1216025"/>
            <a:ext cx="1935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海氷のダイポール</a:t>
            </a:r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539750" y="1647825"/>
            <a:ext cx="3517900" cy="36004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3175" y="-14288"/>
            <a:ext cx="31051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結果</a:t>
            </a:r>
            <a:r>
              <a:rPr lang="en-US" altLang="ja-JP" sz="1800">
                <a:solidFill>
                  <a:schemeClr val="tx2"/>
                </a:solidFill>
              </a:rPr>
              <a:t>:</a:t>
            </a:r>
            <a:r>
              <a:rPr lang="ja-JP" altLang="en-US" sz="1800">
                <a:solidFill>
                  <a:schemeClr val="tx2"/>
                </a:solidFill>
              </a:rPr>
              <a:t>気温</a:t>
            </a:r>
            <a:r>
              <a:rPr lang="en-US" altLang="ja-JP" sz="1800">
                <a:solidFill>
                  <a:schemeClr val="tx2"/>
                </a:solidFill>
              </a:rPr>
              <a:t>(850hPa:9</a:t>
            </a:r>
            <a:r>
              <a:rPr lang="ja-JP" altLang="en-US" sz="1800">
                <a:solidFill>
                  <a:schemeClr val="tx2"/>
                </a:solidFill>
              </a:rPr>
              <a:t>月－</a:t>
            </a:r>
            <a:r>
              <a:rPr lang="en-US" altLang="ja-JP" sz="1800">
                <a:solidFill>
                  <a:schemeClr val="tx2"/>
                </a:solidFill>
              </a:rPr>
              <a:t>6</a:t>
            </a:r>
            <a:r>
              <a:rPr lang="ja-JP" altLang="en-US" sz="1800">
                <a:solidFill>
                  <a:schemeClr val="tx2"/>
                </a:solidFill>
              </a:rPr>
              <a:t>月</a:t>
            </a:r>
            <a:r>
              <a:rPr lang="en-US" altLang="ja-JP" sz="18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5003800" y="836613"/>
            <a:ext cx="310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800"/>
              <a:t>気温の時間変化傾向と海氷ダイポールインデックスとの相関</a:t>
            </a:r>
          </a:p>
        </p:txBody>
      </p:sp>
      <p:pic>
        <p:nvPicPr>
          <p:cNvPr id="1208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536700"/>
            <a:ext cx="43751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5508625" y="2420938"/>
            <a:ext cx="2016125" cy="20161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6" name="Oval 14"/>
          <p:cNvSpPr>
            <a:spLocks noChangeArrowheads="1"/>
          </p:cNvSpPr>
          <p:nvPr/>
        </p:nvSpPr>
        <p:spPr bwMode="auto">
          <a:xfrm>
            <a:off x="6084888" y="3429000"/>
            <a:ext cx="720725" cy="647700"/>
          </a:xfrm>
          <a:prstGeom prst="ellipse">
            <a:avLst/>
          </a:prstGeom>
          <a:noFill/>
          <a:ln w="76200">
            <a:pattFill prst="wdDnDiag">
              <a:fgClr>
                <a:schemeClr val="accent2"/>
              </a:fgClr>
              <a:bgClr>
                <a:srgbClr val="00CC99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5724525" y="2636838"/>
            <a:ext cx="720725" cy="647700"/>
          </a:xfrm>
          <a:prstGeom prst="ellipse">
            <a:avLst/>
          </a:prstGeom>
          <a:noFill/>
          <a:ln w="76200">
            <a:pattFill prst="wdDnDiag">
              <a:fgClr>
                <a:srgbClr val="FF0000"/>
              </a:fgClr>
              <a:bgClr>
                <a:srgbClr val="FF99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2085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33375"/>
            <a:ext cx="309562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5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644900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30163" y="1628775"/>
            <a:ext cx="123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500hPa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42863" y="4956175"/>
            <a:ext cx="123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300hPa</a:t>
            </a:r>
          </a:p>
        </p:txBody>
      </p:sp>
      <p:sp>
        <p:nvSpPr>
          <p:cNvPr id="120854" name="Oval 22"/>
          <p:cNvSpPr>
            <a:spLocks noChangeArrowheads="1"/>
          </p:cNvSpPr>
          <p:nvPr/>
        </p:nvSpPr>
        <p:spPr bwMode="auto">
          <a:xfrm>
            <a:off x="2268538" y="1844675"/>
            <a:ext cx="720725" cy="647700"/>
          </a:xfrm>
          <a:prstGeom prst="ellipse">
            <a:avLst/>
          </a:prstGeom>
          <a:noFill/>
          <a:ln w="76200">
            <a:pattFill prst="wdDnDiag">
              <a:fgClr>
                <a:schemeClr val="accent2"/>
              </a:fgClr>
              <a:bgClr>
                <a:srgbClr val="00CC99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5" name="Oval 23"/>
          <p:cNvSpPr>
            <a:spLocks noChangeArrowheads="1"/>
          </p:cNvSpPr>
          <p:nvPr/>
        </p:nvSpPr>
        <p:spPr bwMode="auto">
          <a:xfrm>
            <a:off x="1908175" y="1052513"/>
            <a:ext cx="720725" cy="647700"/>
          </a:xfrm>
          <a:prstGeom prst="ellipse">
            <a:avLst/>
          </a:prstGeom>
          <a:noFill/>
          <a:ln w="76200">
            <a:pattFill prst="wdDnDiag">
              <a:fgClr>
                <a:srgbClr val="FF0000"/>
              </a:fgClr>
              <a:bgClr>
                <a:srgbClr val="FF99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6" name="Oval 24"/>
          <p:cNvSpPr>
            <a:spLocks noChangeArrowheads="1"/>
          </p:cNvSpPr>
          <p:nvPr/>
        </p:nvSpPr>
        <p:spPr bwMode="auto">
          <a:xfrm>
            <a:off x="2197100" y="5229225"/>
            <a:ext cx="720725" cy="647700"/>
          </a:xfrm>
          <a:prstGeom prst="ellipse">
            <a:avLst/>
          </a:prstGeom>
          <a:noFill/>
          <a:ln w="76200">
            <a:pattFill prst="wdDnDiag">
              <a:fgClr>
                <a:schemeClr val="accent2"/>
              </a:fgClr>
              <a:bgClr>
                <a:srgbClr val="00CC99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7" name="Oval 25"/>
          <p:cNvSpPr>
            <a:spLocks noChangeArrowheads="1"/>
          </p:cNvSpPr>
          <p:nvPr/>
        </p:nvSpPr>
        <p:spPr bwMode="auto">
          <a:xfrm>
            <a:off x="1836738" y="4437063"/>
            <a:ext cx="720725" cy="647700"/>
          </a:xfrm>
          <a:prstGeom prst="ellipse">
            <a:avLst/>
          </a:prstGeom>
          <a:noFill/>
          <a:ln w="76200">
            <a:pattFill prst="wdDnDiag">
              <a:fgClr>
                <a:srgbClr val="FF0000"/>
              </a:fgClr>
              <a:bgClr>
                <a:srgbClr val="FF99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20858" name="Group 26"/>
          <p:cNvGrpSpPr>
            <a:grpSpLocks/>
          </p:cNvGrpSpPr>
          <p:nvPr/>
        </p:nvGrpSpPr>
        <p:grpSpPr bwMode="auto">
          <a:xfrm>
            <a:off x="7235825" y="4103688"/>
            <a:ext cx="688975" cy="333375"/>
            <a:chOff x="1111" y="1661"/>
            <a:chExt cx="434" cy="210"/>
          </a:xfrm>
        </p:grpSpPr>
        <p:sp>
          <p:nvSpPr>
            <p:cNvPr id="120859" name="Line 27"/>
            <p:cNvSpPr>
              <a:spLocks noChangeShapeType="1"/>
            </p:cNvSpPr>
            <p:nvPr/>
          </p:nvSpPr>
          <p:spPr bwMode="auto">
            <a:xfrm>
              <a:off x="1111" y="1679"/>
              <a:ext cx="46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860" name="Text Box 28"/>
            <p:cNvSpPr txBox="1">
              <a:spLocks noChangeArrowheads="1"/>
            </p:cNvSpPr>
            <p:nvPr/>
          </p:nvSpPr>
          <p:spPr bwMode="auto">
            <a:xfrm>
              <a:off x="1156" y="1661"/>
              <a:ext cx="389" cy="2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55</a:t>
              </a:r>
              <a:r>
                <a:rPr lang="ja-JP" altLang="en-US" sz="1400"/>
                <a:t>゜</a:t>
              </a:r>
              <a:r>
                <a:rPr lang="en-US" altLang="ja-JP" sz="1400"/>
                <a:t>S</a:t>
              </a:r>
            </a:p>
          </p:txBody>
        </p:sp>
      </p:grpSp>
      <p:sp>
        <p:nvSpPr>
          <p:cNvPr id="120861" name="AutoShape 29"/>
          <p:cNvSpPr>
            <a:spLocks noChangeArrowheads="1"/>
          </p:cNvSpPr>
          <p:nvPr/>
        </p:nvSpPr>
        <p:spPr bwMode="auto">
          <a:xfrm>
            <a:off x="4859338" y="1773238"/>
            <a:ext cx="2519362" cy="649287"/>
          </a:xfrm>
          <a:prstGeom prst="wedgeEllipseCallout">
            <a:avLst>
              <a:gd name="adj1" fmla="val -2676"/>
              <a:gd name="adj2" fmla="val 81542"/>
            </a:avLst>
          </a:prstGeom>
          <a:solidFill>
            <a:schemeClr val="bg1"/>
          </a:solidFill>
          <a:ln w="76200">
            <a:pattFill prst="wdDnDiag">
              <a:fgClr>
                <a:srgbClr val="FF0000"/>
              </a:fgClr>
              <a:bgClr>
                <a:srgbClr val="FF99CC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ctr"/>
            <a:r>
              <a:rPr lang="ja-JP" altLang="en-US" sz="1600"/>
              <a:t>もらった熱で大気が温まる</a:t>
            </a:r>
          </a:p>
        </p:txBody>
      </p:sp>
      <p:sp>
        <p:nvSpPr>
          <p:cNvPr id="120862" name="AutoShape 30"/>
          <p:cNvSpPr>
            <a:spLocks noChangeArrowheads="1"/>
          </p:cNvSpPr>
          <p:nvPr/>
        </p:nvSpPr>
        <p:spPr bwMode="auto">
          <a:xfrm rot="10800000">
            <a:off x="4930775" y="4403725"/>
            <a:ext cx="2016125" cy="431800"/>
          </a:xfrm>
          <a:prstGeom prst="wedgeEllipseCallout">
            <a:avLst>
              <a:gd name="adj1" fmla="val -17167"/>
              <a:gd name="adj2" fmla="val 122056"/>
            </a:avLst>
          </a:prstGeom>
          <a:solidFill>
            <a:schemeClr val="bg1"/>
          </a:solidFill>
          <a:ln w="76200">
            <a:pattFill prst="wdDnDiag">
              <a:fgClr>
                <a:schemeClr val="accent2"/>
              </a:fgClr>
              <a:bgClr>
                <a:srgbClr val="00CC99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tIns="0" bIns="0" anchorCtr="1"/>
          <a:lstStyle/>
          <a:p>
            <a:pPr algn="ctr"/>
            <a:r>
              <a:rPr lang="ja-JP" altLang="en-US" sz="1600"/>
              <a:t>奪われた熱で冷える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3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43" grpId="0"/>
      <p:bldP spid="120852" grpId="0"/>
      <p:bldP spid="120853" grpId="0"/>
      <p:bldP spid="120861" grpId="0" animBg="1"/>
      <p:bldP spid="1208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963B-2359-4282-A471-266B386863A1}" type="slidenum">
              <a:rPr lang="en-US" altLang="ja-JP"/>
              <a:pPr/>
              <a:t>12</a:t>
            </a:fld>
            <a:endParaRPr lang="en-US" altLang="ja-JP"/>
          </a:p>
        </p:txBody>
      </p:sp>
      <p:pic>
        <p:nvPicPr>
          <p:cNvPr id="7685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68650"/>
            <a:ext cx="34131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76871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6513"/>
            <a:ext cx="3413125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59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68650"/>
            <a:ext cx="34528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47" name="Text Box 47"/>
          <p:cNvSpPr txBox="1">
            <a:spLocks noChangeArrowheads="1"/>
          </p:cNvSpPr>
          <p:nvPr/>
        </p:nvSpPr>
        <p:spPr bwMode="auto">
          <a:xfrm>
            <a:off x="395288" y="6491288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800"/>
              <a:t>気温の時間変化傾向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3175" y="-28575"/>
            <a:ext cx="6413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考察</a:t>
            </a:r>
          </a:p>
        </p:txBody>
      </p:sp>
      <p:pic>
        <p:nvPicPr>
          <p:cNvPr id="76843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1885950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45" name="Text Box 45"/>
          <p:cNvSpPr txBox="1">
            <a:spLocks noChangeArrowheads="1"/>
          </p:cNvSpPr>
          <p:nvPr/>
        </p:nvSpPr>
        <p:spPr bwMode="auto">
          <a:xfrm>
            <a:off x="5905500" y="6491288"/>
            <a:ext cx="341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800"/>
              <a:t>高度場の時間変化傾向</a:t>
            </a:r>
          </a:p>
        </p:txBody>
      </p:sp>
      <p:sp>
        <p:nvSpPr>
          <p:cNvPr id="76846" name="Text Box 46"/>
          <p:cNvSpPr txBox="1">
            <a:spLocks noChangeArrowheads="1"/>
          </p:cNvSpPr>
          <p:nvPr/>
        </p:nvSpPr>
        <p:spPr bwMode="auto">
          <a:xfrm>
            <a:off x="165100" y="693738"/>
            <a:ext cx="1935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海氷のダイポール</a:t>
            </a:r>
          </a:p>
        </p:txBody>
      </p:sp>
      <p:sp>
        <p:nvSpPr>
          <p:cNvPr id="76848" name="Oval 48"/>
          <p:cNvSpPr>
            <a:spLocks noChangeArrowheads="1"/>
          </p:cNvSpPr>
          <p:nvPr/>
        </p:nvSpPr>
        <p:spPr bwMode="auto">
          <a:xfrm>
            <a:off x="179388" y="1052513"/>
            <a:ext cx="1871662" cy="187166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50" name="Oval 50"/>
          <p:cNvSpPr>
            <a:spLocks noChangeArrowheads="1"/>
          </p:cNvSpPr>
          <p:nvPr/>
        </p:nvSpPr>
        <p:spPr bwMode="auto">
          <a:xfrm>
            <a:off x="6134100" y="3933825"/>
            <a:ext cx="1873250" cy="18716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53" name="Oval 53"/>
          <p:cNvSpPr>
            <a:spLocks noChangeArrowheads="1"/>
          </p:cNvSpPr>
          <p:nvPr/>
        </p:nvSpPr>
        <p:spPr bwMode="auto">
          <a:xfrm>
            <a:off x="1331913" y="4941888"/>
            <a:ext cx="1008062" cy="431800"/>
          </a:xfrm>
          <a:prstGeom prst="ellipse">
            <a:avLst/>
          </a:prstGeom>
          <a:noFill/>
          <a:ln w="76200">
            <a:pattFill prst="wdDnDiag">
              <a:fgClr>
                <a:schemeClr val="accent2"/>
              </a:fgClr>
              <a:bgClr>
                <a:srgbClr val="00CC99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6863" name="Group 63"/>
          <p:cNvGrpSpPr>
            <a:grpSpLocks/>
          </p:cNvGrpSpPr>
          <p:nvPr/>
        </p:nvGrpSpPr>
        <p:grpSpPr bwMode="auto">
          <a:xfrm>
            <a:off x="1763713" y="2636838"/>
            <a:ext cx="688975" cy="333375"/>
            <a:chOff x="1111" y="1661"/>
            <a:chExt cx="434" cy="210"/>
          </a:xfrm>
        </p:grpSpPr>
        <p:sp>
          <p:nvSpPr>
            <p:cNvPr id="76861" name="Line 61"/>
            <p:cNvSpPr>
              <a:spLocks noChangeShapeType="1"/>
            </p:cNvSpPr>
            <p:nvPr/>
          </p:nvSpPr>
          <p:spPr bwMode="auto">
            <a:xfrm>
              <a:off x="1111" y="1679"/>
              <a:ext cx="46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62" name="Text Box 62"/>
            <p:cNvSpPr txBox="1">
              <a:spLocks noChangeArrowheads="1"/>
            </p:cNvSpPr>
            <p:nvPr/>
          </p:nvSpPr>
          <p:spPr bwMode="auto">
            <a:xfrm>
              <a:off x="1156" y="1661"/>
              <a:ext cx="389" cy="2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55</a:t>
              </a:r>
              <a:r>
                <a:rPr lang="ja-JP" altLang="en-US" sz="1400"/>
                <a:t>゜</a:t>
              </a:r>
              <a:r>
                <a:rPr lang="en-US" altLang="ja-JP" sz="1400"/>
                <a:t>S</a:t>
              </a:r>
            </a:p>
          </p:txBody>
        </p:sp>
      </p:grpSp>
      <p:grpSp>
        <p:nvGrpSpPr>
          <p:cNvPr id="76864" name="Group 64"/>
          <p:cNvGrpSpPr>
            <a:grpSpLocks/>
          </p:cNvGrpSpPr>
          <p:nvPr/>
        </p:nvGrpSpPr>
        <p:grpSpPr bwMode="auto">
          <a:xfrm>
            <a:off x="7740650" y="5508625"/>
            <a:ext cx="688975" cy="333375"/>
            <a:chOff x="1111" y="1661"/>
            <a:chExt cx="434" cy="210"/>
          </a:xfrm>
        </p:grpSpPr>
        <p:sp>
          <p:nvSpPr>
            <p:cNvPr id="76865" name="Line 65"/>
            <p:cNvSpPr>
              <a:spLocks noChangeShapeType="1"/>
            </p:cNvSpPr>
            <p:nvPr/>
          </p:nvSpPr>
          <p:spPr bwMode="auto">
            <a:xfrm>
              <a:off x="1111" y="1679"/>
              <a:ext cx="46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66" name="Text Box 66"/>
            <p:cNvSpPr txBox="1">
              <a:spLocks noChangeArrowheads="1"/>
            </p:cNvSpPr>
            <p:nvPr/>
          </p:nvSpPr>
          <p:spPr bwMode="auto">
            <a:xfrm>
              <a:off x="1156" y="1661"/>
              <a:ext cx="389" cy="2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55</a:t>
              </a:r>
              <a:r>
                <a:rPr lang="ja-JP" altLang="en-US" sz="1400"/>
                <a:t>゜</a:t>
              </a:r>
              <a:r>
                <a:rPr lang="en-US" altLang="ja-JP" sz="1400"/>
                <a:t>S</a:t>
              </a:r>
            </a:p>
          </p:txBody>
        </p:sp>
      </p:grpSp>
      <p:sp>
        <p:nvSpPr>
          <p:cNvPr id="76867" name="Oval 67"/>
          <p:cNvSpPr>
            <a:spLocks noChangeArrowheads="1"/>
          </p:cNvSpPr>
          <p:nvPr/>
        </p:nvSpPr>
        <p:spPr bwMode="auto">
          <a:xfrm>
            <a:off x="1122363" y="3944938"/>
            <a:ext cx="1873250" cy="187166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6868" name="Group 68"/>
          <p:cNvGrpSpPr>
            <a:grpSpLocks/>
          </p:cNvGrpSpPr>
          <p:nvPr/>
        </p:nvGrpSpPr>
        <p:grpSpPr bwMode="auto">
          <a:xfrm>
            <a:off x="2728913" y="5519738"/>
            <a:ext cx="688975" cy="333375"/>
            <a:chOff x="1111" y="1661"/>
            <a:chExt cx="434" cy="210"/>
          </a:xfrm>
        </p:grpSpPr>
        <p:sp>
          <p:nvSpPr>
            <p:cNvPr id="76869" name="Line 69"/>
            <p:cNvSpPr>
              <a:spLocks noChangeShapeType="1"/>
            </p:cNvSpPr>
            <p:nvPr/>
          </p:nvSpPr>
          <p:spPr bwMode="auto">
            <a:xfrm>
              <a:off x="1111" y="1679"/>
              <a:ext cx="46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70" name="Text Box 70"/>
            <p:cNvSpPr txBox="1">
              <a:spLocks noChangeArrowheads="1"/>
            </p:cNvSpPr>
            <p:nvPr/>
          </p:nvSpPr>
          <p:spPr bwMode="auto">
            <a:xfrm>
              <a:off x="1156" y="1661"/>
              <a:ext cx="389" cy="2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55</a:t>
              </a:r>
              <a:r>
                <a:rPr lang="ja-JP" altLang="en-US" sz="1400"/>
                <a:t>゜</a:t>
              </a:r>
              <a:r>
                <a:rPr lang="en-US" altLang="ja-JP" sz="1400"/>
                <a:t>S</a:t>
              </a:r>
            </a:p>
          </p:txBody>
        </p:sp>
      </p:grpSp>
      <p:sp>
        <p:nvSpPr>
          <p:cNvPr id="76872" name="Oval 72"/>
          <p:cNvSpPr>
            <a:spLocks noChangeArrowheads="1"/>
          </p:cNvSpPr>
          <p:nvPr/>
        </p:nvSpPr>
        <p:spPr bwMode="auto">
          <a:xfrm>
            <a:off x="3622675" y="808038"/>
            <a:ext cx="1873250" cy="187166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6873" name="Group 73"/>
          <p:cNvGrpSpPr>
            <a:grpSpLocks/>
          </p:cNvGrpSpPr>
          <p:nvPr/>
        </p:nvGrpSpPr>
        <p:grpSpPr bwMode="auto">
          <a:xfrm>
            <a:off x="5214938" y="2406650"/>
            <a:ext cx="688975" cy="333375"/>
            <a:chOff x="1111" y="1661"/>
            <a:chExt cx="434" cy="210"/>
          </a:xfrm>
        </p:grpSpPr>
        <p:sp>
          <p:nvSpPr>
            <p:cNvPr id="76874" name="Line 74"/>
            <p:cNvSpPr>
              <a:spLocks noChangeShapeType="1"/>
            </p:cNvSpPr>
            <p:nvPr/>
          </p:nvSpPr>
          <p:spPr bwMode="auto">
            <a:xfrm>
              <a:off x="1111" y="1679"/>
              <a:ext cx="46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75" name="Text Box 75"/>
            <p:cNvSpPr txBox="1">
              <a:spLocks noChangeArrowheads="1"/>
            </p:cNvSpPr>
            <p:nvPr/>
          </p:nvSpPr>
          <p:spPr bwMode="auto">
            <a:xfrm>
              <a:off x="1156" y="1661"/>
              <a:ext cx="389" cy="2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55</a:t>
              </a:r>
              <a:r>
                <a:rPr lang="ja-JP" altLang="en-US" sz="1400"/>
                <a:t>゜</a:t>
              </a:r>
              <a:r>
                <a:rPr lang="en-US" altLang="ja-JP" sz="1400"/>
                <a:t>S</a:t>
              </a:r>
            </a:p>
          </p:txBody>
        </p:sp>
      </p:grpSp>
      <p:sp>
        <p:nvSpPr>
          <p:cNvPr id="76876" name="Text Box 76"/>
          <p:cNvSpPr txBox="1">
            <a:spLocks noChangeArrowheads="1"/>
          </p:cNvSpPr>
          <p:nvPr/>
        </p:nvSpPr>
        <p:spPr bwMode="auto">
          <a:xfrm>
            <a:off x="3081338" y="3349625"/>
            <a:ext cx="310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800"/>
              <a:t>顕熱フラックスの４ヶ月平均</a:t>
            </a:r>
          </a:p>
        </p:txBody>
      </p:sp>
      <p:sp>
        <p:nvSpPr>
          <p:cNvPr id="76877" name="Oval 77"/>
          <p:cNvSpPr>
            <a:spLocks noChangeArrowheads="1"/>
          </p:cNvSpPr>
          <p:nvPr/>
        </p:nvSpPr>
        <p:spPr bwMode="auto">
          <a:xfrm rot="1500594">
            <a:off x="3659188" y="835025"/>
            <a:ext cx="554037" cy="657225"/>
          </a:xfrm>
          <a:prstGeom prst="ellipse">
            <a:avLst/>
          </a:prstGeom>
          <a:noFill/>
          <a:ln w="76200">
            <a:pattFill prst="pct75">
              <a:fgClr>
                <a:srgbClr val="FF6600"/>
              </a:fgClr>
              <a:bgClr>
                <a:srgbClr val="FFFF66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78" name="Oval 78"/>
          <p:cNvSpPr>
            <a:spLocks noChangeArrowheads="1"/>
          </p:cNvSpPr>
          <p:nvPr/>
        </p:nvSpPr>
        <p:spPr bwMode="auto">
          <a:xfrm rot="-1158049">
            <a:off x="3414713" y="1784350"/>
            <a:ext cx="773112" cy="855663"/>
          </a:xfrm>
          <a:prstGeom prst="ellipse">
            <a:avLst/>
          </a:prstGeom>
          <a:noFill/>
          <a:ln w="76200">
            <a:pattFill prst="pct75">
              <a:fgClr>
                <a:schemeClr val="hlink"/>
              </a:fgClr>
              <a:bgClr>
                <a:srgbClr val="99FF66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79" name="AutoShape 79"/>
          <p:cNvSpPr>
            <a:spLocks noChangeArrowheads="1"/>
          </p:cNvSpPr>
          <p:nvPr/>
        </p:nvSpPr>
        <p:spPr bwMode="auto">
          <a:xfrm>
            <a:off x="4356100" y="260350"/>
            <a:ext cx="2305050" cy="1008063"/>
          </a:xfrm>
          <a:prstGeom prst="wedgeEllipseCallout">
            <a:avLst>
              <a:gd name="adj1" fmla="val -54065"/>
              <a:gd name="adj2" fmla="val 27167"/>
            </a:avLst>
          </a:prstGeom>
          <a:solidFill>
            <a:schemeClr val="bg1"/>
          </a:solidFill>
          <a:ln w="76200">
            <a:pattFill prst="pct75">
              <a:fgClr>
                <a:srgbClr val="FF6600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ja-JP" altLang="en-US" sz="1600"/>
              <a:t>海が熱を奪われる</a:t>
            </a:r>
          </a:p>
          <a:p>
            <a:pPr algn="ctr"/>
            <a:endParaRPr lang="ja-JP" altLang="en-US" sz="1600"/>
          </a:p>
          <a:p>
            <a:pPr algn="ctr"/>
            <a:r>
              <a:rPr lang="ja-JP" altLang="en-US" sz="1600"/>
              <a:t>大気が熱をもらう</a:t>
            </a:r>
          </a:p>
        </p:txBody>
      </p:sp>
      <p:sp>
        <p:nvSpPr>
          <p:cNvPr id="76880" name="Line 80"/>
          <p:cNvSpPr>
            <a:spLocks noChangeShapeType="1"/>
          </p:cNvSpPr>
          <p:nvPr/>
        </p:nvSpPr>
        <p:spPr bwMode="auto">
          <a:xfrm>
            <a:off x="5456238" y="7397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881" name="Line 81"/>
          <p:cNvSpPr>
            <a:spLocks noChangeShapeType="1"/>
          </p:cNvSpPr>
          <p:nvPr/>
        </p:nvSpPr>
        <p:spPr bwMode="auto">
          <a:xfrm>
            <a:off x="5529263" y="7397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882" name="AutoShape 82"/>
          <p:cNvSpPr>
            <a:spLocks noChangeArrowheads="1"/>
          </p:cNvSpPr>
          <p:nvPr/>
        </p:nvSpPr>
        <p:spPr bwMode="auto">
          <a:xfrm rot="10800000">
            <a:off x="4251325" y="2205038"/>
            <a:ext cx="2336800" cy="1079500"/>
          </a:xfrm>
          <a:prstGeom prst="wedgeEllipseCallout">
            <a:avLst>
              <a:gd name="adj1" fmla="val 51083"/>
              <a:gd name="adj2" fmla="val 36616"/>
            </a:avLst>
          </a:prstGeom>
          <a:solidFill>
            <a:schemeClr val="bg1"/>
          </a:solidFill>
          <a:ln w="76200">
            <a:pattFill prst="pct75">
              <a:fgClr>
                <a:schemeClr val="hlink"/>
              </a:fgClr>
              <a:bgClr>
                <a:srgbClr val="99FF66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/>
          <a:lstStyle/>
          <a:p>
            <a:pPr algn="ctr"/>
            <a:r>
              <a:rPr lang="ja-JP" altLang="en-US" sz="1600"/>
              <a:t>海が熱をもらう</a:t>
            </a:r>
          </a:p>
          <a:p>
            <a:pPr algn="ctr"/>
            <a:endParaRPr lang="ja-JP" altLang="en-US" sz="1600"/>
          </a:p>
          <a:p>
            <a:pPr algn="ctr"/>
            <a:r>
              <a:rPr lang="ja-JP" altLang="en-US" sz="1600"/>
              <a:t>大気が熱奪われる</a:t>
            </a:r>
          </a:p>
        </p:txBody>
      </p:sp>
      <p:sp>
        <p:nvSpPr>
          <p:cNvPr id="76883" name="Line 83"/>
          <p:cNvSpPr>
            <a:spLocks noChangeShapeType="1"/>
          </p:cNvSpPr>
          <p:nvPr/>
        </p:nvSpPr>
        <p:spPr bwMode="auto">
          <a:xfrm>
            <a:off x="5389563" y="27082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884" name="Line 84"/>
          <p:cNvSpPr>
            <a:spLocks noChangeShapeType="1"/>
          </p:cNvSpPr>
          <p:nvPr/>
        </p:nvSpPr>
        <p:spPr bwMode="auto">
          <a:xfrm>
            <a:off x="5462588" y="27082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854" name="Oval 54"/>
          <p:cNvSpPr>
            <a:spLocks noChangeArrowheads="1"/>
          </p:cNvSpPr>
          <p:nvPr/>
        </p:nvSpPr>
        <p:spPr bwMode="auto">
          <a:xfrm>
            <a:off x="1187450" y="4149725"/>
            <a:ext cx="720725" cy="647700"/>
          </a:xfrm>
          <a:prstGeom prst="ellipse">
            <a:avLst/>
          </a:prstGeom>
          <a:noFill/>
          <a:ln w="76200">
            <a:pattFill prst="wdDnDiag">
              <a:fgClr>
                <a:srgbClr val="FF0000"/>
              </a:fgClr>
              <a:bgClr>
                <a:srgbClr val="FF99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85" name="AutoShape 85"/>
          <p:cNvSpPr>
            <a:spLocks noChangeArrowheads="1"/>
          </p:cNvSpPr>
          <p:nvPr/>
        </p:nvSpPr>
        <p:spPr bwMode="auto">
          <a:xfrm>
            <a:off x="323850" y="3284538"/>
            <a:ext cx="2519363" cy="649287"/>
          </a:xfrm>
          <a:prstGeom prst="wedgeEllipseCallout">
            <a:avLst>
              <a:gd name="adj1" fmla="val -2676"/>
              <a:gd name="adj2" fmla="val 81542"/>
            </a:avLst>
          </a:prstGeom>
          <a:solidFill>
            <a:schemeClr val="bg1"/>
          </a:solidFill>
          <a:ln w="76200">
            <a:pattFill prst="wdDnDiag">
              <a:fgClr>
                <a:srgbClr val="FF0000"/>
              </a:fgClr>
              <a:bgClr>
                <a:srgbClr val="FF99CC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ctr"/>
            <a:r>
              <a:rPr lang="ja-JP" altLang="en-US" sz="1600"/>
              <a:t>もらった熱で大気が温まる</a:t>
            </a:r>
          </a:p>
        </p:txBody>
      </p:sp>
      <p:sp>
        <p:nvSpPr>
          <p:cNvPr id="76886" name="AutoShape 86"/>
          <p:cNvSpPr>
            <a:spLocks noChangeArrowheads="1"/>
          </p:cNvSpPr>
          <p:nvPr/>
        </p:nvSpPr>
        <p:spPr bwMode="auto">
          <a:xfrm rot="10800000">
            <a:off x="395288" y="5734050"/>
            <a:ext cx="2016125" cy="431800"/>
          </a:xfrm>
          <a:prstGeom prst="wedgeEllipseCallout">
            <a:avLst>
              <a:gd name="adj1" fmla="val -17167"/>
              <a:gd name="adj2" fmla="val 122056"/>
            </a:avLst>
          </a:prstGeom>
          <a:solidFill>
            <a:schemeClr val="bg1"/>
          </a:solidFill>
          <a:ln w="76200">
            <a:pattFill prst="wdDnDiag">
              <a:fgClr>
                <a:schemeClr val="accent2"/>
              </a:fgClr>
              <a:bgClr>
                <a:srgbClr val="00CC99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tIns="0" bIns="0" anchorCtr="1"/>
          <a:lstStyle/>
          <a:p>
            <a:pPr algn="ctr"/>
            <a:r>
              <a:rPr lang="ja-JP" altLang="en-US" sz="1600"/>
              <a:t>奪われた熱で冷える</a:t>
            </a:r>
          </a:p>
        </p:txBody>
      </p:sp>
      <p:sp>
        <p:nvSpPr>
          <p:cNvPr id="76887" name="Oval 87"/>
          <p:cNvSpPr>
            <a:spLocks noChangeArrowheads="1"/>
          </p:cNvSpPr>
          <p:nvPr/>
        </p:nvSpPr>
        <p:spPr bwMode="auto">
          <a:xfrm>
            <a:off x="6156325" y="4724400"/>
            <a:ext cx="1008063" cy="720725"/>
          </a:xfrm>
          <a:prstGeom prst="ellipse">
            <a:avLst/>
          </a:prstGeom>
          <a:noFill/>
          <a:ln w="76200">
            <a:pattFill prst="wdDnDiag">
              <a:fgClr>
                <a:srgbClr val="00CCFF"/>
              </a:fgClr>
              <a:bgClr>
                <a:schemeClr val="accent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88" name="Oval 88"/>
          <p:cNvSpPr>
            <a:spLocks noChangeArrowheads="1"/>
          </p:cNvSpPr>
          <p:nvPr/>
        </p:nvSpPr>
        <p:spPr bwMode="auto">
          <a:xfrm rot="-789945">
            <a:off x="5934075" y="4033838"/>
            <a:ext cx="798513" cy="576262"/>
          </a:xfrm>
          <a:prstGeom prst="ellipse">
            <a:avLst/>
          </a:prstGeom>
          <a:noFill/>
          <a:ln w="76200">
            <a:pattFill prst="wdDnDiag">
              <a:fgClr>
                <a:srgbClr val="FF6600"/>
              </a:fgClr>
              <a:bgClr>
                <a:srgbClr val="FF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90" name="Text Box 90"/>
          <p:cNvSpPr txBox="1">
            <a:spLocks noChangeArrowheads="1"/>
          </p:cNvSpPr>
          <p:nvPr/>
        </p:nvSpPr>
        <p:spPr bwMode="auto">
          <a:xfrm>
            <a:off x="5435600" y="5949950"/>
            <a:ext cx="3313113" cy="5794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negPSA</a:t>
            </a:r>
            <a:r>
              <a:rPr lang="ja-JP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パターン</a:t>
            </a:r>
          </a:p>
        </p:txBody>
      </p:sp>
      <p:sp>
        <p:nvSpPr>
          <p:cNvPr id="76892" name="AutoShape 92"/>
          <p:cNvSpPr>
            <a:spLocks noChangeArrowheads="1"/>
          </p:cNvSpPr>
          <p:nvPr/>
        </p:nvSpPr>
        <p:spPr bwMode="auto">
          <a:xfrm rot="36044641">
            <a:off x="992188" y="4560888"/>
            <a:ext cx="1368425" cy="1552575"/>
          </a:xfrm>
          <a:custGeom>
            <a:avLst/>
            <a:gdLst>
              <a:gd name="G0" fmla="+- 1955614 0 0"/>
              <a:gd name="G1" fmla="+- -3776663 0 0"/>
              <a:gd name="G2" fmla="+- 1955614 0 -3776663"/>
              <a:gd name="G3" fmla="+- 10800 0 0"/>
              <a:gd name="G4" fmla="+- 0 0 195561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65 0 0"/>
              <a:gd name="G9" fmla="+- 0 0 -3776663"/>
              <a:gd name="G10" fmla="+- 8265 0 2700"/>
              <a:gd name="G11" fmla="cos G10 1955614"/>
              <a:gd name="G12" fmla="sin G10 1955614"/>
              <a:gd name="G13" fmla="cos 13500 1955614"/>
              <a:gd name="G14" fmla="sin 13500 1955614"/>
              <a:gd name="G15" fmla="+- G11 10800 0"/>
              <a:gd name="G16" fmla="+- G12 10800 0"/>
              <a:gd name="G17" fmla="+- G13 10800 0"/>
              <a:gd name="G18" fmla="+- G14 10800 0"/>
              <a:gd name="G19" fmla="*/ 8265 1 2"/>
              <a:gd name="G20" fmla="+- G19 5400 0"/>
              <a:gd name="G21" fmla="cos G20 1955614"/>
              <a:gd name="G22" fmla="sin G20 1955614"/>
              <a:gd name="G23" fmla="+- G21 10800 0"/>
              <a:gd name="G24" fmla="+- G12 G23 G22"/>
              <a:gd name="G25" fmla="+- G22 G23 G11"/>
              <a:gd name="G26" fmla="cos 10800 1955614"/>
              <a:gd name="G27" fmla="sin 10800 1955614"/>
              <a:gd name="G28" fmla="cos 8265 1955614"/>
              <a:gd name="G29" fmla="sin 8265 195561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776663"/>
              <a:gd name="G36" fmla="sin G34 -3776663"/>
              <a:gd name="G37" fmla="+/ -3776663 195561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65 G39"/>
              <a:gd name="G43" fmla="sin 82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284 w 21600"/>
              <a:gd name="T5" fmla="*/ 8206 h 21600"/>
              <a:gd name="T6" fmla="*/ 15904 w 21600"/>
              <a:gd name="T7" fmla="*/ 2748 h 21600"/>
              <a:gd name="T8" fmla="*/ 18823 w 21600"/>
              <a:gd name="T9" fmla="*/ 8815 h 21600"/>
              <a:gd name="T10" fmla="*/ 22510 w 21600"/>
              <a:gd name="T11" fmla="*/ 17517 h 21600"/>
              <a:gd name="T12" fmla="*/ 17095 w 21600"/>
              <a:gd name="T13" fmla="*/ 18985 h 21600"/>
              <a:gd name="T14" fmla="*/ 15627 w 21600"/>
              <a:gd name="T15" fmla="*/ 135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69" y="14912"/>
                </a:moveTo>
                <a:cubicBezTo>
                  <a:pt x="18687" y="13660"/>
                  <a:pt x="19065" y="12242"/>
                  <a:pt x="19065" y="10800"/>
                </a:cubicBezTo>
                <a:cubicBezTo>
                  <a:pt x="19065" y="7969"/>
                  <a:pt x="17616" y="5335"/>
                  <a:pt x="15225" y="3819"/>
                </a:cubicBezTo>
                <a:lnTo>
                  <a:pt x="16582" y="1678"/>
                </a:lnTo>
                <a:cubicBezTo>
                  <a:pt x="19706" y="3659"/>
                  <a:pt x="21600" y="7100"/>
                  <a:pt x="21600" y="10800"/>
                </a:cubicBezTo>
                <a:cubicBezTo>
                  <a:pt x="21600" y="12685"/>
                  <a:pt x="21106" y="14538"/>
                  <a:pt x="20168" y="16173"/>
                </a:cubicBezTo>
                <a:lnTo>
                  <a:pt x="22510" y="17517"/>
                </a:lnTo>
                <a:lnTo>
                  <a:pt x="17095" y="18985"/>
                </a:lnTo>
                <a:lnTo>
                  <a:pt x="15627" y="13569"/>
                </a:lnTo>
                <a:lnTo>
                  <a:pt x="17969" y="14912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57150">
            <a:pattFill prst="wdDnDiag">
              <a:fgClr>
                <a:srgbClr val="FF6600"/>
              </a:fgClr>
              <a:bgClr>
                <a:srgbClr val="FF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93" name="AutoShape 93"/>
          <p:cNvSpPr>
            <a:spLocks noChangeArrowheads="1"/>
          </p:cNvSpPr>
          <p:nvPr/>
        </p:nvSpPr>
        <p:spPr bwMode="auto">
          <a:xfrm rot="36044641">
            <a:off x="5959475" y="4416425"/>
            <a:ext cx="1368425" cy="1552575"/>
          </a:xfrm>
          <a:custGeom>
            <a:avLst/>
            <a:gdLst>
              <a:gd name="G0" fmla="+- 1955614 0 0"/>
              <a:gd name="G1" fmla="+- -3776663 0 0"/>
              <a:gd name="G2" fmla="+- 1955614 0 -3776663"/>
              <a:gd name="G3" fmla="+- 10800 0 0"/>
              <a:gd name="G4" fmla="+- 0 0 195561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65 0 0"/>
              <a:gd name="G9" fmla="+- 0 0 -3776663"/>
              <a:gd name="G10" fmla="+- 8265 0 2700"/>
              <a:gd name="G11" fmla="cos G10 1955614"/>
              <a:gd name="G12" fmla="sin G10 1955614"/>
              <a:gd name="G13" fmla="cos 13500 1955614"/>
              <a:gd name="G14" fmla="sin 13500 1955614"/>
              <a:gd name="G15" fmla="+- G11 10800 0"/>
              <a:gd name="G16" fmla="+- G12 10800 0"/>
              <a:gd name="G17" fmla="+- G13 10800 0"/>
              <a:gd name="G18" fmla="+- G14 10800 0"/>
              <a:gd name="G19" fmla="*/ 8265 1 2"/>
              <a:gd name="G20" fmla="+- G19 5400 0"/>
              <a:gd name="G21" fmla="cos G20 1955614"/>
              <a:gd name="G22" fmla="sin G20 1955614"/>
              <a:gd name="G23" fmla="+- G21 10800 0"/>
              <a:gd name="G24" fmla="+- G12 G23 G22"/>
              <a:gd name="G25" fmla="+- G22 G23 G11"/>
              <a:gd name="G26" fmla="cos 10800 1955614"/>
              <a:gd name="G27" fmla="sin 10800 1955614"/>
              <a:gd name="G28" fmla="cos 8265 1955614"/>
              <a:gd name="G29" fmla="sin 8265 195561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776663"/>
              <a:gd name="G36" fmla="sin G34 -3776663"/>
              <a:gd name="G37" fmla="+/ -3776663 195561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65 G39"/>
              <a:gd name="G43" fmla="sin 82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284 w 21600"/>
              <a:gd name="T5" fmla="*/ 8206 h 21600"/>
              <a:gd name="T6" fmla="*/ 15904 w 21600"/>
              <a:gd name="T7" fmla="*/ 2748 h 21600"/>
              <a:gd name="T8" fmla="*/ 18823 w 21600"/>
              <a:gd name="T9" fmla="*/ 8815 h 21600"/>
              <a:gd name="T10" fmla="*/ 22510 w 21600"/>
              <a:gd name="T11" fmla="*/ 17517 h 21600"/>
              <a:gd name="T12" fmla="*/ 17095 w 21600"/>
              <a:gd name="T13" fmla="*/ 18985 h 21600"/>
              <a:gd name="T14" fmla="*/ 15627 w 21600"/>
              <a:gd name="T15" fmla="*/ 135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69" y="14912"/>
                </a:moveTo>
                <a:cubicBezTo>
                  <a:pt x="18687" y="13660"/>
                  <a:pt x="19065" y="12242"/>
                  <a:pt x="19065" y="10800"/>
                </a:cubicBezTo>
                <a:cubicBezTo>
                  <a:pt x="19065" y="7969"/>
                  <a:pt x="17616" y="5335"/>
                  <a:pt x="15225" y="3819"/>
                </a:cubicBezTo>
                <a:lnTo>
                  <a:pt x="16582" y="1678"/>
                </a:lnTo>
                <a:cubicBezTo>
                  <a:pt x="19706" y="3659"/>
                  <a:pt x="21600" y="7100"/>
                  <a:pt x="21600" y="10800"/>
                </a:cubicBezTo>
                <a:cubicBezTo>
                  <a:pt x="21600" y="12685"/>
                  <a:pt x="21106" y="14538"/>
                  <a:pt x="20168" y="16173"/>
                </a:cubicBezTo>
                <a:lnTo>
                  <a:pt x="22510" y="17517"/>
                </a:lnTo>
                <a:lnTo>
                  <a:pt x="17095" y="18985"/>
                </a:lnTo>
                <a:lnTo>
                  <a:pt x="15627" y="13569"/>
                </a:lnTo>
                <a:lnTo>
                  <a:pt x="17969" y="14912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57150">
            <a:pattFill prst="wdDnDiag">
              <a:fgClr>
                <a:srgbClr val="FF6600"/>
              </a:fgClr>
              <a:bgClr>
                <a:srgbClr val="FF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94" name="Text Box 94"/>
          <p:cNvSpPr txBox="1">
            <a:spLocks noChangeArrowheads="1"/>
          </p:cNvSpPr>
          <p:nvPr/>
        </p:nvSpPr>
        <p:spPr bwMode="auto">
          <a:xfrm>
            <a:off x="468313" y="11255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anose="040B0A00000000000000" pitchFamily="50" charset="-128"/>
              </a:rPr>
              <a:t>増</a:t>
            </a:r>
          </a:p>
        </p:txBody>
      </p:sp>
      <p:sp>
        <p:nvSpPr>
          <p:cNvPr id="76895" name="Text Box 95"/>
          <p:cNvSpPr txBox="1">
            <a:spLocks noChangeArrowheads="1"/>
          </p:cNvSpPr>
          <p:nvPr/>
        </p:nvSpPr>
        <p:spPr bwMode="auto">
          <a:xfrm>
            <a:off x="395288" y="22050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anose="040B0A00000000000000" pitchFamily="50" charset="-128"/>
              </a:rPr>
              <a:t>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7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7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7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"/>
                                        <p:tgtEl>
                                          <p:spTgt spid="7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7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7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7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"/>
                                        <p:tgtEl>
                                          <p:spTgt spid="7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"/>
                                        <p:tgtEl>
                                          <p:spTgt spid="7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79" grpId="0" animBg="1"/>
      <p:bldP spid="76882" grpId="0" animBg="1"/>
      <p:bldP spid="76885" grpId="0" animBg="1"/>
      <p:bldP spid="76886" grpId="0" animBg="1"/>
      <p:bldP spid="768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E582-C8D8-432C-9AF2-CBF53590E2B5}" type="slidenum">
              <a:rPr lang="en-US" altLang="ja-JP"/>
              <a:pPr/>
              <a:t>13</a:t>
            </a:fld>
            <a:endParaRPr lang="en-US" altLang="ja-JP"/>
          </a:p>
        </p:txBody>
      </p:sp>
      <p:pic>
        <p:nvPicPr>
          <p:cNvPr id="44097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8"/>
            <a:ext cx="298767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1871662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18732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124075" y="1052513"/>
            <a:ext cx="2232025" cy="557212"/>
          </a:xfrm>
          <a:prstGeom prst="rightArrow">
            <a:avLst>
              <a:gd name="adj1" fmla="val 52704"/>
              <a:gd name="adj2" fmla="val 160970"/>
            </a:avLst>
          </a:prstGeom>
          <a:solidFill>
            <a:schemeClr val="accent1"/>
          </a:solidFill>
          <a:ln w="88900">
            <a:pattFill prst="ltVert">
              <a:fgClr>
                <a:srgbClr val="9966FF"/>
              </a:fgClr>
              <a:bgClr>
                <a:schemeClr val="accent1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800"/>
              <a:t>　大気→海氷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175" y="-28575"/>
            <a:ext cx="6413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結論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 rot="5400000">
            <a:off x="313532" y="2934494"/>
            <a:ext cx="1728787" cy="701675"/>
          </a:xfrm>
          <a:prstGeom prst="rightArrow">
            <a:avLst>
              <a:gd name="adj1" fmla="val 43444"/>
              <a:gd name="adj2" fmla="val 59473"/>
            </a:avLst>
          </a:prstGeom>
          <a:gradFill rotWithShape="1">
            <a:gsLst>
              <a:gs pos="0">
                <a:schemeClr val="accent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2052638" y="5013325"/>
            <a:ext cx="2808287" cy="1008063"/>
          </a:xfrm>
          <a:prstGeom prst="leftArrow">
            <a:avLst>
              <a:gd name="adj1" fmla="val 50000"/>
              <a:gd name="adj2" fmla="val 69646"/>
            </a:avLst>
          </a:prstGeom>
          <a:gradFill rotWithShape="1">
            <a:gsLst>
              <a:gs pos="0">
                <a:schemeClr val="accent2"/>
              </a:gs>
              <a:gs pos="100000">
                <a:srgbClr val="00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pattFill prst="wdDnDiag">
                  <a:fgClr>
                    <a:srgbClr val="99CCFF"/>
                  </a:fgClr>
                  <a:bgClr>
                    <a:srgbClr val="00CC99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b="1" u="sng">
              <a:solidFill>
                <a:schemeClr val="bg1"/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2484438" y="3594100"/>
            <a:ext cx="1800225" cy="276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3122613" y="360521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>
                <a:solidFill>
                  <a:schemeClr val="bg1"/>
                </a:solidFill>
              </a:rPr>
              <a:t>海氷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2484438" y="2708275"/>
            <a:ext cx="1800225" cy="433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>
            <a:off x="2803525" y="2924175"/>
            <a:ext cx="257175" cy="609600"/>
          </a:xfrm>
          <a:prstGeom prst="downArrow">
            <a:avLst>
              <a:gd name="adj1" fmla="val 50000"/>
              <a:gd name="adj2" fmla="val 592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ja-JP" altLang="ja-JP" sz="1800"/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 rot="10800000">
            <a:off x="3679825" y="3203575"/>
            <a:ext cx="287338" cy="512763"/>
          </a:xfrm>
          <a:prstGeom prst="downArrow">
            <a:avLst>
              <a:gd name="adj1" fmla="val 33954"/>
              <a:gd name="adj2" fmla="val 53346"/>
            </a:avLst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ja-JP" altLang="ja-JP" sz="1800"/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3016250" y="26463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/>
              <a:t>大気</a:t>
            </a:r>
          </a:p>
        </p:txBody>
      </p:sp>
      <p:sp>
        <p:nvSpPr>
          <p:cNvPr id="44059" name="Oval 27"/>
          <p:cNvSpPr>
            <a:spLocks noChangeArrowheads="1"/>
          </p:cNvSpPr>
          <p:nvPr/>
        </p:nvSpPr>
        <p:spPr bwMode="auto">
          <a:xfrm>
            <a:off x="2732088" y="3570288"/>
            <a:ext cx="454025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1800"/>
          </a:p>
        </p:txBody>
      </p:sp>
      <p:sp>
        <p:nvSpPr>
          <p:cNvPr id="44060" name="AutoShape 28"/>
          <p:cNvSpPr>
            <a:spLocks noChangeArrowheads="1"/>
          </p:cNvSpPr>
          <p:nvPr/>
        </p:nvSpPr>
        <p:spPr bwMode="auto">
          <a:xfrm>
            <a:off x="2605088" y="3617913"/>
            <a:ext cx="98425" cy="58737"/>
          </a:xfrm>
          <a:prstGeom prst="leftArrow">
            <a:avLst>
              <a:gd name="adj1" fmla="val 50000"/>
              <a:gd name="adj2" fmla="val 41892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1" name="AutoShape 29"/>
          <p:cNvSpPr>
            <a:spLocks noChangeArrowheads="1"/>
          </p:cNvSpPr>
          <p:nvPr/>
        </p:nvSpPr>
        <p:spPr bwMode="auto">
          <a:xfrm rot="10800000">
            <a:off x="3214688" y="3617913"/>
            <a:ext cx="98425" cy="58737"/>
          </a:xfrm>
          <a:prstGeom prst="leftArrow">
            <a:avLst>
              <a:gd name="adj1" fmla="val 50000"/>
              <a:gd name="adj2" fmla="val 41892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 rot="34984647">
            <a:off x="3114675" y="3716338"/>
            <a:ext cx="100013" cy="57150"/>
          </a:xfrm>
          <a:prstGeom prst="lef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 rot="18714968">
            <a:off x="2694781" y="3699670"/>
            <a:ext cx="85725" cy="68262"/>
          </a:xfrm>
          <a:prstGeom prst="leftArrow">
            <a:avLst>
              <a:gd name="adj1" fmla="val 50000"/>
              <a:gd name="adj2" fmla="val 3139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4" name="AutoShape 32"/>
          <p:cNvSpPr>
            <a:spLocks noChangeArrowheads="1"/>
          </p:cNvSpPr>
          <p:nvPr/>
        </p:nvSpPr>
        <p:spPr bwMode="auto">
          <a:xfrm rot="16200000">
            <a:off x="2907506" y="3736182"/>
            <a:ext cx="85725" cy="68262"/>
          </a:xfrm>
          <a:prstGeom prst="leftArrow">
            <a:avLst>
              <a:gd name="adj1" fmla="val 50000"/>
              <a:gd name="adj2" fmla="val 3139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5" name="Oval 33"/>
          <p:cNvSpPr>
            <a:spLocks noChangeArrowheads="1"/>
          </p:cNvSpPr>
          <p:nvPr/>
        </p:nvSpPr>
        <p:spPr bwMode="auto">
          <a:xfrm rot="10800000">
            <a:off x="3582988" y="3008313"/>
            <a:ext cx="454025" cy="14605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ja-JP" altLang="ja-JP" sz="1800"/>
          </a:p>
        </p:txBody>
      </p:sp>
      <p:sp>
        <p:nvSpPr>
          <p:cNvPr id="44066" name="AutoShape 34"/>
          <p:cNvSpPr>
            <a:spLocks noChangeArrowheads="1"/>
          </p:cNvSpPr>
          <p:nvPr/>
        </p:nvSpPr>
        <p:spPr bwMode="auto">
          <a:xfrm rot="10800000">
            <a:off x="4065588" y="3048000"/>
            <a:ext cx="98425" cy="57150"/>
          </a:xfrm>
          <a:prstGeom prst="leftArrow">
            <a:avLst>
              <a:gd name="adj1" fmla="val 50000"/>
              <a:gd name="adj2" fmla="val 43056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7" name="AutoShape 35"/>
          <p:cNvSpPr>
            <a:spLocks noChangeArrowheads="1"/>
          </p:cNvSpPr>
          <p:nvPr/>
        </p:nvSpPr>
        <p:spPr bwMode="auto">
          <a:xfrm rot="21600000">
            <a:off x="3455988" y="3048000"/>
            <a:ext cx="98425" cy="57150"/>
          </a:xfrm>
          <a:prstGeom prst="leftArrow">
            <a:avLst>
              <a:gd name="adj1" fmla="val 50000"/>
              <a:gd name="adj2" fmla="val 43056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8" name="AutoShape 36"/>
          <p:cNvSpPr>
            <a:spLocks noChangeArrowheads="1"/>
          </p:cNvSpPr>
          <p:nvPr/>
        </p:nvSpPr>
        <p:spPr bwMode="auto">
          <a:xfrm rot="45784647">
            <a:off x="3554413" y="2951163"/>
            <a:ext cx="100012" cy="57150"/>
          </a:xfrm>
          <a:prstGeom prst="lef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9" name="AutoShape 37"/>
          <p:cNvSpPr>
            <a:spLocks noChangeArrowheads="1"/>
          </p:cNvSpPr>
          <p:nvPr/>
        </p:nvSpPr>
        <p:spPr bwMode="auto">
          <a:xfrm rot="29514968">
            <a:off x="3989388" y="2955925"/>
            <a:ext cx="84137" cy="68263"/>
          </a:xfrm>
          <a:prstGeom prst="leftArrow">
            <a:avLst>
              <a:gd name="adj1" fmla="val 50000"/>
              <a:gd name="adj2" fmla="val 30814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70" name="AutoShape 38"/>
          <p:cNvSpPr>
            <a:spLocks noChangeArrowheads="1"/>
          </p:cNvSpPr>
          <p:nvPr/>
        </p:nvSpPr>
        <p:spPr bwMode="auto">
          <a:xfrm rot="27000000">
            <a:off x="3776663" y="2919412"/>
            <a:ext cx="84138" cy="68263"/>
          </a:xfrm>
          <a:prstGeom prst="leftArrow">
            <a:avLst>
              <a:gd name="adj1" fmla="val 50000"/>
              <a:gd name="adj2" fmla="val 30814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323850" y="4221163"/>
            <a:ext cx="180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PSA</a:t>
            </a:r>
            <a:r>
              <a:rPr lang="ja-JP" altLang="en-US" sz="1800"/>
              <a:t>パターン：弱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0" y="2133600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6</a:t>
            </a:r>
            <a:r>
              <a:rPr lang="ja-JP" altLang="en-US" sz="1600"/>
              <a:t>～</a:t>
            </a:r>
            <a:r>
              <a:rPr lang="en-US" altLang="ja-JP" sz="1600"/>
              <a:t>8</a:t>
            </a:r>
            <a:r>
              <a:rPr lang="ja-JP" altLang="en-US" sz="1600"/>
              <a:t>月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-42863" y="6237288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/>
              <a:t>7</a:t>
            </a:r>
            <a:r>
              <a:rPr lang="ja-JP" altLang="en-US" sz="1600"/>
              <a:t>～</a:t>
            </a:r>
            <a:r>
              <a:rPr lang="en-US" altLang="ja-JP" sz="1600"/>
              <a:t>9</a:t>
            </a:r>
            <a:r>
              <a:rPr lang="ja-JP" altLang="en-US" sz="1600"/>
              <a:t>月</a:t>
            </a:r>
          </a:p>
        </p:txBody>
      </p:sp>
      <p:sp>
        <p:nvSpPr>
          <p:cNvPr id="44080" name="Text Box 48"/>
          <p:cNvSpPr txBox="1">
            <a:spLocks noChangeArrowheads="1"/>
          </p:cNvSpPr>
          <p:nvPr/>
        </p:nvSpPr>
        <p:spPr bwMode="auto">
          <a:xfrm>
            <a:off x="2771775" y="5229225"/>
            <a:ext cx="280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800" b="1" u="sng">
                <a:solidFill>
                  <a:schemeClr val="bg1"/>
                </a:solidFill>
              </a:rPr>
              <a:t>海氷→大気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6156325" y="3062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/>
              <a:t>850hPa</a:t>
            </a:r>
          </a:p>
        </p:txBody>
      </p:sp>
      <p:sp>
        <p:nvSpPr>
          <p:cNvPr id="44098" name="Text Box 66"/>
          <p:cNvSpPr txBox="1">
            <a:spLocks noChangeArrowheads="1"/>
          </p:cNvSpPr>
          <p:nvPr/>
        </p:nvSpPr>
        <p:spPr bwMode="auto">
          <a:xfrm>
            <a:off x="6732588" y="260350"/>
            <a:ext cx="1706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海氷ダイポール</a:t>
            </a:r>
          </a:p>
        </p:txBody>
      </p:sp>
      <p:pic>
        <p:nvPicPr>
          <p:cNvPr id="44109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298825" cy="32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06" name="AutoShape 74"/>
          <p:cNvSpPr>
            <a:spLocks noChangeArrowheads="1"/>
          </p:cNvSpPr>
          <p:nvPr/>
        </p:nvSpPr>
        <p:spPr bwMode="auto">
          <a:xfrm rot="1733409">
            <a:off x="5364163" y="1341438"/>
            <a:ext cx="3616325" cy="3035300"/>
          </a:xfrm>
          <a:custGeom>
            <a:avLst/>
            <a:gdLst>
              <a:gd name="G0" fmla="+- 2074054 0 0"/>
              <a:gd name="G1" fmla="+- -7687025 0 0"/>
              <a:gd name="G2" fmla="+- 2074054 0 -7687025"/>
              <a:gd name="G3" fmla="+- 10800 0 0"/>
              <a:gd name="G4" fmla="+- 0 0 207405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08 0 0"/>
              <a:gd name="G9" fmla="+- 0 0 -7687025"/>
              <a:gd name="G10" fmla="+- 8808 0 2700"/>
              <a:gd name="G11" fmla="cos G10 2074054"/>
              <a:gd name="G12" fmla="sin G10 2074054"/>
              <a:gd name="G13" fmla="cos 13500 2074054"/>
              <a:gd name="G14" fmla="sin 13500 2074054"/>
              <a:gd name="G15" fmla="+- G11 10800 0"/>
              <a:gd name="G16" fmla="+- G12 10800 0"/>
              <a:gd name="G17" fmla="+- G13 10800 0"/>
              <a:gd name="G18" fmla="+- G14 10800 0"/>
              <a:gd name="G19" fmla="*/ 8808 1 2"/>
              <a:gd name="G20" fmla="+- G19 5400 0"/>
              <a:gd name="G21" fmla="cos G20 2074054"/>
              <a:gd name="G22" fmla="sin G20 2074054"/>
              <a:gd name="G23" fmla="+- G21 10800 0"/>
              <a:gd name="G24" fmla="+- G12 G23 G22"/>
              <a:gd name="G25" fmla="+- G22 G23 G11"/>
              <a:gd name="G26" fmla="cos 10800 2074054"/>
              <a:gd name="G27" fmla="sin 10800 2074054"/>
              <a:gd name="G28" fmla="cos 8808 2074054"/>
              <a:gd name="G29" fmla="sin 8808 207405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687025"/>
              <a:gd name="G36" fmla="sin G34 -7687025"/>
              <a:gd name="G37" fmla="+/ -7687025 207405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08 G39"/>
              <a:gd name="G43" fmla="sin 880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1 w 21600"/>
              <a:gd name="T5" fmla="*/ 3458 h 21600"/>
              <a:gd name="T6" fmla="*/ 6304 w 21600"/>
              <a:gd name="T7" fmla="*/ 2087 h 21600"/>
              <a:gd name="T8" fmla="*/ 17260 w 21600"/>
              <a:gd name="T9" fmla="*/ 4812 h 21600"/>
              <a:gd name="T10" fmla="*/ 22292 w 21600"/>
              <a:gd name="T11" fmla="*/ 17883 h 21600"/>
              <a:gd name="T12" fmla="*/ 17206 w 21600"/>
              <a:gd name="T13" fmla="*/ 19091 h 21600"/>
              <a:gd name="T14" fmla="*/ 15999 w 21600"/>
              <a:gd name="T15" fmla="*/ 1400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298" y="15421"/>
                </a:moveTo>
                <a:cubicBezTo>
                  <a:pt x="19154" y="14032"/>
                  <a:pt x="19608" y="12432"/>
                  <a:pt x="19608" y="10800"/>
                </a:cubicBezTo>
                <a:cubicBezTo>
                  <a:pt x="19608" y="5935"/>
                  <a:pt x="15664" y="1992"/>
                  <a:pt x="10800" y="1992"/>
                </a:cubicBezTo>
                <a:cubicBezTo>
                  <a:pt x="9394" y="1992"/>
                  <a:pt x="8009" y="2328"/>
                  <a:pt x="6760" y="2972"/>
                </a:cubicBezTo>
                <a:lnTo>
                  <a:pt x="5847" y="1202"/>
                </a:lnTo>
                <a:cubicBezTo>
                  <a:pt x="7378" y="412"/>
                  <a:pt x="9076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801"/>
                  <a:pt x="21043" y="14763"/>
                  <a:pt x="19993" y="16466"/>
                </a:cubicBezTo>
                <a:lnTo>
                  <a:pt x="22292" y="17883"/>
                </a:lnTo>
                <a:lnTo>
                  <a:pt x="17206" y="19091"/>
                </a:lnTo>
                <a:lnTo>
                  <a:pt x="15999" y="14004"/>
                </a:lnTo>
                <a:lnTo>
                  <a:pt x="18298" y="15421"/>
                </a:lnTo>
                <a:close/>
              </a:path>
            </a:pathLst>
          </a:custGeom>
          <a:gradFill rotWithShape="1">
            <a:gsLst>
              <a:gs pos="0">
                <a:srgbClr val="0099CC">
                  <a:alpha val="60001"/>
                </a:srgbClr>
              </a:gs>
              <a:gs pos="100000">
                <a:srgbClr val="FFCC00"/>
              </a:gs>
            </a:gsLst>
            <a:lin ang="2700000" scaled="1"/>
          </a:gradFill>
          <a:ln w="38100">
            <a:pattFill prst="pct40">
              <a:fgClr>
                <a:srgbClr val="FFCC00"/>
              </a:fgClr>
              <a:bgClr>
                <a:schemeClr val="accent1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096" name="Group 64"/>
          <p:cNvGrpSpPr>
            <a:grpSpLocks/>
          </p:cNvGrpSpPr>
          <p:nvPr/>
        </p:nvGrpSpPr>
        <p:grpSpPr bwMode="auto">
          <a:xfrm>
            <a:off x="6516688" y="6381750"/>
            <a:ext cx="2447925" cy="400050"/>
            <a:chOff x="4014" y="3974"/>
            <a:chExt cx="1542" cy="252"/>
          </a:xfrm>
        </p:grpSpPr>
        <p:sp>
          <p:nvSpPr>
            <p:cNvPr id="44091" name="Rectangle 59"/>
            <p:cNvSpPr>
              <a:spLocks noChangeArrowheads="1"/>
            </p:cNvSpPr>
            <p:nvPr/>
          </p:nvSpPr>
          <p:spPr bwMode="auto">
            <a:xfrm>
              <a:off x="4045" y="4021"/>
              <a:ext cx="1466" cy="2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44094" name="Object 62"/>
            <p:cNvGraphicFramePr>
              <a:graphicFrameLocks noChangeAspect="1"/>
            </p:cNvGraphicFramePr>
            <p:nvPr/>
          </p:nvGraphicFramePr>
          <p:xfrm>
            <a:off x="4014" y="3974"/>
            <a:ext cx="154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12" name="数式" r:id="rId8" imgW="1117440" imgH="177480" progId="Equation.3">
                    <p:embed/>
                  </p:oleObj>
                </mc:Choice>
                <mc:Fallback>
                  <p:oleObj name="数式" r:id="rId8" imgW="1117440" imgH="177480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3974"/>
                          <a:ext cx="154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716463" y="3644900"/>
            <a:ext cx="1943100" cy="366713"/>
          </a:xfrm>
          <a:prstGeom prst="rect">
            <a:avLst/>
          </a:prstGeom>
          <a:solidFill>
            <a:srgbClr val="FFCC00">
              <a:alpha val="9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negPSA</a:t>
            </a:r>
            <a:r>
              <a:rPr lang="ja-JP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パターン</a:t>
            </a:r>
          </a:p>
        </p:txBody>
      </p:sp>
      <p:sp>
        <p:nvSpPr>
          <p:cNvPr id="44110" name="Text Box 78"/>
          <p:cNvSpPr txBox="1">
            <a:spLocks noChangeArrowheads="1"/>
          </p:cNvSpPr>
          <p:nvPr/>
        </p:nvSpPr>
        <p:spPr bwMode="auto">
          <a:xfrm>
            <a:off x="5076825" y="3333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anose="040B0A00000000000000" pitchFamily="50" charset="-128"/>
              </a:rPr>
              <a:t>増</a:t>
            </a:r>
          </a:p>
        </p:txBody>
      </p:sp>
      <p:sp>
        <p:nvSpPr>
          <p:cNvPr id="44111" name="Text Box 79"/>
          <p:cNvSpPr txBox="1">
            <a:spLocks noChangeArrowheads="1"/>
          </p:cNvSpPr>
          <p:nvPr/>
        </p:nvSpPr>
        <p:spPr bwMode="auto">
          <a:xfrm>
            <a:off x="5019675" y="19161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anose="040B0A00000000000000" pitchFamily="50" charset="-128"/>
              </a:rPr>
              <a:t>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4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4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3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3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3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3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4" presetClass="entr" presetSubtype="0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3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52" grpId="0" animBg="1"/>
      <p:bldP spid="44054" grpId="0"/>
      <p:bldP spid="44055" grpId="0" animBg="1"/>
      <p:bldP spid="44056" grpId="0" animBg="1"/>
      <p:bldP spid="44056" grpId="1" animBg="1"/>
      <p:bldP spid="44057" grpId="0" animBg="1"/>
      <p:bldP spid="44057" grpId="1" animBg="1"/>
      <p:bldP spid="44058" grpId="0"/>
      <p:bldP spid="44059" grpId="0" animBg="1"/>
      <p:bldP spid="44065" grpId="0" animBg="1"/>
      <p:bldP spid="44065" grpId="1" animBg="1"/>
      <p:bldP spid="44073" grpId="0"/>
      <p:bldP spid="44076" grpId="0"/>
      <p:bldP spid="44080" grpId="0"/>
      <p:bldP spid="44083" grpId="0"/>
      <p:bldP spid="44049" grpId="0" animBg="1"/>
      <p:bldP spid="44110" grpId="0"/>
      <p:bldP spid="44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BB4-5595-45D5-9FD2-FC368BF70047}" type="slidenum">
              <a:rPr lang="en-US" altLang="ja-JP"/>
              <a:pPr/>
              <a:t>14</a:t>
            </a:fld>
            <a:endParaRPr lang="en-US" altLang="ja-JP"/>
          </a:p>
        </p:txBody>
      </p:sp>
      <p:pic>
        <p:nvPicPr>
          <p:cNvPr id="65538" name="Picture 2" descr="j0437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41875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 descr="j0437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alpha val="3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120900" y="1700213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大気大循環モデル</a:t>
            </a:r>
            <a:r>
              <a:rPr lang="en-US" altLang="ja-JP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(AGCM)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87450" y="2852738"/>
            <a:ext cx="7243763" cy="2303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/>
              <a:t>CCSR/NIES AGCM</a:t>
            </a:r>
          </a:p>
          <a:p>
            <a:pPr>
              <a:lnSpc>
                <a:spcPct val="80000"/>
              </a:lnSpc>
            </a:pPr>
            <a:r>
              <a:rPr lang="ja-JP" altLang="en-US" sz="2800"/>
              <a:t>物理法則に則った</a:t>
            </a:r>
            <a:r>
              <a:rPr lang="en-US" altLang="ja-JP" sz="2800"/>
              <a:t>3</a:t>
            </a:r>
            <a:r>
              <a:rPr lang="ja-JP" altLang="en-US" sz="2800"/>
              <a:t>次元的大気の時間発展を見ることができる。</a:t>
            </a:r>
          </a:p>
          <a:p>
            <a:pPr>
              <a:lnSpc>
                <a:spcPct val="80000"/>
              </a:lnSpc>
            </a:pPr>
            <a:r>
              <a:rPr lang="ja-JP" altLang="en-US" sz="2800"/>
              <a:t>もともと、気候値</a:t>
            </a:r>
            <a:r>
              <a:rPr lang="en-US" altLang="ja-JP" sz="2800"/>
              <a:t>SST</a:t>
            </a:r>
            <a:r>
              <a:rPr lang="ja-JP" altLang="en-US" sz="2800"/>
              <a:t>、海氷などの境界条件が入っている</a:t>
            </a:r>
          </a:p>
          <a:p>
            <a:pPr>
              <a:lnSpc>
                <a:spcPct val="80000"/>
              </a:lnSpc>
            </a:pPr>
            <a:r>
              <a:rPr lang="ja-JP" altLang="en-US" sz="2800"/>
              <a:t>海氷の境界条件を変化⇒大気の応答を解析</a:t>
            </a:r>
          </a:p>
          <a:p>
            <a:pPr>
              <a:lnSpc>
                <a:spcPct val="80000"/>
              </a:lnSpc>
            </a:pPr>
            <a:r>
              <a:rPr lang="ja-JP" altLang="en-US" sz="29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原因と結果の関係を調べる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2C57-8A7F-4F52-9CDF-20F452007F79}" type="slidenum">
              <a:rPr lang="en-US" altLang="ja-JP"/>
              <a:pPr/>
              <a:t>15</a:t>
            </a:fld>
            <a:endParaRPr lang="en-US" altLang="ja-JP"/>
          </a:p>
        </p:txBody>
      </p:sp>
      <p:pic>
        <p:nvPicPr>
          <p:cNvPr id="7067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801938"/>
            <a:ext cx="4392612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388"/>
            <a:ext cx="4321175" cy="4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8451850" y="333375"/>
            <a:ext cx="69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Kg/m</a:t>
            </a:r>
            <a:r>
              <a:rPr lang="en-US" altLang="ja-JP" sz="1400" b="1" baseline="30000"/>
              <a:t>2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051050" y="5876925"/>
            <a:ext cx="283368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/>
              <a:t>AGCM</a:t>
            </a:r>
            <a:r>
              <a:rPr lang="ja-JP" altLang="en-US" sz="1800"/>
              <a:t>に入っている</a:t>
            </a:r>
            <a:r>
              <a:rPr lang="en-US" altLang="ja-JP" sz="1800"/>
              <a:t>9</a:t>
            </a:r>
            <a:r>
              <a:rPr lang="ja-JP" altLang="en-US" sz="1800"/>
              <a:t>月の海氷の気候値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563938" y="333375"/>
            <a:ext cx="27352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/>
              <a:t>AGCM</a:t>
            </a:r>
            <a:r>
              <a:rPr lang="ja-JP" altLang="en-US" sz="1800"/>
              <a:t>に入っている</a:t>
            </a:r>
            <a:r>
              <a:rPr lang="en-US" altLang="ja-JP" sz="1800"/>
              <a:t>3</a:t>
            </a:r>
            <a:r>
              <a:rPr lang="ja-JP" altLang="en-US" sz="1800"/>
              <a:t>月の海氷の気候値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175" y="-14288"/>
            <a:ext cx="8699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tx2"/>
                </a:solidFill>
              </a:rPr>
              <a:t>AGCM</a:t>
            </a:r>
          </a:p>
        </p:txBody>
      </p:sp>
      <p:pic>
        <p:nvPicPr>
          <p:cNvPr id="7067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/>
          <a:stretch>
            <a:fillRect/>
          </a:stretch>
        </p:blipFill>
        <p:spPr bwMode="auto">
          <a:xfrm>
            <a:off x="8385175" y="657225"/>
            <a:ext cx="7588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FAAD-75DC-4942-9931-1C34028C141F}" type="slidenum">
              <a:rPr lang="en-US" altLang="ja-JP"/>
              <a:pPr/>
              <a:t>16</a:t>
            </a:fld>
            <a:endParaRPr lang="en-US" altLang="ja-JP"/>
          </a:p>
        </p:txBody>
      </p:sp>
      <p:pic>
        <p:nvPicPr>
          <p:cNvPr id="6965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7188"/>
            <a:ext cx="366712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2038"/>
            <a:ext cx="5102225" cy="47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1042988" y="5732463"/>
            <a:ext cx="32400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800"/>
              <a:t>AGCM</a:t>
            </a:r>
            <a:r>
              <a:rPr lang="ja-JP" altLang="en-US" sz="1800"/>
              <a:t>の境界条件変化ポイント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3175" y="-14288"/>
            <a:ext cx="8699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tx2"/>
                </a:solidFill>
              </a:rPr>
              <a:t>AGCM</a:t>
            </a: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682625" y="4724400"/>
            <a:ext cx="7207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682625" y="58769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6156325" y="1266825"/>
            <a:ext cx="1935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海氷のダイポール</a:t>
            </a: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5364163" y="1698625"/>
            <a:ext cx="3517900" cy="360045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 rot="3440079">
            <a:off x="5572126" y="3868737"/>
            <a:ext cx="1382712" cy="792163"/>
          </a:xfrm>
          <a:prstGeom prst="ellips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14A5-3969-4B0A-A954-DF3AC2B1A5D5}" type="slidenum">
              <a:rPr lang="en-US" altLang="ja-JP"/>
              <a:pPr/>
              <a:t>17</a:t>
            </a:fld>
            <a:endParaRPr lang="en-US" altLang="ja-JP"/>
          </a:p>
        </p:txBody>
      </p:sp>
      <p:pic>
        <p:nvPicPr>
          <p:cNvPr id="6762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3429000"/>
            <a:ext cx="34051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295275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09" name="Oval 25"/>
          <p:cNvSpPr>
            <a:spLocks noChangeArrowheads="1"/>
          </p:cNvSpPr>
          <p:nvPr/>
        </p:nvSpPr>
        <p:spPr bwMode="auto">
          <a:xfrm rot="3440079">
            <a:off x="100807" y="1491456"/>
            <a:ext cx="1092200" cy="792163"/>
          </a:xfrm>
          <a:prstGeom prst="ellips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1" name="Rectangle 27" descr="j0437162"/>
          <p:cNvSpPr>
            <a:spLocks noChangeArrowheads="1"/>
          </p:cNvSpPr>
          <p:nvPr/>
        </p:nvSpPr>
        <p:spPr bwMode="auto">
          <a:xfrm>
            <a:off x="3276600" y="2011363"/>
            <a:ext cx="2449513" cy="31908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2" name="AutoShape 28" descr="j0437162"/>
          <p:cNvSpPr>
            <a:spLocks noChangeArrowheads="1"/>
          </p:cNvSpPr>
          <p:nvPr/>
        </p:nvSpPr>
        <p:spPr bwMode="auto">
          <a:xfrm rot="16200000" flipH="1">
            <a:off x="4440238" y="2143125"/>
            <a:ext cx="1417637" cy="1154113"/>
          </a:xfrm>
          <a:custGeom>
            <a:avLst/>
            <a:gdLst>
              <a:gd name="G0" fmla="+- 15722 0 0"/>
              <a:gd name="G1" fmla="+- 3735 0 0"/>
              <a:gd name="G2" fmla="+- 12158 0 3735"/>
              <a:gd name="G3" fmla="+- G2 0 3735"/>
              <a:gd name="G4" fmla="*/ G3 32768 32059"/>
              <a:gd name="G5" fmla="*/ G4 1 2"/>
              <a:gd name="G6" fmla="+- 21600 0 15722"/>
              <a:gd name="G7" fmla="*/ G6 3735 6079"/>
              <a:gd name="G8" fmla="+- G7 15722 0"/>
              <a:gd name="T0" fmla="*/ 15722 w 21600"/>
              <a:gd name="T1" fmla="*/ 0 h 21600"/>
              <a:gd name="T2" fmla="*/ 15722 w 21600"/>
              <a:gd name="T3" fmla="*/ 12158 h 21600"/>
              <a:gd name="T4" fmla="*/ 23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722" y="0"/>
                </a:lnTo>
                <a:lnTo>
                  <a:pt x="15722" y="3735"/>
                </a:lnTo>
                <a:lnTo>
                  <a:pt x="12427" y="3735"/>
                </a:lnTo>
                <a:cubicBezTo>
                  <a:pt x="5564" y="3735"/>
                  <a:pt x="0" y="7506"/>
                  <a:pt x="0" y="12158"/>
                </a:cubicBezTo>
                <a:lnTo>
                  <a:pt x="0" y="21600"/>
                </a:lnTo>
                <a:lnTo>
                  <a:pt x="4792" y="21600"/>
                </a:lnTo>
                <a:lnTo>
                  <a:pt x="4792" y="12158"/>
                </a:lnTo>
                <a:cubicBezTo>
                  <a:pt x="4792" y="10095"/>
                  <a:pt x="8210" y="8423"/>
                  <a:pt x="12427" y="8423"/>
                </a:cubicBezTo>
                <a:lnTo>
                  <a:pt x="15722" y="8423"/>
                </a:lnTo>
                <a:lnTo>
                  <a:pt x="15722" y="12158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7613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/>
          <a:stretch>
            <a:fillRect/>
          </a:stretch>
        </p:blipFill>
        <p:spPr bwMode="auto">
          <a:xfrm>
            <a:off x="8694738" y="333375"/>
            <a:ext cx="44926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8488363" y="100013"/>
            <a:ext cx="69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Kg/m</a:t>
            </a:r>
            <a:r>
              <a:rPr lang="en-US" altLang="ja-JP" sz="1400" b="1" baseline="30000"/>
              <a:t>2</a:t>
            </a:r>
          </a:p>
        </p:txBody>
      </p:sp>
      <p:pic>
        <p:nvPicPr>
          <p:cNvPr id="6761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13125"/>
            <a:ext cx="34925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10" name="AutoShape 26" descr="j0437162"/>
          <p:cNvSpPr>
            <a:spLocks noChangeArrowheads="1"/>
          </p:cNvSpPr>
          <p:nvPr/>
        </p:nvSpPr>
        <p:spPr bwMode="auto">
          <a:xfrm rot="16200000" flipH="1">
            <a:off x="1882775" y="1963738"/>
            <a:ext cx="1417637" cy="1512888"/>
          </a:xfrm>
          <a:custGeom>
            <a:avLst/>
            <a:gdLst>
              <a:gd name="G0" fmla="+- 15722 0 0"/>
              <a:gd name="G1" fmla="+- 3735 0 0"/>
              <a:gd name="G2" fmla="+- 12158 0 3735"/>
              <a:gd name="G3" fmla="+- G2 0 3735"/>
              <a:gd name="G4" fmla="*/ G3 32768 32059"/>
              <a:gd name="G5" fmla="*/ G4 1 2"/>
              <a:gd name="G6" fmla="+- 21600 0 15722"/>
              <a:gd name="G7" fmla="*/ G6 3735 6079"/>
              <a:gd name="G8" fmla="+- G7 15722 0"/>
              <a:gd name="T0" fmla="*/ 15722 w 21600"/>
              <a:gd name="T1" fmla="*/ 0 h 21600"/>
              <a:gd name="T2" fmla="*/ 15722 w 21600"/>
              <a:gd name="T3" fmla="*/ 12158 h 21600"/>
              <a:gd name="T4" fmla="*/ 23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722" y="0"/>
                </a:lnTo>
                <a:lnTo>
                  <a:pt x="15722" y="3735"/>
                </a:lnTo>
                <a:lnTo>
                  <a:pt x="12427" y="3735"/>
                </a:lnTo>
                <a:cubicBezTo>
                  <a:pt x="5564" y="3735"/>
                  <a:pt x="0" y="7506"/>
                  <a:pt x="0" y="12158"/>
                </a:cubicBezTo>
                <a:lnTo>
                  <a:pt x="0" y="21600"/>
                </a:lnTo>
                <a:lnTo>
                  <a:pt x="4792" y="21600"/>
                </a:lnTo>
                <a:lnTo>
                  <a:pt x="4792" y="12158"/>
                </a:lnTo>
                <a:cubicBezTo>
                  <a:pt x="4792" y="10095"/>
                  <a:pt x="8210" y="8423"/>
                  <a:pt x="12427" y="8423"/>
                </a:cubicBezTo>
                <a:lnTo>
                  <a:pt x="15722" y="8423"/>
                </a:lnTo>
                <a:lnTo>
                  <a:pt x="15722" y="12158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 rot="3440079">
            <a:off x="438944" y="5393532"/>
            <a:ext cx="1520825" cy="915987"/>
          </a:xfrm>
          <a:prstGeom prst="ellipse">
            <a:avLst/>
          </a:prstGeom>
          <a:noFill/>
          <a:ln w="76200">
            <a:pattFill prst="solidDmnd">
              <a:fgClr>
                <a:srgbClr val="FF6600"/>
              </a:fgClr>
              <a:bgClr>
                <a:srgbClr val="FFFF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 rot="3440079">
            <a:off x="3793331" y="5369719"/>
            <a:ext cx="1520825" cy="915988"/>
          </a:xfrm>
          <a:prstGeom prst="ellipse">
            <a:avLst/>
          </a:prstGeom>
          <a:noFill/>
          <a:ln w="76200">
            <a:pattFill prst="solidDmnd">
              <a:fgClr>
                <a:srgbClr val="FF6600"/>
              </a:fgClr>
              <a:bgClr>
                <a:srgbClr val="FFFF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 rot="3440079">
            <a:off x="5886450" y="1746250"/>
            <a:ext cx="1376363" cy="792163"/>
          </a:xfrm>
          <a:prstGeom prst="ellipse">
            <a:avLst/>
          </a:prstGeom>
          <a:noFill/>
          <a:ln w="76200">
            <a:pattFill prst="solidDmnd">
              <a:fgClr>
                <a:srgbClr val="FF6600"/>
              </a:fgClr>
              <a:bgClr>
                <a:srgbClr val="FFFF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372225" y="2901950"/>
            <a:ext cx="2195513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AGCM</a:t>
            </a:r>
            <a:r>
              <a:rPr lang="ja-JP" altLang="en-US" sz="1400"/>
              <a:t>に入っている</a:t>
            </a:r>
            <a:r>
              <a:rPr lang="en-US" altLang="ja-JP" sz="1400"/>
              <a:t>9</a:t>
            </a:r>
            <a:r>
              <a:rPr lang="ja-JP" altLang="en-US" sz="1400"/>
              <a:t>月の海氷の気候値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7164388" y="4724400"/>
            <a:ext cx="187007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左：海氷増加</a:t>
            </a:r>
          </a:p>
          <a:p>
            <a:r>
              <a:rPr lang="ja-JP" altLang="en-US"/>
              <a:t>右：海氷減少</a:t>
            </a: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3175" y="-14288"/>
            <a:ext cx="8699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tx2"/>
                </a:solidFill>
              </a:rPr>
              <a:t>AGCM</a:t>
            </a:r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3659188" y="3476625"/>
            <a:ext cx="3313112" cy="3357563"/>
          </a:xfrm>
          <a:prstGeom prst="ellipse">
            <a:avLst/>
          </a:prstGeom>
          <a:noFill/>
          <a:ln w="57150">
            <a:pattFill prst="pct70">
              <a:fgClr>
                <a:srgbClr val="FF0000"/>
              </a:fgClr>
              <a:bgClr>
                <a:srgbClr val="FF66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F1E-3AAA-4EA3-9272-B79D484220A2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 rot="10800000">
            <a:off x="3781425" y="3429000"/>
            <a:ext cx="1584325" cy="1944688"/>
          </a:xfrm>
          <a:prstGeom prst="downArrow">
            <a:avLst>
              <a:gd name="adj1" fmla="val 50000"/>
              <a:gd name="adj2" fmla="val 30686"/>
            </a:avLst>
          </a:prstGeom>
          <a:gradFill rotWithShape="1">
            <a:gsLst>
              <a:gs pos="0">
                <a:srgbClr val="3366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ja-JP" altLang="en-US" sz="1800">
                <a:solidFill>
                  <a:schemeClr val="bg1"/>
                </a:solidFill>
              </a:rPr>
              <a:t>海氷の寒さ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073525" y="72072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/>
              <a:t>大気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073525" y="6278563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>
                <a:solidFill>
                  <a:schemeClr val="bg1"/>
                </a:solidFill>
              </a:rPr>
              <a:t>海氷</a:t>
            </a:r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 rot="10800000">
            <a:off x="5651500" y="3086100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 rot="21600000">
            <a:off x="2916238" y="3086100"/>
            <a:ext cx="503237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 rot="45784647">
            <a:off x="3402013" y="2582863"/>
            <a:ext cx="503237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43" name="AutoShape 19"/>
          <p:cNvSpPr>
            <a:spLocks noChangeArrowheads="1"/>
          </p:cNvSpPr>
          <p:nvPr/>
        </p:nvSpPr>
        <p:spPr bwMode="auto">
          <a:xfrm rot="29514968">
            <a:off x="5212556" y="2572544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 rot="27000000">
            <a:off x="4312444" y="2429669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4140200" y="5445125"/>
            <a:ext cx="869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5400">
                <a:solidFill>
                  <a:schemeClr val="bg1"/>
                </a:solidFill>
              </a:rPr>
              <a:t>冷</a:t>
            </a:r>
          </a:p>
        </p:txBody>
      </p:sp>
      <p:pic>
        <p:nvPicPr>
          <p:cNvPr id="77852" name="Picture 28" descr="MCj044149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88913"/>
            <a:ext cx="2551113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0" y="0"/>
            <a:ext cx="1898650" cy="366713"/>
          </a:xfrm>
          <a:prstGeom prst="rect">
            <a:avLst/>
          </a:prstGeom>
          <a:solidFill>
            <a:srgbClr val="C0C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AGCM</a:t>
            </a:r>
            <a:r>
              <a:rPr lang="ja-JP" altLang="en-US" sz="1800"/>
              <a:t>の結果・・・</a:t>
            </a:r>
          </a:p>
        </p:txBody>
      </p:sp>
      <p:pic>
        <p:nvPicPr>
          <p:cNvPr id="77873" name="Picture 4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92150"/>
            <a:ext cx="2117725" cy="2132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872" name="Picture 48" descr="MCj044144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-242888"/>
            <a:ext cx="3298825" cy="32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51" name="Text Box 6"/>
          <p:cNvSpPr txBox="1">
            <a:spLocks noChangeArrowheads="1"/>
          </p:cNvSpPr>
          <p:nvPr/>
        </p:nvSpPr>
        <p:spPr bwMode="auto">
          <a:xfrm>
            <a:off x="8502650" y="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/>
              <a:t>導入</a:t>
            </a:r>
          </a:p>
        </p:txBody>
      </p:sp>
      <p:sp>
        <p:nvSpPr>
          <p:cNvPr id="77876" name="AutoShape 52"/>
          <p:cNvSpPr>
            <a:spLocks noChangeArrowheads="1"/>
          </p:cNvSpPr>
          <p:nvPr/>
        </p:nvSpPr>
        <p:spPr bwMode="auto">
          <a:xfrm>
            <a:off x="5803900" y="3732213"/>
            <a:ext cx="3349625" cy="3167062"/>
          </a:xfrm>
          <a:prstGeom prst="wedgeEllipseCallout">
            <a:avLst>
              <a:gd name="adj1" fmla="val 7111"/>
              <a:gd name="adj2" fmla="val -760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ja-JP"/>
          </a:p>
        </p:txBody>
      </p:sp>
      <p:pic>
        <p:nvPicPr>
          <p:cNvPr id="77874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65600"/>
            <a:ext cx="2266950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78" name="Text Box 54"/>
          <p:cNvSpPr txBox="1">
            <a:spLocks noChangeArrowheads="1"/>
          </p:cNvSpPr>
          <p:nvPr/>
        </p:nvSpPr>
        <p:spPr bwMode="auto">
          <a:xfrm>
            <a:off x="250825" y="2852738"/>
            <a:ext cx="28194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25</a:t>
            </a:r>
            <a:r>
              <a:rPr lang="ja-JP" altLang="en-US"/>
              <a:t>日に計算開始</a:t>
            </a:r>
          </a:p>
          <a:p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12</a:t>
            </a:r>
            <a:r>
              <a:rPr lang="ja-JP" altLang="en-US"/>
              <a:t>日に計算終了</a:t>
            </a:r>
          </a:p>
          <a:p>
            <a:r>
              <a:rPr lang="ja-JP" altLang="en-US"/>
              <a:t>所要時間：</a:t>
            </a:r>
            <a:r>
              <a:rPr lang="en-US" altLang="ja-JP"/>
              <a:t>2</a:t>
            </a:r>
            <a:r>
              <a:rPr lang="ja-JP" altLang="en-US"/>
              <a:t>週間強</a:t>
            </a:r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6861175" y="3789363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増加</a:t>
            </a:r>
            <a:r>
              <a:rPr lang="en-US" altLang="ja-JP"/>
              <a:t>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7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78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78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78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78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7785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77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"/>
                                        <p:tgtEl>
                                          <p:spTgt spid="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46" grpId="0"/>
      <p:bldP spid="77876" grpId="0" animBg="1"/>
      <p:bldP spid="77878" grpId="0" animBg="1"/>
      <p:bldP spid="778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52EE-C4E5-4767-AC23-B7F7B212EED3}" type="slidenum">
              <a:rPr lang="en-US" altLang="ja-JP"/>
              <a:pPr/>
              <a:t>19</a:t>
            </a:fld>
            <a:endParaRPr lang="en-US" altLang="ja-JP"/>
          </a:p>
        </p:txBody>
      </p:sp>
      <p:pic>
        <p:nvPicPr>
          <p:cNvPr id="79874" name="Picture 2" descr="j0437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alpha val="3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76375" y="1484313"/>
            <a:ext cx="4967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参考文献</a:t>
            </a:r>
          </a:p>
        </p:txBody>
      </p:sp>
      <p:pic>
        <p:nvPicPr>
          <p:cNvPr id="79877" name="Picture 5" descr="j0437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41875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8229600" cy="3744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/>
              <a:t> Karoly, D.J. 1989, Southern Hemisphere circulation features associated with  ElNiño–Southern Oscillation Events,</a:t>
            </a:r>
            <a:r>
              <a:rPr lang="en-US" altLang="ja-JP" sz="2800" i="1"/>
              <a:t> J. Climate</a:t>
            </a:r>
            <a:r>
              <a:rPr lang="en-US" altLang="ja-JP" sz="2800"/>
              <a:t>, </a:t>
            </a:r>
            <a:r>
              <a:rPr lang="en-US" altLang="ja-JP" sz="2800" b="1"/>
              <a:t>2</a:t>
            </a:r>
            <a:r>
              <a:rPr lang="en-US" altLang="ja-JP" sz="2800"/>
              <a:t>, 1239-1252.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 Y. Udagawa, Y. Tachibana, and K. Yamazaki (2009), Modulation in interannual sea ice patterns in the Southern Ocean in association with large‐scale atmospheric mode shift, </a:t>
            </a:r>
            <a:r>
              <a:rPr lang="en-US" altLang="ja-JP" sz="2800" i="1"/>
              <a:t>J. Geophys. Res.</a:t>
            </a:r>
            <a:r>
              <a:rPr lang="en-US" altLang="ja-JP" sz="2800"/>
              <a:t>, </a:t>
            </a:r>
            <a:r>
              <a:rPr lang="en-US" altLang="ja-JP" sz="2800" b="1"/>
              <a:t>114</a:t>
            </a:r>
            <a:r>
              <a:rPr lang="en-US" altLang="ja-JP" sz="2800"/>
              <a:t>, D21103, doi:10.1029/2009JD011807.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2AF9-C256-468A-A0DD-16455246AD6B}" type="slidenum">
              <a:rPr lang="en-US" altLang="ja-JP"/>
              <a:pPr/>
              <a:t>2</a:t>
            </a:fld>
            <a:endParaRPr lang="en-US" altLang="ja-JP"/>
          </a:p>
        </p:txBody>
      </p:sp>
      <p:pic>
        <p:nvPicPr>
          <p:cNvPr id="6146" name="Picture 2" descr="j0437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41875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0437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alpha val="3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79613" y="1989138"/>
            <a:ext cx="6192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発表の流れ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06588" y="2781300"/>
            <a:ext cx="4537075" cy="2592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400"/>
              <a:t>導入</a:t>
            </a:r>
          </a:p>
          <a:p>
            <a:pPr>
              <a:lnSpc>
                <a:spcPct val="80000"/>
              </a:lnSpc>
            </a:pPr>
            <a:r>
              <a:rPr lang="ja-JP" altLang="en-US" sz="2400"/>
              <a:t>データ、研究手法</a:t>
            </a:r>
          </a:p>
          <a:p>
            <a:pPr>
              <a:lnSpc>
                <a:spcPct val="80000"/>
              </a:lnSpc>
            </a:pPr>
            <a:r>
              <a:rPr lang="ja-JP" altLang="en-US" sz="2400"/>
              <a:t>結果</a:t>
            </a:r>
          </a:p>
          <a:p>
            <a:pPr>
              <a:lnSpc>
                <a:spcPct val="80000"/>
              </a:lnSpc>
            </a:pPr>
            <a:r>
              <a:rPr lang="ja-JP" altLang="en-US" sz="2400"/>
              <a:t>考察</a:t>
            </a:r>
          </a:p>
          <a:p>
            <a:pPr>
              <a:lnSpc>
                <a:spcPct val="80000"/>
              </a:lnSpc>
            </a:pPr>
            <a:r>
              <a:rPr lang="ja-JP" altLang="en-US" sz="2400"/>
              <a:t>結論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AGCM</a:t>
            </a:r>
            <a:r>
              <a:rPr lang="ja-JP" altLang="en-US" sz="2400"/>
              <a:t>での実験について</a:t>
            </a:r>
          </a:p>
          <a:p>
            <a:pPr>
              <a:lnSpc>
                <a:spcPct val="80000"/>
              </a:lnSpc>
            </a:pPr>
            <a:r>
              <a:rPr lang="ja-JP" altLang="en-US" sz="2400"/>
              <a:t>参考文献</a:t>
            </a:r>
          </a:p>
          <a:p>
            <a:pPr>
              <a:lnSpc>
                <a:spcPct val="80000"/>
              </a:lnSpc>
            </a:pP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4590-808A-4E25-BB6B-1BCEFE6684BA}" type="slidenum">
              <a:rPr lang="en-US" altLang="ja-JP"/>
              <a:pPr/>
              <a:t>20</a:t>
            </a:fld>
            <a:endParaRPr lang="en-US" altLang="ja-JP"/>
          </a:p>
        </p:txBody>
      </p:sp>
      <p:pic>
        <p:nvPicPr>
          <p:cNvPr id="18434" name="Picture 2" descr="j0437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41875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j0437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75" y="-7938"/>
            <a:ext cx="4926013" cy="4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27813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3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ご清聴ありがとうございました。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F6D1-D8D4-4B4A-A9DE-0F106E67AB19}" type="slidenum">
              <a:rPr lang="en-US" altLang="ja-JP"/>
              <a:pPr/>
              <a:t>21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9398-CC4E-4123-BEA7-60F17AA5AAE3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256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892675" y="765175"/>
            <a:ext cx="3671888" cy="56165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3435350" y="4221163"/>
            <a:ext cx="2232025" cy="64928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3435350" y="4221163"/>
            <a:ext cx="3297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800" b="1"/>
              <a:t>南極の海氷で</a:t>
            </a:r>
          </a:p>
          <a:p>
            <a:r>
              <a:rPr lang="ja-JP" altLang="en-US" sz="1800" b="1"/>
              <a:t>この効果を解析！！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1619250" y="2420938"/>
            <a:ext cx="1584325" cy="2592387"/>
          </a:xfrm>
          <a:prstGeom prst="downArrow">
            <a:avLst>
              <a:gd name="adj1" fmla="val 50000"/>
              <a:gd name="adj2" fmla="val 409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ja-JP" altLang="en-US" sz="1800"/>
              <a:t>大気の寒さ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 rot="10800000">
            <a:off x="5940425" y="2781300"/>
            <a:ext cx="1584325" cy="2592388"/>
          </a:xfrm>
          <a:prstGeom prst="downArrow">
            <a:avLst>
              <a:gd name="adj1" fmla="val 50000"/>
              <a:gd name="adj2" fmla="val 40907"/>
            </a:avLst>
          </a:prstGeom>
          <a:gradFill rotWithShape="1">
            <a:gsLst>
              <a:gs pos="0">
                <a:srgbClr val="3366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ja-JP" altLang="en-US" sz="1800">
                <a:solidFill>
                  <a:schemeClr val="bg1"/>
                </a:solidFill>
              </a:rPr>
              <a:t>海氷の寒さ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073525" y="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/>
              <a:t>大気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073525" y="6278563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>
                <a:solidFill>
                  <a:schemeClr val="bg1"/>
                </a:solidFill>
              </a:rPr>
              <a:t>海氷</a:t>
            </a:r>
          </a:p>
        </p:txBody>
      </p:sp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1258888" y="5084763"/>
            <a:ext cx="2305050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800"/>
              <a:t>寒くなる</a:t>
            </a: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611188" y="5373688"/>
            <a:ext cx="503237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rot="10800000">
            <a:off x="3708400" y="5373688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 rot="34984647">
            <a:off x="3203575" y="5949950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18714968">
            <a:off x="1035844" y="5885657"/>
            <a:ext cx="503237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rot="16200000">
            <a:off x="2115344" y="6101557"/>
            <a:ext cx="503237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 rot="10800000">
            <a:off x="5580063" y="1771650"/>
            <a:ext cx="2305050" cy="8651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ja-JP" altLang="en-US" sz="1800">
                <a:solidFill>
                  <a:schemeClr val="bg1"/>
                </a:solidFill>
              </a:rPr>
              <a:t>寒くなる</a:t>
            </a: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 rot="10800000">
            <a:off x="8027988" y="2006600"/>
            <a:ext cx="503237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 rot="21600000">
            <a:off x="4930775" y="2006600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 rot="45784647">
            <a:off x="5435600" y="1430338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 rot="29514968">
            <a:off x="7604919" y="1493044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 rot="27000000">
            <a:off x="6525419" y="1277144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1979613" y="1052513"/>
            <a:ext cx="869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5400"/>
              <a:t>冷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6300788" y="5445125"/>
            <a:ext cx="869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5400">
                <a:solidFill>
                  <a:schemeClr val="bg1"/>
                </a:solidFill>
              </a:rPr>
              <a:t>冷</a:t>
            </a:r>
          </a:p>
        </p:txBody>
      </p:sp>
      <p:sp>
        <p:nvSpPr>
          <p:cNvPr id="83991" name="AutoShape 23"/>
          <p:cNvSpPr>
            <a:spLocks noChangeArrowheads="1"/>
          </p:cNvSpPr>
          <p:nvPr/>
        </p:nvSpPr>
        <p:spPr bwMode="auto">
          <a:xfrm>
            <a:off x="107950" y="2636838"/>
            <a:ext cx="1368425" cy="647700"/>
          </a:xfrm>
          <a:prstGeom prst="wedgeRoundRectCallout">
            <a:avLst>
              <a:gd name="adj1" fmla="val 82250"/>
              <a:gd name="adj2" fmla="val 10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altLang="en-US" sz="1800"/>
              <a:t>過去に多くの研究</a:t>
            </a:r>
          </a:p>
        </p:txBody>
      </p:sp>
      <p:sp>
        <p:nvSpPr>
          <p:cNvPr id="83992" name="AutoShape 24"/>
          <p:cNvSpPr>
            <a:spLocks noChangeArrowheads="1"/>
          </p:cNvSpPr>
          <p:nvPr/>
        </p:nvSpPr>
        <p:spPr bwMode="auto">
          <a:xfrm>
            <a:off x="3635375" y="2636838"/>
            <a:ext cx="1871663" cy="792162"/>
          </a:xfrm>
          <a:prstGeom prst="wedgeRoundRectCallout">
            <a:avLst>
              <a:gd name="adj1" fmla="val 84269"/>
              <a:gd name="adj2" fmla="val 111523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altLang="en-US" sz="2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ほとんど研究されていない</a:t>
            </a:r>
            <a:r>
              <a:rPr lang="ja-JP" altLang="en-US" sz="1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。</a:t>
            </a:r>
          </a:p>
        </p:txBody>
      </p:sp>
      <p:sp>
        <p:nvSpPr>
          <p:cNvPr id="83994" name="AutoShape 26"/>
          <p:cNvSpPr>
            <a:spLocks noChangeArrowheads="1"/>
          </p:cNvSpPr>
          <p:nvPr/>
        </p:nvSpPr>
        <p:spPr bwMode="auto">
          <a:xfrm>
            <a:off x="4329113" y="3573463"/>
            <a:ext cx="485775" cy="576262"/>
          </a:xfrm>
          <a:prstGeom prst="downArrow">
            <a:avLst>
              <a:gd name="adj1" fmla="val 53593"/>
              <a:gd name="adj2" fmla="val 40196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3995" name="Text Box 6"/>
          <p:cNvSpPr txBox="1">
            <a:spLocks noChangeArrowheads="1"/>
          </p:cNvSpPr>
          <p:nvPr/>
        </p:nvSpPr>
        <p:spPr bwMode="auto">
          <a:xfrm>
            <a:off x="8502650" y="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/>
              <a:t>導入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 tmFilter="0, 0; .2, .5; .8, .5; 1, 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" autoRev="1" fill="hold"/>
                                        <p:tgtEl>
                                          <p:spTgt spid="83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00" tmFilter="0, 0; .2, .5; .8, .5; 1, 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00" autoRev="1" fill="hold"/>
                                        <p:tgtEl>
                                          <p:spTgt spid="83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400" tmFilter="0, 0; .2, .5; .8, .5; 1, 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00" autoRev="1" fill="hold"/>
                                        <p:tgtEl>
                                          <p:spTgt spid="839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400" tmFilter="0, 0; .2, .5; .8, .5; 1, 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00" autoRev="1" fill="hold"/>
                                        <p:tgtEl>
                                          <p:spTgt spid="839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" tmFilter="0, 0; .2, .5; .8, .5; 1, 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00" autoRev="1" fill="hold"/>
                                        <p:tgtEl>
                                          <p:spTgt spid="83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39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3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3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39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3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6" grpId="0"/>
      <p:bldP spid="83973" grpId="0" animBg="1"/>
      <p:bldP spid="83974" grpId="0" animBg="1"/>
      <p:bldP spid="83977" grpId="0" animBg="1"/>
      <p:bldP spid="83983" grpId="0" animBg="1"/>
      <p:bldP spid="83989" grpId="0"/>
      <p:bldP spid="83990" grpId="0"/>
      <p:bldP spid="83991" grpId="0" animBg="1"/>
      <p:bldP spid="839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3A46-4958-4B71-A559-8101C89B4A8B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4400">
                <a:solidFill>
                  <a:schemeClr val="tx2"/>
                </a:solidFill>
              </a:rPr>
              <a:t>大気から海氷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502650" y="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/>
              <a:t>導入</a:t>
            </a:r>
          </a:p>
        </p:txBody>
      </p:sp>
      <p:sp>
        <p:nvSpPr>
          <p:cNvPr id="250893" name="Rectangle 20"/>
          <p:cNvSpPr>
            <a:spLocks noChangeArrowheads="1"/>
          </p:cNvSpPr>
          <p:nvPr/>
        </p:nvSpPr>
        <p:spPr bwMode="auto">
          <a:xfrm>
            <a:off x="4608513" y="1219200"/>
            <a:ext cx="4605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b="1"/>
              <a:t>Pacific South American (PSA) </a:t>
            </a:r>
            <a:r>
              <a:rPr lang="ja-JP" altLang="en-US" sz="1800" b="1"/>
              <a:t>パターン</a:t>
            </a:r>
            <a:endParaRPr lang="ja-JP" altLang="en-US" sz="1800" b="1">
              <a:solidFill>
                <a:srgbClr val="FF0066"/>
              </a:solidFill>
            </a:endParaRPr>
          </a:p>
        </p:txBody>
      </p:sp>
      <p:sp>
        <p:nvSpPr>
          <p:cNvPr id="250895" name="Rectangle 13"/>
          <p:cNvSpPr>
            <a:spLocks noChangeArrowheads="1"/>
          </p:cNvSpPr>
          <p:nvPr/>
        </p:nvSpPr>
        <p:spPr bwMode="auto">
          <a:xfrm>
            <a:off x="4716463" y="1628775"/>
            <a:ext cx="4032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>
                <a:latin typeface="ＭＳ Ｐゴシック" panose="020B0600070205080204" pitchFamily="50" charset="-128"/>
              </a:rPr>
              <a:t>PSA</a:t>
            </a:r>
            <a:r>
              <a:rPr lang="ja-JP" altLang="en-US" sz="1800">
                <a:latin typeface="ＭＳ Ｐゴシック" panose="020B0600070205080204" pitchFamily="50" charset="-128"/>
              </a:rPr>
              <a:t>パターン</a:t>
            </a:r>
            <a:r>
              <a:rPr lang="ja-JP" altLang="en-US" sz="1800">
                <a:solidFill>
                  <a:schemeClr val="tx2"/>
                </a:solidFill>
                <a:latin typeface="ＭＳ Ｐゴシック" panose="020B0600070205080204" pitchFamily="50" charset="-128"/>
              </a:rPr>
              <a:t>は熱帯の高温化によるテレコネクションで、</a:t>
            </a:r>
            <a:r>
              <a:rPr lang="en-US" altLang="ja-JP" sz="1800">
                <a:solidFill>
                  <a:schemeClr val="tx2"/>
                </a:solidFill>
                <a:latin typeface="ＭＳ Ｐゴシック" panose="020B0600070205080204" pitchFamily="50" charset="-128"/>
              </a:rPr>
              <a:t>ENSO</a:t>
            </a:r>
            <a:r>
              <a:rPr lang="ja-JP" altLang="en-US" sz="1800">
                <a:solidFill>
                  <a:schemeClr val="tx2"/>
                </a:solidFill>
                <a:latin typeface="ＭＳ Ｐゴシック" panose="020B0600070205080204" pitchFamily="50" charset="-128"/>
              </a:rPr>
              <a:t>変動に関連している。</a:t>
            </a:r>
          </a:p>
        </p:txBody>
      </p:sp>
      <p:pic>
        <p:nvPicPr>
          <p:cNvPr id="25089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7463"/>
            <a:ext cx="1885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8" name="Oval 18"/>
          <p:cNvSpPr>
            <a:spLocks noChangeArrowheads="1"/>
          </p:cNvSpPr>
          <p:nvPr/>
        </p:nvSpPr>
        <p:spPr bwMode="auto">
          <a:xfrm rot="-557447">
            <a:off x="244475" y="2282825"/>
            <a:ext cx="866775" cy="288925"/>
          </a:xfrm>
          <a:prstGeom prst="ellipse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899" name="Oval 19"/>
          <p:cNvSpPr>
            <a:spLocks noChangeArrowheads="1"/>
          </p:cNvSpPr>
          <p:nvPr/>
        </p:nvSpPr>
        <p:spPr bwMode="auto">
          <a:xfrm rot="719804">
            <a:off x="538163" y="1570038"/>
            <a:ext cx="576262" cy="376237"/>
          </a:xfrm>
          <a:prstGeom prst="ellipse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900" name="Oval 20"/>
          <p:cNvSpPr>
            <a:spLocks noChangeArrowheads="1"/>
          </p:cNvSpPr>
          <p:nvPr/>
        </p:nvSpPr>
        <p:spPr bwMode="auto">
          <a:xfrm rot="-1584558">
            <a:off x="474663" y="2527300"/>
            <a:ext cx="938212" cy="492125"/>
          </a:xfrm>
          <a:prstGeom prst="ellipse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901" name="Oval 21"/>
          <p:cNvSpPr>
            <a:spLocks noChangeArrowheads="1"/>
          </p:cNvSpPr>
          <p:nvPr/>
        </p:nvSpPr>
        <p:spPr bwMode="auto">
          <a:xfrm>
            <a:off x="179388" y="1916113"/>
            <a:ext cx="936625" cy="288925"/>
          </a:xfrm>
          <a:prstGeom prst="ellipse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902" name="Oval 22"/>
          <p:cNvSpPr>
            <a:spLocks noChangeArrowheads="1"/>
          </p:cNvSpPr>
          <p:nvPr/>
        </p:nvSpPr>
        <p:spPr bwMode="auto">
          <a:xfrm rot="2437904">
            <a:off x="1066800" y="2813050"/>
            <a:ext cx="360363" cy="504825"/>
          </a:xfrm>
          <a:prstGeom prst="ellipse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903" name="Oval 23"/>
          <p:cNvSpPr>
            <a:spLocks noChangeArrowheads="1"/>
          </p:cNvSpPr>
          <p:nvPr/>
        </p:nvSpPr>
        <p:spPr bwMode="auto">
          <a:xfrm rot="-3351554">
            <a:off x="1416844" y="2810669"/>
            <a:ext cx="433387" cy="142875"/>
          </a:xfrm>
          <a:prstGeom prst="ellipse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904" name="Oval 24"/>
          <p:cNvSpPr>
            <a:spLocks noChangeArrowheads="1"/>
          </p:cNvSpPr>
          <p:nvPr/>
        </p:nvSpPr>
        <p:spPr bwMode="auto">
          <a:xfrm>
            <a:off x="73025" y="2132013"/>
            <a:ext cx="1079500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1800" b="1"/>
              <a:t>熱</a:t>
            </a:r>
          </a:p>
        </p:txBody>
      </p:sp>
      <p:sp>
        <p:nvSpPr>
          <p:cNvPr id="250905" name="Line 25"/>
          <p:cNvSpPr>
            <a:spLocks noChangeShapeType="1"/>
          </p:cNvSpPr>
          <p:nvPr/>
        </p:nvSpPr>
        <p:spPr bwMode="auto">
          <a:xfrm flipV="1">
            <a:off x="323850" y="1987550"/>
            <a:ext cx="1588" cy="204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0906" name="Line 26"/>
          <p:cNvSpPr>
            <a:spLocks noChangeShapeType="1"/>
          </p:cNvSpPr>
          <p:nvPr/>
        </p:nvSpPr>
        <p:spPr bwMode="auto">
          <a:xfrm>
            <a:off x="828675" y="2273300"/>
            <a:ext cx="1588" cy="219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257" name="Picture 32"/>
          <p:cNvPicPr>
            <a:picLocks noChangeAspect="1" noChangeArrowheads="1"/>
          </p:cNvPicPr>
          <p:nvPr/>
        </p:nvPicPr>
        <p:blipFill>
          <a:blip r:embed="rId4" cstate="print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052513"/>
            <a:ext cx="21907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989263" y="2276475"/>
            <a:ext cx="401637" cy="287338"/>
          </a:xfrm>
          <a:prstGeom prst="ellipse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989263" y="2708275"/>
            <a:ext cx="401637" cy="385763"/>
          </a:xfrm>
          <a:prstGeom prst="ellipse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773363" y="1844675"/>
            <a:ext cx="401637" cy="385763"/>
          </a:xfrm>
          <a:prstGeom prst="ellipse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250916" name="Oval 36"/>
          <p:cNvSpPr>
            <a:spLocks noChangeArrowheads="1"/>
          </p:cNvSpPr>
          <p:nvPr/>
        </p:nvSpPr>
        <p:spPr bwMode="auto">
          <a:xfrm>
            <a:off x="3132138" y="1411288"/>
            <a:ext cx="401637" cy="385762"/>
          </a:xfrm>
          <a:prstGeom prst="ellipse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800"/>
          </a:p>
        </p:txBody>
      </p:sp>
      <p:sp>
        <p:nvSpPr>
          <p:cNvPr id="10262" name="Text Box 37"/>
          <p:cNvSpPr txBox="1">
            <a:spLocks noChangeArrowheads="1"/>
          </p:cNvSpPr>
          <p:nvPr/>
        </p:nvSpPr>
        <p:spPr bwMode="auto">
          <a:xfrm>
            <a:off x="468313" y="3211513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>
                <a:solidFill>
                  <a:schemeClr val="tx2"/>
                </a:solidFill>
              </a:rPr>
              <a:t>[Karoly, 1989] </a:t>
            </a:r>
            <a:endParaRPr lang="en-US" altLang="ja-JP" sz="1800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175" y="-28575"/>
            <a:ext cx="13271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過去の研究</a:t>
            </a:r>
          </a:p>
        </p:txBody>
      </p:sp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4188"/>
            <a:ext cx="28797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94188"/>
            <a:ext cx="2894013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886575"/>
            <a:ext cx="6624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67" name="Group 27"/>
          <p:cNvGrpSpPr>
            <a:grpSpLocks/>
          </p:cNvGrpSpPr>
          <p:nvPr/>
        </p:nvGrpSpPr>
        <p:grpSpPr bwMode="auto">
          <a:xfrm>
            <a:off x="2843213" y="3933825"/>
            <a:ext cx="2197100" cy="2881313"/>
            <a:chOff x="793" y="572"/>
            <a:chExt cx="1384" cy="1815"/>
          </a:xfrm>
        </p:grpSpPr>
        <p:sp>
          <p:nvSpPr>
            <p:cNvPr id="10268" name="Oval 28"/>
            <p:cNvSpPr>
              <a:spLocks noChangeArrowheads="1"/>
            </p:cNvSpPr>
            <p:nvPr/>
          </p:nvSpPr>
          <p:spPr bwMode="auto">
            <a:xfrm rot="3013414">
              <a:off x="589" y="1774"/>
              <a:ext cx="817" cy="4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69" name="Oval 29"/>
            <p:cNvSpPr>
              <a:spLocks noChangeArrowheads="1"/>
            </p:cNvSpPr>
            <p:nvPr/>
          </p:nvSpPr>
          <p:spPr bwMode="auto">
            <a:xfrm rot="7831133">
              <a:off x="453" y="912"/>
              <a:ext cx="1134" cy="454"/>
            </a:xfrm>
            <a:prstGeom prst="ellips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70" name="Oval 30"/>
            <p:cNvSpPr>
              <a:spLocks noChangeArrowheads="1"/>
            </p:cNvSpPr>
            <p:nvPr/>
          </p:nvSpPr>
          <p:spPr bwMode="auto">
            <a:xfrm rot="1852661">
              <a:off x="1496" y="1072"/>
              <a:ext cx="681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 rot="10800000">
              <a:off x="1292" y="1996"/>
              <a:ext cx="583" cy="300"/>
            </a:xfrm>
            <a:prstGeom prst="ellips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72" name="Oval 32"/>
          <p:cNvSpPr>
            <a:spLocks noChangeArrowheads="1"/>
          </p:cNvSpPr>
          <p:nvPr/>
        </p:nvSpPr>
        <p:spPr bwMode="auto">
          <a:xfrm rot="10800000">
            <a:off x="6696075" y="4186238"/>
            <a:ext cx="1800225" cy="720725"/>
          </a:xfrm>
          <a:prstGeom prst="ellips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 rot="1852661">
            <a:off x="8037513" y="4903788"/>
            <a:ext cx="936625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 rot="5079847">
            <a:off x="6119813" y="5194300"/>
            <a:ext cx="1296988" cy="649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 rot="10800000">
            <a:off x="6886575" y="6167438"/>
            <a:ext cx="925513" cy="476250"/>
          </a:xfrm>
          <a:prstGeom prst="ellips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>
            <a:off x="5149850" y="5375275"/>
            <a:ext cx="1150938" cy="576263"/>
          </a:xfrm>
          <a:prstGeom prst="rightArrow">
            <a:avLst>
              <a:gd name="adj1" fmla="val 50000"/>
              <a:gd name="adj2" fmla="val 49931"/>
            </a:avLst>
          </a:prstGeom>
          <a:solidFill>
            <a:srgbClr val="99CCFF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1800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4067175" y="3998913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SIC-EOF1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7869238" y="4005263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SIC-EOF2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179388" y="486886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/>
              <a:t>PSA</a:t>
            </a:r>
            <a:r>
              <a:rPr lang="ja-JP" altLang="en-US" sz="1800"/>
              <a:t>を原因とした</a:t>
            </a:r>
          </a:p>
          <a:p>
            <a:r>
              <a:rPr lang="ja-JP" altLang="en-US" sz="1800"/>
              <a:t>南極周辺の海氷の分布とその回転</a:t>
            </a: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rot="7831133">
            <a:off x="2303463" y="4473575"/>
            <a:ext cx="1800225" cy="720725"/>
          </a:xfrm>
          <a:prstGeom prst="ellips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 rot="10800000">
            <a:off x="3635375" y="6194425"/>
            <a:ext cx="925513" cy="476250"/>
          </a:xfrm>
          <a:prstGeom prst="ellipse">
            <a:avLst/>
          </a:prstGeom>
          <a:noFill/>
          <a:ln w="571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 rot="3013414">
            <a:off x="2519363" y="5842000"/>
            <a:ext cx="1296988" cy="649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 rot="1852661">
            <a:off x="3959225" y="4727575"/>
            <a:ext cx="1081088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107950" y="3783013"/>
            <a:ext cx="2279650" cy="366712"/>
          </a:xfrm>
          <a:prstGeom prst="rect">
            <a:avLst/>
          </a:prstGeom>
          <a:solidFill>
            <a:srgbClr val="99CCFF">
              <a:alpha val="9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Udagawa </a:t>
            </a:r>
            <a:r>
              <a:rPr lang="en-US" altLang="ja-JP" sz="1800" i="1"/>
              <a:t>et al.</a:t>
            </a:r>
            <a:r>
              <a:rPr lang="en-US" altLang="ja-JP" sz="1800"/>
              <a:t>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0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43125 -0.0104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53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8" grpId="0" animBg="1"/>
      <p:bldP spid="250899" grpId="0" animBg="1"/>
      <p:bldP spid="250900" grpId="0" animBg="1"/>
      <p:bldP spid="250901" grpId="0" animBg="1"/>
      <p:bldP spid="250902" grpId="0" animBg="1"/>
      <p:bldP spid="250903" grpId="0" animBg="1"/>
      <p:bldP spid="250904" grpId="0" animBg="1"/>
      <p:bldP spid="250913" grpId="0" animBg="1"/>
      <p:bldP spid="250914" grpId="0" animBg="1"/>
      <p:bldP spid="250915" grpId="0" animBg="1"/>
      <p:bldP spid="250916" grpId="0" animBg="1"/>
      <p:bldP spid="10276" grpId="0" animBg="1"/>
      <p:bldP spid="102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1B9A-B589-4C1C-8BEB-99D9D481F04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75" y="-28575"/>
            <a:ext cx="796925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データ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7950" y="692150"/>
            <a:ext cx="363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data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076825" y="5229225"/>
            <a:ext cx="4067175" cy="16287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48263" y="0"/>
            <a:ext cx="3995737" cy="256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64163" y="765175"/>
            <a:ext cx="3671887" cy="56165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10800000">
            <a:off x="6411913" y="2924175"/>
            <a:ext cx="1584325" cy="2449513"/>
          </a:xfrm>
          <a:prstGeom prst="downArrow">
            <a:avLst>
              <a:gd name="adj1" fmla="val 50000"/>
              <a:gd name="adj2" fmla="val 38652"/>
            </a:avLst>
          </a:prstGeom>
          <a:gradFill rotWithShape="1">
            <a:gsLst>
              <a:gs pos="0">
                <a:srgbClr val="3366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ja-JP" altLang="en-US" sz="1800">
                <a:solidFill>
                  <a:schemeClr val="bg1"/>
                </a:solidFill>
              </a:rPr>
              <a:t>海氷の寒さ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 rot="10800000">
            <a:off x="6051550" y="1771650"/>
            <a:ext cx="2305050" cy="8651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ja-JP" altLang="en-US" sz="1800">
                <a:solidFill>
                  <a:schemeClr val="bg1"/>
                </a:solidFill>
              </a:rPr>
              <a:t>寒くなる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10800000">
            <a:off x="8499475" y="2006600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21600000">
            <a:off x="5402263" y="2006600"/>
            <a:ext cx="503237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45784647">
            <a:off x="5907088" y="1430338"/>
            <a:ext cx="503237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29514968">
            <a:off x="8076406" y="1493044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rot="27000000">
            <a:off x="6996906" y="1277144"/>
            <a:ext cx="503238" cy="342900"/>
          </a:xfrm>
          <a:prstGeom prst="leftArrow">
            <a:avLst>
              <a:gd name="adj1" fmla="val 50000"/>
              <a:gd name="adj2" fmla="val 36690"/>
            </a:avLst>
          </a:prstGeom>
          <a:gradFill rotWithShape="1">
            <a:gsLst>
              <a:gs pos="0">
                <a:srgbClr val="99CC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748463" y="5373688"/>
            <a:ext cx="869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5400">
                <a:solidFill>
                  <a:schemeClr val="bg1"/>
                </a:solidFill>
              </a:rPr>
              <a:t>冷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79388" y="1125538"/>
            <a:ext cx="48974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・</a:t>
            </a:r>
            <a:r>
              <a:rPr lang="en-US" altLang="ja-JP" sz="2000"/>
              <a:t>National Center for Environmental Prediction/The National Center for Atmospheric Research Reanalysis</a:t>
            </a:r>
          </a:p>
          <a:p>
            <a:r>
              <a:rPr lang="en-US" altLang="ja-JP" sz="1800"/>
              <a:t>monthly-mean</a:t>
            </a:r>
            <a:endParaRPr lang="en-US" altLang="ja-JP" sz="2000"/>
          </a:p>
          <a:p>
            <a:r>
              <a:rPr lang="en-US" altLang="ja-JP" sz="2000"/>
              <a:t>2.5</a:t>
            </a:r>
            <a:r>
              <a:rPr lang="ja-JP" altLang="en-US" sz="2000"/>
              <a:t>゜</a:t>
            </a:r>
            <a:r>
              <a:rPr lang="en-US" altLang="ja-JP" sz="2000"/>
              <a:t>lon×2.5</a:t>
            </a:r>
            <a:r>
              <a:rPr lang="ja-JP" altLang="en-US" sz="2000"/>
              <a:t>゜</a:t>
            </a:r>
            <a:r>
              <a:rPr lang="en-US" altLang="ja-JP" sz="2000"/>
              <a:t>lat</a:t>
            </a:r>
          </a:p>
          <a:p>
            <a:r>
              <a:rPr lang="en-US" altLang="ja-JP" sz="2000" b="1">
                <a:solidFill>
                  <a:srgbClr val="009900"/>
                </a:solidFill>
              </a:rPr>
              <a:t> </a:t>
            </a:r>
            <a:r>
              <a:rPr lang="en-US" altLang="ja-JP" sz="2000">
                <a:solidFill>
                  <a:srgbClr val="009900"/>
                </a:solidFill>
              </a:rPr>
              <a:t>geopotential-height</a:t>
            </a:r>
          </a:p>
          <a:p>
            <a:r>
              <a:rPr lang="en-US" altLang="ja-JP" sz="2000">
                <a:solidFill>
                  <a:srgbClr val="009900"/>
                </a:solidFill>
              </a:rPr>
              <a:t> temperature</a:t>
            </a:r>
          </a:p>
        </p:txBody>
      </p:sp>
      <p:sp>
        <p:nvSpPr>
          <p:cNvPr id="16400" name="Text Box 4"/>
          <p:cNvSpPr txBox="1">
            <a:spLocks noChangeArrowheads="1"/>
          </p:cNvSpPr>
          <p:nvPr/>
        </p:nvSpPr>
        <p:spPr bwMode="auto">
          <a:xfrm>
            <a:off x="180975" y="5502275"/>
            <a:ext cx="50387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/>
              <a:t>・</a:t>
            </a:r>
            <a:r>
              <a:rPr lang="en-US" altLang="ja-JP" sz="2000"/>
              <a:t>The National Snow and Ice Data Center</a:t>
            </a:r>
          </a:p>
          <a:p>
            <a:r>
              <a:rPr lang="en-US" altLang="ja-JP" sz="1800"/>
              <a:t>monthly-mean</a:t>
            </a:r>
          </a:p>
          <a:p>
            <a:r>
              <a:rPr lang="en-US" altLang="ja-JP" sz="1800"/>
              <a:t>0.5 </a:t>
            </a:r>
            <a:r>
              <a:rPr lang="ja-JP" altLang="en-US" sz="1800"/>
              <a:t>゜ </a:t>
            </a:r>
            <a:r>
              <a:rPr lang="en-US" altLang="ja-JP" sz="1800"/>
              <a:t>lon×0.25 </a:t>
            </a:r>
            <a:r>
              <a:rPr lang="ja-JP" altLang="en-US" sz="1800"/>
              <a:t>゜ </a:t>
            </a:r>
            <a:r>
              <a:rPr lang="en-US" altLang="ja-JP" sz="1800"/>
              <a:t>lat</a:t>
            </a:r>
          </a:p>
          <a:p>
            <a:r>
              <a:rPr lang="en-US" altLang="ja-JP" sz="2000">
                <a:solidFill>
                  <a:srgbClr val="0000CC"/>
                </a:solidFill>
              </a:rPr>
              <a:t> Sea Ice Concentrations (SIC)</a:t>
            </a:r>
            <a:r>
              <a:rPr lang="en-US" altLang="ja-JP" sz="1600"/>
              <a:t>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07950" y="5213350"/>
            <a:ext cx="305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Sea-ice data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79388" y="3213100"/>
            <a:ext cx="489743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・</a:t>
            </a:r>
            <a:r>
              <a:rPr lang="en-US" altLang="ja-JP" sz="2000"/>
              <a:t>Japanese Ocean Flux Data sets with Use of Remote Sensing Observations</a:t>
            </a:r>
          </a:p>
          <a:p>
            <a:r>
              <a:rPr lang="en-US" altLang="ja-JP" sz="1800"/>
              <a:t>monthly-mean</a:t>
            </a:r>
            <a:endParaRPr lang="en-US" altLang="ja-JP" sz="2000"/>
          </a:p>
          <a:p>
            <a:r>
              <a:rPr lang="en-US" altLang="ja-JP" sz="1800"/>
              <a:t>1</a:t>
            </a:r>
            <a:r>
              <a:rPr lang="ja-JP" altLang="en-US" sz="1800"/>
              <a:t>゜</a:t>
            </a:r>
            <a:r>
              <a:rPr lang="en-US" altLang="ja-JP" sz="1800"/>
              <a:t>lon×1</a:t>
            </a:r>
            <a:r>
              <a:rPr lang="ja-JP" altLang="en-US" sz="1800"/>
              <a:t>゜</a:t>
            </a:r>
            <a:r>
              <a:rPr lang="en-US" altLang="ja-JP" sz="1800"/>
              <a:t>lat</a:t>
            </a:r>
            <a:endParaRPr lang="en-US" altLang="ja-JP" sz="2000"/>
          </a:p>
          <a:p>
            <a:r>
              <a:rPr lang="en-US" altLang="ja-JP" sz="2000" b="1">
                <a:solidFill>
                  <a:srgbClr val="009900"/>
                </a:solidFill>
              </a:rPr>
              <a:t> </a:t>
            </a:r>
            <a:r>
              <a:rPr lang="en-US" altLang="ja-JP" sz="2000">
                <a:solidFill>
                  <a:srgbClr val="009900"/>
                </a:solidFill>
              </a:rPr>
              <a:t>sensible heat flux</a:t>
            </a:r>
          </a:p>
          <a:p>
            <a:r>
              <a:rPr lang="en-US" altLang="ja-JP" sz="2000">
                <a:solidFill>
                  <a:srgbClr val="009900"/>
                </a:solidFill>
              </a:rPr>
              <a:t> latent heat flux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DAE6-88DB-4F07-8AD3-913DDA6F62B1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25735" name="Picture 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276475"/>
            <a:ext cx="57245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7625" y="3206750"/>
            <a:ext cx="3024188" cy="302418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18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175" y="-28575"/>
            <a:ext cx="10985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解析方法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3730625" y="908050"/>
            <a:ext cx="1681163" cy="287338"/>
          </a:xfrm>
          <a:prstGeom prst="wedgeRoundRectCallout">
            <a:avLst>
              <a:gd name="adj1" fmla="val -40370"/>
              <a:gd name="adj2" fmla="val 1162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ja-JP" sz="1200"/>
              <a:t>dt</a:t>
            </a:r>
            <a:r>
              <a:rPr lang="ja-JP" altLang="en-US" sz="1200"/>
              <a:t>は定数として無視</a:t>
            </a:r>
          </a:p>
        </p:txBody>
      </p: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09988"/>
            <a:ext cx="269875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0" y="3062288"/>
            <a:ext cx="2279650" cy="366712"/>
          </a:xfrm>
          <a:prstGeom prst="rect">
            <a:avLst/>
          </a:prstGeom>
          <a:solidFill>
            <a:srgbClr val="99CCFF">
              <a:alpha val="9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Udagawa </a:t>
            </a:r>
            <a:r>
              <a:rPr lang="en-US" altLang="ja-JP" sz="1800" i="1"/>
              <a:t>et al.</a:t>
            </a:r>
            <a:r>
              <a:rPr lang="en-US" altLang="ja-JP" sz="1800"/>
              <a:t> 2009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1187450" y="260350"/>
            <a:ext cx="427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海氷が大気変動の原因となっているなら</a:t>
            </a:r>
            <a:r>
              <a:rPr lang="en-US" altLang="ja-JP" sz="1800"/>
              <a:t>…</a:t>
            </a:r>
          </a:p>
        </p:txBody>
      </p:sp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4171950" y="155733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6037263" y="684213"/>
            <a:ext cx="3863975" cy="7318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海氷を原因とした</a:t>
            </a:r>
          </a:p>
          <a:p>
            <a:r>
              <a:rPr lang="ja-JP" altLang="en-US" sz="1800"/>
              <a:t>・大気場の時間変化傾向</a:t>
            </a:r>
          </a:p>
        </p:txBody>
      </p:sp>
      <p:graphicFrame>
        <p:nvGraphicFramePr>
          <p:cNvPr id="25661" name="Object 61"/>
          <p:cNvGraphicFramePr>
            <a:graphicFrameLocks noChangeAspect="1"/>
          </p:cNvGraphicFramePr>
          <p:nvPr/>
        </p:nvGraphicFramePr>
        <p:xfrm>
          <a:off x="323850" y="676275"/>
          <a:ext cx="27352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6" name="数式" r:id="rId6" imgW="888840" imgH="177480" progId="Equation.3">
                  <p:embed/>
                </p:oleObj>
              </mc:Choice>
              <mc:Fallback>
                <p:oleObj name="数式" r:id="rId6" imgW="888840" imgH="17748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76275"/>
                        <a:ext cx="27352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63" name="Object 63"/>
          <p:cNvGraphicFramePr>
            <a:graphicFrameLocks noChangeAspect="1"/>
          </p:cNvGraphicFramePr>
          <p:nvPr/>
        </p:nvGraphicFramePr>
        <p:xfrm>
          <a:off x="1403350" y="1408113"/>
          <a:ext cx="2736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" name="数式" r:id="rId8" imgW="672840" imgH="177480" progId="Equation.3">
                  <p:embed/>
                </p:oleObj>
              </mc:Choice>
              <mc:Fallback>
                <p:oleObj name="数式" r:id="rId8" imgW="672840" imgH="1774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08113"/>
                        <a:ext cx="27368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67" name="Group 67"/>
          <p:cNvGrpSpPr>
            <a:grpSpLocks/>
          </p:cNvGrpSpPr>
          <p:nvPr/>
        </p:nvGrpSpPr>
        <p:grpSpPr bwMode="auto">
          <a:xfrm>
            <a:off x="5219700" y="1412875"/>
            <a:ext cx="3924300" cy="793750"/>
            <a:chOff x="3288" y="845"/>
            <a:chExt cx="2359" cy="545"/>
          </a:xfrm>
        </p:grpSpPr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288" y="845"/>
              <a:ext cx="2359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5148" y="845"/>
              <a:ext cx="3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800"/>
                <a:t>原因</a:t>
              </a:r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3866" y="845"/>
              <a:ext cx="6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800"/>
                <a:t>結果！！</a:t>
              </a:r>
            </a:p>
          </p:txBody>
        </p:sp>
        <p:graphicFrame>
          <p:nvGraphicFramePr>
            <p:cNvPr id="25664" name="Object 64"/>
            <p:cNvGraphicFramePr>
              <a:graphicFrameLocks noChangeAspect="1"/>
            </p:cNvGraphicFramePr>
            <p:nvPr/>
          </p:nvGraphicFramePr>
          <p:xfrm>
            <a:off x="3288" y="1026"/>
            <a:ext cx="2290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48" name="数式" r:id="rId10" imgW="1117440" imgH="177480" progId="Equation.3">
                    <p:embed/>
                  </p:oleObj>
                </mc:Choice>
                <mc:Fallback>
                  <p:oleObj name="数式" r:id="rId10" imgW="1117440" imgH="177480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1026"/>
                          <a:ext cx="2290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22" name="Text Box 122"/>
          <p:cNvSpPr txBox="1">
            <a:spLocks noChangeArrowheads="1"/>
          </p:cNvSpPr>
          <p:nvPr/>
        </p:nvSpPr>
        <p:spPr bwMode="auto">
          <a:xfrm>
            <a:off x="595313" y="34226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海氷の第</a:t>
            </a:r>
            <a:r>
              <a:rPr lang="en-US" altLang="ja-JP" sz="1800"/>
              <a:t>1</a:t>
            </a:r>
            <a:r>
              <a:rPr lang="ja-JP" altLang="en-US" sz="1800"/>
              <a:t>パターン</a:t>
            </a:r>
          </a:p>
        </p:txBody>
      </p:sp>
      <p:sp>
        <p:nvSpPr>
          <p:cNvPr id="25723" name="Line 123"/>
          <p:cNvSpPr>
            <a:spLocks noChangeShapeType="1"/>
          </p:cNvSpPr>
          <p:nvPr/>
        </p:nvSpPr>
        <p:spPr bwMode="auto">
          <a:xfrm>
            <a:off x="1476375" y="1997075"/>
            <a:ext cx="2519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58" name="AutoShape 58"/>
          <p:cNvSpPr>
            <a:spLocks noChangeArrowheads="1"/>
          </p:cNvSpPr>
          <p:nvPr/>
        </p:nvSpPr>
        <p:spPr bwMode="auto">
          <a:xfrm>
            <a:off x="2916238" y="4724400"/>
            <a:ext cx="576262" cy="485775"/>
          </a:xfrm>
          <a:prstGeom prst="rightArrow">
            <a:avLst>
              <a:gd name="adj1" fmla="val 52944"/>
              <a:gd name="adj2" fmla="val 6047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725" name="Rectangle 125"/>
          <p:cNvSpPr>
            <a:spLocks noChangeArrowheads="1"/>
          </p:cNvSpPr>
          <p:nvPr/>
        </p:nvSpPr>
        <p:spPr bwMode="auto">
          <a:xfrm>
            <a:off x="3492500" y="5435600"/>
            <a:ext cx="5556250" cy="130492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5726" name="Object 126"/>
          <p:cNvGraphicFramePr>
            <a:graphicFrameLocks noChangeAspect="1"/>
          </p:cNvGraphicFramePr>
          <p:nvPr/>
        </p:nvGraphicFramePr>
        <p:xfrm>
          <a:off x="3911600" y="5589588"/>
          <a:ext cx="39131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数式" r:id="rId12" imgW="1549080" imgH="215640" progId="Equation.3">
                  <p:embed/>
                </p:oleObj>
              </mc:Choice>
              <mc:Fallback>
                <p:oleObj name="数式" r:id="rId12" imgW="1549080" imgH="21564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589588"/>
                        <a:ext cx="39131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27" name="Oval 127"/>
          <p:cNvSpPr>
            <a:spLocks noChangeArrowheads="1"/>
          </p:cNvSpPr>
          <p:nvPr/>
        </p:nvSpPr>
        <p:spPr bwMode="auto">
          <a:xfrm>
            <a:off x="7526338" y="605790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728" name="Oval 128"/>
          <p:cNvSpPr>
            <a:spLocks noChangeArrowheads="1"/>
          </p:cNvSpPr>
          <p:nvPr/>
        </p:nvSpPr>
        <p:spPr bwMode="auto">
          <a:xfrm>
            <a:off x="7526338" y="62182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729" name="Oval 129"/>
          <p:cNvSpPr>
            <a:spLocks noChangeArrowheads="1"/>
          </p:cNvSpPr>
          <p:nvPr/>
        </p:nvSpPr>
        <p:spPr bwMode="auto">
          <a:xfrm>
            <a:off x="7526338" y="63833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730" name="Text Box 130"/>
          <p:cNvSpPr txBox="1">
            <a:spLocks noChangeArrowheads="1"/>
          </p:cNvSpPr>
          <p:nvPr/>
        </p:nvSpPr>
        <p:spPr bwMode="auto">
          <a:xfrm>
            <a:off x="3635375" y="5275263"/>
            <a:ext cx="5278438" cy="314325"/>
          </a:xfrm>
          <a:prstGeom prst="rect">
            <a:avLst/>
          </a:prstGeom>
          <a:blipFill dpi="0" rotWithShape="1">
            <a:blip r:embed="rId14">
              <a:alphaModFix amt="49000"/>
            </a:blip>
            <a:srcRect/>
            <a:tile tx="0" ty="0" sx="100000" sy="100000" flip="none" algn="tl"/>
          </a:blip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1979</a:t>
            </a:r>
            <a:r>
              <a:rPr lang="ja-JP" altLang="en-US" sz="1400"/>
              <a:t>年～</a:t>
            </a:r>
            <a:r>
              <a:rPr lang="en-US" altLang="ja-JP" sz="1400"/>
              <a:t>2003</a:t>
            </a:r>
            <a:r>
              <a:rPr lang="ja-JP" altLang="en-US" sz="1400"/>
              <a:t>年の</a:t>
            </a:r>
            <a:r>
              <a:rPr lang="en-US" altLang="ja-JP" sz="1400"/>
              <a:t>25</a:t>
            </a:r>
            <a:r>
              <a:rPr lang="ja-JP" altLang="en-US" sz="1400"/>
              <a:t>年分の様々な大気場の変化傾向</a:t>
            </a:r>
            <a:r>
              <a:rPr lang="en-US" altLang="ja-JP" sz="1400"/>
              <a:t>(</a:t>
            </a:r>
            <a:r>
              <a:rPr lang="ja-JP" altLang="en-US" sz="1400"/>
              <a:t>例：高度場</a:t>
            </a:r>
            <a:r>
              <a:rPr lang="en-US" altLang="ja-JP" sz="1400"/>
              <a:t>)</a:t>
            </a:r>
          </a:p>
        </p:txBody>
      </p:sp>
      <p:sp>
        <p:nvSpPr>
          <p:cNvPr id="25732" name="Rectangle 132"/>
          <p:cNvSpPr>
            <a:spLocks noChangeArrowheads="1"/>
          </p:cNvSpPr>
          <p:nvPr/>
        </p:nvSpPr>
        <p:spPr bwMode="auto">
          <a:xfrm>
            <a:off x="3492500" y="2276475"/>
            <a:ext cx="5575300" cy="223202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1800"/>
          </a:p>
        </p:txBody>
      </p:sp>
      <p:sp>
        <p:nvSpPr>
          <p:cNvPr id="25731" name="Text Box 131"/>
          <p:cNvSpPr txBox="1">
            <a:spLocks noChangeArrowheads="1"/>
          </p:cNvSpPr>
          <p:nvPr/>
        </p:nvSpPr>
        <p:spPr bwMode="auto">
          <a:xfrm>
            <a:off x="3635375" y="4221163"/>
            <a:ext cx="5257800" cy="314325"/>
          </a:xfrm>
          <a:prstGeom prst="rect">
            <a:avLst/>
          </a:prstGeom>
          <a:blipFill dpi="0" rotWithShape="1">
            <a:blip r:embed="rId15">
              <a:alphaModFix amt="64000"/>
            </a:blip>
            <a:srcRect/>
            <a:tile tx="0" ty="0" sx="100000" sy="100000" flip="none" algn="tl"/>
          </a:blip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1979</a:t>
            </a:r>
            <a:r>
              <a:rPr lang="ja-JP" altLang="en-US" sz="1400"/>
              <a:t>年～</a:t>
            </a:r>
            <a:r>
              <a:rPr lang="en-US" altLang="ja-JP" sz="1400"/>
              <a:t>2003</a:t>
            </a:r>
            <a:r>
              <a:rPr lang="ja-JP" altLang="en-US" sz="1400"/>
              <a:t>年の</a:t>
            </a:r>
            <a:r>
              <a:rPr lang="en-US" altLang="ja-JP" sz="1400"/>
              <a:t>25</a:t>
            </a:r>
            <a:r>
              <a:rPr lang="ja-JP" altLang="en-US" sz="1400"/>
              <a:t>年分の海氷ダイポールのインデックス</a:t>
            </a:r>
          </a:p>
        </p:txBody>
      </p:sp>
      <p:sp>
        <p:nvSpPr>
          <p:cNvPr id="25736" name="Line 136"/>
          <p:cNvSpPr>
            <a:spLocks noChangeShapeType="1"/>
          </p:cNvSpPr>
          <p:nvPr/>
        </p:nvSpPr>
        <p:spPr bwMode="auto">
          <a:xfrm>
            <a:off x="8243888" y="2120900"/>
            <a:ext cx="685800" cy="1270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5738" name="Object 138"/>
          <p:cNvGraphicFramePr>
            <a:graphicFrameLocks noChangeAspect="1"/>
          </p:cNvGraphicFramePr>
          <p:nvPr/>
        </p:nvGraphicFramePr>
        <p:xfrm>
          <a:off x="3922713" y="6291263"/>
          <a:ext cx="39624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数式" r:id="rId16" imgW="1562040" imgH="215640" progId="Equation.3">
                  <p:embed/>
                </p:oleObj>
              </mc:Choice>
              <mc:Fallback>
                <p:oleObj name="数式" r:id="rId16" imgW="1562040" imgH="21564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6291263"/>
                        <a:ext cx="39624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39" name="AutoShape 139"/>
          <p:cNvSpPr>
            <a:spLocks noChangeArrowheads="1"/>
          </p:cNvSpPr>
          <p:nvPr/>
        </p:nvSpPr>
        <p:spPr bwMode="auto">
          <a:xfrm>
            <a:off x="5795963" y="4373563"/>
            <a:ext cx="1057275" cy="482600"/>
          </a:xfrm>
          <a:prstGeom prst="triangle">
            <a:avLst>
              <a:gd name="adj" fmla="val 50000"/>
            </a:avLst>
          </a:prstGeom>
          <a:solidFill>
            <a:srgbClr val="99CC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740" name="AutoShape 140"/>
          <p:cNvSpPr>
            <a:spLocks noChangeArrowheads="1"/>
          </p:cNvSpPr>
          <p:nvPr/>
        </p:nvSpPr>
        <p:spPr bwMode="auto">
          <a:xfrm rot="10800000">
            <a:off x="5794375" y="4968875"/>
            <a:ext cx="1057275" cy="482600"/>
          </a:xfrm>
          <a:prstGeom prst="triangle">
            <a:avLst>
              <a:gd name="adj" fmla="val 50000"/>
            </a:avLst>
          </a:prstGeom>
          <a:solidFill>
            <a:srgbClr val="99CC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734" name="Text Box 134"/>
          <p:cNvSpPr txBox="1">
            <a:spLocks noChangeArrowheads="1"/>
          </p:cNvSpPr>
          <p:nvPr/>
        </p:nvSpPr>
        <p:spPr bwMode="auto">
          <a:xfrm>
            <a:off x="5249863" y="4337050"/>
            <a:ext cx="2214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6000">
                <a:ea typeface="HGP創英角ﾎﾟｯﾌﾟ体" panose="040B0A00000000000000" pitchFamily="50" charset="-128"/>
              </a:rPr>
              <a:t>相　関</a:t>
            </a:r>
          </a:p>
        </p:txBody>
      </p:sp>
      <p:sp>
        <p:nvSpPr>
          <p:cNvPr id="25741" name="Text Box 141"/>
          <p:cNvSpPr txBox="1">
            <a:spLocks noChangeArrowheads="1"/>
          </p:cNvSpPr>
          <p:nvPr/>
        </p:nvSpPr>
        <p:spPr bwMode="auto">
          <a:xfrm>
            <a:off x="5932488" y="1876425"/>
            <a:ext cx="50323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r>
              <a:rPr lang="en-US" altLang="ja-JP" sz="1600"/>
              <a:t>9</a:t>
            </a:r>
            <a:r>
              <a:rPr lang="ja-JP" altLang="en-US" sz="1600"/>
              <a:t>月</a:t>
            </a:r>
          </a:p>
        </p:txBody>
      </p:sp>
      <p:sp>
        <p:nvSpPr>
          <p:cNvPr id="25745" name="Text Box 145"/>
          <p:cNvSpPr txBox="1">
            <a:spLocks noChangeArrowheads="1"/>
          </p:cNvSpPr>
          <p:nvPr/>
        </p:nvSpPr>
        <p:spPr bwMode="auto">
          <a:xfrm>
            <a:off x="7453313" y="1876425"/>
            <a:ext cx="50323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r>
              <a:rPr lang="en-US" altLang="ja-JP" sz="1600"/>
              <a:t>6</a:t>
            </a:r>
            <a:r>
              <a:rPr lang="ja-JP" altLang="en-US" sz="1600"/>
              <a:t>月</a:t>
            </a:r>
          </a:p>
        </p:txBody>
      </p:sp>
      <p:sp>
        <p:nvSpPr>
          <p:cNvPr id="25737" name="Line 137"/>
          <p:cNvSpPr>
            <a:spLocks noChangeShapeType="1"/>
          </p:cNvSpPr>
          <p:nvPr/>
        </p:nvSpPr>
        <p:spPr bwMode="auto">
          <a:xfrm>
            <a:off x="5245100" y="2133600"/>
            <a:ext cx="25193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4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hold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hold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3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3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3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/>
      <p:bldP spid="25620" grpId="0" animBg="1"/>
      <p:bldP spid="25632" grpId="0"/>
      <p:bldP spid="25648" grpId="0" animBg="1"/>
      <p:bldP spid="25722" grpId="0"/>
      <p:bldP spid="25730" grpId="0" animBg="1"/>
      <p:bldP spid="25730" grpId="1" animBg="1"/>
      <p:bldP spid="25732" grpId="0" animBg="1"/>
      <p:bldP spid="25732" grpId="1" animBg="1"/>
      <p:bldP spid="25731" grpId="0" animBg="1"/>
      <p:bldP spid="25731" grpId="1" animBg="1"/>
      <p:bldP spid="25734" grpId="0"/>
      <p:bldP spid="25741" grpId="0" animBg="1"/>
      <p:bldP spid="257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C73B-8170-4186-A061-4BE3C3463497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2256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3375"/>
            <a:ext cx="896302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60350"/>
            <a:ext cx="4465638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269875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303338" y="273050"/>
            <a:ext cx="2981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800"/>
              <a:t>海氷の第</a:t>
            </a:r>
            <a:r>
              <a:rPr lang="en-US" altLang="ja-JP" sz="1800"/>
              <a:t>1</a:t>
            </a:r>
            <a:r>
              <a:rPr lang="ja-JP" altLang="en-US" sz="1800"/>
              <a:t>パターン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627313" y="26035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 b="1"/>
              <a:t>6</a:t>
            </a:r>
            <a:r>
              <a:rPr lang="ja-JP" altLang="en-US" sz="1800" b="1"/>
              <a:t>～</a:t>
            </a:r>
            <a:r>
              <a:rPr lang="en-US" altLang="ja-JP" sz="1800" b="1"/>
              <a:t>12</a:t>
            </a:r>
            <a:r>
              <a:rPr lang="ja-JP" altLang="en-US" sz="1800" b="1"/>
              <a:t>月の海氷面積の領域平均の差</a:t>
            </a: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 rot="16200000">
            <a:off x="-522288" y="1214438"/>
            <a:ext cx="134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area[×10</a:t>
            </a:r>
            <a:r>
              <a:rPr lang="en-US" altLang="ja-JP" sz="1400" baseline="30000"/>
              <a:t>12</a:t>
            </a:r>
            <a:r>
              <a:rPr lang="en-US" altLang="ja-JP" sz="1400"/>
              <a:t>m</a:t>
            </a:r>
            <a:r>
              <a:rPr lang="en-US" altLang="ja-JP" sz="1400" baseline="30000"/>
              <a:t>2</a:t>
            </a:r>
            <a:r>
              <a:rPr lang="en-US" altLang="ja-JP" sz="1400"/>
              <a:t>]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1619250" y="39338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800" b="1">
                <a:solidFill>
                  <a:srgbClr val="003399"/>
                </a:solidFill>
              </a:rPr>
              <a:t>標準化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4481513" y="0"/>
            <a:ext cx="5707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/>
              <a:t>1979</a:t>
            </a:r>
            <a:r>
              <a:rPr lang="ja-JP" altLang="en-US" sz="1800"/>
              <a:t>年から</a:t>
            </a:r>
            <a:r>
              <a:rPr lang="en-US" altLang="ja-JP" sz="1800"/>
              <a:t>2003</a:t>
            </a:r>
            <a:r>
              <a:rPr lang="ja-JP" altLang="en-US" sz="1800"/>
              <a:t>年までの海氷面積との相関</a:t>
            </a:r>
          </a:p>
        </p:txBody>
      </p:sp>
      <p:sp>
        <p:nvSpPr>
          <p:cNvPr id="22573" name="Text Box 37"/>
          <p:cNvSpPr txBox="1">
            <a:spLocks noChangeArrowheads="1"/>
          </p:cNvSpPr>
          <p:nvPr/>
        </p:nvSpPr>
        <p:spPr bwMode="auto">
          <a:xfrm>
            <a:off x="1692275" y="2924175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>
                <a:solidFill>
                  <a:schemeClr val="tx2"/>
                </a:solidFill>
              </a:rPr>
              <a:t>[</a:t>
            </a:r>
            <a:r>
              <a:rPr lang="en-US" altLang="ja-JP" sz="1800"/>
              <a:t>Udagawa </a:t>
            </a:r>
            <a:r>
              <a:rPr lang="en-US" altLang="ja-JP" sz="1800" i="1"/>
              <a:t>et al.</a:t>
            </a:r>
            <a:r>
              <a:rPr lang="en-US" altLang="ja-JP" sz="1800"/>
              <a:t> 2009</a:t>
            </a:r>
            <a:r>
              <a:rPr lang="en-US" altLang="ja-JP" sz="1800">
                <a:solidFill>
                  <a:schemeClr val="tx2"/>
                </a:solidFill>
              </a:rPr>
              <a:t>] 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3175" y="-28575"/>
            <a:ext cx="287020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海氷ダイポールインデックス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1614488" y="3278188"/>
            <a:ext cx="4541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8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海氷のダイポールインデックス</a:t>
            </a:r>
          </a:p>
        </p:txBody>
      </p:sp>
      <p:grpSp>
        <p:nvGrpSpPr>
          <p:cNvPr id="22605" name="Group 77"/>
          <p:cNvGrpSpPr>
            <a:grpSpLocks/>
          </p:cNvGrpSpPr>
          <p:nvPr/>
        </p:nvGrpSpPr>
        <p:grpSpPr bwMode="auto">
          <a:xfrm>
            <a:off x="3398838" y="4662488"/>
            <a:ext cx="6191250" cy="2195512"/>
            <a:chOff x="2091" y="2918"/>
            <a:chExt cx="3900" cy="1383"/>
          </a:xfrm>
        </p:grpSpPr>
        <p:graphicFrame>
          <p:nvGraphicFramePr>
            <p:cNvPr id="2" name="Object 78"/>
            <p:cNvGraphicFramePr>
              <a:graphicFrameLocks noChangeAspect="1"/>
            </p:cNvGraphicFramePr>
            <p:nvPr/>
          </p:nvGraphicFramePr>
          <p:xfrm>
            <a:off x="2091" y="2918"/>
            <a:ext cx="3632" cy="1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5607" y="4166"/>
              <a:ext cx="3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800"/>
                <a:t>年</a:t>
              </a:r>
            </a:p>
          </p:txBody>
        </p:sp>
      </p:grpSp>
      <p:grpSp>
        <p:nvGrpSpPr>
          <p:cNvPr id="22608" name="Group 80"/>
          <p:cNvGrpSpPr>
            <a:grpSpLocks/>
          </p:cNvGrpSpPr>
          <p:nvPr/>
        </p:nvGrpSpPr>
        <p:grpSpPr bwMode="auto">
          <a:xfrm>
            <a:off x="3432175" y="2759075"/>
            <a:ext cx="6180138" cy="2252663"/>
            <a:chOff x="2096" y="1462"/>
            <a:chExt cx="3893" cy="1419"/>
          </a:xfrm>
        </p:grpSpPr>
        <p:graphicFrame>
          <p:nvGraphicFramePr>
            <p:cNvPr id="3" name="Object 81"/>
            <p:cNvGraphicFramePr>
              <a:graphicFrameLocks noChangeAspect="1"/>
            </p:cNvGraphicFramePr>
            <p:nvPr/>
          </p:nvGraphicFramePr>
          <p:xfrm>
            <a:off x="2096" y="1462"/>
            <a:ext cx="3632" cy="1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5605" y="2746"/>
              <a:ext cx="3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800"/>
                <a:t>年</a:t>
              </a:r>
            </a:p>
          </p:txBody>
        </p:sp>
      </p:grpSp>
      <p:sp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5003800" y="270827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 b="1"/>
              <a:t>6</a:t>
            </a:r>
            <a:r>
              <a:rPr lang="ja-JP" altLang="en-US" sz="1800" b="1"/>
              <a:t>～</a:t>
            </a:r>
            <a:r>
              <a:rPr lang="en-US" altLang="ja-JP" sz="1800" b="1"/>
              <a:t>12</a:t>
            </a:r>
            <a:r>
              <a:rPr lang="ja-JP" altLang="en-US" sz="1800" b="1"/>
              <a:t>月の海氷の領域平均</a:t>
            </a:r>
            <a:r>
              <a:rPr lang="en-US" altLang="ja-JP" sz="1800" b="1"/>
              <a:t>(</a:t>
            </a:r>
            <a:r>
              <a:rPr lang="ja-JP" altLang="en-US" sz="1800" b="1"/>
              <a:t>青</a:t>
            </a:r>
            <a:r>
              <a:rPr lang="en-US" altLang="ja-JP" sz="1800" b="1"/>
              <a:t>)</a:t>
            </a:r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5003800" y="4940300"/>
            <a:ext cx="388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 b="1"/>
              <a:t>6</a:t>
            </a:r>
            <a:r>
              <a:rPr lang="ja-JP" altLang="en-US" sz="1800" b="1"/>
              <a:t>～</a:t>
            </a:r>
            <a:r>
              <a:rPr lang="en-US" altLang="ja-JP" sz="1800" b="1"/>
              <a:t>12</a:t>
            </a:r>
            <a:r>
              <a:rPr lang="ja-JP" altLang="en-US" sz="1800" b="1"/>
              <a:t>月の海氷の領域平均</a:t>
            </a:r>
            <a:r>
              <a:rPr lang="en-US" altLang="ja-JP" sz="1800" b="1"/>
              <a:t>(</a:t>
            </a:r>
            <a:r>
              <a:rPr lang="ja-JP" altLang="en-US" sz="1800" b="1"/>
              <a:t>赤</a:t>
            </a:r>
            <a:r>
              <a:rPr lang="en-US" altLang="ja-JP" sz="1800" b="1"/>
              <a:t>)</a:t>
            </a:r>
          </a:p>
        </p:txBody>
      </p:sp>
      <p:sp>
        <p:nvSpPr>
          <p:cNvPr id="22613" name="Rectangle 85"/>
          <p:cNvSpPr>
            <a:spLocks noChangeArrowheads="1"/>
          </p:cNvSpPr>
          <p:nvPr/>
        </p:nvSpPr>
        <p:spPr bwMode="auto">
          <a:xfrm>
            <a:off x="227013" y="3429000"/>
            <a:ext cx="3024187" cy="302418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1800"/>
          </a:p>
        </p:txBody>
      </p:sp>
      <p:pic>
        <p:nvPicPr>
          <p:cNvPr id="22614" name="Picture 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932238"/>
            <a:ext cx="269875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179388" y="3284538"/>
            <a:ext cx="2279650" cy="366712"/>
          </a:xfrm>
          <a:prstGeom prst="rect">
            <a:avLst/>
          </a:prstGeom>
          <a:solidFill>
            <a:srgbClr val="99CCFF">
              <a:alpha val="9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Udagawa </a:t>
            </a:r>
            <a:r>
              <a:rPr lang="en-US" altLang="ja-JP" sz="1800" i="1"/>
              <a:t>et al.</a:t>
            </a:r>
            <a:r>
              <a:rPr lang="en-US" altLang="ja-JP" sz="1800"/>
              <a:t> 2009</a:t>
            </a:r>
          </a:p>
        </p:txBody>
      </p:sp>
      <p:sp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276225" y="4697413"/>
            <a:ext cx="6635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70W</a:t>
            </a: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1476375" y="3898900"/>
            <a:ext cx="5365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0W</a:t>
            </a:r>
          </a:p>
        </p:txBody>
      </p:sp>
      <p:sp>
        <p:nvSpPr>
          <p:cNvPr id="22618" name="Text Box 90"/>
          <p:cNvSpPr txBox="1">
            <a:spLocks noChangeArrowheads="1"/>
          </p:cNvSpPr>
          <p:nvPr/>
        </p:nvSpPr>
        <p:spPr bwMode="auto">
          <a:xfrm>
            <a:off x="790575" y="5994400"/>
            <a:ext cx="7905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160W</a:t>
            </a:r>
          </a:p>
        </p:txBody>
      </p:sp>
      <p:sp>
        <p:nvSpPr>
          <p:cNvPr id="22619" name="Text Box 91"/>
          <p:cNvSpPr txBox="1">
            <a:spLocks noChangeArrowheads="1"/>
          </p:cNvSpPr>
          <p:nvPr/>
        </p:nvSpPr>
        <p:spPr bwMode="auto">
          <a:xfrm>
            <a:off x="774700" y="3644900"/>
            <a:ext cx="2501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800"/>
              <a:t>海氷の第</a:t>
            </a:r>
            <a:r>
              <a:rPr lang="en-US" altLang="ja-JP" sz="1800"/>
              <a:t>1</a:t>
            </a:r>
            <a:r>
              <a:rPr lang="ja-JP" altLang="en-US" sz="1800"/>
              <a:t>パターン</a:t>
            </a:r>
          </a:p>
        </p:txBody>
      </p:sp>
      <p:sp>
        <p:nvSpPr>
          <p:cNvPr id="22620" name="AutoShape 92"/>
          <p:cNvSpPr>
            <a:spLocks noChangeArrowheads="1"/>
          </p:cNvSpPr>
          <p:nvPr/>
        </p:nvSpPr>
        <p:spPr bwMode="auto">
          <a:xfrm>
            <a:off x="3132138" y="4652963"/>
            <a:ext cx="576262" cy="485775"/>
          </a:xfrm>
          <a:prstGeom prst="rightArrow">
            <a:avLst>
              <a:gd name="adj1" fmla="val 52944"/>
              <a:gd name="adj2" fmla="val 6047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300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300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300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300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3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300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3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300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3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1" grpId="1"/>
      <p:bldP spid="22563" grpId="0"/>
      <p:bldP spid="22563" grpId="1"/>
      <p:bldP spid="22568" grpId="0"/>
      <p:bldP spid="22568" grpId="1"/>
      <p:bldP spid="22569" grpId="0"/>
      <p:bldP spid="22572" grpId="0"/>
      <p:bldP spid="22573" grpId="0"/>
      <p:bldP spid="22587" grpId="0"/>
      <p:bldP spid="22611" grpId="0"/>
      <p:bldP spid="22612" grpId="0"/>
      <p:bldP spid="22613" grpId="0" animBg="1"/>
      <p:bldP spid="22615" grpId="0" animBg="1"/>
      <p:bldP spid="22615" grpId="1" animBg="1"/>
      <p:bldP spid="22616" grpId="0" animBg="1"/>
      <p:bldP spid="22616" grpId="1" animBg="1"/>
      <p:bldP spid="22616" grpId="2" animBg="1"/>
      <p:bldP spid="22617" grpId="0" animBg="1"/>
      <p:bldP spid="22617" grpId="1" animBg="1"/>
      <p:bldP spid="22617" grpId="2" animBg="1"/>
      <p:bldP spid="22617" grpId="3" animBg="1"/>
      <p:bldP spid="22618" grpId="0" animBg="1"/>
      <p:bldP spid="22618" grpId="1" animBg="1"/>
      <p:bldP spid="22619" grpId="0"/>
      <p:bldP spid="226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75D8-CC88-47A4-B36F-8A456723C8C3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3492500" y="5435600"/>
            <a:ext cx="5556250" cy="130492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3635375" y="5275263"/>
            <a:ext cx="5278438" cy="314325"/>
          </a:xfrm>
          <a:prstGeom prst="rect">
            <a:avLst/>
          </a:prstGeom>
          <a:blipFill dpi="0" rotWithShape="1">
            <a:blip r:embed="rId4">
              <a:alphaModFix amt="49000"/>
            </a:blip>
            <a:srcRect/>
            <a:tile tx="0" ty="0" sx="100000" sy="100000" flip="none" algn="tl"/>
          </a:blip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1979</a:t>
            </a:r>
            <a:r>
              <a:rPr lang="ja-JP" altLang="en-US" sz="1400"/>
              <a:t>年～</a:t>
            </a:r>
            <a:r>
              <a:rPr lang="en-US" altLang="ja-JP" sz="1400"/>
              <a:t>2003</a:t>
            </a:r>
            <a:r>
              <a:rPr lang="ja-JP" altLang="en-US" sz="1400"/>
              <a:t>年の</a:t>
            </a:r>
            <a:r>
              <a:rPr lang="en-US" altLang="ja-JP" sz="1400"/>
              <a:t>25</a:t>
            </a:r>
            <a:r>
              <a:rPr lang="ja-JP" altLang="en-US" sz="1400"/>
              <a:t>年分の様々な大気場の変化傾向</a:t>
            </a:r>
            <a:r>
              <a:rPr lang="en-US" altLang="ja-JP" sz="1400"/>
              <a:t>(</a:t>
            </a:r>
            <a:r>
              <a:rPr lang="ja-JP" altLang="en-US" sz="1400"/>
              <a:t>例：高度場</a:t>
            </a:r>
            <a:r>
              <a:rPr lang="en-US" altLang="ja-JP" sz="1400"/>
              <a:t>)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276475"/>
            <a:ext cx="57245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7" name="Rectangle 27"/>
          <p:cNvSpPr>
            <a:spLocks noChangeArrowheads="1"/>
          </p:cNvSpPr>
          <p:nvPr/>
        </p:nvSpPr>
        <p:spPr bwMode="auto">
          <a:xfrm>
            <a:off x="3492500" y="2276475"/>
            <a:ext cx="5575300" cy="223202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1800"/>
          </a:p>
        </p:txBody>
      </p:sp>
      <p:sp>
        <p:nvSpPr>
          <p:cNvPr id="112668" name="Text Box 28"/>
          <p:cNvSpPr txBox="1">
            <a:spLocks noChangeArrowheads="1"/>
          </p:cNvSpPr>
          <p:nvPr/>
        </p:nvSpPr>
        <p:spPr bwMode="auto">
          <a:xfrm>
            <a:off x="3635375" y="4221163"/>
            <a:ext cx="5257800" cy="314325"/>
          </a:xfrm>
          <a:prstGeom prst="rect">
            <a:avLst/>
          </a:prstGeom>
          <a:blipFill dpi="0" rotWithShape="1">
            <a:blip r:embed="rId6">
              <a:alphaModFix amt="64000"/>
            </a:blip>
            <a:srcRect/>
            <a:tile tx="0" ty="0" sx="100000" sy="100000" flip="none" algn="tl"/>
          </a:blip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1979</a:t>
            </a:r>
            <a:r>
              <a:rPr lang="ja-JP" altLang="en-US" sz="1400"/>
              <a:t>年～</a:t>
            </a:r>
            <a:r>
              <a:rPr lang="en-US" altLang="ja-JP" sz="1400"/>
              <a:t>2003</a:t>
            </a:r>
            <a:r>
              <a:rPr lang="ja-JP" altLang="en-US" sz="1400"/>
              <a:t>年の</a:t>
            </a:r>
            <a:r>
              <a:rPr lang="en-US" altLang="ja-JP" sz="1400"/>
              <a:t>25</a:t>
            </a:r>
            <a:r>
              <a:rPr lang="ja-JP" altLang="en-US" sz="1400"/>
              <a:t>年分の海氷ダイポールのインデックス</a:t>
            </a:r>
          </a:p>
        </p:txBody>
      </p:sp>
      <p:sp>
        <p:nvSpPr>
          <p:cNvPr id="112678" name="AutoShape 38"/>
          <p:cNvSpPr>
            <a:spLocks noChangeArrowheads="1"/>
          </p:cNvSpPr>
          <p:nvPr/>
        </p:nvSpPr>
        <p:spPr bwMode="auto">
          <a:xfrm rot="10800000">
            <a:off x="5848350" y="4986338"/>
            <a:ext cx="1057275" cy="482600"/>
          </a:xfrm>
          <a:prstGeom prst="triangle">
            <a:avLst>
              <a:gd name="adj" fmla="val 50000"/>
            </a:avLst>
          </a:prstGeom>
          <a:solidFill>
            <a:srgbClr val="C0C0C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76" name="AutoShape 36"/>
          <p:cNvSpPr>
            <a:spLocks noChangeArrowheads="1"/>
          </p:cNvSpPr>
          <p:nvPr/>
        </p:nvSpPr>
        <p:spPr bwMode="auto">
          <a:xfrm>
            <a:off x="5892800" y="4405313"/>
            <a:ext cx="1057275" cy="482600"/>
          </a:xfrm>
          <a:prstGeom prst="triangle">
            <a:avLst>
              <a:gd name="adj" fmla="val 50000"/>
            </a:avLst>
          </a:prstGeom>
          <a:solidFill>
            <a:srgbClr val="C0C0C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175" y="-28575"/>
            <a:ext cx="10985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解析方法</a:t>
            </a:r>
          </a:p>
        </p:txBody>
      </p:sp>
      <p:sp>
        <p:nvSpPr>
          <p:cNvPr id="112649" name="AutoShape 9"/>
          <p:cNvSpPr>
            <a:spLocks noChangeArrowheads="1"/>
          </p:cNvSpPr>
          <p:nvPr/>
        </p:nvSpPr>
        <p:spPr bwMode="auto">
          <a:xfrm>
            <a:off x="3308350" y="10572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418138" y="396875"/>
            <a:ext cx="3070225" cy="7318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海氷を原因とした</a:t>
            </a:r>
          </a:p>
          <a:p>
            <a:r>
              <a:rPr lang="ja-JP" altLang="en-US" sz="1800"/>
              <a:t>・大気場の時間変化傾向</a:t>
            </a:r>
          </a:p>
        </p:txBody>
      </p:sp>
      <p:graphicFrame>
        <p:nvGraphicFramePr>
          <p:cNvPr id="112652" name="Object 12"/>
          <p:cNvGraphicFramePr>
            <a:graphicFrameLocks noChangeAspect="1"/>
          </p:cNvGraphicFramePr>
          <p:nvPr/>
        </p:nvGraphicFramePr>
        <p:xfrm>
          <a:off x="539750" y="876300"/>
          <a:ext cx="26638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9" name="数式" r:id="rId7" imgW="672840" imgH="177480" progId="Equation.3">
                  <p:embed/>
                </p:oleObj>
              </mc:Choice>
              <mc:Fallback>
                <p:oleObj name="数式" r:id="rId7" imgW="67284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76300"/>
                        <a:ext cx="26638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53" name="Group 13"/>
          <p:cNvGrpSpPr>
            <a:grpSpLocks/>
          </p:cNvGrpSpPr>
          <p:nvPr/>
        </p:nvGrpSpPr>
        <p:grpSpPr bwMode="auto">
          <a:xfrm>
            <a:off x="4441825" y="1125538"/>
            <a:ext cx="4070350" cy="793750"/>
            <a:chOff x="3210" y="845"/>
            <a:chExt cx="2447" cy="545"/>
          </a:xfrm>
        </p:grpSpPr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3288" y="845"/>
              <a:ext cx="2359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655" name="Text Box 15"/>
            <p:cNvSpPr txBox="1">
              <a:spLocks noChangeArrowheads="1"/>
            </p:cNvSpPr>
            <p:nvPr/>
          </p:nvSpPr>
          <p:spPr bwMode="auto">
            <a:xfrm>
              <a:off x="5148" y="845"/>
              <a:ext cx="3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800"/>
                <a:t>原因</a:t>
              </a:r>
            </a:p>
          </p:txBody>
        </p:sp>
        <p:sp>
          <p:nvSpPr>
            <p:cNvPr id="112656" name="Text Box 16"/>
            <p:cNvSpPr txBox="1">
              <a:spLocks noChangeArrowheads="1"/>
            </p:cNvSpPr>
            <p:nvPr/>
          </p:nvSpPr>
          <p:spPr bwMode="auto">
            <a:xfrm>
              <a:off x="3866" y="845"/>
              <a:ext cx="6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800"/>
                <a:t>結果！！</a:t>
              </a:r>
            </a:p>
          </p:txBody>
        </p:sp>
        <p:graphicFrame>
          <p:nvGraphicFramePr>
            <p:cNvPr id="112657" name="Object 17"/>
            <p:cNvGraphicFramePr>
              <a:graphicFrameLocks noChangeAspect="1"/>
            </p:cNvGraphicFramePr>
            <p:nvPr/>
          </p:nvGraphicFramePr>
          <p:xfrm>
            <a:off x="3210" y="1026"/>
            <a:ext cx="2447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0" name="数式" r:id="rId9" imgW="1193760" imgH="177480" progId="Equation.3">
                    <p:embed/>
                  </p:oleObj>
                </mc:Choice>
                <mc:Fallback>
                  <p:oleObj name="数式" r:id="rId9" imgW="1193760" imgH="177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0" y="1026"/>
                          <a:ext cx="2447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612775" y="1497013"/>
            <a:ext cx="2519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662" name="Object 22"/>
          <p:cNvGraphicFramePr>
            <a:graphicFrameLocks noChangeAspect="1"/>
          </p:cNvGraphicFramePr>
          <p:nvPr/>
        </p:nvGraphicFramePr>
        <p:xfrm>
          <a:off x="3911600" y="5589588"/>
          <a:ext cx="39131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1" name="数式" r:id="rId11" imgW="1549080" imgH="215640" progId="Equation.3">
                  <p:embed/>
                </p:oleObj>
              </mc:Choice>
              <mc:Fallback>
                <p:oleObj name="数式" r:id="rId11" imgW="1549080" imgH="215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589588"/>
                        <a:ext cx="39131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3" name="Oval 23"/>
          <p:cNvSpPr>
            <a:spLocks noChangeArrowheads="1"/>
          </p:cNvSpPr>
          <p:nvPr/>
        </p:nvSpPr>
        <p:spPr bwMode="auto">
          <a:xfrm>
            <a:off x="7526338" y="605790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7526338" y="62182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7526338" y="6383338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69" name="Line 29"/>
          <p:cNvSpPr>
            <a:spLocks noChangeShapeType="1"/>
          </p:cNvSpPr>
          <p:nvPr/>
        </p:nvSpPr>
        <p:spPr bwMode="auto">
          <a:xfrm>
            <a:off x="7596188" y="1833563"/>
            <a:ext cx="685800" cy="1270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70" name="Line 30"/>
          <p:cNvSpPr>
            <a:spLocks noChangeShapeType="1"/>
          </p:cNvSpPr>
          <p:nvPr/>
        </p:nvSpPr>
        <p:spPr bwMode="auto">
          <a:xfrm>
            <a:off x="4597400" y="1846263"/>
            <a:ext cx="25193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671" name="Object 31"/>
          <p:cNvGraphicFramePr>
            <a:graphicFrameLocks noChangeAspect="1"/>
          </p:cNvGraphicFramePr>
          <p:nvPr/>
        </p:nvGraphicFramePr>
        <p:xfrm>
          <a:off x="3922713" y="6291263"/>
          <a:ext cx="39624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2" name="数式" r:id="rId13" imgW="1562040" imgH="215640" progId="Equation.3">
                  <p:embed/>
                </p:oleObj>
              </mc:Choice>
              <mc:Fallback>
                <p:oleObj name="数式" r:id="rId13" imgW="1562040" imgH="215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6291263"/>
                        <a:ext cx="39624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2" name="AutoShape 32"/>
          <p:cNvSpPr>
            <a:spLocks noChangeArrowheads="1"/>
          </p:cNvSpPr>
          <p:nvPr/>
        </p:nvSpPr>
        <p:spPr bwMode="auto">
          <a:xfrm>
            <a:off x="5795963" y="4373563"/>
            <a:ext cx="1057275" cy="482600"/>
          </a:xfrm>
          <a:prstGeom prst="triangle">
            <a:avLst>
              <a:gd name="adj" fmla="val 50000"/>
            </a:avLst>
          </a:prstGeom>
          <a:solidFill>
            <a:srgbClr val="99CC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73" name="AutoShape 33"/>
          <p:cNvSpPr>
            <a:spLocks noChangeArrowheads="1"/>
          </p:cNvSpPr>
          <p:nvPr/>
        </p:nvSpPr>
        <p:spPr bwMode="auto">
          <a:xfrm rot="10800000">
            <a:off x="5794375" y="4968875"/>
            <a:ext cx="1057275" cy="482600"/>
          </a:xfrm>
          <a:prstGeom prst="triangle">
            <a:avLst>
              <a:gd name="adj" fmla="val 50000"/>
            </a:avLst>
          </a:prstGeom>
          <a:solidFill>
            <a:srgbClr val="99CC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2675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34512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4" name="Text Box 34"/>
          <p:cNvSpPr txBox="1">
            <a:spLocks noChangeArrowheads="1"/>
          </p:cNvSpPr>
          <p:nvPr/>
        </p:nvSpPr>
        <p:spPr bwMode="auto">
          <a:xfrm>
            <a:off x="5249863" y="4337050"/>
            <a:ext cx="2214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6000"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anose="040B0A00000000000000" pitchFamily="50" charset="-128"/>
              </a:rPr>
              <a:t>相　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744A-27A3-435B-B858-D2BE4265BE07}" type="slidenum">
              <a:rPr lang="en-US" altLang="ja-JP"/>
              <a:pPr/>
              <a:t>9</a:t>
            </a:fld>
            <a:endParaRPr lang="en-US" altLang="ja-JP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571625"/>
            <a:ext cx="366712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357313" y="1211263"/>
            <a:ext cx="1935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海氷のダイポール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565150" y="1643063"/>
            <a:ext cx="3517900" cy="36004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536700"/>
            <a:ext cx="4413250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7" name="AutoShape 7"/>
          <p:cNvSpPr>
            <a:spLocks noChangeArrowheads="1"/>
          </p:cNvSpPr>
          <p:nvPr/>
        </p:nvSpPr>
        <p:spPr bwMode="auto">
          <a:xfrm rot="4524520">
            <a:off x="5618957" y="2872581"/>
            <a:ext cx="1065212" cy="1120775"/>
          </a:xfrm>
          <a:custGeom>
            <a:avLst/>
            <a:gdLst>
              <a:gd name="G0" fmla="+- -654042 0 0"/>
              <a:gd name="G1" fmla="+- -4142568 0 0"/>
              <a:gd name="G2" fmla="+- -654042 0 -4142568"/>
              <a:gd name="G3" fmla="+- 10800 0 0"/>
              <a:gd name="G4" fmla="+- 0 0 -6540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70 0 0"/>
              <a:gd name="G9" fmla="+- 0 0 -4142568"/>
              <a:gd name="G10" fmla="+- 6970 0 2700"/>
              <a:gd name="G11" fmla="cos G10 -654042"/>
              <a:gd name="G12" fmla="sin G10 -654042"/>
              <a:gd name="G13" fmla="cos 13500 -654042"/>
              <a:gd name="G14" fmla="sin 13500 -654042"/>
              <a:gd name="G15" fmla="+- G11 10800 0"/>
              <a:gd name="G16" fmla="+- G12 10800 0"/>
              <a:gd name="G17" fmla="+- G13 10800 0"/>
              <a:gd name="G18" fmla="+- G14 10800 0"/>
              <a:gd name="G19" fmla="*/ 6970 1 2"/>
              <a:gd name="G20" fmla="+- G19 5400 0"/>
              <a:gd name="G21" fmla="cos G20 -654042"/>
              <a:gd name="G22" fmla="sin G20 -654042"/>
              <a:gd name="G23" fmla="+- G21 10800 0"/>
              <a:gd name="G24" fmla="+- G12 G23 G22"/>
              <a:gd name="G25" fmla="+- G22 G23 G11"/>
              <a:gd name="G26" fmla="cos 10800 -654042"/>
              <a:gd name="G27" fmla="sin 10800 -654042"/>
              <a:gd name="G28" fmla="cos 6970 -654042"/>
              <a:gd name="G29" fmla="sin 6970 -6540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4142568"/>
              <a:gd name="G36" fmla="sin G34 -4142568"/>
              <a:gd name="G37" fmla="+/ -4142568 -6540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70 G39"/>
              <a:gd name="G43" fmla="sin 69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70 w 21600"/>
              <a:gd name="T5" fmla="*/ 4361 h 21600"/>
              <a:gd name="T6" fmla="*/ 14804 w 21600"/>
              <a:gd name="T7" fmla="*/ 2868 h 21600"/>
              <a:gd name="T8" fmla="*/ 16395 w 21600"/>
              <a:gd name="T9" fmla="*/ 6644 h 21600"/>
              <a:gd name="T10" fmla="*/ 24095 w 21600"/>
              <a:gd name="T11" fmla="*/ 8460 h 21600"/>
              <a:gd name="T12" fmla="*/ 20349 w 21600"/>
              <a:gd name="T13" fmla="*/ 13805 h 21600"/>
              <a:gd name="T14" fmla="*/ 15005 w 21600"/>
              <a:gd name="T15" fmla="*/ 100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664" y="9592"/>
                </a:moveTo>
                <a:cubicBezTo>
                  <a:pt x="17283" y="7427"/>
                  <a:pt x="15903" y="5568"/>
                  <a:pt x="13941" y="4578"/>
                </a:cubicBezTo>
                <a:lnTo>
                  <a:pt x="15667" y="1159"/>
                </a:lnTo>
                <a:cubicBezTo>
                  <a:pt x="18708" y="2694"/>
                  <a:pt x="20846" y="5573"/>
                  <a:pt x="21436" y="8928"/>
                </a:cubicBezTo>
                <a:lnTo>
                  <a:pt x="24095" y="8460"/>
                </a:lnTo>
                <a:lnTo>
                  <a:pt x="20349" y="13805"/>
                </a:lnTo>
                <a:lnTo>
                  <a:pt x="15005" y="10059"/>
                </a:lnTo>
                <a:lnTo>
                  <a:pt x="17664" y="9592"/>
                </a:lnTo>
                <a:close/>
              </a:path>
            </a:pathLst>
          </a:custGeom>
          <a:solidFill>
            <a:srgbClr val="3366FF">
              <a:alpha val="70000"/>
            </a:srgbClr>
          </a:solidFill>
          <a:ln w="57150">
            <a:pattFill prst="wdDnDiag">
              <a:fgClr>
                <a:srgbClr val="00CC99"/>
              </a:fgClr>
              <a:bgClr>
                <a:srgbClr val="99CC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859338" y="1000125"/>
            <a:ext cx="3419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800"/>
              <a:t>高度場の時間変化傾向と海氷ダイポールインデックスとの相関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5580063" y="2392363"/>
            <a:ext cx="2016125" cy="20161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 rot="56765028">
            <a:off x="5322888" y="2836863"/>
            <a:ext cx="1368425" cy="1552575"/>
          </a:xfrm>
          <a:custGeom>
            <a:avLst/>
            <a:gdLst>
              <a:gd name="G0" fmla="+- 1955614 0 0"/>
              <a:gd name="G1" fmla="+- -3776663 0 0"/>
              <a:gd name="G2" fmla="+- 1955614 0 -3776663"/>
              <a:gd name="G3" fmla="+- 10800 0 0"/>
              <a:gd name="G4" fmla="+- 0 0 195561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65 0 0"/>
              <a:gd name="G9" fmla="+- 0 0 -3776663"/>
              <a:gd name="G10" fmla="+- 8265 0 2700"/>
              <a:gd name="G11" fmla="cos G10 1955614"/>
              <a:gd name="G12" fmla="sin G10 1955614"/>
              <a:gd name="G13" fmla="cos 13500 1955614"/>
              <a:gd name="G14" fmla="sin 13500 1955614"/>
              <a:gd name="G15" fmla="+- G11 10800 0"/>
              <a:gd name="G16" fmla="+- G12 10800 0"/>
              <a:gd name="G17" fmla="+- G13 10800 0"/>
              <a:gd name="G18" fmla="+- G14 10800 0"/>
              <a:gd name="G19" fmla="*/ 8265 1 2"/>
              <a:gd name="G20" fmla="+- G19 5400 0"/>
              <a:gd name="G21" fmla="cos G20 1955614"/>
              <a:gd name="G22" fmla="sin G20 1955614"/>
              <a:gd name="G23" fmla="+- G21 10800 0"/>
              <a:gd name="G24" fmla="+- G12 G23 G22"/>
              <a:gd name="G25" fmla="+- G22 G23 G11"/>
              <a:gd name="G26" fmla="cos 10800 1955614"/>
              <a:gd name="G27" fmla="sin 10800 1955614"/>
              <a:gd name="G28" fmla="cos 8265 1955614"/>
              <a:gd name="G29" fmla="sin 8265 195561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776663"/>
              <a:gd name="G36" fmla="sin G34 -3776663"/>
              <a:gd name="G37" fmla="+/ -3776663 195561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65 G39"/>
              <a:gd name="G43" fmla="sin 82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284 w 21600"/>
              <a:gd name="T5" fmla="*/ 8206 h 21600"/>
              <a:gd name="T6" fmla="*/ 15904 w 21600"/>
              <a:gd name="T7" fmla="*/ 2748 h 21600"/>
              <a:gd name="T8" fmla="*/ 18823 w 21600"/>
              <a:gd name="T9" fmla="*/ 8815 h 21600"/>
              <a:gd name="T10" fmla="*/ 22510 w 21600"/>
              <a:gd name="T11" fmla="*/ 17517 h 21600"/>
              <a:gd name="T12" fmla="*/ 17095 w 21600"/>
              <a:gd name="T13" fmla="*/ 18985 h 21600"/>
              <a:gd name="T14" fmla="*/ 15627 w 21600"/>
              <a:gd name="T15" fmla="*/ 135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69" y="14912"/>
                </a:moveTo>
                <a:cubicBezTo>
                  <a:pt x="18687" y="13660"/>
                  <a:pt x="19065" y="12242"/>
                  <a:pt x="19065" y="10800"/>
                </a:cubicBezTo>
                <a:cubicBezTo>
                  <a:pt x="19065" y="7969"/>
                  <a:pt x="17616" y="5335"/>
                  <a:pt x="15225" y="3819"/>
                </a:cubicBezTo>
                <a:lnTo>
                  <a:pt x="16582" y="1678"/>
                </a:lnTo>
                <a:cubicBezTo>
                  <a:pt x="19706" y="3659"/>
                  <a:pt x="21600" y="7100"/>
                  <a:pt x="21600" y="10800"/>
                </a:cubicBezTo>
                <a:cubicBezTo>
                  <a:pt x="21600" y="12685"/>
                  <a:pt x="21106" y="14538"/>
                  <a:pt x="20168" y="16173"/>
                </a:cubicBezTo>
                <a:lnTo>
                  <a:pt x="22510" y="17517"/>
                </a:lnTo>
                <a:lnTo>
                  <a:pt x="17095" y="18985"/>
                </a:lnTo>
                <a:lnTo>
                  <a:pt x="15627" y="13569"/>
                </a:lnTo>
                <a:lnTo>
                  <a:pt x="17969" y="14912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57150">
            <a:pattFill prst="wdDnDiag">
              <a:fgClr>
                <a:srgbClr val="FF6600"/>
              </a:fgClr>
              <a:bgClr>
                <a:srgbClr val="FF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3175" y="-14288"/>
            <a:ext cx="3333750" cy="36671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chemeClr val="tx2"/>
                </a:solidFill>
              </a:rPr>
              <a:t>結果</a:t>
            </a:r>
            <a:r>
              <a:rPr lang="en-US" altLang="ja-JP" sz="1800">
                <a:solidFill>
                  <a:schemeClr val="tx2"/>
                </a:solidFill>
              </a:rPr>
              <a:t>:</a:t>
            </a:r>
            <a:r>
              <a:rPr lang="ja-JP" altLang="en-US" sz="1800">
                <a:solidFill>
                  <a:schemeClr val="tx2"/>
                </a:solidFill>
              </a:rPr>
              <a:t>高度場</a:t>
            </a:r>
            <a:r>
              <a:rPr lang="en-US" altLang="ja-JP" sz="1800">
                <a:solidFill>
                  <a:schemeClr val="tx2"/>
                </a:solidFill>
              </a:rPr>
              <a:t>(850hPa:9</a:t>
            </a:r>
            <a:r>
              <a:rPr lang="ja-JP" altLang="en-US" sz="1800">
                <a:solidFill>
                  <a:schemeClr val="tx2"/>
                </a:solidFill>
              </a:rPr>
              <a:t>月－</a:t>
            </a:r>
            <a:r>
              <a:rPr lang="en-US" altLang="ja-JP" sz="1800">
                <a:solidFill>
                  <a:schemeClr val="tx2"/>
                </a:solidFill>
              </a:rPr>
              <a:t>6</a:t>
            </a:r>
            <a:r>
              <a:rPr lang="ja-JP" altLang="en-US" sz="1800">
                <a:solidFill>
                  <a:schemeClr val="tx2"/>
                </a:solidFill>
              </a:rPr>
              <a:t>月</a:t>
            </a:r>
            <a:r>
              <a:rPr lang="en-US" altLang="ja-JP" sz="18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auto">
          <a:xfrm rot="4524520">
            <a:off x="1343819" y="3036094"/>
            <a:ext cx="1065213" cy="1120775"/>
          </a:xfrm>
          <a:custGeom>
            <a:avLst/>
            <a:gdLst>
              <a:gd name="G0" fmla="+- -654042 0 0"/>
              <a:gd name="G1" fmla="+- -4142568 0 0"/>
              <a:gd name="G2" fmla="+- -654042 0 -4142568"/>
              <a:gd name="G3" fmla="+- 10800 0 0"/>
              <a:gd name="G4" fmla="+- 0 0 -6540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70 0 0"/>
              <a:gd name="G9" fmla="+- 0 0 -4142568"/>
              <a:gd name="G10" fmla="+- 6970 0 2700"/>
              <a:gd name="G11" fmla="cos G10 -654042"/>
              <a:gd name="G12" fmla="sin G10 -654042"/>
              <a:gd name="G13" fmla="cos 13500 -654042"/>
              <a:gd name="G14" fmla="sin 13500 -654042"/>
              <a:gd name="G15" fmla="+- G11 10800 0"/>
              <a:gd name="G16" fmla="+- G12 10800 0"/>
              <a:gd name="G17" fmla="+- G13 10800 0"/>
              <a:gd name="G18" fmla="+- G14 10800 0"/>
              <a:gd name="G19" fmla="*/ 6970 1 2"/>
              <a:gd name="G20" fmla="+- G19 5400 0"/>
              <a:gd name="G21" fmla="cos G20 -654042"/>
              <a:gd name="G22" fmla="sin G20 -654042"/>
              <a:gd name="G23" fmla="+- G21 10800 0"/>
              <a:gd name="G24" fmla="+- G12 G23 G22"/>
              <a:gd name="G25" fmla="+- G22 G23 G11"/>
              <a:gd name="G26" fmla="cos 10800 -654042"/>
              <a:gd name="G27" fmla="sin 10800 -654042"/>
              <a:gd name="G28" fmla="cos 6970 -654042"/>
              <a:gd name="G29" fmla="sin 6970 -6540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4142568"/>
              <a:gd name="G36" fmla="sin G34 -4142568"/>
              <a:gd name="G37" fmla="+/ -4142568 -6540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70 G39"/>
              <a:gd name="G43" fmla="sin 69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70 w 21600"/>
              <a:gd name="T5" fmla="*/ 4361 h 21600"/>
              <a:gd name="T6" fmla="*/ 14804 w 21600"/>
              <a:gd name="T7" fmla="*/ 2868 h 21600"/>
              <a:gd name="T8" fmla="*/ 16395 w 21600"/>
              <a:gd name="T9" fmla="*/ 6644 h 21600"/>
              <a:gd name="T10" fmla="*/ 24095 w 21600"/>
              <a:gd name="T11" fmla="*/ 8460 h 21600"/>
              <a:gd name="T12" fmla="*/ 20349 w 21600"/>
              <a:gd name="T13" fmla="*/ 13805 h 21600"/>
              <a:gd name="T14" fmla="*/ 15005 w 21600"/>
              <a:gd name="T15" fmla="*/ 100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664" y="9592"/>
                </a:moveTo>
                <a:cubicBezTo>
                  <a:pt x="17283" y="7427"/>
                  <a:pt x="15903" y="5568"/>
                  <a:pt x="13941" y="4578"/>
                </a:cubicBezTo>
                <a:lnTo>
                  <a:pt x="15667" y="1159"/>
                </a:lnTo>
                <a:cubicBezTo>
                  <a:pt x="18708" y="2694"/>
                  <a:pt x="20846" y="5573"/>
                  <a:pt x="21436" y="8928"/>
                </a:cubicBezTo>
                <a:lnTo>
                  <a:pt x="24095" y="8460"/>
                </a:lnTo>
                <a:lnTo>
                  <a:pt x="20349" y="13805"/>
                </a:lnTo>
                <a:lnTo>
                  <a:pt x="15005" y="10059"/>
                </a:lnTo>
                <a:lnTo>
                  <a:pt x="17664" y="9592"/>
                </a:lnTo>
                <a:close/>
              </a:path>
            </a:pathLst>
          </a:custGeom>
          <a:solidFill>
            <a:srgbClr val="3366FF">
              <a:alpha val="70000"/>
            </a:srgbClr>
          </a:solidFill>
          <a:ln w="57150">
            <a:pattFill prst="wdDnDiag">
              <a:fgClr>
                <a:srgbClr val="00CC99"/>
              </a:fgClr>
              <a:bgClr>
                <a:srgbClr val="99CC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 rot="56765028">
            <a:off x="368300" y="2324100"/>
            <a:ext cx="1368425" cy="1552575"/>
          </a:xfrm>
          <a:custGeom>
            <a:avLst/>
            <a:gdLst>
              <a:gd name="G0" fmla="+- 1955614 0 0"/>
              <a:gd name="G1" fmla="+- -3776663 0 0"/>
              <a:gd name="G2" fmla="+- 1955614 0 -3776663"/>
              <a:gd name="G3" fmla="+- 10800 0 0"/>
              <a:gd name="G4" fmla="+- 0 0 195561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65 0 0"/>
              <a:gd name="G9" fmla="+- 0 0 -3776663"/>
              <a:gd name="G10" fmla="+- 8265 0 2700"/>
              <a:gd name="G11" fmla="cos G10 1955614"/>
              <a:gd name="G12" fmla="sin G10 1955614"/>
              <a:gd name="G13" fmla="cos 13500 1955614"/>
              <a:gd name="G14" fmla="sin 13500 1955614"/>
              <a:gd name="G15" fmla="+- G11 10800 0"/>
              <a:gd name="G16" fmla="+- G12 10800 0"/>
              <a:gd name="G17" fmla="+- G13 10800 0"/>
              <a:gd name="G18" fmla="+- G14 10800 0"/>
              <a:gd name="G19" fmla="*/ 8265 1 2"/>
              <a:gd name="G20" fmla="+- G19 5400 0"/>
              <a:gd name="G21" fmla="cos G20 1955614"/>
              <a:gd name="G22" fmla="sin G20 1955614"/>
              <a:gd name="G23" fmla="+- G21 10800 0"/>
              <a:gd name="G24" fmla="+- G12 G23 G22"/>
              <a:gd name="G25" fmla="+- G22 G23 G11"/>
              <a:gd name="G26" fmla="cos 10800 1955614"/>
              <a:gd name="G27" fmla="sin 10800 1955614"/>
              <a:gd name="G28" fmla="cos 8265 1955614"/>
              <a:gd name="G29" fmla="sin 8265 195561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776663"/>
              <a:gd name="G36" fmla="sin G34 -3776663"/>
              <a:gd name="G37" fmla="+/ -3776663 195561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65 G39"/>
              <a:gd name="G43" fmla="sin 82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284 w 21600"/>
              <a:gd name="T5" fmla="*/ 8206 h 21600"/>
              <a:gd name="T6" fmla="*/ 15904 w 21600"/>
              <a:gd name="T7" fmla="*/ 2748 h 21600"/>
              <a:gd name="T8" fmla="*/ 18823 w 21600"/>
              <a:gd name="T9" fmla="*/ 8815 h 21600"/>
              <a:gd name="T10" fmla="*/ 22510 w 21600"/>
              <a:gd name="T11" fmla="*/ 17517 h 21600"/>
              <a:gd name="T12" fmla="*/ 17095 w 21600"/>
              <a:gd name="T13" fmla="*/ 18985 h 21600"/>
              <a:gd name="T14" fmla="*/ 15627 w 21600"/>
              <a:gd name="T15" fmla="*/ 135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69" y="14912"/>
                </a:moveTo>
                <a:cubicBezTo>
                  <a:pt x="18687" y="13660"/>
                  <a:pt x="19065" y="12242"/>
                  <a:pt x="19065" y="10800"/>
                </a:cubicBezTo>
                <a:cubicBezTo>
                  <a:pt x="19065" y="7969"/>
                  <a:pt x="17616" y="5335"/>
                  <a:pt x="15225" y="3819"/>
                </a:cubicBezTo>
                <a:lnTo>
                  <a:pt x="16582" y="1678"/>
                </a:lnTo>
                <a:cubicBezTo>
                  <a:pt x="19706" y="3659"/>
                  <a:pt x="21600" y="7100"/>
                  <a:pt x="21600" y="10800"/>
                </a:cubicBezTo>
                <a:cubicBezTo>
                  <a:pt x="21600" y="12685"/>
                  <a:pt x="21106" y="14538"/>
                  <a:pt x="20168" y="16173"/>
                </a:cubicBezTo>
                <a:lnTo>
                  <a:pt x="22510" y="17517"/>
                </a:lnTo>
                <a:lnTo>
                  <a:pt x="17095" y="18985"/>
                </a:lnTo>
                <a:lnTo>
                  <a:pt x="15627" y="13569"/>
                </a:lnTo>
                <a:lnTo>
                  <a:pt x="17969" y="14912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57150">
            <a:pattFill prst="wdDnDiag">
              <a:fgClr>
                <a:srgbClr val="FF6600"/>
              </a:fgClr>
              <a:bgClr>
                <a:srgbClr val="FF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777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41313"/>
            <a:ext cx="3095625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76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644900"/>
            <a:ext cx="309562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22225" y="1660525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500hPa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22225" y="4941888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300hPa</a:t>
            </a:r>
          </a:p>
        </p:txBody>
      </p:sp>
      <p:sp>
        <p:nvSpPr>
          <p:cNvPr id="117779" name="AutoShape 19"/>
          <p:cNvSpPr>
            <a:spLocks noChangeArrowheads="1"/>
          </p:cNvSpPr>
          <p:nvPr/>
        </p:nvSpPr>
        <p:spPr bwMode="auto">
          <a:xfrm rot="4524520">
            <a:off x="1648620" y="1472406"/>
            <a:ext cx="1065212" cy="1120775"/>
          </a:xfrm>
          <a:custGeom>
            <a:avLst/>
            <a:gdLst>
              <a:gd name="G0" fmla="+- -654042 0 0"/>
              <a:gd name="G1" fmla="+- -3118771 0 0"/>
              <a:gd name="G2" fmla="+- -654042 0 -3118771"/>
              <a:gd name="G3" fmla="+- 10800 0 0"/>
              <a:gd name="G4" fmla="+- 0 0 -6540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70 0 0"/>
              <a:gd name="G9" fmla="+- 0 0 -3118771"/>
              <a:gd name="G10" fmla="+- 6970 0 2700"/>
              <a:gd name="G11" fmla="cos G10 -654042"/>
              <a:gd name="G12" fmla="sin G10 -654042"/>
              <a:gd name="G13" fmla="cos 13500 -654042"/>
              <a:gd name="G14" fmla="sin 13500 -654042"/>
              <a:gd name="G15" fmla="+- G11 10800 0"/>
              <a:gd name="G16" fmla="+- G12 10800 0"/>
              <a:gd name="G17" fmla="+- G13 10800 0"/>
              <a:gd name="G18" fmla="+- G14 10800 0"/>
              <a:gd name="G19" fmla="*/ 6970 1 2"/>
              <a:gd name="G20" fmla="+- G19 5400 0"/>
              <a:gd name="G21" fmla="cos G20 -654042"/>
              <a:gd name="G22" fmla="sin G20 -654042"/>
              <a:gd name="G23" fmla="+- G21 10800 0"/>
              <a:gd name="G24" fmla="+- G12 G23 G22"/>
              <a:gd name="G25" fmla="+- G22 G23 G11"/>
              <a:gd name="G26" fmla="cos 10800 -654042"/>
              <a:gd name="G27" fmla="sin 10800 -654042"/>
              <a:gd name="G28" fmla="cos 6970 -654042"/>
              <a:gd name="G29" fmla="sin 6970 -6540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118771"/>
              <a:gd name="G36" fmla="sin G34 -3118771"/>
              <a:gd name="G37" fmla="+/ -3118771 -6540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70 G39"/>
              <a:gd name="G43" fmla="sin 69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265 w 21600"/>
              <a:gd name="T5" fmla="*/ 5599 h 21600"/>
              <a:gd name="T6" fmla="*/ 16792 w 21600"/>
              <a:gd name="T7" fmla="*/ 4240 h 21600"/>
              <a:gd name="T8" fmla="*/ 16908 w 21600"/>
              <a:gd name="T9" fmla="*/ 7443 h 21600"/>
              <a:gd name="T10" fmla="*/ 24095 w 21600"/>
              <a:gd name="T11" fmla="*/ 8460 h 21600"/>
              <a:gd name="T12" fmla="*/ 20349 w 21600"/>
              <a:gd name="T13" fmla="*/ 13805 h 21600"/>
              <a:gd name="T14" fmla="*/ 15005 w 21600"/>
              <a:gd name="T15" fmla="*/ 100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664" y="9592"/>
                </a:moveTo>
                <a:cubicBezTo>
                  <a:pt x="17397" y="8076"/>
                  <a:pt x="16637" y="6691"/>
                  <a:pt x="15500" y="5653"/>
                </a:cubicBezTo>
                <a:lnTo>
                  <a:pt x="18084" y="2826"/>
                </a:lnTo>
                <a:cubicBezTo>
                  <a:pt x="19844" y="4434"/>
                  <a:pt x="21023" y="6579"/>
                  <a:pt x="21436" y="8928"/>
                </a:cubicBezTo>
                <a:lnTo>
                  <a:pt x="24095" y="8460"/>
                </a:lnTo>
                <a:lnTo>
                  <a:pt x="20349" y="13805"/>
                </a:lnTo>
                <a:lnTo>
                  <a:pt x="15005" y="10059"/>
                </a:lnTo>
                <a:lnTo>
                  <a:pt x="17664" y="9592"/>
                </a:lnTo>
                <a:close/>
              </a:path>
            </a:pathLst>
          </a:custGeom>
          <a:solidFill>
            <a:srgbClr val="3366FF">
              <a:alpha val="70000"/>
            </a:srgbClr>
          </a:solidFill>
          <a:ln w="57150">
            <a:pattFill prst="wdDnDiag">
              <a:fgClr>
                <a:srgbClr val="00CC99"/>
              </a:fgClr>
              <a:bgClr>
                <a:srgbClr val="99CC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80" name="AutoShape 20"/>
          <p:cNvSpPr>
            <a:spLocks noChangeArrowheads="1"/>
          </p:cNvSpPr>
          <p:nvPr/>
        </p:nvSpPr>
        <p:spPr bwMode="auto">
          <a:xfrm rot="56765028">
            <a:off x="1744663" y="1392238"/>
            <a:ext cx="1368425" cy="1552575"/>
          </a:xfrm>
          <a:custGeom>
            <a:avLst/>
            <a:gdLst>
              <a:gd name="G0" fmla="+- 1955614 0 0"/>
              <a:gd name="G1" fmla="+- -3776663 0 0"/>
              <a:gd name="G2" fmla="+- 1955614 0 -3776663"/>
              <a:gd name="G3" fmla="+- 10800 0 0"/>
              <a:gd name="G4" fmla="+- 0 0 195561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65 0 0"/>
              <a:gd name="G9" fmla="+- 0 0 -3776663"/>
              <a:gd name="G10" fmla="+- 8265 0 2700"/>
              <a:gd name="G11" fmla="cos G10 1955614"/>
              <a:gd name="G12" fmla="sin G10 1955614"/>
              <a:gd name="G13" fmla="cos 13500 1955614"/>
              <a:gd name="G14" fmla="sin 13500 1955614"/>
              <a:gd name="G15" fmla="+- G11 10800 0"/>
              <a:gd name="G16" fmla="+- G12 10800 0"/>
              <a:gd name="G17" fmla="+- G13 10800 0"/>
              <a:gd name="G18" fmla="+- G14 10800 0"/>
              <a:gd name="G19" fmla="*/ 8265 1 2"/>
              <a:gd name="G20" fmla="+- G19 5400 0"/>
              <a:gd name="G21" fmla="cos G20 1955614"/>
              <a:gd name="G22" fmla="sin G20 1955614"/>
              <a:gd name="G23" fmla="+- G21 10800 0"/>
              <a:gd name="G24" fmla="+- G12 G23 G22"/>
              <a:gd name="G25" fmla="+- G22 G23 G11"/>
              <a:gd name="G26" fmla="cos 10800 1955614"/>
              <a:gd name="G27" fmla="sin 10800 1955614"/>
              <a:gd name="G28" fmla="cos 8265 1955614"/>
              <a:gd name="G29" fmla="sin 8265 195561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776663"/>
              <a:gd name="G36" fmla="sin G34 -3776663"/>
              <a:gd name="G37" fmla="+/ -3776663 195561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65 G39"/>
              <a:gd name="G43" fmla="sin 82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284 w 21600"/>
              <a:gd name="T5" fmla="*/ 8206 h 21600"/>
              <a:gd name="T6" fmla="*/ 15904 w 21600"/>
              <a:gd name="T7" fmla="*/ 2748 h 21600"/>
              <a:gd name="T8" fmla="*/ 18823 w 21600"/>
              <a:gd name="T9" fmla="*/ 8815 h 21600"/>
              <a:gd name="T10" fmla="*/ 22510 w 21600"/>
              <a:gd name="T11" fmla="*/ 17517 h 21600"/>
              <a:gd name="T12" fmla="*/ 17095 w 21600"/>
              <a:gd name="T13" fmla="*/ 18985 h 21600"/>
              <a:gd name="T14" fmla="*/ 15627 w 21600"/>
              <a:gd name="T15" fmla="*/ 135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69" y="14912"/>
                </a:moveTo>
                <a:cubicBezTo>
                  <a:pt x="18687" y="13660"/>
                  <a:pt x="19065" y="12242"/>
                  <a:pt x="19065" y="10800"/>
                </a:cubicBezTo>
                <a:cubicBezTo>
                  <a:pt x="19065" y="7969"/>
                  <a:pt x="17616" y="5335"/>
                  <a:pt x="15225" y="3819"/>
                </a:cubicBezTo>
                <a:lnTo>
                  <a:pt x="16582" y="1678"/>
                </a:lnTo>
                <a:cubicBezTo>
                  <a:pt x="19706" y="3659"/>
                  <a:pt x="21600" y="7100"/>
                  <a:pt x="21600" y="10800"/>
                </a:cubicBezTo>
                <a:cubicBezTo>
                  <a:pt x="21600" y="12685"/>
                  <a:pt x="21106" y="14538"/>
                  <a:pt x="20168" y="16173"/>
                </a:cubicBezTo>
                <a:lnTo>
                  <a:pt x="22510" y="17517"/>
                </a:lnTo>
                <a:lnTo>
                  <a:pt x="17095" y="18985"/>
                </a:lnTo>
                <a:lnTo>
                  <a:pt x="15627" y="13569"/>
                </a:lnTo>
                <a:lnTo>
                  <a:pt x="17969" y="14912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57150">
            <a:pattFill prst="wdDnDiag">
              <a:fgClr>
                <a:srgbClr val="FF6600"/>
              </a:fgClr>
              <a:bgClr>
                <a:srgbClr val="FF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81" name="AutoShape 21"/>
          <p:cNvSpPr>
            <a:spLocks noChangeArrowheads="1"/>
          </p:cNvSpPr>
          <p:nvPr/>
        </p:nvSpPr>
        <p:spPr bwMode="auto">
          <a:xfrm rot="4524520">
            <a:off x="1648619" y="4785519"/>
            <a:ext cx="1065213" cy="1120775"/>
          </a:xfrm>
          <a:custGeom>
            <a:avLst/>
            <a:gdLst>
              <a:gd name="G0" fmla="+- -654042 0 0"/>
              <a:gd name="G1" fmla="+- -3118771 0 0"/>
              <a:gd name="G2" fmla="+- -654042 0 -3118771"/>
              <a:gd name="G3" fmla="+- 10800 0 0"/>
              <a:gd name="G4" fmla="+- 0 0 -6540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70 0 0"/>
              <a:gd name="G9" fmla="+- 0 0 -3118771"/>
              <a:gd name="G10" fmla="+- 6970 0 2700"/>
              <a:gd name="G11" fmla="cos G10 -654042"/>
              <a:gd name="G12" fmla="sin G10 -654042"/>
              <a:gd name="G13" fmla="cos 13500 -654042"/>
              <a:gd name="G14" fmla="sin 13500 -654042"/>
              <a:gd name="G15" fmla="+- G11 10800 0"/>
              <a:gd name="G16" fmla="+- G12 10800 0"/>
              <a:gd name="G17" fmla="+- G13 10800 0"/>
              <a:gd name="G18" fmla="+- G14 10800 0"/>
              <a:gd name="G19" fmla="*/ 6970 1 2"/>
              <a:gd name="G20" fmla="+- G19 5400 0"/>
              <a:gd name="G21" fmla="cos G20 -654042"/>
              <a:gd name="G22" fmla="sin G20 -654042"/>
              <a:gd name="G23" fmla="+- G21 10800 0"/>
              <a:gd name="G24" fmla="+- G12 G23 G22"/>
              <a:gd name="G25" fmla="+- G22 G23 G11"/>
              <a:gd name="G26" fmla="cos 10800 -654042"/>
              <a:gd name="G27" fmla="sin 10800 -654042"/>
              <a:gd name="G28" fmla="cos 6970 -654042"/>
              <a:gd name="G29" fmla="sin 6970 -6540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118771"/>
              <a:gd name="G36" fmla="sin G34 -3118771"/>
              <a:gd name="G37" fmla="+/ -3118771 -6540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70 G39"/>
              <a:gd name="G43" fmla="sin 69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265 w 21600"/>
              <a:gd name="T5" fmla="*/ 5599 h 21600"/>
              <a:gd name="T6" fmla="*/ 16792 w 21600"/>
              <a:gd name="T7" fmla="*/ 4240 h 21600"/>
              <a:gd name="T8" fmla="*/ 16908 w 21600"/>
              <a:gd name="T9" fmla="*/ 7443 h 21600"/>
              <a:gd name="T10" fmla="*/ 24095 w 21600"/>
              <a:gd name="T11" fmla="*/ 8460 h 21600"/>
              <a:gd name="T12" fmla="*/ 20349 w 21600"/>
              <a:gd name="T13" fmla="*/ 13805 h 21600"/>
              <a:gd name="T14" fmla="*/ 15005 w 21600"/>
              <a:gd name="T15" fmla="*/ 100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664" y="9592"/>
                </a:moveTo>
                <a:cubicBezTo>
                  <a:pt x="17397" y="8076"/>
                  <a:pt x="16637" y="6691"/>
                  <a:pt x="15500" y="5653"/>
                </a:cubicBezTo>
                <a:lnTo>
                  <a:pt x="18084" y="2826"/>
                </a:lnTo>
                <a:cubicBezTo>
                  <a:pt x="19844" y="4434"/>
                  <a:pt x="21023" y="6579"/>
                  <a:pt x="21436" y="8928"/>
                </a:cubicBezTo>
                <a:lnTo>
                  <a:pt x="24095" y="8460"/>
                </a:lnTo>
                <a:lnTo>
                  <a:pt x="20349" y="13805"/>
                </a:lnTo>
                <a:lnTo>
                  <a:pt x="15005" y="10059"/>
                </a:lnTo>
                <a:lnTo>
                  <a:pt x="17664" y="9592"/>
                </a:lnTo>
                <a:close/>
              </a:path>
            </a:pathLst>
          </a:custGeom>
          <a:solidFill>
            <a:srgbClr val="3366FF">
              <a:alpha val="70000"/>
            </a:srgbClr>
          </a:solidFill>
          <a:ln w="57150">
            <a:pattFill prst="wdDnDiag">
              <a:fgClr>
                <a:srgbClr val="00CC99"/>
              </a:fgClr>
              <a:bgClr>
                <a:srgbClr val="99CC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82" name="AutoShape 22"/>
          <p:cNvSpPr>
            <a:spLocks noChangeArrowheads="1"/>
          </p:cNvSpPr>
          <p:nvPr/>
        </p:nvSpPr>
        <p:spPr bwMode="auto">
          <a:xfrm rot="56765028">
            <a:off x="1744663" y="4705350"/>
            <a:ext cx="1368425" cy="1552575"/>
          </a:xfrm>
          <a:custGeom>
            <a:avLst/>
            <a:gdLst>
              <a:gd name="G0" fmla="+- 1955614 0 0"/>
              <a:gd name="G1" fmla="+- -3776663 0 0"/>
              <a:gd name="G2" fmla="+- 1955614 0 -3776663"/>
              <a:gd name="G3" fmla="+- 10800 0 0"/>
              <a:gd name="G4" fmla="+- 0 0 195561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65 0 0"/>
              <a:gd name="G9" fmla="+- 0 0 -3776663"/>
              <a:gd name="G10" fmla="+- 8265 0 2700"/>
              <a:gd name="G11" fmla="cos G10 1955614"/>
              <a:gd name="G12" fmla="sin G10 1955614"/>
              <a:gd name="G13" fmla="cos 13500 1955614"/>
              <a:gd name="G14" fmla="sin 13500 1955614"/>
              <a:gd name="G15" fmla="+- G11 10800 0"/>
              <a:gd name="G16" fmla="+- G12 10800 0"/>
              <a:gd name="G17" fmla="+- G13 10800 0"/>
              <a:gd name="G18" fmla="+- G14 10800 0"/>
              <a:gd name="G19" fmla="*/ 8265 1 2"/>
              <a:gd name="G20" fmla="+- G19 5400 0"/>
              <a:gd name="G21" fmla="cos G20 1955614"/>
              <a:gd name="G22" fmla="sin G20 1955614"/>
              <a:gd name="G23" fmla="+- G21 10800 0"/>
              <a:gd name="G24" fmla="+- G12 G23 G22"/>
              <a:gd name="G25" fmla="+- G22 G23 G11"/>
              <a:gd name="G26" fmla="cos 10800 1955614"/>
              <a:gd name="G27" fmla="sin 10800 1955614"/>
              <a:gd name="G28" fmla="cos 8265 1955614"/>
              <a:gd name="G29" fmla="sin 8265 195561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776663"/>
              <a:gd name="G36" fmla="sin G34 -3776663"/>
              <a:gd name="G37" fmla="+/ -3776663 195561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65 G39"/>
              <a:gd name="G43" fmla="sin 82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284 w 21600"/>
              <a:gd name="T5" fmla="*/ 8206 h 21600"/>
              <a:gd name="T6" fmla="*/ 15904 w 21600"/>
              <a:gd name="T7" fmla="*/ 2748 h 21600"/>
              <a:gd name="T8" fmla="*/ 18823 w 21600"/>
              <a:gd name="T9" fmla="*/ 8815 h 21600"/>
              <a:gd name="T10" fmla="*/ 22510 w 21600"/>
              <a:gd name="T11" fmla="*/ 17517 h 21600"/>
              <a:gd name="T12" fmla="*/ 17095 w 21600"/>
              <a:gd name="T13" fmla="*/ 18985 h 21600"/>
              <a:gd name="T14" fmla="*/ 15627 w 21600"/>
              <a:gd name="T15" fmla="*/ 1356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69" y="14912"/>
                </a:moveTo>
                <a:cubicBezTo>
                  <a:pt x="18687" y="13660"/>
                  <a:pt x="19065" y="12242"/>
                  <a:pt x="19065" y="10800"/>
                </a:cubicBezTo>
                <a:cubicBezTo>
                  <a:pt x="19065" y="7969"/>
                  <a:pt x="17616" y="5335"/>
                  <a:pt x="15225" y="3819"/>
                </a:cubicBezTo>
                <a:lnTo>
                  <a:pt x="16582" y="1678"/>
                </a:lnTo>
                <a:cubicBezTo>
                  <a:pt x="19706" y="3659"/>
                  <a:pt x="21600" y="7100"/>
                  <a:pt x="21600" y="10800"/>
                </a:cubicBezTo>
                <a:cubicBezTo>
                  <a:pt x="21600" y="12685"/>
                  <a:pt x="21106" y="14538"/>
                  <a:pt x="20168" y="16173"/>
                </a:cubicBezTo>
                <a:lnTo>
                  <a:pt x="22510" y="17517"/>
                </a:lnTo>
                <a:lnTo>
                  <a:pt x="17095" y="18985"/>
                </a:lnTo>
                <a:lnTo>
                  <a:pt x="15627" y="13569"/>
                </a:lnTo>
                <a:lnTo>
                  <a:pt x="17969" y="14912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57150">
            <a:pattFill prst="wdDnDiag">
              <a:fgClr>
                <a:srgbClr val="FF6600"/>
              </a:fgClr>
              <a:bgClr>
                <a:srgbClr val="FF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83" name="AutoShape 23"/>
          <p:cNvSpPr>
            <a:spLocks noChangeArrowheads="1"/>
          </p:cNvSpPr>
          <p:nvPr/>
        </p:nvSpPr>
        <p:spPr bwMode="auto">
          <a:xfrm>
            <a:off x="6156325" y="5734050"/>
            <a:ext cx="2808288" cy="574675"/>
          </a:xfrm>
          <a:prstGeom prst="wedgeRoundRectCallout">
            <a:avLst>
              <a:gd name="adj1" fmla="val -23037"/>
              <a:gd name="adj2" fmla="val -124032"/>
              <a:gd name="adj3" fmla="val 16667"/>
            </a:avLst>
          </a:prstGeom>
          <a:pattFill prst="solidDmnd">
            <a:fgClr>
              <a:srgbClr val="FFCC00">
                <a:alpha val="39999"/>
              </a:srgbClr>
            </a:fgClr>
            <a:bgClr>
              <a:srgbClr val="FFFF00">
                <a:alpha val="39999"/>
              </a:srgbClr>
            </a:bgClr>
          </a:pattFill>
          <a:ln w="76200">
            <a:pattFill prst="openDmnd">
              <a:fgClr>
                <a:srgbClr val="FF6600"/>
              </a:fgClr>
              <a:bgClr>
                <a:srgbClr val="FF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/>
            <a:r>
              <a:rPr lang="en-US" altLang="ja-JP"/>
              <a:t>PSA</a:t>
            </a:r>
            <a:r>
              <a:rPr lang="ja-JP" altLang="en-US"/>
              <a:t>パターンと逆</a:t>
            </a:r>
            <a:r>
              <a:rPr lang="en-US" altLang="ja-JP"/>
              <a:t>!</a:t>
            </a:r>
            <a:r>
              <a:rPr lang="ja-JP" altLang="en-US"/>
              <a:t>？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1403350" y="3138488"/>
            <a:ext cx="3313113" cy="57943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negPSA</a:t>
            </a:r>
            <a:r>
              <a:rPr lang="ja-JP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パターン</a:t>
            </a:r>
          </a:p>
        </p:txBody>
      </p:sp>
      <p:pic>
        <p:nvPicPr>
          <p:cNvPr id="117785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149850"/>
            <a:ext cx="1727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786" name="Group 26"/>
          <p:cNvGrpSpPr>
            <a:grpSpLocks/>
          </p:cNvGrpSpPr>
          <p:nvPr/>
        </p:nvGrpSpPr>
        <p:grpSpPr bwMode="auto">
          <a:xfrm>
            <a:off x="7308850" y="4076700"/>
            <a:ext cx="688975" cy="333375"/>
            <a:chOff x="1111" y="1661"/>
            <a:chExt cx="434" cy="210"/>
          </a:xfrm>
        </p:grpSpPr>
        <p:sp>
          <p:nvSpPr>
            <p:cNvPr id="117787" name="Line 27"/>
            <p:cNvSpPr>
              <a:spLocks noChangeShapeType="1"/>
            </p:cNvSpPr>
            <p:nvPr/>
          </p:nvSpPr>
          <p:spPr bwMode="auto">
            <a:xfrm>
              <a:off x="1111" y="1679"/>
              <a:ext cx="46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88" name="Text Box 28"/>
            <p:cNvSpPr txBox="1">
              <a:spLocks noChangeArrowheads="1"/>
            </p:cNvSpPr>
            <p:nvPr/>
          </p:nvSpPr>
          <p:spPr bwMode="auto">
            <a:xfrm>
              <a:off x="1156" y="1661"/>
              <a:ext cx="389" cy="2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55</a:t>
              </a:r>
              <a:r>
                <a:rPr lang="ja-JP" altLang="en-US" sz="1400"/>
                <a:t>゜</a:t>
              </a:r>
              <a:r>
                <a:rPr lang="en-US" altLang="ja-JP" sz="1400"/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3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3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3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3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8" grpId="0"/>
      <p:bldP spid="117768" grpId="1"/>
      <p:bldP spid="117777" grpId="0"/>
      <p:bldP spid="117778" grpId="0"/>
      <p:bldP spid="117783" grpId="0" animBg="1"/>
      <p:bldP spid="117784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922</Words>
  <Application>Microsoft Office PowerPoint</Application>
  <PresentationFormat>画面に合わせる (4:3)</PresentationFormat>
  <Paragraphs>233</Paragraphs>
  <Slides>21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Arial</vt:lpstr>
      <vt:lpstr>ＭＳ Ｐゴシック</vt:lpstr>
      <vt:lpstr>ＭＳ Ｐ明朝</vt:lpstr>
      <vt:lpstr>HGP創英角ﾎﾟｯﾌﾟ体</vt:lpstr>
      <vt:lpstr>標準デザイン</vt:lpstr>
      <vt:lpstr>Microsoft 数式 3.0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mie_university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oga</dc:creator>
  <cp:lastModifiedBy>安藤雄太</cp:lastModifiedBy>
  <cp:revision>38</cp:revision>
  <dcterms:created xsi:type="dcterms:W3CDTF">2010-01-21T09:10:56Z</dcterms:created>
  <dcterms:modified xsi:type="dcterms:W3CDTF">2018-03-08T10:25:52Z</dcterms:modified>
</cp:coreProperties>
</file>