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drawings/drawing9.xml" ContentType="application/vnd.openxmlformats-officedocument.drawingml.chartshape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drawings/drawing7.xml" ContentType="application/vnd.openxmlformats-officedocument.drawingml.chartshapes+xml"/>
  <Override PartName="/ppt/drawings/drawing11.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charts/chart6.xml" ContentType="application/vnd.openxmlformats-officedocument.drawingml.chart+xml"/>
  <Default Extension="vml" ContentType="application/vnd.openxmlformats-officedocument.vmlDrawing"/>
  <Override PartName="/ppt/notesSlides/notesSlide11.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25"/>
  </p:notesMasterIdLst>
  <p:handoutMasterIdLst>
    <p:handoutMasterId r:id="rId26"/>
  </p:handoutMasterIdLst>
  <p:sldIdLst>
    <p:sldId id="257" r:id="rId2"/>
    <p:sldId id="258" r:id="rId3"/>
    <p:sldId id="259" r:id="rId4"/>
    <p:sldId id="283" r:id="rId5"/>
    <p:sldId id="284" r:id="rId6"/>
    <p:sldId id="300" r:id="rId7"/>
    <p:sldId id="303" r:id="rId8"/>
    <p:sldId id="306" r:id="rId9"/>
    <p:sldId id="313" r:id="rId10"/>
    <p:sldId id="286" r:id="rId11"/>
    <p:sldId id="292" r:id="rId12"/>
    <p:sldId id="291" r:id="rId13"/>
    <p:sldId id="288" r:id="rId14"/>
    <p:sldId id="290" r:id="rId15"/>
    <p:sldId id="293" r:id="rId16"/>
    <p:sldId id="315" r:id="rId17"/>
    <p:sldId id="295" r:id="rId18"/>
    <p:sldId id="314" r:id="rId19"/>
    <p:sldId id="273" r:id="rId20"/>
    <p:sldId id="311" r:id="rId21"/>
    <p:sldId id="296" r:id="rId22"/>
    <p:sldId id="316" r:id="rId23"/>
    <p:sldId id="312"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C91D"/>
    <a:srgbClr val="FFCC00"/>
    <a:srgbClr val="FF3399"/>
    <a:srgbClr val="FFD03B"/>
    <a:srgbClr val="FFFF00"/>
    <a:srgbClr val="FF5050"/>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149" autoAdjust="0"/>
  </p:normalViewPr>
  <p:slideViewPr>
    <p:cSldViewPr>
      <p:cViewPr>
        <p:scale>
          <a:sx n="93" d="100"/>
          <a:sy n="93" d="100"/>
        </p:scale>
        <p:origin x="-2154" y="-58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992" y="-84"/>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Documents%20and%20Settings\alima\My%20Documents\coreelation.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E:\Documents%20and%20Settings\alima\Desktop\index\coreelation.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E:\Documents%20and%20Settings\alima\Desktop\index\coreelation.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E:\Documents%20and%20Settings\alima\Desktop\index\coreelation.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E:\Documents%20and%20Settings\alima\Desktop\index\coreelation.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E:\Documents%20and%20Settings\alima\Desktop\index\coreelatio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Documents%20and%20Settings\alima\Desktop\all\Mali_sahel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Documents%20and%20Settings\alima\Desktop\all\Mali_sahel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Documents%20and%20Settings\alima\Desktop\all\Mali_sahel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Documents%20and%20Settings\alima\My%20Documents\coreelation.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Documents%20and%20Settings\alima\Desktop\all\Mali_sahel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E:\Documents%20and%20Settings\alima\Desktop\index\coreelation.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E:\Documents%20and%20Settings\alima\Desktop\index\coreela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Documents%20and%20Settings\alima\Desktop\index\coreel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Sahel!$C$65</c:f>
              <c:strCache>
                <c:ptCount val="1"/>
                <c:pt idx="0">
                  <c:v>Sahel</c:v>
                </c:pt>
              </c:strCache>
            </c:strRef>
          </c:tx>
          <c:marker>
            <c:symbol val="none"/>
          </c:marker>
          <c:cat>
            <c:numRef>
              <c:f>Sahel!$B$66:$B$119</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Sahel!$C$66:$C$119</c:f>
              <c:numCache>
                <c:formatCode>General</c:formatCode>
                <c:ptCount val="54"/>
                <c:pt idx="0">
                  <c:v>0.1</c:v>
                </c:pt>
                <c:pt idx="1">
                  <c:v>0.58000000000000063</c:v>
                </c:pt>
                <c:pt idx="2">
                  <c:v>0.96000000000000063</c:v>
                </c:pt>
                <c:pt idx="3">
                  <c:v>1.03</c:v>
                </c:pt>
                <c:pt idx="4">
                  <c:v>0.35000000000000031</c:v>
                </c:pt>
                <c:pt idx="5">
                  <c:v>0.30000000000000032</c:v>
                </c:pt>
                <c:pt idx="6">
                  <c:v>0.5</c:v>
                </c:pt>
                <c:pt idx="7">
                  <c:v>0.56000000000000005</c:v>
                </c:pt>
                <c:pt idx="8">
                  <c:v>0.17</c:v>
                </c:pt>
                <c:pt idx="9">
                  <c:v>-0.43000000000000038</c:v>
                </c:pt>
                <c:pt idx="10">
                  <c:v>0.32000000000000117</c:v>
                </c:pt>
                <c:pt idx="11">
                  <c:v>0.2</c:v>
                </c:pt>
                <c:pt idx="12">
                  <c:v>-7.0000000000000034E-2</c:v>
                </c:pt>
                <c:pt idx="13">
                  <c:v>0.4</c:v>
                </c:pt>
                <c:pt idx="14">
                  <c:v>-0.12000000000000002</c:v>
                </c:pt>
                <c:pt idx="15">
                  <c:v>-0.27</c:v>
                </c:pt>
                <c:pt idx="16">
                  <c:v>-1.0000000000000023E-2</c:v>
                </c:pt>
                <c:pt idx="17">
                  <c:v>-0.65000000000000246</c:v>
                </c:pt>
                <c:pt idx="18">
                  <c:v>-0.34000000000000047</c:v>
                </c:pt>
                <c:pt idx="19">
                  <c:v>-0.84000000000000064</c:v>
                </c:pt>
                <c:pt idx="20">
                  <c:v>-1.1100000000000001</c:v>
                </c:pt>
                <c:pt idx="21">
                  <c:v>-1.56</c:v>
                </c:pt>
                <c:pt idx="22">
                  <c:v>-1.55</c:v>
                </c:pt>
                <c:pt idx="23">
                  <c:v>-0.47000000000000008</c:v>
                </c:pt>
                <c:pt idx="24">
                  <c:v>-0.37000000000000038</c:v>
                </c:pt>
                <c:pt idx="25">
                  <c:v>-0.73000000000000065</c:v>
                </c:pt>
                <c:pt idx="26">
                  <c:v>-1.04</c:v>
                </c:pt>
                <c:pt idx="27">
                  <c:v>-0.21000000000000021</c:v>
                </c:pt>
                <c:pt idx="28">
                  <c:v>-0.56000000000000005</c:v>
                </c:pt>
                <c:pt idx="29">
                  <c:v>-0.60000000000000064</c:v>
                </c:pt>
                <c:pt idx="30">
                  <c:v>-0.76000000000000234</c:v>
                </c:pt>
                <c:pt idx="31">
                  <c:v>-1.43</c:v>
                </c:pt>
                <c:pt idx="32">
                  <c:v>-1.91</c:v>
                </c:pt>
                <c:pt idx="33">
                  <c:v>-2.06</c:v>
                </c:pt>
                <c:pt idx="34">
                  <c:v>-1.27</c:v>
                </c:pt>
                <c:pt idx="35">
                  <c:v>-1.2</c:v>
                </c:pt>
                <c:pt idx="36">
                  <c:v>-1.7400000000000013</c:v>
                </c:pt>
                <c:pt idx="37">
                  <c:v>-0.31000000000000105</c:v>
                </c:pt>
                <c:pt idx="38">
                  <c:v>-0.86000000000000065</c:v>
                </c:pt>
                <c:pt idx="39">
                  <c:v>-1.82</c:v>
                </c:pt>
                <c:pt idx="40">
                  <c:v>-0.79</c:v>
                </c:pt>
                <c:pt idx="41">
                  <c:v>-4.000000000000007E-2</c:v>
                </c:pt>
                <c:pt idx="42">
                  <c:v>-0.61000000000000065</c:v>
                </c:pt>
                <c:pt idx="43">
                  <c:v>0.91</c:v>
                </c:pt>
                <c:pt idx="44">
                  <c:v>-0.32000000000000117</c:v>
                </c:pt>
                <c:pt idx="45">
                  <c:v>-0.98</c:v>
                </c:pt>
                <c:pt idx="46">
                  <c:v>-0.58000000000000063</c:v>
                </c:pt>
                <c:pt idx="47">
                  <c:v>-6.0000000000000109E-2</c:v>
                </c:pt>
                <c:pt idx="48">
                  <c:v>0.60000000000000064</c:v>
                </c:pt>
                <c:pt idx="49">
                  <c:v>-0.82000000000000062</c:v>
                </c:pt>
                <c:pt idx="50">
                  <c:v>-1.0900000000000001</c:v>
                </c:pt>
                <c:pt idx="51">
                  <c:v>-1.0900000000000001</c:v>
                </c:pt>
                <c:pt idx="52">
                  <c:v>0.2</c:v>
                </c:pt>
                <c:pt idx="53">
                  <c:v>-1.3</c:v>
                </c:pt>
              </c:numCache>
            </c:numRef>
          </c:val>
        </c:ser>
        <c:marker val="1"/>
        <c:axId val="83947520"/>
        <c:axId val="83949056"/>
      </c:lineChart>
      <c:catAx>
        <c:axId val="83947520"/>
        <c:scaling>
          <c:orientation val="minMax"/>
        </c:scaling>
        <c:axPos val="b"/>
        <c:numFmt formatCode="General" sourceLinked="1"/>
        <c:majorTickMark val="none"/>
        <c:tickLblPos val="nextTo"/>
        <c:txPr>
          <a:bodyPr/>
          <a:lstStyle/>
          <a:p>
            <a:pPr>
              <a:defRPr lang="ja-JP" sz="1100" b="1">
                <a:latin typeface="Times New Roman" pitchFamily="18" charset="0"/>
                <a:cs typeface="Times New Roman" pitchFamily="18" charset="0"/>
              </a:defRPr>
            </a:pPr>
            <a:endParaRPr lang="en-US"/>
          </a:p>
        </c:txPr>
        <c:crossAx val="83949056"/>
        <c:crosses val="autoZero"/>
        <c:auto val="1"/>
        <c:lblAlgn val="ctr"/>
        <c:lblOffset val="100"/>
        <c:tickLblSkip val="5"/>
      </c:catAx>
      <c:valAx>
        <c:axId val="83949056"/>
        <c:scaling>
          <c:orientation val="minMax"/>
        </c:scaling>
        <c:axPos val="l"/>
        <c:majorGridlines/>
        <c:title>
          <c:tx>
            <c:rich>
              <a:bodyPr/>
              <a:lstStyle/>
              <a:p>
                <a:pPr>
                  <a:defRPr lang="ja-JP" sz="1200">
                    <a:latin typeface="Times New Roman" pitchFamily="18" charset="0"/>
                    <a:cs typeface="Times New Roman" pitchFamily="18" charset="0"/>
                  </a:defRPr>
                </a:pPr>
                <a:r>
                  <a:rPr lang="en-US" sz="1200">
                    <a:latin typeface="Times New Roman" pitchFamily="18" charset="0"/>
                    <a:cs typeface="Times New Roman" pitchFamily="18" charset="0"/>
                  </a:rPr>
                  <a:t>Normalized</a:t>
                </a:r>
              </a:p>
            </c:rich>
          </c:tx>
          <c:layout/>
        </c:title>
        <c:numFmt formatCode="General" sourceLinked="1"/>
        <c:majorTickMark val="none"/>
        <c:tickLblPos val="nextTo"/>
        <c:txPr>
          <a:bodyPr/>
          <a:lstStyle/>
          <a:p>
            <a:pPr>
              <a:defRPr lang="ja-JP"/>
            </a:pPr>
            <a:endParaRPr lang="en-US"/>
          </a:p>
        </c:txPr>
        <c:crossAx val="83947520"/>
        <c:crosses val="autoZero"/>
        <c:crossBetween val="between"/>
      </c:valAx>
    </c:plotArea>
    <c:plotVisOnly val="1"/>
  </c:chart>
  <c:spPr>
    <a:solidFill>
      <a:schemeClr val="bg1"/>
    </a:solid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304784978800842"/>
          <c:y val="6.853407212987267E-2"/>
          <c:w val="0.53879810216031032"/>
          <c:h val="0.86293185574025466"/>
        </c:manualLayout>
      </c:layout>
      <c:lineChart>
        <c:grouping val="standard"/>
        <c:ser>
          <c:idx val="0"/>
          <c:order val="0"/>
          <c:tx>
            <c:strRef>
              <c:f>Sahel!$G$150</c:f>
              <c:strCache>
                <c:ptCount val="1"/>
                <c:pt idx="0">
                  <c:v>Sahel rainfall</c:v>
                </c:pt>
              </c:strCache>
            </c:strRef>
          </c:tx>
          <c:spPr>
            <a:ln>
              <a:solidFill>
                <a:srgbClr val="FF0000"/>
              </a:solidFill>
            </a:ln>
          </c:spPr>
          <c:marker>
            <c:symbol val="none"/>
          </c:marker>
          <c:cat>
            <c:numRef>
              <c:f>Sahel!$E$151:$E$176</c:f>
              <c:numCache>
                <c:formatCode>General</c:formatCode>
                <c:ptCount val="2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numCache>
            </c:numRef>
          </c:cat>
          <c:val>
            <c:numRef>
              <c:f>Sahel!$G$151:$G$176</c:f>
              <c:numCache>
                <c:formatCode>General</c:formatCode>
                <c:ptCount val="26"/>
                <c:pt idx="0">
                  <c:v>-0.56000000000000005</c:v>
                </c:pt>
                <c:pt idx="1">
                  <c:v>-0.60000000000000064</c:v>
                </c:pt>
                <c:pt idx="2">
                  <c:v>-0.76000000000000356</c:v>
                </c:pt>
                <c:pt idx="3">
                  <c:v>-1.43</c:v>
                </c:pt>
                <c:pt idx="4">
                  <c:v>-1.9100000000000001</c:v>
                </c:pt>
                <c:pt idx="5">
                  <c:v>-2.06</c:v>
                </c:pt>
                <c:pt idx="6">
                  <c:v>-1.27</c:v>
                </c:pt>
                <c:pt idx="7">
                  <c:v>-1.2</c:v>
                </c:pt>
                <c:pt idx="8">
                  <c:v>-1.74</c:v>
                </c:pt>
                <c:pt idx="9">
                  <c:v>-0.31000000000000161</c:v>
                </c:pt>
                <c:pt idx="10">
                  <c:v>-0.86000000000000065</c:v>
                </c:pt>
                <c:pt idx="11">
                  <c:v>-1.82</c:v>
                </c:pt>
                <c:pt idx="12">
                  <c:v>-0.79</c:v>
                </c:pt>
                <c:pt idx="13">
                  <c:v>-4.0000000000000022E-2</c:v>
                </c:pt>
                <c:pt idx="14">
                  <c:v>-0.61000000000000065</c:v>
                </c:pt>
                <c:pt idx="15">
                  <c:v>0.91</c:v>
                </c:pt>
                <c:pt idx="16">
                  <c:v>-0.32000000000000184</c:v>
                </c:pt>
                <c:pt idx="17">
                  <c:v>-0.98</c:v>
                </c:pt>
                <c:pt idx="18">
                  <c:v>-0.58000000000000007</c:v>
                </c:pt>
                <c:pt idx="19">
                  <c:v>-6.0000000000000032E-2</c:v>
                </c:pt>
                <c:pt idx="20">
                  <c:v>0.60000000000000064</c:v>
                </c:pt>
                <c:pt idx="21">
                  <c:v>-0.82000000000000062</c:v>
                </c:pt>
                <c:pt idx="22">
                  <c:v>-1.0900000000000001</c:v>
                </c:pt>
                <c:pt idx="23">
                  <c:v>-1.0900000000000001</c:v>
                </c:pt>
                <c:pt idx="24">
                  <c:v>0.2</c:v>
                </c:pt>
                <c:pt idx="25">
                  <c:v>-1.3</c:v>
                </c:pt>
              </c:numCache>
            </c:numRef>
          </c:val>
        </c:ser>
        <c:marker val="1"/>
        <c:axId val="92885760"/>
        <c:axId val="92887296"/>
      </c:lineChart>
      <c:catAx>
        <c:axId val="92885760"/>
        <c:scaling>
          <c:orientation val="minMax"/>
        </c:scaling>
        <c:axPos val="b"/>
        <c:numFmt formatCode="General" sourceLinked="1"/>
        <c:majorTickMark val="none"/>
        <c:tickLblPos val="nextTo"/>
        <c:txPr>
          <a:bodyPr/>
          <a:lstStyle/>
          <a:p>
            <a:pPr>
              <a:defRPr lang="ja-JP" b="1">
                <a:latin typeface="Times New Roman" pitchFamily="18" charset="0"/>
                <a:cs typeface="Times New Roman" pitchFamily="18" charset="0"/>
              </a:defRPr>
            </a:pPr>
            <a:endParaRPr lang="en-US"/>
          </a:p>
        </c:txPr>
        <c:crossAx val="92887296"/>
        <c:crosses val="autoZero"/>
        <c:auto val="1"/>
        <c:lblAlgn val="ctr"/>
        <c:lblOffset val="100"/>
        <c:tickLblSkip val="4"/>
      </c:catAx>
      <c:valAx>
        <c:axId val="92887296"/>
        <c:scaling>
          <c:orientation val="minMax"/>
        </c:scaling>
        <c:axPos val="l"/>
        <c:majorGridlines/>
        <c:title>
          <c:tx>
            <c:rich>
              <a:bodyPr/>
              <a:lstStyle/>
              <a:p>
                <a:pPr>
                  <a:defRPr lang="ja-JP" sz="1200">
                    <a:latin typeface="Times New Roman" pitchFamily="18" charset="0"/>
                    <a:cs typeface="Times New Roman" pitchFamily="18" charset="0"/>
                  </a:defRPr>
                </a:pPr>
                <a:r>
                  <a:rPr lang="en-US" sz="1200">
                    <a:latin typeface="Times New Roman" pitchFamily="18" charset="0"/>
                    <a:cs typeface="Times New Roman" pitchFamily="18" charset="0"/>
                  </a:rPr>
                  <a:t>Normalized</a:t>
                </a:r>
              </a:p>
            </c:rich>
          </c:tx>
          <c:layout>
            <c:manualLayout>
              <c:xMode val="edge"/>
              <c:yMode val="edge"/>
              <c:x val="1.8176054916212481E-2"/>
              <c:y val="0.25932098765432443"/>
            </c:manualLayout>
          </c:layout>
        </c:title>
        <c:numFmt formatCode="General" sourceLinked="1"/>
        <c:majorTickMark val="none"/>
        <c:tickLblPos val="nextTo"/>
        <c:txPr>
          <a:bodyPr/>
          <a:lstStyle/>
          <a:p>
            <a:pPr>
              <a:defRPr lang="ja-JP" b="1">
                <a:latin typeface="Times New Roman" pitchFamily="18" charset="0"/>
                <a:cs typeface="Times New Roman" pitchFamily="18" charset="0"/>
              </a:defRPr>
            </a:pPr>
            <a:endParaRPr lang="en-US"/>
          </a:p>
        </c:txPr>
        <c:crossAx val="92885760"/>
        <c:crosses val="autoZero"/>
        <c:crossBetween val="between"/>
      </c:valAx>
    </c:plotArea>
    <c:legend>
      <c:legendPos val="r"/>
      <c:txPr>
        <a:bodyPr/>
        <a:lstStyle/>
        <a:p>
          <a:pPr>
            <a:defRPr lang="ja-JP" sz="1200" b="1"/>
          </a:pPr>
          <a:endParaRPr lang="en-US"/>
        </a:p>
      </c:txPr>
    </c:legend>
    <c:plotVisOnly val="1"/>
  </c:chart>
  <c:spPr>
    <a:solidFill>
      <a:schemeClr val="bg1"/>
    </a:solidFill>
  </c:sp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ja-JP" sz="1400">
                <a:latin typeface="Times New Roman" pitchFamily="18" charset="0"/>
                <a:cs typeface="Times New Roman" pitchFamily="18" charset="0"/>
              </a:defRPr>
            </a:pPr>
            <a:r>
              <a:rPr lang="en-US" sz="1400">
                <a:latin typeface="Times New Roman" pitchFamily="18" charset="0"/>
                <a:cs typeface="Times New Roman" pitchFamily="18" charset="0"/>
              </a:rPr>
              <a:t>Time</a:t>
            </a:r>
            <a:r>
              <a:rPr lang="en-US" sz="1400" baseline="0">
                <a:latin typeface="Times New Roman" pitchFamily="18" charset="0"/>
                <a:cs typeface="Times New Roman" pitchFamily="18" charset="0"/>
              </a:rPr>
              <a:t> series</a:t>
            </a:r>
            <a:endParaRPr lang="en-US" sz="1400">
              <a:latin typeface="Times New Roman" pitchFamily="18" charset="0"/>
              <a:cs typeface="Times New Roman" pitchFamily="18" charset="0"/>
            </a:endParaRPr>
          </a:p>
        </c:rich>
      </c:tx>
    </c:title>
    <c:plotArea>
      <c:layout>
        <c:manualLayout>
          <c:layoutTarget val="inner"/>
          <c:xMode val="edge"/>
          <c:yMode val="edge"/>
          <c:x val="0.15187724611346778"/>
          <c:y val="0.12955211243755818"/>
          <c:w val="0.54097072481324449"/>
          <c:h val="0.78045342934848461"/>
        </c:manualLayout>
      </c:layout>
      <c:lineChart>
        <c:grouping val="standard"/>
        <c:ser>
          <c:idx val="2"/>
          <c:order val="0"/>
          <c:tx>
            <c:strRef>
              <c:f>Sahel!$I$150</c:f>
              <c:strCache>
                <c:ptCount val="1"/>
                <c:pt idx="0">
                  <c:v>Net precipitable</c:v>
                </c:pt>
              </c:strCache>
            </c:strRef>
          </c:tx>
          <c:spPr>
            <a:ln>
              <a:solidFill>
                <a:srgbClr val="00B050"/>
              </a:solidFill>
            </a:ln>
          </c:spPr>
          <c:marker>
            <c:symbol val="none"/>
          </c:marker>
          <c:cat>
            <c:numRef>
              <c:f>Sahel!$E$151:$E$176</c:f>
              <c:numCache>
                <c:formatCode>General</c:formatCode>
                <c:ptCount val="2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numCache>
            </c:numRef>
          </c:cat>
          <c:val>
            <c:numRef>
              <c:f>Sahel!$I$151:$I$176</c:f>
              <c:numCache>
                <c:formatCode>General</c:formatCode>
                <c:ptCount val="26"/>
                <c:pt idx="0">
                  <c:v>0.132648602</c:v>
                </c:pt>
                <c:pt idx="1">
                  <c:v>-0.22823041699999999</c:v>
                </c:pt>
                <c:pt idx="2">
                  <c:v>-0.42346274900000247</c:v>
                </c:pt>
                <c:pt idx="3">
                  <c:v>-2.9238581699999999E-2</c:v>
                </c:pt>
                <c:pt idx="4">
                  <c:v>-0.32253715400000005</c:v>
                </c:pt>
                <c:pt idx="5">
                  <c:v>-0.17428080700000001</c:v>
                </c:pt>
                <c:pt idx="6">
                  <c:v>-0.12815651299999967</c:v>
                </c:pt>
                <c:pt idx="7">
                  <c:v>-0.24293257300000001</c:v>
                </c:pt>
                <c:pt idx="8">
                  <c:v>0.15748029900000132</c:v>
                </c:pt>
                <c:pt idx="9">
                  <c:v>9.6605852200000758E-2</c:v>
                </c:pt>
                <c:pt idx="10">
                  <c:v>-0.82785290499999997</c:v>
                </c:pt>
                <c:pt idx="11">
                  <c:v>-0.97967630600000322</c:v>
                </c:pt>
                <c:pt idx="12">
                  <c:v>-1.2972759</c:v>
                </c:pt>
                <c:pt idx="13">
                  <c:v>-1.0609965299999999</c:v>
                </c:pt>
                <c:pt idx="14">
                  <c:v>-1.31018531</c:v>
                </c:pt>
                <c:pt idx="15">
                  <c:v>-0.85177248700000063</c:v>
                </c:pt>
                <c:pt idx="16">
                  <c:v>-0.89578235099999959</c:v>
                </c:pt>
                <c:pt idx="17">
                  <c:v>-1.48088598</c:v>
                </c:pt>
                <c:pt idx="18">
                  <c:v>-1.4256211499999885</c:v>
                </c:pt>
                <c:pt idx="19">
                  <c:v>-2.0506813500000001</c:v>
                </c:pt>
                <c:pt idx="20">
                  <c:v>-1.2227027399999999</c:v>
                </c:pt>
                <c:pt idx="21">
                  <c:v>-1.4752267599999882</c:v>
                </c:pt>
                <c:pt idx="22">
                  <c:v>-0.84556609399999949</c:v>
                </c:pt>
                <c:pt idx="23">
                  <c:v>-0.92341685299999998</c:v>
                </c:pt>
                <c:pt idx="24">
                  <c:v>-0.52432555000000003</c:v>
                </c:pt>
                <c:pt idx="25">
                  <c:v>-0.433727056</c:v>
                </c:pt>
              </c:numCache>
            </c:numRef>
          </c:val>
        </c:ser>
        <c:marker val="1"/>
        <c:axId val="92834432"/>
        <c:axId val="92848512"/>
      </c:lineChart>
      <c:catAx>
        <c:axId val="92834432"/>
        <c:scaling>
          <c:orientation val="minMax"/>
        </c:scaling>
        <c:axPos val="b"/>
        <c:numFmt formatCode="General" sourceLinked="1"/>
        <c:majorTickMark val="none"/>
        <c:tickLblPos val="nextTo"/>
        <c:txPr>
          <a:bodyPr/>
          <a:lstStyle/>
          <a:p>
            <a:pPr>
              <a:defRPr lang="ja-JP" b="1">
                <a:latin typeface="Times New Roman" pitchFamily="18" charset="0"/>
                <a:cs typeface="Times New Roman" pitchFamily="18" charset="0"/>
              </a:defRPr>
            </a:pPr>
            <a:endParaRPr lang="en-US"/>
          </a:p>
        </c:txPr>
        <c:crossAx val="92848512"/>
        <c:crosses val="autoZero"/>
        <c:auto val="1"/>
        <c:lblAlgn val="ctr"/>
        <c:lblOffset val="100"/>
        <c:tickLblSkip val="4"/>
      </c:catAx>
      <c:valAx>
        <c:axId val="92848512"/>
        <c:scaling>
          <c:orientation val="minMax"/>
        </c:scaling>
        <c:axPos val="l"/>
        <c:majorGridlines/>
        <c:title>
          <c:tx>
            <c:rich>
              <a:bodyPr/>
              <a:lstStyle/>
              <a:p>
                <a:pPr>
                  <a:defRPr lang="ja-JP" sz="1200">
                    <a:latin typeface="Times New Roman" pitchFamily="18" charset="0"/>
                    <a:cs typeface="Times New Roman" pitchFamily="18" charset="0"/>
                  </a:defRPr>
                </a:pPr>
                <a:r>
                  <a:rPr lang="en-US" sz="1200">
                    <a:latin typeface="Times New Roman" pitchFamily="18" charset="0"/>
                    <a:cs typeface="Times New Roman" pitchFamily="18" charset="0"/>
                  </a:rPr>
                  <a:t>Normalized</a:t>
                </a:r>
              </a:p>
            </c:rich>
          </c:tx>
          <c:layout>
            <c:manualLayout>
              <c:xMode val="edge"/>
              <c:yMode val="edge"/>
              <c:x val="1.7005451241671781E-2"/>
              <c:y val="0.32090762848192367"/>
            </c:manualLayout>
          </c:layout>
        </c:title>
        <c:numFmt formatCode="General" sourceLinked="1"/>
        <c:majorTickMark val="none"/>
        <c:tickLblPos val="nextTo"/>
        <c:txPr>
          <a:bodyPr/>
          <a:lstStyle/>
          <a:p>
            <a:pPr>
              <a:defRPr lang="ja-JP" b="1">
                <a:latin typeface="Times New Roman" pitchFamily="18" charset="0"/>
                <a:cs typeface="Times New Roman" pitchFamily="18" charset="0"/>
              </a:defRPr>
            </a:pPr>
            <a:endParaRPr lang="en-US"/>
          </a:p>
        </c:txPr>
        <c:crossAx val="92834432"/>
        <c:crosses val="autoZero"/>
        <c:crossBetween val="between"/>
      </c:valAx>
    </c:plotArea>
    <c:legend>
      <c:legendPos val="r"/>
      <c:layout>
        <c:manualLayout>
          <c:xMode val="edge"/>
          <c:yMode val="edge"/>
          <c:x val="0.66361107702973743"/>
          <c:y val="0.29192574718483166"/>
          <c:w val="0.32051591040371818"/>
          <c:h val="0.33066421132842627"/>
        </c:manualLayout>
      </c:layout>
      <c:txPr>
        <a:bodyPr/>
        <a:lstStyle/>
        <a:p>
          <a:pPr>
            <a:defRPr lang="ja-JP" sz="1200" b="1"/>
          </a:pPr>
          <a:endParaRPr lang="en-US"/>
        </a:p>
      </c:txPr>
    </c:legend>
    <c:plotVisOnly val="1"/>
  </c:chart>
  <c:spPr>
    <a:solidFill>
      <a:schemeClr val="bg1"/>
    </a:solidFill>
  </c:sp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304784978800842"/>
          <c:y val="6.853407212987267E-2"/>
          <c:w val="0.53879810216031032"/>
          <c:h val="0.86293185574025466"/>
        </c:manualLayout>
      </c:layout>
      <c:lineChart>
        <c:grouping val="standard"/>
        <c:ser>
          <c:idx val="0"/>
          <c:order val="0"/>
          <c:tx>
            <c:strRef>
              <c:f>Sahel!$G$150</c:f>
              <c:strCache>
                <c:ptCount val="1"/>
                <c:pt idx="0">
                  <c:v>Sahel rainfall</c:v>
                </c:pt>
              </c:strCache>
            </c:strRef>
          </c:tx>
          <c:spPr>
            <a:ln>
              <a:solidFill>
                <a:srgbClr val="FF0000"/>
              </a:solidFill>
            </a:ln>
          </c:spPr>
          <c:marker>
            <c:symbol val="none"/>
          </c:marker>
          <c:cat>
            <c:numRef>
              <c:f>Sahel!$E$151:$E$176</c:f>
              <c:numCache>
                <c:formatCode>General</c:formatCode>
                <c:ptCount val="2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numCache>
            </c:numRef>
          </c:cat>
          <c:val>
            <c:numRef>
              <c:f>Sahel!$G$151:$G$176</c:f>
              <c:numCache>
                <c:formatCode>General</c:formatCode>
                <c:ptCount val="26"/>
                <c:pt idx="0">
                  <c:v>-0.56000000000000005</c:v>
                </c:pt>
                <c:pt idx="1">
                  <c:v>-0.60000000000000064</c:v>
                </c:pt>
                <c:pt idx="2">
                  <c:v>-0.76000000000000356</c:v>
                </c:pt>
                <c:pt idx="3">
                  <c:v>-1.43</c:v>
                </c:pt>
                <c:pt idx="4">
                  <c:v>-1.9100000000000001</c:v>
                </c:pt>
                <c:pt idx="5">
                  <c:v>-2.06</c:v>
                </c:pt>
                <c:pt idx="6">
                  <c:v>-1.27</c:v>
                </c:pt>
                <c:pt idx="7">
                  <c:v>-1.2</c:v>
                </c:pt>
                <c:pt idx="8">
                  <c:v>-1.74</c:v>
                </c:pt>
                <c:pt idx="9">
                  <c:v>-0.31000000000000161</c:v>
                </c:pt>
                <c:pt idx="10">
                  <c:v>-0.86000000000000065</c:v>
                </c:pt>
                <c:pt idx="11">
                  <c:v>-1.82</c:v>
                </c:pt>
                <c:pt idx="12">
                  <c:v>-0.79</c:v>
                </c:pt>
                <c:pt idx="13">
                  <c:v>-4.0000000000000022E-2</c:v>
                </c:pt>
                <c:pt idx="14">
                  <c:v>-0.61000000000000065</c:v>
                </c:pt>
                <c:pt idx="15">
                  <c:v>0.91</c:v>
                </c:pt>
                <c:pt idx="16">
                  <c:v>-0.32000000000000184</c:v>
                </c:pt>
                <c:pt idx="17">
                  <c:v>-0.98</c:v>
                </c:pt>
                <c:pt idx="18">
                  <c:v>-0.58000000000000007</c:v>
                </c:pt>
                <c:pt idx="19">
                  <c:v>-6.0000000000000032E-2</c:v>
                </c:pt>
                <c:pt idx="20">
                  <c:v>0.60000000000000064</c:v>
                </c:pt>
                <c:pt idx="21">
                  <c:v>-0.82000000000000062</c:v>
                </c:pt>
                <c:pt idx="22">
                  <c:v>-1.0900000000000001</c:v>
                </c:pt>
                <c:pt idx="23">
                  <c:v>-1.0900000000000001</c:v>
                </c:pt>
                <c:pt idx="24">
                  <c:v>0.2</c:v>
                </c:pt>
                <c:pt idx="25">
                  <c:v>-1.3</c:v>
                </c:pt>
              </c:numCache>
            </c:numRef>
          </c:val>
        </c:ser>
        <c:marker val="1"/>
        <c:axId val="92852992"/>
        <c:axId val="92854528"/>
      </c:lineChart>
      <c:catAx>
        <c:axId val="92852992"/>
        <c:scaling>
          <c:orientation val="minMax"/>
        </c:scaling>
        <c:axPos val="b"/>
        <c:numFmt formatCode="General" sourceLinked="1"/>
        <c:majorTickMark val="none"/>
        <c:tickLblPos val="nextTo"/>
        <c:txPr>
          <a:bodyPr/>
          <a:lstStyle/>
          <a:p>
            <a:pPr>
              <a:defRPr lang="ja-JP" b="1">
                <a:latin typeface="Times New Roman" pitchFamily="18" charset="0"/>
                <a:cs typeface="Times New Roman" pitchFamily="18" charset="0"/>
              </a:defRPr>
            </a:pPr>
            <a:endParaRPr lang="en-US"/>
          </a:p>
        </c:txPr>
        <c:crossAx val="92854528"/>
        <c:crosses val="autoZero"/>
        <c:auto val="1"/>
        <c:lblAlgn val="ctr"/>
        <c:lblOffset val="100"/>
        <c:tickLblSkip val="4"/>
      </c:catAx>
      <c:valAx>
        <c:axId val="92854528"/>
        <c:scaling>
          <c:orientation val="minMax"/>
        </c:scaling>
        <c:axPos val="l"/>
        <c:majorGridlines/>
        <c:title>
          <c:tx>
            <c:rich>
              <a:bodyPr/>
              <a:lstStyle/>
              <a:p>
                <a:pPr>
                  <a:defRPr lang="ja-JP" sz="1200">
                    <a:latin typeface="Times New Roman" pitchFamily="18" charset="0"/>
                    <a:cs typeface="Times New Roman" pitchFamily="18" charset="0"/>
                  </a:defRPr>
                </a:pPr>
                <a:r>
                  <a:rPr lang="en-US" sz="1200">
                    <a:latin typeface="Times New Roman" pitchFamily="18" charset="0"/>
                    <a:cs typeface="Times New Roman" pitchFamily="18" charset="0"/>
                  </a:rPr>
                  <a:t>Normalized</a:t>
                </a:r>
              </a:p>
            </c:rich>
          </c:tx>
          <c:layout>
            <c:manualLayout>
              <c:xMode val="edge"/>
              <c:yMode val="edge"/>
              <c:x val="1.8176054916212481E-2"/>
              <c:y val="0.25932098765432443"/>
            </c:manualLayout>
          </c:layout>
        </c:title>
        <c:numFmt formatCode="General" sourceLinked="1"/>
        <c:majorTickMark val="none"/>
        <c:tickLblPos val="nextTo"/>
        <c:txPr>
          <a:bodyPr/>
          <a:lstStyle/>
          <a:p>
            <a:pPr>
              <a:defRPr lang="ja-JP" b="1">
                <a:latin typeface="Times New Roman" pitchFamily="18" charset="0"/>
                <a:cs typeface="Times New Roman" pitchFamily="18" charset="0"/>
              </a:defRPr>
            </a:pPr>
            <a:endParaRPr lang="en-US"/>
          </a:p>
        </c:txPr>
        <c:crossAx val="92852992"/>
        <c:crosses val="autoZero"/>
        <c:crossBetween val="between"/>
      </c:valAx>
    </c:plotArea>
    <c:legend>
      <c:legendPos val="r"/>
      <c:txPr>
        <a:bodyPr/>
        <a:lstStyle/>
        <a:p>
          <a:pPr>
            <a:defRPr lang="ja-JP" sz="1200" b="1"/>
          </a:pPr>
          <a:endParaRPr lang="en-US"/>
        </a:p>
      </c:txPr>
    </c:legend>
    <c:plotVisOnly val="1"/>
  </c:chart>
  <c:spPr>
    <a:solidFill>
      <a:schemeClr val="bg1"/>
    </a:solidFill>
  </c:sp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18749999999999"/>
          <c:y val="6.666669582970132E-2"/>
          <c:w val="0.54424315124671918"/>
          <c:h val="0.87777772431221535"/>
        </c:manualLayout>
      </c:layout>
      <c:lineChart>
        <c:grouping val="standard"/>
        <c:ser>
          <c:idx val="0"/>
          <c:order val="0"/>
          <c:tx>
            <c:strRef>
              <c:f>Sahel!$F$94</c:f>
              <c:strCache>
                <c:ptCount val="1"/>
                <c:pt idx="0">
                  <c:v>Evaporation</c:v>
                </c:pt>
              </c:strCache>
            </c:strRef>
          </c:tx>
          <c:spPr>
            <a:ln>
              <a:solidFill>
                <a:srgbClr val="FFC000"/>
              </a:solidFill>
            </a:ln>
          </c:spPr>
          <c:marker>
            <c:symbol val="none"/>
          </c:marker>
          <c:cat>
            <c:numRef>
              <c:f>Sahel!$A$95:$A$119</c:f>
              <c:numCache>
                <c:formatCode>General</c:formatCode>
                <c:ptCount val="2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numCache>
            </c:numRef>
          </c:cat>
          <c:val>
            <c:numRef>
              <c:f>Sahel!$F$95:$F$119</c:f>
              <c:numCache>
                <c:formatCode>General</c:formatCode>
                <c:ptCount val="25"/>
                <c:pt idx="0">
                  <c:v>-0.38900000000000184</c:v>
                </c:pt>
                <c:pt idx="1">
                  <c:v>-0.30700000000000038</c:v>
                </c:pt>
                <c:pt idx="2">
                  <c:v>-1.31</c:v>
                </c:pt>
                <c:pt idx="3">
                  <c:v>-1.4729999999999921</c:v>
                </c:pt>
                <c:pt idx="4">
                  <c:v>-1.7129999999999921</c:v>
                </c:pt>
                <c:pt idx="5">
                  <c:v>-1.0920000000000001</c:v>
                </c:pt>
                <c:pt idx="6">
                  <c:v>-0.83300000000000063</c:v>
                </c:pt>
                <c:pt idx="7">
                  <c:v>-1.75</c:v>
                </c:pt>
                <c:pt idx="8">
                  <c:v>-0.46</c:v>
                </c:pt>
                <c:pt idx="9">
                  <c:v>5.7000000000000023E-2</c:v>
                </c:pt>
                <c:pt idx="10">
                  <c:v>-0.66500000000000414</c:v>
                </c:pt>
                <c:pt idx="11">
                  <c:v>0.55100000000000005</c:v>
                </c:pt>
                <c:pt idx="12">
                  <c:v>1.079</c:v>
                </c:pt>
                <c:pt idx="13">
                  <c:v>0.61400000000000265</c:v>
                </c:pt>
                <c:pt idx="14">
                  <c:v>1.7249999999999921</c:v>
                </c:pt>
                <c:pt idx="15">
                  <c:v>0.45900000000000002</c:v>
                </c:pt>
                <c:pt idx="16">
                  <c:v>0.47200000000000031</c:v>
                </c:pt>
                <c:pt idx="17">
                  <c:v>0.77200000000000368</c:v>
                </c:pt>
                <c:pt idx="18">
                  <c:v>1.9890000000000001</c:v>
                </c:pt>
                <c:pt idx="19">
                  <c:v>1.7729999999999928</c:v>
                </c:pt>
                <c:pt idx="20">
                  <c:v>0.77000000000000368</c:v>
                </c:pt>
                <c:pt idx="21">
                  <c:v>-2.7000000000000156E-2</c:v>
                </c:pt>
                <c:pt idx="22">
                  <c:v>-9.5000000000000043E-2</c:v>
                </c:pt>
                <c:pt idx="23">
                  <c:v>0.88</c:v>
                </c:pt>
                <c:pt idx="24">
                  <c:v>-0.62200000000000322</c:v>
                </c:pt>
              </c:numCache>
            </c:numRef>
          </c:val>
        </c:ser>
        <c:marker val="1"/>
        <c:axId val="94072192"/>
        <c:axId val="94078080"/>
      </c:lineChart>
      <c:catAx>
        <c:axId val="94072192"/>
        <c:scaling>
          <c:orientation val="minMax"/>
        </c:scaling>
        <c:axPos val="b"/>
        <c:numFmt formatCode="General" sourceLinked="1"/>
        <c:majorTickMark val="none"/>
        <c:tickLblPos val="nextTo"/>
        <c:txPr>
          <a:bodyPr/>
          <a:lstStyle/>
          <a:p>
            <a:pPr>
              <a:defRPr lang="ja-JP" sz="1000" b="1">
                <a:latin typeface="Times New Roman" pitchFamily="18" charset="0"/>
                <a:cs typeface="Times New Roman" pitchFamily="18" charset="0"/>
              </a:defRPr>
            </a:pPr>
            <a:endParaRPr lang="en-US"/>
          </a:p>
        </c:txPr>
        <c:crossAx val="94078080"/>
        <c:crosses val="autoZero"/>
        <c:auto val="1"/>
        <c:lblAlgn val="ctr"/>
        <c:lblOffset val="100"/>
        <c:tickLblSkip val="4"/>
      </c:catAx>
      <c:valAx>
        <c:axId val="94078080"/>
        <c:scaling>
          <c:orientation val="minMax"/>
        </c:scaling>
        <c:axPos val="l"/>
        <c:majorGridlines/>
        <c:title>
          <c:tx>
            <c:rich>
              <a:bodyPr/>
              <a:lstStyle/>
              <a:p>
                <a:pPr>
                  <a:defRPr lang="ja-JP" sz="1200">
                    <a:latin typeface="Times New Roman" pitchFamily="18" charset="0"/>
                    <a:cs typeface="Times New Roman" pitchFamily="18" charset="0"/>
                  </a:defRPr>
                </a:pPr>
                <a:r>
                  <a:rPr lang="en-US" sz="1200" dirty="0">
                    <a:latin typeface="Times New Roman" pitchFamily="18" charset="0"/>
                    <a:cs typeface="Times New Roman" pitchFamily="18" charset="0"/>
                  </a:rPr>
                  <a:t>Normalized</a:t>
                </a:r>
              </a:p>
            </c:rich>
          </c:tx>
          <c:layout>
            <c:manualLayout>
              <c:xMode val="edge"/>
              <c:yMode val="edge"/>
              <c:x val="1.9084965391594263E-2"/>
              <c:y val="0.38183356038513488"/>
            </c:manualLayout>
          </c:layout>
        </c:title>
        <c:numFmt formatCode="General" sourceLinked="1"/>
        <c:majorTickMark val="none"/>
        <c:tickLblPos val="nextTo"/>
        <c:txPr>
          <a:bodyPr/>
          <a:lstStyle/>
          <a:p>
            <a:pPr>
              <a:defRPr lang="ja-JP" b="1">
                <a:latin typeface="Times New Roman" pitchFamily="18" charset="0"/>
                <a:cs typeface="Times New Roman" pitchFamily="18" charset="0"/>
              </a:defRPr>
            </a:pPr>
            <a:endParaRPr lang="en-US"/>
          </a:p>
        </c:txPr>
        <c:crossAx val="94072192"/>
        <c:crosses val="autoZero"/>
        <c:crossBetween val="between"/>
      </c:valAx>
    </c:plotArea>
    <c:legend>
      <c:legendPos val="r"/>
      <c:layout>
        <c:manualLayout>
          <c:xMode val="edge"/>
          <c:yMode val="edge"/>
          <c:x val="0.71964833497375769"/>
          <c:y val="0.46643633702376947"/>
          <c:w val="0.27774749835958007"/>
          <c:h val="0.10046067386731172"/>
        </c:manualLayout>
      </c:layout>
      <c:txPr>
        <a:bodyPr/>
        <a:lstStyle/>
        <a:p>
          <a:pPr>
            <a:defRPr lang="ja-JP" sz="1200" b="1">
              <a:latin typeface="Times New Roman" pitchFamily="18" charset="0"/>
              <a:cs typeface="Times New Roman" pitchFamily="18" charset="0"/>
            </a:defRPr>
          </a:pPr>
          <a:endParaRPr lang="en-US"/>
        </a:p>
      </c:txPr>
    </c:legend>
    <c:plotVisOnly val="1"/>
  </c:chart>
  <c:spPr>
    <a:solidFill>
      <a:schemeClr val="bg1"/>
    </a:solidFill>
  </c:sp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cked"/>
        <c:ser>
          <c:idx val="0"/>
          <c:order val="0"/>
          <c:tx>
            <c:strRef>
              <c:f>Sahel!$I$94</c:f>
              <c:strCache>
                <c:ptCount val="1"/>
                <c:pt idx="0">
                  <c:v>Sahel rainfall -net precipitable</c:v>
                </c:pt>
              </c:strCache>
            </c:strRef>
          </c:tx>
          <c:spPr>
            <a:ln>
              <a:solidFill>
                <a:srgbClr val="FFC91D"/>
              </a:solidFill>
            </a:ln>
          </c:spPr>
          <c:marker>
            <c:symbol val="none"/>
          </c:marker>
          <c:cat>
            <c:numRef>
              <c:f>Sahel!$A$95:$A$119</c:f>
              <c:numCache>
                <c:formatCode>General</c:formatCode>
                <c:ptCount val="2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numCache>
            </c:numRef>
          </c:cat>
          <c:val>
            <c:numRef>
              <c:f>Sahel!$I$95:$I$119</c:f>
              <c:numCache>
                <c:formatCode>General</c:formatCode>
                <c:ptCount val="25"/>
                <c:pt idx="0">
                  <c:v>-0.38900000000000157</c:v>
                </c:pt>
                <c:pt idx="1">
                  <c:v>-0.30700000000000038</c:v>
                </c:pt>
                <c:pt idx="2">
                  <c:v>-1.31</c:v>
                </c:pt>
                <c:pt idx="3">
                  <c:v>-1.4729999999999932</c:v>
                </c:pt>
                <c:pt idx="4">
                  <c:v>-1.7129999999999932</c:v>
                </c:pt>
                <c:pt idx="5">
                  <c:v>-1.0920000000000001</c:v>
                </c:pt>
                <c:pt idx="6">
                  <c:v>-0.83300000000000063</c:v>
                </c:pt>
                <c:pt idx="7">
                  <c:v>-1.75</c:v>
                </c:pt>
                <c:pt idx="8">
                  <c:v>-0.46</c:v>
                </c:pt>
                <c:pt idx="9">
                  <c:v>5.7000000000000023E-2</c:v>
                </c:pt>
                <c:pt idx="10">
                  <c:v>-0.6650000000000037</c:v>
                </c:pt>
                <c:pt idx="11">
                  <c:v>0.55100000000000005</c:v>
                </c:pt>
                <c:pt idx="12">
                  <c:v>1.079</c:v>
                </c:pt>
                <c:pt idx="13">
                  <c:v>0.61400000000000265</c:v>
                </c:pt>
                <c:pt idx="14">
                  <c:v>1.7249999999999932</c:v>
                </c:pt>
                <c:pt idx="15">
                  <c:v>0.45900000000000002</c:v>
                </c:pt>
                <c:pt idx="16">
                  <c:v>0.47200000000000031</c:v>
                </c:pt>
                <c:pt idx="17">
                  <c:v>0.77200000000000313</c:v>
                </c:pt>
                <c:pt idx="18">
                  <c:v>1.9890000000000001</c:v>
                </c:pt>
                <c:pt idx="19">
                  <c:v>1.7729999999999937</c:v>
                </c:pt>
                <c:pt idx="20">
                  <c:v>0.77000000000000313</c:v>
                </c:pt>
                <c:pt idx="21">
                  <c:v>-2.7000000000000128E-2</c:v>
                </c:pt>
                <c:pt idx="22">
                  <c:v>-9.5000000000000043E-2</c:v>
                </c:pt>
                <c:pt idx="23">
                  <c:v>0.88</c:v>
                </c:pt>
                <c:pt idx="24">
                  <c:v>-0.62200000000000277</c:v>
                </c:pt>
              </c:numCache>
            </c:numRef>
          </c:val>
        </c:ser>
        <c:ser>
          <c:idx val="1"/>
          <c:order val="1"/>
          <c:tx>
            <c:strRef>
              <c:f>Sahel!$J$94</c:f>
              <c:strCache>
                <c:ptCount val="1"/>
                <c:pt idx="0">
                  <c:v>temperature</c:v>
                </c:pt>
              </c:strCache>
            </c:strRef>
          </c:tx>
          <c:spPr>
            <a:ln>
              <a:solidFill>
                <a:srgbClr val="002060"/>
              </a:solidFill>
            </a:ln>
          </c:spPr>
          <c:marker>
            <c:symbol val="none"/>
          </c:marker>
          <c:cat>
            <c:numRef>
              <c:f>Sahel!$A$95:$A$119</c:f>
              <c:numCache>
                <c:formatCode>General</c:formatCode>
                <c:ptCount val="2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numCache>
            </c:numRef>
          </c:cat>
          <c:val>
            <c:numRef>
              <c:f>Sahel!$J$95:$J$119</c:f>
              <c:numCache>
                <c:formatCode>General</c:formatCode>
                <c:ptCount val="25"/>
                <c:pt idx="0">
                  <c:v>0.81</c:v>
                </c:pt>
                <c:pt idx="1">
                  <c:v>0.05</c:v>
                </c:pt>
                <c:pt idx="2">
                  <c:v>0.2</c:v>
                </c:pt>
                <c:pt idx="3">
                  <c:v>0.58000000000000007</c:v>
                </c:pt>
                <c:pt idx="4">
                  <c:v>0.85000000000000064</c:v>
                </c:pt>
                <c:pt idx="5">
                  <c:v>0.42000000000000032</c:v>
                </c:pt>
                <c:pt idx="6">
                  <c:v>0.41000000000000031</c:v>
                </c:pt>
                <c:pt idx="7">
                  <c:v>1.73</c:v>
                </c:pt>
                <c:pt idx="8">
                  <c:v>0.59</c:v>
                </c:pt>
                <c:pt idx="9">
                  <c:v>-2.0000000000000011E-2</c:v>
                </c:pt>
                <c:pt idx="10">
                  <c:v>0.99</c:v>
                </c:pt>
                <c:pt idx="11">
                  <c:v>0.66000000000000358</c:v>
                </c:pt>
                <c:pt idx="12">
                  <c:v>1.0000000000000005E-2</c:v>
                </c:pt>
                <c:pt idx="13">
                  <c:v>0.43000000000000038</c:v>
                </c:pt>
                <c:pt idx="14">
                  <c:v>-0.11</c:v>
                </c:pt>
                <c:pt idx="15">
                  <c:v>1.23</c:v>
                </c:pt>
                <c:pt idx="16">
                  <c:v>1.45</c:v>
                </c:pt>
                <c:pt idx="17">
                  <c:v>0.78</c:v>
                </c:pt>
                <c:pt idx="18">
                  <c:v>1.43</c:v>
                </c:pt>
                <c:pt idx="19">
                  <c:v>0.98</c:v>
                </c:pt>
                <c:pt idx="20">
                  <c:v>0.72000000000000064</c:v>
                </c:pt>
                <c:pt idx="21">
                  <c:v>1.25</c:v>
                </c:pt>
                <c:pt idx="22">
                  <c:v>1.34</c:v>
                </c:pt>
                <c:pt idx="23">
                  <c:v>1.59</c:v>
                </c:pt>
                <c:pt idx="24">
                  <c:v>2.1</c:v>
                </c:pt>
              </c:numCache>
            </c:numRef>
          </c:val>
        </c:ser>
        <c:marker val="1"/>
        <c:axId val="94052352"/>
        <c:axId val="94053888"/>
      </c:lineChart>
      <c:catAx>
        <c:axId val="94052352"/>
        <c:scaling>
          <c:orientation val="minMax"/>
        </c:scaling>
        <c:axPos val="b"/>
        <c:numFmt formatCode="General" sourceLinked="1"/>
        <c:tickLblPos val="nextTo"/>
        <c:txPr>
          <a:bodyPr/>
          <a:lstStyle/>
          <a:p>
            <a:pPr>
              <a:defRPr lang="ja-JP" b="1"/>
            </a:pPr>
            <a:endParaRPr lang="en-US"/>
          </a:p>
        </c:txPr>
        <c:crossAx val="94053888"/>
        <c:crosses val="autoZero"/>
        <c:auto val="1"/>
        <c:lblAlgn val="ctr"/>
        <c:lblOffset val="100"/>
        <c:tickLblSkip val="5"/>
      </c:catAx>
      <c:valAx>
        <c:axId val="94053888"/>
        <c:scaling>
          <c:orientation val="minMax"/>
        </c:scaling>
        <c:axPos val="l"/>
        <c:majorGridlines/>
        <c:numFmt formatCode="General" sourceLinked="1"/>
        <c:tickLblPos val="nextTo"/>
        <c:txPr>
          <a:bodyPr/>
          <a:lstStyle/>
          <a:p>
            <a:pPr>
              <a:defRPr lang="ja-JP" b="1"/>
            </a:pPr>
            <a:endParaRPr lang="en-US"/>
          </a:p>
        </c:txPr>
        <c:crossAx val="94052352"/>
        <c:crosses val="autoZero"/>
        <c:crossBetween val="between"/>
      </c:valAx>
    </c:plotArea>
    <c:legend>
      <c:legendPos val="r"/>
      <c:txPr>
        <a:bodyPr/>
        <a:lstStyle/>
        <a:p>
          <a:pPr>
            <a:defRPr lang="ja-JP" sz="1400" b="1"/>
          </a:pPr>
          <a:endParaRPr lang="en-US"/>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ja-JP" sz="2000" b="1"/>
            </a:pPr>
            <a:r>
              <a:rPr lang="en-US" sz="2000" b="1"/>
              <a:t>Mali</a:t>
            </a:r>
            <a:r>
              <a:rPr lang="en-US" sz="2000" b="1" baseline="0"/>
              <a:t> station data set</a:t>
            </a:r>
            <a:endParaRPr lang="en-US" sz="2000" b="1"/>
          </a:p>
        </c:rich>
      </c:tx>
      <c:layout/>
    </c:title>
    <c:plotArea>
      <c:layout/>
      <c:lineChart>
        <c:grouping val="standard"/>
        <c:ser>
          <c:idx val="0"/>
          <c:order val="0"/>
          <c:tx>
            <c:strRef>
              <c:f>Sheet3!$C$1</c:f>
              <c:strCache>
                <c:ptCount val="1"/>
                <c:pt idx="0">
                  <c:v>A</c:v>
                </c:pt>
              </c:strCache>
            </c:strRef>
          </c:tx>
          <c:spPr>
            <a:ln>
              <a:solidFill>
                <a:srgbClr val="3366FF"/>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Sheet3!$C$2:$C$55</c:f>
              <c:numCache>
                <c:formatCode>General</c:formatCode>
                <c:ptCount val="54"/>
                <c:pt idx="0">
                  <c:v>968</c:v>
                </c:pt>
                <c:pt idx="1">
                  <c:v>1293.7</c:v>
                </c:pt>
                <c:pt idx="2">
                  <c:v>1077.8</c:v>
                </c:pt>
                <c:pt idx="3">
                  <c:v>1249.2</c:v>
                </c:pt>
                <c:pt idx="4">
                  <c:v>902.5</c:v>
                </c:pt>
                <c:pt idx="5">
                  <c:v>938.8</c:v>
                </c:pt>
                <c:pt idx="6">
                  <c:v>1136.5</c:v>
                </c:pt>
                <c:pt idx="7">
                  <c:v>1082.4000000000001</c:v>
                </c:pt>
                <c:pt idx="8">
                  <c:v>795.3</c:v>
                </c:pt>
                <c:pt idx="9">
                  <c:v>840.4</c:v>
                </c:pt>
                <c:pt idx="10">
                  <c:v>1095.5</c:v>
                </c:pt>
                <c:pt idx="11">
                  <c:v>1025.5</c:v>
                </c:pt>
                <c:pt idx="12">
                  <c:v>885</c:v>
                </c:pt>
                <c:pt idx="13">
                  <c:v>1129.0999999999999</c:v>
                </c:pt>
                <c:pt idx="14">
                  <c:v>892.2</c:v>
                </c:pt>
                <c:pt idx="15">
                  <c:v>1172.5999999999999</c:v>
                </c:pt>
                <c:pt idx="16">
                  <c:v>1243</c:v>
                </c:pt>
                <c:pt idx="17">
                  <c:v>797.4</c:v>
                </c:pt>
                <c:pt idx="18">
                  <c:v>937.2</c:v>
                </c:pt>
                <c:pt idx="19">
                  <c:v>820.7</c:v>
                </c:pt>
                <c:pt idx="20">
                  <c:v>867.9</c:v>
                </c:pt>
                <c:pt idx="21">
                  <c:v>643.5</c:v>
                </c:pt>
                <c:pt idx="22">
                  <c:v>868.4</c:v>
                </c:pt>
                <c:pt idx="23">
                  <c:v>1054.2</c:v>
                </c:pt>
                <c:pt idx="24">
                  <c:v>904.9</c:v>
                </c:pt>
                <c:pt idx="25">
                  <c:v>1082.4000000000001</c:v>
                </c:pt>
                <c:pt idx="26">
                  <c:v>933.4</c:v>
                </c:pt>
                <c:pt idx="27">
                  <c:v>956.1</c:v>
                </c:pt>
                <c:pt idx="28">
                  <c:v>906.1</c:v>
                </c:pt>
                <c:pt idx="29">
                  <c:v>788.8</c:v>
                </c:pt>
                <c:pt idx="30">
                  <c:v>980.8</c:v>
                </c:pt>
                <c:pt idx="31">
                  <c:v>812.2</c:v>
                </c:pt>
                <c:pt idx="32">
                  <c:v>642.4</c:v>
                </c:pt>
                <c:pt idx="33">
                  <c:v>635.9</c:v>
                </c:pt>
                <c:pt idx="34">
                  <c:v>791.8</c:v>
                </c:pt>
                <c:pt idx="35">
                  <c:v>824.4</c:v>
                </c:pt>
                <c:pt idx="36">
                  <c:v>815.5</c:v>
                </c:pt>
                <c:pt idx="37">
                  <c:v>1171.5</c:v>
                </c:pt>
                <c:pt idx="38">
                  <c:v>944.5</c:v>
                </c:pt>
                <c:pt idx="39">
                  <c:v>854.7</c:v>
                </c:pt>
                <c:pt idx="40">
                  <c:v>992.3</c:v>
                </c:pt>
                <c:pt idx="41">
                  <c:v>830.1</c:v>
                </c:pt>
                <c:pt idx="42">
                  <c:v>808.2</c:v>
                </c:pt>
                <c:pt idx="43">
                  <c:v>1198.0999999999999</c:v>
                </c:pt>
                <c:pt idx="44">
                  <c:v>1053.8</c:v>
                </c:pt>
                <c:pt idx="45">
                  <c:v>845.8</c:v>
                </c:pt>
                <c:pt idx="46">
                  <c:v>821.1</c:v>
                </c:pt>
                <c:pt idx="47">
                  <c:v>784.7</c:v>
                </c:pt>
                <c:pt idx="48">
                  <c:v>1013.4</c:v>
                </c:pt>
                <c:pt idx="49">
                  <c:v>822.2</c:v>
                </c:pt>
                <c:pt idx="50">
                  <c:v>812</c:v>
                </c:pt>
                <c:pt idx="51">
                  <c:v>750.5</c:v>
                </c:pt>
                <c:pt idx="52">
                  <c:v>1066.9000000000001</c:v>
                </c:pt>
                <c:pt idx="53">
                  <c:v>1080.0999999999999</c:v>
                </c:pt>
              </c:numCache>
            </c:numRef>
          </c:val>
        </c:ser>
        <c:ser>
          <c:idx val="1"/>
          <c:order val="1"/>
          <c:tx>
            <c:strRef>
              <c:f>Sheet3!$D$1</c:f>
              <c:strCache>
                <c:ptCount val="1"/>
                <c:pt idx="0">
                  <c:v>B</c:v>
                </c:pt>
              </c:strCache>
            </c:strRef>
          </c:tx>
          <c:spPr>
            <a:ln>
              <a:solidFill>
                <a:schemeClr val="tx1"/>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Sheet3!$D$2:$D$55</c:f>
              <c:numCache>
                <c:formatCode>General</c:formatCode>
                <c:ptCount val="54"/>
                <c:pt idx="0">
                  <c:v>1284.3</c:v>
                </c:pt>
                <c:pt idx="1">
                  <c:v>877.4</c:v>
                </c:pt>
                <c:pt idx="2">
                  <c:v>796</c:v>
                </c:pt>
                <c:pt idx="3">
                  <c:v>1237.3</c:v>
                </c:pt>
                <c:pt idx="4">
                  <c:v>1416.9</c:v>
                </c:pt>
                <c:pt idx="5">
                  <c:v>1301.2</c:v>
                </c:pt>
                <c:pt idx="6">
                  <c:v>1511</c:v>
                </c:pt>
                <c:pt idx="7">
                  <c:v>1381.6</c:v>
                </c:pt>
                <c:pt idx="8">
                  <c:v>1138.4000000000001</c:v>
                </c:pt>
                <c:pt idx="9">
                  <c:v>1108.4000000000001</c:v>
                </c:pt>
                <c:pt idx="10">
                  <c:v>1044.0999999999999</c:v>
                </c:pt>
                <c:pt idx="11">
                  <c:v>1302.4000000000001</c:v>
                </c:pt>
                <c:pt idx="12">
                  <c:v>872.5</c:v>
                </c:pt>
                <c:pt idx="13">
                  <c:v>1105.9000000000001</c:v>
                </c:pt>
                <c:pt idx="14">
                  <c:v>1068.4000000000001</c:v>
                </c:pt>
                <c:pt idx="15">
                  <c:v>1079.0999999999999</c:v>
                </c:pt>
                <c:pt idx="16">
                  <c:v>1149.9000000000001</c:v>
                </c:pt>
                <c:pt idx="17">
                  <c:v>1029.5</c:v>
                </c:pt>
                <c:pt idx="18">
                  <c:v>958.3</c:v>
                </c:pt>
                <c:pt idx="19">
                  <c:v>859.7</c:v>
                </c:pt>
                <c:pt idx="20">
                  <c:v>903.1</c:v>
                </c:pt>
                <c:pt idx="21">
                  <c:v>824.7</c:v>
                </c:pt>
                <c:pt idx="22">
                  <c:v>948.2</c:v>
                </c:pt>
                <c:pt idx="23">
                  <c:v>955.3</c:v>
                </c:pt>
                <c:pt idx="24">
                  <c:v>965.1</c:v>
                </c:pt>
                <c:pt idx="25">
                  <c:v>1141.5</c:v>
                </c:pt>
                <c:pt idx="26">
                  <c:v>938.1</c:v>
                </c:pt>
                <c:pt idx="27">
                  <c:v>858.2</c:v>
                </c:pt>
                <c:pt idx="28">
                  <c:v>793.6</c:v>
                </c:pt>
                <c:pt idx="29">
                  <c:v>778.6</c:v>
                </c:pt>
                <c:pt idx="30">
                  <c:v>835.8</c:v>
                </c:pt>
                <c:pt idx="31">
                  <c:v>947.9</c:v>
                </c:pt>
                <c:pt idx="32">
                  <c:v>677.4</c:v>
                </c:pt>
                <c:pt idx="33">
                  <c:v>576</c:v>
                </c:pt>
                <c:pt idx="34">
                  <c:v>748.1</c:v>
                </c:pt>
                <c:pt idx="35">
                  <c:v>867.4</c:v>
                </c:pt>
                <c:pt idx="36">
                  <c:v>660.8</c:v>
                </c:pt>
                <c:pt idx="37">
                  <c:v>922.1</c:v>
                </c:pt>
                <c:pt idx="38">
                  <c:v>1010.2</c:v>
                </c:pt>
                <c:pt idx="39">
                  <c:v>828.5</c:v>
                </c:pt>
                <c:pt idx="40">
                  <c:v>867.7</c:v>
                </c:pt>
                <c:pt idx="41">
                  <c:v>918</c:v>
                </c:pt>
                <c:pt idx="42">
                  <c:v>970</c:v>
                </c:pt>
                <c:pt idx="43">
                  <c:v>1114.5</c:v>
                </c:pt>
                <c:pt idx="44">
                  <c:v>1085.8</c:v>
                </c:pt>
                <c:pt idx="45">
                  <c:v>1109.0999999999999</c:v>
                </c:pt>
                <c:pt idx="46">
                  <c:v>1097.2</c:v>
                </c:pt>
                <c:pt idx="47">
                  <c:v>918.9</c:v>
                </c:pt>
                <c:pt idx="48">
                  <c:v>1092.0999999999999</c:v>
                </c:pt>
                <c:pt idx="49">
                  <c:v>783.4</c:v>
                </c:pt>
                <c:pt idx="50">
                  <c:v>789</c:v>
                </c:pt>
                <c:pt idx="51">
                  <c:v>932.6</c:v>
                </c:pt>
                <c:pt idx="52">
                  <c:v>1005.7</c:v>
                </c:pt>
                <c:pt idx="53">
                  <c:v>176.3</c:v>
                </c:pt>
              </c:numCache>
            </c:numRef>
          </c:val>
        </c:ser>
        <c:ser>
          <c:idx val="2"/>
          <c:order val="2"/>
          <c:tx>
            <c:strRef>
              <c:f>Sheet3!$E$1</c:f>
              <c:strCache>
                <c:ptCount val="1"/>
                <c:pt idx="0">
                  <c:v>C</c:v>
                </c:pt>
              </c:strCache>
            </c:strRef>
          </c:tx>
          <c:spPr>
            <a:ln>
              <a:solidFill>
                <a:srgbClr val="FF0000"/>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Sheet3!$E$2:$E$55</c:f>
              <c:numCache>
                <c:formatCode>General</c:formatCode>
                <c:ptCount val="54"/>
                <c:pt idx="0">
                  <c:v>844.9</c:v>
                </c:pt>
                <c:pt idx="1">
                  <c:v>604.5</c:v>
                </c:pt>
                <c:pt idx="2">
                  <c:v>931</c:v>
                </c:pt>
                <c:pt idx="3">
                  <c:v>855.6</c:v>
                </c:pt>
                <c:pt idx="4">
                  <c:v>886.4</c:v>
                </c:pt>
                <c:pt idx="5">
                  <c:v>709.3</c:v>
                </c:pt>
                <c:pt idx="6">
                  <c:v>810.3</c:v>
                </c:pt>
                <c:pt idx="7">
                  <c:v>849.8</c:v>
                </c:pt>
                <c:pt idx="8">
                  <c:v>796.4</c:v>
                </c:pt>
                <c:pt idx="9">
                  <c:v>730.7</c:v>
                </c:pt>
                <c:pt idx="10">
                  <c:v>807.5</c:v>
                </c:pt>
                <c:pt idx="11">
                  <c:v>700.7</c:v>
                </c:pt>
                <c:pt idx="12">
                  <c:v>879.5</c:v>
                </c:pt>
                <c:pt idx="13">
                  <c:v>847.4</c:v>
                </c:pt>
                <c:pt idx="14">
                  <c:v>777</c:v>
                </c:pt>
                <c:pt idx="15">
                  <c:v>732.2</c:v>
                </c:pt>
                <c:pt idx="16">
                  <c:v>746.8</c:v>
                </c:pt>
                <c:pt idx="17">
                  <c:v>759.1</c:v>
                </c:pt>
                <c:pt idx="18">
                  <c:v>558.79999999999995</c:v>
                </c:pt>
                <c:pt idx="19">
                  <c:v>563.1</c:v>
                </c:pt>
                <c:pt idx="20">
                  <c:v>756.1</c:v>
                </c:pt>
                <c:pt idx="21">
                  <c:v>791.2</c:v>
                </c:pt>
                <c:pt idx="22">
                  <c:v>564.5</c:v>
                </c:pt>
                <c:pt idx="23">
                  <c:v>623</c:v>
                </c:pt>
                <c:pt idx="24">
                  <c:v>641.70000000000005</c:v>
                </c:pt>
                <c:pt idx="25">
                  <c:v>695.2</c:v>
                </c:pt>
                <c:pt idx="26">
                  <c:v>792.5</c:v>
                </c:pt>
                <c:pt idx="27">
                  <c:v>888.1</c:v>
                </c:pt>
                <c:pt idx="28">
                  <c:v>679.2</c:v>
                </c:pt>
                <c:pt idx="29">
                  <c:v>770.2</c:v>
                </c:pt>
                <c:pt idx="30">
                  <c:v>726.7</c:v>
                </c:pt>
                <c:pt idx="31">
                  <c:v>519.20000000000005</c:v>
                </c:pt>
                <c:pt idx="32">
                  <c:v>633</c:v>
                </c:pt>
                <c:pt idx="33">
                  <c:v>401</c:v>
                </c:pt>
                <c:pt idx="34">
                  <c:v>560.6</c:v>
                </c:pt>
                <c:pt idx="35">
                  <c:v>786.3</c:v>
                </c:pt>
                <c:pt idx="36">
                  <c:v>540.79999999999995</c:v>
                </c:pt>
                <c:pt idx="37">
                  <c:v>774.6</c:v>
                </c:pt>
                <c:pt idx="38">
                  <c:v>711.9</c:v>
                </c:pt>
                <c:pt idx="39">
                  <c:v>517.5</c:v>
                </c:pt>
                <c:pt idx="40">
                  <c:v>818.3</c:v>
                </c:pt>
                <c:pt idx="41">
                  <c:v>513.1</c:v>
                </c:pt>
                <c:pt idx="42">
                  <c:v>571.9</c:v>
                </c:pt>
                <c:pt idx="43">
                  <c:v>944</c:v>
                </c:pt>
                <c:pt idx="44">
                  <c:v>525.70000000000005</c:v>
                </c:pt>
                <c:pt idx="45">
                  <c:v>733.5</c:v>
                </c:pt>
                <c:pt idx="46">
                  <c:v>599.20000000000005</c:v>
                </c:pt>
                <c:pt idx="47">
                  <c:v>815.8</c:v>
                </c:pt>
                <c:pt idx="48">
                  <c:v>659.6</c:v>
                </c:pt>
                <c:pt idx="49">
                  <c:v>658.2</c:v>
                </c:pt>
                <c:pt idx="50">
                  <c:v>705.8</c:v>
                </c:pt>
                <c:pt idx="51">
                  <c:v>464.9</c:v>
                </c:pt>
                <c:pt idx="52">
                  <c:v>913</c:v>
                </c:pt>
                <c:pt idx="53">
                  <c:v>650.5</c:v>
                </c:pt>
              </c:numCache>
            </c:numRef>
          </c:val>
        </c:ser>
        <c:ser>
          <c:idx val="3"/>
          <c:order val="3"/>
          <c:tx>
            <c:strRef>
              <c:f>Sheet3!$F$1</c:f>
              <c:strCache>
                <c:ptCount val="1"/>
                <c:pt idx="0">
                  <c:v>D</c:v>
                </c:pt>
              </c:strCache>
            </c:strRef>
          </c:tx>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Sheet3!$F$2:$F$55</c:f>
              <c:numCache>
                <c:formatCode>General</c:formatCode>
                <c:ptCount val="54"/>
                <c:pt idx="0">
                  <c:v>581.6</c:v>
                </c:pt>
                <c:pt idx="1">
                  <c:v>843</c:v>
                </c:pt>
                <c:pt idx="2">
                  <c:v>677</c:v>
                </c:pt>
                <c:pt idx="3">
                  <c:v>580.70000000000005</c:v>
                </c:pt>
                <c:pt idx="4">
                  <c:v>645.5</c:v>
                </c:pt>
                <c:pt idx="5">
                  <c:v>860.4</c:v>
                </c:pt>
                <c:pt idx="6">
                  <c:v>701.9</c:v>
                </c:pt>
                <c:pt idx="7">
                  <c:v>662.3</c:v>
                </c:pt>
                <c:pt idx="8">
                  <c:v>595.9</c:v>
                </c:pt>
                <c:pt idx="9">
                  <c:v>556.79999999999995</c:v>
                </c:pt>
                <c:pt idx="10">
                  <c:v>420.6</c:v>
                </c:pt>
                <c:pt idx="11">
                  <c:v>690.7</c:v>
                </c:pt>
                <c:pt idx="12">
                  <c:v>549.5</c:v>
                </c:pt>
                <c:pt idx="13">
                  <c:v>544.1</c:v>
                </c:pt>
                <c:pt idx="14">
                  <c:v>639.1</c:v>
                </c:pt>
                <c:pt idx="15">
                  <c:v>587.6</c:v>
                </c:pt>
                <c:pt idx="16">
                  <c:v>628</c:v>
                </c:pt>
                <c:pt idx="17">
                  <c:v>489.9</c:v>
                </c:pt>
                <c:pt idx="18">
                  <c:v>631.4</c:v>
                </c:pt>
                <c:pt idx="19">
                  <c:v>443.6</c:v>
                </c:pt>
                <c:pt idx="20">
                  <c:v>652.20000000000005</c:v>
                </c:pt>
                <c:pt idx="21">
                  <c:v>507.5</c:v>
                </c:pt>
                <c:pt idx="22">
                  <c:v>414</c:v>
                </c:pt>
                <c:pt idx="23">
                  <c:v>601.4</c:v>
                </c:pt>
                <c:pt idx="24">
                  <c:v>368.9</c:v>
                </c:pt>
                <c:pt idx="25">
                  <c:v>516.1</c:v>
                </c:pt>
                <c:pt idx="26">
                  <c:v>735.6</c:v>
                </c:pt>
                <c:pt idx="27">
                  <c:v>519.6</c:v>
                </c:pt>
                <c:pt idx="28">
                  <c:v>628.1</c:v>
                </c:pt>
                <c:pt idx="29">
                  <c:v>573.70000000000005</c:v>
                </c:pt>
                <c:pt idx="30">
                  <c:v>468.9</c:v>
                </c:pt>
                <c:pt idx="31">
                  <c:v>493.1</c:v>
                </c:pt>
                <c:pt idx="32">
                  <c:v>476.7</c:v>
                </c:pt>
                <c:pt idx="33">
                  <c:v>158.4</c:v>
                </c:pt>
                <c:pt idx="34">
                  <c:v>388.2</c:v>
                </c:pt>
                <c:pt idx="35">
                  <c:v>678.6</c:v>
                </c:pt>
                <c:pt idx="36">
                  <c:v>272.5</c:v>
                </c:pt>
                <c:pt idx="37">
                  <c:v>651.5</c:v>
                </c:pt>
                <c:pt idx="38">
                  <c:v>545</c:v>
                </c:pt>
                <c:pt idx="39">
                  <c:v>461.7</c:v>
                </c:pt>
                <c:pt idx="40">
                  <c:v>658.6</c:v>
                </c:pt>
                <c:pt idx="41">
                  <c:v>100</c:v>
                </c:pt>
                <c:pt idx="42">
                  <c:v>661.4</c:v>
                </c:pt>
                <c:pt idx="43">
                  <c:v>747</c:v>
                </c:pt>
                <c:pt idx="44">
                  <c:v>367.2</c:v>
                </c:pt>
                <c:pt idx="45">
                  <c:v>528.6</c:v>
                </c:pt>
                <c:pt idx="46">
                  <c:v>249</c:v>
                </c:pt>
                <c:pt idx="47">
                  <c:v>467.8</c:v>
                </c:pt>
                <c:pt idx="48">
                  <c:v>721.6</c:v>
                </c:pt>
                <c:pt idx="49">
                  <c:v>594.79999999999995</c:v>
                </c:pt>
                <c:pt idx="50">
                  <c:v>636.20000000000005</c:v>
                </c:pt>
                <c:pt idx="51">
                  <c:v>449.2</c:v>
                </c:pt>
                <c:pt idx="52">
                  <c:v>405.6</c:v>
                </c:pt>
                <c:pt idx="53">
                  <c:v>235</c:v>
                </c:pt>
              </c:numCache>
            </c:numRef>
          </c:val>
        </c:ser>
        <c:ser>
          <c:idx val="4"/>
          <c:order val="4"/>
          <c:tx>
            <c:strRef>
              <c:f>Sheet3!$G$1</c:f>
              <c:strCache>
                <c:ptCount val="1"/>
                <c:pt idx="0">
                  <c:v>E</c:v>
                </c:pt>
              </c:strCache>
            </c:strRef>
          </c:tx>
          <c:spPr>
            <a:ln>
              <a:solidFill>
                <a:srgbClr val="FF3399"/>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Sheet3!$G$2:$G$55</c:f>
              <c:numCache>
                <c:formatCode>General</c:formatCode>
                <c:ptCount val="54"/>
                <c:pt idx="0">
                  <c:v>520</c:v>
                </c:pt>
                <c:pt idx="1">
                  <c:v>963.6</c:v>
                </c:pt>
                <c:pt idx="2">
                  <c:v>694.3</c:v>
                </c:pt>
                <c:pt idx="3">
                  <c:v>523.6</c:v>
                </c:pt>
                <c:pt idx="4">
                  <c:v>591</c:v>
                </c:pt>
                <c:pt idx="5">
                  <c:v>699.7</c:v>
                </c:pt>
                <c:pt idx="6">
                  <c:v>687.1</c:v>
                </c:pt>
                <c:pt idx="7">
                  <c:v>544.1</c:v>
                </c:pt>
                <c:pt idx="8">
                  <c:v>620</c:v>
                </c:pt>
                <c:pt idx="9">
                  <c:v>485</c:v>
                </c:pt>
                <c:pt idx="10">
                  <c:v>416.2</c:v>
                </c:pt>
                <c:pt idx="11">
                  <c:v>584.5</c:v>
                </c:pt>
                <c:pt idx="12">
                  <c:v>490.9</c:v>
                </c:pt>
                <c:pt idx="13">
                  <c:v>627.20000000000005</c:v>
                </c:pt>
                <c:pt idx="14">
                  <c:v>667.2</c:v>
                </c:pt>
                <c:pt idx="15">
                  <c:v>420.3</c:v>
                </c:pt>
                <c:pt idx="16">
                  <c:v>560.29999999999995</c:v>
                </c:pt>
                <c:pt idx="17">
                  <c:v>453.8</c:v>
                </c:pt>
                <c:pt idx="18">
                  <c:v>514.29999999999995</c:v>
                </c:pt>
                <c:pt idx="19">
                  <c:v>616.70000000000005</c:v>
                </c:pt>
                <c:pt idx="20">
                  <c:v>493.4</c:v>
                </c:pt>
                <c:pt idx="21">
                  <c:v>390.2</c:v>
                </c:pt>
                <c:pt idx="22">
                  <c:v>326.2</c:v>
                </c:pt>
                <c:pt idx="23">
                  <c:v>399.4</c:v>
                </c:pt>
                <c:pt idx="24">
                  <c:v>567.20000000000005</c:v>
                </c:pt>
                <c:pt idx="25">
                  <c:v>518</c:v>
                </c:pt>
                <c:pt idx="26">
                  <c:v>358.3</c:v>
                </c:pt>
                <c:pt idx="27">
                  <c:v>415.7</c:v>
                </c:pt>
                <c:pt idx="28">
                  <c:v>460.7</c:v>
                </c:pt>
                <c:pt idx="29">
                  <c:v>605.70000000000005</c:v>
                </c:pt>
                <c:pt idx="30">
                  <c:v>409.8</c:v>
                </c:pt>
                <c:pt idx="31">
                  <c:v>324</c:v>
                </c:pt>
                <c:pt idx="32">
                  <c:v>444.9</c:v>
                </c:pt>
                <c:pt idx="33">
                  <c:v>328.7</c:v>
                </c:pt>
                <c:pt idx="34">
                  <c:v>437.7</c:v>
                </c:pt>
                <c:pt idx="35">
                  <c:v>422.6</c:v>
                </c:pt>
                <c:pt idx="36">
                  <c:v>345.1</c:v>
                </c:pt>
                <c:pt idx="37">
                  <c:v>378.6</c:v>
                </c:pt>
                <c:pt idx="38">
                  <c:v>413.9</c:v>
                </c:pt>
                <c:pt idx="39">
                  <c:v>456.8</c:v>
                </c:pt>
                <c:pt idx="40">
                  <c:v>376</c:v>
                </c:pt>
                <c:pt idx="41">
                  <c:v>425.6</c:v>
                </c:pt>
                <c:pt idx="42">
                  <c:v>358.6</c:v>
                </c:pt>
                <c:pt idx="43">
                  <c:v>635.4</c:v>
                </c:pt>
                <c:pt idx="44">
                  <c:v>366.4</c:v>
                </c:pt>
                <c:pt idx="45">
                  <c:v>514.70000000000005</c:v>
                </c:pt>
                <c:pt idx="46">
                  <c:v>0</c:v>
                </c:pt>
                <c:pt idx="47">
                  <c:v>454.8</c:v>
                </c:pt>
                <c:pt idx="48">
                  <c:v>573</c:v>
                </c:pt>
                <c:pt idx="49">
                  <c:v>413.5</c:v>
                </c:pt>
                <c:pt idx="50">
                  <c:v>452.7</c:v>
                </c:pt>
                <c:pt idx="51">
                  <c:v>242.4</c:v>
                </c:pt>
                <c:pt idx="52">
                  <c:v>537.1</c:v>
                </c:pt>
                <c:pt idx="53">
                  <c:v>456.5</c:v>
                </c:pt>
              </c:numCache>
            </c:numRef>
          </c:val>
        </c:ser>
        <c:ser>
          <c:idx val="5"/>
          <c:order val="5"/>
          <c:tx>
            <c:strRef>
              <c:f>Sheet3!$H$1</c:f>
              <c:strCache>
                <c:ptCount val="1"/>
                <c:pt idx="0">
                  <c:v>F</c:v>
                </c:pt>
              </c:strCache>
            </c:strRef>
          </c:tx>
          <c:spPr>
            <a:ln>
              <a:solidFill>
                <a:srgbClr val="7030A0"/>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Sheet3!$H$2:$H$55</c:f>
              <c:numCache>
                <c:formatCode>General</c:formatCode>
                <c:ptCount val="54"/>
                <c:pt idx="0">
                  <c:v>516</c:v>
                </c:pt>
                <c:pt idx="1">
                  <c:v>507</c:v>
                </c:pt>
                <c:pt idx="2">
                  <c:v>525.6</c:v>
                </c:pt>
                <c:pt idx="3">
                  <c:v>462.2</c:v>
                </c:pt>
                <c:pt idx="4">
                  <c:v>555.6</c:v>
                </c:pt>
                <c:pt idx="5">
                  <c:v>523.1</c:v>
                </c:pt>
                <c:pt idx="6">
                  <c:v>561.5</c:v>
                </c:pt>
                <c:pt idx="7">
                  <c:v>515.29999999999995</c:v>
                </c:pt>
                <c:pt idx="8">
                  <c:v>391.8</c:v>
                </c:pt>
                <c:pt idx="9">
                  <c:v>484.3</c:v>
                </c:pt>
                <c:pt idx="10">
                  <c:v>341.6</c:v>
                </c:pt>
                <c:pt idx="11">
                  <c:v>648</c:v>
                </c:pt>
                <c:pt idx="12">
                  <c:v>366.9</c:v>
                </c:pt>
                <c:pt idx="13">
                  <c:v>430.6</c:v>
                </c:pt>
                <c:pt idx="14">
                  <c:v>451.2</c:v>
                </c:pt>
                <c:pt idx="15">
                  <c:v>475.4</c:v>
                </c:pt>
                <c:pt idx="16">
                  <c:v>444.5</c:v>
                </c:pt>
                <c:pt idx="17">
                  <c:v>265.3</c:v>
                </c:pt>
                <c:pt idx="18">
                  <c:v>493.2</c:v>
                </c:pt>
                <c:pt idx="19">
                  <c:v>449.6</c:v>
                </c:pt>
                <c:pt idx="20">
                  <c:v>376.4</c:v>
                </c:pt>
                <c:pt idx="21">
                  <c:v>416.1</c:v>
                </c:pt>
                <c:pt idx="22">
                  <c:v>357.6</c:v>
                </c:pt>
                <c:pt idx="23">
                  <c:v>407.7</c:v>
                </c:pt>
                <c:pt idx="24">
                  <c:v>546.6</c:v>
                </c:pt>
                <c:pt idx="25">
                  <c:v>477.8</c:v>
                </c:pt>
                <c:pt idx="26">
                  <c:v>404.7</c:v>
                </c:pt>
                <c:pt idx="27">
                  <c:v>597.1</c:v>
                </c:pt>
                <c:pt idx="28">
                  <c:v>285.89999999999969</c:v>
                </c:pt>
                <c:pt idx="29">
                  <c:v>295.5</c:v>
                </c:pt>
                <c:pt idx="30">
                  <c:v>465.2</c:v>
                </c:pt>
                <c:pt idx="31">
                  <c:v>326.2</c:v>
                </c:pt>
                <c:pt idx="32">
                  <c:v>276.10000000000002</c:v>
                </c:pt>
                <c:pt idx="33">
                  <c:v>198.7</c:v>
                </c:pt>
                <c:pt idx="34">
                  <c:v>490</c:v>
                </c:pt>
                <c:pt idx="35">
                  <c:v>340.1</c:v>
                </c:pt>
                <c:pt idx="36">
                  <c:v>323.3</c:v>
                </c:pt>
                <c:pt idx="37">
                  <c:v>514.5</c:v>
                </c:pt>
                <c:pt idx="38">
                  <c:v>631.70000000000005</c:v>
                </c:pt>
                <c:pt idx="39">
                  <c:v>294.2</c:v>
                </c:pt>
                <c:pt idx="40">
                  <c:v>338.9</c:v>
                </c:pt>
                <c:pt idx="41">
                  <c:v>364.7</c:v>
                </c:pt>
                <c:pt idx="42">
                  <c:v>369.8</c:v>
                </c:pt>
                <c:pt idx="43">
                  <c:v>436.8</c:v>
                </c:pt>
                <c:pt idx="44">
                  <c:v>323.39999999999969</c:v>
                </c:pt>
                <c:pt idx="45">
                  <c:v>373</c:v>
                </c:pt>
                <c:pt idx="46">
                  <c:v>273.39999999999969</c:v>
                </c:pt>
                <c:pt idx="47">
                  <c:v>370</c:v>
                </c:pt>
                <c:pt idx="48">
                  <c:v>423.4</c:v>
                </c:pt>
                <c:pt idx="49">
                  <c:v>444.1</c:v>
                </c:pt>
                <c:pt idx="50">
                  <c:v>488.3</c:v>
                </c:pt>
                <c:pt idx="51">
                  <c:v>391.8</c:v>
                </c:pt>
                <c:pt idx="52">
                  <c:v>374.6</c:v>
                </c:pt>
                <c:pt idx="53">
                  <c:v>313.89999999999969</c:v>
                </c:pt>
              </c:numCache>
            </c:numRef>
          </c:val>
        </c:ser>
        <c:ser>
          <c:idx val="6"/>
          <c:order val="6"/>
          <c:tx>
            <c:strRef>
              <c:f>Sheet3!$I$1</c:f>
              <c:strCache>
                <c:ptCount val="1"/>
                <c:pt idx="0">
                  <c:v>G</c:v>
                </c:pt>
              </c:strCache>
            </c:strRef>
          </c:tx>
          <c:spPr>
            <a:ln>
              <a:solidFill>
                <a:srgbClr val="FFFF00"/>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Sheet3!$I$2:$I$55</c:f>
              <c:numCache>
                <c:formatCode>General</c:formatCode>
                <c:ptCount val="54"/>
                <c:pt idx="0">
                  <c:v>751.7</c:v>
                </c:pt>
                <c:pt idx="1">
                  <c:v>965.4</c:v>
                </c:pt>
                <c:pt idx="2">
                  <c:v>627.70000000000005</c:v>
                </c:pt>
                <c:pt idx="3">
                  <c:v>842</c:v>
                </c:pt>
                <c:pt idx="4">
                  <c:v>566.20000000000005</c:v>
                </c:pt>
                <c:pt idx="5">
                  <c:v>628.9</c:v>
                </c:pt>
                <c:pt idx="6">
                  <c:v>656.9</c:v>
                </c:pt>
                <c:pt idx="7">
                  <c:v>851.6</c:v>
                </c:pt>
                <c:pt idx="8">
                  <c:v>615.20000000000005</c:v>
                </c:pt>
                <c:pt idx="9">
                  <c:v>562.4</c:v>
                </c:pt>
                <c:pt idx="10">
                  <c:v>498.6</c:v>
                </c:pt>
                <c:pt idx="11">
                  <c:v>672.6</c:v>
                </c:pt>
                <c:pt idx="12">
                  <c:v>646.5</c:v>
                </c:pt>
                <c:pt idx="13">
                  <c:v>721.2</c:v>
                </c:pt>
                <c:pt idx="14">
                  <c:v>630.9</c:v>
                </c:pt>
                <c:pt idx="15">
                  <c:v>652.20000000000005</c:v>
                </c:pt>
                <c:pt idx="16">
                  <c:v>491.6</c:v>
                </c:pt>
                <c:pt idx="17">
                  <c:v>449.1</c:v>
                </c:pt>
                <c:pt idx="18">
                  <c:v>543.4</c:v>
                </c:pt>
                <c:pt idx="19">
                  <c:v>403</c:v>
                </c:pt>
                <c:pt idx="20">
                  <c:v>341.2</c:v>
                </c:pt>
                <c:pt idx="21">
                  <c:v>439.6</c:v>
                </c:pt>
                <c:pt idx="22">
                  <c:v>360.6</c:v>
                </c:pt>
                <c:pt idx="23">
                  <c:v>419.7</c:v>
                </c:pt>
                <c:pt idx="24">
                  <c:v>498.4</c:v>
                </c:pt>
                <c:pt idx="25">
                  <c:v>491.4</c:v>
                </c:pt>
                <c:pt idx="26">
                  <c:v>298.89999999999969</c:v>
                </c:pt>
                <c:pt idx="27">
                  <c:v>552.5</c:v>
                </c:pt>
                <c:pt idx="28">
                  <c:v>449.6</c:v>
                </c:pt>
                <c:pt idx="29">
                  <c:v>310</c:v>
                </c:pt>
                <c:pt idx="30">
                  <c:v>406</c:v>
                </c:pt>
                <c:pt idx="31">
                  <c:v>380.7</c:v>
                </c:pt>
                <c:pt idx="32">
                  <c:v>255.3</c:v>
                </c:pt>
                <c:pt idx="33">
                  <c:v>215.9</c:v>
                </c:pt>
                <c:pt idx="34">
                  <c:v>476.9</c:v>
                </c:pt>
                <c:pt idx="35">
                  <c:v>343.8</c:v>
                </c:pt>
                <c:pt idx="36">
                  <c:v>343.9</c:v>
                </c:pt>
                <c:pt idx="37">
                  <c:v>500</c:v>
                </c:pt>
                <c:pt idx="38">
                  <c:v>602.4</c:v>
                </c:pt>
                <c:pt idx="39">
                  <c:v>270.7</c:v>
                </c:pt>
                <c:pt idx="40">
                  <c:v>387.9</c:v>
                </c:pt>
                <c:pt idx="41">
                  <c:v>453.2</c:v>
                </c:pt>
                <c:pt idx="42">
                  <c:v>536.20000000000005</c:v>
                </c:pt>
                <c:pt idx="43">
                  <c:v>399.8</c:v>
                </c:pt>
                <c:pt idx="44">
                  <c:v>575.9</c:v>
                </c:pt>
                <c:pt idx="45">
                  <c:v>384.7</c:v>
                </c:pt>
                <c:pt idx="46">
                  <c:v>401.3</c:v>
                </c:pt>
                <c:pt idx="47">
                  <c:v>426.9</c:v>
                </c:pt>
                <c:pt idx="48">
                  <c:v>188.6</c:v>
                </c:pt>
                <c:pt idx="49">
                  <c:v>28.6</c:v>
                </c:pt>
                <c:pt idx="50">
                  <c:v>457.7</c:v>
                </c:pt>
                <c:pt idx="51">
                  <c:v>313.7</c:v>
                </c:pt>
                <c:pt idx="52">
                  <c:v>601.79999999999995</c:v>
                </c:pt>
                <c:pt idx="53">
                  <c:v>495.6</c:v>
                </c:pt>
              </c:numCache>
            </c:numRef>
          </c:val>
        </c:ser>
        <c:ser>
          <c:idx val="7"/>
          <c:order val="7"/>
          <c:tx>
            <c:strRef>
              <c:f>Sheet3!$J$1</c:f>
              <c:strCache>
                <c:ptCount val="1"/>
                <c:pt idx="0">
                  <c:v>H</c:v>
                </c:pt>
              </c:strCache>
            </c:strRef>
          </c:tx>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Sheet3!$J$2:$J$55</c:f>
              <c:numCache>
                <c:formatCode>General</c:formatCode>
                <c:ptCount val="54"/>
                <c:pt idx="0">
                  <c:v>490.5</c:v>
                </c:pt>
                <c:pt idx="1">
                  <c:v>554.70000000000005</c:v>
                </c:pt>
                <c:pt idx="2">
                  <c:v>571.4</c:v>
                </c:pt>
                <c:pt idx="3">
                  <c:v>563.6</c:v>
                </c:pt>
                <c:pt idx="4">
                  <c:v>465.7</c:v>
                </c:pt>
                <c:pt idx="5">
                  <c:v>558.20000000000005</c:v>
                </c:pt>
                <c:pt idx="6">
                  <c:v>537.5</c:v>
                </c:pt>
                <c:pt idx="7">
                  <c:v>461</c:v>
                </c:pt>
                <c:pt idx="8">
                  <c:v>312.8</c:v>
                </c:pt>
                <c:pt idx="9">
                  <c:v>396.6</c:v>
                </c:pt>
                <c:pt idx="10">
                  <c:v>347.8</c:v>
                </c:pt>
                <c:pt idx="11">
                  <c:v>429</c:v>
                </c:pt>
                <c:pt idx="12">
                  <c:v>396</c:v>
                </c:pt>
                <c:pt idx="13">
                  <c:v>397.6</c:v>
                </c:pt>
                <c:pt idx="14">
                  <c:v>375.3</c:v>
                </c:pt>
                <c:pt idx="15">
                  <c:v>393.5</c:v>
                </c:pt>
                <c:pt idx="16">
                  <c:v>429.5</c:v>
                </c:pt>
                <c:pt idx="17">
                  <c:v>436.6</c:v>
                </c:pt>
                <c:pt idx="18">
                  <c:v>379.7</c:v>
                </c:pt>
                <c:pt idx="19">
                  <c:v>350.1</c:v>
                </c:pt>
                <c:pt idx="20">
                  <c:v>364</c:v>
                </c:pt>
                <c:pt idx="21">
                  <c:v>300.10000000000002</c:v>
                </c:pt>
                <c:pt idx="22">
                  <c:v>319.8</c:v>
                </c:pt>
                <c:pt idx="23">
                  <c:v>306.60000000000002</c:v>
                </c:pt>
                <c:pt idx="24">
                  <c:v>523.20000000000005</c:v>
                </c:pt>
                <c:pt idx="25">
                  <c:v>329.1</c:v>
                </c:pt>
                <c:pt idx="26">
                  <c:v>332.6</c:v>
                </c:pt>
                <c:pt idx="27">
                  <c:v>462.3</c:v>
                </c:pt>
                <c:pt idx="28">
                  <c:v>303</c:v>
                </c:pt>
                <c:pt idx="29">
                  <c:v>441</c:v>
                </c:pt>
                <c:pt idx="30">
                  <c:v>410</c:v>
                </c:pt>
                <c:pt idx="31">
                  <c:v>223.2</c:v>
                </c:pt>
                <c:pt idx="32">
                  <c:v>279</c:v>
                </c:pt>
                <c:pt idx="33">
                  <c:v>154</c:v>
                </c:pt>
                <c:pt idx="34">
                  <c:v>208.8</c:v>
                </c:pt>
                <c:pt idx="35">
                  <c:v>204.9</c:v>
                </c:pt>
                <c:pt idx="36">
                  <c:v>216.8</c:v>
                </c:pt>
                <c:pt idx="37">
                  <c:v>287.2</c:v>
                </c:pt>
                <c:pt idx="38">
                  <c:v>257.3</c:v>
                </c:pt>
                <c:pt idx="39">
                  <c:v>271.3</c:v>
                </c:pt>
                <c:pt idx="40">
                  <c:v>490.1</c:v>
                </c:pt>
                <c:pt idx="41">
                  <c:v>303.89999999999969</c:v>
                </c:pt>
                <c:pt idx="42">
                  <c:v>303.89999999999969</c:v>
                </c:pt>
                <c:pt idx="43">
                  <c:v>585.79999999999995</c:v>
                </c:pt>
                <c:pt idx="44">
                  <c:v>401.1</c:v>
                </c:pt>
                <c:pt idx="45">
                  <c:v>376.3</c:v>
                </c:pt>
                <c:pt idx="46">
                  <c:v>237.4</c:v>
                </c:pt>
                <c:pt idx="47">
                  <c:v>413.7</c:v>
                </c:pt>
                <c:pt idx="48">
                  <c:v>560.6</c:v>
                </c:pt>
                <c:pt idx="49">
                  <c:v>300.10000000000002</c:v>
                </c:pt>
                <c:pt idx="50">
                  <c:v>340.3</c:v>
                </c:pt>
                <c:pt idx="51">
                  <c:v>326.39999999999969</c:v>
                </c:pt>
                <c:pt idx="52">
                  <c:v>380.3</c:v>
                </c:pt>
                <c:pt idx="53">
                  <c:v>186.8</c:v>
                </c:pt>
              </c:numCache>
            </c:numRef>
          </c:val>
        </c:ser>
        <c:ser>
          <c:idx val="8"/>
          <c:order val="8"/>
          <c:tx>
            <c:strRef>
              <c:f>Sheet3!$K$1</c:f>
              <c:strCache>
                <c:ptCount val="1"/>
                <c:pt idx="0">
                  <c:v>I</c:v>
                </c:pt>
              </c:strCache>
            </c:strRef>
          </c:tx>
          <c:spPr>
            <a:ln>
              <a:solidFill>
                <a:srgbClr val="C00000"/>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Sheet3!$K$2:$K$55</c:f>
              <c:numCache>
                <c:formatCode>General</c:formatCode>
                <c:ptCount val="54"/>
                <c:pt idx="0">
                  <c:v>301.89999999999969</c:v>
                </c:pt>
                <c:pt idx="1">
                  <c:v>417.1</c:v>
                </c:pt>
                <c:pt idx="2">
                  <c:v>400.3</c:v>
                </c:pt>
                <c:pt idx="3">
                  <c:v>396.1</c:v>
                </c:pt>
                <c:pt idx="4">
                  <c:v>184.2</c:v>
                </c:pt>
                <c:pt idx="5">
                  <c:v>288.3</c:v>
                </c:pt>
                <c:pt idx="6">
                  <c:v>373.2</c:v>
                </c:pt>
                <c:pt idx="7">
                  <c:v>421.4</c:v>
                </c:pt>
                <c:pt idx="8">
                  <c:v>294.89999999999969</c:v>
                </c:pt>
                <c:pt idx="9">
                  <c:v>261.5</c:v>
                </c:pt>
                <c:pt idx="10">
                  <c:v>281.89999999999969</c:v>
                </c:pt>
                <c:pt idx="11">
                  <c:v>343.7</c:v>
                </c:pt>
                <c:pt idx="12">
                  <c:v>367.5</c:v>
                </c:pt>
                <c:pt idx="13">
                  <c:v>292.39999999999969</c:v>
                </c:pt>
                <c:pt idx="14">
                  <c:v>272.5</c:v>
                </c:pt>
                <c:pt idx="15">
                  <c:v>214.1</c:v>
                </c:pt>
                <c:pt idx="16">
                  <c:v>302.60000000000002</c:v>
                </c:pt>
                <c:pt idx="17">
                  <c:v>241.3</c:v>
                </c:pt>
                <c:pt idx="18">
                  <c:v>209.9</c:v>
                </c:pt>
                <c:pt idx="19">
                  <c:v>203.6</c:v>
                </c:pt>
                <c:pt idx="20">
                  <c:v>229.2</c:v>
                </c:pt>
                <c:pt idx="21">
                  <c:v>161.80000000000001</c:v>
                </c:pt>
                <c:pt idx="22">
                  <c:v>183.9</c:v>
                </c:pt>
                <c:pt idx="23">
                  <c:v>154.80000000000001</c:v>
                </c:pt>
                <c:pt idx="24">
                  <c:v>209.1</c:v>
                </c:pt>
                <c:pt idx="25">
                  <c:v>199.4</c:v>
                </c:pt>
                <c:pt idx="26">
                  <c:v>227.9</c:v>
                </c:pt>
                <c:pt idx="27">
                  <c:v>234.8</c:v>
                </c:pt>
                <c:pt idx="28">
                  <c:v>233.8</c:v>
                </c:pt>
                <c:pt idx="29">
                  <c:v>250.2</c:v>
                </c:pt>
                <c:pt idx="30">
                  <c:v>159.30000000000001</c:v>
                </c:pt>
                <c:pt idx="31">
                  <c:v>129.69999999999999</c:v>
                </c:pt>
                <c:pt idx="32">
                  <c:v>220.3</c:v>
                </c:pt>
                <c:pt idx="33">
                  <c:v>86.4</c:v>
                </c:pt>
                <c:pt idx="34">
                  <c:v>200.7</c:v>
                </c:pt>
                <c:pt idx="35">
                  <c:v>189.7</c:v>
                </c:pt>
                <c:pt idx="36">
                  <c:v>180.3</c:v>
                </c:pt>
                <c:pt idx="37">
                  <c:v>245</c:v>
                </c:pt>
                <c:pt idx="38">
                  <c:v>178.2</c:v>
                </c:pt>
                <c:pt idx="39">
                  <c:v>164.6</c:v>
                </c:pt>
                <c:pt idx="40">
                  <c:v>182</c:v>
                </c:pt>
                <c:pt idx="41">
                  <c:v>200.5</c:v>
                </c:pt>
                <c:pt idx="42">
                  <c:v>247.3</c:v>
                </c:pt>
                <c:pt idx="43">
                  <c:v>251.3</c:v>
                </c:pt>
                <c:pt idx="44">
                  <c:v>254.2</c:v>
                </c:pt>
                <c:pt idx="45">
                  <c:v>221.5</c:v>
                </c:pt>
                <c:pt idx="46">
                  <c:v>119.3</c:v>
                </c:pt>
                <c:pt idx="47">
                  <c:v>231.2</c:v>
                </c:pt>
                <c:pt idx="48">
                  <c:v>405.8</c:v>
                </c:pt>
                <c:pt idx="49">
                  <c:v>290.60000000000002</c:v>
                </c:pt>
                <c:pt idx="50">
                  <c:v>245.2</c:v>
                </c:pt>
                <c:pt idx="51">
                  <c:v>119.3</c:v>
                </c:pt>
                <c:pt idx="52">
                  <c:v>334.5</c:v>
                </c:pt>
              </c:numCache>
            </c:numRef>
          </c:val>
        </c:ser>
        <c:ser>
          <c:idx val="9"/>
          <c:order val="9"/>
          <c:tx>
            <c:strRef>
              <c:f>Sheet3!$L$1</c:f>
              <c:strCache>
                <c:ptCount val="1"/>
                <c:pt idx="0">
                  <c:v>J</c:v>
                </c:pt>
              </c:strCache>
            </c:strRef>
          </c:tx>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Sheet3!$L$2:$L$55</c:f>
              <c:numCache>
                <c:formatCode>General</c:formatCode>
                <c:ptCount val="54"/>
                <c:pt idx="0">
                  <c:v>322.3</c:v>
                </c:pt>
                <c:pt idx="1">
                  <c:v>304.10000000000002</c:v>
                </c:pt>
                <c:pt idx="2">
                  <c:v>430.1</c:v>
                </c:pt>
                <c:pt idx="3">
                  <c:v>355.7</c:v>
                </c:pt>
                <c:pt idx="4">
                  <c:v>230.5</c:v>
                </c:pt>
                <c:pt idx="5">
                  <c:v>205.6</c:v>
                </c:pt>
                <c:pt idx="6">
                  <c:v>333</c:v>
                </c:pt>
                <c:pt idx="7">
                  <c:v>376.7</c:v>
                </c:pt>
                <c:pt idx="8">
                  <c:v>279</c:v>
                </c:pt>
                <c:pt idx="9">
                  <c:v>218.5</c:v>
                </c:pt>
                <c:pt idx="10">
                  <c:v>210.3</c:v>
                </c:pt>
                <c:pt idx="11">
                  <c:v>145.69999999999999</c:v>
                </c:pt>
                <c:pt idx="12">
                  <c:v>285</c:v>
                </c:pt>
                <c:pt idx="13">
                  <c:v>284.8</c:v>
                </c:pt>
                <c:pt idx="14">
                  <c:v>234.2</c:v>
                </c:pt>
                <c:pt idx="15">
                  <c:v>156.9</c:v>
                </c:pt>
                <c:pt idx="16">
                  <c:v>163.69999999999999</c:v>
                </c:pt>
                <c:pt idx="17">
                  <c:v>257.39999999999969</c:v>
                </c:pt>
                <c:pt idx="18">
                  <c:v>181.4</c:v>
                </c:pt>
                <c:pt idx="19">
                  <c:v>245.3</c:v>
                </c:pt>
                <c:pt idx="20">
                  <c:v>174.7</c:v>
                </c:pt>
                <c:pt idx="21">
                  <c:v>163.1</c:v>
                </c:pt>
                <c:pt idx="22">
                  <c:v>143.5</c:v>
                </c:pt>
                <c:pt idx="23">
                  <c:v>128.4</c:v>
                </c:pt>
                <c:pt idx="24">
                  <c:v>304.2</c:v>
                </c:pt>
                <c:pt idx="25">
                  <c:v>177</c:v>
                </c:pt>
                <c:pt idx="26">
                  <c:v>184.1</c:v>
                </c:pt>
                <c:pt idx="27">
                  <c:v>209.5</c:v>
                </c:pt>
                <c:pt idx="28">
                  <c:v>179.6</c:v>
                </c:pt>
                <c:pt idx="29">
                  <c:v>303.10000000000002</c:v>
                </c:pt>
                <c:pt idx="30">
                  <c:v>191.5</c:v>
                </c:pt>
                <c:pt idx="31">
                  <c:v>213.2</c:v>
                </c:pt>
                <c:pt idx="32">
                  <c:v>103</c:v>
                </c:pt>
                <c:pt idx="33">
                  <c:v>42</c:v>
                </c:pt>
                <c:pt idx="34">
                  <c:v>203.8</c:v>
                </c:pt>
                <c:pt idx="35">
                  <c:v>138.4</c:v>
                </c:pt>
                <c:pt idx="36">
                  <c:v>54.6</c:v>
                </c:pt>
                <c:pt idx="37">
                  <c:v>151.1</c:v>
                </c:pt>
                <c:pt idx="38">
                  <c:v>151.69999999999999</c:v>
                </c:pt>
                <c:pt idx="39">
                  <c:v>137.6</c:v>
                </c:pt>
                <c:pt idx="40">
                  <c:v>270</c:v>
                </c:pt>
                <c:pt idx="41">
                  <c:v>170.9</c:v>
                </c:pt>
                <c:pt idx="42">
                  <c:v>191</c:v>
                </c:pt>
                <c:pt idx="43">
                  <c:v>228.9</c:v>
                </c:pt>
                <c:pt idx="44">
                  <c:v>161.9</c:v>
                </c:pt>
                <c:pt idx="45">
                  <c:v>140.30000000000001</c:v>
                </c:pt>
                <c:pt idx="46">
                  <c:v>183.5</c:v>
                </c:pt>
                <c:pt idx="47">
                  <c:v>310.8</c:v>
                </c:pt>
                <c:pt idx="48">
                  <c:v>393.2</c:v>
                </c:pt>
                <c:pt idx="49">
                  <c:v>117.9</c:v>
                </c:pt>
                <c:pt idx="50">
                  <c:v>148</c:v>
                </c:pt>
                <c:pt idx="51">
                  <c:v>200.3</c:v>
                </c:pt>
                <c:pt idx="52">
                  <c:v>254.1</c:v>
                </c:pt>
                <c:pt idx="53">
                  <c:v>228.5</c:v>
                </c:pt>
              </c:numCache>
            </c:numRef>
          </c:val>
        </c:ser>
        <c:ser>
          <c:idx val="10"/>
          <c:order val="10"/>
          <c:tx>
            <c:strRef>
              <c:f>Sheet3!$M$1</c:f>
              <c:strCache>
                <c:ptCount val="1"/>
                <c:pt idx="0">
                  <c:v>K</c:v>
                </c:pt>
              </c:strCache>
            </c:strRef>
          </c:tx>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Sheet3!$M$2:$M$55</c:f>
              <c:numCache>
                <c:formatCode>General</c:formatCode>
                <c:ptCount val="54"/>
                <c:pt idx="0">
                  <c:v>257.2</c:v>
                </c:pt>
                <c:pt idx="1">
                  <c:v>239.3</c:v>
                </c:pt>
                <c:pt idx="2">
                  <c:v>262.60000000000002</c:v>
                </c:pt>
                <c:pt idx="3">
                  <c:v>380.3</c:v>
                </c:pt>
                <c:pt idx="4">
                  <c:v>203.5</c:v>
                </c:pt>
                <c:pt idx="5">
                  <c:v>153.9</c:v>
                </c:pt>
                <c:pt idx="6">
                  <c:v>247.2</c:v>
                </c:pt>
                <c:pt idx="7">
                  <c:v>175.1</c:v>
                </c:pt>
                <c:pt idx="8">
                  <c:v>234.6</c:v>
                </c:pt>
                <c:pt idx="9">
                  <c:v>242.8</c:v>
                </c:pt>
                <c:pt idx="10">
                  <c:v>207.5</c:v>
                </c:pt>
                <c:pt idx="11">
                  <c:v>175.8</c:v>
                </c:pt>
                <c:pt idx="12">
                  <c:v>199.5</c:v>
                </c:pt>
                <c:pt idx="13">
                  <c:v>216.8</c:v>
                </c:pt>
                <c:pt idx="14">
                  <c:v>143.5</c:v>
                </c:pt>
                <c:pt idx="15">
                  <c:v>100.3</c:v>
                </c:pt>
                <c:pt idx="16">
                  <c:v>141.80000000000001</c:v>
                </c:pt>
                <c:pt idx="17">
                  <c:v>233.4</c:v>
                </c:pt>
                <c:pt idx="18">
                  <c:v>146.69999999999999</c:v>
                </c:pt>
                <c:pt idx="19">
                  <c:v>143.6</c:v>
                </c:pt>
                <c:pt idx="20">
                  <c:v>170.4</c:v>
                </c:pt>
                <c:pt idx="21">
                  <c:v>149.80000000000001</c:v>
                </c:pt>
                <c:pt idx="22">
                  <c:v>104.5</c:v>
                </c:pt>
                <c:pt idx="23">
                  <c:v>133.9</c:v>
                </c:pt>
                <c:pt idx="24">
                  <c:v>205.5</c:v>
                </c:pt>
                <c:pt idx="25">
                  <c:v>121.5</c:v>
                </c:pt>
                <c:pt idx="26">
                  <c:v>129.5</c:v>
                </c:pt>
                <c:pt idx="27">
                  <c:v>119.5</c:v>
                </c:pt>
                <c:pt idx="28">
                  <c:v>180.6</c:v>
                </c:pt>
                <c:pt idx="29">
                  <c:v>213.5</c:v>
                </c:pt>
                <c:pt idx="30">
                  <c:v>161.9</c:v>
                </c:pt>
                <c:pt idx="31">
                  <c:v>111.6</c:v>
                </c:pt>
                <c:pt idx="32">
                  <c:v>73.8</c:v>
                </c:pt>
                <c:pt idx="33">
                  <c:v>131.69999999999999</c:v>
                </c:pt>
                <c:pt idx="34">
                  <c:v>122.4</c:v>
                </c:pt>
                <c:pt idx="35">
                  <c:v>132</c:v>
                </c:pt>
                <c:pt idx="36">
                  <c:v>111.2</c:v>
                </c:pt>
                <c:pt idx="37">
                  <c:v>167.1</c:v>
                </c:pt>
                <c:pt idx="38">
                  <c:v>202.5</c:v>
                </c:pt>
                <c:pt idx="39">
                  <c:v>126.4</c:v>
                </c:pt>
                <c:pt idx="40">
                  <c:v>242.1</c:v>
                </c:pt>
                <c:pt idx="41">
                  <c:v>180.6</c:v>
                </c:pt>
                <c:pt idx="42">
                  <c:v>207.7</c:v>
                </c:pt>
                <c:pt idx="43">
                  <c:v>168.8</c:v>
                </c:pt>
                <c:pt idx="44">
                  <c:v>145.9</c:v>
                </c:pt>
                <c:pt idx="45">
                  <c:v>167.2</c:v>
                </c:pt>
                <c:pt idx="46">
                  <c:v>118.2</c:v>
                </c:pt>
                <c:pt idx="47">
                  <c:v>155.5</c:v>
                </c:pt>
                <c:pt idx="48">
                  <c:v>356</c:v>
                </c:pt>
                <c:pt idx="49">
                  <c:v>263.5</c:v>
                </c:pt>
                <c:pt idx="50">
                  <c:v>120.9</c:v>
                </c:pt>
                <c:pt idx="51">
                  <c:v>140.19999999999999</c:v>
                </c:pt>
                <c:pt idx="52">
                  <c:v>243.4</c:v>
                </c:pt>
              </c:numCache>
            </c:numRef>
          </c:val>
        </c:ser>
        <c:ser>
          <c:idx val="11"/>
          <c:order val="11"/>
          <c:tx>
            <c:strRef>
              <c:f>Sheet3!$N$1</c:f>
              <c:strCache>
                <c:ptCount val="1"/>
                <c:pt idx="0">
                  <c:v>L</c:v>
                </c:pt>
              </c:strCache>
            </c:strRef>
          </c:tx>
          <c:spPr>
            <a:ln>
              <a:solidFill>
                <a:srgbClr val="FFD03B"/>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Sheet3!$N$2:$N$55</c:f>
              <c:numCache>
                <c:formatCode>General</c:formatCode>
                <c:ptCount val="54"/>
                <c:pt idx="0">
                  <c:v>66.2</c:v>
                </c:pt>
                <c:pt idx="1">
                  <c:v>183.2</c:v>
                </c:pt>
                <c:pt idx="2">
                  <c:v>175.1</c:v>
                </c:pt>
                <c:pt idx="3">
                  <c:v>134.1</c:v>
                </c:pt>
                <c:pt idx="4">
                  <c:v>89.4</c:v>
                </c:pt>
                <c:pt idx="5">
                  <c:v>134.69999999999999</c:v>
                </c:pt>
                <c:pt idx="6">
                  <c:v>166.3</c:v>
                </c:pt>
                <c:pt idx="7">
                  <c:v>173.7</c:v>
                </c:pt>
                <c:pt idx="8">
                  <c:v>203</c:v>
                </c:pt>
                <c:pt idx="9">
                  <c:v>95.8</c:v>
                </c:pt>
                <c:pt idx="10">
                  <c:v>123.8</c:v>
                </c:pt>
                <c:pt idx="11">
                  <c:v>120.8</c:v>
                </c:pt>
                <c:pt idx="12">
                  <c:v>125.7</c:v>
                </c:pt>
                <c:pt idx="13">
                  <c:v>107.3</c:v>
                </c:pt>
                <c:pt idx="14">
                  <c:v>161</c:v>
                </c:pt>
                <c:pt idx="15">
                  <c:v>197.4</c:v>
                </c:pt>
                <c:pt idx="16">
                  <c:v>161.4</c:v>
                </c:pt>
                <c:pt idx="17">
                  <c:v>124.8</c:v>
                </c:pt>
                <c:pt idx="18">
                  <c:v>83.1</c:v>
                </c:pt>
                <c:pt idx="19">
                  <c:v>123</c:v>
                </c:pt>
                <c:pt idx="20">
                  <c:v>89.5</c:v>
                </c:pt>
                <c:pt idx="21">
                  <c:v>92</c:v>
                </c:pt>
                <c:pt idx="22">
                  <c:v>87.5</c:v>
                </c:pt>
                <c:pt idx="23">
                  <c:v>147.6</c:v>
                </c:pt>
                <c:pt idx="24">
                  <c:v>95.4</c:v>
                </c:pt>
                <c:pt idx="25">
                  <c:v>137.30000000000001</c:v>
                </c:pt>
                <c:pt idx="26">
                  <c:v>124</c:v>
                </c:pt>
                <c:pt idx="27">
                  <c:v>137.6</c:v>
                </c:pt>
                <c:pt idx="28">
                  <c:v>128.1</c:v>
                </c:pt>
                <c:pt idx="29">
                  <c:v>197.2</c:v>
                </c:pt>
                <c:pt idx="30">
                  <c:v>157</c:v>
                </c:pt>
                <c:pt idx="31">
                  <c:v>78</c:v>
                </c:pt>
                <c:pt idx="32">
                  <c:v>59.8</c:v>
                </c:pt>
                <c:pt idx="33">
                  <c:v>44.8</c:v>
                </c:pt>
                <c:pt idx="34">
                  <c:v>104.6</c:v>
                </c:pt>
                <c:pt idx="35">
                  <c:v>71.8</c:v>
                </c:pt>
                <c:pt idx="36">
                  <c:v>30.7</c:v>
                </c:pt>
                <c:pt idx="37">
                  <c:v>138.19999999999999</c:v>
                </c:pt>
                <c:pt idx="38">
                  <c:v>60.6</c:v>
                </c:pt>
                <c:pt idx="39">
                  <c:v>65.8</c:v>
                </c:pt>
                <c:pt idx="40">
                  <c:v>151.80000000000001</c:v>
                </c:pt>
                <c:pt idx="41">
                  <c:v>126.8</c:v>
                </c:pt>
                <c:pt idx="42">
                  <c:v>118.4</c:v>
                </c:pt>
                <c:pt idx="43">
                  <c:v>147.69999999999999</c:v>
                </c:pt>
                <c:pt idx="44">
                  <c:v>171.3</c:v>
                </c:pt>
                <c:pt idx="45">
                  <c:v>89.6</c:v>
                </c:pt>
                <c:pt idx="46">
                  <c:v>61.4</c:v>
                </c:pt>
                <c:pt idx="47">
                  <c:v>222.6</c:v>
                </c:pt>
                <c:pt idx="48">
                  <c:v>204.8</c:v>
                </c:pt>
                <c:pt idx="49">
                  <c:v>121.8</c:v>
                </c:pt>
                <c:pt idx="50">
                  <c:v>136.9</c:v>
                </c:pt>
                <c:pt idx="51">
                  <c:v>59.6</c:v>
                </c:pt>
                <c:pt idx="52">
                  <c:v>108</c:v>
                </c:pt>
                <c:pt idx="53">
                  <c:v>83.8</c:v>
                </c:pt>
              </c:numCache>
            </c:numRef>
          </c:val>
        </c:ser>
        <c:ser>
          <c:idx val="12"/>
          <c:order val="12"/>
          <c:tx>
            <c:strRef>
              <c:f>Sheet3!$O$1</c:f>
              <c:strCache>
                <c:ptCount val="1"/>
                <c:pt idx="0">
                  <c:v>M</c:v>
                </c:pt>
              </c:strCache>
            </c:strRef>
          </c:tx>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Sheet3!$O$2:$O$55</c:f>
              <c:numCache>
                <c:formatCode>General</c:formatCode>
                <c:ptCount val="54"/>
                <c:pt idx="0">
                  <c:v>81.400000000000006</c:v>
                </c:pt>
                <c:pt idx="1">
                  <c:v>74</c:v>
                </c:pt>
                <c:pt idx="2">
                  <c:v>121</c:v>
                </c:pt>
                <c:pt idx="3">
                  <c:v>72</c:v>
                </c:pt>
                <c:pt idx="4">
                  <c:v>116.2</c:v>
                </c:pt>
                <c:pt idx="5">
                  <c:v>185.7</c:v>
                </c:pt>
                <c:pt idx="6">
                  <c:v>165.7</c:v>
                </c:pt>
                <c:pt idx="7">
                  <c:v>129.19999999999999</c:v>
                </c:pt>
                <c:pt idx="8">
                  <c:v>58.5</c:v>
                </c:pt>
                <c:pt idx="9">
                  <c:v>120.7</c:v>
                </c:pt>
                <c:pt idx="10">
                  <c:v>91.7</c:v>
                </c:pt>
                <c:pt idx="11">
                  <c:v>64.7</c:v>
                </c:pt>
                <c:pt idx="12">
                  <c:v>42.3</c:v>
                </c:pt>
                <c:pt idx="13">
                  <c:v>123.2</c:v>
                </c:pt>
                <c:pt idx="14">
                  <c:v>66.2</c:v>
                </c:pt>
                <c:pt idx="15">
                  <c:v>107.4</c:v>
                </c:pt>
                <c:pt idx="16">
                  <c:v>72.099999999999994</c:v>
                </c:pt>
                <c:pt idx="17">
                  <c:v>44.5</c:v>
                </c:pt>
                <c:pt idx="18">
                  <c:v>50.1</c:v>
                </c:pt>
                <c:pt idx="19">
                  <c:v>118.7</c:v>
                </c:pt>
                <c:pt idx="20">
                  <c:v>61.8</c:v>
                </c:pt>
                <c:pt idx="21">
                  <c:v>18.899999999999999</c:v>
                </c:pt>
                <c:pt idx="22">
                  <c:v>40.9</c:v>
                </c:pt>
                <c:pt idx="23">
                  <c:v>67.7</c:v>
                </c:pt>
                <c:pt idx="24">
                  <c:v>29.9</c:v>
                </c:pt>
                <c:pt idx="25">
                  <c:v>83.3</c:v>
                </c:pt>
                <c:pt idx="26">
                  <c:v>46.1</c:v>
                </c:pt>
                <c:pt idx="27">
                  <c:v>35.700000000000003</c:v>
                </c:pt>
                <c:pt idx="28">
                  <c:v>54.2</c:v>
                </c:pt>
                <c:pt idx="29">
                  <c:v>94</c:v>
                </c:pt>
                <c:pt idx="30">
                  <c:v>44.6</c:v>
                </c:pt>
                <c:pt idx="31">
                  <c:v>18.3</c:v>
                </c:pt>
                <c:pt idx="32">
                  <c:v>65.7</c:v>
                </c:pt>
                <c:pt idx="33">
                  <c:v>15.1</c:v>
                </c:pt>
                <c:pt idx="34">
                  <c:v>56.9</c:v>
                </c:pt>
                <c:pt idx="35">
                  <c:v>102.6</c:v>
                </c:pt>
                <c:pt idx="36">
                  <c:v>40.1</c:v>
                </c:pt>
                <c:pt idx="37">
                  <c:v>164.3</c:v>
                </c:pt>
                <c:pt idx="38">
                  <c:v>175.9</c:v>
                </c:pt>
                <c:pt idx="39">
                  <c:v>15</c:v>
                </c:pt>
                <c:pt idx="40">
                  <c:v>82.7</c:v>
                </c:pt>
                <c:pt idx="41">
                  <c:v>53.7</c:v>
                </c:pt>
                <c:pt idx="42">
                  <c:v>45.2</c:v>
                </c:pt>
                <c:pt idx="43">
                  <c:v>138.1</c:v>
                </c:pt>
                <c:pt idx="44">
                  <c:v>93.4</c:v>
                </c:pt>
                <c:pt idx="45">
                  <c:v>45.5</c:v>
                </c:pt>
                <c:pt idx="46">
                  <c:v>87.5</c:v>
                </c:pt>
                <c:pt idx="47">
                  <c:v>128.80000000000001</c:v>
                </c:pt>
                <c:pt idx="48">
                  <c:v>120.5</c:v>
                </c:pt>
                <c:pt idx="49">
                  <c:v>55.5</c:v>
                </c:pt>
                <c:pt idx="50">
                  <c:v>121.3</c:v>
                </c:pt>
                <c:pt idx="51">
                  <c:v>102.1</c:v>
                </c:pt>
                <c:pt idx="52">
                  <c:v>109.5</c:v>
                </c:pt>
                <c:pt idx="53">
                  <c:v>134.1</c:v>
                </c:pt>
              </c:numCache>
            </c:numRef>
          </c:val>
        </c:ser>
        <c:marker val="1"/>
        <c:axId val="89041920"/>
        <c:axId val="89064192"/>
      </c:lineChart>
      <c:catAx>
        <c:axId val="89041920"/>
        <c:scaling>
          <c:orientation val="minMax"/>
        </c:scaling>
        <c:axPos val="b"/>
        <c:numFmt formatCode="General" sourceLinked="1"/>
        <c:majorTickMark val="none"/>
        <c:tickLblPos val="nextTo"/>
        <c:txPr>
          <a:bodyPr/>
          <a:lstStyle/>
          <a:p>
            <a:pPr>
              <a:defRPr lang="ja-JP" sz="1200" b="1">
                <a:latin typeface="Times New Roman" pitchFamily="18" charset="0"/>
                <a:cs typeface="Times New Roman" pitchFamily="18" charset="0"/>
              </a:defRPr>
            </a:pPr>
            <a:endParaRPr lang="en-US"/>
          </a:p>
        </c:txPr>
        <c:crossAx val="89064192"/>
        <c:crosses val="autoZero"/>
        <c:auto val="1"/>
        <c:lblAlgn val="ctr"/>
        <c:lblOffset val="100"/>
        <c:tickLblSkip val="5"/>
      </c:catAx>
      <c:valAx>
        <c:axId val="89064192"/>
        <c:scaling>
          <c:orientation val="minMax"/>
        </c:scaling>
        <c:axPos val="l"/>
        <c:majorGridlines/>
        <c:title>
          <c:tx>
            <c:rich>
              <a:bodyPr/>
              <a:lstStyle/>
              <a:p>
                <a:pPr>
                  <a:defRPr lang="ja-JP" sz="1200">
                    <a:latin typeface="Times New Roman" pitchFamily="18" charset="0"/>
                    <a:cs typeface="Times New Roman" pitchFamily="18" charset="0"/>
                  </a:defRPr>
                </a:pPr>
                <a:r>
                  <a:rPr lang="en-US" sz="1200" baseline="0">
                    <a:latin typeface="Times New Roman" pitchFamily="18" charset="0"/>
                    <a:cs typeface="Times New Roman" pitchFamily="18" charset="0"/>
                  </a:rPr>
                  <a:t>Precipitation  (mm/year)</a:t>
                </a:r>
                <a:endParaRPr lang="en-US" sz="1200">
                  <a:latin typeface="Times New Roman" pitchFamily="18" charset="0"/>
                  <a:cs typeface="Times New Roman" pitchFamily="18" charset="0"/>
                </a:endParaRPr>
              </a:p>
            </c:rich>
          </c:tx>
          <c:layout/>
        </c:title>
        <c:numFmt formatCode="General" sourceLinked="1"/>
        <c:majorTickMark val="none"/>
        <c:tickLblPos val="nextTo"/>
        <c:txPr>
          <a:bodyPr/>
          <a:lstStyle/>
          <a:p>
            <a:pPr>
              <a:defRPr lang="ja-JP" sz="1200" b="1"/>
            </a:pPr>
            <a:endParaRPr lang="en-US"/>
          </a:p>
        </c:txPr>
        <c:crossAx val="89041920"/>
        <c:crosses val="autoZero"/>
        <c:crossBetween val="between"/>
      </c:valAx>
    </c:plotArea>
    <c:legend>
      <c:legendPos val="r"/>
      <c:layout/>
      <c:txPr>
        <a:bodyPr/>
        <a:lstStyle/>
        <a:p>
          <a:pPr>
            <a:defRPr lang="ja-JP"/>
          </a:pPr>
          <a:endParaRPr lang="en-US"/>
        </a:p>
      </c:txPr>
    </c:legend>
    <c:plotVisOnly val="1"/>
  </c:chart>
  <c:spPr>
    <a:solidFill>
      <a:schemeClr val="bg1"/>
    </a:solidFill>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887660182183121"/>
          <c:y val="9.3023255813953501E-2"/>
          <c:w val="0.80432105913231433"/>
          <c:h val="0.78338521638283665"/>
        </c:manualLayout>
      </c:layout>
      <c:lineChart>
        <c:grouping val="standard"/>
        <c:ser>
          <c:idx val="0"/>
          <c:order val="0"/>
          <c:spPr>
            <a:ln>
              <a:solidFill>
                <a:srgbClr val="00B050"/>
              </a:solidFill>
            </a:ln>
          </c:spPr>
          <c:marker>
            <c:symbol val="none"/>
          </c:marker>
          <c:cat>
            <c:numRef>
              <c:f>Sheet3!$B$3:$B$56</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Sheet3!$Q$3:$Q$55</c:f>
              <c:numCache>
                <c:formatCode>General</c:formatCode>
                <c:ptCount val="53"/>
                <c:pt idx="0">
                  <c:v>473.36999999999989</c:v>
                </c:pt>
                <c:pt idx="1">
                  <c:v>565.59</c:v>
                </c:pt>
                <c:pt idx="2">
                  <c:v>541.61000000000013</c:v>
                </c:pt>
                <c:pt idx="3">
                  <c:v>516.59</c:v>
                </c:pt>
                <c:pt idx="4">
                  <c:v>453.41999999999899</c:v>
                </c:pt>
                <c:pt idx="5">
                  <c:v>494.77999999999969</c:v>
                </c:pt>
                <c:pt idx="6">
                  <c:v>524.05999999999949</c:v>
                </c:pt>
                <c:pt idx="7">
                  <c:v>516.02</c:v>
                </c:pt>
                <c:pt idx="8">
                  <c:v>440.21000000000004</c:v>
                </c:pt>
                <c:pt idx="9">
                  <c:v>415.51000000000005</c:v>
                </c:pt>
                <c:pt idx="10">
                  <c:v>374.75000000000006</c:v>
                </c:pt>
                <c:pt idx="11">
                  <c:v>457.62</c:v>
                </c:pt>
                <c:pt idx="12">
                  <c:v>434.92999999999893</c:v>
                </c:pt>
                <c:pt idx="13">
                  <c:v>459.26000000000005</c:v>
                </c:pt>
                <c:pt idx="14">
                  <c:v>441.80999999999995</c:v>
                </c:pt>
                <c:pt idx="15">
                  <c:v>403.72999999999894</c:v>
                </c:pt>
                <c:pt idx="16">
                  <c:v>414.22999999999894</c:v>
                </c:pt>
                <c:pt idx="17">
                  <c:v>375.52000000000004</c:v>
                </c:pt>
                <c:pt idx="18">
                  <c:v>379.19999999999993</c:v>
                </c:pt>
                <c:pt idx="19">
                  <c:v>366.03</c:v>
                </c:pt>
                <c:pt idx="20">
                  <c:v>370.89</c:v>
                </c:pt>
                <c:pt idx="21">
                  <c:v>343.03000000000003</c:v>
                </c:pt>
                <c:pt idx="22">
                  <c:v>290.30000000000007</c:v>
                </c:pt>
                <c:pt idx="23">
                  <c:v>339.02000000000004</c:v>
                </c:pt>
                <c:pt idx="24">
                  <c:v>399.01</c:v>
                </c:pt>
                <c:pt idx="25">
                  <c:v>374.61000000000007</c:v>
                </c:pt>
                <c:pt idx="26">
                  <c:v>363.41999999999899</c:v>
                </c:pt>
                <c:pt idx="27">
                  <c:v>417.24000000000007</c:v>
                </c:pt>
                <c:pt idx="28">
                  <c:v>358.28</c:v>
                </c:pt>
                <c:pt idx="29">
                  <c:v>405.40999999999963</c:v>
                </c:pt>
                <c:pt idx="30">
                  <c:v>360.09000000000003</c:v>
                </c:pt>
                <c:pt idx="31">
                  <c:v>281.71999999999969</c:v>
                </c:pt>
                <c:pt idx="32">
                  <c:v>288.76000000000005</c:v>
                </c:pt>
                <c:pt idx="33">
                  <c:v>177.67000000000002</c:v>
                </c:pt>
                <c:pt idx="34">
                  <c:v>325.06000000000006</c:v>
                </c:pt>
                <c:pt idx="35">
                  <c:v>341.08000000000004</c:v>
                </c:pt>
                <c:pt idx="36">
                  <c:v>245.93</c:v>
                </c:pt>
                <c:pt idx="37">
                  <c:v>397.20999999999964</c:v>
                </c:pt>
                <c:pt idx="38">
                  <c:v>393.11</c:v>
                </c:pt>
                <c:pt idx="39">
                  <c:v>278.16000000000008</c:v>
                </c:pt>
                <c:pt idx="40">
                  <c:v>399.84000000000032</c:v>
                </c:pt>
                <c:pt idx="41">
                  <c:v>289.3</c:v>
                </c:pt>
                <c:pt idx="42">
                  <c:v>361.14000000000038</c:v>
                </c:pt>
                <c:pt idx="43">
                  <c:v>468.36</c:v>
                </c:pt>
                <c:pt idx="44">
                  <c:v>338.64000000000038</c:v>
                </c:pt>
                <c:pt idx="45">
                  <c:v>357.48999999999899</c:v>
                </c:pt>
                <c:pt idx="46">
                  <c:v>286.48181818181826</c:v>
                </c:pt>
                <c:pt idx="47">
                  <c:v>399.78999999999894</c:v>
                </c:pt>
                <c:pt idx="48">
                  <c:v>460.70999999999964</c:v>
                </c:pt>
                <c:pt idx="49">
                  <c:v>328.86</c:v>
                </c:pt>
                <c:pt idx="50">
                  <c:v>385.33000000000004</c:v>
                </c:pt>
                <c:pt idx="51">
                  <c:v>280.98999999999899</c:v>
                </c:pt>
                <c:pt idx="52">
                  <c:v>426.18999999999994</c:v>
                </c:pt>
              </c:numCache>
            </c:numRef>
          </c:val>
        </c:ser>
        <c:marker val="1"/>
        <c:axId val="89074304"/>
        <c:axId val="89198976"/>
      </c:lineChart>
      <c:catAx>
        <c:axId val="89074304"/>
        <c:scaling>
          <c:orientation val="minMax"/>
        </c:scaling>
        <c:axPos val="b"/>
        <c:numFmt formatCode="General" sourceLinked="1"/>
        <c:majorTickMark val="none"/>
        <c:tickLblPos val="nextTo"/>
        <c:txPr>
          <a:bodyPr/>
          <a:lstStyle/>
          <a:p>
            <a:pPr>
              <a:defRPr lang="ja-JP" b="1"/>
            </a:pPr>
            <a:endParaRPr lang="en-US"/>
          </a:p>
        </c:txPr>
        <c:crossAx val="89198976"/>
        <c:crosses val="autoZero"/>
        <c:auto val="1"/>
        <c:lblAlgn val="ctr"/>
        <c:lblOffset val="100"/>
        <c:tickLblSkip val="5"/>
      </c:catAx>
      <c:valAx>
        <c:axId val="89198976"/>
        <c:scaling>
          <c:orientation val="minMax"/>
        </c:scaling>
        <c:axPos val="l"/>
        <c:majorGridlines/>
        <c:title>
          <c:tx>
            <c:rich>
              <a:bodyPr/>
              <a:lstStyle/>
              <a:p>
                <a:pPr>
                  <a:defRPr lang="ja-JP" sz="1200" b="1">
                    <a:latin typeface="Times New Roman" pitchFamily="18" charset="0"/>
                    <a:cs typeface="Times New Roman" pitchFamily="18" charset="0"/>
                  </a:defRPr>
                </a:pPr>
                <a:r>
                  <a:rPr lang="en-US" sz="1200" b="1" dirty="0" smtClean="0">
                    <a:latin typeface="Times New Roman" pitchFamily="18" charset="0"/>
                    <a:cs typeface="Times New Roman" pitchFamily="18" charset="0"/>
                  </a:rPr>
                  <a:t>Precipitation</a:t>
                </a:r>
                <a:r>
                  <a:rPr lang="en-US" sz="1200" b="1" baseline="0" dirty="0" smtClean="0">
                    <a:latin typeface="Times New Roman" pitchFamily="18" charset="0"/>
                    <a:cs typeface="Times New Roman" pitchFamily="18" charset="0"/>
                  </a:rPr>
                  <a:t> (mm/year)</a:t>
                </a:r>
                <a:endParaRPr lang="en-US" sz="1200" b="1" dirty="0">
                  <a:latin typeface="Times New Roman" pitchFamily="18" charset="0"/>
                  <a:cs typeface="Times New Roman" pitchFamily="18" charset="0"/>
                </a:endParaRPr>
              </a:p>
            </c:rich>
          </c:tx>
          <c:layout/>
        </c:title>
        <c:numFmt formatCode="General" sourceLinked="1"/>
        <c:majorTickMark val="none"/>
        <c:tickLblPos val="nextTo"/>
        <c:txPr>
          <a:bodyPr/>
          <a:lstStyle/>
          <a:p>
            <a:pPr>
              <a:defRPr lang="ja-JP" b="1"/>
            </a:pPr>
            <a:endParaRPr lang="en-US"/>
          </a:p>
        </c:txPr>
        <c:crossAx val="89074304"/>
        <c:crosses val="autoZero"/>
        <c:crossBetween val="between"/>
      </c:valAx>
    </c:plotArea>
    <c:plotVisOnly val="1"/>
  </c:chart>
  <c:spPr>
    <a:solidFill>
      <a:schemeClr val="bg1"/>
    </a:solidFill>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ja-JP" sz="2000" b="1"/>
            </a:pPr>
            <a:r>
              <a:rPr lang="en-US" sz="2000" b="1"/>
              <a:t>Mali</a:t>
            </a:r>
            <a:r>
              <a:rPr lang="en-US" sz="2000" b="1" baseline="0"/>
              <a:t> station data set</a:t>
            </a:r>
            <a:endParaRPr lang="en-US" sz="2000" b="1"/>
          </a:p>
        </c:rich>
      </c:tx>
      <c:layout/>
    </c:title>
    <c:plotArea>
      <c:layout/>
      <c:lineChart>
        <c:grouping val="standard"/>
        <c:ser>
          <c:idx val="0"/>
          <c:order val="0"/>
          <c:tx>
            <c:strRef>
              <c:f>Sheet3!$C$1</c:f>
              <c:strCache>
                <c:ptCount val="1"/>
                <c:pt idx="0">
                  <c:v>A</c:v>
                </c:pt>
              </c:strCache>
            </c:strRef>
          </c:tx>
          <c:spPr>
            <a:ln>
              <a:solidFill>
                <a:srgbClr val="3366FF"/>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Sheet3!$C$2:$C$55</c:f>
              <c:numCache>
                <c:formatCode>General</c:formatCode>
                <c:ptCount val="54"/>
                <c:pt idx="0">
                  <c:v>968</c:v>
                </c:pt>
                <c:pt idx="1">
                  <c:v>1293.7</c:v>
                </c:pt>
                <c:pt idx="2">
                  <c:v>1077.8</c:v>
                </c:pt>
                <c:pt idx="3">
                  <c:v>1249.2</c:v>
                </c:pt>
                <c:pt idx="4">
                  <c:v>902.5</c:v>
                </c:pt>
                <c:pt idx="5">
                  <c:v>938.8</c:v>
                </c:pt>
                <c:pt idx="6">
                  <c:v>1136.5</c:v>
                </c:pt>
                <c:pt idx="7">
                  <c:v>1082.4000000000001</c:v>
                </c:pt>
                <c:pt idx="8">
                  <c:v>795.3</c:v>
                </c:pt>
                <c:pt idx="9">
                  <c:v>840.4</c:v>
                </c:pt>
                <c:pt idx="10">
                  <c:v>1095.5</c:v>
                </c:pt>
                <c:pt idx="11">
                  <c:v>1025.5</c:v>
                </c:pt>
                <c:pt idx="12">
                  <c:v>885</c:v>
                </c:pt>
                <c:pt idx="13">
                  <c:v>1129.0999999999999</c:v>
                </c:pt>
                <c:pt idx="14">
                  <c:v>892.2</c:v>
                </c:pt>
                <c:pt idx="15">
                  <c:v>1172.5999999999999</c:v>
                </c:pt>
                <c:pt idx="16">
                  <c:v>1243</c:v>
                </c:pt>
                <c:pt idx="17">
                  <c:v>797.4</c:v>
                </c:pt>
                <c:pt idx="18">
                  <c:v>937.2</c:v>
                </c:pt>
                <c:pt idx="19">
                  <c:v>820.7</c:v>
                </c:pt>
                <c:pt idx="20">
                  <c:v>867.9</c:v>
                </c:pt>
                <c:pt idx="21">
                  <c:v>643.5</c:v>
                </c:pt>
                <c:pt idx="22">
                  <c:v>868.4</c:v>
                </c:pt>
                <c:pt idx="23">
                  <c:v>1054.2</c:v>
                </c:pt>
                <c:pt idx="24">
                  <c:v>904.9</c:v>
                </c:pt>
                <c:pt idx="25">
                  <c:v>1082.4000000000001</c:v>
                </c:pt>
                <c:pt idx="26">
                  <c:v>933.4</c:v>
                </c:pt>
                <c:pt idx="27">
                  <c:v>956.1</c:v>
                </c:pt>
                <c:pt idx="28">
                  <c:v>906.1</c:v>
                </c:pt>
                <c:pt idx="29">
                  <c:v>788.8</c:v>
                </c:pt>
                <c:pt idx="30">
                  <c:v>980.8</c:v>
                </c:pt>
                <c:pt idx="31">
                  <c:v>812.2</c:v>
                </c:pt>
                <c:pt idx="32">
                  <c:v>642.4</c:v>
                </c:pt>
                <c:pt idx="33">
                  <c:v>635.9</c:v>
                </c:pt>
                <c:pt idx="34">
                  <c:v>791.8</c:v>
                </c:pt>
                <c:pt idx="35">
                  <c:v>824.4</c:v>
                </c:pt>
                <c:pt idx="36">
                  <c:v>815.5</c:v>
                </c:pt>
                <c:pt idx="37">
                  <c:v>1171.5</c:v>
                </c:pt>
                <c:pt idx="38">
                  <c:v>944.5</c:v>
                </c:pt>
                <c:pt idx="39">
                  <c:v>854.7</c:v>
                </c:pt>
                <c:pt idx="40">
                  <c:v>992.3</c:v>
                </c:pt>
                <c:pt idx="41">
                  <c:v>830.1</c:v>
                </c:pt>
                <c:pt idx="42">
                  <c:v>808.2</c:v>
                </c:pt>
                <c:pt idx="43">
                  <c:v>1198.0999999999999</c:v>
                </c:pt>
                <c:pt idx="44">
                  <c:v>1053.8</c:v>
                </c:pt>
                <c:pt idx="45">
                  <c:v>845.8</c:v>
                </c:pt>
                <c:pt idx="46">
                  <c:v>821.1</c:v>
                </c:pt>
                <c:pt idx="47">
                  <c:v>784.7</c:v>
                </c:pt>
                <c:pt idx="48">
                  <c:v>1013.4</c:v>
                </c:pt>
                <c:pt idx="49">
                  <c:v>822.2</c:v>
                </c:pt>
                <c:pt idx="50">
                  <c:v>812</c:v>
                </c:pt>
                <c:pt idx="51">
                  <c:v>750.5</c:v>
                </c:pt>
                <c:pt idx="52">
                  <c:v>1066.9000000000001</c:v>
                </c:pt>
                <c:pt idx="53">
                  <c:v>1080.0999999999999</c:v>
                </c:pt>
              </c:numCache>
            </c:numRef>
          </c:val>
        </c:ser>
        <c:ser>
          <c:idx val="1"/>
          <c:order val="1"/>
          <c:tx>
            <c:strRef>
              <c:f>Sheet3!$D$1</c:f>
              <c:strCache>
                <c:ptCount val="1"/>
                <c:pt idx="0">
                  <c:v>B</c:v>
                </c:pt>
              </c:strCache>
            </c:strRef>
          </c:tx>
          <c:spPr>
            <a:ln>
              <a:solidFill>
                <a:schemeClr val="tx1"/>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Sheet3!$D$2:$D$55</c:f>
              <c:numCache>
                <c:formatCode>General</c:formatCode>
                <c:ptCount val="54"/>
                <c:pt idx="0">
                  <c:v>1284.3</c:v>
                </c:pt>
                <c:pt idx="1">
                  <c:v>877.4</c:v>
                </c:pt>
                <c:pt idx="2">
                  <c:v>796</c:v>
                </c:pt>
                <c:pt idx="3">
                  <c:v>1237.3</c:v>
                </c:pt>
                <c:pt idx="4">
                  <c:v>1416.9</c:v>
                </c:pt>
                <c:pt idx="5">
                  <c:v>1301.2</c:v>
                </c:pt>
                <c:pt idx="6">
                  <c:v>1511</c:v>
                </c:pt>
                <c:pt idx="7">
                  <c:v>1381.6</c:v>
                </c:pt>
                <c:pt idx="8">
                  <c:v>1138.4000000000001</c:v>
                </c:pt>
                <c:pt idx="9">
                  <c:v>1108.4000000000001</c:v>
                </c:pt>
                <c:pt idx="10">
                  <c:v>1044.0999999999999</c:v>
                </c:pt>
                <c:pt idx="11">
                  <c:v>1302.4000000000001</c:v>
                </c:pt>
                <c:pt idx="12">
                  <c:v>872.5</c:v>
                </c:pt>
                <c:pt idx="13">
                  <c:v>1105.9000000000001</c:v>
                </c:pt>
                <c:pt idx="14">
                  <c:v>1068.4000000000001</c:v>
                </c:pt>
                <c:pt idx="15">
                  <c:v>1079.0999999999999</c:v>
                </c:pt>
                <c:pt idx="16">
                  <c:v>1149.9000000000001</c:v>
                </c:pt>
                <c:pt idx="17">
                  <c:v>1029.5</c:v>
                </c:pt>
                <c:pt idx="18">
                  <c:v>958.3</c:v>
                </c:pt>
                <c:pt idx="19">
                  <c:v>859.7</c:v>
                </c:pt>
                <c:pt idx="20">
                  <c:v>903.1</c:v>
                </c:pt>
                <c:pt idx="21">
                  <c:v>824.7</c:v>
                </c:pt>
                <c:pt idx="22">
                  <c:v>948.2</c:v>
                </c:pt>
                <c:pt idx="23">
                  <c:v>955.3</c:v>
                </c:pt>
                <c:pt idx="24">
                  <c:v>965.1</c:v>
                </c:pt>
                <c:pt idx="25">
                  <c:v>1141.5</c:v>
                </c:pt>
                <c:pt idx="26">
                  <c:v>938.1</c:v>
                </c:pt>
                <c:pt idx="27">
                  <c:v>858.2</c:v>
                </c:pt>
                <c:pt idx="28">
                  <c:v>793.6</c:v>
                </c:pt>
                <c:pt idx="29">
                  <c:v>778.6</c:v>
                </c:pt>
                <c:pt idx="30">
                  <c:v>835.8</c:v>
                </c:pt>
                <c:pt idx="31">
                  <c:v>947.9</c:v>
                </c:pt>
                <c:pt idx="32">
                  <c:v>677.4</c:v>
                </c:pt>
                <c:pt idx="33">
                  <c:v>576</c:v>
                </c:pt>
                <c:pt idx="34">
                  <c:v>748.1</c:v>
                </c:pt>
                <c:pt idx="35">
                  <c:v>867.4</c:v>
                </c:pt>
                <c:pt idx="36">
                  <c:v>660.8</c:v>
                </c:pt>
                <c:pt idx="37">
                  <c:v>922.1</c:v>
                </c:pt>
                <c:pt idx="38">
                  <c:v>1010.2</c:v>
                </c:pt>
                <c:pt idx="39">
                  <c:v>828.5</c:v>
                </c:pt>
                <c:pt idx="40">
                  <c:v>867.7</c:v>
                </c:pt>
                <c:pt idx="41">
                  <c:v>918</c:v>
                </c:pt>
                <c:pt idx="42">
                  <c:v>970</c:v>
                </c:pt>
                <c:pt idx="43">
                  <c:v>1114.5</c:v>
                </c:pt>
                <c:pt idx="44">
                  <c:v>1085.8</c:v>
                </c:pt>
                <c:pt idx="45">
                  <c:v>1109.0999999999999</c:v>
                </c:pt>
                <c:pt idx="46">
                  <c:v>1097.2</c:v>
                </c:pt>
                <c:pt idx="47">
                  <c:v>918.9</c:v>
                </c:pt>
                <c:pt idx="48">
                  <c:v>1092.0999999999999</c:v>
                </c:pt>
                <c:pt idx="49">
                  <c:v>783.4</c:v>
                </c:pt>
                <c:pt idx="50">
                  <c:v>789</c:v>
                </c:pt>
                <c:pt idx="51">
                  <c:v>932.6</c:v>
                </c:pt>
                <c:pt idx="52">
                  <c:v>1005.7</c:v>
                </c:pt>
                <c:pt idx="53">
                  <c:v>176.3</c:v>
                </c:pt>
              </c:numCache>
            </c:numRef>
          </c:val>
        </c:ser>
        <c:ser>
          <c:idx val="2"/>
          <c:order val="2"/>
          <c:tx>
            <c:strRef>
              <c:f>Sheet3!$E$1</c:f>
              <c:strCache>
                <c:ptCount val="1"/>
                <c:pt idx="0">
                  <c:v>C</c:v>
                </c:pt>
              </c:strCache>
            </c:strRef>
          </c:tx>
          <c:spPr>
            <a:ln>
              <a:solidFill>
                <a:srgbClr val="FF0000"/>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Sheet3!$E$2:$E$55</c:f>
              <c:numCache>
                <c:formatCode>General</c:formatCode>
                <c:ptCount val="54"/>
                <c:pt idx="0">
                  <c:v>844.9</c:v>
                </c:pt>
                <c:pt idx="1">
                  <c:v>604.5</c:v>
                </c:pt>
                <c:pt idx="2">
                  <c:v>931</c:v>
                </c:pt>
                <c:pt idx="3">
                  <c:v>855.6</c:v>
                </c:pt>
                <c:pt idx="4">
                  <c:v>886.4</c:v>
                </c:pt>
                <c:pt idx="5">
                  <c:v>709.3</c:v>
                </c:pt>
                <c:pt idx="6">
                  <c:v>810.3</c:v>
                </c:pt>
                <c:pt idx="7">
                  <c:v>849.8</c:v>
                </c:pt>
                <c:pt idx="8">
                  <c:v>796.4</c:v>
                </c:pt>
                <c:pt idx="9">
                  <c:v>730.7</c:v>
                </c:pt>
                <c:pt idx="10">
                  <c:v>807.5</c:v>
                </c:pt>
                <c:pt idx="11">
                  <c:v>700.7</c:v>
                </c:pt>
                <c:pt idx="12">
                  <c:v>879.5</c:v>
                </c:pt>
                <c:pt idx="13">
                  <c:v>847.4</c:v>
                </c:pt>
                <c:pt idx="14">
                  <c:v>777</c:v>
                </c:pt>
                <c:pt idx="15">
                  <c:v>732.2</c:v>
                </c:pt>
                <c:pt idx="16">
                  <c:v>746.8</c:v>
                </c:pt>
                <c:pt idx="17">
                  <c:v>759.1</c:v>
                </c:pt>
                <c:pt idx="18">
                  <c:v>558.79999999999995</c:v>
                </c:pt>
                <c:pt idx="19">
                  <c:v>563.1</c:v>
                </c:pt>
                <c:pt idx="20">
                  <c:v>756.1</c:v>
                </c:pt>
                <c:pt idx="21">
                  <c:v>791.2</c:v>
                </c:pt>
                <c:pt idx="22">
                  <c:v>564.5</c:v>
                </c:pt>
                <c:pt idx="23">
                  <c:v>623</c:v>
                </c:pt>
                <c:pt idx="24">
                  <c:v>641.70000000000005</c:v>
                </c:pt>
                <c:pt idx="25">
                  <c:v>695.2</c:v>
                </c:pt>
                <c:pt idx="26">
                  <c:v>792.5</c:v>
                </c:pt>
                <c:pt idx="27">
                  <c:v>888.1</c:v>
                </c:pt>
                <c:pt idx="28">
                  <c:v>679.2</c:v>
                </c:pt>
                <c:pt idx="29">
                  <c:v>770.2</c:v>
                </c:pt>
                <c:pt idx="30">
                  <c:v>726.7</c:v>
                </c:pt>
                <c:pt idx="31">
                  <c:v>519.20000000000005</c:v>
                </c:pt>
                <c:pt idx="32">
                  <c:v>633</c:v>
                </c:pt>
                <c:pt idx="33">
                  <c:v>401</c:v>
                </c:pt>
                <c:pt idx="34">
                  <c:v>560.6</c:v>
                </c:pt>
                <c:pt idx="35">
                  <c:v>786.3</c:v>
                </c:pt>
                <c:pt idx="36">
                  <c:v>540.79999999999995</c:v>
                </c:pt>
                <c:pt idx="37">
                  <c:v>774.6</c:v>
                </c:pt>
                <c:pt idx="38">
                  <c:v>711.9</c:v>
                </c:pt>
                <c:pt idx="39">
                  <c:v>517.5</c:v>
                </c:pt>
                <c:pt idx="40">
                  <c:v>818.3</c:v>
                </c:pt>
                <c:pt idx="41">
                  <c:v>513.1</c:v>
                </c:pt>
                <c:pt idx="42">
                  <c:v>571.9</c:v>
                </c:pt>
                <c:pt idx="43">
                  <c:v>944</c:v>
                </c:pt>
                <c:pt idx="44">
                  <c:v>525.70000000000005</c:v>
                </c:pt>
                <c:pt idx="45">
                  <c:v>733.5</c:v>
                </c:pt>
                <c:pt idx="46">
                  <c:v>599.20000000000005</c:v>
                </c:pt>
                <c:pt idx="47">
                  <c:v>815.8</c:v>
                </c:pt>
                <c:pt idx="48">
                  <c:v>659.6</c:v>
                </c:pt>
                <c:pt idx="49">
                  <c:v>658.2</c:v>
                </c:pt>
                <c:pt idx="50">
                  <c:v>705.8</c:v>
                </c:pt>
                <c:pt idx="51">
                  <c:v>464.9</c:v>
                </c:pt>
                <c:pt idx="52">
                  <c:v>913</c:v>
                </c:pt>
                <c:pt idx="53">
                  <c:v>650.5</c:v>
                </c:pt>
              </c:numCache>
            </c:numRef>
          </c:val>
        </c:ser>
        <c:ser>
          <c:idx val="3"/>
          <c:order val="3"/>
          <c:tx>
            <c:strRef>
              <c:f>Sheet3!$F$1</c:f>
              <c:strCache>
                <c:ptCount val="1"/>
                <c:pt idx="0">
                  <c:v>D</c:v>
                </c:pt>
              </c:strCache>
            </c:strRef>
          </c:tx>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Sheet3!$F$2:$F$55</c:f>
              <c:numCache>
                <c:formatCode>General</c:formatCode>
                <c:ptCount val="54"/>
                <c:pt idx="0">
                  <c:v>581.6</c:v>
                </c:pt>
                <c:pt idx="1">
                  <c:v>843</c:v>
                </c:pt>
                <c:pt idx="2">
                  <c:v>677</c:v>
                </c:pt>
                <c:pt idx="3">
                  <c:v>580.70000000000005</c:v>
                </c:pt>
                <c:pt idx="4">
                  <c:v>645.5</c:v>
                </c:pt>
                <c:pt idx="5">
                  <c:v>860.4</c:v>
                </c:pt>
                <c:pt idx="6">
                  <c:v>701.9</c:v>
                </c:pt>
                <c:pt idx="7">
                  <c:v>662.3</c:v>
                </c:pt>
                <c:pt idx="8">
                  <c:v>595.9</c:v>
                </c:pt>
                <c:pt idx="9">
                  <c:v>556.79999999999995</c:v>
                </c:pt>
                <c:pt idx="10">
                  <c:v>420.6</c:v>
                </c:pt>
                <c:pt idx="11">
                  <c:v>690.7</c:v>
                </c:pt>
                <c:pt idx="12">
                  <c:v>549.5</c:v>
                </c:pt>
                <c:pt idx="13">
                  <c:v>544.1</c:v>
                </c:pt>
                <c:pt idx="14">
                  <c:v>639.1</c:v>
                </c:pt>
                <c:pt idx="15">
                  <c:v>587.6</c:v>
                </c:pt>
                <c:pt idx="16">
                  <c:v>628</c:v>
                </c:pt>
                <c:pt idx="17">
                  <c:v>489.9</c:v>
                </c:pt>
                <c:pt idx="18">
                  <c:v>631.4</c:v>
                </c:pt>
                <c:pt idx="19">
                  <c:v>443.6</c:v>
                </c:pt>
                <c:pt idx="20">
                  <c:v>652.20000000000005</c:v>
                </c:pt>
                <c:pt idx="21">
                  <c:v>507.5</c:v>
                </c:pt>
                <c:pt idx="22">
                  <c:v>414</c:v>
                </c:pt>
                <c:pt idx="23">
                  <c:v>601.4</c:v>
                </c:pt>
                <c:pt idx="24">
                  <c:v>368.9</c:v>
                </c:pt>
                <c:pt idx="25">
                  <c:v>516.1</c:v>
                </c:pt>
                <c:pt idx="26">
                  <c:v>735.6</c:v>
                </c:pt>
                <c:pt idx="27">
                  <c:v>519.6</c:v>
                </c:pt>
                <c:pt idx="28">
                  <c:v>628.1</c:v>
                </c:pt>
                <c:pt idx="29">
                  <c:v>573.70000000000005</c:v>
                </c:pt>
                <c:pt idx="30">
                  <c:v>468.9</c:v>
                </c:pt>
                <c:pt idx="31">
                  <c:v>493.1</c:v>
                </c:pt>
                <c:pt idx="32">
                  <c:v>476.7</c:v>
                </c:pt>
                <c:pt idx="33">
                  <c:v>158.4</c:v>
                </c:pt>
                <c:pt idx="34">
                  <c:v>388.2</c:v>
                </c:pt>
                <c:pt idx="35">
                  <c:v>678.6</c:v>
                </c:pt>
                <c:pt idx="36">
                  <c:v>272.5</c:v>
                </c:pt>
                <c:pt idx="37">
                  <c:v>651.5</c:v>
                </c:pt>
                <c:pt idx="38">
                  <c:v>545</c:v>
                </c:pt>
                <c:pt idx="39">
                  <c:v>461.7</c:v>
                </c:pt>
                <c:pt idx="40">
                  <c:v>658.6</c:v>
                </c:pt>
                <c:pt idx="41">
                  <c:v>100</c:v>
                </c:pt>
                <c:pt idx="42">
                  <c:v>661.4</c:v>
                </c:pt>
                <c:pt idx="43">
                  <c:v>747</c:v>
                </c:pt>
                <c:pt idx="44">
                  <c:v>367.2</c:v>
                </c:pt>
                <c:pt idx="45">
                  <c:v>528.6</c:v>
                </c:pt>
                <c:pt idx="46">
                  <c:v>249</c:v>
                </c:pt>
                <c:pt idx="47">
                  <c:v>467.8</c:v>
                </c:pt>
                <c:pt idx="48">
                  <c:v>721.6</c:v>
                </c:pt>
                <c:pt idx="49">
                  <c:v>594.79999999999995</c:v>
                </c:pt>
                <c:pt idx="50">
                  <c:v>636.20000000000005</c:v>
                </c:pt>
                <c:pt idx="51">
                  <c:v>449.2</c:v>
                </c:pt>
                <c:pt idx="52">
                  <c:v>405.6</c:v>
                </c:pt>
                <c:pt idx="53">
                  <c:v>235</c:v>
                </c:pt>
              </c:numCache>
            </c:numRef>
          </c:val>
        </c:ser>
        <c:ser>
          <c:idx val="4"/>
          <c:order val="4"/>
          <c:tx>
            <c:strRef>
              <c:f>Sheet3!$G$1</c:f>
              <c:strCache>
                <c:ptCount val="1"/>
                <c:pt idx="0">
                  <c:v>E</c:v>
                </c:pt>
              </c:strCache>
            </c:strRef>
          </c:tx>
          <c:spPr>
            <a:ln>
              <a:solidFill>
                <a:srgbClr val="FF3399"/>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Sheet3!$G$2:$G$55</c:f>
              <c:numCache>
                <c:formatCode>General</c:formatCode>
                <c:ptCount val="54"/>
                <c:pt idx="0">
                  <c:v>520</c:v>
                </c:pt>
                <c:pt idx="1">
                  <c:v>963.6</c:v>
                </c:pt>
                <c:pt idx="2">
                  <c:v>694.3</c:v>
                </c:pt>
                <c:pt idx="3">
                  <c:v>523.6</c:v>
                </c:pt>
                <c:pt idx="4">
                  <c:v>591</c:v>
                </c:pt>
                <c:pt idx="5">
                  <c:v>699.7</c:v>
                </c:pt>
                <c:pt idx="6">
                  <c:v>687.1</c:v>
                </c:pt>
                <c:pt idx="7">
                  <c:v>544.1</c:v>
                </c:pt>
                <c:pt idx="8">
                  <c:v>620</c:v>
                </c:pt>
                <c:pt idx="9">
                  <c:v>485</c:v>
                </c:pt>
                <c:pt idx="10">
                  <c:v>416.2</c:v>
                </c:pt>
                <c:pt idx="11">
                  <c:v>584.5</c:v>
                </c:pt>
                <c:pt idx="12">
                  <c:v>490.9</c:v>
                </c:pt>
                <c:pt idx="13">
                  <c:v>627.20000000000005</c:v>
                </c:pt>
                <c:pt idx="14">
                  <c:v>667.2</c:v>
                </c:pt>
                <c:pt idx="15">
                  <c:v>420.3</c:v>
                </c:pt>
                <c:pt idx="16">
                  <c:v>560.29999999999995</c:v>
                </c:pt>
                <c:pt idx="17">
                  <c:v>453.8</c:v>
                </c:pt>
                <c:pt idx="18">
                  <c:v>514.29999999999995</c:v>
                </c:pt>
                <c:pt idx="19">
                  <c:v>616.70000000000005</c:v>
                </c:pt>
                <c:pt idx="20">
                  <c:v>493.4</c:v>
                </c:pt>
                <c:pt idx="21">
                  <c:v>390.2</c:v>
                </c:pt>
                <c:pt idx="22">
                  <c:v>326.2</c:v>
                </c:pt>
                <c:pt idx="23">
                  <c:v>399.4</c:v>
                </c:pt>
                <c:pt idx="24">
                  <c:v>567.20000000000005</c:v>
                </c:pt>
                <c:pt idx="25">
                  <c:v>518</c:v>
                </c:pt>
                <c:pt idx="26">
                  <c:v>358.3</c:v>
                </c:pt>
                <c:pt idx="27">
                  <c:v>415.7</c:v>
                </c:pt>
                <c:pt idx="28">
                  <c:v>460.7</c:v>
                </c:pt>
                <c:pt idx="29">
                  <c:v>605.70000000000005</c:v>
                </c:pt>
                <c:pt idx="30">
                  <c:v>409.8</c:v>
                </c:pt>
                <c:pt idx="31">
                  <c:v>324</c:v>
                </c:pt>
                <c:pt idx="32">
                  <c:v>444.9</c:v>
                </c:pt>
                <c:pt idx="33">
                  <c:v>328.7</c:v>
                </c:pt>
                <c:pt idx="34">
                  <c:v>437.7</c:v>
                </c:pt>
                <c:pt idx="35">
                  <c:v>422.6</c:v>
                </c:pt>
                <c:pt idx="36">
                  <c:v>345.1</c:v>
                </c:pt>
                <c:pt idx="37">
                  <c:v>378.6</c:v>
                </c:pt>
                <c:pt idx="38">
                  <c:v>413.9</c:v>
                </c:pt>
                <c:pt idx="39">
                  <c:v>456.8</c:v>
                </c:pt>
                <c:pt idx="40">
                  <c:v>376</c:v>
                </c:pt>
                <c:pt idx="41">
                  <c:v>425.6</c:v>
                </c:pt>
                <c:pt idx="42">
                  <c:v>358.6</c:v>
                </c:pt>
                <c:pt idx="43">
                  <c:v>635.4</c:v>
                </c:pt>
                <c:pt idx="44">
                  <c:v>366.4</c:v>
                </c:pt>
                <c:pt idx="45">
                  <c:v>514.70000000000005</c:v>
                </c:pt>
                <c:pt idx="46">
                  <c:v>0</c:v>
                </c:pt>
                <c:pt idx="47">
                  <c:v>454.8</c:v>
                </c:pt>
                <c:pt idx="48">
                  <c:v>573</c:v>
                </c:pt>
                <c:pt idx="49">
                  <c:v>413.5</c:v>
                </c:pt>
                <c:pt idx="50">
                  <c:v>452.7</c:v>
                </c:pt>
                <c:pt idx="51">
                  <c:v>242.4</c:v>
                </c:pt>
                <c:pt idx="52">
                  <c:v>537.1</c:v>
                </c:pt>
                <c:pt idx="53">
                  <c:v>456.5</c:v>
                </c:pt>
              </c:numCache>
            </c:numRef>
          </c:val>
        </c:ser>
        <c:ser>
          <c:idx val="5"/>
          <c:order val="5"/>
          <c:tx>
            <c:strRef>
              <c:f>Sheet3!$H$1</c:f>
              <c:strCache>
                <c:ptCount val="1"/>
                <c:pt idx="0">
                  <c:v>F</c:v>
                </c:pt>
              </c:strCache>
            </c:strRef>
          </c:tx>
          <c:spPr>
            <a:ln>
              <a:solidFill>
                <a:srgbClr val="7030A0"/>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Sheet3!$H$2:$H$55</c:f>
              <c:numCache>
                <c:formatCode>General</c:formatCode>
                <c:ptCount val="54"/>
                <c:pt idx="0">
                  <c:v>516</c:v>
                </c:pt>
                <c:pt idx="1">
                  <c:v>507</c:v>
                </c:pt>
                <c:pt idx="2">
                  <c:v>525.6</c:v>
                </c:pt>
                <c:pt idx="3">
                  <c:v>462.2</c:v>
                </c:pt>
                <c:pt idx="4">
                  <c:v>555.6</c:v>
                </c:pt>
                <c:pt idx="5">
                  <c:v>523.1</c:v>
                </c:pt>
                <c:pt idx="6">
                  <c:v>561.5</c:v>
                </c:pt>
                <c:pt idx="7">
                  <c:v>515.29999999999995</c:v>
                </c:pt>
                <c:pt idx="8">
                  <c:v>391.8</c:v>
                </c:pt>
                <c:pt idx="9">
                  <c:v>484.3</c:v>
                </c:pt>
                <c:pt idx="10">
                  <c:v>341.6</c:v>
                </c:pt>
                <c:pt idx="11">
                  <c:v>648</c:v>
                </c:pt>
                <c:pt idx="12">
                  <c:v>366.9</c:v>
                </c:pt>
                <c:pt idx="13">
                  <c:v>430.6</c:v>
                </c:pt>
                <c:pt idx="14">
                  <c:v>451.2</c:v>
                </c:pt>
                <c:pt idx="15">
                  <c:v>475.4</c:v>
                </c:pt>
                <c:pt idx="16">
                  <c:v>444.5</c:v>
                </c:pt>
                <c:pt idx="17">
                  <c:v>265.3</c:v>
                </c:pt>
                <c:pt idx="18">
                  <c:v>493.2</c:v>
                </c:pt>
                <c:pt idx="19">
                  <c:v>449.6</c:v>
                </c:pt>
                <c:pt idx="20">
                  <c:v>376.4</c:v>
                </c:pt>
                <c:pt idx="21">
                  <c:v>416.1</c:v>
                </c:pt>
                <c:pt idx="22">
                  <c:v>357.6</c:v>
                </c:pt>
                <c:pt idx="23">
                  <c:v>407.7</c:v>
                </c:pt>
                <c:pt idx="24">
                  <c:v>546.6</c:v>
                </c:pt>
                <c:pt idx="25">
                  <c:v>477.8</c:v>
                </c:pt>
                <c:pt idx="26">
                  <c:v>404.7</c:v>
                </c:pt>
                <c:pt idx="27">
                  <c:v>597.1</c:v>
                </c:pt>
                <c:pt idx="28">
                  <c:v>285.89999999999969</c:v>
                </c:pt>
                <c:pt idx="29">
                  <c:v>295.5</c:v>
                </c:pt>
                <c:pt idx="30">
                  <c:v>465.2</c:v>
                </c:pt>
                <c:pt idx="31">
                  <c:v>326.2</c:v>
                </c:pt>
                <c:pt idx="32">
                  <c:v>276.10000000000002</c:v>
                </c:pt>
                <c:pt idx="33">
                  <c:v>198.7</c:v>
                </c:pt>
                <c:pt idx="34">
                  <c:v>490</c:v>
                </c:pt>
                <c:pt idx="35">
                  <c:v>340.1</c:v>
                </c:pt>
                <c:pt idx="36">
                  <c:v>323.3</c:v>
                </c:pt>
                <c:pt idx="37">
                  <c:v>514.5</c:v>
                </c:pt>
                <c:pt idx="38">
                  <c:v>631.70000000000005</c:v>
                </c:pt>
                <c:pt idx="39">
                  <c:v>294.2</c:v>
                </c:pt>
                <c:pt idx="40">
                  <c:v>338.9</c:v>
                </c:pt>
                <c:pt idx="41">
                  <c:v>364.7</c:v>
                </c:pt>
                <c:pt idx="42">
                  <c:v>369.8</c:v>
                </c:pt>
                <c:pt idx="43">
                  <c:v>436.8</c:v>
                </c:pt>
                <c:pt idx="44">
                  <c:v>323.39999999999969</c:v>
                </c:pt>
                <c:pt idx="45">
                  <c:v>373</c:v>
                </c:pt>
                <c:pt idx="46">
                  <c:v>273.39999999999969</c:v>
                </c:pt>
                <c:pt idx="47">
                  <c:v>370</c:v>
                </c:pt>
                <c:pt idx="48">
                  <c:v>423.4</c:v>
                </c:pt>
                <c:pt idx="49">
                  <c:v>444.1</c:v>
                </c:pt>
                <c:pt idx="50">
                  <c:v>488.3</c:v>
                </c:pt>
                <c:pt idx="51">
                  <c:v>391.8</c:v>
                </c:pt>
                <c:pt idx="52">
                  <c:v>374.6</c:v>
                </c:pt>
                <c:pt idx="53">
                  <c:v>313.89999999999969</c:v>
                </c:pt>
              </c:numCache>
            </c:numRef>
          </c:val>
        </c:ser>
        <c:ser>
          <c:idx val="6"/>
          <c:order val="6"/>
          <c:tx>
            <c:strRef>
              <c:f>Sheet3!$I$1</c:f>
              <c:strCache>
                <c:ptCount val="1"/>
                <c:pt idx="0">
                  <c:v>G</c:v>
                </c:pt>
              </c:strCache>
            </c:strRef>
          </c:tx>
          <c:spPr>
            <a:ln>
              <a:solidFill>
                <a:srgbClr val="FFFF00"/>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Sheet3!$I$2:$I$55</c:f>
              <c:numCache>
                <c:formatCode>General</c:formatCode>
                <c:ptCount val="54"/>
                <c:pt idx="0">
                  <c:v>751.7</c:v>
                </c:pt>
                <c:pt idx="1">
                  <c:v>965.4</c:v>
                </c:pt>
                <c:pt idx="2">
                  <c:v>627.70000000000005</c:v>
                </c:pt>
                <c:pt idx="3">
                  <c:v>842</c:v>
                </c:pt>
                <c:pt idx="4">
                  <c:v>566.20000000000005</c:v>
                </c:pt>
                <c:pt idx="5">
                  <c:v>628.9</c:v>
                </c:pt>
                <c:pt idx="6">
                  <c:v>656.9</c:v>
                </c:pt>
                <c:pt idx="7">
                  <c:v>851.6</c:v>
                </c:pt>
                <c:pt idx="8">
                  <c:v>615.20000000000005</c:v>
                </c:pt>
                <c:pt idx="9">
                  <c:v>562.4</c:v>
                </c:pt>
                <c:pt idx="10">
                  <c:v>498.6</c:v>
                </c:pt>
                <c:pt idx="11">
                  <c:v>672.6</c:v>
                </c:pt>
                <c:pt idx="12">
                  <c:v>646.5</c:v>
                </c:pt>
                <c:pt idx="13">
                  <c:v>721.2</c:v>
                </c:pt>
                <c:pt idx="14">
                  <c:v>630.9</c:v>
                </c:pt>
                <c:pt idx="15">
                  <c:v>652.20000000000005</c:v>
                </c:pt>
                <c:pt idx="16">
                  <c:v>491.6</c:v>
                </c:pt>
                <c:pt idx="17">
                  <c:v>449.1</c:v>
                </c:pt>
                <c:pt idx="18">
                  <c:v>543.4</c:v>
                </c:pt>
                <c:pt idx="19">
                  <c:v>403</c:v>
                </c:pt>
                <c:pt idx="20">
                  <c:v>341.2</c:v>
                </c:pt>
                <c:pt idx="21">
                  <c:v>439.6</c:v>
                </c:pt>
                <c:pt idx="22">
                  <c:v>360.6</c:v>
                </c:pt>
                <c:pt idx="23">
                  <c:v>419.7</c:v>
                </c:pt>
                <c:pt idx="24">
                  <c:v>498.4</c:v>
                </c:pt>
                <c:pt idx="25">
                  <c:v>491.4</c:v>
                </c:pt>
                <c:pt idx="26">
                  <c:v>298.89999999999969</c:v>
                </c:pt>
                <c:pt idx="27">
                  <c:v>552.5</c:v>
                </c:pt>
                <c:pt idx="28">
                  <c:v>449.6</c:v>
                </c:pt>
                <c:pt idx="29">
                  <c:v>310</c:v>
                </c:pt>
                <c:pt idx="30">
                  <c:v>406</c:v>
                </c:pt>
                <c:pt idx="31">
                  <c:v>380.7</c:v>
                </c:pt>
                <c:pt idx="32">
                  <c:v>255.3</c:v>
                </c:pt>
                <c:pt idx="33">
                  <c:v>215.9</c:v>
                </c:pt>
                <c:pt idx="34">
                  <c:v>476.9</c:v>
                </c:pt>
                <c:pt idx="35">
                  <c:v>343.8</c:v>
                </c:pt>
                <c:pt idx="36">
                  <c:v>343.9</c:v>
                </c:pt>
                <c:pt idx="37">
                  <c:v>500</c:v>
                </c:pt>
                <c:pt idx="38">
                  <c:v>602.4</c:v>
                </c:pt>
                <c:pt idx="39">
                  <c:v>270.7</c:v>
                </c:pt>
                <c:pt idx="40">
                  <c:v>387.9</c:v>
                </c:pt>
                <c:pt idx="41">
                  <c:v>453.2</c:v>
                </c:pt>
                <c:pt idx="42">
                  <c:v>536.20000000000005</c:v>
                </c:pt>
                <c:pt idx="43">
                  <c:v>399.8</c:v>
                </c:pt>
                <c:pt idx="44">
                  <c:v>575.9</c:v>
                </c:pt>
                <c:pt idx="45">
                  <c:v>384.7</c:v>
                </c:pt>
                <c:pt idx="46">
                  <c:v>401.3</c:v>
                </c:pt>
                <c:pt idx="47">
                  <c:v>426.9</c:v>
                </c:pt>
                <c:pt idx="48">
                  <c:v>188.6</c:v>
                </c:pt>
                <c:pt idx="49">
                  <c:v>28.6</c:v>
                </c:pt>
                <c:pt idx="50">
                  <c:v>457.7</c:v>
                </c:pt>
                <c:pt idx="51">
                  <c:v>313.7</c:v>
                </c:pt>
                <c:pt idx="52">
                  <c:v>601.79999999999995</c:v>
                </c:pt>
                <c:pt idx="53">
                  <c:v>495.6</c:v>
                </c:pt>
              </c:numCache>
            </c:numRef>
          </c:val>
        </c:ser>
        <c:ser>
          <c:idx val="7"/>
          <c:order val="7"/>
          <c:tx>
            <c:strRef>
              <c:f>Sheet3!$J$1</c:f>
              <c:strCache>
                <c:ptCount val="1"/>
                <c:pt idx="0">
                  <c:v>H</c:v>
                </c:pt>
              </c:strCache>
            </c:strRef>
          </c:tx>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Sheet3!$J$2:$J$55</c:f>
              <c:numCache>
                <c:formatCode>General</c:formatCode>
                <c:ptCount val="54"/>
                <c:pt idx="0">
                  <c:v>490.5</c:v>
                </c:pt>
                <c:pt idx="1">
                  <c:v>554.70000000000005</c:v>
                </c:pt>
                <c:pt idx="2">
                  <c:v>571.4</c:v>
                </c:pt>
                <c:pt idx="3">
                  <c:v>563.6</c:v>
                </c:pt>
                <c:pt idx="4">
                  <c:v>465.7</c:v>
                </c:pt>
                <c:pt idx="5">
                  <c:v>558.20000000000005</c:v>
                </c:pt>
                <c:pt idx="6">
                  <c:v>537.5</c:v>
                </c:pt>
                <c:pt idx="7">
                  <c:v>461</c:v>
                </c:pt>
                <c:pt idx="8">
                  <c:v>312.8</c:v>
                </c:pt>
                <c:pt idx="9">
                  <c:v>396.6</c:v>
                </c:pt>
                <c:pt idx="10">
                  <c:v>347.8</c:v>
                </c:pt>
                <c:pt idx="11">
                  <c:v>429</c:v>
                </c:pt>
                <c:pt idx="12">
                  <c:v>396</c:v>
                </c:pt>
                <c:pt idx="13">
                  <c:v>397.6</c:v>
                </c:pt>
                <c:pt idx="14">
                  <c:v>375.3</c:v>
                </c:pt>
                <c:pt idx="15">
                  <c:v>393.5</c:v>
                </c:pt>
                <c:pt idx="16">
                  <c:v>429.5</c:v>
                </c:pt>
                <c:pt idx="17">
                  <c:v>436.6</c:v>
                </c:pt>
                <c:pt idx="18">
                  <c:v>379.7</c:v>
                </c:pt>
                <c:pt idx="19">
                  <c:v>350.1</c:v>
                </c:pt>
                <c:pt idx="20">
                  <c:v>364</c:v>
                </c:pt>
                <c:pt idx="21">
                  <c:v>300.10000000000002</c:v>
                </c:pt>
                <c:pt idx="22">
                  <c:v>319.8</c:v>
                </c:pt>
                <c:pt idx="23">
                  <c:v>306.60000000000002</c:v>
                </c:pt>
                <c:pt idx="24">
                  <c:v>523.20000000000005</c:v>
                </c:pt>
                <c:pt idx="25">
                  <c:v>329.1</c:v>
                </c:pt>
                <c:pt idx="26">
                  <c:v>332.6</c:v>
                </c:pt>
                <c:pt idx="27">
                  <c:v>462.3</c:v>
                </c:pt>
                <c:pt idx="28">
                  <c:v>303</c:v>
                </c:pt>
                <c:pt idx="29">
                  <c:v>441</c:v>
                </c:pt>
                <c:pt idx="30">
                  <c:v>410</c:v>
                </c:pt>
                <c:pt idx="31">
                  <c:v>223.2</c:v>
                </c:pt>
                <c:pt idx="32">
                  <c:v>279</c:v>
                </c:pt>
                <c:pt idx="33">
                  <c:v>154</c:v>
                </c:pt>
                <c:pt idx="34">
                  <c:v>208.8</c:v>
                </c:pt>
                <c:pt idx="35">
                  <c:v>204.9</c:v>
                </c:pt>
                <c:pt idx="36">
                  <c:v>216.8</c:v>
                </c:pt>
                <c:pt idx="37">
                  <c:v>287.2</c:v>
                </c:pt>
                <c:pt idx="38">
                  <c:v>257.3</c:v>
                </c:pt>
                <c:pt idx="39">
                  <c:v>271.3</c:v>
                </c:pt>
                <c:pt idx="40">
                  <c:v>490.1</c:v>
                </c:pt>
                <c:pt idx="41">
                  <c:v>303.89999999999969</c:v>
                </c:pt>
                <c:pt idx="42">
                  <c:v>303.89999999999969</c:v>
                </c:pt>
                <c:pt idx="43">
                  <c:v>585.79999999999995</c:v>
                </c:pt>
                <c:pt idx="44">
                  <c:v>401.1</c:v>
                </c:pt>
                <c:pt idx="45">
                  <c:v>376.3</c:v>
                </c:pt>
                <c:pt idx="46">
                  <c:v>237.4</c:v>
                </c:pt>
                <c:pt idx="47">
                  <c:v>413.7</c:v>
                </c:pt>
                <c:pt idx="48">
                  <c:v>560.6</c:v>
                </c:pt>
                <c:pt idx="49">
                  <c:v>300.10000000000002</c:v>
                </c:pt>
                <c:pt idx="50">
                  <c:v>340.3</c:v>
                </c:pt>
                <c:pt idx="51">
                  <c:v>326.39999999999969</c:v>
                </c:pt>
                <c:pt idx="52">
                  <c:v>380.3</c:v>
                </c:pt>
                <c:pt idx="53">
                  <c:v>186.8</c:v>
                </c:pt>
              </c:numCache>
            </c:numRef>
          </c:val>
        </c:ser>
        <c:ser>
          <c:idx val="8"/>
          <c:order val="8"/>
          <c:tx>
            <c:strRef>
              <c:f>Sheet3!$K$1</c:f>
              <c:strCache>
                <c:ptCount val="1"/>
                <c:pt idx="0">
                  <c:v>I</c:v>
                </c:pt>
              </c:strCache>
            </c:strRef>
          </c:tx>
          <c:spPr>
            <a:ln>
              <a:solidFill>
                <a:srgbClr val="C00000"/>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Sheet3!$K$2:$K$55</c:f>
              <c:numCache>
                <c:formatCode>General</c:formatCode>
                <c:ptCount val="54"/>
                <c:pt idx="0">
                  <c:v>301.89999999999969</c:v>
                </c:pt>
                <c:pt idx="1">
                  <c:v>417.1</c:v>
                </c:pt>
                <c:pt idx="2">
                  <c:v>400.3</c:v>
                </c:pt>
                <c:pt idx="3">
                  <c:v>396.1</c:v>
                </c:pt>
                <c:pt idx="4">
                  <c:v>184.2</c:v>
                </c:pt>
                <c:pt idx="5">
                  <c:v>288.3</c:v>
                </c:pt>
                <c:pt idx="6">
                  <c:v>373.2</c:v>
                </c:pt>
                <c:pt idx="7">
                  <c:v>421.4</c:v>
                </c:pt>
                <c:pt idx="8">
                  <c:v>294.89999999999969</c:v>
                </c:pt>
                <c:pt idx="9">
                  <c:v>261.5</c:v>
                </c:pt>
                <c:pt idx="10">
                  <c:v>281.89999999999969</c:v>
                </c:pt>
                <c:pt idx="11">
                  <c:v>343.7</c:v>
                </c:pt>
                <c:pt idx="12">
                  <c:v>367.5</c:v>
                </c:pt>
                <c:pt idx="13">
                  <c:v>292.39999999999969</c:v>
                </c:pt>
                <c:pt idx="14">
                  <c:v>272.5</c:v>
                </c:pt>
                <c:pt idx="15">
                  <c:v>214.1</c:v>
                </c:pt>
                <c:pt idx="16">
                  <c:v>302.60000000000002</c:v>
                </c:pt>
                <c:pt idx="17">
                  <c:v>241.3</c:v>
                </c:pt>
                <c:pt idx="18">
                  <c:v>209.9</c:v>
                </c:pt>
                <c:pt idx="19">
                  <c:v>203.6</c:v>
                </c:pt>
                <c:pt idx="20">
                  <c:v>229.2</c:v>
                </c:pt>
                <c:pt idx="21">
                  <c:v>161.80000000000001</c:v>
                </c:pt>
                <c:pt idx="22">
                  <c:v>183.9</c:v>
                </c:pt>
                <c:pt idx="23">
                  <c:v>154.80000000000001</c:v>
                </c:pt>
                <c:pt idx="24">
                  <c:v>209.1</c:v>
                </c:pt>
                <c:pt idx="25">
                  <c:v>199.4</c:v>
                </c:pt>
                <c:pt idx="26">
                  <c:v>227.9</c:v>
                </c:pt>
                <c:pt idx="27">
                  <c:v>234.8</c:v>
                </c:pt>
                <c:pt idx="28">
                  <c:v>233.8</c:v>
                </c:pt>
                <c:pt idx="29">
                  <c:v>250.2</c:v>
                </c:pt>
                <c:pt idx="30">
                  <c:v>159.30000000000001</c:v>
                </c:pt>
                <c:pt idx="31">
                  <c:v>129.69999999999999</c:v>
                </c:pt>
                <c:pt idx="32">
                  <c:v>220.3</c:v>
                </c:pt>
                <c:pt idx="33">
                  <c:v>86.4</c:v>
                </c:pt>
                <c:pt idx="34">
                  <c:v>200.7</c:v>
                </c:pt>
                <c:pt idx="35">
                  <c:v>189.7</c:v>
                </c:pt>
                <c:pt idx="36">
                  <c:v>180.3</c:v>
                </c:pt>
                <c:pt idx="37">
                  <c:v>245</c:v>
                </c:pt>
                <c:pt idx="38">
                  <c:v>178.2</c:v>
                </c:pt>
                <c:pt idx="39">
                  <c:v>164.6</c:v>
                </c:pt>
                <c:pt idx="40">
                  <c:v>182</c:v>
                </c:pt>
                <c:pt idx="41">
                  <c:v>200.5</c:v>
                </c:pt>
                <c:pt idx="42">
                  <c:v>247.3</c:v>
                </c:pt>
                <c:pt idx="43">
                  <c:v>251.3</c:v>
                </c:pt>
                <c:pt idx="44">
                  <c:v>254.2</c:v>
                </c:pt>
                <c:pt idx="45">
                  <c:v>221.5</c:v>
                </c:pt>
                <c:pt idx="46">
                  <c:v>119.3</c:v>
                </c:pt>
                <c:pt idx="47">
                  <c:v>231.2</c:v>
                </c:pt>
                <c:pt idx="48">
                  <c:v>405.8</c:v>
                </c:pt>
                <c:pt idx="49">
                  <c:v>290.60000000000002</c:v>
                </c:pt>
                <c:pt idx="50">
                  <c:v>245.2</c:v>
                </c:pt>
                <c:pt idx="51">
                  <c:v>119.3</c:v>
                </c:pt>
                <c:pt idx="52">
                  <c:v>334.5</c:v>
                </c:pt>
              </c:numCache>
            </c:numRef>
          </c:val>
        </c:ser>
        <c:ser>
          <c:idx val="9"/>
          <c:order val="9"/>
          <c:tx>
            <c:strRef>
              <c:f>Sheet3!$L$1</c:f>
              <c:strCache>
                <c:ptCount val="1"/>
                <c:pt idx="0">
                  <c:v>J</c:v>
                </c:pt>
              </c:strCache>
            </c:strRef>
          </c:tx>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Sheet3!$L$2:$L$55</c:f>
              <c:numCache>
                <c:formatCode>General</c:formatCode>
                <c:ptCount val="54"/>
                <c:pt idx="0">
                  <c:v>322.3</c:v>
                </c:pt>
                <c:pt idx="1">
                  <c:v>304.10000000000002</c:v>
                </c:pt>
                <c:pt idx="2">
                  <c:v>430.1</c:v>
                </c:pt>
                <c:pt idx="3">
                  <c:v>355.7</c:v>
                </c:pt>
                <c:pt idx="4">
                  <c:v>230.5</c:v>
                </c:pt>
                <c:pt idx="5">
                  <c:v>205.6</c:v>
                </c:pt>
                <c:pt idx="6">
                  <c:v>333</c:v>
                </c:pt>
                <c:pt idx="7">
                  <c:v>376.7</c:v>
                </c:pt>
                <c:pt idx="8">
                  <c:v>279</c:v>
                </c:pt>
                <c:pt idx="9">
                  <c:v>218.5</c:v>
                </c:pt>
                <c:pt idx="10">
                  <c:v>210.3</c:v>
                </c:pt>
                <c:pt idx="11">
                  <c:v>145.69999999999999</c:v>
                </c:pt>
                <c:pt idx="12">
                  <c:v>285</c:v>
                </c:pt>
                <c:pt idx="13">
                  <c:v>284.8</c:v>
                </c:pt>
                <c:pt idx="14">
                  <c:v>234.2</c:v>
                </c:pt>
                <c:pt idx="15">
                  <c:v>156.9</c:v>
                </c:pt>
                <c:pt idx="16">
                  <c:v>163.69999999999999</c:v>
                </c:pt>
                <c:pt idx="17">
                  <c:v>257.39999999999969</c:v>
                </c:pt>
                <c:pt idx="18">
                  <c:v>181.4</c:v>
                </c:pt>
                <c:pt idx="19">
                  <c:v>245.3</c:v>
                </c:pt>
                <c:pt idx="20">
                  <c:v>174.7</c:v>
                </c:pt>
                <c:pt idx="21">
                  <c:v>163.1</c:v>
                </c:pt>
                <c:pt idx="22">
                  <c:v>143.5</c:v>
                </c:pt>
                <c:pt idx="23">
                  <c:v>128.4</c:v>
                </c:pt>
                <c:pt idx="24">
                  <c:v>304.2</c:v>
                </c:pt>
                <c:pt idx="25">
                  <c:v>177</c:v>
                </c:pt>
                <c:pt idx="26">
                  <c:v>184.1</c:v>
                </c:pt>
                <c:pt idx="27">
                  <c:v>209.5</c:v>
                </c:pt>
                <c:pt idx="28">
                  <c:v>179.6</c:v>
                </c:pt>
                <c:pt idx="29">
                  <c:v>303.10000000000002</c:v>
                </c:pt>
                <c:pt idx="30">
                  <c:v>191.5</c:v>
                </c:pt>
                <c:pt idx="31">
                  <c:v>213.2</c:v>
                </c:pt>
                <c:pt idx="32">
                  <c:v>103</c:v>
                </c:pt>
                <c:pt idx="33">
                  <c:v>42</c:v>
                </c:pt>
                <c:pt idx="34">
                  <c:v>203.8</c:v>
                </c:pt>
                <c:pt idx="35">
                  <c:v>138.4</c:v>
                </c:pt>
                <c:pt idx="36">
                  <c:v>54.6</c:v>
                </c:pt>
                <c:pt idx="37">
                  <c:v>151.1</c:v>
                </c:pt>
                <c:pt idx="38">
                  <c:v>151.69999999999999</c:v>
                </c:pt>
                <c:pt idx="39">
                  <c:v>137.6</c:v>
                </c:pt>
                <c:pt idx="40">
                  <c:v>270</c:v>
                </c:pt>
                <c:pt idx="41">
                  <c:v>170.9</c:v>
                </c:pt>
                <c:pt idx="42">
                  <c:v>191</c:v>
                </c:pt>
                <c:pt idx="43">
                  <c:v>228.9</c:v>
                </c:pt>
                <c:pt idx="44">
                  <c:v>161.9</c:v>
                </c:pt>
                <c:pt idx="45">
                  <c:v>140.30000000000001</c:v>
                </c:pt>
                <c:pt idx="46">
                  <c:v>183.5</c:v>
                </c:pt>
                <c:pt idx="47">
                  <c:v>310.8</c:v>
                </c:pt>
                <c:pt idx="48">
                  <c:v>393.2</c:v>
                </c:pt>
                <c:pt idx="49">
                  <c:v>117.9</c:v>
                </c:pt>
                <c:pt idx="50">
                  <c:v>148</c:v>
                </c:pt>
                <c:pt idx="51">
                  <c:v>200.3</c:v>
                </c:pt>
                <c:pt idx="52">
                  <c:v>254.1</c:v>
                </c:pt>
                <c:pt idx="53">
                  <c:v>228.5</c:v>
                </c:pt>
              </c:numCache>
            </c:numRef>
          </c:val>
        </c:ser>
        <c:ser>
          <c:idx val="10"/>
          <c:order val="10"/>
          <c:tx>
            <c:strRef>
              <c:f>Sheet3!$M$1</c:f>
              <c:strCache>
                <c:ptCount val="1"/>
                <c:pt idx="0">
                  <c:v>K</c:v>
                </c:pt>
              </c:strCache>
            </c:strRef>
          </c:tx>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Sheet3!$M$2:$M$55</c:f>
              <c:numCache>
                <c:formatCode>General</c:formatCode>
                <c:ptCount val="54"/>
                <c:pt idx="0">
                  <c:v>257.2</c:v>
                </c:pt>
                <c:pt idx="1">
                  <c:v>239.3</c:v>
                </c:pt>
                <c:pt idx="2">
                  <c:v>262.60000000000002</c:v>
                </c:pt>
                <c:pt idx="3">
                  <c:v>380.3</c:v>
                </c:pt>
                <c:pt idx="4">
                  <c:v>203.5</c:v>
                </c:pt>
                <c:pt idx="5">
                  <c:v>153.9</c:v>
                </c:pt>
                <c:pt idx="6">
                  <c:v>247.2</c:v>
                </c:pt>
                <c:pt idx="7">
                  <c:v>175.1</c:v>
                </c:pt>
                <c:pt idx="8">
                  <c:v>234.6</c:v>
                </c:pt>
                <c:pt idx="9">
                  <c:v>242.8</c:v>
                </c:pt>
                <c:pt idx="10">
                  <c:v>207.5</c:v>
                </c:pt>
                <c:pt idx="11">
                  <c:v>175.8</c:v>
                </c:pt>
                <c:pt idx="12">
                  <c:v>199.5</c:v>
                </c:pt>
                <c:pt idx="13">
                  <c:v>216.8</c:v>
                </c:pt>
                <c:pt idx="14">
                  <c:v>143.5</c:v>
                </c:pt>
                <c:pt idx="15">
                  <c:v>100.3</c:v>
                </c:pt>
                <c:pt idx="16">
                  <c:v>141.80000000000001</c:v>
                </c:pt>
                <c:pt idx="17">
                  <c:v>233.4</c:v>
                </c:pt>
                <c:pt idx="18">
                  <c:v>146.69999999999999</c:v>
                </c:pt>
                <c:pt idx="19">
                  <c:v>143.6</c:v>
                </c:pt>
                <c:pt idx="20">
                  <c:v>170.4</c:v>
                </c:pt>
                <c:pt idx="21">
                  <c:v>149.80000000000001</c:v>
                </c:pt>
                <c:pt idx="22">
                  <c:v>104.5</c:v>
                </c:pt>
                <c:pt idx="23">
                  <c:v>133.9</c:v>
                </c:pt>
                <c:pt idx="24">
                  <c:v>205.5</c:v>
                </c:pt>
                <c:pt idx="25">
                  <c:v>121.5</c:v>
                </c:pt>
                <c:pt idx="26">
                  <c:v>129.5</c:v>
                </c:pt>
                <c:pt idx="27">
                  <c:v>119.5</c:v>
                </c:pt>
                <c:pt idx="28">
                  <c:v>180.6</c:v>
                </c:pt>
                <c:pt idx="29">
                  <c:v>213.5</c:v>
                </c:pt>
                <c:pt idx="30">
                  <c:v>161.9</c:v>
                </c:pt>
                <c:pt idx="31">
                  <c:v>111.6</c:v>
                </c:pt>
                <c:pt idx="32">
                  <c:v>73.8</c:v>
                </c:pt>
                <c:pt idx="33">
                  <c:v>131.69999999999999</c:v>
                </c:pt>
                <c:pt idx="34">
                  <c:v>122.4</c:v>
                </c:pt>
                <c:pt idx="35">
                  <c:v>132</c:v>
                </c:pt>
                <c:pt idx="36">
                  <c:v>111.2</c:v>
                </c:pt>
                <c:pt idx="37">
                  <c:v>167.1</c:v>
                </c:pt>
                <c:pt idx="38">
                  <c:v>202.5</c:v>
                </c:pt>
                <c:pt idx="39">
                  <c:v>126.4</c:v>
                </c:pt>
                <c:pt idx="40">
                  <c:v>242.1</c:v>
                </c:pt>
                <c:pt idx="41">
                  <c:v>180.6</c:v>
                </c:pt>
                <c:pt idx="42">
                  <c:v>207.7</c:v>
                </c:pt>
                <c:pt idx="43">
                  <c:v>168.8</c:v>
                </c:pt>
                <c:pt idx="44">
                  <c:v>145.9</c:v>
                </c:pt>
                <c:pt idx="45">
                  <c:v>167.2</c:v>
                </c:pt>
                <c:pt idx="46">
                  <c:v>118.2</c:v>
                </c:pt>
                <c:pt idx="47">
                  <c:v>155.5</c:v>
                </c:pt>
                <c:pt idx="48">
                  <c:v>356</c:v>
                </c:pt>
                <c:pt idx="49">
                  <c:v>263.5</c:v>
                </c:pt>
                <c:pt idx="50">
                  <c:v>120.9</c:v>
                </c:pt>
                <c:pt idx="51">
                  <c:v>140.19999999999999</c:v>
                </c:pt>
                <c:pt idx="52">
                  <c:v>243.4</c:v>
                </c:pt>
              </c:numCache>
            </c:numRef>
          </c:val>
        </c:ser>
        <c:ser>
          <c:idx val="11"/>
          <c:order val="11"/>
          <c:tx>
            <c:strRef>
              <c:f>Sheet3!$N$1</c:f>
              <c:strCache>
                <c:ptCount val="1"/>
                <c:pt idx="0">
                  <c:v>L</c:v>
                </c:pt>
              </c:strCache>
            </c:strRef>
          </c:tx>
          <c:spPr>
            <a:ln>
              <a:solidFill>
                <a:srgbClr val="FFD03B"/>
              </a:solidFill>
            </a:ln>
          </c:spPr>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Sheet3!$N$2:$N$55</c:f>
              <c:numCache>
                <c:formatCode>General</c:formatCode>
                <c:ptCount val="54"/>
                <c:pt idx="0">
                  <c:v>66.2</c:v>
                </c:pt>
                <c:pt idx="1">
                  <c:v>183.2</c:v>
                </c:pt>
                <c:pt idx="2">
                  <c:v>175.1</c:v>
                </c:pt>
                <c:pt idx="3">
                  <c:v>134.1</c:v>
                </c:pt>
                <c:pt idx="4">
                  <c:v>89.4</c:v>
                </c:pt>
                <c:pt idx="5">
                  <c:v>134.69999999999999</c:v>
                </c:pt>
                <c:pt idx="6">
                  <c:v>166.3</c:v>
                </c:pt>
                <c:pt idx="7">
                  <c:v>173.7</c:v>
                </c:pt>
                <c:pt idx="8">
                  <c:v>203</c:v>
                </c:pt>
                <c:pt idx="9">
                  <c:v>95.8</c:v>
                </c:pt>
                <c:pt idx="10">
                  <c:v>123.8</c:v>
                </c:pt>
                <c:pt idx="11">
                  <c:v>120.8</c:v>
                </c:pt>
                <c:pt idx="12">
                  <c:v>125.7</c:v>
                </c:pt>
                <c:pt idx="13">
                  <c:v>107.3</c:v>
                </c:pt>
                <c:pt idx="14">
                  <c:v>161</c:v>
                </c:pt>
                <c:pt idx="15">
                  <c:v>197.4</c:v>
                </c:pt>
                <c:pt idx="16">
                  <c:v>161.4</c:v>
                </c:pt>
                <c:pt idx="17">
                  <c:v>124.8</c:v>
                </c:pt>
                <c:pt idx="18">
                  <c:v>83.1</c:v>
                </c:pt>
                <c:pt idx="19">
                  <c:v>123</c:v>
                </c:pt>
                <c:pt idx="20">
                  <c:v>89.5</c:v>
                </c:pt>
                <c:pt idx="21">
                  <c:v>92</c:v>
                </c:pt>
                <c:pt idx="22">
                  <c:v>87.5</c:v>
                </c:pt>
                <c:pt idx="23">
                  <c:v>147.6</c:v>
                </c:pt>
                <c:pt idx="24">
                  <c:v>95.4</c:v>
                </c:pt>
                <c:pt idx="25">
                  <c:v>137.30000000000001</c:v>
                </c:pt>
                <c:pt idx="26">
                  <c:v>124</c:v>
                </c:pt>
                <c:pt idx="27">
                  <c:v>137.6</c:v>
                </c:pt>
                <c:pt idx="28">
                  <c:v>128.1</c:v>
                </c:pt>
                <c:pt idx="29">
                  <c:v>197.2</c:v>
                </c:pt>
                <c:pt idx="30">
                  <c:v>157</c:v>
                </c:pt>
                <c:pt idx="31">
                  <c:v>78</c:v>
                </c:pt>
                <c:pt idx="32">
                  <c:v>59.8</c:v>
                </c:pt>
                <c:pt idx="33">
                  <c:v>44.8</c:v>
                </c:pt>
                <c:pt idx="34">
                  <c:v>104.6</c:v>
                </c:pt>
                <c:pt idx="35">
                  <c:v>71.8</c:v>
                </c:pt>
                <c:pt idx="36">
                  <c:v>30.7</c:v>
                </c:pt>
                <c:pt idx="37">
                  <c:v>138.19999999999999</c:v>
                </c:pt>
                <c:pt idx="38">
                  <c:v>60.6</c:v>
                </c:pt>
                <c:pt idx="39">
                  <c:v>65.8</c:v>
                </c:pt>
                <c:pt idx="40">
                  <c:v>151.80000000000001</c:v>
                </c:pt>
                <c:pt idx="41">
                  <c:v>126.8</c:v>
                </c:pt>
                <c:pt idx="42">
                  <c:v>118.4</c:v>
                </c:pt>
                <c:pt idx="43">
                  <c:v>147.69999999999999</c:v>
                </c:pt>
                <c:pt idx="44">
                  <c:v>171.3</c:v>
                </c:pt>
                <c:pt idx="45">
                  <c:v>89.6</c:v>
                </c:pt>
                <c:pt idx="46">
                  <c:v>61.4</c:v>
                </c:pt>
                <c:pt idx="47">
                  <c:v>222.6</c:v>
                </c:pt>
                <c:pt idx="48">
                  <c:v>204.8</c:v>
                </c:pt>
                <c:pt idx="49">
                  <c:v>121.8</c:v>
                </c:pt>
                <c:pt idx="50">
                  <c:v>136.9</c:v>
                </c:pt>
                <c:pt idx="51">
                  <c:v>59.6</c:v>
                </c:pt>
                <c:pt idx="52">
                  <c:v>108</c:v>
                </c:pt>
                <c:pt idx="53">
                  <c:v>83.8</c:v>
                </c:pt>
              </c:numCache>
            </c:numRef>
          </c:val>
        </c:ser>
        <c:ser>
          <c:idx val="12"/>
          <c:order val="12"/>
          <c:tx>
            <c:strRef>
              <c:f>Sheet3!$O$1</c:f>
              <c:strCache>
                <c:ptCount val="1"/>
                <c:pt idx="0">
                  <c:v>M</c:v>
                </c:pt>
              </c:strCache>
            </c:strRef>
          </c:tx>
          <c:marker>
            <c:symbol val="none"/>
          </c:marker>
          <c:cat>
            <c:numRef>
              <c:f>Sheet3!$B$2:$B$55</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Sheet3!$O$2:$O$55</c:f>
              <c:numCache>
                <c:formatCode>General</c:formatCode>
                <c:ptCount val="54"/>
                <c:pt idx="0">
                  <c:v>81.400000000000006</c:v>
                </c:pt>
                <c:pt idx="1">
                  <c:v>74</c:v>
                </c:pt>
                <c:pt idx="2">
                  <c:v>121</c:v>
                </c:pt>
                <c:pt idx="3">
                  <c:v>72</c:v>
                </c:pt>
                <c:pt idx="4">
                  <c:v>116.2</c:v>
                </c:pt>
                <c:pt idx="5">
                  <c:v>185.7</c:v>
                </c:pt>
                <c:pt idx="6">
                  <c:v>165.7</c:v>
                </c:pt>
                <c:pt idx="7">
                  <c:v>129.19999999999999</c:v>
                </c:pt>
                <c:pt idx="8">
                  <c:v>58.5</c:v>
                </c:pt>
                <c:pt idx="9">
                  <c:v>120.7</c:v>
                </c:pt>
                <c:pt idx="10">
                  <c:v>91.7</c:v>
                </c:pt>
                <c:pt idx="11">
                  <c:v>64.7</c:v>
                </c:pt>
                <c:pt idx="12">
                  <c:v>42.3</c:v>
                </c:pt>
                <c:pt idx="13">
                  <c:v>123.2</c:v>
                </c:pt>
                <c:pt idx="14">
                  <c:v>66.2</c:v>
                </c:pt>
                <c:pt idx="15">
                  <c:v>107.4</c:v>
                </c:pt>
                <c:pt idx="16">
                  <c:v>72.099999999999994</c:v>
                </c:pt>
                <c:pt idx="17">
                  <c:v>44.5</c:v>
                </c:pt>
                <c:pt idx="18">
                  <c:v>50.1</c:v>
                </c:pt>
                <c:pt idx="19">
                  <c:v>118.7</c:v>
                </c:pt>
                <c:pt idx="20">
                  <c:v>61.8</c:v>
                </c:pt>
                <c:pt idx="21">
                  <c:v>18.899999999999999</c:v>
                </c:pt>
                <c:pt idx="22">
                  <c:v>40.9</c:v>
                </c:pt>
                <c:pt idx="23">
                  <c:v>67.7</c:v>
                </c:pt>
                <c:pt idx="24">
                  <c:v>29.9</c:v>
                </c:pt>
                <c:pt idx="25">
                  <c:v>83.3</c:v>
                </c:pt>
                <c:pt idx="26">
                  <c:v>46.1</c:v>
                </c:pt>
                <c:pt idx="27">
                  <c:v>35.700000000000003</c:v>
                </c:pt>
                <c:pt idx="28">
                  <c:v>54.2</c:v>
                </c:pt>
                <c:pt idx="29">
                  <c:v>94</c:v>
                </c:pt>
                <c:pt idx="30">
                  <c:v>44.6</c:v>
                </c:pt>
                <c:pt idx="31">
                  <c:v>18.3</c:v>
                </c:pt>
                <c:pt idx="32">
                  <c:v>65.7</c:v>
                </c:pt>
                <c:pt idx="33">
                  <c:v>15.1</c:v>
                </c:pt>
                <c:pt idx="34">
                  <c:v>56.9</c:v>
                </c:pt>
                <c:pt idx="35">
                  <c:v>102.6</c:v>
                </c:pt>
                <c:pt idx="36">
                  <c:v>40.1</c:v>
                </c:pt>
                <c:pt idx="37">
                  <c:v>164.3</c:v>
                </c:pt>
                <c:pt idx="38">
                  <c:v>175.9</c:v>
                </c:pt>
                <c:pt idx="39">
                  <c:v>15</c:v>
                </c:pt>
                <c:pt idx="40">
                  <c:v>82.7</c:v>
                </c:pt>
                <c:pt idx="41">
                  <c:v>53.7</c:v>
                </c:pt>
                <c:pt idx="42">
                  <c:v>45.2</c:v>
                </c:pt>
                <c:pt idx="43">
                  <c:v>138.1</c:v>
                </c:pt>
                <c:pt idx="44">
                  <c:v>93.4</c:v>
                </c:pt>
                <c:pt idx="45">
                  <c:v>45.5</c:v>
                </c:pt>
                <c:pt idx="46">
                  <c:v>87.5</c:v>
                </c:pt>
                <c:pt idx="47">
                  <c:v>128.80000000000001</c:v>
                </c:pt>
                <c:pt idx="48">
                  <c:v>120.5</c:v>
                </c:pt>
                <c:pt idx="49">
                  <c:v>55.5</c:v>
                </c:pt>
                <c:pt idx="50">
                  <c:v>121.3</c:v>
                </c:pt>
                <c:pt idx="51">
                  <c:v>102.1</c:v>
                </c:pt>
                <c:pt idx="52">
                  <c:v>109.5</c:v>
                </c:pt>
                <c:pt idx="53">
                  <c:v>134.1</c:v>
                </c:pt>
              </c:numCache>
            </c:numRef>
          </c:val>
        </c:ser>
        <c:marker val="1"/>
        <c:axId val="90492928"/>
        <c:axId val="90494464"/>
      </c:lineChart>
      <c:catAx>
        <c:axId val="90492928"/>
        <c:scaling>
          <c:orientation val="minMax"/>
        </c:scaling>
        <c:axPos val="b"/>
        <c:numFmt formatCode="General" sourceLinked="1"/>
        <c:majorTickMark val="none"/>
        <c:tickLblPos val="nextTo"/>
        <c:txPr>
          <a:bodyPr/>
          <a:lstStyle/>
          <a:p>
            <a:pPr>
              <a:defRPr lang="ja-JP" sz="1200" b="1">
                <a:latin typeface="Times New Roman" pitchFamily="18" charset="0"/>
                <a:cs typeface="Times New Roman" pitchFamily="18" charset="0"/>
              </a:defRPr>
            </a:pPr>
            <a:endParaRPr lang="en-US"/>
          </a:p>
        </c:txPr>
        <c:crossAx val="90494464"/>
        <c:crosses val="autoZero"/>
        <c:auto val="1"/>
        <c:lblAlgn val="ctr"/>
        <c:lblOffset val="100"/>
        <c:tickLblSkip val="5"/>
      </c:catAx>
      <c:valAx>
        <c:axId val="90494464"/>
        <c:scaling>
          <c:orientation val="minMax"/>
        </c:scaling>
        <c:axPos val="l"/>
        <c:majorGridlines/>
        <c:title>
          <c:tx>
            <c:rich>
              <a:bodyPr/>
              <a:lstStyle/>
              <a:p>
                <a:pPr>
                  <a:defRPr lang="ja-JP" sz="1200">
                    <a:latin typeface="Times New Roman" pitchFamily="18" charset="0"/>
                    <a:cs typeface="Times New Roman" pitchFamily="18" charset="0"/>
                  </a:defRPr>
                </a:pPr>
                <a:r>
                  <a:rPr lang="en-US" sz="1200" baseline="0">
                    <a:latin typeface="Times New Roman" pitchFamily="18" charset="0"/>
                    <a:cs typeface="Times New Roman" pitchFamily="18" charset="0"/>
                  </a:rPr>
                  <a:t>Precipitation  (mm/year)</a:t>
                </a:r>
                <a:endParaRPr lang="en-US" sz="1200">
                  <a:latin typeface="Times New Roman" pitchFamily="18" charset="0"/>
                  <a:cs typeface="Times New Roman" pitchFamily="18" charset="0"/>
                </a:endParaRPr>
              </a:p>
            </c:rich>
          </c:tx>
          <c:layout/>
        </c:title>
        <c:numFmt formatCode="General" sourceLinked="1"/>
        <c:majorTickMark val="none"/>
        <c:tickLblPos val="nextTo"/>
        <c:txPr>
          <a:bodyPr/>
          <a:lstStyle/>
          <a:p>
            <a:pPr>
              <a:defRPr lang="ja-JP" sz="1200" b="1"/>
            </a:pPr>
            <a:endParaRPr lang="en-US"/>
          </a:p>
        </c:txPr>
        <c:crossAx val="90492928"/>
        <c:crosses val="autoZero"/>
        <c:crossBetween val="between"/>
      </c:valAx>
    </c:plotArea>
    <c:legend>
      <c:legendPos val="r"/>
      <c:layout/>
      <c:txPr>
        <a:bodyPr/>
        <a:lstStyle/>
        <a:p>
          <a:pPr>
            <a:defRPr lang="ja-JP"/>
          </a:pPr>
          <a:endParaRPr lang="en-US"/>
        </a:p>
      </c:txPr>
    </c:legend>
    <c:plotVisOnly val="1"/>
  </c:chart>
  <c:spPr>
    <a:solidFill>
      <a:schemeClr val="bg1"/>
    </a:solidFill>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01469816273037"/>
          <c:y val="0.14285714285714368"/>
          <c:w val="0.82890533683289835"/>
          <c:h val="0.81349206349206349"/>
        </c:manualLayout>
      </c:layout>
      <c:lineChart>
        <c:grouping val="standard"/>
        <c:ser>
          <c:idx val="0"/>
          <c:order val="0"/>
          <c:tx>
            <c:strRef>
              <c:f>Sahel!$C$65</c:f>
              <c:strCache>
                <c:ptCount val="1"/>
                <c:pt idx="0">
                  <c:v>Sahel</c:v>
                </c:pt>
              </c:strCache>
            </c:strRef>
          </c:tx>
          <c:marker>
            <c:symbol val="none"/>
          </c:marker>
          <c:cat>
            <c:numRef>
              <c:f>Sahel!$B$66:$B$119</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Sahel!$C$66:$C$119</c:f>
              <c:numCache>
                <c:formatCode>General</c:formatCode>
                <c:ptCount val="54"/>
                <c:pt idx="0">
                  <c:v>0.1</c:v>
                </c:pt>
                <c:pt idx="1">
                  <c:v>0.58000000000000007</c:v>
                </c:pt>
                <c:pt idx="2">
                  <c:v>0.96000000000000063</c:v>
                </c:pt>
                <c:pt idx="3">
                  <c:v>1.03</c:v>
                </c:pt>
                <c:pt idx="4">
                  <c:v>0.35000000000000031</c:v>
                </c:pt>
                <c:pt idx="5">
                  <c:v>0.30000000000000032</c:v>
                </c:pt>
                <c:pt idx="6">
                  <c:v>0.5</c:v>
                </c:pt>
                <c:pt idx="7">
                  <c:v>0.56000000000000005</c:v>
                </c:pt>
                <c:pt idx="8">
                  <c:v>0.17</c:v>
                </c:pt>
                <c:pt idx="9">
                  <c:v>-0.43000000000000038</c:v>
                </c:pt>
                <c:pt idx="10">
                  <c:v>0.32000000000000117</c:v>
                </c:pt>
                <c:pt idx="11">
                  <c:v>0.2</c:v>
                </c:pt>
                <c:pt idx="12">
                  <c:v>-7.0000000000000021E-2</c:v>
                </c:pt>
                <c:pt idx="13">
                  <c:v>0.4</c:v>
                </c:pt>
                <c:pt idx="14">
                  <c:v>-0.12000000000000002</c:v>
                </c:pt>
                <c:pt idx="15">
                  <c:v>-0.27</c:v>
                </c:pt>
                <c:pt idx="16">
                  <c:v>-1.0000000000000005E-2</c:v>
                </c:pt>
                <c:pt idx="17">
                  <c:v>-0.65000000000000246</c:v>
                </c:pt>
                <c:pt idx="18">
                  <c:v>-0.34</c:v>
                </c:pt>
                <c:pt idx="19">
                  <c:v>-0.84000000000000064</c:v>
                </c:pt>
                <c:pt idx="20">
                  <c:v>-1.1100000000000001</c:v>
                </c:pt>
                <c:pt idx="21">
                  <c:v>-1.56</c:v>
                </c:pt>
                <c:pt idx="22">
                  <c:v>-1.55</c:v>
                </c:pt>
                <c:pt idx="23">
                  <c:v>-0.47000000000000008</c:v>
                </c:pt>
                <c:pt idx="24">
                  <c:v>-0.37000000000000038</c:v>
                </c:pt>
                <c:pt idx="25">
                  <c:v>-0.73000000000000065</c:v>
                </c:pt>
                <c:pt idx="26">
                  <c:v>-1.04</c:v>
                </c:pt>
                <c:pt idx="27">
                  <c:v>-0.21000000000000021</c:v>
                </c:pt>
                <c:pt idx="28">
                  <c:v>-0.56000000000000005</c:v>
                </c:pt>
                <c:pt idx="29">
                  <c:v>-0.60000000000000064</c:v>
                </c:pt>
                <c:pt idx="30">
                  <c:v>-0.76000000000000234</c:v>
                </c:pt>
                <c:pt idx="31">
                  <c:v>-1.43</c:v>
                </c:pt>
                <c:pt idx="32">
                  <c:v>-1.9100000000000001</c:v>
                </c:pt>
                <c:pt idx="33">
                  <c:v>-2.06</c:v>
                </c:pt>
                <c:pt idx="34">
                  <c:v>-1.27</c:v>
                </c:pt>
                <c:pt idx="35">
                  <c:v>-1.2</c:v>
                </c:pt>
                <c:pt idx="36">
                  <c:v>-1.74</c:v>
                </c:pt>
                <c:pt idx="37">
                  <c:v>-0.31000000000000105</c:v>
                </c:pt>
                <c:pt idx="38">
                  <c:v>-0.86000000000000065</c:v>
                </c:pt>
                <c:pt idx="39">
                  <c:v>-1.82</c:v>
                </c:pt>
                <c:pt idx="40">
                  <c:v>-0.79</c:v>
                </c:pt>
                <c:pt idx="41">
                  <c:v>-4.0000000000000022E-2</c:v>
                </c:pt>
                <c:pt idx="42">
                  <c:v>-0.61000000000000065</c:v>
                </c:pt>
                <c:pt idx="43">
                  <c:v>0.91</c:v>
                </c:pt>
                <c:pt idx="44">
                  <c:v>-0.32000000000000117</c:v>
                </c:pt>
                <c:pt idx="45">
                  <c:v>-0.98</c:v>
                </c:pt>
                <c:pt idx="46">
                  <c:v>-0.58000000000000007</c:v>
                </c:pt>
                <c:pt idx="47">
                  <c:v>-6.0000000000000032E-2</c:v>
                </c:pt>
                <c:pt idx="48">
                  <c:v>0.60000000000000064</c:v>
                </c:pt>
                <c:pt idx="49">
                  <c:v>-0.82000000000000062</c:v>
                </c:pt>
                <c:pt idx="50">
                  <c:v>-1.0900000000000001</c:v>
                </c:pt>
                <c:pt idx="51">
                  <c:v>-1.0900000000000001</c:v>
                </c:pt>
                <c:pt idx="52">
                  <c:v>0.2</c:v>
                </c:pt>
                <c:pt idx="53">
                  <c:v>-1.3</c:v>
                </c:pt>
              </c:numCache>
            </c:numRef>
          </c:val>
        </c:ser>
        <c:marker val="1"/>
        <c:axId val="90501888"/>
        <c:axId val="90503424"/>
      </c:lineChart>
      <c:catAx>
        <c:axId val="90501888"/>
        <c:scaling>
          <c:orientation val="minMax"/>
        </c:scaling>
        <c:axPos val="b"/>
        <c:numFmt formatCode="General" sourceLinked="1"/>
        <c:majorTickMark val="none"/>
        <c:tickLblPos val="nextTo"/>
        <c:txPr>
          <a:bodyPr/>
          <a:lstStyle/>
          <a:p>
            <a:pPr>
              <a:defRPr lang="ja-JP" sz="1100" b="1">
                <a:latin typeface="Times New Roman" pitchFamily="18" charset="0"/>
                <a:cs typeface="Times New Roman" pitchFamily="18" charset="0"/>
              </a:defRPr>
            </a:pPr>
            <a:endParaRPr lang="en-US"/>
          </a:p>
        </c:txPr>
        <c:crossAx val="90503424"/>
        <c:crosses val="autoZero"/>
        <c:auto val="1"/>
        <c:lblAlgn val="ctr"/>
        <c:lblOffset val="100"/>
        <c:tickLblSkip val="5"/>
      </c:catAx>
      <c:valAx>
        <c:axId val="90503424"/>
        <c:scaling>
          <c:orientation val="minMax"/>
        </c:scaling>
        <c:axPos val="l"/>
        <c:majorGridlines/>
        <c:title>
          <c:tx>
            <c:rich>
              <a:bodyPr/>
              <a:lstStyle/>
              <a:p>
                <a:pPr>
                  <a:defRPr lang="ja-JP" sz="1200">
                    <a:latin typeface="Times New Roman" pitchFamily="18" charset="0"/>
                    <a:cs typeface="Times New Roman" pitchFamily="18" charset="0"/>
                  </a:defRPr>
                </a:pPr>
                <a:r>
                  <a:rPr lang="en-US" sz="1200">
                    <a:latin typeface="Times New Roman" pitchFamily="18" charset="0"/>
                    <a:cs typeface="Times New Roman" pitchFamily="18" charset="0"/>
                  </a:rPr>
                  <a:t>Normalized</a:t>
                </a:r>
              </a:p>
            </c:rich>
          </c:tx>
        </c:title>
        <c:numFmt formatCode="General" sourceLinked="1"/>
        <c:majorTickMark val="none"/>
        <c:tickLblPos val="nextTo"/>
        <c:txPr>
          <a:bodyPr/>
          <a:lstStyle/>
          <a:p>
            <a:pPr>
              <a:defRPr lang="ja-JP" sz="1050" b="1">
                <a:latin typeface="Times New Roman" pitchFamily="18" charset="0"/>
                <a:cs typeface="Times New Roman" pitchFamily="18" charset="0"/>
              </a:defRPr>
            </a:pPr>
            <a:endParaRPr lang="en-US"/>
          </a:p>
        </c:txPr>
        <c:crossAx val="90501888"/>
        <c:crosses val="autoZero"/>
        <c:crossBetween val="between"/>
      </c:valAx>
    </c:plotArea>
    <c:plotVisOnly val="1"/>
  </c:chart>
  <c:spPr>
    <a:solidFill>
      <a:schemeClr val="bg1"/>
    </a:solidFill>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887660182183121"/>
          <c:y val="9.3023255813953501E-2"/>
          <c:w val="0.80432105913231433"/>
          <c:h val="0.78338521638283665"/>
        </c:manualLayout>
      </c:layout>
      <c:lineChart>
        <c:grouping val="standard"/>
        <c:ser>
          <c:idx val="0"/>
          <c:order val="0"/>
          <c:spPr>
            <a:ln>
              <a:solidFill>
                <a:srgbClr val="00B050"/>
              </a:solidFill>
            </a:ln>
          </c:spPr>
          <c:marker>
            <c:symbol val="none"/>
          </c:marker>
          <c:cat>
            <c:numRef>
              <c:f>Sheet3!$B$3:$B$56</c:f>
              <c:numCache>
                <c:formatCode>General</c:formatCode>
                <c:ptCount val="5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numCache>
            </c:numRef>
          </c:cat>
          <c:val>
            <c:numRef>
              <c:f>Sheet3!$Q$3:$Q$55</c:f>
              <c:numCache>
                <c:formatCode>General</c:formatCode>
                <c:ptCount val="53"/>
                <c:pt idx="0">
                  <c:v>473.36999999999989</c:v>
                </c:pt>
                <c:pt idx="1">
                  <c:v>565.59</c:v>
                </c:pt>
                <c:pt idx="2">
                  <c:v>541.61000000000013</c:v>
                </c:pt>
                <c:pt idx="3">
                  <c:v>516.59</c:v>
                </c:pt>
                <c:pt idx="4">
                  <c:v>453.41999999999899</c:v>
                </c:pt>
                <c:pt idx="5">
                  <c:v>494.77999999999969</c:v>
                </c:pt>
                <c:pt idx="6">
                  <c:v>524.05999999999949</c:v>
                </c:pt>
                <c:pt idx="7">
                  <c:v>516.02</c:v>
                </c:pt>
                <c:pt idx="8">
                  <c:v>440.21000000000004</c:v>
                </c:pt>
                <c:pt idx="9">
                  <c:v>415.51000000000005</c:v>
                </c:pt>
                <c:pt idx="10">
                  <c:v>374.75000000000006</c:v>
                </c:pt>
                <c:pt idx="11">
                  <c:v>457.62</c:v>
                </c:pt>
                <c:pt idx="12">
                  <c:v>434.92999999999893</c:v>
                </c:pt>
                <c:pt idx="13">
                  <c:v>459.26000000000005</c:v>
                </c:pt>
                <c:pt idx="14">
                  <c:v>441.80999999999995</c:v>
                </c:pt>
                <c:pt idx="15">
                  <c:v>403.72999999999894</c:v>
                </c:pt>
                <c:pt idx="16">
                  <c:v>414.22999999999894</c:v>
                </c:pt>
                <c:pt idx="17">
                  <c:v>375.52000000000004</c:v>
                </c:pt>
                <c:pt idx="18">
                  <c:v>379.19999999999993</c:v>
                </c:pt>
                <c:pt idx="19">
                  <c:v>366.03</c:v>
                </c:pt>
                <c:pt idx="20">
                  <c:v>370.89</c:v>
                </c:pt>
                <c:pt idx="21">
                  <c:v>343.03000000000003</c:v>
                </c:pt>
                <c:pt idx="22">
                  <c:v>290.30000000000007</c:v>
                </c:pt>
                <c:pt idx="23">
                  <c:v>339.02000000000004</c:v>
                </c:pt>
                <c:pt idx="24">
                  <c:v>399.01</c:v>
                </c:pt>
                <c:pt idx="25">
                  <c:v>374.61000000000007</c:v>
                </c:pt>
                <c:pt idx="26">
                  <c:v>363.41999999999899</c:v>
                </c:pt>
                <c:pt idx="27">
                  <c:v>417.24000000000007</c:v>
                </c:pt>
                <c:pt idx="28">
                  <c:v>358.28</c:v>
                </c:pt>
                <c:pt idx="29">
                  <c:v>405.40999999999963</c:v>
                </c:pt>
                <c:pt idx="30">
                  <c:v>360.09000000000003</c:v>
                </c:pt>
                <c:pt idx="31">
                  <c:v>281.71999999999969</c:v>
                </c:pt>
                <c:pt idx="32">
                  <c:v>288.76000000000005</c:v>
                </c:pt>
                <c:pt idx="33">
                  <c:v>177.67000000000002</c:v>
                </c:pt>
                <c:pt idx="34">
                  <c:v>325.06000000000006</c:v>
                </c:pt>
                <c:pt idx="35">
                  <c:v>341.08000000000004</c:v>
                </c:pt>
                <c:pt idx="36">
                  <c:v>245.93</c:v>
                </c:pt>
                <c:pt idx="37">
                  <c:v>397.20999999999964</c:v>
                </c:pt>
                <c:pt idx="38">
                  <c:v>393.11</c:v>
                </c:pt>
                <c:pt idx="39">
                  <c:v>278.16000000000008</c:v>
                </c:pt>
                <c:pt idx="40">
                  <c:v>399.84000000000032</c:v>
                </c:pt>
                <c:pt idx="41">
                  <c:v>289.3</c:v>
                </c:pt>
                <c:pt idx="42">
                  <c:v>361.14000000000038</c:v>
                </c:pt>
                <c:pt idx="43">
                  <c:v>468.36</c:v>
                </c:pt>
                <c:pt idx="44">
                  <c:v>338.64000000000038</c:v>
                </c:pt>
                <c:pt idx="45">
                  <c:v>357.48999999999899</c:v>
                </c:pt>
                <c:pt idx="46">
                  <c:v>286.48181818181826</c:v>
                </c:pt>
                <c:pt idx="47">
                  <c:v>399.78999999999894</c:v>
                </c:pt>
                <c:pt idx="48">
                  <c:v>460.70999999999964</c:v>
                </c:pt>
                <c:pt idx="49">
                  <c:v>328.86</c:v>
                </c:pt>
                <c:pt idx="50">
                  <c:v>385.33000000000004</c:v>
                </c:pt>
                <c:pt idx="51">
                  <c:v>280.98999999999899</c:v>
                </c:pt>
                <c:pt idx="52">
                  <c:v>426.18999999999994</c:v>
                </c:pt>
              </c:numCache>
            </c:numRef>
          </c:val>
        </c:ser>
        <c:marker val="1"/>
        <c:axId val="90839296"/>
        <c:axId val="90857472"/>
      </c:lineChart>
      <c:catAx>
        <c:axId val="90839296"/>
        <c:scaling>
          <c:orientation val="minMax"/>
        </c:scaling>
        <c:axPos val="b"/>
        <c:numFmt formatCode="General" sourceLinked="1"/>
        <c:majorTickMark val="none"/>
        <c:tickLblPos val="nextTo"/>
        <c:txPr>
          <a:bodyPr/>
          <a:lstStyle/>
          <a:p>
            <a:pPr>
              <a:defRPr lang="ja-JP" b="1"/>
            </a:pPr>
            <a:endParaRPr lang="en-US"/>
          </a:p>
        </c:txPr>
        <c:crossAx val="90857472"/>
        <c:crosses val="autoZero"/>
        <c:auto val="1"/>
        <c:lblAlgn val="ctr"/>
        <c:lblOffset val="100"/>
        <c:tickLblSkip val="5"/>
      </c:catAx>
      <c:valAx>
        <c:axId val="90857472"/>
        <c:scaling>
          <c:orientation val="minMax"/>
        </c:scaling>
        <c:axPos val="l"/>
        <c:majorGridlines/>
        <c:title>
          <c:tx>
            <c:rich>
              <a:bodyPr/>
              <a:lstStyle/>
              <a:p>
                <a:pPr>
                  <a:defRPr lang="ja-JP" sz="1200" b="1">
                    <a:latin typeface="Times New Roman" pitchFamily="18" charset="0"/>
                    <a:cs typeface="Times New Roman" pitchFamily="18" charset="0"/>
                  </a:defRPr>
                </a:pPr>
                <a:r>
                  <a:rPr lang="en-US" sz="1200" b="1" dirty="0" smtClean="0">
                    <a:latin typeface="Times New Roman" pitchFamily="18" charset="0"/>
                    <a:cs typeface="Times New Roman" pitchFamily="18" charset="0"/>
                  </a:rPr>
                  <a:t>Precipitation</a:t>
                </a:r>
                <a:r>
                  <a:rPr lang="en-US" sz="1200" b="1" baseline="0" dirty="0" smtClean="0">
                    <a:latin typeface="Times New Roman" pitchFamily="18" charset="0"/>
                    <a:cs typeface="Times New Roman" pitchFamily="18" charset="0"/>
                  </a:rPr>
                  <a:t> (mm/year)</a:t>
                </a:r>
                <a:endParaRPr lang="en-US" sz="1200" b="1" dirty="0">
                  <a:latin typeface="Times New Roman" pitchFamily="18" charset="0"/>
                  <a:cs typeface="Times New Roman" pitchFamily="18" charset="0"/>
                </a:endParaRPr>
              </a:p>
            </c:rich>
          </c:tx>
        </c:title>
        <c:numFmt formatCode="General" sourceLinked="1"/>
        <c:majorTickMark val="none"/>
        <c:tickLblPos val="nextTo"/>
        <c:txPr>
          <a:bodyPr/>
          <a:lstStyle/>
          <a:p>
            <a:pPr>
              <a:defRPr lang="ja-JP" b="1"/>
            </a:pPr>
            <a:endParaRPr lang="en-US"/>
          </a:p>
        </c:txPr>
        <c:crossAx val="90839296"/>
        <c:crosses val="autoZero"/>
        <c:crossBetween val="between"/>
      </c:valAx>
    </c:plotArea>
    <c:plotVisOnly val="1"/>
  </c:chart>
  <c:spPr>
    <a:solidFill>
      <a:schemeClr val="bg1"/>
    </a:solidFill>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ja-JP" sz="1400">
                <a:latin typeface="Times New Roman" pitchFamily="18" charset="0"/>
                <a:cs typeface="Times New Roman" pitchFamily="18" charset="0"/>
              </a:defRPr>
            </a:pPr>
            <a:r>
              <a:rPr lang="en-US" sz="1400">
                <a:latin typeface="Times New Roman" pitchFamily="18" charset="0"/>
                <a:cs typeface="Times New Roman" pitchFamily="18" charset="0"/>
              </a:rPr>
              <a:t>Time</a:t>
            </a:r>
            <a:r>
              <a:rPr lang="en-US" sz="1400" baseline="0">
                <a:latin typeface="Times New Roman" pitchFamily="18" charset="0"/>
                <a:cs typeface="Times New Roman" pitchFamily="18" charset="0"/>
              </a:rPr>
              <a:t> series</a:t>
            </a:r>
            <a:endParaRPr lang="en-US" sz="1400">
              <a:latin typeface="Times New Roman" pitchFamily="18" charset="0"/>
              <a:cs typeface="Times New Roman" pitchFamily="18" charset="0"/>
            </a:endParaRPr>
          </a:p>
        </c:rich>
      </c:tx>
    </c:title>
    <c:plotArea>
      <c:layout>
        <c:manualLayout>
          <c:layoutTarget val="inner"/>
          <c:xMode val="edge"/>
          <c:yMode val="edge"/>
          <c:x val="0.15187724611346773"/>
          <c:y val="0.12955211243755818"/>
          <c:w val="0.54097072481324449"/>
          <c:h val="0.78045342934848461"/>
        </c:manualLayout>
      </c:layout>
      <c:lineChart>
        <c:grouping val="standard"/>
        <c:ser>
          <c:idx val="2"/>
          <c:order val="0"/>
          <c:tx>
            <c:strRef>
              <c:f>Sahel!$I$150</c:f>
              <c:strCache>
                <c:ptCount val="1"/>
                <c:pt idx="0">
                  <c:v>Net precipitable</c:v>
                </c:pt>
              </c:strCache>
            </c:strRef>
          </c:tx>
          <c:spPr>
            <a:ln>
              <a:solidFill>
                <a:srgbClr val="00B050"/>
              </a:solidFill>
            </a:ln>
          </c:spPr>
          <c:marker>
            <c:symbol val="none"/>
          </c:marker>
          <c:cat>
            <c:numRef>
              <c:f>Sahel!$E$151:$E$176</c:f>
              <c:numCache>
                <c:formatCode>General</c:formatCode>
                <c:ptCount val="2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numCache>
            </c:numRef>
          </c:cat>
          <c:val>
            <c:numRef>
              <c:f>Sahel!$I$151:$I$176</c:f>
              <c:numCache>
                <c:formatCode>General</c:formatCode>
                <c:ptCount val="26"/>
                <c:pt idx="0">
                  <c:v>0.132648602</c:v>
                </c:pt>
                <c:pt idx="1">
                  <c:v>-0.22823041699999999</c:v>
                </c:pt>
                <c:pt idx="2">
                  <c:v>-0.42346274900000236</c:v>
                </c:pt>
                <c:pt idx="3">
                  <c:v>-2.9238581699999999E-2</c:v>
                </c:pt>
                <c:pt idx="4">
                  <c:v>-0.32253715400000005</c:v>
                </c:pt>
                <c:pt idx="5">
                  <c:v>-0.17428080700000001</c:v>
                </c:pt>
                <c:pt idx="6">
                  <c:v>-0.12815651299999967</c:v>
                </c:pt>
                <c:pt idx="7">
                  <c:v>-0.24293257300000001</c:v>
                </c:pt>
                <c:pt idx="8">
                  <c:v>0.15748029900000124</c:v>
                </c:pt>
                <c:pt idx="9">
                  <c:v>9.6605852200000689E-2</c:v>
                </c:pt>
                <c:pt idx="10">
                  <c:v>-0.82785290499999997</c:v>
                </c:pt>
                <c:pt idx="11">
                  <c:v>-0.97967630600000299</c:v>
                </c:pt>
                <c:pt idx="12">
                  <c:v>-1.2972759</c:v>
                </c:pt>
                <c:pt idx="13">
                  <c:v>-1.0609965299999999</c:v>
                </c:pt>
                <c:pt idx="14">
                  <c:v>-1.31018531</c:v>
                </c:pt>
                <c:pt idx="15">
                  <c:v>-0.85177248700000063</c:v>
                </c:pt>
                <c:pt idx="16">
                  <c:v>-0.89578235099999959</c:v>
                </c:pt>
                <c:pt idx="17">
                  <c:v>-1.48088598</c:v>
                </c:pt>
                <c:pt idx="18">
                  <c:v>-1.4256211499999893</c:v>
                </c:pt>
                <c:pt idx="19">
                  <c:v>-2.0506813500000001</c:v>
                </c:pt>
                <c:pt idx="20">
                  <c:v>-1.2227027399999999</c:v>
                </c:pt>
                <c:pt idx="21">
                  <c:v>-1.4752267599999891</c:v>
                </c:pt>
                <c:pt idx="22">
                  <c:v>-0.84556609399999949</c:v>
                </c:pt>
                <c:pt idx="23">
                  <c:v>-0.92341685299999998</c:v>
                </c:pt>
                <c:pt idx="24">
                  <c:v>-0.52432555000000003</c:v>
                </c:pt>
                <c:pt idx="25">
                  <c:v>-0.433727056</c:v>
                </c:pt>
              </c:numCache>
            </c:numRef>
          </c:val>
        </c:ser>
        <c:marker val="1"/>
        <c:axId val="90859392"/>
        <c:axId val="90860928"/>
      </c:lineChart>
      <c:catAx>
        <c:axId val="90859392"/>
        <c:scaling>
          <c:orientation val="minMax"/>
        </c:scaling>
        <c:axPos val="b"/>
        <c:numFmt formatCode="General" sourceLinked="1"/>
        <c:majorTickMark val="none"/>
        <c:tickLblPos val="nextTo"/>
        <c:txPr>
          <a:bodyPr/>
          <a:lstStyle/>
          <a:p>
            <a:pPr>
              <a:defRPr lang="ja-JP" b="1">
                <a:latin typeface="Times New Roman" pitchFamily="18" charset="0"/>
                <a:cs typeface="Times New Roman" pitchFamily="18" charset="0"/>
              </a:defRPr>
            </a:pPr>
            <a:endParaRPr lang="en-US"/>
          </a:p>
        </c:txPr>
        <c:crossAx val="90860928"/>
        <c:crosses val="autoZero"/>
        <c:auto val="1"/>
        <c:lblAlgn val="ctr"/>
        <c:lblOffset val="100"/>
        <c:tickLblSkip val="4"/>
      </c:catAx>
      <c:valAx>
        <c:axId val="90860928"/>
        <c:scaling>
          <c:orientation val="minMax"/>
        </c:scaling>
        <c:axPos val="l"/>
        <c:majorGridlines/>
        <c:title>
          <c:tx>
            <c:rich>
              <a:bodyPr/>
              <a:lstStyle/>
              <a:p>
                <a:pPr>
                  <a:defRPr lang="ja-JP" sz="1200">
                    <a:latin typeface="Times New Roman" pitchFamily="18" charset="0"/>
                    <a:cs typeface="Times New Roman" pitchFamily="18" charset="0"/>
                  </a:defRPr>
                </a:pPr>
                <a:r>
                  <a:rPr lang="en-US" sz="1200">
                    <a:latin typeface="Times New Roman" pitchFamily="18" charset="0"/>
                    <a:cs typeface="Times New Roman" pitchFamily="18" charset="0"/>
                  </a:rPr>
                  <a:t>Normalized</a:t>
                </a:r>
              </a:p>
            </c:rich>
          </c:tx>
          <c:layout>
            <c:manualLayout>
              <c:xMode val="edge"/>
              <c:yMode val="edge"/>
              <c:x val="1.7005451241671781E-2"/>
              <c:y val="0.32090762848192367"/>
            </c:manualLayout>
          </c:layout>
        </c:title>
        <c:numFmt formatCode="General" sourceLinked="1"/>
        <c:majorTickMark val="none"/>
        <c:tickLblPos val="nextTo"/>
        <c:txPr>
          <a:bodyPr/>
          <a:lstStyle/>
          <a:p>
            <a:pPr>
              <a:defRPr lang="ja-JP" b="1">
                <a:latin typeface="Times New Roman" pitchFamily="18" charset="0"/>
                <a:cs typeface="Times New Roman" pitchFamily="18" charset="0"/>
              </a:defRPr>
            </a:pPr>
            <a:endParaRPr lang="en-US"/>
          </a:p>
        </c:txPr>
        <c:crossAx val="90859392"/>
        <c:crosses val="autoZero"/>
        <c:crossBetween val="between"/>
      </c:valAx>
    </c:plotArea>
    <c:legend>
      <c:legendPos val="r"/>
      <c:layout>
        <c:manualLayout>
          <c:xMode val="edge"/>
          <c:yMode val="edge"/>
          <c:x val="0.66361107702973698"/>
          <c:y val="0.29192574718483144"/>
          <c:w val="0.32051591040371818"/>
          <c:h val="0.33066421132842605"/>
        </c:manualLayout>
      </c:layout>
      <c:txPr>
        <a:bodyPr/>
        <a:lstStyle/>
        <a:p>
          <a:pPr>
            <a:defRPr lang="ja-JP" sz="1200" b="1"/>
          </a:pPr>
          <a:endParaRPr lang="en-US"/>
        </a:p>
      </c:txPr>
    </c:legend>
    <c:plotVisOnly val="1"/>
  </c:chart>
  <c:spPr>
    <a:solidFill>
      <a:schemeClr val="bg1"/>
    </a:solidFill>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18749999999999"/>
          <c:y val="6.6666695829701264E-2"/>
          <c:w val="0.54424315124671918"/>
          <c:h val="0.87777772431221535"/>
        </c:manualLayout>
      </c:layout>
      <c:lineChart>
        <c:grouping val="standard"/>
        <c:ser>
          <c:idx val="0"/>
          <c:order val="0"/>
          <c:tx>
            <c:strRef>
              <c:f>Sahel!$F$94</c:f>
              <c:strCache>
                <c:ptCount val="1"/>
                <c:pt idx="0">
                  <c:v>Evaporation</c:v>
                </c:pt>
              </c:strCache>
            </c:strRef>
          </c:tx>
          <c:spPr>
            <a:ln>
              <a:solidFill>
                <a:srgbClr val="FFC000"/>
              </a:solidFill>
            </a:ln>
          </c:spPr>
          <c:marker>
            <c:symbol val="none"/>
          </c:marker>
          <c:cat>
            <c:numRef>
              <c:f>Sahel!$A$95:$A$119</c:f>
              <c:numCache>
                <c:formatCode>General</c:formatCode>
                <c:ptCount val="2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numCache>
            </c:numRef>
          </c:cat>
          <c:val>
            <c:numRef>
              <c:f>Sahel!$F$95:$F$119</c:f>
              <c:numCache>
                <c:formatCode>General</c:formatCode>
                <c:ptCount val="25"/>
                <c:pt idx="0">
                  <c:v>-0.38900000000000168</c:v>
                </c:pt>
                <c:pt idx="1">
                  <c:v>-0.30700000000000038</c:v>
                </c:pt>
                <c:pt idx="2">
                  <c:v>-1.31</c:v>
                </c:pt>
                <c:pt idx="3">
                  <c:v>-1.4729999999999928</c:v>
                </c:pt>
                <c:pt idx="4">
                  <c:v>-1.7129999999999928</c:v>
                </c:pt>
                <c:pt idx="5">
                  <c:v>-1.0920000000000001</c:v>
                </c:pt>
                <c:pt idx="6">
                  <c:v>-0.83300000000000063</c:v>
                </c:pt>
                <c:pt idx="7">
                  <c:v>-1.75</c:v>
                </c:pt>
                <c:pt idx="8">
                  <c:v>-0.46</c:v>
                </c:pt>
                <c:pt idx="9">
                  <c:v>5.7000000000000023E-2</c:v>
                </c:pt>
                <c:pt idx="10">
                  <c:v>-0.66500000000000392</c:v>
                </c:pt>
                <c:pt idx="11">
                  <c:v>0.55100000000000005</c:v>
                </c:pt>
                <c:pt idx="12">
                  <c:v>1.079</c:v>
                </c:pt>
                <c:pt idx="13">
                  <c:v>0.61400000000000265</c:v>
                </c:pt>
                <c:pt idx="14">
                  <c:v>1.7249999999999928</c:v>
                </c:pt>
                <c:pt idx="15">
                  <c:v>0.45900000000000002</c:v>
                </c:pt>
                <c:pt idx="16">
                  <c:v>0.47200000000000031</c:v>
                </c:pt>
                <c:pt idx="17">
                  <c:v>0.77200000000000335</c:v>
                </c:pt>
                <c:pt idx="18">
                  <c:v>1.9890000000000001</c:v>
                </c:pt>
                <c:pt idx="19">
                  <c:v>1.7729999999999932</c:v>
                </c:pt>
                <c:pt idx="20">
                  <c:v>0.77000000000000335</c:v>
                </c:pt>
                <c:pt idx="21">
                  <c:v>-2.7000000000000145E-2</c:v>
                </c:pt>
                <c:pt idx="22">
                  <c:v>-9.5000000000000043E-2</c:v>
                </c:pt>
                <c:pt idx="23">
                  <c:v>0.88</c:v>
                </c:pt>
                <c:pt idx="24">
                  <c:v>-0.62200000000000299</c:v>
                </c:pt>
              </c:numCache>
            </c:numRef>
          </c:val>
        </c:ser>
        <c:marker val="1"/>
        <c:axId val="79449472"/>
        <c:axId val="92483968"/>
      </c:lineChart>
      <c:catAx>
        <c:axId val="79449472"/>
        <c:scaling>
          <c:orientation val="minMax"/>
        </c:scaling>
        <c:axPos val="b"/>
        <c:numFmt formatCode="General" sourceLinked="1"/>
        <c:majorTickMark val="none"/>
        <c:tickLblPos val="nextTo"/>
        <c:txPr>
          <a:bodyPr/>
          <a:lstStyle/>
          <a:p>
            <a:pPr>
              <a:defRPr lang="ja-JP" sz="1000" b="1">
                <a:latin typeface="Times New Roman" pitchFamily="18" charset="0"/>
                <a:cs typeface="Times New Roman" pitchFamily="18" charset="0"/>
              </a:defRPr>
            </a:pPr>
            <a:endParaRPr lang="en-US"/>
          </a:p>
        </c:txPr>
        <c:crossAx val="92483968"/>
        <c:crosses val="autoZero"/>
        <c:auto val="1"/>
        <c:lblAlgn val="ctr"/>
        <c:lblOffset val="100"/>
        <c:tickLblSkip val="4"/>
      </c:catAx>
      <c:valAx>
        <c:axId val="92483968"/>
        <c:scaling>
          <c:orientation val="minMax"/>
        </c:scaling>
        <c:axPos val="l"/>
        <c:majorGridlines/>
        <c:title>
          <c:tx>
            <c:rich>
              <a:bodyPr/>
              <a:lstStyle/>
              <a:p>
                <a:pPr>
                  <a:defRPr lang="ja-JP" sz="1200">
                    <a:latin typeface="Times New Roman" pitchFamily="18" charset="0"/>
                    <a:cs typeface="Times New Roman" pitchFamily="18" charset="0"/>
                  </a:defRPr>
                </a:pPr>
                <a:r>
                  <a:rPr lang="en-US" sz="1200" dirty="0">
                    <a:latin typeface="Times New Roman" pitchFamily="18" charset="0"/>
                    <a:cs typeface="Times New Roman" pitchFamily="18" charset="0"/>
                  </a:rPr>
                  <a:t>Normalized</a:t>
                </a:r>
              </a:p>
            </c:rich>
          </c:tx>
          <c:layout>
            <c:manualLayout>
              <c:xMode val="edge"/>
              <c:yMode val="edge"/>
              <c:x val="1.9084965391594263E-2"/>
              <c:y val="0.38183356038513488"/>
            </c:manualLayout>
          </c:layout>
        </c:title>
        <c:numFmt formatCode="General" sourceLinked="1"/>
        <c:majorTickMark val="none"/>
        <c:tickLblPos val="nextTo"/>
        <c:txPr>
          <a:bodyPr/>
          <a:lstStyle/>
          <a:p>
            <a:pPr>
              <a:defRPr lang="ja-JP" b="1">
                <a:latin typeface="Times New Roman" pitchFamily="18" charset="0"/>
                <a:cs typeface="Times New Roman" pitchFamily="18" charset="0"/>
              </a:defRPr>
            </a:pPr>
            <a:endParaRPr lang="en-US"/>
          </a:p>
        </c:txPr>
        <c:crossAx val="79449472"/>
        <c:crosses val="autoZero"/>
        <c:crossBetween val="between"/>
      </c:valAx>
    </c:plotArea>
    <c:legend>
      <c:legendPos val="r"/>
      <c:layout>
        <c:manualLayout>
          <c:xMode val="edge"/>
          <c:yMode val="edge"/>
          <c:x val="0.71964833497375735"/>
          <c:y val="0.46643633702376947"/>
          <c:w val="0.27774749835958007"/>
          <c:h val="0.10046067386731172"/>
        </c:manualLayout>
      </c:layout>
      <c:txPr>
        <a:bodyPr/>
        <a:lstStyle/>
        <a:p>
          <a:pPr>
            <a:defRPr lang="ja-JP" sz="1200" b="1">
              <a:latin typeface="Times New Roman" pitchFamily="18" charset="0"/>
              <a:cs typeface="Times New Roman" pitchFamily="18" charset="0"/>
            </a:defRPr>
          </a:pPr>
          <a:endParaRPr lang="en-US"/>
        </a:p>
      </c:txPr>
    </c:legend>
    <c:plotVisOnly val="1"/>
  </c:chart>
  <c:spPr>
    <a:solidFill>
      <a:schemeClr val="bg1"/>
    </a:solidFill>
  </c:sp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ja-JP"/>
            </a:pPr>
            <a:r>
              <a:rPr lang="en-US"/>
              <a:t>Time</a:t>
            </a:r>
            <a:r>
              <a:rPr lang="en-US" baseline="0"/>
              <a:t> series </a:t>
            </a:r>
            <a:endParaRPr lang="en-US"/>
          </a:p>
        </c:rich>
      </c:tx>
      <c:layout>
        <c:manualLayout>
          <c:xMode val="edge"/>
          <c:yMode val="edge"/>
          <c:x val="0.36541118077187201"/>
          <c:y val="6.25E-2"/>
        </c:manualLayout>
      </c:layout>
    </c:title>
    <c:plotArea>
      <c:layout>
        <c:manualLayout>
          <c:layoutTarget val="inner"/>
          <c:xMode val="edge"/>
          <c:yMode val="edge"/>
          <c:x val="8.7932394757409868E-2"/>
          <c:y val="0.13040988019232364"/>
          <c:w val="0.74850334125739959"/>
          <c:h val="0.83518037041935855"/>
        </c:manualLayout>
      </c:layout>
      <c:lineChart>
        <c:grouping val="standard"/>
        <c:ser>
          <c:idx val="0"/>
          <c:order val="0"/>
          <c:tx>
            <c:strRef>
              <c:f>Sahel!$G$150</c:f>
              <c:strCache>
                <c:ptCount val="1"/>
                <c:pt idx="0">
                  <c:v>Sahel rainfall</c:v>
                </c:pt>
              </c:strCache>
            </c:strRef>
          </c:tx>
          <c:spPr>
            <a:ln>
              <a:solidFill>
                <a:srgbClr val="FF0000"/>
              </a:solidFill>
            </a:ln>
          </c:spPr>
          <c:marker>
            <c:symbol val="none"/>
          </c:marker>
          <c:cat>
            <c:numRef>
              <c:f>Sahel!$E$151:$E$176</c:f>
              <c:numCache>
                <c:formatCode>General</c:formatCode>
                <c:ptCount val="2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numCache>
            </c:numRef>
          </c:cat>
          <c:val>
            <c:numRef>
              <c:f>Sahel!$G$151:$G$176</c:f>
              <c:numCache>
                <c:formatCode>General</c:formatCode>
                <c:ptCount val="26"/>
                <c:pt idx="0">
                  <c:v>-0.56000000000000005</c:v>
                </c:pt>
                <c:pt idx="1">
                  <c:v>-0.60000000000000064</c:v>
                </c:pt>
                <c:pt idx="2">
                  <c:v>-0.76000000000000334</c:v>
                </c:pt>
                <c:pt idx="3">
                  <c:v>-1.43</c:v>
                </c:pt>
                <c:pt idx="4">
                  <c:v>-1.9100000000000001</c:v>
                </c:pt>
                <c:pt idx="5">
                  <c:v>-2.06</c:v>
                </c:pt>
                <c:pt idx="6">
                  <c:v>-1.27</c:v>
                </c:pt>
                <c:pt idx="7">
                  <c:v>-1.2</c:v>
                </c:pt>
                <c:pt idx="8">
                  <c:v>-1.74</c:v>
                </c:pt>
                <c:pt idx="9">
                  <c:v>-0.3100000000000015</c:v>
                </c:pt>
                <c:pt idx="10">
                  <c:v>-0.86000000000000065</c:v>
                </c:pt>
                <c:pt idx="11">
                  <c:v>-1.82</c:v>
                </c:pt>
                <c:pt idx="12">
                  <c:v>-0.79</c:v>
                </c:pt>
                <c:pt idx="13">
                  <c:v>-4.0000000000000022E-2</c:v>
                </c:pt>
                <c:pt idx="14">
                  <c:v>-0.61000000000000065</c:v>
                </c:pt>
                <c:pt idx="15">
                  <c:v>0.91</c:v>
                </c:pt>
                <c:pt idx="16">
                  <c:v>-0.32000000000000167</c:v>
                </c:pt>
                <c:pt idx="17">
                  <c:v>-0.98</c:v>
                </c:pt>
                <c:pt idx="18">
                  <c:v>-0.58000000000000007</c:v>
                </c:pt>
                <c:pt idx="19">
                  <c:v>-6.0000000000000032E-2</c:v>
                </c:pt>
                <c:pt idx="20">
                  <c:v>0.60000000000000064</c:v>
                </c:pt>
                <c:pt idx="21">
                  <c:v>-0.82000000000000062</c:v>
                </c:pt>
                <c:pt idx="22">
                  <c:v>-1.0900000000000001</c:v>
                </c:pt>
                <c:pt idx="23">
                  <c:v>-1.0900000000000001</c:v>
                </c:pt>
                <c:pt idx="24">
                  <c:v>0.2</c:v>
                </c:pt>
                <c:pt idx="25">
                  <c:v>-1.3</c:v>
                </c:pt>
              </c:numCache>
            </c:numRef>
          </c:val>
        </c:ser>
        <c:ser>
          <c:idx val="1"/>
          <c:order val="1"/>
          <c:tx>
            <c:strRef>
              <c:f>Sahel!$J$150</c:f>
              <c:strCache>
                <c:ptCount val="1"/>
                <c:pt idx="0">
                  <c:v>div_Sahel</c:v>
                </c:pt>
              </c:strCache>
            </c:strRef>
          </c:tx>
          <c:spPr>
            <a:ln>
              <a:solidFill>
                <a:srgbClr val="3366FF"/>
              </a:solidFill>
            </a:ln>
          </c:spPr>
          <c:marker>
            <c:symbol val="none"/>
          </c:marker>
          <c:cat>
            <c:numRef>
              <c:f>Sahel!$E$151:$E$176</c:f>
              <c:numCache>
                <c:formatCode>General</c:formatCode>
                <c:ptCount val="2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numCache>
            </c:numRef>
          </c:cat>
          <c:val>
            <c:numRef>
              <c:f>Sahel!$J$151:$J$176</c:f>
              <c:numCache>
                <c:formatCode>General</c:formatCode>
                <c:ptCount val="26"/>
                <c:pt idx="0">
                  <c:v>-0.132648602</c:v>
                </c:pt>
                <c:pt idx="1">
                  <c:v>0.22823041699999999</c:v>
                </c:pt>
                <c:pt idx="2">
                  <c:v>0.42346274900000236</c:v>
                </c:pt>
                <c:pt idx="3" formatCode="0.00E+00">
                  <c:v>2.9238581699999999E-2</c:v>
                </c:pt>
                <c:pt idx="4">
                  <c:v>0.32253715400000005</c:v>
                </c:pt>
                <c:pt idx="5">
                  <c:v>0.17428080700000001</c:v>
                </c:pt>
                <c:pt idx="6">
                  <c:v>0.12815651299999967</c:v>
                </c:pt>
                <c:pt idx="7">
                  <c:v>0.24293257300000001</c:v>
                </c:pt>
                <c:pt idx="8">
                  <c:v>-0.15748029900000124</c:v>
                </c:pt>
                <c:pt idx="9" formatCode="0.00E+00">
                  <c:v>-9.6605852200000689E-2</c:v>
                </c:pt>
                <c:pt idx="10">
                  <c:v>0.82785290499999997</c:v>
                </c:pt>
                <c:pt idx="11">
                  <c:v>0.97967630600000299</c:v>
                </c:pt>
                <c:pt idx="12">
                  <c:v>1.2972759</c:v>
                </c:pt>
                <c:pt idx="13">
                  <c:v>1.0609965299999999</c:v>
                </c:pt>
                <c:pt idx="14">
                  <c:v>1.31018531</c:v>
                </c:pt>
                <c:pt idx="15">
                  <c:v>0.85177248700000063</c:v>
                </c:pt>
                <c:pt idx="16">
                  <c:v>0.89578235099999959</c:v>
                </c:pt>
                <c:pt idx="17">
                  <c:v>1.48088598</c:v>
                </c:pt>
                <c:pt idx="18">
                  <c:v>1.4256211499999893</c:v>
                </c:pt>
                <c:pt idx="19">
                  <c:v>2.0506813500000001</c:v>
                </c:pt>
                <c:pt idx="20">
                  <c:v>1.2227027399999999</c:v>
                </c:pt>
                <c:pt idx="21">
                  <c:v>1.4752267599999891</c:v>
                </c:pt>
                <c:pt idx="22">
                  <c:v>0.84556609399999949</c:v>
                </c:pt>
                <c:pt idx="23">
                  <c:v>0.92341685299999998</c:v>
                </c:pt>
                <c:pt idx="24">
                  <c:v>0.52432555000000003</c:v>
                </c:pt>
                <c:pt idx="25">
                  <c:v>0.433727056</c:v>
                </c:pt>
              </c:numCache>
            </c:numRef>
          </c:val>
        </c:ser>
        <c:marker val="1"/>
        <c:axId val="92528000"/>
        <c:axId val="92873856"/>
      </c:lineChart>
      <c:catAx>
        <c:axId val="92528000"/>
        <c:scaling>
          <c:orientation val="minMax"/>
        </c:scaling>
        <c:axPos val="b"/>
        <c:numFmt formatCode="General" sourceLinked="1"/>
        <c:majorTickMark val="none"/>
        <c:tickLblPos val="nextTo"/>
        <c:txPr>
          <a:bodyPr/>
          <a:lstStyle/>
          <a:p>
            <a:pPr>
              <a:defRPr lang="ja-JP" sz="1100" b="1">
                <a:latin typeface="Times New Roman" pitchFamily="18" charset="0"/>
                <a:cs typeface="Times New Roman" pitchFamily="18" charset="0"/>
              </a:defRPr>
            </a:pPr>
            <a:endParaRPr lang="en-US"/>
          </a:p>
        </c:txPr>
        <c:crossAx val="92873856"/>
        <c:crosses val="autoZero"/>
        <c:auto val="1"/>
        <c:lblAlgn val="ctr"/>
        <c:lblOffset val="100"/>
        <c:tickLblSkip val="4"/>
      </c:catAx>
      <c:valAx>
        <c:axId val="92873856"/>
        <c:scaling>
          <c:orientation val="minMax"/>
        </c:scaling>
        <c:axPos val="l"/>
        <c:majorGridlines/>
        <c:title>
          <c:tx>
            <c:rich>
              <a:bodyPr/>
              <a:lstStyle/>
              <a:p>
                <a:pPr>
                  <a:defRPr lang="ja-JP" sz="1200">
                    <a:latin typeface="Times New Roman" pitchFamily="18" charset="0"/>
                    <a:cs typeface="Times New Roman" pitchFamily="18" charset="0"/>
                  </a:defRPr>
                </a:pPr>
                <a:r>
                  <a:rPr lang="en-US" sz="1200">
                    <a:latin typeface="Times New Roman" pitchFamily="18" charset="0"/>
                    <a:cs typeface="Times New Roman" pitchFamily="18" charset="0"/>
                  </a:rPr>
                  <a:t>Normalized</a:t>
                </a:r>
              </a:p>
            </c:rich>
          </c:tx>
        </c:title>
        <c:numFmt formatCode="General" sourceLinked="1"/>
        <c:majorTickMark val="none"/>
        <c:tickLblPos val="nextTo"/>
        <c:txPr>
          <a:bodyPr/>
          <a:lstStyle/>
          <a:p>
            <a:pPr>
              <a:defRPr lang="ja-JP"/>
            </a:pPr>
            <a:endParaRPr lang="en-US"/>
          </a:p>
        </c:txPr>
        <c:crossAx val="92528000"/>
        <c:crosses val="autoZero"/>
        <c:crossBetween val="between"/>
      </c:valAx>
    </c:plotArea>
    <c:plotVisOnly val="1"/>
  </c:chart>
  <c:spPr>
    <a:solidFill>
      <a:schemeClr val="bg1"/>
    </a:solidFill>
  </c:sp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drawing1.xml><?xml version="1.0" encoding="utf-8"?>
<c:userShapes xmlns:c="http://schemas.openxmlformats.org/drawingml/2006/chart">
  <cdr:relSizeAnchor xmlns:cdr="http://schemas.openxmlformats.org/drawingml/2006/chartDrawing">
    <cdr:from>
      <cdr:x>0.57895</cdr:x>
      <cdr:y>0.16667</cdr:y>
    </cdr:from>
    <cdr:to>
      <cdr:x>0.70708</cdr:x>
      <cdr:y>0.25922</cdr:y>
    </cdr:to>
    <cdr:sp macro="" textlink="">
      <cdr:nvSpPr>
        <cdr:cNvPr id="2" name="TextBox 17"/>
        <cdr:cNvSpPr txBox="1"/>
      </cdr:nvSpPr>
      <cdr:spPr>
        <a:xfrm xmlns:a="http://schemas.openxmlformats.org/drawingml/2006/main">
          <a:off x="3352800" y="609600"/>
          <a:ext cx="742058" cy="3385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r>
            <a:rPr lang="en-US" sz="1600" b="1" dirty="0" smtClean="0">
              <a:latin typeface="Times New Roman" pitchFamily="18" charset="0"/>
              <a:cs typeface="Times New Roman" pitchFamily="18" charset="0"/>
            </a:rPr>
            <a:t>1984</a:t>
          </a:r>
          <a:endParaRPr lang="en-US" sz="1600" b="1" dirty="0">
            <a:latin typeface="Times New Roman" pitchFamily="18" charset="0"/>
            <a:cs typeface="Times New Roman" pitchFamily="18" charset="0"/>
          </a:endParaRPr>
        </a:p>
      </cdr:txBody>
    </cdr:sp>
  </cdr:relSizeAnchor>
  <cdr:relSizeAnchor xmlns:cdr="http://schemas.openxmlformats.org/drawingml/2006/chartDrawing">
    <cdr:from>
      <cdr:x>0.59211</cdr:x>
      <cdr:y>0.16667</cdr:y>
    </cdr:from>
    <cdr:to>
      <cdr:x>0.59211</cdr:x>
      <cdr:y>0.875</cdr:y>
    </cdr:to>
    <cdr:cxnSp macro="">
      <cdr:nvCxnSpPr>
        <cdr:cNvPr id="3" name="Straight Connector 2"/>
        <cdr:cNvCxnSpPr/>
      </cdr:nvCxnSpPr>
      <cdr:spPr>
        <a:xfrm xmlns:a="http://schemas.openxmlformats.org/drawingml/2006/main" rot="5400000">
          <a:off x="2133600" y="1905000"/>
          <a:ext cx="2590800"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0.07709</cdr:x>
      <cdr:y>0.22439</cdr:y>
    </cdr:to>
    <cdr:sp macro="" textlink="">
      <cdr:nvSpPr>
        <cdr:cNvPr id="2" name="テキスト ボックス 22"/>
        <cdr:cNvSpPr txBox="1"/>
      </cdr:nvSpPr>
      <cdr:spPr>
        <a:xfrm xmlns:a="http://schemas.openxmlformats.org/drawingml/2006/main">
          <a:off x="0" y="0"/>
          <a:ext cx="381836"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mbria"/>
            </a:defRPr>
          </a:lvl1pPr>
          <a:lvl2pPr marL="457200" algn="l" defTabSz="914400" rtl="0" eaLnBrk="1" latinLnBrk="0" hangingPunct="1">
            <a:defRPr sz="1800" kern="1200">
              <a:solidFill>
                <a:sysClr val="windowText" lastClr="000000"/>
              </a:solidFill>
              <a:latin typeface="Cambria"/>
            </a:defRPr>
          </a:lvl2pPr>
          <a:lvl3pPr marL="914400" algn="l" defTabSz="914400" rtl="0" eaLnBrk="1" latinLnBrk="0" hangingPunct="1">
            <a:defRPr sz="1800" kern="1200">
              <a:solidFill>
                <a:sysClr val="windowText" lastClr="000000"/>
              </a:solidFill>
              <a:latin typeface="Cambria"/>
            </a:defRPr>
          </a:lvl3pPr>
          <a:lvl4pPr marL="1371600" algn="l" defTabSz="914400" rtl="0" eaLnBrk="1" latinLnBrk="0" hangingPunct="1">
            <a:defRPr sz="1800" kern="1200">
              <a:solidFill>
                <a:sysClr val="windowText" lastClr="000000"/>
              </a:solidFill>
              <a:latin typeface="Cambria"/>
            </a:defRPr>
          </a:lvl4pPr>
          <a:lvl5pPr marL="1828800" algn="l" defTabSz="914400" rtl="0" eaLnBrk="1" latinLnBrk="0" hangingPunct="1">
            <a:defRPr sz="1800" kern="1200">
              <a:solidFill>
                <a:sysClr val="windowText" lastClr="000000"/>
              </a:solidFill>
              <a:latin typeface="Cambria"/>
            </a:defRPr>
          </a:lvl5pPr>
          <a:lvl6pPr marL="2286000" algn="l" defTabSz="914400" rtl="0" eaLnBrk="1" latinLnBrk="0" hangingPunct="1">
            <a:defRPr sz="1800" kern="1200">
              <a:solidFill>
                <a:sysClr val="windowText" lastClr="000000"/>
              </a:solidFill>
              <a:latin typeface="Cambria"/>
            </a:defRPr>
          </a:lvl6pPr>
          <a:lvl7pPr marL="2743200" algn="l" defTabSz="914400" rtl="0" eaLnBrk="1" latinLnBrk="0" hangingPunct="1">
            <a:defRPr sz="1800" kern="1200">
              <a:solidFill>
                <a:sysClr val="windowText" lastClr="000000"/>
              </a:solidFill>
              <a:latin typeface="Cambria"/>
            </a:defRPr>
          </a:lvl7pPr>
          <a:lvl8pPr marL="3200400" algn="l" defTabSz="914400" rtl="0" eaLnBrk="1" latinLnBrk="0" hangingPunct="1">
            <a:defRPr sz="1800" kern="1200">
              <a:solidFill>
                <a:sysClr val="windowText" lastClr="000000"/>
              </a:solidFill>
              <a:latin typeface="Cambria"/>
            </a:defRPr>
          </a:lvl8pPr>
          <a:lvl9pPr marL="3657600" algn="l" defTabSz="914400" rtl="0" eaLnBrk="1" latinLnBrk="0" hangingPunct="1">
            <a:defRPr sz="1800" kern="1200">
              <a:solidFill>
                <a:sysClr val="windowText" lastClr="000000"/>
              </a:solidFill>
              <a:latin typeface="Cambria"/>
            </a:defRPr>
          </a:lvl9pPr>
        </a:lstStyle>
        <a:p xmlns:a="http://schemas.openxmlformats.org/drawingml/2006/main">
          <a:r>
            <a:rPr kumimoji="1" lang="en-US" altLang="ja-JP" sz="2400" b="1" dirty="0" smtClean="0"/>
            <a:t>P</a:t>
          </a:r>
          <a:endParaRPr kumimoji="1" lang="ja-JP" altLang="en-US" sz="24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0.076</cdr:x>
      <cdr:y>0.20195</cdr:y>
    </cdr:to>
    <cdr:sp macro="" textlink="">
      <cdr:nvSpPr>
        <cdr:cNvPr id="2" name="テキスト ボックス 23"/>
        <cdr:cNvSpPr txBox="1"/>
      </cdr:nvSpPr>
      <cdr:spPr>
        <a:xfrm xmlns:a="http://schemas.openxmlformats.org/drawingml/2006/main">
          <a:off x="0" y="0"/>
          <a:ext cx="370614"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mbria"/>
            </a:defRPr>
          </a:lvl1pPr>
          <a:lvl2pPr marL="457200" algn="l" defTabSz="914400" rtl="0" eaLnBrk="1" latinLnBrk="0" hangingPunct="1">
            <a:defRPr sz="1800" kern="1200">
              <a:solidFill>
                <a:sysClr val="windowText" lastClr="000000"/>
              </a:solidFill>
              <a:latin typeface="Cambria"/>
            </a:defRPr>
          </a:lvl2pPr>
          <a:lvl3pPr marL="914400" algn="l" defTabSz="914400" rtl="0" eaLnBrk="1" latinLnBrk="0" hangingPunct="1">
            <a:defRPr sz="1800" kern="1200">
              <a:solidFill>
                <a:sysClr val="windowText" lastClr="000000"/>
              </a:solidFill>
              <a:latin typeface="Cambria"/>
            </a:defRPr>
          </a:lvl3pPr>
          <a:lvl4pPr marL="1371600" algn="l" defTabSz="914400" rtl="0" eaLnBrk="1" latinLnBrk="0" hangingPunct="1">
            <a:defRPr sz="1800" kern="1200">
              <a:solidFill>
                <a:sysClr val="windowText" lastClr="000000"/>
              </a:solidFill>
              <a:latin typeface="Cambria"/>
            </a:defRPr>
          </a:lvl4pPr>
          <a:lvl5pPr marL="1828800" algn="l" defTabSz="914400" rtl="0" eaLnBrk="1" latinLnBrk="0" hangingPunct="1">
            <a:defRPr sz="1800" kern="1200">
              <a:solidFill>
                <a:sysClr val="windowText" lastClr="000000"/>
              </a:solidFill>
              <a:latin typeface="Cambria"/>
            </a:defRPr>
          </a:lvl5pPr>
          <a:lvl6pPr marL="2286000" algn="l" defTabSz="914400" rtl="0" eaLnBrk="1" latinLnBrk="0" hangingPunct="1">
            <a:defRPr sz="1800" kern="1200">
              <a:solidFill>
                <a:sysClr val="windowText" lastClr="000000"/>
              </a:solidFill>
              <a:latin typeface="Cambria"/>
            </a:defRPr>
          </a:lvl6pPr>
          <a:lvl7pPr marL="2743200" algn="l" defTabSz="914400" rtl="0" eaLnBrk="1" latinLnBrk="0" hangingPunct="1">
            <a:defRPr sz="1800" kern="1200">
              <a:solidFill>
                <a:sysClr val="windowText" lastClr="000000"/>
              </a:solidFill>
              <a:latin typeface="Cambria"/>
            </a:defRPr>
          </a:lvl7pPr>
          <a:lvl8pPr marL="3200400" algn="l" defTabSz="914400" rtl="0" eaLnBrk="1" latinLnBrk="0" hangingPunct="1">
            <a:defRPr sz="1800" kern="1200">
              <a:solidFill>
                <a:sysClr val="windowText" lastClr="000000"/>
              </a:solidFill>
              <a:latin typeface="Cambria"/>
            </a:defRPr>
          </a:lvl8pPr>
          <a:lvl9pPr marL="3657600" algn="l" defTabSz="914400" rtl="0" eaLnBrk="1" latinLnBrk="0" hangingPunct="1">
            <a:defRPr sz="1800" kern="1200">
              <a:solidFill>
                <a:sysClr val="windowText" lastClr="000000"/>
              </a:solidFill>
              <a:latin typeface="Cambria"/>
            </a:defRPr>
          </a:lvl9pPr>
        </a:lstStyle>
        <a:p xmlns:a="http://schemas.openxmlformats.org/drawingml/2006/main">
          <a:r>
            <a:rPr lang="en-US" altLang="ja-JP" sz="2400" b="1" dirty="0" smtClean="0"/>
            <a:t>E</a:t>
          </a:r>
          <a:endParaRPr kumimoji="1" lang="ja-JP" altLang="en-US" sz="24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0.69027</cdr:x>
      <cdr:y>0.50877</cdr:y>
    </cdr:from>
    <cdr:to>
      <cdr:x>0.99115</cdr:x>
      <cdr:y>0.59649</cdr:y>
    </cdr:to>
    <cdr:sp macro="" textlink="">
      <cdr:nvSpPr>
        <cdr:cNvPr id="2" name="TextBox 1"/>
        <cdr:cNvSpPr txBox="1"/>
      </cdr:nvSpPr>
      <cdr:spPr>
        <a:xfrm xmlns:a="http://schemas.openxmlformats.org/drawingml/2006/main">
          <a:off x="5943600" y="2209800"/>
          <a:ext cx="2590800" cy="3810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200" b="1" dirty="0" smtClean="0"/>
            <a:t>Evaporation</a:t>
          </a:r>
          <a:endParaRPr 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0.63934</cdr:x>
      <cdr:y>0.11628</cdr:y>
    </cdr:from>
    <cdr:to>
      <cdr:x>0.78689</cdr:x>
      <cdr:y>0.2196</cdr:y>
    </cdr:to>
    <cdr:sp macro="" textlink="">
      <cdr:nvSpPr>
        <cdr:cNvPr id="3" name="TextBox 17"/>
        <cdr:cNvSpPr txBox="1"/>
      </cdr:nvSpPr>
      <cdr:spPr>
        <a:xfrm xmlns:a="http://schemas.openxmlformats.org/drawingml/2006/main">
          <a:off x="2971800" y="380999"/>
          <a:ext cx="6858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mbria"/>
            </a:defRPr>
          </a:lvl1pPr>
          <a:lvl2pPr marL="457200" algn="l" defTabSz="914400" rtl="0" eaLnBrk="1" latinLnBrk="0" hangingPunct="1">
            <a:defRPr sz="1800" kern="1200">
              <a:solidFill>
                <a:sysClr val="windowText" lastClr="000000"/>
              </a:solidFill>
              <a:latin typeface="Cambria"/>
            </a:defRPr>
          </a:lvl2pPr>
          <a:lvl3pPr marL="914400" algn="l" defTabSz="914400" rtl="0" eaLnBrk="1" latinLnBrk="0" hangingPunct="1">
            <a:defRPr sz="1800" kern="1200">
              <a:solidFill>
                <a:sysClr val="windowText" lastClr="000000"/>
              </a:solidFill>
              <a:latin typeface="Cambria"/>
            </a:defRPr>
          </a:lvl3pPr>
          <a:lvl4pPr marL="1371600" algn="l" defTabSz="914400" rtl="0" eaLnBrk="1" latinLnBrk="0" hangingPunct="1">
            <a:defRPr sz="1800" kern="1200">
              <a:solidFill>
                <a:sysClr val="windowText" lastClr="000000"/>
              </a:solidFill>
              <a:latin typeface="Cambria"/>
            </a:defRPr>
          </a:lvl4pPr>
          <a:lvl5pPr marL="1828800" algn="l" defTabSz="914400" rtl="0" eaLnBrk="1" latinLnBrk="0" hangingPunct="1">
            <a:defRPr sz="1800" kern="1200">
              <a:solidFill>
                <a:sysClr val="windowText" lastClr="000000"/>
              </a:solidFill>
              <a:latin typeface="Cambria"/>
            </a:defRPr>
          </a:lvl5pPr>
          <a:lvl6pPr marL="2286000" algn="l" defTabSz="914400" rtl="0" eaLnBrk="1" latinLnBrk="0" hangingPunct="1">
            <a:defRPr sz="1800" kern="1200">
              <a:solidFill>
                <a:sysClr val="windowText" lastClr="000000"/>
              </a:solidFill>
              <a:latin typeface="Cambria"/>
            </a:defRPr>
          </a:lvl6pPr>
          <a:lvl7pPr marL="2743200" algn="l" defTabSz="914400" rtl="0" eaLnBrk="1" latinLnBrk="0" hangingPunct="1">
            <a:defRPr sz="1800" kern="1200">
              <a:solidFill>
                <a:sysClr val="windowText" lastClr="000000"/>
              </a:solidFill>
              <a:latin typeface="Cambria"/>
            </a:defRPr>
          </a:lvl7pPr>
          <a:lvl8pPr marL="3200400" algn="l" defTabSz="914400" rtl="0" eaLnBrk="1" latinLnBrk="0" hangingPunct="1">
            <a:defRPr sz="1800" kern="1200">
              <a:solidFill>
                <a:sysClr val="windowText" lastClr="000000"/>
              </a:solidFill>
              <a:latin typeface="Cambria"/>
            </a:defRPr>
          </a:lvl8pPr>
          <a:lvl9pPr marL="3657600" algn="l" defTabSz="914400" rtl="0" eaLnBrk="1" latinLnBrk="0" hangingPunct="1">
            <a:defRPr sz="1800" kern="1200">
              <a:solidFill>
                <a:sysClr val="windowText" lastClr="000000"/>
              </a:solidFill>
              <a:latin typeface="Cambria"/>
            </a:defRPr>
          </a:lvl9pPr>
        </a:lstStyle>
        <a:p xmlns:a="http://schemas.openxmlformats.org/drawingml/2006/main">
          <a:r>
            <a:rPr lang="en-US" sz="1600" b="1" dirty="0" smtClean="0">
              <a:latin typeface="Times New Roman" pitchFamily="18" charset="0"/>
              <a:cs typeface="Times New Roman" pitchFamily="18" charset="0"/>
            </a:rPr>
            <a:t>1984</a:t>
          </a:r>
          <a:endParaRPr lang="en-US" sz="1600" b="1" dirty="0">
            <a:latin typeface="Times New Roman" pitchFamily="18" charset="0"/>
            <a:cs typeface="Times New Roman" pitchFamily="18" charset="0"/>
          </a:endParaRPr>
        </a:p>
      </cdr:txBody>
    </cdr:sp>
  </cdr:relSizeAnchor>
  <cdr:relSizeAnchor xmlns:cdr="http://schemas.openxmlformats.org/drawingml/2006/chartDrawing">
    <cdr:from>
      <cdr:x>0.65152</cdr:x>
      <cdr:y>0.09302</cdr:y>
    </cdr:from>
    <cdr:to>
      <cdr:x>0.65152</cdr:x>
      <cdr:y>0.88372</cdr:y>
    </cdr:to>
    <cdr:cxnSp macro="">
      <cdr:nvCxnSpPr>
        <cdr:cNvPr id="4" name="Straight Connector 3"/>
        <cdr:cNvCxnSpPr/>
      </cdr:nvCxnSpPr>
      <cdr:spPr>
        <a:xfrm xmlns:a="http://schemas.openxmlformats.org/drawingml/2006/main" rot="5400000">
          <a:off x="1981200" y="1600200"/>
          <a:ext cx="2590800"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0.36364</cdr:x>
      <cdr:y>0</cdr:y>
    </cdr:from>
    <cdr:to>
      <cdr:x>0.88823</cdr:x>
      <cdr:y>0.11272</cdr:y>
    </cdr:to>
    <cdr:sp macro="" textlink="">
      <cdr:nvSpPr>
        <cdr:cNvPr id="6" name="TextBox 11"/>
        <cdr:cNvSpPr txBox="1"/>
      </cdr:nvSpPr>
      <cdr:spPr>
        <a:xfrm xmlns:a="http://schemas.openxmlformats.org/drawingml/2006/main">
          <a:off x="1828800" y="0"/>
          <a:ext cx="2638268" cy="3435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mbria"/>
            </a:defRPr>
          </a:lvl1pPr>
          <a:lvl2pPr marL="457200" algn="l" defTabSz="914400" rtl="0" eaLnBrk="1" latinLnBrk="0" hangingPunct="1">
            <a:defRPr sz="1800" kern="1200">
              <a:solidFill>
                <a:sysClr val="windowText" lastClr="000000"/>
              </a:solidFill>
              <a:latin typeface="Cambria"/>
            </a:defRPr>
          </a:lvl2pPr>
          <a:lvl3pPr marL="914400" algn="l" defTabSz="914400" rtl="0" eaLnBrk="1" latinLnBrk="0" hangingPunct="1">
            <a:defRPr sz="1800" kern="1200">
              <a:solidFill>
                <a:sysClr val="windowText" lastClr="000000"/>
              </a:solidFill>
              <a:latin typeface="Cambria"/>
            </a:defRPr>
          </a:lvl3pPr>
          <a:lvl4pPr marL="1371600" algn="l" defTabSz="914400" rtl="0" eaLnBrk="1" latinLnBrk="0" hangingPunct="1">
            <a:defRPr sz="1800" kern="1200">
              <a:solidFill>
                <a:sysClr val="windowText" lastClr="000000"/>
              </a:solidFill>
              <a:latin typeface="Cambria"/>
            </a:defRPr>
          </a:lvl4pPr>
          <a:lvl5pPr marL="1828800" algn="l" defTabSz="914400" rtl="0" eaLnBrk="1" latinLnBrk="0" hangingPunct="1">
            <a:defRPr sz="1800" kern="1200">
              <a:solidFill>
                <a:sysClr val="windowText" lastClr="000000"/>
              </a:solidFill>
              <a:latin typeface="Cambria"/>
            </a:defRPr>
          </a:lvl5pPr>
          <a:lvl6pPr marL="2286000" algn="l" defTabSz="914400" rtl="0" eaLnBrk="1" latinLnBrk="0" hangingPunct="1">
            <a:defRPr sz="1800" kern="1200">
              <a:solidFill>
                <a:sysClr val="windowText" lastClr="000000"/>
              </a:solidFill>
              <a:latin typeface="Cambria"/>
            </a:defRPr>
          </a:lvl6pPr>
          <a:lvl7pPr marL="2743200" algn="l" defTabSz="914400" rtl="0" eaLnBrk="1" latinLnBrk="0" hangingPunct="1">
            <a:defRPr sz="1800" kern="1200">
              <a:solidFill>
                <a:sysClr val="windowText" lastClr="000000"/>
              </a:solidFill>
              <a:latin typeface="Cambria"/>
            </a:defRPr>
          </a:lvl7pPr>
          <a:lvl8pPr marL="3200400" algn="l" defTabSz="914400" rtl="0" eaLnBrk="1" latinLnBrk="0" hangingPunct="1">
            <a:defRPr sz="1800" kern="1200">
              <a:solidFill>
                <a:sysClr val="windowText" lastClr="000000"/>
              </a:solidFill>
              <a:latin typeface="Cambria"/>
            </a:defRPr>
          </a:lvl8pPr>
          <a:lvl9pPr marL="3657600" algn="l" defTabSz="914400" rtl="0" eaLnBrk="1" latinLnBrk="0" hangingPunct="1">
            <a:defRPr sz="1800" kern="1200">
              <a:solidFill>
                <a:sysClr val="windowText" lastClr="000000"/>
              </a:solidFill>
              <a:latin typeface="Cambria"/>
            </a:defRPr>
          </a:lvl9pPr>
        </a:lstStyle>
        <a:p xmlns:a="http://schemas.openxmlformats.org/drawingml/2006/main">
          <a:r>
            <a:rPr lang="en-US" sz="1600" b="1" dirty="0" smtClean="0">
              <a:latin typeface="Times New Roman" pitchFamily="18" charset="0"/>
              <a:cs typeface="Times New Roman" pitchFamily="18" charset="0"/>
            </a:rPr>
            <a:t>AVERAGE (mm/year)</a:t>
          </a:r>
          <a:endParaRPr lang="en-US" sz="1600" b="1" dirty="0">
            <a:latin typeface="Times New Roman" pitchFamily="18" charset="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0.57895</cdr:x>
      <cdr:y>0.16667</cdr:y>
    </cdr:from>
    <cdr:to>
      <cdr:x>0.70708</cdr:x>
      <cdr:y>0.25922</cdr:y>
    </cdr:to>
    <cdr:sp macro="" textlink="">
      <cdr:nvSpPr>
        <cdr:cNvPr id="2" name="TextBox 17"/>
        <cdr:cNvSpPr txBox="1"/>
      </cdr:nvSpPr>
      <cdr:spPr>
        <a:xfrm xmlns:a="http://schemas.openxmlformats.org/drawingml/2006/main">
          <a:off x="3352800" y="609600"/>
          <a:ext cx="742058" cy="3385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r>
            <a:rPr lang="en-US" sz="1600" b="1" dirty="0" smtClean="0">
              <a:latin typeface="Times New Roman" pitchFamily="18" charset="0"/>
              <a:cs typeface="Times New Roman" pitchFamily="18" charset="0"/>
            </a:rPr>
            <a:t>1984</a:t>
          </a:r>
          <a:endParaRPr lang="en-US" sz="1600" b="1" dirty="0">
            <a:latin typeface="Times New Roman" pitchFamily="18" charset="0"/>
            <a:cs typeface="Times New Roman" pitchFamily="18" charset="0"/>
          </a:endParaRPr>
        </a:p>
      </cdr:txBody>
    </cdr:sp>
  </cdr:relSizeAnchor>
  <cdr:relSizeAnchor xmlns:cdr="http://schemas.openxmlformats.org/drawingml/2006/chartDrawing">
    <cdr:from>
      <cdr:x>0.59211</cdr:x>
      <cdr:y>0.16667</cdr:y>
    </cdr:from>
    <cdr:to>
      <cdr:x>0.59211</cdr:x>
      <cdr:y>0.875</cdr:y>
    </cdr:to>
    <cdr:cxnSp macro="">
      <cdr:nvCxnSpPr>
        <cdr:cNvPr id="3" name="Straight Connector 2"/>
        <cdr:cNvCxnSpPr/>
      </cdr:nvCxnSpPr>
      <cdr:spPr>
        <a:xfrm xmlns:a="http://schemas.openxmlformats.org/drawingml/2006/main" rot="5400000">
          <a:off x="2133600" y="1905000"/>
          <a:ext cx="2590800"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0.45313</cdr:x>
      <cdr:y>0.04762</cdr:y>
    </cdr:from>
    <cdr:to>
      <cdr:x>0.67885</cdr:x>
      <cdr:y>0.16302</cdr:y>
    </cdr:to>
    <cdr:sp macro="" textlink="">
      <cdr:nvSpPr>
        <cdr:cNvPr id="2" name="TextBox 5"/>
        <cdr:cNvSpPr txBox="1"/>
      </cdr:nvSpPr>
      <cdr:spPr>
        <a:xfrm xmlns:a="http://schemas.openxmlformats.org/drawingml/2006/main">
          <a:off x="2209800" y="152400"/>
          <a:ext cx="1100816" cy="369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mbria"/>
            </a:defRPr>
          </a:lvl1pPr>
          <a:lvl2pPr marL="457200" algn="l" defTabSz="914400" rtl="0" eaLnBrk="1" latinLnBrk="0" hangingPunct="1">
            <a:defRPr sz="1800" kern="1200">
              <a:solidFill>
                <a:sysClr val="windowText" lastClr="000000"/>
              </a:solidFill>
              <a:latin typeface="Cambria"/>
            </a:defRPr>
          </a:lvl2pPr>
          <a:lvl3pPr marL="914400" algn="l" defTabSz="914400" rtl="0" eaLnBrk="1" latinLnBrk="0" hangingPunct="1">
            <a:defRPr sz="1800" kern="1200">
              <a:solidFill>
                <a:sysClr val="windowText" lastClr="000000"/>
              </a:solidFill>
              <a:latin typeface="Cambria"/>
            </a:defRPr>
          </a:lvl3pPr>
          <a:lvl4pPr marL="1371600" algn="l" defTabSz="914400" rtl="0" eaLnBrk="1" latinLnBrk="0" hangingPunct="1">
            <a:defRPr sz="1800" kern="1200">
              <a:solidFill>
                <a:sysClr val="windowText" lastClr="000000"/>
              </a:solidFill>
              <a:latin typeface="Cambria"/>
            </a:defRPr>
          </a:lvl4pPr>
          <a:lvl5pPr marL="1828800" algn="l" defTabSz="914400" rtl="0" eaLnBrk="1" latinLnBrk="0" hangingPunct="1">
            <a:defRPr sz="1800" kern="1200">
              <a:solidFill>
                <a:sysClr val="windowText" lastClr="000000"/>
              </a:solidFill>
              <a:latin typeface="Cambria"/>
            </a:defRPr>
          </a:lvl5pPr>
          <a:lvl6pPr marL="2286000" algn="l" defTabSz="914400" rtl="0" eaLnBrk="1" latinLnBrk="0" hangingPunct="1">
            <a:defRPr sz="1800" kern="1200">
              <a:solidFill>
                <a:sysClr val="windowText" lastClr="000000"/>
              </a:solidFill>
              <a:latin typeface="Cambria"/>
            </a:defRPr>
          </a:lvl6pPr>
          <a:lvl7pPr marL="2743200" algn="l" defTabSz="914400" rtl="0" eaLnBrk="1" latinLnBrk="0" hangingPunct="1">
            <a:defRPr sz="1800" kern="1200">
              <a:solidFill>
                <a:sysClr val="windowText" lastClr="000000"/>
              </a:solidFill>
              <a:latin typeface="Cambria"/>
            </a:defRPr>
          </a:lvl7pPr>
          <a:lvl8pPr marL="3200400" algn="l" defTabSz="914400" rtl="0" eaLnBrk="1" latinLnBrk="0" hangingPunct="1">
            <a:defRPr sz="1800" kern="1200">
              <a:solidFill>
                <a:sysClr val="windowText" lastClr="000000"/>
              </a:solidFill>
              <a:latin typeface="Cambria"/>
            </a:defRPr>
          </a:lvl8pPr>
          <a:lvl9pPr marL="3657600" algn="l" defTabSz="914400" rtl="0" eaLnBrk="1" latinLnBrk="0" hangingPunct="1">
            <a:defRPr sz="1800" kern="1200">
              <a:solidFill>
                <a:sysClr val="windowText" lastClr="000000"/>
              </a:solidFill>
              <a:latin typeface="Cambria"/>
            </a:defRPr>
          </a:lvl9pPr>
        </a:lstStyle>
        <a:p xmlns:a="http://schemas.openxmlformats.org/drawingml/2006/main">
          <a:r>
            <a:rPr lang="en-US" b="1" dirty="0" smtClean="0">
              <a:latin typeface="Times New Roman" pitchFamily="18" charset="0"/>
              <a:cs typeface="Times New Roman" pitchFamily="18" charset="0"/>
            </a:rPr>
            <a:t>GPCC</a:t>
          </a:r>
          <a:endParaRPr lang="en-US" b="1" dirty="0">
            <a:latin typeface="Times New Roman" pitchFamily="18" charset="0"/>
            <a:cs typeface="Times New Roman"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0.63934</cdr:x>
      <cdr:y>0.11628</cdr:y>
    </cdr:from>
    <cdr:to>
      <cdr:x>0.78689</cdr:x>
      <cdr:y>0.2196</cdr:y>
    </cdr:to>
    <cdr:sp macro="" textlink="">
      <cdr:nvSpPr>
        <cdr:cNvPr id="3" name="TextBox 17"/>
        <cdr:cNvSpPr txBox="1"/>
      </cdr:nvSpPr>
      <cdr:spPr>
        <a:xfrm xmlns:a="http://schemas.openxmlformats.org/drawingml/2006/main">
          <a:off x="2971800" y="380999"/>
          <a:ext cx="6858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mbria"/>
            </a:defRPr>
          </a:lvl1pPr>
          <a:lvl2pPr marL="457200" algn="l" defTabSz="914400" rtl="0" eaLnBrk="1" latinLnBrk="0" hangingPunct="1">
            <a:defRPr sz="1800" kern="1200">
              <a:solidFill>
                <a:sysClr val="windowText" lastClr="000000"/>
              </a:solidFill>
              <a:latin typeface="Cambria"/>
            </a:defRPr>
          </a:lvl2pPr>
          <a:lvl3pPr marL="914400" algn="l" defTabSz="914400" rtl="0" eaLnBrk="1" latinLnBrk="0" hangingPunct="1">
            <a:defRPr sz="1800" kern="1200">
              <a:solidFill>
                <a:sysClr val="windowText" lastClr="000000"/>
              </a:solidFill>
              <a:latin typeface="Cambria"/>
            </a:defRPr>
          </a:lvl3pPr>
          <a:lvl4pPr marL="1371600" algn="l" defTabSz="914400" rtl="0" eaLnBrk="1" latinLnBrk="0" hangingPunct="1">
            <a:defRPr sz="1800" kern="1200">
              <a:solidFill>
                <a:sysClr val="windowText" lastClr="000000"/>
              </a:solidFill>
              <a:latin typeface="Cambria"/>
            </a:defRPr>
          </a:lvl4pPr>
          <a:lvl5pPr marL="1828800" algn="l" defTabSz="914400" rtl="0" eaLnBrk="1" latinLnBrk="0" hangingPunct="1">
            <a:defRPr sz="1800" kern="1200">
              <a:solidFill>
                <a:sysClr val="windowText" lastClr="000000"/>
              </a:solidFill>
              <a:latin typeface="Cambria"/>
            </a:defRPr>
          </a:lvl5pPr>
          <a:lvl6pPr marL="2286000" algn="l" defTabSz="914400" rtl="0" eaLnBrk="1" latinLnBrk="0" hangingPunct="1">
            <a:defRPr sz="1800" kern="1200">
              <a:solidFill>
                <a:sysClr val="windowText" lastClr="000000"/>
              </a:solidFill>
              <a:latin typeface="Cambria"/>
            </a:defRPr>
          </a:lvl6pPr>
          <a:lvl7pPr marL="2743200" algn="l" defTabSz="914400" rtl="0" eaLnBrk="1" latinLnBrk="0" hangingPunct="1">
            <a:defRPr sz="1800" kern="1200">
              <a:solidFill>
                <a:sysClr val="windowText" lastClr="000000"/>
              </a:solidFill>
              <a:latin typeface="Cambria"/>
            </a:defRPr>
          </a:lvl7pPr>
          <a:lvl8pPr marL="3200400" algn="l" defTabSz="914400" rtl="0" eaLnBrk="1" latinLnBrk="0" hangingPunct="1">
            <a:defRPr sz="1800" kern="1200">
              <a:solidFill>
                <a:sysClr val="windowText" lastClr="000000"/>
              </a:solidFill>
              <a:latin typeface="Cambria"/>
            </a:defRPr>
          </a:lvl8pPr>
          <a:lvl9pPr marL="3657600" algn="l" defTabSz="914400" rtl="0" eaLnBrk="1" latinLnBrk="0" hangingPunct="1">
            <a:defRPr sz="1800" kern="1200">
              <a:solidFill>
                <a:sysClr val="windowText" lastClr="000000"/>
              </a:solidFill>
              <a:latin typeface="Cambria"/>
            </a:defRPr>
          </a:lvl9pPr>
        </a:lstStyle>
        <a:p xmlns:a="http://schemas.openxmlformats.org/drawingml/2006/main">
          <a:r>
            <a:rPr lang="en-US" sz="1600" b="1" dirty="0" smtClean="0">
              <a:latin typeface="Times New Roman" pitchFamily="18" charset="0"/>
              <a:cs typeface="Times New Roman" pitchFamily="18" charset="0"/>
            </a:rPr>
            <a:t>1984</a:t>
          </a:r>
          <a:endParaRPr lang="en-US" sz="1600" b="1" dirty="0">
            <a:latin typeface="Times New Roman" pitchFamily="18" charset="0"/>
            <a:cs typeface="Times New Roman" pitchFamily="18" charset="0"/>
          </a:endParaRPr>
        </a:p>
      </cdr:txBody>
    </cdr:sp>
  </cdr:relSizeAnchor>
  <cdr:relSizeAnchor xmlns:cdr="http://schemas.openxmlformats.org/drawingml/2006/chartDrawing">
    <cdr:from>
      <cdr:x>0.65152</cdr:x>
      <cdr:y>0.09302</cdr:y>
    </cdr:from>
    <cdr:to>
      <cdr:x>0.65152</cdr:x>
      <cdr:y>0.88372</cdr:y>
    </cdr:to>
    <cdr:cxnSp macro="">
      <cdr:nvCxnSpPr>
        <cdr:cNvPr id="4" name="Straight Connector 3"/>
        <cdr:cNvCxnSpPr/>
      </cdr:nvCxnSpPr>
      <cdr:spPr>
        <a:xfrm xmlns:a="http://schemas.openxmlformats.org/drawingml/2006/main" rot="5400000">
          <a:off x="1981200" y="1600200"/>
          <a:ext cx="2590800"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0.11339</cdr:x>
      <cdr:y>0.19544</cdr:y>
    </cdr:to>
    <cdr:sp macro="" textlink="">
      <cdr:nvSpPr>
        <cdr:cNvPr id="2" name="テキスト ボックス 21"/>
        <cdr:cNvSpPr txBox="1"/>
      </cdr:nvSpPr>
      <cdr:spPr>
        <a:xfrm xmlns:a="http://schemas.openxmlformats.org/drawingml/2006/main">
          <a:off x="0" y="0"/>
          <a:ext cx="561629"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mbria"/>
            </a:defRPr>
          </a:lvl1pPr>
          <a:lvl2pPr marL="457200" algn="l" defTabSz="914400" rtl="0" eaLnBrk="1" latinLnBrk="0" hangingPunct="1">
            <a:defRPr sz="1800" kern="1200">
              <a:solidFill>
                <a:sysClr val="windowText" lastClr="000000"/>
              </a:solidFill>
              <a:latin typeface="Cambria"/>
            </a:defRPr>
          </a:lvl2pPr>
          <a:lvl3pPr marL="914400" algn="l" defTabSz="914400" rtl="0" eaLnBrk="1" latinLnBrk="0" hangingPunct="1">
            <a:defRPr sz="1800" kern="1200">
              <a:solidFill>
                <a:sysClr val="windowText" lastClr="000000"/>
              </a:solidFill>
              <a:latin typeface="Cambria"/>
            </a:defRPr>
          </a:lvl3pPr>
          <a:lvl4pPr marL="1371600" algn="l" defTabSz="914400" rtl="0" eaLnBrk="1" latinLnBrk="0" hangingPunct="1">
            <a:defRPr sz="1800" kern="1200">
              <a:solidFill>
                <a:sysClr val="windowText" lastClr="000000"/>
              </a:solidFill>
              <a:latin typeface="Cambria"/>
            </a:defRPr>
          </a:lvl4pPr>
          <a:lvl5pPr marL="1828800" algn="l" defTabSz="914400" rtl="0" eaLnBrk="1" latinLnBrk="0" hangingPunct="1">
            <a:defRPr sz="1800" kern="1200">
              <a:solidFill>
                <a:sysClr val="windowText" lastClr="000000"/>
              </a:solidFill>
              <a:latin typeface="Cambria"/>
            </a:defRPr>
          </a:lvl5pPr>
          <a:lvl6pPr marL="2286000" algn="l" defTabSz="914400" rtl="0" eaLnBrk="1" latinLnBrk="0" hangingPunct="1">
            <a:defRPr sz="1800" kern="1200">
              <a:solidFill>
                <a:sysClr val="windowText" lastClr="000000"/>
              </a:solidFill>
              <a:latin typeface="Cambria"/>
            </a:defRPr>
          </a:lvl6pPr>
          <a:lvl7pPr marL="2743200" algn="l" defTabSz="914400" rtl="0" eaLnBrk="1" latinLnBrk="0" hangingPunct="1">
            <a:defRPr sz="1800" kern="1200">
              <a:solidFill>
                <a:sysClr val="windowText" lastClr="000000"/>
              </a:solidFill>
              <a:latin typeface="Cambria"/>
            </a:defRPr>
          </a:lvl7pPr>
          <a:lvl8pPr marL="3200400" algn="l" defTabSz="914400" rtl="0" eaLnBrk="1" latinLnBrk="0" hangingPunct="1">
            <a:defRPr sz="1800" kern="1200">
              <a:solidFill>
                <a:sysClr val="windowText" lastClr="000000"/>
              </a:solidFill>
              <a:latin typeface="Cambria"/>
            </a:defRPr>
          </a:lvl8pPr>
          <a:lvl9pPr marL="3657600" algn="l" defTabSz="914400" rtl="0" eaLnBrk="1" latinLnBrk="0" hangingPunct="1">
            <a:defRPr sz="1800" kern="1200">
              <a:solidFill>
                <a:sysClr val="windowText" lastClr="000000"/>
              </a:solidFill>
              <a:latin typeface="Cambria"/>
            </a:defRPr>
          </a:lvl9pPr>
        </a:lstStyle>
        <a:p xmlns:a="http://schemas.openxmlformats.org/drawingml/2006/main">
          <a:r>
            <a:rPr kumimoji="1" lang="en-US" altLang="ja-JP" sz="2400" b="1" dirty="0" smtClean="0"/>
            <a:t>PE</a:t>
          </a:r>
          <a:endParaRPr kumimoji="1" lang="ja-JP" altLang="en-US" sz="2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0.076</cdr:x>
      <cdr:y>0.20195</cdr:y>
    </cdr:to>
    <cdr:sp macro="" textlink="">
      <cdr:nvSpPr>
        <cdr:cNvPr id="2" name="テキスト ボックス 23"/>
        <cdr:cNvSpPr txBox="1"/>
      </cdr:nvSpPr>
      <cdr:spPr>
        <a:xfrm xmlns:a="http://schemas.openxmlformats.org/drawingml/2006/main">
          <a:off x="0" y="0"/>
          <a:ext cx="370614"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mbria"/>
            </a:defRPr>
          </a:lvl1pPr>
          <a:lvl2pPr marL="457200" algn="l" defTabSz="914400" rtl="0" eaLnBrk="1" latinLnBrk="0" hangingPunct="1">
            <a:defRPr sz="1800" kern="1200">
              <a:solidFill>
                <a:sysClr val="windowText" lastClr="000000"/>
              </a:solidFill>
              <a:latin typeface="Cambria"/>
            </a:defRPr>
          </a:lvl2pPr>
          <a:lvl3pPr marL="914400" algn="l" defTabSz="914400" rtl="0" eaLnBrk="1" latinLnBrk="0" hangingPunct="1">
            <a:defRPr sz="1800" kern="1200">
              <a:solidFill>
                <a:sysClr val="windowText" lastClr="000000"/>
              </a:solidFill>
              <a:latin typeface="Cambria"/>
            </a:defRPr>
          </a:lvl3pPr>
          <a:lvl4pPr marL="1371600" algn="l" defTabSz="914400" rtl="0" eaLnBrk="1" latinLnBrk="0" hangingPunct="1">
            <a:defRPr sz="1800" kern="1200">
              <a:solidFill>
                <a:sysClr val="windowText" lastClr="000000"/>
              </a:solidFill>
              <a:latin typeface="Cambria"/>
            </a:defRPr>
          </a:lvl4pPr>
          <a:lvl5pPr marL="1828800" algn="l" defTabSz="914400" rtl="0" eaLnBrk="1" latinLnBrk="0" hangingPunct="1">
            <a:defRPr sz="1800" kern="1200">
              <a:solidFill>
                <a:sysClr val="windowText" lastClr="000000"/>
              </a:solidFill>
              <a:latin typeface="Cambria"/>
            </a:defRPr>
          </a:lvl5pPr>
          <a:lvl6pPr marL="2286000" algn="l" defTabSz="914400" rtl="0" eaLnBrk="1" latinLnBrk="0" hangingPunct="1">
            <a:defRPr sz="1800" kern="1200">
              <a:solidFill>
                <a:sysClr val="windowText" lastClr="000000"/>
              </a:solidFill>
              <a:latin typeface="Cambria"/>
            </a:defRPr>
          </a:lvl6pPr>
          <a:lvl7pPr marL="2743200" algn="l" defTabSz="914400" rtl="0" eaLnBrk="1" latinLnBrk="0" hangingPunct="1">
            <a:defRPr sz="1800" kern="1200">
              <a:solidFill>
                <a:sysClr val="windowText" lastClr="000000"/>
              </a:solidFill>
              <a:latin typeface="Cambria"/>
            </a:defRPr>
          </a:lvl7pPr>
          <a:lvl8pPr marL="3200400" algn="l" defTabSz="914400" rtl="0" eaLnBrk="1" latinLnBrk="0" hangingPunct="1">
            <a:defRPr sz="1800" kern="1200">
              <a:solidFill>
                <a:sysClr val="windowText" lastClr="000000"/>
              </a:solidFill>
              <a:latin typeface="Cambria"/>
            </a:defRPr>
          </a:lvl8pPr>
          <a:lvl9pPr marL="3657600" algn="l" defTabSz="914400" rtl="0" eaLnBrk="1" latinLnBrk="0" hangingPunct="1">
            <a:defRPr sz="1800" kern="1200">
              <a:solidFill>
                <a:sysClr val="windowText" lastClr="000000"/>
              </a:solidFill>
              <a:latin typeface="Cambria"/>
            </a:defRPr>
          </a:lvl9pPr>
        </a:lstStyle>
        <a:p xmlns:a="http://schemas.openxmlformats.org/drawingml/2006/main">
          <a:r>
            <a:rPr lang="en-US" altLang="ja-JP" sz="2400" b="1" dirty="0" smtClean="0"/>
            <a:t>E</a:t>
          </a:r>
          <a:endParaRPr kumimoji="1" lang="ja-JP" altLang="en-US" sz="24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0.07709</cdr:x>
      <cdr:y>0.22439</cdr:y>
    </cdr:to>
    <cdr:sp macro="" textlink="">
      <cdr:nvSpPr>
        <cdr:cNvPr id="2" name="テキスト ボックス 22"/>
        <cdr:cNvSpPr txBox="1"/>
      </cdr:nvSpPr>
      <cdr:spPr>
        <a:xfrm xmlns:a="http://schemas.openxmlformats.org/drawingml/2006/main">
          <a:off x="0" y="0"/>
          <a:ext cx="381836"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mbria"/>
            </a:defRPr>
          </a:lvl1pPr>
          <a:lvl2pPr marL="457200" algn="l" defTabSz="914400" rtl="0" eaLnBrk="1" latinLnBrk="0" hangingPunct="1">
            <a:defRPr sz="1800" kern="1200">
              <a:solidFill>
                <a:sysClr val="windowText" lastClr="000000"/>
              </a:solidFill>
              <a:latin typeface="Cambria"/>
            </a:defRPr>
          </a:lvl2pPr>
          <a:lvl3pPr marL="914400" algn="l" defTabSz="914400" rtl="0" eaLnBrk="1" latinLnBrk="0" hangingPunct="1">
            <a:defRPr sz="1800" kern="1200">
              <a:solidFill>
                <a:sysClr val="windowText" lastClr="000000"/>
              </a:solidFill>
              <a:latin typeface="Cambria"/>
            </a:defRPr>
          </a:lvl3pPr>
          <a:lvl4pPr marL="1371600" algn="l" defTabSz="914400" rtl="0" eaLnBrk="1" latinLnBrk="0" hangingPunct="1">
            <a:defRPr sz="1800" kern="1200">
              <a:solidFill>
                <a:sysClr val="windowText" lastClr="000000"/>
              </a:solidFill>
              <a:latin typeface="Cambria"/>
            </a:defRPr>
          </a:lvl4pPr>
          <a:lvl5pPr marL="1828800" algn="l" defTabSz="914400" rtl="0" eaLnBrk="1" latinLnBrk="0" hangingPunct="1">
            <a:defRPr sz="1800" kern="1200">
              <a:solidFill>
                <a:sysClr val="windowText" lastClr="000000"/>
              </a:solidFill>
              <a:latin typeface="Cambria"/>
            </a:defRPr>
          </a:lvl5pPr>
          <a:lvl6pPr marL="2286000" algn="l" defTabSz="914400" rtl="0" eaLnBrk="1" latinLnBrk="0" hangingPunct="1">
            <a:defRPr sz="1800" kern="1200">
              <a:solidFill>
                <a:sysClr val="windowText" lastClr="000000"/>
              </a:solidFill>
              <a:latin typeface="Cambria"/>
            </a:defRPr>
          </a:lvl6pPr>
          <a:lvl7pPr marL="2743200" algn="l" defTabSz="914400" rtl="0" eaLnBrk="1" latinLnBrk="0" hangingPunct="1">
            <a:defRPr sz="1800" kern="1200">
              <a:solidFill>
                <a:sysClr val="windowText" lastClr="000000"/>
              </a:solidFill>
              <a:latin typeface="Cambria"/>
            </a:defRPr>
          </a:lvl7pPr>
          <a:lvl8pPr marL="3200400" algn="l" defTabSz="914400" rtl="0" eaLnBrk="1" latinLnBrk="0" hangingPunct="1">
            <a:defRPr sz="1800" kern="1200">
              <a:solidFill>
                <a:sysClr val="windowText" lastClr="000000"/>
              </a:solidFill>
              <a:latin typeface="Cambria"/>
            </a:defRPr>
          </a:lvl8pPr>
          <a:lvl9pPr marL="3657600" algn="l" defTabSz="914400" rtl="0" eaLnBrk="1" latinLnBrk="0" hangingPunct="1">
            <a:defRPr sz="1800" kern="1200">
              <a:solidFill>
                <a:sysClr val="windowText" lastClr="000000"/>
              </a:solidFill>
              <a:latin typeface="Cambria"/>
            </a:defRPr>
          </a:lvl9pPr>
        </a:lstStyle>
        <a:p xmlns:a="http://schemas.openxmlformats.org/drawingml/2006/main">
          <a:r>
            <a:rPr kumimoji="1" lang="en-US" altLang="ja-JP" sz="2400" b="1" dirty="0" smtClean="0"/>
            <a:t>P</a:t>
          </a:r>
          <a:endParaRPr kumimoji="1" lang="ja-JP" altLang="en-US" sz="24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0.11339</cdr:x>
      <cdr:y>0.19544</cdr:y>
    </cdr:to>
    <cdr:sp macro="" textlink="">
      <cdr:nvSpPr>
        <cdr:cNvPr id="2" name="テキスト ボックス 21"/>
        <cdr:cNvSpPr txBox="1"/>
      </cdr:nvSpPr>
      <cdr:spPr>
        <a:xfrm xmlns:a="http://schemas.openxmlformats.org/drawingml/2006/main">
          <a:off x="0" y="0"/>
          <a:ext cx="561629"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mbria"/>
            </a:defRPr>
          </a:lvl1pPr>
          <a:lvl2pPr marL="457200" algn="l" defTabSz="914400" rtl="0" eaLnBrk="1" latinLnBrk="0" hangingPunct="1">
            <a:defRPr sz="1800" kern="1200">
              <a:solidFill>
                <a:sysClr val="windowText" lastClr="000000"/>
              </a:solidFill>
              <a:latin typeface="Cambria"/>
            </a:defRPr>
          </a:lvl2pPr>
          <a:lvl3pPr marL="914400" algn="l" defTabSz="914400" rtl="0" eaLnBrk="1" latinLnBrk="0" hangingPunct="1">
            <a:defRPr sz="1800" kern="1200">
              <a:solidFill>
                <a:sysClr val="windowText" lastClr="000000"/>
              </a:solidFill>
              <a:latin typeface="Cambria"/>
            </a:defRPr>
          </a:lvl3pPr>
          <a:lvl4pPr marL="1371600" algn="l" defTabSz="914400" rtl="0" eaLnBrk="1" latinLnBrk="0" hangingPunct="1">
            <a:defRPr sz="1800" kern="1200">
              <a:solidFill>
                <a:sysClr val="windowText" lastClr="000000"/>
              </a:solidFill>
              <a:latin typeface="Cambria"/>
            </a:defRPr>
          </a:lvl4pPr>
          <a:lvl5pPr marL="1828800" algn="l" defTabSz="914400" rtl="0" eaLnBrk="1" latinLnBrk="0" hangingPunct="1">
            <a:defRPr sz="1800" kern="1200">
              <a:solidFill>
                <a:sysClr val="windowText" lastClr="000000"/>
              </a:solidFill>
              <a:latin typeface="Cambria"/>
            </a:defRPr>
          </a:lvl5pPr>
          <a:lvl6pPr marL="2286000" algn="l" defTabSz="914400" rtl="0" eaLnBrk="1" latinLnBrk="0" hangingPunct="1">
            <a:defRPr sz="1800" kern="1200">
              <a:solidFill>
                <a:sysClr val="windowText" lastClr="000000"/>
              </a:solidFill>
              <a:latin typeface="Cambria"/>
            </a:defRPr>
          </a:lvl6pPr>
          <a:lvl7pPr marL="2743200" algn="l" defTabSz="914400" rtl="0" eaLnBrk="1" latinLnBrk="0" hangingPunct="1">
            <a:defRPr sz="1800" kern="1200">
              <a:solidFill>
                <a:sysClr val="windowText" lastClr="000000"/>
              </a:solidFill>
              <a:latin typeface="Cambria"/>
            </a:defRPr>
          </a:lvl7pPr>
          <a:lvl8pPr marL="3200400" algn="l" defTabSz="914400" rtl="0" eaLnBrk="1" latinLnBrk="0" hangingPunct="1">
            <a:defRPr sz="1800" kern="1200">
              <a:solidFill>
                <a:sysClr val="windowText" lastClr="000000"/>
              </a:solidFill>
              <a:latin typeface="Cambria"/>
            </a:defRPr>
          </a:lvl8pPr>
          <a:lvl9pPr marL="3657600" algn="l" defTabSz="914400" rtl="0" eaLnBrk="1" latinLnBrk="0" hangingPunct="1">
            <a:defRPr sz="1800" kern="1200">
              <a:solidFill>
                <a:sysClr val="windowText" lastClr="000000"/>
              </a:solidFill>
              <a:latin typeface="Cambria"/>
            </a:defRPr>
          </a:lvl9pPr>
        </a:lstStyle>
        <a:p xmlns:a="http://schemas.openxmlformats.org/drawingml/2006/main">
          <a:r>
            <a:rPr kumimoji="1" lang="en-US" altLang="ja-JP" sz="2400" b="1" dirty="0" smtClean="0"/>
            <a:t>PE</a:t>
          </a:r>
          <a:endParaRPr kumimoji="1" lang="ja-JP" altLang="en-US" sz="2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AC9B77E-230B-490D-AC8F-908F85240D88}" type="datetimeFigureOut">
              <a:rPr lang="en-US" smtClean="0"/>
              <a:pPr/>
              <a:t>9/9/2011</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4B3EF05-5E0D-4487-B9D8-39564DF9F1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7D9125F-F174-4D02-A530-87A64D10C178}" type="datetimeFigureOut">
              <a:rPr lang="en-US" smtClean="0"/>
              <a:pPr/>
              <a:t>9/9/2011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F5E7F0-90D4-49BE-ABAC-9275780631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64116E2-F6D3-4A0D-A2CD-F2F7BD9501E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b="1" dirty="0"/>
          </a:p>
        </p:txBody>
      </p:sp>
      <p:sp>
        <p:nvSpPr>
          <p:cNvPr id="4" name="スライド番号プレースホルダ 3"/>
          <p:cNvSpPr>
            <a:spLocks noGrp="1"/>
          </p:cNvSpPr>
          <p:nvPr>
            <p:ph type="sldNum" sz="quarter" idx="10"/>
          </p:nvPr>
        </p:nvSpPr>
        <p:spPr/>
        <p:txBody>
          <a:bodyPr/>
          <a:lstStyle/>
          <a:p>
            <a:fld id="{52D3B75B-58A2-4655-9BA0-E7824B2829C4}"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b="1" dirty="0"/>
          </a:p>
        </p:txBody>
      </p:sp>
      <p:sp>
        <p:nvSpPr>
          <p:cNvPr id="4" name="スライド番号プレースホルダ 3"/>
          <p:cNvSpPr>
            <a:spLocks noGrp="1"/>
          </p:cNvSpPr>
          <p:nvPr>
            <p:ph type="sldNum" sz="quarter" idx="10"/>
          </p:nvPr>
        </p:nvSpPr>
        <p:spPr/>
        <p:txBody>
          <a:bodyPr/>
          <a:lstStyle/>
          <a:p>
            <a:fld id="{52D3B75B-58A2-4655-9BA0-E7824B2829C4}"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5E7F0-90D4-49BE-ABAC-92757806315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72064C-37CA-4187-ADED-A5259A236CF7}" type="datetime1">
              <a:rPr lang="en-US" smtClean="0"/>
              <a:pPr/>
              <a:t>9/9/2011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3A75E34-D1A1-4ACA-A292-DAC1BDED0C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C3C5EA-DF2B-419E-B07B-11E9D304DBEF}" type="datetime1">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75E34-D1A1-4ACA-A292-DAC1BDED0C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C73844-5C4E-4934-B39E-7B54954EB345}" type="datetime1">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75E34-D1A1-4ACA-A292-DAC1BDED0C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890A71-861C-489D-B68A-C02220FF11E0}" type="datetime1">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75E34-D1A1-4ACA-A292-DAC1BDED0C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C8397F-AFF1-4D68-A520-016B415111D2}" type="datetime1">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75E34-D1A1-4ACA-A292-DAC1BDED0C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40E0A2-CA96-410F-9BFD-06D4EAA04154}" type="datetime1">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75E34-D1A1-4ACA-A292-DAC1BDED0C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566130-C42C-4645-8F97-F0A66103DE8A}" type="datetime1">
              <a:rPr lang="en-US" smtClean="0"/>
              <a:pPr/>
              <a:t>9/9/2011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75E34-D1A1-4ACA-A292-DAC1BDED0C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D301A4-A8CD-4732-B566-60B18CC5CAB6}" type="datetime1">
              <a:rPr lang="en-US" smtClean="0"/>
              <a:pPr/>
              <a:t>9/9/2011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75E34-D1A1-4ACA-A292-DAC1BDED0C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ECAD6-EB4F-4680-8757-AE2A9DCE1CD0}" type="datetime1">
              <a:rPr lang="en-US" smtClean="0"/>
              <a:pPr/>
              <a:t>9/9/2011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A75E34-D1A1-4ACA-A292-DAC1BDED0C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D23609-4C0F-47CD-91F2-1AE97C47342A}" type="datetime1">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75E34-D1A1-4ACA-A292-DAC1BDED0C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A38981-1BF8-47D4-B691-9876D57A9C59}" type="datetime1">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3A75E34-D1A1-4ACA-A292-DAC1BDED0C2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20E49E-10C0-4069-B0A4-DFF953CA3EC8}" type="datetime1">
              <a:rPr lang="en-US" smtClean="0"/>
              <a:pPr/>
              <a:t>9/9/2011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A75E34-D1A1-4ACA-A292-DAC1BDED0C2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3.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image" Target="../media/image21.png"/><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0.png"/><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0040" y="2029960"/>
            <a:ext cx="7772400" cy="19751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strike="noStrike" kern="1200" cap="none" spc="0" normalizeH="0" baseline="0" noProof="0" dirty="0">
              <a:ln>
                <a:noFill/>
              </a:ln>
              <a:effectLst/>
              <a:uLnTx/>
              <a:uFillTx/>
              <a:latin typeface="+mj-lt"/>
              <a:ea typeface="+mj-ea"/>
              <a:cs typeface="+mj-cs"/>
            </a:endParaRPr>
          </a:p>
        </p:txBody>
      </p:sp>
      <p:sp>
        <p:nvSpPr>
          <p:cNvPr id="5" name="正方形/長方形 4"/>
          <p:cNvSpPr/>
          <p:nvPr/>
        </p:nvSpPr>
        <p:spPr>
          <a:xfrm>
            <a:off x="1371600" y="4876800"/>
            <a:ext cx="6840760" cy="1569660"/>
          </a:xfrm>
          <a:prstGeom prst="rect">
            <a:avLst/>
          </a:prstGeom>
        </p:spPr>
        <p:txBody>
          <a:bodyPr wrap="square">
            <a:spAutoFit/>
          </a:bodyPr>
          <a:lstStyle/>
          <a:p>
            <a:pPr algn="ctr"/>
            <a:r>
              <a:rPr lang="en-US" altLang="ja-JP" sz="1600" b="1" dirty="0" smtClean="0">
                <a:latin typeface="+mj-lt"/>
              </a:rPr>
              <a:t>Mie university</a:t>
            </a:r>
          </a:p>
          <a:p>
            <a:pPr algn="ctr"/>
            <a:r>
              <a:rPr lang="en-US" altLang="ja-JP" sz="1600" b="1" dirty="0" smtClean="0">
                <a:latin typeface="+mj-lt"/>
              </a:rPr>
              <a:t>Faculty of Bioresources </a:t>
            </a:r>
          </a:p>
          <a:p>
            <a:pPr algn="ctr"/>
            <a:r>
              <a:rPr lang="en-US" altLang="ja-JP" sz="1600" b="1" dirty="0" smtClean="0">
                <a:latin typeface="+mj-lt"/>
              </a:rPr>
              <a:t>Department of climate and ecosystem</a:t>
            </a:r>
          </a:p>
          <a:p>
            <a:pPr algn="ctr"/>
            <a:endParaRPr lang="en-US" altLang="ja-JP" sz="1600" b="1" dirty="0" smtClean="0">
              <a:latin typeface="+mj-lt"/>
            </a:endParaRPr>
          </a:p>
          <a:p>
            <a:pPr algn="ctr"/>
            <a:r>
              <a:rPr lang="en-US" altLang="ja-JP" sz="1600" b="1" dirty="0" smtClean="0">
                <a:latin typeface="+mj-lt"/>
              </a:rPr>
              <a:t>509M236   DIAWARA Alima</a:t>
            </a:r>
          </a:p>
          <a:p>
            <a:pPr algn="ctr"/>
            <a:r>
              <a:rPr lang="en-US" altLang="ja-JP" sz="1600" b="1" dirty="0" smtClean="0">
                <a:latin typeface="+mj-lt"/>
              </a:rPr>
              <a:t>Supervisor: TACHIBANA Yoshihiro</a:t>
            </a:r>
            <a:endParaRPr lang="ja-JP" altLang="en-US" sz="1600" b="1" dirty="0">
              <a:latin typeface="+mj-lt"/>
            </a:endParaRPr>
          </a:p>
        </p:txBody>
      </p:sp>
      <p:sp>
        <p:nvSpPr>
          <p:cNvPr id="6" name="Rectangle 5"/>
          <p:cNvSpPr/>
          <p:nvPr/>
        </p:nvSpPr>
        <p:spPr>
          <a:xfrm>
            <a:off x="228600" y="2819400"/>
            <a:ext cx="8839200" cy="1938992"/>
          </a:xfrm>
          <a:prstGeom prst="rect">
            <a:avLst/>
          </a:prstGeom>
        </p:spPr>
        <p:txBody>
          <a:bodyPr wrap="square">
            <a:spAutoFit/>
          </a:bodyPr>
          <a:lstStyle/>
          <a:p>
            <a:pPr algn="ctr"/>
            <a:r>
              <a:rPr lang="en-US" sz="4000" b="1" dirty="0" smtClean="0">
                <a:latin typeface="Times New Roman" pitchFamily="18" charset="0"/>
                <a:cs typeface="Times New Roman" pitchFamily="18" charset="0"/>
              </a:rPr>
              <a:t>Influence of oceanic global evaporation upon long-term variation of large-scale Sahel rainfall</a:t>
            </a:r>
          </a:p>
        </p:txBody>
      </p:sp>
      <p:sp>
        <p:nvSpPr>
          <p:cNvPr id="7" name="Rectangle 6"/>
          <p:cNvSpPr/>
          <p:nvPr/>
        </p:nvSpPr>
        <p:spPr>
          <a:xfrm>
            <a:off x="533400" y="1143000"/>
            <a:ext cx="8229600" cy="1200329"/>
          </a:xfrm>
          <a:prstGeom prst="rect">
            <a:avLst/>
          </a:prstGeom>
        </p:spPr>
        <p:txBody>
          <a:bodyPr wrap="square">
            <a:spAutoFit/>
          </a:bodyPr>
          <a:lstStyle/>
          <a:p>
            <a:pPr algn="ctr"/>
            <a:r>
              <a:rPr lang="ja-JP" altLang="en-US" sz="3600" dirty="0" smtClean="0"/>
              <a:t>全球洋上における蒸発がサヘルの長期的な降水量変動に及ぼす影響</a:t>
            </a:r>
            <a:endParaRPr lang="en-US" sz="3600" dirty="0"/>
          </a:p>
        </p:txBody>
      </p:sp>
      <p:sp>
        <p:nvSpPr>
          <p:cNvPr id="12" name="Slide Number Placeholder 11"/>
          <p:cNvSpPr>
            <a:spLocks noGrp="1"/>
          </p:cNvSpPr>
          <p:nvPr>
            <p:ph type="sldNum" sz="quarter" idx="12"/>
          </p:nvPr>
        </p:nvSpPr>
        <p:spPr/>
        <p:txBody>
          <a:bodyPr/>
          <a:lstStyle/>
          <a:p>
            <a:fld id="{13A75E34-D1A1-4ACA-A292-DAC1BDED0C2D}" type="slidenum">
              <a:rPr lang="en-US" sz="1400" smtClean="0"/>
              <a:pPr/>
              <a:t>1</a:t>
            </a:fld>
            <a:endParaRPr lang="en-US" sz="1400" dirty="0"/>
          </a:p>
        </p:txBody>
      </p:sp>
    </p:spTree>
  </p:cSld>
  <p:clrMapOvr>
    <a:masterClrMapping/>
  </p:clrMapOvr>
  <p:transition spd="med" advTm="4800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76200" y="6101118"/>
          <a:ext cx="7924799" cy="794706"/>
        </p:xfrm>
        <a:graphic>
          <a:graphicData uri="http://schemas.openxmlformats.org/drawingml/2006/table">
            <a:tbl>
              <a:tblPr/>
              <a:tblGrid>
                <a:gridCol w="2699657"/>
                <a:gridCol w="3447618"/>
                <a:gridCol w="1777524"/>
              </a:tblGrid>
              <a:tr h="301047">
                <a:tc>
                  <a:txBody>
                    <a:bodyPr/>
                    <a:lstStyle/>
                    <a:p>
                      <a:pPr marL="0" marR="0">
                        <a:lnSpc>
                          <a:spcPct val="115000"/>
                        </a:lnSpc>
                        <a:spcBef>
                          <a:spcPts val="0"/>
                        </a:spcBef>
                        <a:spcAft>
                          <a:spcPts val="1000"/>
                        </a:spcAft>
                      </a:pPr>
                      <a:r>
                        <a:rPr lang="en-US" sz="2000" b="1" dirty="0">
                          <a:latin typeface="Times New Roman" pitchFamily="18" charset="0"/>
                          <a:ea typeface="MS Mincho"/>
                          <a:cs typeface="Times New Roman" pitchFamily="18" charset="0"/>
                        </a:rPr>
                        <a:t>Index </a:t>
                      </a:r>
                      <a:endParaRPr lang="en-US" sz="2000" dirty="0">
                        <a:latin typeface="Times New Roman" pitchFamily="18" charset="0"/>
                        <a:ea typeface="MS Mincho"/>
                        <a:cs typeface="Times New Roman" pitchFamily="18" charset="0"/>
                      </a:endParaRPr>
                    </a:p>
                  </a:txBody>
                  <a:tcPr marL="67310" marR="67310" marT="11430" marB="0">
                    <a:lnL>
                      <a:noFill/>
                    </a:lnL>
                    <a:lnR>
                      <a:noFill/>
                    </a:lnR>
                    <a:lnT>
                      <a:noFill/>
                    </a:lnT>
                    <a:lnB>
                      <a:noFill/>
                    </a:lnB>
                  </a:tcPr>
                </a:tc>
                <a:tc>
                  <a:txBody>
                    <a:bodyPr/>
                    <a:lstStyle/>
                    <a:p>
                      <a:pPr marL="0" marR="0">
                        <a:lnSpc>
                          <a:spcPct val="115000"/>
                        </a:lnSpc>
                        <a:spcBef>
                          <a:spcPts val="0"/>
                        </a:spcBef>
                        <a:spcAft>
                          <a:spcPts val="1000"/>
                        </a:spcAft>
                      </a:pPr>
                      <a:r>
                        <a:rPr lang="en-US" sz="2000" b="1" dirty="0">
                          <a:latin typeface="Times New Roman" pitchFamily="18" charset="0"/>
                          <a:ea typeface="MS Mincho"/>
                          <a:cs typeface="Times New Roman" pitchFamily="18" charset="0"/>
                        </a:rPr>
                        <a:t>Global Latent-ocean </a:t>
                      </a:r>
                      <a:r>
                        <a:rPr lang="en-US" sz="2000" b="1" dirty="0" smtClean="0">
                          <a:latin typeface="Times New Roman" pitchFamily="18" charset="0"/>
                          <a:ea typeface="MS Mincho"/>
                          <a:cs typeface="Times New Roman" pitchFamily="18" charset="0"/>
                        </a:rPr>
                        <a:t>(W/m</a:t>
                      </a:r>
                      <a:r>
                        <a:rPr lang="en-US" sz="2000" b="1" baseline="30000" dirty="0" smtClean="0">
                          <a:latin typeface="Times New Roman" pitchFamily="18" charset="0"/>
                          <a:ea typeface="MS Mincho"/>
                          <a:cs typeface="Times New Roman" pitchFamily="18" charset="0"/>
                        </a:rPr>
                        <a:t>2</a:t>
                      </a:r>
                      <a:r>
                        <a:rPr lang="en-US" sz="2000" b="1" dirty="0">
                          <a:latin typeface="Times New Roman" pitchFamily="18" charset="0"/>
                          <a:ea typeface="MS Mincho"/>
                          <a:cs typeface="Times New Roman" pitchFamily="18" charset="0"/>
                        </a:rPr>
                        <a:t>) </a:t>
                      </a:r>
                      <a:endParaRPr lang="en-US" sz="2000" dirty="0">
                        <a:latin typeface="Times New Roman" pitchFamily="18" charset="0"/>
                        <a:ea typeface="MS Mincho"/>
                        <a:cs typeface="Times New Roman" pitchFamily="18" charset="0"/>
                      </a:endParaRPr>
                    </a:p>
                  </a:txBody>
                  <a:tcPr marL="67310" marR="67310" marT="11430" marB="0">
                    <a:lnL>
                      <a:noFill/>
                    </a:lnL>
                    <a:lnR>
                      <a:noFill/>
                    </a:lnR>
                    <a:lnT>
                      <a:noFill/>
                    </a:lnT>
                    <a:lnB>
                      <a:noFill/>
                    </a:lnB>
                  </a:tcPr>
                </a:tc>
                <a:tc>
                  <a:txBody>
                    <a:bodyPr/>
                    <a:lstStyle/>
                    <a:p>
                      <a:pPr marL="0" marR="0">
                        <a:lnSpc>
                          <a:spcPct val="115000"/>
                        </a:lnSpc>
                        <a:spcBef>
                          <a:spcPts val="0"/>
                        </a:spcBef>
                        <a:spcAft>
                          <a:spcPts val="1000"/>
                        </a:spcAft>
                      </a:pPr>
                      <a:r>
                        <a:rPr lang="en-US" sz="2000" b="1" dirty="0" smtClean="0">
                          <a:latin typeface="Times New Roman" pitchFamily="18" charset="0"/>
                          <a:ea typeface="MS Mincho"/>
                          <a:cs typeface="Times New Roman" pitchFamily="18" charset="0"/>
                        </a:rPr>
                        <a:t>Global </a:t>
                      </a:r>
                      <a:r>
                        <a:rPr lang="en-US" sz="2000" b="1" dirty="0">
                          <a:latin typeface="Times New Roman" pitchFamily="18" charset="0"/>
                          <a:ea typeface="MS Mincho"/>
                          <a:cs typeface="Times New Roman" pitchFamily="18" charset="0"/>
                        </a:rPr>
                        <a:t>SST (c) </a:t>
                      </a:r>
                      <a:endParaRPr lang="en-US" sz="2000" dirty="0">
                        <a:latin typeface="Times New Roman" pitchFamily="18" charset="0"/>
                        <a:ea typeface="MS Mincho"/>
                        <a:cs typeface="Times New Roman" pitchFamily="18" charset="0"/>
                      </a:endParaRPr>
                    </a:p>
                  </a:txBody>
                  <a:tcPr marL="67310" marR="67310" marT="11430" marB="0">
                    <a:lnL>
                      <a:noFill/>
                    </a:lnL>
                    <a:lnR>
                      <a:noFill/>
                    </a:lnR>
                    <a:lnT>
                      <a:noFill/>
                    </a:lnT>
                    <a:lnB>
                      <a:noFill/>
                    </a:lnB>
                  </a:tcPr>
                </a:tc>
              </a:tr>
              <a:tr h="432756">
                <a:tc>
                  <a:txBody>
                    <a:bodyPr/>
                    <a:lstStyle/>
                    <a:p>
                      <a:pPr marL="0" marR="0">
                        <a:lnSpc>
                          <a:spcPct val="115000"/>
                        </a:lnSpc>
                        <a:spcBef>
                          <a:spcPts val="0"/>
                        </a:spcBef>
                        <a:spcAft>
                          <a:spcPts val="1000"/>
                        </a:spcAft>
                      </a:pPr>
                      <a:r>
                        <a:rPr lang="en-US" sz="2000" b="1" dirty="0">
                          <a:latin typeface="Times New Roman" pitchFamily="18" charset="0"/>
                          <a:ea typeface="MS Mincho"/>
                          <a:cs typeface="Times New Roman" pitchFamily="18" charset="0"/>
                        </a:rPr>
                        <a:t>Sahel rainfall (mm) </a:t>
                      </a:r>
                      <a:endParaRPr lang="en-US" sz="2000" dirty="0">
                        <a:latin typeface="Times New Roman" pitchFamily="18" charset="0"/>
                        <a:ea typeface="MS Mincho"/>
                        <a:cs typeface="Times New Roman" pitchFamily="18" charset="0"/>
                      </a:endParaRPr>
                    </a:p>
                  </a:txBody>
                  <a:tcPr marL="67310" marR="67310" marT="11430" marB="0">
                    <a:lnL>
                      <a:noFill/>
                    </a:lnL>
                    <a:lnR>
                      <a:noFill/>
                    </a:lnR>
                    <a:lnT>
                      <a:noFill/>
                    </a:lnT>
                    <a:lnB>
                      <a:noFill/>
                    </a:lnB>
                  </a:tcPr>
                </a:tc>
                <a:tc>
                  <a:txBody>
                    <a:bodyPr/>
                    <a:lstStyle/>
                    <a:p>
                      <a:pPr marL="0" marR="0">
                        <a:lnSpc>
                          <a:spcPct val="115000"/>
                        </a:lnSpc>
                        <a:spcBef>
                          <a:spcPts val="0"/>
                        </a:spcBef>
                        <a:spcAft>
                          <a:spcPts val="1000"/>
                        </a:spcAft>
                      </a:pPr>
                      <a:r>
                        <a:rPr lang="en-US" sz="2000" b="1" dirty="0">
                          <a:solidFill>
                            <a:schemeClr val="tx1"/>
                          </a:solidFill>
                          <a:latin typeface="Times New Roman" pitchFamily="18" charset="0"/>
                          <a:ea typeface="MS Mincho"/>
                          <a:cs typeface="Times New Roman" pitchFamily="18" charset="0"/>
                        </a:rPr>
                        <a:t>         </a:t>
                      </a:r>
                      <a:r>
                        <a:rPr lang="en-US" sz="2000" b="1" dirty="0">
                          <a:solidFill>
                            <a:srgbClr val="FF0000"/>
                          </a:solidFill>
                          <a:latin typeface="Times New Roman" pitchFamily="18" charset="0"/>
                          <a:ea typeface="MS Mincho"/>
                          <a:cs typeface="Times New Roman" pitchFamily="18" charset="0"/>
                        </a:rPr>
                        <a:t>0.53</a:t>
                      </a:r>
                      <a:r>
                        <a:rPr lang="en-US" sz="2000" b="1" dirty="0">
                          <a:solidFill>
                            <a:schemeClr val="tx1"/>
                          </a:solidFill>
                          <a:latin typeface="Times New Roman" pitchFamily="18" charset="0"/>
                          <a:ea typeface="MS Mincho"/>
                          <a:cs typeface="Times New Roman" pitchFamily="18" charset="0"/>
                        </a:rPr>
                        <a:t> </a:t>
                      </a:r>
                      <a:endParaRPr lang="en-US" sz="2000" dirty="0">
                        <a:solidFill>
                          <a:schemeClr val="tx1"/>
                        </a:solidFill>
                        <a:latin typeface="Times New Roman" pitchFamily="18" charset="0"/>
                        <a:ea typeface="MS Mincho"/>
                        <a:cs typeface="Times New Roman" pitchFamily="18" charset="0"/>
                      </a:endParaRPr>
                    </a:p>
                  </a:txBody>
                  <a:tcPr marL="67310" marR="67310" marT="11430" marB="0">
                    <a:lnL>
                      <a:noFill/>
                    </a:lnL>
                    <a:lnR>
                      <a:noFill/>
                    </a:lnR>
                    <a:lnT>
                      <a:noFill/>
                    </a:lnT>
                    <a:lnB>
                      <a:noFill/>
                    </a:lnB>
                    <a:solidFill>
                      <a:schemeClr val="bg1"/>
                    </a:solidFill>
                  </a:tcPr>
                </a:tc>
                <a:tc>
                  <a:txBody>
                    <a:bodyPr/>
                    <a:lstStyle/>
                    <a:p>
                      <a:pPr marL="0" marR="0">
                        <a:lnSpc>
                          <a:spcPct val="115000"/>
                        </a:lnSpc>
                        <a:spcBef>
                          <a:spcPts val="0"/>
                        </a:spcBef>
                        <a:spcAft>
                          <a:spcPts val="1000"/>
                        </a:spcAft>
                      </a:pPr>
                      <a:r>
                        <a:rPr lang="en-US" sz="2000" b="1" dirty="0">
                          <a:solidFill>
                            <a:schemeClr val="tx1"/>
                          </a:solidFill>
                          <a:latin typeface="Times New Roman" pitchFamily="18" charset="0"/>
                          <a:ea typeface="MS Mincho"/>
                          <a:cs typeface="Times New Roman" pitchFamily="18" charset="0"/>
                        </a:rPr>
                        <a:t>     -0.46 </a:t>
                      </a:r>
                      <a:endParaRPr lang="en-US" sz="2000" dirty="0">
                        <a:solidFill>
                          <a:schemeClr val="tx1"/>
                        </a:solidFill>
                        <a:latin typeface="Times New Roman" pitchFamily="18" charset="0"/>
                        <a:ea typeface="MS Mincho"/>
                        <a:cs typeface="Times New Roman" pitchFamily="18" charset="0"/>
                      </a:endParaRPr>
                    </a:p>
                  </a:txBody>
                  <a:tcPr marL="67310" marR="67310" marT="11430" marB="0">
                    <a:lnL>
                      <a:noFill/>
                    </a:lnL>
                    <a:lnR>
                      <a:noFill/>
                    </a:lnR>
                    <a:lnT>
                      <a:noFill/>
                    </a:lnT>
                    <a:lnB>
                      <a:noFill/>
                    </a:lnB>
                    <a:solidFill>
                      <a:schemeClr val="bg1"/>
                    </a:solidFill>
                  </a:tcPr>
                </a:tc>
              </a:tr>
            </a:tbl>
          </a:graphicData>
        </a:graphic>
      </p:graphicFrame>
      <p:sp>
        <p:nvSpPr>
          <p:cNvPr id="11" name="TextBox 10"/>
          <p:cNvSpPr txBox="1"/>
          <p:nvPr/>
        </p:nvSpPr>
        <p:spPr>
          <a:xfrm>
            <a:off x="-56271" y="5532457"/>
            <a:ext cx="3141437" cy="461665"/>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Correlation coefficient</a:t>
            </a:r>
            <a:endParaRPr lang="en-US" sz="2400" b="1" u="sng" dirty="0">
              <a:latin typeface="Times New Roman" pitchFamily="18" charset="0"/>
              <a:cs typeface="Times New Roman" pitchFamily="18" charset="0"/>
            </a:endParaRPr>
          </a:p>
        </p:txBody>
      </p:sp>
      <p:sp>
        <p:nvSpPr>
          <p:cNvPr id="17" name="Title 1"/>
          <p:cNvSpPr txBox="1">
            <a:spLocks/>
          </p:cNvSpPr>
          <p:nvPr/>
        </p:nvSpPr>
        <p:spPr>
          <a:xfrm>
            <a:off x="0" y="0"/>
            <a:ext cx="3200400" cy="381000"/>
          </a:xfrm>
          <a:prstGeom prst="rect">
            <a:avLst/>
          </a:prstGeom>
          <a:solidFill>
            <a:schemeClr val="bg1"/>
          </a:solidFill>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tx1">
                    <a:lumMod val="85000"/>
                    <a:lumOff val="15000"/>
                  </a:schemeClr>
                </a:solidFill>
                <a:latin typeface="+mj-lt"/>
                <a:ea typeface="+mj-ea"/>
                <a:cs typeface="+mj-cs"/>
              </a:rPr>
              <a:t>Previous presentation</a:t>
            </a:r>
            <a:endParaRPr kumimoji="0" lang="en-US" sz="2400" b="1" i="0"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pic>
        <p:nvPicPr>
          <p:cNvPr id="19" name="Picture 3"/>
          <p:cNvPicPr>
            <a:picLocks noChangeAspect="1" noChangeArrowheads="1"/>
          </p:cNvPicPr>
          <p:nvPr/>
        </p:nvPicPr>
        <p:blipFill>
          <a:blip r:embed="rId3" cstate="print"/>
          <a:srcRect/>
          <a:stretch>
            <a:fillRect/>
          </a:stretch>
        </p:blipFill>
        <p:spPr bwMode="auto">
          <a:xfrm>
            <a:off x="0" y="685800"/>
            <a:ext cx="4152900" cy="431543"/>
          </a:xfrm>
          <a:prstGeom prst="rect">
            <a:avLst/>
          </a:prstGeom>
          <a:noFill/>
          <a:ln w="9525">
            <a:noFill/>
            <a:miter lim="800000"/>
            <a:headEnd/>
            <a:tailEnd/>
          </a:ln>
        </p:spPr>
      </p:pic>
      <p:pic>
        <p:nvPicPr>
          <p:cNvPr id="21" name="Picture 8"/>
          <p:cNvPicPr>
            <a:picLocks noChangeAspect="1" noChangeArrowheads="1"/>
          </p:cNvPicPr>
          <p:nvPr/>
        </p:nvPicPr>
        <p:blipFill>
          <a:blip r:embed="rId4" cstate="print"/>
          <a:srcRect/>
          <a:stretch>
            <a:fillRect/>
          </a:stretch>
        </p:blipFill>
        <p:spPr bwMode="auto">
          <a:xfrm>
            <a:off x="4495800" y="1066800"/>
            <a:ext cx="4648200" cy="3479800"/>
          </a:xfrm>
          <a:prstGeom prst="rect">
            <a:avLst/>
          </a:prstGeom>
          <a:noFill/>
          <a:ln w="9525">
            <a:noFill/>
            <a:miter lim="800000"/>
            <a:headEnd/>
            <a:tailEnd/>
          </a:ln>
        </p:spPr>
      </p:pic>
      <p:pic>
        <p:nvPicPr>
          <p:cNvPr id="22" name="Picture 2"/>
          <p:cNvPicPr>
            <a:picLocks noChangeAspect="1" noChangeArrowheads="1"/>
          </p:cNvPicPr>
          <p:nvPr/>
        </p:nvPicPr>
        <p:blipFill>
          <a:blip r:embed="rId5" cstate="print"/>
          <a:srcRect/>
          <a:stretch>
            <a:fillRect/>
          </a:stretch>
        </p:blipFill>
        <p:spPr bwMode="auto">
          <a:xfrm>
            <a:off x="381000" y="4656594"/>
            <a:ext cx="8001000" cy="677406"/>
          </a:xfrm>
          <a:prstGeom prst="rect">
            <a:avLst/>
          </a:prstGeom>
          <a:noFill/>
          <a:ln w="9525">
            <a:noFill/>
            <a:miter lim="800000"/>
            <a:headEnd/>
            <a:tailEnd/>
          </a:ln>
        </p:spPr>
      </p:pic>
      <p:pic>
        <p:nvPicPr>
          <p:cNvPr id="23" name="Picture 4"/>
          <p:cNvPicPr>
            <a:picLocks noChangeAspect="1" noChangeArrowheads="1"/>
          </p:cNvPicPr>
          <p:nvPr/>
        </p:nvPicPr>
        <p:blipFill>
          <a:blip r:embed="rId6" cstate="print"/>
          <a:srcRect/>
          <a:stretch>
            <a:fillRect/>
          </a:stretch>
        </p:blipFill>
        <p:spPr bwMode="auto">
          <a:xfrm>
            <a:off x="4876800" y="762001"/>
            <a:ext cx="3971925" cy="373224"/>
          </a:xfrm>
          <a:prstGeom prst="rect">
            <a:avLst/>
          </a:prstGeom>
          <a:noFill/>
          <a:ln w="9525">
            <a:noFill/>
            <a:miter lim="800000"/>
            <a:headEnd/>
            <a:tailEnd/>
          </a:ln>
        </p:spPr>
      </p:pic>
      <p:sp>
        <p:nvSpPr>
          <p:cNvPr id="24" name="TextBox 23"/>
          <p:cNvSpPr txBox="1"/>
          <p:nvPr/>
        </p:nvSpPr>
        <p:spPr>
          <a:xfrm>
            <a:off x="0" y="381000"/>
            <a:ext cx="5791200" cy="369332"/>
          </a:xfrm>
          <a:prstGeom prst="rect">
            <a:avLst/>
          </a:prstGeom>
          <a:solidFill>
            <a:schemeClr val="bg1"/>
          </a:solidFill>
        </p:spPr>
        <p:txBody>
          <a:bodyPr wrap="square" rtlCol="0">
            <a:spAutoFit/>
          </a:bodyPr>
          <a:lstStyle/>
          <a:p>
            <a:r>
              <a:rPr lang="en-US" b="1" dirty="0" smtClean="0"/>
              <a:t>SST (warmer – colder ) period horizontal wind vector</a:t>
            </a:r>
            <a:endParaRPr lang="en-US" b="1" dirty="0"/>
          </a:p>
        </p:txBody>
      </p:sp>
      <p:pic>
        <p:nvPicPr>
          <p:cNvPr id="55297" name="Picture 1"/>
          <p:cNvPicPr>
            <a:picLocks noChangeAspect="1" noChangeArrowheads="1"/>
          </p:cNvPicPr>
          <p:nvPr/>
        </p:nvPicPr>
        <p:blipFill>
          <a:blip r:embed="rId7" cstate="print"/>
          <a:srcRect/>
          <a:stretch>
            <a:fillRect/>
          </a:stretch>
        </p:blipFill>
        <p:spPr bwMode="auto">
          <a:xfrm>
            <a:off x="88509" y="1066800"/>
            <a:ext cx="4254891" cy="3505200"/>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fld id="{13A75E34-D1A1-4ACA-A292-DAC1BDED0C2D}" type="slidenum">
              <a:rPr lang="en-US" smtClean="0"/>
              <a:pPr/>
              <a:t>10</a:t>
            </a:fld>
            <a:endParaRPr lang="en-US"/>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4" cstate="print"/>
          <a:srcRect/>
          <a:stretch>
            <a:fillRect/>
          </a:stretch>
        </p:blipFill>
        <p:spPr bwMode="auto">
          <a:xfrm>
            <a:off x="228600" y="2743200"/>
            <a:ext cx="4357553" cy="38100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5334000" y="762000"/>
            <a:ext cx="3810000" cy="3048000"/>
          </a:xfrm>
          <a:prstGeom prst="rect">
            <a:avLst/>
          </a:prstGeom>
          <a:noFill/>
          <a:ln w="9525">
            <a:noFill/>
            <a:miter lim="800000"/>
            <a:headEnd/>
            <a:tailEnd/>
          </a:ln>
        </p:spPr>
      </p:pic>
      <p:sp>
        <p:nvSpPr>
          <p:cNvPr id="10" name="Title 1"/>
          <p:cNvSpPr>
            <a:spLocks noGrp="1"/>
          </p:cNvSpPr>
          <p:nvPr>
            <p:ph type="title"/>
          </p:nvPr>
        </p:nvSpPr>
        <p:spPr>
          <a:xfrm>
            <a:off x="0" y="0"/>
            <a:ext cx="9144000" cy="762000"/>
          </a:xfrm>
          <a:solidFill>
            <a:schemeClr val="bg1"/>
          </a:solidFill>
        </p:spPr>
        <p:txBody>
          <a:bodyPr>
            <a:noAutofit/>
          </a:bodyPr>
          <a:lstStyle/>
          <a:p>
            <a:r>
              <a:rPr lang="en-US" sz="2800" b="1" dirty="0" smtClean="0">
                <a:solidFill>
                  <a:schemeClr val="tx1">
                    <a:lumMod val="85000"/>
                    <a:lumOff val="15000"/>
                  </a:schemeClr>
                </a:solidFill>
              </a:rPr>
              <a:t/>
            </a:r>
            <a:br>
              <a:rPr lang="en-US" sz="2800" b="1" dirty="0" smtClean="0">
                <a:solidFill>
                  <a:schemeClr val="tx1">
                    <a:lumMod val="85000"/>
                    <a:lumOff val="15000"/>
                  </a:schemeClr>
                </a:solidFill>
              </a:rPr>
            </a:br>
            <a:r>
              <a:rPr lang="en-US" sz="2800" b="1" dirty="0" smtClean="0">
                <a:solidFill>
                  <a:schemeClr val="tx1">
                    <a:lumMod val="85000"/>
                    <a:lumOff val="15000"/>
                  </a:schemeClr>
                </a:solidFill>
              </a:rPr>
              <a:t>Long-term and Short-term variation</a:t>
            </a:r>
            <a:br>
              <a:rPr lang="en-US" sz="2800" b="1" dirty="0" smtClean="0">
                <a:solidFill>
                  <a:schemeClr val="tx1">
                    <a:lumMod val="85000"/>
                    <a:lumOff val="15000"/>
                  </a:schemeClr>
                </a:solidFill>
              </a:rPr>
            </a:br>
            <a:endParaRPr lang="en-US" sz="2800" b="1" dirty="0">
              <a:solidFill>
                <a:schemeClr val="tx1">
                  <a:lumMod val="85000"/>
                  <a:lumOff val="15000"/>
                </a:schemeClr>
              </a:solidFill>
            </a:endParaRPr>
          </a:p>
        </p:txBody>
      </p:sp>
      <p:pic>
        <p:nvPicPr>
          <p:cNvPr id="11" name="Picture 3"/>
          <p:cNvPicPr>
            <a:picLocks noChangeAspect="1" noChangeArrowheads="1"/>
          </p:cNvPicPr>
          <p:nvPr/>
        </p:nvPicPr>
        <p:blipFill>
          <a:blip r:embed="rId6" cstate="print"/>
          <a:srcRect/>
          <a:stretch>
            <a:fillRect/>
          </a:stretch>
        </p:blipFill>
        <p:spPr bwMode="auto">
          <a:xfrm>
            <a:off x="5334000" y="3810000"/>
            <a:ext cx="3810000" cy="2743200"/>
          </a:xfrm>
          <a:prstGeom prst="rect">
            <a:avLst/>
          </a:prstGeom>
          <a:noFill/>
          <a:ln w="9525">
            <a:noFill/>
            <a:miter lim="800000"/>
            <a:headEnd/>
            <a:tailEnd/>
          </a:ln>
        </p:spPr>
      </p:pic>
      <p:sp>
        <p:nvSpPr>
          <p:cNvPr id="13" name="TextBox 12"/>
          <p:cNvSpPr txBox="1"/>
          <p:nvPr/>
        </p:nvSpPr>
        <p:spPr>
          <a:xfrm rot="16200000">
            <a:off x="4556315" y="3568392"/>
            <a:ext cx="1284326" cy="338554"/>
          </a:xfrm>
          <a:prstGeom prst="rect">
            <a:avLst/>
          </a:prstGeom>
          <a:noFill/>
        </p:spPr>
        <p:txBody>
          <a:bodyPr wrap="none" rtlCol="0">
            <a:spAutoFit/>
          </a:bodyPr>
          <a:lstStyle/>
          <a:p>
            <a:r>
              <a:rPr lang="en-US" sz="1600" b="1" dirty="0" smtClean="0"/>
              <a:t>Normalized</a:t>
            </a:r>
            <a:endParaRPr lang="en-US" sz="1600" b="1" dirty="0"/>
          </a:p>
        </p:txBody>
      </p:sp>
      <p:graphicFrame>
        <p:nvGraphicFramePr>
          <p:cNvPr id="53253" name="Object 5"/>
          <p:cNvGraphicFramePr>
            <a:graphicFrameLocks noChangeAspect="1"/>
          </p:cNvGraphicFramePr>
          <p:nvPr/>
        </p:nvGraphicFramePr>
        <p:xfrm>
          <a:off x="0" y="1371600"/>
          <a:ext cx="5181600" cy="457200"/>
        </p:xfrm>
        <a:graphic>
          <a:graphicData uri="http://schemas.openxmlformats.org/presentationml/2006/ole">
            <p:oleObj spid="_x0000_s53253" name="数式" r:id="rId7" imgW="2349360" imgH="241200" progId="Equation.3">
              <p:embed/>
            </p:oleObj>
          </a:graphicData>
        </a:graphic>
      </p:graphicFrame>
      <p:graphicFrame>
        <p:nvGraphicFramePr>
          <p:cNvPr id="53254" name="Object 6"/>
          <p:cNvGraphicFramePr>
            <a:graphicFrameLocks noChangeAspect="1"/>
          </p:cNvGraphicFramePr>
          <p:nvPr/>
        </p:nvGraphicFramePr>
        <p:xfrm>
          <a:off x="0" y="381000"/>
          <a:ext cx="9144000" cy="685800"/>
        </p:xfrm>
        <a:graphic>
          <a:graphicData uri="http://schemas.openxmlformats.org/presentationml/2006/ole">
            <p:oleObj spid="_x0000_s53254" name="数式" r:id="rId8" imgW="4647960" imgH="393480" progId="Equation.3">
              <p:embed/>
            </p:oleObj>
          </a:graphicData>
        </a:graphic>
      </p:graphicFrame>
      <p:graphicFrame>
        <p:nvGraphicFramePr>
          <p:cNvPr id="53255" name="Object 7"/>
          <p:cNvGraphicFramePr>
            <a:graphicFrameLocks noChangeAspect="1"/>
          </p:cNvGraphicFramePr>
          <p:nvPr/>
        </p:nvGraphicFramePr>
        <p:xfrm>
          <a:off x="0" y="990600"/>
          <a:ext cx="5257800" cy="457200"/>
        </p:xfrm>
        <a:graphic>
          <a:graphicData uri="http://schemas.openxmlformats.org/presentationml/2006/ole">
            <p:oleObj spid="_x0000_s53255" name="数式" r:id="rId9" imgW="2349360" imgH="241200" progId="Equation.3">
              <p:embed/>
            </p:oleObj>
          </a:graphicData>
        </a:graphic>
      </p:graphicFrame>
      <p:cxnSp>
        <p:nvCxnSpPr>
          <p:cNvPr id="19" name="Straight Connector 18"/>
          <p:cNvCxnSpPr/>
          <p:nvPr/>
        </p:nvCxnSpPr>
        <p:spPr>
          <a:xfrm>
            <a:off x="6934200" y="4038600"/>
            <a:ext cx="2057400" cy="533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239000" y="5410200"/>
            <a:ext cx="1828800" cy="6858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57138" y="6488668"/>
            <a:ext cx="1143262" cy="307777"/>
          </a:xfrm>
          <a:prstGeom prst="rect">
            <a:avLst/>
          </a:prstGeom>
          <a:noFill/>
        </p:spPr>
        <p:txBody>
          <a:bodyPr wrap="none" rtlCol="0">
            <a:spAutoFit/>
          </a:bodyPr>
          <a:lstStyle/>
          <a:p>
            <a:r>
              <a:rPr lang="en-US" sz="1400" b="1" dirty="0" smtClean="0"/>
              <a:t>Time series</a:t>
            </a:r>
            <a:endParaRPr lang="en-US" sz="1400" b="1" dirty="0"/>
          </a:p>
        </p:txBody>
      </p:sp>
      <p:sp>
        <p:nvSpPr>
          <p:cNvPr id="15" name="TextBox 14"/>
          <p:cNvSpPr txBox="1"/>
          <p:nvPr/>
        </p:nvSpPr>
        <p:spPr>
          <a:xfrm rot="16200000">
            <a:off x="-405558" y="4614148"/>
            <a:ext cx="1149674" cy="307777"/>
          </a:xfrm>
          <a:prstGeom prst="rect">
            <a:avLst/>
          </a:prstGeom>
          <a:noFill/>
        </p:spPr>
        <p:txBody>
          <a:bodyPr wrap="none" rtlCol="0">
            <a:spAutoFit/>
          </a:bodyPr>
          <a:lstStyle/>
          <a:p>
            <a:r>
              <a:rPr lang="en-US" sz="1400" b="1" dirty="0" smtClean="0"/>
              <a:t>Normalized</a:t>
            </a:r>
            <a:endParaRPr lang="en-US" sz="1400" b="1" dirty="0"/>
          </a:p>
        </p:txBody>
      </p:sp>
      <p:sp>
        <p:nvSpPr>
          <p:cNvPr id="16" name="TextBox 15"/>
          <p:cNvSpPr txBox="1"/>
          <p:nvPr/>
        </p:nvSpPr>
        <p:spPr>
          <a:xfrm>
            <a:off x="6934200" y="6488668"/>
            <a:ext cx="1415772" cy="369332"/>
          </a:xfrm>
          <a:prstGeom prst="rect">
            <a:avLst/>
          </a:prstGeom>
          <a:noFill/>
        </p:spPr>
        <p:txBody>
          <a:bodyPr wrap="none" rtlCol="0">
            <a:spAutoFit/>
          </a:bodyPr>
          <a:lstStyle/>
          <a:p>
            <a:r>
              <a:rPr lang="en-US" b="1" dirty="0" smtClean="0"/>
              <a:t>Time series</a:t>
            </a:r>
            <a:endParaRPr lang="en-US" b="1" dirty="0"/>
          </a:p>
        </p:txBody>
      </p:sp>
      <p:sp>
        <p:nvSpPr>
          <p:cNvPr id="17" name="TextBox 16"/>
          <p:cNvSpPr txBox="1"/>
          <p:nvPr/>
        </p:nvSpPr>
        <p:spPr>
          <a:xfrm>
            <a:off x="152400" y="2057400"/>
            <a:ext cx="2553969" cy="646331"/>
          </a:xfrm>
          <a:prstGeom prst="rect">
            <a:avLst/>
          </a:prstGeom>
          <a:noFill/>
        </p:spPr>
        <p:txBody>
          <a:bodyPr wrap="none" rtlCol="0">
            <a:spAutoFit/>
          </a:bodyPr>
          <a:lstStyle/>
          <a:p>
            <a:r>
              <a:rPr lang="en-US" b="1" dirty="0" smtClean="0"/>
              <a:t>Long-term </a:t>
            </a:r>
            <a:r>
              <a:rPr lang="en-US" b="1" dirty="0" smtClean="0">
                <a:sym typeface="Wingdings" pitchFamily="2" charset="2"/>
              </a:rPr>
              <a:t> </a:t>
            </a:r>
            <a:r>
              <a:rPr lang="ja-JP" altLang="en-US" b="1" dirty="0" smtClean="0">
                <a:sym typeface="Wingdings" pitchFamily="2" charset="2"/>
              </a:rPr>
              <a:t>ちょうき</a:t>
            </a:r>
            <a:endParaRPr lang="en-US" altLang="ja-JP" b="1" dirty="0" smtClean="0">
              <a:sym typeface="Wingdings" pitchFamily="2" charset="2"/>
            </a:endParaRPr>
          </a:p>
          <a:p>
            <a:r>
              <a:rPr lang="en-US" b="1" dirty="0" smtClean="0">
                <a:sym typeface="Wingdings" pitchFamily="2" charset="2"/>
              </a:rPr>
              <a:t>Short-term  </a:t>
            </a:r>
            <a:r>
              <a:rPr lang="ja-JP" altLang="en-US" b="1" dirty="0" smtClean="0">
                <a:sym typeface="Wingdings" pitchFamily="2" charset="2"/>
              </a:rPr>
              <a:t>たんき</a:t>
            </a:r>
            <a:endParaRPr lang="en-US" b="1" dirty="0"/>
          </a:p>
        </p:txBody>
      </p:sp>
      <p:sp>
        <p:nvSpPr>
          <p:cNvPr id="24" name="Slide Number Placeholder 23"/>
          <p:cNvSpPr>
            <a:spLocks noGrp="1"/>
          </p:cNvSpPr>
          <p:nvPr>
            <p:ph type="sldNum" sz="quarter" idx="12"/>
          </p:nvPr>
        </p:nvSpPr>
        <p:spPr/>
        <p:txBody>
          <a:bodyPr/>
          <a:lstStyle/>
          <a:p>
            <a:fld id="{13A75E34-D1A1-4ACA-A292-DAC1BDED0C2D}" type="slidenum">
              <a:rPr lang="en-US" smtClean="0"/>
              <a:pPr/>
              <a:t>11</a:t>
            </a:fld>
            <a:endParaRPr lang="en-US"/>
          </a:p>
        </p:txBody>
      </p:sp>
    </p:spTree>
  </p:cSld>
  <p:clrMapOvr>
    <a:masterClrMapping/>
  </p:clrMapOvr>
  <p:transition>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p:cNvPicPr>
            <a:picLocks noChangeAspect="1" noChangeArrowheads="1"/>
          </p:cNvPicPr>
          <p:nvPr/>
        </p:nvPicPr>
        <p:blipFill>
          <a:blip r:embed="rId3" cstate="print"/>
          <a:srcRect/>
          <a:stretch>
            <a:fillRect/>
          </a:stretch>
        </p:blipFill>
        <p:spPr bwMode="auto">
          <a:xfrm>
            <a:off x="4648200" y="914400"/>
            <a:ext cx="4495800" cy="5105400"/>
          </a:xfrm>
          <a:prstGeom prst="rect">
            <a:avLst/>
          </a:prstGeom>
          <a:noFill/>
          <a:ln w="9525">
            <a:noFill/>
            <a:miter lim="800000"/>
            <a:headEnd/>
            <a:tailEnd/>
          </a:ln>
        </p:spPr>
      </p:pic>
      <p:pic>
        <p:nvPicPr>
          <p:cNvPr id="54278" name="Picture 6"/>
          <p:cNvPicPr>
            <a:picLocks noChangeAspect="1" noChangeArrowheads="1"/>
          </p:cNvPicPr>
          <p:nvPr/>
        </p:nvPicPr>
        <p:blipFill>
          <a:blip r:embed="rId4" cstate="print"/>
          <a:srcRect/>
          <a:stretch>
            <a:fillRect/>
          </a:stretch>
        </p:blipFill>
        <p:spPr bwMode="auto">
          <a:xfrm>
            <a:off x="1524000" y="6191250"/>
            <a:ext cx="6477000" cy="666750"/>
          </a:xfrm>
          <a:prstGeom prst="rect">
            <a:avLst/>
          </a:prstGeom>
          <a:noFill/>
          <a:ln w="9525">
            <a:noFill/>
            <a:miter lim="800000"/>
            <a:headEnd/>
            <a:tailEnd/>
          </a:ln>
        </p:spPr>
      </p:pic>
      <p:pic>
        <p:nvPicPr>
          <p:cNvPr id="54279" name="Picture 7"/>
          <p:cNvPicPr>
            <a:picLocks noChangeAspect="1" noChangeArrowheads="1"/>
          </p:cNvPicPr>
          <p:nvPr/>
        </p:nvPicPr>
        <p:blipFill>
          <a:blip r:embed="rId5" cstate="print"/>
          <a:srcRect/>
          <a:stretch>
            <a:fillRect/>
          </a:stretch>
        </p:blipFill>
        <p:spPr bwMode="auto">
          <a:xfrm>
            <a:off x="0" y="914400"/>
            <a:ext cx="4648200" cy="5029200"/>
          </a:xfrm>
          <a:prstGeom prst="rect">
            <a:avLst/>
          </a:prstGeom>
          <a:noFill/>
          <a:ln w="9525">
            <a:noFill/>
            <a:miter lim="800000"/>
            <a:headEnd/>
            <a:tailEnd/>
          </a:ln>
        </p:spPr>
      </p:pic>
      <p:sp>
        <p:nvSpPr>
          <p:cNvPr id="10" name="Title 1"/>
          <p:cNvSpPr>
            <a:spLocks noGrp="1"/>
          </p:cNvSpPr>
          <p:nvPr>
            <p:ph type="title"/>
          </p:nvPr>
        </p:nvSpPr>
        <p:spPr>
          <a:xfrm>
            <a:off x="0" y="0"/>
            <a:ext cx="9144000" cy="762000"/>
          </a:xfrm>
          <a:solidFill>
            <a:schemeClr val="bg1"/>
          </a:solidFill>
        </p:spPr>
        <p:txBody>
          <a:bodyPr>
            <a:noAutofit/>
          </a:bodyPr>
          <a:lstStyle/>
          <a:p>
            <a:r>
              <a:rPr lang="en-US" sz="2800" b="1" dirty="0" smtClean="0">
                <a:solidFill>
                  <a:schemeClr val="tx1">
                    <a:lumMod val="85000"/>
                    <a:lumOff val="15000"/>
                  </a:schemeClr>
                </a:solidFill>
              </a:rPr>
              <a:t/>
            </a:r>
            <a:br>
              <a:rPr lang="en-US" sz="2800" b="1" dirty="0" smtClean="0">
                <a:solidFill>
                  <a:schemeClr val="tx1">
                    <a:lumMod val="85000"/>
                    <a:lumOff val="15000"/>
                  </a:schemeClr>
                </a:solidFill>
              </a:rPr>
            </a:br>
            <a:r>
              <a:rPr lang="en-US" sz="2800" b="1" dirty="0" smtClean="0">
                <a:solidFill>
                  <a:schemeClr val="tx1">
                    <a:lumMod val="85000"/>
                    <a:lumOff val="15000"/>
                  </a:schemeClr>
                </a:solidFill>
              </a:rPr>
              <a:t>Long-term and Short-term variation</a:t>
            </a:r>
            <a:br>
              <a:rPr lang="en-US" sz="2800" b="1" dirty="0" smtClean="0">
                <a:solidFill>
                  <a:schemeClr val="tx1">
                    <a:lumMod val="85000"/>
                    <a:lumOff val="15000"/>
                  </a:schemeClr>
                </a:solidFill>
              </a:rPr>
            </a:br>
            <a:endParaRPr lang="en-US" sz="2800" b="1" dirty="0">
              <a:solidFill>
                <a:schemeClr val="tx1">
                  <a:lumMod val="85000"/>
                  <a:lumOff val="15000"/>
                </a:schemeClr>
              </a:solidFill>
            </a:endParaRPr>
          </a:p>
        </p:txBody>
      </p:sp>
      <p:sp>
        <p:nvSpPr>
          <p:cNvPr id="11" name="TextBox 10"/>
          <p:cNvSpPr txBox="1"/>
          <p:nvPr/>
        </p:nvSpPr>
        <p:spPr>
          <a:xfrm>
            <a:off x="5943600" y="533400"/>
            <a:ext cx="1603324" cy="461665"/>
          </a:xfrm>
          <a:prstGeom prst="rect">
            <a:avLst/>
          </a:prstGeom>
          <a:solidFill>
            <a:schemeClr val="bg1"/>
          </a:solidFill>
        </p:spPr>
        <p:txBody>
          <a:bodyPr wrap="none" rtlCol="0">
            <a:spAutoFit/>
          </a:bodyPr>
          <a:lstStyle/>
          <a:p>
            <a:r>
              <a:rPr lang="en-US" sz="2400" b="1" dirty="0" smtClean="0">
                <a:latin typeface="Times New Roman" pitchFamily="18" charset="0"/>
                <a:cs typeface="Times New Roman" pitchFamily="18" charset="0"/>
              </a:rPr>
              <a:t>Long-term</a:t>
            </a:r>
            <a:endParaRPr lang="en-US" sz="2400" b="1" dirty="0">
              <a:latin typeface="Times New Roman" pitchFamily="18" charset="0"/>
              <a:cs typeface="Times New Roman" pitchFamily="18" charset="0"/>
            </a:endParaRPr>
          </a:p>
        </p:txBody>
      </p:sp>
      <p:sp>
        <p:nvSpPr>
          <p:cNvPr id="12" name="TextBox 11"/>
          <p:cNvSpPr txBox="1"/>
          <p:nvPr/>
        </p:nvSpPr>
        <p:spPr>
          <a:xfrm>
            <a:off x="1524000" y="457200"/>
            <a:ext cx="1654620" cy="461665"/>
          </a:xfrm>
          <a:prstGeom prst="rect">
            <a:avLst/>
          </a:prstGeom>
          <a:solidFill>
            <a:schemeClr val="bg1"/>
          </a:solidFill>
        </p:spPr>
        <p:txBody>
          <a:bodyPr wrap="none" rtlCol="0">
            <a:spAutoFit/>
          </a:bodyPr>
          <a:lstStyle/>
          <a:p>
            <a:r>
              <a:rPr lang="en-US" sz="2400" b="1" dirty="0" smtClean="0">
                <a:latin typeface="Times New Roman" pitchFamily="18" charset="0"/>
                <a:cs typeface="Times New Roman" pitchFamily="18" charset="0"/>
              </a:rPr>
              <a:t>Short-term</a:t>
            </a:r>
            <a:endParaRPr lang="en-US" sz="2400" b="1" dirty="0">
              <a:latin typeface="Times New Roman" pitchFamily="18" charset="0"/>
              <a:cs typeface="Times New Roman" pitchFamily="18" charset="0"/>
            </a:endParaRPr>
          </a:p>
        </p:txBody>
      </p:sp>
      <p:sp>
        <p:nvSpPr>
          <p:cNvPr id="15" name="Slide Number Placeholder 14"/>
          <p:cNvSpPr>
            <a:spLocks noGrp="1"/>
          </p:cNvSpPr>
          <p:nvPr>
            <p:ph type="sldNum" sz="quarter" idx="12"/>
          </p:nvPr>
        </p:nvSpPr>
        <p:spPr/>
        <p:txBody>
          <a:bodyPr/>
          <a:lstStyle/>
          <a:p>
            <a:fld id="{13A75E34-D1A1-4ACA-A292-DAC1BDED0C2D}" type="slidenum">
              <a:rPr lang="en-US" smtClean="0"/>
              <a:pPr/>
              <a:t>12</a:t>
            </a:fld>
            <a:endParaRPr lang="en-US"/>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994724" y="6519446"/>
            <a:ext cx="1212961"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Times series</a:t>
            </a:r>
            <a:endParaRPr lang="en-US" sz="1600" dirty="0">
              <a:latin typeface="Times New Roman" pitchFamily="18" charset="0"/>
              <a:cs typeface="Times New Roman" pitchFamily="18" charset="0"/>
            </a:endParaRPr>
          </a:p>
        </p:txBody>
      </p:sp>
      <p:sp>
        <p:nvSpPr>
          <p:cNvPr id="16" name="TextBox 15"/>
          <p:cNvSpPr txBox="1"/>
          <p:nvPr/>
        </p:nvSpPr>
        <p:spPr>
          <a:xfrm rot="16200000">
            <a:off x="4524197" y="3710829"/>
            <a:ext cx="1226939" cy="338554"/>
          </a:xfrm>
          <a:prstGeom prst="rect">
            <a:avLst/>
          </a:prstGeom>
          <a:noFill/>
        </p:spPr>
        <p:txBody>
          <a:bodyPr wrap="none" rtlCol="0">
            <a:spAutoFit/>
          </a:bodyPr>
          <a:lstStyle/>
          <a:p>
            <a:r>
              <a:rPr lang="en-US" sz="1600" dirty="0" smtClean="0"/>
              <a:t>Normalized</a:t>
            </a:r>
            <a:endParaRPr lang="en-US" sz="1600" dirty="0"/>
          </a:p>
        </p:txBody>
      </p:sp>
      <p:pic>
        <p:nvPicPr>
          <p:cNvPr id="52234" name="Picture 10"/>
          <p:cNvPicPr>
            <a:picLocks noChangeAspect="1" noChangeArrowheads="1"/>
          </p:cNvPicPr>
          <p:nvPr/>
        </p:nvPicPr>
        <p:blipFill>
          <a:blip r:embed="rId4" cstate="print"/>
          <a:srcRect/>
          <a:stretch>
            <a:fillRect/>
          </a:stretch>
        </p:blipFill>
        <p:spPr bwMode="auto">
          <a:xfrm>
            <a:off x="5334000" y="3810000"/>
            <a:ext cx="3810000" cy="2754217"/>
          </a:xfrm>
          <a:prstGeom prst="rect">
            <a:avLst/>
          </a:prstGeom>
          <a:noFill/>
          <a:ln w="9525">
            <a:noFill/>
            <a:miter lim="800000"/>
            <a:headEnd/>
            <a:tailEnd/>
          </a:ln>
        </p:spPr>
      </p:pic>
      <p:pic>
        <p:nvPicPr>
          <p:cNvPr id="52235" name="Picture 11"/>
          <p:cNvPicPr>
            <a:picLocks noChangeAspect="1" noChangeArrowheads="1"/>
          </p:cNvPicPr>
          <p:nvPr/>
        </p:nvPicPr>
        <p:blipFill>
          <a:blip r:embed="rId5" cstate="print"/>
          <a:srcRect/>
          <a:stretch>
            <a:fillRect/>
          </a:stretch>
        </p:blipFill>
        <p:spPr bwMode="auto">
          <a:xfrm>
            <a:off x="5334000" y="762000"/>
            <a:ext cx="3810000" cy="3012313"/>
          </a:xfrm>
          <a:prstGeom prst="rect">
            <a:avLst/>
          </a:prstGeom>
          <a:noFill/>
          <a:ln w="9525">
            <a:noFill/>
            <a:miter lim="800000"/>
            <a:headEnd/>
            <a:tailEnd/>
          </a:ln>
        </p:spPr>
      </p:pic>
      <p:cxnSp>
        <p:nvCxnSpPr>
          <p:cNvPr id="25" name="Straight Connector 24"/>
          <p:cNvCxnSpPr/>
          <p:nvPr/>
        </p:nvCxnSpPr>
        <p:spPr>
          <a:xfrm flipV="1">
            <a:off x="6096000" y="4267200"/>
            <a:ext cx="1981200" cy="533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6000" y="5867400"/>
            <a:ext cx="1981200" cy="457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0" y="0"/>
            <a:ext cx="9144000" cy="762000"/>
          </a:xfrm>
          <a:solidFill>
            <a:schemeClr val="bg1"/>
          </a:solidFill>
        </p:spPr>
        <p:txBody>
          <a:bodyPr>
            <a:noAutofit/>
          </a:bodyPr>
          <a:lstStyle/>
          <a:p>
            <a:r>
              <a:rPr lang="en-US" sz="2800" b="1" dirty="0" smtClean="0">
                <a:solidFill>
                  <a:schemeClr val="tx1">
                    <a:lumMod val="85000"/>
                    <a:lumOff val="15000"/>
                  </a:schemeClr>
                </a:solidFill>
              </a:rPr>
              <a:t/>
            </a:r>
            <a:br>
              <a:rPr lang="en-US" sz="2800" b="1" dirty="0" smtClean="0">
                <a:solidFill>
                  <a:schemeClr val="tx1">
                    <a:lumMod val="85000"/>
                    <a:lumOff val="15000"/>
                  </a:schemeClr>
                </a:solidFill>
              </a:rPr>
            </a:br>
            <a:r>
              <a:rPr lang="en-US" sz="2800" b="1" dirty="0" smtClean="0">
                <a:solidFill>
                  <a:schemeClr val="tx1">
                    <a:lumMod val="85000"/>
                    <a:lumOff val="15000"/>
                  </a:schemeClr>
                </a:solidFill>
              </a:rPr>
              <a:t>Long-term and Short-term variation</a:t>
            </a:r>
            <a:br>
              <a:rPr lang="en-US" sz="2800" b="1" dirty="0" smtClean="0">
                <a:solidFill>
                  <a:schemeClr val="tx1">
                    <a:lumMod val="85000"/>
                    <a:lumOff val="15000"/>
                  </a:schemeClr>
                </a:solidFill>
              </a:rPr>
            </a:br>
            <a:endParaRPr lang="en-US" sz="2800" b="1" dirty="0">
              <a:solidFill>
                <a:schemeClr val="tx1">
                  <a:lumMod val="85000"/>
                  <a:lumOff val="15000"/>
                </a:schemeClr>
              </a:solidFill>
            </a:endParaRPr>
          </a:p>
        </p:txBody>
      </p:sp>
      <p:graphicFrame>
        <p:nvGraphicFramePr>
          <p:cNvPr id="19" name="Object 5"/>
          <p:cNvGraphicFramePr>
            <a:graphicFrameLocks noChangeAspect="1"/>
          </p:cNvGraphicFramePr>
          <p:nvPr/>
        </p:nvGraphicFramePr>
        <p:xfrm>
          <a:off x="0" y="1371600"/>
          <a:ext cx="5181600" cy="457200"/>
        </p:xfrm>
        <a:graphic>
          <a:graphicData uri="http://schemas.openxmlformats.org/presentationml/2006/ole">
            <p:oleObj spid="_x0000_s52230" name="数式" r:id="rId6" imgW="2349360" imgH="241200" progId="Equation.3">
              <p:embed/>
            </p:oleObj>
          </a:graphicData>
        </a:graphic>
      </p:graphicFrame>
      <p:graphicFrame>
        <p:nvGraphicFramePr>
          <p:cNvPr id="20" name="Object 6"/>
          <p:cNvGraphicFramePr>
            <a:graphicFrameLocks noChangeAspect="1"/>
          </p:cNvGraphicFramePr>
          <p:nvPr/>
        </p:nvGraphicFramePr>
        <p:xfrm>
          <a:off x="0" y="381000"/>
          <a:ext cx="8915400" cy="762000"/>
        </p:xfrm>
        <a:graphic>
          <a:graphicData uri="http://schemas.openxmlformats.org/presentationml/2006/ole">
            <p:oleObj spid="_x0000_s52231" name="数式" r:id="rId7" imgW="4647960" imgH="393480" progId="Equation.3">
              <p:embed/>
            </p:oleObj>
          </a:graphicData>
        </a:graphic>
      </p:graphicFrame>
      <p:graphicFrame>
        <p:nvGraphicFramePr>
          <p:cNvPr id="21" name="Object 7"/>
          <p:cNvGraphicFramePr>
            <a:graphicFrameLocks noChangeAspect="1"/>
          </p:cNvGraphicFramePr>
          <p:nvPr/>
        </p:nvGraphicFramePr>
        <p:xfrm>
          <a:off x="0" y="990600"/>
          <a:ext cx="5257800" cy="457200"/>
        </p:xfrm>
        <a:graphic>
          <a:graphicData uri="http://schemas.openxmlformats.org/presentationml/2006/ole">
            <p:oleObj spid="_x0000_s52232" name="数式" r:id="rId8" imgW="2349360" imgH="241200" progId="Equation.3">
              <p:embed/>
            </p:oleObj>
          </a:graphicData>
        </a:graphic>
      </p:graphicFrame>
      <p:pic>
        <p:nvPicPr>
          <p:cNvPr id="52233" name="Picture 9"/>
          <p:cNvPicPr>
            <a:picLocks noGrp="1" noChangeAspect="1" noChangeArrowheads="1"/>
          </p:cNvPicPr>
          <p:nvPr>
            <p:ph idx="1"/>
          </p:nvPr>
        </p:nvPicPr>
        <p:blipFill>
          <a:blip r:embed="rId9" cstate="print"/>
          <a:srcRect/>
          <a:stretch>
            <a:fillRect/>
          </a:stretch>
        </p:blipFill>
        <p:spPr bwMode="auto">
          <a:xfrm>
            <a:off x="0" y="2667000"/>
            <a:ext cx="4648200" cy="4084637"/>
          </a:xfrm>
          <a:prstGeom prst="rect">
            <a:avLst/>
          </a:prstGeom>
          <a:noFill/>
          <a:ln w="9525">
            <a:noFill/>
            <a:miter lim="800000"/>
            <a:headEnd/>
            <a:tailEnd/>
          </a:ln>
        </p:spPr>
      </p:pic>
      <p:sp>
        <p:nvSpPr>
          <p:cNvPr id="17" name="TextBox 23"/>
          <p:cNvSpPr txBox="1"/>
          <p:nvPr/>
        </p:nvSpPr>
        <p:spPr>
          <a:xfrm>
            <a:off x="0" y="6488668"/>
            <a:ext cx="2209800" cy="369332"/>
          </a:xfrm>
          <a:prstGeom prst="rect">
            <a:avLst/>
          </a:prstGeom>
          <a:solidFill>
            <a:srgbClr val="FFFF00"/>
          </a:solidFill>
        </p:spPr>
        <p:txBody>
          <a:bodyPr wrap="square" rtlCol="0">
            <a:spAutoFit/>
          </a:bodyPr>
          <a:lstStyle/>
          <a:p>
            <a:r>
              <a:rPr lang="en-US" dirty="0" smtClean="0">
                <a:latin typeface="Times New Roman" pitchFamily="18" charset="0"/>
                <a:cs typeface="Times New Roman" pitchFamily="18" charset="0"/>
              </a:rPr>
              <a:t>Same method is done </a:t>
            </a:r>
            <a:endParaRPr lang="en-US" dirty="0">
              <a:latin typeface="Times New Roman" pitchFamily="18" charset="0"/>
              <a:cs typeface="Times New Roman" pitchFamily="18" charset="0"/>
            </a:endParaRPr>
          </a:p>
        </p:txBody>
      </p:sp>
      <p:sp>
        <p:nvSpPr>
          <p:cNvPr id="14" name="TextBox 13"/>
          <p:cNvSpPr txBox="1"/>
          <p:nvPr/>
        </p:nvSpPr>
        <p:spPr>
          <a:xfrm>
            <a:off x="152400" y="2057400"/>
            <a:ext cx="2553969" cy="646331"/>
          </a:xfrm>
          <a:prstGeom prst="rect">
            <a:avLst/>
          </a:prstGeom>
          <a:noFill/>
        </p:spPr>
        <p:txBody>
          <a:bodyPr wrap="none" rtlCol="0">
            <a:spAutoFit/>
          </a:bodyPr>
          <a:lstStyle/>
          <a:p>
            <a:r>
              <a:rPr lang="en-US" b="1" dirty="0" smtClean="0"/>
              <a:t>Long-term </a:t>
            </a:r>
            <a:r>
              <a:rPr lang="en-US" b="1" dirty="0" smtClean="0">
                <a:sym typeface="Wingdings" pitchFamily="2" charset="2"/>
              </a:rPr>
              <a:t> </a:t>
            </a:r>
            <a:r>
              <a:rPr lang="ja-JP" altLang="en-US" b="1" dirty="0" smtClean="0">
                <a:sym typeface="Wingdings" pitchFamily="2" charset="2"/>
              </a:rPr>
              <a:t>ちょうき</a:t>
            </a:r>
            <a:endParaRPr lang="en-US" altLang="ja-JP" b="1" dirty="0" smtClean="0">
              <a:sym typeface="Wingdings" pitchFamily="2" charset="2"/>
            </a:endParaRPr>
          </a:p>
          <a:p>
            <a:r>
              <a:rPr lang="en-US" b="1" dirty="0" smtClean="0">
                <a:sym typeface="Wingdings" pitchFamily="2" charset="2"/>
              </a:rPr>
              <a:t>Short-term  </a:t>
            </a:r>
            <a:r>
              <a:rPr lang="ja-JP" altLang="en-US" b="1" dirty="0" smtClean="0">
                <a:sym typeface="Wingdings" pitchFamily="2" charset="2"/>
              </a:rPr>
              <a:t>たんき</a:t>
            </a:r>
            <a:endParaRPr lang="en-US" b="1" dirty="0"/>
          </a:p>
        </p:txBody>
      </p:sp>
      <p:sp>
        <p:nvSpPr>
          <p:cNvPr id="28" name="Slide Number Placeholder 27"/>
          <p:cNvSpPr>
            <a:spLocks noGrp="1"/>
          </p:cNvSpPr>
          <p:nvPr>
            <p:ph type="sldNum" sz="quarter" idx="12"/>
          </p:nvPr>
        </p:nvSpPr>
        <p:spPr/>
        <p:txBody>
          <a:bodyPr/>
          <a:lstStyle/>
          <a:p>
            <a:fld id="{13A75E34-D1A1-4ACA-A292-DAC1BDED0C2D}" type="slidenum">
              <a:rPr lang="en-US" smtClean="0"/>
              <a:pPr/>
              <a:t>13</a:t>
            </a:fld>
            <a:endParaRPr lang="en-US"/>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0" y="914400"/>
            <a:ext cx="4648200" cy="5029200"/>
          </a:xfrm>
          <a:prstGeom prst="rect">
            <a:avLst/>
          </a:prstGeom>
          <a:noFill/>
          <a:ln w="9525">
            <a:noFill/>
            <a:miter lim="800000"/>
            <a:headEnd/>
            <a:tailEnd/>
          </a:ln>
        </p:spPr>
      </p:pic>
      <p:pic>
        <p:nvPicPr>
          <p:cNvPr id="11" name="Picture 8"/>
          <p:cNvPicPr>
            <a:picLocks noChangeAspect="1" noChangeArrowheads="1"/>
          </p:cNvPicPr>
          <p:nvPr/>
        </p:nvPicPr>
        <p:blipFill>
          <a:blip r:embed="rId4" cstate="print"/>
          <a:srcRect/>
          <a:stretch>
            <a:fillRect/>
          </a:stretch>
        </p:blipFill>
        <p:spPr bwMode="auto">
          <a:xfrm>
            <a:off x="4648200" y="1066800"/>
            <a:ext cx="4495800" cy="4953000"/>
          </a:xfrm>
          <a:prstGeom prst="rect">
            <a:avLst/>
          </a:prstGeom>
          <a:noFill/>
          <a:ln w="9525">
            <a:noFill/>
            <a:miter lim="800000"/>
            <a:headEnd/>
            <a:tailEnd/>
          </a:ln>
        </p:spPr>
      </p:pic>
      <p:pic>
        <p:nvPicPr>
          <p:cNvPr id="12" name="Picture 6"/>
          <p:cNvPicPr>
            <a:picLocks noChangeAspect="1" noChangeArrowheads="1"/>
          </p:cNvPicPr>
          <p:nvPr/>
        </p:nvPicPr>
        <p:blipFill>
          <a:blip r:embed="rId5" cstate="print"/>
          <a:srcRect/>
          <a:stretch>
            <a:fillRect/>
          </a:stretch>
        </p:blipFill>
        <p:spPr bwMode="auto">
          <a:xfrm>
            <a:off x="1524000" y="6191250"/>
            <a:ext cx="6477000" cy="666750"/>
          </a:xfrm>
          <a:prstGeom prst="rect">
            <a:avLst/>
          </a:prstGeom>
          <a:noFill/>
          <a:ln w="9525">
            <a:noFill/>
            <a:miter lim="800000"/>
            <a:headEnd/>
            <a:tailEnd/>
          </a:ln>
        </p:spPr>
      </p:pic>
      <p:sp>
        <p:nvSpPr>
          <p:cNvPr id="15" name="Title 1"/>
          <p:cNvSpPr>
            <a:spLocks noGrp="1"/>
          </p:cNvSpPr>
          <p:nvPr>
            <p:ph type="title"/>
          </p:nvPr>
        </p:nvSpPr>
        <p:spPr>
          <a:xfrm>
            <a:off x="0" y="0"/>
            <a:ext cx="9144000" cy="762000"/>
          </a:xfrm>
          <a:solidFill>
            <a:schemeClr val="bg1"/>
          </a:solidFill>
        </p:spPr>
        <p:txBody>
          <a:bodyPr>
            <a:noAutofit/>
          </a:bodyPr>
          <a:lstStyle/>
          <a:p>
            <a:r>
              <a:rPr lang="en-US" sz="2800" b="1" dirty="0" smtClean="0">
                <a:solidFill>
                  <a:schemeClr val="tx1">
                    <a:lumMod val="85000"/>
                    <a:lumOff val="15000"/>
                  </a:schemeClr>
                </a:solidFill>
              </a:rPr>
              <a:t/>
            </a:r>
            <a:br>
              <a:rPr lang="en-US" sz="2800" b="1" dirty="0" smtClean="0">
                <a:solidFill>
                  <a:schemeClr val="tx1">
                    <a:lumMod val="85000"/>
                    <a:lumOff val="15000"/>
                  </a:schemeClr>
                </a:solidFill>
              </a:rPr>
            </a:br>
            <a:r>
              <a:rPr lang="en-US" sz="2800" b="1" dirty="0" smtClean="0">
                <a:solidFill>
                  <a:schemeClr val="tx1">
                    <a:lumMod val="85000"/>
                    <a:lumOff val="15000"/>
                  </a:schemeClr>
                </a:solidFill>
              </a:rPr>
              <a:t>Long-term and Short-term variation</a:t>
            </a:r>
            <a:br>
              <a:rPr lang="en-US" sz="2800" b="1" dirty="0" smtClean="0">
                <a:solidFill>
                  <a:schemeClr val="tx1">
                    <a:lumMod val="85000"/>
                    <a:lumOff val="15000"/>
                  </a:schemeClr>
                </a:solidFill>
              </a:rPr>
            </a:br>
            <a:endParaRPr lang="en-US" sz="2800" b="1" dirty="0">
              <a:solidFill>
                <a:schemeClr val="tx1">
                  <a:lumMod val="85000"/>
                  <a:lumOff val="15000"/>
                </a:schemeClr>
              </a:solidFill>
            </a:endParaRPr>
          </a:p>
        </p:txBody>
      </p:sp>
      <p:sp>
        <p:nvSpPr>
          <p:cNvPr id="16" name="TextBox 15"/>
          <p:cNvSpPr txBox="1"/>
          <p:nvPr/>
        </p:nvSpPr>
        <p:spPr>
          <a:xfrm>
            <a:off x="5943600" y="609600"/>
            <a:ext cx="1603324"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Long-term</a:t>
            </a:r>
            <a:endParaRPr lang="en-US" sz="2400" b="1" dirty="0">
              <a:latin typeface="Times New Roman" pitchFamily="18" charset="0"/>
              <a:cs typeface="Times New Roman" pitchFamily="18" charset="0"/>
            </a:endParaRPr>
          </a:p>
        </p:txBody>
      </p:sp>
      <p:sp>
        <p:nvSpPr>
          <p:cNvPr id="17" name="TextBox 16"/>
          <p:cNvSpPr txBox="1"/>
          <p:nvPr/>
        </p:nvSpPr>
        <p:spPr>
          <a:xfrm>
            <a:off x="1524000" y="533400"/>
            <a:ext cx="1654620"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Short-term</a:t>
            </a:r>
            <a:endParaRPr lang="en-US" sz="2400" b="1" dirty="0">
              <a:latin typeface="Times New Roman" pitchFamily="18" charset="0"/>
              <a:cs typeface="Times New Roman" pitchFamily="18" charset="0"/>
            </a:endParaRPr>
          </a:p>
        </p:txBody>
      </p:sp>
      <p:sp>
        <p:nvSpPr>
          <p:cNvPr id="18" name="Slide Number Placeholder 17"/>
          <p:cNvSpPr>
            <a:spLocks noGrp="1"/>
          </p:cNvSpPr>
          <p:nvPr>
            <p:ph type="sldNum" sz="quarter" idx="12"/>
          </p:nvPr>
        </p:nvSpPr>
        <p:spPr/>
        <p:txBody>
          <a:bodyPr/>
          <a:lstStyle/>
          <a:p>
            <a:fld id="{13A75E34-D1A1-4ACA-A292-DAC1BDED0C2D}" type="slidenum">
              <a:rPr lang="en-US" smtClean="0"/>
              <a:pPr/>
              <a:t>14</a:t>
            </a:fld>
            <a:endParaRPr lang="en-US"/>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0" y="3886200"/>
            <a:ext cx="4648200" cy="2895600"/>
          </a:xfrm>
          <a:prstGeom prst="rect">
            <a:avLst/>
          </a:prstGeom>
          <a:noFill/>
          <a:ln w="9525">
            <a:noFill/>
            <a:miter lim="800000"/>
            <a:headEnd/>
            <a:tailEnd/>
          </a:ln>
        </p:spPr>
      </p:pic>
      <p:pic>
        <p:nvPicPr>
          <p:cNvPr id="10" name="Picture 8"/>
          <p:cNvPicPr>
            <a:picLocks noChangeAspect="1" noChangeArrowheads="1"/>
          </p:cNvPicPr>
          <p:nvPr/>
        </p:nvPicPr>
        <p:blipFill>
          <a:blip r:embed="rId4" cstate="print"/>
          <a:srcRect/>
          <a:stretch>
            <a:fillRect/>
          </a:stretch>
        </p:blipFill>
        <p:spPr bwMode="auto">
          <a:xfrm>
            <a:off x="4648200" y="3886200"/>
            <a:ext cx="4495800" cy="2971800"/>
          </a:xfrm>
          <a:prstGeom prst="rect">
            <a:avLst/>
          </a:prstGeom>
          <a:noFill/>
          <a:ln w="9525">
            <a:noFill/>
            <a:miter lim="800000"/>
            <a:headEnd/>
            <a:tailEnd/>
          </a:ln>
        </p:spPr>
      </p:pic>
      <p:sp>
        <p:nvSpPr>
          <p:cNvPr id="15" name="TextBox 14"/>
          <p:cNvSpPr txBox="1"/>
          <p:nvPr/>
        </p:nvSpPr>
        <p:spPr>
          <a:xfrm>
            <a:off x="1828800" y="4876800"/>
            <a:ext cx="1425134" cy="369332"/>
          </a:xfrm>
          <a:prstGeom prst="rect">
            <a:avLst/>
          </a:prstGeom>
          <a:noFill/>
        </p:spPr>
        <p:txBody>
          <a:bodyPr wrap="none" rtlCol="0">
            <a:spAutoFit/>
          </a:bodyPr>
          <a:lstStyle/>
          <a:p>
            <a:r>
              <a:rPr lang="en-US" dirty="0" smtClean="0"/>
              <a:t>NO MATCH</a:t>
            </a:r>
            <a:endParaRPr lang="en-US" dirty="0"/>
          </a:p>
        </p:txBody>
      </p:sp>
      <p:sp>
        <p:nvSpPr>
          <p:cNvPr id="32" name="Title 1"/>
          <p:cNvSpPr>
            <a:spLocks noGrp="1"/>
          </p:cNvSpPr>
          <p:nvPr>
            <p:ph type="title"/>
          </p:nvPr>
        </p:nvSpPr>
        <p:spPr>
          <a:xfrm>
            <a:off x="0" y="0"/>
            <a:ext cx="9144000" cy="762000"/>
          </a:xfrm>
          <a:solidFill>
            <a:schemeClr val="bg1"/>
          </a:solidFill>
        </p:spPr>
        <p:txBody>
          <a:bodyPr>
            <a:noAutofit/>
          </a:bodyPr>
          <a:lstStyle/>
          <a:p>
            <a:r>
              <a:rPr lang="en-US" sz="2800" b="1" dirty="0" smtClean="0">
                <a:solidFill>
                  <a:schemeClr val="tx1">
                    <a:lumMod val="85000"/>
                    <a:lumOff val="15000"/>
                  </a:schemeClr>
                </a:solidFill>
              </a:rPr>
              <a:t/>
            </a:r>
            <a:br>
              <a:rPr lang="en-US" sz="2800" b="1" dirty="0" smtClean="0">
                <a:solidFill>
                  <a:schemeClr val="tx1">
                    <a:lumMod val="85000"/>
                    <a:lumOff val="15000"/>
                  </a:schemeClr>
                </a:solidFill>
              </a:rPr>
            </a:br>
            <a:r>
              <a:rPr lang="en-US" sz="2800" b="1" dirty="0" smtClean="0">
                <a:solidFill>
                  <a:schemeClr val="tx1">
                    <a:lumMod val="85000"/>
                    <a:lumOff val="15000"/>
                  </a:schemeClr>
                </a:solidFill>
              </a:rPr>
              <a:t>Long-term and Short-term variation</a:t>
            </a:r>
            <a:br>
              <a:rPr lang="en-US" sz="2800" b="1" dirty="0" smtClean="0">
                <a:solidFill>
                  <a:schemeClr val="tx1">
                    <a:lumMod val="85000"/>
                    <a:lumOff val="15000"/>
                  </a:schemeClr>
                </a:solidFill>
              </a:rPr>
            </a:br>
            <a:endParaRPr lang="en-US" sz="2800" b="1" dirty="0">
              <a:solidFill>
                <a:schemeClr val="tx1">
                  <a:lumMod val="85000"/>
                  <a:lumOff val="15000"/>
                </a:schemeClr>
              </a:solidFill>
            </a:endParaRPr>
          </a:p>
        </p:txBody>
      </p:sp>
      <p:pic>
        <p:nvPicPr>
          <p:cNvPr id="33" name="Picture 5"/>
          <p:cNvPicPr>
            <a:picLocks noChangeAspect="1" noChangeArrowheads="1"/>
          </p:cNvPicPr>
          <p:nvPr/>
        </p:nvPicPr>
        <p:blipFill>
          <a:blip r:embed="rId5" cstate="print"/>
          <a:srcRect/>
          <a:stretch>
            <a:fillRect/>
          </a:stretch>
        </p:blipFill>
        <p:spPr bwMode="auto">
          <a:xfrm>
            <a:off x="4648200" y="685800"/>
            <a:ext cx="4495800" cy="2895600"/>
          </a:xfrm>
          <a:prstGeom prst="rect">
            <a:avLst/>
          </a:prstGeom>
          <a:noFill/>
          <a:ln w="9525">
            <a:noFill/>
            <a:miter lim="800000"/>
            <a:headEnd/>
            <a:tailEnd/>
          </a:ln>
        </p:spPr>
      </p:pic>
      <p:pic>
        <p:nvPicPr>
          <p:cNvPr id="34" name="Picture 7"/>
          <p:cNvPicPr>
            <a:picLocks noChangeAspect="1" noChangeArrowheads="1"/>
          </p:cNvPicPr>
          <p:nvPr/>
        </p:nvPicPr>
        <p:blipFill>
          <a:blip r:embed="rId6" cstate="print"/>
          <a:srcRect/>
          <a:stretch>
            <a:fillRect/>
          </a:stretch>
        </p:blipFill>
        <p:spPr bwMode="auto">
          <a:xfrm>
            <a:off x="0" y="685800"/>
            <a:ext cx="4648200" cy="2895600"/>
          </a:xfrm>
          <a:prstGeom prst="rect">
            <a:avLst/>
          </a:prstGeom>
          <a:noFill/>
          <a:ln w="9525">
            <a:noFill/>
            <a:miter lim="800000"/>
            <a:headEnd/>
            <a:tailEnd/>
          </a:ln>
        </p:spPr>
      </p:pic>
      <p:sp>
        <p:nvSpPr>
          <p:cNvPr id="35" name="TextBox 11"/>
          <p:cNvSpPr txBox="1"/>
          <p:nvPr/>
        </p:nvSpPr>
        <p:spPr>
          <a:xfrm>
            <a:off x="6096000" y="304800"/>
            <a:ext cx="1688271" cy="400110"/>
          </a:xfrm>
          <a:prstGeom prst="rect">
            <a:avLst/>
          </a:prstGeom>
          <a:solidFill>
            <a:schemeClr val="bg1"/>
          </a:solidFill>
        </p:spPr>
        <p:txBody>
          <a:bodyPr wrap="square" rtlCol="0">
            <a:spAutoFit/>
          </a:bodyPr>
          <a:lstStyle/>
          <a:p>
            <a:r>
              <a:rPr lang="en-US" sz="2000" b="1" dirty="0" smtClean="0">
                <a:latin typeface="Times New Roman" pitchFamily="18" charset="0"/>
                <a:cs typeface="Times New Roman" pitchFamily="18" charset="0"/>
              </a:rPr>
              <a:t>Long-term</a:t>
            </a:r>
            <a:endParaRPr lang="en-US" sz="2000" b="1" dirty="0">
              <a:latin typeface="Times New Roman" pitchFamily="18" charset="0"/>
              <a:cs typeface="Times New Roman" pitchFamily="18" charset="0"/>
            </a:endParaRPr>
          </a:p>
        </p:txBody>
      </p:sp>
      <p:sp>
        <p:nvSpPr>
          <p:cNvPr id="36" name="TextBox 13"/>
          <p:cNvSpPr txBox="1"/>
          <p:nvPr/>
        </p:nvSpPr>
        <p:spPr>
          <a:xfrm>
            <a:off x="1851466" y="1676400"/>
            <a:ext cx="1425134" cy="369332"/>
          </a:xfrm>
          <a:prstGeom prst="rect">
            <a:avLst/>
          </a:prstGeom>
          <a:noFill/>
        </p:spPr>
        <p:txBody>
          <a:bodyPr wrap="none" rtlCol="0">
            <a:spAutoFit/>
          </a:bodyPr>
          <a:lstStyle/>
          <a:p>
            <a:r>
              <a:rPr lang="en-US" dirty="0" smtClean="0"/>
              <a:t>NO MATCH</a:t>
            </a:r>
            <a:endParaRPr lang="en-US" dirty="0"/>
          </a:p>
        </p:txBody>
      </p:sp>
      <p:sp>
        <p:nvSpPr>
          <p:cNvPr id="37" name="Rectangle 15"/>
          <p:cNvSpPr/>
          <p:nvPr/>
        </p:nvSpPr>
        <p:spPr>
          <a:xfrm>
            <a:off x="6781800" y="1676400"/>
            <a:ext cx="6096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16"/>
          <p:cNvSpPr txBox="1"/>
          <p:nvPr/>
        </p:nvSpPr>
        <p:spPr>
          <a:xfrm>
            <a:off x="6781800" y="3048000"/>
            <a:ext cx="1064715" cy="369332"/>
          </a:xfrm>
          <a:prstGeom prst="rect">
            <a:avLst/>
          </a:prstGeom>
          <a:noFill/>
        </p:spPr>
        <p:txBody>
          <a:bodyPr wrap="none" rtlCol="0">
            <a:spAutoFit/>
          </a:bodyPr>
          <a:lstStyle/>
          <a:p>
            <a:r>
              <a:rPr lang="en-US" dirty="0" smtClean="0">
                <a:latin typeface="Times New Roman" pitchFamily="18" charset="0"/>
                <a:cs typeface="Times New Roman" pitchFamily="18" charset="0"/>
              </a:rPr>
              <a:t>Cor = 0.6</a:t>
            </a:r>
            <a:endParaRPr lang="en-US" dirty="0">
              <a:latin typeface="Times New Roman" pitchFamily="18" charset="0"/>
              <a:cs typeface="Times New Roman" pitchFamily="18" charset="0"/>
            </a:endParaRPr>
          </a:p>
        </p:txBody>
      </p:sp>
      <p:sp>
        <p:nvSpPr>
          <p:cNvPr id="40" name="Rectangle 26"/>
          <p:cNvSpPr/>
          <p:nvPr/>
        </p:nvSpPr>
        <p:spPr>
          <a:xfrm>
            <a:off x="0" y="609600"/>
            <a:ext cx="4572000" cy="6248400"/>
          </a:xfrm>
          <a:prstGeom prst="rect">
            <a:avLst/>
          </a:prstGeom>
          <a:noFill/>
          <a:ln w="5715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6"/>
          <p:cNvPicPr>
            <a:picLocks noChangeAspect="1" noChangeArrowheads="1"/>
          </p:cNvPicPr>
          <p:nvPr/>
        </p:nvPicPr>
        <p:blipFill>
          <a:blip r:embed="rId7" cstate="print"/>
          <a:srcRect/>
          <a:stretch>
            <a:fillRect/>
          </a:stretch>
        </p:blipFill>
        <p:spPr bwMode="auto">
          <a:xfrm>
            <a:off x="2895600" y="3432362"/>
            <a:ext cx="3429000" cy="453838"/>
          </a:xfrm>
          <a:prstGeom prst="rect">
            <a:avLst/>
          </a:prstGeom>
          <a:noFill/>
          <a:ln w="9525">
            <a:noFill/>
            <a:miter lim="800000"/>
            <a:headEnd/>
            <a:tailEnd/>
          </a:ln>
        </p:spPr>
      </p:pic>
      <p:sp>
        <p:nvSpPr>
          <p:cNvPr id="16" name="TextBox 28"/>
          <p:cNvSpPr txBox="1"/>
          <p:nvPr/>
        </p:nvSpPr>
        <p:spPr>
          <a:xfrm>
            <a:off x="1524000" y="304800"/>
            <a:ext cx="1597141" cy="400110"/>
          </a:xfrm>
          <a:prstGeom prst="rect">
            <a:avLst/>
          </a:prstGeom>
          <a:solidFill>
            <a:schemeClr val="bg1"/>
          </a:solidFill>
          <a:ln w="38100">
            <a:solidFill>
              <a:srgbClr val="FFC91D"/>
            </a:solidFill>
          </a:ln>
        </p:spPr>
        <p:txBody>
          <a:bodyPr wrap="square" rtlCol="0">
            <a:spAutoFit/>
          </a:bodyPr>
          <a:lstStyle/>
          <a:p>
            <a:r>
              <a:rPr lang="en-US" sz="2000" b="1" dirty="0" smtClean="0">
                <a:latin typeface="Times New Roman" pitchFamily="18" charset="0"/>
                <a:cs typeface="Times New Roman" pitchFamily="18" charset="0"/>
              </a:rPr>
              <a:t>Short-term</a:t>
            </a:r>
            <a:endParaRPr lang="en-US" sz="2000" b="1" dirty="0">
              <a:latin typeface="Times New Roman" pitchFamily="18" charset="0"/>
              <a:cs typeface="Times New Roman" pitchFamily="18" charset="0"/>
            </a:endParaRPr>
          </a:p>
        </p:txBody>
      </p:sp>
      <p:sp>
        <p:nvSpPr>
          <p:cNvPr id="21" name="Slide Number Placeholder 20"/>
          <p:cNvSpPr>
            <a:spLocks noGrp="1"/>
          </p:cNvSpPr>
          <p:nvPr>
            <p:ph type="sldNum" sz="quarter" idx="12"/>
          </p:nvPr>
        </p:nvSpPr>
        <p:spPr/>
        <p:txBody>
          <a:bodyPr/>
          <a:lstStyle/>
          <a:p>
            <a:fld id="{13A75E34-D1A1-4ACA-A292-DAC1BDED0C2D}" type="slidenum">
              <a:rPr lang="en-US" smtClean="0"/>
              <a:pPr/>
              <a:t>15</a:t>
            </a:fld>
            <a:endParaRPr lang="en-US"/>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0" y="3886200"/>
            <a:ext cx="4648200" cy="2895600"/>
          </a:xfrm>
          <a:prstGeom prst="rect">
            <a:avLst/>
          </a:prstGeom>
          <a:noFill/>
          <a:ln w="9525">
            <a:noFill/>
            <a:miter lim="800000"/>
            <a:headEnd/>
            <a:tailEnd/>
          </a:ln>
        </p:spPr>
      </p:pic>
      <p:pic>
        <p:nvPicPr>
          <p:cNvPr id="10" name="Picture 8"/>
          <p:cNvPicPr>
            <a:picLocks noChangeAspect="1" noChangeArrowheads="1"/>
          </p:cNvPicPr>
          <p:nvPr/>
        </p:nvPicPr>
        <p:blipFill>
          <a:blip r:embed="rId4" cstate="print"/>
          <a:srcRect/>
          <a:stretch>
            <a:fillRect/>
          </a:stretch>
        </p:blipFill>
        <p:spPr bwMode="auto">
          <a:xfrm>
            <a:off x="4648200" y="3886200"/>
            <a:ext cx="4495800" cy="2971800"/>
          </a:xfrm>
          <a:prstGeom prst="rect">
            <a:avLst/>
          </a:prstGeom>
          <a:noFill/>
          <a:ln w="9525">
            <a:noFill/>
            <a:miter lim="800000"/>
            <a:headEnd/>
            <a:tailEnd/>
          </a:ln>
        </p:spPr>
      </p:pic>
      <p:sp>
        <p:nvSpPr>
          <p:cNvPr id="15" name="TextBox 14"/>
          <p:cNvSpPr txBox="1"/>
          <p:nvPr/>
        </p:nvSpPr>
        <p:spPr>
          <a:xfrm>
            <a:off x="1828800" y="4876800"/>
            <a:ext cx="1425134" cy="369332"/>
          </a:xfrm>
          <a:prstGeom prst="rect">
            <a:avLst/>
          </a:prstGeom>
          <a:noFill/>
        </p:spPr>
        <p:txBody>
          <a:bodyPr wrap="none" rtlCol="0">
            <a:spAutoFit/>
          </a:bodyPr>
          <a:lstStyle/>
          <a:p>
            <a:r>
              <a:rPr lang="en-US" dirty="0" smtClean="0"/>
              <a:t>NO MATCH</a:t>
            </a:r>
            <a:endParaRPr lang="en-US" dirty="0"/>
          </a:p>
        </p:txBody>
      </p:sp>
      <p:sp>
        <p:nvSpPr>
          <p:cNvPr id="32" name="Title 1"/>
          <p:cNvSpPr>
            <a:spLocks noGrp="1"/>
          </p:cNvSpPr>
          <p:nvPr>
            <p:ph type="title"/>
          </p:nvPr>
        </p:nvSpPr>
        <p:spPr>
          <a:xfrm>
            <a:off x="0" y="0"/>
            <a:ext cx="9144000" cy="762000"/>
          </a:xfrm>
          <a:solidFill>
            <a:schemeClr val="bg1"/>
          </a:solidFill>
        </p:spPr>
        <p:txBody>
          <a:bodyPr>
            <a:noAutofit/>
          </a:bodyPr>
          <a:lstStyle/>
          <a:p>
            <a:r>
              <a:rPr lang="en-US" sz="2800" b="1" dirty="0" smtClean="0">
                <a:solidFill>
                  <a:schemeClr val="tx1">
                    <a:lumMod val="85000"/>
                    <a:lumOff val="15000"/>
                  </a:schemeClr>
                </a:solidFill>
              </a:rPr>
              <a:t/>
            </a:r>
            <a:br>
              <a:rPr lang="en-US" sz="2800" b="1" dirty="0" smtClean="0">
                <a:solidFill>
                  <a:schemeClr val="tx1">
                    <a:lumMod val="85000"/>
                    <a:lumOff val="15000"/>
                  </a:schemeClr>
                </a:solidFill>
              </a:rPr>
            </a:br>
            <a:r>
              <a:rPr lang="en-US" sz="2800" b="1" dirty="0" smtClean="0">
                <a:solidFill>
                  <a:schemeClr val="tx1">
                    <a:lumMod val="85000"/>
                    <a:lumOff val="15000"/>
                  </a:schemeClr>
                </a:solidFill>
              </a:rPr>
              <a:t>Long-term and Short-term variation</a:t>
            </a:r>
            <a:br>
              <a:rPr lang="en-US" sz="2800" b="1" dirty="0" smtClean="0">
                <a:solidFill>
                  <a:schemeClr val="tx1">
                    <a:lumMod val="85000"/>
                    <a:lumOff val="15000"/>
                  </a:schemeClr>
                </a:solidFill>
              </a:rPr>
            </a:br>
            <a:endParaRPr lang="en-US" sz="2800" b="1" dirty="0">
              <a:solidFill>
                <a:schemeClr val="tx1">
                  <a:lumMod val="85000"/>
                  <a:lumOff val="15000"/>
                </a:schemeClr>
              </a:solidFill>
            </a:endParaRPr>
          </a:p>
        </p:txBody>
      </p:sp>
      <p:pic>
        <p:nvPicPr>
          <p:cNvPr id="33" name="Picture 5"/>
          <p:cNvPicPr>
            <a:picLocks noChangeAspect="1" noChangeArrowheads="1"/>
          </p:cNvPicPr>
          <p:nvPr/>
        </p:nvPicPr>
        <p:blipFill>
          <a:blip r:embed="rId5" cstate="print"/>
          <a:srcRect/>
          <a:stretch>
            <a:fillRect/>
          </a:stretch>
        </p:blipFill>
        <p:spPr bwMode="auto">
          <a:xfrm>
            <a:off x="4648200" y="685800"/>
            <a:ext cx="4495800" cy="2895600"/>
          </a:xfrm>
          <a:prstGeom prst="rect">
            <a:avLst/>
          </a:prstGeom>
          <a:noFill/>
          <a:ln w="9525">
            <a:noFill/>
            <a:miter lim="800000"/>
            <a:headEnd/>
            <a:tailEnd/>
          </a:ln>
        </p:spPr>
      </p:pic>
      <p:pic>
        <p:nvPicPr>
          <p:cNvPr id="34" name="Picture 7"/>
          <p:cNvPicPr>
            <a:picLocks noChangeAspect="1" noChangeArrowheads="1"/>
          </p:cNvPicPr>
          <p:nvPr/>
        </p:nvPicPr>
        <p:blipFill>
          <a:blip r:embed="rId6" cstate="print"/>
          <a:srcRect/>
          <a:stretch>
            <a:fillRect/>
          </a:stretch>
        </p:blipFill>
        <p:spPr bwMode="auto">
          <a:xfrm>
            <a:off x="0" y="685800"/>
            <a:ext cx="4648200" cy="2895600"/>
          </a:xfrm>
          <a:prstGeom prst="rect">
            <a:avLst/>
          </a:prstGeom>
          <a:noFill/>
          <a:ln w="9525">
            <a:noFill/>
            <a:miter lim="800000"/>
            <a:headEnd/>
            <a:tailEnd/>
          </a:ln>
        </p:spPr>
      </p:pic>
      <p:sp>
        <p:nvSpPr>
          <p:cNvPr id="35" name="TextBox 11"/>
          <p:cNvSpPr txBox="1"/>
          <p:nvPr/>
        </p:nvSpPr>
        <p:spPr>
          <a:xfrm>
            <a:off x="6096000" y="304800"/>
            <a:ext cx="1688271" cy="400110"/>
          </a:xfrm>
          <a:prstGeom prst="rect">
            <a:avLst/>
          </a:prstGeom>
          <a:solidFill>
            <a:schemeClr val="bg1"/>
          </a:solidFill>
        </p:spPr>
        <p:txBody>
          <a:bodyPr wrap="square" rtlCol="0">
            <a:spAutoFit/>
          </a:bodyPr>
          <a:lstStyle/>
          <a:p>
            <a:r>
              <a:rPr lang="en-US" sz="2000" b="1" dirty="0" smtClean="0">
                <a:latin typeface="Times New Roman" pitchFamily="18" charset="0"/>
                <a:cs typeface="Times New Roman" pitchFamily="18" charset="0"/>
              </a:rPr>
              <a:t>Long-term</a:t>
            </a:r>
            <a:endParaRPr lang="en-US" sz="2000" b="1" dirty="0">
              <a:latin typeface="Times New Roman" pitchFamily="18" charset="0"/>
              <a:cs typeface="Times New Roman" pitchFamily="18" charset="0"/>
            </a:endParaRPr>
          </a:p>
        </p:txBody>
      </p:sp>
      <p:sp>
        <p:nvSpPr>
          <p:cNvPr id="36" name="TextBox 13"/>
          <p:cNvSpPr txBox="1"/>
          <p:nvPr/>
        </p:nvSpPr>
        <p:spPr>
          <a:xfrm>
            <a:off x="1851466" y="1676400"/>
            <a:ext cx="1425134" cy="369332"/>
          </a:xfrm>
          <a:prstGeom prst="rect">
            <a:avLst/>
          </a:prstGeom>
          <a:noFill/>
        </p:spPr>
        <p:txBody>
          <a:bodyPr wrap="none" rtlCol="0">
            <a:spAutoFit/>
          </a:bodyPr>
          <a:lstStyle/>
          <a:p>
            <a:r>
              <a:rPr lang="en-US" dirty="0" smtClean="0"/>
              <a:t>NO MATCH</a:t>
            </a:r>
            <a:endParaRPr lang="en-US" dirty="0"/>
          </a:p>
        </p:txBody>
      </p:sp>
      <p:sp>
        <p:nvSpPr>
          <p:cNvPr id="37" name="Rectangle 15"/>
          <p:cNvSpPr/>
          <p:nvPr/>
        </p:nvSpPr>
        <p:spPr>
          <a:xfrm>
            <a:off x="6781800" y="1676400"/>
            <a:ext cx="6096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16"/>
          <p:cNvSpPr txBox="1"/>
          <p:nvPr/>
        </p:nvSpPr>
        <p:spPr>
          <a:xfrm>
            <a:off x="6781800" y="3048000"/>
            <a:ext cx="1064715" cy="369332"/>
          </a:xfrm>
          <a:prstGeom prst="rect">
            <a:avLst/>
          </a:prstGeom>
          <a:noFill/>
        </p:spPr>
        <p:txBody>
          <a:bodyPr wrap="none" rtlCol="0">
            <a:spAutoFit/>
          </a:bodyPr>
          <a:lstStyle/>
          <a:p>
            <a:r>
              <a:rPr lang="en-US" dirty="0" smtClean="0">
                <a:latin typeface="Times New Roman" pitchFamily="18" charset="0"/>
                <a:cs typeface="Times New Roman" pitchFamily="18" charset="0"/>
              </a:rPr>
              <a:t>Cor = 0.6</a:t>
            </a:r>
            <a:endParaRPr lang="en-US" dirty="0">
              <a:latin typeface="Times New Roman" pitchFamily="18" charset="0"/>
              <a:cs typeface="Times New Roman" pitchFamily="18" charset="0"/>
            </a:endParaRPr>
          </a:p>
        </p:txBody>
      </p:sp>
      <p:sp>
        <p:nvSpPr>
          <p:cNvPr id="40" name="Rectangle 26"/>
          <p:cNvSpPr/>
          <p:nvPr/>
        </p:nvSpPr>
        <p:spPr>
          <a:xfrm>
            <a:off x="0" y="609600"/>
            <a:ext cx="4572000" cy="6248400"/>
          </a:xfrm>
          <a:prstGeom prst="rect">
            <a:avLst/>
          </a:prstGeom>
          <a:noFill/>
          <a:ln w="5715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28"/>
          <p:cNvSpPr txBox="1"/>
          <p:nvPr/>
        </p:nvSpPr>
        <p:spPr>
          <a:xfrm>
            <a:off x="1524000" y="304800"/>
            <a:ext cx="1597141" cy="400110"/>
          </a:xfrm>
          <a:prstGeom prst="rect">
            <a:avLst/>
          </a:prstGeom>
          <a:solidFill>
            <a:schemeClr val="bg1"/>
          </a:solidFill>
          <a:ln w="38100">
            <a:solidFill>
              <a:srgbClr val="FFC91D"/>
            </a:solidFill>
          </a:ln>
        </p:spPr>
        <p:txBody>
          <a:bodyPr wrap="square" rtlCol="0">
            <a:spAutoFit/>
          </a:bodyPr>
          <a:lstStyle/>
          <a:p>
            <a:r>
              <a:rPr lang="en-US" sz="2000" b="1" dirty="0" smtClean="0">
                <a:latin typeface="Times New Roman" pitchFamily="18" charset="0"/>
                <a:cs typeface="Times New Roman" pitchFamily="18" charset="0"/>
              </a:rPr>
              <a:t>Short-term</a:t>
            </a:r>
            <a:endParaRPr lang="en-US" sz="2000" b="1" dirty="0">
              <a:latin typeface="Times New Roman" pitchFamily="18" charset="0"/>
              <a:cs typeface="Times New Roman" pitchFamily="18" charset="0"/>
            </a:endParaRPr>
          </a:p>
        </p:txBody>
      </p:sp>
      <p:pic>
        <p:nvPicPr>
          <p:cNvPr id="44" name="Picture 6"/>
          <p:cNvPicPr>
            <a:picLocks noChangeAspect="1" noChangeArrowheads="1"/>
          </p:cNvPicPr>
          <p:nvPr/>
        </p:nvPicPr>
        <p:blipFill>
          <a:blip r:embed="rId7" cstate="print"/>
          <a:srcRect/>
          <a:stretch>
            <a:fillRect/>
          </a:stretch>
        </p:blipFill>
        <p:spPr bwMode="auto">
          <a:xfrm>
            <a:off x="2895600" y="3432362"/>
            <a:ext cx="3429000" cy="453838"/>
          </a:xfrm>
          <a:prstGeom prst="rect">
            <a:avLst/>
          </a:prstGeom>
          <a:noFill/>
          <a:ln w="9525">
            <a:noFill/>
            <a:miter lim="800000"/>
            <a:headEnd/>
            <a:tailEnd/>
          </a:ln>
        </p:spPr>
      </p:pic>
      <p:pic>
        <p:nvPicPr>
          <p:cNvPr id="45" name="Picture 3"/>
          <p:cNvPicPr>
            <a:picLocks noChangeAspect="1" noChangeArrowheads="1"/>
          </p:cNvPicPr>
          <p:nvPr/>
        </p:nvPicPr>
        <p:blipFill>
          <a:blip r:embed="rId8" cstate="print"/>
          <a:srcRect/>
          <a:stretch>
            <a:fillRect/>
          </a:stretch>
        </p:blipFill>
        <p:spPr bwMode="auto">
          <a:xfrm>
            <a:off x="4991100" y="381001"/>
            <a:ext cx="4152900" cy="381000"/>
          </a:xfrm>
          <a:prstGeom prst="rect">
            <a:avLst/>
          </a:prstGeom>
          <a:noFill/>
          <a:ln w="9525">
            <a:noFill/>
            <a:miter lim="800000"/>
            <a:headEnd/>
            <a:tailEnd/>
          </a:ln>
        </p:spPr>
      </p:pic>
      <p:pic>
        <p:nvPicPr>
          <p:cNvPr id="46" name="Picture 4"/>
          <p:cNvPicPr>
            <a:picLocks noChangeAspect="1" noChangeArrowheads="1"/>
          </p:cNvPicPr>
          <p:nvPr/>
        </p:nvPicPr>
        <p:blipFill>
          <a:blip r:embed="rId9" cstate="print"/>
          <a:srcRect/>
          <a:stretch>
            <a:fillRect/>
          </a:stretch>
        </p:blipFill>
        <p:spPr bwMode="auto">
          <a:xfrm>
            <a:off x="152400" y="381000"/>
            <a:ext cx="4048125" cy="279918"/>
          </a:xfrm>
          <a:prstGeom prst="rect">
            <a:avLst/>
          </a:prstGeom>
          <a:noFill/>
          <a:ln w="9525">
            <a:noFill/>
            <a:miter lim="800000"/>
            <a:headEnd/>
            <a:tailEnd/>
          </a:ln>
        </p:spPr>
      </p:pic>
      <p:pic>
        <p:nvPicPr>
          <p:cNvPr id="47" name="Picture 4"/>
          <p:cNvPicPr>
            <a:picLocks noChangeAspect="1" noChangeArrowheads="1"/>
          </p:cNvPicPr>
          <p:nvPr/>
        </p:nvPicPr>
        <p:blipFill>
          <a:blip r:embed="rId9" cstate="print"/>
          <a:srcRect/>
          <a:stretch>
            <a:fillRect/>
          </a:stretch>
        </p:blipFill>
        <p:spPr bwMode="auto">
          <a:xfrm>
            <a:off x="304801" y="3834882"/>
            <a:ext cx="4343400" cy="279918"/>
          </a:xfrm>
          <a:prstGeom prst="rect">
            <a:avLst/>
          </a:prstGeom>
          <a:noFill/>
          <a:ln w="9525">
            <a:noFill/>
            <a:miter lim="800000"/>
            <a:headEnd/>
            <a:tailEnd/>
          </a:ln>
        </p:spPr>
      </p:pic>
      <p:pic>
        <p:nvPicPr>
          <p:cNvPr id="48" name="Picture 5"/>
          <p:cNvPicPr>
            <a:picLocks noChangeAspect="1" noChangeArrowheads="1"/>
          </p:cNvPicPr>
          <p:nvPr/>
        </p:nvPicPr>
        <p:blipFill>
          <a:blip r:embed="rId10" cstate="print"/>
          <a:srcRect/>
          <a:stretch>
            <a:fillRect/>
          </a:stretch>
        </p:blipFill>
        <p:spPr bwMode="auto">
          <a:xfrm>
            <a:off x="0" y="4114800"/>
            <a:ext cx="4724400" cy="2743200"/>
          </a:xfrm>
          <a:prstGeom prst="rect">
            <a:avLst/>
          </a:prstGeom>
          <a:noFill/>
          <a:ln w="9525">
            <a:noFill/>
            <a:miter lim="800000"/>
            <a:headEnd/>
            <a:tailEnd/>
          </a:ln>
        </p:spPr>
      </p:pic>
      <p:pic>
        <p:nvPicPr>
          <p:cNvPr id="49" name="Picture 8"/>
          <p:cNvPicPr>
            <a:picLocks noChangeAspect="1" noChangeArrowheads="1"/>
          </p:cNvPicPr>
          <p:nvPr/>
        </p:nvPicPr>
        <p:blipFill>
          <a:blip r:embed="rId11" cstate="print"/>
          <a:srcRect/>
          <a:stretch>
            <a:fillRect/>
          </a:stretch>
        </p:blipFill>
        <p:spPr bwMode="auto">
          <a:xfrm>
            <a:off x="0" y="609600"/>
            <a:ext cx="4648200" cy="2895600"/>
          </a:xfrm>
          <a:prstGeom prst="rect">
            <a:avLst/>
          </a:prstGeom>
          <a:noFill/>
          <a:ln w="9525">
            <a:noFill/>
            <a:miter lim="800000"/>
            <a:headEnd/>
            <a:tailEnd/>
          </a:ln>
        </p:spPr>
      </p:pic>
      <p:pic>
        <p:nvPicPr>
          <p:cNvPr id="50" name="Picture 1"/>
          <p:cNvPicPr>
            <a:picLocks noChangeAspect="1" noChangeArrowheads="1"/>
          </p:cNvPicPr>
          <p:nvPr/>
        </p:nvPicPr>
        <p:blipFill>
          <a:blip r:embed="rId12" cstate="print"/>
          <a:srcRect/>
          <a:stretch>
            <a:fillRect/>
          </a:stretch>
        </p:blipFill>
        <p:spPr bwMode="auto">
          <a:xfrm>
            <a:off x="4648200" y="685800"/>
            <a:ext cx="4495800" cy="2819400"/>
          </a:xfrm>
          <a:prstGeom prst="rect">
            <a:avLst/>
          </a:prstGeom>
          <a:noFill/>
          <a:ln w="9525">
            <a:noFill/>
            <a:miter lim="800000"/>
            <a:headEnd/>
            <a:tailEnd/>
          </a:ln>
        </p:spPr>
      </p:pic>
      <p:sp>
        <p:nvSpPr>
          <p:cNvPr id="51" name="TextBox 50"/>
          <p:cNvSpPr txBox="1"/>
          <p:nvPr/>
        </p:nvSpPr>
        <p:spPr>
          <a:xfrm>
            <a:off x="4267200" y="304800"/>
            <a:ext cx="744627" cy="400110"/>
          </a:xfrm>
          <a:prstGeom prst="rect">
            <a:avLst/>
          </a:prstGeom>
          <a:solidFill>
            <a:srgbClr val="FFD03B"/>
          </a:solidFill>
        </p:spPr>
        <p:txBody>
          <a:bodyPr wrap="none" rtlCol="0">
            <a:spAutoFit/>
          </a:bodyPr>
          <a:lstStyle/>
          <a:p>
            <a:r>
              <a:rPr lang="en-US" sz="2000" b="1" dirty="0" smtClean="0">
                <a:latin typeface="Times New Roman" pitchFamily="18" charset="0"/>
                <a:cs typeface="Times New Roman" pitchFamily="18" charset="0"/>
              </a:rPr>
              <a:t>Total</a:t>
            </a:r>
            <a:endParaRPr lang="en-US" sz="2000" b="1" dirty="0">
              <a:latin typeface="Times New Roman" pitchFamily="18" charset="0"/>
              <a:cs typeface="Times New Roman" pitchFamily="18" charset="0"/>
            </a:endParaRPr>
          </a:p>
        </p:txBody>
      </p:sp>
      <p:sp>
        <p:nvSpPr>
          <p:cNvPr id="52" name="TextBox 51"/>
          <p:cNvSpPr txBox="1"/>
          <p:nvPr/>
        </p:nvSpPr>
        <p:spPr>
          <a:xfrm>
            <a:off x="4009484" y="6488668"/>
            <a:ext cx="1366080" cy="400110"/>
          </a:xfrm>
          <a:prstGeom prst="rect">
            <a:avLst/>
          </a:prstGeom>
          <a:solidFill>
            <a:srgbClr val="FFC000"/>
          </a:solidFill>
        </p:spPr>
        <p:txBody>
          <a:bodyPr wrap="none" rtlCol="0">
            <a:spAutoFit/>
          </a:bodyPr>
          <a:lstStyle/>
          <a:p>
            <a:r>
              <a:rPr lang="en-US" sz="2000" b="1" dirty="0" smtClean="0">
                <a:latin typeface="Times New Roman" pitchFamily="18" charset="0"/>
                <a:cs typeface="Times New Roman" pitchFamily="18" charset="0"/>
              </a:rPr>
              <a:t>Long-term</a:t>
            </a:r>
            <a:endParaRPr lang="en-US" sz="2000" b="1" dirty="0">
              <a:latin typeface="Times New Roman" pitchFamily="18" charset="0"/>
              <a:cs typeface="Times New Roman" pitchFamily="18" charset="0"/>
            </a:endParaRPr>
          </a:p>
        </p:txBody>
      </p:sp>
      <p:sp>
        <p:nvSpPr>
          <p:cNvPr id="53" name="Rectangle 30"/>
          <p:cNvSpPr/>
          <p:nvPr/>
        </p:nvSpPr>
        <p:spPr>
          <a:xfrm>
            <a:off x="0" y="304800"/>
            <a:ext cx="9144000" cy="3200400"/>
          </a:xfrm>
          <a:prstGeom prst="rect">
            <a:avLst/>
          </a:prstGeom>
          <a:noFill/>
          <a:ln w="57150">
            <a:solidFill>
              <a:srgbClr val="FFD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lide Number Placeholder 57"/>
          <p:cNvSpPr>
            <a:spLocks noGrp="1"/>
          </p:cNvSpPr>
          <p:nvPr>
            <p:ph type="sldNum" sz="quarter" idx="12"/>
          </p:nvPr>
        </p:nvSpPr>
        <p:spPr/>
        <p:txBody>
          <a:bodyPr/>
          <a:lstStyle/>
          <a:p>
            <a:fld id="{13A75E34-D1A1-4ACA-A292-DAC1BDED0C2D}" type="slidenum">
              <a:rPr lang="en-US" smtClean="0"/>
              <a:pPr/>
              <a:t>16</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animBg="1"/>
      <p:bldP spid="36" grpId="0"/>
      <p:bldP spid="37" grpId="0" animBg="1"/>
      <p:bldP spid="40"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5486400"/>
          <a:ext cx="8534400" cy="1103152"/>
        </p:xfrm>
        <a:graphic>
          <a:graphicData uri="http://schemas.openxmlformats.org/drawingml/2006/table">
            <a:tbl>
              <a:tblPr>
                <a:tableStyleId>{284E427A-3D55-4303-BF80-6455036E1DE7}</a:tableStyleId>
              </a:tblPr>
              <a:tblGrid>
                <a:gridCol w="2090054"/>
                <a:gridCol w="2090054"/>
                <a:gridCol w="2177146"/>
                <a:gridCol w="2177146"/>
              </a:tblGrid>
              <a:tr h="371632">
                <a:tc>
                  <a:txBody>
                    <a:bodyPr/>
                    <a:lstStyle/>
                    <a:p>
                      <a:pPr algn="l" fontAlgn="b"/>
                      <a:r>
                        <a:rPr lang="en-US" sz="2400" u="none" strike="noStrike" dirty="0"/>
                        <a:t>Correlation</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u="none" strike="noStrike" dirty="0"/>
                        <a:t>SST</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u="none" strike="noStrike" dirty="0"/>
                        <a:t>Sahel</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u="none" strike="noStrike" dirty="0" smtClean="0"/>
                        <a:t>LHF-oceans</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184">
                <a:tc>
                  <a:txBody>
                    <a:bodyPr/>
                    <a:lstStyle/>
                    <a:p>
                      <a:pPr algn="l" fontAlgn="b"/>
                      <a:r>
                        <a:rPr lang="en-US" sz="2400" u="none" strike="noStrike" dirty="0"/>
                        <a:t>SST</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t>1</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smtClean="0"/>
                        <a:t>0.24</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smtClean="0"/>
                        <a:t>0.04</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184">
                <a:tc>
                  <a:txBody>
                    <a:bodyPr/>
                    <a:lstStyle/>
                    <a:p>
                      <a:pPr algn="l" fontAlgn="b"/>
                      <a:r>
                        <a:rPr lang="en-US" sz="2400" u="none" strike="noStrike" dirty="0"/>
                        <a:t>Sahel</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smtClean="0"/>
                        <a:t>0.24</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t>1</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t>-</a:t>
                      </a:r>
                      <a:r>
                        <a:rPr lang="en-US" sz="2400" u="none" strike="noStrike" dirty="0" smtClean="0"/>
                        <a:t>0.08</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3962400" y="2662535"/>
            <a:ext cx="1603324" cy="461665"/>
          </a:xfrm>
          <a:prstGeom prst="rect">
            <a:avLst/>
          </a:prstGeom>
          <a:solidFill>
            <a:srgbClr val="FFC000"/>
          </a:solidFill>
        </p:spPr>
        <p:txBody>
          <a:bodyPr wrap="none" rtlCol="0">
            <a:spAutoFit/>
          </a:bodyPr>
          <a:lstStyle/>
          <a:p>
            <a:r>
              <a:rPr lang="en-US" sz="2400" b="1" dirty="0" smtClean="0">
                <a:latin typeface="Times New Roman" pitchFamily="18" charset="0"/>
                <a:cs typeface="Times New Roman" pitchFamily="18" charset="0"/>
              </a:rPr>
              <a:t>Long-term</a:t>
            </a:r>
            <a:endParaRPr lang="en-US" sz="2400" b="1" dirty="0">
              <a:latin typeface="Times New Roman" pitchFamily="18" charset="0"/>
              <a:cs typeface="Times New Roman" pitchFamily="18" charset="0"/>
            </a:endParaRPr>
          </a:p>
        </p:txBody>
      </p:sp>
      <p:sp>
        <p:nvSpPr>
          <p:cNvPr id="6" name="TextBox 5"/>
          <p:cNvSpPr txBox="1"/>
          <p:nvPr/>
        </p:nvSpPr>
        <p:spPr>
          <a:xfrm>
            <a:off x="3962400" y="4796135"/>
            <a:ext cx="1654620" cy="461665"/>
          </a:xfrm>
          <a:prstGeom prst="rect">
            <a:avLst/>
          </a:prstGeom>
          <a:solidFill>
            <a:srgbClr val="FFC000"/>
          </a:solidFill>
        </p:spPr>
        <p:txBody>
          <a:bodyPr wrap="none" rtlCol="0">
            <a:spAutoFit/>
          </a:bodyPr>
          <a:lstStyle/>
          <a:p>
            <a:r>
              <a:rPr lang="en-US" sz="2400" b="1" dirty="0" smtClean="0">
                <a:latin typeface="Times New Roman" pitchFamily="18" charset="0"/>
                <a:cs typeface="Times New Roman" pitchFamily="18" charset="0"/>
              </a:rPr>
              <a:t>Short-term</a:t>
            </a:r>
            <a:endParaRPr lang="en-US" sz="2400" b="1"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381000" y="3429000"/>
          <a:ext cx="8381999" cy="1219200"/>
        </p:xfrm>
        <a:graphic>
          <a:graphicData uri="http://schemas.openxmlformats.org/drawingml/2006/table">
            <a:tbl>
              <a:tblPr/>
              <a:tblGrid>
                <a:gridCol w="2169458"/>
                <a:gridCol w="2070847"/>
                <a:gridCol w="2070847"/>
                <a:gridCol w="2070847"/>
              </a:tblGrid>
              <a:tr h="406400">
                <a:tc>
                  <a:txBody>
                    <a:bodyPr/>
                    <a:lstStyle/>
                    <a:p>
                      <a:pPr algn="l" fontAlgn="b"/>
                      <a:r>
                        <a:rPr lang="en-US" sz="2400" b="0" i="0" u="none" strike="noStrike" dirty="0" smtClean="0">
                          <a:solidFill>
                            <a:srgbClr val="000000"/>
                          </a:solidFill>
                          <a:latin typeface="Times New Roman" pitchFamily="18" charset="0"/>
                          <a:cs typeface="Times New Roman" pitchFamily="18" charset="0"/>
                        </a:rPr>
                        <a:t>Correlation</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Times New Roman" pitchFamily="18" charset="0"/>
                          <a:cs typeface="Times New Roman" pitchFamily="18" charset="0"/>
                        </a:rPr>
                        <a:t>SST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Times New Roman" pitchFamily="18" charset="0"/>
                          <a:cs typeface="Times New Roman" pitchFamily="18" charset="0"/>
                        </a:rPr>
                        <a:t>Sahel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smtClean="0">
                          <a:solidFill>
                            <a:srgbClr val="000000"/>
                          </a:solidFill>
                          <a:latin typeface="Times New Roman" pitchFamily="18" charset="0"/>
                          <a:cs typeface="Times New Roman" pitchFamily="18" charset="0"/>
                        </a:rPr>
                        <a:t>LHF-oceans</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l" fontAlgn="b"/>
                      <a:r>
                        <a:rPr lang="en-US" sz="2400" b="0" i="0" u="none" strike="noStrike" dirty="0">
                          <a:solidFill>
                            <a:srgbClr val="000000"/>
                          </a:solidFill>
                          <a:latin typeface="Times New Roman" pitchFamily="18" charset="0"/>
                          <a:cs typeface="Times New Roman" pitchFamily="18" charset="0"/>
                        </a:rPr>
                        <a:t>SST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Times New Roman" pitchFamily="18" charset="0"/>
                          <a:cs typeface="Times New Roman"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FF0000"/>
                          </a:solidFill>
                          <a:latin typeface="Times New Roman" pitchFamily="18" charset="0"/>
                          <a:cs typeface="Times New Roman" pitchFamily="18" charset="0"/>
                        </a:rPr>
                        <a:t>-</a:t>
                      </a:r>
                      <a:r>
                        <a:rPr lang="en-US" sz="2400" b="0" i="0" u="none" strike="noStrike" dirty="0" smtClean="0">
                          <a:solidFill>
                            <a:srgbClr val="FF0000"/>
                          </a:solidFill>
                          <a:latin typeface="Times New Roman" pitchFamily="18" charset="0"/>
                          <a:cs typeface="Times New Roman" pitchFamily="18" charset="0"/>
                        </a:rPr>
                        <a:t>0.42</a:t>
                      </a:r>
                      <a:endParaRPr lang="en-US" sz="2400" b="0" i="0" u="none" strike="noStrike" dirty="0">
                        <a:solidFill>
                          <a:srgbClr val="FF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Times New Roman" pitchFamily="18" charset="0"/>
                          <a:cs typeface="Times New Roman" pitchFamily="18" charset="0"/>
                        </a:rPr>
                        <a:t>-</a:t>
                      </a:r>
                      <a:r>
                        <a:rPr lang="en-US" sz="2400" b="0" i="0" u="none" strike="noStrike" dirty="0" smtClean="0">
                          <a:solidFill>
                            <a:srgbClr val="000000"/>
                          </a:solidFill>
                          <a:latin typeface="Times New Roman" pitchFamily="18" charset="0"/>
                          <a:cs typeface="Times New Roman" pitchFamily="18" charset="0"/>
                        </a:rPr>
                        <a:t>0.18</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l" fontAlgn="b"/>
                      <a:r>
                        <a:rPr lang="en-US" sz="2400" b="0" i="0" u="none" strike="noStrike" dirty="0">
                          <a:solidFill>
                            <a:srgbClr val="000000"/>
                          </a:solidFill>
                          <a:latin typeface="Times New Roman" pitchFamily="18" charset="0"/>
                          <a:cs typeface="Times New Roman" pitchFamily="18" charset="0"/>
                        </a:rPr>
                        <a:t>Sahel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latin typeface="Times New Roman" pitchFamily="18" charset="0"/>
                          <a:cs typeface="Times New Roman" pitchFamily="18" charset="0"/>
                        </a:rPr>
                        <a:t>-</a:t>
                      </a:r>
                      <a:r>
                        <a:rPr lang="en-US" sz="2400" b="0" i="0" u="none" strike="noStrike" smtClean="0">
                          <a:solidFill>
                            <a:srgbClr val="000000"/>
                          </a:solidFill>
                          <a:latin typeface="Times New Roman" pitchFamily="18" charset="0"/>
                          <a:cs typeface="Times New Roman" pitchFamily="18" charset="0"/>
                        </a:rPr>
                        <a:t>0.42</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Times New Roman" pitchFamily="18" charset="0"/>
                          <a:cs typeface="Times New Roman"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FF0000"/>
                          </a:solidFill>
                          <a:latin typeface="Times New Roman" pitchFamily="18" charset="0"/>
                          <a:cs typeface="Times New Roman" pitchFamily="18" charset="0"/>
                        </a:rPr>
                        <a:t>0.73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457200" y="914400"/>
          <a:ext cx="8153402" cy="1524000"/>
        </p:xfrm>
        <a:graphic>
          <a:graphicData uri="http://schemas.openxmlformats.org/drawingml/2006/table">
            <a:tbl>
              <a:tblPr/>
              <a:tblGrid>
                <a:gridCol w="2110292"/>
                <a:gridCol w="2014370"/>
                <a:gridCol w="2014370"/>
                <a:gridCol w="2014370"/>
              </a:tblGrid>
              <a:tr h="508000">
                <a:tc>
                  <a:txBody>
                    <a:bodyPr/>
                    <a:lstStyle/>
                    <a:p>
                      <a:pPr algn="l" fontAlgn="b"/>
                      <a:r>
                        <a:rPr lang="en-US" sz="2400" b="0" i="0" u="none" strike="noStrike" dirty="0">
                          <a:solidFill>
                            <a:srgbClr val="000000"/>
                          </a:solidFill>
                          <a:latin typeface="Times New Roman" pitchFamily="18" charset="0"/>
                          <a:cs typeface="Times New Roman" pitchFamily="18" charset="0"/>
                        </a:rPr>
                        <a:t>Correlation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Times New Roman" pitchFamily="18" charset="0"/>
                          <a:cs typeface="Times New Roman" pitchFamily="18" charset="0"/>
                        </a:rPr>
                        <a:t>SST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Times New Roman" pitchFamily="18" charset="0"/>
                          <a:cs typeface="Times New Roman" pitchFamily="18" charset="0"/>
                        </a:rPr>
                        <a:t>Sahel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smtClean="0">
                          <a:solidFill>
                            <a:srgbClr val="000000"/>
                          </a:solidFill>
                          <a:latin typeface="Times New Roman" pitchFamily="18" charset="0"/>
                          <a:cs typeface="Times New Roman" pitchFamily="18" charset="0"/>
                        </a:rPr>
                        <a:t>LHF-oceans</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00">
                <a:tc>
                  <a:txBody>
                    <a:bodyPr/>
                    <a:lstStyle/>
                    <a:p>
                      <a:pPr algn="l" fontAlgn="b"/>
                      <a:r>
                        <a:rPr lang="en-US" sz="2400" b="0" i="0" u="none" strike="noStrike" dirty="0">
                          <a:solidFill>
                            <a:srgbClr val="000000"/>
                          </a:solidFill>
                          <a:latin typeface="Times New Roman" pitchFamily="18" charset="0"/>
                          <a:cs typeface="Times New Roman" pitchFamily="18" charset="0"/>
                        </a:rPr>
                        <a:t>SST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Times New Roman" pitchFamily="18" charset="0"/>
                          <a:cs typeface="Times New Roman"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FF0000"/>
                          </a:solidFill>
                          <a:latin typeface="Times New Roman" pitchFamily="18" charset="0"/>
                          <a:cs typeface="Times New Roman" pitchFamily="18" charset="0"/>
                        </a:rPr>
                        <a:t>-0.46</a:t>
                      </a:r>
                      <a:endParaRPr lang="en-US" sz="2400" b="0" i="0" u="none" strike="noStrike" dirty="0">
                        <a:solidFill>
                          <a:srgbClr val="FF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000000"/>
                          </a:solidFill>
                          <a:latin typeface="Times New Roman" pitchFamily="18" charset="0"/>
                          <a:cs typeface="Times New Roman" pitchFamily="18" charset="0"/>
                        </a:rPr>
                        <a:t>-0.11</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00">
                <a:tc>
                  <a:txBody>
                    <a:bodyPr/>
                    <a:lstStyle/>
                    <a:p>
                      <a:pPr algn="l" fontAlgn="b"/>
                      <a:r>
                        <a:rPr lang="en-US" sz="2400" b="0" i="0" u="none" strike="noStrike" dirty="0">
                          <a:solidFill>
                            <a:srgbClr val="000000"/>
                          </a:solidFill>
                          <a:latin typeface="Times New Roman" pitchFamily="18" charset="0"/>
                          <a:cs typeface="Times New Roman" pitchFamily="18" charset="0"/>
                        </a:rPr>
                        <a:t>Sahel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000000"/>
                          </a:solidFill>
                          <a:latin typeface="Times New Roman" pitchFamily="18" charset="0"/>
                          <a:cs typeface="Times New Roman" pitchFamily="18" charset="0"/>
                        </a:rPr>
                        <a:t>-0.46</a:t>
                      </a:r>
                      <a:endParaRPr lang="en-US" sz="2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Times New Roman" pitchFamily="18" charset="0"/>
                          <a:cs typeface="Times New Roman"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FF0000"/>
                          </a:solidFill>
                          <a:latin typeface="Times New Roman" pitchFamily="18" charset="0"/>
                          <a:cs typeface="Times New Roman" pitchFamily="18" charset="0"/>
                        </a:rPr>
                        <a:t>0.53</a:t>
                      </a:r>
                      <a:endParaRPr lang="en-US" sz="2400" b="0" i="0" u="none" strike="noStrike" dirty="0">
                        <a:solidFill>
                          <a:srgbClr val="FF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Title 1"/>
          <p:cNvSpPr>
            <a:spLocks noGrp="1"/>
          </p:cNvSpPr>
          <p:nvPr>
            <p:ph type="title"/>
          </p:nvPr>
        </p:nvSpPr>
        <p:spPr>
          <a:xfrm>
            <a:off x="0" y="0"/>
            <a:ext cx="9144000" cy="762000"/>
          </a:xfrm>
          <a:solidFill>
            <a:schemeClr val="bg1"/>
          </a:solidFill>
        </p:spPr>
        <p:txBody>
          <a:bodyPr>
            <a:noAutofit/>
          </a:bodyPr>
          <a:lstStyle/>
          <a:p>
            <a:r>
              <a:rPr lang="en-US" sz="2800" b="1" dirty="0" smtClean="0">
                <a:solidFill>
                  <a:schemeClr val="tx1">
                    <a:lumMod val="85000"/>
                    <a:lumOff val="15000"/>
                  </a:schemeClr>
                </a:solidFill>
              </a:rPr>
              <a:t/>
            </a:r>
            <a:br>
              <a:rPr lang="en-US" sz="2800" b="1" dirty="0" smtClean="0">
                <a:solidFill>
                  <a:schemeClr val="tx1">
                    <a:lumMod val="85000"/>
                    <a:lumOff val="15000"/>
                  </a:schemeClr>
                </a:solidFill>
              </a:rPr>
            </a:br>
            <a:r>
              <a:rPr lang="en-US" sz="2800" b="1" dirty="0" smtClean="0">
                <a:solidFill>
                  <a:schemeClr val="tx1">
                    <a:lumMod val="85000"/>
                    <a:lumOff val="15000"/>
                  </a:schemeClr>
                </a:solidFill>
              </a:rPr>
              <a:t>Long-term and Short-term variation</a:t>
            </a:r>
            <a:br>
              <a:rPr lang="en-US" sz="2800" b="1" dirty="0" smtClean="0">
                <a:solidFill>
                  <a:schemeClr val="tx1">
                    <a:lumMod val="85000"/>
                    <a:lumOff val="15000"/>
                  </a:schemeClr>
                </a:solidFill>
              </a:rPr>
            </a:br>
            <a:endParaRPr lang="en-US" sz="2800" b="1" dirty="0">
              <a:solidFill>
                <a:schemeClr val="tx1">
                  <a:lumMod val="85000"/>
                  <a:lumOff val="15000"/>
                </a:schemeClr>
              </a:solidFill>
            </a:endParaRPr>
          </a:p>
        </p:txBody>
      </p:sp>
      <p:sp>
        <p:nvSpPr>
          <p:cNvPr id="15" name="TextBox 7"/>
          <p:cNvSpPr txBox="1"/>
          <p:nvPr/>
        </p:nvSpPr>
        <p:spPr>
          <a:xfrm>
            <a:off x="0" y="381000"/>
            <a:ext cx="3014158" cy="461665"/>
          </a:xfrm>
          <a:prstGeom prst="rect">
            <a:avLst/>
          </a:prstGeom>
          <a:solidFill>
            <a:schemeClr val="bg1"/>
          </a:solidFill>
        </p:spPr>
        <p:txBody>
          <a:bodyPr wrap="none" rtlCol="0">
            <a:spAutoFit/>
          </a:bodyPr>
          <a:lstStyle/>
          <a:p>
            <a:r>
              <a:rPr lang="en-US" sz="2400" b="1" dirty="0" smtClean="0"/>
              <a:t>Correlation of Index</a:t>
            </a:r>
            <a:endParaRPr lang="en-US" sz="2400" b="1" dirty="0"/>
          </a:p>
        </p:txBody>
      </p:sp>
      <p:sp>
        <p:nvSpPr>
          <p:cNvPr id="16" name="TextBox 10"/>
          <p:cNvSpPr txBox="1"/>
          <p:nvPr/>
        </p:nvSpPr>
        <p:spPr>
          <a:xfrm>
            <a:off x="4218401" y="376535"/>
            <a:ext cx="856901" cy="461665"/>
          </a:xfrm>
          <a:prstGeom prst="rect">
            <a:avLst/>
          </a:prstGeom>
          <a:solidFill>
            <a:srgbClr val="FFC000"/>
          </a:solidFill>
        </p:spPr>
        <p:txBody>
          <a:bodyPr wrap="none" rtlCol="0">
            <a:spAutoFit/>
          </a:bodyPr>
          <a:lstStyle/>
          <a:p>
            <a:r>
              <a:rPr lang="en-US" sz="2400" b="1" dirty="0" smtClean="0">
                <a:latin typeface="Times New Roman" pitchFamily="18" charset="0"/>
                <a:cs typeface="Times New Roman" pitchFamily="18" charset="0"/>
              </a:rPr>
              <a:t>Total</a:t>
            </a:r>
            <a:endParaRPr lang="en-US" sz="2400" b="1" dirty="0">
              <a:latin typeface="Times New Roman" pitchFamily="18" charset="0"/>
              <a:cs typeface="Times New Roman" pitchFamily="18" charset="0"/>
            </a:endParaRPr>
          </a:p>
        </p:txBody>
      </p:sp>
      <p:sp>
        <p:nvSpPr>
          <p:cNvPr id="18" name="Slide Number Placeholder 17"/>
          <p:cNvSpPr>
            <a:spLocks noGrp="1"/>
          </p:cNvSpPr>
          <p:nvPr>
            <p:ph type="sldNum" sz="quarter" idx="12"/>
          </p:nvPr>
        </p:nvSpPr>
        <p:spPr/>
        <p:txBody>
          <a:bodyPr/>
          <a:lstStyle/>
          <a:p>
            <a:fld id="{13A75E34-D1A1-4ACA-A292-DAC1BDED0C2D}" type="slidenum">
              <a:rPr lang="en-US" smtClean="0"/>
              <a:pPr/>
              <a:t>17</a:t>
            </a:fld>
            <a:endParaRPr lang="en-US"/>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191001" y="0"/>
          <a:ext cx="49530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267200" y="2286000"/>
          <a:ext cx="4876800" cy="2285999"/>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9"/>
          <p:cNvSpPr/>
          <p:nvPr/>
        </p:nvSpPr>
        <p:spPr>
          <a:xfrm>
            <a:off x="0" y="5780782"/>
            <a:ext cx="4419600" cy="1200329"/>
          </a:xfrm>
          <a:prstGeom prst="rect">
            <a:avLst/>
          </a:prstGeom>
          <a:solidFill>
            <a:schemeClr val="accent2">
              <a:lumMod val="20000"/>
              <a:lumOff val="80000"/>
            </a:schemeClr>
          </a:solidFill>
        </p:spPr>
        <p:txBody>
          <a:bodyPr wrap="square">
            <a:spAutoFit/>
          </a:bodyPr>
          <a:lstStyle/>
          <a:p>
            <a:r>
              <a:rPr lang="en-US" b="1" u="sng" dirty="0" smtClean="0">
                <a:latin typeface="Times New Roman" pitchFamily="18" charset="0"/>
                <a:cs typeface="Times New Roman" pitchFamily="18" charset="0"/>
              </a:rPr>
              <a:t>Moisture flux divergence and Net precipitable</a:t>
            </a:r>
          </a:p>
          <a:p>
            <a:r>
              <a:rPr lang="en-US" dirty="0" smtClean="0">
                <a:latin typeface="Times New Roman" pitchFamily="18" charset="0"/>
                <a:cs typeface="Times New Roman" pitchFamily="18" charset="0"/>
              </a:rPr>
              <a:t>Calculate by </a:t>
            </a:r>
            <a:r>
              <a:rPr lang="en-US" dirty="0" smtClean="0">
                <a:solidFill>
                  <a:srgbClr val="FF0000"/>
                </a:solidFill>
                <a:latin typeface="Times New Roman" pitchFamily="18" charset="0"/>
                <a:cs typeface="Times New Roman" pitchFamily="18" charset="0"/>
              </a:rPr>
              <a:t>Tachibana et al 2008</a:t>
            </a:r>
            <a:r>
              <a:rPr lang="en-US" dirty="0" smtClean="0">
                <a:latin typeface="Times New Roman" pitchFamily="18" charset="0"/>
                <a:cs typeface="Times New Roman" pitchFamily="18" charset="0"/>
              </a:rPr>
              <a:t>                                    </a:t>
            </a:r>
          </a:p>
          <a:p>
            <a:endParaRPr lang="en-US" b="1" u="sng" dirty="0" smtClean="0">
              <a:latin typeface="Times New Roman" pitchFamily="18" charset="0"/>
              <a:cs typeface="Times New Roman" pitchFamily="18" charset="0"/>
            </a:endParaRPr>
          </a:p>
        </p:txBody>
      </p:sp>
      <p:graphicFrame>
        <p:nvGraphicFramePr>
          <p:cNvPr id="8" name="Chart 7"/>
          <p:cNvGraphicFramePr/>
          <p:nvPr/>
        </p:nvGraphicFramePr>
        <p:xfrm>
          <a:off x="0" y="304800"/>
          <a:ext cx="4166063" cy="50292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 y="5257800"/>
            <a:ext cx="4343399" cy="400110"/>
          </a:xfrm>
          <a:prstGeom prst="rect">
            <a:avLst/>
          </a:prstGeom>
          <a:solidFill>
            <a:schemeClr val="bg1"/>
          </a:solidFill>
          <a:ln w="19050">
            <a:solidFill>
              <a:srgbClr val="FF0000"/>
            </a:solidFill>
          </a:ln>
        </p:spPr>
        <p:txBody>
          <a:bodyPr wrap="square" rtlCol="0">
            <a:spAutoFit/>
          </a:bodyPr>
          <a:lstStyle/>
          <a:p>
            <a:r>
              <a:rPr lang="en-US" sz="2000" dirty="0" smtClean="0">
                <a:latin typeface="Times New Roman" pitchFamily="18" charset="0"/>
                <a:cs typeface="Times New Roman" pitchFamily="18" charset="0"/>
              </a:rPr>
              <a:t>Net precipitable = rainfall - evaporation</a:t>
            </a:r>
            <a:endParaRPr lang="en-US" sz="2000" dirty="0">
              <a:latin typeface="Times New Roman" pitchFamily="18" charset="0"/>
              <a:cs typeface="Times New Roman" pitchFamily="18" charset="0"/>
            </a:endParaRPr>
          </a:p>
        </p:txBody>
      </p:sp>
      <p:sp>
        <p:nvSpPr>
          <p:cNvPr id="10" name="正方形/長方形 19"/>
          <p:cNvSpPr/>
          <p:nvPr/>
        </p:nvSpPr>
        <p:spPr>
          <a:xfrm>
            <a:off x="0" y="0"/>
            <a:ext cx="4057714" cy="369332"/>
          </a:xfrm>
          <a:prstGeom prst="rect">
            <a:avLst/>
          </a:prstGeom>
          <a:solidFill>
            <a:schemeClr val="bg1"/>
          </a:solidFill>
        </p:spPr>
        <p:txBody>
          <a:bodyPr wrap="none">
            <a:spAutoFit/>
          </a:bodyPr>
          <a:lstStyle/>
          <a:p>
            <a:r>
              <a:rPr lang="en-US" altLang="ja-JP" b="1" dirty="0" smtClean="0"/>
              <a:t>Sahel rainfall and others parameters</a:t>
            </a:r>
          </a:p>
        </p:txBody>
      </p:sp>
      <p:graphicFrame>
        <p:nvGraphicFramePr>
          <p:cNvPr id="11" name="Chart 10"/>
          <p:cNvGraphicFramePr/>
          <p:nvPr/>
        </p:nvGraphicFramePr>
        <p:xfrm>
          <a:off x="4191000" y="4800600"/>
          <a:ext cx="4953000"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7848600" y="942201"/>
            <a:ext cx="1400809" cy="276999"/>
          </a:xfrm>
          <a:prstGeom prst="rect">
            <a:avLst/>
          </a:prstGeom>
          <a:solidFill>
            <a:schemeClr val="bg1"/>
          </a:solidFill>
        </p:spPr>
        <p:txBody>
          <a:bodyPr wrap="square" rtlCol="0">
            <a:spAutoFit/>
          </a:bodyPr>
          <a:lstStyle/>
          <a:p>
            <a:r>
              <a:rPr lang="en-US" sz="1200" b="1" dirty="0" smtClean="0"/>
              <a:t>Net precipitation</a:t>
            </a:r>
            <a:endParaRPr lang="en-US" sz="1200" b="1" dirty="0"/>
          </a:p>
        </p:txBody>
      </p:sp>
      <p:sp>
        <p:nvSpPr>
          <p:cNvPr id="17" name="Slide Number Placeholder 16"/>
          <p:cNvSpPr>
            <a:spLocks noGrp="1"/>
          </p:cNvSpPr>
          <p:nvPr>
            <p:ph type="sldNum" sz="quarter" idx="12"/>
          </p:nvPr>
        </p:nvSpPr>
        <p:spPr/>
        <p:txBody>
          <a:bodyPr/>
          <a:lstStyle/>
          <a:p>
            <a:fld id="{13A75E34-D1A1-4ACA-A292-DAC1BDED0C2D}" type="slidenum">
              <a:rPr lang="en-US" smtClean="0"/>
              <a:pPr/>
              <a:t>18</a:t>
            </a:fld>
            <a:endParaRPr lang="en-US"/>
          </a:p>
        </p:txBody>
      </p:sp>
      <p:sp>
        <p:nvSpPr>
          <p:cNvPr id="13" name="TextBox 12"/>
          <p:cNvSpPr txBox="1"/>
          <p:nvPr/>
        </p:nvSpPr>
        <p:spPr>
          <a:xfrm>
            <a:off x="475398" y="990600"/>
            <a:ext cx="2648802" cy="369332"/>
          </a:xfrm>
          <a:prstGeom prst="rect">
            <a:avLst/>
          </a:prstGeom>
          <a:solidFill>
            <a:schemeClr val="bg1"/>
          </a:solidFill>
        </p:spPr>
        <p:txBody>
          <a:bodyPr wrap="none" rtlCol="0">
            <a:spAutoFit/>
          </a:bodyPr>
          <a:lstStyle/>
          <a:p>
            <a:r>
              <a:rPr lang="en-US" dirty="0" smtClean="0">
                <a:solidFill>
                  <a:srgbClr val="0070C0"/>
                </a:solidFill>
              </a:rPr>
              <a:t>Divergence moisture flux</a:t>
            </a:r>
            <a:endParaRPr lang="en-US" dirty="0">
              <a:solidFill>
                <a:srgbClr val="0070C0"/>
              </a:solidFill>
            </a:endParaRPr>
          </a:p>
        </p:txBody>
      </p:sp>
      <p:cxnSp>
        <p:nvCxnSpPr>
          <p:cNvPr id="15" name="Straight Arrow Connector 14"/>
          <p:cNvCxnSpPr>
            <a:stCxn id="13" idx="2"/>
          </p:cNvCxnSpPr>
          <p:nvPr/>
        </p:nvCxnSpPr>
        <p:spPr>
          <a:xfrm rot="16200000" flipH="1">
            <a:off x="1893765" y="1265965"/>
            <a:ext cx="545068" cy="733001"/>
          </a:xfrm>
          <a:prstGeom prst="straightConnector1">
            <a:avLst/>
          </a:prstGeom>
          <a:ln w="28575">
            <a:solidFill>
              <a:srgbClr val="3366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33600" y="4419600"/>
            <a:ext cx="1465209" cy="369332"/>
          </a:xfrm>
          <a:prstGeom prst="rect">
            <a:avLst/>
          </a:prstGeom>
          <a:noFill/>
        </p:spPr>
        <p:txBody>
          <a:bodyPr wrap="none" rtlCol="0">
            <a:spAutoFit/>
          </a:bodyPr>
          <a:lstStyle/>
          <a:p>
            <a:r>
              <a:rPr lang="en-US" dirty="0" smtClean="0">
                <a:solidFill>
                  <a:srgbClr val="FF0000"/>
                </a:solidFill>
              </a:rPr>
              <a:t>Sahel rainfall</a:t>
            </a:r>
            <a:endParaRPr lang="en-US" dirty="0">
              <a:solidFill>
                <a:srgbClr val="FF0000"/>
              </a:solidFill>
            </a:endParaRPr>
          </a:p>
        </p:txBody>
      </p:sp>
      <p:cxnSp>
        <p:nvCxnSpPr>
          <p:cNvPr id="21" name="Straight Arrow Connector 20"/>
          <p:cNvCxnSpPr/>
          <p:nvPr/>
        </p:nvCxnSpPr>
        <p:spPr>
          <a:xfrm rot="10800000">
            <a:off x="1905000" y="44958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p:cNvSpPr txBox="1"/>
          <p:nvPr/>
        </p:nvSpPr>
        <p:spPr>
          <a:xfrm>
            <a:off x="2286000" y="2819400"/>
            <a:ext cx="1369542" cy="461665"/>
          </a:xfrm>
          <a:prstGeom prst="rect">
            <a:avLst/>
          </a:prstGeom>
          <a:noFill/>
        </p:spPr>
        <p:txBody>
          <a:bodyPr wrap="none" rtlCol="0">
            <a:spAutoFit/>
          </a:bodyPr>
          <a:lstStyle/>
          <a:p>
            <a:r>
              <a:rPr kumimoji="1" lang="en-US" altLang="ja-JP" sz="2400" b="1" dirty="0" smtClean="0"/>
              <a:t>E = P-PE</a:t>
            </a:r>
            <a:endParaRPr kumimoji="1" lang="ja-JP" altLang="en-US" sz="2400" b="1" dirty="0"/>
          </a:p>
        </p:txBody>
      </p:sp>
      <p:sp>
        <p:nvSpPr>
          <p:cNvPr id="41" name="テキスト ボックス 40"/>
          <p:cNvSpPr txBox="1"/>
          <p:nvPr/>
        </p:nvSpPr>
        <p:spPr>
          <a:xfrm>
            <a:off x="11573" y="381000"/>
            <a:ext cx="4245329" cy="1569660"/>
          </a:xfrm>
          <a:prstGeom prst="rect">
            <a:avLst/>
          </a:prstGeom>
          <a:noFill/>
        </p:spPr>
        <p:txBody>
          <a:bodyPr wrap="none" rtlCol="0">
            <a:spAutoFit/>
          </a:bodyPr>
          <a:lstStyle/>
          <a:p>
            <a:r>
              <a:rPr lang="en-US" altLang="ja-JP" sz="2400" b="1" dirty="0" smtClean="0"/>
              <a:t>P is precipitation (Sahel )</a:t>
            </a:r>
          </a:p>
          <a:p>
            <a:r>
              <a:rPr lang="en-US" altLang="ja-JP" sz="2400" b="1" dirty="0" smtClean="0"/>
              <a:t>E is evaporation Sahel)</a:t>
            </a:r>
          </a:p>
          <a:p>
            <a:r>
              <a:rPr lang="en-US" altLang="ja-JP" sz="2400" b="1" dirty="0" smtClean="0"/>
              <a:t>PE is net precipitation</a:t>
            </a:r>
          </a:p>
          <a:p>
            <a:r>
              <a:rPr lang="en-US" altLang="ja-JP" sz="2400" b="1" dirty="0" smtClean="0"/>
              <a:t>                                        PE= P-E</a:t>
            </a:r>
            <a:endParaRPr kumimoji="1" lang="ja-JP" altLang="en-US" sz="2400" b="1" dirty="0"/>
          </a:p>
        </p:txBody>
      </p:sp>
      <p:sp>
        <p:nvSpPr>
          <p:cNvPr id="42" name="TextBox 11"/>
          <p:cNvSpPr txBox="1"/>
          <p:nvPr/>
        </p:nvSpPr>
        <p:spPr>
          <a:xfrm>
            <a:off x="0" y="1981200"/>
            <a:ext cx="2971800" cy="461665"/>
          </a:xfrm>
          <a:prstGeom prst="rect">
            <a:avLst/>
          </a:prstGeom>
          <a:solidFill>
            <a:schemeClr val="bg2">
              <a:lumMod val="75000"/>
            </a:schemeClr>
          </a:solidFill>
        </p:spPr>
        <p:txBody>
          <a:bodyPr wrap="square" rtlCol="0">
            <a:spAutoFit/>
          </a:bodyPr>
          <a:lstStyle/>
          <a:p>
            <a:r>
              <a:rPr lang="en-US" sz="2400" b="1" dirty="0" smtClean="0">
                <a:latin typeface="+mj-lt"/>
              </a:rPr>
              <a:t>Tachibana et al (2008)</a:t>
            </a:r>
            <a:endParaRPr lang="en-US" sz="2400" b="1" dirty="0">
              <a:latin typeface="+mj-lt"/>
            </a:endParaRPr>
          </a:p>
        </p:txBody>
      </p:sp>
      <p:sp>
        <p:nvSpPr>
          <p:cNvPr id="43" name="Right Arrow 7"/>
          <p:cNvSpPr/>
          <p:nvPr/>
        </p:nvSpPr>
        <p:spPr>
          <a:xfrm rot="5400000">
            <a:off x="3052192" y="2205608"/>
            <a:ext cx="360040" cy="216024"/>
          </a:xfrm>
          <a:prstGeom prst="rightArrow">
            <a:avLst>
              <a:gd name="adj1" fmla="val 50000"/>
              <a:gd name="adj2" fmla="val 8829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Times New Roman" pitchFamily="18" charset="0"/>
              <a:cs typeface="Times New Roman" pitchFamily="18" charset="0"/>
            </a:endParaRPr>
          </a:p>
        </p:txBody>
      </p:sp>
      <p:sp>
        <p:nvSpPr>
          <p:cNvPr id="17" name="TextBox 28"/>
          <p:cNvSpPr txBox="1"/>
          <p:nvPr/>
        </p:nvSpPr>
        <p:spPr>
          <a:xfrm>
            <a:off x="0" y="3276600"/>
            <a:ext cx="4514890" cy="3416320"/>
          </a:xfrm>
          <a:prstGeom prst="rect">
            <a:avLst/>
          </a:prstGeom>
          <a:noFill/>
        </p:spPr>
        <p:txBody>
          <a:bodyPr wrap="none" rtlCol="0">
            <a:spAutoFit/>
          </a:bodyPr>
          <a:lstStyle/>
          <a:p>
            <a:r>
              <a:rPr lang="en-US" sz="2400" b="1" dirty="0" smtClean="0">
                <a:latin typeface="+mj-lt"/>
              </a:rPr>
              <a:t>When Sahel rainfall decreased</a:t>
            </a:r>
          </a:p>
          <a:p>
            <a:r>
              <a:rPr lang="en-US" sz="2400" b="1" dirty="0" smtClean="0">
                <a:latin typeface="+mj-lt"/>
              </a:rPr>
              <a:t>(increased) the evaporation</a:t>
            </a:r>
          </a:p>
          <a:p>
            <a:r>
              <a:rPr lang="en-US" sz="2400" b="1" dirty="0" smtClean="0">
                <a:latin typeface="+mj-lt"/>
              </a:rPr>
              <a:t> also decreased(increased)</a:t>
            </a:r>
          </a:p>
          <a:p>
            <a:r>
              <a:rPr lang="en-US" sz="2400" b="1" dirty="0" smtClean="0">
                <a:latin typeface="+mj-lt"/>
              </a:rPr>
              <a:t>The difference between </a:t>
            </a:r>
          </a:p>
          <a:p>
            <a:r>
              <a:rPr lang="en-US" sz="2400" b="1" dirty="0" smtClean="0">
                <a:latin typeface="+mj-lt"/>
              </a:rPr>
              <a:t>rainfall  and evaporation shows</a:t>
            </a:r>
          </a:p>
          <a:p>
            <a:r>
              <a:rPr lang="en-US" sz="2400" b="1" dirty="0" smtClean="0">
                <a:latin typeface="+mj-lt"/>
              </a:rPr>
              <a:t>that from 1988 to 1998 the </a:t>
            </a:r>
          </a:p>
          <a:p>
            <a:r>
              <a:rPr lang="en-US" sz="2400" b="1" dirty="0" smtClean="0">
                <a:latin typeface="+mj-lt"/>
              </a:rPr>
              <a:t>evaporation is higher than</a:t>
            </a:r>
          </a:p>
          <a:p>
            <a:r>
              <a:rPr lang="en-US" sz="2400" b="1" dirty="0" smtClean="0">
                <a:latin typeface="+mj-lt"/>
              </a:rPr>
              <a:t> the rainfall.</a:t>
            </a:r>
          </a:p>
          <a:p>
            <a:r>
              <a:rPr lang="en-US" b="1" dirty="0" smtClean="0">
                <a:solidFill>
                  <a:srgbClr val="FF0000"/>
                </a:solidFill>
                <a:latin typeface="+mj-lt"/>
              </a:rPr>
              <a:t>THAT WHY THE SAHEL REGION STILL DRY</a:t>
            </a:r>
            <a:r>
              <a:rPr lang="en-US" sz="2400" b="1" dirty="0" smtClean="0">
                <a:solidFill>
                  <a:srgbClr val="FF0000"/>
                </a:solidFill>
                <a:latin typeface="+mj-lt"/>
              </a:rPr>
              <a:t>!!!</a:t>
            </a:r>
            <a:endParaRPr lang="en-US" sz="2400" b="1" dirty="0">
              <a:solidFill>
                <a:srgbClr val="FF0000"/>
              </a:solidFill>
              <a:latin typeface="+mj-lt"/>
            </a:endParaRPr>
          </a:p>
        </p:txBody>
      </p:sp>
      <p:graphicFrame>
        <p:nvGraphicFramePr>
          <p:cNvPr id="15" name="Chart 14"/>
          <p:cNvGraphicFramePr/>
          <p:nvPr/>
        </p:nvGraphicFramePr>
        <p:xfrm>
          <a:off x="4191001" y="0"/>
          <a:ext cx="49530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nvGraphicFramePr>
        <p:xfrm>
          <a:off x="4191000" y="4800600"/>
          <a:ext cx="49530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p:nvPr/>
        </p:nvGraphicFramePr>
        <p:xfrm>
          <a:off x="4267200" y="2286000"/>
          <a:ext cx="4876800" cy="2285999"/>
        </p:xfrm>
        <a:graphic>
          <a:graphicData uri="http://schemas.openxmlformats.org/drawingml/2006/chart">
            <c:chart xmlns:c="http://schemas.openxmlformats.org/drawingml/2006/chart" xmlns:r="http://schemas.openxmlformats.org/officeDocument/2006/relationships" r:id="rId5"/>
          </a:graphicData>
        </a:graphic>
      </p:graphicFrame>
      <p:sp>
        <p:nvSpPr>
          <p:cNvPr id="24" name="正方形/長方形 19"/>
          <p:cNvSpPr/>
          <p:nvPr/>
        </p:nvSpPr>
        <p:spPr>
          <a:xfrm>
            <a:off x="0" y="0"/>
            <a:ext cx="4057714" cy="369332"/>
          </a:xfrm>
          <a:prstGeom prst="rect">
            <a:avLst/>
          </a:prstGeom>
          <a:solidFill>
            <a:schemeClr val="bg1"/>
          </a:solidFill>
        </p:spPr>
        <p:txBody>
          <a:bodyPr wrap="none">
            <a:spAutoFit/>
          </a:bodyPr>
          <a:lstStyle/>
          <a:p>
            <a:r>
              <a:rPr lang="en-US" altLang="ja-JP" b="1" dirty="0" smtClean="0"/>
              <a:t>Sahel rainfall and others parameters</a:t>
            </a:r>
          </a:p>
        </p:txBody>
      </p:sp>
      <p:sp>
        <p:nvSpPr>
          <p:cNvPr id="11" name="TextBox 10"/>
          <p:cNvSpPr txBox="1"/>
          <p:nvPr/>
        </p:nvSpPr>
        <p:spPr>
          <a:xfrm>
            <a:off x="7848600" y="942201"/>
            <a:ext cx="1400809" cy="276999"/>
          </a:xfrm>
          <a:prstGeom prst="rect">
            <a:avLst/>
          </a:prstGeom>
          <a:solidFill>
            <a:schemeClr val="bg1"/>
          </a:solidFill>
        </p:spPr>
        <p:txBody>
          <a:bodyPr wrap="square" rtlCol="0">
            <a:spAutoFit/>
          </a:bodyPr>
          <a:lstStyle/>
          <a:p>
            <a:r>
              <a:rPr lang="en-US" sz="1200" b="1" dirty="0" smtClean="0"/>
              <a:t>Net precipitation</a:t>
            </a:r>
            <a:endParaRPr lang="en-US" sz="1200" b="1" dirty="0"/>
          </a:p>
        </p:txBody>
      </p:sp>
      <p:sp>
        <p:nvSpPr>
          <p:cNvPr id="18" name="Slide Number Placeholder 17"/>
          <p:cNvSpPr>
            <a:spLocks noGrp="1"/>
          </p:cNvSpPr>
          <p:nvPr>
            <p:ph type="sldNum" sz="quarter" idx="12"/>
          </p:nvPr>
        </p:nvSpPr>
        <p:spPr/>
        <p:txBody>
          <a:bodyPr/>
          <a:lstStyle/>
          <a:p>
            <a:fld id="{13A75E34-D1A1-4ACA-A292-DAC1BDED0C2D}" type="slidenum">
              <a:rPr lang="en-US" smtClean="0"/>
              <a:pPr/>
              <a:t>19</a:t>
            </a:fld>
            <a:endParaRPr lang="en-US"/>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728"/>
            <a:ext cx="1219200" cy="370384"/>
          </a:xfrm>
          <a:solidFill>
            <a:schemeClr val="bg1"/>
          </a:solidFill>
        </p:spPr>
        <p:txBody>
          <a:bodyPr>
            <a:noAutofit/>
          </a:bodyPr>
          <a:lstStyle/>
          <a:p>
            <a:r>
              <a:rPr lang="en-US" sz="2400" b="1" dirty="0" smtClean="0">
                <a:solidFill>
                  <a:schemeClr val="tx1"/>
                </a:solidFill>
                <a:latin typeface="Times New Roman" pitchFamily="18" charset="0"/>
                <a:cs typeface="Times New Roman" pitchFamily="18" charset="0"/>
              </a:rPr>
              <a:t>Contents</a:t>
            </a:r>
            <a:endParaRPr lang="en-US" sz="24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304800"/>
            <a:ext cx="7344816" cy="5081816"/>
          </a:xfrm>
          <a:solidFill>
            <a:schemeClr val="bg1"/>
          </a:solidFill>
        </p:spPr>
        <p:txBody>
          <a:bodyPr>
            <a:noAutofit/>
          </a:bodyPr>
          <a:lstStyle/>
          <a:p>
            <a:pPr>
              <a:buFont typeface="Wingdings" pitchFamily="2" charset="2"/>
              <a:buChar char="Ø"/>
            </a:pPr>
            <a:r>
              <a:rPr lang="en-US" sz="2800" b="1" dirty="0" smtClean="0">
                <a:latin typeface="+mj-lt"/>
              </a:rPr>
              <a:t>Data</a:t>
            </a:r>
          </a:p>
          <a:p>
            <a:pPr>
              <a:buFont typeface="Wingdings" pitchFamily="2" charset="2"/>
              <a:buChar char="Ø"/>
            </a:pPr>
            <a:endParaRPr lang="en-US" sz="2800" b="1" dirty="0" smtClean="0">
              <a:latin typeface="+mj-lt"/>
            </a:endParaRPr>
          </a:p>
          <a:p>
            <a:pPr>
              <a:buFont typeface="Wingdings" pitchFamily="2" charset="2"/>
              <a:buChar char="Ø"/>
            </a:pPr>
            <a:r>
              <a:rPr lang="en-US" altLang="ja-JP" sz="2800" b="1" dirty="0" smtClean="0">
                <a:latin typeface="+mj-lt"/>
              </a:rPr>
              <a:t>Introduction</a:t>
            </a:r>
            <a:endParaRPr lang="en-US" sz="2800" b="1" dirty="0" smtClean="0">
              <a:latin typeface="+mj-lt"/>
            </a:endParaRPr>
          </a:p>
          <a:p>
            <a:pPr>
              <a:buNone/>
            </a:pPr>
            <a:endParaRPr lang="en-US" sz="2800" b="1" dirty="0" smtClean="0">
              <a:latin typeface="+mj-lt"/>
            </a:endParaRPr>
          </a:p>
          <a:p>
            <a:pPr>
              <a:buFont typeface="Wingdings" pitchFamily="2" charset="2"/>
              <a:buChar char="Ø"/>
            </a:pPr>
            <a:r>
              <a:rPr lang="en-US" sz="2800" b="1" dirty="0" smtClean="0">
                <a:latin typeface="+mj-lt"/>
              </a:rPr>
              <a:t>Sahel rainfall</a:t>
            </a:r>
          </a:p>
          <a:p>
            <a:pPr>
              <a:buFont typeface="Wingdings" pitchFamily="2" charset="2"/>
              <a:buChar char="Ø"/>
            </a:pPr>
            <a:endParaRPr lang="en-US" sz="2800" b="1" dirty="0" smtClean="0">
              <a:latin typeface="+mj-lt"/>
            </a:endParaRPr>
          </a:p>
          <a:p>
            <a:pPr>
              <a:buFont typeface="Wingdings" pitchFamily="2" charset="2"/>
              <a:buChar char="Ø"/>
            </a:pPr>
            <a:r>
              <a:rPr lang="en-US" sz="2800" b="1" dirty="0" smtClean="0">
                <a:latin typeface="+mj-lt"/>
              </a:rPr>
              <a:t>Previous presentation</a:t>
            </a:r>
          </a:p>
          <a:p>
            <a:pPr>
              <a:buNone/>
            </a:pPr>
            <a:endParaRPr lang="en-US" sz="2800" b="1" dirty="0" smtClean="0">
              <a:latin typeface="+mj-lt"/>
            </a:endParaRPr>
          </a:p>
          <a:p>
            <a:pPr>
              <a:buFont typeface="Wingdings" pitchFamily="2" charset="2"/>
              <a:buChar char="Ø"/>
            </a:pPr>
            <a:r>
              <a:rPr lang="en-US" altLang="ja-JP" sz="2800" b="1" dirty="0" smtClean="0">
                <a:latin typeface="+mj-lt"/>
              </a:rPr>
              <a:t>Long-term and short-term variations</a:t>
            </a:r>
          </a:p>
          <a:p>
            <a:pPr>
              <a:buFont typeface="Wingdings" pitchFamily="2" charset="2"/>
              <a:buChar char="Ø"/>
            </a:pPr>
            <a:endParaRPr lang="en-US" altLang="ja-JP" sz="2800" b="1" dirty="0" smtClean="0">
              <a:latin typeface="+mj-lt"/>
            </a:endParaRPr>
          </a:p>
          <a:p>
            <a:pPr>
              <a:buFont typeface="Wingdings" pitchFamily="2" charset="2"/>
              <a:buChar char="Ø"/>
            </a:pPr>
            <a:r>
              <a:rPr lang="en-US" altLang="ja-JP" sz="2800" b="1" dirty="0" smtClean="0">
                <a:latin typeface="+mj-lt"/>
              </a:rPr>
              <a:t>Sahel rainfall and others parameters</a:t>
            </a:r>
          </a:p>
          <a:p>
            <a:pPr>
              <a:buFont typeface="Wingdings" pitchFamily="2" charset="2"/>
              <a:buChar char="Ø"/>
            </a:pPr>
            <a:endParaRPr lang="en-US" sz="2800" b="1" dirty="0" smtClean="0">
              <a:latin typeface="+mj-lt"/>
            </a:endParaRPr>
          </a:p>
          <a:p>
            <a:pPr>
              <a:buFont typeface="Wingdings" pitchFamily="2" charset="2"/>
              <a:buChar char="Ø"/>
            </a:pPr>
            <a:r>
              <a:rPr lang="en-US" sz="2800" b="1" dirty="0" smtClean="0">
                <a:latin typeface="+mj-lt"/>
              </a:rPr>
              <a:t>Conclusions</a:t>
            </a:r>
          </a:p>
        </p:txBody>
      </p:sp>
      <p:sp>
        <p:nvSpPr>
          <p:cNvPr id="8" name="Slide Number Placeholder 7"/>
          <p:cNvSpPr>
            <a:spLocks noGrp="1"/>
          </p:cNvSpPr>
          <p:nvPr>
            <p:ph type="sldNum" sz="quarter" idx="12"/>
          </p:nvPr>
        </p:nvSpPr>
        <p:spPr/>
        <p:txBody>
          <a:bodyPr/>
          <a:lstStyle/>
          <a:p>
            <a:fld id="{13A75E34-D1A1-4ACA-A292-DAC1BDED0C2D}" type="slidenum">
              <a:rPr lang="en-US" smtClean="0"/>
              <a:pPr/>
              <a:t>2</a:t>
            </a:fld>
            <a:endParaRPr lang="en-US"/>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33400"/>
            <a:ext cx="9144000" cy="1938992"/>
          </a:xfrm>
          <a:prstGeom prst="rect">
            <a:avLst/>
          </a:prstGeom>
          <a:solidFill>
            <a:schemeClr val="bg1"/>
          </a:solidFill>
        </p:spPr>
        <p:txBody>
          <a:bodyPr wrap="square" rtlCol="0">
            <a:spAutoFit/>
          </a:bodyPr>
          <a:lstStyle/>
          <a:p>
            <a:r>
              <a:rPr lang="en-US" sz="2400" b="1" dirty="0" smtClean="0"/>
              <a:t>It is very difficult to estimate the quantity of evaporation</a:t>
            </a:r>
          </a:p>
          <a:p>
            <a:r>
              <a:rPr lang="en-US" sz="2400" b="1" dirty="0" smtClean="0"/>
              <a:t>itself but we compare the trend of evaporation with the temperature. Because when the temperature increase the evaporation  also increase. So it is possible to know if the estimation of evaporation is correct.</a:t>
            </a:r>
            <a:endParaRPr lang="en-US" sz="2400" b="1" dirty="0"/>
          </a:p>
        </p:txBody>
      </p:sp>
      <p:graphicFrame>
        <p:nvGraphicFramePr>
          <p:cNvPr id="6" name="Chart 5"/>
          <p:cNvGraphicFramePr/>
          <p:nvPr/>
        </p:nvGraphicFramePr>
        <p:xfrm>
          <a:off x="152400" y="25146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0" y="0"/>
            <a:ext cx="4057714" cy="369332"/>
          </a:xfrm>
          <a:prstGeom prst="rect">
            <a:avLst/>
          </a:prstGeom>
          <a:solidFill>
            <a:schemeClr val="bg1"/>
          </a:solidFill>
        </p:spPr>
        <p:txBody>
          <a:bodyPr wrap="none">
            <a:spAutoFit/>
          </a:bodyPr>
          <a:lstStyle/>
          <a:p>
            <a:r>
              <a:rPr lang="en-US" altLang="ja-JP" b="1" dirty="0" smtClean="0"/>
              <a:t>Sahel rainfall and others parameters</a:t>
            </a:r>
          </a:p>
        </p:txBody>
      </p:sp>
      <p:sp>
        <p:nvSpPr>
          <p:cNvPr id="11" name="Slide Number Placeholder 10"/>
          <p:cNvSpPr>
            <a:spLocks noGrp="1"/>
          </p:cNvSpPr>
          <p:nvPr>
            <p:ph type="sldNum" sz="quarter" idx="12"/>
          </p:nvPr>
        </p:nvSpPr>
        <p:spPr/>
        <p:txBody>
          <a:bodyPr/>
          <a:lstStyle/>
          <a:p>
            <a:fld id="{13A75E34-D1A1-4ACA-A292-DAC1BDED0C2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5496" y="381000"/>
            <a:ext cx="9179496" cy="6370975"/>
          </a:xfrm>
          <a:prstGeom prst="rect">
            <a:avLst/>
          </a:prstGeom>
          <a:solidFill>
            <a:schemeClr val="bg1"/>
          </a:solidFill>
        </p:spPr>
        <p:txBody>
          <a:bodyPr wrap="square">
            <a:spAutoFit/>
          </a:bodyPr>
          <a:lstStyle/>
          <a:p>
            <a:pPr marL="457200" indent="-457200"/>
            <a:r>
              <a:rPr lang="en-US" altLang="ja-JP" sz="2400" b="1" dirty="0" smtClean="0">
                <a:latin typeface="+mj-lt"/>
              </a:rPr>
              <a:t>The results observed: </a:t>
            </a:r>
          </a:p>
          <a:p>
            <a:pPr marL="457200" indent="-457200"/>
            <a:r>
              <a:rPr lang="en-US" altLang="ja-JP" sz="2400" b="1" dirty="0" smtClean="0">
                <a:solidFill>
                  <a:srgbClr val="FF0000"/>
                </a:solidFill>
                <a:latin typeface="+mj-lt"/>
              </a:rPr>
              <a:t>The influence of global latent heat flux from oceans upon Sahel rainfall</a:t>
            </a:r>
          </a:p>
          <a:p>
            <a:pPr marL="457200" indent="-457200"/>
            <a:r>
              <a:rPr lang="en-US" altLang="ja-JP" sz="2400" b="1" dirty="0" smtClean="0">
                <a:solidFill>
                  <a:srgbClr val="FF0000"/>
                </a:solidFill>
                <a:latin typeface="+mj-lt"/>
              </a:rPr>
              <a:t>has been successfully demonstrated</a:t>
            </a:r>
          </a:p>
          <a:p>
            <a:pPr marL="457200" indent="-457200"/>
            <a:r>
              <a:rPr lang="en-US" altLang="ja-JP" sz="2400" b="1" dirty="0" smtClean="0">
                <a:latin typeface="+mj-lt"/>
              </a:rPr>
              <a:t>       The correlation of long-term latent heat flux from oceans with Sahel rainfall showed a high correlation on East Pacific ocean,  Atlantic ocean and Indian ocean and influences the Sahel rainfall through its long-term variation. </a:t>
            </a:r>
          </a:p>
          <a:p>
            <a:pPr marL="457200" indent="-457200"/>
            <a:r>
              <a:rPr lang="en-US" altLang="ja-JP" sz="2400" b="1" dirty="0" smtClean="0">
                <a:solidFill>
                  <a:srgbClr val="FF0000"/>
                </a:solidFill>
                <a:latin typeface="+mj-lt"/>
              </a:rPr>
              <a:t>The Sahel rainfall has recently increasing but ……..</a:t>
            </a:r>
          </a:p>
          <a:p>
            <a:pPr marL="457200" indent="-457200"/>
            <a:r>
              <a:rPr lang="en-US" altLang="ja-JP" sz="2400" b="1" dirty="0" smtClean="0">
                <a:latin typeface="+mj-lt"/>
              </a:rPr>
              <a:t>        The temperature in Sahel region is increasing too and leads an increasing of evaporation.</a:t>
            </a:r>
          </a:p>
          <a:p>
            <a:pPr marL="457200" indent="-457200"/>
            <a:r>
              <a:rPr lang="en-US" altLang="ja-JP" sz="2400" b="1" dirty="0" smtClean="0">
                <a:latin typeface="+mj-lt"/>
              </a:rPr>
              <a:t>       When the net precipitation is still almost around zero, Sahel rainfall was negative, when the net precipitation is negative the Sahel rainfall was starting a increasing trend.</a:t>
            </a:r>
          </a:p>
          <a:p>
            <a:pPr marL="457200" indent="-457200"/>
            <a:r>
              <a:rPr lang="en-US" altLang="ja-JP" sz="2400" b="1" dirty="0" smtClean="0">
                <a:latin typeface="+mj-lt"/>
              </a:rPr>
              <a:t>                   THAT WHY THE SAHEL REGION IS STILL DRY!!!!!!!!</a:t>
            </a:r>
          </a:p>
          <a:p>
            <a:pPr>
              <a:buNone/>
            </a:pPr>
            <a:r>
              <a:rPr lang="en-US" altLang="ja-JP" sz="2400" b="1" dirty="0" smtClean="0">
                <a:solidFill>
                  <a:srgbClr val="FF0000"/>
                </a:solidFill>
                <a:latin typeface="+mj-lt"/>
              </a:rPr>
              <a:t>The dryness of Sahel region is not directly related to the precipitation.</a:t>
            </a:r>
          </a:p>
          <a:p>
            <a:pPr>
              <a:buNone/>
            </a:pPr>
            <a:r>
              <a:rPr lang="en-US" altLang="ja-JP" sz="2400" b="1" dirty="0" smtClean="0">
                <a:solidFill>
                  <a:srgbClr val="FF0000"/>
                </a:solidFill>
                <a:latin typeface="+mj-lt"/>
              </a:rPr>
              <a:t>It will be interesting to study the local dynamic meteorology process of Sahel region.</a:t>
            </a:r>
            <a:endParaRPr lang="en-US" altLang="ja-JP" sz="2400" b="1" dirty="0" smtClean="0">
              <a:latin typeface="+mj-lt"/>
            </a:endParaRPr>
          </a:p>
        </p:txBody>
      </p:sp>
      <p:sp>
        <p:nvSpPr>
          <p:cNvPr id="14" name="TextBox 13"/>
          <p:cNvSpPr txBox="1"/>
          <p:nvPr/>
        </p:nvSpPr>
        <p:spPr>
          <a:xfrm>
            <a:off x="0" y="0"/>
            <a:ext cx="1143262" cy="461665"/>
          </a:xfrm>
          <a:prstGeom prst="rect">
            <a:avLst/>
          </a:prstGeom>
          <a:solidFill>
            <a:schemeClr val="bg1"/>
          </a:solidFill>
        </p:spPr>
        <p:txBody>
          <a:bodyPr wrap="none" rtlCol="0">
            <a:spAutoFit/>
          </a:bodyPr>
          <a:lstStyle/>
          <a:p>
            <a:r>
              <a:rPr lang="en-US" sz="2400" b="1" dirty="0" smtClean="0">
                <a:latin typeface="Times New Roman" pitchFamily="18" charset="0"/>
                <a:cs typeface="Times New Roman" pitchFamily="18" charset="0"/>
              </a:rPr>
              <a:t>Results</a:t>
            </a:r>
            <a:endParaRPr lang="en-US" sz="2400" b="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13A75E34-D1A1-4ACA-A292-DAC1BDED0C2D}" type="slidenum">
              <a:rPr lang="en-US" smtClean="0"/>
              <a:pPr/>
              <a:t>21</a:t>
            </a:fld>
            <a:endParaRPr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dissolve">
                                      <p:cBhvr>
                                        <p:cTn id="7" dur="500"/>
                                        <p:tgtEl>
                                          <p:spTgt spid="12">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dissolve">
                                      <p:cBhvr>
                                        <p:cTn id="10" dur="500"/>
                                        <p:tgtEl>
                                          <p:spTgt spid="1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15" dur="500"/>
                                        <p:tgtEl>
                                          <p:spTgt spid="1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dissolve">
                                      <p:cBhvr>
                                        <p:cTn id="20" dur="500"/>
                                        <p:tgtEl>
                                          <p:spTgt spid="1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25" dur="500"/>
                                        <p:tgtEl>
                                          <p:spTgt spid="12">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randombar(horizontal)">
                                      <p:cBhvr>
                                        <p:cTn id="28" dur="500"/>
                                        <p:tgtEl>
                                          <p:spTgt spid="12">
                                            <p:txEl>
                                              <p:pRg st="6" end="6"/>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animEffect transition="in" filter="randombar(horizontal)">
                                      <p:cBhvr>
                                        <p:cTn id="31" dur="500"/>
                                        <p:tgtEl>
                                          <p:spTgt spid="1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Clr clrSpc="rgb">
                                      <p:cBhvr override="childStyle">
                                        <p:cTn id="35" dur="200" fill="hold"/>
                                        <p:tgtEl>
                                          <p:spTgt spid="12">
                                            <p:txEl>
                                              <p:pRg st="7" end="7"/>
                                            </p:txEl>
                                          </p:spTgt>
                                        </p:tgtEl>
                                        <p:attrNameLst>
                                          <p:attrName>style.color</p:attrName>
                                        </p:attrNameLst>
                                      </p:cBhvr>
                                      <p:to>
                                        <a:srgbClr val="D02B0A"/>
                                      </p:to>
                                    </p:animClr>
                                    <p:animClr clrSpc="rgb">
                                      <p:cBhvr>
                                        <p:cTn id="36" dur="200" fill="hold"/>
                                        <p:tgtEl>
                                          <p:spTgt spid="12">
                                            <p:txEl>
                                              <p:pRg st="7" end="7"/>
                                            </p:txEl>
                                          </p:spTgt>
                                        </p:tgtEl>
                                        <p:attrNameLst>
                                          <p:attrName>fillcolor</p:attrName>
                                        </p:attrNameLst>
                                      </p:cBhvr>
                                      <p:to>
                                        <a:srgbClr val="D02B0A"/>
                                      </p:to>
                                    </p:animClr>
                                    <p:set>
                                      <p:cBhvr>
                                        <p:cTn id="37" dur="200" fill="hold"/>
                                        <p:tgtEl>
                                          <p:spTgt spid="12">
                                            <p:txEl>
                                              <p:pRg st="7" end="7"/>
                                            </p:txEl>
                                          </p:spTgt>
                                        </p:tgtEl>
                                        <p:attrNameLst>
                                          <p:attrName>fill.type</p:attrName>
                                        </p:attrNameLst>
                                      </p:cBhvr>
                                      <p:to>
                                        <p:strVal val="solid"/>
                                      </p:to>
                                    </p:set>
                                    <p:set>
                                      <p:cBhvr>
                                        <p:cTn id="38" dur="200" fill="hold"/>
                                        <p:tgtEl>
                                          <p:spTgt spid="12">
                                            <p:txEl>
                                              <p:pRg st="7" end="7"/>
                                            </p:txEl>
                                          </p:spTgt>
                                        </p:tgtEl>
                                        <p:attrNameLst>
                                          <p:attrName>fill.on</p:attrName>
                                        </p:attrNameLst>
                                      </p:cBhvr>
                                      <p:to>
                                        <p:strVal val="true"/>
                                      </p:to>
                                    </p:set>
                                    <p:animRot by="120000">
                                      <p:cBhvr>
                                        <p:cTn id="39" dur="200" fill="hold">
                                          <p:stCondLst>
                                            <p:cond delay="0"/>
                                          </p:stCondLst>
                                        </p:cTn>
                                        <p:tgtEl>
                                          <p:spTgt spid="12">
                                            <p:txEl>
                                              <p:pRg st="7" end="7"/>
                                            </p:txEl>
                                          </p:spTgt>
                                        </p:tgtEl>
                                        <p:attrNameLst>
                                          <p:attrName>r</p:attrName>
                                        </p:attrNameLst>
                                      </p:cBhvr>
                                    </p:animRot>
                                    <p:animRot by="-240000">
                                      <p:cBhvr>
                                        <p:cTn id="40" dur="400" fill="hold">
                                          <p:stCondLst>
                                            <p:cond delay="400"/>
                                          </p:stCondLst>
                                        </p:cTn>
                                        <p:tgtEl>
                                          <p:spTgt spid="12">
                                            <p:txEl>
                                              <p:pRg st="7" end="7"/>
                                            </p:txEl>
                                          </p:spTgt>
                                        </p:tgtEl>
                                        <p:attrNameLst>
                                          <p:attrName>r</p:attrName>
                                        </p:attrNameLst>
                                      </p:cBhvr>
                                    </p:animRot>
                                    <p:animRot by="240000">
                                      <p:cBhvr>
                                        <p:cTn id="41" dur="400" fill="hold">
                                          <p:stCondLst>
                                            <p:cond delay="800"/>
                                          </p:stCondLst>
                                        </p:cTn>
                                        <p:tgtEl>
                                          <p:spTgt spid="12">
                                            <p:txEl>
                                              <p:pRg st="7" end="7"/>
                                            </p:txEl>
                                          </p:spTgt>
                                        </p:tgtEl>
                                        <p:attrNameLst>
                                          <p:attrName>r</p:attrName>
                                        </p:attrNameLst>
                                      </p:cBhvr>
                                    </p:animRot>
                                    <p:animRot by="-240000">
                                      <p:cBhvr>
                                        <p:cTn id="42" dur="400" fill="hold">
                                          <p:stCondLst>
                                            <p:cond delay="1200"/>
                                          </p:stCondLst>
                                        </p:cTn>
                                        <p:tgtEl>
                                          <p:spTgt spid="12">
                                            <p:txEl>
                                              <p:pRg st="7" end="7"/>
                                            </p:txEl>
                                          </p:spTgt>
                                        </p:tgtEl>
                                        <p:attrNameLst>
                                          <p:attrName>r</p:attrName>
                                        </p:attrNameLst>
                                      </p:cBhvr>
                                    </p:animRot>
                                    <p:animRot by="120000">
                                      <p:cBhvr>
                                        <p:cTn id="43" dur="400" fill="hold">
                                          <p:stCondLst>
                                            <p:cond delay="1600"/>
                                          </p:stCondLst>
                                        </p:cTn>
                                        <p:tgtEl>
                                          <p:spTgt spid="12">
                                            <p:txEl>
                                              <p:pRg st="7" end="7"/>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12">
                                            <p:txEl>
                                              <p:pRg st="8" end="8"/>
                                            </p:txEl>
                                          </p:spTgt>
                                        </p:tgtEl>
                                        <p:attrNameLst>
                                          <p:attrName>style.visibility</p:attrName>
                                        </p:attrNameLst>
                                      </p:cBhvr>
                                      <p:to>
                                        <p:strVal val="visible"/>
                                      </p:to>
                                    </p:set>
                                    <p:anim calcmode="discrete" valueType="clr">
                                      <p:cBhvr override="childStyle">
                                        <p:cTn id="48" dur="80"/>
                                        <p:tgtEl>
                                          <p:spTgt spid="12">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2">
                                            <p:txEl>
                                              <p:pRg st="8" end="8"/>
                                            </p:txEl>
                                          </p:spTgt>
                                        </p:tgtEl>
                                        <p:attrNameLst>
                                          <p:attrName>fillcolor</p:attrName>
                                        </p:attrNameLst>
                                      </p:cBhvr>
                                      <p:tavLst>
                                        <p:tav tm="0">
                                          <p:val>
                                            <p:clrVal>
                                              <a:schemeClr val="accent2"/>
                                            </p:clrVal>
                                          </p:val>
                                        </p:tav>
                                        <p:tav tm="50000">
                                          <p:val>
                                            <p:clrVal>
                                              <a:schemeClr val="hlink"/>
                                            </p:clrVal>
                                          </p:val>
                                        </p:tav>
                                      </p:tavLst>
                                    </p:anim>
                                    <p:set>
                                      <p:cBhvr>
                                        <p:cTn id="50" dur="80"/>
                                        <p:tgtEl>
                                          <p:spTgt spid="12">
                                            <p:txEl>
                                              <p:pRg st="8" end="8"/>
                                            </p:txEl>
                                          </p:spTgt>
                                        </p:tgtEl>
                                        <p:attrNameLst>
                                          <p:attrName>fill.type</p:attrName>
                                        </p:attrNameLst>
                                      </p:cBhvr>
                                      <p:to>
                                        <p:strVal val="solid"/>
                                      </p:to>
                                    </p:set>
                                  </p:childTnLst>
                                </p:cTn>
                              </p:par>
                              <p:par>
                                <p:cTn id="51" presetID="27" presetClass="entr" presetSubtype="0" fill="hold" nodeType="withEffect">
                                  <p:stCondLst>
                                    <p:cond delay="0"/>
                                  </p:stCondLst>
                                  <p:iterate type="lt">
                                    <p:tmPct val="50000"/>
                                  </p:iterate>
                                  <p:childTnLst>
                                    <p:set>
                                      <p:cBhvr>
                                        <p:cTn id="52" dur="1" fill="hold">
                                          <p:stCondLst>
                                            <p:cond delay="0"/>
                                          </p:stCondLst>
                                        </p:cTn>
                                        <p:tgtEl>
                                          <p:spTgt spid="12">
                                            <p:txEl>
                                              <p:pRg st="9" end="9"/>
                                            </p:txEl>
                                          </p:spTgt>
                                        </p:tgtEl>
                                        <p:attrNameLst>
                                          <p:attrName>style.visibility</p:attrName>
                                        </p:attrNameLst>
                                      </p:cBhvr>
                                      <p:to>
                                        <p:strVal val="visible"/>
                                      </p:to>
                                    </p:set>
                                    <p:anim calcmode="discrete" valueType="clr">
                                      <p:cBhvr override="childStyle">
                                        <p:cTn id="53" dur="80"/>
                                        <p:tgtEl>
                                          <p:spTgt spid="12">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2">
                                            <p:txEl>
                                              <p:pRg st="9" end="9"/>
                                            </p:txEl>
                                          </p:spTgt>
                                        </p:tgtEl>
                                        <p:attrNameLst>
                                          <p:attrName>fillcolor</p:attrName>
                                        </p:attrNameLst>
                                      </p:cBhvr>
                                      <p:tavLst>
                                        <p:tav tm="0">
                                          <p:val>
                                            <p:clrVal>
                                              <a:schemeClr val="accent2"/>
                                            </p:clrVal>
                                          </p:val>
                                        </p:tav>
                                        <p:tav tm="50000">
                                          <p:val>
                                            <p:clrVal>
                                              <a:schemeClr val="hlink"/>
                                            </p:clrVal>
                                          </p:val>
                                        </p:tav>
                                      </p:tavLst>
                                    </p:anim>
                                    <p:set>
                                      <p:cBhvr>
                                        <p:cTn id="55" dur="80"/>
                                        <p:tgtEl>
                                          <p:spTgt spid="12">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A75E34-D1A1-4ACA-A292-DAC1BDED0C2D}" type="slidenum">
              <a:rPr lang="en-US" smtClean="0"/>
              <a:pPr/>
              <a:t>22</a:t>
            </a:fld>
            <a:endParaRPr lang="en-US"/>
          </a:p>
        </p:txBody>
      </p:sp>
      <p:sp>
        <p:nvSpPr>
          <p:cNvPr id="93185" name="Rectangle 1"/>
          <p:cNvSpPr>
            <a:spLocks noChangeArrowheads="1"/>
          </p:cNvSpPr>
          <p:nvPr/>
        </p:nvSpPr>
        <p:spPr bwMode="auto">
          <a:xfrm>
            <a:off x="0" y="152400"/>
            <a:ext cx="9144000" cy="578619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References</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-Folland, C. K, T. N. Palmer, D. E. Parker, Sahel rainfall and worldwide sea temperatures, 1901-85. Nature, 1986, Vol.320, p.602-607, </a:t>
            </a: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doi</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10.1038/320602a0.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-Palmer, T.N, Influence of the Atlantic, Pacific and Indian Oceans on Sahel rainfall. Nature 322, 251 - 253 (17 July 1986); </a:t>
            </a: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doi</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10.1038/322251a0.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Tachibana, Y., K. </a:t>
            </a: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Oshima</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and M. </a:t>
            </a: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Ogi</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Seasonal and annually variations of Amur River discharge and their relationships to large-scale atmospheric patterns and moisture fluxes, Journal of Geophysical Research, 113, D16102, 2008.</a:t>
            </a: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r>
            <a:b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Munemoto</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M. and Y. Tachibana, The recent trend of increasing precipitation in Sahel</a:t>
            </a:r>
            <a:b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and the associated inter-hemispheric dipole of global SST, International, Journal of Climatology,2010 (Submitted).</a:t>
            </a:r>
          </a:p>
          <a:p>
            <a:pPr marL="0" marR="0" lvl="0" indent="0" algn="l" defTabSz="914400" rtl="0" eaLnBrk="0" fontAlgn="base" latinLnBrk="0" hangingPunct="0">
              <a:lnSpc>
                <a:spcPct val="100000"/>
              </a:lnSpc>
              <a:spcBef>
                <a:spcPct val="0"/>
              </a:spcBef>
              <a:spcAft>
                <a:spcPct val="0"/>
              </a:spcAft>
              <a:buClrTx/>
              <a:buSzTx/>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(Katz RW, </a:t>
            </a: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Glantz</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MH. 1986. Anatomy of a rainfall index. Monthly Weather Review 114: 764–771).</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bmk="month">
                <a:ln>
                  <a:noFill/>
                </a:ln>
                <a:solidFill>
                  <a:schemeClr val="tx1"/>
                </a:solidFill>
                <a:effectLst/>
                <a:latin typeface="Times New Roman" pitchFamily="18" charset="0"/>
                <a:ea typeface="MS Mincho" pitchFamily="49" charset="-128"/>
                <a:cs typeface="Times New Roman" pitchFamily="18" charset="0"/>
              </a:rPr>
              <a:t>Kistler</a:t>
            </a:r>
            <a:r>
              <a:rPr kumimoji="0" lang="en-US" sz="1200" b="0" i="0" u="none" strike="noStrike" cap="none" normalizeH="0" baseline="0" dirty="0" smtClean="0" bmk="month">
                <a:ln>
                  <a:noFill/>
                </a:ln>
                <a:solidFill>
                  <a:schemeClr val="tx1"/>
                </a:solidFill>
                <a:effectLst/>
                <a:latin typeface="Times New Roman" pitchFamily="18" charset="0"/>
                <a:ea typeface="MS Mincho" pitchFamily="49" charset="-128"/>
                <a:cs typeface="Times New Roman" pitchFamily="18" charset="0"/>
              </a:rPr>
              <a:t>, R., E. </a:t>
            </a:r>
            <a:r>
              <a:rPr kumimoji="0" lang="en-US" sz="1200" b="0" i="0" u="none" strike="noStrike" cap="none" normalizeH="0" baseline="0" dirty="0" err="1" smtClean="0" bmk="month">
                <a:ln>
                  <a:noFill/>
                </a:ln>
                <a:solidFill>
                  <a:schemeClr val="tx1"/>
                </a:solidFill>
                <a:effectLst/>
                <a:latin typeface="Times New Roman" pitchFamily="18" charset="0"/>
                <a:ea typeface="MS Mincho" pitchFamily="49" charset="-128"/>
                <a:cs typeface="Times New Roman" pitchFamily="18" charset="0"/>
              </a:rPr>
              <a:t>Kalnay</a:t>
            </a:r>
            <a:r>
              <a:rPr kumimoji="0" lang="en-US" sz="1200" b="0" i="0" u="none" strike="noStrike" cap="none" normalizeH="0" baseline="0" dirty="0" smtClean="0" bmk="month">
                <a:ln>
                  <a:noFill/>
                </a:ln>
                <a:solidFill>
                  <a:schemeClr val="tx1"/>
                </a:solidFill>
                <a:effectLst/>
                <a:latin typeface="Times New Roman" pitchFamily="18" charset="0"/>
                <a:ea typeface="MS Mincho" pitchFamily="49" charset="-128"/>
                <a:cs typeface="Times New Roman" pitchFamily="18" charset="0"/>
              </a:rPr>
              <a:t>, W. Collins, S. </a:t>
            </a:r>
            <a:r>
              <a:rPr kumimoji="0" lang="en-US" sz="1200" b="0" i="0" u="none" strike="noStrike" cap="none" normalizeH="0" baseline="0" dirty="0" err="1" smtClean="0" bmk="month">
                <a:ln>
                  <a:noFill/>
                </a:ln>
                <a:solidFill>
                  <a:schemeClr val="tx1"/>
                </a:solidFill>
                <a:effectLst/>
                <a:latin typeface="Times New Roman" pitchFamily="18" charset="0"/>
                <a:ea typeface="MS Mincho" pitchFamily="49" charset="-128"/>
                <a:cs typeface="Times New Roman" pitchFamily="18" charset="0"/>
              </a:rPr>
              <a:t>Saha</a:t>
            </a:r>
            <a:r>
              <a:rPr kumimoji="0" lang="en-US" sz="1200" b="0" i="0" u="none" strike="noStrike" cap="none" normalizeH="0" baseline="0" dirty="0" smtClean="0" bmk="month">
                <a:ln>
                  <a:noFill/>
                </a:ln>
                <a:solidFill>
                  <a:schemeClr val="tx1"/>
                </a:solidFill>
                <a:effectLst/>
                <a:latin typeface="Times New Roman" pitchFamily="18" charset="0"/>
                <a:ea typeface="MS Mincho" pitchFamily="49" charset="-128"/>
                <a:cs typeface="Times New Roman" pitchFamily="18" charset="0"/>
              </a:rPr>
              <a:t>, G. White, J. </a:t>
            </a:r>
            <a:r>
              <a:rPr kumimoji="0" lang="en-US" sz="1200" b="0" i="0" u="none" strike="noStrike" cap="none" normalizeH="0" baseline="0" dirty="0" err="1" smtClean="0" bmk="month">
                <a:ln>
                  <a:noFill/>
                </a:ln>
                <a:solidFill>
                  <a:schemeClr val="tx1"/>
                </a:solidFill>
                <a:effectLst/>
                <a:latin typeface="Times New Roman" pitchFamily="18" charset="0"/>
                <a:ea typeface="MS Mincho" pitchFamily="49" charset="-128"/>
                <a:cs typeface="Times New Roman" pitchFamily="18" charset="0"/>
              </a:rPr>
              <a:t>Woollen</a:t>
            </a:r>
            <a:r>
              <a:rPr kumimoji="0" lang="en-US" sz="1200" b="0" i="0" u="none" strike="noStrike" cap="none" normalizeH="0" baseline="0" dirty="0" smtClean="0" bmk="month">
                <a:ln>
                  <a:noFill/>
                </a:ln>
                <a:solidFill>
                  <a:schemeClr val="tx1"/>
                </a:solidFill>
                <a:effectLst/>
                <a:latin typeface="Times New Roman" pitchFamily="18" charset="0"/>
                <a:ea typeface="MS Mincho" pitchFamily="49" charset="-128"/>
                <a:cs typeface="Times New Roman" pitchFamily="18" charset="0"/>
              </a:rPr>
              <a:t>, M. </a:t>
            </a:r>
            <a:r>
              <a:rPr kumimoji="0" lang="en-US" sz="1200" b="0" i="0" u="none" strike="noStrike" cap="none" normalizeH="0" baseline="0" dirty="0" err="1" smtClean="0" bmk="month">
                <a:ln>
                  <a:noFill/>
                </a:ln>
                <a:solidFill>
                  <a:schemeClr val="tx1"/>
                </a:solidFill>
                <a:effectLst/>
                <a:latin typeface="Times New Roman" pitchFamily="18" charset="0"/>
                <a:ea typeface="MS Mincho" pitchFamily="49" charset="-128"/>
                <a:cs typeface="Times New Roman" pitchFamily="18" charset="0"/>
              </a:rPr>
              <a:t>Chelliah</a:t>
            </a:r>
            <a:r>
              <a:rPr kumimoji="0" lang="en-US" sz="1200" b="0" i="0" u="none" strike="noStrike" cap="none" normalizeH="0" baseline="0" dirty="0" smtClean="0" bmk="month">
                <a:ln>
                  <a:noFill/>
                </a:ln>
                <a:solidFill>
                  <a:schemeClr val="tx1"/>
                </a:solidFill>
                <a:effectLst/>
                <a:latin typeface="Times New Roman" pitchFamily="18" charset="0"/>
                <a:ea typeface="MS Mincho" pitchFamily="49" charset="-128"/>
                <a:cs typeface="Times New Roman" pitchFamily="18" charset="0"/>
              </a:rPr>
              <a:t>, W. </a:t>
            </a:r>
            <a:r>
              <a:rPr kumimoji="0" lang="en-US" sz="1200" b="0" i="0" u="none" strike="noStrike" cap="none" normalizeH="0" baseline="0" dirty="0" err="1" smtClean="0" bmk="month">
                <a:ln>
                  <a:noFill/>
                </a:ln>
                <a:solidFill>
                  <a:schemeClr val="tx1"/>
                </a:solidFill>
                <a:effectLst/>
                <a:latin typeface="Times New Roman" pitchFamily="18" charset="0"/>
                <a:ea typeface="MS Mincho" pitchFamily="49" charset="-128"/>
                <a:cs typeface="Times New Roman" pitchFamily="18" charset="0"/>
              </a:rPr>
              <a:t>Ebisuzaki</a:t>
            </a:r>
            <a:r>
              <a:rPr kumimoji="0" lang="en-US" sz="1200" b="0" i="0" u="none" strike="noStrike" cap="none" normalizeH="0" baseline="0" dirty="0" smtClean="0" bmk="month">
                <a:ln>
                  <a:noFill/>
                </a:ln>
                <a:solidFill>
                  <a:schemeClr val="tx1"/>
                </a:solidFill>
                <a:effectLst/>
                <a:latin typeface="Times New Roman" pitchFamily="18" charset="0"/>
                <a:ea typeface="MS Mincho" pitchFamily="49" charset="-128"/>
                <a:cs typeface="Times New Roman" pitchFamily="18" charset="0"/>
              </a:rPr>
              <a:t>, M. </a:t>
            </a:r>
            <a:r>
              <a:rPr kumimoji="0" lang="en-US" sz="1200" b="0" i="0" u="none" strike="noStrike" cap="none" normalizeH="0" baseline="0" dirty="0" err="1" smtClean="0" bmk="month">
                <a:ln>
                  <a:noFill/>
                </a:ln>
                <a:solidFill>
                  <a:schemeClr val="tx1"/>
                </a:solidFill>
                <a:effectLst/>
                <a:latin typeface="Times New Roman" pitchFamily="18" charset="0"/>
                <a:ea typeface="MS Mincho" pitchFamily="49" charset="-128"/>
                <a:cs typeface="Times New Roman" pitchFamily="18" charset="0"/>
              </a:rPr>
              <a:t>Kanamitsu</a:t>
            </a:r>
            <a:r>
              <a:rPr kumimoji="0" lang="en-US" sz="1200" b="0" i="0" u="none" strike="noStrike" cap="none" normalizeH="0" baseline="0" dirty="0" smtClean="0" bmk="month">
                <a:ln>
                  <a:noFill/>
                </a:ln>
                <a:solidFill>
                  <a:schemeClr val="tx1"/>
                </a:solidFill>
                <a:effectLst/>
                <a:latin typeface="Times New Roman" pitchFamily="18" charset="0"/>
                <a:ea typeface="MS Mincho" pitchFamily="49" charset="-128"/>
                <a:cs typeface="Times New Roman" pitchFamily="18" charset="0"/>
              </a:rPr>
              <a:t>, V. </a:t>
            </a:r>
            <a:r>
              <a:rPr kumimoji="0" lang="en-US" sz="1200" b="0" i="0" u="none" strike="noStrike" cap="none" normalizeH="0" baseline="0" dirty="0" err="1" smtClean="0" bmk="month">
                <a:ln>
                  <a:noFill/>
                </a:ln>
                <a:solidFill>
                  <a:schemeClr val="tx1"/>
                </a:solidFill>
                <a:effectLst/>
                <a:latin typeface="Times New Roman" pitchFamily="18" charset="0"/>
                <a:ea typeface="MS Mincho" pitchFamily="49" charset="-128"/>
                <a:cs typeface="Times New Roman" pitchFamily="18" charset="0"/>
              </a:rPr>
              <a:t>Kousky</a:t>
            </a:r>
            <a:r>
              <a:rPr kumimoji="0" lang="en-US" sz="1200" b="0" i="0" u="none" strike="noStrike" cap="none" normalizeH="0" baseline="0" dirty="0" smtClean="0" bmk="month">
                <a:ln>
                  <a:noFill/>
                </a:ln>
                <a:solidFill>
                  <a:schemeClr val="tx1"/>
                </a:solidFill>
                <a:effectLst/>
                <a:latin typeface="Times New Roman" pitchFamily="18" charset="0"/>
                <a:ea typeface="MS Mincho" pitchFamily="49" charset="-128"/>
                <a:cs typeface="Times New Roman" pitchFamily="18" charset="0"/>
              </a:rPr>
              <a:t>, H. van den </a:t>
            </a:r>
            <a:r>
              <a:rPr kumimoji="0" lang="en-US" sz="1200" b="0" i="0" u="none" strike="noStrike" cap="none" normalizeH="0" baseline="0" dirty="0" err="1" smtClean="0" bmk="month">
                <a:ln>
                  <a:noFill/>
                </a:ln>
                <a:solidFill>
                  <a:schemeClr val="tx1"/>
                </a:solidFill>
                <a:effectLst/>
                <a:latin typeface="Times New Roman" pitchFamily="18" charset="0"/>
                <a:ea typeface="MS Mincho" pitchFamily="49" charset="-128"/>
                <a:cs typeface="Times New Roman" pitchFamily="18" charset="0"/>
              </a:rPr>
              <a:t>Dool</a:t>
            </a:r>
            <a:r>
              <a:rPr kumimoji="0" lang="en-US" sz="1200" b="0" i="0" u="none" strike="noStrike" cap="none" normalizeH="0" baseline="0" dirty="0" smtClean="0" bmk="month">
                <a:ln>
                  <a:noFill/>
                </a:ln>
                <a:solidFill>
                  <a:schemeClr val="tx1"/>
                </a:solidFill>
                <a:effectLst/>
                <a:latin typeface="Times New Roman" pitchFamily="18" charset="0"/>
                <a:ea typeface="MS Mincho" pitchFamily="49" charset="-128"/>
                <a:cs typeface="Times New Roman" pitchFamily="18" charset="0"/>
              </a:rPr>
              <a:t>, R. </a:t>
            </a:r>
            <a:r>
              <a:rPr kumimoji="0" lang="en-US" sz="1200" b="0" i="0" u="none" strike="noStrike" cap="none" normalizeH="0" baseline="0" dirty="0" err="1" smtClean="0" bmk="month">
                <a:ln>
                  <a:noFill/>
                </a:ln>
                <a:solidFill>
                  <a:schemeClr val="tx1"/>
                </a:solidFill>
                <a:effectLst/>
                <a:latin typeface="Times New Roman" pitchFamily="18" charset="0"/>
                <a:ea typeface="MS Mincho" pitchFamily="49" charset="-128"/>
                <a:cs typeface="Times New Roman" pitchFamily="18" charset="0"/>
              </a:rPr>
              <a:t>Jenne</a:t>
            </a:r>
            <a:r>
              <a:rPr kumimoji="0" lang="en-US" sz="1200" b="0" i="0" u="none" strike="noStrike" cap="none" normalizeH="0" baseline="0" dirty="0" smtClean="0" bmk="month">
                <a:ln>
                  <a:noFill/>
                </a:ln>
                <a:solidFill>
                  <a:schemeClr val="tx1"/>
                </a:solidFill>
                <a:effectLst/>
                <a:latin typeface="Times New Roman" pitchFamily="18" charset="0"/>
                <a:ea typeface="MS Mincho" pitchFamily="49" charset="-128"/>
                <a:cs typeface="Times New Roman" pitchFamily="18" charset="0"/>
              </a:rPr>
              <a:t>, M. </a:t>
            </a:r>
            <a:r>
              <a:rPr kumimoji="0" lang="en-US" sz="1200" b="0" i="0" u="none" strike="noStrike" cap="none" normalizeH="0" baseline="0" dirty="0" err="1" smtClean="0" bmk="month">
                <a:ln>
                  <a:noFill/>
                </a:ln>
                <a:solidFill>
                  <a:schemeClr val="tx1"/>
                </a:solidFill>
                <a:effectLst/>
                <a:latin typeface="Times New Roman" pitchFamily="18" charset="0"/>
                <a:ea typeface="MS Mincho" pitchFamily="49" charset="-128"/>
                <a:cs typeface="Times New Roman" pitchFamily="18" charset="0"/>
              </a:rPr>
              <a:t>Fiorino</a:t>
            </a:r>
            <a:r>
              <a:rPr kumimoji="0" lang="en-US" sz="1200" b="0" i="0" u="none" strike="noStrike" cap="none" normalizeH="0" baseline="0" dirty="0" smtClean="0" bmk="month">
                <a:ln>
                  <a:noFill/>
                </a:ln>
                <a:solidFill>
                  <a:schemeClr val="tx1"/>
                </a:solidFill>
                <a:effectLst/>
                <a:latin typeface="Times New Roman" pitchFamily="18" charset="0"/>
                <a:ea typeface="MS Mincho" pitchFamily="49" charset="-128"/>
                <a:cs typeface="Times New Roman" pitchFamily="18" charset="0"/>
              </a:rPr>
              <a:t>, 2001: The NCEP-NCAR 50-Year Reanalysis: Monthly Means CD-ROM and Documentation. Bull. Amer. Meteor. Soc., 82, 247-268</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r>
              <a:rPr kumimoji="0" 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-Rowell, D. P., 2003: </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The Impact of Mediterranean SSTs on the </a:t>
            </a: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Sahelian</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Rainfall Season, 16, 849-8610.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-Palmer, T. N., Influence of the Atlantic, Pacific and Indian Oceans on Sahel rainfall, Nature, 322, 251–253, 1986.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31313"/>
                </a:solidFill>
                <a:effectLst/>
                <a:latin typeface="Times New Roman" pitchFamily="18" charset="0"/>
                <a:ea typeface="MS Mincho" pitchFamily="49" charset="-128"/>
                <a:cs typeface="Times New Roman" pitchFamily="18" charset="0"/>
              </a:rPr>
              <a:t>-</a:t>
            </a:r>
            <a:r>
              <a:rPr kumimoji="0" lang="en-US" sz="1200" b="0" i="0" u="none" strike="noStrike" cap="none" normalizeH="0" baseline="0" dirty="0" err="1" smtClean="0">
                <a:ln>
                  <a:noFill/>
                </a:ln>
                <a:solidFill>
                  <a:srgbClr val="131313"/>
                </a:solidFill>
                <a:effectLst/>
                <a:latin typeface="Times New Roman" pitchFamily="18" charset="0"/>
                <a:ea typeface="MS Mincho" pitchFamily="49" charset="-128"/>
                <a:cs typeface="Times New Roman" pitchFamily="18" charset="0"/>
              </a:rPr>
              <a:t>Giannini</a:t>
            </a:r>
            <a:r>
              <a:rPr kumimoji="0" lang="en-US" sz="1200" b="0" i="0" u="none" strike="noStrike" cap="none" normalizeH="0" baseline="0" dirty="0" smtClean="0">
                <a:ln>
                  <a:noFill/>
                </a:ln>
                <a:solidFill>
                  <a:srgbClr val="131313"/>
                </a:solidFill>
                <a:effectLst/>
                <a:latin typeface="Times New Roman" pitchFamily="18" charset="0"/>
                <a:ea typeface="MS Mincho" pitchFamily="49" charset="-128"/>
                <a:cs typeface="Times New Roman" pitchFamily="18" charset="0"/>
              </a:rPr>
              <a:t> A, </a:t>
            </a:r>
            <a:r>
              <a:rPr kumimoji="0" lang="en-US" sz="1200" b="0" i="0" u="none" strike="noStrike" cap="none" normalizeH="0" baseline="0" dirty="0" err="1" smtClean="0">
                <a:ln>
                  <a:noFill/>
                </a:ln>
                <a:solidFill>
                  <a:srgbClr val="131313"/>
                </a:solidFill>
                <a:effectLst/>
                <a:latin typeface="Times New Roman" pitchFamily="18" charset="0"/>
                <a:ea typeface="MS Mincho" pitchFamily="49" charset="-128"/>
                <a:cs typeface="Times New Roman" pitchFamily="18" charset="0"/>
              </a:rPr>
              <a:t>Saravanan</a:t>
            </a:r>
            <a:r>
              <a:rPr kumimoji="0" lang="en-US" sz="1200" b="0" i="0" u="none" strike="noStrike" cap="none" normalizeH="0" baseline="0" dirty="0" smtClean="0">
                <a:ln>
                  <a:noFill/>
                </a:ln>
                <a:solidFill>
                  <a:srgbClr val="131313"/>
                </a:solidFill>
                <a:effectLst/>
                <a:latin typeface="Times New Roman" pitchFamily="18" charset="0"/>
                <a:ea typeface="MS Mincho" pitchFamily="49" charset="-128"/>
                <a:cs typeface="Times New Roman" pitchFamily="18" charset="0"/>
              </a:rPr>
              <a:t> R, Chang P (2003) Oceanic forcing of Sahel rainfall on annually to </a:t>
            </a:r>
            <a:r>
              <a:rPr kumimoji="0" lang="en-US" sz="1200" b="0" i="0" u="none" strike="noStrike" cap="none" normalizeH="0" baseline="0" dirty="0" err="1" smtClean="0">
                <a:ln>
                  <a:noFill/>
                </a:ln>
                <a:solidFill>
                  <a:srgbClr val="131313"/>
                </a:solidFill>
                <a:effectLst/>
                <a:latin typeface="Times New Roman" pitchFamily="18" charset="0"/>
                <a:ea typeface="MS Mincho" pitchFamily="49" charset="-128"/>
                <a:cs typeface="Times New Roman" pitchFamily="18" charset="0"/>
              </a:rPr>
              <a:t>interdecadal</a:t>
            </a:r>
            <a:r>
              <a:rPr kumimoji="0" lang="en-US" sz="1200" b="0" i="0" u="none" strike="noStrike" cap="none" normalizeH="0" baseline="0" dirty="0" smtClean="0">
                <a:ln>
                  <a:noFill/>
                </a:ln>
                <a:solidFill>
                  <a:srgbClr val="131313"/>
                </a:solidFill>
                <a:effectLst/>
                <a:latin typeface="Times New Roman" pitchFamily="18" charset="0"/>
                <a:ea typeface="MS Mincho" pitchFamily="49" charset="-128"/>
                <a:cs typeface="Times New Roman" pitchFamily="18" charset="0"/>
              </a:rPr>
              <a:t> time scales. Science 302:1027–1030. doi:</a:t>
            </a:r>
            <a:r>
              <a:rPr kumimoji="0" 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10.1126/science.1089357</a:t>
            </a:r>
            <a:r>
              <a:rPr kumimoji="0" lang="en-US" sz="1200" b="0" i="0" u="none" strike="noStrike" cap="none" normalizeH="0" baseline="0" dirty="0" smtClean="0">
                <a:ln>
                  <a:noFill/>
                </a:ln>
                <a:solidFill>
                  <a:srgbClr val="0000FF"/>
                </a:solidFill>
                <a:effectLst/>
                <a:latin typeface="Times New Roman" pitchFamily="18" charset="0"/>
                <a:ea typeface="MS Mincho" pitchFamily="49" charset="-128"/>
                <a:cs typeface="Times New Roman" pitchFamily="18" charset="0"/>
              </a:rPr>
              <a:t> </a:t>
            </a:r>
            <a:r>
              <a:rPr kumimoji="0" lang="en-US" sz="1200" b="0" i="0" u="none" strike="noStrike" cap="none" normalizeH="0" baseline="0" dirty="0" smtClean="0">
                <a:ln>
                  <a:noFill/>
                </a:ln>
                <a:solidFill>
                  <a:srgbClr val="131313"/>
                </a:solidFill>
                <a:effectLst/>
                <a:latin typeface="Times New Roman" pitchFamily="18" charset="0"/>
                <a:ea typeface="MS Mincho" pitchFamily="49" charset="-128"/>
                <a:cs typeface="Times New Roman" pitchFamily="18" charset="0"/>
              </a:rPr>
              <a:t>(Published online 9 October 2003).</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Wolter</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K., 1989: Modes of tropical circulation, Southern Oscillation, and Sahel rainfall anomalies. J. Climate, 2, 149-172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-Holton, M. James; An introduction to dynamic meteorology, fourth edition. Elsevier,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Vol</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4, p.118-120.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-Wallace, </a:t>
            </a: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M.John</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Peter V.HOBBS; Atmosphere science, an introductory survey,</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Academic press,27-40.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r>
              <a:rPr kumimoji="0" lang="en-US" sz="1200" b="0" i="0" u="none" strike="noStrike" cap="none" normalizeH="0" baseline="0" dirty="0" err="1" smtClean="0">
                <a:ln>
                  <a:noFill/>
                </a:ln>
                <a:solidFill>
                  <a:schemeClr val="tx1"/>
                </a:solidFill>
                <a:effectLst/>
                <a:latin typeface="Calibri" pitchFamily="34" charset="0"/>
                <a:ea typeface="Arial Unicode MS" pitchFamily="34" charset="-128"/>
                <a:cs typeface="Times New Roman" pitchFamily="18" charset="0"/>
              </a:rPr>
              <a:t>Oshima</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K., and K. Yamazaki, 2006: Difference in seasonal variation of net precipitation between the Arctic and Antarctic regions. </a:t>
            </a:r>
            <a:r>
              <a:rPr kumimoji="0" lang="en-US" sz="1200" b="0" i="0" u="none" strike="noStrike" cap="none" normalizeH="0" baseline="0" dirty="0" err="1" smtClean="0">
                <a:ln>
                  <a:noFill/>
                </a:ln>
                <a:solidFill>
                  <a:schemeClr val="tx1"/>
                </a:solidFill>
                <a:effectLst/>
                <a:latin typeface="Calibri" pitchFamily="34" charset="0"/>
                <a:ea typeface="Arial Unicode MS" pitchFamily="34" charset="-128"/>
                <a:cs typeface="Times New Roman" pitchFamily="18" charset="0"/>
              </a:rPr>
              <a:t>Geophys</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Res. </a:t>
            </a:r>
            <a:r>
              <a:rPr kumimoji="0" lang="en-US" sz="1200" b="0" i="0" u="none" strike="noStrike" cap="none" normalizeH="0" baseline="0" dirty="0" err="1" smtClean="0">
                <a:ln>
                  <a:noFill/>
                </a:ln>
                <a:solidFill>
                  <a:schemeClr val="tx1"/>
                </a:solidFill>
                <a:effectLst/>
                <a:latin typeface="Calibri" pitchFamily="34" charset="0"/>
                <a:ea typeface="Arial Unicode MS" pitchFamily="34" charset="-128"/>
                <a:cs typeface="Times New Roman" pitchFamily="18" charset="0"/>
              </a:rPr>
              <a:t>Lett</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33, L18501, doi:10.1029/2006GL027389.</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mps_Mil_Hombori.JPG"/>
          <p:cNvPicPr>
            <a:picLocks noGrp="1" noChangeAspect="1"/>
          </p:cNvPicPr>
          <p:nvPr>
            <p:ph idx="1"/>
          </p:nvPr>
        </p:nvPicPr>
        <p:blipFill>
          <a:blip r:embed="rId3" cstate="print"/>
          <a:stretch>
            <a:fillRect/>
          </a:stretch>
        </p:blipFill>
        <p:spPr>
          <a:xfrm>
            <a:off x="0" y="0"/>
            <a:ext cx="9144000" cy="6858000"/>
          </a:xfrm>
        </p:spPr>
      </p:pic>
      <p:sp>
        <p:nvSpPr>
          <p:cNvPr id="5" name="TextBox 4"/>
          <p:cNvSpPr txBox="1"/>
          <p:nvPr/>
        </p:nvSpPr>
        <p:spPr>
          <a:xfrm>
            <a:off x="-76200" y="762000"/>
            <a:ext cx="9372600" cy="707886"/>
          </a:xfrm>
          <a:prstGeom prst="rect">
            <a:avLst/>
          </a:prstGeom>
          <a:solidFill>
            <a:schemeClr val="bg1"/>
          </a:solidFill>
        </p:spPr>
        <p:txBody>
          <a:bodyPr wrap="square" rtlCol="0">
            <a:spAutoFit/>
          </a:bodyPr>
          <a:lstStyle/>
          <a:p>
            <a:r>
              <a:rPr lang="en-US" sz="4000" dirty="0" smtClean="0">
                <a:latin typeface="Times New Roman" pitchFamily="18" charset="0"/>
                <a:cs typeface="Times New Roman" pitchFamily="18" charset="0"/>
              </a:rPr>
              <a:t>THANKS FOR YOUR KIND  ATTENTION</a:t>
            </a:r>
            <a:endParaRPr lang="en-US" sz="4000" dirty="0">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13A75E34-D1A1-4ACA-A292-DAC1BDED0C2D}"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 cy="304800"/>
          </a:xfrm>
          <a:solidFill>
            <a:schemeClr val="bg1"/>
          </a:solidFill>
        </p:spPr>
        <p:txBody>
          <a:bodyPr>
            <a:noAutofit/>
          </a:bodyPr>
          <a:lstStyle/>
          <a:p>
            <a:pPr algn="l"/>
            <a:r>
              <a:rPr lang="en-US" sz="2400" b="1" dirty="0" smtClean="0">
                <a:solidFill>
                  <a:schemeClr val="tx1"/>
                </a:solidFill>
                <a:latin typeface="Times New Roman" pitchFamily="18" charset="0"/>
                <a:cs typeface="Times New Roman" pitchFamily="18" charset="0"/>
              </a:rPr>
              <a:t>Data</a:t>
            </a:r>
            <a:endParaRPr lang="en-US" sz="2400" b="1" dirty="0">
              <a:solidFill>
                <a:schemeClr val="tx1"/>
              </a:solidFill>
              <a:latin typeface="Times New Roman" pitchFamily="18" charset="0"/>
              <a:cs typeface="Times New Roman" pitchFamily="18" charset="0"/>
            </a:endParaRPr>
          </a:p>
        </p:txBody>
      </p:sp>
      <p:sp>
        <p:nvSpPr>
          <p:cNvPr id="5" name="Content Placeholder 4"/>
          <p:cNvSpPr>
            <a:spLocks noGrp="1"/>
          </p:cNvSpPr>
          <p:nvPr>
            <p:ph idx="1"/>
          </p:nvPr>
        </p:nvSpPr>
        <p:spPr>
          <a:xfrm>
            <a:off x="-108520" y="381000"/>
            <a:ext cx="9601200" cy="6248400"/>
          </a:xfrm>
          <a:solidFill>
            <a:schemeClr val="bg1"/>
          </a:solidFill>
        </p:spPr>
        <p:txBody>
          <a:bodyPr>
            <a:noAutofit/>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GPCC </a:t>
            </a:r>
            <a:r>
              <a:rPr lang="en-US" sz="2000" b="1" dirty="0" smtClean="0">
                <a:solidFill>
                  <a:srgbClr val="FF0000"/>
                </a:solidFill>
                <a:latin typeface="Times New Roman" pitchFamily="18" charset="0"/>
                <a:cs typeface="Times New Roman" pitchFamily="18" charset="0"/>
              </a:rPr>
              <a:t>Precipitation</a:t>
            </a:r>
            <a:r>
              <a:rPr lang="en-US" sz="2000" b="1" dirty="0" smtClean="0">
                <a:latin typeface="Times New Roman" pitchFamily="18" charset="0"/>
                <a:cs typeface="Times New Roman" pitchFamily="18" charset="0"/>
              </a:rPr>
              <a:t> Data Set Monthly Mean Monitoring and Full Data,1951-04,resolution of 1.0×1.0.</a:t>
            </a:r>
          </a:p>
          <a:p>
            <a:pPr>
              <a:buNone/>
            </a:pP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NOAA Extended Reconstructed </a:t>
            </a:r>
            <a:r>
              <a:rPr lang="en-US" sz="2000" b="1" dirty="0" smtClean="0">
                <a:solidFill>
                  <a:srgbClr val="FF0000"/>
                </a:solidFill>
                <a:latin typeface="Times New Roman" pitchFamily="18" charset="0"/>
                <a:cs typeface="Times New Roman" pitchFamily="18" charset="0"/>
              </a:rPr>
              <a:t>Sea Surface Temperature </a:t>
            </a:r>
            <a:r>
              <a:rPr lang="en-US" sz="2000" b="1" dirty="0" smtClean="0">
                <a:latin typeface="Times New Roman" pitchFamily="18" charset="0"/>
                <a:cs typeface="Times New Roman" pitchFamily="18" charset="0"/>
              </a:rPr>
              <a:t>(SST)V3b,</a:t>
            </a:r>
          </a:p>
          <a:p>
            <a:pPr>
              <a:buNone/>
            </a:pPr>
            <a:r>
              <a:rPr lang="en-US" sz="2000" b="1" dirty="0" smtClean="0">
                <a:latin typeface="Times New Roman" pitchFamily="18" charset="0"/>
                <a:cs typeface="Times New Roman" pitchFamily="18" charset="0"/>
              </a:rPr>
              <a:t>    monthly values for 1951-04, 2×2 of resolution.</a:t>
            </a:r>
          </a:p>
          <a:p>
            <a:pPr>
              <a:buNone/>
            </a:pP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NCEP/NCAR Reanalysis Monthly Means </a:t>
            </a:r>
            <a:r>
              <a:rPr lang="en-US" sz="2000" b="1" dirty="0" smtClean="0">
                <a:solidFill>
                  <a:srgbClr val="FF0000"/>
                </a:solidFill>
                <a:latin typeface="Times New Roman" pitchFamily="18" charset="0"/>
                <a:cs typeface="Times New Roman" pitchFamily="18" charset="0"/>
              </a:rPr>
              <a:t>Latent and Sensible heat flux </a:t>
            </a:r>
            <a:r>
              <a:rPr lang="en-US" sz="2000" b="1" dirty="0" smtClean="0">
                <a:latin typeface="Times New Roman" pitchFamily="18" charset="0"/>
                <a:cs typeface="Times New Roman" pitchFamily="18" charset="0"/>
              </a:rPr>
              <a:t>,</a:t>
            </a:r>
          </a:p>
          <a:p>
            <a:pPr>
              <a:buNone/>
            </a:pPr>
            <a:r>
              <a:rPr lang="en-US" sz="2000" b="1" dirty="0" smtClean="0">
                <a:latin typeface="Times New Roman" pitchFamily="18" charset="0"/>
                <a:cs typeface="Times New Roman" pitchFamily="18" charset="0"/>
              </a:rPr>
              <a:t>    monthly values for 1951-04,T62 Gaussian grid(1.875×1.91) of resolution.</a:t>
            </a: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NCEP/NCAR Reanalysis Monthly Means </a:t>
            </a:r>
            <a:r>
              <a:rPr lang="en-US" sz="2000" b="1" dirty="0" smtClean="0">
                <a:solidFill>
                  <a:srgbClr val="FF0000"/>
                </a:solidFill>
                <a:latin typeface="Times New Roman" pitchFamily="18" charset="0"/>
                <a:cs typeface="Times New Roman" pitchFamily="18" charset="0"/>
              </a:rPr>
              <a:t>Horizontal wind</a:t>
            </a:r>
            <a:r>
              <a:rPr lang="en-US" sz="2000" b="1" dirty="0" smtClean="0">
                <a:latin typeface="Times New Roman" pitchFamily="18" charset="0"/>
                <a:cs typeface="Times New Roman" pitchFamily="18" charset="0"/>
              </a:rPr>
              <a:t>, monthly values for </a:t>
            </a:r>
          </a:p>
          <a:p>
            <a:pPr>
              <a:buNone/>
            </a:pPr>
            <a:r>
              <a:rPr lang="en-US" sz="2000" b="1" dirty="0" smtClean="0">
                <a:latin typeface="Times New Roman" pitchFamily="18" charset="0"/>
                <a:cs typeface="Times New Roman" pitchFamily="18" charset="0"/>
              </a:rPr>
              <a:t>    1951-04,T62 Gaussian grid(1.875×1.91) of resolution.</a:t>
            </a:r>
          </a:p>
          <a:p>
            <a:pPr>
              <a:buNone/>
            </a:pP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NCEP/NCAR ,</a:t>
            </a:r>
            <a:r>
              <a:rPr lang="en-US" sz="2000" b="1" dirty="0" smtClean="0">
                <a:solidFill>
                  <a:srgbClr val="FF0000"/>
                </a:solidFill>
                <a:latin typeface="Times New Roman" pitchFamily="18" charset="0"/>
                <a:cs typeface="Times New Roman" pitchFamily="18" charset="0"/>
              </a:rPr>
              <a:t>Horizontal moisture heat flux and Net precipitation data</a:t>
            </a:r>
          </a:p>
          <a:p>
            <a:pPr>
              <a:buNone/>
            </a:pPr>
            <a:r>
              <a:rPr lang="en-US" sz="2000" b="1" dirty="0" smtClean="0">
                <a:solidFill>
                  <a:srgbClr val="FF000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 Tachibana et al, 2008), monthly values for 1979-04,resolution of 2.5×2.5, 17 levels.</a:t>
            </a:r>
          </a:p>
          <a:p>
            <a:endParaRPr lang="en-US" sz="2000" b="1"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Mali precipitation</a:t>
            </a:r>
            <a:r>
              <a:rPr lang="en-US" sz="2000" b="1" dirty="0" smtClean="0">
                <a:latin typeface="Times New Roman" pitchFamily="18" charset="0"/>
                <a:cs typeface="Times New Roman" pitchFamily="18" charset="0"/>
              </a:rPr>
              <a:t> data set, National Meteorology Centre of Mali for 1951-04</a:t>
            </a:r>
          </a:p>
          <a:p>
            <a:pPr>
              <a:buNone/>
            </a:pPr>
            <a:endParaRPr lang="en-US" sz="2000" b="1" dirty="0" smtClean="0">
              <a:latin typeface="Times New Roman" pitchFamily="18" charset="0"/>
              <a:cs typeface="Times New Roman" pitchFamily="18" charset="0"/>
            </a:endParaRPr>
          </a:p>
          <a:p>
            <a:pPr>
              <a:buNone/>
            </a:pPr>
            <a:endParaRPr lang="en-US" sz="2000" b="1" dirty="0" smtClean="0">
              <a:latin typeface="Times New Roman" pitchFamily="18" charset="0"/>
              <a:cs typeface="Times New Roman" pitchFamily="18" charset="0"/>
            </a:endParaRPr>
          </a:p>
        </p:txBody>
      </p:sp>
      <p:sp>
        <p:nvSpPr>
          <p:cNvPr id="9" name="Slide Number Placeholder 8"/>
          <p:cNvSpPr>
            <a:spLocks noGrp="1"/>
          </p:cNvSpPr>
          <p:nvPr>
            <p:ph type="sldNum" sz="quarter" idx="12"/>
          </p:nvPr>
        </p:nvSpPr>
        <p:spPr>
          <a:xfrm>
            <a:off x="8153400" y="6492875"/>
            <a:ext cx="762000" cy="365125"/>
          </a:xfrm>
        </p:spPr>
        <p:txBody>
          <a:bodyPr/>
          <a:lstStyle/>
          <a:p>
            <a:fld id="{13A75E34-D1A1-4ACA-A292-DAC1BDED0C2D}" type="slidenum">
              <a:rPr lang="en-US" smtClean="0"/>
              <a:pPr/>
              <a:t>3</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00_3.gif"/>
          <p:cNvPicPr>
            <a:picLocks noGrp="1" noChangeAspect="1"/>
          </p:cNvPicPr>
          <p:nvPr>
            <p:ph idx="1"/>
          </p:nvPr>
        </p:nvPicPr>
        <p:blipFill>
          <a:blip r:embed="rId3" cstate="print"/>
          <a:stretch>
            <a:fillRect/>
          </a:stretch>
        </p:blipFill>
        <p:spPr>
          <a:xfrm>
            <a:off x="4255215" y="0"/>
            <a:ext cx="4888785" cy="5943600"/>
          </a:xfrm>
        </p:spPr>
      </p:pic>
      <p:sp>
        <p:nvSpPr>
          <p:cNvPr id="5" name="正方形/長方形 16"/>
          <p:cNvSpPr/>
          <p:nvPr/>
        </p:nvSpPr>
        <p:spPr>
          <a:xfrm>
            <a:off x="4560016" y="1524000"/>
            <a:ext cx="4583984" cy="839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13"/>
          <p:cNvSpPr txBox="1"/>
          <p:nvPr/>
        </p:nvSpPr>
        <p:spPr>
          <a:xfrm>
            <a:off x="3124200" y="2438400"/>
            <a:ext cx="1140056" cy="707886"/>
          </a:xfrm>
          <a:prstGeom prst="rect">
            <a:avLst/>
          </a:prstGeom>
          <a:noFill/>
        </p:spPr>
        <p:txBody>
          <a:bodyPr wrap="none" rtlCol="0">
            <a:spAutoFit/>
          </a:bodyPr>
          <a:lstStyle/>
          <a:p>
            <a:r>
              <a:rPr kumimoji="1" lang="en-US" altLang="ja-JP" sz="2000" b="1" dirty="0" smtClean="0">
                <a:latin typeface="+mj-lt"/>
              </a:rPr>
              <a:t>10N-20N</a:t>
            </a:r>
          </a:p>
          <a:p>
            <a:r>
              <a:rPr lang="en-US" altLang="ja-JP" sz="2000" b="1" dirty="0" smtClean="0">
                <a:latin typeface="+mj-lt"/>
              </a:rPr>
              <a:t>12W-45E</a:t>
            </a:r>
            <a:endParaRPr kumimoji="1" lang="ja-JP" altLang="en-US" sz="2000" b="1" dirty="0">
              <a:latin typeface="+mj-lt"/>
            </a:endParaRPr>
          </a:p>
        </p:txBody>
      </p:sp>
      <p:pic>
        <p:nvPicPr>
          <p:cNvPr id="11" name="Picture 12"/>
          <p:cNvPicPr>
            <a:picLocks noChangeAspect="1" noChangeArrowheads="1"/>
          </p:cNvPicPr>
          <p:nvPr/>
        </p:nvPicPr>
        <p:blipFill>
          <a:blip r:embed="rId4" cstate="print"/>
          <a:srcRect/>
          <a:stretch>
            <a:fillRect/>
          </a:stretch>
        </p:blipFill>
        <p:spPr bwMode="auto">
          <a:xfrm>
            <a:off x="685800" y="304800"/>
            <a:ext cx="2267491" cy="2286000"/>
          </a:xfrm>
          <a:prstGeom prst="rect">
            <a:avLst/>
          </a:prstGeom>
          <a:noFill/>
          <a:ln w="9525">
            <a:noFill/>
            <a:miter lim="800000"/>
            <a:headEnd/>
            <a:tailEnd/>
          </a:ln>
        </p:spPr>
      </p:pic>
      <p:cxnSp>
        <p:nvCxnSpPr>
          <p:cNvPr id="13" name="直線コネクタ 10"/>
          <p:cNvCxnSpPr/>
          <p:nvPr/>
        </p:nvCxnSpPr>
        <p:spPr>
          <a:xfrm rot="10800000" flipV="1">
            <a:off x="1905000" y="457200"/>
            <a:ext cx="37338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5"/>
          <p:cNvCxnSpPr/>
          <p:nvPr/>
        </p:nvCxnSpPr>
        <p:spPr>
          <a:xfrm rot="10800000">
            <a:off x="1447800" y="2362200"/>
            <a:ext cx="41148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0600" y="2571690"/>
            <a:ext cx="2196820" cy="400110"/>
          </a:xfrm>
          <a:prstGeom prst="rect">
            <a:avLst/>
          </a:prstGeom>
          <a:noFill/>
        </p:spPr>
        <p:txBody>
          <a:bodyPr wrap="none" rtlCol="0">
            <a:spAutoFit/>
          </a:bodyPr>
          <a:lstStyle/>
          <a:p>
            <a:r>
              <a:rPr lang="en-US" sz="2000" b="1" dirty="0" smtClean="0"/>
              <a:t>Sahel is between </a:t>
            </a:r>
            <a:endParaRPr lang="en-US" sz="2000" b="1" dirty="0"/>
          </a:p>
        </p:txBody>
      </p:sp>
      <p:sp>
        <p:nvSpPr>
          <p:cNvPr id="27" name="Title 1"/>
          <p:cNvSpPr txBox="1">
            <a:spLocks/>
          </p:cNvSpPr>
          <p:nvPr/>
        </p:nvSpPr>
        <p:spPr>
          <a:xfrm>
            <a:off x="0" y="0"/>
            <a:ext cx="1712912" cy="381000"/>
          </a:xfrm>
          <a:prstGeom prst="rect">
            <a:avLst/>
          </a:prstGeom>
          <a:solidFill>
            <a:schemeClr val="bg1"/>
          </a:solidFill>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strike="noStrike" kern="1200" cap="none" spc="0" normalizeH="0" baseline="0" noProof="0" dirty="0" smtClean="0">
                <a:ln>
                  <a:noFill/>
                </a:ln>
                <a:solidFill>
                  <a:schemeClr val="tx1">
                    <a:lumMod val="85000"/>
                    <a:lumOff val="15000"/>
                  </a:schemeClr>
                </a:solidFill>
                <a:effectLst/>
                <a:uLnTx/>
                <a:uFillTx/>
                <a:latin typeface="Times New Roman" pitchFamily="18" charset="0"/>
                <a:ea typeface="+mj-ea"/>
                <a:cs typeface="Times New Roman" pitchFamily="18" charset="0"/>
              </a:rPr>
              <a:t>Introduction</a:t>
            </a:r>
            <a:endParaRPr kumimoji="0" lang="en-US" sz="2400" b="1" i="0" strike="noStrike" kern="1200" cap="none" spc="0" normalizeH="0" baseline="0" noProof="0" dirty="0">
              <a:ln>
                <a:noFill/>
              </a:ln>
              <a:solidFill>
                <a:schemeClr val="tx1">
                  <a:lumMod val="85000"/>
                  <a:lumOff val="15000"/>
                </a:schemeClr>
              </a:solidFill>
              <a:effectLst/>
              <a:uLnTx/>
              <a:uFillTx/>
              <a:latin typeface="Times New Roman" pitchFamily="18" charset="0"/>
              <a:ea typeface="+mj-ea"/>
              <a:cs typeface="Times New Roman" pitchFamily="18" charset="0"/>
            </a:endParaRPr>
          </a:p>
        </p:txBody>
      </p:sp>
      <p:graphicFrame>
        <p:nvGraphicFramePr>
          <p:cNvPr id="16" name="Chart 15"/>
          <p:cNvGraphicFramePr/>
          <p:nvPr/>
        </p:nvGraphicFramePr>
        <p:xfrm>
          <a:off x="0" y="3429000"/>
          <a:ext cx="5029200" cy="34290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1066800" y="3581400"/>
            <a:ext cx="2806474" cy="369332"/>
          </a:xfrm>
          <a:prstGeom prst="rect">
            <a:avLst/>
          </a:prstGeom>
          <a:noFill/>
        </p:spPr>
        <p:txBody>
          <a:bodyPr wrap="none" rtlCol="0">
            <a:spAutoFit/>
          </a:bodyPr>
          <a:lstStyle/>
          <a:p>
            <a:r>
              <a:rPr lang="en-US" b="1" dirty="0" smtClean="0"/>
              <a:t>Sahel rainfall 1951-2004</a:t>
            </a:r>
            <a:endParaRPr lang="en-US" b="1" dirty="0"/>
          </a:p>
        </p:txBody>
      </p:sp>
      <p:cxnSp>
        <p:nvCxnSpPr>
          <p:cNvPr id="15" name="Straight Arrow Connector 14"/>
          <p:cNvCxnSpPr/>
          <p:nvPr/>
        </p:nvCxnSpPr>
        <p:spPr>
          <a:xfrm flipV="1">
            <a:off x="3733800" y="5867400"/>
            <a:ext cx="9144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1447800" y="5334000"/>
            <a:ext cx="11430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943099" y="5295900"/>
            <a:ext cx="266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76600" y="3962400"/>
            <a:ext cx="64633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1984</a:t>
            </a:r>
            <a:endParaRPr lang="en-US" b="1" dirty="0">
              <a:latin typeface="Times New Roman" pitchFamily="18" charset="0"/>
              <a:cs typeface="Times New Roman" pitchFamily="18" charset="0"/>
            </a:endParaRPr>
          </a:p>
        </p:txBody>
      </p:sp>
      <p:sp>
        <p:nvSpPr>
          <p:cNvPr id="30" name="Slide Number Placeholder 29"/>
          <p:cNvSpPr>
            <a:spLocks noGrp="1"/>
          </p:cNvSpPr>
          <p:nvPr>
            <p:ph type="sldNum" sz="quarter" idx="12"/>
          </p:nvPr>
        </p:nvSpPr>
        <p:spPr>
          <a:xfrm>
            <a:off x="8229600" y="6492875"/>
            <a:ext cx="762000" cy="365125"/>
          </a:xfrm>
        </p:spPr>
        <p:txBody>
          <a:bodyPr/>
          <a:lstStyle/>
          <a:p>
            <a:fld id="{13A75E34-D1A1-4ACA-A292-DAC1BDED0C2D}" type="slidenum">
              <a:rPr lang="en-US" smtClean="0"/>
              <a:pPr/>
              <a:t>4</a:t>
            </a:fld>
            <a:endParaRPr lang="en-US"/>
          </a:p>
        </p:txBody>
      </p:sp>
      <p:sp>
        <p:nvSpPr>
          <p:cNvPr id="19" name="Rectangle 18"/>
          <p:cNvSpPr/>
          <p:nvPr/>
        </p:nvSpPr>
        <p:spPr>
          <a:xfrm>
            <a:off x="5181600" y="5867400"/>
            <a:ext cx="4038600" cy="276999"/>
          </a:xfrm>
          <a:prstGeom prst="rect">
            <a:avLst/>
          </a:prstGeom>
        </p:spPr>
        <p:txBody>
          <a:bodyPr wrap="square">
            <a:spAutoFit/>
          </a:bodyPr>
          <a:lstStyle/>
          <a:p>
            <a:r>
              <a:rPr lang="en-US" sz="1200" b="1" dirty="0" smtClean="0"/>
              <a:t>http://www.mapjourney.com/sahel/veg/veg_009_.htm</a:t>
            </a:r>
            <a:endParaRPr lang="en-U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xit" presetSubtype="0" fill="hold" nodeType="clickEffect">
                                  <p:stCondLst>
                                    <p:cond delay="0"/>
                                  </p:stCondLst>
                                  <p:childTnLst>
                                    <p:anim to="" calcmode="lin" valueType="num">
                                      <p:cBhvr>
                                        <p:cTn id="17" dur="1"/>
                                        <p:tgtEl>
                                          <p:spTgt spid="13"/>
                                        </p:tgtEl>
                                        <p:attrNameLst>
                                          <p:attrName/>
                                        </p:attrNameLst>
                                      </p:cBhvr>
                                    </p:anim>
                                    <p:set>
                                      <p:cBhvr>
                                        <p:cTn id="18" dur="1" fill="hold">
                                          <p:stCondLst>
                                            <p:cond delay="0"/>
                                          </p:stCondLst>
                                        </p:cTn>
                                        <p:tgtEl>
                                          <p:spTgt spid="13"/>
                                        </p:tgtEl>
                                        <p:attrNameLst>
                                          <p:attrName>style.visibility</p:attrName>
                                        </p:attrNameLst>
                                      </p:cBhvr>
                                      <p:to>
                                        <p:strVal val="hidden"/>
                                      </p:to>
                                    </p:set>
                                  </p:childTnLst>
                                </p:cTn>
                              </p:par>
                              <p:par>
                                <p:cTn id="19" presetID="24" presetClass="exit" presetSubtype="0" fill="hold" nodeType="withEffect">
                                  <p:stCondLst>
                                    <p:cond delay="0"/>
                                  </p:stCondLst>
                                  <p:childTnLst>
                                    <p:anim to="" calcmode="lin" valueType="num">
                                      <p:cBhvr>
                                        <p:cTn id="20" dur="1"/>
                                        <p:tgtEl>
                                          <p:spTgt spid="14"/>
                                        </p:tgtEl>
                                        <p:attrNameLst>
                                          <p:attrName/>
                                        </p:attrNameLst>
                                      </p:cBhvr>
                                    </p:anim>
                                    <p:set>
                                      <p:cBhvr>
                                        <p:cTn id="21" dur="1" fill="hold">
                                          <p:stCondLst>
                                            <p:cond delay="0"/>
                                          </p:stCondLst>
                                        </p:cTn>
                                        <p:tgtEl>
                                          <p:spTgt spid="14"/>
                                        </p:tgtEl>
                                        <p:attrNameLst>
                                          <p:attrName>style.visibility</p:attrName>
                                        </p:attrNameLst>
                                      </p:cBhvr>
                                      <p:to>
                                        <p:strVal val="hidden"/>
                                      </p:to>
                                    </p:set>
                                  </p:childTnLst>
                                </p:cTn>
                              </p:par>
                              <p:par>
                                <p:cTn id="22" presetID="24" presetClass="exit" presetSubtype="0" fill="hold" nodeType="withEffect">
                                  <p:stCondLst>
                                    <p:cond delay="0"/>
                                  </p:stCondLst>
                                  <p:childTnLst>
                                    <p:anim to="" calcmode="lin" valueType="num">
                                      <p:cBhvr>
                                        <p:cTn id="23" dur="1"/>
                                        <p:tgtEl>
                                          <p:spTgt spid="11"/>
                                        </p:tgtEl>
                                        <p:attrNameLst>
                                          <p:attrName/>
                                        </p:attrNameLst>
                                      </p:cBhvr>
                                    </p:anim>
                                    <p:set>
                                      <p:cBhvr>
                                        <p:cTn id="2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512" y="231304"/>
            <a:ext cx="3920378" cy="249976"/>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sz="2800" b="1" i="0" u="sng"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pic>
        <p:nvPicPr>
          <p:cNvPr id="19" name="Content Placeholder 3" descr="1200_3.gif"/>
          <p:cNvPicPr>
            <a:picLocks noGrp="1" noChangeAspect="1"/>
          </p:cNvPicPr>
          <p:nvPr>
            <p:ph idx="1"/>
          </p:nvPr>
        </p:nvPicPr>
        <p:blipFill>
          <a:blip r:embed="rId3" cstate="print"/>
          <a:stretch>
            <a:fillRect/>
          </a:stretch>
        </p:blipFill>
        <p:spPr>
          <a:xfrm>
            <a:off x="4255215" y="0"/>
            <a:ext cx="4888785" cy="5943600"/>
          </a:xfrm>
        </p:spPr>
      </p:pic>
      <p:sp>
        <p:nvSpPr>
          <p:cNvPr id="20" name="正方形/長方形 16"/>
          <p:cNvSpPr/>
          <p:nvPr/>
        </p:nvSpPr>
        <p:spPr>
          <a:xfrm>
            <a:off x="4560016" y="1524000"/>
            <a:ext cx="4419600" cy="839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3"/>
          <p:cNvPicPr>
            <a:picLocks noChangeAspect="1" noChangeArrowheads="1"/>
          </p:cNvPicPr>
          <p:nvPr/>
        </p:nvPicPr>
        <p:blipFill>
          <a:blip r:embed="rId4" cstate="print"/>
          <a:srcRect/>
          <a:stretch>
            <a:fillRect/>
          </a:stretch>
        </p:blipFill>
        <p:spPr bwMode="auto">
          <a:xfrm>
            <a:off x="3779912" y="3284984"/>
            <a:ext cx="5364088" cy="3573016"/>
          </a:xfrm>
          <a:prstGeom prst="rect">
            <a:avLst/>
          </a:prstGeom>
          <a:noFill/>
          <a:ln w="9525">
            <a:noFill/>
            <a:miter lim="800000"/>
            <a:headEnd/>
            <a:tailEnd/>
          </a:ln>
        </p:spPr>
      </p:pic>
      <p:sp>
        <p:nvSpPr>
          <p:cNvPr id="24" name="テキスト ボックス 17"/>
          <p:cNvSpPr txBox="1"/>
          <p:nvPr/>
        </p:nvSpPr>
        <p:spPr>
          <a:xfrm>
            <a:off x="5334000" y="3429000"/>
            <a:ext cx="2342051" cy="461665"/>
          </a:xfrm>
          <a:prstGeom prst="rect">
            <a:avLst/>
          </a:prstGeom>
          <a:noFill/>
        </p:spPr>
        <p:txBody>
          <a:bodyPr wrap="none" rtlCol="0">
            <a:spAutoFit/>
          </a:bodyPr>
          <a:lstStyle/>
          <a:p>
            <a:r>
              <a:rPr lang="en-US" altLang="ja-JP" sz="2400" b="1" dirty="0" smtClean="0">
                <a:latin typeface="+mj-lt"/>
              </a:rPr>
              <a:t>Sahel dry period </a:t>
            </a:r>
            <a:endParaRPr kumimoji="1" lang="ja-JP" altLang="en-US" sz="2400" b="1" dirty="0">
              <a:latin typeface="+mj-lt"/>
            </a:endParaRPr>
          </a:p>
        </p:txBody>
      </p:sp>
      <p:sp>
        <p:nvSpPr>
          <p:cNvPr id="25" name="テキスト ボックス 14"/>
          <p:cNvSpPr txBox="1"/>
          <p:nvPr/>
        </p:nvSpPr>
        <p:spPr>
          <a:xfrm>
            <a:off x="5471592" y="6525344"/>
            <a:ext cx="2111412" cy="400110"/>
          </a:xfrm>
          <a:prstGeom prst="rect">
            <a:avLst/>
          </a:prstGeom>
          <a:noFill/>
        </p:spPr>
        <p:txBody>
          <a:bodyPr wrap="none" rtlCol="0">
            <a:spAutoFit/>
          </a:bodyPr>
          <a:lstStyle/>
          <a:p>
            <a:r>
              <a:rPr lang="en-US" altLang="ja-JP" sz="2000" b="1" dirty="0" smtClean="0"/>
              <a:t>Program AMMA</a:t>
            </a:r>
            <a:endParaRPr kumimoji="1" lang="ja-JP" altLang="en-US" sz="2000" b="1" dirty="0"/>
          </a:p>
        </p:txBody>
      </p:sp>
      <p:pic>
        <p:nvPicPr>
          <p:cNvPr id="27" name="Picture 2" descr="http://fr.wrs.yahoo.com/_ylt=A0S0zu.xXNRLiEIAp4RuAQx./SIG=120tijd2a/EXP=1272294961/**http%3a/www.tuaregviatges.es/MALI/Mali_14.jpg"/>
          <p:cNvPicPr>
            <a:picLocks noChangeAspect="1" noChangeArrowheads="1"/>
          </p:cNvPicPr>
          <p:nvPr/>
        </p:nvPicPr>
        <p:blipFill>
          <a:blip r:embed="rId5" cstate="print"/>
          <a:srcRect/>
          <a:stretch>
            <a:fillRect/>
          </a:stretch>
        </p:blipFill>
        <p:spPr bwMode="auto">
          <a:xfrm>
            <a:off x="0" y="457200"/>
            <a:ext cx="4724400" cy="4581128"/>
          </a:xfrm>
          <a:prstGeom prst="rect">
            <a:avLst/>
          </a:prstGeom>
          <a:noFill/>
        </p:spPr>
      </p:pic>
      <p:sp>
        <p:nvSpPr>
          <p:cNvPr id="28" name="テキスト ボックス 12"/>
          <p:cNvSpPr txBox="1"/>
          <p:nvPr/>
        </p:nvSpPr>
        <p:spPr>
          <a:xfrm>
            <a:off x="1520552" y="429816"/>
            <a:ext cx="2477217" cy="461665"/>
          </a:xfrm>
          <a:prstGeom prst="rect">
            <a:avLst/>
          </a:prstGeom>
          <a:noFill/>
        </p:spPr>
        <p:txBody>
          <a:bodyPr wrap="none" rtlCol="0">
            <a:spAutoFit/>
          </a:bodyPr>
          <a:lstStyle/>
          <a:p>
            <a:r>
              <a:rPr lang="en-US" altLang="ja-JP" sz="2400" b="1" dirty="0" smtClean="0">
                <a:latin typeface="+mj-lt"/>
              </a:rPr>
              <a:t>Sahel wet period  </a:t>
            </a:r>
            <a:endParaRPr kumimoji="1" lang="ja-JP" altLang="en-US" sz="2400" b="1" dirty="0">
              <a:latin typeface="+mj-lt"/>
            </a:endParaRPr>
          </a:p>
        </p:txBody>
      </p:sp>
      <p:sp>
        <p:nvSpPr>
          <p:cNvPr id="29" name="テキスト ボックス 14"/>
          <p:cNvSpPr txBox="1"/>
          <p:nvPr/>
        </p:nvSpPr>
        <p:spPr>
          <a:xfrm>
            <a:off x="1600200" y="4648200"/>
            <a:ext cx="2111412" cy="400110"/>
          </a:xfrm>
          <a:prstGeom prst="rect">
            <a:avLst/>
          </a:prstGeom>
          <a:noFill/>
        </p:spPr>
        <p:txBody>
          <a:bodyPr wrap="none" rtlCol="0">
            <a:spAutoFit/>
          </a:bodyPr>
          <a:lstStyle/>
          <a:p>
            <a:r>
              <a:rPr lang="en-US" altLang="ja-JP" sz="2000" b="1" dirty="0" smtClean="0"/>
              <a:t>Program AMMA</a:t>
            </a:r>
            <a:endParaRPr kumimoji="1" lang="ja-JP" altLang="en-US" sz="2000" b="1" dirty="0"/>
          </a:p>
        </p:txBody>
      </p:sp>
      <p:pic>
        <p:nvPicPr>
          <p:cNvPr id="30" name="Picture 2" descr="C:\Documents and Settings\Alima\デスクトップ\demain a 8h\gourma pict\Mont_Hombori.JPG"/>
          <p:cNvPicPr>
            <a:picLocks noChangeAspect="1" noChangeArrowheads="1"/>
          </p:cNvPicPr>
          <p:nvPr/>
        </p:nvPicPr>
        <p:blipFill>
          <a:blip r:embed="rId6" cstate="print"/>
          <a:srcRect/>
          <a:stretch>
            <a:fillRect/>
          </a:stretch>
        </p:blipFill>
        <p:spPr bwMode="auto">
          <a:xfrm>
            <a:off x="3962400" y="-8963"/>
            <a:ext cx="5161027" cy="3895163"/>
          </a:xfrm>
          <a:prstGeom prst="rect">
            <a:avLst/>
          </a:prstGeom>
          <a:noFill/>
        </p:spPr>
      </p:pic>
      <p:sp>
        <p:nvSpPr>
          <p:cNvPr id="31" name="テキスト ボックス 16"/>
          <p:cNvSpPr txBox="1"/>
          <p:nvPr/>
        </p:nvSpPr>
        <p:spPr>
          <a:xfrm>
            <a:off x="3978559" y="-80665"/>
            <a:ext cx="5775041" cy="461665"/>
          </a:xfrm>
          <a:prstGeom prst="rect">
            <a:avLst/>
          </a:prstGeom>
          <a:noFill/>
        </p:spPr>
        <p:txBody>
          <a:bodyPr wrap="square" rtlCol="0">
            <a:spAutoFit/>
          </a:bodyPr>
          <a:lstStyle/>
          <a:p>
            <a:r>
              <a:rPr kumimoji="1" lang="en-US" altLang="ja-JP" sz="2400" b="1" dirty="0" smtClean="0">
                <a:latin typeface="+mj-lt"/>
              </a:rPr>
              <a:t>August 2010-somewhere in Sahel region</a:t>
            </a:r>
            <a:endParaRPr kumimoji="1" lang="ja-JP" altLang="en-US" sz="2400" b="1" dirty="0">
              <a:latin typeface="+mj-lt"/>
            </a:endParaRPr>
          </a:p>
        </p:txBody>
      </p:sp>
      <p:sp>
        <p:nvSpPr>
          <p:cNvPr id="32" name="テキスト ボックス 17"/>
          <p:cNvSpPr txBox="1"/>
          <p:nvPr/>
        </p:nvSpPr>
        <p:spPr>
          <a:xfrm>
            <a:off x="8511839" y="3352800"/>
            <a:ext cx="632161" cy="461665"/>
          </a:xfrm>
          <a:prstGeom prst="rect">
            <a:avLst/>
          </a:prstGeom>
          <a:noFill/>
        </p:spPr>
        <p:txBody>
          <a:bodyPr wrap="none" rtlCol="0">
            <a:spAutoFit/>
          </a:bodyPr>
          <a:lstStyle/>
          <a:p>
            <a:r>
              <a:rPr kumimoji="1" lang="en-US" altLang="ja-JP" sz="2400" b="1" dirty="0" smtClean="0"/>
              <a:t>Me</a:t>
            </a:r>
            <a:endParaRPr kumimoji="1" lang="ja-JP" altLang="en-US" sz="2400" b="1" dirty="0"/>
          </a:p>
        </p:txBody>
      </p:sp>
      <p:sp>
        <p:nvSpPr>
          <p:cNvPr id="33" name="TextBox 32"/>
          <p:cNvSpPr txBox="1"/>
          <p:nvPr/>
        </p:nvSpPr>
        <p:spPr>
          <a:xfrm>
            <a:off x="0" y="5352871"/>
            <a:ext cx="3810000" cy="120032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Situation of Sahel in 2010</a:t>
            </a:r>
          </a:p>
          <a:p>
            <a:pPr>
              <a:buFont typeface="Arial" pitchFamily="34" charset="0"/>
              <a:buChar char="•"/>
            </a:pPr>
            <a:r>
              <a:rPr lang="en-US" sz="2400" b="1" dirty="0" smtClean="0">
                <a:latin typeface="Times New Roman" pitchFamily="18" charset="0"/>
                <a:cs typeface="Times New Roman" pitchFamily="18" charset="0"/>
              </a:rPr>
              <a:t>Less vegetation</a:t>
            </a:r>
          </a:p>
          <a:p>
            <a:pPr>
              <a:buFont typeface="Arial" pitchFamily="34" charset="0"/>
              <a:buChar char="•"/>
            </a:pPr>
            <a:r>
              <a:rPr lang="en-US" sz="2400" b="1" dirty="0" smtClean="0">
                <a:latin typeface="Times New Roman" pitchFamily="18" charset="0"/>
                <a:cs typeface="Times New Roman" pitchFamily="18" charset="0"/>
              </a:rPr>
              <a:t>Soil dry </a:t>
            </a:r>
            <a:endParaRPr lang="en-US" sz="2400" b="1" dirty="0">
              <a:latin typeface="Times New Roman" pitchFamily="18" charset="0"/>
              <a:cs typeface="Times New Roman" pitchFamily="18" charset="0"/>
            </a:endParaRPr>
          </a:p>
        </p:txBody>
      </p:sp>
      <p:sp>
        <p:nvSpPr>
          <p:cNvPr id="35" name="Title 1"/>
          <p:cNvSpPr txBox="1">
            <a:spLocks/>
          </p:cNvSpPr>
          <p:nvPr/>
        </p:nvSpPr>
        <p:spPr>
          <a:xfrm>
            <a:off x="0" y="0"/>
            <a:ext cx="1712912" cy="381000"/>
          </a:xfrm>
          <a:prstGeom prst="rect">
            <a:avLst/>
          </a:prstGeom>
          <a:solidFill>
            <a:schemeClr val="bg1"/>
          </a:solidFill>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strike="noStrike" kern="1200" cap="none" spc="0" normalizeH="0" baseline="0" noProof="0" dirty="0" smtClean="0">
                <a:ln>
                  <a:noFill/>
                </a:ln>
                <a:solidFill>
                  <a:schemeClr val="tx1">
                    <a:lumMod val="85000"/>
                    <a:lumOff val="15000"/>
                  </a:schemeClr>
                </a:solidFill>
                <a:effectLst/>
                <a:uLnTx/>
                <a:uFillTx/>
                <a:latin typeface="Times New Roman" pitchFamily="18" charset="0"/>
                <a:ea typeface="+mj-ea"/>
                <a:cs typeface="Times New Roman" pitchFamily="18" charset="0"/>
              </a:rPr>
              <a:t>Introduction</a:t>
            </a:r>
            <a:endParaRPr kumimoji="0" lang="en-US" sz="2400" b="1" i="0" strike="noStrike" kern="1200" cap="none" spc="0" normalizeH="0" baseline="0" noProof="0" dirty="0">
              <a:ln>
                <a:noFill/>
              </a:ln>
              <a:solidFill>
                <a:schemeClr val="tx1">
                  <a:lumMod val="85000"/>
                  <a:lumOff val="15000"/>
                </a:schemeClr>
              </a:solidFill>
              <a:effectLst/>
              <a:uLnTx/>
              <a:uFillTx/>
              <a:latin typeface="Times New Roman" pitchFamily="18" charset="0"/>
              <a:ea typeface="+mj-ea"/>
              <a:cs typeface="Times New Roman" pitchFamily="18" charset="0"/>
            </a:endParaRPr>
          </a:p>
        </p:txBody>
      </p:sp>
      <p:sp>
        <p:nvSpPr>
          <p:cNvPr id="22" name="Slide Number Placeholder 21"/>
          <p:cNvSpPr>
            <a:spLocks noGrp="1"/>
          </p:cNvSpPr>
          <p:nvPr>
            <p:ph type="sldNum" sz="quarter" idx="12"/>
          </p:nvPr>
        </p:nvSpPr>
        <p:spPr>
          <a:xfrm>
            <a:off x="8229600" y="6492875"/>
            <a:ext cx="762000" cy="365125"/>
          </a:xfrm>
        </p:spPr>
        <p:txBody>
          <a:bodyPr/>
          <a:lstStyle/>
          <a:p>
            <a:fld id="{13A75E34-D1A1-4ACA-A292-DAC1BDED0C2D}" type="slidenum">
              <a:rPr lang="en-US" smtClean="0"/>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Bottom)">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ppt_x</p:attrName>
                                        </p:attrNameLst>
                                      </p:cBhvr>
                                      <p:tavLst>
                                        <p:tav tm="0">
                                          <p:val>
                                            <p:strVal val="#ppt_x-.2"/>
                                          </p:val>
                                        </p:tav>
                                        <p:tav tm="100000">
                                          <p:val>
                                            <p:strVal val="#ppt_x"/>
                                          </p:val>
                                        </p:tav>
                                      </p:tavLst>
                                    </p:anim>
                                    <p:anim calcmode="lin" valueType="num">
                                      <p:cBhvr>
                                        <p:cTn id="1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ppt_x</p:attrName>
                                        </p:attrNameLst>
                                      </p:cBhvr>
                                      <p:tavLst>
                                        <p:tav tm="0">
                                          <p:val>
                                            <p:strVal val="#ppt_x-.2"/>
                                          </p:val>
                                        </p:tav>
                                        <p:tav tm="100000">
                                          <p:val>
                                            <p:strVal val="#ppt_x"/>
                                          </p:val>
                                        </p:tav>
                                      </p:tavLst>
                                    </p:anim>
                                    <p:anim calcmode="lin" valueType="num">
                                      <p:cBhvr>
                                        <p:cTn id="21"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4"/>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ppt_x</p:attrName>
                                        </p:attrNameLst>
                                      </p:cBhvr>
                                      <p:tavLst>
                                        <p:tav tm="0">
                                          <p:val>
                                            <p:strVal val="#ppt_x-.2"/>
                                          </p:val>
                                        </p:tav>
                                        <p:tav tm="100000">
                                          <p:val>
                                            <p:strVal val="#ppt_x"/>
                                          </p:val>
                                        </p:tav>
                                      </p:tavLst>
                                    </p:anim>
                                    <p:anim calcmode="lin" valueType="num">
                                      <p:cBhvr>
                                        <p:cTn id="26"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5"/>
                                        </p:tgtEl>
                                      </p:cBhvr>
                                    </p:animEffect>
                                  </p:childTnLst>
                                </p:cTn>
                              </p:par>
                              <p:par>
                                <p:cTn id="28" presetID="9"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heckerboard(across)">
                                      <p:cBhvr>
                                        <p:cTn id="35" dur="500"/>
                                        <p:tgtEl>
                                          <p:spTgt spid="31"/>
                                        </p:tgtEl>
                                      </p:cBhvr>
                                    </p:animEffect>
                                  </p:childTnLst>
                                </p:cTn>
                              </p:par>
                              <p:par>
                                <p:cTn id="36" presetID="5" presetClass="entr" presetSubtype="1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randombar(horizontal)">
                                      <p:cBhvr>
                                        <p:cTn id="41" dur="500"/>
                                        <p:tgtEl>
                                          <p:spTgt spid="32"/>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33"/>
                                        </p:tgtEl>
                                        <p:attrNameLst>
                                          <p:attrName>style.visibility</p:attrName>
                                        </p:attrNameLst>
                                      </p:cBhvr>
                                      <p:to>
                                        <p:strVal val="visible"/>
                                      </p:to>
                                    </p:set>
                                    <p:anim by="(-#ppt_w*2)" calcmode="lin" valueType="num">
                                      <p:cBhvr rctx="PPT">
                                        <p:cTn id="44" dur="500" autoRev="1" fill="hold">
                                          <p:stCondLst>
                                            <p:cond delay="0"/>
                                          </p:stCondLst>
                                        </p:cTn>
                                        <p:tgtEl>
                                          <p:spTgt spid="33"/>
                                        </p:tgtEl>
                                        <p:attrNameLst>
                                          <p:attrName>ppt_w</p:attrName>
                                        </p:attrNameLst>
                                      </p:cBhvr>
                                    </p:anim>
                                    <p:anim by="(#ppt_w*0.50)" calcmode="lin" valueType="num">
                                      <p:cBhvr>
                                        <p:cTn id="45" dur="500" decel="50000" autoRev="1" fill="hold">
                                          <p:stCondLst>
                                            <p:cond delay="0"/>
                                          </p:stCondLst>
                                        </p:cTn>
                                        <p:tgtEl>
                                          <p:spTgt spid="33"/>
                                        </p:tgtEl>
                                        <p:attrNameLst>
                                          <p:attrName>ppt_x</p:attrName>
                                        </p:attrNameLst>
                                      </p:cBhvr>
                                    </p:anim>
                                    <p:anim from="(-#ppt_h/2)" to="(#ppt_y)" calcmode="lin" valueType="num">
                                      <p:cBhvr>
                                        <p:cTn id="46" dur="1000" fill="hold">
                                          <p:stCondLst>
                                            <p:cond delay="0"/>
                                          </p:stCondLst>
                                        </p:cTn>
                                        <p:tgtEl>
                                          <p:spTgt spid="33"/>
                                        </p:tgtEl>
                                        <p:attrNameLst>
                                          <p:attrName>ppt_y</p:attrName>
                                        </p:attrNameLst>
                                      </p:cBhvr>
                                    </p:anim>
                                    <p:animRot by="21600000">
                                      <p:cBhvr>
                                        <p:cTn id="47" dur="1000" fill="hold">
                                          <p:stCondLst>
                                            <p:cond delay="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8" grpId="0"/>
      <p:bldP spid="29"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2057400" y="0"/>
            <a:ext cx="7086600" cy="4876800"/>
          </a:xfrm>
          <a:prstGeom prst="rect">
            <a:avLst/>
          </a:prstGeom>
          <a:noFill/>
          <a:ln w="9525">
            <a:noFill/>
            <a:miter lim="800000"/>
            <a:headEnd/>
            <a:tailEnd/>
          </a:ln>
        </p:spPr>
      </p:pic>
      <p:sp>
        <p:nvSpPr>
          <p:cNvPr id="8" name="Rectangle 7"/>
          <p:cNvSpPr/>
          <p:nvPr/>
        </p:nvSpPr>
        <p:spPr>
          <a:xfrm>
            <a:off x="3505200" y="1905000"/>
            <a:ext cx="47244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86200" y="4572000"/>
            <a:ext cx="4618637"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392 stations for precipitation data</a:t>
            </a:r>
            <a:endParaRPr lang="en-US" sz="2400" b="1" u="sng" dirty="0">
              <a:latin typeface="Times New Roman" pitchFamily="18" charset="0"/>
              <a:cs typeface="Times New Roman" pitchFamily="18" charset="0"/>
            </a:endParaRPr>
          </a:p>
        </p:txBody>
      </p:sp>
      <p:sp>
        <p:nvSpPr>
          <p:cNvPr id="11" name="TextBox 10"/>
          <p:cNvSpPr txBox="1"/>
          <p:nvPr/>
        </p:nvSpPr>
        <p:spPr>
          <a:xfrm>
            <a:off x="0" y="0"/>
            <a:ext cx="2060372" cy="461665"/>
          </a:xfrm>
          <a:prstGeom prst="rect">
            <a:avLst/>
          </a:prstGeom>
          <a:solidFill>
            <a:schemeClr val="bg1"/>
          </a:solidFill>
        </p:spPr>
        <p:txBody>
          <a:bodyPr wrap="none" rtlCol="0">
            <a:spAutoFit/>
          </a:bodyPr>
          <a:lstStyle/>
          <a:p>
            <a:r>
              <a:rPr lang="en-US" sz="2400" b="1" dirty="0" smtClean="0"/>
              <a:t>Sahel rainfall</a:t>
            </a:r>
            <a:endParaRPr lang="en-US" sz="2400" b="1" dirty="0"/>
          </a:p>
        </p:txBody>
      </p:sp>
      <p:sp>
        <p:nvSpPr>
          <p:cNvPr id="6" name="テキスト ボックス 5"/>
          <p:cNvSpPr txBox="1"/>
          <p:nvPr/>
        </p:nvSpPr>
        <p:spPr>
          <a:xfrm>
            <a:off x="0" y="5059740"/>
            <a:ext cx="8287140" cy="1569660"/>
          </a:xfrm>
          <a:prstGeom prst="rect">
            <a:avLst/>
          </a:prstGeom>
          <a:noFill/>
        </p:spPr>
        <p:txBody>
          <a:bodyPr wrap="none" rtlCol="0">
            <a:spAutoFit/>
          </a:bodyPr>
          <a:lstStyle/>
          <a:p>
            <a:r>
              <a:rPr kumimoji="1" lang="en-US" altLang="ja-JP" sz="2400" b="1" dirty="0" smtClean="0">
                <a:latin typeface="Times New Roman" pitchFamily="18" charset="0"/>
                <a:cs typeface="Times New Roman" pitchFamily="18" charset="0"/>
              </a:rPr>
              <a:t>In red color , Sahel region zone taken for this study</a:t>
            </a:r>
          </a:p>
          <a:p>
            <a:endParaRPr kumimoji="1" lang="en-US" altLang="ja-JP" sz="2400" b="1" dirty="0" smtClean="0">
              <a:latin typeface="Times New Roman" pitchFamily="18" charset="0"/>
              <a:cs typeface="Times New Roman" pitchFamily="18" charset="0"/>
            </a:endParaRPr>
          </a:p>
          <a:p>
            <a:r>
              <a:rPr kumimoji="1" lang="en-US" altLang="ja-JP" sz="2400" b="1" dirty="0" smtClean="0">
                <a:latin typeface="Times New Roman" pitchFamily="18" charset="0"/>
                <a:cs typeface="Times New Roman" pitchFamily="18" charset="0"/>
              </a:rPr>
              <a:t>In blue color the station repartition of precipitation station of </a:t>
            </a:r>
          </a:p>
          <a:p>
            <a:r>
              <a:rPr kumimoji="1" lang="en-US" altLang="ja-JP" sz="2400" b="1" dirty="0" smtClean="0">
                <a:latin typeface="Times New Roman" pitchFamily="18" charset="0"/>
                <a:cs typeface="Times New Roman" pitchFamily="18" charset="0"/>
              </a:rPr>
              <a:t>National Meteorology Centre of Mali.</a:t>
            </a:r>
            <a:endParaRPr kumimoji="1" lang="ja-JP" altLang="en-US" sz="2400" b="1" dirty="0">
              <a:latin typeface="Times New Roman" pitchFamily="18" charset="0"/>
              <a:cs typeface="Times New Roman" pitchFamily="18" charset="0"/>
            </a:endParaRPr>
          </a:p>
        </p:txBody>
      </p:sp>
      <p:sp>
        <p:nvSpPr>
          <p:cNvPr id="15" name="Slide Number Placeholder 14"/>
          <p:cNvSpPr>
            <a:spLocks noGrp="1"/>
          </p:cNvSpPr>
          <p:nvPr>
            <p:ph type="sldNum" sz="quarter" idx="12"/>
          </p:nvPr>
        </p:nvSpPr>
        <p:spPr/>
        <p:txBody>
          <a:bodyPr/>
          <a:lstStyle/>
          <a:p>
            <a:fld id="{13A75E34-D1A1-4ACA-A292-DAC1BDED0C2D}" type="slidenum">
              <a:rPr lang="en-US" smtClean="0"/>
              <a:pPr/>
              <a:t>6</a:t>
            </a:fld>
            <a:endParaRPr lang="en-US" dirty="0"/>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2438400" y="0"/>
            <a:ext cx="6705600" cy="4343400"/>
          </a:xfrm>
          <a:prstGeom prst="rect">
            <a:avLst/>
          </a:prstGeom>
          <a:noFill/>
          <a:ln w="9525">
            <a:noFill/>
            <a:miter lim="800000"/>
            <a:headEnd/>
            <a:tailEnd/>
          </a:ln>
        </p:spPr>
      </p:pic>
      <p:sp>
        <p:nvSpPr>
          <p:cNvPr id="8" name="Rectangle 7"/>
          <p:cNvSpPr/>
          <p:nvPr/>
        </p:nvSpPr>
        <p:spPr>
          <a:xfrm>
            <a:off x="3962400" y="1828800"/>
            <a:ext cx="4572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572000" y="2362200"/>
            <a:ext cx="306494" cy="307777"/>
          </a:xfrm>
          <a:prstGeom prst="rect">
            <a:avLst/>
          </a:prstGeom>
          <a:noFill/>
        </p:spPr>
        <p:txBody>
          <a:bodyPr wrap="none" rtlCol="0">
            <a:spAutoFit/>
          </a:bodyPr>
          <a:lstStyle/>
          <a:p>
            <a:r>
              <a:rPr lang="en-US" sz="1400" dirty="0" smtClean="0"/>
              <a:t>A</a:t>
            </a:r>
            <a:endParaRPr lang="en-US" sz="1400" dirty="0"/>
          </a:p>
        </p:txBody>
      </p:sp>
      <p:sp>
        <p:nvSpPr>
          <p:cNvPr id="23" name="TextBox 22"/>
          <p:cNvSpPr txBox="1"/>
          <p:nvPr/>
        </p:nvSpPr>
        <p:spPr>
          <a:xfrm>
            <a:off x="4267200" y="2362200"/>
            <a:ext cx="292068" cy="307777"/>
          </a:xfrm>
          <a:prstGeom prst="rect">
            <a:avLst/>
          </a:prstGeom>
          <a:noFill/>
        </p:spPr>
        <p:txBody>
          <a:bodyPr wrap="square" rtlCol="0">
            <a:spAutoFit/>
          </a:bodyPr>
          <a:lstStyle/>
          <a:p>
            <a:r>
              <a:rPr lang="en-US" sz="1400" dirty="0" smtClean="0"/>
              <a:t>B</a:t>
            </a:r>
            <a:endParaRPr lang="en-US" sz="1400" dirty="0"/>
          </a:p>
        </p:txBody>
      </p:sp>
      <p:sp>
        <p:nvSpPr>
          <p:cNvPr id="24" name="TextBox 23"/>
          <p:cNvSpPr txBox="1"/>
          <p:nvPr/>
        </p:nvSpPr>
        <p:spPr>
          <a:xfrm>
            <a:off x="4876800" y="2438400"/>
            <a:ext cx="228600" cy="307777"/>
          </a:xfrm>
          <a:prstGeom prst="rect">
            <a:avLst/>
          </a:prstGeom>
          <a:noFill/>
        </p:spPr>
        <p:txBody>
          <a:bodyPr wrap="square" rtlCol="0">
            <a:spAutoFit/>
          </a:bodyPr>
          <a:lstStyle/>
          <a:p>
            <a:r>
              <a:rPr lang="en-US" sz="1400" dirty="0" smtClean="0"/>
              <a:t>C</a:t>
            </a:r>
            <a:endParaRPr lang="en-US" sz="1400" dirty="0"/>
          </a:p>
        </p:txBody>
      </p:sp>
      <p:sp>
        <p:nvSpPr>
          <p:cNvPr id="25" name="TextBox 24"/>
          <p:cNvSpPr txBox="1"/>
          <p:nvPr/>
        </p:nvSpPr>
        <p:spPr>
          <a:xfrm>
            <a:off x="4495800" y="2133600"/>
            <a:ext cx="268022" cy="276999"/>
          </a:xfrm>
          <a:prstGeom prst="rect">
            <a:avLst/>
          </a:prstGeom>
          <a:noFill/>
        </p:spPr>
        <p:txBody>
          <a:bodyPr wrap="none" rtlCol="0">
            <a:spAutoFit/>
          </a:bodyPr>
          <a:lstStyle/>
          <a:p>
            <a:r>
              <a:rPr lang="en-US" sz="1200" dirty="0" smtClean="0"/>
              <a:t>F</a:t>
            </a:r>
            <a:endParaRPr lang="en-US" sz="1200" dirty="0"/>
          </a:p>
        </p:txBody>
      </p:sp>
      <p:sp>
        <p:nvSpPr>
          <p:cNvPr id="26" name="TextBox 25"/>
          <p:cNvSpPr txBox="1"/>
          <p:nvPr/>
        </p:nvSpPr>
        <p:spPr>
          <a:xfrm>
            <a:off x="4740338" y="2133600"/>
            <a:ext cx="288862" cy="307777"/>
          </a:xfrm>
          <a:prstGeom prst="rect">
            <a:avLst/>
          </a:prstGeom>
          <a:noFill/>
        </p:spPr>
        <p:txBody>
          <a:bodyPr wrap="none" rtlCol="0">
            <a:spAutoFit/>
          </a:bodyPr>
          <a:lstStyle/>
          <a:p>
            <a:r>
              <a:rPr lang="en-US" sz="1400" dirty="0" smtClean="0"/>
              <a:t>E</a:t>
            </a:r>
            <a:endParaRPr lang="en-US" sz="1400" dirty="0"/>
          </a:p>
        </p:txBody>
      </p:sp>
      <p:sp>
        <p:nvSpPr>
          <p:cNvPr id="27" name="TextBox 26"/>
          <p:cNvSpPr txBox="1"/>
          <p:nvPr/>
        </p:nvSpPr>
        <p:spPr>
          <a:xfrm>
            <a:off x="4953000" y="2286000"/>
            <a:ext cx="228600" cy="307777"/>
          </a:xfrm>
          <a:prstGeom prst="rect">
            <a:avLst/>
          </a:prstGeom>
          <a:noFill/>
        </p:spPr>
        <p:txBody>
          <a:bodyPr wrap="square" rtlCol="0">
            <a:spAutoFit/>
          </a:bodyPr>
          <a:lstStyle/>
          <a:p>
            <a:r>
              <a:rPr lang="en-US" sz="1400" dirty="0" smtClean="0"/>
              <a:t>D</a:t>
            </a:r>
            <a:endParaRPr lang="en-US" sz="1400" dirty="0"/>
          </a:p>
        </p:txBody>
      </p:sp>
      <p:sp>
        <p:nvSpPr>
          <p:cNvPr id="28" name="TextBox 27"/>
          <p:cNvSpPr txBox="1"/>
          <p:nvPr/>
        </p:nvSpPr>
        <p:spPr>
          <a:xfrm>
            <a:off x="4279932" y="2057400"/>
            <a:ext cx="292068" cy="276999"/>
          </a:xfrm>
          <a:prstGeom prst="rect">
            <a:avLst/>
          </a:prstGeom>
          <a:noFill/>
        </p:spPr>
        <p:txBody>
          <a:bodyPr wrap="none" rtlCol="0">
            <a:spAutoFit/>
          </a:bodyPr>
          <a:lstStyle/>
          <a:p>
            <a:r>
              <a:rPr lang="en-US" sz="1200" dirty="0" smtClean="0"/>
              <a:t>G</a:t>
            </a:r>
            <a:endParaRPr lang="en-US" sz="1200" dirty="0"/>
          </a:p>
        </p:txBody>
      </p:sp>
      <p:sp>
        <p:nvSpPr>
          <p:cNvPr id="29" name="TextBox 28"/>
          <p:cNvSpPr txBox="1"/>
          <p:nvPr/>
        </p:nvSpPr>
        <p:spPr>
          <a:xfrm>
            <a:off x="5486400" y="2009001"/>
            <a:ext cx="228600" cy="276999"/>
          </a:xfrm>
          <a:prstGeom prst="rect">
            <a:avLst/>
          </a:prstGeom>
          <a:noFill/>
        </p:spPr>
        <p:txBody>
          <a:bodyPr wrap="square" rtlCol="0">
            <a:spAutoFit/>
          </a:bodyPr>
          <a:lstStyle/>
          <a:p>
            <a:r>
              <a:rPr lang="en-US" sz="1200" dirty="0" smtClean="0"/>
              <a:t>I</a:t>
            </a:r>
            <a:endParaRPr lang="en-US" sz="1200" dirty="0"/>
          </a:p>
        </p:txBody>
      </p:sp>
      <p:sp>
        <p:nvSpPr>
          <p:cNvPr id="30" name="TextBox 29"/>
          <p:cNvSpPr txBox="1"/>
          <p:nvPr/>
        </p:nvSpPr>
        <p:spPr>
          <a:xfrm>
            <a:off x="5142178" y="2237601"/>
            <a:ext cx="306494" cy="276999"/>
          </a:xfrm>
          <a:prstGeom prst="rect">
            <a:avLst/>
          </a:prstGeom>
          <a:noFill/>
        </p:spPr>
        <p:txBody>
          <a:bodyPr wrap="none" rtlCol="0">
            <a:spAutoFit/>
          </a:bodyPr>
          <a:lstStyle/>
          <a:p>
            <a:r>
              <a:rPr lang="en-US" sz="1200" dirty="0" smtClean="0"/>
              <a:t>H</a:t>
            </a:r>
            <a:endParaRPr lang="en-US" sz="1200" dirty="0"/>
          </a:p>
        </p:txBody>
      </p:sp>
      <p:sp>
        <p:nvSpPr>
          <p:cNvPr id="31" name="TextBox 30"/>
          <p:cNvSpPr txBox="1"/>
          <p:nvPr/>
        </p:nvSpPr>
        <p:spPr>
          <a:xfrm>
            <a:off x="4816538" y="1981200"/>
            <a:ext cx="285656" cy="276999"/>
          </a:xfrm>
          <a:prstGeom prst="rect">
            <a:avLst/>
          </a:prstGeom>
          <a:noFill/>
        </p:spPr>
        <p:txBody>
          <a:bodyPr wrap="none" rtlCol="0">
            <a:spAutoFit/>
          </a:bodyPr>
          <a:lstStyle/>
          <a:p>
            <a:r>
              <a:rPr lang="en-US" sz="1200" dirty="0" smtClean="0"/>
              <a:t>K</a:t>
            </a:r>
            <a:endParaRPr lang="en-US" sz="1200" dirty="0"/>
          </a:p>
        </p:txBody>
      </p:sp>
      <p:sp>
        <p:nvSpPr>
          <p:cNvPr id="32" name="TextBox 31"/>
          <p:cNvSpPr txBox="1"/>
          <p:nvPr/>
        </p:nvSpPr>
        <p:spPr>
          <a:xfrm>
            <a:off x="5181600" y="1981200"/>
            <a:ext cx="232756" cy="276999"/>
          </a:xfrm>
          <a:prstGeom prst="rect">
            <a:avLst/>
          </a:prstGeom>
          <a:noFill/>
        </p:spPr>
        <p:txBody>
          <a:bodyPr wrap="none" rtlCol="0">
            <a:spAutoFit/>
          </a:bodyPr>
          <a:lstStyle/>
          <a:p>
            <a:r>
              <a:rPr lang="en-US" sz="1200" dirty="0" smtClean="0"/>
              <a:t>J</a:t>
            </a:r>
            <a:endParaRPr lang="en-US" sz="1200" dirty="0"/>
          </a:p>
        </p:txBody>
      </p:sp>
      <p:sp>
        <p:nvSpPr>
          <p:cNvPr id="33" name="TextBox 32"/>
          <p:cNvSpPr txBox="1"/>
          <p:nvPr/>
        </p:nvSpPr>
        <p:spPr>
          <a:xfrm>
            <a:off x="5410200" y="1828800"/>
            <a:ext cx="269626" cy="276999"/>
          </a:xfrm>
          <a:prstGeom prst="rect">
            <a:avLst/>
          </a:prstGeom>
          <a:noFill/>
        </p:spPr>
        <p:txBody>
          <a:bodyPr wrap="none" rtlCol="0">
            <a:spAutoFit/>
          </a:bodyPr>
          <a:lstStyle/>
          <a:p>
            <a:r>
              <a:rPr lang="en-US" sz="1200" dirty="0" smtClean="0"/>
              <a:t>L</a:t>
            </a:r>
            <a:endParaRPr lang="en-US" sz="1200" dirty="0"/>
          </a:p>
        </p:txBody>
      </p:sp>
      <p:sp>
        <p:nvSpPr>
          <p:cNvPr id="34" name="TextBox 33"/>
          <p:cNvSpPr txBox="1"/>
          <p:nvPr/>
        </p:nvSpPr>
        <p:spPr>
          <a:xfrm>
            <a:off x="5410200" y="1628001"/>
            <a:ext cx="324128" cy="276999"/>
          </a:xfrm>
          <a:prstGeom prst="rect">
            <a:avLst/>
          </a:prstGeom>
          <a:noFill/>
        </p:spPr>
        <p:txBody>
          <a:bodyPr wrap="none" rtlCol="0">
            <a:spAutoFit/>
          </a:bodyPr>
          <a:lstStyle/>
          <a:p>
            <a:r>
              <a:rPr lang="en-US" sz="1200" dirty="0" smtClean="0"/>
              <a:t>M</a:t>
            </a:r>
            <a:endParaRPr lang="en-US" sz="1200" dirty="0"/>
          </a:p>
        </p:txBody>
      </p:sp>
      <p:sp>
        <p:nvSpPr>
          <p:cNvPr id="36" name="TextBox 35"/>
          <p:cNvSpPr txBox="1"/>
          <p:nvPr/>
        </p:nvSpPr>
        <p:spPr>
          <a:xfrm>
            <a:off x="0" y="0"/>
            <a:ext cx="2060372" cy="461665"/>
          </a:xfrm>
          <a:prstGeom prst="rect">
            <a:avLst/>
          </a:prstGeom>
          <a:solidFill>
            <a:schemeClr val="bg1"/>
          </a:solidFill>
        </p:spPr>
        <p:txBody>
          <a:bodyPr wrap="none" rtlCol="0">
            <a:spAutoFit/>
          </a:bodyPr>
          <a:lstStyle/>
          <a:p>
            <a:r>
              <a:rPr lang="en-US" sz="2400" b="1" dirty="0" smtClean="0"/>
              <a:t>Sahel rainfall</a:t>
            </a:r>
            <a:endParaRPr lang="en-US" sz="2400" b="1" dirty="0"/>
          </a:p>
        </p:txBody>
      </p:sp>
      <p:graphicFrame>
        <p:nvGraphicFramePr>
          <p:cNvPr id="35" name="Chart 8"/>
          <p:cNvGraphicFramePr/>
          <p:nvPr/>
        </p:nvGraphicFramePr>
        <p:xfrm>
          <a:off x="0" y="3200400"/>
          <a:ext cx="57912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13"/>
          <p:cNvSpPr txBox="1"/>
          <p:nvPr/>
        </p:nvSpPr>
        <p:spPr>
          <a:xfrm>
            <a:off x="1336186" y="1752600"/>
            <a:ext cx="1330814" cy="830997"/>
          </a:xfrm>
          <a:prstGeom prst="rect">
            <a:avLst/>
          </a:prstGeom>
          <a:noFill/>
        </p:spPr>
        <p:txBody>
          <a:bodyPr wrap="none" rtlCol="0">
            <a:spAutoFit/>
          </a:bodyPr>
          <a:lstStyle/>
          <a:p>
            <a:r>
              <a:rPr kumimoji="1" lang="en-US" altLang="ja-JP" sz="2400" b="1" dirty="0" smtClean="0">
                <a:latin typeface="+mj-lt"/>
              </a:rPr>
              <a:t>10N-20N</a:t>
            </a:r>
          </a:p>
          <a:p>
            <a:r>
              <a:rPr lang="en-US" altLang="ja-JP" sz="2400" b="1" dirty="0" smtClean="0">
                <a:latin typeface="+mj-lt"/>
              </a:rPr>
              <a:t>15W-35E</a:t>
            </a:r>
            <a:endParaRPr kumimoji="1" lang="ja-JP" altLang="en-US" sz="2400" b="1" dirty="0">
              <a:latin typeface="+mj-lt"/>
            </a:endParaRPr>
          </a:p>
        </p:txBody>
      </p:sp>
      <p:sp>
        <p:nvSpPr>
          <p:cNvPr id="21" name="TextBox 20"/>
          <p:cNvSpPr txBox="1"/>
          <p:nvPr/>
        </p:nvSpPr>
        <p:spPr>
          <a:xfrm>
            <a:off x="-104414" y="1371600"/>
            <a:ext cx="2923814" cy="461665"/>
          </a:xfrm>
          <a:prstGeom prst="rect">
            <a:avLst/>
          </a:prstGeom>
          <a:noFill/>
        </p:spPr>
        <p:txBody>
          <a:bodyPr wrap="none" rtlCol="0">
            <a:spAutoFit/>
          </a:bodyPr>
          <a:lstStyle/>
          <a:p>
            <a:r>
              <a:rPr lang="en-US" sz="2400" b="1" dirty="0" smtClean="0"/>
              <a:t>Sahel limit selected</a:t>
            </a:r>
            <a:endParaRPr lang="en-US" sz="2400" b="1" dirty="0"/>
          </a:p>
        </p:txBody>
      </p:sp>
      <p:sp>
        <p:nvSpPr>
          <p:cNvPr id="41" name="Slide Number Placeholder 40"/>
          <p:cNvSpPr>
            <a:spLocks noGrp="1"/>
          </p:cNvSpPr>
          <p:nvPr>
            <p:ph type="sldNum" sz="quarter" idx="12"/>
          </p:nvPr>
        </p:nvSpPr>
        <p:spPr>
          <a:xfrm>
            <a:off x="8382000" y="6492875"/>
            <a:ext cx="762000" cy="365125"/>
          </a:xfrm>
        </p:spPr>
        <p:txBody>
          <a:bodyPr/>
          <a:lstStyle/>
          <a:p>
            <a:fld id="{13A75E34-D1A1-4ACA-A292-DAC1BDED0C2D}" type="slidenum">
              <a:rPr lang="en-US" smtClean="0"/>
              <a:pPr/>
              <a:t>7</a:t>
            </a:fld>
            <a:endParaRPr lang="en-US" dirty="0"/>
          </a:p>
        </p:txBody>
      </p:sp>
      <p:graphicFrame>
        <p:nvGraphicFramePr>
          <p:cNvPr id="37" name="Table 36"/>
          <p:cNvGraphicFramePr>
            <a:graphicFrameLocks noGrp="1"/>
          </p:cNvGraphicFramePr>
          <p:nvPr/>
        </p:nvGraphicFramePr>
        <p:xfrm>
          <a:off x="5867400" y="2895600"/>
          <a:ext cx="3124200" cy="3910961"/>
        </p:xfrm>
        <a:graphic>
          <a:graphicData uri="http://schemas.openxmlformats.org/drawingml/2006/table">
            <a:tbl>
              <a:tblPr>
                <a:tableStyleId>{616DA210-FB5B-4158-B5E0-FEB733F419BA}</a:tableStyleId>
              </a:tblPr>
              <a:tblGrid>
                <a:gridCol w="1562100"/>
                <a:gridCol w="1562100"/>
              </a:tblGrid>
              <a:tr h="274931">
                <a:tc>
                  <a:txBody>
                    <a:bodyPr/>
                    <a:lstStyle/>
                    <a:p>
                      <a:pPr algn="l" rtl="0" fontAlgn="b"/>
                      <a:r>
                        <a:rPr lang="en-US" sz="1800" u="none" strike="noStrike" dirty="0"/>
                        <a:t>Bamako </a:t>
                      </a:r>
                      <a:endParaRPr lang="en-US" sz="1800" b="1" i="0" u="none" strike="noStrike" dirty="0">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A </a:t>
                      </a:r>
                      <a:endParaRPr lang="en-US" sz="1800" b="1" i="0" u="none" strike="noStrike">
                        <a:solidFill>
                          <a:srgbClr val="000000"/>
                        </a:solidFill>
                        <a:latin typeface="Times New Roman"/>
                      </a:endParaRPr>
                    </a:p>
                  </a:txBody>
                  <a:tcPr marL="6695" marR="6695" marT="6695" marB="0" anchor="b">
                    <a:solidFill>
                      <a:schemeClr val="bg1"/>
                    </a:solidFill>
                  </a:tcPr>
                </a:tc>
              </a:tr>
              <a:tr h="248091">
                <a:tc>
                  <a:txBody>
                    <a:bodyPr/>
                    <a:lstStyle/>
                    <a:p>
                      <a:pPr algn="l" rtl="0" fontAlgn="b"/>
                      <a:r>
                        <a:rPr lang="en-US" sz="1800" u="none" strike="noStrike"/>
                        <a:t>Kita </a:t>
                      </a:r>
                      <a:endParaRPr lang="en-US" sz="1800" b="1" i="0" u="none" strike="noStrike">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B </a:t>
                      </a:r>
                      <a:endParaRPr lang="en-US" sz="1800" b="1" i="0" u="none" strike="noStrike">
                        <a:solidFill>
                          <a:srgbClr val="000000"/>
                        </a:solidFill>
                        <a:latin typeface="Times New Roman"/>
                      </a:endParaRPr>
                    </a:p>
                  </a:txBody>
                  <a:tcPr marL="6695" marR="6695" marT="6695" marB="0" anchor="b">
                    <a:solidFill>
                      <a:schemeClr val="bg1"/>
                    </a:solidFill>
                  </a:tcPr>
                </a:tc>
              </a:tr>
              <a:tr h="248091">
                <a:tc>
                  <a:txBody>
                    <a:bodyPr/>
                    <a:lstStyle/>
                    <a:p>
                      <a:pPr algn="l" rtl="0" fontAlgn="b"/>
                      <a:r>
                        <a:rPr lang="en-US" sz="1800" u="none" strike="noStrike"/>
                        <a:t>San </a:t>
                      </a:r>
                      <a:endParaRPr lang="en-US" sz="1800" b="1" i="0" u="none" strike="noStrike">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C </a:t>
                      </a:r>
                      <a:endParaRPr lang="en-US" sz="1800" b="1" i="0" u="none" strike="noStrike">
                        <a:solidFill>
                          <a:srgbClr val="000000"/>
                        </a:solidFill>
                        <a:latin typeface="Times New Roman"/>
                      </a:endParaRPr>
                    </a:p>
                  </a:txBody>
                  <a:tcPr marL="6695" marR="6695" marT="6695" marB="0" anchor="b">
                    <a:solidFill>
                      <a:schemeClr val="bg1"/>
                    </a:solidFill>
                  </a:tcPr>
                </a:tc>
              </a:tr>
              <a:tr h="274931">
                <a:tc>
                  <a:txBody>
                    <a:bodyPr/>
                    <a:lstStyle/>
                    <a:p>
                      <a:pPr algn="l" rtl="0" fontAlgn="b"/>
                      <a:r>
                        <a:rPr lang="en-US" sz="1800" u="none" strike="noStrike"/>
                        <a:t>Bankass </a:t>
                      </a:r>
                      <a:endParaRPr lang="en-US" sz="1800" b="1" i="0" u="none" strike="noStrike">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D </a:t>
                      </a:r>
                      <a:endParaRPr lang="en-US" sz="1800" b="1" i="0" u="none" strike="noStrike">
                        <a:solidFill>
                          <a:srgbClr val="000000"/>
                        </a:solidFill>
                        <a:latin typeface="Times New Roman"/>
                      </a:endParaRPr>
                    </a:p>
                  </a:txBody>
                  <a:tcPr marL="6695" marR="6695" marT="6695" marB="0" anchor="b">
                    <a:solidFill>
                      <a:schemeClr val="bg1"/>
                    </a:solidFill>
                  </a:tcPr>
                </a:tc>
              </a:tr>
              <a:tr h="248091">
                <a:tc>
                  <a:txBody>
                    <a:bodyPr/>
                    <a:lstStyle/>
                    <a:p>
                      <a:pPr algn="l" rtl="0" fontAlgn="b"/>
                      <a:r>
                        <a:rPr lang="en-US" sz="1800" u="none" strike="noStrike" dirty="0" err="1"/>
                        <a:t>Mopti</a:t>
                      </a:r>
                      <a:r>
                        <a:rPr lang="en-US" sz="1800" u="none" strike="noStrike" dirty="0"/>
                        <a:t> </a:t>
                      </a:r>
                      <a:endParaRPr lang="en-US" sz="1800" b="1" i="0" u="none" strike="noStrike" dirty="0">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E </a:t>
                      </a:r>
                      <a:endParaRPr lang="en-US" sz="1800" b="1" i="0" u="none" strike="noStrike">
                        <a:solidFill>
                          <a:srgbClr val="000000"/>
                        </a:solidFill>
                        <a:latin typeface="Times New Roman"/>
                      </a:endParaRPr>
                    </a:p>
                  </a:txBody>
                  <a:tcPr marL="6695" marR="6695" marT="6695" marB="0" anchor="b">
                    <a:solidFill>
                      <a:schemeClr val="bg1"/>
                    </a:solidFill>
                  </a:tcPr>
                </a:tc>
              </a:tr>
              <a:tr h="248091">
                <a:tc>
                  <a:txBody>
                    <a:bodyPr/>
                    <a:lstStyle/>
                    <a:p>
                      <a:pPr algn="l" rtl="0" fontAlgn="b"/>
                      <a:r>
                        <a:rPr lang="en-US" sz="1800" u="none" strike="noStrike"/>
                        <a:t>Nara </a:t>
                      </a:r>
                      <a:endParaRPr lang="en-US" sz="1800" b="1" i="0" u="none" strike="noStrike">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F </a:t>
                      </a:r>
                      <a:endParaRPr lang="en-US" sz="1800" b="1" i="0" u="none" strike="noStrike">
                        <a:solidFill>
                          <a:srgbClr val="000000"/>
                        </a:solidFill>
                        <a:latin typeface="Times New Roman"/>
                      </a:endParaRPr>
                    </a:p>
                  </a:txBody>
                  <a:tcPr marL="6695" marR="6695" marT="6695" marB="0" anchor="b">
                    <a:solidFill>
                      <a:schemeClr val="bg1"/>
                    </a:solidFill>
                  </a:tcPr>
                </a:tc>
              </a:tr>
              <a:tr h="248091">
                <a:tc>
                  <a:txBody>
                    <a:bodyPr/>
                    <a:lstStyle/>
                    <a:p>
                      <a:pPr algn="l" rtl="0" fontAlgn="b"/>
                      <a:r>
                        <a:rPr lang="en-US" sz="1800" u="none" strike="noStrike"/>
                        <a:t>Nioro  </a:t>
                      </a:r>
                      <a:endParaRPr lang="en-US" sz="1800" b="1" i="0" u="none" strike="noStrike">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G </a:t>
                      </a:r>
                      <a:endParaRPr lang="en-US" sz="1800" b="1" i="0" u="none" strike="noStrike">
                        <a:solidFill>
                          <a:srgbClr val="000000"/>
                        </a:solidFill>
                        <a:latin typeface="Times New Roman"/>
                      </a:endParaRPr>
                    </a:p>
                  </a:txBody>
                  <a:tcPr marL="6695" marR="6695" marT="6695" marB="0" anchor="b">
                    <a:solidFill>
                      <a:schemeClr val="bg1"/>
                    </a:solidFill>
                  </a:tcPr>
                </a:tc>
              </a:tr>
              <a:tr h="274931">
                <a:tc>
                  <a:txBody>
                    <a:bodyPr/>
                    <a:lstStyle/>
                    <a:p>
                      <a:pPr algn="l" rtl="0" fontAlgn="b"/>
                      <a:r>
                        <a:rPr lang="en-US" sz="1800" u="none" strike="noStrike"/>
                        <a:t>Hombori </a:t>
                      </a:r>
                      <a:endParaRPr lang="en-US" sz="1800" b="1" i="0" u="none" strike="noStrike">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H </a:t>
                      </a:r>
                      <a:endParaRPr lang="en-US" sz="1800" b="1" i="0" u="none" strike="noStrike">
                        <a:solidFill>
                          <a:srgbClr val="000000"/>
                        </a:solidFill>
                        <a:latin typeface="Times New Roman"/>
                      </a:endParaRPr>
                    </a:p>
                  </a:txBody>
                  <a:tcPr marL="6695" marR="6695" marT="6695" marB="0" anchor="b">
                    <a:solidFill>
                      <a:schemeClr val="bg1"/>
                    </a:solidFill>
                  </a:tcPr>
                </a:tc>
              </a:tr>
              <a:tr h="274931">
                <a:tc>
                  <a:txBody>
                    <a:bodyPr/>
                    <a:lstStyle/>
                    <a:p>
                      <a:pPr algn="l" rtl="0" fontAlgn="b"/>
                      <a:r>
                        <a:rPr lang="en-US" sz="1800" u="none" strike="noStrike"/>
                        <a:t>Menaka </a:t>
                      </a:r>
                      <a:endParaRPr lang="en-US" sz="1800" b="1" i="0" u="none" strike="noStrike">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I </a:t>
                      </a:r>
                      <a:endParaRPr lang="en-US" sz="1800" b="1" i="0" u="none" strike="noStrike">
                        <a:solidFill>
                          <a:srgbClr val="000000"/>
                        </a:solidFill>
                        <a:latin typeface="Times New Roman"/>
                      </a:endParaRPr>
                    </a:p>
                  </a:txBody>
                  <a:tcPr marL="6695" marR="6695" marT="6695" marB="0" anchor="b">
                    <a:solidFill>
                      <a:schemeClr val="bg1"/>
                    </a:solidFill>
                  </a:tcPr>
                </a:tc>
              </a:tr>
              <a:tr h="248091">
                <a:tc>
                  <a:txBody>
                    <a:bodyPr/>
                    <a:lstStyle/>
                    <a:p>
                      <a:pPr algn="l" rtl="0" fontAlgn="b"/>
                      <a:r>
                        <a:rPr lang="en-US" sz="1800" u="none" strike="noStrike"/>
                        <a:t>Gao </a:t>
                      </a:r>
                      <a:endParaRPr lang="en-US" sz="1800" b="1" i="0" u="none" strike="noStrike">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J </a:t>
                      </a:r>
                      <a:endParaRPr lang="en-US" sz="1800" b="1" i="0" u="none" strike="noStrike">
                        <a:solidFill>
                          <a:srgbClr val="000000"/>
                        </a:solidFill>
                        <a:latin typeface="Times New Roman"/>
                      </a:endParaRPr>
                    </a:p>
                  </a:txBody>
                  <a:tcPr marL="6695" marR="6695" marT="6695" marB="0" anchor="b">
                    <a:solidFill>
                      <a:schemeClr val="bg1"/>
                    </a:solidFill>
                  </a:tcPr>
                </a:tc>
              </a:tr>
              <a:tr h="409898">
                <a:tc>
                  <a:txBody>
                    <a:bodyPr/>
                    <a:lstStyle/>
                    <a:p>
                      <a:pPr algn="l" rtl="0" fontAlgn="b"/>
                      <a:r>
                        <a:rPr lang="en-US" sz="1800" u="none" strike="noStrike"/>
                        <a:t>Tombouctou </a:t>
                      </a:r>
                      <a:endParaRPr lang="en-US" sz="1800" b="1" i="0" u="none" strike="noStrike">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K </a:t>
                      </a:r>
                      <a:endParaRPr lang="en-US" sz="1800" b="1" i="0" u="none" strike="noStrike">
                        <a:solidFill>
                          <a:srgbClr val="000000"/>
                        </a:solidFill>
                        <a:latin typeface="Times New Roman"/>
                      </a:endParaRPr>
                    </a:p>
                  </a:txBody>
                  <a:tcPr marL="6695" marR="6695" marT="6695" marB="0" anchor="b">
                    <a:solidFill>
                      <a:schemeClr val="bg1"/>
                    </a:solidFill>
                  </a:tcPr>
                </a:tc>
              </a:tr>
              <a:tr h="274931">
                <a:tc>
                  <a:txBody>
                    <a:bodyPr/>
                    <a:lstStyle/>
                    <a:p>
                      <a:pPr algn="l" rtl="0" fontAlgn="b"/>
                      <a:r>
                        <a:rPr lang="en-US" sz="1800" u="none" strike="noStrike"/>
                        <a:t>Kidal </a:t>
                      </a:r>
                      <a:endParaRPr lang="en-US" sz="1800" b="1" i="0" u="none" strike="noStrike">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a:t>L </a:t>
                      </a:r>
                      <a:endParaRPr lang="en-US" sz="1800" b="1" i="0" u="none" strike="noStrike">
                        <a:solidFill>
                          <a:srgbClr val="000000"/>
                        </a:solidFill>
                        <a:latin typeface="Times New Roman"/>
                      </a:endParaRPr>
                    </a:p>
                  </a:txBody>
                  <a:tcPr marL="6695" marR="6695" marT="6695" marB="0" anchor="b">
                    <a:solidFill>
                      <a:schemeClr val="bg1"/>
                    </a:solidFill>
                  </a:tcPr>
                </a:tc>
              </a:tr>
              <a:tr h="409898">
                <a:tc>
                  <a:txBody>
                    <a:bodyPr/>
                    <a:lstStyle/>
                    <a:p>
                      <a:pPr algn="l" rtl="0" fontAlgn="b"/>
                      <a:r>
                        <a:rPr lang="en-US" sz="1800" u="none" strike="noStrike"/>
                        <a:t>Tessalit </a:t>
                      </a:r>
                      <a:endParaRPr lang="en-US" sz="1800" b="1" i="0" u="none" strike="noStrike">
                        <a:solidFill>
                          <a:srgbClr val="000000"/>
                        </a:solidFill>
                        <a:latin typeface="Times New Roman"/>
                      </a:endParaRPr>
                    </a:p>
                  </a:txBody>
                  <a:tcPr marL="6695" marR="6695" marT="6695" marB="0" anchor="b">
                    <a:solidFill>
                      <a:schemeClr val="bg1"/>
                    </a:solidFill>
                  </a:tcPr>
                </a:tc>
                <a:tc>
                  <a:txBody>
                    <a:bodyPr/>
                    <a:lstStyle/>
                    <a:p>
                      <a:pPr algn="l" rtl="0" fontAlgn="b"/>
                      <a:r>
                        <a:rPr lang="en-US" sz="1800" u="none" strike="noStrike" dirty="0"/>
                        <a:t>M </a:t>
                      </a:r>
                      <a:endParaRPr lang="en-US" sz="1800" b="1" i="0" u="none" strike="noStrike" dirty="0">
                        <a:solidFill>
                          <a:srgbClr val="000000"/>
                        </a:solidFill>
                        <a:latin typeface="Times New Roman"/>
                      </a:endParaRPr>
                    </a:p>
                  </a:txBody>
                  <a:tcPr marL="6695" marR="6695" marT="6695" marB="0" anchor="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nvGraphicFramePr>
        <p:xfrm>
          <a:off x="7543800" y="221220"/>
          <a:ext cx="1447800" cy="6636780"/>
        </p:xfrm>
        <a:graphic>
          <a:graphicData uri="http://schemas.openxmlformats.org/drawingml/2006/table">
            <a:tbl>
              <a:tblPr/>
              <a:tblGrid>
                <a:gridCol w="723900"/>
                <a:gridCol w="723900"/>
              </a:tblGrid>
              <a:tr h="221226">
                <a:tc>
                  <a:txBody>
                    <a:bodyPr/>
                    <a:lstStyle/>
                    <a:p>
                      <a:pPr algn="l" fontAlgn="b"/>
                      <a:r>
                        <a:rPr lang="en-US" sz="1400" b="1" i="0" u="sng" strike="noStrike" dirty="0">
                          <a:solidFill>
                            <a:srgbClr val="000000"/>
                          </a:solidFill>
                          <a:latin typeface="Times New Roman" pitchFamily="18" charset="0"/>
                          <a:cs typeface="Times New Roman" pitchFamily="18" charset="0"/>
                        </a:rPr>
                        <a:t>Sahel</a:t>
                      </a:r>
                    </a:p>
                  </a:txBody>
                  <a:tcPr marL="0" marR="0" marT="0" marB="0" anchor="b">
                    <a:lnL>
                      <a:noFill/>
                    </a:lnL>
                    <a:lnR>
                      <a:noFill/>
                    </a:lnR>
                    <a:lnT>
                      <a:noFill/>
                    </a:lnT>
                    <a:lnB>
                      <a:noFill/>
                    </a:lnB>
                    <a:solidFill>
                      <a:schemeClr val="bg1"/>
                    </a:solidFill>
                  </a:tcPr>
                </a:tc>
                <a:tc>
                  <a:txBody>
                    <a:bodyPr/>
                    <a:lstStyle/>
                    <a:p>
                      <a:pPr algn="l" fontAlgn="b"/>
                      <a:r>
                        <a:rPr lang="en-US" sz="1400" b="1" i="0" u="sng" strike="noStrike" dirty="0">
                          <a:solidFill>
                            <a:srgbClr val="000000"/>
                          </a:solidFill>
                          <a:latin typeface="Times New Roman" pitchFamily="18" charset="0"/>
                          <a:cs typeface="Times New Roman" pitchFamily="18" charset="0"/>
                        </a:rPr>
                        <a:t>Average</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dirty="0">
                          <a:solidFill>
                            <a:srgbClr val="000000"/>
                          </a:solidFill>
                          <a:latin typeface="Times New Roman" pitchFamily="18" charset="0"/>
                          <a:cs typeface="Times New Roman" pitchFamily="18" charset="0"/>
                        </a:rPr>
                        <a:t>1951</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473.37</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1952</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565.59</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1953</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541.61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1954</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516.59</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dirty="0">
                          <a:solidFill>
                            <a:srgbClr val="000000"/>
                          </a:solidFill>
                          <a:latin typeface="Times New Roman" pitchFamily="18" charset="0"/>
                          <a:cs typeface="Times New Roman" pitchFamily="18" charset="0"/>
                        </a:rPr>
                        <a:t>1955</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453.42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1956</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494.78</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1957</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524.06</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1958</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516.02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1959</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440.21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1960</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415.51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1961</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374.75</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1962</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457.62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1963</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434.93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1964</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459.26</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1965</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441.81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1966</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403.73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1967</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414.23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1968</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375.52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1969</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379.2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1970</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366.03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1971</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370.89</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1972</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343.03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1973</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290.3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1974</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339.02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1975</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399.01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1976</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374.61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1977</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363.42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1978</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417.24</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1979</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358.28</a:t>
                      </a:r>
                    </a:p>
                  </a:txBody>
                  <a:tcPr marL="0" marR="0" marT="0" marB="0" anchor="b">
                    <a:lnL>
                      <a:noFill/>
                    </a:lnL>
                    <a:lnR>
                      <a:noFill/>
                    </a:lnR>
                    <a:lnT>
                      <a:noFill/>
                    </a:lnT>
                    <a:lnB>
                      <a:noFill/>
                    </a:lnB>
                    <a:solidFill>
                      <a:schemeClr val="bg1"/>
                    </a:solidFill>
                  </a:tcPr>
                </a:tc>
              </a:tr>
            </a:tbl>
          </a:graphicData>
        </a:graphic>
      </p:graphicFrame>
      <p:graphicFrame>
        <p:nvGraphicFramePr>
          <p:cNvPr id="17" name="Table 16"/>
          <p:cNvGraphicFramePr>
            <a:graphicFrameLocks noGrp="1"/>
          </p:cNvGraphicFramePr>
          <p:nvPr/>
        </p:nvGraphicFramePr>
        <p:xfrm>
          <a:off x="6096000" y="1737360"/>
          <a:ext cx="1371600" cy="5120640"/>
        </p:xfrm>
        <a:graphic>
          <a:graphicData uri="http://schemas.openxmlformats.org/drawingml/2006/table">
            <a:tbl>
              <a:tblPr/>
              <a:tblGrid>
                <a:gridCol w="685800"/>
                <a:gridCol w="685800"/>
              </a:tblGrid>
              <a:tr h="73891">
                <a:tc>
                  <a:txBody>
                    <a:bodyPr/>
                    <a:lstStyle/>
                    <a:p>
                      <a:pPr algn="r" fontAlgn="b"/>
                      <a:r>
                        <a:rPr lang="en-US" sz="1400" b="1" i="0" u="none" strike="noStrike" dirty="0">
                          <a:solidFill>
                            <a:srgbClr val="000000"/>
                          </a:solidFill>
                          <a:latin typeface="Times New Roman" pitchFamily="18" charset="0"/>
                          <a:cs typeface="Times New Roman" pitchFamily="18" charset="0"/>
                        </a:rPr>
                        <a:t>1980</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Times New Roman" pitchFamily="18" charset="0"/>
                          <a:cs typeface="Times New Roman" pitchFamily="18" charset="0"/>
                        </a:rPr>
                        <a:t>405.41</a:t>
                      </a:r>
                    </a:p>
                  </a:txBody>
                  <a:tcPr marL="0" marR="0" marT="0" marB="0" anchor="b">
                    <a:lnL>
                      <a:noFill/>
                    </a:lnL>
                    <a:lnR>
                      <a:noFill/>
                    </a:lnR>
                    <a:lnT>
                      <a:noFill/>
                    </a:lnT>
                    <a:lnB>
                      <a:noFill/>
                    </a:lnB>
                  </a:tcPr>
                </a:tc>
              </a:tr>
              <a:tr h="73891">
                <a:tc>
                  <a:txBody>
                    <a:bodyPr/>
                    <a:lstStyle/>
                    <a:p>
                      <a:pPr algn="r" fontAlgn="b"/>
                      <a:r>
                        <a:rPr lang="en-US" sz="1400" b="1" i="0" u="none" strike="noStrike" dirty="0">
                          <a:solidFill>
                            <a:srgbClr val="000000"/>
                          </a:solidFill>
                          <a:latin typeface="Times New Roman" pitchFamily="18" charset="0"/>
                          <a:cs typeface="Times New Roman" pitchFamily="18" charset="0"/>
                        </a:rPr>
                        <a:t>1981</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360.09</a:t>
                      </a:r>
                    </a:p>
                  </a:txBody>
                  <a:tcPr marL="0" marR="0" marT="0" marB="0" anchor="b">
                    <a:lnL>
                      <a:noFill/>
                    </a:lnL>
                    <a:lnR>
                      <a:noFill/>
                    </a:lnR>
                    <a:lnT>
                      <a:noFill/>
                    </a:lnT>
                    <a:lnB>
                      <a:noFill/>
                    </a:lnB>
                  </a:tcPr>
                </a:tc>
              </a:tr>
              <a:tr h="73891">
                <a:tc>
                  <a:txBody>
                    <a:bodyPr/>
                    <a:lstStyle/>
                    <a:p>
                      <a:pPr algn="r" fontAlgn="b"/>
                      <a:r>
                        <a:rPr lang="en-US" sz="1400" b="1" i="0" u="none" strike="noStrike" dirty="0">
                          <a:solidFill>
                            <a:srgbClr val="000000"/>
                          </a:solidFill>
                          <a:latin typeface="Times New Roman" pitchFamily="18" charset="0"/>
                          <a:cs typeface="Times New Roman" pitchFamily="18" charset="0"/>
                        </a:rPr>
                        <a:t>1982</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281.72</a:t>
                      </a:r>
                    </a:p>
                  </a:txBody>
                  <a:tcPr marL="0" marR="0" marT="0" marB="0" anchor="b">
                    <a:lnL>
                      <a:noFill/>
                    </a:lnL>
                    <a:lnR>
                      <a:noFill/>
                    </a:lnR>
                    <a:lnT>
                      <a:noFill/>
                    </a:lnT>
                    <a:lnB>
                      <a:noFill/>
                    </a:lnB>
                  </a:tcPr>
                </a:tc>
              </a:tr>
              <a:tr h="73891">
                <a:tc>
                  <a:txBody>
                    <a:bodyPr/>
                    <a:lstStyle/>
                    <a:p>
                      <a:pPr algn="r" fontAlgn="b"/>
                      <a:r>
                        <a:rPr lang="en-US" sz="1400" b="1" i="0" u="none" strike="noStrike" dirty="0">
                          <a:solidFill>
                            <a:srgbClr val="000000"/>
                          </a:solidFill>
                          <a:latin typeface="Times New Roman" pitchFamily="18" charset="0"/>
                          <a:cs typeface="Times New Roman" pitchFamily="18" charset="0"/>
                        </a:rPr>
                        <a:t>1983</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288.76</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1984</a:t>
                      </a:r>
                    </a:p>
                  </a:txBody>
                  <a:tcPr marL="0" marR="0" marT="0" marB="0" anchor="b">
                    <a:lnL>
                      <a:noFill/>
                    </a:lnL>
                    <a:lnR>
                      <a:noFill/>
                    </a:lnR>
                    <a:lnT>
                      <a:noFill/>
                    </a:lnT>
                    <a:lnB>
                      <a:noFill/>
                    </a:lnB>
                  </a:tcPr>
                </a:tc>
                <a:tc>
                  <a:txBody>
                    <a:bodyPr/>
                    <a:lstStyle/>
                    <a:p>
                      <a:pPr algn="r" fontAlgn="b"/>
                      <a:r>
                        <a:rPr lang="en-US" sz="1400" b="1" i="0" u="none" strike="noStrike" dirty="0">
                          <a:solidFill>
                            <a:srgbClr val="FF0000"/>
                          </a:solidFill>
                          <a:latin typeface="Times New Roman" pitchFamily="18" charset="0"/>
                          <a:cs typeface="Times New Roman" pitchFamily="18" charset="0"/>
                        </a:rPr>
                        <a:t>245.67</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1985</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325.06</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1986</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341.08</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1987</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245.93</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1988</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397.21</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1989</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393.11</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1990</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278.16</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1991</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399.84</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1992</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289.3</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1993</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361.14</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1994</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468.36</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1995</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338.64</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1996</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357.49</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1997</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286.4818</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1998</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399.79</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1999</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460.71</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2000</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328.86</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2001</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385.33</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2002</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280.99</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2003</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426.19</a:t>
                      </a:r>
                    </a:p>
                  </a:txBody>
                  <a:tcPr marL="0" marR="0" marT="0" marB="0" anchor="b">
                    <a:lnL>
                      <a:noFill/>
                    </a:lnL>
                    <a:lnR>
                      <a:noFill/>
                    </a:lnR>
                    <a:lnT>
                      <a:noFill/>
                    </a:lnT>
                    <a:lnB>
                      <a:noFill/>
                    </a:lnB>
                  </a:tcPr>
                </a:tc>
              </a:tr>
            </a:tbl>
          </a:graphicData>
        </a:graphic>
      </p:graphicFrame>
      <p:graphicFrame>
        <p:nvGraphicFramePr>
          <p:cNvPr id="24" name="Chart 23"/>
          <p:cNvGraphicFramePr/>
          <p:nvPr/>
        </p:nvGraphicFramePr>
        <p:xfrm>
          <a:off x="152400" y="228600"/>
          <a:ext cx="50292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257800" y="762000"/>
            <a:ext cx="2475999" cy="923330"/>
          </a:xfrm>
          <a:prstGeom prst="rect">
            <a:avLst/>
          </a:prstGeom>
          <a:solidFill>
            <a:schemeClr val="bg1"/>
          </a:solidFill>
        </p:spPr>
        <p:txBody>
          <a:bodyPr wrap="none" rtlCol="0">
            <a:spAutoFit/>
          </a:bodyPr>
          <a:lstStyle/>
          <a:p>
            <a:r>
              <a:rPr lang="en-US" b="1" dirty="0" smtClean="0">
                <a:latin typeface="Times New Roman" pitchFamily="18" charset="0"/>
                <a:cs typeface="Times New Roman" pitchFamily="18" charset="0"/>
              </a:rPr>
              <a:t>Times series of </a:t>
            </a:r>
          </a:p>
          <a:p>
            <a:r>
              <a:rPr lang="en-US" b="1" dirty="0" smtClean="0">
                <a:latin typeface="Times New Roman" pitchFamily="18" charset="0"/>
                <a:cs typeface="Times New Roman" pitchFamily="18" charset="0"/>
              </a:rPr>
              <a:t>Average (mm/year )</a:t>
            </a:r>
          </a:p>
          <a:p>
            <a:r>
              <a:rPr lang="en-US" b="1" dirty="0" smtClean="0">
                <a:latin typeface="Times New Roman" pitchFamily="18" charset="0"/>
                <a:cs typeface="Times New Roman" pitchFamily="18" charset="0"/>
              </a:rPr>
              <a:t>Annually precipitation </a:t>
            </a:r>
            <a:endParaRPr lang="en-US" b="1" dirty="0">
              <a:latin typeface="Times New Roman" pitchFamily="18" charset="0"/>
              <a:cs typeface="Times New Roman" pitchFamily="18" charset="0"/>
            </a:endParaRPr>
          </a:p>
        </p:txBody>
      </p:sp>
      <p:graphicFrame>
        <p:nvGraphicFramePr>
          <p:cNvPr id="9" name="Chart 8"/>
          <p:cNvGraphicFramePr/>
          <p:nvPr/>
        </p:nvGraphicFramePr>
        <p:xfrm>
          <a:off x="0" y="3200400"/>
          <a:ext cx="57912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0" y="0"/>
            <a:ext cx="2060372" cy="461665"/>
          </a:xfrm>
          <a:prstGeom prst="rect">
            <a:avLst/>
          </a:prstGeom>
          <a:solidFill>
            <a:schemeClr val="bg1"/>
          </a:solidFill>
        </p:spPr>
        <p:txBody>
          <a:bodyPr wrap="none" rtlCol="0">
            <a:spAutoFit/>
          </a:bodyPr>
          <a:lstStyle/>
          <a:p>
            <a:r>
              <a:rPr lang="en-US" sz="2400" b="1" dirty="0" smtClean="0"/>
              <a:t>Sahel rainfall</a:t>
            </a:r>
            <a:endParaRPr lang="en-US" sz="2400" b="1" dirty="0"/>
          </a:p>
        </p:txBody>
      </p:sp>
      <p:sp>
        <p:nvSpPr>
          <p:cNvPr id="15" name="Slide Number Placeholder 14"/>
          <p:cNvSpPr>
            <a:spLocks noGrp="1"/>
          </p:cNvSpPr>
          <p:nvPr>
            <p:ph type="sldNum" sz="quarter" idx="12"/>
          </p:nvPr>
        </p:nvSpPr>
        <p:spPr/>
        <p:txBody>
          <a:bodyPr/>
          <a:lstStyle/>
          <a:p>
            <a:fld id="{13A75E34-D1A1-4ACA-A292-DAC1BDED0C2D}"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28600" y="3429000"/>
          <a:ext cx="49530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7"/>
          <p:cNvSpPr txBox="1"/>
          <p:nvPr/>
        </p:nvSpPr>
        <p:spPr>
          <a:xfrm>
            <a:off x="3581400" y="3886200"/>
            <a:ext cx="685842" cy="3385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latin typeface="Times New Roman" pitchFamily="18" charset="0"/>
                <a:cs typeface="Times New Roman" pitchFamily="18" charset="0"/>
              </a:rPr>
              <a:t>1984</a:t>
            </a:r>
            <a:endParaRPr lang="en-US" sz="1600" b="1" dirty="0">
              <a:latin typeface="Times New Roman" pitchFamily="18" charset="0"/>
              <a:cs typeface="Times New Roman" pitchFamily="18" charset="0"/>
            </a:endParaRPr>
          </a:p>
        </p:txBody>
      </p:sp>
      <p:cxnSp>
        <p:nvCxnSpPr>
          <p:cNvPr id="9" name="Straight Connector 8"/>
          <p:cNvCxnSpPr/>
          <p:nvPr/>
        </p:nvCxnSpPr>
        <p:spPr>
          <a:xfrm rot="5400000">
            <a:off x="2133600" y="5181600"/>
            <a:ext cx="2590800" cy="0"/>
          </a:xfrm>
          <a:prstGeom prst="line">
            <a:avLst/>
          </a:prstGeom>
          <a:noFill/>
          <a:ln w="28575"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19400" y="3200400"/>
            <a:ext cx="1143262" cy="307777"/>
          </a:xfrm>
          <a:prstGeom prst="rect">
            <a:avLst/>
          </a:prstGeom>
          <a:noFill/>
        </p:spPr>
        <p:txBody>
          <a:bodyPr wrap="none" rtlCol="0">
            <a:spAutoFit/>
          </a:bodyPr>
          <a:lstStyle/>
          <a:p>
            <a:r>
              <a:rPr lang="en-US" sz="1400" b="1" dirty="0" smtClean="0"/>
              <a:t>Time series</a:t>
            </a:r>
            <a:endParaRPr lang="en-US" sz="1400" b="1" dirty="0"/>
          </a:p>
        </p:txBody>
      </p:sp>
      <p:sp>
        <p:nvSpPr>
          <p:cNvPr id="13" name="TextBox 12"/>
          <p:cNvSpPr txBox="1"/>
          <p:nvPr/>
        </p:nvSpPr>
        <p:spPr>
          <a:xfrm>
            <a:off x="2971800" y="6550223"/>
            <a:ext cx="1143262" cy="307777"/>
          </a:xfrm>
          <a:prstGeom prst="rect">
            <a:avLst/>
          </a:prstGeom>
          <a:noFill/>
        </p:spPr>
        <p:txBody>
          <a:bodyPr wrap="none" rtlCol="0">
            <a:spAutoFit/>
          </a:bodyPr>
          <a:lstStyle/>
          <a:p>
            <a:r>
              <a:rPr lang="en-US" sz="1400" b="1" dirty="0" smtClean="0"/>
              <a:t>Time series</a:t>
            </a:r>
            <a:endParaRPr lang="en-US" sz="1400" b="1" dirty="0"/>
          </a:p>
        </p:txBody>
      </p:sp>
      <p:graphicFrame>
        <p:nvGraphicFramePr>
          <p:cNvPr id="11" name="Chart 10"/>
          <p:cNvGraphicFramePr/>
          <p:nvPr/>
        </p:nvGraphicFramePr>
        <p:xfrm>
          <a:off x="152400" y="228600"/>
          <a:ext cx="50292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914400" y="2514600"/>
            <a:ext cx="2286000" cy="369332"/>
          </a:xfrm>
          <a:prstGeom prst="rect">
            <a:avLst/>
          </a:prstGeom>
          <a:noFill/>
          <a:ln w="28575">
            <a:solidFill>
              <a:srgbClr val="FF0000"/>
            </a:solidFill>
          </a:ln>
        </p:spPr>
        <p:txBody>
          <a:bodyPr wrap="square" rtlCol="0">
            <a:spAutoFit/>
          </a:bodyPr>
          <a:lstStyle/>
          <a:p>
            <a:r>
              <a:rPr lang="en-US" b="1" dirty="0" smtClean="0">
                <a:latin typeface="Times New Roman" pitchFamily="18" charset="0"/>
                <a:cs typeface="Times New Roman" pitchFamily="18" charset="0"/>
              </a:rPr>
              <a:t>Mali station data set</a:t>
            </a:r>
            <a:endParaRPr lang="en-US" b="1" dirty="0">
              <a:latin typeface="Times New Roman" pitchFamily="18" charset="0"/>
              <a:cs typeface="Times New Roman" pitchFamily="18" charset="0"/>
            </a:endParaRPr>
          </a:p>
        </p:txBody>
      </p:sp>
      <p:sp>
        <p:nvSpPr>
          <p:cNvPr id="15" name="TextBox 5"/>
          <p:cNvSpPr txBox="1"/>
          <p:nvPr/>
        </p:nvSpPr>
        <p:spPr>
          <a:xfrm>
            <a:off x="914400" y="6107668"/>
            <a:ext cx="1143000" cy="369332"/>
          </a:xfrm>
          <a:prstGeom prst="rect">
            <a:avLst/>
          </a:prstGeom>
          <a:noFill/>
          <a:ln w="28575">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latin typeface="Times New Roman" pitchFamily="18" charset="0"/>
                <a:cs typeface="Times New Roman" pitchFamily="18" charset="0"/>
              </a:rPr>
              <a:t>GPCC</a:t>
            </a:r>
            <a:endParaRPr lang="en-US" sz="1400" b="1" dirty="0">
              <a:latin typeface="Times New Roman" pitchFamily="18" charset="0"/>
              <a:cs typeface="Times New Roman" pitchFamily="18" charset="0"/>
            </a:endParaRPr>
          </a:p>
        </p:txBody>
      </p:sp>
      <p:sp>
        <p:nvSpPr>
          <p:cNvPr id="16" name="TextBox 15"/>
          <p:cNvSpPr txBox="1"/>
          <p:nvPr/>
        </p:nvSpPr>
        <p:spPr>
          <a:xfrm>
            <a:off x="1066800" y="3276600"/>
            <a:ext cx="1410964" cy="461665"/>
          </a:xfrm>
          <a:prstGeom prst="rect">
            <a:avLst/>
          </a:prstGeom>
          <a:noFill/>
        </p:spPr>
        <p:txBody>
          <a:bodyPr wrap="none" rtlCol="0">
            <a:spAutoFit/>
          </a:bodyPr>
          <a:lstStyle/>
          <a:p>
            <a:r>
              <a:rPr lang="en-US" sz="2400" b="1" dirty="0" err="1" smtClean="0">
                <a:latin typeface="Times New Roman" pitchFamily="18" charset="0"/>
                <a:cs typeface="Times New Roman" pitchFamily="18" charset="0"/>
              </a:rPr>
              <a:t>Cor</a:t>
            </a:r>
            <a:r>
              <a:rPr lang="en-US" sz="2400" b="1" dirty="0" smtClean="0">
                <a:latin typeface="Times New Roman" pitchFamily="18" charset="0"/>
                <a:cs typeface="Times New Roman" pitchFamily="18" charset="0"/>
              </a:rPr>
              <a:t>=0.86</a:t>
            </a:r>
            <a:endParaRPr lang="en-US" sz="2400" b="1" dirty="0">
              <a:latin typeface="Times New Roman" pitchFamily="18" charset="0"/>
              <a:cs typeface="Times New Roman" pitchFamily="18" charset="0"/>
            </a:endParaRPr>
          </a:p>
        </p:txBody>
      </p:sp>
      <p:cxnSp>
        <p:nvCxnSpPr>
          <p:cNvPr id="18" name="Straight Connector 17"/>
          <p:cNvCxnSpPr/>
          <p:nvPr/>
        </p:nvCxnSpPr>
        <p:spPr>
          <a:xfrm>
            <a:off x="914400" y="3429000"/>
            <a:ext cx="152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3581400"/>
            <a:ext cx="152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1"/>
          <p:cNvSpPr txBox="1"/>
          <p:nvPr/>
        </p:nvSpPr>
        <p:spPr>
          <a:xfrm>
            <a:off x="1981200" y="228600"/>
            <a:ext cx="2638268" cy="34357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latin typeface="Times New Roman" pitchFamily="18" charset="0"/>
                <a:cs typeface="Times New Roman" pitchFamily="18" charset="0"/>
              </a:rPr>
              <a:t>AVERAGE (mm/year)</a:t>
            </a:r>
            <a:endParaRPr lang="en-US" sz="1600" b="1" dirty="0">
              <a:latin typeface="Times New Roman" pitchFamily="18" charset="0"/>
              <a:cs typeface="Times New Roman" pitchFamily="18" charset="0"/>
            </a:endParaRPr>
          </a:p>
        </p:txBody>
      </p:sp>
      <p:sp>
        <p:nvSpPr>
          <p:cNvPr id="21" name="TextBox 20"/>
          <p:cNvSpPr txBox="1"/>
          <p:nvPr/>
        </p:nvSpPr>
        <p:spPr>
          <a:xfrm>
            <a:off x="0" y="0"/>
            <a:ext cx="2060372" cy="461665"/>
          </a:xfrm>
          <a:prstGeom prst="rect">
            <a:avLst/>
          </a:prstGeom>
          <a:solidFill>
            <a:schemeClr val="bg1"/>
          </a:solidFill>
        </p:spPr>
        <p:txBody>
          <a:bodyPr wrap="none" rtlCol="0">
            <a:spAutoFit/>
          </a:bodyPr>
          <a:lstStyle/>
          <a:p>
            <a:r>
              <a:rPr lang="en-US" sz="2400" b="1" dirty="0" smtClean="0"/>
              <a:t>Sahel rainfall</a:t>
            </a:r>
            <a:endParaRPr lang="en-US" sz="2400" b="1" dirty="0"/>
          </a:p>
        </p:txBody>
      </p:sp>
      <p:graphicFrame>
        <p:nvGraphicFramePr>
          <p:cNvPr id="17" name="Table 16"/>
          <p:cNvGraphicFramePr>
            <a:graphicFrameLocks noGrp="1"/>
          </p:cNvGraphicFramePr>
          <p:nvPr/>
        </p:nvGraphicFramePr>
        <p:xfrm>
          <a:off x="7543800" y="221220"/>
          <a:ext cx="1447800" cy="6636780"/>
        </p:xfrm>
        <a:graphic>
          <a:graphicData uri="http://schemas.openxmlformats.org/drawingml/2006/table">
            <a:tbl>
              <a:tblPr/>
              <a:tblGrid>
                <a:gridCol w="723900"/>
                <a:gridCol w="723900"/>
              </a:tblGrid>
              <a:tr h="221226">
                <a:tc>
                  <a:txBody>
                    <a:bodyPr/>
                    <a:lstStyle/>
                    <a:p>
                      <a:pPr algn="l" fontAlgn="b"/>
                      <a:r>
                        <a:rPr lang="en-US" sz="1400" b="1" i="0" u="sng" strike="noStrike" dirty="0">
                          <a:solidFill>
                            <a:srgbClr val="000000"/>
                          </a:solidFill>
                          <a:latin typeface="Times New Roman" pitchFamily="18" charset="0"/>
                          <a:cs typeface="Times New Roman" pitchFamily="18" charset="0"/>
                        </a:rPr>
                        <a:t>Sahel</a:t>
                      </a:r>
                    </a:p>
                  </a:txBody>
                  <a:tcPr marL="0" marR="0" marT="0" marB="0" anchor="b">
                    <a:lnL>
                      <a:noFill/>
                    </a:lnL>
                    <a:lnR>
                      <a:noFill/>
                    </a:lnR>
                    <a:lnT>
                      <a:noFill/>
                    </a:lnT>
                    <a:lnB>
                      <a:noFill/>
                    </a:lnB>
                    <a:solidFill>
                      <a:schemeClr val="bg1"/>
                    </a:solidFill>
                  </a:tcPr>
                </a:tc>
                <a:tc>
                  <a:txBody>
                    <a:bodyPr/>
                    <a:lstStyle/>
                    <a:p>
                      <a:pPr algn="l" fontAlgn="b"/>
                      <a:r>
                        <a:rPr lang="en-US" sz="1400" b="1" i="0" u="sng" strike="noStrike" dirty="0">
                          <a:solidFill>
                            <a:srgbClr val="000000"/>
                          </a:solidFill>
                          <a:latin typeface="Times New Roman" pitchFamily="18" charset="0"/>
                          <a:cs typeface="Times New Roman" pitchFamily="18" charset="0"/>
                        </a:rPr>
                        <a:t>Average</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dirty="0">
                          <a:solidFill>
                            <a:srgbClr val="000000"/>
                          </a:solidFill>
                          <a:latin typeface="Times New Roman" pitchFamily="18" charset="0"/>
                          <a:cs typeface="Times New Roman" pitchFamily="18" charset="0"/>
                        </a:rPr>
                        <a:t>1951</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473.37</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1952</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565.59</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1953</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541.61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1954</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516.59</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dirty="0">
                          <a:solidFill>
                            <a:srgbClr val="000000"/>
                          </a:solidFill>
                          <a:latin typeface="Times New Roman" pitchFamily="18" charset="0"/>
                          <a:cs typeface="Times New Roman" pitchFamily="18" charset="0"/>
                        </a:rPr>
                        <a:t>1955</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453.42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1956</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494.78</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1957</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524.06</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1958</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516.02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1959</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440.21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1960</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415.51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1961</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374.75</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1962</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457.62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1963</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434.93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1964</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459.26</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1965</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441.81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1966</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403.73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1967</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414.23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1968</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375.52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1969</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379.2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1970</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366.03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1971</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370.89</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1972</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343.03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1973</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290.3</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1974</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339.02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1975</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399.01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1976</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374.61</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1977</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363.42</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1978</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a:solidFill>
                            <a:srgbClr val="000000"/>
                          </a:solidFill>
                          <a:latin typeface="Times New Roman" pitchFamily="18" charset="0"/>
                          <a:cs typeface="Times New Roman" pitchFamily="18" charset="0"/>
                        </a:rPr>
                        <a:t>417.24</a:t>
                      </a:r>
                    </a:p>
                  </a:txBody>
                  <a:tcPr marL="0" marR="0" marT="0" marB="0" anchor="b">
                    <a:lnL>
                      <a:noFill/>
                    </a:lnL>
                    <a:lnR>
                      <a:noFill/>
                    </a:lnR>
                    <a:lnT>
                      <a:noFill/>
                    </a:lnT>
                    <a:lnB>
                      <a:noFill/>
                    </a:lnB>
                    <a:solidFill>
                      <a:schemeClr val="bg1"/>
                    </a:solidFill>
                  </a:tcPr>
                </a:tc>
              </a:tr>
              <a:tr h="221226">
                <a:tc>
                  <a:txBody>
                    <a:bodyPr/>
                    <a:lstStyle/>
                    <a:p>
                      <a:pPr algn="r" fontAlgn="b"/>
                      <a:r>
                        <a:rPr lang="en-US" sz="1400" b="1" i="0" u="none" strike="noStrike">
                          <a:solidFill>
                            <a:srgbClr val="000000"/>
                          </a:solidFill>
                          <a:latin typeface="Times New Roman" pitchFamily="18" charset="0"/>
                          <a:cs typeface="Times New Roman" pitchFamily="18" charset="0"/>
                        </a:rPr>
                        <a:t>1979</a:t>
                      </a:r>
                    </a:p>
                  </a:txBody>
                  <a:tcPr marL="0" marR="0" marT="0" marB="0" anchor="b">
                    <a:lnL>
                      <a:noFill/>
                    </a:lnL>
                    <a:lnR>
                      <a:noFill/>
                    </a:lnR>
                    <a:lnT>
                      <a:noFill/>
                    </a:lnT>
                    <a:lnB>
                      <a:noFill/>
                    </a:lnB>
                    <a:solidFill>
                      <a:schemeClr val="bg1"/>
                    </a:solidFill>
                  </a:tcPr>
                </a:tc>
                <a:tc>
                  <a:txBody>
                    <a:bodyPr/>
                    <a:lstStyle/>
                    <a:p>
                      <a:pPr algn="r" fontAlgn="b"/>
                      <a:r>
                        <a:rPr lang="en-US" sz="1400" b="1" i="0" u="none" strike="noStrike" dirty="0">
                          <a:solidFill>
                            <a:srgbClr val="000000"/>
                          </a:solidFill>
                          <a:latin typeface="Times New Roman" pitchFamily="18" charset="0"/>
                          <a:cs typeface="Times New Roman" pitchFamily="18" charset="0"/>
                        </a:rPr>
                        <a:t>358.28</a:t>
                      </a:r>
                    </a:p>
                  </a:txBody>
                  <a:tcPr marL="0" marR="0" marT="0" marB="0" anchor="b">
                    <a:lnL>
                      <a:noFill/>
                    </a:lnL>
                    <a:lnR>
                      <a:noFill/>
                    </a:lnR>
                    <a:lnT>
                      <a:noFill/>
                    </a:lnT>
                    <a:lnB>
                      <a:noFill/>
                    </a:lnB>
                    <a:solidFill>
                      <a:schemeClr val="bg1"/>
                    </a:solidFill>
                  </a:tcPr>
                </a:tc>
              </a:tr>
            </a:tbl>
          </a:graphicData>
        </a:graphic>
      </p:graphicFrame>
      <p:graphicFrame>
        <p:nvGraphicFramePr>
          <p:cNvPr id="22" name="Table 21"/>
          <p:cNvGraphicFramePr>
            <a:graphicFrameLocks noGrp="1"/>
          </p:cNvGraphicFramePr>
          <p:nvPr/>
        </p:nvGraphicFramePr>
        <p:xfrm>
          <a:off x="6096000" y="1737360"/>
          <a:ext cx="1371600" cy="5120640"/>
        </p:xfrm>
        <a:graphic>
          <a:graphicData uri="http://schemas.openxmlformats.org/drawingml/2006/table">
            <a:tbl>
              <a:tblPr/>
              <a:tblGrid>
                <a:gridCol w="685800"/>
                <a:gridCol w="685800"/>
              </a:tblGrid>
              <a:tr h="73891">
                <a:tc>
                  <a:txBody>
                    <a:bodyPr/>
                    <a:lstStyle/>
                    <a:p>
                      <a:pPr algn="r" fontAlgn="b"/>
                      <a:r>
                        <a:rPr lang="en-US" sz="1400" b="1" i="0" u="none" strike="noStrike" dirty="0">
                          <a:solidFill>
                            <a:srgbClr val="000000"/>
                          </a:solidFill>
                          <a:latin typeface="Times New Roman" pitchFamily="18" charset="0"/>
                          <a:cs typeface="Times New Roman" pitchFamily="18" charset="0"/>
                        </a:rPr>
                        <a:t>1980</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Times New Roman" pitchFamily="18" charset="0"/>
                          <a:cs typeface="Times New Roman" pitchFamily="18" charset="0"/>
                        </a:rPr>
                        <a:t>405.41</a:t>
                      </a:r>
                    </a:p>
                  </a:txBody>
                  <a:tcPr marL="0" marR="0" marT="0" marB="0" anchor="b">
                    <a:lnL>
                      <a:noFill/>
                    </a:lnL>
                    <a:lnR>
                      <a:noFill/>
                    </a:lnR>
                    <a:lnT>
                      <a:noFill/>
                    </a:lnT>
                    <a:lnB>
                      <a:noFill/>
                    </a:lnB>
                  </a:tcPr>
                </a:tc>
              </a:tr>
              <a:tr h="73891">
                <a:tc>
                  <a:txBody>
                    <a:bodyPr/>
                    <a:lstStyle/>
                    <a:p>
                      <a:pPr algn="r" fontAlgn="b"/>
                      <a:r>
                        <a:rPr lang="en-US" sz="1400" b="1" i="0" u="none" strike="noStrike" dirty="0">
                          <a:solidFill>
                            <a:srgbClr val="000000"/>
                          </a:solidFill>
                          <a:latin typeface="Times New Roman" pitchFamily="18" charset="0"/>
                          <a:cs typeface="Times New Roman" pitchFamily="18" charset="0"/>
                        </a:rPr>
                        <a:t>1981</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360.09</a:t>
                      </a:r>
                    </a:p>
                  </a:txBody>
                  <a:tcPr marL="0" marR="0" marT="0" marB="0" anchor="b">
                    <a:lnL>
                      <a:noFill/>
                    </a:lnL>
                    <a:lnR>
                      <a:noFill/>
                    </a:lnR>
                    <a:lnT>
                      <a:noFill/>
                    </a:lnT>
                    <a:lnB>
                      <a:noFill/>
                    </a:lnB>
                  </a:tcPr>
                </a:tc>
              </a:tr>
              <a:tr h="73891">
                <a:tc>
                  <a:txBody>
                    <a:bodyPr/>
                    <a:lstStyle/>
                    <a:p>
                      <a:pPr algn="r" fontAlgn="b"/>
                      <a:r>
                        <a:rPr lang="en-US" sz="1400" b="1" i="0" u="none" strike="noStrike" dirty="0">
                          <a:solidFill>
                            <a:srgbClr val="000000"/>
                          </a:solidFill>
                          <a:latin typeface="Times New Roman" pitchFamily="18" charset="0"/>
                          <a:cs typeface="Times New Roman" pitchFamily="18" charset="0"/>
                        </a:rPr>
                        <a:t>1982</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281.72</a:t>
                      </a:r>
                    </a:p>
                  </a:txBody>
                  <a:tcPr marL="0" marR="0" marT="0" marB="0" anchor="b">
                    <a:lnL>
                      <a:noFill/>
                    </a:lnL>
                    <a:lnR>
                      <a:noFill/>
                    </a:lnR>
                    <a:lnT>
                      <a:noFill/>
                    </a:lnT>
                    <a:lnB>
                      <a:noFill/>
                    </a:lnB>
                  </a:tcPr>
                </a:tc>
              </a:tr>
              <a:tr h="73891">
                <a:tc>
                  <a:txBody>
                    <a:bodyPr/>
                    <a:lstStyle/>
                    <a:p>
                      <a:pPr algn="r" fontAlgn="b"/>
                      <a:r>
                        <a:rPr lang="en-US" sz="1400" b="1" i="0" u="none" strike="noStrike" dirty="0">
                          <a:solidFill>
                            <a:srgbClr val="000000"/>
                          </a:solidFill>
                          <a:latin typeface="Times New Roman" pitchFamily="18" charset="0"/>
                          <a:cs typeface="Times New Roman" pitchFamily="18" charset="0"/>
                        </a:rPr>
                        <a:t>1983</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288.76</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1984</a:t>
                      </a:r>
                    </a:p>
                  </a:txBody>
                  <a:tcPr marL="0" marR="0" marT="0" marB="0" anchor="b">
                    <a:lnL>
                      <a:noFill/>
                    </a:lnL>
                    <a:lnR>
                      <a:noFill/>
                    </a:lnR>
                    <a:lnT>
                      <a:noFill/>
                    </a:lnT>
                    <a:lnB>
                      <a:noFill/>
                    </a:lnB>
                  </a:tcPr>
                </a:tc>
                <a:tc>
                  <a:txBody>
                    <a:bodyPr/>
                    <a:lstStyle/>
                    <a:p>
                      <a:pPr algn="r" fontAlgn="b"/>
                      <a:r>
                        <a:rPr lang="en-US" sz="1400" b="1" i="0" u="none" strike="noStrike" dirty="0">
                          <a:solidFill>
                            <a:srgbClr val="FF0000"/>
                          </a:solidFill>
                          <a:latin typeface="Times New Roman" pitchFamily="18" charset="0"/>
                          <a:cs typeface="Times New Roman" pitchFamily="18" charset="0"/>
                        </a:rPr>
                        <a:t>245.67</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1985</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325.06</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1986</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341.08</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1987</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245.93</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1988</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397.21</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1989</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393.11</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1990</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278.16</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1991</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399.84</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1992</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289.3</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1993</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361.14</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1994</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468.36</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1995</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338.64</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1996</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357.49</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1997</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286.4818</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1998</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399.79</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1999</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460.71</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2000</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328.86</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2001</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385.33</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2002</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280.99</a:t>
                      </a:r>
                    </a:p>
                  </a:txBody>
                  <a:tcPr marL="0" marR="0" marT="0" marB="0" anchor="b">
                    <a:lnL>
                      <a:noFill/>
                    </a:lnL>
                    <a:lnR>
                      <a:noFill/>
                    </a:lnR>
                    <a:lnT>
                      <a:noFill/>
                    </a:lnT>
                    <a:lnB>
                      <a:noFill/>
                    </a:lnB>
                  </a:tcPr>
                </a:tc>
              </a:tr>
              <a:tr h="73891">
                <a:tc>
                  <a:txBody>
                    <a:bodyPr/>
                    <a:lstStyle/>
                    <a:p>
                      <a:pPr algn="r" fontAlgn="b"/>
                      <a:r>
                        <a:rPr lang="en-US" sz="1400" b="1" i="0" u="none" strike="noStrike">
                          <a:solidFill>
                            <a:srgbClr val="000000"/>
                          </a:solidFill>
                          <a:latin typeface="Times New Roman" pitchFamily="18" charset="0"/>
                          <a:cs typeface="Times New Roman" pitchFamily="18" charset="0"/>
                        </a:rPr>
                        <a:t>2003</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Times New Roman" pitchFamily="18" charset="0"/>
                          <a:cs typeface="Times New Roman" pitchFamily="18" charset="0"/>
                        </a:rPr>
                        <a:t>426.19</a:t>
                      </a:r>
                    </a:p>
                  </a:txBody>
                  <a:tcPr marL="0" marR="0" marT="0" marB="0" anchor="b">
                    <a:lnL>
                      <a:noFill/>
                    </a:lnL>
                    <a:lnR>
                      <a:noFill/>
                    </a:lnR>
                    <a:lnT>
                      <a:noFill/>
                    </a:lnT>
                    <a:lnB>
                      <a:noFill/>
                    </a:lnB>
                  </a:tcPr>
                </a:tc>
              </a:tr>
            </a:tbl>
          </a:graphicData>
        </a:graphic>
      </p:graphicFrame>
      <p:sp>
        <p:nvSpPr>
          <p:cNvPr id="23" name="TextBox 22"/>
          <p:cNvSpPr txBox="1"/>
          <p:nvPr/>
        </p:nvSpPr>
        <p:spPr>
          <a:xfrm>
            <a:off x="5257800" y="762000"/>
            <a:ext cx="2475999" cy="923330"/>
          </a:xfrm>
          <a:prstGeom prst="rect">
            <a:avLst/>
          </a:prstGeom>
          <a:solidFill>
            <a:schemeClr val="bg1"/>
          </a:solidFill>
        </p:spPr>
        <p:txBody>
          <a:bodyPr wrap="none" rtlCol="0">
            <a:spAutoFit/>
          </a:bodyPr>
          <a:lstStyle/>
          <a:p>
            <a:r>
              <a:rPr lang="en-US" b="1" dirty="0" smtClean="0">
                <a:latin typeface="Times New Roman" pitchFamily="18" charset="0"/>
                <a:cs typeface="Times New Roman" pitchFamily="18" charset="0"/>
              </a:rPr>
              <a:t>Times series of </a:t>
            </a:r>
          </a:p>
          <a:p>
            <a:r>
              <a:rPr lang="en-US" b="1" dirty="0" smtClean="0">
                <a:latin typeface="Times New Roman" pitchFamily="18" charset="0"/>
                <a:cs typeface="Times New Roman" pitchFamily="18" charset="0"/>
              </a:rPr>
              <a:t>Average (mm/year )</a:t>
            </a:r>
          </a:p>
          <a:p>
            <a:r>
              <a:rPr lang="en-US" b="1" dirty="0" smtClean="0">
                <a:latin typeface="Times New Roman" pitchFamily="18" charset="0"/>
                <a:cs typeface="Times New Roman" pitchFamily="18" charset="0"/>
              </a:rPr>
              <a:t>Annually precipitation </a:t>
            </a:r>
            <a:endParaRPr lang="en-US" b="1" dirty="0">
              <a:latin typeface="Times New Roman" pitchFamily="18" charset="0"/>
              <a:cs typeface="Times New Roman" pitchFamily="18" charset="0"/>
            </a:endParaRPr>
          </a:p>
        </p:txBody>
      </p:sp>
      <p:sp>
        <p:nvSpPr>
          <p:cNvPr id="28" name="Slide Number Placeholder 27"/>
          <p:cNvSpPr>
            <a:spLocks noGrp="1"/>
          </p:cNvSpPr>
          <p:nvPr>
            <p:ph type="sldNum" sz="quarter" idx="12"/>
          </p:nvPr>
        </p:nvSpPr>
        <p:spPr/>
        <p:txBody>
          <a:bodyPr/>
          <a:lstStyle/>
          <a:p>
            <a:fld id="{13A75E34-D1A1-4ACA-A292-DAC1BDED0C2D}"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4444</TotalTime>
  <Words>1214</Words>
  <Application>Microsoft Office PowerPoint</Application>
  <PresentationFormat>On-screen Show (4:3)</PresentationFormat>
  <Paragraphs>560</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Flow</vt:lpstr>
      <vt:lpstr>数式</vt:lpstr>
      <vt:lpstr>Slide 1</vt:lpstr>
      <vt:lpstr>Contents</vt:lpstr>
      <vt:lpstr>Data</vt:lpstr>
      <vt:lpstr>Slide 4</vt:lpstr>
      <vt:lpstr>Slide 5</vt:lpstr>
      <vt:lpstr>Slide 6</vt:lpstr>
      <vt:lpstr>Slide 7</vt:lpstr>
      <vt:lpstr>Slide 8</vt:lpstr>
      <vt:lpstr>Slide 9</vt:lpstr>
      <vt:lpstr>Slide 10</vt:lpstr>
      <vt:lpstr> Long-term and Short-term variation </vt:lpstr>
      <vt:lpstr> Long-term and Short-term variation </vt:lpstr>
      <vt:lpstr> Long-term and Short-term variation </vt:lpstr>
      <vt:lpstr> Long-term and Short-term variation </vt:lpstr>
      <vt:lpstr> Long-term and Short-term variation </vt:lpstr>
      <vt:lpstr> Long-term and Short-term variation </vt:lpstr>
      <vt:lpstr> Long-term and Short-term variation </vt:lpstr>
      <vt:lpstr>Slide 18</vt:lpstr>
      <vt:lpstr>Slide 19</vt:lpstr>
      <vt:lpstr>Slide 20</vt:lpstr>
      <vt:lpstr>Slide 21</vt:lpstr>
      <vt:lpstr>Slide 22</vt:lpstr>
      <vt:lpstr>Slide 23</vt:lpstr>
    </vt:vector>
  </TitlesOfParts>
  <Company>mieuniv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mieuniv</dc:creator>
  <cp:lastModifiedBy>Alima</cp:lastModifiedBy>
  <cp:revision>486</cp:revision>
  <dcterms:created xsi:type="dcterms:W3CDTF">2011-01-20T06:05:37Z</dcterms:created>
  <dcterms:modified xsi:type="dcterms:W3CDTF">2011-09-10T06:59:34Z</dcterms:modified>
</cp:coreProperties>
</file>