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4" r:id="rId2"/>
  </p:sldMasterIdLst>
  <p:notesMasterIdLst>
    <p:notesMasterId r:id="rId47"/>
  </p:notesMasterIdLst>
  <p:handoutMasterIdLst>
    <p:handoutMasterId r:id="rId48"/>
  </p:handoutMasterIdLst>
  <p:sldIdLst>
    <p:sldId id="256" r:id="rId3"/>
    <p:sldId id="310" r:id="rId4"/>
    <p:sldId id="311" r:id="rId5"/>
    <p:sldId id="265" r:id="rId6"/>
    <p:sldId id="263" r:id="rId7"/>
    <p:sldId id="327" r:id="rId8"/>
    <p:sldId id="315" r:id="rId9"/>
    <p:sldId id="354" r:id="rId10"/>
    <p:sldId id="365" r:id="rId11"/>
    <p:sldId id="356" r:id="rId12"/>
    <p:sldId id="357" r:id="rId13"/>
    <p:sldId id="361" r:id="rId14"/>
    <p:sldId id="362" r:id="rId15"/>
    <p:sldId id="360" r:id="rId16"/>
    <p:sldId id="347" r:id="rId17"/>
    <p:sldId id="351" r:id="rId18"/>
    <p:sldId id="358" r:id="rId19"/>
    <p:sldId id="364" r:id="rId20"/>
    <p:sldId id="363" r:id="rId21"/>
    <p:sldId id="333" r:id="rId22"/>
    <p:sldId id="366" r:id="rId23"/>
    <p:sldId id="317" r:id="rId24"/>
    <p:sldId id="344" r:id="rId25"/>
    <p:sldId id="346" r:id="rId26"/>
    <p:sldId id="345" r:id="rId27"/>
    <p:sldId id="343" r:id="rId28"/>
    <p:sldId id="334" r:id="rId29"/>
    <p:sldId id="342" r:id="rId30"/>
    <p:sldId id="341" r:id="rId31"/>
    <p:sldId id="328" r:id="rId32"/>
    <p:sldId id="323" r:id="rId33"/>
    <p:sldId id="324" r:id="rId34"/>
    <p:sldId id="282" r:id="rId35"/>
    <p:sldId id="279" r:id="rId36"/>
    <p:sldId id="280" r:id="rId37"/>
    <p:sldId id="296" r:id="rId38"/>
    <p:sldId id="374" r:id="rId39"/>
    <p:sldId id="367" r:id="rId40"/>
    <p:sldId id="368" r:id="rId41"/>
    <p:sldId id="369" r:id="rId42"/>
    <p:sldId id="370" r:id="rId43"/>
    <p:sldId id="371" r:id="rId44"/>
    <p:sldId id="372" r:id="rId45"/>
    <p:sldId id="373" r:id="rId46"/>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CC66"/>
    <a:srgbClr val="0C03BD"/>
    <a:srgbClr val="FF0000"/>
    <a:srgbClr val="4F81B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4" autoAdjust="0"/>
    <p:restoredTop sz="95262" autoAdjust="0"/>
  </p:normalViewPr>
  <p:slideViewPr>
    <p:cSldViewPr>
      <p:cViewPr varScale="1">
        <p:scale>
          <a:sx n="107" d="100"/>
          <a:sy n="107" d="100"/>
        </p:scale>
        <p:origin x="171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11" Type="http://schemas.openxmlformats.org/officeDocument/2006/relationships/image" Target="../media/image48.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115.wmf"/><Relationship Id="rId4"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6400" cy="496888"/>
          </a:xfrm>
          <a:prstGeom prst="rect">
            <a:avLst/>
          </a:prstGeom>
        </p:spPr>
        <p:txBody>
          <a:bodyPr vert="horz" lIns="91427" tIns="45714" rIns="91427" bIns="4571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sz="quarter" idx="1"/>
          </p:nvPr>
        </p:nvSpPr>
        <p:spPr>
          <a:xfrm>
            <a:off x="3849688" y="0"/>
            <a:ext cx="2946400" cy="496888"/>
          </a:xfrm>
          <a:prstGeom prst="rect">
            <a:avLst/>
          </a:prstGeom>
        </p:spPr>
        <p:txBody>
          <a:bodyPr vert="horz" lIns="91427" tIns="45714" rIns="91427" bIns="45714" rtlCol="0"/>
          <a:lstStyle>
            <a:lvl1pPr algn="r" fontAlgn="auto">
              <a:spcBef>
                <a:spcPts val="0"/>
              </a:spcBef>
              <a:spcAft>
                <a:spcPts val="0"/>
              </a:spcAft>
              <a:defRPr sz="1200" smtClean="0">
                <a:latin typeface="+mn-lt"/>
                <a:ea typeface="+mn-ea"/>
              </a:defRPr>
            </a:lvl1pPr>
          </a:lstStyle>
          <a:p>
            <a:pPr>
              <a:defRPr/>
            </a:pPr>
            <a:fld id="{785E905F-2CF5-4286-9531-4AFB24694478}" type="datetimeFigureOut">
              <a:rPr lang="ja-JP" altLang="en-US"/>
              <a:pPr>
                <a:defRPr/>
              </a:pPr>
              <a:t>2018/3/8</a:t>
            </a:fld>
            <a:endParaRPr lang="ja-JP" altLang="en-US"/>
          </a:p>
        </p:txBody>
      </p:sp>
      <p:sp>
        <p:nvSpPr>
          <p:cNvPr id="4" name="フッター プレースホルダ 3"/>
          <p:cNvSpPr>
            <a:spLocks noGrp="1"/>
          </p:cNvSpPr>
          <p:nvPr>
            <p:ph type="ftr" sz="quarter" idx="2"/>
          </p:nvPr>
        </p:nvSpPr>
        <p:spPr>
          <a:xfrm>
            <a:off x="0" y="9428163"/>
            <a:ext cx="2946400" cy="496887"/>
          </a:xfrm>
          <a:prstGeom prst="rect">
            <a:avLst/>
          </a:prstGeom>
        </p:spPr>
        <p:txBody>
          <a:bodyPr vert="horz" lIns="91427" tIns="45714" rIns="91427" bIns="4571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 4"/>
          <p:cNvSpPr>
            <a:spLocks noGrp="1"/>
          </p:cNvSpPr>
          <p:nvPr>
            <p:ph type="sldNum" sz="quarter" idx="3"/>
          </p:nvPr>
        </p:nvSpPr>
        <p:spPr>
          <a:xfrm>
            <a:off x="3849688" y="9428163"/>
            <a:ext cx="2946400" cy="496887"/>
          </a:xfrm>
          <a:prstGeom prst="rect">
            <a:avLst/>
          </a:prstGeom>
        </p:spPr>
        <p:txBody>
          <a:bodyPr vert="horz" wrap="square" lIns="91427" tIns="45714" rIns="91427" bIns="45714" numCol="1" anchor="b" anchorCtr="0" compatLnSpc="1">
            <a:prstTxWarp prst="textNoShape">
              <a:avLst/>
            </a:prstTxWarp>
          </a:bodyPr>
          <a:lstStyle>
            <a:lvl1pPr algn="r">
              <a:defRPr sz="1200">
                <a:latin typeface="Calibri" panose="020F0502020204030204" pitchFamily="34" charset="0"/>
              </a:defRPr>
            </a:lvl1pPr>
          </a:lstStyle>
          <a:p>
            <a:fld id="{3FA426D3-E1D4-454F-A8A1-57B164048532}" type="slidenum">
              <a:rPr lang="ja-JP" altLang="en-US"/>
              <a:pPr/>
              <a:t>‹#›</a:t>
            </a:fld>
            <a:endParaRPr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6400" cy="496888"/>
          </a:xfrm>
          <a:prstGeom prst="rect">
            <a:avLst/>
          </a:prstGeom>
        </p:spPr>
        <p:txBody>
          <a:bodyPr vert="horz" lIns="91427" tIns="45714" rIns="91427" bIns="4571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49688" y="0"/>
            <a:ext cx="2946400" cy="496888"/>
          </a:xfrm>
          <a:prstGeom prst="rect">
            <a:avLst/>
          </a:prstGeom>
        </p:spPr>
        <p:txBody>
          <a:bodyPr vert="horz" lIns="91427" tIns="45714" rIns="91427" bIns="45714" rtlCol="0"/>
          <a:lstStyle>
            <a:lvl1pPr algn="r" fontAlgn="auto">
              <a:spcBef>
                <a:spcPts val="0"/>
              </a:spcBef>
              <a:spcAft>
                <a:spcPts val="0"/>
              </a:spcAft>
              <a:defRPr sz="1200" smtClean="0">
                <a:latin typeface="+mn-lt"/>
                <a:ea typeface="+mn-ea"/>
              </a:defRPr>
            </a:lvl1pPr>
          </a:lstStyle>
          <a:p>
            <a:pPr>
              <a:defRPr/>
            </a:pPr>
            <a:fld id="{C050EBD3-6885-43BB-9C8C-CF3B01E8F441}" type="datetimeFigureOut">
              <a:rPr lang="ja-JP" altLang="en-US"/>
              <a:pPr>
                <a:defRPr/>
              </a:pPr>
              <a:t>2018/3/8</a:t>
            </a:fld>
            <a:endParaRPr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7" tIns="45714" rIns="91427" bIns="45714" rtlCol="0" anchor="ctr"/>
          <a:lstStyle/>
          <a:p>
            <a:pPr lvl="0"/>
            <a:endParaRPr lang="ja-JP" altLang="en-US" noProof="0"/>
          </a:p>
        </p:txBody>
      </p:sp>
      <p:sp>
        <p:nvSpPr>
          <p:cNvPr id="5" name="ノート プレースホルダ 4"/>
          <p:cNvSpPr>
            <a:spLocks noGrp="1"/>
          </p:cNvSpPr>
          <p:nvPr>
            <p:ph type="body" sz="quarter" idx="3"/>
          </p:nvPr>
        </p:nvSpPr>
        <p:spPr>
          <a:xfrm>
            <a:off x="679450" y="4714875"/>
            <a:ext cx="5438775" cy="4467225"/>
          </a:xfrm>
          <a:prstGeom prst="rect">
            <a:avLst/>
          </a:prstGeom>
        </p:spPr>
        <p:txBody>
          <a:bodyPr vert="horz" lIns="91427" tIns="45714" rIns="91427" bIns="45714"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428163"/>
            <a:ext cx="2946400" cy="496887"/>
          </a:xfrm>
          <a:prstGeom prst="rect">
            <a:avLst/>
          </a:prstGeom>
        </p:spPr>
        <p:txBody>
          <a:bodyPr vert="horz" lIns="91427" tIns="45714" rIns="91427" bIns="4571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49688" y="9428163"/>
            <a:ext cx="2946400" cy="496887"/>
          </a:xfrm>
          <a:prstGeom prst="rect">
            <a:avLst/>
          </a:prstGeom>
        </p:spPr>
        <p:txBody>
          <a:bodyPr vert="horz" wrap="square" lIns="91427" tIns="45714" rIns="91427" bIns="45714" numCol="1" anchor="b" anchorCtr="0" compatLnSpc="1">
            <a:prstTxWarp prst="textNoShape">
              <a:avLst/>
            </a:prstTxWarp>
          </a:bodyPr>
          <a:lstStyle>
            <a:lvl1pPr algn="r">
              <a:defRPr sz="1200">
                <a:latin typeface="Calibri" panose="020F0502020204030204" pitchFamily="34" charset="0"/>
              </a:defRPr>
            </a:lvl1pPr>
          </a:lstStyle>
          <a:p>
            <a:fld id="{2258E16D-DDAA-4745-93A1-56CE8BDC4BEE}"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55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981BFE98-4193-401A-AEBC-CAE7EE611104}" type="slidenum">
              <a:rPr lang="ja-JP" altLang="en-US">
                <a:latin typeface="Calibri" panose="020F0502020204030204" pitchFamily="34" charset="0"/>
              </a:rPr>
              <a:pPr/>
              <a:t>7</a:t>
            </a:fld>
            <a:endParaRPr lang="ja-JP"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65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2ADF9B99-120C-46B2-91B9-CB64B86062DF}" type="slidenum">
              <a:rPr lang="ja-JP" altLang="en-US">
                <a:latin typeface="Calibri" panose="020F0502020204030204" pitchFamily="34" charset="0"/>
              </a:rPr>
              <a:pPr/>
              <a:t>15</a:t>
            </a:fld>
            <a:endParaRPr lang="ja-JP"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75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E0D7EA92-3D8D-44F1-95B9-51C485009DDA}" type="slidenum">
              <a:rPr lang="ja-JP" altLang="en-US">
                <a:latin typeface="Calibri" panose="020F0502020204030204" pitchFamily="34" charset="0"/>
              </a:rPr>
              <a:pPr/>
              <a:t>22</a:t>
            </a:fld>
            <a:endParaRPr lang="ja-JP"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861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35207D2-8F53-4249-B9CD-79C5A9E8DE32}" type="slidenum">
              <a:rPr lang="ja-JP" altLang="en-US">
                <a:latin typeface="Calibri" panose="020F0502020204030204" pitchFamily="34" charset="0"/>
              </a:rPr>
              <a:pPr/>
              <a:t>24</a:t>
            </a:fld>
            <a:endParaRPr lang="ja-JP"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6963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E0005FDC-B338-44F2-AD56-05DE502B6290}" type="slidenum">
              <a:rPr lang="ja-JP" altLang="en-US">
                <a:latin typeface="Calibri" panose="020F0502020204030204" pitchFamily="34" charset="0"/>
              </a:rPr>
              <a:pPr/>
              <a:t>26</a:t>
            </a:fld>
            <a:endParaRPr lang="ja-JP"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ja-JP" altLang="en-US" smtClean="0"/>
          </a:p>
        </p:txBody>
      </p:sp>
      <p:sp>
        <p:nvSpPr>
          <p:cNvPr id="7066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B761080C-38C0-4F4E-B372-E22573D61B30}" type="slidenum">
              <a:rPr lang="ja-JP" altLang="en-US">
                <a:latin typeface="Calibri" panose="020F0502020204030204" pitchFamily="34" charset="0"/>
              </a:rPr>
              <a:pPr/>
              <a:t>29</a:t>
            </a:fld>
            <a:endParaRPr lang="ja-JP"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828800" y="1828800"/>
            <a:ext cx="6934200" cy="2362200"/>
          </a:xfrm>
        </p:spPr>
        <p:txBody>
          <a:bodyPr/>
          <a:lstStyle>
            <a:lvl1pPr>
              <a:defRPr/>
            </a:lvl1pPr>
          </a:lstStyle>
          <a:p>
            <a:r>
              <a:rPr lang="ja-JP" altLang="en-US" smtClean="0"/>
              <a:t>マスター タイトルの書式設定</a:t>
            </a:r>
            <a:endParaRPr lang="ja-JP" altLang="en-US"/>
          </a:p>
        </p:txBody>
      </p:sp>
      <p:sp>
        <p:nvSpPr>
          <p:cNvPr id="46083" name="Rectangle 3"/>
          <p:cNvSpPr>
            <a:spLocks noGrp="1" noChangeArrowheads="1"/>
          </p:cNvSpPr>
          <p:nvPr>
            <p:ph type="subTitle" idx="1"/>
          </p:nvPr>
        </p:nvSpPr>
        <p:spPr>
          <a:xfrm>
            <a:off x="1828800" y="4572000"/>
            <a:ext cx="6934200" cy="1295400"/>
          </a:xfrm>
        </p:spPr>
        <p:txBody>
          <a:bodyPr/>
          <a:lstStyle>
            <a:lvl1pPr marL="0" indent="0">
              <a:buFontTx/>
              <a:buNone/>
              <a:defRPr/>
            </a:lvl1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xfrm>
            <a:off x="533400" y="6324600"/>
            <a:ext cx="1905000" cy="457200"/>
          </a:xfrm>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a:xfrm>
            <a:off x="3200400" y="6324600"/>
            <a:ext cx="2895600" cy="457200"/>
          </a:xfrm>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a:xfrm>
            <a:off x="6858000" y="6324600"/>
            <a:ext cx="1905000" cy="457200"/>
          </a:xfrm>
        </p:spPr>
        <p:txBody>
          <a:bodyPr/>
          <a:lstStyle>
            <a:lvl1pPr>
              <a:defRPr kumimoji="0">
                <a:solidFill>
                  <a:srgbClr val="000000"/>
                </a:solidFill>
              </a:defRPr>
            </a:lvl1pPr>
          </a:lstStyle>
          <a:p>
            <a:fld id="{3C66437F-B8D8-4023-A954-219715C9A7CB}" type="slidenum">
              <a:rPr lang="en-US" altLang="ja-JP"/>
              <a:pPr/>
              <a:t>‹#›</a:t>
            </a:fld>
            <a:endParaRPr lang="en-US" altLang="ja-JP"/>
          </a:p>
        </p:txBody>
      </p:sp>
    </p:spTree>
    <p:extLst>
      <p:ext uri="{BB962C8B-B14F-4D97-AF65-F5344CB8AC3E}">
        <p14:creationId xmlns:p14="http://schemas.microsoft.com/office/powerpoint/2010/main" val="220884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fld id="{8D81CFE4-BA6F-4EB8-BA71-BC5C9BCA6636}" type="slidenum">
              <a:rPr lang="en-US" altLang="ja-JP"/>
              <a:pPr/>
              <a:t>‹#›</a:t>
            </a:fld>
            <a:endParaRPr lang="en-US" altLang="ja-JP"/>
          </a:p>
        </p:txBody>
      </p:sp>
    </p:spTree>
    <p:extLst>
      <p:ext uri="{BB962C8B-B14F-4D97-AF65-F5344CB8AC3E}">
        <p14:creationId xmlns:p14="http://schemas.microsoft.com/office/powerpoint/2010/main" val="2422415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05563" y="930275"/>
            <a:ext cx="2052637" cy="5332413"/>
          </a:xfrm>
        </p:spPr>
        <p:txBody>
          <a:bodyPr vert="eaVert"/>
          <a:lstStyle/>
          <a:p>
            <a:r>
              <a:rPr lang="ja-JP" altLang="en-US" smtClean="0"/>
              <a:t>マスター タイトルの書式設定</a:t>
            </a:r>
            <a:endParaRPr lang="ja-JP" altLang="en-US"/>
          </a:p>
        </p:txBody>
      </p:sp>
      <p:sp>
        <p:nvSpPr>
          <p:cNvPr id="3" name="縦書きテキスト プレースホルダ 2"/>
          <p:cNvSpPr>
            <a:spLocks noGrp="1"/>
          </p:cNvSpPr>
          <p:nvPr>
            <p:ph type="body" orient="vert" idx="1"/>
          </p:nvPr>
        </p:nvSpPr>
        <p:spPr>
          <a:xfrm>
            <a:off x="246063" y="930275"/>
            <a:ext cx="6007100" cy="533241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fld id="{372084C1-7D6F-4542-9146-F5929E399153}" type="slidenum">
              <a:rPr lang="en-US" altLang="ja-JP"/>
              <a:pPr/>
              <a:t>‹#›</a:t>
            </a:fld>
            <a:endParaRPr lang="en-US" altLang="ja-JP"/>
          </a:p>
        </p:txBody>
      </p:sp>
    </p:spTree>
    <p:extLst>
      <p:ext uri="{BB962C8B-B14F-4D97-AF65-F5344CB8AC3E}">
        <p14:creationId xmlns:p14="http://schemas.microsoft.com/office/powerpoint/2010/main" val="1990572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878241" y="0"/>
            <a:ext cx="7772400" cy="1143000"/>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quarter" idx="1"/>
          </p:nvPr>
        </p:nvSpPr>
        <p:spPr>
          <a:xfrm>
            <a:off x="685800" y="2147888"/>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2147888"/>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281488"/>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281488"/>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kumimoji="0">
                <a:solidFill>
                  <a:srgbClr val="000000"/>
                </a:solidFill>
              </a:defRPr>
            </a:lvl1pPr>
          </a:lstStyle>
          <a:p>
            <a:fld id="{3CB3870B-A81E-4706-BD86-5375B51DEA35}" type="slidenum">
              <a:rPr lang="en-US" altLang="ja-JP"/>
              <a:pPr/>
              <a:t>‹#›</a:t>
            </a:fld>
            <a:endParaRPr lang="en-US" altLang="ja-JP"/>
          </a:p>
        </p:txBody>
      </p:sp>
    </p:spTree>
    <p:extLst>
      <p:ext uri="{BB962C8B-B14F-4D97-AF65-F5344CB8AC3E}">
        <p14:creationId xmlns:p14="http://schemas.microsoft.com/office/powerpoint/2010/main" val="204705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46063" y="930275"/>
            <a:ext cx="8212137" cy="533241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kumimoji="0">
                <a:solidFill>
                  <a:srgbClr val="000000"/>
                </a:solidFill>
              </a:defRPr>
            </a:lvl1pPr>
          </a:lstStyle>
          <a:p>
            <a:fld id="{7F3E8A4E-335D-4ED8-BCD6-499BE2CC0730}" type="slidenum">
              <a:rPr lang="en-US" altLang="ja-JP"/>
              <a:pPr/>
              <a:t>‹#›</a:t>
            </a:fld>
            <a:endParaRPr lang="en-US" altLang="ja-JP"/>
          </a:p>
        </p:txBody>
      </p:sp>
    </p:spTree>
    <p:extLst>
      <p:ext uri="{BB962C8B-B14F-4D97-AF65-F5344CB8AC3E}">
        <p14:creationId xmlns:p14="http://schemas.microsoft.com/office/powerpoint/2010/main" val="347331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78241" y="0"/>
            <a:ext cx="7772400" cy="1143000"/>
          </a:xfrm>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2147888"/>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2147888"/>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281488"/>
            <a:ext cx="3810000" cy="1981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7"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kumimoji="0">
                <a:solidFill>
                  <a:srgbClr val="000000"/>
                </a:solidFill>
              </a:defRPr>
            </a:lvl1pPr>
          </a:lstStyle>
          <a:p>
            <a:fld id="{C4505117-3B92-4824-A48B-F7DFFCFEB9D0}" type="slidenum">
              <a:rPr lang="en-US" altLang="ja-JP"/>
              <a:pPr/>
              <a:t>‹#›</a:t>
            </a:fld>
            <a:endParaRPr lang="en-US" altLang="ja-JP"/>
          </a:p>
        </p:txBody>
      </p:sp>
    </p:spTree>
    <p:extLst>
      <p:ext uri="{BB962C8B-B14F-4D97-AF65-F5344CB8AC3E}">
        <p14:creationId xmlns:p14="http://schemas.microsoft.com/office/powerpoint/2010/main" val="140056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810508" y="0"/>
            <a:ext cx="7772400" cy="1143000"/>
          </a:xfrm>
        </p:spPr>
        <p:txBody>
          <a:bodyPr/>
          <a:lstStyle/>
          <a:p>
            <a:r>
              <a:rPr lang="ja-JP" altLang="en-US" smtClean="0"/>
              <a:t>マスター タイトルの書式設定</a:t>
            </a:r>
            <a:endParaRPr lang="ja-JP" altLang="en-US"/>
          </a:p>
        </p:txBody>
      </p:sp>
      <p:sp>
        <p:nvSpPr>
          <p:cNvPr id="3" name="表プレースホルダ 2"/>
          <p:cNvSpPr>
            <a:spLocks noGrp="1"/>
          </p:cNvSpPr>
          <p:nvPr>
            <p:ph type="tbl" idx="1"/>
          </p:nvPr>
        </p:nvSpPr>
        <p:spPr>
          <a:xfrm>
            <a:off x="685800" y="2147888"/>
            <a:ext cx="7772400" cy="4114800"/>
          </a:xfrm>
        </p:spPr>
        <p:txBody>
          <a:bodyPr/>
          <a:lstStyle/>
          <a:p>
            <a:pPr lvl="0"/>
            <a:r>
              <a:rPr lang="ja-JP" altLang="en-US" noProof="0" smtClean="0"/>
              <a:t>アイコンをクリックして表を追加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fld id="{2D5476C3-89E1-402C-8541-9238E340C2E3}" type="slidenum">
              <a:rPr lang="en-US" altLang="ja-JP"/>
              <a:pPr/>
              <a:t>‹#›</a:t>
            </a:fld>
            <a:endParaRPr lang="en-US" altLang="ja-JP"/>
          </a:p>
        </p:txBody>
      </p:sp>
    </p:spTree>
    <p:extLst>
      <p:ext uri="{BB962C8B-B14F-4D97-AF65-F5344CB8AC3E}">
        <p14:creationId xmlns:p14="http://schemas.microsoft.com/office/powerpoint/2010/main" val="623664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878240" y="0"/>
            <a:ext cx="7772400" cy="1143000"/>
          </a:xfrm>
        </p:spPr>
        <p:txBody>
          <a:bodyPr/>
          <a:lstStyle/>
          <a:p>
            <a:r>
              <a:rPr lang="ja-JP" altLang="en-US" smtClean="0"/>
              <a:t>マスター タイトルの書式設定</a:t>
            </a:r>
            <a:endParaRPr lang="ja-JP" altLang="en-US"/>
          </a:p>
        </p:txBody>
      </p:sp>
      <p:sp>
        <p:nvSpPr>
          <p:cNvPr id="3" name="SmartArt プレースホルダ 2"/>
          <p:cNvSpPr>
            <a:spLocks noGrp="1"/>
          </p:cNvSpPr>
          <p:nvPr>
            <p:ph type="dgm" idx="1"/>
          </p:nvPr>
        </p:nvSpPr>
        <p:spPr>
          <a:xfrm>
            <a:off x="685800" y="2147888"/>
            <a:ext cx="7772400" cy="4114800"/>
          </a:xfrm>
        </p:spPr>
        <p:txBody>
          <a:bodyPr/>
          <a:lstStyle/>
          <a:p>
            <a:pPr lvl="0"/>
            <a:r>
              <a:rPr lang="ja-JP" altLang="en-US" noProof="0" smtClean="0"/>
              <a:t>アイコンをクリックして </a:t>
            </a:r>
            <a:r>
              <a:rPr lang="en-US" altLang="ja-JP" noProof="0" smtClean="0"/>
              <a:t>SmartArt </a:t>
            </a:r>
            <a:r>
              <a:rPr lang="ja-JP" altLang="en-US" noProof="0" smtClean="0"/>
              <a:t>グラフィックを追加</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fld id="{7F99F5E9-9F64-4AE7-A6F2-6B6C8DCD7966}" type="slidenum">
              <a:rPr lang="en-US" altLang="ja-JP"/>
              <a:pPr/>
              <a:t>‹#›</a:t>
            </a:fld>
            <a:endParaRPr lang="en-US" altLang="ja-JP"/>
          </a:p>
        </p:txBody>
      </p:sp>
    </p:spTree>
    <p:extLst>
      <p:ext uri="{BB962C8B-B14F-4D97-AF65-F5344CB8AC3E}">
        <p14:creationId xmlns:p14="http://schemas.microsoft.com/office/powerpoint/2010/main" val="3145139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87A9ECCB-DAAE-427F-A9FC-D32FCCB25CCE}" type="slidenum">
              <a:rPr lang="ja-JP" altLang="en-US"/>
              <a:pPr/>
              <a:t>‹#›</a:t>
            </a:fld>
            <a:endParaRPr lang="ja-JP" altLang="en-US"/>
          </a:p>
        </p:txBody>
      </p:sp>
    </p:spTree>
    <p:extLst>
      <p:ext uri="{BB962C8B-B14F-4D97-AF65-F5344CB8AC3E}">
        <p14:creationId xmlns:p14="http://schemas.microsoft.com/office/powerpoint/2010/main" val="233732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9B530C5A-B559-4A86-AC24-5548D07D30C7}" type="slidenum">
              <a:rPr lang="ja-JP" altLang="en-US"/>
              <a:pPr/>
              <a:t>‹#›</a:t>
            </a:fld>
            <a:endParaRPr lang="ja-JP" altLang="en-US"/>
          </a:p>
        </p:txBody>
      </p:sp>
    </p:spTree>
    <p:extLst>
      <p:ext uri="{BB962C8B-B14F-4D97-AF65-F5344CB8AC3E}">
        <p14:creationId xmlns:p14="http://schemas.microsoft.com/office/powerpoint/2010/main" val="4292455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D2ED4F95-50C7-4AE6-88E9-04A642925225}" type="slidenum">
              <a:rPr lang="ja-JP" altLang="en-US"/>
              <a:pPr/>
              <a:t>‹#›</a:t>
            </a:fld>
            <a:endParaRPr lang="ja-JP" altLang="en-US"/>
          </a:p>
        </p:txBody>
      </p:sp>
    </p:spTree>
    <p:extLst>
      <p:ext uri="{BB962C8B-B14F-4D97-AF65-F5344CB8AC3E}">
        <p14:creationId xmlns:p14="http://schemas.microsoft.com/office/powerpoint/2010/main" val="270831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0" y="-1"/>
            <a:ext cx="7772400" cy="925689"/>
          </a:xfrm>
        </p:spPr>
        <p:txBody>
          <a:bodyPr/>
          <a:lstStyle>
            <a:lvl1pPr>
              <a:defRPr sz="4000"/>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fld id="{56105A02-931F-4467-BE83-615C1E3B972C}" type="slidenum">
              <a:rPr lang="en-US" altLang="ja-JP"/>
              <a:pPr/>
              <a:t>‹#›</a:t>
            </a:fld>
            <a:endParaRPr lang="en-US" altLang="ja-JP"/>
          </a:p>
        </p:txBody>
      </p:sp>
    </p:spTree>
    <p:extLst>
      <p:ext uri="{BB962C8B-B14F-4D97-AF65-F5344CB8AC3E}">
        <p14:creationId xmlns:p14="http://schemas.microsoft.com/office/powerpoint/2010/main" val="1316970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A72178BF-D173-4EDD-845A-DF678DB13DD3}" type="slidenum">
              <a:rPr lang="ja-JP" altLang="en-US"/>
              <a:pPr/>
              <a:t>‹#›</a:t>
            </a:fld>
            <a:endParaRPr lang="ja-JP" altLang="en-US"/>
          </a:p>
        </p:txBody>
      </p:sp>
    </p:spTree>
    <p:extLst>
      <p:ext uri="{BB962C8B-B14F-4D97-AF65-F5344CB8AC3E}">
        <p14:creationId xmlns:p14="http://schemas.microsoft.com/office/powerpoint/2010/main" val="1087565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001A3B4C-F4AE-4B97-8564-277CC31547E3}" type="slidenum">
              <a:rPr lang="ja-JP" altLang="en-US"/>
              <a:pPr/>
              <a:t>‹#›</a:t>
            </a:fld>
            <a:endParaRPr lang="ja-JP" altLang="en-US"/>
          </a:p>
        </p:txBody>
      </p:sp>
    </p:spTree>
    <p:extLst>
      <p:ext uri="{BB962C8B-B14F-4D97-AF65-F5344CB8AC3E}">
        <p14:creationId xmlns:p14="http://schemas.microsoft.com/office/powerpoint/2010/main" val="2152407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0169D81A-3A64-45AD-98D9-4A1C5D4D1A91}" type="slidenum">
              <a:rPr lang="ja-JP" altLang="en-US"/>
              <a:pPr/>
              <a:t>‹#›</a:t>
            </a:fld>
            <a:endParaRPr lang="ja-JP" altLang="en-US"/>
          </a:p>
        </p:txBody>
      </p:sp>
    </p:spTree>
    <p:extLst>
      <p:ext uri="{BB962C8B-B14F-4D97-AF65-F5344CB8AC3E}">
        <p14:creationId xmlns:p14="http://schemas.microsoft.com/office/powerpoint/2010/main" val="1020990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F2158506-6F78-4286-BFD5-9379BEA7DCEA}" type="slidenum">
              <a:rPr lang="ja-JP" altLang="en-US"/>
              <a:pPr/>
              <a:t>‹#›</a:t>
            </a:fld>
            <a:endParaRPr lang="ja-JP" altLang="en-US"/>
          </a:p>
        </p:txBody>
      </p:sp>
    </p:spTree>
    <p:extLst>
      <p:ext uri="{BB962C8B-B14F-4D97-AF65-F5344CB8AC3E}">
        <p14:creationId xmlns:p14="http://schemas.microsoft.com/office/powerpoint/2010/main" val="3592972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0F9D0094-3E8D-480D-ABC1-50802ACC13F7}" type="slidenum">
              <a:rPr lang="ja-JP" altLang="en-US"/>
              <a:pPr/>
              <a:t>‹#›</a:t>
            </a:fld>
            <a:endParaRPr lang="ja-JP" altLang="en-US"/>
          </a:p>
        </p:txBody>
      </p:sp>
    </p:spTree>
    <p:extLst>
      <p:ext uri="{BB962C8B-B14F-4D97-AF65-F5344CB8AC3E}">
        <p14:creationId xmlns:p14="http://schemas.microsoft.com/office/powerpoint/2010/main" val="3113806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1AC3CA62-5B23-420A-8884-36D4F0E77B1D}" type="slidenum">
              <a:rPr lang="ja-JP" altLang="en-US"/>
              <a:pPr/>
              <a:t>‹#›</a:t>
            </a:fld>
            <a:endParaRPr lang="ja-JP" altLang="en-US"/>
          </a:p>
        </p:txBody>
      </p:sp>
    </p:spTree>
    <p:extLst>
      <p:ext uri="{BB962C8B-B14F-4D97-AF65-F5344CB8AC3E}">
        <p14:creationId xmlns:p14="http://schemas.microsoft.com/office/powerpoint/2010/main" val="2251854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6DA7E88B-4B2A-4E05-90A3-8A8F9EEE987C}" type="slidenum">
              <a:rPr lang="ja-JP" altLang="en-US"/>
              <a:pPr/>
              <a:t>‹#›</a:t>
            </a:fld>
            <a:endParaRPr lang="ja-JP" altLang="en-US"/>
          </a:p>
        </p:txBody>
      </p:sp>
    </p:spTree>
    <p:extLst>
      <p:ext uri="{BB962C8B-B14F-4D97-AF65-F5344CB8AC3E}">
        <p14:creationId xmlns:p14="http://schemas.microsoft.com/office/powerpoint/2010/main" val="2251771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9FF70D4-54AD-4CD4-BA06-C9B7D55C250C}" type="datetimeFigureOut">
              <a:rPr lang="ja-JP" altLang="en-US"/>
              <a:pPr>
                <a:defRPr/>
              </a:pPr>
              <a:t>2018/3/8</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3B73F7B9-79C9-4BBE-9DB1-9578C66CC90A}" type="slidenum">
              <a:rPr lang="ja-JP" altLang="en-US"/>
              <a:pPr/>
              <a:t>‹#›</a:t>
            </a:fld>
            <a:endParaRPr lang="ja-JP" altLang="en-US"/>
          </a:p>
        </p:txBody>
      </p:sp>
    </p:spTree>
    <p:extLst>
      <p:ext uri="{BB962C8B-B14F-4D97-AF65-F5344CB8AC3E}">
        <p14:creationId xmlns:p14="http://schemas.microsoft.com/office/powerpoint/2010/main" val="8252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2216856"/>
            <a:ext cx="7772400" cy="1362075"/>
          </a:xfrm>
        </p:spPr>
        <p:txBody>
          <a:bodyPr anchor="t"/>
          <a:lstStyle>
            <a:lvl1pPr algn="l">
              <a:defRPr sz="4000" b="1" cap="all"/>
            </a:lvl1pPr>
          </a:lstStyle>
          <a:p>
            <a:r>
              <a:rPr lang="ja-JP" altLang="en-US" smtClean="0"/>
              <a:t>マスター タイトルの書式設定</a:t>
            </a:r>
            <a:endParaRPr lang="ja-JP" altLang="en-US" dirty="0"/>
          </a:p>
        </p:txBody>
      </p:sp>
      <p:sp>
        <p:nvSpPr>
          <p:cNvPr id="3" name="テキスト プレースホルダ 2"/>
          <p:cNvSpPr>
            <a:spLocks noGrp="1"/>
          </p:cNvSpPr>
          <p:nvPr>
            <p:ph type="body" idx="1"/>
          </p:nvPr>
        </p:nvSpPr>
        <p:spPr>
          <a:xfrm>
            <a:off x="722313" y="518706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solidFill>
                  <a:srgbClr val="000000"/>
                </a:solidFill>
              </a:defRPr>
            </a:lvl1pPr>
          </a:lstStyle>
          <a:p>
            <a:fld id="{F53CEDB3-E35D-44BF-9104-44F36E6161A4}" type="slidenum">
              <a:rPr lang="en-US" altLang="ja-JP"/>
              <a:pPr/>
              <a:t>‹#›</a:t>
            </a:fld>
            <a:endParaRPr lang="en-US" altLang="ja-JP"/>
          </a:p>
        </p:txBody>
      </p:sp>
    </p:spTree>
    <p:extLst>
      <p:ext uri="{BB962C8B-B14F-4D97-AF65-F5344CB8AC3E}">
        <p14:creationId xmlns:p14="http://schemas.microsoft.com/office/powerpoint/2010/main" val="39876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0">
                <a:solidFill>
                  <a:srgbClr val="000000"/>
                </a:solidFill>
              </a:defRPr>
            </a:lvl1pPr>
          </a:lstStyle>
          <a:p>
            <a:fld id="{20475F6F-6B2E-401E-B88C-09A9F827DC1F}" type="slidenum">
              <a:rPr lang="en-US" altLang="ja-JP"/>
              <a:pPr/>
              <a:t>‹#›</a:t>
            </a:fld>
            <a:endParaRPr lang="en-US" altLang="ja-JP"/>
          </a:p>
        </p:txBody>
      </p:sp>
    </p:spTree>
    <p:extLst>
      <p:ext uri="{BB962C8B-B14F-4D97-AF65-F5344CB8AC3E}">
        <p14:creationId xmlns:p14="http://schemas.microsoft.com/office/powerpoint/2010/main" val="130904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kumimoji="0">
                <a:solidFill>
                  <a:srgbClr val="000000"/>
                </a:solidFill>
              </a:defRPr>
            </a:lvl1pPr>
          </a:lstStyle>
          <a:p>
            <a:fld id="{DE75A2E1-69CA-4828-97BE-9A465BD2E677}" type="slidenum">
              <a:rPr lang="en-US" altLang="ja-JP"/>
              <a:pPr/>
              <a:t>‹#›</a:t>
            </a:fld>
            <a:endParaRPr lang="en-US" altLang="ja-JP"/>
          </a:p>
        </p:txBody>
      </p:sp>
    </p:spTree>
    <p:extLst>
      <p:ext uri="{BB962C8B-B14F-4D97-AF65-F5344CB8AC3E}">
        <p14:creationId xmlns:p14="http://schemas.microsoft.com/office/powerpoint/2010/main" val="249588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205619" y="0"/>
            <a:ext cx="7772400" cy="925689"/>
          </a:xfrm>
        </p:spPr>
        <p:txBody>
          <a:bodyPr/>
          <a:lstStyle>
            <a:lvl1pPr>
              <a:defRPr i="0">
                <a:solidFill>
                  <a:schemeClr val="accent1">
                    <a:lumMod val="10000"/>
                  </a:schemeClr>
                </a:solidFill>
              </a:defRPr>
            </a:lvl1pPr>
          </a:lstStyle>
          <a:p>
            <a:r>
              <a:rPr lang="ja-JP" altLang="en-US" smtClean="0"/>
              <a:t>マスター タイトルの書式設定</a:t>
            </a:r>
            <a:endParaRPr lang="ja-JP" altLang="en-US" dirty="0"/>
          </a:p>
        </p:txBody>
      </p:sp>
      <p:sp>
        <p:nvSpPr>
          <p:cNvPr id="3"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kumimoji="0">
                <a:solidFill>
                  <a:srgbClr val="000000"/>
                </a:solidFill>
              </a:defRPr>
            </a:lvl1pPr>
          </a:lstStyle>
          <a:p>
            <a:fld id="{EB11CF27-8611-44BF-80E1-BDAD1B0F01BD}" type="slidenum">
              <a:rPr lang="en-US" altLang="ja-JP"/>
              <a:pPr/>
              <a:t>‹#›</a:t>
            </a:fld>
            <a:endParaRPr lang="en-US" altLang="ja-JP"/>
          </a:p>
        </p:txBody>
      </p:sp>
    </p:spTree>
    <p:extLst>
      <p:ext uri="{BB962C8B-B14F-4D97-AF65-F5344CB8AC3E}">
        <p14:creationId xmlns:p14="http://schemas.microsoft.com/office/powerpoint/2010/main" val="237265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kumimoji="0">
                <a:solidFill>
                  <a:srgbClr val="000000"/>
                </a:solidFill>
              </a:defRPr>
            </a:lvl1pPr>
          </a:lstStyle>
          <a:p>
            <a:fld id="{4C0B2798-3C5A-40AF-AF73-FEF0D7100B80}" type="slidenum">
              <a:rPr lang="en-US" altLang="ja-JP"/>
              <a:pPr/>
              <a:t>‹#›</a:t>
            </a:fld>
            <a:endParaRPr lang="en-US" altLang="ja-JP"/>
          </a:p>
        </p:txBody>
      </p:sp>
    </p:spTree>
    <p:extLst>
      <p:ext uri="{BB962C8B-B14F-4D97-AF65-F5344CB8AC3E}">
        <p14:creationId xmlns:p14="http://schemas.microsoft.com/office/powerpoint/2010/main" val="160479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0">
                <a:solidFill>
                  <a:srgbClr val="000000"/>
                </a:solidFill>
              </a:defRPr>
            </a:lvl1pPr>
          </a:lstStyle>
          <a:p>
            <a:fld id="{2E7929CF-D191-44FE-B484-3550D8CE7340}" type="slidenum">
              <a:rPr lang="en-US" altLang="ja-JP"/>
              <a:pPr/>
              <a:t>‹#›</a:t>
            </a:fld>
            <a:endParaRPr lang="en-US" altLang="ja-JP"/>
          </a:p>
        </p:txBody>
      </p:sp>
    </p:spTree>
    <p:extLst>
      <p:ext uri="{BB962C8B-B14F-4D97-AF65-F5344CB8AC3E}">
        <p14:creationId xmlns:p14="http://schemas.microsoft.com/office/powerpoint/2010/main" val="119933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defRPr kumimoji="0">
                <a:solidFill>
                  <a:srgbClr val="000000"/>
                </a:solidFill>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kumimoji="0">
                <a:solidFill>
                  <a:srgbClr val="000000"/>
                </a:solidFill>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kumimoji="0">
                <a:solidFill>
                  <a:srgbClr val="000000"/>
                </a:solidFill>
              </a:defRPr>
            </a:lvl1pPr>
          </a:lstStyle>
          <a:p>
            <a:fld id="{7FF15B7A-67C4-4D6F-9B8D-C3050982A51C}" type="slidenum">
              <a:rPr lang="en-US" altLang="ja-JP"/>
              <a:pPr/>
              <a:t>‹#›</a:t>
            </a:fld>
            <a:endParaRPr lang="en-US" altLang="ja-JP"/>
          </a:p>
        </p:txBody>
      </p:sp>
    </p:spTree>
    <p:extLst>
      <p:ext uri="{BB962C8B-B14F-4D97-AF65-F5344CB8AC3E}">
        <p14:creationId xmlns:p14="http://schemas.microsoft.com/office/powerpoint/2010/main" val="92711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0"/>
            <a:ext cx="77724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7" name="Rectangle 3"/>
          <p:cNvSpPr>
            <a:spLocks noGrp="1" noChangeArrowheads="1"/>
          </p:cNvSpPr>
          <p:nvPr>
            <p:ph type="body" idx="1"/>
          </p:nvPr>
        </p:nvSpPr>
        <p:spPr bwMode="auto">
          <a:xfrm>
            <a:off x="685800" y="21478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22532"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fontAlgn="auto">
              <a:spcBef>
                <a:spcPts val="0"/>
              </a:spcBef>
              <a:spcAft>
                <a:spcPts val="0"/>
              </a:spcAft>
              <a:defRPr kumimoji="1" sz="1400" smtClean="0">
                <a:effectLst/>
                <a:latin typeface="+mj-lt"/>
                <a:ea typeface="ＭＳ Ｐゴシック" pitchFamily="50" charset="-128"/>
              </a:defRPr>
            </a:lvl1pPr>
          </a:lstStyle>
          <a:p>
            <a:pPr>
              <a:defRPr/>
            </a:pPr>
            <a:fld id="{B263D447-01F3-4617-844D-81E099E1DEE5}" type="datetime1">
              <a:rPr lang="ja-JP" altLang="en-US"/>
              <a:pPr>
                <a:defRPr/>
              </a:pPr>
              <a:t>2018/3/8</a:t>
            </a:fld>
            <a:endParaRPr lang="ja-JP" altLang="en-US"/>
          </a:p>
        </p:txBody>
      </p:sp>
      <p:sp>
        <p:nvSpPr>
          <p:cNvPr id="22533"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fontAlgn="auto">
              <a:spcBef>
                <a:spcPts val="0"/>
              </a:spcBef>
              <a:spcAft>
                <a:spcPts val="0"/>
              </a:spcAft>
              <a:defRPr kumimoji="1" sz="1400">
                <a:effectLst/>
                <a:latin typeface="+mj-lt"/>
                <a:ea typeface="ＭＳ Ｐゴシック" pitchFamily="50" charset="-128"/>
              </a:defRPr>
            </a:lvl1pPr>
          </a:lstStyle>
          <a:p>
            <a:pPr>
              <a:defRPr/>
            </a:pPr>
            <a:endParaRPr lang="ja-JP" altLang="en-US"/>
          </a:p>
        </p:txBody>
      </p:sp>
      <p:sp>
        <p:nvSpPr>
          <p:cNvPr id="22534"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anose="02020603050405020304" pitchFamily="18" charset="0"/>
              </a:defRPr>
            </a:lvl1pPr>
          </a:lstStyle>
          <a:p>
            <a:fld id="{32054418-F097-4AA9-B706-8BFCD60A59DB}" type="slidenum">
              <a:rPr lang="ja-JP" altLang="en-US"/>
              <a:pPr/>
              <a:t>‹#›</a:t>
            </a:fld>
            <a:endParaRPr lang="ja-JP" altLang="en-US"/>
          </a:p>
        </p:txBody>
      </p:sp>
      <p:pic>
        <p:nvPicPr>
          <p:cNvPr id="1031" name="Picture 166" descr="bi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67738" y="6265863"/>
            <a:ext cx="503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4625" y="249238"/>
            <a:ext cx="4492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33" name="Picture 166" descr="bi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567738" y="6265863"/>
            <a:ext cx="503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59"/>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74625" y="249238"/>
            <a:ext cx="449263"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iming>
    <p:tnLst>
      <p:par>
        <p:cTn id="1" dur="indefinite" restart="never" nodeType="tmRoot"/>
      </p:par>
    </p:tnLst>
  </p:timing>
  <p:hf hdr="0" ftr="0" dt="0"/>
  <p:txStyles>
    <p:titleStyle>
      <a:lvl1pPr algn="l" rtl="0" fontAlgn="base">
        <a:spcBef>
          <a:spcPct val="0"/>
        </a:spcBef>
        <a:spcAft>
          <a:spcPct val="0"/>
        </a:spcAft>
        <a:defRPr kumimoji="1" sz="4000">
          <a:solidFill>
            <a:srgbClr val="070D13"/>
          </a:solidFill>
          <a:latin typeface="+mj-ea"/>
          <a:ea typeface="+mj-ea"/>
          <a:cs typeface="+mj-cs"/>
        </a:defRPr>
      </a:lvl1pPr>
      <a:lvl2pPr algn="l" rtl="0" fontAlgn="base">
        <a:spcBef>
          <a:spcPct val="0"/>
        </a:spcBef>
        <a:spcAft>
          <a:spcPct val="0"/>
        </a:spcAft>
        <a:defRPr kumimoji="1" sz="4000">
          <a:solidFill>
            <a:srgbClr val="070D13"/>
          </a:solidFill>
          <a:latin typeface="ＭＳ Ｐゴシック" panose="020B0600070205080204" pitchFamily="50" charset="-128"/>
          <a:ea typeface="ＭＳ Ｐゴシック" pitchFamily="50" charset="-128"/>
        </a:defRPr>
      </a:lvl2pPr>
      <a:lvl3pPr algn="l" rtl="0" fontAlgn="base">
        <a:spcBef>
          <a:spcPct val="0"/>
        </a:spcBef>
        <a:spcAft>
          <a:spcPct val="0"/>
        </a:spcAft>
        <a:defRPr kumimoji="1" sz="4000">
          <a:solidFill>
            <a:srgbClr val="070D13"/>
          </a:solidFill>
          <a:latin typeface="ＭＳ Ｐゴシック" panose="020B0600070205080204" pitchFamily="50" charset="-128"/>
          <a:ea typeface="ＭＳ Ｐゴシック" pitchFamily="50" charset="-128"/>
        </a:defRPr>
      </a:lvl3pPr>
      <a:lvl4pPr algn="l" rtl="0" fontAlgn="base">
        <a:spcBef>
          <a:spcPct val="0"/>
        </a:spcBef>
        <a:spcAft>
          <a:spcPct val="0"/>
        </a:spcAft>
        <a:defRPr kumimoji="1" sz="4000">
          <a:solidFill>
            <a:srgbClr val="070D13"/>
          </a:solidFill>
          <a:latin typeface="ＭＳ Ｐゴシック" panose="020B0600070205080204" pitchFamily="50" charset="-128"/>
          <a:ea typeface="ＭＳ Ｐゴシック" pitchFamily="50" charset="-128"/>
        </a:defRPr>
      </a:lvl4pPr>
      <a:lvl5pPr algn="l" rtl="0" fontAlgn="base">
        <a:spcBef>
          <a:spcPct val="0"/>
        </a:spcBef>
        <a:spcAft>
          <a:spcPct val="0"/>
        </a:spcAft>
        <a:defRPr kumimoji="1" sz="4000">
          <a:solidFill>
            <a:srgbClr val="070D13"/>
          </a:solidFill>
          <a:latin typeface="ＭＳ Ｐゴシック" panose="020B0600070205080204" pitchFamily="50" charset="-128"/>
          <a:ea typeface="ＭＳ Ｐゴシック" pitchFamily="50" charset="-128"/>
        </a:defRPr>
      </a:lvl5pPr>
      <a:lvl6pPr marL="457200" algn="l" rtl="0" eaLnBrk="1" fontAlgn="base" hangingPunct="1">
        <a:spcBef>
          <a:spcPct val="0"/>
        </a:spcBef>
        <a:spcAft>
          <a:spcPct val="0"/>
        </a:spcAft>
        <a:defRPr kumimoji="1" sz="4400" i="1">
          <a:solidFill>
            <a:schemeClr val="tx2"/>
          </a:solidFill>
          <a:latin typeface="Times New Roman" charset="0"/>
          <a:ea typeface="ＭＳ Ｐゴシック" pitchFamily="50" charset="-128"/>
        </a:defRPr>
      </a:lvl6pPr>
      <a:lvl7pPr marL="914400" algn="l" rtl="0" eaLnBrk="1" fontAlgn="base" hangingPunct="1">
        <a:spcBef>
          <a:spcPct val="0"/>
        </a:spcBef>
        <a:spcAft>
          <a:spcPct val="0"/>
        </a:spcAft>
        <a:defRPr kumimoji="1" sz="4400" i="1">
          <a:solidFill>
            <a:schemeClr val="tx2"/>
          </a:solidFill>
          <a:latin typeface="Times New Roman" charset="0"/>
          <a:ea typeface="ＭＳ Ｐゴシック" pitchFamily="50" charset="-128"/>
        </a:defRPr>
      </a:lvl7pPr>
      <a:lvl8pPr marL="1371600" algn="l" rtl="0" eaLnBrk="1" fontAlgn="base" hangingPunct="1">
        <a:spcBef>
          <a:spcPct val="0"/>
        </a:spcBef>
        <a:spcAft>
          <a:spcPct val="0"/>
        </a:spcAft>
        <a:defRPr kumimoji="1" sz="4400" i="1">
          <a:solidFill>
            <a:schemeClr val="tx2"/>
          </a:solidFill>
          <a:latin typeface="Times New Roman" charset="0"/>
          <a:ea typeface="ＭＳ Ｐゴシック" pitchFamily="50" charset="-128"/>
        </a:defRPr>
      </a:lvl8pPr>
      <a:lvl9pPr marL="1828800" algn="l" rtl="0" eaLnBrk="1" fontAlgn="base" hangingPunct="1">
        <a:spcBef>
          <a:spcPct val="0"/>
        </a:spcBef>
        <a:spcAft>
          <a:spcPct val="0"/>
        </a:spcAft>
        <a:defRPr kumimoji="1" sz="4400" i="1">
          <a:solidFill>
            <a:schemeClr val="tx2"/>
          </a:solidFill>
          <a:latin typeface="Times New Roman" charset="0"/>
          <a:ea typeface="ＭＳ Ｐゴシック" pitchFamily="50" charset="-128"/>
        </a:defRPr>
      </a:lvl9pPr>
    </p:titleStyle>
    <p:bodyStyle>
      <a:lvl1pPr marL="342900" indent="-342900" algn="l" rtl="0" fontAlgn="base">
        <a:spcBef>
          <a:spcPct val="20000"/>
        </a:spcBef>
        <a:spcAft>
          <a:spcPct val="0"/>
        </a:spcAft>
        <a:buBlip>
          <a:blip r:embed="rId20"/>
        </a:buBlip>
        <a:defRPr kumimoji="1" sz="3200">
          <a:solidFill>
            <a:schemeClr val="tx1"/>
          </a:solidFill>
          <a:latin typeface="+mn-lt"/>
          <a:ea typeface="+mn-ea"/>
          <a:cs typeface="+mn-cs"/>
        </a:defRPr>
      </a:lvl1pPr>
      <a:lvl2pPr marL="742950" indent="-285750" algn="l" rtl="0" fontAlgn="base">
        <a:spcBef>
          <a:spcPct val="20000"/>
        </a:spcBef>
        <a:spcAft>
          <a:spcPct val="0"/>
        </a:spcAft>
        <a:buSzPct val="75000"/>
        <a:buBlip>
          <a:blip r:embed="rId21"/>
        </a:buBlip>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lr>
          <a:schemeClr val="tx2"/>
        </a:buClr>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chemeClr val="tx2"/>
        </a:buClr>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tx2"/>
        </a:buClr>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tx2"/>
        </a:buClr>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tx2"/>
        </a:buClr>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C9FF70D4-54AD-4CD4-BA06-C9B7D55C250C}" type="datetimeFigureOut">
              <a:rPr lang="ja-JP" altLang="en-US"/>
              <a:pPr>
                <a:defRPr/>
              </a:pPr>
              <a:t>2018/3/8</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3067AC6-E5A5-412A-A054-5B6FCDF24B32}"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fontAlgn="base">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6.bin"/><Relationship Id="rId18" Type="http://schemas.openxmlformats.org/officeDocument/2006/relationships/image" Target="../media/image45.wmf"/><Relationship Id="rId26" Type="http://schemas.openxmlformats.org/officeDocument/2006/relationships/image" Target="../media/image49.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42.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44.wmf"/><Relationship Id="rId20" Type="http://schemas.openxmlformats.org/officeDocument/2006/relationships/image" Target="../media/image46.wmf"/><Relationship Id="rId1" Type="http://schemas.openxmlformats.org/officeDocument/2006/relationships/vmlDrawing" Target="../drawings/vmlDrawing1.vml"/><Relationship Id="rId6" Type="http://schemas.openxmlformats.org/officeDocument/2006/relationships/image" Target="../media/image39.wmf"/><Relationship Id="rId11" Type="http://schemas.openxmlformats.org/officeDocument/2006/relationships/oleObject" Target="../embeddings/oleObject5.bin"/><Relationship Id="rId24" Type="http://schemas.openxmlformats.org/officeDocument/2006/relationships/image" Target="../media/image48.wmf"/><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10" Type="http://schemas.openxmlformats.org/officeDocument/2006/relationships/image" Target="../media/image41.wmf"/><Relationship Id="rId19" Type="http://schemas.openxmlformats.org/officeDocument/2006/relationships/oleObject" Target="../embeddings/oleObject9.bin"/><Relationship Id="rId4" Type="http://schemas.openxmlformats.org/officeDocument/2006/relationships/image" Target="../media/image38.wmf"/><Relationship Id="rId9" Type="http://schemas.openxmlformats.org/officeDocument/2006/relationships/oleObject" Target="../embeddings/oleObject4.bin"/><Relationship Id="rId14" Type="http://schemas.openxmlformats.org/officeDocument/2006/relationships/image" Target="../media/image43.wmf"/><Relationship Id="rId22" Type="http://schemas.openxmlformats.org/officeDocument/2006/relationships/image" Target="../media/image47.wmf"/><Relationship Id="rId27"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17.bin"/><Relationship Id="rId18" Type="http://schemas.openxmlformats.org/officeDocument/2006/relationships/image" Target="../media/image69.png"/><Relationship Id="rId3" Type="http://schemas.openxmlformats.org/officeDocument/2006/relationships/notesSlide" Target="../notesSlides/notesSlide2.xml"/><Relationship Id="rId7" Type="http://schemas.openxmlformats.org/officeDocument/2006/relationships/oleObject" Target="../embeddings/oleObject14.bin"/><Relationship Id="rId12" Type="http://schemas.openxmlformats.org/officeDocument/2006/relationships/image" Target="../media/image64.wmf"/><Relationship Id="rId17" Type="http://schemas.openxmlformats.org/officeDocument/2006/relationships/image" Target="../media/image68.png"/><Relationship Id="rId2" Type="http://schemas.openxmlformats.org/officeDocument/2006/relationships/slideLayout" Target="../slideLayouts/slideLayout7.xml"/><Relationship Id="rId16" Type="http://schemas.openxmlformats.org/officeDocument/2006/relationships/image" Target="../media/image66.wmf"/><Relationship Id="rId1" Type="http://schemas.openxmlformats.org/officeDocument/2006/relationships/vmlDrawing" Target="../drawings/vmlDrawing2.vml"/><Relationship Id="rId6" Type="http://schemas.openxmlformats.org/officeDocument/2006/relationships/image" Target="../media/image61.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63.wmf"/><Relationship Id="rId4" Type="http://schemas.openxmlformats.org/officeDocument/2006/relationships/image" Target="../media/image67.png"/><Relationship Id="rId9" Type="http://schemas.openxmlformats.org/officeDocument/2006/relationships/oleObject" Target="../embeddings/oleObject15.bin"/><Relationship Id="rId14" Type="http://schemas.openxmlformats.org/officeDocument/2006/relationships/image" Target="../media/image65.wmf"/></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0.w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3.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5.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8.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oleObject" Target="../embeddings/oleObject22.bin"/><Relationship Id="rId18" Type="http://schemas.openxmlformats.org/officeDocument/2006/relationships/image" Target="../media/image121.png"/><Relationship Id="rId3" Type="http://schemas.openxmlformats.org/officeDocument/2006/relationships/notesSlide" Target="../notesSlides/notesSlide6.xml"/><Relationship Id="rId21" Type="http://schemas.openxmlformats.org/officeDocument/2006/relationships/oleObject" Target="../embeddings/oleObject24.bin"/><Relationship Id="rId7" Type="http://schemas.openxmlformats.org/officeDocument/2006/relationships/image" Target="../media/image119.png"/><Relationship Id="rId12" Type="http://schemas.openxmlformats.org/officeDocument/2006/relationships/image" Target="../media/image47.wmf"/><Relationship Id="rId17" Type="http://schemas.openxmlformats.org/officeDocument/2006/relationships/image" Target="../media/image68.png"/><Relationship Id="rId2" Type="http://schemas.openxmlformats.org/officeDocument/2006/relationships/slideLayout" Target="../slideLayouts/slideLayout7.xml"/><Relationship Id="rId16" Type="http://schemas.openxmlformats.org/officeDocument/2006/relationships/image" Target="../media/image49.wmf"/><Relationship Id="rId20" Type="http://schemas.openxmlformats.org/officeDocument/2006/relationships/image" Target="../media/image123.png"/><Relationship Id="rId1" Type="http://schemas.openxmlformats.org/officeDocument/2006/relationships/vmlDrawing" Target="../drawings/vmlDrawing4.vml"/><Relationship Id="rId6" Type="http://schemas.openxmlformats.org/officeDocument/2006/relationships/image" Target="../media/image118.png"/><Relationship Id="rId11" Type="http://schemas.openxmlformats.org/officeDocument/2006/relationships/oleObject" Target="../embeddings/oleObject21.bin"/><Relationship Id="rId5" Type="http://schemas.openxmlformats.org/officeDocument/2006/relationships/image" Target="../media/image117.png"/><Relationship Id="rId15" Type="http://schemas.openxmlformats.org/officeDocument/2006/relationships/oleObject" Target="../embeddings/oleObject23.bin"/><Relationship Id="rId10" Type="http://schemas.openxmlformats.org/officeDocument/2006/relationships/image" Target="../media/image46.wmf"/><Relationship Id="rId19"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oleObject" Target="../embeddings/oleObject20.bin"/><Relationship Id="rId14" Type="http://schemas.openxmlformats.org/officeDocument/2006/relationships/image" Target="../media/image48.wmf"/><Relationship Id="rId22" Type="http://schemas.openxmlformats.org/officeDocument/2006/relationships/image" Target="../media/image115.w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07.png"/><Relationship Id="rId10" Type="http://schemas.openxmlformats.org/officeDocument/2006/relationships/image" Target="../media/image106.png"/><Relationship Id="rId4" Type="http://schemas.openxmlformats.org/officeDocument/2006/relationships/image" Target="../media/image125.png"/><Relationship Id="rId9" Type="http://schemas.openxmlformats.org/officeDocument/2006/relationships/image" Target="../media/image129.png"/></Relationships>
</file>

<file path=ppt/slides/_rels/slide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wmf"/><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8.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 Id="rId6" Type="http://schemas.openxmlformats.org/officeDocument/2006/relationships/image" Target="../media/image154.png"/><Relationship Id="rId5" Type="http://schemas.openxmlformats.org/officeDocument/2006/relationships/image" Target="../media/image158.png"/><Relationship Id="rId4"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8.xml"/><Relationship Id="rId6" Type="http://schemas.openxmlformats.org/officeDocument/2006/relationships/image" Target="../media/image162.png"/><Relationship Id="rId5" Type="http://schemas.openxmlformats.org/officeDocument/2006/relationships/image" Target="../media/image153.png"/><Relationship Id="rId4" Type="http://schemas.openxmlformats.org/officeDocument/2006/relationships/image" Target="../media/image161.png"/></Relationships>
</file>

<file path=ppt/slides/_rels/slide4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 Id="rId6" Type="http://schemas.openxmlformats.org/officeDocument/2006/relationships/image" Target="../media/image162.png"/><Relationship Id="rId5" Type="http://schemas.openxmlformats.org/officeDocument/2006/relationships/image" Target="../media/image158.png"/><Relationship Id="rId4" Type="http://schemas.openxmlformats.org/officeDocument/2006/relationships/image" Target="../media/image16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グループ化 3"/>
          <p:cNvGrpSpPr>
            <a:grpSpLocks/>
          </p:cNvGrpSpPr>
          <p:nvPr/>
        </p:nvGrpSpPr>
        <p:grpSpPr bwMode="auto">
          <a:xfrm>
            <a:off x="0" y="0"/>
            <a:ext cx="9144000" cy="6858000"/>
            <a:chOff x="0" y="0"/>
            <a:chExt cx="9144000" cy="6858000"/>
          </a:xfrm>
        </p:grpSpPr>
        <p:pic>
          <p:nvPicPr>
            <p:cNvPr id="19469" name="図 2"/>
            <p:cNvPicPr>
              <a:picLocks noChangeAspect="1"/>
            </p:cNvPicPr>
            <p:nvPr/>
          </p:nvPicPr>
          <p:blipFill>
            <a:blip r:embed="rId2">
              <a:extLst>
                <a:ext uri="{28A0092B-C50C-407E-A947-70E740481C1C}">
                  <a14:useLocalDpi xmlns:a14="http://schemas.microsoft.com/office/drawing/2010/main" val="0"/>
                </a:ext>
              </a:extLst>
            </a:blip>
            <a:srcRect t="12949" b="9486"/>
            <a:stretch>
              <a:fillRect/>
            </a:stretch>
          </p:blipFill>
          <p:spPr bwMode="auto">
            <a:xfrm>
              <a:off x="0" y="888022"/>
              <a:ext cx="9144000" cy="531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図 12"/>
            <p:cNvPicPr>
              <a:picLocks noChangeAspect="1"/>
            </p:cNvPicPr>
            <p:nvPr/>
          </p:nvPicPr>
          <p:blipFill>
            <a:blip r:embed="rId2">
              <a:extLst>
                <a:ext uri="{28A0092B-C50C-407E-A947-70E740481C1C}">
                  <a14:useLocalDpi xmlns:a14="http://schemas.microsoft.com/office/drawing/2010/main" val="0"/>
                </a:ext>
              </a:extLst>
            </a:blip>
            <a:srcRect l="8942" r="7596"/>
            <a:stretch>
              <a:fillRect/>
            </a:stretch>
          </p:blipFill>
          <p:spPr bwMode="auto">
            <a:xfrm>
              <a:off x="817685" y="0"/>
              <a:ext cx="76317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図 13"/>
            <p:cNvPicPr>
              <a:picLocks noChangeAspect="1"/>
            </p:cNvPicPr>
            <p:nvPr/>
          </p:nvPicPr>
          <p:blipFill>
            <a:blip r:embed="rId2">
              <a:extLst>
                <a:ext uri="{28A0092B-C50C-407E-A947-70E740481C1C}">
                  <a14:useLocalDpi xmlns:a14="http://schemas.microsoft.com/office/drawing/2010/main" val="0"/>
                </a:ext>
              </a:extLst>
            </a:blip>
            <a:srcRect l="87788" r="-2" b="78973"/>
            <a:stretch>
              <a:fillRect/>
            </a:stretch>
          </p:blipFill>
          <p:spPr bwMode="auto">
            <a:xfrm>
              <a:off x="8027377" y="1"/>
              <a:ext cx="1116622" cy="14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図 14"/>
            <p:cNvPicPr>
              <a:picLocks noChangeAspect="1"/>
            </p:cNvPicPr>
            <p:nvPr/>
          </p:nvPicPr>
          <p:blipFill>
            <a:blip r:embed="rId2">
              <a:extLst>
                <a:ext uri="{28A0092B-C50C-407E-A947-70E740481C1C}">
                  <a14:useLocalDpi xmlns:a14="http://schemas.microsoft.com/office/drawing/2010/main" val="0"/>
                </a:ext>
              </a:extLst>
            </a:blip>
            <a:srcRect t="86154" r="86058"/>
            <a:stretch>
              <a:fillRect/>
            </a:stretch>
          </p:blipFill>
          <p:spPr bwMode="auto">
            <a:xfrm>
              <a:off x="0" y="5908430"/>
              <a:ext cx="1274885" cy="94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スライド番号プレースホルダ 5"/>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22E8BB11-8B99-488F-AC62-5B7CD744EA4E}" type="slidenum">
              <a:rPr lang="ja-JP" altLang="en-US">
                <a:latin typeface="Times New Roman" panose="02020603050405020304" pitchFamily="18" charset="0"/>
              </a:rPr>
              <a:pPr/>
              <a:t>1</a:t>
            </a:fld>
            <a:endParaRPr lang="ja-JP" altLang="en-US">
              <a:latin typeface="Times New Roman" panose="02020603050405020304" pitchFamily="18" charset="0"/>
            </a:endParaRPr>
          </a:p>
        </p:txBody>
      </p:sp>
      <p:sp>
        <p:nvSpPr>
          <p:cNvPr id="2" name="角丸四角形 1"/>
          <p:cNvSpPr/>
          <p:nvPr/>
        </p:nvSpPr>
        <p:spPr bwMode="auto">
          <a:xfrm>
            <a:off x="-108520" y="2204864"/>
            <a:ext cx="9252520" cy="1686049"/>
          </a:xfrm>
          <a:prstGeom prst="roundRect">
            <a:avLst/>
          </a:prstGeom>
          <a:solidFill>
            <a:schemeClr val="bg1">
              <a:alpha val="63000"/>
            </a:schemeClr>
          </a:solidFill>
          <a:ln w="9525" cap="flat" cmpd="sng" algn="ctr">
            <a:noFill/>
            <a:prstDash val="solid"/>
            <a:round/>
            <a:headEnd type="none" w="med" len="med"/>
            <a:tailEnd type="none" w="med" len="med"/>
          </a:ln>
          <a:effectLst>
            <a:softEdge rad="127000"/>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sp>
        <p:nvSpPr>
          <p:cNvPr id="19463" name="テキスト ボックス 7"/>
          <p:cNvSpPr txBox="1">
            <a:spLocks noChangeArrowheads="1"/>
          </p:cNvSpPr>
          <p:nvPr/>
        </p:nvSpPr>
        <p:spPr bwMode="auto">
          <a:xfrm>
            <a:off x="90488" y="2420938"/>
            <a:ext cx="94122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3200" b="1">
                <a:latin typeface="Times New Roman" panose="02020603050405020304" pitchFamily="18" charset="0"/>
                <a:cs typeface="Times New Roman" panose="02020603050405020304" pitchFamily="18" charset="0"/>
              </a:rPr>
              <a:t>Simultaneous multiple radiosonde observation on </a:t>
            </a:r>
          </a:p>
          <a:p>
            <a:r>
              <a:rPr lang="ja-JP" altLang="en-US" sz="3200" b="1">
                <a:latin typeface="Times New Roman" panose="02020603050405020304" pitchFamily="18" charset="0"/>
                <a:cs typeface="Times New Roman" panose="02020603050405020304" pitchFamily="18" charset="0"/>
              </a:rPr>
              <a:t>　</a:t>
            </a:r>
            <a:r>
              <a:rPr lang="en-US" altLang="ja-JP" sz="3200" b="1">
                <a:latin typeface="Times New Roman" panose="02020603050405020304" pitchFamily="18" charset="0"/>
                <a:cs typeface="Times New Roman" panose="02020603050405020304" pitchFamily="18" charset="0"/>
              </a:rPr>
              <a:t>localized extremely strong wind in Mie prefecture</a:t>
            </a:r>
            <a:endParaRPr lang="ja-JP" altLang="en-US" sz="3200" b="1">
              <a:latin typeface="Times New Roman" panose="02020603050405020304" pitchFamily="18" charset="0"/>
              <a:cs typeface="Times New Roman" panose="02020603050405020304" pitchFamily="18" charset="0"/>
            </a:endParaRPr>
          </a:p>
        </p:txBody>
      </p:sp>
      <p:sp>
        <p:nvSpPr>
          <p:cNvPr id="16" name="角丸四角形 15"/>
          <p:cNvSpPr/>
          <p:nvPr/>
        </p:nvSpPr>
        <p:spPr bwMode="auto">
          <a:xfrm>
            <a:off x="1475656" y="4293096"/>
            <a:ext cx="5941145" cy="1686049"/>
          </a:xfrm>
          <a:prstGeom prst="roundRect">
            <a:avLst/>
          </a:prstGeom>
          <a:solidFill>
            <a:schemeClr val="bg1">
              <a:alpha val="63000"/>
            </a:schemeClr>
          </a:solidFill>
          <a:ln w="9525" cap="flat" cmpd="sng" algn="ctr">
            <a:noFill/>
            <a:prstDash val="solid"/>
            <a:round/>
            <a:headEnd type="none" w="med" len="med"/>
            <a:tailEnd type="none" w="med" len="med"/>
          </a:ln>
          <a:effectLst>
            <a:softEdge rad="127000"/>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sp>
        <p:nvSpPr>
          <p:cNvPr id="19467" name="テキスト ボックス 4"/>
          <p:cNvSpPr txBox="1">
            <a:spLocks noChangeArrowheads="1"/>
          </p:cNvSpPr>
          <p:nvPr/>
        </p:nvSpPr>
        <p:spPr bwMode="auto">
          <a:xfrm>
            <a:off x="1600200" y="4292600"/>
            <a:ext cx="5816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sz="2400" i="1">
                <a:latin typeface="Times New Roman" panose="02020603050405020304" pitchFamily="18" charset="0"/>
                <a:cs typeface="Times New Roman" panose="02020603050405020304" pitchFamily="18" charset="0"/>
              </a:rPr>
              <a:t>Climate and Ecosystems Dynamics</a:t>
            </a:r>
            <a:r>
              <a:rPr lang="ja-JP" altLang="en-US" sz="2400" i="1">
                <a:latin typeface="Times New Roman" panose="02020603050405020304" pitchFamily="18" charset="0"/>
                <a:cs typeface="Times New Roman" panose="02020603050405020304" pitchFamily="18" charset="0"/>
              </a:rPr>
              <a:t> </a:t>
            </a:r>
            <a:r>
              <a:rPr lang="en-US" altLang="ja-JP" sz="2400" i="1">
                <a:latin typeface="Times New Roman" panose="02020603050405020304" pitchFamily="18" charset="0"/>
                <a:cs typeface="Times New Roman" panose="02020603050405020304" pitchFamily="18" charset="0"/>
              </a:rPr>
              <a:t>Division</a:t>
            </a:r>
            <a:endParaRPr lang="en-US" altLang="ja-JP" sz="2400"/>
          </a:p>
          <a:p>
            <a:pPr algn="ctr"/>
            <a:r>
              <a:rPr lang="en-US" altLang="ja-JP" sz="2400" i="1">
                <a:latin typeface="Times New Roman" panose="02020603050405020304" pitchFamily="18" charset="0"/>
                <a:cs typeface="Times New Roman" panose="02020603050405020304" pitchFamily="18" charset="0"/>
              </a:rPr>
              <a:t>509M233</a:t>
            </a:r>
          </a:p>
          <a:p>
            <a:pPr algn="ctr"/>
            <a:r>
              <a:rPr lang="en-US" altLang="ja-JP" sz="2400" i="1">
                <a:latin typeface="Times New Roman" panose="02020603050405020304" pitchFamily="18" charset="0"/>
                <a:cs typeface="Times New Roman" panose="02020603050405020304" pitchFamily="18" charset="0"/>
              </a:rPr>
              <a:t>Komatsu Kensuke</a:t>
            </a:r>
          </a:p>
          <a:p>
            <a:pPr algn="ctr"/>
            <a:r>
              <a:rPr lang="en-US" altLang="ja-JP" sz="2400" i="1">
                <a:latin typeface="Times New Roman" panose="02020603050405020304" pitchFamily="18" charset="0"/>
                <a:cs typeface="Times New Roman" panose="02020603050405020304" pitchFamily="18" charset="0"/>
              </a:rPr>
              <a:t>Supervisor : Prof. Tachibana Yoshihiro</a:t>
            </a:r>
          </a:p>
        </p:txBody>
      </p:sp>
      <p:sp>
        <p:nvSpPr>
          <p:cNvPr id="10" name="テキスト ボックス 9"/>
          <p:cNvSpPr txBox="1"/>
          <p:nvPr/>
        </p:nvSpPr>
        <p:spPr>
          <a:xfrm>
            <a:off x="3059113" y="6235700"/>
            <a:ext cx="3049587" cy="708025"/>
          </a:xfrm>
          <a:prstGeom prst="rect">
            <a:avLst/>
          </a:prstGeom>
          <a:noFill/>
        </p:spPr>
        <p:txBody>
          <a:bodyPr wrap="none">
            <a:spAutoFit/>
          </a:bodyPr>
          <a:lstStyle/>
          <a:p>
            <a:pPr fontAlgn="auto">
              <a:spcBef>
                <a:spcPts val="0"/>
              </a:spcBef>
              <a:spcAft>
                <a:spcPts val="0"/>
              </a:spcAft>
              <a:defRPr/>
            </a:pPr>
            <a:r>
              <a:rPr lang="en-US" altLang="ja-JP" sz="2000" dirty="0">
                <a:latin typeface="+mj-lt"/>
                <a:ea typeface="+mn-ea"/>
              </a:rPr>
              <a:t>Master’s thesis examination</a:t>
            </a:r>
          </a:p>
          <a:p>
            <a:pPr algn="ctr" fontAlgn="auto">
              <a:spcBef>
                <a:spcPts val="0"/>
              </a:spcBef>
              <a:spcAft>
                <a:spcPts val="0"/>
              </a:spcAft>
              <a:defRPr/>
            </a:pPr>
            <a:r>
              <a:rPr lang="en-US" altLang="ja-JP" sz="2000" dirty="0">
                <a:latin typeface="+mj-lt"/>
                <a:ea typeface="+mn-ea"/>
              </a:rPr>
              <a:t>16 Feb. 2011</a:t>
            </a:r>
            <a:endParaRPr lang="ja-JP" altLang="en-US" sz="2000" dirty="0">
              <a:latin typeface="+mj-lt"/>
              <a:ea typeface="+mn-ea"/>
            </a:endParaRPr>
          </a:p>
        </p:txBody>
      </p:sp>
    </p:spTree>
  </p:cSld>
  <p:clrMapOvr>
    <a:masterClrMapping/>
  </p:clrMapOvr>
  <p:transition spd="slow" advTm="695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0B50EC4-69CA-4E2B-85CD-0DF53BFE7FCB}" type="slidenum">
              <a:rPr lang="ja-JP" altLang="en-US">
                <a:latin typeface="Times New Roman" panose="02020603050405020304" pitchFamily="18" charset="0"/>
              </a:rPr>
              <a:pPr/>
              <a:t>10</a:t>
            </a:fld>
            <a:endParaRPr lang="ja-JP" altLang="en-US">
              <a:latin typeface="Times New Roman" panose="02020603050405020304" pitchFamily="18" charset="0"/>
            </a:endParaRPr>
          </a:p>
        </p:txBody>
      </p:sp>
      <p:graphicFrame>
        <p:nvGraphicFramePr>
          <p:cNvPr id="28675" name="オブジェクト 5"/>
          <p:cNvGraphicFramePr>
            <a:graphicFrameLocks noChangeAspect="1"/>
          </p:cNvGraphicFramePr>
          <p:nvPr/>
        </p:nvGraphicFramePr>
        <p:xfrm>
          <a:off x="971550" y="1116013"/>
          <a:ext cx="1584325" cy="935037"/>
        </p:xfrm>
        <a:graphic>
          <a:graphicData uri="http://schemas.openxmlformats.org/presentationml/2006/ole">
            <mc:AlternateContent xmlns:mc="http://schemas.openxmlformats.org/markup-compatibility/2006">
              <mc:Choice xmlns:v="urn:schemas-microsoft-com:vml" Requires="v">
                <p:oleObj spid="_x0000_s28713" name="数式" r:id="rId3" imgW="774364" imgH="457002" progId="Equation.3">
                  <p:embed/>
                </p:oleObj>
              </mc:Choice>
              <mc:Fallback>
                <p:oleObj name="数式" r:id="rId3" imgW="774364" imgH="457002" progId="Equation.3">
                  <p:embed/>
                  <p:pic>
                    <p:nvPicPr>
                      <p:cNvPr id="0" name="オブジェクト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116013"/>
                        <a:ext cx="15843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8676" name="グループ化 1"/>
          <p:cNvGrpSpPr>
            <a:grpSpLocks/>
          </p:cNvGrpSpPr>
          <p:nvPr/>
        </p:nvGrpSpPr>
        <p:grpSpPr bwMode="auto">
          <a:xfrm>
            <a:off x="3635375" y="552450"/>
            <a:ext cx="5400675" cy="2660650"/>
            <a:chOff x="5652120" y="890901"/>
            <a:chExt cx="5400600" cy="2661025"/>
          </a:xfrm>
        </p:grpSpPr>
        <p:grpSp>
          <p:nvGrpSpPr>
            <p:cNvPr id="28699" name="グループ化 38"/>
            <p:cNvGrpSpPr>
              <a:grpSpLocks/>
            </p:cNvGrpSpPr>
            <p:nvPr/>
          </p:nvGrpSpPr>
          <p:grpSpPr bwMode="auto">
            <a:xfrm>
              <a:off x="5857884" y="890901"/>
              <a:ext cx="3244451" cy="2643206"/>
              <a:chOff x="5873750" y="-24"/>
              <a:chExt cx="3375757" cy="2786082"/>
            </a:xfrm>
          </p:grpSpPr>
          <p:graphicFrame>
            <p:nvGraphicFramePr>
              <p:cNvPr id="28701" name="Object 5"/>
              <p:cNvGraphicFramePr>
                <a:graphicFrameLocks noChangeAspect="1"/>
              </p:cNvGraphicFramePr>
              <p:nvPr/>
            </p:nvGraphicFramePr>
            <p:xfrm>
              <a:off x="5979633" y="71414"/>
              <a:ext cx="326749" cy="382950"/>
            </p:xfrm>
            <a:graphic>
              <a:graphicData uri="http://schemas.openxmlformats.org/presentationml/2006/ole">
                <mc:AlternateContent xmlns:mc="http://schemas.openxmlformats.org/markup-compatibility/2006">
                  <mc:Choice xmlns:v="urn:schemas-microsoft-com:vml" Requires="v">
                    <p:oleObj spid="_x0000_s28714" name="数式" r:id="rId5" imgW="139579" imgH="164957" progId="Equation.3">
                      <p:embed/>
                    </p:oleObj>
                  </mc:Choice>
                  <mc:Fallback>
                    <p:oleObj name="数式" r:id="rId5" imgW="139579" imgH="164957"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9633" y="71414"/>
                            <a:ext cx="326749" cy="3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テキスト ボックス 9"/>
              <p:cNvSpPr txBox="1"/>
              <p:nvPr/>
            </p:nvSpPr>
            <p:spPr>
              <a:xfrm>
                <a:off x="6194817" y="-24"/>
                <a:ext cx="1318076" cy="421734"/>
              </a:xfrm>
              <a:prstGeom prst="rect">
                <a:avLst/>
              </a:prstGeom>
              <a:noFill/>
            </p:spPr>
            <p:txBody>
              <a:bodyPr wrap="none">
                <a:spAutoFit/>
              </a:bodyPr>
              <a:lstStyle/>
              <a:p>
                <a:pPr fontAlgn="auto">
                  <a:spcBef>
                    <a:spcPts val="0"/>
                  </a:spcBef>
                  <a:spcAft>
                    <a:spcPts val="0"/>
                  </a:spcAft>
                  <a:defRPr/>
                </a:pPr>
                <a:r>
                  <a:rPr lang="ja-JP" altLang="en-US" sz="2000" dirty="0">
                    <a:latin typeface="+mj-lt"/>
                    <a:ea typeface="+mn-ea"/>
                  </a:rPr>
                  <a:t>：気温（</a:t>
                </a:r>
                <a:r>
                  <a:rPr lang="en-US" altLang="ja-JP" sz="2000" dirty="0">
                    <a:latin typeface="+mj-lt"/>
                    <a:ea typeface="+mn-ea"/>
                  </a:rPr>
                  <a:t>K</a:t>
                </a:r>
                <a:r>
                  <a:rPr lang="ja-JP" altLang="en-US" sz="2000" dirty="0">
                    <a:latin typeface="+mj-lt"/>
                    <a:ea typeface="+mn-ea"/>
                  </a:rPr>
                  <a:t>）</a:t>
                </a:r>
                <a:endParaRPr lang="ja-JP" altLang="en-US" sz="2000" dirty="0">
                  <a:latin typeface="+mj-lt"/>
                  <a:ea typeface="+mn-ea"/>
                </a:endParaRPr>
              </a:p>
            </p:txBody>
          </p:sp>
          <p:graphicFrame>
            <p:nvGraphicFramePr>
              <p:cNvPr id="28703" name="Object 5"/>
              <p:cNvGraphicFramePr>
                <a:graphicFrameLocks noChangeAspect="1"/>
              </p:cNvGraphicFramePr>
              <p:nvPr/>
            </p:nvGraphicFramePr>
            <p:xfrm>
              <a:off x="5939705" y="382391"/>
              <a:ext cx="346808" cy="474841"/>
            </p:xfrm>
            <a:graphic>
              <a:graphicData uri="http://schemas.openxmlformats.org/presentationml/2006/ole">
                <mc:AlternateContent xmlns:mc="http://schemas.openxmlformats.org/markup-compatibility/2006">
                  <mc:Choice xmlns:v="urn:schemas-microsoft-com:vml" Requires="v">
                    <p:oleObj spid="_x0000_s28715" name="数式" r:id="rId7" imgW="165028" imgH="228501" progId="Equation.3">
                      <p:embed/>
                    </p:oleObj>
                  </mc:Choice>
                  <mc:Fallback>
                    <p:oleObj name="数式" r:id="rId7" imgW="165028" imgH="228501"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9705" y="382391"/>
                            <a:ext cx="346808" cy="47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テキスト ボックス 11"/>
              <p:cNvSpPr txBox="1"/>
              <p:nvPr/>
            </p:nvSpPr>
            <p:spPr>
              <a:xfrm>
                <a:off x="6222897" y="428404"/>
                <a:ext cx="3025960" cy="746402"/>
              </a:xfrm>
              <a:prstGeom prst="rect">
                <a:avLst/>
              </a:prstGeom>
              <a:noFill/>
            </p:spPr>
            <p:txBody>
              <a:bodyPr wrap="none">
                <a:spAutoFit/>
              </a:bodyPr>
              <a:lstStyle/>
              <a:p>
                <a:pPr fontAlgn="auto">
                  <a:spcBef>
                    <a:spcPts val="0"/>
                  </a:spcBef>
                  <a:spcAft>
                    <a:spcPts val="0"/>
                  </a:spcAft>
                  <a:defRPr/>
                </a:pPr>
                <a:r>
                  <a:rPr lang="ja-JP" altLang="en-US" sz="2000" dirty="0">
                    <a:latin typeface="+mj-lt"/>
                    <a:ea typeface="+mn-ea"/>
                  </a:rPr>
                  <a:t>：地表面気圧（</a:t>
                </a:r>
                <a:r>
                  <a:rPr lang="en-US" altLang="ja-JP" sz="2000" dirty="0" err="1">
                    <a:latin typeface="+mj-lt"/>
                    <a:ea typeface="+mn-ea"/>
                  </a:rPr>
                  <a:t>hPa</a:t>
                </a:r>
                <a:r>
                  <a:rPr lang="ja-JP" altLang="en-US" sz="2000" dirty="0">
                    <a:latin typeface="+mj-lt"/>
                    <a:ea typeface="+mn-ea"/>
                  </a:rPr>
                  <a:t>）</a:t>
                </a:r>
                <a:endParaRPr lang="en-US" altLang="ja-JP" sz="2000" dirty="0">
                  <a:latin typeface="+mj-lt"/>
                  <a:ea typeface="+mn-ea"/>
                </a:endParaRPr>
              </a:p>
              <a:p>
                <a:pPr fontAlgn="auto">
                  <a:spcBef>
                    <a:spcPts val="0"/>
                  </a:spcBef>
                  <a:spcAft>
                    <a:spcPts val="0"/>
                  </a:spcAft>
                  <a:defRPr/>
                </a:pPr>
                <a:r>
                  <a:rPr lang="ja-JP" altLang="en-US" sz="2000" dirty="0">
                    <a:latin typeface="+mj-lt"/>
                    <a:ea typeface="+mn-ea"/>
                  </a:rPr>
                  <a:t>　（今回は</a:t>
                </a:r>
                <a:r>
                  <a:rPr lang="en-US" altLang="ja-JP" sz="2000" dirty="0">
                    <a:latin typeface="+mj-lt"/>
                    <a:ea typeface="+mn-ea"/>
                  </a:rPr>
                  <a:t>1000hPa</a:t>
                </a:r>
                <a:r>
                  <a:rPr lang="ja-JP" altLang="en-US" sz="2000" dirty="0">
                    <a:latin typeface="+mj-lt"/>
                    <a:ea typeface="+mn-ea"/>
                  </a:rPr>
                  <a:t>とした）</a:t>
                </a:r>
                <a:endParaRPr lang="ja-JP" altLang="en-US" sz="2000" dirty="0">
                  <a:latin typeface="+mj-lt"/>
                  <a:ea typeface="+mn-ea"/>
                </a:endParaRPr>
              </a:p>
            </p:txBody>
          </p:sp>
          <p:graphicFrame>
            <p:nvGraphicFramePr>
              <p:cNvPr id="28705" name="Object 5"/>
              <p:cNvGraphicFramePr>
                <a:graphicFrameLocks noChangeAspect="1"/>
              </p:cNvGraphicFramePr>
              <p:nvPr/>
            </p:nvGraphicFramePr>
            <p:xfrm>
              <a:off x="5943114" y="1139525"/>
              <a:ext cx="336957" cy="361435"/>
            </p:xfrm>
            <a:graphic>
              <a:graphicData uri="http://schemas.openxmlformats.org/presentationml/2006/ole">
                <mc:AlternateContent xmlns:mc="http://schemas.openxmlformats.org/markup-compatibility/2006">
                  <mc:Choice xmlns:v="urn:schemas-microsoft-com:vml" Requires="v">
                    <p:oleObj spid="_x0000_s28716" name="数式" r:id="rId9" imgW="152268" imgH="164957" progId="Equation.3">
                      <p:embed/>
                    </p:oleObj>
                  </mc:Choice>
                  <mc:Fallback>
                    <p:oleObj name="数式" r:id="rId9" imgW="152268" imgH="164957"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114" y="1139525"/>
                            <a:ext cx="336957" cy="3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テキスト ボックス 13"/>
              <p:cNvSpPr txBox="1"/>
              <p:nvPr/>
            </p:nvSpPr>
            <p:spPr>
              <a:xfrm>
                <a:off x="6211334" y="1143009"/>
                <a:ext cx="2779853" cy="421734"/>
              </a:xfrm>
              <a:prstGeom prst="rect">
                <a:avLst/>
              </a:prstGeom>
              <a:noFill/>
            </p:spPr>
            <p:txBody>
              <a:bodyPr wrap="none">
                <a:spAutoFit/>
              </a:bodyPr>
              <a:lstStyle/>
              <a:p>
                <a:pPr fontAlgn="auto">
                  <a:spcBef>
                    <a:spcPts val="0"/>
                  </a:spcBef>
                  <a:spcAft>
                    <a:spcPts val="0"/>
                  </a:spcAft>
                  <a:defRPr/>
                </a:pPr>
                <a:r>
                  <a:rPr lang="ja-JP" altLang="en-US" sz="2000" dirty="0">
                    <a:latin typeface="+mj-lt"/>
                    <a:ea typeface="+mn-ea"/>
                  </a:rPr>
                  <a:t>：観測された気圧（</a:t>
                </a:r>
                <a:r>
                  <a:rPr lang="en-US" altLang="ja-JP" sz="2000" dirty="0" err="1">
                    <a:latin typeface="+mj-lt"/>
                    <a:ea typeface="+mn-ea"/>
                  </a:rPr>
                  <a:t>hPa</a:t>
                </a:r>
                <a:r>
                  <a:rPr lang="ja-JP" altLang="en-US" sz="2000" dirty="0">
                    <a:latin typeface="+mj-lt"/>
                    <a:ea typeface="+mn-ea"/>
                  </a:rPr>
                  <a:t>）</a:t>
                </a:r>
                <a:endParaRPr lang="ja-JP" altLang="en-US" sz="2000" dirty="0">
                  <a:latin typeface="+mj-lt"/>
                  <a:ea typeface="+mn-ea"/>
                </a:endParaRPr>
              </a:p>
            </p:txBody>
          </p:sp>
          <p:graphicFrame>
            <p:nvGraphicFramePr>
              <p:cNvPr id="28707" name="Object 8"/>
              <p:cNvGraphicFramePr>
                <a:graphicFrameLocks noChangeAspect="1"/>
              </p:cNvGraphicFramePr>
              <p:nvPr/>
            </p:nvGraphicFramePr>
            <p:xfrm>
              <a:off x="5935663" y="1639886"/>
              <a:ext cx="336550" cy="361950"/>
            </p:xfrm>
            <a:graphic>
              <a:graphicData uri="http://schemas.openxmlformats.org/presentationml/2006/ole">
                <mc:AlternateContent xmlns:mc="http://schemas.openxmlformats.org/markup-compatibility/2006">
                  <mc:Choice xmlns:v="urn:schemas-microsoft-com:vml" Requires="v">
                    <p:oleObj spid="_x0000_s28717" name="数式" r:id="rId11" imgW="152268" imgH="164957" progId="Equation.3">
                      <p:embed/>
                    </p:oleObj>
                  </mc:Choice>
                  <mc:Fallback>
                    <p:oleObj name="数式" r:id="rId11" imgW="152268" imgH="164957"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5663" y="1639886"/>
                            <a:ext cx="3365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08" name="Object 9"/>
              <p:cNvGraphicFramePr>
                <a:graphicFrameLocks noChangeAspect="1"/>
              </p:cNvGraphicFramePr>
              <p:nvPr/>
            </p:nvGraphicFramePr>
            <p:xfrm>
              <a:off x="5873750" y="2257421"/>
              <a:ext cx="449263" cy="528637"/>
            </p:xfrm>
            <a:graphic>
              <a:graphicData uri="http://schemas.openxmlformats.org/presentationml/2006/ole">
                <mc:AlternateContent xmlns:mc="http://schemas.openxmlformats.org/markup-compatibility/2006">
                  <mc:Choice xmlns:v="urn:schemas-microsoft-com:vml" Requires="v">
                    <p:oleObj spid="_x0000_s28718" name="数式" r:id="rId13" imgW="203112" imgH="241195" progId="Equation.3">
                      <p:embed/>
                    </p:oleObj>
                  </mc:Choice>
                  <mc:Fallback>
                    <p:oleObj name="数式" r:id="rId13" imgW="203112" imgH="241195" progId="Equation.3">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3750" y="2257421"/>
                            <a:ext cx="449263"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テキスト ボックス 16"/>
              <p:cNvSpPr txBox="1"/>
              <p:nvPr/>
            </p:nvSpPr>
            <p:spPr>
              <a:xfrm>
                <a:off x="6216290" y="1643399"/>
                <a:ext cx="2725346" cy="746402"/>
              </a:xfrm>
              <a:prstGeom prst="rect">
                <a:avLst/>
              </a:prstGeom>
              <a:noFill/>
            </p:spPr>
            <p:txBody>
              <a:bodyPr wrap="none">
                <a:spAutoFit/>
              </a:bodyPr>
              <a:lstStyle/>
              <a:p>
                <a:pPr fontAlgn="auto">
                  <a:spcBef>
                    <a:spcPts val="0"/>
                  </a:spcBef>
                  <a:spcAft>
                    <a:spcPts val="0"/>
                  </a:spcAft>
                  <a:defRPr/>
                </a:pPr>
                <a:r>
                  <a:rPr lang="ja-JP" altLang="en-US" sz="2000" dirty="0">
                    <a:latin typeface="+mj-lt"/>
                    <a:ea typeface="+mn-ea"/>
                  </a:rPr>
                  <a:t>：気体定数（乾燥大気）</a:t>
                </a:r>
                <a:endParaRPr lang="en-US" altLang="ja-JP" sz="2000" dirty="0">
                  <a:latin typeface="+mj-lt"/>
                  <a:ea typeface="+mn-ea"/>
                </a:endParaRPr>
              </a:p>
              <a:p>
                <a:pPr fontAlgn="auto">
                  <a:spcBef>
                    <a:spcPts val="0"/>
                  </a:spcBef>
                  <a:spcAft>
                    <a:spcPts val="0"/>
                  </a:spcAft>
                  <a:defRPr/>
                </a:pPr>
                <a:r>
                  <a:rPr lang="ja-JP" altLang="en-US" sz="2000" dirty="0">
                    <a:latin typeface="+mj-lt"/>
                    <a:ea typeface="+mn-ea"/>
                  </a:rPr>
                  <a:t>　</a:t>
                </a:r>
                <a:r>
                  <a:rPr lang="en-US" altLang="ja-JP" sz="2000" dirty="0">
                    <a:latin typeface="+mj-lt"/>
                    <a:ea typeface="+mn-ea"/>
                  </a:rPr>
                  <a:t>=</a:t>
                </a:r>
                <a:endParaRPr lang="ja-JP" altLang="en-US" sz="2000" dirty="0">
                  <a:latin typeface="+mj-lt"/>
                  <a:ea typeface="+mn-ea"/>
                </a:endParaRPr>
              </a:p>
            </p:txBody>
          </p:sp>
          <p:graphicFrame>
            <p:nvGraphicFramePr>
              <p:cNvPr id="28710" name="Object 10"/>
              <p:cNvGraphicFramePr>
                <a:graphicFrameLocks noChangeAspect="1"/>
              </p:cNvGraphicFramePr>
              <p:nvPr/>
            </p:nvGraphicFramePr>
            <p:xfrm>
              <a:off x="6626249" y="1982787"/>
              <a:ext cx="1303337" cy="358775"/>
            </p:xfrm>
            <a:graphic>
              <a:graphicData uri="http://schemas.openxmlformats.org/presentationml/2006/ole">
                <mc:AlternateContent xmlns:mc="http://schemas.openxmlformats.org/markup-compatibility/2006">
                  <mc:Choice xmlns:v="urn:schemas-microsoft-com:vml" Requires="v">
                    <p:oleObj spid="_x0000_s28719" name="数式" r:id="rId15" imgW="825500" imgH="228600" progId="Equation.3">
                      <p:embed/>
                    </p:oleObj>
                  </mc:Choice>
                  <mc:Fallback>
                    <p:oleObj name="数式" r:id="rId15" imgW="825500" imgH="228600" progId="Equation.3">
                      <p:embed/>
                      <p:pic>
                        <p:nvPicPr>
                          <p:cNvPr id="0" name="Object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6249" y="1982787"/>
                            <a:ext cx="13033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テキスト ボックス 18"/>
              <p:cNvSpPr txBox="1"/>
              <p:nvPr/>
            </p:nvSpPr>
            <p:spPr>
              <a:xfrm>
                <a:off x="6216290" y="2292734"/>
                <a:ext cx="1541059" cy="421734"/>
              </a:xfrm>
              <a:prstGeom prst="rect">
                <a:avLst/>
              </a:prstGeom>
              <a:noFill/>
            </p:spPr>
            <p:txBody>
              <a:bodyPr wrap="none">
                <a:spAutoFit/>
              </a:bodyPr>
              <a:lstStyle/>
              <a:p>
                <a:pPr fontAlgn="auto">
                  <a:spcBef>
                    <a:spcPts val="0"/>
                  </a:spcBef>
                  <a:spcAft>
                    <a:spcPts val="0"/>
                  </a:spcAft>
                  <a:defRPr/>
                </a:pPr>
                <a:r>
                  <a:rPr lang="ja-JP" altLang="en-US" sz="2000" dirty="0">
                    <a:latin typeface="+mj-lt"/>
                    <a:ea typeface="+mn-ea"/>
                  </a:rPr>
                  <a:t>：定圧比熱</a:t>
                </a:r>
                <a:r>
                  <a:rPr lang="en-US" altLang="ja-JP" sz="2000" dirty="0">
                    <a:latin typeface="+mj-lt"/>
                    <a:ea typeface="+mn-ea"/>
                  </a:rPr>
                  <a:t>=</a:t>
                </a:r>
              </a:p>
            </p:txBody>
          </p:sp>
          <p:graphicFrame>
            <p:nvGraphicFramePr>
              <p:cNvPr id="28712" name="Object 11"/>
              <p:cNvGraphicFramePr>
                <a:graphicFrameLocks noChangeAspect="1"/>
              </p:cNvGraphicFramePr>
              <p:nvPr/>
            </p:nvGraphicFramePr>
            <p:xfrm>
              <a:off x="7618444" y="2321504"/>
              <a:ext cx="1382712" cy="358775"/>
            </p:xfrm>
            <a:graphic>
              <a:graphicData uri="http://schemas.openxmlformats.org/presentationml/2006/ole">
                <mc:AlternateContent xmlns:mc="http://schemas.openxmlformats.org/markup-compatibility/2006">
                  <mc:Choice xmlns:v="urn:schemas-microsoft-com:vml" Requires="v">
                    <p:oleObj spid="_x0000_s28720" name="数式" r:id="rId17" imgW="876300" imgH="228600" progId="Equation.3">
                      <p:embed/>
                    </p:oleObj>
                  </mc:Choice>
                  <mc:Fallback>
                    <p:oleObj name="数式" r:id="rId17" imgW="876300" imgH="228600" progId="Equation.3">
                      <p:embed/>
                      <p:pic>
                        <p:nvPicPr>
                          <p:cNvPr id="0" name="Object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8444" y="2321504"/>
                            <a:ext cx="13827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0" name="角丸四角形 39"/>
            <p:cNvSpPr/>
            <p:nvPr/>
          </p:nvSpPr>
          <p:spPr>
            <a:xfrm>
              <a:off x="5652120" y="908366"/>
              <a:ext cx="5400600" cy="264356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mj-lt"/>
              </a:endParaRPr>
            </a:p>
          </p:txBody>
        </p:sp>
      </p:grpSp>
      <p:sp>
        <p:nvSpPr>
          <p:cNvPr id="45" name="テキスト ボックス 44"/>
          <p:cNvSpPr txBox="1"/>
          <p:nvPr/>
        </p:nvSpPr>
        <p:spPr>
          <a:xfrm>
            <a:off x="665163" y="-20638"/>
            <a:ext cx="8478837" cy="5238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温位・相当温位から見る大気の流れ</a:t>
            </a:r>
            <a:endParaRPr lang="ja-JP" altLang="en-US" sz="2800" dirty="0">
              <a:latin typeface="+mn-lt"/>
              <a:ea typeface="+mn-ea"/>
            </a:endParaRPr>
          </a:p>
        </p:txBody>
      </p:sp>
      <p:sp>
        <p:nvSpPr>
          <p:cNvPr id="57" name="テキスト ボックス 56"/>
          <p:cNvSpPr txBox="1"/>
          <p:nvPr/>
        </p:nvSpPr>
        <p:spPr>
          <a:xfrm>
            <a:off x="34925" y="3213100"/>
            <a:ext cx="8882063" cy="461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fontAlgn="auto">
              <a:spcBef>
                <a:spcPts val="0"/>
              </a:spcBef>
              <a:spcAft>
                <a:spcPts val="0"/>
              </a:spcAft>
              <a:defRPr/>
            </a:pPr>
            <a:r>
              <a:rPr lang="ja-JP" altLang="en-US" sz="2400" dirty="0"/>
              <a:t>断熱・偽断熱過程のもとでは保存される＝＞</a:t>
            </a:r>
            <a:r>
              <a:rPr lang="ja-JP" altLang="en-US" sz="2400" u="sng" dirty="0"/>
              <a:t>空気は等温位線に沿う</a:t>
            </a:r>
            <a:endParaRPr lang="ja-JP" altLang="en-US" sz="2400" u="sng" dirty="0"/>
          </a:p>
        </p:txBody>
      </p:sp>
      <p:sp>
        <p:nvSpPr>
          <p:cNvPr id="28679" name="テキスト ボックス 58"/>
          <p:cNvSpPr txBox="1">
            <a:spLocks noChangeArrowheads="1"/>
          </p:cNvSpPr>
          <p:nvPr/>
        </p:nvSpPr>
        <p:spPr bwMode="auto">
          <a:xfrm>
            <a:off x="34925" y="10144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温位</a:t>
            </a:r>
          </a:p>
        </p:txBody>
      </p:sp>
      <p:graphicFrame>
        <p:nvGraphicFramePr>
          <p:cNvPr id="28680" name="オブジェクト 60"/>
          <p:cNvGraphicFramePr>
            <a:graphicFrameLocks noChangeAspect="1"/>
          </p:cNvGraphicFramePr>
          <p:nvPr/>
        </p:nvGraphicFramePr>
        <p:xfrm>
          <a:off x="350838" y="2484438"/>
          <a:ext cx="3213100" cy="512762"/>
        </p:xfrm>
        <a:graphic>
          <a:graphicData uri="http://schemas.openxmlformats.org/presentationml/2006/ole">
            <mc:AlternateContent xmlns:mc="http://schemas.openxmlformats.org/markup-compatibility/2006">
              <mc:Choice xmlns:v="urn:schemas-microsoft-com:vml" Requires="v">
                <p:oleObj spid="_x0000_s28721" name="数式" r:id="rId19" imgW="1434960" imgH="228600" progId="Equation.3">
                  <p:embed/>
                </p:oleObj>
              </mc:Choice>
              <mc:Fallback>
                <p:oleObj name="数式" r:id="rId19" imgW="1434960" imgH="228600" progId="Equation.3">
                  <p:embed/>
                  <p:pic>
                    <p:nvPicPr>
                      <p:cNvPr id="0" name="オブジェクト 6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0838" y="2484438"/>
                        <a:ext cx="3213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1" name="テキスト ボックス 61"/>
          <p:cNvSpPr txBox="1">
            <a:spLocks noChangeArrowheads="1"/>
          </p:cNvSpPr>
          <p:nvPr/>
        </p:nvSpPr>
        <p:spPr bwMode="auto">
          <a:xfrm>
            <a:off x="34925" y="2052638"/>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相当温位</a:t>
            </a:r>
          </a:p>
        </p:txBody>
      </p:sp>
      <p:grpSp>
        <p:nvGrpSpPr>
          <p:cNvPr id="28682" name="グループ化 62"/>
          <p:cNvGrpSpPr>
            <a:grpSpLocks/>
          </p:cNvGrpSpPr>
          <p:nvPr/>
        </p:nvGrpSpPr>
        <p:grpSpPr bwMode="auto">
          <a:xfrm>
            <a:off x="6980238" y="692150"/>
            <a:ext cx="1927225" cy="1357313"/>
            <a:chOff x="728427" y="1711647"/>
            <a:chExt cx="1928201" cy="1357313"/>
          </a:xfrm>
        </p:grpSpPr>
        <p:grpSp>
          <p:nvGrpSpPr>
            <p:cNvPr id="28690" name="グループ化 63"/>
            <p:cNvGrpSpPr>
              <a:grpSpLocks/>
            </p:cNvGrpSpPr>
            <p:nvPr/>
          </p:nvGrpSpPr>
          <p:grpSpPr bwMode="auto">
            <a:xfrm>
              <a:off x="734777" y="2140336"/>
              <a:ext cx="1921851" cy="369332"/>
              <a:chOff x="5933348" y="865501"/>
              <a:chExt cx="1921851" cy="369332"/>
            </a:xfrm>
          </p:grpSpPr>
          <p:graphicFrame>
            <p:nvGraphicFramePr>
              <p:cNvPr id="28697" name="Object 5"/>
              <p:cNvGraphicFramePr>
                <a:graphicFrameLocks noChangeAspect="1"/>
              </p:cNvGraphicFramePr>
              <p:nvPr/>
            </p:nvGraphicFramePr>
            <p:xfrm>
              <a:off x="5933348" y="908300"/>
              <a:ext cx="307975" cy="274637"/>
            </p:xfrm>
            <a:graphic>
              <a:graphicData uri="http://schemas.openxmlformats.org/presentationml/2006/ole">
                <mc:AlternateContent xmlns:mc="http://schemas.openxmlformats.org/markup-compatibility/2006">
                  <mc:Choice xmlns:v="urn:schemas-microsoft-com:vml" Requires="v">
                    <p:oleObj spid="_x0000_s28722" name="数式" r:id="rId21" imgW="152280" imgH="139680" progId="Equation.3">
                      <p:embed/>
                    </p:oleObj>
                  </mc:Choice>
                  <mc:Fallback>
                    <p:oleObj name="数式" r:id="rId21" imgW="152280" imgH="139680" progId="Equation.3">
                      <p:embed/>
                      <p:pic>
                        <p:nvPicPr>
                          <p:cNvPr id="0" name="Object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33348" y="908300"/>
                            <a:ext cx="307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 name="テキスト ボックス 71"/>
              <p:cNvSpPr txBox="1"/>
              <p:nvPr/>
            </p:nvSpPr>
            <p:spPr>
              <a:xfrm>
                <a:off x="6192244" y="865437"/>
                <a:ext cx="1662955" cy="369888"/>
              </a:xfrm>
              <a:prstGeom prst="rect">
                <a:avLst/>
              </a:prstGeom>
              <a:noFill/>
            </p:spPr>
            <p:txBody>
              <a:bodyPr wrap="none">
                <a:spAutoFit/>
              </a:bodyPr>
              <a:lstStyle/>
              <a:p>
                <a:pPr fontAlgn="auto">
                  <a:spcBef>
                    <a:spcPts val="0"/>
                  </a:spcBef>
                  <a:spcAft>
                    <a:spcPts val="0"/>
                  </a:spcAft>
                  <a:defRPr/>
                </a:pPr>
                <a:r>
                  <a:rPr lang="ja-JP" altLang="en-US" dirty="0">
                    <a:latin typeface="+mj-lt"/>
                    <a:ea typeface="+mn-ea"/>
                  </a:rPr>
                  <a:t>：混合比</a:t>
                </a:r>
                <a:r>
                  <a:rPr lang="en-US" altLang="ja-JP" dirty="0">
                    <a:latin typeface="+mj-lt"/>
                    <a:ea typeface="+mn-ea"/>
                  </a:rPr>
                  <a:t>(</a:t>
                </a:r>
                <a:r>
                  <a:rPr lang="ja-JP" altLang="en-US" dirty="0">
                    <a:latin typeface="+mj-lt"/>
                    <a:ea typeface="+mn-ea"/>
                  </a:rPr>
                  <a:t>ｇｋｇ</a:t>
                </a:r>
                <a:r>
                  <a:rPr lang="en-US" altLang="ja-JP" baseline="30000" dirty="0">
                    <a:latin typeface="+mj-lt"/>
                    <a:ea typeface="+mn-ea"/>
                  </a:rPr>
                  <a:t>-1</a:t>
                </a:r>
                <a:r>
                  <a:rPr lang="en-US" altLang="ja-JP" dirty="0">
                    <a:latin typeface="+mj-lt"/>
                    <a:ea typeface="+mn-ea"/>
                  </a:rPr>
                  <a:t>)</a:t>
                </a:r>
              </a:p>
            </p:txBody>
          </p:sp>
        </p:grpSp>
        <p:grpSp>
          <p:nvGrpSpPr>
            <p:cNvPr id="28691" name="グループ化 64"/>
            <p:cNvGrpSpPr>
              <a:grpSpLocks/>
            </p:cNvGrpSpPr>
            <p:nvPr/>
          </p:nvGrpSpPr>
          <p:grpSpPr bwMode="auto">
            <a:xfrm>
              <a:off x="782402" y="1711647"/>
              <a:ext cx="1390541" cy="384845"/>
              <a:chOff x="5951337" y="1527733"/>
              <a:chExt cx="1390541" cy="384845"/>
            </a:xfrm>
          </p:grpSpPr>
          <p:graphicFrame>
            <p:nvGraphicFramePr>
              <p:cNvPr id="28695" name="Object 5"/>
              <p:cNvGraphicFramePr>
                <a:graphicFrameLocks noChangeAspect="1"/>
              </p:cNvGraphicFramePr>
              <p:nvPr/>
            </p:nvGraphicFramePr>
            <p:xfrm>
              <a:off x="5951337" y="1527733"/>
              <a:ext cx="269875" cy="369888"/>
            </p:xfrm>
            <a:graphic>
              <a:graphicData uri="http://schemas.openxmlformats.org/presentationml/2006/ole">
                <mc:AlternateContent xmlns:mc="http://schemas.openxmlformats.org/markup-compatibility/2006">
                  <mc:Choice xmlns:v="urn:schemas-microsoft-com:vml" Requires="v">
                    <p:oleObj spid="_x0000_s28723" name="数式" r:id="rId23" imgW="126720" imgH="177480" progId="Equation.3">
                      <p:embed/>
                    </p:oleObj>
                  </mc:Choice>
                  <mc:Fallback>
                    <p:oleObj name="数式" r:id="rId23" imgW="126720" imgH="177480" progId="Equation.3">
                      <p:embed/>
                      <p:pic>
                        <p:nvPicPr>
                          <p:cNvPr id="0" name="Object 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951337" y="1527733"/>
                            <a:ext cx="26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 name="テキスト ボックス 69"/>
              <p:cNvSpPr txBox="1"/>
              <p:nvPr/>
            </p:nvSpPr>
            <p:spPr>
              <a:xfrm>
                <a:off x="6183256" y="1543608"/>
                <a:ext cx="1157873" cy="368300"/>
              </a:xfrm>
              <a:prstGeom prst="rect">
                <a:avLst/>
              </a:prstGeom>
              <a:noFill/>
            </p:spPr>
            <p:txBody>
              <a:bodyPr wrap="none">
                <a:spAutoFit/>
              </a:bodyPr>
              <a:lstStyle/>
              <a:p>
                <a:pPr fontAlgn="auto">
                  <a:spcBef>
                    <a:spcPts val="0"/>
                  </a:spcBef>
                  <a:spcAft>
                    <a:spcPts val="0"/>
                  </a:spcAft>
                  <a:defRPr/>
                </a:pPr>
                <a:r>
                  <a:rPr lang="ja-JP" altLang="en-US" dirty="0">
                    <a:latin typeface="+mj-lt"/>
                    <a:ea typeface="+mn-ea"/>
                  </a:rPr>
                  <a:t>：温位（</a:t>
                </a:r>
                <a:r>
                  <a:rPr lang="en-US" altLang="ja-JP" dirty="0">
                    <a:latin typeface="+mj-lt"/>
                    <a:ea typeface="+mn-ea"/>
                  </a:rPr>
                  <a:t>K</a:t>
                </a:r>
                <a:r>
                  <a:rPr lang="ja-JP" altLang="en-US" dirty="0">
                    <a:latin typeface="+mj-lt"/>
                    <a:ea typeface="+mn-ea"/>
                  </a:rPr>
                  <a:t>）</a:t>
                </a:r>
                <a:endParaRPr lang="ja-JP" altLang="en-US" dirty="0">
                  <a:latin typeface="+mj-lt"/>
                  <a:ea typeface="+mn-ea"/>
                </a:endParaRPr>
              </a:p>
            </p:txBody>
          </p:sp>
        </p:grpSp>
        <p:grpSp>
          <p:nvGrpSpPr>
            <p:cNvPr id="28692" name="グループ化 65"/>
            <p:cNvGrpSpPr>
              <a:grpSpLocks/>
            </p:cNvGrpSpPr>
            <p:nvPr/>
          </p:nvGrpSpPr>
          <p:grpSpPr bwMode="auto">
            <a:xfrm>
              <a:off x="728427" y="2619697"/>
              <a:ext cx="1519143" cy="449263"/>
              <a:chOff x="5890201" y="1961806"/>
              <a:chExt cx="1519143" cy="449263"/>
            </a:xfrm>
          </p:grpSpPr>
          <p:graphicFrame>
            <p:nvGraphicFramePr>
              <p:cNvPr id="28693" name="Object 8"/>
              <p:cNvGraphicFramePr>
                <a:graphicFrameLocks noChangeAspect="1"/>
              </p:cNvGraphicFramePr>
              <p:nvPr/>
            </p:nvGraphicFramePr>
            <p:xfrm>
              <a:off x="5890201" y="1961806"/>
              <a:ext cx="377825" cy="449263"/>
            </p:xfrm>
            <a:graphic>
              <a:graphicData uri="http://schemas.openxmlformats.org/presentationml/2006/ole">
                <mc:AlternateContent xmlns:mc="http://schemas.openxmlformats.org/markup-compatibility/2006">
                  <mc:Choice xmlns:v="urn:schemas-microsoft-com:vml" Requires="v">
                    <p:oleObj spid="_x0000_s28724" name="数式" r:id="rId25" imgW="177480" imgH="215640" progId="Equation.3">
                      <p:embed/>
                    </p:oleObj>
                  </mc:Choice>
                  <mc:Fallback>
                    <p:oleObj name="数式" r:id="rId25" imgW="177480" imgH="215640" progId="Equation.3">
                      <p:embed/>
                      <p:pic>
                        <p:nvPicPr>
                          <p:cNvPr id="0" name="Object 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90201" y="1961806"/>
                            <a:ext cx="3778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 name="テキスト ボックス 67"/>
              <p:cNvSpPr txBox="1"/>
              <p:nvPr/>
            </p:nvSpPr>
            <p:spPr>
              <a:xfrm>
                <a:off x="6185626" y="2017369"/>
                <a:ext cx="1222994" cy="369887"/>
              </a:xfrm>
              <a:prstGeom prst="rect">
                <a:avLst/>
              </a:prstGeom>
              <a:noFill/>
            </p:spPr>
            <p:txBody>
              <a:bodyPr wrap="none">
                <a:spAutoFit/>
              </a:bodyPr>
              <a:lstStyle/>
              <a:p>
                <a:pPr fontAlgn="auto">
                  <a:spcBef>
                    <a:spcPts val="0"/>
                  </a:spcBef>
                  <a:spcAft>
                    <a:spcPts val="0"/>
                  </a:spcAft>
                  <a:defRPr/>
                </a:pPr>
                <a:r>
                  <a:rPr lang="ja-JP" altLang="en-US" dirty="0">
                    <a:latin typeface="+mj-lt"/>
                    <a:ea typeface="+mn-ea"/>
                  </a:rPr>
                  <a:t>：凝結温度</a:t>
                </a:r>
                <a:endParaRPr lang="ja-JP" altLang="en-US" dirty="0">
                  <a:latin typeface="+mj-lt"/>
                  <a:ea typeface="+mn-ea"/>
                </a:endParaRPr>
              </a:p>
            </p:txBody>
          </p:sp>
        </p:grpSp>
      </p:grpSp>
      <p:pic>
        <p:nvPicPr>
          <p:cNvPr id="28683" name="Picture 1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60000">
            <a:off x="128588" y="3824288"/>
            <a:ext cx="4029075" cy="2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4" name="テキスト ボックス 7"/>
          <p:cNvSpPr txBox="1">
            <a:spLocks noChangeArrowheads="1"/>
          </p:cNvSpPr>
          <p:nvPr/>
        </p:nvSpPr>
        <p:spPr bwMode="auto">
          <a:xfrm>
            <a:off x="315913" y="6289675"/>
            <a:ext cx="4256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400"/>
              <a:t>コロラド州ボルダー市におけるおろし風</a:t>
            </a:r>
            <a:endParaRPr lang="en-US" altLang="ja-JP" sz="1400"/>
          </a:p>
          <a:p>
            <a:r>
              <a:rPr lang="ja-JP" altLang="en-US" sz="1400"/>
              <a:t>の航空機観測による温位分布　</a:t>
            </a:r>
            <a:r>
              <a:rPr lang="en-US" altLang="ja-JP" sz="1400">
                <a:latin typeface="Times New Roman" panose="02020603050405020304" pitchFamily="18" charset="0"/>
                <a:cs typeface="Times New Roman" panose="02020603050405020304" pitchFamily="18" charset="0"/>
              </a:rPr>
              <a:t>(Lilly and Zipser 1972)</a:t>
            </a:r>
            <a:endParaRPr lang="ja-JP" altLang="en-US" sz="1400">
              <a:latin typeface="Times New Roman" panose="02020603050405020304" pitchFamily="18" charset="0"/>
              <a:cs typeface="Times New Roman" panose="02020603050405020304" pitchFamily="18" charset="0"/>
            </a:endParaRPr>
          </a:p>
        </p:txBody>
      </p:sp>
      <p:grpSp>
        <p:nvGrpSpPr>
          <p:cNvPr id="28685" name="グループ化 15"/>
          <p:cNvGrpSpPr>
            <a:grpSpLocks/>
          </p:cNvGrpSpPr>
          <p:nvPr/>
        </p:nvGrpSpPr>
        <p:grpSpPr bwMode="auto">
          <a:xfrm>
            <a:off x="4418013" y="3860800"/>
            <a:ext cx="4546600" cy="1570038"/>
            <a:chOff x="4274035" y="3861048"/>
            <a:chExt cx="4546437" cy="1569660"/>
          </a:xfrm>
        </p:grpSpPr>
        <p:sp>
          <p:nvSpPr>
            <p:cNvPr id="9" name="テキスト ボックス 8"/>
            <p:cNvSpPr txBox="1"/>
            <p:nvPr/>
          </p:nvSpPr>
          <p:spPr>
            <a:xfrm>
              <a:off x="4274035" y="3861048"/>
              <a:ext cx="4546437" cy="1569660"/>
            </a:xfrm>
            <a:prstGeom prst="rect">
              <a:avLst/>
            </a:prstGeom>
            <a:noFill/>
          </p:spPr>
          <p:txBody>
            <a:bodyPr wrap="none">
              <a:spAutoFit/>
            </a:bodyPr>
            <a:lstStyle/>
            <a:p>
              <a:pPr fontAlgn="auto">
                <a:spcBef>
                  <a:spcPts val="0"/>
                </a:spcBef>
                <a:spcAft>
                  <a:spcPts val="0"/>
                </a:spcAft>
                <a:defRPr/>
              </a:pPr>
              <a:r>
                <a:rPr lang="ja-JP" altLang="en-US" sz="2400" dirty="0">
                  <a:latin typeface="+mn-lt"/>
                  <a:ea typeface="+mn-ea"/>
                </a:rPr>
                <a:t>大気が山を越えるときに跳ね水の</a:t>
              </a:r>
              <a:endParaRPr lang="en-US" altLang="ja-JP" sz="2400" dirty="0">
                <a:latin typeface="+mn-lt"/>
                <a:ea typeface="+mn-ea"/>
              </a:endParaRPr>
            </a:p>
            <a:p>
              <a:pPr fontAlgn="auto">
                <a:spcBef>
                  <a:spcPts val="0"/>
                </a:spcBef>
                <a:spcAft>
                  <a:spcPts val="0"/>
                </a:spcAft>
                <a:defRPr/>
              </a:pPr>
              <a:r>
                <a:rPr lang="ja-JP" altLang="en-US" sz="2400" dirty="0" err="1">
                  <a:latin typeface="+mn-lt"/>
                  <a:ea typeface="+mn-ea"/>
                </a:rPr>
                <a:t>ような</a:t>
              </a:r>
              <a:r>
                <a:rPr lang="ja-JP" altLang="en-US" sz="2400" dirty="0">
                  <a:latin typeface="+mn-lt"/>
                  <a:ea typeface="+mn-ea"/>
                </a:rPr>
                <a:t>振る舞いをする現象</a:t>
              </a:r>
              <a:endParaRPr lang="en-US" altLang="ja-JP" sz="2400" dirty="0">
                <a:latin typeface="+mn-lt"/>
                <a:ea typeface="+mn-ea"/>
              </a:endParaRPr>
            </a:p>
            <a:p>
              <a:pPr fontAlgn="auto">
                <a:spcBef>
                  <a:spcPts val="0"/>
                </a:spcBef>
                <a:spcAft>
                  <a:spcPts val="0"/>
                </a:spcAft>
                <a:defRPr/>
              </a:pPr>
              <a:endParaRPr lang="en-US" altLang="ja-JP" sz="2400" dirty="0">
                <a:latin typeface="+mn-lt"/>
                <a:ea typeface="+mn-ea"/>
              </a:endParaRPr>
            </a:p>
            <a:p>
              <a:pPr algn="ctr" fontAlgn="auto">
                <a:spcBef>
                  <a:spcPts val="0"/>
                </a:spcBef>
                <a:spcAft>
                  <a:spcPts val="0"/>
                </a:spcAft>
                <a:defRPr/>
              </a:pPr>
              <a:r>
                <a:rPr lang="ja-JP" altLang="en-US" sz="2400" dirty="0">
                  <a:effectLst>
                    <a:outerShdw blurRad="38100" dist="38100" dir="2700000" algn="tl">
                      <a:srgbClr val="000000">
                        <a:alpha val="43137"/>
                      </a:srgbClr>
                    </a:outerShdw>
                  </a:effectLst>
                  <a:latin typeface="+mn-lt"/>
                  <a:ea typeface="+mn-ea"/>
                </a:rPr>
                <a:t>ハイドロリックジャンプ</a:t>
              </a:r>
              <a:endParaRPr lang="ja-JP" altLang="en-US" sz="2400" dirty="0">
                <a:effectLst>
                  <a:outerShdw blurRad="38100" dist="38100" dir="2700000" algn="tl">
                    <a:srgbClr val="000000">
                      <a:alpha val="43137"/>
                    </a:srgbClr>
                  </a:outerShdw>
                </a:effectLst>
                <a:latin typeface="+mn-lt"/>
                <a:ea typeface="+mn-ea"/>
              </a:endParaRPr>
            </a:p>
          </p:txBody>
        </p:sp>
        <p:sp>
          <p:nvSpPr>
            <p:cNvPr id="15" name="下矢印 14"/>
            <p:cNvSpPr/>
            <p:nvPr/>
          </p:nvSpPr>
          <p:spPr>
            <a:xfrm>
              <a:off x="5940850" y="4653020"/>
              <a:ext cx="1223918" cy="360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18" name="テキスト ボックス 17"/>
          <p:cNvSpPr txBox="1"/>
          <p:nvPr/>
        </p:nvSpPr>
        <p:spPr>
          <a:xfrm>
            <a:off x="4356100" y="5407025"/>
            <a:ext cx="4608513" cy="8302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ja-JP" altLang="en-US" sz="2400" dirty="0"/>
              <a:t>・等温位線の谷部で強い風が観測　</a:t>
            </a:r>
            <a:endParaRPr lang="en-US" altLang="ja-JP" sz="2400" dirty="0"/>
          </a:p>
          <a:p>
            <a:pPr fontAlgn="auto">
              <a:spcBef>
                <a:spcPts val="0"/>
              </a:spcBef>
              <a:spcAft>
                <a:spcPts val="0"/>
              </a:spcAft>
              <a:defRPr/>
            </a:pPr>
            <a:r>
              <a:rPr lang="ja-JP" altLang="en-US" sz="2400" dirty="0"/>
              <a:t>　</a:t>
            </a:r>
            <a:r>
              <a:rPr lang="ja-JP" altLang="en-US" sz="2400" dirty="0"/>
              <a:t>される</a:t>
            </a:r>
            <a:endParaRPr lang="ja-JP" altLang="en-US" sz="2400" dirty="0"/>
          </a:p>
        </p:txBody>
      </p:sp>
      <p:cxnSp>
        <p:nvCxnSpPr>
          <p:cNvPr id="22" name="直線コネクタ 21"/>
          <p:cNvCxnSpPr/>
          <p:nvPr/>
        </p:nvCxnSpPr>
        <p:spPr>
          <a:xfrm>
            <a:off x="-36513" y="3789363"/>
            <a:ext cx="9180513"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3644900"/>
            <a:ext cx="5749925"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501650"/>
            <a:ext cx="5759450" cy="31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0DF88DC8-7156-444E-8B89-C53A4A40DFCE}" type="slidenum">
              <a:rPr lang="ja-JP" altLang="en-US">
                <a:latin typeface="Times New Roman" panose="02020603050405020304" pitchFamily="18" charset="0"/>
              </a:rPr>
              <a:pPr/>
              <a:t>11</a:t>
            </a:fld>
            <a:endParaRPr lang="ja-JP" altLang="en-US">
              <a:latin typeface="Times New Roman" panose="02020603050405020304" pitchFamily="18" charset="0"/>
            </a:endParaRPr>
          </a:p>
        </p:txBody>
      </p:sp>
      <p:sp>
        <p:nvSpPr>
          <p:cNvPr id="5" name="テキスト ボックス 4"/>
          <p:cNvSpPr txBox="1"/>
          <p:nvPr/>
        </p:nvSpPr>
        <p:spPr>
          <a:xfrm>
            <a:off x="647700" y="-46038"/>
            <a:ext cx="849630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温位・相当温位から見る大気の流れ</a:t>
            </a:r>
            <a:r>
              <a:rPr lang="en-US" altLang="ja-JP" sz="2800" dirty="0">
                <a:latin typeface="+mn-lt"/>
                <a:ea typeface="+mn-ea"/>
              </a:rPr>
              <a:t>(06</a:t>
            </a:r>
            <a:r>
              <a:rPr lang="ja-JP" altLang="en-US" sz="2800" dirty="0">
                <a:latin typeface="+mn-lt"/>
                <a:ea typeface="+mn-ea"/>
              </a:rPr>
              <a:t>時観測</a:t>
            </a:r>
            <a:r>
              <a:rPr lang="en-US" altLang="ja-JP" sz="2800" dirty="0">
                <a:latin typeface="+mn-lt"/>
                <a:ea typeface="+mn-ea"/>
              </a:rPr>
              <a:t>)</a:t>
            </a:r>
            <a:endParaRPr lang="ja-JP" altLang="en-US" sz="2800" dirty="0">
              <a:latin typeface="+mn-lt"/>
              <a:ea typeface="+mn-ea"/>
            </a:endParaRPr>
          </a:p>
        </p:txBody>
      </p:sp>
      <p:pic>
        <p:nvPicPr>
          <p:cNvPr id="29702" name="Picture 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514350"/>
            <a:ext cx="2789237"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下矢印 6"/>
          <p:cNvSpPr/>
          <p:nvPr/>
        </p:nvSpPr>
        <p:spPr>
          <a:xfrm rot="19022010">
            <a:off x="2422525" y="1808163"/>
            <a:ext cx="331788" cy="584200"/>
          </a:xfrm>
          <a:prstGeom prst="downArrow">
            <a:avLst/>
          </a:prstGeom>
          <a:solidFill>
            <a:srgbClr val="4F81BD">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下矢印 7"/>
          <p:cNvSpPr/>
          <p:nvPr/>
        </p:nvSpPr>
        <p:spPr>
          <a:xfrm rot="14532042">
            <a:off x="3512344" y="1931194"/>
            <a:ext cx="404812" cy="641350"/>
          </a:xfrm>
          <a:prstGeom prst="downArrow">
            <a:avLst/>
          </a:prstGeom>
          <a:solidFill>
            <a:srgbClr val="4F81BD">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下矢印 8"/>
          <p:cNvSpPr/>
          <p:nvPr/>
        </p:nvSpPr>
        <p:spPr>
          <a:xfrm rot="19022010">
            <a:off x="2135188" y="5122863"/>
            <a:ext cx="331787" cy="585787"/>
          </a:xfrm>
          <a:prstGeom prst="downArrow">
            <a:avLst/>
          </a:prstGeom>
          <a:solidFill>
            <a:srgbClr val="4F81BD">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下矢印 9"/>
          <p:cNvSpPr/>
          <p:nvPr/>
        </p:nvSpPr>
        <p:spPr>
          <a:xfrm rot="14532042">
            <a:off x="3225006" y="5247482"/>
            <a:ext cx="404813" cy="641350"/>
          </a:xfrm>
          <a:prstGeom prst="downArrow">
            <a:avLst/>
          </a:prstGeom>
          <a:solidFill>
            <a:srgbClr val="4F81BD">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2970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888" y="3141663"/>
            <a:ext cx="2843212"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684213" y="539750"/>
            <a:ext cx="1227137" cy="461963"/>
          </a:xfrm>
          <a:prstGeom prst="rect">
            <a:avLst/>
          </a:prstGeom>
          <a:noFill/>
        </p:spPr>
        <p:txBody>
          <a:bodyPr wrap="none">
            <a:spAutoFit/>
          </a:bodyPr>
          <a:lstStyle/>
          <a:p>
            <a:pPr fontAlgn="auto">
              <a:spcBef>
                <a:spcPts val="0"/>
              </a:spcBef>
              <a:spcAft>
                <a:spcPts val="0"/>
              </a:spcAft>
              <a:defRPr/>
            </a:pPr>
            <a:r>
              <a:rPr lang="ja-JP" altLang="en-US" sz="2400" dirty="0">
                <a:latin typeface="+mj-lt"/>
                <a:ea typeface="+mn-ea"/>
              </a:rPr>
              <a:t>温位</a:t>
            </a:r>
            <a:r>
              <a:rPr lang="en-US" altLang="ja-JP" sz="2400" dirty="0">
                <a:latin typeface="+mj-lt"/>
                <a:ea typeface="+mn-ea"/>
              </a:rPr>
              <a:t>[K]</a:t>
            </a:r>
            <a:endParaRPr lang="ja-JP" altLang="en-US" sz="2400" dirty="0">
              <a:latin typeface="+mj-lt"/>
              <a:ea typeface="+mn-ea"/>
            </a:endParaRPr>
          </a:p>
        </p:txBody>
      </p:sp>
      <p:sp>
        <p:nvSpPr>
          <p:cNvPr id="4" name="正方形/長方形 3"/>
          <p:cNvSpPr/>
          <p:nvPr/>
        </p:nvSpPr>
        <p:spPr>
          <a:xfrm>
            <a:off x="688975" y="3687763"/>
            <a:ext cx="1843088" cy="461962"/>
          </a:xfrm>
          <a:prstGeom prst="rect">
            <a:avLst/>
          </a:prstGeom>
        </p:spPr>
        <p:txBody>
          <a:bodyPr wrap="none">
            <a:spAutoFit/>
          </a:bodyPr>
          <a:lstStyle/>
          <a:p>
            <a:pPr fontAlgn="auto">
              <a:spcBef>
                <a:spcPts val="0"/>
              </a:spcBef>
              <a:spcAft>
                <a:spcPts val="0"/>
              </a:spcAft>
              <a:defRPr/>
            </a:pPr>
            <a:r>
              <a:rPr lang="ja-JP" altLang="en-US" sz="2400" dirty="0">
                <a:latin typeface="+mj-lt"/>
                <a:ea typeface="+mn-ea"/>
              </a:rPr>
              <a:t>相当</a:t>
            </a:r>
            <a:r>
              <a:rPr lang="ja-JP" altLang="en-US" sz="2400" dirty="0">
                <a:latin typeface="+mj-lt"/>
                <a:ea typeface="+mn-ea"/>
              </a:rPr>
              <a:t>温</a:t>
            </a:r>
            <a:r>
              <a:rPr lang="ja-JP" altLang="en-US" sz="2400" dirty="0">
                <a:latin typeface="+mj-lt"/>
                <a:ea typeface="+mn-ea"/>
              </a:rPr>
              <a:t>位</a:t>
            </a:r>
            <a:r>
              <a:rPr lang="en-US" altLang="ja-JP" sz="2400" dirty="0">
                <a:latin typeface="+mj-lt"/>
                <a:ea typeface="+mn-ea"/>
              </a:rPr>
              <a:t>[K]</a:t>
            </a:r>
            <a:endParaRPr lang="ja-JP" altLang="en-US" sz="2400" dirty="0">
              <a:latin typeface="+mj-lt"/>
              <a:ea typeface="+mn-ea"/>
            </a:endParaRPr>
          </a:p>
        </p:txBody>
      </p:sp>
      <p:sp>
        <p:nvSpPr>
          <p:cNvPr id="29710" name="テキスト ボックス 11"/>
          <p:cNvSpPr txBox="1">
            <a:spLocks noChangeArrowheads="1"/>
          </p:cNvSpPr>
          <p:nvPr/>
        </p:nvSpPr>
        <p:spPr bwMode="auto">
          <a:xfrm>
            <a:off x="5857875" y="3933825"/>
            <a:ext cx="317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波状の分布が見られた</a:t>
            </a:r>
          </a:p>
        </p:txBody>
      </p:sp>
      <p:sp>
        <p:nvSpPr>
          <p:cNvPr id="29711" name="テキスト ボックス 14"/>
          <p:cNvSpPr txBox="1">
            <a:spLocks noChangeArrowheads="1"/>
          </p:cNvSpPr>
          <p:nvPr/>
        </p:nvSpPr>
        <p:spPr bwMode="auto">
          <a:xfrm>
            <a:off x="5867400" y="4840288"/>
            <a:ext cx="2938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強風域が谷部に一致</a:t>
            </a:r>
          </a:p>
        </p:txBody>
      </p:sp>
      <p:sp>
        <p:nvSpPr>
          <p:cNvPr id="13" name="下矢印 12"/>
          <p:cNvSpPr/>
          <p:nvPr/>
        </p:nvSpPr>
        <p:spPr>
          <a:xfrm>
            <a:off x="6840538" y="4437063"/>
            <a:ext cx="1044575"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713" name="テキスト ボックス 16"/>
          <p:cNvSpPr txBox="1">
            <a:spLocks noChangeArrowheads="1"/>
          </p:cNvSpPr>
          <p:nvPr/>
        </p:nvSpPr>
        <p:spPr bwMode="auto">
          <a:xfrm>
            <a:off x="5651500" y="5775325"/>
            <a:ext cx="361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ハイドロリックジャンプか？</a:t>
            </a:r>
          </a:p>
        </p:txBody>
      </p:sp>
      <p:sp>
        <p:nvSpPr>
          <p:cNvPr id="18" name="下矢印 17"/>
          <p:cNvSpPr/>
          <p:nvPr/>
        </p:nvSpPr>
        <p:spPr>
          <a:xfrm>
            <a:off x="6875463" y="5373688"/>
            <a:ext cx="1044575"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 y="3663950"/>
            <a:ext cx="5748338" cy="313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 y="509588"/>
            <a:ext cx="5756275" cy="31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48D8516-B4F6-483F-A73A-D28E0F3835B6}" type="slidenum">
              <a:rPr lang="ja-JP" altLang="en-US">
                <a:latin typeface="Times New Roman" panose="02020603050405020304" pitchFamily="18" charset="0"/>
              </a:rPr>
              <a:pPr/>
              <a:t>12</a:t>
            </a:fld>
            <a:endParaRPr lang="ja-JP" altLang="en-US">
              <a:latin typeface="Times New Roman" panose="02020603050405020304" pitchFamily="18" charset="0"/>
            </a:endParaRPr>
          </a:p>
        </p:txBody>
      </p:sp>
      <p:sp>
        <p:nvSpPr>
          <p:cNvPr id="5" name="テキスト ボックス 4"/>
          <p:cNvSpPr txBox="1"/>
          <p:nvPr/>
        </p:nvSpPr>
        <p:spPr>
          <a:xfrm>
            <a:off x="647700" y="-46038"/>
            <a:ext cx="849630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温位・相当温位から見る大気の流れ</a:t>
            </a:r>
            <a:r>
              <a:rPr lang="en-US" altLang="ja-JP" sz="2800" dirty="0">
                <a:latin typeface="+mn-lt"/>
                <a:ea typeface="+mn-ea"/>
              </a:rPr>
              <a:t>(15</a:t>
            </a:r>
            <a:r>
              <a:rPr lang="ja-JP" altLang="en-US" sz="2800" dirty="0">
                <a:latin typeface="+mn-lt"/>
                <a:ea typeface="+mn-ea"/>
              </a:rPr>
              <a:t>時観測</a:t>
            </a:r>
            <a:r>
              <a:rPr lang="en-US" altLang="ja-JP" sz="2800" dirty="0">
                <a:latin typeface="+mn-lt"/>
                <a:ea typeface="+mn-ea"/>
              </a:rPr>
              <a:t>)</a:t>
            </a:r>
            <a:endParaRPr lang="ja-JP" altLang="en-US" sz="2800" dirty="0">
              <a:latin typeface="+mn-lt"/>
              <a:ea typeface="+mn-ea"/>
            </a:endParaRPr>
          </a:p>
        </p:txBody>
      </p:sp>
      <p:pic>
        <p:nvPicPr>
          <p:cNvPr id="30726" name="Picture 3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925" y="501650"/>
            <a:ext cx="27797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50" y="3141663"/>
            <a:ext cx="2843213"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テキスト ボックス 2"/>
          <p:cNvSpPr txBox="1">
            <a:spLocks noChangeArrowheads="1"/>
          </p:cNvSpPr>
          <p:nvPr/>
        </p:nvSpPr>
        <p:spPr bwMode="auto">
          <a:xfrm>
            <a:off x="5838825" y="3944938"/>
            <a:ext cx="290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下層は混合層を形成</a:t>
            </a:r>
          </a:p>
        </p:txBody>
      </p:sp>
      <p:sp>
        <p:nvSpPr>
          <p:cNvPr id="30729" name="テキスト ボックス 8"/>
          <p:cNvSpPr txBox="1">
            <a:spLocks noChangeArrowheads="1"/>
          </p:cNvSpPr>
          <p:nvPr/>
        </p:nvSpPr>
        <p:spPr bwMode="auto">
          <a:xfrm>
            <a:off x="5867400" y="4881563"/>
            <a:ext cx="3197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波状の分布はみられず</a:t>
            </a:r>
          </a:p>
        </p:txBody>
      </p:sp>
      <p:sp>
        <p:nvSpPr>
          <p:cNvPr id="30730" name="テキスト ボックス 11"/>
          <p:cNvSpPr txBox="1">
            <a:spLocks noChangeArrowheads="1"/>
          </p:cNvSpPr>
          <p:nvPr/>
        </p:nvSpPr>
        <p:spPr bwMode="auto">
          <a:xfrm>
            <a:off x="5867400" y="5816600"/>
            <a:ext cx="324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強風域に低温位の存在</a:t>
            </a:r>
          </a:p>
        </p:txBody>
      </p:sp>
      <p:sp>
        <p:nvSpPr>
          <p:cNvPr id="13" name="下矢印 12"/>
          <p:cNvSpPr/>
          <p:nvPr/>
        </p:nvSpPr>
        <p:spPr>
          <a:xfrm>
            <a:off x="6840538" y="4406900"/>
            <a:ext cx="1044575"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下矢印 14"/>
          <p:cNvSpPr/>
          <p:nvPr/>
        </p:nvSpPr>
        <p:spPr>
          <a:xfrm>
            <a:off x="6875463" y="5343525"/>
            <a:ext cx="1044575"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テキスト ボックス 15"/>
          <p:cNvSpPr txBox="1"/>
          <p:nvPr/>
        </p:nvSpPr>
        <p:spPr>
          <a:xfrm>
            <a:off x="679450" y="539750"/>
            <a:ext cx="1228725" cy="461963"/>
          </a:xfrm>
          <a:prstGeom prst="rect">
            <a:avLst/>
          </a:prstGeom>
          <a:noFill/>
        </p:spPr>
        <p:txBody>
          <a:bodyPr wrap="none">
            <a:spAutoFit/>
          </a:bodyPr>
          <a:lstStyle/>
          <a:p>
            <a:pPr fontAlgn="auto">
              <a:spcBef>
                <a:spcPts val="0"/>
              </a:spcBef>
              <a:spcAft>
                <a:spcPts val="0"/>
              </a:spcAft>
              <a:defRPr/>
            </a:pPr>
            <a:r>
              <a:rPr lang="ja-JP" altLang="en-US" sz="2400" dirty="0">
                <a:latin typeface="+mj-lt"/>
                <a:ea typeface="+mn-ea"/>
              </a:rPr>
              <a:t>温位</a:t>
            </a:r>
            <a:r>
              <a:rPr lang="en-US" altLang="ja-JP" sz="2400" dirty="0">
                <a:latin typeface="+mj-lt"/>
                <a:ea typeface="+mn-ea"/>
              </a:rPr>
              <a:t>[K]</a:t>
            </a:r>
            <a:endParaRPr lang="ja-JP" altLang="en-US" sz="2400" dirty="0">
              <a:latin typeface="+mj-lt"/>
              <a:ea typeface="+mn-ea"/>
            </a:endParaRPr>
          </a:p>
        </p:txBody>
      </p:sp>
      <p:sp>
        <p:nvSpPr>
          <p:cNvPr id="17" name="正方形/長方形 16"/>
          <p:cNvSpPr/>
          <p:nvPr/>
        </p:nvSpPr>
        <p:spPr>
          <a:xfrm>
            <a:off x="674688" y="3689350"/>
            <a:ext cx="1844675" cy="461963"/>
          </a:xfrm>
          <a:prstGeom prst="rect">
            <a:avLst/>
          </a:prstGeom>
        </p:spPr>
        <p:txBody>
          <a:bodyPr wrap="none">
            <a:spAutoFit/>
          </a:bodyPr>
          <a:lstStyle/>
          <a:p>
            <a:pPr fontAlgn="auto">
              <a:spcBef>
                <a:spcPts val="0"/>
              </a:spcBef>
              <a:spcAft>
                <a:spcPts val="0"/>
              </a:spcAft>
              <a:defRPr/>
            </a:pPr>
            <a:r>
              <a:rPr lang="ja-JP" altLang="en-US" sz="2400" dirty="0">
                <a:latin typeface="+mj-lt"/>
                <a:ea typeface="+mn-ea"/>
              </a:rPr>
              <a:t>相当</a:t>
            </a:r>
            <a:r>
              <a:rPr lang="ja-JP" altLang="en-US" sz="2400" dirty="0">
                <a:latin typeface="+mj-lt"/>
                <a:ea typeface="+mn-ea"/>
              </a:rPr>
              <a:t>温</a:t>
            </a:r>
            <a:r>
              <a:rPr lang="ja-JP" altLang="en-US" sz="2400" dirty="0">
                <a:latin typeface="+mj-lt"/>
                <a:ea typeface="+mn-ea"/>
              </a:rPr>
              <a:t>位</a:t>
            </a:r>
            <a:r>
              <a:rPr lang="en-US" altLang="ja-JP" sz="2400" dirty="0">
                <a:latin typeface="+mj-lt"/>
                <a:ea typeface="+mn-ea"/>
              </a:rPr>
              <a:t>[K]</a:t>
            </a:r>
            <a:endParaRPr lang="ja-JP" altLang="en-US" sz="2400" dirty="0">
              <a:latin typeface="+mj-lt"/>
              <a:ea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13FB836F-2555-4800-ACF0-305416829FD4}" type="slidenum">
              <a:rPr lang="ja-JP" altLang="en-US">
                <a:latin typeface="Times New Roman" panose="02020603050405020304" pitchFamily="18" charset="0"/>
              </a:rPr>
              <a:pPr/>
              <a:t>13</a:t>
            </a:fld>
            <a:endParaRPr lang="ja-JP" altLang="en-US">
              <a:latin typeface="Times New Roman" panose="02020603050405020304" pitchFamily="18" charset="0"/>
            </a:endParaRPr>
          </a:p>
        </p:txBody>
      </p:sp>
      <p:sp>
        <p:nvSpPr>
          <p:cNvPr id="3" name="テキスト ボックス 2"/>
          <p:cNvSpPr txBox="1"/>
          <p:nvPr/>
        </p:nvSpPr>
        <p:spPr>
          <a:xfrm>
            <a:off x="647700" y="-14288"/>
            <a:ext cx="8451850" cy="5238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鉛直流分布の推定</a:t>
            </a:r>
            <a:endParaRPr lang="ja-JP" altLang="en-US" sz="2800" dirty="0">
              <a:latin typeface="+mn-lt"/>
              <a:ea typeface="+mn-ea"/>
            </a:endParaRPr>
          </a:p>
        </p:txBody>
      </p:sp>
      <p:sp>
        <p:nvSpPr>
          <p:cNvPr id="31748" name="テキスト ボックス 3"/>
          <p:cNvSpPr txBox="1">
            <a:spLocks noChangeArrowheads="1"/>
          </p:cNvSpPr>
          <p:nvPr/>
        </p:nvSpPr>
        <p:spPr bwMode="auto">
          <a:xfrm>
            <a:off x="611188" y="549275"/>
            <a:ext cx="8355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000"/>
              <a:t>バルーンの上昇速度は鉛直流の存在を示す指標となる　</a:t>
            </a:r>
            <a:r>
              <a:rPr lang="en-US" altLang="ja-JP" sz="1400">
                <a:latin typeface="Times New Roman" panose="02020603050405020304" pitchFamily="18" charset="0"/>
                <a:cs typeface="Times New Roman" panose="02020603050405020304" pitchFamily="18" charset="0"/>
              </a:rPr>
              <a:t>(Corby,1956   Reid,1972)</a:t>
            </a:r>
            <a:endParaRPr lang="ja-JP" altLang="en-US" sz="1400">
              <a:latin typeface="Times New Roman" panose="02020603050405020304" pitchFamily="18" charset="0"/>
              <a:cs typeface="Times New Roman" panose="02020603050405020304" pitchFamily="18" charset="0"/>
            </a:endParaRPr>
          </a:p>
        </p:txBody>
      </p:sp>
      <p:grpSp>
        <p:nvGrpSpPr>
          <p:cNvPr id="31749" name="グループ化 21"/>
          <p:cNvGrpSpPr>
            <a:grpSpLocks/>
          </p:cNvGrpSpPr>
          <p:nvPr/>
        </p:nvGrpSpPr>
        <p:grpSpPr bwMode="auto">
          <a:xfrm>
            <a:off x="34925" y="949325"/>
            <a:ext cx="5976938" cy="5935663"/>
            <a:chOff x="251520" y="1052736"/>
            <a:chExt cx="5741977" cy="5760640"/>
          </a:xfrm>
        </p:grpSpPr>
        <p:pic>
          <p:nvPicPr>
            <p:cNvPr id="317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5741977"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0" name="テキスト ボックス 28"/>
            <p:cNvSpPr txBox="1">
              <a:spLocks noChangeArrowheads="1"/>
            </p:cNvSpPr>
            <p:nvPr/>
          </p:nvSpPr>
          <p:spPr bwMode="auto">
            <a:xfrm>
              <a:off x="5292080" y="406778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C03BD"/>
                  </a:solidFill>
                </a:rPr>
                <a:t>風下</a:t>
              </a:r>
            </a:p>
          </p:txBody>
        </p:sp>
        <p:sp>
          <p:nvSpPr>
            <p:cNvPr id="31761" name="テキスト ボックス 29"/>
            <p:cNvSpPr txBox="1">
              <a:spLocks noChangeArrowheads="1"/>
            </p:cNvSpPr>
            <p:nvPr/>
          </p:nvSpPr>
          <p:spPr bwMode="auto">
            <a:xfrm>
              <a:off x="1763688" y="112474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FF0000"/>
                  </a:solidFill>
                </a:rPr>
                <a:t>風上</a:t>
              </a:r>
            </a:p>
          </p:txBody>
        </p:sp>
        <p:sp>
          <p:nvSpPr>
            <p:cNvPr id="31762" name="テキスト ボックス 30"/>
            <p:cNvSpPr txBox="1">
              <a:spLocks noChangeArrowheads="1"/>
            </p:cNvSpPr>
            <p:nvPr/>
          </p:nvSpPr>
          <p:spPr bwMode="auto">
            <a:xfrm>
              <a:off x="3565629" y="112474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FF0000"/>
                  </a:solidFill>
                </a:rPr>
                <a:t>風上</a:t>
              </a:r>
            </a:p>
          </p:txBody>
        </p:sp>
        <p:sp>
          <p:nvSpPr>
            <p:cNvPr id="31763" name="テキスト ボックス 31"/>
            <p:cNvSpPr txBox="1">
              <a:spLocks noChangeArrowheads="1"/>
            </p:cNvSpPr>
            <p:nvPr/>
          </p:nvSpPr>
          <p:spPr bwMode="auto">
            <a:xfrm>
              <a:off x="5292080" y="112474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B050"/>
                  </a:solidFill>
                </a:rPr>
                <a:t>山頂</a:t>
              </a:r>
            </a:p>
          </p:txBody>
        </p:sp>
        <p:sp>
          <p:nvSpPr>
            <p:cNvPr id="31764" name="テキスト ボックス 32"/>
            <p:cNvSpPr txBox="1">
              <a:spLocks noChangeArrowheads="1"/>
            </p:cNvSpPr>
            <p:nvPr/>
          </p:nvSpPr>
          <p:spPr bwMode="auto">
            <a:xfrm>
              <a:off x="1835696" y="400506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C03BD"/>
                  </a:solidFill>
                </a:rPr>
                <a:t>風下</a:t>
              </a:r>
            </a:p>
          </p:txBody>
        </p:sp>
        <p:sp>
          <p:nvSpPr>
            <p:cNvPr id="31765" name="テキスト ボックス 33"/>
            <p:cNvSpPr txBox="1">
              <a:spLocks noChangeArrowheads="1"/>
            </p:cNvSpPr>
            <p:nvPr/>
          </p:nvSpPr>
          <p:spPr bwMode="auto">
            <a:xfrm>
              <a:off x="3637637" y="4005064"/>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C03BD"/>
                  </a:solidFill>
                </a:rPr>
                <a:t>風下</a:t>
              </a:r>
            </a:p>
          </p:txBody>
        </p:sp>
      </p:grpSp>
      <p:cxnSp>
        <p:nvCxnSpPr>
          <p:cNvPr id="27" name="直線コネクタ 26"/>
          <p:cNvCxnSpPr/>
          <p:nvPr/>
        </p:nvCxnSpPr>
        <p:spPr>
          <a:xfrm>
            <a:off x="6443663" y="1196975"/>
            <a:ext cx="7921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6462713" y="1484313"/>
            <a:ext cx="79216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7273925" y="1016000"/>
            <a:ext cx="1109663" cy="369888"/>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06</a:t>
            </a:r>
            <a:r>
              <a:rPr lang="ja-JP" altLang="en-US" dirty="0">
                <a:latin typeface="+mj-lt"/>
                <a:ea typeface="+mn-ea"/>
              </a:rPr>
              <a:t>時観測</a:t>
            </a:r>
            <a:endParaRPr lang="ja-JP" altLang="en-US" dirty="0">
              <a:latin typeface="+mj-lt"/>
              <a:ea typeface="+mn-ea"/>
            </a:endParaRPr>
          </a:p>
        </p:txBody>
      </p:sp>
      <p:sp>
        <p:nvSpPr>
          <p:cNvPr id="42" name="テキスト ボックス 41"/>
          <p:cNvSpPr txBox="1"/>
          <p:nvPr/>
        </p:nvSpPr>
        <p:spPr>
          <a:xfrm>
            <a:off x="7277100" y="1331913"/>
            <a:ext cx="1111250"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15</a:t>
            </a:r>
            <a:r>
              <a:rPr lang="ja-JP" altLang="en-US" dirty="0">
                <a:latin typeface="+mj-lt"/>
                <a:ea typeface="+mn-ea"/>
              </a:rPr>
              <a:t>時観測</a:t>
            </a:r>
            <a:endParaRPr lang="ja-JP" altLang="en-US" dirty="0">
              <a:latin typeface="+mj-lt"/>
              <a:ea typeface="+mn-ea"/>
            </a:endParaRPr>
          </a:p>
        </p:txBody>
      </p:sp>
      <p:sp>
        <p:nvSpPr>
          <p:cNvPr id="36" name="テキスト ボックス 35"/>
          <p:cNvSpPr txBox="1"/>
          <p:nvPr/>
        </p:nvSpPr>
        <p:spPr>
          <a:xfrm>
            <a:off x="5921375" y="1916113"/>
            <a:ext cx="3330575" cy="831850"/>
          </a:xfrm>
          <a:prstGeom prst="rect">
            <a:avLst/>
          </a:prstGeom>
          <a:noFill/>
        </p:spPr>
        <p:txBody>
          <a:bodyPr wrap="none">
            <a:spAutoFit/>
          </a:bodyPr>
          <a:lstStyle/>
          <a:p>
            <a:pPr fontAlgn="auto">
              <a:spcBef>
                <a:spcPts val="0"/>
              </a:spcBef>
              <a:spcAft>
                <a:spcPts val="0"/>
              </a:spcAft>
              <a:defRPr/>
            </a:pPr>
            <a:r>
              <a:rPr lang="ja-JP" altLang="en-US" sz="2400" dirty="0">
                <a:latin typeface="+mj-lt"/>
                <a:ea typeface="+mn-ea"/>
              </a:rPr>
              <a:t>・</a:t>
            </a:r>
            <a:r>
              <a:rPr lang="en-US" altLang="ja-JP" sz="2400" dirty="0">
                <a:latin typeface="+mj-lt"/>
                <a:ea typeface="+mn-ea"/>
              </a:rPr>
              <a:t>06</a:t>
            </a:r>
            <a:r>
              <a:rPr lang="ja-JP" altLang="en-US" sz="2400" dirty="0">
                <a:latin typeface="+mj-lt"/>
                <a:ea typeface="+mn-ea"/>
              </a:rPr>
              <a:t>時観測の方が激しい</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変動を見せる</a:t>
            </a:r>
            <a:endParaRPr lang="ja-JP" altLang="en-US" sz="2400" dirty="0">
              <a:latin typeface="+mj-lt"/>
              <a:ea typeface="+mn-ea"/>
            </a:endParaRPr>
          </a:p>
        </p:txBody>
      </p:sp>
      <p:sp>
        <p:nvSpPr>
          <p:cNvPr id="31755" name="テキスト ボックス 36"/>
          <p:cNvSpPr txBox="1">
            <a:spLocks noChangeArrowheads="1"/>
          </p:cNvSpPr>
          <p:nvPr/>
        </p:nvSpPr>
        <p:spPr bwMode="auto">
          <a:xfrm>
            <a:off x="6084888" y="3357563"/>
            <a:ext cx="2965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・大気が波波していた</a:t>
            </a:r>
            <a:endParaRPr lang="en-US" altLang="ja-JP" sz="2400"/>
          </a:p>
          <a:p>
            <a:r>
              <a:rPr lang="ja-JP" altLang="en-US" sz="2400"/>
              <a:t>　可能性が高い</a:t>
            </a:r>
          </a:p>
        </p:txBody>
      </p:sp>
      <p:sp>
        <p:nvSpPr>
          <p:cNvPr id="31756" name="テキスト ボックス 44"/>
          <p:cNvSpPr txBox="1">
            <a:spLocks noChangeArrowheads="1"/>
          </p:cNvSpPr>
          <p:nvPr/>
        </p:nvSpPr>
        <p:spPr bwMode="auto">
          <a:xfrm>
            <a:off x="6011863" y="4868863"/>
            <a:ext cx="3087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・各バルーンでの上昇</a:t>
            </a:r>
            <a:endParaRPr lang="en-US" altLang="ja-JP" sz="2400"/>
          </a:p>
          <a:p>
            <a:r>
              <a:rPr lang="ja-JP" altLang="en-US" sz="2400"/>
              <a:t>　速度の偏差と温位線</a:t>
            </a:r>
            <a:endParaRPr lang="en-US" altLang="ja-JP" sz="2400"/>
          </a:p>
          <a:p>
            <a:r>
              <a:rPr lang="ja-JP" altLang="en-US" sz="2400"/>
              <a:t>　を比較する</a:t>
            </a:r>
            <a:endParaRPr lang="en-US" altLang="ja-JP" sz="2400"/>
          </a:p>
        </p:txBody>
      </p:sp>
      <p:sp>
        <p:nvSpPr>
          <p:cNvPr id="46" name="下矢印 45"/>
          <p:cNvSpPr/>
          <p:nvPr/>
        </p:nvSpPr>
        <p:spPr>
          <a:xfrm>
            <a:off x="6985000" y="2781300"/>
            <a:ext cx="1042988" cy="503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7" name="下矢印 46"/>
          <p:cNvSpPr/>
          <p:nvPr/>
        </p:nvSpPr>
        <p:spPr>
          <a:xfrm>
            <a:off x="6985000" y="4292600"/>
            <a:ext cx="1042988"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49275"/>
            <a:ext cx="8351837"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BFE73D8B-8A55-47FA-AAC2-31E4349F5F0C}" type="slidenum">
              <a:rPr lang="ja-JP" altLang="en-US">
                <a:latin typeface="Times New Roman" panose="02020603050405020304" pitchFamily="18" charset="0"/>
              </a:rPr>
              <a:pPr/>
              <a:t>14</a:t>
            </a:fld>
            <a:endParaRPr lang="ja-JP" altLang="en-US">
              <a:latin typeface="Times New Roman" panose="02020603050405020304" pitchFamily="18" charset="0"/>
            </a:endParaRPr>
          </a:p>
        </p:txBody>
      </p:sp>
      <p:sp>
        <p:nvSpPr>
          <p:cNvPr id="4" name="テキスト ボックス 3"/>
          <p:cNvSpPr txBox="1"/>
          <p:nvPr/>
        </p:nvSpPr>
        <p:spPr>
          <a:xfrm>
            <a:off x="669925" y="-26988"/>
            <a:ext cx="8459788"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大気の流れの検証：鉛直流分布と相当温位分布</a:t>
            </a:r>
            <a:endParaRPr lang="ja-JP" altLang="en-US" sz="2800" dirty="0">
              <a:latin typeface="+mn-lt"/>
              <a:ea typeface="+mn-ea"/>
            </a:endParaRPr>
          </a:p>
        </p:txBody>
      </p:sp>
      <p:sp>
        <p:nvSpPr>
          <p:cNvPr id="5" name="角丸四角形 4"/>
          <p:cNvSpPr/>
          <p:nvPr/>
        </p:nvSpPr>
        <p:spPr>
          <a:xfrm>
            <a:off x="3276600" y="2349500"/>
            <a:ext cx="935038" cy="8636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角丸四角形 7"/>
          <p:cNvSpPr/>
          <p:nvPr/>
        </p:nvSpPr>
        <p:spPr>
          <a:xfrm>
            <a:off x="3851275" y="3500438"/>
            <a:ext cx="1008063" cy="649287"/>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角丸四角形 8"/>
          <p:cNvSpPr/>
          <p:nvPr/>
        </p:nvSpPr>
        <p:spPr>
          <a:xfrm rot="5400000">
            <a:off x="5975350" y="3105150"/>
            <a:ext cx="1009650" cy="6477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 name="テキスト ボックス 5"/>
          <p:cNvSpPr txBox="1"/>
          <p:nvPr/>
        </p:nvSpPr>
        <p:spPr>
          <a:xfrm>
            <a:off x="250825" y="5991225"/>
            <a:ext cx="8767763" cy="46196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fontAlgn="auto">
              <a:spcBef>
                <a:spcPts val="0"/>
              </a:spcBef>
              <a:spcAft>
                <a:spcPts val="0"/>
              </a:spcAft>
              <a:defRPr/>
            </a:pPr>
            <a:r>
              <a:rPr lang="ja-JP" altLang="en-US" sz="2400" dirty="0"/>
              <a:t>下層での等相当温位線と推定</a:t>
            </a:r>
            <a:r>
              <a:rPr lang="ja-JP" altLang="en-US" sz="2400" dirty="0"/>
              <a:t>した</a:t>
            </a:r>
            <a:r>
              <a:rPr lang="ja-JP" altLang="en-US" sz="2400" dirty="0"/>
              <a:t>鉛直流分布とが良い対応を示す</a:t>
            </a:r>
            <a:endParaRPr lang="ja-JP" altLang="en-US" sz="2400" dirty="0"/>
          </a:p>
        </p:txBody>
      </p:sp>
      <p:sp>
        <p:nvSpPr>
          <p:cNvPr id="3" name="正方形/長方形 2"/>
          <p:cNvSpPr/>
          <p:nvPr/>
        </p:nvSpPr>
        <p:spPr>
          <a:xfrm>
            <a:off x="1616075" y="611188"/>
            <a:ext cx="1011238" cy="585787"/>
          </a:xfrm>
          <a:prstGeom prst="rect">
            <a:avLst/>
          </a:prstGeom>
        </p:spPr>
        <p:txBody>
          <a:bodyPr wrap="none">
            <a:spAutoFit/>
          </a:bodyPr>
          <a:lstStyle/>
          <a:p>
            <a:pPr fontAlgn="auto">
              <a:spcBef>
                <a:spcPts val="0"/>
              </a:spcBef>
              <a:spcAft>
                <a:spcPts val="0"/>
              </a:spcAft>
              <a:defRPr/>
            </a:pPr>
            <a:r>
              <a:rPr lang="en-US" altLang="ja-JP" sz="3200" dirty="0">
                <a:latin typeface="+mj-lt"/>
                <a:ea typeface="+mn-ea"/>
              </a:rPr>
              <a:t>06</a:t>
            </a:r>
            <a:r>
              <a:rPr lang="ja-JP" altLang="en-US" sz="3200" dirty="0">
                <a:latin typeface="+mj-lt"/>
                <a:ea typeface="+mn-ea"/>
              </a:rPr>
              <a:t>時</a:t>
            </a:r>
          </a:p>
        </p:txBody>
      </p:sp>
      <p:pic>
        <p:nvPicPr>
          <p:cNvPr id="327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122863"/>
            <a:ext cx="413385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839788"/>
            <a:ext cx="4716462" cy="255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975475" y="6519863"/>
            <a:ext cx="2133600" cy="365125"/>
          </a:xfrm>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FB652A30-85C7-452F-8AD4-14A09A000933}" type="slidenum">
              <a:rPr lang="ja-JP" altLang="en-US">
                <a:latin typeface="Times New Roman" panose="02020603050405020304" pitchFamily="18" charset="0"/>
              </a:rPr>
              <a:pPr/>
              <a:t>15</a:t>
            </a:fld>
            <a:endParaRPr lang="ja-JP" altLang="en-US">
              <a:latin typeface="Times New Roman" panose="02020603050405020304" pitchFamily="18" charset="0"/>
            </a:endParaRPr>
          </a:p>
        </p:txBody>
      </p:sp>
      <p:sp>
        <p:nvSpPr>
          <p:cNvPr id="3" name="テキスト ボックス 2"/>
          <p:cNvSpPr txBox="1"/>
          <p:nvPr/>
        </p:nvSpPr>
        <p:spPr>
          <a:xfrm>
            <a:off x="647700" y="-26988"/>
            <a:ext cx="849630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ハイドロリックジャンプの検証：風上フルード数に関して</a:t>
            </a:r>
            <a:endParaRPr lang="ja-JP" altLang="en-US" sz="2800" dirty="0">
              <a:latin typeface="+mn-lt"/>
              <a:ea typeface="+mn-ea"/>
            </a:endParaRPr>
          </a:p>
        </p:txBody>
      </p:sp>
      <p:graphicFrame>
        <p:nvGraphicFramePr>
          <p:cNvPr id="33797" name="オブジェクト 46"/>
          <p:cNvGraphicFramePr>
            <a:graphicFrameLocks noChangeAspect="1"/>
          </p:cNvGraphicFramePr>
          <p:nvPr/>
        </p:nvGraphicFramePr>
        <p:xfrm>
          <a:off x="517525" y="5035550"/>
          <a:ext cx="2398713" cy="1273175"/>
        </p:xfrm>
        <a:graphic>
          <a:graphicData uri="http://schemas.openxmlformats.org/presentationml/2006/ole">
            <mc:AlternateContent xmlns:mc="http://schemas.openxmlformats.org/markup-compatibility/2006">
              <mc:Choice xmlns:v="urn:schemas-microsoft-com:vml" Requires="v">
                <p:oleObj spid="_x0000_s33824" name="数式" r:id="rId5" imgW="1218960" imgH="647640" progId="Equation.3">
                  <p:embed/>
                </p:oleObj>
              </mc:Choice>
              <mc:Fallback>
                <p:oleObj name="数式" r:id="rId5" imgW="1218960" imgH="647640" progId="Equation.3">
                  <p:embed/>
                  <p:pic>
                    <p:nvPicPr>
                      <p:cNvPr id="0" name="オブジェクト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525" y="5035550"/>
                        <a:ext cx="23987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798" name="Object 4"/>
          <p:cNvGraphicFramePr>
            <a:graphicFrameLocks noChangeAspect="1"/>
          </p:cNvGraphicFramePr>
          <p:nvPr/>
        </p:nvGraphicFramePr>
        <p:xfrm>
          <a:off x="3132138" y="6216650"/>
          <a:ext cx="323850" cy="452438"/>
        </p:xfrm>
        <a:graphic>
          <a:graphicData uri="http://schemas.openxmlformats.org/presentationml/2006/ole">
            <mc:AlternateContent xmlns:mc="http://schemas.openxmlformats.org/markup-compatibility/2006">
              <mc:Choice xmlns:v="urn:schemas-microsoft-com:vml" Requires="v">
                <p:oleObj spid="_x0000_s33825" name="数式" r:id="rId7" imgW="164880" imgH="228600" progId="Equation.3">
                  <p:embed/>
                </p:oleObj>
              </mc:Choice>
              <mc:Fallback>
                <p:oleObj name="数式" r:id="rId7" imgW="164880" imgH="228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6216650"/>
                        <a:ext cx="3238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 name="テキスト ボックス 48"/>
          <p:cNvSpPr txBox="1"/>
          <p:nvPr/>
        </p:nvSpPr>
        <p:spPr>
          <a:xfrm>
            <a:off x="3348038" y="6300788"/>
            <a:ext cx="2986087"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a:t>
            </a:r>
            <a:r>
              <a:rPr lang="ja-JP" altLang="en-US" dirty="0">
                <a:latin typeface="+mj-lt"/>
                <a:ea typeface="+mn-ea"/>
              </a:rPr>
              <a:t>境界高度における風速</a:t>
            </a:r>
            <a:r>
              <a:rPr lang="en-US" altLang="ja-JP" dirty="0">
                <a:latin typeface="+mj-lt"/>
                <a:ea typeface="+mn-ea"/>
              </a:rPr>
              <a:t>(m/s)</a:t>
            </a:r>
            <a:endParaRPr lang="ja-JP" altLang="en-US" dirty="0">
              <a:latin typeface="+mj-lt"/>
              <a:ea typeface="+mn-ea"/>
            </a:endParaRPr>
          </a:p>
        </p:txBody>
      </p:sp>
      <p:graphicFrame>
        <p:nvGraphicFramePr>
          <p:cNvPr id="33800" name="オブジェクト 49"/>
          <p:cNvGraphicFramePr>
            <a:graphicFrameLocks noChangeAspect="1"/>
          </p:cNvGraphicFramePr>
          <p:nvPr/>
        </p:nvGraphicFramePr>
        <p:xfrm>
          <a:off x="3132138" y="5113338"/>
          <a:ext cx="298450" cy="427037"/>
        </p:xfrm>
        <a:graphic>
          <a:graphicData uri="http://schemas.openxmlformats.org/presentationml/2006/ole">
            <mc:AlternateContent xmlns:mc="http://schemas.openxmlformats.org/markup-compatibility/2006">
              <mc:Choice xmlns:v="urn:schemas-microsoft-com:vml" Requires="v">
                <p:oleObj spid="_x0000_s33826" name="数式" r:id="rId9" imgW="152280" imgH="215640" progId="Equation.3">
                  <p:embed/>
                </p:oleObj>
              </mc:Choice>
              <mc:Fallback>
                <p:oleObj name="数式" r:id="rId9" imgW="152280" imgH="215640" progId="Equation.3">
                  <p:embed/>
                  <p:pic>
                    <p:nvPicPr>
                      <p:cNvPr id="0" name="オブジェクト 4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5113338"/>
                        <a:ext cx="2984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801" name="オブジェクト 50"/>
          <p:cNvGraphicFramePr>
            <a:graphicFrameLocks noChangeAspect="1"/>
          </p:cNvGraphicFramePr>
          <p:nvPr/>
        </p:nvGraphicFramePr>
        <p:xfrm>
          <a:off x="3119438" y="5468938"/>
          <a:ext cx="322262" cy="427037"/>
        </p:xfrm>
        <a:graphic>
          <a:graphicData uri="http://schemas.openxmlformats.org/presentationml/2006/ole">
            <mc:AlternateContent xmlns:mc="http://schemas.openxmlformats.org/markup-compatibility/2006">
              <mc:Choice xmlns:v="urn:schemas-microsoft-com:vml" Requires="v">
                <p:oleObj spid="_x0000_s33827" name="数式" r:id="rId11" imgW="164880" imgH="215640" progId="Equation.3">
                  <p:embed/>
                </p:oleObj>
              </mc:Choice>
              <mc:Fallback>
                <p:oleObj name="数式" r:id="rId11" imgW="164880" imgH="215640" progId="Equation.3">
                  <p:embed/>
                  <p:pic>
                    <p:nvPicPr>
                      <p:cNvPr id="0" name="オブジェクト 5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19438" y="5468938"/>
                        <a:ext cx="3222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 name="テキスト ボックス 52"/>
          <p:cNvSpPr txBox="1"/>
          <p:nvPr/>
        </p:nvSpPr>
        <p:spPr>
          <a:xfrm>
            <a:off x="3348038" y="5157788"/>
            <a:ext cx="4454525"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a:t>
            </a:r>
            <a:r>
              <a:rPr lang="ja-JP" altLang="en-US" dirty="0">
                <a:latin typeface="+mj-lt"/>
                <a:ea typeface="+mn-ea"/>
              </a:rPr>
              <a:t>境界高度下の平均温位</a:t>
            </a:r>
            <a:r>
              <a:rPr lang="en-US" altLang="ja-JP" dirty="0">
                <a:latin typeface="+mj-lt"/>
                <a:ea typeface="+mn-ea"/>
              </a:rPr>
              <a:t>or</a:t>
            </a:r>
            <a:r>
              <a:rPr lang="ja-JP" altLang="en-US" dirty="0">
                <a:latin typeface="+mj-lt"/>
                <a:ea typeface="+mn-ea"/>
              </a:rPr>
              <a:t>平均相当温位</a:t>
            </a:r>
            <a:r>
              <a:rPr lang="en-US" altLang="ja-JP" dirty="0">
                <a:latin typeface="+mj-lt"/>
                <a:ea typeface="+mn-ea"/>
              </a:rPr>
              <a:t>(K)</a:t>
            </a:r>
            <a:endParaRPr lang="ja-JP" altLang="en-US" dirty="0">
              <a:latin typeface="+mj-lt"/>
              <a:ea typeface="+mn-ea"/>
            </a:endParaRPr>
          </a:p>
        </p:txBody>
      </p:sp>
      <p:sp>
        <p:nvSpPr>
          <p:cNvPr id="56" name="テキスト ボックス 55"/>
          <p:cNvSpPr txBox="1"/>
          <p:nvPr/>
        </p:nvSpPr>
        <p:spPr>
          <a:xfrm>
            <a:off x="3348038" y="5532438"/>
            <a:ext cx="4454525"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a:t>
            </a:r>
            <a:r>
              <a:rPr lang="ja-JP" altLang="en-US" dirty="0">
                <a:latin typeface="+mj-lt"/>
                <a:ea typeface="+mn-ea"/>
              </a:rPr>
              <a:t>境界高度上の平均温位</a:t>
            </a:r>
            <a:r>
              <a:rPr lang="en-US" altLang="ja-JP" dirty="0">
                <a:latin typeface="+mj-lt"/>
                <a:ea typeface="+mn-ea"/>
              </a:rPr>
              <a:t>or</a:t>
            </a:r>
            <a:r>
              <a:rPr lang="ja-JP" altLang="en-US" dirty="0">
                <a:latin typeface="+mj-lt"/>
                <a:ea typeface="+mn-ea"/>
              </a:rPr>
              <a:t>平均相当温位</a:t>
            </a:r>
            <a:r>
              <a:rPr lang="en-US" altLang="ja-JP" dirty="0">
                <a:latin typeface="+mj-lt"/>
                <a:ea typeface="+mn-ea"/>
              </a:rPr>
              <a:t>(K)</a:t>
            </a:r>
            <a:endParaRPr lang="ja-JP" altLang="en-US" dirty="0">
              <a:latin typeface="+mj-lt"/>
              <a:ea typeface="+mn-ea"/>
            </a:endParaRPr>
          </a:p>
        </p:txBody>
      </p:sp>
      <p:sp>
        <p:nvSpPr>
          <p:cNvPr id="57" name="角丸四角形 56"/>
          <p:cNvSpPr/>
          <p:nvPr/>
        </p:nvSpPr>
        <p:spPr>
          <a:xfrm>
            <a:off x="323850" y="4106863"/>
            <a:ext cx="8208963" cy="27066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aphicFrame>
        <p:nvGraphicFramePr>
          <p:cNvPr id="33805" name="オブジェクト 43"/>
          <p:cNvGraphicFramePr>
            <a:graphicFrameLocks noChangeAspect="1"/>
          </p:cNvGraphicFramePr>
          <p:nvPr/>
        </p:nvGraphicFramePr>
        <p:xfrm>
          <a:off x="3081338" y="4824413"/>
          <a:ext cx="365125" cy="279400"/>
        </p:xfrm>
        <a:graphic>
          <a:graphicData uri="http://schemas.openxmlformats.org/presentationml/2006/ole">
            <mc:AlternateContent xmlns:mc="http://schemas.openxmlformats.org/markup-compatibility/2006">
              <mc:Choice xmlns:v="urn:schemas-microsoft-com:vml" Requires="v">
                <p:oleObj spid="_x0000_s33828" name="数式" r:id="rId13" imgW="215640" imgH="164880" progId="Equation.3">
                  <p:embed/>
                </p:oleObj>
              </mc:Choice>
              <mc:Fallback>
                <p:oleObj name="数式" r:id="rId13" imgW="215640" imgH="164880" progId="Equation.3">
                  <p:embed/>
                  <p:pic>
                    <p:nvPicPr>
                      <p:cNvPr id="0" name="オブジェクト 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1338" y="4824413"/>
                        <a:ext cx="3651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06" name="テキスト ボックス 44"/>
          <p:cNvSpPr txBox="1">
            <a:spLocks noChangeArrowheads="1"/>
          </p:cNvSpPr>
          <p:nvPr/>
        </p:nvSpPr>
        <p:spPr bwMode="auto">
          <a:xfrm>
            <a:off x="3348038" y="4770438"/>
            <a:ext cx="459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 </a:t>
            </a:r>
            <a:r>
              <a:rPr lang="ja-JP" altLang="en-US"/>
              <a:t>内部重力波の位相速度で無次元化した流速</a:t>
            </a:r>
            <a:endParaRPr lang="en-US" altLang="ja-JP"/>
          </a:p>
        </p:txBody>
      </p:sp>
      <p:sp>
        <p:nvSpPr>
          <p:cNvPr id="33807" name="テキスト ボックス 57"/>
          <p:cNvSpPr txBox="1">
            <a:spLocks noChangeArrowheads="1"/>
          </p:cNvSpPr>
          <p:nvPr/>
        </p:nvSpPr>
        <p:spPr bwMode="auto">
          <a:xfrm>
            <a:off x="1403350" y="3687763"/>
            <a:ext cx="5646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フルード数：重力波の位相速度と流速の比</a:t>
            </a:r>
          </a:p>
        </p:txBody>
      </p:sp>
      <p:sp>
        <p:nvSpPr>
          <p:cNvPr id="60" name="テキスト ボックス 59"/>
          <p:cNvSpPr txBox="1"/>
          <p:nvPr/>
        </p:nvSpPr>
        <p:spPr>
          <a:xfrm>
            <a:off x="3321050" y="5894388"/>
            <a:ext cx="1495425"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a:t>
            </a:r>
            <a:r>
              <a:rPr lang="ja-JP" altLang="en-US" dirty="0">
                <a:latin typeface="+mj-lt"/>
                <a:ea typeface="+mn-ea"/>
              </a:rPr>
              <a:t>境界高度</a:t>
            </a:r>
            <a:r>
              <a:rPr lang="en-US" altLang="ja-JP" dirty="0">
                <a:latin typeface="+mj-lt"/>
                <a:ea typeface="+mn-ea"/>
              </a:rPr>
              <a:t>(m)</a:t>
            </a:r>
            <a:endParaRPr lang="ja-JP" altLang="en-US" dirty="0">
              <a:latin typeface="+mj-lt"/>
              <a:ea typeface="+mn-ea"/>
            </a:endParaRPr>
          </a:p>
        </p:txBody>
      </p:sp>
      <p:graphicFrame>
        <p:nvGraphicFramePr>
          <p:cNvPr id="33809" name="オブジェクト 60"/>
          <p:cNvGraphicFramePr>
            <a:graphicFrameLocks noChangeAspect="1"/>
          </p:cNvGraphicFramePr>
          <p:nvPr/>
        </p:nvGraphicFramePr>
        <p:xfrm>
          <a:off x="3132138" y="5856288"/>
          <a:ext cx="323850" cy="452437"/>
        </p:xfrm>
        <a:graphic>
          <a:graphicData uri="http://schemas.openxmlformats.org/presentationml/2006/ole">
            <mc:AlternateContent xmlns:mc="http://schemas.openxmlformats.org/markup-compatibility/2006">
              <mc:Choice xmlns:v="urn:schemas-microsoft-com:vml" Requires="v">
                <p:oleObj spid="_x0000_s33829" name="数式" r:id="rId15" imgW="164880" imgH="228600" progId="Equation.3">
                  <p:embed/>
                </p:oleObj>
              </mc:Choice>
              <mc:Fallback>
                <p:oleObj name="数式" r:id="rId15" imgW="164880" imgH="228600" progId="Equation.3">
                  <p:embed/>
                  <p:pic>
                    <p:nvPicPr>
                      <p:cNvPr id="0" name="オブジェクト 6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2138" y="5856288"/>
                        <a:ext cx="32385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810"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09788" y="3402013"/>
            <a:ext cx="27844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11" name="テキスト ボックス 81"/>
          <p:cNvSpPr txBox="1">
            <a:spLocks noChangeArrowheads="1"/>
          </p:cNvSpPr>
          <p:nvPr/>
        </p:nvSpPr>
        <p:spPr bwMode="auto">
          <a:xfrm>
            <a:off x="611188" y="3303588"/>
            <a:ext cx="15700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水平風速偏差</a:t>
            </a:r>
          </a:p>
        </p:txBody>
      </p:sp>
      <p:sp>
        <p:nvSpPr>
          <p:cNvPr id="33812" name="テキスト ボックス 6"/>
          <p:cNvSpPr txBox="1">
            <a:spLocks noChangeArrowheads="1"/>
          </p:cNvSpPr>
          <p:nvPr/>
        </p:nvSpPr>
        <p:spPr bwMode="auto">
          <a:xfrm>
            <a:off x="3765550" y="2781300"/>
            <a:ext cx="145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線：相当温位</a:t>
            </a:r>
          </a:p>
        </p:txBody>
      </p:sp>
      <p:sp>
        <p:nvSpPr>
          <p:cNvPr id="13" name="正方形/長方形 12"/>
          <p:cNvSpPr/>
          <p:nvPr/>
        </p:nvSpPr>
        <p:spPr>
          <a:xfrm>
            <a:off x="1768475" y="2097088"/>
            <a:ext cx="265113" cy="2889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3814" name="テキスト ボックス 83"/>
          <p:cNvSpPr txBox="1">
            <a:spLocks noChangeArrowheads="1"/>
          </p:cNvSpPr>
          <p:nvPr/>
        </p:nvSpPr>
        <p:spPr bwMode="auto">
          <a:xfrm>
            <a:off x="971550" y="1341438"/>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境界高度</a:t>
            </a:r>
          </a:p>
        </p:txBody>
      </p:sp>
      <p:cxnSp>
        <p:nvCxnSpPr>
          <p:cNvPr id="11" name="直線矢印コネクタ 10"/>
          <p:cNvCxnSpPr/>
          <p:nvPr/>
        </p:nvCxnSpPr>
        <p:spPr>
          <a:xfrm>
            <a:off x="1525588" y="1709738"/>
            <a:ext cx="242887" cy="3429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3816" name="テキスト ボックス 88"/>
          <p:cNvSpPr txBox="1">
            <a:spLocks noChangeArrowheads="1"/>
          </p:cNvSpPr>
          <p:nvPr/>
        </p:nvSpPr>
        <p:spPr bwMode="auto">
          <a:xfrm>
            <a:off x="630238" y="4191000"/>
            <a:ext cx="46450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200"/>
              <a:t>＊境界高度を境とする</a:t>
            </a:r>
            <a:r>
              <a:rPr lang="en-US" altLang="ja-JP" sz="2200"/>
              <a:t>2</a:t>
            </a:r>
            <a:r>
              <a:rPr lang="ja-JP" altLang="en-US" sz="2200"/>
              <a:t>層流体を仮定</a:t>
            </a:r>
          </a:p>
        </p:txBody>
      </p:sp>
      <p:pic>
        <p:nvPicPr>
          <p:cNvPr id="33817" name="図 3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48263" y="592138"/>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8" name="テキスト ボックス 4"/>
          <p:cNvSpPr txBox="1">
            <a:spLocks noChangeArrowheads="1"/>
          </p:cNvSpPr>
          <p:nvPr/>
        </p:nvSpPr>
        <p:spPr bwMode="auto">
          <a:xfrm>
            <a:off x="5364163" y="3265488"/>
            <a:ext cx="2973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400"/>
              <a:t>伊賀での温位・相当温位プロファイル</a:t>
            </a:r>
          </a:p>
        </p:txBody>
      </p:sp>
      <p:sp>
        <p:nvSpPr>
          <p:cNvPr id="37" name="テキスト ボックス 36"/>
          <p:cNvSpPr txBox="1"/>
          <p:nvPr/>
        </p:nvSpPr>
        <p:spPr>
          <a:xfrm>
            <a:off x="5630863" y="623888"/>
            <a:ext cx="649287"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06</a:t>
            </a:r>
            <a:r>
              <a:rPr lang="ja-JP" altLang="en-US" dirty="0">
                <a:latin typeface="+mj-lt"/>
                <a:ea typeface="+mn-ea"/>
              </a:rPr>
              <a:t>時</a:t>
            </a:r>
            <a:endParaRPr lang="ja-JP" altLang="en-US" dirty="0">
              <a:latin typeface="+mj-lt"/>
              <a:ea typeface="+mn-ea"/>
            </a:endParaRPr>
          </a:p>
        </p:txBody>
      </p:sp>
      <p:cxnSp>
        <p:nvCxnSpPr>
          <p:cNvPr id="10" name="直線コネクタ 9"/>
          <p:cNvCxnSpPr/>
          <p:nvPr/>
        </p:nvCxnSpPr>
        <p:spPr>
          <a:xfrm flipH="1">
            <a:off x="7380288" y="765175"/>
            <a:ext cx="4873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7385050" y="1125538"/>
            <a:ext cx="487363" cy="0"/>
          </a:xfrm>
          <a:prstGeom prst="line">
            <a:avLst/>
          </a:prstGeom>
          <a:ln w="28575">
            <a:solidFill>
              <a:srgbClr val="0C03BD"/>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834313" y="593725"/>
            <a:ext cx="966787" cy="369888"/>
          </a:xfrm>
          <a:prstGeom prst="rect">
            <a:avLst/>
          </a:prstGeom>
          <a:noFill/>
        </p:spPr>
        <p:txBody>
          <a:bodyPr wrap="none">
            <a:spAutoFit/>
          </a:bodyPr>
          <a:lstStyle/>
          <a:p>
            <a:pPr fontAlgn="auto">
              <a:spcBef>
                <a:spcPts val="0"/>
              </a:spcBef>
              <a:spcAft>
                <a:spcPts val="0"/>
              </a:spcAft>
              <a:defRPr/>
            </a:pPr>
            <a:r>
              <a:rPr lang="ja-JP" altLang="en-US" dirty="0">
                <a:latin typeface="+mj-lt"/>
                <a:ea typeface="+mn-ea"/>
              </a:rPr>
              <a:t>温位</a:t>
            </a:r>
            <a:r>
              <a:rPr lang="en-US" altLang="ja-JP" dirty="0">
                <a:latin typeface="+mj-lt"/>
                <a:ea typeface="+mn-ea"/>
              </a:rPr>
              <a:t>[K]</a:t>
            </a:r>
            <a:endParaRPr lang="ja-JP" altLang="en-US" dirty="0">
              <a:latin typeface="+mj-lt"/>
              <a:ea typeface="+mn-ea"/>
            </a:endParaRPr>
          </a:p>
        </p:txBody>
      </p:sp>
      <p:sp>
        <p:nvSpPr>
          <p:cNvPr id="43" name="テキスト ボックス 42"/>
          <p:cNvSpPr txBox="1"/>
          <p:nvPr/>
        </p:nvSpPr>
        <p:spPr>
          <a:xfrm>
            <a:off x="7816850" y="944563"/>
            <a:ext cx="1428750" cy="368300"/>
          </a:xfrm>
          <a:prstGeom prst="rect">
            <a:avLst/>
          </a:prstGeom>
          <a:noFill/>
        </p:spPr>
        <p:txBody>
          <a:bodyPr wrap="none">
            <a:spAutoFit/>
          </a:bodyPr>
          <a:lstStyle/>
          <a:p>
            <a:pPr fontAlgn="auto">
              <a:spcBef>
                <a:spcPts val="0"/>
              </a:spcBef>
              <a:spcAft>
                <a:spcPts val="0"/>
              </a:spcAft>
              <a:defRPr/>
            </a:pPr>
            <a:r>
              <a:rPr lang="ja-JP" altLang="en-US" dirty="0">
                <a:latin typeface="+mj-lt"/>
                <a:ea typeface="+mn-ea"/>
              </a:rPr>
              <a:t>相当</a:t>
            </a:r>
            <a:r>
              <a:rPr lang="ja-JP" altLang="en-US" dirty="0">
                <a:latin typeface="+mj-lt"/>
                <a:ea typeface="+mn-ea"/>
              </a:rPr>
              <a:t>温位</a:t>
            </a:r>
            <a:r>
              <a:rPr lang="en-US" altLang="ja-JP" dirty="0">
                <a:latin typeface="+mj-lt"/>
                <a:ea typeface="+mn-ea"/>
              </a:rPr>
              <a:t>[K]</a:t>
            </a:r>
            <a:endParaRPr lang="ja-JP" altLang="en-US" dirty="0">
              <a:latin typeface="+mj-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D16CCD53-413A-4C5A-9904-264F3AA40007}" type="slidenum">
              <a:rPr lang="ja-JP" altLang="en-US">
                <a:latin typeface="Times New Roman" panose="02020603050405020304" pitchFamily="18" charset="0"/>
              </a:rPr>
              <a:pPr/>
              <a:t>16</a:t>
            </a:fld>
            <a:endParaRPr lang="ja-JP" altLang="en-US">
              <a:latin typeface="Times New Roman" panose="02020603050405020304" pitchFamily="18" charset="0"/>
            </a:endParaRPr>
          </a:p>
        </p:txBody>
      </p:sp>
      <p:sp>
        <p:nvSpPr>
          <p:cNvPr id="3" name="テキスト ボックス 2"/>
          <p:cNvSpPr txBox="1"/>
          <p:nvPr/>
        </p:nvSpPr>
        <p:spPr>
          <a:xfrm>
            <a:off x="684213" y="-26988"/>
            <a:ext cx="8493125"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ハイドロリックジャンプの検証：観測時の風上フルード数</a:t>
            </a:r>
            <a:endParaRPr lang="ja-JP" altLang="en-US" sz="2800" dirty="0">
              <a:latin typeface="+mn-lt"/>
              <a:ea typeface="+mn-ea"/>
            </a:endParaRPr>
          </a:p>
        </p:txBody>
      </p:sp>
      <p:grpSp>
        <p:nvGrpSpPr>
          <p:cNvPr id="34820" name="グループ化 7"/>
          <p:cNvGrpSpPr>
            <a:grpSpLocks/>
          </p:cNvGrpSpPr>
          <p:nvPr/>
        </p:nvGrpSpPr>
        <p:grpSpPr bwMode="auto">
          <a:xfrm>
            <a:off x="709613" y="1052513"/>
            <a:ext cx="7685087" cy="4322762"/>
            <a:chOff x="709944" y="590976"/>
            <a:chExt cx="7685092" cy="4322152"/>
          </a:xfrm>
        </p:grpSpPr>
        <p:pic>
          <p:nvPicPr>
            <p:cNvPr id="34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44" y="590976"/>
              <a:ext cx="7685092" cy="427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1154444" y="4695672"/>
              <a:ext cx="7127880" cy="217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400" dirty="0">
                  <a:solidFill>
                    <a:schemeClr val="tx1"/>
                  </a:solidFill>
                  <a:latin typeface="Times New Roman" pitchFamily="18" charset="0"/>
                  <a:cs typeface="Times New Roman" pitchFamily="18" charset="0"/>
                </a:rPr>
                <a:t>                     06               09                12               15               18               21               23</a:t>
              </a:r>
            </a:p>
            <a:p>
              <a:pPr algn="ctr" fontAlgn="auto">
                <a:spcBef>
                  <a:spcPts val="0"/>
                </a:spcBef>
                <a:spcAft>
                  <a:spcPts val="0"/>
                </a:spcAft>
                <a:defRPr/>
              </a:pPr>
              <a:r>
                <a:rPr lang="en-US" altLang="ja-JP" sz="1400" dirty="0">
                  <a:solidFill>
                    <a:schemeClr val="tx1"/>
                  </a:solidFill>
                  <a:latin typeface="Times New Roman" pitchFamily="18" charset="0"/>
                  <a:cs typeface="Times New Roman" pitchFamily="18" charset="0"/>
                </a:rPr>
                <a:t>Time </a:t>
              </a:r>
              <a:endParaRPr lang="ja-JP" altLang="en-US" sz="1400" dirty="0">
                <a:latin typeface="Times New Roman" pitchFamily="18" charset="0"/>
                <a:cs typeface="Times New Roman" pitchFamily="18" charset="0"/>
              </a:endParaRPr>
            </a:p>
          </p:txBody>
        </p:sp>
      </p:grpSp>
      <p:cxnSp>
        <p:nvCxnSpPr>
          <p:cNvPr id="7" name="直線コネクタ 6"/>
          <p:cNvCxnSpPr/>
          <p:nvPr/>
        </p:nvCxnSpPr>
        <p:spPr>
          <a:xfrm>
            <a:off x="6424613" y="1331913"/>
            <a:ext cx="64928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6424613" y="1617663"/>
            <a:ext cx="6492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823" name="テキスト ボックス 8"/>
          <p:cNvSpPr txBox="1">
            <a:spLocks noChangeArrowheads="1"/>
          </p:cNvSpPr>
          <p:nvPr/>
        </p:nvSpPr>
        <p:spPr bwMode="auto">
          <a:xfrm>
            <a:off x="7064375" y="116046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相当温位</a:t>
            </a:r>
            <a:endParaRPr lang="en-US" altLang="ja-JP"/>
          </a:p>
        </p:txBody>
      </p:sp>
      <p:sp>
        <p:nvSpPr>
          <p:cNvPr id="34824" name="テキスト ボックス 12"/>
          <p:cNvSpPr txBox="1">
            <a:spLocks noChangeArrowheads="1"/>
          </p:cNvSpPr>
          <p:nvPr/>
        </p:nvSpPr>
        <p:spPr bwMode="auto">
          <a:xfrm>
            <a:off x="7058025" y="1474788"/>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温位</a:t>
            </a:r>
            <a:endParaRPr lang="en-US" altLang="ja-JP"/>
          </a:p>
        </p:txBody>
      </p:sp>
      <p:cxnSp>
        <p:nvCxnSpPr>
          <p:cNvPr id="12" name="直線矢印コネクタ 11"/>
          <p:cNvCxnSpPr/>
          <p:nvPr/>
        </p:nvCxnSpPr>
        <p:spPr>
          <a:xfrm>
            <a:off x="2268538" y="2852738"/>
            <a:ext cx="4751387" cy="12969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26" name="テキスト ボックス 13"/>
          <p:cNvSpPr txBox="1">
            <a:spLocks noChangeArrowheads="1"/>
          </p:cNvSpPr>
          <p:nvPr/>
        </p:nvSpPr>
        <p:spPr bwMode="auto">
          <a:xfrm>
            <a:off x="2525713" y="3573463"/>
            <a:ext cx="2262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減少傾向にある</a:t>
            </a:r>
          </a:p>
        </p:txBody>
      </p:sp>
      <p:sp>
        <p:nvSpPr>
          <p:cNvPr id="15" name="テキスト ボックス 14"/>
          <p:cNvSpPr txBox="1"/>
          <p:nvPr/>
        </p:nvSpPr>
        <p:spPr>
          <a:xfrm>
            <a:off x="349250" y="5559425"/>
            <a:ext cx="8615363" cy="461963"/>
          </a:xfrm>
          <a:prstGeom prst="rect">
            <a:avLst/>
          </a:prstGeom>
          <a:ln>
            <a:noFill/>
          </a:ln>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ja-JP" altLang="en-US" sz="2400" dirty="0"/>
              <a:t>観測前半の方がハイドロリックジャンプが発生しやすい場であった</a:t>
            </a:r>
            <a:endParaRPr lang="ja-JP" altLang="en-US" sz="2400" dirty="0"/>
          </a:p>
        </p:txBody>
      </p:sp>
      <p:grpSp>
        <p:nvGrpSpPr>
          <p:cNvPr id="34828" name="グループ化 17"/>
          <p:cNvGrpSpPr>
            <a:grpSpLocks/>
          </p:cNvGrpSpPr>
          <p:nvPr/>
        </p:nvGrpSpPr>
        <p:grpSpPr bwMode="auto">
          <a:xfrm>
            <a:off x="652463" y="519113"/>
            <a:ext cx="7696200" cy="461962"/>
            <a:chOff x="358090" y="620688"/>
            <a:chExt cx="7697178" cy="461665"/>
          </a:xfrm>
        </p:grpSpPr>
        <p:graphicFrame>
          <p:nvGraphicFramePr>
            <p:cNvPr id="34833" name="オブジェクト 15"/>
            <p:cNvGraphicFramePr>
              <a:graphicFrameLocks noChangeAspect="1"/>
            </p:cNvGraphicFramePr>
            <p:nvPr/>
          </p:nvGraphicFramePr>
          <p:xfrm>
            <a:off x="358090" y="620688"/>
            <a:ext cx="541502" cy="413732"/>
          </p:xfrm>
          <a:graphic>
            <a:graphicData uri="http://schemas.openxmlformats.org/presentationml/2006/ole">
              <mc:AlternateContent xmlns:mc="http://schemas.openxmlformats.org/markup-compatibility/2006">
                <mc:Choice xmlns:v="urn:schemas-microsoft-com:vml" Requires="v">
                  <p:oleObj spid="_x0000_s34837" name="数式" r:id="rId4" imgW="215640" imgH="164880" progId="Equation.3">
                    <p:embed/>
                  </p:oleObj>
                </mc:Choice>
                <mc:Fallback>
                  <p:oleObj name="数式" r:id="rId4" imgW="215640" imgH="164880" progId="Equation.3">
                    <p:embed/>
                    <p:pic>
                      <p:nvPicPr>
                        <p:cNvPr id="0" name="オブジェクト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090" y="620688"/>
                          <a:ext cx="541502" cy="41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34" name="テキスト ボックス 16"/>
            <p:cNvSpPr txBox="1">
              <a:spLocks noChangeArrowheads="1"/>
            </p:cNvSpPr>
            <p:nvPr/>
          </p:nvSpPr>
          <p:spPr bwMode="auto">
            <a:xfrm>
              <a:off x="790138" y="620688"/>
              <a:ext cx="72651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が</a:t>
              </a:r>
              <a:r>
                <a:rPr lang="en-US" altLang="ja-JP" sz="2400"/>
                <a:t>1</a:t>
              </a:r>
              <a:r>
                <a:rPr lang="ja-JP" altLang="en-US" sz="2400"/>
                <a:t>に近いほどハイドロリックジャンプが発生しやすい</a:t>
              </a:r>
            </a:p>
          </p:txBody>
        </p:sp>
      </p:grpSp>
      <p:sp>
        <p:nvSpPr>
          <p:cNvPr id="4" name="フローチャート : 結合子 3"/>
          <p:cNvSpPr/>
          <p:nvPr/>
        </p:nvSpPr>
        <p:spPr bwMode="auto">
          <a:xfrm>
            <a:off x="6911975" y="1881188"/>
            <a:ext cx="180975" cy="179387"/>
          </a:xfrm>
          <a:prstGeom prst="flowChartConnector">
            <a:avLst/>
          </a:prstGeom>
          <a:noFill/>
          <a:ln w="9525" cap="flat" cmpd="sng" algn="ctr">
            <a:solidFill>
              <a:schemeClr val="tx1"/>
            </a:solidFill>
            <a:prstDash val="solid"/>
            <a:round/>
            <a:headEnd type="none" w="med" len="med"/>
            <a:tailEnd type="none" w="med" len="med"/>
          </a:ln>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sp>
        <p:nvSpPr>
          <p:cNvPr id="19" name="テキスト ボックス 18"/>
          <p:cNvSpPr txBox="1"/>
          <p:nvPr/>
        </p:nvSpPr>
        <p:spPr>
          <a:xfrm>
            <a:off x="7164388" y="1763713"/>
            <a:ext cx="595312" cy="369887"/>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Iga1</a:t>
            </a:r>
          </a:p>
        </p:txBody>
      </p:sp>
      <p:sp>
        <p:nvSpPr>
          <p:cNvPr id="6" name="星 5 5"/>
          <p:cNvSpPr/>
          <p:nvPr/>
        </p:nvSpPr>
        <p:spPr bwMode="auto">
          <a:xfrm>
            <a:off x="6918325" y="2174875"/>
            <a:ext cx="215900" cy="215900"/>
          </a:xfrm>
          <a:prstGeom prst="star5">
            <a:avLst/>
          </a:prstGeom>
          <a:noFill/>
          <a:ln w="9525" cap="flat" cmpd="sng" algn="ctr">
            <a:solidFill>
              <a:schemeClr val="tx1"/>
            </a:solidFill>
            <a:prstDash val="solid"/>
            <a:round/>
            <a:headEnd type="none" w="med" len="med"/>
            <a:tailEnd type="none" w="med" len="med"/>
          </a:ln>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sp>
        <p:nvSpPr>
          <p:cNvPr id="20" name="テキスト ボックス 19"/>
          <p:cNvSpPr txBox="1"/>
          <p:nvPr/>
        </p:nvSpPr>
        <p:spPr>
          <a:xfrm>
            <a:off x="7164388" y="2051050"/>
            <a:ext cx="595312" cy="369888"/>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Iga2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917575"/>
            <a:ext cx="5040313" cy="494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A44FB010-CD09-4AF1-9C58-3BE79C691F0A}" type="slidenum">
              <a:rPr lang="ja-JP" altLang="en-US">
                <a:latin typeface="Times New Roman" panose="02020603050405020304" pitchFamily="18" charset="0"/>
              </a:rPr>
              <a:pPr/>
              <a:t>17</a:t>
            </a:fld>
            <a:endParaRPr lang="ja-JP" altLang="en-US">
              <a:latin typeface="Times New Roman" panose="02020603050405020304" pitchFamily="18" charset="0"/>
            </a:endParaRP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5859463"/>
            <a:ext cx="3521075"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コネクタ 3"/>
          <p:cNvCxnSpPr/>
          <p:nvPr/>
        </p:nvCxnSpPr>
        <p:spPr>
          <a:xfrm>
            <a:off x="971550" y="4400550"/>
            <a:ext cx="244792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846" name="テキスト ボックス 8"/>
          <p:cNvSpPr txBox="1">
            <a:spLocks noChangeArrowheads="1"/>
          </p:cNvSpPr>
          <p:nvPr/>
        </p:nvSpPr>
        <p:spPr bwMode="auto">
          <a:xfrm>
            <a:off x="539750" y="6524625"/>
            <a:ext cx="3854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アメダスの風分布と推定した温位分布</a:t>
            </a:r>
          </a:p>
        </p:txBody>
      </p:sp>
      <p:sp>
        <p:nvSpPr>
          <p:cNvPr id="35847" name="テキスト ボックス 9"/>
          <p:cNvSpPr txBox="1">
            <a:spLocks noChangeArrowheads="1"/>
          </p:cNvSpPr>
          <p:nvPr/>
        </p:nvSpPr>
        <p:spPr bwMode="auto">
          <a:xfrm>
            <a:off x="5281613" y="5075238"/>
            <a:ext cx="3827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15</a:t>
            </a:r>
            <a:r>
              <a:rPr lang="ja-JP" altLang="en-US"/>
              <a:t>時観測の等温位線と水平風速偏差</a:t>
            </a:r>
          </a:p>
        </p:txBody>
      </p:sp>
      <p:sp>
        <p:nvSpPr>
          <p:cNvPr id="35848" name="テキスト ボックス 11"/>
          <p:cNvSpPr txBox="1">
            <a:spLocks noChangeArrowheads="1"/>
          </p:cNvSpPr>
          <p:nvPr/>
        </p:nvSpPr>
        <p:spPr bwMode="auto">
          <a:xfrm>
            <a:off x="5148263" y="5622925"/>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鈴鹿峠を抜ける風が低温位を</a:t>
            </a:r>
            <a:endParaRPr lang="en-US" altLang="ja-JP" sz="2400"/>
          </a:p>
          <a:p>
            <a:r>
              <a:rPr lang="ja-JP" altLang="en-US" sz="2400"/>
              <a:t>運んでいるのでは？</a:t>
            </a:r>
          </a:p>
        </p:txBody>
      </p:sp>
      <p:pic>
        <p:nvPicPr>
          <p:cNvPr id="358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476250"/>
            <a:ext cx="15081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684213" y="-26988"/>
            <a:ext cx="850265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15</a:t>
            </a:r>
            <a:r>
              <a:rPr lang="ja-JP" altLang="en-US" sz="2800" dirty="0">
                <a:latin typeface="+mn-lt"/>
                <a:ea typeface="+mn-ea"/>
              </a:rPr>
              <a:t>時観測の強風の考察</a:t>
            </a:r>
            <a:endParaRPr lang="ja-JP" altLang="en-US" sz="2800" dirty="0">
              <a:latin typeface="+mn-lt"/>
              <a:ea typeface="+mn-ea"/>
            </a:endParaRPr>
          </a:p>
        </p:txBody>
      </p:sp>
      <p:pic>
        <p:nvPicPr>
          <p:cNvPr id="358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533400"/>
            <a:ext cx="3671888"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888" y="2578100"/>
            <a:ext cx="2379662"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8600" y="3068638"/>
            <a:ext cx="3727450"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14"/>
          <p:cNvGrpSpPr>
            <a:grpSpLocks/>
          </p:cNvGrpSpPr>
          <p:nvPr/>
        </p:nvGrpSpPr>
        <p:grpSpPr bwMode="auto">
          <a:xfrm>
            <a:off x="4572000" y="3357563"/>
            <a:ext cx="4430713" cy="2884487"/>
            <a:chOff x="4572000" y="1848632"/>
            <a:chExt cx="4430256" cy="2885653"/>
          </a:xfrm>
        </p:grpSpPr>
        <p:pic>
          <p:nvPicPr>
            <p:cNvPr id="36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48632"/>
              <a:ext cx="4430256" cy="288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右矢印 16"/>
            <p:cNvSpPr/>
            <p:nvPr/>
          </p:nvSpPr>
          <p:spPr>
            <a:xfrm rot="3781401">
              <a:off x="5958381" y="3356630"/>
              <a:ext cx="617788" cy="22857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8" name="右矢印 17"/>
            <p:cNvSpPr/>
            <p:nvPr/>
          </p:nvSpPr>
          <p:spPr>
            <a:xfrm rot="5780456">
              <a:off x="6238603" y="3960925"/>
              <a:ext cx="398623" cy="2587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9" name="右矢印 18"/>
            <p:cNvSpPr/>
            <p:nvPr/>
          </p:nvSpPr>
          <p:spPr>
            <a:xfrm rot="669663">
              <a:off x="5748217" y="2880924"/>
              <a:ext cx="977799" cy="34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grpSp>
        <p:nvGrpSpPr>
          <p:cNvPr id="36867" name="グループ化 19"/>
          <p:cNvGrpSpPr>
            <a:grpSpLocks/>
          </p:cNvGrpSpPr>
          <p:nvPr/>
        </p:nvGrpSpPr>
        <p:grpSpPr bwMode="auto">
          <a:xfrm>
            <a:off x="84138" y="3362325"/>
            <a:ext cx="4430712" cy="2886075"/>
            <a:chOff x="84153" y="1700808"/>
            <a:chExt cx="4430256" cy="2885653"/>
          </a:xfrm>
        </p:grpSpPr>
        <p:pic>
          <p:nvPicPr>
            <p:cNvPr id="368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3" y="1700808"/>
              <a:ext cx="4430256" cy="2885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右矢印 9"/>
            <p:cNvSpPr/>
            <p:nvPr/>
          </p:nvSpPr>
          <p:spPr>
            <a:xfrm rot="575725">
              <a:off x="527019" y="3496008"/>
              <a:ext cx="719064"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p>
          </p:txBody>
        </p:sp>
        <p:sp>
          <p:nvSpPr>
            <p:cNvPr id="11" name="下カーブ矢印 10"/>
            <p:cNvSpPr/>
            <p:nvPr/>
          </p:nvSpPr>
          <p:spPr>
            <a:xfrm rot="1342123">
              <a:off x="1277830" y="3561086"/>
              <a:ext cx="536520" cy="241265"/>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3" name="右矢印 12"/>
            <p:cNvSpPr/>
            <p:nvPr/>
          </p:nvSpPr>
          <p:spPr>
            <a:xfrm rot="20786577">
              <a:off x="541306" y="2796023"/>
              <a:ext cx="977799" cy="339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931276CE-133E-4089-AE62-0D88F587D46F}" type="slidenum">
              <a:rPr lang="ja-JP" altLang="en-US">
                <a:latin typeface="Times New Roman" panose="02020603050405020304" pitchFamily="18" charset="0"/>
              </a:rPr>
              <a:pPr/>
              <a:t>18</a:t>
            </a:fld>
            <a:endParaRPr lang="ja-JP" altLang="en-US">
              <a:latin typeface="Times New Roman" panose="02020603050405020304" pitchFamily="18" charset="0"/>
            </a:endParaRPr>
          </a:p>
        </p:txBody>
      </p:sp>
      <p:sp>
        <p:nvSpPr>
          <p:cNvPr id="3" name="テキスト ボックス 2"/>
          <p:cNvSpPr txBox="1"/>
          <p:nvPr/>
        </p:nvSpPr>
        <p:spPr>
          <a:xfrm>
            <a:off x="684213" y="-26988"/>
            <a:ext cx="849630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まとめ</a:t>
            </a:r>
          </a:p>
        </p:txBody>
      </p:sp>
      <p:sp>
        <p:nvSpPr>
          <p:cNvPr id="36870" name="テキスト ボックス 3"/>
          <p:cNvSpPr txBox="1">
            <a:spLocks noChangeArrowheads="1"/>
          </p:cNvSpPr>
          <p:nvPr/>
        </p:nvSpPr>
        <p:spPr bwMode="auto">
          <a:xfrm>
            <a:off x="41275" y="836613"/>
            <a:ext cx="91487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・新観測手法を用いて大気の状態を</a:t>
            </a:r>
            <a:r>
              <a:rPr lang="ja-JP" altLang="en-US" sz="2400">
                <a:solidFill>
                  <a:srgbClr val="FF0000"/>
                </a:solidFill>
              </a:rPr>
              <a:t>高密度</a:t>
            </a:r>
            <a:r>
              <a:rPr lang="ja-JP" altLang="en-US" sz="2400"/>
              <a:t>に観測する事に成功した．</a:t>
            </a:r>
            <a:endParaRPr lang="en-US" altLang="ja-JP" sz="2400"/>
          </a:p>
          <a:p>
            <a:r>
              <a:rPr lang="ja-JP" altLang="en-US" sz="2400"/>
              <a:t>＝＞得られた結果は数十</a:t>
            </a:r>
            <a:r>
              <a:rPr lang="en-US" altLang="ja-JP" sz="2400"/>
              <a:t>Km</a:t>
            </a:r>
            <a:r>
              <a:rPr lang="ja-JP" altLang="en-US" sz="2400"/>
              <a:t>スケールの大気の動きを捉えていた．</a:t>
            </a:r>
          </a:p>
        </p:txBody>
      </p:sp>
      <p:sp>
        <p:nvSpPr>
          <p:cNvPr id="36871" name="テキスト ボックス 4"/>
          <p:cNvSpPr txBox="1">
            <a:spLocks noChangeArrowheads="1"/>
          </p:cNvSpPr>
          <p:nvPr/>
        </p:nvSpPr>
        <p:spPr bwMode="auto">
          <a:xfrm>
            <a:off x="323850" y="2636838"/>
            <a:ext cx="4146550" cy="83185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a:t>1</a:t>
            </a:r>
            <a:r>
              <a:rPr lang="ja-JP" altLang="en-US" sz="2400"/>
              <a:t>．ハイドロリックジャンプを伴う</a:t>
            </a:r>
            <a:endParaRPr lang="en-US" altLang="ja-JP" sz="2400"/>
          </a:p>
          <a:p>
            <a:r>
              <a:rPr lang="ja-JP" altLang="en-US" sz="2400"/>
              <a:t>　　ような山越え気流系</a:t>
            </a:r>
          </a:p>
        </p:txBody>
      </p:sp>
      <p:sp>
        <p:nvSpPr>
          <p:cNvPr id="36872" name="テキスト ボックス 7"/>
          <p:cNvSpPr txBox="1">
            <a:spLocks noChangeArrowheads="1"/>
          </p:cNvSpPr>
          <p:nvPr/>
        </p:nvSpPr>
        <p:spPr bwMode="auto">
          <a:xfrm>
            <a:off x="4673600" y="2636838"/>
            <a:ext cx="3960813" cy="8318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a:t>2</a:t>
            </a:r>
            <a:r>
              <a:rPr lang="ja-JP" altLang="en-US" sz="2400"/>
              <a:t>．風下側で北よりの風が吹く</a:t>
            </a:r>
            <a:endParaRPr lang="en-US" altLang="ja-JP" sz="2400"/>
          </a:p>
          <a:p>
            <a:r>
              <a:rPr lang="ja-JP" altLang="en-US" sz="2400"/>
              <a:t>　　鈴鹿峠による地峡風系</a:t>
            </a:r>
            <a:endParaRPr lang="en-US" altLang="ja-JP" sz="2400"/>
          </a:p>
        </p:txBody>
      </p:sp>
      <p:cxnSp>
        <p:nvCxnSpPr>
          <p:cNvPr id="9" name="直線コネクタ 8"/>
          <p:cNvCxnSpPr/>
          <p:nvPr/>
        </p:nvCxnSpPr>
        <p:spPr>
          <a:xfrm>
            <a:off x="4554538" y="2276475"/>
            <a:ext cx="17462" cy="4873625"/>
          </a:xfrm>
          <a:prstGeom prst="line">
            <a:avLst/>
          </a:prstGeom>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a:off x="374650" y="4265613"/>
            <a:ext cx="512763" cy="80962"/>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407988" y="4010025"/>
            <a:ext cx="563562" cy="255588"/>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876" name="テキスト ボックス 60415"/>
          <p:cNvSpPr txBox="1">
            <a:spLocks noChangeArrowheads="1"/>
          </p:cNvSpPr>
          <p:nvPr/>
        </p:nvSpPr>
        <p:spPr bwMode="auto">
          <a:xfrm>
            <a:off x="900113" y="3794125"/>
            <a:ext cx="4603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36877" name="テキスト ボックス 60416"/>
          <p:cNvSpPr txBox="1">
            <a:spLocks noChangeArrowheads="1"/>
          </p:cNvSpPr>
          <p:nvPr/>
        </p:nvSpPr>
        <p:spPr bwMode="auto">
          <a:xfrm>
            <a:off x="709613" y="3713163"/>
            <a:ext cx="33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N</a:t>
            </a:r>
            <a:endParaRPr lang="ja-JP" altLang="en-US"/>
          </a:p>
        </p:txBody>
      </p:sp>
      <p:sp>
        <p:nvSpPr>
          <p:cNvPr id="36878" name="テキスト ボックス 34"/>
          <p:cNvSpPr txBox="1">
            <a:spLocks noChangeArrowheads="1"/>
          </p:cNvSpPr>
          <p:nvPr/>
        </p:nvSpPr>
        <p:spPr bwMode="auto">
          <a:xfrm>
            <a:off x="782638" y="4083050"/>
            <a:ext cx="388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W</a:t>
            </a:r>
            <a:endParaRPr lang="ja-JP" altLang="en-US"/>
          </a:p>
        </p:txBody>
      </p:sp>
      <p:cxnSp>
        <p:nvCxnSpPr>
          <p:cNvPr id="36" name="直線矢印コネクタ 35"/>
          <p:cNvCxnSpPr/>
          <p:nvPr/>
        </p:nvCxnSpPr>
        <p:spPr>
          <a:xfrm>
            <a:off x="4856163" y="4256088"/>
            <a:ext cx="511175" cy="80962"/>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4889500" y="4000500"/>
            <a:ext cx="561975" cy="255588"/>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881" name="テキスト ボックス 37"/>
          <p:cNvSpPr txBox="1">
            <a:spLocks noChangeArrowheads="1"/>
          </p:cNvSpPr>
          <p:nvPr/>
        </p:nvSpPr>
        <p:spPr bwMode="auto">
          <a:xfrm>
            <a:off x="5189538" y="3703638"/>
            <a:ext cx="33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N</a:t>
            </a:r>
            <a:endParaRPr lang="ja-JP" altLang="en-US"/>
          </a:p>
        </p:txBody>
      </p:sp>
      <p:sp>
        <p:nvSpPr>
          <p:cNvPr id="36882" name="テキスト ボックス 38"/>
          <p:cNvSpPr txBox="1">
            <a:spLocks noChangeArrowheads="1"/>
          </p:cNvSpPr>
          <p:nvPr/>
        </p:nvSpPr>
        <p:spPr bwMode="auto">
          <a:xfrm>
            <a:off x="5262563" y="4073525"/>
            <a:ext cx="388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W</a:t>
            </a:r>
            <a:endParaRPr lang="ja-JP" altLang="en-US"/>
          </a:p>
        </p:txBody>
      </p:sp>
      <p:sp>
        <p:nvSpPr>
          <p:cNvPr id="29" name="下カーブ矢印 28"/>
          <p:cNvSpPr/>
          <p:nvPr/>
        </p:nvSpPr>
        <p:spPr>
          <a:xfrm rot="20825293" flipV="1">
            <a:off x="1779588" y="5456238"/>
            <a:ext cx="400050" cy="188912"/>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6884" name="テキスト ボックス 29"/>
          <p:cNvSpPr txBox="1">
            <a:spLocks noChangeArrowheads="1"/>
          </p:cNvSpPr>
          <p:nvPr/>
        </p:nvSpPr>
        <p:spPr bwMode="auto">
          <a:xfrm>
            <a:off x="34925" y="1662113"/>
            <a:ext cx="91932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・準断面解析の結果は鈴鹿おろしの発生機構に以下の</a:t>
            </a:r>
            <a:r>
              <a:rPr lang="en-US" altLang="ja-JP" sz="2400"/>
              <a:t>2</a:t>
            </a:r>
            <a:r>
              <a:rPr lang="ja-JP" altLang="en-US" sz="2400"/>
              <a:t>つがある可能</a:t>
            </a:r>
            <a:endParaRPr lang="en-US" altLang="ja-JP" sz="2400"/>
          </a:p>
          <a:p>
            <a:r>
              <a:rPr lang="ja-JP" altLang="en-US" sz="2400"/>
              <a:t>　性を示唆した．</a:t>
            </a:r>
          </a:p>
        </p:txBody>
      </p:sp>
    </p:spTree>
  </p:cSld>
  <p:clrMapOvr>
    <a:masterClrMapping/>
  </p:clrMapOvr>
  <p:transition spd="slow" advTm="363"/>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0E2C0C5C-8FDE-4558-83CC-4E56FBD43FBB}" type="slidenum">
              <a:rPr lang="ja-JP" altLang="en-US">
                <a:latin typeface="Times New Roman" panose="02020603050405020304" pitchFamily="18" charset="0"/>
              </a:rPr>
              <a:pPr/>
              <a:t>19</a:t>
            </a:fld>
            <a:endParaRPr lang="ja-JP" altLang="en-US">
              <a:latin typeface="Times New Roman" panose="02020603050405020304" pitchFamily="18" charset="0"/>
            </a:endParaRPr>
          </a:p>
        </p:txBody>
      </p:sp>
      <p:sp>
        <p:nvSpPr>
          <p:cNvPr id="3" name="テキスト ボックス 2"/>
          <p:cNvSpPr txBox="1"/>
          <p:nvPr/>
        </p:nvSpPr>
        <p:spPr>
          <a:xfrm>
            <a:off x="684213" y="-26988"/>
            <a:ext cx="8459787"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引用文献</a:t>
            </a:r>
            <a:endParaRPr lang="ja-JP" altLang="en-US" sz="2800" dirty="0">
              <a:latin typeface="+mn-lt"/>
              <a:ea typeface="+mn-ea"/>
            </a:endParaRPr>
          </a:p>
        </p:txBody>
      </p:sp>
      <p:sp>
        <p:nvSpPr>
          <p:cNvPr id="37892" name="テキスト ボックス 4"/>
          <p:cNvSpPr txBox="1">
            <a:spLocks noChangeArrowheads="1"/>
          </p:cNvSpPr>
          <p:nvPr/>
        </p:nvSpPr>
        <p:spPr bwMode="auto">
          <a:xfrm>
            <a:off x="107950" y="884238"/>
            <a:ext cx="894873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[1] Owada, M., and K. Harada, 1978: Local climatological study on the Suzuka-oroshi in the ise plain, </a:t>
            </a:r>
          </a:p>
          <a:p>
            <a:r>
              <a:rPr lang="en-US" altLang="ja-JP" sz="1600">
                <a:latin typeface="Times New Roman" panose="02020603050405020304" pitchFamily="18" charset="0"/>
                <a:cs typeface="Times New Roman" panose="02020603050405020304" pitchFamily="18" charset="0"/>
              </a:rPr>
              <a:t>central Japan (in Japanese). </a:t>
            </a:r>
            <a:r>
              <a:rPr lang="en-US" altLang="ja-JP" sz="1600" i="1">
                <a:latin typeface="Times New Roman" panose="02020603050405020304" pitchFamily="18" charset="0"/>
                <a:cs typeface="Times New Roman" panose="02020603050405020304" pitchFamily="18" charset="0"/>
              </a:rPr>
              <a:t>Bulletin of Aichi University of Education Humanities and Social Science</a:t>
            </a:r>
            <a:r>
              <a:rPr lang="en-US" altLang="ja-JP" sz="1600">
                <a:latin typeface="Times New Roman" panose="02020603050405020304" pitchFamily="18" charset="0"/>
                <a:cs typeface="Times New Roman" panose="02020603050405020304" pitchFamily="18" charset="0"/>
              </a:rPr>
              <a:t>, </a:t>
            </a:r>
          </a:p>
          <a:p>
            <a:r>
              <a:rPr lang="en-US" altLang="ja-JP" sz="1600" b="1">
                <a:latin typeface="Times New Roman" panose="02020603050405020304" pitchFamily="18" charset="0"/>
                <a:cs typeface="Times New Roman" panose="02020603050405020304" pitchFamily="18" charset="0"/>
              </a:rPr>
              <a:t>27,</a:t>
            </a:r>
            <a:r>
              <a:rPr lang="en-US" altLang="ja-JP" sz="1600">
                <a:latin typeface="Times New Roman" panose="02020603050405020304" pitchFamily="18" charset="0"/>
                <a:cs typeface="Times New Roman" panose="02020603050405020304" pitchFamily="18" charset="0"/>
              </a:rPr>
              <a:t> 173-182</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[2] Owada, M., 1994: </a:t>
            </a:r>
            <a:r>
              <a:rPr lang="en-US" altLang="ja-JP" sz="1600" i="1">
                <a:latin typeface="Times New Roman" panose="02020603050405020304" pitchFamily="18" charset="0"/>
                <a:cs typeface="Times New Roman" panose="02020603050405020304" pitchFamily="18" charset="0"/>
              </a:rPr>
              <a:t>Atmospheric environment around Ise Bay</a:t>
            </a:r>
            <a:r>
              <a:rPr lang="en-US" altLang="ja-JP" sz="1600">
                <a:latin typeface="Times New Roman" panose="02020603050405020304" pitchFamily="18" charset="0"/>
                <a:cs typeface="Times New Roman" panose="02020603050405020304" pitchFamily="18" charset="0"/>
              </a:rPr>
              <a:t> (in Japanese), The University of Nagoya </a:t>
            </a:r>
          </a:p>
          <a:p>
            <a:r>
              <a:rPr lang="en-US" altLang="ja-JP" sz="1600">
                <a:latin typeface="Times New Roman" panose="02020603050405020304" pitchFamily="18" charset="0"/>
                <a:cs typeface="Times New Roman" panose="02020603050405020304" pitchFamily="18" charset="0"/>
              </a:rPr>
              <a:t>Press, 34-52pp</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[3] Owada, M., and T. Torii, 2008: On the Changes in Local Wind by the Global Warning, </a:t>
            </a:r>
          </a:p>
          <a:p>
            <a:r>
              <a:rPr lang="en-US" altLang="ja-JP" sz="1600">
                <a:latin typeface="Times New Roman" panose="02020603050405020304" pitchFamily="18" charset="0"/>
                <a:cs typeface="Times New Roman" panose="02020603050405020304" pitchFamily="18" charset="0"/>
              </a:rPr>
              <a:t>Central Japan (in Japanese). </a:t>
            </a:r>
            <a:r>
              <a:rPr lang="en-US" altLang="ja-JP" sz="1600" i="1">
                <a:latin typeface="Times New Roman" panose="02020603050405020304" pitchFamily="18" charset="0"/>
                <a:cs typeface="Times New Roman" panose="02020603050405020304" pitchFamily="18" charset="0"/>
              </a:rPr>
              <a:t>Bulletin of Aichi University of Education Nature Sciences, </a:t>
            </a:r>
            <a:r>
              <a:rPr lang="en-US" altLang="ja-JP" sz="1600" b="1">
                <a:latin typeface="Times New Roman" panose="02020603050405020304" pitchFamily="18" charset="0"/>
                <a:cs typeface="Times New Roman" panose="02020603050405020304" pitchFamily="18" charset="0"/>
              </a:rPr>
              <a:t>57,</a:t>
            </a:r>
            <a:r>
              <a:rPr lang="en-US" altLang="ja-JP" sz="1600">
                <a:latin typeface="Times New Roman" panose="02020603050405020304" pitchFamily="18" charset="0"/>
                <a:cs typeface="Times New Roman" panose="02020603050405020304" pitchFamily="18" charset="0"/>
              </a:rPr>
              <a:t> 31-37 </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[4] Shuts, G. J., 1992: Observations and Numerical Model Simulation of a Partially Trapped Lee Wave </a:t>
            </a:r>
          </a:p>
          <a:p>
            <a:r>
              <a:rPr lang="en-US" altLang="ja-JP" sz="1600">
                <a:latin typeface="Times New Roman" panose="02020603050405020304" pitchFamily="18" charset="0"/>
                <a:cs typeface="Times New Roman" panose="02020603050405020304" pitchFamily="18" charset="0"/>
              </a:rPr>
              <a:t>over the Welsh Mountains. </a:t>
            </a:r>
            <a:r>
              <a:rPr lang="en-US" altLang="ja-JP" sz="1600" i="1">
                <a:latin typeface="Times New Roman" panose="02020603050405020304" pitchFamily="18" charset="0"/>
                <a:cs typeface="Times New Roman" panose="02020603050405020304" pitchFamily="18" charset="0"/>
              </a:rPr>
              <a:t>Mon. Weather Rev., </a:t>
            </a:r>
            <a:r>
              <a:rPr lang="en-US" altLang="ja-JP" sz="1600" b="1">
                <a:latin typeface="Times New Roman" panose="02020603050405020304" pitchFamily="18" charset="0"/>
                <a:cs typeface="Times New Roman" panose="02020603050405020304" pitchFamily="18" charset="0"/>
              </a:rPr>
              <a:t>120,</a:t>
            </a:r>
            <a:r>
              <a:rPr lang="en-US" altLang="ja-JP" sz="1600">
                <a:latin typeface="Times New Roman" panose="02020603050405020304" pitchFamily="18" charset="0"/>
                <a:cs typeface="Times New Roman" panose="02020603050405020304" pitchFamily="18" charset="0"/>
              </a:rPr>
              <a:t> 2056-2066</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[5] Shutts, G. J., P. Healey, and S. D. Mobbs, 1994: A multiple sounding technique for the study of</a:t>
            </a:r>
          </a:p>
          <a:p>
            <a:r>
              <a:rPr lang="en-US" altLang="ja-JP" sz="1600">
                <a:latin typeface="Times New Roman" panose="02020603050405020304" pitchFamily="18" charset="0"/>
                <a:cs typeface="Times New Roman" panose="02020603050405020304" pitchFamily="18" charset="0"/>
              </a:rPr>
              <a:t> gravity waves. </a:t>
            </a:r>
            <a:r>
              <a:rPr lang="en-US" altLang="ja-JP" sz="1600" i="1">
                <a:latin typeface="Times New Roman" panose="02020603050405020304" pitchFamily="18" charset="0"/>
                <a:cs typeface="Times New Roman" panose="02020603050405020304" pitchFamily="18" charset="0"/>
              </a:rPr>
              <a:t>Q. J. R. Meteorol. Soc., </a:t>
            </a:r>
            <a:r>
              <a:rPr lang="en-US" altLang="ja-JP" sz="1600" b="1">
                <a:latin typeface="Times New Roman" panose="02020603050405020304" pitchFamily="18" charset="0"/>
                <a:cs typeface="Times New Roman" panose="02020603050405020304" pitchFamily="18" charset="0"/>
              </a:rPr>
              <a:t>120, </a:t>
            </a:r>
            <a:r>
              <a:rPr lang="en-US" altLang="ja-JP" sz="1600">
                <a:latin typeface="Times New Roman" panose="02020603050405020304" pitchFamily="18" charset="0"/>
                <a:cs typeface="Times New Roman" panose="02020603050405020304" pitchFamily="18" charset="0"/>
              </a:rPr>
              <a:t>59-77</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[6] Llilly, D. K. and E. J. Zipser, 1972: The Front Range Windstorm of 11 January 1972- a meteorological </a:t>
            </a:r>
          </a:p>
          <a:p>
            <a:r>
              <a:rPr lang="en-US" altLang="ja-JP" sz="1600">
                <a:latin typeface="Times New Roman" panose="02020603050405020304" pitchFamily="18" charset="0"/>
                <a:cs typeface="Times New Roman" panose="02020603050405020304" pitchFamily="18" charset="0"/>
              </a:rPr>
              <a:t>narrative. </a:t>
            </a:r>
            <a:r>
              <a:rPr lang="en-US" altLang="ja-JP" sz="1600" i="1">
                <a:latin typeface="Times New Roman" panose="02020603050405020304" pitchFamily="18" charset="0"/>
                <a:cs typeface="Times New Roman" panose="02020603050405020304" pitchFamily="18" charset="0"/>
              </a:rPr>
              <a:t>Weatherwise, </a:t>
            </a:r>
            <a:r>
              <a:rPr lang="en-US" altLang="ja-JP" sz="1600" b="1">
                <a:latin typeface="Times New Roman" panose="02020603050405020304" pitchFamily="18" charset="0"/>
                <a:cs typeface="Times New Roman" panose="02020603050405020304" pitchFamily="18" charset="0"/>
              </a:rPr>
              <a:t>25,</a:t>
            </a:r>
            <a:r>
              <a:rPr lang="en-US" altLang="ja-JP" sz="1600">
                <a:latin typeface="Times New Roman" panose="02020603050405020304" pitchFamily="18" charset="0"/>
                <a:cs typeface="Times New Roman" panose="02020603050405020304" pitchFamily="18" charset="0"/>
              </a:rPr>
              <a:t> 56-63</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[7] Corby, G. A., 1957: A preliminary study of atmospheric wavws using radiosonde data. </a:t>
            </a:r>
          </a:p>
          <a:p>
            <a:r>
              <a:rPr lang="en-US" altLang="ja-JP" sz="1600" i="1">
                <a:latin typeface="Times New Roman" panose="02020603050405020304" pitchFamily="18" charset="0"/>
                <a:cs typeface="Times New Roman" panose="02020603050405020304" pitchFamily="18" charset="0"/>
              </a:rPr>
              <a:t>Q. J. R. Meteorol. Soc., </a:t>
            </a:r>
            <a:r>
              <a:rPr lang="en-US" altLang="ja-JP" sz="1600" b="1">
                <a:latin typeface="Times New Roman" panose="02020603050405020304" pitchFamily="18" charset="0"/>
                <a:cs typeface="Times New Roman" panose="02020603050405020304" pitchFamily="18" charset="0"/>
              </a:rPr>
              <a:t>83, </a:t>
            </a:r>
            <a:r>
              <a:rPr lang="en-US" altLang="ja-JP" sz="1600">
                <a:latin typeface="Times New Roman" panose="02020603050405020304" pitchFamily="18" charset="0"/>
                <a:cs typeface="Times New Roman" panose="02020603050405020304" pitchFamily="18" charset="0"/>
              </a:rPr>
              <a:t>49-60</a:t>
            </a:r>
          </a:p>
          <a:p>
            <a:endParaRPr lang="en-US" altLang="ja-JP" sz="1600">
              <a:latin typeface="Times New Roman" panose="02020603050405020304" pitchFamily="18" charset="0"/>
              <a:cs typeface="Times New Roman" panose="02020603050405020304" pitchFamily="18" charset="0"/>
            </a:endParaRPr>
          </a:p>
          <a:p>
            <a:r>
              <a:rPr lang="en-US" altLang="ja-JP" sz="1600">
                <a:latin typeface="Times New Roman" panose="02020603050405020304" pitchFamily="18" charset="0"/>
                <a:cs typeface="Times New Roman" panose="02020603050405020304" pitchFamily="18" charset="0"/>
              </a:rPr>
              <a:t>[8] Reid, S. J., 1972: An observational study of lee waves using radiosonde data. </a:t>
            </a:r>
            <a:r>
              <a:rPr lang="en-US" altLang="ja-JP" sz="1600" i="1">
                <a:latin typeface="Times New Roman" panose="02020603050405020304" pitchFamily="18" charset="0"/>
                <a:cs typeface="Times New Roman" panose="02020603050405020304" pitchFamily="18" charset="0"/>
              </a:rPr>
              <a:t>Tellus, </a:t>
            </a:r>
            <a:r>
              <a:rPr lang="en-US" altLang="ja-JP" sz="1600" b="1">
                <a:latin typeface="Times New Roman" panose="02020603050405020304" pitchFamily="18" charset="0"/>
                <a:cs typeface="Times New Roman" panose="02020603050405020304" pitchFamily="18" charset="0"/>
              </a:rPr>
              <a:t>24,</a:t>
            </a:r>
            <a:r>
              <a:rPr lang="en-US" altLang="ja-JP" sz="1600">
                <a:latin typeface="Times New Roman" panose="02020603050405020304" pitchFamily="18" charset="0"/>
                <a:cs typeface="Times New Roman" panose="02020603050405020304" pitchFamily="18" charset="0"/>
              </a:rPr>
              <a:t> 593-596</a:t>
            </a:r>
            <a:endParaRPr lang="ja-JP" altLang="ja-JP" sz="1600">
              <a:latin typeface="Times New Roman" panose="02020603050405020304" pitchFamily="18" charset="0"/>
              <a:cs typeface="Times New Roman" panose="02020603050405020304" pitchFamily="18" charset="0"/>
            </a:endParaRPr>
          </a:p>
          <a:p>
            <a:endParaRPr lang="ja-JP" altLang="en-US" sz="16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553200" y="6376988"/>
            <a:ext cx="2133600" cy="365125"/>
          </a:xfrm>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4C003229-EBF2-4514-B163-9919AD062129}" type="slidenum">
              <a:rPr lang="ja-JP" altLang="en-US">
                <a:latin typeface="Times New Roman" panose="02020603050405020304" pitchFamily="18" charset="0"/>
              </a:rPr>
              <a:pPr/>
              <a:t>2</a:t>
            </a:fld>
            <a:endParaRPr lang="ja-JP" altLang="en-US">
              <a:latin typeface="Times New Roman" panose="02020603050405020304" pitchFamily="18" charset="0"/>
            </a:endParaRPr>
          </a:p>
        </p:txBody>
      </p:sp>
      <p:sp>
        <p:nvSpPr>
          <p:cNvPr id="5" name="テキスト ボックス 4"/>
          <p:cNvSpPr txBox="1"/>
          <p:nvPr/>
        </p:nvSpPr>
        <p:spPr>
          <a:xfrm>
            <a:off x="647700" y="-26988"/>
            <a:ext cx="8496300"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 </a:t>
            </a:r>
            <a:r>
              <a:rPr lang="ja-JP" altLang="en-US" sz="2800" dirty="0">
                <a:latin typeface="+mn-lt"/>
                <a:ea typeface="+mn-ea"/>
              </a:rPr>
              <a:t>導入</a:t>
            </a:r>
            <a:r>
              <a:rPr lang="en-US" altLang="ja-JP" sz="2800" dirty="0">
                <a:latin typeface="+mn-lt"/>
                <a:ea typeface="+mn-ea"/>
              </a:rPr>
              <a:t>_</a:t>
            </a:r>
            <a:r>
              <a:rPr lang="ja-JP" altLang="en-US" sz="2800" dirty="0">
                <a:latin typeface="+mn-lt"/>
                <a:ea typeface="+mn-ea"/>
              </a:rPr>
              <a:t>背景・目的</a:t>
            </a:r>
            <a:endParaRPr lang="ja-JP" altLang="en-US" sz="2800" dirty="0">
              <a:latin typeface="+mn-lt"/>
              <a:ea typeface="+mn-ea"/>
            </a:endParaRPr>
          </a:p>
        </p:txBody>
      </p:sp>
      <p:sp>
        <p:nvSpPr>
          <p:cNvPr id="2" name="テキスト ボックス 1"/>
          <p:cNvSpPr txBox="1"/>
          <p:nvPr/>
        </p:nvSpPr>
        <p:spPr>
          <a:xfrm>
            <a:off x="654050" y="492125"/>
            <a:ext cx="8489950" cy="83185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ja-JP" altLang="en-US" sz="2400" dirty="0"/>
              <a:t>・三重県は冬季に鈴鹿山系からの強い西</a:t>
            </a:r>
            <a:r>
              <a:rPr lang="en-US" altLang="ja-JP" sz="2400" dirty="0"/>
              <a:t>~</a:t>
            </a:r>
            <a:r>
              <a:rPr lang="ja-JP" altLang="en-US" sz="2400" dirty="0"/>
              <a:t>北西風である</a:t>
            </a:r>
            <a:endParaRPr lang="en-US" altLang="ja-JP" sz="2400" dirty="0"/>
          </a:p>
          <a:p>
            <a:pPr fontAlgn="auto">
              <a:spcBef>
                <a:spcPts val="0"/>
              </a:spcBef>
              <a:spcAft>
                <a:spcPts val="0"/>
              </a:spcAft>
              <a:defRPr/>
            </a:pPr>
            <a:r>
              <a:rPr lang="ja-JP" altLang="en-US" sz="2400" dirty="0"/>
              <a:t>「</a:t>
            </a:r>
            <a:r>
              <a:rPr lang="ja-JP" altLang="en-US" sz="2400" b="1" dirty="0">
                <a:solidFill>
                  <a:srgbClr val="FF0000"/>
                </a:solidFill>
              </a:rPr>
              <a:t>鈴鹿おろし</a:t>
            </a:r>
            <a:r>
              <a:rPr lang="ja-JP" altLang="en-US" sz="2400" dirty="0"/>
              <a:t>」が吹くことが知られている．</a:t>
            </a:r>
            <a:endParaRPr lang="ja-JP" altLang="en-US" sz="2400" dirty="0"/>
          </a:p>
        </p:txBody>
      </p:sp>
      <p:sp>
        <p:nvSpPr>
          <p:cNvPr id="20485" name="テキスト ボックス 24"/>
          <p:cNvSpPr txBox="1">
            <a:spLocks noChangeArrowheads="1"/>
          </p:cNvSpPr>
          <p:nvPr/>
        </p:nvSpPr>
        <p:spPr bwMode="auto">
          <a:xfrm>
            <a:off x="4284663" y="3208338"/>
            <a:ext cx="3014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Owada, M. and T. Torii (2008)</a:t>
            </a:r>
            <a:endParaRPr lang="ja-JP" altLang="en-US"/>
          </a:p>
        </p:txBody>
      </p:sp>
      <p:sp>
        <p:nvSpPr>
          <p:cNvPr id="20486" name="テキスト ボックス 25"/>
          <p:cNvSpPr txBox="1">
            <a:spLocks noChangeArrowheads="1"/>
          </p:cNvSpPr>
          <p:nvPr/>
        </p:nvSpPr>
        <p:spPr bwMode="auto">
          <a:xfrm>
            <a:off x="4211638" y="1797050"/>
            <a:ext cx="4857750" cy="12001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342900" indent="-342900">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buFont typeface="Wingdings" panose="05000000000000000000" pitchFamily="2" charset="2"/>
              <a:buChar char="Ø"/>
            </a:pPr>
            <a:r>
              <a:rPr lang="ja-JP" altLang="en-US" sz="2400"/>
              <a:t>鈴鹿おろしの発生頻度・継続時間</a:t>
            </a:r>
            <a:endParaRPr lang="en-US" altLang="ja-JP" sz="2400"/>
          </a:p>
          <a:p>
            <a:pPr>
              <a:buFont typeface="Wingdings" panose="05000000000000000000" pitchFamily="2" charset="2"/>
              <a:buChar char="Ø"/>
            </a:pPr>
            <a:r>
              <a:rPr lang="ja-JP" altLang="en-US" sz="2400"/>
              <a:t>気圧パターンの分類</a:t>
            </a:r>
            <a:r>
              <a:rPr lang="en-US" altLang="ja-JP" sz="2400"/>
              <a:t>(6</a:t>
            </a:r>
            <a:r>
              <a:rPr lang="ja-JP" altLang="en-US" sz="2400"/>
              <a:t>分類</a:t>
            </a:r>
            <a:r>
              <a:rPr lang="en-US" altLang="ja-JP" sz="2400"/>
              <a:t>)</a:t>
            </a:r>
          </a:p>
          <a:p>
            <a:pPr>
              <a:buFont typeface="Wingdings" panose="05000000000000000000" pitchFamily="2" charset="2"/>
              <a:buChar char="Ø"/>
            </a:pPr>
            <a:r>
              <a:rPr lang="ja-JP" altLang="en-US" sz="2400"/>
              <a:t>偏形樹から風道＋強風域の推定</a:t>
            </a:r>
            <a:endParaRPr lang="en-US" altLang="ja-JP" sz="2400"/>
          </a:p>
        </p:txBody>
      </p:sp>
      <p:pic>
        <p:nvPicPr>
          <p:cNvPr id="204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341438"/>
            <a:ext cx="4175125" cy="403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8" name="テキスト ボックス 5"/>
          <p:cNvSpPr txBox="1">
            <a:spLocks noChangeArrowheads="1"/>
          </p:cNvSpPr>
          <p:nvPr/>
        </p:nvSpPr>
        <p:spPr bwMode="auto">
          <a:xfrm rot="760261">
            <a:off x="1354138" y="2889250"/>
            <a:ext cx="431800" cy="912813"/>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600"/>
              <a:t>鈴鹿山脈</a:t>
            </a:r>
          </a:p>
        </p:txBody>
      </p:sp>
      <p:sp>
        <p:nvSpPr>
          <p:cNvPr id="17" name="円/楕円 16"/>
          <p:cNvSpPr/>
          <p:nvPr/>
        </p:nvSpPr>
        <p:spPr>
          <a:xfrm>
            <a:off x="1641475" y="4005263"/>
            <a:ext cx="338138"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1" name="Picture 2" descr="C:\Documents and Settings\cherry\My Documents\青山高原\CIMG1178.JPG"/>
          <p:cNvPicPr>
            <a:picLocks noChangeAspect="1" noChangeArrowheads="1"/>
          </p:cNvPicPr>
          <p:nvPr/>
        </p:nvPicPr>
        <p:blipFill>
          <a:blip r:embed="rId4"/>
          <a:srcRect/>
          <a:stretch>
            <a:fillRect/>
          </a:stretch>
        </p:blipFill>
        <p:spPr bwMode="auto">
          <a:xfrm>
            <a:off x="2571750" y="1549400"/>
            <a:ext cx="1433513" cy="1546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0491" name="正方形/長方形 7"/>
          <p:cNvSpPr>
            <a:spLocks noChangeArrowheads="1"/>
          </p:cNvSpPr>
          <p:nvPr/>
        </p:nvSpPr>
        <p:spPr bwMode="auto">
          <a:xfrm>
            <a:off x="4164013" y="1474788"/>
            <a:ext cx="5160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Owada, M. and K. Harada (1978), Owada, M. (1994)</a:t>
            </a:r>
            <a:endParaRPr lang="ja-JP" altLang="en-US"/>
          </a:p>
        </p:txBody>
      </p:sp>
      <p:sp>
        <p:nvSpPr>
          <p:cNvPr id="28" name="テキスト ボックス 27"/>
          <p:cNvSpPr txBox="1"/>
          <p:nvPr/>
        </p:nvSpPr>
        <p:spPr>
          <a:xfrm>
            <a:off x="4211638" y="3500438"/>
            <a:ext cx="4932362" cy="19399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p>
            <a:pPr marL="342900" indent="-342900" fontAlgn="auto">
              <a:spcBef>
                <a:spcPts val="0"/>
              </a:spcBef>
              <a:spcAft>
                <a:spcPts val="0"/>
              </a:spcAft>
              <a:buFont typeface="Wingdings" pitchFamily="2" charset="2"/>
              <a:buChar char="Ø"/>
              <a:defRPr/>
            </a:pPr>
            <a:r>
              <a:rPr lang="ja-JP" altLang="en-US" sz="2400" dirty="0"/>
              <a:t>近年の発生頻度・強度に着目</a:t>
            </a:r>
            <a:endParaRPr lang="en-US" altLang="ja-JP" sz="2400" dirty="0"/>
          </a:p>
          <a:p>
            <a:pPr fontAlgn="auto">
              <a:spcBef>
                <a:spcPts val="0"/>
              </a:spcBef>
              <a:spcAft>
                <a:spcPts val="0"/>
              </a:spcAft>
              <a:defRPr/>
            </a:pPr>
            <a:r>
              <a:rPr lang="en-US" altLang="ja-JP" sz="2400" dirty="0"/>
              <a:t>=&gt;</a:t>
            </a:r>
            <a:r>
              <a:rPr lang="ja-JP" altLang="en-US" sz="2400" dirty="0"/>
              <a:t>頻度は減少，強度は強くなる</a:t>
            </a:r>
            <a:endParaRPr lang="en-US" altLang="ja-JP" sz="2400" dirty="0"/>
          </a:p>
          <a:p>
            <a:pPr fontAlgn="auto">
              <a:spcBef>
                <a:spcPts val="0"/>
              </a:spcBef>
              <a:spcAft>
                <a:spcPts val="0"/>
              </a:spcAft>
              <a:defRPr/>
            </a:pPr>
            <a:endParaRPr lang="en-US" altLang="ja-JP" sz="2400" dirty="0"/>
          </a:p>
          <a:p>
            <a:pPr fontAlgn="auto">
              <a:spcBef>
                <a:spcPts val="0"/>
              </a:spcBef>
              <a:spcAft>
                <a:spcPts val="0"/>
              </a:spcAft>
              <a:defRPr/>
            </a:pPr>
            <a:r>
              <a:rPr lang="ja-JP" altLang="en-US" sz="2400" dirty="0"/>
              <a:t>空港運行に多大な影響を与える可能性を指摘．</a:t>
            </a:r>
            <a:endParaRPr lang="en-US" altLang="ja-JP" sz="2400" dirty="0"/>
          </a:p>
        </p:txBody>
      </p:sp>
      <p:sp>
        <p:nvSpPr>
          <p:cNvPr id="10" name="下矢印 9"/>
          <p:cNvSpPr/>
          <p:nvPr/>
        </p:nvSpPr>
        <p:spPr>
          <a:xfrm>
            <a:off x="6035675" y="4292600"/>
            <a:ext cx="1454150"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494" name="テキスト ボックス 10"/>
          <p:cNvSpPr txBox="1">
            <a:spLocks noChangeArrowheads="1"/>
          </p:cNvSpPr>
          <p:nvPr/>
        </p:nvSpPr>
        <p:spPr bwMode="auto">
          <a:xfrm>
            <a:off x="2636838" y="3121025"/>
            <a:ext cx="1379537" cy="523875"/>
          </a:xfrm>
          <a:prstGeom prst="rect">
            <a:avLst/>
          </a:prstGeom>
          <a:solidFill>
            <a:schemeClr val="bg1">
              <a:alpha val="5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400"/>
              <a:t>青山高原</a:t>
            </a:r>
            <a:endParaRPr lang="en-US" altLang="ja-JP" sz="1400"/>
          </a:p>
          <a:p>
            <a:r>
              <a:rPr lang="ja-JP" altLang="en-US" sz="1400"/>
              <a:t>ウィンドファーム</a:t>
            </a:r>
          </a:p>
        </p:txBody>
      </p:sp>
      <p:cxnSp>
        <p:nvCxnSpPr>
          <p:cNvPr id="19" name="直線矢印コネクタ 18"/>
          <p:cNvCxnSpPr>
            <a:stCxn id="17" idx="6"/>
          </p:cNvCxnSpPr>
          <p:nvPr/>
        </p:nvCxnSpPr>
        <p:spPr>
          <a:xfrm flipV="1">
            <a:off x="1979613" y="3138488"/>
            <a:ext cx="720725" cy="10826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496" name="テキスト ボックス 11"/>
          <p:cNvSpPr txBox="1">
            <a:spLocks noChangeArrowheads="1"/>
          </p:cNvSpPr>
          <p:nvPr/>
        </p:nvSpPr>
        <p:spPr bwMode="auto">
          <a:xfrm>
            <a:off x="196850" y="5775325"/>
            <a:ext cx="682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先行研究は地表面のみのデータ</a:t>
            </a:r>
            <a:r>
              <a:rPr lang="en-US" altLang="ja-JP" sz="2400"/>
              <a:t>or</a:t>
            </a:r>
            <a:r>
              <a:rPr lang="ja-JP" altLang="en-US" sz="2400"/>
              <a:t>統計的手法のみ</a:t>
            </a:r>
          </a:p>
        </p:txBody>
      </p:sp>
      <p:sp>
        <p:nvSpPr>
          <p:cNvPr id="20497" name="テキスト ボックス 28"/>
          <p:cNvSpPr txBox="1">
            <a:spLocks noChangeArrowheads="1"/>
          </p:cNvSpPr>
          <p:nvPr/>
        </p:nvSpPr>
        <p:spPr bwMode="auto">
          <a:xfrm>
            <a:off x="1239838" y="6207125"/>
            <a:ext cx="7004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三重県中部の風の実態は明らかになっていない！！</a:t>
            </a:r>
          </a:p>
        </p:txBody>
      </p:sp>
      <p:grpSp>
        <p:nvGrpSpPr>
          <p:cNvPr id="18" name="グループ化 17"/>
          <p:cNvGrpSpPr>
            <a:grpSpLocks/>
          </p:cNvGrpSpPr>
          <p:nvPr/>
        </p:nvGrpSpPr>
        <p:grpSpPr bwMode="auto">
          <a:xfrm>
            <a:off x="-180975" y="1196975"/>
            <a:ext cx="9510713" cy="5040313"/>
            <a:chOff x="-194212" y="272262"/>
            <a:chExt cx="9509596" cy="5040559"/>
          </a:xfrm>
        </p:grpSpPr>
        <p:sp>
          <p:nvSpPr>
            <p:cNvPr id="34" name="正方形/長方形 33"/>
            <p:cNvSpPr/>
            <p:nvPr/>
          </p:nvSpPr>
          <p:spPr>
            <a:xfrm>
              <a:off x="-194212" y="272262"/>
              <a:ext cx="9495310" cy="50405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500" name="テキスト ボックス 34"/>
            <p:cNvSpPr txBox="1">
              <a:spLocks noChangeArrowheads="1"/>
            </p:cNvSpPr>
            <p:nvPr/>
          </p:nvSpPr>
          <p:spPr bwMode="auto">
            <a:xfrm>
              <a:off x="35496" y="1343670"/>
              <a:ext cx="9279888" cy="1077218"/>
            </a:xfrm>
            <a:prstGeom prst="rect">
              <a:avLst/>
            </a:prstGeom>
            <a:solidFill>
              <a:srgbClr val="FFFF00"/>
            </a:solidFill>
            <a:ln w="38100">
              <a:solidFill>
                <a:srgbClr val="FF0000"/>
              </a:solidFill>
              <a:miter lim="800000"/>
              <a:headEnd/>
              <a:tailEnd/>
            </a:ln>
          </p:spPr>
          <p:txBody>
            <a:bodyPr>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3200"/>
                <a:t>直接観測をすることで，その鉛直構造及び</a:t>
              </a:r>
              <a:endParaRPr lang="en-US" altLang="ja-JP" sz="3200"/>
            </a:p>
            <a:p>
              <a:pPr algn="ctr"/>
              <a:r>
                <a:rPr lang="ja-JP" altLang="en-US" sz="3200"/>
                <a:t>発生条件を明らかにする！！</a:t>
              </a:r>
            </a:p>
          </p:txBody>
        </p:sp>
        <p:sp>
          <p:nvSpPr>
            <p:cNvPr id="20501" name="テキスト ボックス 35"/>
            <p:cNvSpPr txBox="1">
              <a:spLocks noChangeArrowheads="1"/>
            </p:cNvSpPr>
            <p:nvPr/>
          </p:nvSpPr>
          <p:spPr bwMode="auto">
            <a:xfrm>
              <a:off x="3347864" y="908720"/>
              <a:ext cx="2260555" cy="461665"/>
            </a:xfrm>
            <a:prstGeom prst="rect">
              <a:avLst/>
            </a:prstGeom>
            <a:solidFill>
              <a:schemeClr val="bg1"/>
            </a:solidFill>
            <a:ln w="9525">
              <a:solidFill>
                <a:schemeClr val="tx1"/>
              </a:solidFill>
              <a:miter lim="800000"/>
              <a:headEnd/>
              <a:tailEnd/>
            </a:ln>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大きな研究目的</a:t>
              </a:r>
            </a:p>
          </p:txBody>
        </p:sp>
        <p:sp>
          <p:nvSpPr>
            <p:cNvPr id="20502" name="テキスト ボックス 41"/>
            <p:cNvSpPr txBox="1">
              <a:spLocks noChangeArrowheads="1"/>
            </p:cNvSpPr>
            <p:nvPr/>
          </p:nvSpPr>
          <p:spPr bwMode="auto">
            <a:xfrm>
              <a:off x="467544" y="4007967"/>
              <a:ext cx="8127760" cy="584775"/>
            </a:xfrm>
            <a:prstGeom prst="rect">
              <a:avLst/>
            </a:prstGeom>
            <a:solidFill>
              <a:srgbClr val="FFFF00"/>
            </a:solidFill>
            <a:ln w="38100">
              <a:solidFill>
                <a:srgbClr val="FF0000"/>
              </a:solidFill>
              <a:miter lim="800000"/>
              <a:headEnd/>
              <a:tailEnd/>
            </a:ln>
          </p:spPr>
          <p:txBody>
            <a:bodyPr>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3200"/>
                <a:t>新観測手法を用いた高密度大気観測</a:t>
              </a:r>
            </a:p>
          </p:txBody>
        </p:sp>
        <p:sp>
          <p:nvSpPr>
            <p:cNvPr id="20503" name="テキスト ボックス 42"/>
            <p:cNvSpPr txBox="1">
              <a:spLocks noChangeArrowheads="1"/>
            </p:cNvSpPr>
            <p:nvPr/>
          </p:nvSpPr>
          <p:spPr bwMode="auto">
            <a:xfrm>
              <a:off x="3851920" y="3575919"/>
              <a:ext cx="1415772" cy="461665"/>
            </a:xfrm>
            <a:prstGeom prst="rect">
              <a:avLst/>
            </a:prstGeom>
            <a:solidFill>
              <a:schemeClr val="bg1"/>
            </a:solidFill>
            <a:ln w="9525">
              <a:solidFill>
                <a:schemeClr val="tx1"/>
              </a:solidFill>
              <a:miter lim="800000"/>
              <a:headEnd/>
              <a:tailEnd/>
            </a:ln>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発表内容</a:t>
              </a:r>
            </a:p>
          </p:txBody>
        </p:sp>
        <p:sp>
          <p:nvSpPr>
            <p:cNvPr id="16" name="ストライプ矢印 15"/>
            <p:cNvSpPr/>
            <p:nvPr/>
          </p:nvSpPr>
          <p:spPr>
            <a:xfrm rot="5400000">
              <a:off x="4247835" y="2497339"/>
              <a:ext cx="604868" cy="1050802"/>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ja-JP" altLang="en-US"/>
            </a:p>
          </p:txBody>
        </p:sp>
      </p:grpSp>
    </p:spTree>
    <p:custDataLst>
      <p:tags r:id="rId1"/>
    </p:custDataLst>
  </p:cSld>
  <p:clrMapOvr>
    <a:masterClrMapping/>
  </p:clrMapOvr>
  <p:transition spd="slow" advTm="44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4A5B3182-4780-41BD-8761-FAB1BD0E4396}" type="slidenum">
              <a:rPr lang="ja-JP" altLang="en-US">
                <a:latin typeface="Times New Roman" panose="02020603050405020304" pitchFamily="18" charset="0"/>
              </a:rPr>
              <a:pPr/>
              <a:t>20</a:t>
            </a:fld>
            <a:endParaRPr lang="ja-JP" altLang="en-US">
              <a:latin typeface="Times New Roman" panose="02020603050405020304" pitchFamily="18" charset="0"/>
            </a:endParaRPr>
          </a:p>
        </p:txBody>
      </p:sp>
      <p:sp>
        <p:nvSpPr>
          <p:cNvPr id="3" name="テキスト ボックス 2"/>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まとめ</a:t>
            </a:r>
            <a:r>
              <a:rPr lang="en-US" altLang="ja-JP" sz="2800" dirty="0">
                <a:latin typeface="+mn-lt"/>
                <a:ea typeface="+mn-ea"/>
              </a:rPr>
              <a:t> </a:t>
            </a:r>
            <a:endParaRPr lang="ja-JP" altLang="en-US" sz="2800" dirty="0">
              <a:latin typeface="+mn-lt"/>
              <a:ea typeface="+mn-ea"/>
            </a:endParaRPr>
          </a:p>
        </p:txBody>
      </p:sp>
      <p:sp>
        <p:nvSpPr>
          <p:cNvPr id="4" name="テキスト ボックス 3"/>
          <p:cNvSpPr txBox="1"/>
          <p:nvPr/>
        </p:nvSpPr>
        <p:spPr>
          <a:xfrm>
            <a:off x="36513" y="620713"/>
            <a:ext cx="9078912" cy="5940425"/>
          </a:xfrm>
          <a:prstGeom prst="rect">
            <a:avLst/>
          </a:prstGeom>
          <a:noFill/>
        </p:spPr>
        <p:txBody>
          <a:bodyPr wrap="none">
            <a:spAutoFit/>
          </a:bodyPr>
          <a:lstStyle/>
          <a:p>
            <a:pPr marL="342900" indent="-342900" fontAlgn="auto">
              <a:spcBef>
                <a:spcPts val="0"/>
              </a:spcBef>
              <a:spcAft>
                <a:spcPts val="0"/>
              </a:spcAft>
              <a:buFont typeface="Arial" pitchFamily="34" charset="0"/>
              <a:buChar char="•"/>
              <a:defRPr/>
            </a:pPr>
            <a:r>
              <a:rPr lang="ja-JP" altLang="en-US" sz="2000" dirty="0">
                <a:latin typeface="+mn-lt"/>
                <a:ea typeface="+mn-ea"/>
              </a:rPr>
              <a:t>新しい観測手法を用いて強風発生時の山を境界とする風上～風下にかけての</a:t>
            </a: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　</a:t>
            </a:r>
            <a:r>
              <a:rPr lang="ja-JP" altLang="en-US" sz="2000" dirty="0">
                <a:latin typeface="+mn-lt"/>
                <a:ea typeface="+mn-ea"/>
              </a:rPr>
              <a:t>　準断面を取得した．</a:t>
            </a: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marL="342900" indent="-342900" fontAlgn="auto">
              <a:spcBef>
                <a:spcPts val="0"/>
              </a:spcBef>
              <a:spcAft>
                <a:spcPts val="0"/>
              </a:spcAft>
              <a:buFont typeface="Arial" pitchFamily="34" charset="0"/>
              <a:buChar char="•"/>
              <a:defRPr/>
            </a:pPr>
            <a:r>
              <a:rPr lang="ja-JP" altLang="en-US" sz="2000" dirty="0">
                <a:latin typeface="+mn-lt"/>
                <a:ea typeface="+mn-ea"/>
              </a:rPr>
              <a:t>準断面とアメダスより，津で強風が吹いたときに風下側下層では低温流入を伴う</a:t>
            </a:r>
            <a:endParaRPr lang="en-US" altLang="ja-JP" sz="2000" dirty="0">
              <a:latin typeface="+mn-lt"/>
              <a:ea typeface="+mn-ea"/>
            </a:endParaRPr>
          </a:p>
          <a:p>
            <a:pPr fontAlgn="auto">
              <a:spcBef>
                <a:spcPts val="0"/>
              </a:spcBef>
              <a:spcAft>
                <a:spcPts val="0"/>
              </a:spcAft>
              <a:defRPr/>
            </a:pPr>
            <a:r>
              <a:rPr lang="ja-JP" altLang="en-US" sz="2000" dirty="0">
                <a:solidFill>
                  <a:srgbClr val="FF0000"/>
                </a:solidFill>
                <a:latin typeface="+mn-lt"/>
                <a:ea typeface="+mn-ea"/>
              </a:rPr>
              <a:t>　　下層のみ</a:t>
            </a:r>
            <a:r>
              <a:rPr lang="ja-JP" altLang="en-US" sz="2000" dirty="0">
                <a:latin typeface="+mn-lt"/>
                <a:ea typeface="+mn-ea"/>
              </a:rPr>
              <a:t>の強い</a:t>
            </a:r>
            <a:r>
              <a:rPr lang="ja-JP" altLang="en-US" sz="2000" dirty="0">
                <a:solidFill>
                  <a:srgbClr val="FF0000"/>
                </a:solidFill>
                <a:latin typeface="+mn-lt"/>
                <a:ea typeface="+mn-ea"/>
              </a:rPr>
              <a:t>北西</a:t>
            </a:r>
            <a:r>
              <a:rPr lang="ja-JP" altLang="en-US" sz="2000" dirty="0">
                <a:latin typeface="+mn-lt"/>
                <a:ea typeface="+mn-ea"/>
              </a:rPr>
              <a:t>の風が吹いていた事を確認した．</a:t>
            </a: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　</a:t>
            </a:r>
            <a:r>
              <a:rPr lang="ja-JP" altLang="en-US" sz="2000" dirty="0">
                <a:latin typeface="+mn-lt"/>
                <a:ea typeface="+mn-ea"/>
              </a:rPr>
              <a:t>このときの</a:t>
            </a:r>
            <a:r>
              <a:rPr lang="ja-JP" altLang="en-US" sz="2000" dirty="0">
                <a:latin typeface="+mn-lt"/>
                <a:ea typeface="+mn-ea"/>
              </a:rPr>
              <a:t>相当温位の鉛直分布より，ハイドロリックジャンプを伴う山越え気流は</a:t>
            </a:r>
            <a:endParaRPr lang="en-US" altLang="ja-JP" sz="2000" dirty="0">
              <a:latin typeface="+mn-lt"/>
              <a:ea typeface="+mn-ea"/>
            </a:endParaRPr>
          </a:p>
          <a:p>
            <a:pPr fontAlgn="auto">
              <a:spcBef>
                <a:spcPts val="0"/>
              </a:spcBef>
              <a:spcAft>
                <a:spcPts val="0"/>
              </a:spcAft>
              <a:defRPr/>
            </a:pPr>
            <a:r>
              <a:rPr lang="ja-JP" altLang="en-US" sz="2000" dirty="0">
                <a:solidFill>
                  <a:srgbClr val="0070C0"/>
                </a:solidFill>
                <a:latin typeface="+mn-lt"/>
                <a:ea typeface="+mn-ea"/>
              </a:rPr>
              <a:t>　</a:t>
            </a:r>
            <a:r>
              <a:rPr lang="ja-JP" altLang="en-US" sz="2000" dirty="0">
                <a:solidFill>
                  <a:srgbClr val="0070C0"/>
                </a:solidFill>
                <a:latin typeface="+mn-lt"/>
                <a:ea typeface="+mn-ea"/>
              </a:rPr>
              <a:t>確認できなかった</a:t>
            </a:r>
            <a:r>
              <a:rPr lang="ja-JP" altLang="en-US" sz="2000" dirty="0">
                <a:latin typeface="+mn-lt"/>
                <a:ea typeface="+mn-ea"/>
              </a:rPr>
              <a:t>．</a:t>
            </a: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　しかし下層で</a:t>
            </a:r>
            <a:r>
              <a:rPr lang="ja-JP" altLang="en-US" sz="2000" dirty="0">
                <a:solidFill>
                  <a:srgbClr val="FF0000"/>
                </a:solidFill>
                <a:latin typeface="+mn-lt"/>
                <a:ea typeface="+mn-ea"/>
              </a:rPr>
              <a:t>西より</a:t>
            </a:r>
            <a:r>
              <a:rPr lang="ja-JP" altLang="en-US" sz="2000" dirty="0">
                <a:latin typeface="+mn-lt"/>
                <a:ea typeface="+mn-ea"/>
              </a:rPr>
              <a:t>，上空で</a:t>
            </a:r>
            <a:r>
              <a:rPr lang="ja-JP" altLang="en-US" sz="2000" dirty="0">
                <a:solidFill>
                  <a:srgbClr val="FF0000"/>
                </a:solidFill>
                <a:latin typeface="+mn-lt"/>
                <a:ea typeface="+mn-ea"/>
              </a:rPr>
              <a:t>南西風</a:t>
            </a:r>
            <a:r>
              <a:rPr lang="ja-JP" altLang="en-US" sz="2000" dirty="0">
                <a:latin typeface="+mn-lt"/>
                <a:ea typeface="+mn-ea"/>
              </a:rPr>
              <a:t>時に山越え気流に似た特徴が見られた．</a:t>
            </a: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　</a:t>
            </a:r>
            <a:r>
              <a:rPr lang="ja-JP" altLang="en-US" sz="2000" dirty="0">
                <a:latin typeface="+mn-lt"/>
                <a:ea typeface="+mn-ea"/>
              </a:rPr>
              <a:t>この時のフルード数と，バルーンから推定した鉛直流分布からハイドロリック</a:t>
            </a: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　</a:t>
            </a:r>
            <a:r>
              <a:rPr lang="ja-JP" altLang="en-US" sz="2000" dirty="0">
                <a:latin typeface="+mn-lt"/>
                <a:ea typeface="+mn-ea"/>
              </a:rPr>
              <a:t>ジャンプが発生していた可能性が高い事が示唆される．</a:t>
            </a: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以上のことから三重県の強風発生機構には</a:t>
            </a:r>
            <a:r>
              <a:rPr lang="en-US" altLang="ja-JP" sz="2000" dirty="0">
                <a:latin typeface="+mn-lt"/>
                <a:ea typeface="+mn-ea"/>
              </a:rPr>
              <a:t>1</a:t>
            </a:r>
            <a:r>
              <a:rPr lang="ja-JP" altLang="en-US" sz="2000" dirty="0" err="1">
                <a:latin typeface="+mn-lt"/>
                <a:ea typeface="+mn-ea"/>
              </a:rPr>
              <a:t>．</a:t>
            </a:r>
            <a:r>
              <a:rPr lang="ja-JP" altLang="en-US" sz="2000" dirty="0">
                <a:solidFill>
                  <a:srgbClr val="FF0000"/>
                </a:solidFill>
                <a:latin typeface="+mn-lt"/>
                <a:ea typeface="+mn-ea"/>
              </a:rPr>
              <a:t>山越え気流系</a:t>
            </a:r>
            <a:r>
              <a:rPr lang="ja-JP" altLang="en-US" sz="2000" dirty="0">
                <a:latin typeface="+mn-lt"/>
                <a:ea typeface="+mn-ea"/>
              </a:rPr>
              <a:t>，</a:t>
            </a:r>
            <a:r>
              <a:rPr lang="en-US" altLang="ja-JP" sz="2000" dirty="0">
                <a:latin typeface="+mn-lt"/>
                <a:ea typeface="+mn-ea"/>
              </a:rPr>
              <a:t>2</a:t>
            </a:r>
            <a:r>
              <a:rPr lang="ja-JP" altLang="en-US" sz="2000" dirty="0" err="1">
                <a:latin typeface="+mn-lt"/>
                <a:ea typeface="+mn-ea"/>
              </a:rPr>
              <a:t>．</a:t>
            </a:r>
            <a:r>
              <a:rPr lang="ja-JP" altLang="en-US" sz="2000" dirty="0">
                <a:solidFill>
                  <a:srgbClr val="FF0000"/>
                </a:solidFill>
                <a:latin typeface="+mn-lt"/>
                <a:ea typeface="+mn-ea"/>
              </a:rPr>
              <a:t>地峡風系</a:t>
            </a:r>
            <a:r>
              <a:rPr lang="ja-JP" altLang="en-US" sz="2000" dirty="0">
                <a:latin typeface="+mn-lt"/>
                <a:ea typeface="+mn-ea"/>
              </a:rPr>
              <a:t>の</a:t>
            </a:r>
            <a:r>
              <a:rPr lang="en-US" altLang="ja-JP" sz="2000" dirty="0">
                <a:latin typeface="+mn-lt"/>
                <a:ea typeface="+mn-ea"/>
              </a:rPr>
              <a:t>2</a:t>
            </a:r>
            <a:r>
              <a:rPr lang="ja-JP" altLang="en-US" sz="2000" dirty="0" err="1">
                <a:latin typeface="+mn-lt"/>
                <a:ea typeface="+mn-ea"/>
              </a:rPr>
              <a:t>つの</a:t>
            </a:r>
            <a:endParaRPr lang="en-US" altLang="ja-JP" sz="2000" dirty="0">
              <a:latin typeface="+mn-lt"/>
              <a:ea typeface="+mn-ea"/>
            </a:endParaRPr>
          </a:p>
          <a:p>
            <a:pPr fontAlgn="auto">
              <a:spcBef>
                <a:spcPts val="0"/>
              </a:spcBef>
              <a:spcAft>
                <a:spcPts val="0"/>
              </a:spcAft>
              <a:defRPr/>
            </a:pPr>
            <a:r>
              <a:rPr lang="ja-JP" altLang="en-US" sz="2000" dirty="0">
                <a:latin typeface="+mn-lt"/>
                <a:ea typeface="+mn-ea"/>
              </a:rPr>
              <a:t>パターンがあることが考えられるが，より詳しい解析が今後必要である．</a:t>
            </a:r>
            <a:endParaRPr lang="en-US" altLang="ja-JP" sz="2000" dirty="0">
              <a:latin typeface="+mn-lt"/>
              <a:ea typeface="+mn-ea"/>
            </a:endParaRPr>
          </a:p>
          <a:p>
            <a:pPr fontAlgn="auto">
              <a:spcBef>
                <a:spcPts val="0"/>
              </a:spcBef>
              <a:spcAft>
                <a:spcPts val="0"/>
              </a:spcAft>
              <a:defRPr/>
            </a:pPr>
            <a:endParaRPr lang="en-US" altLang="ja-JP" sz="2000" dirty="0">
              <a:latin typeface="+mn-lt"/>
              <a:ea typeface="+mn-ea"/>
            </a:endParaRPr>
          </a:p>
        </p:txBody>
      </p:sp>
      <p:sp>
        <p:nvSpPr>
          <p:cNvPr id="6" name="下矢印 5"/>
          <p:cNvSpPr/>
          <p:nvPr/>
        </p:nvSpPr>
        <p:spPr>
          <a:xfrm>
            <a:off x="4067175" y="2276475"/>
            <a:ext cx="1081088"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下矢印 6"/>
          <p:cNvSpPr/>
          <p:nvPr/>
        </p:nvSpPr>
        <p:spPr>
          <a:xfrm>
            <a:off x="4067175" y="4149725"/>
            <a:ext cx="1081088"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ransition spd="slow" advTm="442"/>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66750"/>
            <a:ext cx="8396287"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87125EEA-405B-45F6-ADE1-D3DD3D6AA923}" type="slidenum">
              <a:rPr lang="ja-JP" altLang="en-US">
                <a:latin typeface="Times New Roman" panose="02020603050405020304" pitchFamily="18" charset="0"/>
              </a:rPr>
              <a:pPr/>
              <a:t>21</a:t>
            </a:fld>
            <a:endParaRPr lang="ja-JP" altLang="en-US">
              <a:latin typeface="Times New Roman" panose="02020603050405020304" pitchFamily="18" charset="0"/>
            </a:endParaRPr>
          </a:p>
        </p:txBody>
      </p:sp>
      <p:sp>
        <p:nvSpPr>
          <p:cNvPr id="4" name="テキスト ボックス 3"/>
          <p:cNvSpPr txBox="1"/>
          <p:nvPr/>
        </p:nvSpPr>
        <p:spPr>
          <a:xfrm>
            <a:off x="684213" y="-26988"/>
            <a:ext cx="8459787"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大気の流れの検証：鉛直流分布と相当温位分布</a:t>
            </a:r>
            <a:endParaRPr lang="ja-JP" altLang="en-US" sz="2800" dirty="0">
              <a:latin typeface="+mn-lt"/>
              <a:ea typeface="+mn-ea"/>
            </a:endParaRPr>
          </a:p>
        </p:txBody>
      </p:sp>
      <p:sp>
        <p:nvSpPr>
          <p:cNvPr id="39941" name="正方形/長方形 2"/>
          <p:cNvSpPr>
            <a:spLocks noChangeArrowheads="1"/>
          </p:cNvSpPr>
          <p:nvPr/>
        </p:nvSpPr>
        <p:spPr bwMode="auto">
          <a:xfrm>
            <a:off x="1616075" y="730250"/>
            <a:ext cx="1042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3200"/>
              <a:t>15</a:t>
            </a:r>
            <a:r>
              <a:rPr lang="ja-JP" altLang="en-US" sz="3200"/>
              <a:t>時</a:t>
            </a:r>
          </a:p>
        </p:txBody>
      </p:sp>
      <p:pic>
        <p:nvPicPr>
          <p:cNvPr id="399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240338"/>
            <a:ext cx="413385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005263"/>
            <a:ext cx="4856163"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963" name="グループ化 7"/>
          <p:cNvGrpSpPr>
            <a:grpSpLocks/>
          </p:cNvGrpSpPr>
          <p:nvPr/>
        </p:nvGrpSpPr>
        <p:grpSpPr bwMode="auto">
          <a:xfrm>
            <a:off x="0" y="585788"/>
            <a:ext cx="4932363" cy="2698750"/>
            <a:chOff x="35496" y="836712"/>
            <a:chExt cx="4932040" cy="2698863"/>
          </a:xfrm>
        </p:grpSpPr>
        <p:pic>
          <p:nvPicPr>
            <p:cNvPr id="40978" name="Picture 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836712"/>
              <a:ext cx="4932040" cy="269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9" name="テキスト ボックス 46"/>
            <p:cNvSpPr txBox="1">
              <a:spLocks noChangeArrowheads="1"/>
            </p:cNvSpPr>
            <p:nvPr/>
          </p:nvSpPr>
          <p:spPr bwMode="auto">
            <a:xfrm>
              <a:off x="611560" y="899428"/>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06</a:t>
              </a:r>
              <a:r>
                <a:rPr lang="ja-JP" altLang="en-US"/>
                <a:t>時</a:t>
              </a:r>
            </a:p>
          </p:txBody>
        </p:sp>
      </p:grpSp>
      <p:pic>
        <p:nvPicPr>
          <p:cNvPr id="40964" name="Picture 3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1628775"/>
            <a:ext cx="1620838"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529388" y="6380163"/>
            <a:ext cx="2133600" cy="365125"/>
          </a:xfrm>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C36DFF37-F95C-466F-BC2A-0BFDDB4ACFF4}" type="slidenum">
              <a:rPr lang="ja-JP" altLang="en-US">
                <a:latin typeface="Times New Roman" panose="02020603050405020304" pitchFamily="18" charset="0"/>
              </a:rPr>
              <a:pPr/>
              <a:t>22</a:t>
            </a:fld>
            <a:endParaRPr lang="ja-JP" altLang="en-US">
              <a:latin typeface="Times New Roman" panose="02020603050405020304" pitchFamily="18" charset="0"/>
            </a:endParaRPr>
          </a:p>
        </p:txBody>
      </p:sp>
      <p:sp>
        <p:nvSpPr>
          <p:cNvPr id="3" name="テキスト ボックス 2"/>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相当温位断面と風速偏差</a:t>
            </a:r>
            <a:endParaRPr lang="ja-JP" altLang="en-US" sz="2800" dirty="0">
              <a:latin typeface="+mn-lt"/>
              <a:ea typeface="+mn-ea"/>
            </a:endParaRPr>
          </a:p>
        </p:txBody>
      </p:sp>
      <p:pic>
        <p:nvPicPr>
          <p:cNvPr id="40967"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7675" y="3322638"/>
            <a:ext cx="2854325" cy="32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テキスト ボックス 55332"/>
          <p:cNvSpPr txBox="1">
            <a:spLocks noChangeArrowheads="1"/>
          </p:cNvSpPr>
          <p:nvPr/>
        </p:nvSpPr>
        <p:spPr bwMode="auto">
          <a:xfrm>
            <a:off x="193675" y="3275013"/>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水平風速偏差</a:t>
            </a:r>
          </a:p>
        </p:txBody>
      </p:sp>
      <p:sp>
        <p:nvSpPr>
          <p:cNvPr id="40969" name="テキスト ボックス 64"/>
          <p:cNvSpPr txBox="1">
            <a:spLocks noChangeArrowheads="1"/>
          </p:cNvSpPr>
          <p:nvPr/>
        </p:nvSpPr>
        <p:spPr bwMode="auto">
          <a:xfrm>
            <a:off x="250825" y="3644900"/>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コンター</a:t>
            </a:r>
            <a:r>
              <a:rPr lang="en-US" altLang="ja-JP"/>
              <a:t>:</a:t>
            </a:r>
            <a:r>
              <a:rPr lang="ja-JP" altLang="en-US"/>
              <a:t>等相当温位線</a:t>
            </a:r>
          </a:p>
        </p:txBody>
      </p:sp>
      <p:pic>
        <p:nvPicPr>
          <p:cNvPr id="40970" name="Picture 3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1038" y="4941888"/>
            <a:ext cx="16097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1" name="テキスト ボックス 16"/>
          <p:cNvSpPr txBox="1">
            <a:spLocks noChangeArrowheads="1"/>
          </p:cNvSpPr>
          <p:nvPr/>
        </p:nvSpPr>
        <p:spPr bwMode="auto">
          <a:xfrm>
            <a:off x="5003800" y="692150"/>
            <a:ext cx="4095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・強風域に対応する場所で</a:t>
            </a:r>
            <a:endParaRPr lang="en-US" altLang="ja-JP" sz="2400"/>
          </a:p>
          <a:p>
            <a:r>
              <a:rPr lang="ja-JP" altLang="en-US" sz="2400"/>
              <a:t>　ハイドロリックジャンプの様な</a:t>
            </a:r>
            <a:endParaRPr lang="en-US" altLang="ja-JP" sz="2400"/>
          </a:p>
          <a:p>
            <a:r>
              <a:rPr lang="ja-JP" altLang="en-US" sz="2400"/>
              <a:t>　挙動が見られた</a:t>
            </a:r>
          </a:p>
        </p:txBody>
      </p:sp>
      <p:sp>
        <p:nvSpPr>
          <p:cNvPr id="40972" name="テキスト ボックス 65"/>
          <p:cNvSpPr txBox="1">
            <a:spLocks noChangeArrowheads="1"/>
          </p:cNvSpPr>
          <p:nvPr/>
        </p:nvSpPr>
        <p:spPr bwMode="auto">
          <a:xfrm>
            <a:off x="4859338" y="4110038"/>
            <a:ext cx="4391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・下層</a:t>
            </a:r>
            <a:r>
              <a:rPr lang="en-US" altLang="ja-JP" sz="2400"/>
              <a:t>4000m</a:t>
            </a:r>
            <a:r>
              <a:rPr lang="ja-JP" altLang="en-US" sz="2400"/>
              <a:t>以下においては</a:t>
            </a:r>
            <a:endParaRPr lang="en-US" altLang="ja-JP" sz="2400"/>
          </a:p>
          <a:p>
            <a:r>
              <a:rPr lang="ja-JP" altLang="en-US" sz="2400"/>
              <a:t>　等相当温位層を形成している．</a:t>
            </a:r>
            <a:endParaRPr lang="en-US" altLang="ja-JP" sz="2400"/>
          </a:p>
        </p:txBody>
      </p:sp>
      <p:sp>
        <p:nvSpPr>
          <p:cNvPr id="40973" name="テキスト ボックス 67"/>
          <p:cNvSpPr txBox="1">
            <a:spLocks noChangeArrowheads="1"/>
          </p:cNvSpPr>
          <p:nvPr/>
        </p:nvSpPr>
        <p:spPr bwMode="auto">
          <a:xfrm>
            <a:off x="4859338" y="5334000"/>
            <a:ext cx="4127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・強風域に周囲よりも低い相当</a:t>
            </a:r>
            <a:endParaRPr lang="en-US" altLang="ja-JP" sz="2400"/>
          </a:p>
          <a:p>
            <a:r>
              <a:rPr lang="ja-JP" altLang="en-US" sz="2400"/>
              <a:t>　温位の流入が確認できる</a:t>
            </a:r>
            <a:endParaRPr lang="en-US" altLang="ja-JP" sz="2400"/>
          </a:p>
        </p:txBody>
      </p:sp>
      <p:sp>
        <p:nvSpPr>
          <p:cNvPr id="20" name="正方形/長方形 19"/>
          <p:cNvSpPr/>
          <p:nvPr/>
        </p:nvSpPr>
        <p:spPr>
          <a:xfrm>
            <a:off x="1835150" y="6092825"/>
            <a:ext cx="450850" cy="4318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0975" name="テキスト ボックス 69"/>
          <p:cNvSpPr txBox="1">
            <a:spLocks noChangeArrowheads="1"/>
          </p:cNvSpPr>
          <p:nvPr/>
        </p:nvSpPr>
        <p:spPr bwMode="auto">
          <a:xfrm>
            <a:off x="4932363" y="2525713"/>
            <a:ext cx="4244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・山頂風下付近で海岸付近まで</a:t>
            </a:r>
            <a:endParaRPr lang="en-US" altLang="ja-JP" sz="2400"/>
          </a:p>
          <a:p>
            <a:r>
              <a:rPr lang="ja-JP" altLang="en-US" sz="2400"/>
              <a:t>　達していない</a:t>
            </a:r>
            <a:endParaRPr lang="en-US" altLang="ja-JP" sz="2400"/>
          </a:p>
        </p:txBody>
      </p:sp>
      <p:sp>
        <p:nvSpPr>
          <p:cNvPr id="21" name="下矢印 20"/>
          <p:cNvSpPr/>
          <p:nvPr/>
        </p:nvSpPr>
        <p:spPr>
          <a:xfrm>
            <a:off x="6516688" y="1844675"/>
            <a:ext cx="792162"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0977" name="テキスト ボックス 24"/>
          <p:cNvSpPr txBox="1">
            <a:spLocks noChangeArrowheads="1"/>
          </p:cNvSpPr>
          <p:nvPr/>
        </p:nvSpPr>
        <p:spPr bwMode="auto">
          <a:xfrm>
            <a:off x="577850" y="4067175"/>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15</a:t>
            </a:r>
            <a:r>
              <a:rPr lang="ja-JP" altLang="en-US"/>
              <a:t>時</a:t>
            </a:r>
          </a:p>
        </p:txBody>
      </p:sp>
    </p:spTree>
  </p:cSld>
  <p:clrMapOvr>
    <a:masterClrMapping/>
  </p:clrMapOvr>
  <p:transition spd="slow" advTm="82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1C23F6B5-9089-4A52-8F96-3D91DE9DE016}" type="slidenum">
              <a:rPr lang="ja-JP" altLang="en-US">
                <a:latin typeface="Times New Roman" panose="02020603050405020304" pitchFamily="18" charset="0"/>
              </a:rPr>
              <a:pPr/>
              <a:t>23</a:t>
            </a:fld>
            <a:endParaRPr lang="ja-JP" altLang="en-US">
              <a:latin typeface="Times New Roman" panose="02020603050405020304" pitchFamily="18" charset="0"/>
            </a:endParaRP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641350"/>
            <a:ext cx="3100388"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775" y="641350"/>
            <a:ext cx="3071813"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63" y="641350"/>
            <a:ext cx="3081337"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3944938"/>
            <a:ext cx="344963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右矢印 4"/>
          <p:cNvSpPr/>
          <p:nvPr/>
        </p:nvSpPr>
        <p:spPr>
          <a:xfrm>
            <a:off x="323850" y="2513013"/>
            <a:ext cx="1800225" cy="720725"/>
          </a:xfrm>
          <a:prstGeom prst="rightArrow">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2" name="右矢印 11"/>
          <p:cNvSpPr/>
          <p:nvPr/>
        </p:nvSpPr>
        <p:spPr>
          <a:xfrm>
            <a:off x="3203575" y="2441575"/>
            <a:ext cx="1081088" cy="720725"/>
          </a:xfrm>
          <a:prstGeom prst="rightArrow">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 name="右矢印 12"/>
          <p:cNvSpPr/>
          <p:nvPr/>
        </p:nvSpPr>
        <p:spPr>
          <a:xfrm rot="3542664">
            <a:off x="3178175" y="1833563"/>
            <a:ext cx="2325687" cy="992188"/>
          </a:xfrm>
          <a:prstGeom prst="rightArrow">
            <a:avLst/>
          </a:prstGeom>
          <a:solidFill>
            <a:schemeClr val="accent1">
              <a:alpha val="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右矢印 13"/>
          <p:cNvSpPr/>
          <p:nvPr/>
        </p:nvSpPr>
        <p:spPr>
          <a:xfrm rot="3542664">
            <a:off x="6252369" y="1888331"/>
            <a:ext cx="2325688" cy="1044575"/>
          </a:xfrm>
          <a:prstGeom prst="rightArrow">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テキスト ボックス 14"/>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3.4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アメダスによる地上風系と気温分布</a:t>
            </a:r>
            <a:endParaRPr lang="ja-JP" altLang="en-US" sz="2800" dirty="0">
              <a:latin typeface="+mn-lt"/>
              <a:ea typeface="+mn-ea"/>
            </a:endParaRPr>
          </a:p>
        </p:txBody>
      </p:sp>
      <p:sp>
        <p:nvSpPr>
          <p:cNvPr id="41996" name="テキスト ボックス 5"/>
          <p:cNvSpPr txBox="1">
            <a:spLocks noChangeArrowheads="1"/>
          </p:cNvSpPr>
          <p:nvPr/>
        </p:nvSpPr>
        <p:spPr bwMode="auto">
          <a:xfrm>
            <a:off x="1157288" y="425450"/>
            <a:ext cx="111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06</a:t>
            </a:r>
            <a:r>
              <a:rPr lang="ja-JP" altLang="en-US"/>
              <a:t>時観測</a:t>
            </a:r>
          </a:p>
        </p:txBody>
      </p:sp>
      <p:sp>
        <p:nvSpPr>
          <p:cNvPr id="41997" name="テキスト ボックス 16"/>
          <p:cNvSpPr txBox="1">
            <a:spLocks noChangeArrowheads="1"/>
          </p:cNvSpPr>
          <p:nvPr/>
        </p:nvSpPr>
        <p:spPr bwMode="auto">
          <a:xfrm>
            <a:off x="3995738" y="425450"/>
            <a:ext cx="1111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15</a:t>
            </a:r>
            <a:r>
              <a:rPr lang="ja-JP" altLang="en-US"/>
              <a:t>時観測</a:t>
            </a:r>
          </a:p>
        </p:txBody>
      </p:sp>
      <p:sp>
        <p:nvSpPr>
          <p:cNvPr id="41998" name="テキスト ボックス 17"/>
          <p:cNvSpPr txBox="1">
            <a:spLocks noChangeArrowheads="1"/>
          </p:cNvSpPr>
          <p:nvPr/>
        </p:nvSpPr>
        <p:spPr bwMode="auto">
          <a:xfrm>
            <a:off x="6588125" y="415925"/>
            <a:ext cx="2239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津で最大風速観測時</a:t>
            </a:r>
          </a:p>
        </p:txBody>
      </p:sp>
      <p:sp>
        <p:nvSpPr>
          <p:cNvPr id="41999" name="テキスト ボックス 6"/>
          <p:cNvSpPr txBox="1">
            <a:spLocks noChangeArrowheads="1"/>
          </p:cNvSpPr>
          <p:nvPr/>
        </p:nvSpPr>
        <p:spPr bwMode="auto">
          <a:xfrm>
            <a:off x="34925" y="4581525"/>
            <a:ext cx="9131300" cy="83026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06</a:t>
            </a:r>
            <a:r>
              <a:rPr lang="ja-JP" altLang="en-US" sz="2400"/>
              <a:t>時観測では西風が卓越しており，布引山地を越えた風が津に吹き</a:t>
            </a:r>
            <a:endParaRPr lang="en-US" altLang="ja-JP" sz="2400"/>
          </a:p>
          <a:p>
            <a:r>
              <a:rPr lang="ja-JP" altLang="en-US" sz="2400"/>
              <a:t>　込んできている</a:t>
            </a:r>
          </a:p>
        </p:txBody>
      </p:sp>
      <p:sp>
        <p:nvSpPr>
          <p:cNvPr id="42000" name="テキスト ボックス 19"/>
          <p:cNvSpPr txBox="1">
            <a:spLocks noChangeArrowheads="1"/>
          </p:cNvSpPr>
          <p:nvPr/>
        </p:nvSpPr>
        <p:spPr bwMode="auto">
          <a:xfrm>
            <a:off x="53975" y="5549900"/>
            <a:ext cx="8982075" cy="83185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15</a:t>
            </a:r>
            <a:r>
              <a:rPr lang="ja-JP" altLang="en-US" sz="2400"/>
              <a:t>時観測では，琵琶湖方向の低温が北西風が鈴鹿峠を通って津に</a:t>
            </a:r>
            <a:endParaRPr lang="en-US" altLang="ja-JP" sz="2400"/>
          </a:p>
          <a:p>
            <a:r>
              <a:rPr lang="ja-JP" altLang="en-US" sz="2400"/>
              <a:t>　流入してきている　＜＝　一方，西部では西風が吹いている</a:t>
            </a:r>
            <a:endParaRPr lang="en-US" altLang="ja-JP" sz="2400"/>
          </a:p>
        </p:txBody>
      </p:sp>
    </p:spTree>
  </p:cSld>
  <p:clrMapOvr>
    <a:masterClrMapping/>
  </p:clrMapOvr>
  <p:transition spd="slow" advTm="359"/>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010" name="グループ化 9"/>
          <p:cNvGrpSpPr>
            <a:grpSpLocks/>
          </p:cNvGrpSpPr>
          <p:nvPr/>
        </p:nvGrpSpPr>
        <p:grpSpPr bwMode="auto">
          <a:xfrm>
            <a:off x="11113" y="765175"/>
            <a:ext cx="4129087" cy="2981325"/>
            <a:chOff x="11822" y="764704"/>
            <a:chExt cx="4128130" cy="2981283"/>
          </a:xfrm>
        </p:grpSpPr>
        <p:pic>
          <p:nvPicPr>
            <p:cNvPr id="430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64704"/>
              <a:ext cx="3888432" cy="298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2" y="1033480"/>
              <a:ext cx="45572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BE0C2372-FFCB-49A6-AFFD-5A91D1806086}" type="slidenum">
              <a:rPr lang="ja-JP" altLang="en-US">
                <a:latin typeface="Times New Roman" panose="02020603050405020304" pitchFamily="18" charset="0"/>
              </a:rPr>
              <a:pPr/>
              <a:t>24</a:t>
            </a:fld>
            <a:endParaRPr lang="ja-JP" altLang="en-US">
              <a:latin typeface="Times New Roman" panose="02020603050405020304" pitchFamily="18" charset="0"/>
            </a:endParaRPr>
          </a:p>
        </p:txBody>
      </p:sp>
      <p:sp>
        <p:nvSpPr>
          <p:cNvPr id="3" name="テキスト ボックス 2"/>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観測地点における気象状況の変化</a:t>
            </a:r>
            <a:r>
              <a:rPr lang="en-US" altLang="ja-JP" sz="2800" dirty="0">
                <a:latin typeface="+mn-lt"/>
                <a:ea typeface="+mn-ea"/>
              </a:rPr>
              <a:t>(3/21)</a:t>
            </a:r>
            <a:endParaRPr lang="ja-JP" altLang="en-US" sz="2800" dirty="0">
              <a:latin typeface="+mn-lt"/>
              <a:ea typeface="+mn-ea"/>
            </a:endParaRPr>
          </a:p>
        </p:txBody>
      </p:sp>
      <p:cxnSp>
        <p:nvCxnSpPr>
          <p:cNvPr id="6" name="直線コネクタ 5"/>
          <p:cNvCxnSpPr/>
          <p:nvPr/>
        </p:nvCxnSpPr>
        <p:spPr>
          <a:xfrm>
            <a:off x="2339975" y="620713"/>
            <a:ext cx="43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014" name="テキスト ボックス 6"/>
          <p:cNvSpPr txBox="1">
            <a:spLocks noChangeArrowheads="1"/>
          </p:cNvSpPr>
          <p:nvPr/>
        </p:nvSpPr>
        <p:spPr bwMode="auto">
          <a:xfrm>
            <a:off x="2738438" y="422275"/>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農場，</a:t>
            </a:r>
          </a:p>
        </p:txBody>
      </p:sp>
      <p:cxnSp>
        <p:nvCxnSpPr>
          <p:cNvPr id="12" name="直線コネクタ 11"/>
          <p:cNvCxnSpPr/>
          <p:nvPr/>
        </p:nvCxnSpPr>
        <p:spPr>
          <a:xfrm>
            <a:off x="179388" y="620713"/>
            <a:ext cx="431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016" name="テキスト ボックス 12"/>
          <p:cNvSpPr txBox="1">
            <a:spLocks noChangeArrowheads="1"/>
          </p:cNvSpPr>
          <p:nvPr/>
        </p:nvSpPr>
        <p:spPr bwMode="auto">
          <a:xfrm>
            <a:off x="577850" y="422275"/>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伊賀，</a:t>
            </a:r>
          </a:p>
        </p:txBody>
      </p:sp>
      <p:cxnSp>
        <p:nvCxnSpPr>
          <p:cNvPr id="14" name="直線コネクタ 13"/>
          <p:cNvCxnSpPr/>
          <p:nvPr/>
        </p:nvCxnSpPr>
        <p:spPr>
          <a:xfrm>
            <a:off x="1222375" y="620713"/>
            <a:ext cx="4318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3018" name="テキスト ボックス 14"/>
          <p:cNvSpPr txBox="1">
            <a:spLocks noChangeArrowheads="1"/>
          </p:cNvSpPr>
          <p:nvPr/>
        </p:nvSpPr>
        <p:spPr bwMode="auto">
          <a:xfrm>
            <a:off x="1620838" y="422275"/>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青山，</a:t>
            </a:r>
          </a:p>
        </p:txBody>
      </p:sp>
      <p:cxnSp>
        <p:nvCxnSpPr>
          <p:cNvPr id="16" name="直線コネクタ 15"/>
          <p:cNvCxnSpPr/>
          <p:nvPr/>
        </p:nvCxnSpPr>
        <p:spPr>
          <a:xfrm>
            <a:off x="3492500" y="620713"/>
            <a:ext cx="431800"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43020" name="テキスト ボックス 16"/>
          <p:cNvSpPr txBox="1">
            <a:spLocks noChangeArrowheads="1"/>
          </p:cNvSpPr>
          <p:nvPr/>
        </p:nvSpPr>
        <p:spPr bwMode="auto">
          <a:xfrm>
            <a:off x="3890963" y="422275"/>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大学</a:t>
            </a:r>
          </a:p>
        </p:txBody>
      </p:sp>
      <p:sp>
        <p:nvSpPr>
          <p:cNvPr id="43021" name="テキスト ボックス 7"/>
          <p:cNvSpPr txBox="1">
            <a:spLocks noChangeArrowheads="1"/>
          </p:cNvSpPr>
          <p:nvPr/>
        </p:nvSpPr>
        <p:spPr bwMode="auto">
          <a:xfrm>
            <a:off x="5076825" y="3933825"/>
            <a:ext cx="422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15</a:t>
            </a:r>
            <a:r>
              <a:rPr lang="ja-JP" altLang="en-US" sz="2400"/>
              <a:t>時観測前から農場と伊賀で</a:t>
            </a:r>
            <a:endParaRPr lang="en-US" altLang="ja-JP" sz="2400"/>
          </a:p>
          <a:p>
            <a:r>
              <a:rPr lang="ja-JP" altLang="en-US" sz="2400"/>
              <a:t>　明確な気温差が見られる</a:t>
            </a:r>
            <a:endParaRPr lang="en-US" altLang="ja-JP" sz="2400"/>
          </a:p>
          <a:p>
            <a:r>
              <a:rPr lang="ja-JP" altLang="en-US" sz="2400"/>
              <a:t>　＝＞　低温が流入している</a:t>
            </a:r>
          </a:p>
        </p:txBody>
      </p:sp>
      <p:sp>
        <p:nvSpPr>
          <p:cNvPr id="9" name="テキスト ボックス 8"/>
          <p:cNvSpPr txBox="1">
            <a:spLocks noChangeArrowheads="1"/>
          </p:cNvSpPr>
          <p:nvPr/>
        </p:nvSpPr>
        <p:spPr bwMode="auto">
          <a:xfrm>
            <a:off x="5140325" y="5300663"/>
            <a:ext cx="3968750" cy="120015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・ハイドロリックジャンプに伴う</a:t>
            </a:r>
            <a:endParaRPr lang="en-US" altLang="ja-JP" sz="2400"/>
          </a:p>
          <a:p>
            <a:r>
              <a:rPr lang="ja-JP" altLang="en-US" sz="2400"/>
              <a:t>　ような顕著な気圧変化はみ</a:t>
            </a:r>
            <a:endParaRPr lang="en-US" altLang="ja-JP" sz="2400"/>
          </a:p>
          <a:p>
            <a:r>
              <a:rPr lang="ja-JP" altLang="en-US" sz="2400"/>
              <a:t>　られない</a:t>
            </a:r>
          </a:p>
        </p:txBody>
      </p:sp>
      <p:pic>
        <p:nvPicPr>
          <p:cNvPr id="430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365625"/>
            <a:ext cx="3032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024" name="グループ化 10"/>
          <p:cNvGrpSpPr>
            <a:grpSpLocks/>
          </p:cNvGrpSpPr>
          <p:nvPr/>
        </p:nvGrpSpPr>
        <p:grpSpPr bwMode="auto">
          <a:xfrm>
            <a:off x="4421188" y="692150"/>
            <a:ext cx="4183062" cy="3043238"/>
            <a:chOff x="4421629" y="692696"/>
            <a:chExt cx="4182819" cy="3042566"/>
          </a:xfrm>
        </p:grpSpPr>
        <p:pic>
          <p:nvPicPr>
            <p:cNvPr id="4302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408" y="692696"/>
              <a:ext cx="3989040" cy="304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1629" y="908720"/>
              <a:ext cx="443617" cy="2549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1" name="直線コネクタ 20"/>
          <p:cNvCxnSpPr/>
          <p:nvPr/>
        </p:nvCxnSpPr>
        <p:spPr>
          <a:xfrm>
            <a:off x="2293938" y="765175"/>
            <a:ext cx="0" cy="28797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右矢印 21"/>
          <p:cNvSpPr/>
          <p:nvPr/>
        </p:nvSpPr>
        <p:spPr>
          <a:xfrm>
            <a:off x="2312988" y="908050"/>
            <a:ext cx="647700" cy="24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43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925" y="3963988"/>
            <a:ext cx="39401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2138" y="4076700"/>
            <a:ext cx="314325"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593725"/>
            <a:ext cx="349250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661996CF-694E-4067-8829-A8B83E776CC2}" type="slidenum">
              <a:rPr lang="ja-JP" altLang="en-US">
                <a:latin typeface="Times New Roman" panose="02020603050405020304" pitchFamily="18" charset="0"/>
              </a:rPr>
              <a:pPr/>
              <a:t>25</a:t>
            </a:fld>
            <a:endParaRPr lang="ja-JP" altLang="en-US">
              <a:latin typeface="Times New Roman" panose="02020603050405020304" pitchFamily="18" charset="0"/>
            </a:endParaRPr>
          </a:p>
        </p:txBody>
      </p:sp>
      <p:pic>
        <p:nvPicPr>
          <p:cNvPr id="4403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584200"/>
            <a:ext cx="3494087"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テキスト ボックス 2"/>
          <p:cNvSpPr txBox="1">
            <a:spLocks noChangeArrowheads="1"/>
          </p:cNvSpPr>
          <p:nvPr/>
        </p:nvSpPr>
        <p:spPr bwMode="auto">
          <a:xfrm>
            <a:off x="5940425" y="601663"/>
            <a:ext cx="7556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亀山</a:t>
            </a:r>
          </a:p>
        </p:txBody>
      </p:sp>
      <p:pic>
        <p:nvPicPr>
          <p:cNvPr id="440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21150"/>
            <a:ext cx="3487738"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テキスト ボックス 6"/>
          <p:cNvSpPr txBox="1">
            <a:spLocks noChangeArrowheads="1"/>
          </p:cNvSpPr>
          <p:nvPr/>
        </p:nvSpPr>
        <p:spPr bwMode="auto">
          <a:xfrm>
            <a:off x="323850" y="4130675"/>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上野</a:t>
            </a:r>
          </a:p>
        </p:txBody>
      </p:sp>
      <p:pic>
        <p:nvPicPr>
          <p:cNvPr id="4404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130675"/>
            <a:ext cx="3457575"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1" name="テキスト ボックス 10"/>
          <p:cNvSpPr txBox="1">
            <a:spLocks noChangeArrowheads="1"/>
          </p:cNvSpPr>
          <p:nvPr/>
        </p:nvSpPr>
        <p:spPr bwMode="auto">
          <a:xfrm>
            <a:off x="6011863" y="412115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津</a:t>
            </a:r>
          </a:p>
        </p:txBody>
      </p:sp>
      <p:pic>
        <p:nvPicPr>
          <p:cNvPr id="4404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2259013"/>
            <a:ext cx="2239962"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3" name="テキスト ボックス 15"/>
          <p:cNvSpPr txBox="1">
            <a:spLocks noChangeArrowheads="1"/>
          </p:cNvSpPr>
          <p:nvPr/>
        </p:nvSpPr>
        <p:spPr bwMode="auto">
          <a:xfrm>
            <a:off x="323850" y="601663"/>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東近江</a:t>
            </a:r>
          </a:p>
        </p:txBody>
      </p:sp>
      <p:cxnSp>
        <p:nvCxnSpPr>
          <p:cNvPr id="13" name="直線矢印コネクタ 12"/>
          <p:cNvCxnSpPr/>
          <p:nvPr/>
        </p:nvCxnSpPr>
        <p:spPr>
          <a:xfrm flipH="1" flipV="1">
            <a:off x="3484563" y="2617788"/>
            <a:ext cx="655637" cy="51435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3276600" y="3805238"/>
            <a:ext cx="735013" cy="3968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4803775" y="3914775"/>
            <a:ext cx="1136650" cy="28733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4722813" y="2874963"/>
            <a:ext cx="1073150" cy="6715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4.1</a:t>
            </a:r>
            <a:r>
              <a:rPr lang="ja-JP" altLang="en-US" sz="2800" dirty="0">
                <a:latin typeface="+mn-lt"/>
                <a:ea typeface="+mn-ea"/>
              </a:rPr>
              <a:t>　考察</a:t>
            </a:r>
            <a:r>
              <a:rPr lang="en-US" altLang="ja-JP" sz="2800" dirty="0">
                <a:latin typeface="+mn-lt"/>
                <a:ea typeface="+mn-ea"/>
              </a:rPr>
              <a:t>:</a:t>
            </a:r>
            <a:r>
              <a:rPr lang="ja-JP" altLang="en-US" sz="2800" dirty="0">
                <a:latin typeface="+mn-lt"/>
                <a:ea typeface="+mn-ea"/>
              </a:rPr>
              <a:t>アメダスによる風速の局地性</a:t>
            </a:r>
            <a:r>
              <a:rPr lang="en-US" altLang="ja-JP" sz="2800" dirty="0">
                <a:latin typeface="+mn-lt"/>
                <a:ea typeface="+mn-ea"/>
              </a:rPr>
              <a:t> </a:t>
            </a:r>
            <a:endParaRPr lang="ja-JP" altLang="en-US" sz="2800" dirty="0">
              <a:latin typeface="+mn-lt"/>
              <a:ea typeface="+mn-ea"/>
            </a:endParaRPr>
          </a:p>
        </p:txBody>
      </p:sp>
      <p:cxnSp>
        <p:nvCxnSpPr>
          <p:cNvPr id="19" name="直線コネクタ 18"/>
          <p:cNvCxnSpPr/>
          <p:nvPr/>
        </p:nvCxnSpPr>
        <p:spPr>
          <a:xfrm flipV="1">
            <a:off x="1133475" y="657225"/>
            <a:ext cx="0" cy="2295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V="1">
            <a:off x="1150938" y="4202113"/>
            <a:ext cx="0" cy="2278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6715125" y="4192588"/>
            <a:ext cx="0" cy="2278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6715125" y="684213"/>
            <a:ext cx="0" cy="2278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7794625" y="658813"/>
            <a:ext cx="0" cy="2278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7804150" y="4192588"/>
            <a:ext cx="0" cy="227806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V="1">
            <a:off x="2286000" y="4184650"/>
            <a:ext cx="0" cy="2278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2259013" y="647700"/>
            <a:ext cx="0" cy="2278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4041775" y="3001963"/>
            <a:ext cx="233363"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5" name="円/楕円 44"/>
          <p:cNvSpPr/>
          <p:nvPr/>
        </p:nvSpPr>
        <p:spPr>
          <a:xfrm>
            <a:off x="3949700" y="3675063"/>
            <a:ext cx="233363" cy="2587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6" name="円/楕円 45"/>
          <p:cNvSpPr/>
          <p:nvPr/>
        </p:nvSpPr>
        <p:spPr>
          <a:xfrm>
            <a:off x="4654550" y="3762375"/>
            <a:ext cx="231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7" name="円/楕円 46"/>
          <p:cNvSpPr/>
          <p:nvPr/>
        </p:nvSpPr>
        <p:spPr>
          <a:xfrm>
            <a:off x="4545013" y="3438525"/>
            <a:ext cx="233362"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868501DA-1974-4AF0-B9D2-94A5CE241027}" type="slidenum">
              <a:rPr lang="ja-JP" altLang="en-US">
                <a:latin typeface="Times New Roman" panose="02020603050405020304" pitchFamily="18" charset="0"/>
              </a:rPr>
              <a:pPr/>
              <a:t>26</a:t>
            </a:fld>
            <a:endParaRPr lang="ja-JP" altLang="en-US">
              <a:latin typeface="Times New Roman" panose="02020603050405020304" pitchFamily="18" charset="0"/>
            </a:endParaRP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3683000"/>
            <a:ext cx="29432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3" y="3683000"/>
            <a:ext cx="29083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950" y="3683000"/>
            <a:ext cx="2921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 y="3971925"/>
            <a:ext cx="211138"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0300" y="514350"/>
            <a:ext cx="2732088"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14350"/>
            <a:ext cx="2754313"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 y="511175"/>
            <a:ext cx="2735263" cy="311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a:spLocks noChangeArrowheads="1"/>
          </p:cNvSpPr>
          <p:nvPr/>
        </p:nvSpPr>
        <p:spPr bwMode="auto">
          <a:xfrm>
            <a:off x="107950" y="5895975"/>
            <a:ext cx="52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2/18</a:t>
            </a:r>
            <a:endParaRPr lang="ja-JP" altLang="en-US" sz="1400"/>
          </a:p>
        </p:txBody>
      </p:sp>
      <p:sp>
        <p:nvSpPr>
          <p:cNvPr id="12" name="テキスト ボックス 11"/>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3.1</a:t>
            </a:r>
            <a:r>
              <a:rPr lang="en-US" altLang="ja-JP" sz="2800" dirty="0">
                <a:latin typeface="+mn-lt"/>
                <a:ea typeface="+mn-ea"/>
              </a:rPr>
              <a:t>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観測時の気圧場と津市での観測された風</a:t>
            </a:r>
            <a:endParaRPr lang="ja-JP" altLang="en-US" sz="2800" dirty="0">
              <a:latin typeface="+mn-lt"/>
              <a:ea typeface="+mn-ea"/>
            </a:endParaRPr>
          </a:p>
        </p:txBody>
      </p:sp>
      <p:pic>
        <p:nvPicPr>
          <p:cNvPr id="45068"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7288" y="1235075"/>
            <a:ext cx="339725"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8669338" y="1019175"/>
            <a:ext cx="371475" cy="254000"/>
          </a:xfrm>
          <a:prstGeom prst="rect">
            <a:avLst/>
          </a:prstGeom>
          <a:noFill/>
        </p:spPr>
        <p:txBody>
          <a:bodyPr wrap="none">
            <a:spAutoFit/>
          </a:bodyPr>
          <a:lstStyle/>
          <a:p>
            <a:pPr fontAlgn="auto">
              <a:spcBef>
                <a:spcPts val="0"/>
              </a:spcBef>
              <a:spcAft>
                <a:spcPts val="0"/>
              </a:spcAft>
              <a:defRPr/>
            </a:pPr>
            <a:r>
              <a:rPr lang="en-US" altLang="ja-JP" sz="1050" dirty="0">
                <a:latin typeface="+mn-lt"/>
                <a:ea typeface="+mn-ea"/>
              </a:rPr>
              <a:t>(m)</a:t>
            </a:r>
            <a:endParaRPr lang="ja-JP" altLang="en-US" sz="1050" dirty="0">
              <a:latin typeface="+mn-lt"/>
              <a:ea typeface="+mn-ea"/>
            </a:endParaRPr>
          </a:p>
        </p:txBody>
      </p:sp>
      <p:cxnSp>
        <p:nvCxnSpPr>
          <p:cNvPr id="6" name="直線コネクタ 5"/>
          <p:cNvCxnSpPr/>
          <p:nvPr/>
        </p:nvCxnSpPr>
        <p:spPr>
          <a:xfrm>
            <a:off x="1042988" y="3733800"/>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206500" y="3729038"/>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355725" y="3716338"/>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533525" y="3730625"/>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051050" y="3729038"/>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214563" y="3719513"/>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2354263" y="3729038"/>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517775" y="3730625"/>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633913" y="3738563"/>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787900" y="3729038"/>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6588125" y="3729038"/>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6765925" y="3725863"/>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6913563" y="3725863"/>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080250" y="3724275"/>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237413" y="3725863"/>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7423150" y="3719513"/>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7575550" y="3730625"/>
            <a:ext cx="0" cy="212407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a:spLocks noChangeArrowheads="1"/>
          </p:cNvSpPr>
          <p:nvPr/>
        </p:nvSpPr>
        <p:spPr bwMode="auto">
          <a:xfrm>
            <a:off x="2700338" y="5895975"/>
            <a:ext cx="52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2/20</a:t>
            </a:r>
            <a:endParaRPr lang="ja-JP" altLang="en-US" sz="1400"/>
          </a:p>
        </p:txBody>
      </p:sp>
      <p:sp>
        <p:nvSpPr>
          <p:cNvPr id="37" name="テキスト ボックス 36"/>
          <p:cNvSpPr txBox="1">
            <a:spLocks noChangeArrowheads="1"/>
          </p:cNvSpPr>
          <p:nvPr/>
        </p:nvSpPr>
        <p:spPr bwMode="auto">
          <a:xfrm>
            <a:off x="3132138" y="5895975"/>
            <a:ext cx="52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3/16</a:t>
            </a:r>
            <a:endParaRPr lang="ja-JP" altLang="en-US" sz="1400"/>
          </a:p>
        </p:txBody>
      </p:sp>
      <p:sp>
        <p:nvSpPr>
          <p:cNvPr id="38" name="テキスト ボックス 37"/>
          <p:cNvSpPr txBox="1">
            <a:spLocks noChangeArrowheads="1"/>
          </p:cNvSpPr>
          <p:nvPr/>
        </p:nvSpPr>
        <p:spPr bwMode="auto">
          <a:xfrm>
            <a:off x="5651500" y="5895975"/>
            <a:ext cx="528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3/18</a:t>
            </a:r>
            <a:endParaRPr lang="ja-JP" altLang="en-US" sz="1400"/>
          </a:p>
        </p:txBody>
      </p:sp>
      <p:sp>
        <p:nvSpPr>
          <p:cNvPr id="39" name="テキスト ボックス 38"/>
          <p:cNvSpPr txBox="1">
            <a:spLocks noChangeArrowheads="1"/>
          </p:cNvSpPr>
          <p:nvPr/>
        </p:nvSpPr>
        <p:spPr bwMode="auto">
          <a:xfrm>
            <a:off x="6084888" y="5895975"/>
            <a:ext cx="52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3/20</a:t>
            </a:r>
            <a:endParaRPr lang="ja-JP" altLang="en-US" sz="1400"/>
          </a:p>
        </p:txBody>
      </p:sp>
      <p:sp>
        <p:nvSpPr>
          <p:cNvPr id="40" name="テキスト ボックス 39"/>
          <p:cNvSpPr txBox="1">
            <a:spLocks noChangeArrowheads="1"/>
          </p:cNvSpPr>
          <p:nvPr/>
        </p:nvSpPr>
        <p:spPr bwMode="auto">
          <a:xfrm>
            <a:off x="8653463" y="5895975"/>
            <a:ext cx="527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3/22</a:t>
            </a:r>
            <a:endParaRPr lang="ja-JP" altLang="en-US" sz="1400"/>
          </a:p>
        </p:txBody>
      </p:sp>
      <p:sp>
        <p:nvSpPr>
          <p:cNvPr id="45092" name="テキスト ボックス 8"/>
          <p:cNvSpPr txBox="1">
            <a:spLocks noChangeArrowheads="1"/>
          </p:cNvSpPr>
          <p:nvPr/>
        </p:nvSpPr>
        <p:spPr bwMode="auto">
          <a:xfrm>
            <a:off x="530225" y="744538"/>
            <a:ext cx="635000" cy="307975"/>
          </a:xfrm>
          <a:prstGeom prst="rect">
            <a:avLst/>
          </a:prstGeom>
          <a:solidFill>
            <a:schemeClr val="bg2"/>
          </a:solidFill>
          <a:ln w="9525">
            <a:solidFill>
              <a:schemeClr val="tx1"/>
            </a:solidFill>
            <a:miter lim="800000"/>
            <a:headEnd/>
            <a:tailEnd/>
          </a:ln>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1</a:t>
            </a:r>
            <a:r>
              <a:rPr lang="ja-JP" altLang="en-US" sz="1400"/>
              <a:t>回目</a:t>
            </a:r>
          </a:p>
        </p:txBody>
      </p:sp>
      <p:sp>
        <p:nvSpPr>
          <p:cNvPr id="45093" name="テキスト ボックス 41"/>
          <p:cNvSpPr txBox="1">
            <a:spLocks noChangeArrowheads="1"/>
          </p:cNvSpPr>
          <p:nvPr/>
        </p:nvSpPr>
        <p:spPr bwMode="auto">
          <a:xfrm>
            <a:off x="3505200" y="739775"/>
            <a:ext cx="635000" cy="307975"/>
          </a:xfrm>
          <a:prstGeom prst="rect">
            <a:avLst/>
          </a:prstGeom>
          <a:solidFill>
            <a:schemeClr val="bg2"/>
          </a:solidFill>
          <a:ln w="9525">
            <a:solidFill>
              <a:schemeClr val="tx1"/>
            </a:solidFill>
            <a:miter lim="800000"/>
            <a:headEnd/>
            <a:tailEnd/>
          </a:ln>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2</a:t>
            </a:r>
            <a:r>
              <a:rPr lang="ja-JP" altLang="en-US" sz="1400"/>
              <a:t>回目</a:t>
            </a:r>
          </a:p>
        </p:txBody>
      </p:sp>
      <p:sp>
        <p:nvSpPr>
          <p:cNvPr id="45094" name="テキスト ボックス 42"/>
          <p:cNvSpPr txBox="1">
            <a:spLocks noChangeArrowheads="1"/>
          </p:cNvSpPr>
          <p:nvPr/>
        </p:nvSpPr>
        <p:spPr bwMode="auto">
          <a:xfrm>
            <a:off x="6443663" y="730250"/>
            <a:ext cx="635000" cy="307975"/>
          </a:xfrm>
          <a:prstGeom prst="rect">
            <a:avLst/>
          </a:prstGeom>
          <a:solidFill>
            <a:schemeClr val="bg2"/>
          </a:solidFill>
          <a:ln w="9525">
            <a:solidFill>
              <a:schemeClr val="tx1"/>
            </a:solidFill>
            <a:miter lim="800000"/>
            <a:headEnd/>
            <a:tailEnd/>
          </a:ln>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3</a:t>
            </a:r>
            <a:r>
              <a:rPr lang="ja-JP" altLang="en-US" sz="1400"/>
              <a:t>回目</a:t>
            </a:r>
          </a:p>
        </p:txBody>
      </p:sp>
      <p:cxnSp>
        <p:nvCxnSpPr>
          <p:cNvPr id="11" name="直線コネクタ 10"/>
          <p:cNvCxnSpPr/>
          <p:nvPr/>
        </p:nvCxnSpPr>
        <p:spPr>
          <a:xfrm>
            <a:off x="381000" y="4667250"/>
            <a:ext cx="2606675" cy="0"/>
          </a:xfrm>
          <a:prstGeom prst="line">
            <a:avLst/>
          </a:prstGeom>
        </p:spPr>
        <p:style>
          <a:lnRef idx="2">
            <a:schemeClr val="dk1"/>
          </a:lnRef>
          <a:fillRef idx="0">
            <a:schemeClr val="dk1"/>
          </a:fillRef>
          <a:effectRef idx="1">
            <a:schemeClr val="dk1"/>
          </a:effectRef>
          <a:fontRef idx="minor">
            <a:schemeClr val="tx1"/>
          </a:fontRef>
        </p:style>
      </p:cxnSp>
      <p:cxnSp>
        <p:nvCxnSpPr>
          <p:cNvPr id="48" name="直線コネクタ 47"/>
          <p:cNvCxnSpPr/>
          <p:nvPr/>
        </p:nvCxnSpPr>
        <p:spPr>
          <a:xfrm>
            <a:off x="3328988" y="4667250"/>
            <a:ext cx="2606675" cy="0"/>
          </a:xfrm>
          <a:prstGeom prst="line">
            <a:avLst/>
          </a:prstGeom>
        </p:spPr>
        <p:style>
          <a:lnRef idx="2">
            <a:schemeClr val="dk1"/>
          </a:lnRef>
          <a:fillRef idx="0">
            <a:schemeClr val="dk1"/>
          </a:fillRef>
          <a:effectRef idx="1">
            <a:schemeClr val="dk1"/>
          </a:effectRef>
          <a:fontRef idx="minor">
            <a:schemeClr val="tx1"/>
          </a:fontRef>
        </p:style>
      </p:cxnSp>
      <p:cxnSp>
        <p:nvCxnSpPr>
          <p:cNvPr id="49" name="直線コネクタ 48"/>
          <p:cNvCxnSpPr/>
          <p:nvPr/>
        </p:nvCxnSpPr>
        <p:spPr>
          <a:xfrm>
            <a:off x="6265863" y="4672013"/>
            <a:ext cx="2606675" cy="0"/>
          </a:xfrm>
          <a:prstGeom prst="line">
            <a:avLst/>
          </a:prstGeom>
        </p:spPr>
        <p:style>
          <a:lnRef idx="2">
            <a:schemeClr val="dk1"/>
          </a:lnRef>
          <a:fillRef idx="0">
            <a:schemeClr val="dk1"/>
          </a:fillRef>
          <a:effectRef idx="1">
            <a:schemeClr val="dk1"/>
          </a:effectRef>
          <a:fontRef idx="minor">
            <a:schemeClr val="tx1"/>
          </a:fontRef>
        </p:style>
      </p:cxnSp>
      <p:sp>
        <p:nvSpPr>
          <p:cNvPr id="50191" name="テキスト ボックス 50190"/>
          <p:cNvSpPr txBox="1">
            <a:spLocks noChangeArrowheads="1"/>
          </p:cNvSpPr>
          <p:nvPr/>
        </p:nvSpPr>
        <p:spPr bwMode="auto">
          <a:xfrm>
            <a:off x="-11113" y="6308725"/>
            <a:ext cx="9191626"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000"/>
              <a:t>2</a:t>
            </a:r>
            <a:r>
              <a:rPr lang="ja-JP" altLang="en-US" sz="2000"/>
              <a:t>，</a:t>
            </a:r>
            <a:r>
              <a:rPr lang="en-US" altLang="ja-JP" sz="2000"/>
              <a:t>3</a:t>
            </a:r>
            <a:r>
              <a:rPr lang="ja-JP" altLang="en-US" sz="2000"/>
              <a:t>回目の北西強風　</a:t>
            </a:r>
            <a:r>
              <a:rPr lang="en-US" altLang="ja-JP" sz="2000"/>
              <a:t>+</a:t>
            </a:r>
            <a:r>
              <a:rPr lang="ja-JP" altLang="en-US" sz="2000"/>
              <a:t>　気圧パターンの類似　＝＞鈴鹿おろし発生の可能性がある</a:t>
            </a:r>
          </a:p>
        </p:txBody>
      </p:sp>
      <p:pic>
        <p:nvPicPr>
          <p:cNvPr id="66" name="Picture 17"/>
          <p:cNvPicPr>
            <a:picLocks noChangeAspect="1" noChangeArrowheads="1"/>
          </p:cNvPicPr>
          <p:nvPr/>
        </p:nvPicPr>
        <p:blipFill>
          <a:blip r:embed="rId11">
            <a:extLst>
              <a:ext uri="{28A0092B-C50C-407E-A947-70E740481C1C}">
                <a14:useLocalDpi xmlns:a14="http://schemas.microsoft.com/office/drawing/2010/main" val="0"/>
              </a:ext>
            </a:extLst>
          </a:blip>
          <a:srcRect t="33127" b="33437"/>
          <a:stretch>
            <a:fillRect/>
          </a:stretch>
        </p:blipFill>
        <p:spPr bwMode="auto">
          <a:xfrm>
            <a:off x="319088" y="476250"/>
            <a:ext cx="2813050"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8"/>
          <p:cNvPicPr>
            <a:picLocks noChangeAspect="1" noChangeArrowheads="1"/>
          </p:cNvPicPr>
          <p:nvPr/>
        </p:nvPicPr>
        <p:blipFill>
          <a:blip r:embed="rId12">
            <a:extLst>
              <a:ext uri="{28A0092B-C50C-407E-A947-70E740481C1C}">
                <a14:useLocalDpi xmlns:a14="http://schemas.microsoft.com/office/drawing/2010/main" val="0"/>
              </a:ext>
            </a:extLst>
          </a:blip>
          <a:srcRect t="33578" b="33211"/>
          <a:stretch>
            <a:fillRect/>
          </a:stretch>
        </p:blipFill>
        <p:spPr bwMode="auto">
          <a:xfrm>
            <a:off x="468313" y="3324225"/>
            <a:ext cx="2617787"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a:spLocks noChangeArrowheads="1"/>
          </p:cNvSpPr>
          <p:nvPr/>
        </p:nvSpPr>
        <p:spPr bwMode="auto">
          <a:xfrm>
            <a:off x="1684338" y="5973763"/>
            <a:ext cx="1450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Owada(1990)</a:t>
            </a:r>
            <a:endParaRPr lang="ja-JP"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500"/>
                                        <p:tgtEl>
                                          <p:spTgt spid="50178"/>
                                        </p:tgtEl>
                                      </p:cBhvr>
                                    </p:animEffect>
                                  </p:childTnLst>
                                </p:cTn>
                              </p:par>
                              <p:par>
                                <p:cTn id="8" presetID="10" presetClass="entr" presetSubtype="0" fill="hold" nodeType="withEffect">
                                  <p:stCondLst>
                                    <p:cond delay="0"/>
                                  </p:stCondLst>
                                  <p:childTnLst>
                                    <p:set>
                                      <p:cBhvr>
                                        <p:cTn id="9" dur="1" fill="hold">
                                          <p:stCondLst>
                                            <p:cond delay="0"/>
                                          </p:stCondLst>
                                        </p:cTn>
                                        <p:tgtEl>
                                          <p:spTgt spid="50179"/>
                                        </p:tgtEl>
                                        <p:attrNameLst>
                                          <p:attrName>style.visibility</p:attrName>
                                        </p:attrNameLst>
                                      </p:cBhvr>
                                      <p:to>
                                        <p:strVal val="visible"/>
                                      </p:to>
                                    </p:set>
                                    <p:animEffect transition="in" filter="fade">
                                      <p:cBhvr>
                                        <p:cTn id="10" dur="500"/>
                                        <p:tgtEl>
                                          <p:spTgt spid="50179"/>
                                        </p:tgtEl>
                                      </p:cBhvr>
                                    </p:animEffect>
                                  </p:childTnLst>
                                </p:cTn>
                              </p:par>
                              <p:par>
                                <p:cTn id="11" presetID="10" presetClass="entr" presetSubtype="0" fill="hold" nodeType="withEffect">
                                  <p:stCondLst>
                                    <p:cond delay="0"/>
                                  </p:stCondLst>
                                  <p:childTnLst>
                                    <p:set>
                                      <p:cBhvr>
                                        <p:cTn id="12" dur="1" fill="hold">
                                          <p:stCondLst>
                                            <p:cond delay="0"/>
                                          </p:stCondLst>
                                        </p:cTn>
                                        <p:tgtEl>
                                          <p:spTgt spid="50180"/>
                                        </p:tgtEl>
                                        <p:attrNameLst>
                                          <p:attrName>style.visibility</p:attrName>
                                        </p:attrNameLst>
                                      </p:cBhvr>
                                      <p:to>
                                        <p:strVal val="visible"/>
                                      </p:to>
                                    </p:set>
                                    <p:animEffect transition="in" filter="fade">
                                      <p:cBhvr>
                                        <p:cTn id="13" dur="500"/>
                                        <p:tgtEl>
                                          <p:spTgt spid="50180"/>
                                        </p:tgtEl>
                                      </p:cBhvr>
                                    </p:animEffect>
                                  </p:childTnLst>
                                </p:cTn>
                              </p:par>
                              <p:par>
                                <p:cTn id="14" presetID="10" presetClass="entr" presetSubtype="0" fill="hold" nodeType="withEffect">
                                  <p:stCondLst>
                                    <p:cond delay="0"/>
                                  </p:stCondLst>
                                  <p:childTnLst>
                                    <p:set>
                                      <p:cBhvr>
                                        <p:cTn id="15" dur="1" fill="hold">
                                          <p:stCondLst>
                                            <p:cond delay="0"/>
                                          </p:stCondLst>
                                        </p:cTn>
                                        <p:tgtEl>
                                          <p:spTgt spid="50181"/>
                                        </p:tgtEl>
                                        <p:attrNameLst>
                                          <p:attrName>style.visibility</p:attrName>
                                        </p:attrNameLst>
                                      </p:cBhvr>
                                      <p:to>
                                        <p:strVal val="visible"/>
                                      </p:to>
                                    </p:set>
                                    <p:animEffect transition="in" filter="fade">
                                      <p:cBhvr>
                                        <p:cTn id="16" dur="500"/>
                                        <p:tgtEl>
                                          <p:spTgt spid="501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randombar(horizontal)">
                                      <p:cBhvr>
                                        <p:cTn id="48" dur="500"/>
                                        <p:tgtEl>
                                          <p:spTgt spid="67"/>
                                        </p:tgtEl>
                                      </p:cBhvr>
                                    </p:animEffect>
                                  </p:childTnLst>
                                </p:cTn>
                              </p:par>
                              <p:par>
                                <p:cTn id="49" presetID="14" presetClass="entr" presetSubtype="1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randombar(horizontal)">
                                      <p:cBhvr>
                                        <p:cTn id="51" dur="500"/>
                                        <p:tgtEl>
                                          <p:spTgt spid="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0191"/>
                                        </p:tgtEl>
                                        <p:attrNameLst>
                                          <p:attrName>style.visibility</p:attrName>
                                        </p:attrNameLst>
                                      </p:cBhvr>
                                      <p:to>
                                        <p:strVal val="visible"/>
                                      </p:to>
                                    </p:set>
                                    <p:animEffect transition="in" filter="fade">
                                      <p:cBhvr>
                                        <p:cTn id="59" dur="500"/>
                                        <p:tgtEl>
                                          <p:spTgt spid="5019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par>
                                <p:cTn id="80" presetID="10"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10" presetClass="entr" presetSubtype="0"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par>
                                <p:cTn id="92" presetID="10" presetClass="entr" presetSubtype="0" fill="hold"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par>
                                <p:cTn id="95" presetID="10"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ntr" presetSubtype="0"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par>
                                <p:cTn id="104" presetID="10" presetClass="entr" presetSubtype="0" fill="hold"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par>
                                <p:cTn id="107" presetID="10" presetClass="entr" presetSubtype="0" fill="hold"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500"/>
                                        <p:tgtEl>
                                          <p:spTgt spid="33"/>
                                        </p:tgtEl>
                                      </p:cBhvr>
                                    </p:animEffect>
                                  </p:childTnLst>
                                </p:cTn>
                              </p:par>
                              <p:par>
                                <p:cTn id="110" presetID="10" presetClass="entr" presetSubtype="0" fill="hold"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7" grpId="0"/>
      <p:bldP spid="38" grpId="0"/>
      <p:bldP spid="39" grpId="0"/>
      <p:bldP spid="40" grpId="0"/>
      <p:bldP spid="50191"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AF8144ED-30F9-4CBC-AB0F-D7BFCF0EB44F}" type="slidenum">
              <a:rPr lang="ja-JP" altLang="en-US">
                <a:latin typeface="Times New Roman" panose="02020603050405020304" pitchFamily="18" charset="0"/>
              </a:rPr>
              <a:pPr/>
              <a:t>27</a:t>
            </a:fld>
            <a:endParaRPr lang="ja-JP" altLang="en-US">
              <a:latin typeface="Times New Roman" panose="02020603050405020304" pitchFamily="18" charset="0"/>
            </a:endParaRPr>
          </a:p>
        </p:txBody>
      </p:sp>
      <p:sp>
        <p:nvSpPr>
          <p:cNvPr id="3" name="テキスト ボックス 2"/>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3.6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a:t>
            </a:r>
            <a:r>
              <a:rPr lang="en-US" altLang="ja-JP" sz="2800" dirty="0">
                <a:latin typeface="+mn-lt"/>
                <a:ea typeface="+mn-ea"/>
              </a:rPr>
              <a:t>2</a:t>
            </a:r>
            <a:r>
              <a:rPr lang="ja-JP" altLang="en-US" sz="2800" dirty="0">
                <a:latin typeface="+mn-lt"/>
                <a:ea typeface="+mn-ea"/>
              </a:rPr>
              <a:t>回目と</a:t>
            </a:r>
            <a:r>
              <a:rPr lang="en-US" altLang="ja-JP" sz="2800" dirty="0">
                <a:latin typeface="+mn-lt"/>
                <a:ea typeface="+mn-ea"/>
              </a:rPr>
              <a:t>3</a:t>
            </a:r>
            <a:r>
              <a:rPr lang="ja-JP" altLang="en-US" sz="2800" dirty="0">
                <a:latin typeface="+mn-lt"/>
                <a:ea typeface="+mn-ea"/>
              </a:rPr>
              <a:t>回目との風速分布比較</a:t>
            </a:r>
            <a:endParaRPr lang="ja-JP" altLang="en-US" sz="2800" dirty="0">
              <a:latin typeface="+mn-lt"/>
              <a:ea typeface="+mn-ea"/>
            </a:endParaRPr>
          </a:p>
        </p:txBody>
      </p:sp>
      <p:grpSp>
        <p:nvGrpSpPr>
          <p:cNvPr id="24" name="グループ化 23"/>
          <p:cNvGrpSpPr>
            <a:grpSpLocks/>
          </p:cNvGrpSpPr>
          <p:nvPr/>
        </p:nvGrpSpPr>
        <p:grpSpPr bwMode="auto">
          <a:xfrm>
            <a:off x="1258888" y="500063"/>
            <a:ext cx="6416675" cy="4481512"/>
            <a:chOff x="1259632" y="500020"/>
            <a:chExt cx="6415929" cy="4481741"/>
          </a:xfrm>
        </p:grpSpPr>
        <p:grpSp>
          <p:nvGrpSpPr>
            <p:cNvPr id="46089" name="グループ化 24"/>
            <p:cNvGrpSpPr>
              <a:grpSpLocks/>
            </p:cNvGrpSpPr>
            <p:nvPr/>
          </p:nvGrpSpPr>
          <p:grpSpPr bwMode="auto">
            <a:xfrm>
              <a:off x="2968358" y="4581128"/>
              <a:ext cx="3547858" cy="400633"/>
              <a:chOff x="376150" y="4005297"/>
              <a:chExt cx="3547858" cy="400633"/>
            </a:xfrm>
          </p:grpSpPr>
          <p:pic>
            <p:nvPicPr>
              <p:cNvPr id="460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008" y="4077072"/>
                <a:ext cx="2880000" cy="32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00" name="テキスト ボックス 35"/>
              <p:cNvSpPr txBox="1">
                <a:spLocks noChangeArrowheads="1"/>
              </p:cNvSpPr>
              <p:nvPr/>
            </p:nvSpPr>
            <p:spPr bwMode="auto">
              <a:xfrm>
                <a:off x="376150" y="4005297"/>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風速</a:t>
                </a:r>
              </a:p>
            </p:txBody>
          </p:sp>
        </p:grpSp>
        <p:grpSp>
          <p:nvGrpSpPr>
            <p:cNvPr id="46090" name="グループ化 25"/>
            <p:cNvGrpSpPr>
              <a:grpSpLocks/>
            </p:cNvGrpSpPr>
            <p:nvPr/>
          </p:nvGrpSpPr>
          <p:grpSpPr bwMode="auto">
            <a:xfrm>
              <a:off x="5076056" y="909080"/>
              <a:ext cx="2599505" cy="3600000"/>
              <a:chOff x="5068839" y="928521"/>
              <a:chExt cx="2599505" cy="3240000"/>
            </a:xfrm>
          </p:grpSpPr>
          <p:pic>
            <p:nvPicPr>
              <p:cNvPr id="460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726" y="928521"/>
                <a:ext cx="2107618"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839" y="980728"/>
                <a:ext cx="491887"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091" name="グループ化 26"/>
            <p:cNvGrpSpPr>
              <a:grpSpLocks/>
            </p:cNvGrpSpPr>
            <p:nvPr/>
          </p:nvGrpSpPr>
          <p:grpSpPr bwMode="auto">
            <a:xfrm>
              <a:off x="1259632" y="836712"/>
              <a:ext cx="2596265" cy="3600000"/>
              <a:chOff x="1559833" y="980728"/>
              <a:chExt cx="2596265" cy="3240360"/>
            </a:xfrm>
          </p:grpSpPr>
          <p:pic>
            <p:nvPicPr>
              <p:cNvPr id="460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981088"/>
                <a:ext cx="2104378" cy="32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9833" y="980728"/>
                <a:ext cx="491887"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92" name="テキスト ボックス 27"/>
            <p:cNvSpPr txBox="1">
              <a:spLocks noChangeArrowheads="1"/>
            </p:cNvSpPr>
            <p:nvPr/>
          </p:nvSpPr>
          <p:spPr bwMode="auto">
            <a:xfrm>
              <a:off x="4253649" y="2145050"/>
              <a:ext cx="6783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4000"/>
                <a:t>ー</a:t>
              </a:r>
            </a:p>
          </p:txBody>
        </p:sp>
        <p:sp>
          <p:nvSpPr>
            <p:cNvPr id="46093" name="テキスト ボックス 28"/>
            <p:cNvSpPr txBox="1">
              <a:spLocks noChangeArrowheads="1"/>
            </p:cNvSpPr>
            <p:nvPr/>
          </p:nvSpPr>
          <p:spPr bwMode="auto">
            <a:xfrm>
              <a:off x="2305464" y="500020"/>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15</a:t>
              </a:r>
              <a:r>
                <a:rPr lang="ja-JP" altLang="en-US"/>
                <a:t>時</a:t>
              </a:r>
            </a:p>
          </p:txBody>
        </p:sp>
        <p:sp>
          <p:nvSpPr>
            <p:cNvPr id="46094" name="テキスト ボックス 29"/>
            <p:cNvSpPr txBox="1">
              <a:spLocks noChangeArrowheads="1"/>
            </p:cNvSpPr>
            <p:nvPr/>
          </p:nvSpPr>
          <p:spPr bwMode="auto">
            <a:xfrm>
              <a:off x="6156176" y="539388"/>
              <a:ext cx="1114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03</a:t>
              </a:r>
              <a:r>
                <a:rPr lang="ja-JP" altLang="en-US"/>
                <a:t>時</a:t>
              </a:r>
            </a:p>
          </p:txBody>
        </p:sp>
      </p:grpSp>
      <p:grpSp>
        <p:nvGrpSpPr>
          <p:cNvPr id="6" name="グループ化 5"/>
          <p:cNvGrpSpPr>
            <a:grpSpLocks/>
          </p:cNvGrpSpPr>
          <p:nvPr/>
        </p:nvGrpSpPr>
        <p:grpSpPr bwMode="auto">
          <a:xfrm>
            <a:off x="2525713" y="404813"/>
            <a:ext cx="3917950" cy="5111750"/>
            <a:chOff x="4613976" y="548680"/>
            <a:chExt cx="3918464" cy="5112568"/>
          </a:xfrm>
        </p:grpSpPr>
        <p:pic>
          <p:nvPicPr>
            <p:cNvPr id="4608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976" y="836712"/>
              <a:ext cx="39184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テキスト ボックス 8"/>
            <p:cNvSpPr txBox="1">
              <a:spLocks noChangeArrowheads="1"/>
            </p:cNvSpPr>
            <p:nvPr/>
          </p:nvSpPr>
          <p:spPr bwMode="auto">
            <a:xfrm>
              <a:off x="5364088" y="548680"/>
              <a:ext cx="2265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15</a:t>
              </a:r>
              <a:r>
                <a:rPr lang="ja-JP" altLang="en-US"/>
                <a:t>時ー</a:t>
              </a:r>
              <a:r>
                <a:rPr lang="en-US" altLang="ja-JP"/>
                <a:t>17</a:t>
              </a:r>
              <a:r>
                <a:rPr lang="ja-JP" altLang="en-US"/>
                <a:t>日</a:t>
              </a:r>
              <a:r>
                <a:rPr lang="en-US" altLang="ja-JP"/>
                <a:t>03</a:t>
              </a:r>
              <a:r>
                <a:rPr lang="ja-JP" altLang="en-US"/>
                <a:t>時</a:t>
              </a:r>
            </a:p>
          </p:txBody>
        </p:sp>
      </p:grpSp>
      <p:sp>
        <p:nvSpPr>
          <p:cNvPr id="5" name="テキスト ボックス 4"/>
          <p:cNvSpPr txBox="1">
            <a:spLocks noChangeArrowheads="1"/>
          </p:cNvSpPr>
          <p:nvPr/>
        </p:nvSpPr>
        <p:spPr bwMode="auto">
          <a:xfrm>
            <a:off x="15875" y="5694363"/>
            <a:ext cx="9020175" cy="8302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地上で強い風が卓越する場合には必ずしも上空で強い風が必要で</a:t>
            </a:r>
            <a:endParaRPr lang="en-US" altLang="ja-JP" sz="2400"/>
          </a:p>
          <a:p>
            <a:r>
              <a:rPr lang="ja-JP" altLang="en-US" sz="2400"/>
              <a:t>あるわけではない！＝＞全層的に強い風が吹いてるわけではない</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860425"/>
            <a:ext cx="2354263"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846138"/>
            <a:ext cx="2335213"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46138"/>
            <a:ext cx="23368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E2B78B77-C1E8-4945-9E5C-1087CDC4B7CE}" type="slidenum">
              <a:rPr lang="ja-JP" altLang="en-US">
                <a:latin typeface="Times New Roman" panose="02020603050405020304" pitchFamily="18" charset="0"/>
              </a:rPr>
              <a:pPr/>
              <a:t>28</a:t>
            </a:fld>
            <a:endParaRPr lang="ja-JP" altLang="en-US">
              <a:latin typeface="Times New Roman" panose="02020603050405020304" pitchFamily="18" charset="0"/>
            </a:endParaRPr>
          </a:p>
        </p:txBody>
      </p:sp>
      <p:sp>
        <p:nvSpPr>
          <p:cNvPr id="4" name="テキスト ボックス 3"/>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3.5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a:t>
            </a:r>
            <a:r>
              <a:rPr lang="en-US" altLang="ja-JP" sz="2800" dirty="0">
                <a:latin typeface="+mn-lt"/>
                <a:ea typeface="+mn-ea"/>
              </a:rPr>
              <a:t>2</a:t>
            </a:r>
            <a:r>
              <a:rPr lang="ja-JP" altLang="en-US" sz="2800" dirty="0">
                <a:latin typeface="+mn-lt"/>
                <a:ea typeface="+mn-ea"/>
              </a:rPr>
              <a:t>回目と</a:t>
            </a:r>
            <a:r>
              <a:rPr lang="en-US" altLang="ja-JP" sz="2800" dirty="0">
                <a:latin typeface="+mn-lt"/>
                <a:ea typeface="+mn-ea"/>
              </a:rPr>
              <a:t>3</a:t>
            </a:r>
            <a:r>
              <a:rPr lang="ja-JP" altLang="en-US" sz="2800" dirty="0">
                <a:latin typeface="+mn-lt"/>
                <a:ea typeface="+mn-ea"/>
              </a:rPr>
              <a:t>回目との比較</a:t>
            </a:r>
            <a:endParaRPr lang="ja-JP" altLang="en-US" sz="2800" dirty="0">
              <a:latin typeface="+mn-lt"/>
              <a:ea typeface="+mn-ea"/>
            </a:endParaRPr>
          </a:p>
        </p:txBody>
      </p:sp>
      <p:sp>
        <p:nvSpPr>
          <p:cNvPr id="47111" name="テキスト ボックス 9"/>
          <p:cNvSpPr txBox="1">
            <a:spLocks noChangeArrowheads="1"/>
          </p:cNvSpPr>
          <p:nvPr/>
        </p:nvSpPr>
        <p:spPr bwMode="auto">
          <a:xfrm>
            <a:off x="2943225" y="500063"/>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15</a:t>
            </a:r>
            <a:r>
              <a:rPr lang="ja-JP" altLang="en-US"/>
              <a:t>時</a:t>
            </a:r>
          </a:p>
        </p:txBody>
      </p:sp>
      <p:sp>
        <p:nvSpPr>
          <p:cNvPr id="47112" name="テキスト ボックス 10"/>
          <p:cNvSpPr txBox="1">
            <a:spLocks noChangeArrowheads="1"/>
          </p:cNvSpPr>
          <p:nvPr/>
        </p:nvSpPr>
        <p:spPr bwMode="auto">
          <a:xfrm>
            <a:off x="5191125" y="493713"/>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00</a:t>
            </a:r>
            <a:r>
              <a:rPr lang="ja-JP" altLang="en-US"/>
              <a:t>時</a:t>
            </a:r>
          </a:p>
        </p:txBody>
      </p:sp>
      <p:sp>
        <p:nvSpPr>
          <p:cNvPr id="47113" name="テキスト ボックス 11"/>
          <p:cNvSpPr txBox="1">
            <a:spLocks noChangeArrowheads="1"/>
          </p:cNvSpPr>
          <p:nvPr/>
        </p:nvSpPr>
        <p:spPr bwMode="auto">
          <a:xfrm>
            <a:off x="7418388" y="495300"/>
            <a:ext cx="111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03</a:t>
            </a:r>
            <a:r>
              <a:rPr lang="ja-JP" altLang="en-US"/>
              <a:t>時</a:t>
            </a:r>
          </a:p>
        </p:txBody>
      </p:sp>
      <p:sp>
        <p:nvSpPr>
          <p:cNvPr id="47114" name="テキスト ボックス 16"/>
          <p:cNvSpPr txBox="1">
            <a:spLocks noChangeArrowheads="1"/>
          </p:cNvSpPr>
          <p:nvPr/>
        </p:nvSpPr>
        <p:spPr bwMode="auto">
          <a:xfrm>
            <a:off x="34925" y="3173413"/>
            <a:ext cx="9158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21</a:t>
            </a:r>
            <a:r>
              <a:rPr lang="ja-JP" altLang="en-US" sz="2400"/>
              <a:t>日</a:t>
            </a:r>
            <a:r>
              <a:rPr lang="en-US" altLang="ja-JP" sz="2400"/>
              <a:t>06</a:t>
            </a:r>
            <a:r>
              <a:rPr lang="ja-JP" altLang="en-US" sz="2400"/>
              <a:t>時観測ではハイドロリックジャンプを伴うおろし風のような挙動</a:t>
            </a:r>
            <a:endParaRPr lang="en-US" altLang="ja-JP" sz="2400"/>
          </a:p>
          <a:p>
            <a:r>
              <a:rPr lang="ja-JP" altLang="en-US" sz="2400"/>
              <a:t>　が見られた</a:t>
            </a:r>
          </a:p>
        </p:txBody>
      </p:sp>
      <p:sp>
        <p:nvSpPr>
          <p:cNvPr id="47115" name="テキスト ボックス 17"/>
          <p:cNvSpPr txBox="1">
            <a:spLocks noChangeArrowheads="1"/>
          </p:cNvSpPr>
          <p:nvPr/>
        </p:nvSpPr>
        <p:spPr bwMode="auto">
          <a:xfrm>
            <a:off x="395288" y="4292600"/>
            <a:ext cx="8297862" cy="461963"/>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流跡線の流れ方</a:t>
            </a:r>
            <a:r>
              <a:rPr lang="en-US" altLang="ja-JP" sz="2400"/>
              <a:t>(</a:t>
            </a:r>
            <a:r>
              <a:rPr lang="ja-JP" altLang="en-US" sz="2400"/>
              <a:t>風向</a:t>
            </a:r>
            <a:r>
              <a:rPr lang="en-US" altLang="ja-JP" sz="2400"/>
              <a:t>)</a:t>
            </a:r>
            <a:r>
              <a:rPr lang="ja-JP" altLang="en-US" sz="2400"/>
              <a:t>から他の観測とは明らかに</a:t>
            </a:r>
            <a:r>
              <a:rPr lang="ja-JP" altLang="en-US" sz="2400">
                <a:solidFill>
                  <a:srgbClr val="FF0000"/>
                </a:solidFill>
              </a:rPr>
              <a:t>異なる流れ</a:t>
            </a:r>
            <a:r>
              <a:rPr lang="ja-JP" altLang="en-US" sz="2400"/>
              <a:t>．</a:t>
            </a:r>
            <a:endParaRPr lang="en-US" altLang="ja-JP" sz="2400"/>
          </a:p>
        </p:txBody>
      </p:sp>
      <p:sp>
        <p:nvSpPr>
          <p:cNvPr id="19" name="テキスト ボックス 18"/>
          <p:cNvSpPr txBox="1">
            <a:spLocks noChangeArrowheads="1"/>
          </p:cNvSpPr>
          <p:nvPr/>
        </p:nvSpPr>
        <p:spPr bwMode="auto">
          <a:xfrm>
            <a:off x="-36513" y="5397500"/>
            <a:ext cx="9094788" cy="8302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 21</a:t>
            </a:r>
            <a:r>
              <a:rPr lang="ja-JP" altLang="en-US" sz="2400"/>
              <a:t>日</a:t>
            </a:r>
            <a:r>
              <a:rPr lang="en-US" altLang="ja-JP" sz="2400"/>
              <a:t>15</a:t>
            </a:r>
            <a:r>
              <a:rPr lang="ja-JP" altLang="en-US" sz="2400"/>
              <a:t>時</a:t>
            </a:r>
            <a:r>
              <a:rPr lang="en-US" altLang="ja-JP" sz="2400"/>
              <a:t>(</a:t>
            </a:r>
            <a:r>
              <a:rPr lang="ja-JP" altLang="en-US" sz="2400"/>
              <a:t>風速発達時</a:t>
            </a:r>
            <a:r>
              <a:rPr lang="en-US" altLang="ja-JP" sz="2400"/>
              <a:t>) </a:t>
            </a:r>
            <a:r>
              <a:rPr lang="ja-JP" altLang="en-US" sz="2400"/>
              <a:t>と</a:t>
            </a:r>
            <a:r>
              <a:rPr lang="en-US" altLang="ja-JP" sz="2400"/>
              <a:t>17</a:t>
            </a:r>
            <a:r>
              <a:rPr lang="ja-JP" altLang="en-US" sz="2400"/>
              <a:t>日</a:t>
            </a:r>
            <a:r>
              <a:rPr lang="en-US" altLang="ja-JP" sz="2400"/>
              <a:t>03</a:t>
            </a:r>
            <a:r>
              <a:rPr lang="ja-JP" altLang="en-US" sz="2400"/>
              <a:t>時</a:t>
            </a:r>
            <a:r>
              <a:rPr lang="en-US" altLang="ja-JP" sz="2400"/>
              <a:t>(</a:t>
            </a:r>
            <a:r>
              <a:rPr lang="ja-JP" altLang="en-US" sz="2400"/>
              <a:t>風速衰退時</a:t>
            </a:r>
            <a:r>
              <a:rPr lang="en-US" altLang="ja-JP" sz="2400"/>
              <a:t>)</a:t>
            </a:r>
            <a:r>
              <a:rPr lang="ja-JP" altLang="en-US" sz="2400"/>
              <a:t>の，</a:t>
            </a:r>
            <a:r>
              <a:rPr lang="en-US" altLang="ja-JP" sz="2400"/>
              <a:t>2</a:t>
            </a:r>
            <a:r>
              <a:rPr lang="ja-JP" altLang="en-US" sz="2400"/>
              <a:t>つを比較する</a:t>
            </a:r>
            <a:endParaRPr lang="en-US" altLang="ja-JP" sz="2400"/>
          </a:p>
          <a:p>
            <a:r>
              <a:rPr lang="ja-JP" altLang="en-US" sz="2400"/>
              <a:t>　ことで強風の</a:t>
            </a:r>
            <a:r>
              <a:rPr lang="ja-JP" altLang="en-US" sz="2400">
                <a:solidFill>
                  <a:srgbClr val="FF0000"/>
                </a:solidFill>
              </a:rPr>
              <a:t>発達時</a:t>
            </a:r>
            <a:r>
              <a:rPr lang="ja-JP" altLang="en-US" sz="2400"/>
              <a:t>と</a:t>
            </a:r>
            <a:r>
              <a:rPr lang="ja-JP" altLang="en-US" sz="2400">
                <a:solidFill>
                  <a:srgbClr val="FF0000"/>
                </a:solidFill>
              </a:rPr>
              <a:t>衰退時</a:t>
            </a:r>
            <a:r>
              <a:rPr lang="ja-JP" altLang="en-US" sz="2400"/>
              <a:t>の様子を比較することができる．</a:t>
            </a:r>
            <a:endParaRPr lang="en-US" altLang="ja-JP" sz="2400"/>
          </a:p>
        </p:txBody>
      </p:sp>
      <p:sp>
        <p:nvSpPr>
          <p:cNvPr id="13" name="下矢印 12"/>
          <p:cNvSpPr/>
          <p:nvPr/>
        </p:nvSpPr>
        <p:spPr>
          <a:xfrm>
            <a:off x="4140200" y="3716338"/>
            <a:ext cx="647700" cy="5095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471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8225" y="855663"/>
            <a:ext cx="2335213"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9" name="テキスト ボックス 21"/>
          <p:cNvSpPr txBox="1">
            <a:spLocks noChangeArrowheads="1"/>
          </p:cNvSpPr>
          <p:nvPr/>
        </p:nvSpPr>
        <p:spPr bwMode="auto">
          <a:xfrm>
            <a:off x="606425" y="495300"/>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06</a:t>
            </a:r>
            <a:r>
              <a:rPr lang="ja-JP" altLang="en-US"/>
              <a:t>時</a:t>
            </a:r>
          </a:p>
        </p:txBody>
      </p:sp>
      <p:sp>
        <p:nvSpPr>
          <p:cNvPr id="3" name="正方形/長方形 2"/>
          <p:cNvSpPr/>
          <p:nvPr/>
        </p:nvSpPr>
        <p:spPr>
          <a:xfrm>
            <a:off x="2379663" y="538163"/>
            <a:ext cx="2263775" cy="253047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正方形/長方形 24"/>
          <p:cNvSpPr/>
          <p:nvPr/>
        </p:nvSpPr>
        <p:spPr>
          <a:xfrm>
            <a:off x="6843713" y="549275"/>
            <a:ext cx="2265362" cy="252888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正方形/長方形 25"/>
          <p:cNvSpPr/>
          <p:nvPr/>
        </p:nvSpPr>
        <p:spPr>
          <a:xfrm>
            <a:off x="107950" y="549275"/>
            <a:ext cx="2263775" cy="2528888"/>
          </a:xfrm>
          <a:prstGeom prst="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テキスト ボックス 4"/>
          <p:cNvSpPr txBox="1">
            <a:spLocks noChangeArrowheads="1"/>
          </p:cNvSpPr>
          <p:nvPr/>
        </p:nvSpPr>
        <p:spPr bwMode="auto">
          <a:xfrm>
            <a:off x="11113" y="4941888"/>
            <a:ext cx="448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同じ流れで風速が違うときは？？</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P spid="25" grpId="0" animBg="1"/>
      <p:bldP spid="26"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3573463"/>
            <a:ext cx="2008188"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388" y="3573463"/>
            <a:ext cx="2030412"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7888" y="3563938"/>
            <a:ext cx="2016125"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0525" y="3573463"/>
            <a:ext cx="2008188"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529388" y="6380163"/>
            <a:ext cx="2133600" cy="365125"/>
          </a:xfrm>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94751F0F-E8AC-4518-A5A5-1C0272AF4F88}" type="slidenum">
              <a:rPr lang="ja-JP" altLang="en-US">
                <a:latin typeface="Times New Roman" panose="02020603050405020304" pitchFamily="18" charset="0"/>
              </a:rPr>
              <a:pPr/>
              <a:t>29</a:t>
            </a:fld>
            <a:endParaRPr lang="ja-JP" altLang="en-US">
              <a:latin typeface="Times New Roman" panose="02020603050405020304" pitchFamily="18" charset="0"/>
            </a:endParaRPr>
          </a:p>
        </p:txBody>
      </p:sp>
      <p:sp>
        <p:nvSpPr>
          <p:cNvPr id="3" name="テキスト ボックス 2"/>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3.4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相当温位断面と風速偏差</a:t>
            </a:r>
            <a:endParaRPr lang="ja-JP" altLang="en-US" sz="2800" dirty="0">
              <a:latin typeface="+mn-lt"/>
              <a:ea typeface="+mn-ea"/>
            </a:endParaRPr>
          </a:p>
        </p:txBody>
      </p:sp>
      <p:pic>
        <p:nvPicPr>
          <p:cNvPr id="4813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549275"/>
            <a:ext cx="2449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7" name="オブジェクト 5"/>
          <p:cNvGraphicFramePr>
            <a:graphicFrameLocks noChangeAspect="1"/>
          </p:cNvGraphicFramePr>
          <p:nvPr/>
        </p:nvGraphicFramePr>
        <p:xfrm>
          <a:off x="3348038" y="1116013"/>
          <a:ext cx="3213100" cy="512762"/>
        </p:xfrm>
        <a:graphic>
          <a:graphicData uri="http://schemas.openxmlformats.org/presentationml/2006/ole">
            <mc:AlternateContent xmlns:mc="http://schemas.openxmlformats.org/markup-compatibility/2006">
              <mc:Choice xmlns:v="urn:schemas-microsoft-com:vml" Requires="v">
                <p:oleObj spid="_x0000_s48175" name="数式" r:id="rId9" imgW="1434960" imgH="228600" progId="Equation.3">
                  <p:embed/>
                </p:oleObj>
              </mc:Choice>
              <mc:Fallback>
                <p:oleObj name="数式" r:id="rId9" imgW="1434960" imgH="228600" progId="Equation.3">
                  <p:embed/>
                  <p:pic>
                    <p:nvPicPr>
                      <p:cNvPr id="0" name="オブジェクト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8038" y="1116013"/>
                        <a:ext cx="32131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8" name="テキスト ボックス 6"/>
          <p:cNvSpPr txBox="1">
            <a:spLocks noChangeArrowheads="1"/>
          </p:cNvSpPr>
          <p:nvPr/>
        </p:nvSpPr>
        <p:spPr bwMode="auto">
          <a:xfrm>
            <a:off x="4040188" y="59055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相当温位</a:t>
            </a:r>
          </a:p>
        </p:txBody>
      </p:sp>
      <p:grpSp>
        <p:nvGrpSpPr>
          <p:cNvPr id="48139" name="グループ化 27"/>
          <p:cNvGrpSpPr>
            <a:grpSpLocks/>
          </p:cNvGrpSpPr>
          <p:nvPr/>
        </p:nvGrpSpPr>
        <p:grpSpPr bwMode="auto">
          <a:xfrm>
            <a:off x="6610350" y="904875"/>
            <a:ext cx="1922463" cy="369888"/>
            <a:chOff x="5933348" y="865501"/>
            <a:chExt cx="1921851" cy="369332"/>
          </a:xfrm>
        </p:grpSpPr>
        <p:graphicFrame>
          <p:nvGraphicFramePr>
            <p:cNvPr id="48173" name="Object 5"/>
            <p:cNvGraphicFramePr>
              <a:graphicFrameLocks noChangeAspect="1"/>
            </p:cNvGraphicFramePr>
            <p:nvPr/>
          </p:nvGraphicFramePr>
          <p:xfrm>
            <a:off x="5933348" y="908300"/>
            <a:ext cx="307975" cy="274637"/>
          </p:xfrm>
          <a:graphic>
            <a:graphicData uri="http://schemas.openxmlformats.org/presentationml/2006/ole">
              <mc:AlternateContent xmlns:mc="http://schemas.openxmlformats.org/markup-compatibility/2006">
                <mc:Choice xmlns:v="urn:schemas-microsoft-com:vml" Requires="v">
                  <p:oleObj spid="_x0000_s48176" name="数式" r:id="rId11" imgW="152280" imgH="139680" progId="Equation.3">
                    <p:embed/>
                  </p:oleObj>
                </mc:Choice>
                <mc:Fallback>
                  <p:oleObj name="数式" r:id="rId11" imgW="152280" imgH="139680"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3348" y="908300"/>
                          <a:ext cx="307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74" name="テキスト ボックス 12"/>
            <p:cNvSpPr txBox="1">
              <a:spLocks noChangeArrowheads="1"/>
            </p:cNvSpPr>
            <p:nvPr/>
          </p:nvSpPr>
          <p:spPr bwMode="auto">
            <a:xfrm>
              <a:off x="6192564" y="865501"/>
              <a:ext cx="1662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：混合比</a:t>
              </a:r>
              <a:r>
                <a:rPr lang="en-US" altLang="ja-JP"/>
                <a:t>(</a:t>
              </a:r>
              <a:r>
                <a:rPr lang="ja-JP" altLang="en-US"/>
                <a:t>ｇｋｇ</a:t>
              </a:r>
              <a:r>
                <a:rPr lang="en-US" altLang="ja-JP" baseline="30000"/>
                <a:t>-1</a:t>
              </a:r>
              <a:r>
                <a:rPr lang="en-US" altLang="ja-JP"/>
                <a:t>)</a:t>
              </a:r>
            </a:p>
          </p:txBody>
        </p:sp>
      </p:grpSp>
      <p:grpSp>
        <p:nvGrpSpPr>
          <p:cNvPr id="48140" name="グループ化 28"/>
          <p:cNvGrpSpPr>
            <a:grpSpLocks/>
          </p:cNvGrpSpPr>
          <p:nvPr/>
        </p:nvGrpSpPr>
        <p:grpSpPr bwMode="auto">
          <a:xfrm>
            <a:off x="6657975" y="476250"/>
            <a:ext cx="1344613" cy="385763"/>
            <a:chOff x="5951337" y="1527733"/>
            <a:chExt cx="1344054" cy="384845"/>
          </a:xfrm>
        </p:grpSpPr>
        <p:graphicFrame>
          <p:nvGraphicFramePr>
            <p:cNvPr id="48171" name="Object 5"/>
            <p:cNvGraphicFramePr>
              <a:graphicFrameLocks noChangeAspect="1"/>
            </p:cNvGraphicFramePr>
            <p:nvPr/>
          </p:nvGraphicFramePr>
          <p:xfrm>
            <a:off x="5951337" y="1527733"/>
            <a:ext cx="269875" cy="369888"/>
          </p:xfrm>
          <a:graphic>
            <a:graphicData uri="http://schemas.openxmlformats.org/presentationml/2006/ole">
              <mc:AlternateContent xmlns:mc="http://schemas.openxmlformats.org/markup-compatibility/2006">
                <mc:Choice xmlns:v="urn:schemas-microsoft-com:vml" Requires="v">
                  <p:oleObj spid="_x0000_s48177" name="数式" r:id="rId13" imgW="126720" imgH="177480" progId="Equation.3">
                    <p:embed/>
                  </p:oleObj>
                </mc:Choice>
                <mc:Fallback>
                  <p:oleObj name="数式" r:id="rId13" imgW="126720" imgH="177480" progId="Equation.3">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51337" y="1527733"/>
                          <a:ext cx="26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72" name="テキスト ボックス 14"/>
            <p:cNvSpPr txBox="1">
              <a:spLocks noChangeArrowheads="1"/>
            </p:cNvSpPr>
            <p:nvPr/>
          </p:nvSpPr>
          <p:spPr bwMode="auto">
            <a:xfrm>
              <a:off x="6182586" y="1543246"/>
              <a:ext cx="11128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：温位（</a:t>
              </a:r>
              <a:r>
                <a:rPr lang="en-US" altLang="ja-JP"/>
                <a:t>K</a:t>
              </a:r>
              <a:r>
                <a:rPr lang="ja-JP" altLang="en-US"/>
                <a:t>）</a:t>
              </a:r>
            </a:p>
          </p:txBody>
        </p:sp>
      </p:grpSp>
      <p:grpSp>
        <p:nvGrpSpPr>
          <p:cNvPr id="48141" name="グループ化 29"/>
          <p:cNvGrpSpPr>
            <a:grpSpLocks/>
          </p:cNvGrpSpPr>
          <p:nvPr/>
        </p:nvGrpSpPr>
        <p:grpSpPr bwMode="auto">
          <a:xfrm>
            <a:off x="6604000" y="1384300"/>
            <a:ext cx="1519238" cy="449263"/>
            <a:chOff x="5890201" y="1961806"/>
            <a:chExt cx="1519143" cy="449263"/>
          </a:xfrm>
        </p:grpSpPr>
        <p:graphicFrame>
          <p:nvGraphicFramePr>
            <p:cNvPr id="48169" name="Object 8"/>
            <p:cNvGraphicFramePr>
              <a:graphicFrameLocks noChangeAspect="1"/>
            </p:cNvGraphicFramePr>
            <p:nvPr/>
          </p:nvGraphicFramePr>
          <p:xfrm>
            <a:off x="5890201" y="1961806"/>
            <a:ext cx="377825" cy="449263"/>
          </p:xfrm>
          <a:graphic>
            <a:graphicData uri="http://schemas.openxmlformats.org/presentationml/2006/ole">
              <mc:AlternateContent xmlns:mc="http://schemas.openxmlformats.org/markup-compatibility/2006">
                <mc:Choice xmlns:v="urn:schemas-microsoft-com:vml" Requires="v">
                  <p:oleObj spid="_x0000_s48178" name="数式" r:id="rId15" imgW="177480" imgH="215640" progId="Equation.3">
                    <p:embed/>
                  </p:oleObj>
                </mc:Choice>
                <mc:Fallback>
                  <p:oleObj name="数式" r:id="rId15" imgW="177480" imgH="215640" progId="Equation.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90201" y="1961806"/>
                          <a:ext cx="377825"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70" name="テキスト ボックス 17"/>
            <p:cNvSpPr txBox="1">
              <a:spLocks noChangeArrowheads="1"/>
            </p:cNvSpPr>
            <p:nvPr/>
          </p:nvSpPr>
          <p:spPr bwMode="auto">
            <a:xfrm>
              <a:off x="6185932" y="2017667"/>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：凝結温度</a:t>
              </a:r>
            </a:p>
          </p:txBody>
        </p:sp>
      </p:grpSp>
      <p:sp>
        <p:nvSpPr>
          <p:cNvPr id="48142" name="テキスト ボックス 21"/>
          <p:cNvSpPr txBox="1">
            <a:spLocks noChangeArrowheads="1"/>
          </p:cNvSpPr>
          <p:nvPr/>
        </p:nvSpPr>
        <p:spPr bwMode="auto">
          <a:xfrm>
            <a:off x="2916238" y="1773238"/>
            <a:ext cx="6269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偽断熱過程のもとでは相当温位は保存される．</a:t>
            </a:r>
            <a:endParaRPr lang="en-US" altLang="ja-JP" sz="2400"/>
          </a:p>
          <a:p>
            <a:r>
              <a:rPr lang="ja-JP" altLang="en-US" sz="2400"/>
              <a:t>　＝＞</a:t>
            </a:r>
            <a:r>
              <a:rPr lang="ja-JP" altLang="en-US" sz="2400" u="sng"/>
              <a:t>空気は等相当温位線に沿って流れる</a:t>
            </a:r>
          </a:p>
        </p:txBody>
      </p:sp>
      <p:sp>
        <p:nvSpPr>
          <p:cNvPr id="48143" name="Text Box 6"/>
          <p:cNvSpPr txBox="1">
            <a:spLocks noChangeArrowheads="1"/>
          </p:cNvSpPr>
          <p:nvPr/>
        </p:nvSpPr>
        <p:spPr bwMode="auto">
          <a:xfrm>
            <a:off x="52388" y="2932113"/>
            <a:ext cx="296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400"/>
              <a:t>数値計算されたおろし風の温位断面 </a:t>
            </a:r>
          </a:p>
        </p:txBody>
      </p:sp>
      <p:cxnSp>
        <p:nvCxnSpPr>
          <p:cNvPr id="24" name="直線コネクタ 23"/>
          <p:cNvCxnSpPr/>
          <p:nvPr/>
        </p:nvCxnSpPr>
        <p:spPr>
          <a:xfrm>
            <a:off x="0" y="3324225"/>
            <a:ext cx="9144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145" name="Text Box 18"/>
          <p:cNvSpPr txBox="1">
            <a:spLocks noChangeArrowheads="1"/>
          </p:cNvSpPr>
          <p:nvPr/>
        </p:nvSpPr>
        <p:spPr bwMode="auto">
          <a:xfrm>
            <a:off x="2771775" y="2924175"/>
            <a:ext cx="195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1400"/>
              <a:t>(Peltier abd Clark 1979))</a:t>
            </a:r>
            <a:endParaRPr lang="ja-JP" altLang="en-US" sz="1400"/>
          </a:p>
        </p:txBody>
      </p:sp>
      <p:sp>
        <p:nvSpPr>
          <p:cNvPr id="47" name="テキスト ボックス 46"/>
          <p:cNvSpPr txBox="1">
            <a:spLocks noChangeArrowheads="1"/>
          </p:cNvSpPr>
          <p:nvPr/>
        </p:nvSpPr>
        <p:spPr bwMode="auto">
          <a:xfrm>
            <a:off x="976313" y="3284538"/>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06</a:t>
            </a:r>
            <a:r>
              <a:rPr lang="ja-JP" altLang="en-US"/>
              <a:t>時</a:t>
            </a:r>
          </a:p>
        </p:txBody>
      </p:sp>
      <p:sp>
        <p:nvSpPr>
          <p:cNvPr id="50" name="テキスト ボックス 49"/>
          <p:cNvSpPr txBox="1">
            <a:spLocks noChangeArrowheads="1"/>
          </p:cNvSpPr>
          <p:nvPr/>
        </p:nvSpPr>
        <p:spPr bwMode="auto">
          <a:xfrm>
            <a:off x="3097213" y="3284538"/>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21</a:t>
            </a:r>
            <a:r>
              <a:rPr lang="ja-JP" altLang="en-US"/>
              <a:t>日</a:t>
            </a:r>
            <a:r>
              <a:rPr lang="en-US" altLang="ja-JP"/>
              <a:t>15</a:t>
            </a:r>
            <a:r>
              <a:rPr lang="ja-JP" altLang="en-US"/>
              <a:t>時</a:t>
            </a:r>
          </a:p>
        </p:txBody>
      </p:sp>
      <p:pic>
        <p:nvPicPr>
          <p:cNvPr id="58" name="Pictur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2000" y="6489700"/>
            <a:ext cx="28543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337" name="グループ化 55336"/>
          <p:cNvGrpSpPr>
            <a:grpSpLocks/>
          </p:cNvGrpSpPr>
          <p:nvPr/>
        </p:nvGrpSpPr>
        <p:grpSpPr bwMode="auto">
          <a:xfrm>
            <a:off x="34925" y="3908425"/>
            <a:ext cx="446088" cy="1292225"/>
            <a:chOff x="1792375" y="3908200"/>
            <a:chExt cx="444745" cy="1292298"/>
          </a:xfrm>
        </p:grpSpPr>
        <p:pic>
          <p:nvPicPr>
            <p:cNvPr id="48166"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92375" y="4005344"/>
              <a:ext cx="259345" cy="105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67" name="Picture 3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5400000">
              <a:off x="1959020" y="4922398"/>
              <a:ext cx="370800" cy="18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68" name="Picture 3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00000">
              <a:off x="1922773" y="3965140"/>
              <a:ext cx="370107" cy="25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5331" name="円/楕円 55330"/>
          <p:cNvSpPr/>
          <p:nvPr/>
        </p:nvSpPr>
        <p:spPr>
          <a:xfrm>
            <a:off x="1258888" y="2022475"/>
            <a:ext cx="590550" cy="614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5332" name="テキスト ボックス 55331"/>
          <p:cNvSpPr txBox="1">
            <a:spLocks noChangeArrowheads="1"/>
          </p:cNvSpPr>
          <p:nvPr/>
        </p:nvSpPr>
        <p:spPr bwMode="auto">
          <a:xfrm>
            <a:off x="366713" y="1543050"/>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風速</a:t>
            </a:r>
            <a:r>
              <a:rPr lang="ja-JP" altLang="en-US" sz="2400">
                <a:solidFill>
                  <a:srgbClr val="FF0000"/>
                </a:solidFill>
              </a:rPr>
              <a:t>大</a:t>
            </a:r>
            <a:endParaRPr lang="en-US" altLang="ja-JP" sz="2400">
              <a:solidFill>
                <a:srgbClr val="FF0000"/>
              </a:solidFill>
            </a:endParaRPr>
          </a:p>
        </p:txBody>
      </p:sp>
      <p:sp>
        <p:nvSpPr>
          <p:cNvPr id="55333" name="テキスト ボックス 55332"/>
          <p:cNvSpPr txBox="1">
            <a:spLocks noChangeArrowheads="1"/>
          </p:cNvSpPr>
          <p:nvPr/>
        </p:nvSpPr>
        <p:spPr bwMode="auto">
          <a:xfrm>
            <a:off x="1763713" y="6443663"/>
            <a:ext cx="157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水平風速偏差</a:t>
            </a:r>
          </a:p>
        </p:txBody>
      </p:sp>
      <p:sp>
        <p:nvSpPr>
          <p:cNvPr id="65" name="テキスト ボックス 64"/>
          <p:cNvSpPr txBox="1">
            <a:spLocks noChangeArrowheads="1"/>
          </p:cNvSpPr>
          <p:nvPr/>
        </p:nvSpPr>
        <p:spPr bwMode="auto">
          <a:xfrm>
            <a:off x="6159500" y="6443663"/>
            <a:ext cx="1951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コンター</a:t>
            </a:r>
            <a:r>
              <a:rPr lang="en-US" altLang="ja-JP"/>
              <a:t>:</a:t>
            </a:r>
            <a:r>
              <a:rPr lang="ja-JP" altLang="en-US"/>
              <a:t>等温位線</a:t>
            </a:r>
          </a:p>
        </p:txBody>
      </p:sp>
      <p:sp>
        <p:nvSpPr>
          <p:cNvPr id="55334" name="テキスト ボックス 55333"/>
          <p:cNvSpPr txBox="1">
            <a:spLocks noChangeArrowheads="1"/>
          </p:cNvSpPr>
          <p:nvPr/>
        </p:nvSpPr>
        <p:spPr bwMode="auto">
          <a:xfrm>
            <a:off x="4010025" y="2852738"/>
            <a:ext cx="3586163"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ハイドロリックジャンプ</a:t>
            </a:r>
            <a:r>
              <a:rPr lang="en-US" altLang="ja-JP"/>
              <a:t>(</a:t>
            </a:r>
            <a:r>
              <a:rPr lang="ja-JP" altLang="en-US"/>
              <a:t>跳ね水現象</a:t>
            </a:r>
            <a:r>
              <a:rPr lang="en-US" altLang="ja-JP"/>
              <a:t>)</a:t>
            </a:r>
            <a:endParaRPr lang="ja-JP" altLang="en-US"/>
          </a:p>
        </p:txBody>
      </p:sp>
      <p:cxnSp>
        <p:nvCxnSpPr>
          <p:cNvPr id="55336" name="直線矢印コネクタ 55335"/>
          <p:cNvCxnSpPr>
            <a:stCxn id="55334" idx="1"/>
            <a:endCxn id="55331" idx="6"/>
          </p:cNvCxnSpPr>
          <p:nvPr/>
        </p:nvCxnSpPr>
        <p:spPr>
          <a:xfrm flipH="1" flipV="1">
            <a:off x="1849438" y="2328863"/>
            <a:ext cx="2160587" cy="7080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a:spLocks noChangeArrowheads="1"/>
          </p:cNvSpPr>
          <p:nvPr/>
        </p:nvSpPr>
        <p:spPr bwMode="auto">
          <a:xfrm>
            <a:off x="5219700" y="3284538"/>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00</a:t>
            </a:r>
            <a:r>
              <a:rPr lang="ja-JP" altLang="en-US"/>
              <a:t>時</a:t>
            </a:r>
          </a:p>
        </p:txBody>
      </p:sp>
      <p:sp>
        <p:nvSpPr>
          <p:cNvPr id="73" name="テキスト ボックス 72"/>
          <p:cNvSpPr txBox="1">
            <a:spLocks noChangeArrowheads="1"/>
          </p:cNvSpPr>
          <p:nvPr/>
        </p:nvSpPr>
        <p:spPr bwMode="auto">
          <a:xfrm>
            <a:off x="7235825" y="3284538"/>
            <a:ext cx="111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03</a:t>
            </a:r>
            <a:r>
              <a:rPr lang="ja-JP" altLang="en-US"/>
              <a:t>時</a:t>
            </a:r>
          </a:p>
        </p:txBody>
      </p:sp>
      <p:sp>
        <p:nvSpPr>
          <p:cNvPr id="55338" name="テキスト ボックス 55337"/>
          <p:cNvSpPr txBox="1">
            <a:spLocks noChangeArrowheads="1"/>
          </p:cNvSpPr>
          <p:nvPr/>
        </p:nvSpPr>
        <p:spPr bwMode="auto">
          <a:xfrm>
            <a:off x="4787900" y="3592513"/>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a:t>
            </a:r>
            <a:r>
              <a:rPr lang="ja-JP" altLang="en-US"/>
              <a:t>回目</a:t>
            </a:r>
          </a:p>
        </p:txBody>
      </p:sp>
      <p:sp>
        <p:nvSpPr>
          <p:cNvPr id="75" name="テキスト ボックス 74"/>
          <p:cNvSpPr txBox="1">
            <a:spLocks noChangeArrowheads="1"/>
          </p:cNvSpPr>
          <p:nvPr/>
        </p:nvSpPr>
        <p:spPr bwMode="auto">
          <a:xfrm>
            <a:off x="6761163" y="3573463"/>
            <a:ext cx="763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2</a:t>
            </a:r>
            <a:r>
              <a:rPr lang="ja-JP" altLang="en-US"/>
              <a:t>回目</a:t>
            </a:r>
          </a:p>
        </p:txBody>
      </p:sp>
      <p:sp>
        <p:nvSpPr>
          <p:cNvPr id="76" name="テキスト ボックス 75"/>
          <p:cNvSpPr txBox="1">
            <a:spLocks noChangeArrowheads="1"/>
          </p:cNvSpPr>
          <p:nvPr/>
        </p:nvSpPr>
        <p:spPr bwMode="auto">
          <a:xfrm>
            <a:off x="582613" y="3544888"/>
            <a:ext cx="763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3</a:t>
            </a:r>
            <a:r>
              <a:rPr lang="ja-JP" altLang="en-US"/>
              <a:t>回目</a:t>
            </a:r>
          </a:p>
        </p:txBody>
      </p:sp>
      <p:sp>
        <p:nvSpPr>
          <p:cNvPr id="77" name="テキスト ボックス 76"/>
          <p:cNvSpPr txBox="1">
            <a:spLocks noChangeArrowheads="1"/>
          </p:cNvSpPr>
          <p:nvPr/>
        </p:nvSpPr>
        <p:spPr bwMode="auto">
          <a:xfrm>
            <a:off x="2584450" y="3544888"/>
            <a:ext cx="763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3</a:t>
            </a:r>
            <a:r>
              <a:rPr lang="ja-JP" altLang="en-US"/>
              <a:t>回目</a:t>
            </a:r>
          </a:p>
        </p:txBody>
      </p:sp>
      <p:sp>
        <p:nvSpPr>
          <p:cNvPr id="55347" name="円/楕円 55346"/>
          <p:cNvSpPr/>
          <p:nvPr/>
        </p:nvSpPr>
        <p:spPr>
          <a:xfrm>
            <a:off x="827088" y="4818063"/>
            <a:ext cx="1368425" cy="13477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5348" name="爆発 1 55347"/>
          <p:cNvSpPr/>
          <p:nvPr/>
        </p:nvSpPr>
        <p:spPr>
          <a:xfrm rot="20417181">
            <a:off x="-158750" y="4349750"/>
            <a:ext cx="2087563" cy="914400"/>
          </a:xfrm>
          <a:prstGeom prst="irregularSeal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似ている</a:t>
            </a:r>
            <a:endParaRPr lang="ja-JP" altLang="en-US" dirty="0">
              <a:solidFill>
                <a:schemeClr val="tx1"/>
              </a:solidFill>
            </a:endParaRPr>
          </a:p>
        </p:txBody>
      </p:sp>
      <p:graphicFrame>
        <p:nvGraphicFramePr>
          <p:cNvPr id="48164" name="オブジェクト 3"/>
          <p:cNvGraphicFramePr>
            <a:graphicFrameLocks noChangeAspect="1"/>
          </p:cNvGraphicFramePr>
          <p:nvPr/>
        </p:nvGraphicFramePr>
        <p:xfrm>
          <a:off x="5337175" y="614363"/>
          <a:ext cx="369888" cy="511175"/>
        </p:xfrm>
        <a:graphic>
          <a:graphicData uri="http://schemas.openxmlformats.org/presentationml/2006/ole">
            <mc:AlternateContent xmlns:mc="http://schemas.openxmlformats.org/markup-compatibility/2006">
              <mc:Choice xmlns:v="urn:schemas-microsoft-com:vml" Requires="v">
                <p:oleObj spid="_x0000_s48179" name="数式" r:id="rId21" imgW="164880" imgH="228600" progId="Equation.3">
                  <p:embed/>
                </p:oleObj>
              </mc:Choice>
              <mc:Fallback>
                <p:oleObj name="数式" r:id="rId21" imgW="164880" imgH="228600" progId="Equation.3">
                  <p:embed/>
                  <p:pic>
                    <p:nvPicPr>
                      <p:cNvPr id="0" name="オブジェクト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7175" y="614363"/>
                        <a:ext cx="36988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角丸四角形 8"/>
          <p:cNvSpPr/>
          <p:nvPr/>
        </p:nvSpPr>
        <p:spPr>
          <a:xfrm>
            <a:off x="971550" y="1341438"/>
            <a:ext cx="726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dirty="0"/>
              <a:t>他の観測との違いは何か？？</a:t>
            </a:r>
            <a:endParaRPr lang="ja-JP" altLang="en-US" sz="3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31"/>
                                        </p:tgtEl>
                                        <p:attrNameLst>
                                          <p:attrName>style.visibility</p:attrName>
                                        </p:attrNameLst>
                                      </p:cBhvr>
                                      <p:to>
                                        <p:strVal val="visible"/>
                                      </p:to>
                                    </p:set>
                                    <p:animEffect transition="in" filter="fade">
                                      <p:cBhvr>
                                        <p:cTn id="7" dur="500"/>
                                        <p:tgtEl>
                                          <p:spTgt spid="553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332"/>
                                        </p:tgtEl>
                                        <p:attrNameLst>
                                          <p:attrName>style.visibility</p:attrName>
                                        </p:attrNameLst>
                                      </p:cBhvr>
                                      <p:to>
                                        <p:strVal val="visible"/>
                                      </p:to>
                                    </p:set>
                                    <p:animEffect transition="in" filter="fade">
                                      <p:cBhvr>
                                        <p:cTn id="10" dur="500"/>
                                        <p:tgtEl>
                                          <p:spTgt spid="553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334"/>
                                        </p:tgtEl>
                                        <p:attrNameLst>
                                          <p:attrName>style.visibility</p:attrName>
                                        </p:attrNameLst>
                                      </p:cBhvr>
                                      <p:to>
                                        <p:strVal val="visible"/>
                                      </p:to>
                                    </p:set>
                                    <p:animEffect transition="in" filter="fade">
                                      <p:cBhvr>
                                        <p:cTn id="15" dur="500"/>
                                        <p:tgtEl>
                                          <p:spTgt spid="55334"/>
                                        </p:tgtEl>
                                      </p:cBhvr>
                                    </p:animEffect>
                                  </p:childTnLst>
                                </p:cTn>
                              </p:par>
                              <p:par>
                                <p:cTn id="16" presetID="10" presetClass="entr" presetSubtype="0" fill="hold" nodeType="withEffect">
                                  <p:stCondLst>
                                    <p:cond delay="0"/>
                                  </p:stCondLst>
                                  <p:childTnLst>
                                    <p:set>
                                      <p:cBhvr>
                                        <p:cTn id="17" dur="1" fill="hold">
                                          <p:stCondLst>
                                            <p:cond delay="0"/>
                                          </p:stCondLst>
                                        </p:cTn>
                                        <p:tgtEl>
                                          <p:spTgt spid="55336"/>
                                        </p:tgtEl>
                                        <p:attrNameLst>
                                          <p:attrName>style.visibility</p:attrName>
                                        </p:attrNameLst>
                                      </p:cBhvr>
                                      <p:to>
                                        <p:strVal val="visible"/>
                                      </p:to>
                                    </p:set>
                                    <p:animEffect transition="in" filter="fade">
                                      <p:cBhvr>
                                        <p:cTn id="18" dur="500"/>
                                        <p:tgtEl>
                                          <p:spTgt spid="553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5337"/>
                                        </p:tgtEl>
                                        <p:attrNameLst>
                                          <p:attrName>style.visibility</p:attrName>
                                        </p:attrNameLst>
                                      </p:cBhvr>
                                      <p:to>
                                        <p:strVal val="visible"/>
                                      </p:to>
                                    </p:set>
                                    <p:animEffect transition="in" filter="fade">
                                      <p:cBhvr>
                                        <p:cTn id="23" dur="500"/>
                                        <p:tgtEl>
                                          <p:spTgt spid="553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5333"/>
                                        </p:tgtEl>
                                        <p:attrNameLst>
                                          <p:attrName>style.visibility</p:attrName>
                                        </p:attrNameLst>
                                      </p:cBhvr>
                                      <p:to>
                                        <p:strVal val="visible"/>
                                      </p:to>
                                    </p:set>
                                    <p:animEffect transition="in" filter="fade">
                                      <p:cBhvr>
                                        <p:cTn id="32" dur="500"/>
                                        <p:tgtEl>
                                          <p:spTgt spid="55333"/>
                                        </p:tgtEl>
                                      </p:cBhvr>
                                    </p:animEffect>
                                  </p:childTnLst>
                                </p:cTn>
                              </p:par>
                              <p:par>
                                <p:cTn id="33" presetID="10"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5338"/>
                                        </p:tgtEl>
                                        <p:attrNameLst>
                                          <p:attrName>style.visibility</p:attrName>
                                        </p:attrNameLst>
                                      </p:cBhvr>
                                      <p:to>
                                        <p:strVal val="visible"/>
                                      </p:to>
                                    </p:set>
                                    <p:animEffect transition="in" filter="fade">
                                      <p:cBhvr>
                                        <p:cTn id="56" dur="500"/>
                                        <p:tgtEl>
                                          <p:spTgt spid="55338"/>
                                        </p:tgtEl>
                                      </p:cBhvr>
                                    </p:animEffect>
                                  </p:childTnLst>
                                </p:cTn>
                              </p:par>
                              <p:par>
                                <p:cTn id="57" presetID="10"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10"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5348"/>
                                        </p:tgtEl>
                                        <p:attrNameLst>
                                          <p:attrName>style.visibility</p:attrName>
                                        </p:attrNameLst>
                                      </p:cBhvr>
                                      <p:to>
                                        <p:strVal val="visible"/>
                                      </p:to>
                                    </p:set>
                                    <p:animEffect transition="in" filter="fade">
                                      <p:cBhvr>
                                        <p:cTn id="73" dur="500"/>
                                        <p:tgtEl>
                                          <p:spTgt spid="5534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5347"/>
                                        </p:tgtEl>
                                        <p:attrNameLst>
                                          <p:attrName>style.visibility</p:attrName>
                                        </p:attrNameLst>
                                      </p:cBhvr>
                                      <p:to>
                                        <p:strVal val="visible"/>
                                      </p:to>
                                    </p:set>
                                    <p:animEffect transition="in" filter="fade">
                                      <p:cBhvr>
                                        <p:cTn id="76" dur="500"/>
                                        <p:tgtEl>
                                          <p:spTgt spid="5534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randombar(horizontal)">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5331" grpId="0" animBg="1"/>
      <p:bldP spid="55332" grpId="0"/>
      <p:bldP spid="55333" grpId="0"/>
      <p:bldP spid="65" grpId="0"/>
      <p:bldP spid="55334" grpId="0" animBg="1"/>
      <p:bldP spid="72" grpId="0"/>
      <p:bldP spid="73" grpId="0"/>
      <p:bldP spid="55338" grpId="0"/>
      <p:bldP spid="75" grpId="0"/>
      <p:bldP spid="76" grpId="0"/>
      <p:bldP spid="77" grpId="0"/>
      <p:bldP spid="55347" grpId="0" animBg="1"/>
      <p:bldP spid="5534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47F8EDFB-F782-40D1-8C15-7E649583B7C2}" type="slidenum">
              <a:rPr lang="ja-JP" altLang="en-US">
                <a:latin typeface="Times New Roman" panose="02020603050405020304" pitchFamily="18" charset="0"/>
              </a:rPr>
              <a:pPr/>
              <a:t>3</a:t>
            </a:fld>
            <a:endParaRPr lang="ja-JP" altLang="en-US">
              <a:latin typeface="Times New Roman" panose="02020603050405020304" pitchFamily="18" charset="0"/>
            </a:endParaRPr>
          </a:p>
        </p:txBody>
      </p:sp>
      <p:sp>
        <p:nvSpPr>
          <p:cNvPr id="6" name="テキスト ボックス 5"/>
          <p:cNvSpPr txBox="1"/>
          <p:nvPr/>
        </p:nvSpPr>
        <p:spPr>
          <a:xfrm>
            <a:off x="107950" y="774700"/>
            <a:ext cx="8763000" cy="646113"/>
          </a:xfrm>
          <a:prstGeom prst="rect">
            <a:avLst/>
          </a:prstGeom>
          <a:noFill/>
        </p:spPr>
        <p:txBody>
          <a:bodyPr wrap="none">
            <a:spAutoFit/>
          </a:bodyPr>
          <a:lstStyle/>
          <a:p>
            <a:pPr fontAlgn="auto">
              <a:spcBef>
                <a:spcPts val="0"/>
              </a:spcBef>
              <a:spcAft>
                <a:spcPts val="0"/>
              </a:spcAft>
              <a:defRPr/>
            </a:pPr>
            <a:r>
              <a:rPr lang="ja-JP" altLang="en-US" sz="2800" dirty="0">
                <a:latin typeface="+mn-lt"/>
                <a:ea typeface="+mn-ea"/>
              </a:rPr>
              <a:t>新観測手法　「</a:t>
            </a:r>
            <a:r>
              <a:rPr lang="ja-JP" altLang="en-US" sz="3600" b="1" dirty="0">
                <a:solidFill>
                  <a:srgbClr val="FF0000"/>
                </a:solidFill>
                <a:effectLst>
                  <a:outerShdw blurRad="38100" dist="38100" dir="2700000" algn="tl">
                    <a:srgbClr val="000000">
                      <a:alpha val="43137"/>
                    </a:srgbClr>
                  </a:outerShdw>
                </a:effectLst>
                <a:latin typeface="+mn-lt"/>
                <a:ea typeface="+mn-ea"/>
              </a:rPr>
              <a:t>狭域多点同時ラジオゾンデ観測</a:t>
            </a:r>
            <a:r>
              <a:rPr lang="ja-JP" altLang="en-US" sz="2800" dirty="0">
                <a:latin typeface="+mn-lt"/>
                <a:ea typeface="+mn-ea"/>
              </a:rPr>
              <a:t>」</a:t>
            </a:r>
            <a:endParaRPr lang="en-US" altLang="ja-JP" sz="2800" dirty="0">
              <a:latin typeface="+mn-lt"/>
              <a:ea typeface="+mn-ea"/>
            </a:endParaRPr>
          </a:p>
        </p:txBody>
      </p:sp>
      <p:sp>
        <p:nvSpPr>
          <p:cNvPr id="3" name="テキスト ボックス 2"/>
          <p:cNvSpPr txBox="1"/>
          <p:nvPr/>
        </p:nvSpPr>
        <p:spPr>
          <a:xfrm>
            <a:off x="1588" y="1327150"/>
            <a:ext cx="8978900" cy="2678113"/>
          </a:xfrm>
          <a:prstGeom prst="rect">
            <a:avLst/>
          </a:prstGeom>
          <a:noFill/>
        </p:spPr>
        <p:txBody>
          <a:bodyPr wrap="none">
            <a:spAutoFit/>
          </a:bodyPr>
          <a:lstStyle/>
          <a:p>
            <a:pPr fontAlgn="auto">
              <a:spcBef>
                <a:spcPts val="0"/>
              </a:spcBef>
              <a:spcAft>
                <a:spcPts val="0"/>
              </a:spcAft>
              <a:defRPr/>
            </a:pPr>
            <a:r>
              <a:rPr lang="en-US" altLang="ja-JP" sz="2400" dirty="0">
                <a:latin typeface="+mj-lt"/>
                <a:ea typeface="+mn-ea"/>
              </a:rPr>
              <a:t>1</a:t>
            </a:r>
            <a:r>
              <a:rPr lang="en-US" altLang="ja-JP" sz="2400" dirty="0">
                <a:latin typeface="+mj-lt"/>
                <a:ea typeface="+mn-ea"/>
              </a:rPr>
              <a:t>.</a:t>
            </a:r>
            <a:r>
              <a:rPr lang="ja-JP" altLang="en-US" sz="2400" dirty="0">
                <a:latin typeface="+mj-lt"/>
                <a:ea typeface="+mn-ea"/>
              </a:rPr>
              <a:t>狭い領域で複数の同時高層気象観測を行うことで</a:t>
            </a:r>
            <a:r>
              <a:rPr lang="ja-JP" altLang="en-US" sz="2400" dirty="0">
                <a:solidFill>
                  <a:srgbClr val="0070C0"/>
                </a:solidFill>
                <a:latin typeface="+mj-lt"/>
                <a:ea typeface="+mn-ea"/>
              </a:rPr>
              <a:t>鉛直水平方向に</a:t>
            </a:r>
            <a:endParaRPr lang="en-US" altLang="ja-JP" sz="2400" dirty="0">
              <a:solidFill>
                <a:srgbClr val="0070C0"/>
              </a:solidFill>
              <a:latin typeface="+mj-lt"/>
              <a:ea typeface="+mn-ea"/>
            </a:endParaRPr>
          </a:p>
          <a:p>
            <a:pPr fontAlgn="auto">
              <a:spcBef>
                <a:spcPts val="0"/>
              </a:spcBef>
              <a:spcAft>
                <a:spcPts val="0"/>
              </a:spcAft>
              <a:defRPr/>
            </a:pPr>
            <a:r>
              <a:rPr lang="ja-JP" altLang="en-US" sz="2400" dirty="0">
                <a:solidFill>
                  <a:srgbClr val="0070C0"/>
                </a:solidFill>
                <a:latin typeface="+mj-lt"/>
                <a:ea typeface="+mn-ea"/>
              </a:rPr>
              <a:t>　</a:t>
            </a:r>
            <a:r>
              <a:rPr lang="ja-JP" altLang="en-US" sz="2400" dirty="0">
                <a:solidFill>
                  <a:srgbClr val="0070C0"/>
                </a:solidFill>
                <a:latin typeface="+mj-lt"/>
                <a:ea typeface="+mn-ea"/>
              </a:rPr>
              <a:t>密なデータ</a:t>
            </a:r>
            <a:r>
              <a:rPr lang="ja-JP" altLang="en-US" sz="2400" dirty="0">
                <a:latin typeface="+mj-lt"/>
                <a:ea typeface="+mn-ea"/>
              </a:rPr>
              <a:t>の取得が可能．</a:t>
            </a:r>
            <a:endParaRPr lang="en-US" altLang="ja-JP" sz="2400" dirty="0">
              <a:latin typeface="+mj-lt"/>
              <a:ea typeface="+mn-ea"/>
            </a:endParaRPr>
          </a:p>
          <a:p>
            <a:pPr fontAlgn="auto">
              <a:spcBef>
                <a:spcPts val="0"/>
              </a:spcBef>
              <a:spcAft>
                <a:spcPts val="0"/>
              </a:spcAft>
              <a:defRPr/>
            </a:pPr>
            <a:endParaRPr lang="en-US" altLang="ja-JP" sz="2400" dirty="0">
              <a:latin typeface="+mj-lt"/>
              <a:ea typeface="+mn-ea"/>
            </a:endParaRPr>
          </a:p>
          <a:p>
            <a:pPr fontAlgn="auto">
              <a:spcBef>
                <a:spcPts val="0"/>
              </a:spcBef>
              <a:spcAft>
                <a:spcPts val="0"/>
              </a:spcAft>
              <a:defRPr/>
            </a:pPr>
            <a:r>
              <a:rPr lang="en-US" altLang="ja-JP" sz="2400" dirty="0">
                <a:latin typeface="+mj-lt"/>
                <a:ea typeface="+mn-ea"/>
              </a:rPr>
              <a:t>2.</a:t>
            </a:r>
            <a:r>
              <a:rPr lang="ja-JP" altLang="en-US" sz="2400" dirty="0">
                <a:latin typeface="+mj-lt"/>
                <a:ea typeface="+mn-ea"/>
              </a:rPr>
              <a:t>ラジオゾンデの上がり具合を変えて，鉛直観測ラインを調節</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ja-JP" altLang="en-US" sz="2400" dirty="0">
                <a:latin typeface="+mj-lt"/>
                <a:ea typeface="+mn-ea"/>
              </a:rPr>
              <a:t>　</a:t>
            </a:r>
            <a:r>
              <a:rPr lang="ja-JP" altLang="en-US" sz="2400" dirty="0">
                <a:latin typeface="+mj-lt"/>
                <a:ea typeface="+mn-ea"/>
              </a:rPr>
              <a:t>　</a:t>
            </a:r>
            <a:r>
              <a:rPr lang="en-US" altLang="ja-JP" sz="2400" dirty="0">
                <a:latin typeface="+mj-lt"/>
                <a:ea typeface="+mn-ea"/>
                <a:cs typeface="Times New Roman" pitchFamily="18" charset="0"/>
              </a:rPr>
              <a:t>(</a:t>
            </a:r>
            <a:r>
              <a:rPr lang="en-US" altLang="ja-JP" sz="2400" dirty="0" err="1">
                <a:latin typeface="+mj-lt"/>
                <a:ea typeface="+mn-ea"/>
                <a:cs typeface="Times New Roman" pitchFamily="18" charset="0"/>
              </a:rPr>
              <a:t>Shutts</a:t>
            </a:r>
            <a:r>
              <a:rPr lang="en-US" altLang="ja-JP" sz="2400" dirty="0">
                <a:latin typeface="+mj-lt"/>
                <a:ea typeface="+mn-ea"/>
                <a:cs typeface="Times New Roman" pitchFamily="18" charset="0"/>
              </a:rPr>
              <a:t>, G.(1992),  </a:t>
            </a:r>
            <a:r>
              <a:rPr lang="en-US" altLang="ja-JP" sz="2400" dirty="0" err="1">
                <a:latin typeface="+mj-lt"/>
                <a:ea typeface="+mn-ea"/>
                <a:cs typeface="Times New Roman" pitchFamily="18" charset="0"/>
              </a:rPr>
              <a:t>Shutts</a:t>
            </a:r>
            <a:r>
              <a:rPr lang="en-US" altLang="ja-JP" sz="2400" dirty="0">
                <a:latin typeface="+mj-lt"/>
                <a:ea typeface="+mn-ea"/>
                <a:cs typeface="Times New Roman" pitchFamily="18" charset="0"/>
              </a:rPr>
              <a:t>, G. and S. D. </a:t>
            </a:r>
            <a:r>
              <a:rPr lang="en-US" altLang="ja-JP" sz="2400" dirty="0" err="1">
                <a:latin typeface="+mj-lt"/>
                <a:ea typeface="+mn-ea"/>
                <a:cs typeface="Times New Roman" pitchFamily="18" charset="0"/>
              </a:rPr>
              <a:t>Mobbs</a:t>
            </a:r>
            <a:r>
              <a:rPr lang="en-US" altLang="ja-JP" sz="2400" dirty="0">
                <a:latin typeface="+mj-lt"/>
                <a:ea typeface="+mn-ea"/>
                <a:cs typeface="Times New Roman" pitchFamily="18" charset="0"/>
              </a:rPr>
              <a:t>  (1994))</a:t>
            </a:r>
          </a:p>
          <a:p>
            <a:pPr fontAlgn="auto">
              <a:spcBef>
                <a:spcPts val="0"/>
              </a:spcBef>
              <a:spcAft>
                <a:spcPts val="0"/>
              </a:spcAft>
              <a:defRPr/>
            </a:pPr>
            <a:endParaRPr lang="en-US" altLang="ja-JP" sz="2400" dirty="0">
              <a:latin typeface="+mj-lt"/>
              <a:ea typeface="+mn-ea"/>
            </a:endParaRPr>
          </a:p>
          <a:p>
            <a:pPr fontAlgn="auto">
              <a:spcBef>
                <a:spcPts val="0"/>
              </a:spcBef>
              <a:spcAft>
                <a:spcPts val="0"/>
              </a:spcAft>
              <a:defRPr/>
            </a:pPr>
            <a:r>
              <a:rPr lang="en-US" altLang="ja-JP" sz="2400" dirty="0">
                <a:latin typeface="+mj-lt"/>
                <a:ea typeface="+mn-ea"/>
              </a:rPr>
              <a:t>3.</a:t>
            </a:r>
            <a:r>
              <a:rPr lang="ja-JP" altLang="en-US" sz="2400" dirty="0">
                <a:latin typeface="+mj-lt"/>
                <a:ea typeface="+mn-ea"/>
              </a:rPr>
              <a:t>ラジオゾンデにより</a:t>
            </a:r>
            <a:r>
              <a:rPr lang="ja-JP" altLang="en-US" sz="2400" dirty="0">
                <a:solidFill>
                  <a:srgbClr val="0070C0"/>
                </a:solidFill>
                <a:latin typeface="+mj-lt"/>
                <a:ea typeface="+mn-ea"/>
              </a:rPr>
              <a:t>風以外の気象要素</a:t>
            </a:r>
            <a:r>
              <a:rPr lang="ja-JP" altLang="en-US" sz="2400" dirty="0">
                <a:latin typeface="+mj-lt"/>
                <a:ea typeface="+mn-ea"/>
              </a:rPr>
              <a:t>（気温，気圧，湿度）も観測</a:t>
            </a:r>
            <a:endParaRPr lang="ja-JP" altLang="en-US" sz="2400" dirty="0">
              <a:latin typeface="+mj-lt"/>
              <a:ea typeface="+mn-ea"/>
            </a:endParaRPr>
          </a:p>
        </p:txBody>
      </p:sp>
      <p:sp>
        <p:nvSpPr>
          <p:cNvPr id="14" name="テキスト ボックス 13"/>
          <p:cNvSpPr txBox="1"/>
          <p:nvPr/>
        </p:nvSpPr>
        <p:spPr>
          <a:xfrm>
            <a:off x="647700"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 </a:t>
            </a:r>
            <a:r>
              <a:rPr lang="ja-JP" altLang="en-US" sz="2800" dirty="0">
                <a:latin typeface="+mn-lt"/>
                <a:ea typeface="+mn-ea"/>
              </a:rPr>
              <a:t>導入</a:t>
            </a:r>
            <a:r>
              <a:rPr lang="en-US" altLang="ja-JP" sz="2800" dirty="0">
                <a:latin typeface="+mn-lt"/>
                <a:ea typeface="+mn-ea"/>
              </a:rPr>
              <a:t>_</a:t>
            </a:r>
            <a:r>
              <a:rPr lang="ja-JP" altLang="en-US" sz="2800" dirty="0">
                <a:latin typeface="+mn-lt"/>
                <a:ea typeface="+mn-ea"/>
              </a:rPr>
              <a:t>背景・目的</a:t>
            </a:r>
            <a:endParaRPr lang="en-US" altLang="ja-JP" sz="2800" dirty="0">
              <a:latin typeface="+mn-lt"/>
              <a:ea typeface="+mn-ea"/>
            </a:endParaRPr>
          </a:p>
        </p:txBody>
      </p:sp>
      <p:grpSp>
        <p:nvGrpSpPr>
          <p:cNvPr id="21510" name="グループ化 4"/>
          <p:cNvGrpSpPr>
            <a:grpSpLocks/>
          </p:cNvGrpSpPr>
          <p:nvPr/>
        </p:nvGrpSpPr>
        <p:grpSpPr bwMode="auto">
          <a:xfrm>
            <a:off x="-9525" y="4005263"/>
            <a:ext cx="3671888" cy="2879725"/>
            <a:chOff x="874977" y="4436393"/>
            <a:chExt cx="2976943" cy="2232967"/>
          </a:xfrm>
        </p:grpSpPr>
        <p:pic>
          <p:nvPicPr>
            <p:cNvPr id="215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977" y="4436393"/>
              <a:ext cx="2976943" cy="22329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テキスト ボックス 7"/>
            <p:cNvSpPr txBox="1">
              <a:spLocks noChangeArrowheads="1"/>
            </p:cNvSpPr>
            <p:nvPr/>
          </p:nvSpPr>
          <p:spPr bwMode="auto">
            <a:xfrm>
              <a:off x="933347" y="4531846"/>
              <a:ext cx="1904878" cy="286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Radiosonde : RS-06G</a:t>
              </a:r>
              <a:endParaRPr lang="ja-JP" altLang="en-US"/>
            </a:p>
          </p:txBody>
        </p:sp>
      </p:grpSp>
      <p:sp>
        <p:nvSpPr>
          <p:cNvPr id="21511" name="正方形/長方形 8"/>
          <p:cNvSpPr>
            <a:spLocks noChangeArrowheads="1"/>
          </p:cNvSpPr>
          <p:nvPr/>
        </p:nvSpPr>
        <p:spPr bwMode="auto">
          <a:xfrm>
            <a:off x="3995738" y="4724400"/>
            <a:ext cx="51133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RS-06G</a:t>
            </a:r>
            <a:r>
              <a:rPr lang="ja-JP" altLang="en-US" sz="2400"/>
              <a:t>（明星電気）</a:t>
            </a:r>
            <a:endParaRPr lang="en-US" altLang="ja-JP" sz="2400"/>
          </a:p>
          <a:p>
            <a:r>
              <a:rPr lang="ja-JP" altLang="en-US" sz="2400"/>
              <a:t>・観測項目：気温，湿度，風速，気圧</a:t>
            </a:r>
            <a:endParaRPr lang="en-US" altLang="ja-JP" sz="2400"/>
          </a:p>
          <a:p>
            <a:r>
              <a:rPr lang="ja-JP" altLang="en-US" sz="2400"/>
              <a:t>　  　　　　　　風向，高度，緯度，経度</a:t>
            </a:r>
            <a:endParaRPr lang="en-US" altLang="ja-JP" sz="2400"/>
          </a:p>
          <a:p>
            <a:r>
              <a:rPr lang="ja-JP" altLang="en-US" sz="2400"/>
              <a:t>・</a:t>
            </a:r>
            <a:r>
              <a:rPr lang="en-US" altLang="ja-JP" sz="2400"/>
              <a:t>GPS</a:t>
            </a:r>
            <a:r>
              <a:rPr lang="ja-JP" altLang="en-US" sz="2400"/>
              <a:t>を搭載 </a:t>
            </a:r>
            <a:endParaRPr lang="en-US" altLang="ja-JP" sz="2400"/>
          </a:p>
          <a:p>
            <a:r>
              <a:rPr lang="ja-JP" altLang="en-US" sz="2400"/>
              <a:t>　</a:t>
            </a:r>
            <a:r>
              <a:rPr lang="en-US" altLang="ja-JP" sz="2400"/>
              <a:t> </a:t>
            </a:r>
            <a:r>
              <a:rPr lang="ja-JP" altLang="en-US" sz="2400"/>
              <a:t>正確な観測位置がわかる！</a:t>
            </a:r>
            <a:endParaRPr lang="en-US" altLang="ja-JP" sz="2400"/>
          </a:p>
        </p:txBody>
      </p:sp>
      <p:sp>
        <p:nvSpPr>
          <p:cNvPr id="10" name="横巻き 9"/>
          <p:cNvSpPr/>
          <p:nvPr/>
        </p:nvSpPr>
        <p:spPr>
          <a:xfrm>
            <a:off x="3779838" y="4005263"/>
            <a:ext cx="2592387" cy="647700"/>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ja-JP" altLang="en-US" dirty="0"/>
              <a:t>ラジオゾンデに関して</a:t>
            </a:r>
            <a:endParaRPr lang="ja-JP" altLang="en-US" dirty="0"/>
          </a:p>
        </p:txBody>
      </p:sp>
      <p:cxnSp>
        <p:nvCxnSpPr>
          <p:cNvPr id="12" name="直線コネクタ 11"/>
          <p:cNvCxnSpPr/>
          <p:nvPr/>
        </p:nvCxnSpPr>
        <p:spPr>
          <a:xfrm>
            <a:off x="-36513" y="4005263"/>
            <a:ext cx="9180513" cy="0"/>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2396"/>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976313"/>
            <a:ext cx="492125"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B2AE1D82-9DFD-4C59-8008-E858E6F6F2A2}" type="slidenum">
              <a:rPr lang="ja-JP" altLang="en-US">
                <a:latin typeface="Times New Roman" panose="02020603050405020304" pitchFamily="18" charset="0"/>
              </a:rPr>
              <a:pPr/>
              <a:t>30</a:t>
            </a:fld>
            <a:endParaRPr lang="ja-JP" altLang="en-US">
              <a:latin typeface="Times New Roman" panose="02020603050405020304" pitchFamily="18" charset="0"/>
            </a:endParaRPr>
          </a:p>
        </p:txBody>
      </p:sp>
      <p:sp>
        <p:nvSpPr>
          <p:cNvPr id="7" name="テキスト ボックス 6"/>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3.2 </a:t>
            </a: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a:t>
            </a:r>
            <a:r>
              <a:rPr lang="en-US" altLang="ja-JP" sz="2800" dirty="0">
                <a:latin typeface="+mn-lt"/>
                <a:ea typeface="+mn-ea"/>
              </a:rPr>
              <a:t>2</a:t>
            </a:r>
            <a:r>
              <a:rPr lang="ja-JP" altLang="en-US" sz="2800" dirty="0">
                <a:latin typeface="+mn-lt"/>
                <a:ea typeface="+mn-ea"/>
              </a:rPr>
              <a:t>回目の準断面</a:t>
            </a:r>
            <a:r>
              <a:rPr lang="en-US" altLang="ja-JP" sz="2800" dirty="0">
                <a:latin typeface="+mn-lt"/>
                <a:ea typeface="+mn-ea"/>
              </a:rPr>
              <a:t>(</a:t>
            </a:r>
            <a:r>
              <a:rPr lang="ja-JP" altLang="en-US" sz="2800" dirty="0">
                <a:latin typeface="+mn-lt"/>
                <a:ea typeface="+mn-ea"/>
              </a:rPr>
              <a:t>風速，風向）</a:t>
            </a:r>
            <a:endParaRPr lang="ja-JP" altLang="en-US" sz="2800" dirty="0">
              <a:latin typeface="+mn-lt"/>
              <a:ea typeface="+mn-ea"/>
            </a:endParaRP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413" y="908050"/>
            <a:ext cx="2125662"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28688"/>
            <a:ext cx="213042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3800" y="928688"/>
            <a:ext cx="21082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919163"/>
            <a:ext cx="2103438"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6975" y="938213"/>
            <a:ext cx="210502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38" y="928688"/>
            <a:ext cx="21082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3"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4168775"/>
            <a:ext cx="2879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164" name="グループ化 8"/>
          <p:cNvGrpSpPr>
            <a:grpSpLocks/>
          </p:cNvGrpSpPr>
          <p:nvPr/>
        </p:nvGrpSpPr>
        <p:grpSpPr bwMode="auto">
          <a:xfrm>
            <a:off x="376238" y="4168775"/>
            <a:ext cx="3548062" cy="400050"/>
            <a:chOff x="376150" y="4005297"/>
            <a:chExt cx="3547858" cy="400633"/>
          </a:xfrm>
        </p:grpSpPr>
        <p:pic>
          <p:nvPicPr>
            <p:cNvPr id="4918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4008" y="4077072"/>
              <a:ext cx="2880000" cy="32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81" name="テキスト ボックス 7"/>
            <p:cNvSpPr txBox="1">
              <a:spLocks noChangeArrowheads="1"/>
            </p:cNvSpPr>
            <p:nvPr/>
          </p:nvSpPr>
          <p:spPr bwMode="auto">
            <a:xfrm>
              <a:off x="376150" y="4005297"/>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風速</a:t>
              </a:r>
            </a:p>
          </p:txBody>
        </p:sp>
      </p:grpSp>
      <p:sp>
        <p:nvSpPr>
          <p:cNvPr id="49165" name="テキスト ボックス 21"/>
          <p:cNvSpPr txBox="1">
            <a:spLocks noChangeArrowheads="1"/>
          </p:cNvSpPr>
          <p:nvPr/>
        </p:nvSpPr>
        <p:spPr bwMode="auto">
          <a:xfrm>
            <a:off x="4932363" y="409575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風向</a:t>
            </a:r>
          </a:p>
        </p:txBody>
      </p:sp>
      <p:grpSp>
        <p:nvGrpSpPr>
          <p:cNvPr id="10" name="グループ化 9"/>
          <p:cNvGrpSpPr>
            <a:grpSpLocks/>
          </p:cNvGrpSpPr>
          <p:nvPr/>
        </p:nvGrpSpPr>
        <p:grpSpPr bwMode="auto">
          <a:xfrm>
            <a:off x="136525" y="4178300"/>
            <a:ext cx="4146550" cy="415925"/>
            <a:chOff x="136828" y="4499828"/>
            <a:chExt cx="4146820" cy="416957"/>
          </a:xfrm>
        </p:grpSpPr>
        <p:pic>
          <p:nvPicPr>
            <p:cNvPr id="49178"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3648" y="4569199"/>
              <a:ext cx="2880000" cy="3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79" name="テキスト ボックス 22"/>
            <p:cNvSpPr txBox="1">
              <a:spLocks noChangeArrowheads="1"/>
            </p:cNvSpPr>
            <p:nvPr/>
          </p:nvSpPr>
          <p:spPr bwMode="auto">
            <a:xfrm>
              <a:off x="136828" y="4499828"/>
              <a:ext cx="133882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水平風速差</a:t>
              </a:r>
            </a:p>
          </p:txBody>
        </p:sp>
      </p:grpSp>
      <p:pic>
        <p:nvPicPr>
          <p:cNvPr id="491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966788"/>
            <a:ext cx="490538"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8" name="テキスト ボックス 10"/>
          <p:cNvSpPr txBox="1">
            <a:spLocks noChangeArrowheads="1"/>
          </p:cNvSpPr>
          <p:nvPr/>
        </p:nvSpPr>
        <p:spPr bwMode="auto">
          <a:xfrm>
            <a:off x="971550" y="620713"/>
            <a:ext cx="99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a:t>
            </a:r>
            <a:r>
              <a:rPr lang="ja-JP" altLang="en-US"/>
              <a:t>時</a:t>
            </a:r>
          </a:p>
        </p:txBody>
      </p:sp>
      <p:sp>
        <p:nvSpPr>
          <p:cNvPr id="49169" name="テキスト ボックス 26"/>
          <p:cNvSpPr txBox="1">
            <a:spLocks noChangeArrowheads="1"/>
          </p:cNvSpPr>
          <p:nvPr/>
        </p:nvSpPr>
        <p:spPr bwMode="auto">
          <a:xfrm>
            <a:off x="5518150" y="620713"/>
            <a:ext cx="998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0</a:t>
            </a:r>
            <a:r>
              <a:rPr lang="ja-JP" altLang="en-US"/>
              <a:t>時</a:t>
            </a:r>
          </a:p>
        </p:txBody>
      </p:sp>
      <p:sp>
        <p:nvSpPr>
          <p:cNvPr id="49170" name="テキスト ボックス 27"/>
          <p:cNvSpPr txBox="1">
            <a:spLocks noChangeArrowheads="1"/>
          </p:cNvSpPr>
          <p:nvPr/>
        </p:nvSpPr>
        <p:spPr bwMode="auto">
          <a:xfrm>
            <a:off x="3059113" y="620713"/>
            <a:ext cx="99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3</a:t>
            </a:r>
            <a:r>
              <a:rPr lang="ja-JP" altLang="en-US"/>
              <a:t>時</a:t>
            </a:r>
          </a:p>
        </p:txBody>
      </p:sp>
      <p:sp>
        <p:nvSpPr>
          <p:cNvPr id="49171" name="テキスト ボックス 28"/>
          <p:cNvSpPr txBox="1">
            <a:spLocks noChangeArrowheads="1"/>
          </p:cNvSpPr>
          <p:nvPr/>
        </p:nvSpPr>
        <p:spPr bwMode="auto">
          <a:xfrm>
            <a:off x="7534275" y="620713"/>
            <a:ext cx="998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17</a:t>
            </a:r>
            <a:r>
              <a:rPr lang="ja-JP" altLang="en-US"/>
              <a:t>日</a:t>
            </a:r>
            <a:r>
              <a:rPr lang="en-US" altLang="ja-JP"/>
              <a:t>3</a:t>
            </a:r>
            <a:r>
              <a:rPr lang="ja-JP" altLang="en-US"/>
              <a:t>時</a:t>
            </a:r>
          </a:p>
        </p:txBody>
      </p:sp>
      <p:sp>
        <p:nvSpPr>
          <p:cNvPr id="12" name="テキスト ボックス 11"/>
          <p:cNvSpPr txBox="1"/>
          <p:nvPr/>
        </p:nvSpPr>
        <p:spPr>
          <a:xfrm>
            <a:off x="395288" y="4724400"/>
            <a:ext cx="8358187" cy="831850"/>
          </a:xfrm>
          <a:prstGeom prst="rect">
            <a:avLst/>
          </a:prstGeom>
          <a:noFill/>
          <a:ln w="28575">
            <a:solidFill>
              <a:schemeClr val="tx2">
                <a:lumMod val="60000"/>
                <a:lumOff val="40000"/>
              </a:schemeClr>
            </a:solidFill>
          </a:ln>
        </p:spPr>
        <p:txBody>
          <a:bodyPr wrap="none">
            <a:spAutoFit/>
          </a:bodyPr>
          <a:lstStyle/>
          <a:p>
            <a:pPr fontAlgn="auto">
              <a:spcBef>
                <a:spcPts val="0"/>
              </a:spcBef>
              <a:spcAft>
                <a:spcPts val="0"/>
              </a:spcAft>
              <a:defRPr/>
            </a:pPr>
            <a:r>
              <a:rPr lang="ja-JP" altLang="en-US" sz="2400" dirty="0">
                <a:latin typeface="+mn-lt"/>
                <a:ea typeface="+mn-ea"/>
              </a:rPr>
              <a:t>・</a:t>
            </a:r>
            <a:r>
              <a:rPr lang="en-US" altLang="ja-JP" sz="2400" dirty="0">
                <a:latin typeface="+mn-lt"/>
                <a:ea typeface="+mn-ea"/>
              </a:rPr>
              <a:t>0</a:t>
            </a:r>
            <a:r>
              <a:rPr lang="ja-JP" altLang="en-US" sz="2400" dirty="0">
                <a:latin typeface="+mn-lt"/>
                <a:ea typeface="+mn-ea"/>
              </a:rPr>
              <a:t>時に下層（</a:t>
            </a:r>
            <a:r>
              <a:rPr lang="en-US" altLang="ja-JP" sz="2400" dirty="0">
                <a:latin typeface="+mn-lt"/>
                <a:ea typeface="+mn-ea"/>
              </a:rPr>
              <a:t>1000m</a:t>
            </a:r>
            <a:r>
              <a:rPr lang="ja-JP" altLang="en-US" sz="2400" dirty="0">
                <a:latin typeface="+mn-lt"/>
                <a:ea typeface="+mn-ea"/>
              </a:rPr>
              <a:t>以下）で風上に比べ強い風を観測している．</a:t>
            </a:r>
            <a:endParaRPr lang="en-US" altLang="ja-JP" sz="2400" dirty="0">
              <a:latin typeface="+mn-lt"/>
              <a:ea typeface="+mn-ea"/>
            </a:endParaRPr>
          </a:p>
          <a:p>
            <a:pPr fontAlgn="auto">
              <a:spcBef>
                <a:spcPts val="0"/>
              </a:spcBef>
              <a:spcAft>
                <a:spcPts val="0"/>
              </a:spcAft>
              <a:defRPr/>
            </a:pPr>
            <a:r>
              <a:rPr lang="ja-JP" altLang="en-US" sz="2400" dirty="0">
                <a:latin typeface="+mn-lt"/>
                <a:ea typeface="+mn-ea"/>
              </a:rPr>
              <a:t>　</a:t>
            </a:r>
            <a:r>
              <a:rPr lang="ja-JP" altLang="en-US" sz="2400" dirty="0">
                <a:latin typeface="+mn-lt"/>
                <a:ea typeface="+mn-ea"/>
              </a:rPr>
              <a:t>それに対応するような北西の風が見られる</a:t>
            </a:r>
            <a:endParaRPr lang="ja-JP" altLang="en-US" sz="2400" dirty="0">
              <a:latin typeface="+mn-lt"/>
              <a:ea typeface="+mn-ea"/>
            </a:endParaRPr>
          </a:p>
        </p:txBody>
      </p:sp>
      <p:sp>
        <p:nvSpPr>
          <p:cNvPr id="32" name="テキスト ボックス 31"/>
          <p:cNvSpPr txBox="1"/>
          <p:nvPr/>
        </p:nvSpPr>
        <p:spPr>
          <a:xfrm>
            <a:off x="395288" y="5732463"/>
            <a:ext cx="9007475" cy="831850"/>
          </a:xfrm>
          <a:prstGeom prst="rect">
            <a:avLst/>
          </a:prstGeom>
          <a:noFill/>
          <a:ln w="38100">
            <a:solidFill>
              <a:schemeClr val="accent3">
                <a:lumMod val="50000"/>
              </a:schemeClr>
            </a:solidFill>
          </a:ln>
        </p:spPr>
        <p:txBody>
          <a:bodyPr wrap="none">
            <a:spAutoFit/>
          </a:bodyPr>
          <a:lstStyle/>
          <a:p>
            <a:pPr fontAlgn="auto">
              <a:spcBef>
                <a:spcPts val="0"/>
              </a:spcBef>
              <a:spcAft>
                <a:spcPts val="0"/>
              </a:spcAft>
              <a:defRPr/>
            </a:pPr>
            <a:r>
              <a:rPr lang="ja-JP" altLang="en-US" sz="2400" dirty="0">
                <a:latin typeface="+mn-lt"/>
                <a:ea typeface="+mn-ea"/>
              </a:rPr>
              <a:t>・</a:t>
            </a:r>
            <a:r>
              <a:rPr lang="en-US" altLang="ja-JP" sz="2400" dirty="0">
                <a:latin typeface="+mn-lt"/>
                <a:ea typeface="+mn-ea"/>
              </a:rPr>
              <a:t>3</a:t>
            </a:r>
            <a:r>
              <a:rPr lang="ja-JP" altLang="en-US" sz="2400" dirty="0">
                <a:latin typeface="+mn-lt"/>
                <a:ea typeface="+mn-ea"/>
              </a:rPr>
              <a:t>時には地表での風速差は見られなくなっている．</a:t>
            </a:r>
            <a:endParaRPr lang="en-US" altLang="ja-JP" sz="2400" dirty="0">
              <a:latin typeface="+mn-lt"/>
              <a:ea typeface="+mn-ea"/>
            </a:endParaRPr>
          </a:p>
          <a:p>
            <a:pPr fontAlgn="auto">
              <a:spcBef>
                <a:spcPts val="0"/>
              </a:spcBef>
              <a:spcAft>
                <a:spcPts val="0"/>
              </a:spcAft>
              <a:defRPr/>
            </a:pPr>
            <a:r>
              <a:rPr lang="ja-JP" altLang="en-US" sz="2400" dirty="0">
                <a:latin typeface="+mn-lt"/>
                <a:ea typeface="+mn-ea"/>
              </a:rPr>
              <a:t>　</a:t>
            </a:r>
            <a:r>
              <a:rPr lang="ja-JP" altLang="en-US" sz="2400" dirty="0">
                <a:latin typeface="+mn-lt"/>
                <a:ea typeface="+mn-ea"/>
              </a:rPr>
              <a:t>一方，</a:t>
            </a:r>
            <a:r>
              <a:rPr lang="en-US" altLang="ja-JP" sz="2400" dirty="0">
                <a:latin typeface="+mn-lt"/>
                <a:ea typeface="+mn-ea"/>
              </a:rPr>
              <a:t>1200m</a:t>
            </a:r>
            <a:r>
              <a:rPr lang="ja-JP" altLang="en-US" sz="2400" dirty="0">
                <a:latin typeface="+mn-lt"/>
                <a:ea typeface="+mn-ea"/>
              </a:rPr>
              <a:t>付近に北西風が吹いているが，風速は落ちている．</a:t>
            </a:r>
            <a:endParaRPr lang="en-US" altLang="ja-JP" sz="2400" dirty="0">
              <a:latin typeface="+mn-lt"/>
              <a:ea typeface="+mn-ea"/>
            </a:endParaRPr>
          </a:p>
        </p:txBody>
      </p:sp>
      <p:sp>
        <p:nvSpPr>
          <p:cNvPr id="33" name="正方形/長方形 32"/>
          <p:cNvSpPr/>
          <p:nvPr/>
        </p:nvSpPr>
        <p:spPr>
          <a:xfrm>
            <a:off x="5924550" y="3275013"/>
            <a:ext cx="592138" cy="476250"/>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4" name="正方形/長方形 33"/>
          <p:cNvSpPr/>
          <p:nvPr/>
        </p:nvSpPr>
        <p:spPr>
          <a:xfrm>
            <a:off x="1619250" y="3284538"/>
            <a:ext cx="592138" cy="476250"/>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5" name="正方形/長方形 34"/>
          <p:cNvSpPr/>
          <p:nvPr/>
        </p:nvSpPr>
        <p:spPr>
          <a:xfrm>
            <a:off x="8172450" y="2881313"/>
            <a:ext cx="592138" cy="47625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6" name="正方形/長方形 35"/>
          <p:cNvSpPr/>
          <p:nvPr/>
        </p:nvSpPr>
        <p:spPr>
          <a:xfrm>
            <a:off x="3563938" y="2852738"/>
            <a:ext cx="592137" cy="476250"/>
          </a:xfrm>
          <a:prstGeom prst="rect">
            <a:avLst/>
          </a:prstGeom>
          <a:no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7354"/>
                                        </p:tgtEl>
                                        <p:attrNameLst>
                                          <p:attrName>style.visibility</p:attrName>
                                        </p:attrNameLst>
                                      </p:cBhvr>
                                      <p:to>
                                        <p:strVal val="visible"/>
                                      </p:to>
                                    </p:set>
                                    <p:animEffect transition="in" filter="fade">
                                      <p:cBhvr>
                                        <p:cTn id="10" dur="500"/>
                                        <p:tgtEl>
                                          <p:spTgt spid="57354"/>
                                        </p:tgtEl>
                                      </p:cBhvr>
                                    </p:animEffect>
                                  </p:childTnLst>
                                </p:cTn>
                              </p:par>
                              <p:par>
                                <p:cTn id="11" presetID="10" presetClass="entr" presetSubtype="0" fill="hold" nodeType="withEffect">
                                  <p:stCondLst>
                                    <p:cond delay="0"/>
                                  </p:stCondLst>
                                  <p:childTnLst>
                                    <p:set>
                                      <p:cBhvr>
                                        <p:cTn id="12" dur="1" fill="hold">
                                          <p:stCondLst>
                                            <p:cond delay="0"/>
                                          </p:stCondLst>
                                        </p:cTn>
                                        <p:tgtEl>
                                          <p:spTgt spid="57352"/>
                                        </p:tgtEl>
                                        <p:attrNameLst>
                                          <p:attrName>style.visibility</p:attrName>
                                        </p:attrNameLst>
                                      </p:cBhvr>
                                      <p:to>
                                        <p:strVal val="visible"/>
                                      </p:to>
                                    </p:set>
                                    <p:animEffect transition="in" filter="fade">
                                      <p:cBhvr>
                                        <p:cTn id="13" dur="500"/>
                                        <p:tgtEl>
                                          <p:spTgt spid="5735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animBg="1"/>
      <p:bldP spid="33" grpId="0" animBg="1"/>
      <p:bldP spid="34" grpId="0" animBg="1"/>
      <p:bldP spid="35"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B2903166-0CC7-467C-8C43-738282412BD4}" type="slidenum">
              <a:rPr lang="ja-JP" altLang="en-US">
                <a:latin typeface="Times New Roman" panose="02020603050405020304" pitchFamily="18" charset="0"/>
              </a:rPr>
              <a:pPr/>
              <a:t>31</a:t>
            </a:fld>
            <a:endParaRPr lang="ja-JP" altLang="en-US">
              <a:latin typeface="Times New Roman" panose="02020603050405020304" pitchFamily="18" charset="0"/>
            </a:endParaRPr>
          </a:p>
        </p:txBody>
      </p:sp>
      <p:sp>
        <p:nvSpPr>
          <p:cNvPr id="3" name="テキスト ボックス 2"/>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2.1</a:t>
            </a:r>
            <a:r>
              <a:rPr lang="en-US" altLang="ja-JP" sz="2800" dirty="0">
                <a:latin typeface="+mn-lt"/>
                <a:ea typeface="+mn-ea"/>
              </a:rPr>
              <a:t> </a:t>
            </a:r>
            <a:r>
              <a:rPr lang="ja-JP" altLang="en-US" sz="2800" dirty="0">
                <a:latin typeface="+mn-lt"/>
                <a:ea typeface="+mn-ea"/>
              </a:rPr>
              <a:t>観測</a:t>
            </a:r>
            <a:r>
              <a:rPr lang="en-US" altLang="ja-JP" sz="2800" dirty="0">
                <a:latin typeface="+mn-lt"/>
                <a:ea typeface="+mn-ea"/>
              </a:rPr>
              <a:t>,</a:t>
            </a:r>
            <a:r>
              <a:rPr lang="ja-JP" altLang="en-US" sz="2800" dirty="0">
                <a:latin typeface="+mn-lt"/>
                <a:ea typeface="+mn-ea"/>
              </a:rPr>
              <a:t>解析手法</a:t>
            </a:r>
            <a:r>
              <a:rPr lang="en-US" altLang="ja-JP" sz="2800" dirty="0">
                <a:latin typeface="+mn-lt"/>
                <a:ea typeface="+mn-ea"/>
              </a:rPr>
              <a:t>_</a:t>
            </a:r>
            <a:r>
              <a:rPr lang="ja-JP" altLang="en-US" sz="2800" dirty="0">
                <a:latin typeface="+mn-lt"/>
                <a:ea typeface="+mn-ea"/>
              </a:rPr>
              <a:t>使用機器，データ</a:t>
            </a:r>
            <a:endParaRPr lang="ja-JP" altLang="en-US" sz="2800" dirty="0">
              <a:latin typeface="+mn-lt"/>
              <a:ea typeface="+mn-ea"/>
            </a:endParaRPr>
          </a:p>
        </p:txBody>
      </p:sp>
      <p:grpSp>
        <p:nvGrpSpPr>
          <p:cNvPr id="50180" name="グループ化 7"/>
          <p:cNvGrpSpPr>
            <a:grpSpLocks/>
          </p:cNvGrpSpPr>
          <p:nvPr/>
        </p:nvGrpSpPr>
        <p:grpSpPr bwMode="auto">
          <a:xfrm>
            <a:off x="-36513" y="620713"/>
            <a:ext cx="8931276" cy="6002337"/>
            <a:chOff x="-36512" y="836712"/>
            <a:chExt cx="8930650" cy="6001643"/>
          </a:xfrm>
        </p:grpSpPr>
        <p:sp>
          <p:nvSpPr>
            <p:cNvPr id="4" name="テキスト ボックス 3"/>
            <p:cNvSpPr txBox="1"/>
            <p:nvPr/>
          </p:nvSpPr>
          <p:spPr>
            <a:xfrm>
              <a:off x="-36512" y="836712"/>
              <a:ext cx="8930650" cy="6001643"/>
            </a:xfrm>
            <a:prstGeom prst="rect">
              <a:avLst/>
            </a:prstGeom>
            <a:noFill/>
          </p:spPr>
          <p:txBody>
            <a:bodyPr wrap="none">
              <a:spAutoFit/>
            </a:bodyPr>
            <a:lstStyle/>
            <a:p>
              <a:pPr marL="457200" indent="-457200" fontAlgn="auto">
                <a:spcBef>
                  <a:spcPts val="0"/>
                </a:spcBef>
                <a:spcAft>
                  <a:spcPts val="0"/>
                </a:spcAft>
                <a:buFont typeface="Wingdings" pitchFamily="2" charset="2"/>
                <a:buChar char="Ø"/>
                <a:defRPr/>
              </a:pPr>
              <a:r>
                <a:rPr lang="ja-JP" altLang="en-US" sz="3200" dirty="0">
                  <a:latin typeface="+mn-lt"/>
                  <a:ea typeface="+mn-ea"/>
                </a:rPr>
                <a:t>使用機器：ラジオゾンデ</a:t>
              </a:r>
              <a:endParaRPr lang="en-US" altLang="ja-JP" sz="3200" dirty="0">
                <a:latin typeface="+mn-lt"/>
                <a:ea typeface="+mn-ea"/>
              </a:endParaRPr>
            </a:p>
            <a:p>
              <a:pPr fontAlgn="auto">
                <a:spcBef>
                  <a:spcPts val="0"/>
                </a:spcBef>
                <a:spcAft>
                  <a:spcPts val="0"/>
                </a:spcAft>
                <a:defRPr/>
              </a:pPr>
              <a:r>
                <a:rPr lang="ja-JP" altLang="en-US" sz="3200" dirty="0">
                  <a:latin typeface="+mn-lt"/>
                  <a:ea typeface="+mn-ea"/>
                </a:rPr>
                <a:t>　</a:t>
              </a:r>
              <a:r>
                <a:rPr lang="ja-JP" altLang="en-US" sz="3200" dirty="0">
                  <a:latin typeface="+mn-lt"/>
                  <a:ea typeface="+mn-ea"/>
                </a:rPr>
                <a:t>　　　　　　　・</a:t>
              </a:r>
              <a:r>
                <a:rPr lang="en-US" altLang="ja-JP" sz="3200" dirty="0">
                  <a:latin typeface="+mn-lt"/>
                  <a:ea typeface="+mn-ea"/>
                </a:rPr>
                <a:t>RS-06G</a:t>
              </a:r>
              <a:r>
                <a:rPr lang="ja-JP" altLang="en-US" sz="3200" dirty="0">
                  <a:latin typeface="+mn-lt"/>
                  <a:ea typeface="+mn-ea"/>
                </a:rPr>
                <a:t>（明星電気）　６機</a:t>
              </a:r>
              <a:endParaRPr lang="en-US" altLang="ja-JP" sz="3200" dirty="0">
                <a:latin typeface="+mn-lt"/>
                <a:ea typeface="+mn-ea"/>
              </a:endParaRPr>
            </a:p>
            <a:p>
              <a:pPr fontAlgn="auto">
                <a:spcBef>
                  <a:spcPts val="0"/>
                </a:spcBef>
                <a:spcAft>
                  <a:spcPts val="0"/>
                </a:spcAft>
                <a:defRPr/>
              </a:pPr>
              <a:r>
                <a:rPr lang="ja-JP" altLang="en-US" sz="3200" dirty="0">
                  <a:latin typeface="+mn-lt"/>
                  <a:ea typeface="+mn-ea"/>
                </a:rPr>
                <a:t>　</a:t>
              </a:r>
              <a:r>
                <a:rPr lang="ja-JP" altLang="en-US" sz="3200" dirty="0">
                  <a:latin typeface="+mn-lt"/>
                  <a:ea typeface="+mn-ea"/>
                </a:rPr>
                <a:t>　　　　　　　・</a:t>
              </a:r>
              <a:r>
                <a:rPr lang="en-US" altLang="ja-JP" sz="3200" dirty="0">
                  <a:latin typeface="+mn-lt"/>
                  <a:ea typeface="+mn-ea"/>
                </a:rPr>
                <a:t>RS92-SGP</a:t>
              </a:r>
              <a:r>
                <a:rPr lang="ja-JP" altLang="en-US" sz="3200" dirty="0">
                  <a:latin typeface="+mn-lt"/>
                  <a:ea typeface="+mn-ea"/>
                </a:rPr>
                <a:t>（</a:t>
              </a:r>
              <a:r>
                <a:rPr lang="en-US" altLang="ja-JP" sz="3200" dirty="0">
                  <a:latin typeface="+mn-lt"/>
                  <a:ea typeface="+mn-ea"/>
                </a:rPr>
                <a:t>VAISALA</a:t>
              </a:r>
              <a:r>
                <a:rPr lang="ja-JP" altLang="en-US" sz="3200" dirty="0">
                  <a:latin typeface="+mn-lt"/>
                  <a:ea typeface="+mn-ea"/>
                </a:rPr>
                <a:t>） １機</a:t>
              </a:r>
              <a:endParaRPr lang="en-US" altLang="ja-JP" sz="3200" dirty="0">
                <a:latin typeface="+mn-lt"/>
                <a:ea typeface="+mn-ea"/>
              </a:endParaRPr>
            </a:p>
            <a:p>
              <a:pPr fontAlgn="auto">
                <a:spcBef>
                  <a:spcPts val="0"/>
                </a:spcBef>
                <a:spcAft>
                  <a:spcPts val="0"/>
                </a:spcAft>
                <a:defRPr/>
              </a:pPr>
              <a:r>
                <a:rPr lang="ja-JP" altLang="en-US" sz="3200" dirty="0">
                  <a:latin typeface="+mn-lt"/>
                  <a:ea typeface="+mn-ea"/>
                </a:rPr>
                <a:t>　　観測項目　気圧，気温，湿度，風速，風向，高度</a:t>
              </a:r>
              <a:endParaRPr lang="en-US" altLang="ja-JP" sz="3200" dirty="0">
                <a:latin typeface="+mn-lt"/>
                <a:ea typeface="+mn-ea"/>
              </a:endParaRPr>
            </a:p>
            <a:p>
              <a:pPr fontAlgn="auto">
                <a:spcBef>
                  <a:spcPts val="0"/>
                </a:spcBef>
                <a:spcAft>
                  <a:spcPts val="0"/>
                </a:spcAft>
                <a:defRPr/>
              </a:pPr>
              <a:r>
                <a:rPr lang="ja-JP" altLang="en-US" sz="3200" dirty="0">
                  <a:latin typeface="+mn-lt"/>
                  <a:ea typeface="+mn-ea"/>
                </a:rPr>
                <a:t>　</a:t>
              </a:r>
              <a:r>
                <a:rPr lang="ja-JP" altLang="en-US" sz="3200" dirty="0">
                  <a:latin typeface="+mn-lt"/>
                  <a:ea typeface="+mn-ea"/>
                </a:rPr>
                <a:t>　　　　　　　　緯度，経度</a:t>
              </a:r>
              <a:endParaRPr lang="en-US" altLang="ja-JP" sz="3200" dirty="0">
                <a:latin typeface="+mn-lt"/>
                <a:ea typeface="+mn-ea"/>
              </a:endParaRPr>
            </a:p>
            <a:p>
              <a:pPr fontAlgn="auto">
                <a:spcBef>
                  <a:spcPts val="0"/>
                </a:spcBef>
                <a:spcAft>
                  <a:spcPts val="0"/>
                </a:spcAft>
                <a:defRPr/>
              </a:pPr>
              <a:endParaRPr lang="en-US" altLang="ja-JP" sz="3200" dirty="0">
                <a:latin typeface="+mn-lt"/>
                <a:ea typeface="+mn-ea"/>
              </a:endParaRPr>
            </a:p>
            <a:p>
              <a:pPr fontAlgn="auto">
                <a:spcBef>
                  <a:spcPts val="0"/>
                </a:spcBef>
                <a:spcAft>
                  <a:spcPts val="0"/>
                </a:spcAft>
                <a:defRPr/>
              </a:pPr>
              <a:endParaRPr lang="en-US" altLang="ja-JP" sz="3200" dirty="0">
                <a:latin typeface="+mn-lt"/>
                <a:ea typeface="+mn-ea"/>
              </a:endParaRPr>
            </a:p>
            <a:p>
              <a:pPr fontAlgn="auto">
                <a:spcBef>
                  <a:spcPts val="0"/>
                </a:spcBef>
                <a:spcAft>
                  <a:spcPts val="0"/>
                </a:spcAft>
                <a:defRPr/>
              </a:pPr>
              <a:endParaRPr lang="en-US" altLang="ja-JP" sz="3200" dirty="0">
                <a:latin typeface="+mn-lt"/>
                <a:ea typeface="+mn-ea"/>
              </a:endParaRPr>
            </a:p>
            <a:p>
              <a:pPr fontAlgn="auto">
                <a:spcBef>
                  <a:spcPts val="0"/>
                </a:spcBef>
                <a:spcAft>
                  <a:spcPts val="0"/>
                </a:spcAft>
                <a:defRPr/>
              </a:pPr>
              <a:endParaRPr lang="en-US" altLang="ja-JP" sz="3200" dirty="0">
                <a:latin typeface="+mn-lt"/>
                <a:ea typeface="+mn-ea"/>
              </a:endParaRPr>
            </a:p>
            <a:p>
              <a:pPr fontAlgn="auto">
                <a:spcBef>
                  <a:spcPts val="0"/>
                </a:spcBef>
                <a:spcAft>
                  <a:spcPts val="0"/>
                </a:spcAft>
                <a:defRPr/>
              </a:pPr>
              <a:endParaRPr lang="en-US" altLang="ja-JP" sz="3200" dirty="0">
                <a:latin typeface="+mn-lt"/>
                <a:ea typeface="+mn-ea"/>
              </a:endParaRPr>
            </a:p>
            <a:p>
              <a:pPr marL="457200" indent="-457200" fontAlgn="auto">
                <a:spcBef>
                  <a:spcPts val="0"/>
                </a:spcBef>
                <a:spcAft>
                  <a:spcPts val="0"/>
                </a:spcAft>
                <a:buFont typeface="Wingdings" pitchFamily="2" charset="2"/>
                <a:buChar char="Ø"/>
                <a:defRPr/>
              </a:pPr>
              <a:r>
                <a:rPr lang="ja-JP" altLang="en-US" sz="3200" dirty="0">
                  <a:latin typeface="+mn-lt"/>
                  <a:ea typeface="+mn-ea"/>
                </a:rPr>
                <a:t>使用データ：</a:t>
              </a:r>
              <a:r>
                <a:rPr lang="en-US" altLang="ja-JP" sz="3200" dirty="0" err="1">
                  <a:latin typeface="+mn-lt"/>
                  <a:ea typeface="+mn-ea"/>
                </a:rPr>
                <a:t>AMeDAS</a:t>
              </a:r>
              <a:r>
                <a:rPr lang="ja-JP" altLang="en-US" sz="3200" dirty="0">
                  <a:latin typeface="+mn-lt"/>
                  <a:ea typeface="+mn-ea"/>
                </a:rPr>
                <a:t>観測データ（</a:t>
              </a:r>
              <a:r>
                <a:rPr lang="en-US" altLang="ja-JP" sz="3200" dirty="0">
                  <a:latin typeface="+mn-lt"/>
                  <a:ea typeface="+mn-ea"/>
                </a:rPr>
                <a:t>10</a:t>
              </a:r>
              <a:r>
                <a:rPr lang="ja-JP" altLang="en-US" sz="3200" dirty="0">
                  <a:latin typeface="+mn-lt"/>
                  <a:ea typeface="+mn-ea"/>
                </a:rPr>
                <a:t>分値）</a:t>
              </a:r>
              <a:endParaRPr lang="en-US" altLang="ja-JP" sz="3200" dirty="0">
                <a:latin typeface="+mn-lt"/>
                <a:ea typeface="+mn-ea"/>
              </a:endParaRPr>
            </a:p>
            <a:p>
              <a:pPr fontAlgn="auto">
                <a:spcBef>
                  <a:spcPts val="0"/>
                </a:spcBef>
                <a:spcAft>
                  <a:spcPts val="0"/>
                </a:spcAft>
                <a:defRPr/>
              </a:pPr>
              <a:r>
                <a:rPr lang="ja-JP" altLang="en-US" sz="3200" dirty="0">
                  <a:latin typeface="+mn-lt"/>
                  <a:ea typeface="+mn-ea"/>
                </a:rPr>
                <a:t>　</a:t>
              </a:r>
              <a:r>
                <a:rPr lang="ja-JP" altLang="en-US" sz="3200" dirty="0">
                  <a:latin typeface="+mn-lt"/>
                  <a:ea typeface="+mn-ea"/>
                </a:rPr>
                <a:t>　　　　　　　　</a:t>
              </a:r>
              <a:r>
                <a:rPr lang="en-US" altLang="ja-JP" sz="3200" dirty="0">
                  <a:latin typeface="+mn-lt"/>
                  <a:ea typeface="+mn-ea"/>
                </a:rPr>
                <a:t>:NCEP-NCAR Reanalysis 1(2.5×2.5)</a:t>
              </a:r>
              <a:endParaRPr lang="en-US" altLang="ja-JP" sz="3200" dirty="0">
                <a:latin typeface="+mn-lt"/>
                <a:ea typeface="+mn-ea"/>
              </a:endParaRPr>
            </a:p>
          </p:txBody>
        </p:sp>
        <p:sp>
          <p:nvSpPr>
            <p:cNvPr id="6" name="右中かっこ 5"/>
            <p:cNvSpPr/>
            <p:nvPr/>
          </p:nvSpPr>
          <p:spPr>
            <a:xfrm>
              <a:off x="6865455" y="1412907"/>
              <a:ext cx="298429" cy="914294"/>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50187" name="テキスト ボックス 6"/>
            <p:cNvSpPr txBox="1">
              <a:spLocks noChangeArrowheads="1"/>
            </p:cNvSpPr>
            <p:nvPr/>
          </p:nvSpPr>
          <p:spPr bwMode="auto">
            <a:xfrm>
              <a:off x="7092280" y="1373867"/>
              <a:ext cx="11128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4800">
                  <a:solidFill>
                    <a:srgbClr val="FF0000"/>
                  </a:solidFill>
                </a:rPr>
                <a:t>7</a:t>
              </a:r>
              <a:r>
                <a:rPr lang="ja-JP" altLang="en-US" sz="4800">
                  <a:solidFill>
                    <a:srgbClr val="FF0000"/>
                  </a:solidFill>
                </a:rPr>
                <a:t>機</a:t>
              </a:r>
            </a:p>
          </p:txBody>
        </p:sp>
      </p:gr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088" y="3141663"/>
            <a:ext cx="2976562" cy="223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141663"/>
            <a:ext cx="2976563" cy="223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3" name="テキスト ボックス 11"/>
          <p:cNvSpPr txBox="1">
            <a:spLocks noChangeArrowheads="1"/>
          </p:cNvSpPr>
          <p:nvPr/>
        </p:nvSpPr>
        <p:spPr bwMode="auto">
          <a:xfrm>
            <a:off x="4860925" y="4941888"/>
            <a:ext cx="8636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RS-06G</a:t>
            </a:r>
            <a:endParaRPr lang="ja-JP" altLang="en-US"/>
          </a:p>
        </p:txBody>
      </p:sp>
      <p:sp>
        <p:nvSpPr>
          <p:cNvPr id="50184" name="テキスト ボックス 12"/>
          <p:cNvSpPr txBox="1">
            <a:spLocks noChangeArrowheads="1"/>
          </p:cNvSpPr>
          <p:nvPr/>
        </p:nvSpPr>
        <p:spPr bwMode="auto">
          <a:xfrm>
            <a:off x="1620838" y="4941888"/>
            <a:ext cx="10874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t>RS92-SGP</a:t>
            </a:r>
            <a:endParaRPr lang="ja-JP" altLang="en-US"/>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F348B084-8AFE-474A-89F0-057C61E93ECC}" type="slidenum">
              <a:rPr lang="ja-JP" altLang="en-US">
                <a:latin typeface="Times New Roman" panose="02020603050405020304" pitchFamily="18" charset="0"/>
              </a:rPr>
              <a:pPr/>
              <a:t>32</a:t>
            </a:fld>
            <a:endParaRPr lang="ja-JP" altLang="en-US">
              <a:latin typeface="Times New Roman" panose="02020603050405020304" pitchFamily="18" charset="0"/>
            </a:endParaRPr>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522288"/>
            <a:ext cx="450691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541338"/>
            <a:ext cx="43656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テキスト ボックス 6"/>
          <p:cNvSpPr txBox="1">
            <a:spLocks noChangeArrowheads="1"/>
          </p:cNvSpPr>
          <p:nvPr/>
        </p:nvSpPr>
        <p:spPr bwMode="auto">
          <a:xfrm>
            <a:off x="34925" y="4911725"/>
            <a:ext cx="778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・津の月別では</a:t>
            </a:r>
            <a:r>
              <a:rPr lang="en-US" altLang="ja-JP" sz="2400"/>
              <a:t>10m/s</a:t>
            </a:r>
            <a:r>
              <a:rPr lang="ja-JP" altLang="en-US" sz="2400"/>
              <a:t>以上の風は</a:t>
            </a:r>
            <a:r>
              <a:rPr lang="en-US" altLang="ja-JP" sz="2400">
                <a:solidFill>
                  <a:srgbClr val="FF0000"/>
                </a:solidFill>
              </a:rPr>
              <a:t>3</a:t>
            </a:r>
            <a:r>
              <a:rPr lang="ja-JP" altLang="en-US" sz="2400">
                <a:solidFill>
                  <a:srgbClr val="FF0000"/>
                </a:solidFill>
              </a:rPr>
              <a:t>月</a:t>
            </a:r>
            <a:r>
              <a:rPr lang="ja-JP" altLang="en-US" sz="2400"/>
              <a:t>に最も観測されている</a:t>
            </a:r>
          </a:p>
        </p:txBody>
      </p:sp>
      <p:sp>
        <p:nvSpPr>
          <p:cNvPr id="51206" name="テキスト ボックス 7"/>
          <p:cNvSpPr txBox="1">
            <a:spLocks noChangeArrowheads="1"/>
          </p:cNvSpPr>
          <p:nvPr/>
        </p:nvSpPr>
        <p:spPr bwMode="auto">
          <a:xfrm>
            <a:off x="88900" y="5848350"/>
            <a:ext cx="6643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a:t>
            </a:r>
            <a:r>
              <a:rPr lang="en-US" altLang="ja-JP" sz="2400"/>
              <a:t>10m/s</a:t>
            </a:r>
            <a:r>
              <a:rPr lang="ja-JP" altLang="en-US" sz="2400"/>
              <a:t>以上の風の風向内訳は</a:t>
            </a:r>
            <a:r>
              <a:rPr lang="ja-JP" altLang="en-US" sz="2400">
                <a:solidFill>
                  <a:srgbClr val="FF0000"/>
                </a:solidFill>
              </a:rPr>
              <a:t>北西風</a:t>
            </a:r>
            <a:r>
              <a:rPr lang="ja-JP" altLang="en-US" sz="2400"/>
              <a:t>が最も多い</a:t>
            </a:r>
          </a:p>
        </p:txBody>
      </p:sp>
      <p:sp>
        <p:nvSpPr>
          <p:cNvPr id="51207" name="テキスト ボックス 9"/>
          <p:cNvSpPr txBox="1">
            <a:spLocks noChangeArrowheads="1"/>
          </p:cNvSpPr>
          <p:nvPr/>
        </p:nvSpPr>
        <p:spPr bwMode="auto">
          <a:xfrm>
            <a:off x="323850" y="4592638"/>
            <a:ext cx="447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200"/>
              <a:t>図</a:t>
            </a:r>
            <a:r>
              <a:rPr lang="en-US" altLang="ja-JP" sz="1200"/>
              <a:t>1.</a:t>
            </a:r>
            <a:r>
              <a:rPr lang="ja-JP" altLang="en-US" sz="1200"/>
              <a:t>津周辺の観測所における日最大風速</a:t>
            </a:r>
            <a:r>
              <a:rPr lang="en-US" altLang="ja-JP" sz="1200"/>
              <a:t>10m/s</a:t>
            </a:r>
            <a:r>
              <a:rPr lang="ja-JP" altLang="en-US" sz="1200"/>
              <a:t>以上の月別日数</a:t>
            </a:r>
          </a:p>
        </p:txBody>
      </p:sp>
      <p:sp>
        <p:nvSpPr>
          <p:cNvPr id="51208" name="テキスト ボックス 10"/>
          <p:cNvSpPr txBox="1">
            <a:spLocks noChangeArrowheads="1"/>
          </p:cNvSpPr>
          <p:nvPr/>
        </p:nvSpPr>
        <p:spPr bwMode="auto">
          <a:xfrm>
            <a:off x="5135563" y="4589463"/>
            <a:ext cx="3894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200"/>
              <a:t>津における日最大風速</a:t>
            </a:r>
            <a:r>
              <a:rPr lang="en-US" altLang="ja-JP" sz="1200"/>
              <a:t>10m/s</a:t>
            </a:r>
            <a:r>
              <a:rPr lang="ja-JP" altLang="en-US" sz="1200"/>
              <a:t>以上の日の月別風向日数</a:t>
            </a:r>
          </a:p>
        </p:txBody>
      </p:sp>
      <p:sp>
        <p:nvSpPr>
          <p:cNvPr id="12" name="テキスト ボックス 11"/>
          <p:cNvSpPr txBox="1"/>
          <p:nvPr/>
        </p:nvSpPr>
        <p:spPr>
          <a:xfrm>
            <a:off x="-36513"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1.</a:t>
            </a:r>
            <a:r>
              <a:rPr lang="en-US" altLang="ja-JP" sz="2800" dirty="0">
                <a:latin typeface="+mn-lt"/>
                <a:ea typeface="+mn-ea"/>
              </a:rPr>
              <a:t>2</a:t>
            </a:r>
            <a:r>
              <a:rPr lang="en-US" altLang="ja-JP" sz="2800" dirty="0">
                <a:latin typeface="+mn-lt"/>
                <a:ea typeface="+mn-ea"/>
              </a:rPr>
              <a:t> </a:t>
            </a:r>
            <a:r>
              <a:rPr lang="ja-JP" altLang="en-US" sz="2800" dirty="0">
                <a:latin typeface="+mn-lt"/>
                <a:ea typeface="+mn-ea"/>
              </a:rPr>
              <a:t>導入</a:t>
            </a:r>
            <a:r>
              <a:rPr lang="en-US" altLang="ja-JP" sz="2800" dirty="0">
                <a:latin typeface="+mn-lt"/>
                <a:ea typeface="+mn-ea"/>
              </a:rPr>
              <a:t>_</a:t>
            </a:r>
            <a:r>
              <a:rPr lang="ja-JP" altLang="en-US" sz="2800" dirty="0">
                <a:latin typeface="+mn-lt"/>
                <a:ea typeface="+mn-ea"/>
              </a:rPr>
              <a:t>鈴鹿おろしの統計的特徴</a:t>
            </a:r>
            <a:r>
              <a:rPr lang="en-US" altLang="ja-JP" sz="2800" dirty="0">
                <a:latin typeface="+mn-lt"/>
                <a:ea typeface="+mn-ea"/>
              </a:rPr>
              <a:t>(1989</a:t>
            </a:r>
            <a:r>
              <a:rPr lang="ja-JP" altLang="en-US" sz="2800" dirty="0">
                <a:latin typeface="+mn-lt"/>
                <a:ea typeface="+mn-ea"/>
              </a:rPr>
              <a:t>～</a:t>
            </a:r>
            <a:r>
              <a:rPr lang="en-US" altLang="ja-JP" sz="2800" dirty="0">
                <a:latin typeface="+mn-lt"/>
                <a:ea typeface="+mn-ea"/>
              </a:rPr>
              <a:t>2005</a:t>
            </a:r>
            <a:r>
              <a:rPr lang="ja-JP" altLang="en-US" sz="2800" dirty="0">
                <a:latin typeface="+mn-lt"/>
                <a:ea typeface="+mn-ea"/>
              </a:rPr>
              <a:t>年</a:t>
            </a:r>
            <a:r>
              <a:rPr lang="en-US" altLang="ja-JP" sz="2800" dirty="0">
                <a:latin typeface="+mn-lt"/>
                <a:ea typeface="+mn-ea"/>
              </a:rPr>
              <a:t>)</a:t>
            </a:r>
            <a:endParaRPr lang="ja-JP" altLang="en-US" sz="2800" dirty="0">
              <a:latin typeface="+mn-lt"/>
              <a:ea typeface="+mn-ea"/>
            </a:endParaRPr>
          </a:p>
        </p:txBody>
      </p:sp>
      <p:sp>
        <p:nvSpPr>
          <p:cNvPr id="3" name="右矢印 2"/>
          <p:cNvSpPr/>
          <p:nvPr/>
        </p:nvSpPr>
        <p:spPr>
          <a:xfrm>
            <a:off x="122238" y="5392738"/>
            <a:ext cx="48895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テキスト ボックス 13"/>
          <p:cNvSpPr txBox="1">
            <a:spLocks noChangeArrowheads="1"/>
          </p:cNvSpPr>
          <p:nvPr/>
        </p:nvSpPr>
        <p:spPr bwMode="auto">
          <a:xfrm>
            <a:off x="539750" y="5343525"/>
            <a:ext cx="874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a:t>Owada(1990)</a:t>
            </a:r>
            <a:r>
              <a:rPr lang="ja-JP" altLang="en-US" sz="2400"/>
              <a:t>では</a:t>
            </a:r>
            <a:r>
              <a:rPr lang="en-US" altLang="ja-JP" sz="2400"/>
              <a:t>12~1</a:t>
            </a:r>
            <a:r>
              <a:rPr lang="ja-JP" altLang="en-US" sz="2400"/>
              <a:t>月にかけて鈴鹿おろしが発生するとしている</a:t>
            </a:r>
          </a:p>
        </p:txBody>
      </p:sp>
      <p:sp>
        <p:nvSpPr>
          <p:cNvPr id="15" name="テキスト ボックス 14"/>
          <p:cNvSpPr txBox="1">
            <a:spLocks noChangeArrowheads="1"/>
          </p:cNvSpPr>
          <p:nvPr/>
        </p:nvSpPr>
        <p:spPr bwMode="auto">
          <a:xfrm>
            <a:off x="601663" y="6308725"/>
            <a:ext cx="8024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a:t>Owada</a:t>
            </a:r>
            <a:r>
              <a:rPr lang="ja-JP" altLang="en-US" sz="2400"/>
              <a:t>は西北西風としていたが北西風である可能性が高い．</a:t>
            </a:r>
          </a:p>
        </p:txBody>
      </p:sp>
      <p:sp>
        <p:nvSpPr>
          <p:cNvPr id="16" name="右矢印 15"/>
          <p:cNvSpPr/>
          <p:nvPr/>
        </p:nvSpPr>
        <p:spPr>
          <a:xfrm>
            <a:off x="122238" y="6308725"/>
            <a:ext cx="488950"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563563" y="1978025"/>
            <a:ext cx="2082800" cy="3927475"/>
            <a:chOff x="7479" y="6108"/>
            <a:chExt cx="3280" cy="6186"/>
          </a:xfrm>
        </p:grpSpPr>
        <p:pic>
          <p:nvPicPr>
            <p:cNvPr id="52258" name="Picture 3" descr="MCj0307401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2" y="10125"/>
              <a:ext cx="2085" cy="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9" name="AutoShape 4"/>
            <p:cNvSpPr>
              <a:spLocks noChangeArrowheads="1"/>
            </p:cNvSpPr>
            <p:nvPr/>
          </p:nvSpPr>
          <p:spPr bwMode="auto">
            <a:xfrm>
              <a:off x="8401" y="10114"/>
              <a:ext cx="1490" cy="425"/>
            </a:xfrm>
            <a:prstGeom prst="can">
              <a:avLst>
                <a:gd name="adj" fmla="val 50000"/>
              </a:avLst>
            </a:prstGeom>
            <a:solidFill>
              <a:srgbClr val="C0C0C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60" name="AutoShape 5"/>
            <p:cNvSpPr>
              <a:spLocks noChangeArrowheads="1"/>
            </p:cNvSpPr>
            <p:nvPr/>
          </p:nvSpPr>
          <p:spPr bwMode="auto">
            <a:xfrm rot="-5400000">
              <a:off x="7906" y="9841"/>
              <a:ext cx="134" cy="987"/>
            </a:xfrm>
            <a:prstGeom prst="can">
              <a:avLst>
                <a:gd name="adj" fmla="val 75464"/>
              </a:avLst>
            </a:prstGeom>
            <a:solidFill>
              <a:srgbClr val="3366FF"/>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61" name="AutoShape 6"/>
            <p:cNvSpPr>
              <a:spLocks noChangeArrowheads="1"/>
            </p:cNvSpPr>
            <p:nvPr/>
          </p:nvSpPr>
          <p:spPr bwMode="auto">
            <a:xfrm>
              <a:off x="8819" y="9991"/>
              <a:ext cx="633" cy="285"/>
            </a:xfrm>
            <a:prstGeom prst="can">
              <a:avLst>
                <a:gd name="adj" fmla="val 50000"/>
              </a:avLst>
            </a:prstGeom>
            <a:solidFill>
              <a:srgbClr val="FFCC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62" name="AutoShape 7"/>
            <p:cNvSpPr>
              <a:spLocks noChangeArrowheads="1"/>
            </p:cNvSpPr>
            <p:nvPr/>
          </p:nvSpPr>
          <p:spPr bwMode="auto">
            <a:xfrm>
              <a:off x="9034" y="9136"/>
              <a:ext cx="222" cy="930"/>
            </a:xfrm>
            <a:prstGeom prst="can">
              <a:avLst>
                <a:gd name="adj" fmla="val 52365"/>
              </a:avLst>
            </a:prstGeom>
            <a:solidFill>
              <a:srgbClr val="C0C0C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63" name="AutoShape 8"/>
            <p:cNvSpPr>
              <a:spLocks noChangeArrowheads="1"/>
            </p:cNvSpPr>
            <p:nvPr/>
          </p:nvSpPr>
          <p:spPr bwMode="auto">
            <a:xfrm>
              <a:off x="9036" y="8559"/>
              <a:ext cx="222" cy="930"/>
            </a:xfrm>
            <a:prstGeom prst="can">
              <a:avLst>
                <a:gd name="adj" fmla="val 52365"/>
              </a:avLst>
            </a:prstGeom>
            <a:solidFill>
              <a:srgbClr val="FF66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64" name="Oval 9"/>
            <p:cNvSpPr>
              <a:spLocks noChangeArrowheads="1"/>
            </p:cNvSpPr>
            <p:nvPr/>
          </p:nvSpPr>
          <p:spPr bwMode="auto">
            <a:xfrm>
              <a:off x="7590" y="6108"/>
              <a:ext cx="3169" cy="2991"/>
            </a:xfrm>
            <a:prstGeom prst="ellipse">
              <a:avLst/>
            </a:prstGeom>
            <a:solidFill>
              <a:srgbClr val="FF66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endParaRPr lang="ja-JP" altLang="en-US" sz="1000">
                <a:latin typeface="Times New Roman" panose="02020603050405020304" pitchFamily="18" charset="0"/>
                <a:ea typeface="ＭＳ 明朝" panose="02020609040205080304" pitchFamily="17" charset="-128"/>
              </a:endParaRPr>
            </a:p>
          </p:txBody>
        </p:sp>
      </p:grpSp>
      <p:grpSp>
        <p:nvGrpSpPr>
          <p:cNvPr id="52227" name="Group 2"/>
          <p:cNvGrpSpPr>
            <a:grpSpLocks/>
          </p:cNvGrpSpPr>
          <p:nvPr/>
        </p:nvGrpSpPr>
        <p:grpSpPr bwMode="auto">
          <a:xfrm>
            <a:off x="3571875" y="2405063"/>
            <a:ext cx="1770063" cy="3500437"/>
            <a:chOff x="7479" y="6783"/>
            <a:chExt cx="2788" cy="5511"/>
          </a:xfrm>
        </p:grpSpPr>
        <p:pic>
          <p:nvPicPr>
            <p:cNvPr id="52251" name="Picture 3" descr="MCj0307401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2" y="10125"/>
              <a:ext cx="2085" cy="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2" name="AutoShape 4"/>
            <p:cNvSpPr>
              <a:spLocks noChangeArrowheads="1"/>
            </p:cNvSpPr>
            <p:nvPr/>
          </p:nvSpPr>
          <p:spPr bwMode="auto">
            <a:xfrm>
              <a:off x="8401" y="10114"/>
              <a:ext cx="1490" cy="425"/>
            </a:xfrm>
            <a:prstGeom prst="can">
              <a:avLst>
                <a:gd name="adj" fmla="val 50000"/>
              </a:avLst>
            </a:prstGeom>
            <a:solidFill>
              <a:srgbClr val="C0C0C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53" name="AutoShape 5"/>
            <p:cNvSpPr>
              <a:spLocks noChangeArrowheads="1"/>
            </p:cNvSpPr>
            <p:nvPr/>
          </p:nvSpPr>
          <p:spPr bwMode="auto">
            <a:xfrm rot="-5400000">
              <a:off x="7906" y="9841"/>
              <a:ext cx="134" cy="987"/>
            </a:xfrm>
            <a:prstGeom prst="can">
              <a:avLst>
                <a:gd name="adj" fmla="val 75464"/>
              </a:avLst>
            </a:prstGeom>
            <a:solidFill>
              <a:srgbClr val="3366FF"/>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54" name="AutoShape 6"/>
            <p:cNvSpPr>
              <a:spLocks noChangeArrowheads="1"/>
            </p:cNvSpPr>
            <p:nvPr/>
          </p:nvSpPr>
          <p:spPr bwMode="auto">
            <a:xfrm>
              <a:off x="8819" y="9991"/>
              <a:ext cx="633" cy="285"/>
            </a:xfrm>
            <a:prstGeom prst="can">
              <a:avLst>
                <a:gd name="adj" fmla="val 50000"/>
              </a:avLst>
            </a:prstGeom>
            <a:solidFill>
              <a:srgbClr val="FFCC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55" name="AutoShape 7"/>
            <p:cNvSpPr>
              <a:spLocks noChangeArrowheads="1"/>
            </p:cNvSpPr>
            <p:nvPr/>
          </p:nvSpPr>
          <p:spPr bwMode="auto">
            <a:xfrm>
              <a:off x="9034" y="9136"/>
              <a:ext cx="222" cy="930"/>
            </a:xfrm>
            <a:prstGeom prst="can">
              <a:avLst>
                <a:gd name="adj" fmla="val 52365"/>
              </a:avLst>
            </a:prstGeom>
            <a:solidFill>
              <a:srgbClr val="C0C0C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56" name="AutoShape 8"/>
            <p:cNvSpPr>
              <a:spLocks noChangeArrowheads="1"/>
            </p:cNvSpPr>
            <p:nvPr/>
          </p:nvSpPr>
          <p:spPr bwMode="auto">
            <a:xfrm>
              <a:off x="9036" y="8559"/>
              <a:ext cx="222" cy="930"/>
            </a:xfrm>
            <a:prstGeom prst="can">
              <a:avLst>
                <a:gd name="adj" fmla="val 52365"/>
              </a:avLst>
            </a:prstGeom>
            <a:solidFill>
              <a:srgbClr val="FF66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57" name="Oval 9"/>
            <p:cNvSpPr>
              <a:spLocks noChangeArrowheads="1"/>
            </p:cNvSpPr>
            <p:nvPr/>
          </p:nvSpPr>
          <p:spPr bwMode="auto">
            <a:xfrm>
              <a:off x="7998" y="6783"/>
              <a:ext cx="2269" cy="2316"/>
            </a:xfrm>
            <a:prstGeom prst="ellipse">
              <a:avLst/>
            </a:prstGeom>
            <a:solidFill>
              <a:srgbClr val="FF66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endParaRPr lang="ja-JP" altLang="en-US" sz="1000">
                <a:latin typeface="Times New Roman" panose="02020603050405020304" pitchFamily="18" charset="0"/>
                <a:ea typeface="ＭＳ 明朝" panose="02020609040205080304" pitchFamily="17" charset="-128"/>
              </a:endParaRPr>
            </a:p>
          </p:txBody>
        </p:sp>
      </p:grpSp>
      <p:grpSp>
        <p:nvGrpSpPr>
          <p:cNvPr id="52228" name="Group 2"/>
          <p:cNvGrpSpPr>
            <a:grpSpLocks/>
          </p:cNvGrpSpPr>
          <p:nvPr/>
        </p:nvGrpSpPr>
        <p:grpSpPr bwMode="auto">
          <a:xfrm>
            <a:off x="6230938" y="2976563"/>
            <a:ext cx="1731962" cy="2928937"/>
            <a:chOff x="7479" y="7683"/>
            <a:chExt cx="2728" cy="4611"/>
          </a:xfrm>
        </p:grpSpPr>
        <p:pic>
          <p:nvPicPr>
            <p:cNvPr id="52244" name="Picture 3" descr="MCj0307401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2" y="10125"/>
              <a:ext cx="2085" cy="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5" name="AutoShape 4"/>
            <p:cNvSpPr>
              <a:spLocks noChangeArrowheads="1"/>
            </p:cNvSpPr>
            <p:nvPr/>
          </p:nvSpPr>
          <p:spPr bwMode="auto">
            <a:xfrm>
              <a:off x="8401" y="10114"/>
              <a:ext cx="1490" cy="425"/>
            </a:xfrm>
            <a:prstGeom prst="can">
              <a:avLst>
                <a:gd name="adj" fmla="val 50000"/>
              </a:avLst>
            </a:prstGeom>
            <a:solidFill>
              <a:srgbClr val="C0C0C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46" name="AutoShape 5"/>
            <p:cNvSpPr>
              <a:spLocks noChangeArrowheads="1"/>
            </p:cNvSpPr>
            <p:nvPr/>
          </p:nvSpPr>
          <p:spPr bwMode="auto">
            <a:xfrm rot="-5400000">
              <a:off x="7906" y="9841"/>
              <a:ext cx="134" cy="987"/>
            </a:xfrm>
            <a:prstGeom prst="can">
              <a:avLst>
                <a:gd name="adj" fmla="val 75464"/>
              </a:avLst>
            </a:prstGeom>
            <a:solidFill>
              <a:srgbClr val="3366FF"/>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47" name="AutoShape 6"/>
            <p:cNvSpPr>
              <a:spLocks noChangeArrowheads="1"/>
            </p:cNvSpPr>
            <p:nvPr/>
          </p:nvSpPr>
          <p:spPr bwMode="auto">
            <a:xfrm>
              <a:off x="8819" y="9991"/>
              <a:ext cx="633" cy="285"/>
            </a:xfrm>
            <a:prstGeom prst="can">
              <a:avLst>
                <a:gd name="adj" fmla="val 50000"/>
              </a:avLst>
            </a:prstGeom>
            <a:solidFill>
              <a:srgbClr val="FFCC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48" name="AutoShape 7"/>
            <p:cNvSpPr>
              <a:spLocks noChangeArrowheads="1"/>
            </p:cNvSpPr>
            <p:nvPr/>
          </p:nvSpPr>
          <p:spPr bwMode="auto">
            <a:xfrm>
              <a:off x="9034" y="9136"/>
              <a:ext cx="222" cy="930"/>
            </a:xfrm>
            <a:prstGeom prst="can">
              <a:avLst>
                <a:gd name="adj" fmla="val 52365"/>
              </a:avLst>
            </a:prstGeom>
            <a:solidFill>
              <a:srgbClr val="C0C0C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49" name="AutoShape 8"/>
            <p:cNvSpPr>
              <a:spLocks noChangeArrowheads="1"/>
            </p:cNvSpPr>
            <p:nvPr/>
          </p:nvSpPr>
          <p:spPr bwMode="auto">
            <a:xfrm>
              <a:off x="9036" y="8559"/>
              <a:ext cx="222" cy="930"/>
            </a:xfrm>
            <a:prstGeom prst="can">
              <a:avLst>
                <a:gd name="adj" fmla="val 52365"/>
              </a:avLst>
            </a:prstGeom>
            <a:solidFill>
              <a:srgbClr val="FF66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250" name="Oval 9"/>
            <p:cNvSpPr>
              <a:spLocks noChangeArrowheads="1"/>
            </p:cNvSpPr>
            <p:nvPr/>
          </p:nvSpPr>
          <p:spPr bwMode="auto">
            <a:xfrm>
              <a:off x="8462" y="7683"/>
              <a:ext cx="1369" cy="1416"/>
            </a:xfrm>
            <a:prstGeom prst="ellipse">
              <a:avLst/>
            </a:prstGeom>
            <a:solidFill>
              <a:srgbClr val="FF6600"/>
            </a:solidFill>
            <a:ln w="9525">
              <a:solidFill>
                <a:srgbClr val="000000"/>
              </a:solidFill>
              <a:round/>
              <a:headEnd/>
              <a:tailEnd/>
            </a:ln>
          </p:spPr>
          <p:txBody>
            <a:bodyPr lIns="74295" tIns="8890" rIns="74295" bIns="8890"/>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endParaRPr lang="ja-JP" altLang="en-US" sz="1000">
                <a:latin typeface="Times New Roman" panose="02020603050405020304" pitchFamily="18" charset="0"/>
                <a:ea typeface="ＭＳ 明朝" panose="02020609040205080304" pitchFamily="17" charset="-128"/>
              </a:endParaRPr>
            </a:p>
          </p:txBody>
        </p:sp>
      </p:grpSp>
      <p:sp>
        <p:nvSpPr>
          <p:cNvPr id="52229" name="テキスト ボックス 25"/>
          <p:cNvSpPr txBox="1">
            <a:spLocks noChangeArrowheads="1"/>
          </p:cNvSpPr>
          <p:nvPr/>
        </p:nvSpPr>
        <p:spPr bwMode="auto">
          <a:xfrm>
            <a:off x="879475" y="5875338"/>
            <a:ext cx="16208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2800"/>
              <a:t>推定浮力</a:t>
            </a:r>
            <a:endParaRPr lang="en-US" altLang="ja-JP" sz="2800"/>
          </a:p>
          <a:p>
            <a:pPr algn="ctr"/>
            <a:r>
              <a:rPr lang="en-US" altLang="ja-JP" sz="2800"/>
              <a:t>1200g</a:t>
            </a:r>
            <a:r>
              <a:rPr lang="ja-JP" altLang="en-US" sz="2800"/>
              <a:t>分</a:t>
            </a:r>
          </a:p>
        </p:txBody>
      </p:sp>
      <p:sp>
        <p:nvSpPr>
          <p:cNvPr id="52230" name="テキスト ボックス 26"/>
          <p:cNvSpPr txBox="1">
            <a:spLocks noChangeArrowheads="1"/>
          </p:cNvSpPr>
          <p:nvPr/>
        </p:nvSpPr>
        <p:spPr bwMode="auto">
          <a:xfrm>
            <a:off x="3929063" y="5894388"/>
            <a:ext cx="1620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2800"/>
              <a:t>推定浮力</a:t>
            </a:r>
            <a:endParaRPr lang="en-US" altLang="ja-JP" sz="2800"/>
          </a:p>
          <a:p>
            <a:pPr algn="ctr"/>
            <a:r>
              <a:rPr lang="en-US" altLang="ja-JP" sz="2800"/>
              <a:t>1000g</a:t>
            </a:r>
            <a:r>
              <a:rPr lang="ja-JP" altLang="en-US" sz="2800"/>
              <a:t>分</a:t>
            </a:r>
          </a:p>
        </p:txBody>
      </p:sp>
      <p:sp>
        <p:nvSpPr>
          <p:cNvPr id="52231" name="テキスト ボックス 27"/>
          <p:cNvSpPr txBox="1">
            <a:spLocks noChangeArrowheads="1"/>
          </p:cNvSpPr>
          <p:nvPr/>
        </p:nvSpPr>
        <p:spPr bwMode="auto">
          <a:xfrm>
            <a:off x="6572250" y="5857875"/>
            <a:ext cx="1620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2800"/>
              <a:t>推定浮力</a:t>
            </a:r>
            <a:endParaRPr lang="en-US" altLang="ja-JP" sz="2800"/>
          </a:p>
          <a:p>
            <a:pPr algn="ctr"/>
            <a:r>
              <a:rPr lang="en-US" altLang="ja-JP" sz="2800"/>
              <a:t>500g</a:t>
            </a:r>
            <a:r>
              <a:rPr lang="ja-JP" altLang="en-US" sz="2800"/>
              <a:t>分</a:t>
            </a:r>
          </a:p>
        </p:txBody>
      </p:sp>
      <p:sp>
        <p:nvSpPr>
          <p:cNvPr id="52232" name="テキスト ボックス 28"/>
          <p:cNvSpPr txBox="1">
            <a:spLocks noChangeArrowheads="1"/>
          </p:cNvSpPr>
          <p:nvPr/>
        </p:nvSpPr>
        <p:spPr bwMode="auto">
          <a:xfrm>
            <a:off x="519113" y="1047750"/>
            <a:ext cx="23383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2800"/>
              <a:t>推定上昇速度</a:t>
            </a:r>
            <a:endParaRPr lang="en-US" altLang="ja-JP" sz="2800"/>
          </a:p>
          <a:p>
            <a:pPr algn="ctr"/>
            <a:r>
              <a:rPr lang="en-US" altLang="ja-JP" sz="2800"/>
              <a:t>7</a:t>
            </a:r>
            <a:r>
              <a:rPr lang="ja-JP" altLang="en-US" sz="2800"/>
              <a:t>～</a:t>
            </a:r>
            <a:r>
              <a:rPr lang="en-US" altLang="ja-JP" sz="2800"/>
              <a:t>8m/s</a:t>
            </a:r>
            <a:endParaRPr lang="ja-JP" altLang="en-US" sz="2800"/>
          </a:p>
        </p:txBody>
      </p:sp>
      <p:sp>
        <p:nvSpPr>
          <p:cNvPr id="52233" name="テキスト ボックス 29"/>
          <p:cNvSpPr txBox="1">
            <a:spLocks noChangeArrowheads="1"/>
          </p:cNvSpPr>
          <p:nvPr/>
        </p:nvSpPr>
        <p:spPr bwMode="auto">
          <a:xfrm>
            <a:off x="3500438" y="1474788"/>
            <a:ext cx="23383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2800"/>
              <a:t>推定上昇速度</a:t>
            </a:r>
            <a:endParaRPr lang="en-US" altLang="ja-JP" sz="2800"/>
          </a:p>
          <a:p>
            <a:pPr algn="ctr"/>
            <a:r>
              <a:rPr lang="en-US" altLang="ja-JP" sz="2800"/>
              <a:t>5</a:t>
            </a:r>
            <a:r>
              <a:rPr lang="ja-JP" altLang="en-US" sz="2800"/>
              <a:t>～</a:t>
            </a:r>
            <a:r>
              <a:rPr lang="en-US" altLang="ja-JP" sz="2800"/>
              <a:t>6m/s</a:t>
            </a:r>
            <a:endParaRPr lang="ja-JP" altLang="en-US" sz="2800"/>
          </a:p>
        </p:txBody>
      </p:sp>
      <p:sp>
        <p:nvSpPr>
          <p:cNvPr id="52234" name="テキスト ボックス 30"/>
          <p:cNvSpPr txBox="1">
            <a:spLocks noChangeArrowheads="1"/>
          </p:cNvSpPr>
          <p:nvPr/>
        </p:nvSpPr>
        <p:spPr bwMode="auto">
          <a:xfrm>
            <a:off x="6234113" y="2046288"/>
            <a:ext cx="23383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ja-JP" altLang="en-US" sz="2800"/>
              <a:t>推定上昇速度</a:t>
            </a:r>
            <a:endParaRPr lang="en-US" altLang="ja-JP" sz="2800"/>
          </a:p>
          <a:p>
            <a:pPr algn="ctr"/>
            <a:r>
              <a:rPr lang="en-US" altLang="ja-JP" sz="2800"/>
              <a:t>3</a:t>
            </a:r>
            <a:r>
              <a:rPr lang="ja-JP" altLang="en-US" sz="2800"/>
              <a:t>～</a:t>
            </a:r>
            <a:r>
              <a:rPr lang="en-US" altLang="ja-JP" sz="2800"/>
              <a:t>4m/s</a:t>
            </a:r>
            <a:endParaRPr lang="ja-JP" altLang="en-US" sz="2800"/>
          </a:p>
        </p:txBody>
      </p:sp>
      <p:sp>
        <p:nvSpPr>
          <p:cNvPr id="52235" name="テキスト ボックス 31"/>
          <p:cNvSpPr txBox="1">
            <a:spLocks noChangeArrowheads="1"/>
          </p:cNvSpPr>
          <p:nvPr/>
        </p:nvSpPr>
        <p:spPr bwMode="auto">
          <a:xfrm>
            <a:off x="142875" y="47625"/>
            <a:ext cx="565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t>観測概要</a:t>
            </a:r>
            <a:r>
              <a:rPr lang="en-US" altLang="ja-JP" sz="2800"/>
              <a:t>4</a:t>
            </a:r>
            <a:r>
              <a:rPr lang="ja-JP" altLang="en-US" sz="2800"/>
              <a:t>　　ヘリウムガス量の違い</a:t>
            </a:r>
          </a:p>
        </p:txBody>
      </p:sp>
      <p:sp>
        <p:nvSpPr>
          <p:cNvPr id="36" name="円/楕円 35"/>
          <p:cNvSpPr/>
          <p:nvPr/>
        </p:nvSpPr>
        <p:spPr>
          <a:xfrm>
            <a:off x="1517650" y="5357813"/>
            <a:ext cx="312738" cy="2762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5223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5430838"/>
            <a:ext cx="2190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円/楕円 37"/>
          <p:cNvSpPr/>
          <p:nvPr/>
        </p:nvSpPr>
        <p:spPr>
          <a:xfrm>
            <a:off x="4562475" y="5384800"/>
            <a:ext cx="312738" cy="2762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5223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08663">
            <a:off x="4598988" y="5438775"/>
            <a:ext cx="2190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テキスト ボックス 38"/>
          <p:cNvSpPr txBox="1">
            <a:spLocks noChangeArrowheads="1"/>
          </p:cNvSpPr>
          <p:nvPr/>
        </p:nvSpPr>
        <p:spPr bwMode="auto">
          <a:xfrm>
            <a:off x="1841500" y="517525"/>
            <a:ext cx="6211888" cy="52387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t>はかりと重りを用いて一定量注入する！</a:t>
            </a:r>
          </a:p>
        </p:txBody>
      </p:sp>
      <p:sp>
        <p:nvSpPr>
          <p:cNvPr id="52241" name="テキスト ボックス 39"/>
          <p:cNvSpPr txBox="1">
            <a:spLocks noChangeArrowheads="1"/>
          </p:cNvSpPr>
          <p:nvPr/>
        </p:nvSpPr>
        <p:spPr bwMode="auto">
          <a:xfrm>
            <a:off x="2143125" y="4130675"/>
            <a:ext cx="76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おもり</a:t>
            </a:r>
          </a:p>
        </p:txBody>
      </p:sp>
      <p:cxnSp>
        <p:nvCxnSpPr>
          <p:cNvPr id="42" name="直線矢印コネクタ 41"/>
          <p:cNvCxnSpPr>
            <a:stCxn id="52241" idx="1"/>
            <a:endCxn id="52261" idx="4"/>
          </p:cNvCxnSpPr>
          <p:nvPr/>
        </p:nvCxnSpPr>
        <p:spPr>
          <a:xfrm rot="10800000" flipV="1">
            <a:off x="1816100" y="4316413"/>
            <a:ext cx="327025" cy="21748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45" name="スライド番号プレースホルダ 44"/>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18CD39CB-1AFD-4893-8FC1-E435050D24C6}" type="slidenum">
              <a:rPr lang="ja-JP" altLang="en-US">
                <a:latin typeface="Times New Roman" panose="02020603050405020304" pitchFamily="18" charset="0"/>
              </a:rPr>
              <a:pPr/>
              <a:t>33</a:t>
            </a:fld>
            <a:endParaRPr lang="ja-JP" altLang="en-US">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FB9F155D-AE2B-416F-8A65-CAD418DE1FEC}" type="slidenum">
              <a:rPr kumimoji="0" lang="en-US" altLang="ja-JP">
                <a:latin typeface="Times New Roman" panose="02020603050405020304" pitchFamily="18" charset="0"/>
              </a:rPr>
              <a:pPr/>
              <a:t>34</a:t>
            </a:fld>
            <a:endParaRPr kumimoji="0" lang="en-US" altLang="ja-JP">
              <a:latin typeface="Times New Roman" panose="02020603050405020304" pitchFamily="18" charset="0"/>
            </a:endParaRPr>
          </a:p>
        </p:txBody>
      </p:sp>
      <p:pic>
        <p:nvPicPr>
          <p:cNvPr id="53251" name="Picture 5"/>
          <p:cNvPicPr>
            <a:picLocks noChangeAspect="1" noChangeArrowheads="1"/>
          </p:cNvPicPr>
          <p:nvPr/>
        </p:nvPicPr>
        <p:blipFill>
          <a:blip r:embed="rId2">
            <a:lum bright="-42000" contrast="72000"/>
            <a:extLst>
              <a:ext uri="{28A0092B-C50C-407E-A947-70E740481C1C}">
                <a14:useLocalDpi xmlns:a14="http://schemas.microsoft.com/office/drawing/2010/main" val="0"/>
              </a:ext>
            </a:extLst>
          </a:blip>
          <a:srcRect/>
          <a:stretch>
            <a:fillRect/>
          </a:stretch>
        </p:blipFill>
        <p:spPr bwMode="auto">
          <a:xfrm>
            <a:off x="1258888" y="2420938"/>
            <a:ext cx="640873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2"/>
          <p:cNvSpPr txBox="1">
            <a:spLocks noChangeArrowheads="1"/>
          </p:cNvSpPr>
          <p:nvPr/>
        </p:nvSpPr>
        <p:spPr bwMode="auto">
          <a:xfrm>
            <a:off x="7143750" y="-26988"/>
            <a:ext cx="2057400" cy="400051"/>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000"/>
              <a:t>おろし風について</a:t>
            </a:r>
          </a:p>
        </p:txBody>
      </p:sp>
      <p:sp>
        <p:nvSpPr>
          <p:cNvPr id="53253" name="Text Box 3"/>
          <p:cNvSpPr txBox="1">
            <a:spLocks noChangeArrowheads="1"/>
          </p:cNvSpPr>
          <p:nvPr/>
        </p:nvSpPr>
        <p:spPr bwMode="auto">
          <a:xfrm>
            <a:off x="606425" y="411163"/>
            <a:ext cx="7926388" cy="194310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世界各地にはその土地固有の風が観測されることがよくある</a:t>
            </a:r>
          </a:p>
          <a:p>
            <a:r>
              <a:rPr lang="ja-JP" altLang="en-US" sz="2400"/>
              <a:t>　・アルプスの</a:t>
            </a:r>
            <a:r>
              <a:rPr lang="en-US" altLang="ja-JP" sz="2400"/>
              <a:t>｢</a:t>
            </a:r>
            <a:r>
              <a:rPr lang="ja-JP" altLang="en-US" sz="2400"/>
              <a:t>フェーン</a:t>
            </a:r>
            <a:r>
              <a:rPr lang="en-US" altLang="ja-JP" sz="2400"/>
              <a:t>｣</a:t>
            </a:r>
            <a:r>
              <a:rPr lang="ja-JP" altLang="en-US" sz="2400"/>
              <a:t>、ロッキー山麓の</a:t>
            </a:r>
            <a:r>
              <a:rPr lang="en-US" altLang="ja-JP" sz="2400"/>
              <a:t>｢</a:t>
            </a:r>
            <a:r>
              <a:rPr lang="ja-JP" altLang="en-US" sz="2400"/>
              <a:t>シヌーク</a:t>
            </a:r>
            <a:r>
              <a:rPr lang="en-US" altLang="ja-JP" sz="2400"/>
              <a:t>｣</a:t>
            </a:r>
          </a:p>
          <a:p>
            <a:r>
              <a:rPr lang="en-US" altLang="ja-JP" sz="2400"/>
              <a:t> </a:t>
            </a:r>
            <a:r>
              <a:rPr lang="ja-JP" altLang="en-US" sz="2400"/>
              <a:t>　 アドリア海沿岸の</a:t>
            </a:r>
            <a:r>
              <a:rPr lang="en-US" altLang="ja-JP" sz="2400"/>
              <a:t>｢</a:t>
            </a:r>
            <a:r>
              <a:rPr lang="ja-JP" altLang="en-US" sz="2400"/>
              <a:t>ボラ</a:t>
            </a:r>
            <a:r>
              <a:rPr lang="en-US" altLang="ja-JP" sz="2400"/>
              <a:t>｣</a:t>
            </a:r>
          </a:p>
          <a:p>
            <a:r>
              <a:rPr lang="ja-JP" altLang="en-US" sz="2400"/>
              <a:t>　・日本では愛媛県の</a:t>
            </a:r>
            <a:r>
              <a:rPr lang="en-US" altLang="ja-JP" sz="2400"/>
              <a:t>｢</a:t>
            </a:r>
            <a:r>
              <a:rPr lang="ja-JP" altLang="en-US" sz="2400"/>
              <a:t>やまじ風</a:t>
            </a:r>
            <a:r>
              <a:rPr lang="en-US" altLang="ja-JP" sz="2400"/>
              <a:t>｣</a:t>
            </a:r>
            <a:r>
              <a:rPr lang="ja-JP" altLang="en-US" sz="2400"/>
              <a:t>、岡山県の</a:t>
            </a:r>
            <a:r>
              <a:rPr lang="en-US" altLang="ja-JP" sz="2400"/>
              <a:t>｢</a:t>
            </a:r>
            <a:r>
              <a:rPr lang="ja-JP" altLang="en-US" sz="2400"/>
              <a:t>広戸風</a:t>
            </a:r>
            <a:r>
              <a:rPr lang="en-US" altLang="ja-JP" sz="2400"/>
              <a:t>｣</a:t>
            </a:r>
          </a:p>
          <a:p>
            <a:r>
              <a:rPr lang="en-US" altLang="ja-JP" sz="2400"/>
              <a:t>    </a:t>
            </a:r>
            <a:r>
              <a:rPr lang="ja-JP" altLang="en-US" sz="2400"/>
              <a:t>三重県では</a:t>
            </a:r>
            <a:r>
              <a:rPr lang="en-US" altLang="ja-JP" sz="2400"/>
              <a:t>｢</a:t>
            </a:r>
            <a:r>
              <a:rPr lang="ja-JP" altLang="en-US" sz="2400">
                <a:solidFill>
                  <a:srgbClr val="FF0000"/>
                </a:solidFill>
              </a:rPr>
              <a:t>鈴鹿おろし</a:t>
            </a:r>
            <a:r>
              <a:rPr lang="en-US" altLang="ja-JP" sz="2400"/>
              <a:t>｣etc…</a:t>
            </a:r>
          </a:p>
        </p:txBody>
      </p:sp>
      <p:sp>
        <p:nvSpPr>
          <p:cNvPr id="53254" name="Text Box 6"/>
          <p:cNvSpPr txBox="1">
            <a:spLocks noChangeArrowheads="1"/>
          </p:cNvSpPr>
          <p:nvPr/>
        </p:nvSpPr>
        <p:spPr bwMode="auto">
          <a:xfrm>
            <a:off x="1692275" y="6284913"/>
            <a:ext cx="6149975" cy="457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これらの局地風の多くは風下で発生している！</a:t>
            </a:r>
          </a:p>
        </p:txBody>
      </p:sp>
      <p:sp>
        <p:nvSpPr>
          <p:cNvPr id="53255" name="Text Box 7"/>
          <p:cNvSpPr txBox="1">
            <a:spLocks noChangeArrowheads="1"/>
          </p:cNvSpPr>
          <p:nvPr/>
        </p:nvSpPr>
        <p:spPr bwMode="auto">
          <a:xfrm>
            <a:off x="6459538" y="4221163"/>
            <a:ext cx="1784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1400"/>
              <a:t>日本の局地的強風例</a:t>
            </a:r>
          </a:p>
          <a:p>
            <a:r>
              <a:rPr lang="en-US" altLang="ja-JP" sz="1400"/>
              <a:t>(</a:t>
            </a:r>
            <a:r>
              <a:rPr lang="ja-JP" altLang="en-US" sz="1400"/>
              <a:t>吉野　</a:t>
            </a:r>
            <a:r>
              <a:rPr lang="en-US" altLang="ja-JP" sz="1400"/>
              <a:t>1978)</a:t>
            </a:r>
          </a:p>
        </p:txBody>
      </p:sp>
      <p:sp>
        <p:nvSpPr>
          <p:cNvPr id="53256" name="Oval 6"/>
          <p:cNvSpPr>
            <a:spLocks noChangeArrowheads="1"/>
          </p:cNvSpPr>
          <p:nvPr/>
        </p:nvSpPr>
        <p:spPr bwMode="auto">
          <a:xfrm>
            <a:off x="3724275" y="5429250"/>
            <a:ext cx="315913" cy="71755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Tree>
  </p:cSld>
  <p:clrMapOvr>
    <a:masterClrMapping/>
  </p:clrMapOvr>
  <p:transition advTm="175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図 2" descr="animeal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95313"/>
            <a:ext cx="6840538"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図 3" descr="anim9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6550" y="1071563"/>
            <a:ext cx="5853113"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6" name="グループ化 4"/>
          <p:cNvGrpSpPr>
            <a:grpSpLocks/>
          </p:cNvGrpSpPr>
          <p:nvPr/>
        </p:nvGrpSpPr>
        <p:grpSpPr bwMode="auto">
          <a:xfrm>
            <a:off x="6715125" y="0"/>
            <a:ext cx="2092325" cy="852488"/>
            <a:chOff x="3428992" y="76118"/>
            <a:chExt cx="2092433" cy="852552"/>
          </a:xfrm>
        </p:grpSpPr>
        <p:cxnSp>
          <p:nvCxnSpPr>
            <p:cNvPr id="6" name="直線コネクタ 5"/>
            <p:cNvCxnSpPr/>
            <p:nvPr/>
          </p:nvCxnSpPr>
          <p:spPr>
            <a:xfrm>
              <a:off x="3428992" y="272983"/>
              <a:ext cx="642971" cy="0"/>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直線コネクタ 6"/>
            <p:cNvCxnSpPr/>
            <p:nvPr/>
          </p:nvCxnSpPr>
          <p:spPr>
            <a:xfrm>
              <a:off x="3428992" y="487312"/>
              <a:ext cx="642971" cy="0"/>
            </a:xfrm>
            <a:prstGeom prst="line">
              <a:avLst/>
            </a:prstGeom>
            <a:ln w="317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8" name="直線コネクタ 7"/>
            <p:cNvCxnSpPr/>
            <p:nvPr/>
          </p:nvCxnSpPr>
          <p:spPr>
            <a:xfrm>
              <a:off x="3428992" y="701640"/>
              <a:ext cx="642971" cy="0"/>
            </a:xfrm>
            <a:prstGeom prst="line">
              <a:avLst/>
            </a:prstGeom>
            <a:ln w="31750">
              <a:solidFill>
                <a:srgbClr val="0070C0"/>
              </a:solidFill>
            </a:ln>
          </p:spPr>
          <p:style>
            <a:lnRef idx="1">
              <a:schemeClr val="accent2"/>
            </a:lnRef>
            <a:fillRef idx="0">
              <a:schemeClr val="accent2"/>
            </a:fillRef>
            <a:effectRef idx="0">
              <a:schemeClr val="accent2"/>
            </a:effectRef>
            <a:fontRef idx="minor">
              <a:schemeClr val="tx1"/>
            </a:fontRef>
          </p:style>
        </p:cxnSp>
        <p:sp>
          <p:nvSpPr>
            <p:cNvPr id="54285" name="テキスト ボックス 8"/>
            <p:cNvSpPr txBox="1">
              <a:spLocks noChangeArrowheads="1"/>
            </p:cNvSpPr>
            <p:nvPr/>
          </p:nvSpPr>
          <p:spPr bwMode="auto">
            <a:xfrm>
              <a:off x="4005326" y="76118"/>
              <a:ext cx="125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速いゾンデ</a:t>
              </a:r>
            </a:p>
          </p:txBody>
        </p:sp>
        <p:sp>
          <p:nvSpPr>
            <p:cNvPr id="54286" name="テキスト ボックス 9"/>
            <p:cNvSpPr txBox="1">
              <a:spLocks noChangeArrowheads="1"/>
            </p:cNvSpPr>
            <p:nvPr/>
          </p:nvSpPr>
          <p:spPr bwMode="auto">
            <a:xfrm>
              <a:off x="4020693" y="332882"/>
              <a:ext cx="1500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基準のゾンデ</a:t>
              </a:r>
            </a:p>
          </p:txBody>
        </p:sp>
        <p:sp>
          <p:nvSpPr>
            <p:cNvPr id="54287" name="テキスト ボックス 10"/>
            <p:cNvSpPr txBox="1">
              <a:spLocks noChangeArrowheads="1"/>
            </p:cNvSpPr>
            <p:nvPr/>
          </p:nvSpPr>
          <p:spPr bwMode="auto">
            <a:xfrm>
              <a:off x="4014144" y="559338"/>
              <a:ext cx="125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遅いゾンデ</a:t>
              </a:r>
            </a:p>
          </p:txBody>
        </p:sp>
      </p:grpSp>
      <p:sp>
        <p:nvSpPr>
          <p:cNvPr id="54277" name="テキスト ボックス 11"/>
          <p:cNvSpPr txBox="1">
            <a:spLocks noChangeArrowheads="1"/>
          </p:cNvSpPr>
          <p:nvPr/>
        </p:nvSpPr>
        <p:spPr bwMode="auto">
          <a:xfrm>
            <a:off x="142875" y="47625"/>
            <a:ext cx="5345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t>観測結果　放球後のゾンデ流跡線</a:t>
            </a:r>
          </a:p>
        </p:txBody>
      </p:sp>
      <p:cxnSp>
        <p:nvCxnSpPr>
          <p:cNvPr id="14" name="直線コネクタ 13"/>
          <p:cNvCxnSpPr/>
          <p:nvPr/>
        </p:nvCxnSpPr>
        <p:spPr>
          <a:xfrm>
            <a:off x="5929313" y="3429000"/>
            <a:ext cx="3132137"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54279" name="テキスト ボックス 15"/>
          <p:cNvSpPr txBox="1">
            <a:spLocks noChangeArrowheads="1"/>
          </p:cNvSpPr>
          <p:nvPr/>
        </p:nvSpPr>
        <p:spPr bwMode="auto">
          <a:xfrm>
            <a:off x="500063" y="5262563"/>
            <a:ext cx="837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t>南西，西風時はゾンデは比較的直線的な流跡線となる</a:t>
            </a:r>
          </a:p>
        </p:txBody>
      </p:sp>
      <p:sp>
        <p:nvSpPr>
          <p:cNvPr id="54280" name="テキスト ボックス 16"/>
          <p:cNvSpPr txBox="1">
            <a:spLocks noChangeArrowheads="1"/>
          </p:cNvSpPr>
          <p:nvPr/>
        </p:nvSpPr>
        <p:spPr bwMode="auto">
          <a:xfrm>
            <a:off x="571500" y="5929313"/>
            <a:ext cx="828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t>しかし，北西風時には波状の挙動を見せる（</a:t>
            </a:r>
            <a:r>
              <a:rPr lang="en-US" altLang="ja-JP" sz="2800"/>
              <a:t>21</a:t>
            </a:r>
            <a:r>
              <a:rPr lang="ja-JP" altLang="en-US" sz="2800"/>
              <a:t>，</a:t>
            </a:r>
            <a:r>
              <a:rPr lang="en-US" altLang="ja-JP" sz="2800"/>
              <a:t>24</a:t>
            </a:r>
            <a:r>
              <a:rPr lang="ja-JP" altLang="en-US" sz="2800"/>
              <a:t>時）</a:t>
            </a:r>
          </a:p>
        </p:txBody>
      </p:sp>
      <p:sp>
        <p:nvSpPr>
          <p:cNvPr id="18" name="スライド番号プレースホルダ 17"/>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FFDC63E6-EBD1-4ABC-9EE5-6EEB9641F1DB}" type="slidenum">
              <a:rPr lang="ja-JP" altLang="en-US">
                <a:latin typeface="Times New Roman" panose="02020603050405020304" pitchFamily="18" charset="0"/>
              </a:rPr>
              <a:pPr/>
              <a:t>35</a:t>
            </a:fld>
            <a:endParaRPr lang="ja-JP" altLang="en-US">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39C9C97F-F4AB-4361-8231-B07B22B5751E}" type="slidenum">
              <a:rPr lang="ja-JP" altLang="en-US">
                <a:latin typeface="Times New Roman" panose="02020603050405020304" pitchFamily="18" charset="0"/>
              </a:rPr>
              <a:pPr/>
              <a:t>36</a:t>
            </a:fld>
            <a:endParaRPr lang="ja-JP" altLang="en-US">
              <a:latin typeface="Times New Roman" panose="02020603050405020304" pitchFamily="18" charset="0"/>
            </a:endParaRPr>
          </a:p>
        </p:txBody>
      </p:sp>
      <p:sp>
        <p:nvSpPr>
          <p:cNvPr id="55299" name="テキスト ボックス 4"/>
          <p:cNvSpPr txBox="1">
            <a:spLocks noChangeArrowheads="1"/>
          </p:cNvSpPr>
          <p:nvPr/>
        </p:nvSpPr>
        <p:spPr bwMode="auto">
          <a:xfrm>
            <a:off x="-19050" y="-49213"/>
            <a:ext cx="92503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t>おまけ　津と周辺の風速差について</a:t>
            </a:r>
            <a:r>
              <a:rPr lang="ja-JP" altLang="en-US" sz="2400"/>
              <a:t>（桑名，四日市，亀山，小俣）</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97138"/>
            <a:ext cx="4608513"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2428875"/>
            <a:ext cx="44926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テキスト ボックス 9"/>
          <p:cNvSpPr txBox="1">
            <a:spLocks noChangeArrowheads="1"/>
          </p:cNvSpPr>
          <p:nvPr/>
        </p:nvSpPr>
        <p:spPr bwMode="auto">
          <a:xfrm>
            <a:off x="42863" y="642938"/>
            <a:ext cx="88153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200"/>
              <a:t>風向計高度による風速差＝津の風速の気候値 ー </a:t>
            </a:r>
            <a:r>
              <a:rPr lang="en-US" altLang="ja-JP" sz="2200"/>
              <a:t>4</a:t>
            </a:r>
            <a:r>
              <a:rPr lang="ja-JP" altLang="en-US" sz="2200"/>
              <a:t>地点の風速の気候値</a:t>
            </a:r>
          </a:p>
        </p:txBody>
      </p:sp>
      <p:sp>
        <p:nvSpPr>
          <p:cNvPr id="55303" name="テキスト ボックス 10"/>
          <p:cNvSpPr txBox="1">
            <a:spLocks noChangeArrowheads="1"/>
          </p:cNvSpPr>
          <p:nvPr/>
        </p:nvSpPr>
        <p:spPr bwMode="auto">
          <a:xfrm>
            <a:off x="0" y="1284288"/>
            <a:ext cx="86502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200"/>
              <a:t>局地風速＝津の風速 ー </a:t>
            </a:r>
            <a:r>
              <a:rPr lang="en-US" altLang="ja-JP" sz="2200"/>
              <a:t>4</a:t>
            </a:r>
            <a:r>
              <a:rPr lang="ja-JP" altLang="en-US" sz="2200"/>
              <a:t>地点の平均風速 ー 風向計高度による風速差</a:t>
            </a:r>
          </a:p>
        </p:txBody>
      </p:sp>
      <p:sp>
        <p:nvSpPr>
          <p:cNvPr id="55304" name="テキスト ボックス 11"/>
          <p:cNvSpPr txBox="1">
            <a:spLocks noChangeArrowheads="1"/>
          </p:cNvSpPr>
          <p:nvPr/>
        </p:nvSpPr>
        <p:spPr bwMode="auto">
          <a:xfrm>
            <a:off x="979488" y="1998663"/>
            <a:ext cx="7450137" cy="4302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200"/>
              <a:t>局地風速＞０　＝＞　周辺よりも津で強い風が観測されている</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11376E8A-E339-4529-9FE5-DC4EB4D9E368}" type="slidenum">
              <a:rPr kumimoji="0" lang="en-US" altLang="ja-JP">
                <a:solidFill>
                  <a:srgbClr val="000000"/>
                </a:solidFill>
                <a:latin typeface="Times New Roman" panose="02020603050405020304" pitchFamily="18" charset="0"/>
              </a:rPr>
              <a:pPr/>
              <a:t>37</a:t>
            </a:fld>
            <a:endParaRPr kumimoji="0" lang="en-US" altLang="ja-JP">
              <a:solidFill>
                <a:srgbClr val="000000"/>
              </a:solidFill>
              <a:latin typeface="Times New Roman" panose="02020603050405020304" pitchFamily="18" charset="0"/>
            </a:endParaRPr>
          </a:p>
        </p:txBody>
      </p:sp>
      <p:pic>
        <p:nvPicPr>
          <p:cNvPr id="56323"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209550"/>
            <a:ext cx="5819775"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角丸四角形 6"/>
          <p:cNvSpPr/>
          <p:nvPr/>
        </p:nvSpPr>
        <p:spPr>
          <a:xfrm>
            <a:off x="0" y="0"/>
            <a:ext cx="9144000" cy="63976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ja-JP" altLang="en-US">
              <a:solidFill>
                <a:prstClr val="black"/>
              </a:solidFill>
            </a:endParaRPr>
          </a:p>
        </p:txBody>
      </p:sp>
      <p:sp>
        <p:nvSpPr>
          <p:cNvPr id="57347" name="テキスト ボックス 3"/>
          <p:cNvSpPr txBox="1">
            <a:spLocks noChangeArrowheads="1"/>
          </p:cNvSpPr>
          <p:nvPr/>
        </p:nvSpPr>
        <p:spPr bwMode="auto">
          <a:xfrm>
            <a:off x="104775" y="115888"/>
            <a:ext cx="878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観測された大気場の構造がモデル内にもみられるか比較</a:t>
            </a:r>
          </a:p>
        </p:txBody>
      </p:sp>
      <p:sp>
        <p:nvSpPr>
          <p:cNvPr id="5" name="テキスト ボックス 4"/>
          <p:cNvSpPr txBox="1"/>
          <p:nvPr/>
        </p:nvSpPr>
        <p:spPr>
          <a:xfrm>
            <a:off x="176213" y="765175"/>
            <a:ext cx="8618537" cy="4024313"/>
          </a:xfrm>
          <a:prstGeom prst="rect">
            <a:avLst/>
          </a:prstGeom>
          <a:noFill/>
        </p:spPr>
        <p:txBody>
          <a:bodyPr wrap="none">
            <a:spAutoFit/>
          </a:bodyPr>
          <a:lstStyle/>
          <a:p>
            <a:pPr fontAlgn="auto">
              <a:spcBef>
                <a:spcPts val="0"/>
              </a:spcBef>
              <a:spcAft>
                <a:spcPts val="0"/>
              </a:spcAft>
              <a:defRPr/>
            </a:pPr>
            <a:r>
              <a:rPr lang="ja-JP" altLang="en-US" sz="2800" dirty="0">
                <a:solidFill>
                  <a:prstClr val="black"/>
                </a:solidFill>
                <a:latin typeface="+mn-lt"/>
                <a:ea typeface="+mn-ea"/>
              </a:rPr>
              <a:t>使用データ：気象庁メソ数値予報モデル </a:t>
            </a:r>
            <a:r>
              <a:rPr lang="en-US" altLang="ja-JP" sz="2800" dirty="0">
                <a:solidFill>
                  <a:prstClr val="black"/>
                </a:solidFill>
                <a:latin typeface="+mn-lt"/>
                <a:ea typeface="+mn-ea"/>
              </a:rPr>
              <a:t>(</a:t>
            </a:r>
            <a:r>
              <a:rPr lang="ja-JP" altLang="en-US" sz="2800" dirty="0">
                <a:solidFill>
                  <a:prstClr val="black"/>
                </a:solidFill>
                <a:latin typeface="+mn-lt"/>
                <a:ea typeface="+mn-ea"/>
              </a:rPr>
              <a:t>非静力モデル</a:t>
            </a:r>
            <a:r>
              <a:rPr lang="en-US" altLang="ja-JP" sz="2800" dirty="0">
                <a:solidFill>
                  <a:prstClr val="black"/>
                </a:solidFill>
                <a:latin typeface="+mn-lt"/>
                <a:ea typeface="+mn-ea"/>
              </a:rPr>
              <a:t>) </a:t>
            </a:r>
          </a:p>
          <a:p>
            <a:pPr fontAlgn="auto">
              <a:spcBef>
                <a:spcPts val="0"/>
              </a:spcBef>
              <a:spcAft>
                <a:spcPts val="0"/>
              </a:spcAft>
              <a:defRPr/>
            </a:pPr>
            <a:r>
              <a:rPr lang="ja-JP" altLang="en-US" sz="2800" dirty="0">
                <a:solidFill>
                  <a:prstClr val="black"/>
                </a:solidFill>
                <a:latin typeface="+mn-lt"/>
                <a:ea typeface="+mn-ea"/>
              </a:rPr>
              <a:t>　</a:t>
            </a:r>
            <a:r>
              <a:rPr lang="ja-JP" altLang="en-US" sz="2800" dirty="0">
                <a:solidFill>
                  <a:prstClr val="black"/>
                </a:solidFill>
                <a:latin typeface="+mn-lt"/>
                <a:ea typeface="+mn-ea"/>
              </a:rPr>
              <a:t>　　　　　　　　　</a:t>
            </a:r>
            <a:r>
              <a:rPr lang="en-US" altLang="ja-JP" sz="2800" dirty="0" err="1">
                <a:solidFill>
                  <a:prstClr val="black"/>
                </a:solidFill>
                <a:latin typeface="+mn-lt"/>
                <a:ea typeface="+mn-ea"/>
              </a:rPr>
              <a:t>Meso</a:t>
            </a:r>
            <a:r>
              <a:rPr lang="en-US" altLang="ja-JP" sz="2800" dirty="0">
                <a:solidFill>
                  <a:prstClr val="black"/>
                </a:solidFill>
                <a:latin typeface="+mn-lt"/>
                <a:ea typeface="+mn-ea"/>
              </a:rPr>
              <a:t> Scale Model (MSM)</a:t>
            </a:r>
          </a:p>
          <a:p>
            <a:pPr fontAlgn="auto">
              <a:spcBef>
                <a:spcPts val="0"/>
              </a:spcBef>
              <a:spcAft>
                <a:spcPts val="0"/>
              </a:spcAft>
              <a:defRPr/>
            </a:pPr>
            <a:endParaRPr lang="en-US" altLang="ja-JP" sz="1050" dirty="0">
              <a:solidFill>
                <a:prstClr val="black"/>
              </a:solidFill>
              <a:latin typeface="+mn-lt"/>
              <a:ea typeface="+mn-ea"/>
            </a:endParaRPr>
          </a:p>
          <a:p>
            <a:pPr fontAlgn="auto">
              <a:spcBef>
                <a:spcPts val="0"/>
              </a:spcBef>
              <a:spcAft>
                <a:spcPts val="0"/>
              </a:spcAft>
              <a:defRPr/>
            </a:pPr>
            <a:r>
              <a:rPr lang="ja-JP" altLang="en-US" sz="2800" dirty="0">
                <a:solidFill>
                  <a:prstClr val="black"/>
                </a:solidFill>
                <a:latin typeface="+mn-lt"/>
                <a:ea typeface="+mn-ea"/>
              </a:rPr>
              <a:t>　</a:t>
            </a:r>
            <a:r>
              <a:rPr lang="ja-JP" altLang="en-US" sz="2800" dirty="0">
                <a:solidFill>
                  <a:prstClr val="black"/>
                </a:solidFill>
                <a:latin typeface="+mn-lt"/>
                <a:ea typeface="+mn-ea"/>
              </a:rPr>
              <a:t>　　　　　　　解像度　</a:t>
            </a:r>
            <a:r>
              <a:rPr lang="en-US" altLang="ja-JP" sz="2800" dirty="0">
                <a:solidFill>
                  <a:prstClr val="black"/>
                </a:solidFill>
                <a:latin typeface="+mn-lt"/>
                <a:ea typeface="+mn-ea"/>
              </a:rPr>
              <a:t>0.05</a:t>
            </a:r>
            <a:r>
              <a:rPr lang="ja-JP" altLang="en-US" sz="2800" dirty="0">
                <a:solidFill>
                  <a:prstClr val="black"/>
                </a:solidFill>
                <a:latin typeface="+mn-lt"/>
                <a:ea typeface="+mn-ea"/>
              </a:rPr>
              <a:t>度</a:t>
            </a:r>
            <a:r>
              <a:rPr lang="en-US" altLang="ja-JP" sz="2800" dirty="0">
                <a:solidFill>
                  <a:prstClr val="black"/>
                </a:solidFill>
                <a:latin typeface="+mn-lt"/>
                <a:ea typeface="+mn-ea"/>
              </a:rPr>
              <a:t>×0.0625</a:t>
            </a:r>
            <a:r>
              <a:rPr lang="ja-JP" altLang="en-US" sz="2800" dirty="0">
                <a:solidFill>
                  <a:prstClr val="black"/>
                </a:solidFill>
                <a:latin typeface="+mn-lt"/>
                <a:ea typeface="+mn-ea"/>
              </a:rPr>
              <a:t>度　</a:t>
            </a:r>
            <a:r>
              <a:rPr lang="en-US" altLang="ja-JP" sz="2800" dirty="0">
                <a:solidFill>
                  <a:prstClr val="black"/>
                </a:solidFill>
                <a:latin typeface="+mn-lt"/>
                <a:ea typeface="+mn-ea"/>
              </a:rPr>
              <a:t>(</a:t>
            </a:r>
            <a:r>
              <a:rPr lang="ja-JP" altLang="en-US" sz="2800" dirty="0">
                <a:solidFill>
                  <a:prstClr val="black"/>
                </a:solidFill>
                <a:latin typeface="+mn-lt"/>
                <a:ea typeface="+mn-ea"/>
              </a:rPr>
              <a:t>地表面</a:t>
            </a:r>
            <a:r>
              <a:rPr lang="en-US" altLang="ja-JP" sz="2800" dirty="0">
                <a:solidFill>
                  <a:prstClr val="black"/>
                </a:solidFill>
                <a:latin typeface="+mn-lt"/>
                <a:ea typeface="+mn-ea"/>
              </a:rPr>
              <a:t>)</a:t>
            </a:r>
          </a:p>
          <a:p>
            <a:pPr fontAlgn="auto">
              <a:spcBef>
                <a:spcPts val="0"/>
              </a:spcBef>
              <a:spcAft>
                <a:spcPts val="0"/>
              </a:spcAft>
              <a:defRPr/>
            </a:pPr>
            <a:r>
              <a:rPr lang="ja-JP" altLang="en-US" sz="2800" dirty="0">
                <a:solidFill>
                  <a:prstClr val="black"/>
                </a:solidFill>
                <a:latin typeface="+mn-lt"/>
                <a:ea typeface="+mn-ea"/>
              </a:rPr>
              <a:t>　</a:t>
            </a:r>
            <a:r>
              <a:rPr lang="ja-JP" altLang="en-US" sz="2800" dirty="0">
                <a:solidFill>
                  <a:prstClr val="black"/>
                </a:solidFill>
                <a:latin typeface="+mn-lt"/>
                <a:ea typeface="+mn-ea"/>
              </a:rPr>
              <a:t>　　　　　　　　　　　　　 </a:t>
            </a:r>
            <a:r>
              <a:rPr lang="en-US" altLang="ja-JP" sz="2800" dirty="0">
                <a:solidFill>
                  <a:prstClr val="black"/>
                </a:solidFill>
                <a:latin typeface="+mn-lt"/>
                <a:ea typeface="+mn-ea"/>
              </a:rPr>
              <a:t>0.1</a:t>
            </a:r>
            <a:r>
              <a:rPr lang="ja-JP" altLang="en-US" sz="2800" dirty="0">
                <a:solidFill>
                  <a:prstClr val="black"/>
                </a:solidFill>
                <a:latin typeface="+mn-lt"/>
                <a:ea typeface="+mn-ea"/>
              </a:rPr>
              <a:t>度</a:t>
            </a:r>
            <a:r>
              <a:rPr lang="en-US" altLang="ja-JP" sz="2800" dirty="0">
                <a:solidFill>
                  <a:prstClr val="black"/>
                </a:solidFill>
                <a:latin typeface="+mn-lt"/>
                <a:ea typeface="+mn-ea"/>
              </a:rPr>
              <a:t>×0.125</a:t>
            </a:r>
            <a:r>
              <a:rPr lang="ja-JP" altLang="en-US" sz="2800" dirty="0">
                <a:solidFill>
                  <a:prstClr val="black"/>
                </a:solidFill>
                <a:latin typeface="+mn-lt"/>
                <a:ea typeface="+mn-ea"/>
              </a:rPr>
              <a:t>度　  </a:t>
            </a:r>
            <a:r>
              <a:rPr lang="en-US" altLang="ja-JP" sz="2800" dirty="0">
                <a:solidFill>
                  <a:prstClr val="black"/>
                </a:solidFill>
                <a:latin typeface="+mn-lt"/>
                <a:ea typeface="+mn-ea"/>
              </a:rPr>
              <a:t>(</a:t>
            </a:r>
            <a:r>
              <a:rPr lang="ja-JP" altLang="en-US" sz="2800" dirty="0">
                <a:solidFill>
                  <a:prstClr val="black"/>
                </a:solidFill>
                <a:latin typeface="+mn-lt"/>
                <a:ea typeface="+mn-ea"/>
              </a:rPr>
              <a:t>気圧面</a:t>
            </a:r>
            <a:r>
              <a:rPr lang="en-US" altLang="ja-JP" sz="2800" dirty="0">
                <a:solidFill>
                  <a:prstClr val="black"/>
                </a:solidFill>
                <a:latin typeface="+mn-lt"/>
                <a:ea typeface="+mn-ea"/>
              </a:rPr>
              <a:t>)</a:t>
            </a:r>
          </a:p>
          <a:p>
            <a:pPr fontAlgn="auto">
              <a:spcBef>
                <a:spcPts val="0"/>
              </a:spcBef>
              <a:spcAft>
                <a:spcPts val="0"/>
              </a:spcAft>
              <a:defRPr/>
            </a:pPr>
            <a:endParaRPr lang="en-US" altLang="ja-JP" sz="1050" dirty="0">
              <a:solidFill>
                <a:prstClr val="black"/>
              </a:solidFill>
              <a:latin typeface="+mn-lt"/>
              <a:ea typeface="+mn-ea"/>
            </a:endParaRPr>
          </a:p>
          <a:p>
            <a:pPr fontAlgn="auto">
              <a:spcBef>
                <a:spcPts val="0"/>
              </a:spcBef>
              <a:spcAft>
                <a:spcPts val="0"/>
              </a:spcAft>
              <a:defRPr/>
            </a:pPr>
            <a:r>
              <a:rPr lang="ja-JP" altLang="en-US" sz="2800" dirty="0">
                <a:solidFill>
                  <a:prstClr val="black"/>
                </a:solidFill>
                <a:latin typeface="+mn-lt"/>
                <a:ea typeface="+mn-ea"/>
              </a:rPr>
              <a:t>　　　　　　　　鉛直層数　</a:t>
            </a:r>
            <a:r>
              <a:rPr lang="en-US" altLang="ja-JP" sz="2800" dirty="0">
                <a:solidFill>
                  <a:prstClr val="black"/>
                </a:solidFill>
                <a:latin typeface="+mn-lt"/>
                <a:ea typeface="+mn-ea"/>
              </a:rPr>
              <a:t>16</a:t>
            </a:r>
            <a:r>
              <a:rPr lang="ja-JP" altLang="en-US" sz="2800" dirty="0">
                <a:solidFill>
                  <a:prstClr val="black"/>
                </a:solidFill>
                <a:latin typeface="+mn-lt"/>
                <a:ea typeface="+mn-ea"/>
              </a:rPr>
              <a:t>層</a:t>
            </a:r>
            <a:endParaRPr lang="en-US" altLang="ja-JP" sz="2800" dirty="0">
              <a:solidFill>
                <a:prstClr val="black"/>
              </a:solidFill>
              <a:latin typeface="+mn-lt"/>
              <a:ea typeface="+mn-ea"/>
            </a:endParaRPr>
          </a:p>
          <a:p>
            <a:pPr fontAlgn="auto">
              <a:spcBef>
                <a:spcPts val="0"/>
              </a:spcBef>
              <a:spcAft>
                <a:spcPts val="0"/>
              </a:spcAft>
              <a:defRPr/>
            </a:pPr>
            <a:endParaRPr lang="en-US" altLang="ja-JP" sz="1050" dirty="0">
              <a:solidFill>
                <a:prstClr val="black"/>
              </a:solidFill>
              <a:latin typeface="+mn-lt"/>
              <a:ea typeface="+mn-ea"/>
            </a:endParaRPr>
          </a:p>
          <a:p>
            <a:pPr fontAlgn="auto">
              <a:spcBef>
                <a:spcPts val="0"/>
              </a:spcBef>
              <a:spcAft>
                <a:spcPts val="0"/>
              </a:spcAft>
              <a:defRPr/>
            </a:pPr>
            <a:r>
              <a:rPr lang="ja-JP" altLang="en-US" sz="2800" dirty="0">
                <a:solidFill>
                  <a:prstClr val="black"/>
                </a:solidFill>
                <a:latin typeface="+mn-lt"/>
                <a:ea typeface="+mn-ea"/>
              </a:rPr>
              <a:t>　　　　　　　　初期値は</a:t>
            </a:r>
            <a:r>
              <a:rPr lang="en-US" altLang="ja-JP" sz="2800" dirty="0">
                <a:solidFill>
                  <a:prstClr val="black"/>
                </a:solidFill>
                <a:latin typeface="+mn-lt"/>
                <a:ea typeface="+mn-ea"/>
              </a:rPr>
              <a:t>3</a:t>
            </a:r>
            <a:r>
              <a:rPr lang="ja-JP" altLang="en-US" sz="2800" dirty="0">
                <a:solidFill>
                  <a:prstClr val="black"/>
                </a:solidFill>
                <a:latin typeface="+mn-lt"/>
                <a:ea typeface="+mn-ea"/>
              </a:rPr>
              <a:t>時間毎の</a:t>
            </a:r>
            <a:r>
              <a:rPr lang="en-US" altLang="ja-JP" sz="2800" dirty="0">
                <a:solidFill>
                  <a:prstClr val="black"/>
                </a:solidFill>
                <a:latin typeface="+mn-lt"/>
                <a:ea typeface="+mn-ea"/>
              </a:rPr>
              <a:t>1</a:t>
            </a:r>
            <a:r>
              <a:rPr lang="ja-JP" altLang="en-US" sz="2800" dirty="0">
                <a:solidFill>
                  <a:prstClr val="black"/>
                </a:solidFill>
                <a:latin typeface="+mn-lt"/>
                <a:ea typeface="+mn-ea"/>
              </a:rPr>
              <a:t>日</a:t>
            </a:r>
            <a:r>
              <a:rPr lang="en-US" altLang="ja-JP" sz="2800" dirty="0">
                <a:solidFill>
                  <a:prstClr val="black"/>
                </a:solidFill>
                <a:latin typeface="+mn-lt"/>
                <a:ea typeface="+mn-ea"/>
              </a:rPr>
              <a:t>8</a:t>
            </a:r>
            <a:r>
              <a:rPr lang="ja-JP" altLang="en-US" sz="2800" dirty="0">
                <a:solidFill>
                  <a:prstClr val="black"/>
                </a:solidFill>
                <a:latin typeface="+mn-lt"/>
                <a:ea typeface="+mn-ea"/>
              </a:rPr>
              <a:t>回</a:t>
            </a:r>
            <a:endParaRPr lang="en-US" altLang="ja-JP" sz="2800" dirty="0">
              <a:solidFill>
                <a:prstClr val="black"/>
              </a:solidFill>
              <a:latin typeface="+mn-lt"/>
              <a:ea typeface="+mn-ea"/>
            </a:endParaRPr>
          </a:p>
          <a:p>
            <a:pPr fontAlgn="auto">
              <a:spcBef>
                <a:spcPts val="0"/>
              </a:spcBef>
              <a:spcAft>
                <a:spcPts val="0"/>
              </a:spcAft>
              <a:defRPr/>
            </a:pPr>
            <a:r>
              <a:rPr lang="ja-JP" altLang="en-US" sz="2800" dirty="0">
                <a:solidFill>
                  <a:prstClr val="black"/>
                </a:solidFill>
                <a:latin typeface="+mn-lt"/>
                <a:ea typeface="+mn-ea"/>
              </a:rPr>
              <a:t>　</a:t>
            </a:r>
            <a:r>
              <a:rPr lang="ja-JP" altLang="en-US" sz="2800" dirty="0">
                <a:solidFill>
                  <a:prstClr val="black"/>
                </a:solidFill>
                <a:latin typeface="+mn-lt"/>
                <a:ea typeface="+mn-ea"/>
              </a:rPr>
              <a:t>　　　　　　　予報時間は</a:t>
            </a:r>
            <a:r>
              <a:rPr lang="en-US" altLang="ja-JP" sz="2800" dirty="0">
                <a:solidFill>
                  <a:prstClr val="black"/>
                </a:solidFill>
                <a:latin typeface="+mn-lt"/>
                <a:ea typeface="+mn-ea"/>
              </a:rPr>
              <a:t>15</a:t>
            </a:r>
            <a:r>
              <a:rPr lang="ja-JP" altLang="en-US" sz="2800" dirty="0">
                <a:solidFill>
                  <a:prstClr val="black"/>
                </a:solidFill>
                <a:latin typeface="+mn-lt"/>
                <a:ea typeface="+mn-ea"/>
              </a:rPr>
              <a:t>時間と</a:t>
            </a:r>
            <a:r>
              <a:rPr lang="en-US" altLang="ja-JP" sz="2800" dirty="0">
                <a:solidFill>
                  <a:prstClr val="black"/>
                </a:solidFill>
                <a:latin typeface="+mn-lt"/>
                <a:ea typeface="+mn-ea"/>
              </a:rPr>
              <a:t>33</a:t>
            </a:r>
            <a:r>
              <a:rPr lang="ja-JP" altLang="en-US" sz="2800" dirty="0">
                <a:solidFill>
                  <a:prstClr val="black"/>
                </a:solidFill>
                <a:latin typeface="+mn-lt"/>
                <a:ea typeface="+mn-ea"/>
              </a:rPr>
              <a:t>時間</a:t>
            </a:r>
            <a:endParaRPr lang="en-US" altLang="ja-JP" sz="2800" dirty="0">
              <a:solidFill>
                <a:prstClr val="black"/>
              </a:solidFill>
              <a:latin typeface="+mn-lt"/>
              <a:ea typeface="+mn-ea"/>
            </a:endParaRPr>
          </a:p>
          <a:p>
            <a:pPr fontAlgn="auto">
              <a:spcBef>
                <a:spcPts val="0"/>
              </a:spcBef>
              <a:spcAft>
                <a:spcPts val="0"/>
              </a:spcAft>
              <a:defRPr/>
            </a:pPr>
            <a:endParaRPr lang="en-US" altLang="ja-JP" sz="2800" dirty="0">
              <a:solidFill>
                <a:prstClr val="black"/>
              </a:solidFill>
              <a:latin typeface="+mn-lt"/>
              <a:ea typeface="+mn-ea"/>
            </a:endParaRPr>
          </a:p>
        </p:txBody>
      </p:sp>
      <p:sp>
        <p:nvSpPr>
          <p:cNvPr id="57349" name="テキスト ボックス 5"/>
          <p:cNvSpPr txBox="1">
            <a:spLocks noChangeArrowheads="1"/>
          </p:cNvSpPr>
          <p:nvPr/>
        </p:nvSpPr>
        <p:spPr bwMode="auto">
          <a:xfrm>
            <a:off x="250825" y="5788025"/>
            <a:ext cx="8939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・使用した地表面データは</a:t>
            </a:r>
            <a:r>
              <a:rPr lang="en-US" altLang="ja-JP" sz="2800">
                <a:solidFill>
                  <a:srgbClr val="000000"/>
                </a:solidFill>
                <a:latin typeface="Calibri" panose="020F0502020204030204" pitchFamily="34" charset="0"/>
              </a:rPr>
              <a:t>00,03,06,09,12,15,18,21UTC</a:t>
            </a:r>
            <a:r>
              <a:rPr lang="ja-JP" altLang="en-US" sz="2800">
                <a:solidFill>
                  <a:srgbClr val="000000"/>
                </a:solidFill>
                <a:latin typeface="Calibri" panose="020F0502020204030204" pitchFamily="34" charset="0"/>
              </a:rPr>
              <a:t>が</a:t>
            </a:r>
            <a:endParaRPr lang="en-US" altLang="ja-JP" sz="2800">
              <a:solidFill>
                <a:srgbClr val="000000"/>
              </a:solidFill>
              <a:latin typeface="Calibri" panose="020F0502020204030204" pitchFamily="34" charset="0"/>
            </a:endParaRPr>
          </a:p>
          <a:p>
            <a:r>
              <a:rPr lang="ja-JP" altLang="en-US" sz="2800">
                <a:solidFill>
                  <a:srgbClr val="000000"/>
                </a:solidFill>
                <a:latin typeface="Calibri" panose="020F0502020204030204" pitchFamily="34" charset="0"/>
              </a:rPr>
              <a:t>　初期値でその間を予報時間で補間しているデータセット</a:t>
            </a:r>
          </a:p>
        </p:txBody>
      </p:sp>
      <p:cxnSp>
        <p:nvCxnSpPr>
          <p:cNvPr id="9" name="直線コネクタ 8"/>
          <p:cNvCxnSpPr/>
          <p:nvPr/>
        </p:nvCxnSpPr>
        <p:spPr>
          <a:xfrm>
            <a:off x="-180975" y="4868863"/>
            <a:ext cx="936466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7351" name="テキスト ボックス 9"/>
          <p:cNvSpPr txBox="1">
            <a:spLocks noChangeArrowheads="1"/>
          </p:cNvSpPr>
          <p:nvPr/>
        </p:nvSpPr>
        <p:spPr bwMode="auto">
          <a:xfrm>
            <a:off x="323850" y="4975225"/>
            <a:ext cx="7783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・基本的に初期値</a:t>
            </a:r>
            <a:r>
              <a:rPr lang="en-US" altLang="ja-JP" sz="2800">
                <a:solidFill>
                  <a:srgbClr val="000000"/>
                </a:solidFill>
                <a:latin typeface="Calibri" panose="020F0502020204030204" pitchFamily="34" charset="0"/>
              </a:rPr>
              <a:t>(</a:t>
            </a:r>
            <a:r>
              <a:rPr lang="en-US" altLang="ja-JP" sz="2800">
                <a:solidFill>
                  <a:srgbClr val="000000"/>
                </a:solidFill>
                <a:latin typeface="Times New Roman" panose="02020603050405020304" pitchFamily="18" charset="0"/>
                <a:cs typeface="Times New Roman" panose="02020603050405020304" pitchFamily="18" charset="0"/>
              </a:rPr>
              <a:t>≈</a:t>
            </a:r>
            <a:r>
              <a:rPr lang="ja-JP" altLang="en-US" sz="2800">
                <a:solidFill>
                  <a:srgbClr val="000000"/>
                </a:solidFill>
                <a:latin typeface="Times New Roman" panose="02020603050405020304" pitchFamily="18" charset="0"/>
                <a:cs typeface="Times New Roman" panose="02020603050405020304" pitchFamily="18" charset="0"/>
              </a:rPr>
              <a:t>解析値</a:t>
            </a:r>
            <a:r>
              <a:rPr lang="en-US" altLang="ja-JP" sz="2800">
                <a:solidFill>
                  <a:srgbClr val="000000"/>
                </a:solidFill>
                <a:latin typeface="Calibri" panose="020F0502020204030204" pitchFamily="34" charset="0"/>
              </a:rPr>
              <a:t>)</a:t>
            </a:r>
            <a:r>
              <a:rPr lang="ja-JP" altLang="en-US" sz="2800">
                <a:solidFill>
                  <a:srgbClr val="000000"/>
                </a:solidFill>
                <a:latin typeface="Calibri" panose="020F0502020204030204" pitchFamily="34" charset="0"/>
              </a:rPr>
              <a:t>を中心に観測値と比較</a:t>
            </a:r>
          </a:p>
        </p:txBody>
      </p:sp>
      <p:sp>
        <p:nvSpPr>
          <p:cNvPr id="57352" name="テキスト ボックス 10"/>
          <p:cNvSpPr txBox="1">
            <a:spLocks noChangeArrowheads="1"/>
          </p:cNvSpPr>
          <p:nvPr/>
        </p:nvSpPr>
        <p:spPr bwMode="auto">
          <a:xfrm>
            <a:off x="1443038" y="4427538"/>
            <a:ext cx="7881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0000"/>
                </a:solidFill>
                <a:latin typeface="Calibri" panose="020F0502020204030204" pitchFamily="34" charset="0"/>
              </a:rPr>
              <a:t>＊京大のサーバーに</a:t>
            </a:r>
            <a:r>
              <a:rPr lang="en-US" altLang="ja-JP">
                <a:solidFill>
                  <a:srgbClr val="000000"/>
                </a:solidFill>
                <a:latin typeface="Calibri" panose="020F0502020204030204" pitchFamily="34" charset="0"/>
              </a:rPr>
              <a:t>NetCDF</a:t>
            </a:r>
            <a:r>
              <a:rPr lang="ja-JP" altLang="en-US">
                <a:solidFill>
                  <a:srgbClr val="000000"/>
                </a:solidFill>
                <a:latin typeface="Calibri" panose="020F0502020204030204" pitchFamily="34" charset="0"/>
              </a:rPr>
              <a:t>化されたデータがあるので見て見たい方はどうぞ！</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角丸四角形 2"/>
          <p:cNvSpPr/>
          <p:nvPr/>
        </p:nvSpPr>
        <p:spPr>
          <a:xfrm>
            <a:off x="0" y="0"/>
            <a:ext cx="9144000" cy="5492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ltLang="ja-JP" sz="2800" dirty="0">
                <a:solidFill>
                  <a:prstClr val="black"/>
                </a:solidFill>
              </a:rPr>
              <a:t>MSM</a:t>
            </a:r>
            <a:r>
              <a:rPr lang="ja-JP" altLang="en-US" sz="2800" dirty="0">
                <a:solidFill>
                  <a:prstClr val="black"/>
                </a:solidFill>
              </a:rPr>
              <a:t>と</a:t>
            </a:r>
            <a:r>
              <a:rPr lang="en-US" altLang="ja-JP" sz="2800" dirty="0" err="1">
                <a:solidFill>
                  <a:prstClr val="black"/>
                </a:solidFill>
              </a:rPr>
              <a:t>AMeDAS</a:t>
            </a:r>
            <a:r>
              <a:rPr lang="ja-JP" altLang="en-US" sz="2800" dirty="0">
                <a:solidFill>
                  <a:prstClr val="black"/>
                </a:solidFill>
              </a:rPr>
              <a:t>の風速比較</a:t>
            </a:r>
            <a:r>
              <a:rPr lang="en-US" altLang="ja-JP" sz="2800" dirty="0">
                <a:solidFill>
                  <a:prstClr val="black"/>
                </a:solidFill>
              </a:rPr>
              <a:t>(3/21</a:t>
            </a:r>
            <a:r>
              <a:rPr lang="ja-JP" altLang="en-US" sz="2800" dirty="0">
                <a:solidFill>
                  <a:prstClr val="black"/>
                </a:solidFill>
              </a:rPr>
              <a:t>：</a:t>
            </a:r>
            <a:r>
              <a:rPr lang="ja-JP" altLang="en-US" sz="2800" dirty="0">
                <a:solidFill>
                  <a:prstClr val="black"/>
                </a:solidFill>
              </a:rPr>
              <a:t>地表面データ</a:t>
            </a:r>
            <a:r>
              <a:rPr lang="en-US" altLang="ja-JP" sz="2800" dirty="0">
                <a:solidFill>
                  <a:prstClr val="black"/>
                </a:solidFill>
              </a:rPr>
              <a:t>)</a:t>
            </a:r>
            <a:endParaRPr lang="ja-JP" altLang="en-US" sz="2800" dirty="0">
              <a:solidFill>
                <a:prstClr val="black"/>
              </a:solidFill>
            </a:endParaRP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08050"/>
            <a:ext cx="2879725"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468313" y="765175"/>
            <a:ext cx="6477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8373" name="テキスト ボックス 5"/>
          <p:cNvSpPr txBox="1">
            <a:spLocks noChangeArrowheads="1"/>
          </p:cNvSpPr>
          <p:nvPr/>
        </p:nvSpPr>
        <p:spPr bwMode="auto">
          <a:xfrm>
            <a:off x="1098550" y="549275"/>
            <a:ext cx="1008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solidFill>
                  <a:srgbClr val="000000"/>
                </a:solidFill>
                <a:latin typeface="Calibri" panose="020F0502020204030204" pitchFamily="34" charset="0"/>
              </a:rPr>
              <a:t>AMeDAS</a:t>
            </a:r>
            <a:endParaRPr lang="ja-JP" altLang="en-US">
              <a:solidFill>
                <a:srgbClr val="000000"/>
              </a:solidFill>
              <a:latin typeface="Calibri" panose="020F0502020204030204" pitchFamily="34" charset="0"/>
            </a:endParaRPr>
          </a:p>
        </p:txBody>
      </p:sp>
      <p:cxnSp>
        <p:nvCxnSpPr>
          <p:cNvPr id="8" name="直線コネクタ 7"/>
          <p:cNvCxnSpPr/>
          <p:nvPr/>
        </p:nvCxnSpPr>
        <p:spPr>
          <a:xfrm>
            <a:off x="2284413" y="765175"/>
            <a:ext cx="649287" cy="0"/>
          </a:xfrm>
          <a:prstGeom prst="line">
            <a:avLst/>
          </a:prstGeom>
          <a:ln w="28575"/>
        </p:spPr>
        <p:style>
          <a:lnRef idx="1">
            <a:schemeClr val="dk1"/>
          </a:lnRef>
          <a:fillRef idx="0">
            <a:schemeClr val="dk1"/>
          </a:fillRef>
          <a:effectRef idx="0">
            <a:schemeClr val="dk1"/>
          </a:effectRef>
          <a:fontRef idx="minor">
            <a:schemeClr val="tx1"/>
          </a:fontRef>
        </p:style>
      </p:cxnSp>
      <p:sp>
        <p:nvSpPr>
          <p:cNvPr id="58375" name="テキスト ボックス 8"/>
          <p:cNvSpPr txBox="1">
            <a:spLocks noChangeArrowheads="1"/>
          </p:cNvSpPr>
          <p:nvPr/>
        </p:nvSpPr>
        <p:spPr bwMode="auto">
          <a:xfrm>
            <a:off x="2916238" y="549275"/>
            <a:ext cx="684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a:solidFill>
                  <a:srgbClr val="000000"/>
                </a:solidFill>
                <a:latin typeface="Calibri" panose="020F0502020204030204" pitchFamily="34" charset="0"/>
              </a:rPr>
              <a:t>MSM</a:t>
            </a:r>
            <a:endParaRPr lang="ja-JP" altLang="en-US">
              <a:solidFill>
                <a:srgbClr val="000000"/>
              </a:solidFill>
              <a:latin typeface="Calibri" panose="020F0502020204030204" pitchFamily="34" charset="0"/>
            </a:endParaRPr>
          </a:p>
        </p:txBody>
      </p:sp>
      <p:sp>
        <p:nvSpPr>
          <p:cNvPr id="58376" name="テキスト ボックス 9"/>
          <p:cNvSpPr txBox="1">
            <a:spLocks noChangeArrowheads="1"/>
          </p:cNvSpPr>
          <p:nvPr/>
        </p:nvSpPr>
        <p:spPr bwMode="auto">
          <a:xfrm>
            <a:off x="215900" y="981075"/>
            <a:ext cx="41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0000"/>
                </a:solidFill>
                <a:latin typeface="Calibri" panose="020F0502020204030204" pitchFamily="34" charset="0"/>
              </a:rPr>
              <a:t>津</a:t>
            </a:r>
          </a:p>
        </p:txBody>
      </p:sp>
      <p:pic>
        <p:nvPicPr>
          <p:cNvPr id="583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917575"/>
            <a:ext cx="2879725"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8" name="テキスト ボックス 11"/>
          <p:cNvSpPr txBox="1">
            <a:spLocks noChangeArrowheads="1"/>
          </p:cNvSpPr>
          <p:nvPr/>
        </p:nvSpPr>
        <p:spPr bwMode="auto">
          <a:xfrm>
            <a:off x="3324225" y="981075"/>
            <a:ext cx="64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0000"/>
                </a:solidFill>
                <a:latin typeface="Calibri" panose="020F0502020204030204" pitchFamily="34" charset="0"/>
              </a:rPr>
              <a:t>亀山</a:t>
            </a:r>
          </a:p>
        </p:txBody>
      </p:sp>
      <p:pic>
        <p:nvPicPr>
          <p:cNvPr id="583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908050"/>
            <a:ext cx="287972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0" name="テキスト ボックス 13"/>
          <p:cNvSpPr txBox="1">
            <a:spLocks noChangeArrowheads="1"/>
          </p:cNvSpPr>
          <p:nvPr/>
        </p:nvSpPr>
        <p:spPr bwMode="auto">
          <a:xfrm>
            <a:off x="6227763" y="989013"/>
            <a:ext cx="87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0000"/>
                </a:solidFill>
                <a:latin typeface="Calibri" panose="020F0502020204030204" pitchFamily="34" charset="0"/>
              </a:rPr>
              <a:t>四日市</a:t>
            </a:r>
          </a:p>
        </p:txBody>
      </p:sp>
      <p:pic>
        <p:nvPicPr>
          <p:cNvPr id="583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2879725"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2" name="テキスト ボックス 15"/>
          <p:cNvSpPr txBox="1">
            <a:spLocks noChangeArrowheads="1"/>
          </p:cNvSpPr>
          <p:nvPr/>
        </p:nvSpPr>
        <p:spPr bwMode="auto">
          <a:xfrm>
            <a:off x="1638300" y="3500438"/>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0000"/>
                </a:solidFill>
                <a:latin typeface="Calibri" panose="020F0502020204030204" pitchFamily="34" charset="0"/>
              </a:rPr>
              <a:t>桑名</a:t>
            </a:r>
          </a:p>
        </p:txBody>
      </p:sp>
      <p:pic>
        <p:nvPicPr>
          <p:cNvPr id="5838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3429000"/>
            <a:ext cx="2881312"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4" name="テキスト ボックス 17"/>
          <p:cNvSpPr txBox="1">
            <a:spLocks noChangeArrowheads="1"/>
          </p:cNvSpPr>
          <p:nvPr/>
        </p:nvSpPr>
        <p:spPr bwMode="auto">
          <a:xfrm>
            <a:off x="4932363" y="3492500"/>
            <a:ext cx="64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solidFill>
                  <a:srgbClr val="000000"/>
                </a:solidFill>
                <a:latin typeface="Calibri" panose="020F0502020204030204" pitchFamily="34" charset="0"/>
              </a:rPr>
              <a:t>上野</a:t>
            </a:r>
          </a:p>
        </p:txBody>
      </p:sp>
      <p:sp>
        <p:nvSpPr>
          <p:cNvPr id="58385" name="テキスト ボックス 6"/>
          <p:cNvSpPr txBox="1">
            <a:spLocks noChangeArrowheads="1"/>
          </p:cNvSpPr>
          <p:nvPr/>
        </p:nvSpPr>
        <p:spPr bwMode="auto">
          <a:xfrm>
            <a:off x="314325" y="6135688"/>
            <a:ext cx="8961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solidFill>
                  <a:srgbClr val="000000"/>
                </a:solidFill>
                <a:latin typeface="Calibri" panose="020F0502020204030204" pitchFamily="34" charset="0"/>
              </a:rPr>
              <a:t>北勢，中勢で逆の傾向があるかも</a:t>
            </a:r>
            <a:r>
              <a:rPr lang="en-US" altLang="ja-JP" sz="2400">
                <a:solidFill>
                  <a:srgbClr val="000000"/>
                </a:solidFill>
                <a:latin typeface="Calibri" panose="020F0502020204030204" pitchFamily="34" charset="0"/>
              </a:rPr>
              <a:t>‥</a:t>
            </a:r>
            <a:r>
              <a:rPr lang="ja-JP" altLang="en-US" sz="2400">
                <a:solidFill>
                  <a:srgbClr val="000000"/>
                </a:solidFill>
                <a:latin typeface="Calibri" panose="020F0502020204030204" pitchFamily="34" charset="0"/>
              </a:rPr>
              <a:t>　＝＞　地形の解像度の影響？</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グループ化 8"/>
          <p:cNvGrpSpPr>
            <a:grpSpLocks/>
          </p:cNvGrpSpPr>
          <p:nvPr/>
        </p:nvGrpSpPr>
        <p:grpSpPr bwMode="auto">
          <a:xfrm>
            <a:off x="142875" y="1644650"/>
            <a:ext cx="4572000" cy="4500563"/>
            <a:chOff x="1714480" y="978521"/>
            <a:chExt cx="5786478" cy="5665189"/>
          </a:xfrm>
        </p:grpSpPr>
        <p:pic>
          <p:nvPicPr>
            <p:cNvPr id="225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80" y="978521"/>
              <a:ext cx="5786478" cy="566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テキスト ボックス 3"/>
            <p:cNvSpPr txBox="1">
              <a:spLocks noChangeArrowheads="1"/>
            </p:cNvSpPr>
            <p:nvPr/>
          </p:nvSpPr>
          <p:spPr bwMode="auto">
            <a:xfrm>
              <a:off x="3714744" y="4286256"/>
              <a:ext cx="3706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b="1"/>
                <a:t>A</a:t>
              </a:r>
              <a:endParaRPr lang="ja-JP" altLang="en-US" sz="2400" b="1"/>
            </a:p>
          </p:txBody>
        </p:sp>
        <p:sp>
          <p:nvSpPr>
            <p:cNvPr id="22545" name="テキスト ボックス 4"/>
            <p:cNvSpPr txBox="1">
              <a:spLocks noChangeArrowheads="1"/>
            </p:cNvSpPr>
            <p:nvPr/>
          </p:nvSpPr>
          <p:spPr bwMode="auto">
            <a:xfrm>
              <a:off x="3437784" y="3866420"/>
              <a:ext cx="357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b="1"/>
                <a:t>B</a:t>
              </a:r>
              <a:endParaRPr lang="ja-JP" altLang="en-US" sz="2400" b="1"/>
            </a:p>
          </p:txBody>
        </p:sp>
        <p:sp>
          <p:nvSpPr>
            <p:cNvPr id="22546" name="テキスト ボックス 5"/>
            <p:cNvSpPr txBox="1">
              <a:spLocks noChangeArrowheads="1"/>
            </p:cNvSpPr>
            <p:nvPr/>
          </p:nvSpPr>
          <p:spPr bwMode="auto">
            <a:xfrm>
              <a:off x="2857488" y="4681847"/>
              <a:ext cx="348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b="1"/>
                <a:t>C</a:t>
              </a:r>
              <a:endParaRPr lang="ja-JP" altLang="en-US" sz="2400" b="1"/>
            </a:p>
          </p:txBody>
        </p:sp>
        <p:sp>
          <p:nvSpPr>
            <p:cNvPr id="22547" name="テキスト ボックス 6"/>
            <p:cNvSpPr txBox="1">
              <a:spLocks noChangeArrowheads="1"/>
            </p:cNvSpPr>
            <p:nvPr/>
          </p:nvSpPr>
          <p:spPr bwMode="auto">
            <a:xfrm>
              <a:off x="2214546" y="4110343"/>
              <a:ext cx="378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400" b="1"/>
                <a:t>D</a:t>
              </a:r>
              <a:endParaRPr lang="ja-JP" altLang="en-US" sz="2400" b="1"/>
            </a:p>
          </p:txBody>
        </p:sp>
      </p:grpSp>
      <p:sp>
        <p:nvSpPr>
          <p:cNvPr id="10" name="テキスト ボックス 9"/>
          <p:cNvSpPr txBox="1"/>
          <p:nvPr/>
        </p:nvSpPr>
        <p:spPr>
          <a:xfrm>
            <a:off x="587375" y="765175"/>
            <a:ext cx="8013700" cy="954088"/>
          </a:xfrm>
          <a:prstGeom prst="rect">
            <a:avLst/>
          </a:prstGeom>
          <a:noFill/>
        </p:spPr>
        <p:txBody>
          <a:bodyPr wrap="none">
            <a:spAutoFit/>
          </a:bodyPr>
          <a:lstStyle/>
          <a:p>
            <a:pPr fontAlgn="auto">
              <a:spcBef>
                <a:spcPts val="0"/>
              </a:spcBef>
              <a:spcAft>
                <a:spcPts val="0"/>
              </a:spcAft>
              <a:defRPr/>
            </a:pPr>
            <a:r>
              <a:rPr lang="ja-JP" altLang="en-US" sz="2800" dirty="0">
                <a:latin typeface="+mj-lt"/>
                <a:ea typeface="+mn-ea"/>
              </a:rPr>
              <a:t>山の風上から風下にかけての</a:t>
            </a:r>
            <a:r>
              <a:rPr lang="en-US" altLang="ja-JP" sz="2800" dirty="0">
                <a:latin typeface="+mj-lt"/>
                <a:ea typeface="+mn-ea"/>
              </a:rPr>
              <a:t>4</a:t>
            </a:r>
            <a:r>
              <a:rPr lang="ja-JP" altLang="en-US" sz="2800" dirty="0">
                <a:latin typeface="+mj-lt"/>
                <a:ea typeface="+mn-ea"/>
              </a:rPr>
              <a:t>地点にて観測を実施</a:t>
            </a:r>
            <a:endParaRPr lang="en-US" altLang="ja-JP" sz="2800" dirty="0">
              <a:latin typeface="+mj-lt"/>
              <a:ea typeface="+mn-ea"/>
            </a:endParaRPr>
          </a:p>
          <a:p>
            <a:pPr algn="ctr" fontAlgn="auto">
              <a:spcBef>
                <a:spcPts val="0"/>
              </a:spcBef>
              <a:spcAft>
                <a:spcPts val="0"/>
              </a:spcAft>
              <a:defRPr/>
            </a:pPr>
            <a:r>
              <a:rPr lang="en-US" altLang="ja-JP" sz="2800" dirty="0">
                <a:latin typeface="+mj-lt"/>
                <a:ea typeface="+mn-ea"/>
              </a:rPr>
              <a:t>(</a:t>
            </a:r>
            <a:r>
              <a:rPr lang="ja-JP" altLang="en-US" sz="2800" dirty="0">
                <a:latin typeface="+mj-lt"/>
                <a:ea typeface="+mn-ea"/>
              </a:rPr>
              <a:t>地点</a:t>
            </a:r>
            <a:r>
              <a:rPr lang="en-US" altLang="ja-JP" sz="2800" dirty="0">
                <a:latin typeface="+mj-lt"/>
                <a:ea typeface="+mn-ea"/>
              </a:rPr>
              <a:t>D</a:t>
            </a:r>
            <a:r>
              <a:rPr lang="ja-JP" altLang="en-US" sz="2800" dirty="0">
                <a:latin typeface="+mj-lt"/>
                <a:ea typeface="+mn-ea"/>
              </a:rPr>
              <a:t>～</a:t>
            </a:r>
            <a:r>
              <a:rPr lang="en-US" altLang="ja-JP" sz="2800" dirty="0">
                <a:latin typeface="+mj-lt"/>
                <a:ea typeface="+mn-ea"/>
              </a:rPr>
              <a:t>A</a:t>
            </a:r>
            <a:r>
              <a:rPr lang="ja-JP" altLang="en-US" sz="2800" dirty="0">
                <a:latin typeface="+mj-lt"/>
                <a:ea typeface="+mn-ea"/>
              </a:rPr>
              <a:t>＝直線距離約</a:t>
            </a:r>
            <a:r>
              <a:rPr lang="en-US" altLang="ja-JP" sz="2800" dirty="0">
                <a:solidFill>
                  <a:srgbClr val="FF0000"/>
                </a:solidFill>
                <a:latin typeface="+mj-lt"/>
                <a:ea typeface="+mn-ea"/>
              </a:rPr>
              <a:t>35</a:t>
            </a:r>
            <a:r>
              <a:rPr lang="en-US" altLang="ja-JP" sz="2800" dirty="0">
                <a:solidFill>
                  <a:srgbClr val="FF0000"/>
                </a:solidFill>
                <a:latin typeface="+mj-lt"/>
                <a:ea typeface="+mn-ea"/>
              </a:rPr>
              <a:t>㎞</a:t>
            </a:r>
            <a:r>
              <a:rPr lang="en-US" altLang="ja-JP" sz="2800" dirty="0">
                <a:latin typeface="+mj-lt"/>
                <a:ea typeface="+mn-ea"/>
              </a:rPr>
              <a:t>)</a:t>
            </a:r>
            <a:endParaRPr lang="ja-JP" altLang="en-US" sz="2800" dirty="0">
              <a:latin typeface="+mj-lt"/>
              <a:ea typeface="+mn-ea"/>
            </a:endParaRPr>
          </a:p>
        </p:txBody>
      </p:sp>
      <p:sp>
        <p:nvSpPr>
          <p:cNvPr id="11" name="スライド番号プレースホルダ 10"/>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1EFE797F-4FA5-44DE-AA33-7460BF8DFCEA}" type="slidenum">
              <a:rPr lang="ja-JP" altLang="en-US">
                <a:latin typeface="Times New Roman" panose="02020603050405020304" pitchFamily="18" charset="0"/>
              </a:rPr>
              <a:pPr/>
              <a:t>4</a:t>
            </a:fld>
            <a:endParaRPr lang="ja-JP" altLang="en-US">
              <a:latin typeface="Times New Roman" panose="02020603050405020304" pitchFamily="18" charset="0"/>
            </a:endParaRPr>
          </a:p>
        </p:txBody>
      </p:sp>
      <p:grpSp>
        <p:nvGrpSpPr>
          <p:cNvPr id="22533" name="グループ化 11"/>
          <p:cNvGrpSpPr>
            <a:grpSpLocks/>
          </p:cNvGrpSpPr>
          <p:nvPr/>
        </p:nvGrpSpPr>
        <p:grpSpPr bwMode="auto">
          <a:xfrm>
            <a:off x="4787900" y="1916113"/>
            <a:ext cx="4090988" cy="3816350"/>
            <a:chOff x="325760" y="1119830"/>
            <a:chExt cx="4091091" cy="3816424"/>
          </a:xfrm>
        </p:grpSpPr>
        <p:sp>
          <p:nvSpPr>
            <p:cNvPr id="13" name="テキスト ボックス 12"/>
            <p:cNvSpPr txBox="1"/>
            <p:nvPr/>
          </p:nvSpPr>
          <p:spPr>
            <a:xfrm>
              <a:off x="327348" y="1119830"/>
              <a:ext cx="4089503" cy="1200173"/>
            </a:xfrm>
            <a:prstGeom prst="rect">
              <a:avLst/>
            </a:prstGeom>
            <a:noFill/>
            <a:ln w="38100">
              <a:solidFill>
                <a:schemeClr val="accent1">
                  <a:lumMod val="75000"/>
                </a:schemeClr>
              </a:solidFill>
            </a:ln>
          </p:spPr>
          <p:txBody>
            <a:bodyPr wrap="none">
              <a:spAutoFit/>
            </a:bodyPr>
            <a:lstStyle/>
            <a:p>
              <a:pPr fontAlgn="auto">
                <a:spcBef>
                  <a:spcPts val="0"/>
                </a:spcBef>
                <a:spcAft>
                  <a:spcPts val="0"/>
                </a:spcAft>
                <a:defRPr/>
              </a:pPr>
              <a:r>
                <a:rPr lang="en-US" altLang="ja-JP" sz="2400" dirty="0">
                  <a:latin typeface="+mj-lt"/>
                  <a:ea typeface="+mn-ea"/>
                </a:rPr>
                <a:t>1</a:t>
              </a:r>
              <a:r>
                <a:rPr lang="ja-JP" altLang="en-US" sz="2400" dirty="0">
                  <a:latin typeface="+mj-lt"/>
                  <a:ea typeface="+mn-ea"/>
                </a:rPr>
                <a:t>回目</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en-US" altLang="ja-JP" sz="2400" dirty="0">
                  <a:latin typeface="+mj-lt"/>
                  <a:ea typeface="+mn-ea"/>
                </a:rPr>
                <a:t>2010</a:t>
              </a:r>
              <a:r>
                <a:rPr lang="ja-JP" altLang="en-US" sz="2400" dirty="0">
                  <a:latin typeface="+mj-lt"/>
                  <a:ea typeface="+mn-ea"/>
                </a:rPr>
                <a:t>年</a:t>
              </a:r>
              <a:r>
                <a:rPr lang="en-US" altLang="ja-JP" sz="2400" dirty="0">
                  <a:latin typeface="+mj-lt"/>
                  <a:ea typeface="+mn-ea"/>
                </a:rPr>
                <a:t>2</a:t>
              </a:r>
              <a:r>
                <a:rPr lang="ja-JP" altLang="en-US" sz="2400" dirty="0">
                  <a:latin typeface="+mj-lt"/>
                  <a:ea typeface="+mn-ea"/>
                </a:rPr>
                <a:t>月</a:t>
              </a:r>
              <a:r>
                <a:rPr lang="en-US" altLang="ja-JP" sz="2400" dirty="0">
                  <a:latin typeface="+mj-lt"/>
                  <a:ea typeface="+mn-ea"/>
                </a:rPr>
                <a:t>18</a:t>
              </a:r>
              <a:r>
                <a:rPr lang="ja-JP" altLang="en-US" sz="2400" dirty="0">
                  <a:latin typeface="+mj-lt"/>
                  <a:ea typeface="+mn-ea"/>
                </a:rPr>
                <a:t>日～</a:t>
              </a:r>
              <a:r>
                <a:rPr lang="en-US" altLang="ja-JP" sz="2400" dirty="0">
                  <a:latin typeface="+mj-lt"/>
                  <a:ea typeface="+mn-ea"/>
                </a:rPr>
                <a:t>19</a:t>
              </a:r>
              <a:r>
                <a:rPr lang="ja-JP" altLang="en-US" sz="2400" dirty="0">
                  <a:latin typeface="+mj-lt"/>
                  <a:ea typeface="+mn-ea"/>
                </a:rPr>
                <a:t>日</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en-US" altLang="ja-JP" sz="2400" dirty="0">
                  <a:latin typeface="+mj-lt"/>
                  <a:ea typeface="+mn-ea"/>
                </a:rPr>
                <a:t>18</a:t>
              </a:r>
              <a:r>
                <a:rPr lang="ja-JP" altLang="en-US" sz="2400" dirty="0">
                  <a:latin typeface="+mj-lt"/>
                  <a:ea typeface="+mn-ea"/>
                </a:rPr>
                <a:t>日</a:t>
              </a:r>
              <a:r>
                <a:rPr lang="en-US" altLang="ja-JP" sz="2400" dirty="0">
                  <a:latin typeface="+mj-lt"/>
                  <a:ea typeface="+mn-ea"/>
                </a:rPr>
                <a:t>12</a:t>
              </a:r>
              <a:r>
                <a:rPr lang="ja-JP" altLang="en-US" sz="2400" dirty="0">
                  <a:latin typeface="+mj-lt"/>
                  <a:ea typeface="+mn-ea"/>
                </a:rPr>
                <a:t>時から</a:t>
              </a:r>
              <a:r>
                <a:rPr lang="en-US" altLang="ja-JP" sz="2400" dirty="0">
                  <a:latin typeface="+mj-lt"/>
                  <a:ea typeface="+mn-ea"/>
                </a:rPr>
                <a:t>19</a:t>
              </a:r>
              <a:r>
                <a:rPr lang="ja-JP" altLang="en-US" sz="2400" dirty="0">
                  <a:latin typeface="+mj-lt"/>
                  <a:ea typeface="+mn-ea"/>
                </a:rPr>
                <a:t>日</a:t>
              </a:r>
              <a:r>
                <a:rPr lang="en-US" altLang="ja-JP" sz="2400" dirty="0">
                  <a:latin typeface="+mj-lt"/>
                  <a:ea typeface="+mn-ea"/>
                </a:rPr>
                <a:t>15</a:t>
              </a:r>
              <a:r>
                <a:rPr lang="ja-JP" altLang="en-US" sz="2400" dirty="0">
                  <a:latin typeface="+mj-lt"/>
                  <a:ea typeface="+mn-ea"/>
                </a:rPr>
                <a:t>時　</a:t>
              </a:r>
              <a:r>
                <a:rPr lang="en-US" altLang="ja-JP" sz="2400" dirty="0">
                  <a:solidFill>
                    <a:srgbClr val="FF0000"/>
                  </a:solidFill>
                  <a:latin typeface="+mj-lt"/>
                  <a:ea typeface="+mn-ea"/>
                </a:rPr>
                <a:t>8</a:t>
              </a:r>
              <a:r>
                <a:rPr lang="ja-JP" altLang="en-US" sz="2400" dirty="0">
                  <a:latin typeface="+mj-lt"/>
                  <a:ea typeface="+mn-ea"/>
                </a:rPr>
                <a:t>回</a:t>
              </a:r>
              <a:endParaRPr lang="ja-JP" altLang="en-US" sz="2400" dirty="0">
                <a:latin typeface="+mj-lt"/>
                <a:ea typeface="+mn-ea"/>
              </a:endParaRPr>
            </a:p>
          </p:txBody>
        </p:sp>
        <p:sp>
          <p:nvSpPr>
            <p:cNvPr id="14" name="テキスト ボックス 13"/>
            <p:cNvSpPr txBox="1"/>
            <p:nvPr/>
          </p:nvSpPr>
          <p:spPr>
            <a:xfrm>
              <a:off x="327348" y="2439068"/>
              <a:ext cx="3768820" cy="1201761"/>
            </a:xfrm>
            <a:prstGeom prst="rect">
              <a:avLst/>
            </a:prstGeom>
            <a:noFill/>
            <a:ln w="38100">
              <a:solidFill>
                <a:schemeClr val="accent1">
                  <a:lumMod val="75000"/>
                </a:schemeClr>
              </a:solidFill>
            </a:ln>
          </p:spPr>
          <p:txBody>
            <a:bodyPr wrap="none">
              <a:spAutoFit/>
            </a:bodyPr>
            <a:lstStyle/>
            <a:p>
              <a:pPr fontAlgn="auto">
                <a:spcBef>
                  <a:spcPts val="0"/>
                </a:spcBef>
                <a:spcAft>
                  <a:spcPts val="0"/>
                </a:spcAft>
                <a:defRPr/>
              </a:pPr>
              <a:r>
                <a:rPr lang="en-US" altLang="ja-JP" sz="2400" dirty="0">
                  <a:latin typeface="+mj-lt"/>
                  <a:ea typeface="+mn-ea"/>
                </a:rPr>
                <a:t>2</a:t>
              </a:r>
              <a:r>
                <a:rPr lang="ja-JP" altLang="en-US" sz="2400" dirty="0">
                  <a:latin typeface="+mj-lt"/>
                  <a:ea typeface="+mn-ea"/>
                </a:rPr>
                <a:t>回目</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en-US" altLang="ja-JP" sz="2400" dirty="0">
                  <a:latin typeface="+mj-lt"/>
                  <a:ea typeface="+mn-ea"/>
                </a:rPr>
                <a:t>2010</a:t>
              </a:r>
              <a:r>
                <a:rPr lang="ja-JP" altLang="en-US" sz="2400" dirty="0">
                  <a:latin typeface="+mj-lt"/>
                  <a:ea typeface="+mn-ea"/>
                </a:rPr>
                <a:t>年</a:t>
              </a:r>
              <a:r>
                <a:rPr lang="en-US" altLang="ja-JP" sz="2400" dirty="0">
                  <a:latin typeface="+mj-lt"/>
                  <a:ea typeface="+mn-ea"/>
                </a:rPr>
                <a:t>3</a:t>
              </a:r>
              <a:r>
                <a:rPr lang="ja-JP" altLang="en-US" sz="2400" dirty="0">
                  <a:latin typeface="+mj-lt"/>
                  <a:ea typeface="+mn-ea"/>
                </a:rPr>
                <a:t>月</a:t>
              </a:r>
              <a:r>
                <a:rPr lang="en-US" altLang="ja-JP" sz="2400" dirty="0">
                  <a:latin typeface="+mj-lt"/>
                  <a:ea typeface="+mn-ea"/>
                </a:rPr>
                <a:t>16</a:t>
              </a:r>
              <a:r>
                <a:rPr lang="ja-JP" altLang="en-US" sz="2400" dirty="0">
                  <a:latin typeface="+mj-lt"/>
                  <a:ea typeface="+mn-ea"/>
                </a:rPr>
                <a:t>日～</a:t>
              </a:r>
              <a:r>
                <a:rPr lang="en-US" altLang="ja-JP" sz="2400" dirty="0">
                  <a:latin typeface="+mj-lt"/>
                  <a:ea typeface="+mn-ea"/>
                </a:rPr>
                <a:t>17</a:t>
              </a:r>
              <a:r>
                <a:rPr lang="ja-JP" altLang="en-US" sz="2400" dirty="0">
                  <a:latin typeface="+mj-lt"/>
                  <a:ea typeface="+mn-ea"/>
                </a:rPr>
                <a:t>日</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en-US" altLang="ja-JP" sz="2400" dirty="0">
                  <a:latin typeface="+mj-lt"/>
                  <a:ea typeface="+mn-ea"/>
                </a:rPr>
                <a:t>17</a:t>
              </a:r>
              <a:r>
                <a:rPr lang="ja-JP" altLang="en-US" sz="2400" dirty="0">
                  <a:latin typeface="+mj-lt"/>
                  <a:ea typeface="+mn-ea"/>
                </a:rPr>
                <a:t>日</a:t>
              </a:r>
              <a:r>
                <a:rPr lang="en-US" altLang="ja-JP" sz="2400" dirty="0">
                  <a:latin typeface="+mj-lt"/>
                  <a:ea typeface="+mn-ea"/>
                </a:rPr>
                <a:t>00</a:t>
              </a:r>
              <a:r>
                <a:rPr lang="ja-JP" altLang="en-US" sz="2400" dirty="0">
                  <a:latin typeface="+mj-lt"/>
                  <a:ea typeface="+mn-ea"/>
                </a:rPr>
                <a:t>時と</a:t>
              </a:r>
              <a:r>
                <a:rPr lang="en-US" altLang="ja-JP" sz="2400" dirty="0">
                  <a:latin typeface="+mj-lt"/>
                  <a:ea typeface="+mn-ea"/>
                </a:rPr>
                <a:t>17</a:t>
              </a:r>
              <a:r>
                <a:rPr lang="ja-JP" altLang="en-US" sz="2400" dirty="0">
                  <a:latin typeface="+mj-lt"/>
                  <a:ea typeface="+mn-ea"/>
                </a:rPr>
                <a:t>日</a:t>
              </a:r>
              <a:r>
                <a:rPr lang="en-US" altLang="ja-JP" sz="2400" dirty="0">
                  <a:latin typeface="+mj-lt"/>
                  <a:ea typeface="+mn-ea"/>
                </a:rPr>
                <a:t>03</a:t>
              </a:r>
              <a:r>
                <a:rPr lang="ja-JP" altLang="en-US" sz="2400" dirty="0">
                  <a:latin typeface="+mj-lt"/>
                  <a:ea typeface="+mn-ea"/>
                </a:rPr>
                <a:t>時　</a:t>
              </a:r>
              <a:r>
                <a:rPr lang="en-US" altLang="ja-JP" sz="2400" dirty="0">
                  <a:solidFill>
                    <a:srgbClr val="FF0000"/>
                  </a:solidFill>
                  <a:latin typeface="+mj-lt"/>
                  <a:ea typeface="+mn-ea"/>
                </a:rPr>
                <a:t>2</a:t>
              </a:r>
              <a:r>
                <a:rPr lang="ja-JP" altLang="en-US" sz="2400" dirty="0">
                  <a:latin typeface="+mj-lt"/>
                  <a:ea typeface="+mn-ea"/>
                </a:rPr>
                <a:t>回</a:t>
              </a:r>
              <a:endParaRPr lang="ja-JP" altLang="en-US" sz="2400" dirty="0">
                <a:latin typeface="+mj-lt"/>
                <a:ea typeface="+mn-ea"/>
              </a:endParaRPr>
            </a:p>
          </p:txBody>
        </p:sp>
        <p:sp>
          <p:nvSpPr>
            <p:cNvPr id="15" name="テキスト ボックス 14"/>
            <p:cNvSpPr txBox="1"/>
            <p:nvPr/>
          </p:nvSpPr>
          <p:spPr>
            <a:xfrm>
              <a:off x="325760" y="3736081"/>
              <a:ext cx="4089503" cy="1200173"/>
            </a:xfrm>
            <a:prstGeom prst="rect">
              <a:avLst/>
            </a:prstGeom>
            <a:noFill/>
            <a:ln w="38100">
              <a:solidFill>
                <a:srgbClr val="FFC000"/>
              </a:solidFill>
            </a:ln>
          </p:spPr>
          <p:txBody>
            <a:bodyPr wrap="none">
              <a:spAutoFit/>
            </a:bodyPr>
            <a:lstStyle/>
            <a:p>
              <a:pPr fontAlgn="auto">
                <a:spcBef>
                  <a:spcPts val="0"/>
                </a:spcBef>
                <a:spcAft>
                  <a:spcPts val="0"/>
                </a:spcAft>
                <a:defRPr/>
              </a:pPr>
              <a:r>
                <a:rPr lang="en-US" altLang="ja-JP" sz="2400" dirty="0">
                  <a:latin typeface="+mj-lt"/>
                  <a:ea typeface="+mn-ea"/>
                </a:rPr>
                <a:t>3</a:t>
              </a:r>
              <a:r>
                <a:rPr lang="ja-JP" altLang="en-US" sz="2400" dirty="0">
                  <a:latin typeface="+mj-lt"/>
                  <a:ea typeface="+mn-ea"/>
                </a:rPr>
                <a:t>回目　（</a:t>
              </a:r>
              <a:r>
                <a:rPr lang="ja-JP" altLang="en-US" sz="2400" dirty="0">
                  <a:solidFill>
                    <a:srgbClr val="FF0000"/>
                  </a:solidFill>
                  <a:latin typeface="+mj-lt"/>
                  <a:ea typeface="+mn-ea"/>
                </a:rPr>
                <a:t>最も強い風を観測</a:t>
              </a:r>
              <a:r>
                <a:rPr lang="ja-JP" altLang="en-US" sz="2400" dirty="0">
                  <a:latin typeface="+mj-lt"/>
                  <a:ea typeface="+mn-ea"/>
                </a:rPr>
                <a:t>）</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en-US" altLang="ja-JP" sz="2400" dirty="0">
                  <a:latin typeface="+mj-lt"/>
                  <a:ea typeface="+mn-ea"/>
                </a:rPr>
                <a:t>2010</a:t>
              </a:r>
              <a:r>
                <a:rPr lang="ja-JP" altLang="en-US" sz="2400" dirty="0">
                  <a:latin typeface="+mj-lt"/>
                  <a:ea typeface="+mn-ea"/>
                </a:rPr>
                <a:t>年</a:t>
              </a:r>
              <a:r>
                <a:rPr lang="en-US" altLang="ja-JP" sz="2400" dirty="0">
                  <a:latin typeface="+mj-lt"/>
                  <a:ea typeface="+mn-ea"/>
                </a:rPr>
                <a:t>3</a:t>
              </a:r>
              <a:r>
                <a:rPr lang="ja-JP" altLang="en-US" sz="2400" dirty="0">
                  <a:latin typeface="+mj-lt"/>
                  <a:ea typeface="+mn-ea"/>
                </a:rPr>
                <a:t>月</a:t>
              </a:r>
              <a:r>
                <a:rPr lang="en-US" altLang="ja-JP" sz="2400" dirty="0">
                  <a:latin typeface="+mj-lt"/>
                  <a:ea typeface="+mn-ea"/>
                </a:rPr>
                <a:t>21</a:t>
              </a:r>
              <a:r>
                <a:rPr lang="ja-JP" altLang="en-US" sz="2400" dirty="0">
                  <a:latin typeface="+mj-lt"/>
                  <a:ea typeface="+mn-ea"/>
                </a:rPr>
                <a:t>日～</a:t>
              </a:r>
              <a:r>
                <a:rPr lang="en-US" altLang="ja-JP" sz="2400" dirty="0">
                  <a:latin typeface="+mj-lt"/>
                  <a:ea typeface="+mn-ea"/>
                </a:rPr>
                <a:t>22</a:t>
              </a:r>
              <a:r>
                <a:rPr lang="ja-JP" altLang="en-US" sz="2400" dirty="0">
                  <a:latin typeface="+mj-lt"/>
                  <a:ea typeface="+mn-ea"/>
                </a:rPr>
                <a:t>日</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　</a:t>
              </a:r>
              <a:r>
                <a:rPr lang="en-US" altLang="ja-JP" sz="2400" dirty="0">
                  <a:latin typeface="+mj-lt"/>
                  <a:ea typeface="+mn-ea"/>
                </a:rPr>
                <a:t>21</a:t>
              </a:r>
              <a:r>
                <a:rPr lang="ja-JP" altLang="en-US" sz="2400" dirty="0">
                  <a:latin typeface="+mj-lt"/>
                  <a:ea typeface="+mn-ea"/>
                </a:rPr>
                <a:t>日</a:t>
              </a:r>
              <a:r>
                <a:rPr lang="en-US" altLang="ja-JP" sz="2400" dirty="0">
                  <a:latin typeface="+mj-lt"/>
                  <a:ea typeface="+mn-ea"/>
                </a:rPr>
                <a:t>06</a:t>
              </a:r>
              <a:r>
                <a:rPr lang="ja-JP" altLang="en-US" sz="2400" dirty="0">
                  <a:latin typeface="+mj-lt"/>
                  <a:ea typeface="+mn-ea"/>
                </a:rPr>
                <a:t>時から</a:t>
              </a:r>
              <a:r>
                <a:rPr lang="en-US" altLang="ja-JP" sz="2400" dirty="0">
                  <a:latin typeface="+mj-lt"/>
                  <a:ea typeface="+mn-ea"/>
                </a:rPr>
                <a:t>22</a:t>
              </a:r>
              <a:r>
                <a:rPr lang="ja-JP" altLang="en-US" sz="2400" dirty="0">
                  <a:latin typeface="+mj-lt"/>
                  <a:ea typeface="+mn-ea"/>
                </a:rPr>
                <a:t>日</a:t>
              </a:r>
              <a:r>
                <a:rPr lang="en-US" altLang="ja-JP" sz="2400" dirty="0">
                  <a:latin typeface="+mj-lt"/>
                  <a:ea typeface="+mn-ea"/>
                </a:rPr>
                <a:t>00</a:t>
              </a:r>
              <a:r>
                <a:rPr lang="ja-JP" altLang="en-US" sz="2400" dirty="0">
                  <a:latin typeface="+mj-lt"/>
                  <a:ea typeface="+mn-ea"/>
                </a:rPr>
                <a:t>時　</a:t>
              </a:r>
              <a:r>
                <a:rPr lang="en-US" altLang="ja-JP" sz="2400" dirty="0">
                  <a:solidFill>
                    <a:srgbClr val="FF0000"/>
                  </a:solidFill>
                  <a:latin typeface="+mj-lt"/>
                  <a:ea typeface="+mn-ea"/>
                </a:rPr>
                <a:t>7</a:t>
              </a:r>
              <a:r>
                <a:rPr lang="ja-JP" altLang="en-US" sz="2400" dirty="0">
                  <a:latin typeface="+mj-lt"/>
                  <a:ea typeface="+mn-ea"/>
                </a:rPr>
                <a:t>回</a:t>
              </a:r>
              <a:endParaRPr lang="ja-JP" altLang="en-US" sz="2400" dirty="0">
                <a:latin typeface="+mj-lt"/>
                <a:ea typeface="+mn-ea"/>
              </a:endParaRPr>
            </a:p>
          </p:txBody>
        </p:sp>
      </p:grpSp>
      <p:sp>
        <p:nvSpPr>
          <p:cNvPr id="22534" name="テキスト ボックス 15"/>
          <p:cNvSpPr txBox="1">
            <a:spLocks noChangeArrowheads="1"/>
          </p:cNvSpPr>
          <p:nvPr/>
        </p:nvSpPr>
        <p:spPr bwMode="auto">
          <a:xfrm>
            <a:off x="1643063" y="607377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観測場所の配置図</a:t>
            </a:r>
          </a:p>
        </p:txBody>
      </p:sp>
      <p:sp>
        <p:nvSpPr>
          <p:cNvPr id="17" name="テキスト ボックス 16"/>
          <p:cNvSpPr txBox="1"/>
          <p:nvPr/>
        </p:nvSpPr>
        <p:spPr>
          <a:xfrm>
            <a:off x="647700"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観測</a:t>
            </a:r>
            <a:r>
              <a:rPr lang="en-US" altLang="ja-JP" sz="2800" dirty="0">
                <a:latin typeface="+mn-lt"/>
                <a:ea typeface="+mn-ea"/>
              </a:rPr>
              <a:t>,</a:t>
            </a:r>
            <a:r>
              <a:rPr lang="ja-JP" altLang="en-US" sz="2800" dirty="0">
                <a:latin typeface="+mn-lt"/>
                <a:ea typeface="+mn-ea"/>
              </a:rPr>
              <a:t>解析手法</a:t>
            </a:r>
            <a:r>
              <a:rPr lang="en-US" altLang="ja-JP" sz="2800" dirty="0">
                <a:latin typeface="+mn-lt"/>
                <a:ea typeface="+mn-ea"/>
              </a:rPr>
              <a:t>_</a:t>
            </a:r>
            <a:r>
              <a:rPr lang="ja-JP" altLang="en-US" sz="2800" dirty="0">
                <a:latin typeface="+mn-lt"/>
                <a:ea typeface="+mn-ea"/>
              </a:rPr>
              <a:t>観測場所＋観測期間，回数</a:t>
            </a:r>
            <a:endParaRPr lang="ja-JP" altLang="en-US" sz="2800" dirty="0">
              <a:latin typeface="+mn-lt"/>
              <a:ea typeface="+mn-ea"/>
            </a:endParaRPr>
          </a:p>
        </p:txBody>
      </p:sp>
      <p:sp>
        <p:nvSpPr>
          <p:cNvPr id="22536" name="テキスト ボックス 7"/>
          <p:cNvSpPr txBox="1">
            <a:spLocks noChangeArrowheads="1"/>
          </p:cNvSpPr>
          <p:nvPr/>
        </p:nvSpPr>
        <p:spPr bwMode="auto">
          <a:xfrm rot="1292479">
            <a:off x="1203325" y="2686050"/>
            <a:ext cx="461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鈴鹿山脈</a:t>
            </a:r>
          </a:p>
        </p:txBody>
      </p:sp>
      <p:sp>
        <p:nvSpPr>
          <p:cNvPr id="22537" name="テキスト ボックス 17"/>
          <p:cNvSpPr txBox="1">
            <a:spLocks noChangeArrowheads="1"/>
          </p:cNvSpPr>
          <p:nvPr/>
        </p:nvSpPr>
        <p:spPr bwMode="auto">
          <a:xfrm>
            <a:off x="742950" y="385127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鈴鹿峠</a:t>
            </a:r>
          </a:p>
        </p:txBody>
      </p:sp>
      <p:sp>
        <p:nvSpPr>
          <p:cNvPr id="22538" name="テキスト ボックス 18"/>
          <p:cNvSpPr txBox="1">
            <a:spLocks noChangeArrowheads="1"/>
          </p:cNvSpPr>
          <p:nvPr/>
        </p:nvSpPr>
        <p:spPr bwMode="auto">
          <a:xfrm rot="1292479">
            <a:off x="655638" y="4125913"/>
            <a:ext cx="4619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布引山地</a:t>
            </a:r>
          </a:p>
        </p:txBody>
      </p:sp>
      <p:sp>
        <p:nvSpPr>
          <p:cNvPr id="2" name="テキスト ボックス 1"/>
          <p:cNvSpPr txBox="1"/>
          <p:nvPr/>
        </p:nvSpPr>
        <p:spPr>
          <a:xfrm>
            <a:off x="3995738" y="6146800"/>
            <a:ext cx="4525962" cy="522288"/>
          </a:xfrm>
          <a:prstGeom prst="rect">
            <a:avLst/>
          </a:prstGeom>
          <a:noFill/>
        </p:spPr>
        <p:txBody>
          <a:bodyPr wrap="none">
            <a:spAutoFit/>
          </a:bodyPr>
          <a:lstStyle/>
          <a:p>
            <a:pPr fontAlgn="auto">
              <a:spcBef>
                <a:spcPts val="0"/>
              </a:spcBef>
              <a:spcAft>
                <a:spcPts val="0"/>
              </a:spcAft>
              <a:defRPr/>
            </a:pPr>
            <a:r>
              <a:rPr lang="ja-JP" altLang="en-US" sz="2800" dirty="0">
                <a:latin typeface="+mj-lt"/>
                <a:ea typeface="+mn-ea"/>
              </a:rPr>
              <a:t>合計</a:t>
            </a:r>
            <a:r>
              <a:rPr lang="en-US" altLang="ja-JP" sz="2800" b="1" i="1" dirty="0">
                <a:latin typeface="+mj-lt"/>
                <a:ea typeface="+mn-ea"/>
              </a:rPr>
              <a:t>119</a:t>
            </a:r>
            <a:r>
              <a:rPr lang="ja-JP" altLang="en-US" sz="2800" b="1" i="1" dirty="0">
                <a:latin typeface="+mj-lt"/>
                <a:ea typeface="+mn-ea"/>
              </a:rPr>
              <a:t>個</a:t>
            </a:r>
            <a:r>
              <a:rPr lang="ja-JP" altLang="en-US" sz="2800" dirty="0">
                <a:latin typeface="+mj-lt"/>
                <a:ea typeface="+mn-ea"/>
              </a:rPr>
              <a:t>のゾンデを使用！</a:t>
            </a:r>
            <a:endParaRPr lang="ja-JP" altLang="en-US" sz="2800" dirty="0">
              <a:latin typeface="+mj-lt"/>
              <a:ea typeface="+mn-ea"/>
            </a:endParaRPr>
          </a:p>
        </p:txBody>
      </p:sp>
    </p:spTree>
  </p:cSld>
  <p:clrMapOvr>
    <a:masterClrMapping/>
  </p:clrMapOvr>
  <p:transition spd="slow" advTm="5269"/>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20713"/>
            <a:ext cx="4532313"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614363"/>
            <a:ext cx="4494212"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角丸四角形 3"/>
          <p:cNvSpPr/>
          <p:nvPr/>
        </p:nvSpPr>
        <p:spPr>
          <a:xfrm>
            <a:off x="0" y="0"/>
            <a:ext cx="9144000" cy="5492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ltLang="ja-JP" sz="2800" dirty="0">
                <a:solidFill>
                  <a:prstClr val="black"/>
                </a:solidFill>
              </a:rPr>
              <a:t>MSM</a:t>
            </a:r>
            <a:r>
              <a:rPr lang="ja-JP" altLang="en-US" sz="2800" dirty="0">
                <a:solidFill>
                  <a:prstClr val="black"/>
                </a:solidFill>
              </a:rPr>
              <a:t>とゾンデ観測の断面比較</a:t>
            </a:r>
            <a:r>
              <a:rPr lang="en-US" altLang="ja-JP" sz="2800" dirty="0">
                <a:solidFill>
                  <a:prstClr val="black"/>
                </a:solidFill>
              </a:rPr>
              <a:t>(</a:t>
            </a:r>
            <a:r>
              <a:rPr lang="ja-JP" altLang="en-US" sz="2800" dirty="0">
                <a:solidFill>
                  <a:prstClr val="black"/>
                </a:solidFill>
              </a:rPr>
              <a:t>気圧面</a:t>
            </a:r>
            <a:r>
              <a:rPr lang="en-US" altLang="ja-JP" sz="2800" dirty="0">
                <a:solidFill>
                  <a:prstClr val="black"/>
                </a:solidFill>
              </a:rPr>
              <a:t>)</a:t>
            </a:r>
            <a:endParaRPr lang="ja-JP" altLang="en-US" sz="2800" dirty="0">
              <a:solidFill>
                <a:prstClr val="black"/>
              </a:solidFill>
            </a:endParaRPr>
          </a:p>
        </p:txBody>
      </p:sp>
      <p:sp>
        <p:nvSpPr>
          <p:cNvPr id="59397" name="テキスト ボックス 1"/>
          <p:cNvSpPr txBox="1">
            <a:spLocks noChangeArrowheads="1"/>
          </p:cNvSpPr>
          <p:nvPr/>
        </p:nvSpPr>
        <p:spPr bwMode="auto">
          <a:xfrm>
            <a:off x="-90488" y="6165850"/>
            <a:ext cx="9428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観測と同じ断面と下層風向に合わせた二つの断面を見て見る</a:t>
            </a:r>
          </a:p>
        </p:txBody>
      </p:sp>
      <p:sp>
        <p:nvSpPr>
          <p:cNvPr id="3" name="正方形/長方形 2"/>
          <p:cNvSpPr/>
          <p:nvPr/>
        </p:nvSpPr>
        <p:spPr>
          <a:xfrm rot="19821386">
            <a:off x="1560513" y="3835400"/>
            <a:ext cx="1720850" cy="287338"/>
          </a:xfrm>
          <a:prstGeom prst="rect">
            <a:avLst/>
          </a:prstGeom>
          <a:solidFill>
            <a:schemeClr val="accent2">
              <a:lumMod val="60000"/>
              <a:lumOff val="40000"/>
              <a:alpha val="3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7" name="正方形/長方形 6"/>
          <p:cNvSpPr/>
          <p:nvPr/>
        </p:nvSpPr>
        <p:spPr>
          <a:xfrm>
            <a:off x="6164263" y="3789363"/>
            <a:ext cx="1503362" cy="287337"/>
          </a:xfrm>
          <a:prstGeom prst="rect">
            <a:avLst/>
          </a:prstGeom>
          <a:solidFill>
            <a:schemeClr val="accent2">
              <a:lumMod val="60000"/>
              <a:lumOff val="40000"/>
              <a:alpha val="3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角丸四角形 1"/>
          <p:cNvSpPr/>
          <p:nvPr/>
        </p:nvSpPr>
        <p:spPr>
          <a:xfrm>
            <a:off x="0" y="0"/>
            <a:ext cx="9144000" cy="5492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ltLang="ja-JP" sz="2800" dirty="0">
                <a:solidFill>
                  <a:prstClr val="black"/>
                </a:solidFill>
              </a:rPr>
              <a:t>MSM</a:t>
            </a:r>
            <a:r>
              <a:rPr lang="ja-JP" altLang="en-US" sz="2800" dirty="0">
                <a:solidFill>
                  <a:prstClr val="black"/>
                </a:solidFill>
              </a:rPr>
              <a:t>とゾンデ観測の風速断面比較</a:t>
            </a:r>
            <a:r>
              <a:rPr lang="en-US" altLang="ja-JP" sz="2800" dirty="0">
                <a:solidFill>
                  <a:prstClr val="black"/>
                </a:solidFill>
              </a:rPr>
              <a:t>(</a:t>
            </a:r>
            <a:r>
              <a:rPr lang="ja-JP" altLang="en-US" sz="2800" dirty="0">
                <a:solidFill>
                  <a:prstClr val="black"/>
                </a:solidFill>
              </a:rPr>
              <a:t>気圧面</a:t>
            </a:r>
            <a:r>
              <a:rPr lang="en-US" altLang="ja-JP" sz="2800" dirty="0">
                <a:solidFill>
                  <a:prstClr val="black"/>
                </a:solidFill>
              </a:rPr>
              <a:t>)</a:t>
            </a:r>
            <a:endParaRPr lang="ja-JP" altLang="en-US" sz="2800" dirty="0">
              <a:solidFill>
                <a:prstClr val="black"/>
              </a:solidFill>
            </a:endParaRPr>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93725"/>
            <a:ext cx="55753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716338"/>
            <a:ext cx="4545013"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638" y="3746500"/>
            <a:ext cx="4516437"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3195638"/>
            <a:ext cx="230187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587375"/>
            <a:ext cx="2160587"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正方形/長方形 7"/>
          <p:cNvSpPr/>
          <p:nvPr/>
        </p:nvSpPr>
        <p:spPr>
          <a:xfrm>
            <a:off x="1908175"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0425" name="テキスト ボックス 8"/>
          <p:cNvSpPr txBox="1">
            <a:spLocks noChangeArrowheads="1"/>
          </p:cNvSpPr>
          <p:nvPr/>
        </p:nvSpPr>
        <p:spPr bwMode="auto">
          <a:xfrm>
            <a:off x="-36513" y="673100"/>
            <a:ext cx="1627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800">
                <a:solidFill>
                  <a:srgbClr val="000000"/>
                </a:solidFill>
                <a:latin typeface="Calibri" panose="020F0502020204030204" pitchFamily="34" charset="0"/>
              </a:rPr>
              <a:t>06</a:t>
            </a:r>
            <a:r>
              <a:rPr lang="ja-JP" altLang="en-US" sz="2800">
                <a:solidFill>
                  <a:srgbClr val="000000"/>
                </a:solidFill>
                <a:latin typeface="Calibri" panose="020F0502020204030204" pitchFamily="34" charset="0"/>
              </a:rPr>
              <a:t>時観測</a:t>
            </a:r>
          </a:p>
        </p:txBody>
      </p:sp>
      <p:sp>
        <p:nvSpPr>
          <p:cNvPr id="60426" name="テキスト ボックス 9"/>
          <p:cNvSpPr txBox="1">
            <a:spLocks noChangeArrowheads="1"/>
          </p:cNvSpPr>
          <p:nvPr/>
        </p:nvSpPr>
        <p:spPr bwMode="auto">
          <a:xfrm>
            <a:off x="331788" y="3697288"/>
            <a:ext cx="153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同じ方向</a:t>
            </a:r>
          </a:p>
        </p:txBody>
      </p:sp>
      <p:sp>
        <p:nvSpPr>
          <p:cNvPr id="60427" name="テキスト ボックス 10"/>
          <p:cNvSpPr txBox="1">
            <a:spLocks noChangeArrowheads="1"/>
          </p:cNvSpPr>
          <p:nvPr/>
        </p:nvSpPr>
        <p:spPr bwMode="auto">
          <a:xfrm>
            <a:off x="4906963" y="3697288"/>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下層風</a:t>
            </a:r>
          </a:p>
        </p:txBody>
      </p:sp>
      <p:sp>
        <p:nvSpPr>
          <p:cNvPr id="12" name="正方形/長方形 11"/>
          <p:cNvSpPr/>
          <p:nvPr/>
        </p:nvSpPr>
        <p:spPr>
          <a:xfrm>
            <a:off x="6489700"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0429" name="テキスト ボックス 12"/>
          <p:cNvSpPr txBox="1">
            <a:spLocks noChangeArrowheads="1"/>
          </p:cNvSpPr>
          <p:nvPr/>
        </p:nvSpPr>
        <p:spPr bwMode="auto">
          <a:xfrm>
            <a:off x="1995488" y="673100"/>
            <a:ext cx="126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観測値</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3673475"/>
            <a:ext cx="454025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3475"/>
            <a:ext cx="454025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0" y="0"/>
            <a:ext cx="9144000" cy="5492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ltLang="ja-JP" sz="2800" dirty="0">
                <a:solidFill>
                  <a:prstClr val="black"/>
                </a:solidFill>
              </a:rPr>
              <a:t>MSM</a:t>
            </a:r>
            <a:r>
              <a:rPr lang="ja-JP" altLang="en-US" sz="2800" dirty="0">
                <a:solidFill>
                  <a:prstClr val="black"/>
                </a:solidFill>
              </a:rPr>
              <a:t>とゾンデ観測の温位断面比較</a:t>
            </a:r>
            <a:r>
              <a:rPr lang="en-US" altLang="ja-JP" sz="2800" dirty="0">
                <a:solidFill>
                  <a:prstClr val="black"/>
                </a:solidFill>
              </a:rPr>
              <a:t>(</a:t>
            </a:r>
            <a:r>
              <a:rPr lang="ja-JP" altLang="en-US" sz="2800" dirty="0">
                <a:solidFill>
                  <a:prstClr val="black"/>
                </a:solidFill>
              </a:rPr>
              <a:t>気圧面</a:t>
            </a:r>
            <a:r>
              <a:rPr lang="en-US" altLang="ja-JP" sz="2800" dirty="0">
                <a:solidFill>
                  <a:prstClr val="black"/>
                </a:solidFill>
              </a:rPr>
              <a:t>)</a:t>
            </a:r>
            <a:endParaRPr lang="ja-JP" altLang="en-US" sz="2800" dirty="0">
              <a:solidFill>
                <a:prstClr val="black"/>
              </a:solidFill>
            </a:endParaRPr>
          </a:p>
        </p:txBody>
      </p:sp>
      <p:pic>
        <p:nvPicPr>
          <p:cNvPr id="614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584200"/>
            <a:ext cx="5476875"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908175"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6144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350" y="3122613"/>
            <a:ext cx="2306638"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8" name="テキスト ボックス 4"/>
          <p:cNvSpPr txBox="1">
            <a:spLocks noChangeArrowheads="1"/>
          </p:cNvSpPr>
          <p:nvPr/>
        </p:nvSpPr>
        <p:spPr bwMode="auto">
          <a:xfrm>
            <a:off x="-36513" y="673100"/>
            <a:ext cx="1627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800">
                <a:solidFill>
                  <a:srgbClr val="000000"/>
                </a:solidFill>
                <a:latin typeface="Calibri" panose="020F0502020204030204" pitchFamily="34" charset="0"/>
              </a:rPr>
              <a:t>06</a:t>
            </a:r>
            <a:r>
              <a:rPr lang="ja-JP" altLang="en-US" sz="2800">
                <a:solidFill>
                  <a:srgbClr val="000000"/>
                </a:solidFill>
                <a:latin typeface="Calibri" panose="020F0502020204030204" pitchFamily="34" charset="0"/>
              </a:rPr>
              <a:t>時観測</a:t>
            </a:r>
          </a:p>
        </p:txBody>
      </p:sp>
      <p:sp>
        <p:nvSpPr>
          <p:cNvPr id="61449" name="テキスト ボックス 11"/>
          <p:cNvSpPr txBox="1">
            <a:spLocks noChangeArrowheads="1"/>
          </p:cNvSpPr>
          <p:nvPr/>
        </p:nvSpPr>
        <p:spPr bwMode="auto">
          <a:xfrm>
            <a:off x="331788" y="3697288"/>
            <a:ext cx="153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同じ方向</a:t>
            </a:r>
          </a:p>
        </p:txBody>
      </p:sp>
      <p:sp>
        <p:nvSpPr>
          <p:cNvPr id="61450" name="テキスト ボックス 12"/>
          <p:cNvSpPr txBox="1">
            <a:spLocks noChangeArrowheads="1"/>
          </p:cNvSpPr>
          <p:nvPr/>
        </p:nvSpPr>
        <p:spPr bwMode="auto">
          <a:xfrm>
            <a:off x="4906963" y="3697288"/>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下層風</a:t>
            </a:r>
          </a:p>
        </p:txBody>
      </p:sp>
      <p:sp>
        <p:nvSpPr>
          <p:cNvPr id="16" name="正方形/長方形 15"/>
          <p:cNvSpPr/>
          <p:nvPr/>
        </p:nvSpPr>
        <p:spPr>
          <a:xfrm>
            <a:off x="6489700"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614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587375"/>
            <a:ext cx="2160587"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53" name="テキスト ボックス 17"/>
          <p:cNvSpPr txBox="1">
            <a:spLocks noChangeArrowheads="1"/>
          </p:cNvSpPr>
          <p:nvPr/>
        </p:nvSpPr>
        <p:spPr bwMode="auto">
          <a:xfrm>
            <a:off x="1995488" y="673100"/>
            <a:ext cx="126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観測値</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03250"/>
            <a:ext cx="5322888"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0" y="0"/>
            <a:ext cx="9144000" cy="5492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ltLang="ja-JP" sz="2800" dirty="0">
                <a:solidFill>
                  <a:prstClr val="black"/>
                </a:solidFill>
              </a:rPr>
              <a:t>MSM</a:t>
            </a:r>
            <a:r>
              <a:rPr lang="ja-JP" altLang="en-US" sz="2800" dirty="0">
                <a:solidFill>
                  <a:prstClr val="black"/>
                </a:solidFill>
              </a:rPr>
              <a:t>とゾンデ観測の風速断面比較</a:t>
            </a:r>
            <a:r>
              <a:rPr lang="en-US" altLang="ja-JP" sz="2800" dirty="0">
                <a:solidFill>
                  <a:prstClr val="black"/>
                </a:solidFill>
              </a:rPr>
              <a:t>(</a:t>
            </a:r>
            <a:r>
              <a:rPr lang="ja-JP" altLang="en-US" sz="2800" dirty="0">
                <a:solidFill>
                  <a:prstClr val="black"/>
                </a:solidFill>
              </a:rPr>
              <a:t>気圧面</a:t>
            </a:r>
            <a:r>
              <a:rPr lang="en-US" altLang="ja-JP" sz="2800" dirty="0">
                <a:solidFill>
                  <a:prstClr val="black"/>
                </a:solidFill>
              </a:rPr>
              <a:t>)</a:t>
            </a:r>
            <a:endParaRPr lang="ja-JP" altLang="en-US" sz="2800" dirty="0">
              <a:solidFill>
                <a:prstClr val="black"/>
              </a:solidFill>
            </a:endParaRP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3681413"/>
            <a:ext cx="450532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3" y="3671888"/>
            <a:ext cx="455136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638" y="3195638"/>
            <a:ext cx="2301875" cy="48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1" name="テキスト ボックス 7"/>
          <p:cNvSpPr txBox="1">
            <a:spLocks noChangeArrowheads="1"/>
          </p:cNvSpPr>
          <p:nvPr/>
        </p:nvSpPr>
        <p:spPr bwMode="auto">
          <a:xfrm>
            <a:off x="-36513" y="673100"/>
            <a:ext cx="1627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800">
                <a:solidFill>
                  <a:srgbClr val="000000"/>
                </a:solidFill>
                <a:latin typeface="Calibri" panose="020F0502020204030204" pitchFamily="34" charset="0"/>
              </a:rPr>
              <a:t>15</a:t>
            </a:r>
            <a:r>
              <a:rPr lang="ja-JP" altLang="en-US" sz="2800">
                <a:solidFill>
                  <a:srgbClr val="000000"/>
                </a:solidFill>
                <a:latin typeface="Calibri" panose="020F0502020204030204" pitchFamily="34" charset="0"/>
              </a:rPr>
              <a:t>時観測</a:t>
            </a:r>
          </a:p>
        </p:txBody>
      </p:sp>
      <p:sp>
        <p:nvSpPr>
          <p:cNvPr id="9" name="正方形/長方形 8"/>
          <p:cNvSpPr/>
          <p:nvPr/>
        </p:nvSpPr>
        <p:spPr>
          <a:xfrm>
            <a:off x="1997075"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0" name="正方形/長方形 9"/>
          <p:cNvSpPr/>
          <p:nvPr/>
        </p:nvSpPr>
        <p:spPr>
          <a:xfrm>
            <a:off x="6499225"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2474" name="テキスト ボックス 10"/>
          <p:cNvSpPr txBox="1">
            <a:spLocks noChangeArrowheads="1"/>
          </p:cNvSpPr>
          <p:nvPr/>
        </p:nvSpPr>
        <p:spPr bwMode="auto">
          <a:xfrm>
            <a:off x="331788" y="3697288"/>
            <a:ext cx="153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同じ方向</a:t>
            </a:r>
          </a:p>
        </p:txBody>
      </p:sp>
      <p:sp>
        <p:nvSpPr>
          <p:cNvPr id="62475" name="テキスト ボックス 11"/>
          <p:cNvSpPr txBox="1">
            <a:spLocks noChangeArrowheads="1"/>
          </p:cNvSpPr>
          <p:nvPr/>
        </p:nvSpPr>
        <p:spPr bwMode="auto">
          <a:xfrm>
            <a:off x="4906963" y="3697288"/>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下層風</a:t>
            </a:r>
          </a:p>
        </p:txBody>
      </p:sp>
      <p:pic>
        <p:nvPicPr>
          <p:cNvPr id="624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561975"/>
            <a:ext cx="2233612"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7" name="テキスト ボックス 13"/>
          <p:cNvSpPr txBox="1">
            <a:spLocks noChangeArrowheads="1"/>
          </p:cNvSpPr>
          <p:nvPr/>
        </p:nvSpPr>
        <p:spPr bwMode="auto">
          <a:xfrm>
            <a:off x="1908175" y="673100"/>
            <a:ext cx="126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観測値</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3673475"/>
            <a:ext cx="4545013"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673475"/>
            <a:ext cx="457200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0" y="0"/>
            <a:ext cx="9144000" cy="5492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en-US" altLang="ja-JP" sz="2800" dirty="0">
                <a:solidFill>
                  <a:prstClr val="black"/>
                </a:solidFill>
              </a:rPr>
              <a:t>MSM</a:t>
            </a:r>
            <a:r>
              <a:rPr lang="ja-JP" altLang="en-US" sz="2800" dirty="0">
                <a:solidFill>
                  <a:prstClr val="black"/>
                </a:solidFill>
              </a:rPr>
              <a:t>とゾンデ観測の温位断面比較</a:t>
            </a:r>
            <a:r>
              <a:rPr lang="en-US" altLang="ja-JP" sz="2800" dirty="0">
                <a:solidFill>
                  <a:prstClr val="black"/>
                </a:solidFill>
              </a:rPr>
              <a:t>(</a:t>
            </a:r>
            <a:r>
              <a:rPr lang="ja-JP" altLang="en-US" sz="2800" dirty="0">
                <a:solidFill>
                  <a:prstClr val="black"/>
                </a:solidFill>
              </a:rPr>
              <a:t>気圧面</a:t>
            </a:r>
            <a:r>
              <a:rPr lang="en-US" altLang="ja-JP" sz="2800" dirty="0">
                <a:solidFill>
                  <a:prstClr val="black"/>
                </a:solidFill>
              </a:rPr>
              <a:t>)</a:t>
            </a:r>
            <a:endParaRPr lang="ja-JP" altLang="en-US" sz="2800" dirty="0">
              <a:solidFill>
                <a:prstClr val="black"/>
              </a:solidFill>
            </a:endParaRPr>
          </a:p>
        </p:txBody>
      </p:sp>
      <p:pic>
        <p:nvPicPr>
          <p:cNvPr id="634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566738"/>
            <a:ext cx="5483225" cy="304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350" y="3170238"/>
            <a:ext cx="2306638"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5" name="テキスト ボックス 4"/>
          <p:cNvSpPr txBox="1">
            <a:spLocks noChangeArrowheads="1"/>
          </p:cNvSpPr>
          <p:nvPr/>
        </p:nvSpPr>
        <p:spPr bwMode="auto">
          <a:xfrm>
            <a:off x="-36513" y="673100"/>
            <a:ext cx="1627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en-US" altLang="ja-JP" sz="2800">
                <a:solidFill>
                  <a:srgbClr val="000000"/>
                </a:solidFill>
                <a:latin typeface="Calibri" panose="020F0502020204030204" pitchFamily="34" charset="0"/>
              </a:rPr>
              <a:t>15</a:t>
            </a:r>
            <a:r>
              <a:rPr lang="ja-JP" altLang="en-US" sz="2800">
                <a:solidFill>
                  <a:srgbClr val="000000"/>
                </a:solidFill>
                <a:latin typeface="Calibri" panose="020F0502020204030204" pitchFamily="34" charset="0"/>
              </a:rPr>
              <a:t>時観測</a:t>
            </a:r>
          </a:p>
        </p:txBody>
      </p:sp>
      <p:sp>
        <p:nvSpPr>
          <p:cNvPr id="10" name="正方形/長方形 9"/>
          <p:cNvSpPr/>
          <p:nvPr/>
        </p:nvSpPr>
        <p:spPr>
          <a:xfrm>
            <a:off x="1952625" y="3673475"/>
            <a:ext cx="1655763"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1" name="正方形/長方形 10"/>
          <p:cNvSpPr/>
          <p:nvPr/>
        </p:nvSpPr>
        <p:spPr>
          <a:xfrm>
            <a:off x="6551613" y="3673475"/>
            <a:ext cx="1655762" cy="29956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3498" name="テキスト ボックス 11"/>
          <p:cNvSpPr txBox="1">
            <a:spLocks noChangeArrowheads="1"/>
          </p:cNvSpPr>
          <p:nvPr/>
        </p:nvSpPr>
        <p:spPr bwMode="auto">
          <a:xfrm>
            <a:off x="331788" y="3697288"/>
            <a:ext cx="153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同じ方向</a:t>
            </a:r>
          </a:p>
        </p:txBody>
      </p:sp>
      <p:sp>
        <p:nvSpPr>
          <p:cNvPr id="63499" name="テキスト ボックス 12"/>
          <p:cNvSpPr txBox="1">
            <a:spLocks noChangeArrowheads="1"/>
          </p:cNvSpPr>
          <p:nvPr/>
        </p:nvSpPr>
        <p:spPr bwMode="auto">
          <a:xfrm>
            <a:off x="4906963" y="3697288"/>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下層風</a:t>
            </a:r>
          </a:p>
        </p:txBody>
      </p:sp>
      <p:pic>
        <p:nvPicPr>
          <p:cNvPr id="635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561975"/>
            <a:ext cx="2233612"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501" name="テキスト ボックス 15"/>
          <p:cNvSpPr txBox="1">
            <a:spLocks noChangeArrowheads="1"/>
          </p:cNvSpPr>
          <p:nvPr/>
        </p:nvSpPr>
        <p:spPr bwMode="auto">
          <a:xfrm>
            <a:off x="1979613" y="601663"/>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800">
                <a:solidFill>
                  <a:srgbClr val="000000"/>
                </a:solidFill>
                <a:latin typeface="Calibri" panose="020F0502020204030204" pitchFamily="34" charset="0"/>
              </a:rPr>
              <a:t>観測値</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4176713"/>
            <a:ext cx="75565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696913" y="554038"/>
            <a:ext cx="8424862" cy="1385887"/>
          </a:xfrm>
          <a:prstGeom prst="rect">
            <a:avLst/>
          </a:prstGeom>
          <a:noFill/>
          <a:ln w="25400">
            <a:solidFill>
              <a:srgbClr val="0070C0"/>
            </a:solidFill>
          </a:ln>
        </p:spPr>
        <p:txBody>
          <a:bodyPr>
            <a:spAutoFit/>
          </a:bodyPr>
          <a:lstStyle/>
          <a:p>
            <a:pPr fontAlgn="auto">
              <a:spcBef>
                <a:spcPts val="0"/>
              </a:spcBef>
              <a:spcAft>
                <a:spcPts val="0"/>
              </a:spcAft>
              <a:defRPr/>
            </a:pPr>
            <a:r>
              <a:rPr lang="en-US" altLang="ja-JP" sz="2800" dirty="0">
                <a:latin typeface="+mj-lt"/>
                <a:ea typeface="+mn-ea"/>
              </a:rPr>
              <a:t>6</a:t>
            </a:r>
            <a:r>
              <a:rPr lang="ja-JP" altLang="en-US" sz="2800" dirty="0" err="1">
                <a:latin typeface="+mn-lt"/>
                <a:ea typeface="+mn-ea"/>
              </a:rPr>
              <a:t>つの</a:t>
            </a:r>
            <a:r>
              <a:rPr lang="ja-JP" altLang="en-US" sz="2800" dirty="0">
                <a:latin typeface="+mn-lt"/>
                <a:ea typeface="+mn-ea"/>
              </a:rPr>
              <a:t>ラジオゾンデの上昇速度を変えて放球し風上，風下にかけての</a:t>
            </a:r>
            <a:r>
              <a:rPr lang="ja-JP" altLang="en-US" sz="2800" dirty="0">
                <a:solidFill>
                  <a:srgbClr val="FF0000"/>
                </a:solidFill>
                <a:latin typeface="+mn-lt"/>
                <a:ea typeface="+mn-ea"/>
              </a:rPr>
              <a:t>疑似的な鉛直断面（</a:t>
            </a:r>
            <a:r>
              <a:rPr lang="ja-JP" altLang="en-US" sz="2800" dirty="0">
                <a:latin typeface="+mn-lt"/>
                <a:ea typeface="+mn-ea"/>
              </a:rPr>
              <a:t>準断面</a:t>
            </a:r>
            <a:r>
              <a:rPr lang="ja-JP" altLang="en-US" sz="2800" dirty="0">
                <a:solidFill>
                  <a:srgbClr val="FF0000"/>
                </a:solidFill>
                <a:latin typeface="+mn-lt"/>
                <a:ea typeface="+mn-ea"/>
              </a:rPr>
              <a:t>）</a:t>
            </a:r>
            <a:r>
              <a:rPr lang="ja-JP" altLang="en-US" sz="2800" dirty="0">
                <a:latin typeface="+mn-lt"/>
                <a:ea typeface="+mn-ea"/>
              </a:rPr>
              <a:t>を一度の観測で得る</a:t>
            </a:r>
            <a:endParaRPr lang="ja-JP" altLang="en-US" sz="2800" dirty="0">
              <a:latin typeface="+mn-lt"/>
              <a:ea typeface="+mn-ea"/>
            </a:endParaRPr>
          </a:p>
        </p:txBody>
      </p:sp>
      <p:sp>
        <p:nvSpPr>
          <p:cNvPr id="31" name="スライド番号プレースホルダ 3"/>
          <p:cNvSpPr>
            <a:spLocks noGrp="1"/>
          </p:cNvSpPr>
          <p:nvPr>
            <p:ph type="sldNum" sz="quarter" idx="12"/>
          </p:nvPr>
        </p:nvSpPr>
        <p:spPr>
          <a:xfrm>
            <a:off x="6294438" y="6302375"/>
            <a:ext cx="1670050" cy="385763"/>
          </a:xfrm>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2E240DBA-4F55-4AB1-852A-C44D6DE8DF11}" type="slidenum">
              <a:rPr kumimoji="0" lang="en-US" altLang="ja-JP">
                <a:latin typeface="Times New Roman" panose="02020603050405020304" pitchFamily="18" charset="0"/>
              </a:rPr>
              <a:pPr/>
              <a:t>5</a:t>
            </a:fld>
            <a:endParaRPr kumimoji="0" lang="en-US" altLang="ja-JP">
              <a:latin typeface="Times New Roman" panose="02020603050405020304" pitchFamily="18" charset="0"/>
            </a:endParaRPr>
          </a:p>
        </p:txBody>
      </p:sp>
      <p:sp>
        <p:nvSpPr>
          <p:cNvPr id="23557" name="AutoShape 38"/>
          <p:cNvSpPr>
            <a:spLocks noChangeArrowheads="1"/>
          </p:cNvSpPr>
          <p:nvPr/>
        </p:nvSpPr>
        <p:spPr bwMode="auto">
          <a:xfrm>
            <a:off x="411163" y="2438400"/>
            <a:ext cx="901700" cy="990600"/>
          </a:xfrm>
          <a:custGeom>
            <a:avLst/>
            <a:gdLst>
              <a:gd name="T0" fmla="*/ 676298 w 21600"/>
              <a:gd name="T1" fmla="*/ 0 h 21600"/>
              <a:gd name="T2" fmla="*/ 0 w 21600"/>
              <a:gd name="T3" fmla="*/ 495308 h 21600"/>
              <a:gd name="T4" fmla="*/ 676298 w 21600"/>
              <a:gd name="T5" fmla="*/ 990616 h 21600"/>
              <a:gd name="T6" fmla="*/ 901730 w 21600"/>
              <a:gd name="T7" fmla="*/ 4953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66FF">
                  <a:alpha val="23000"/>
                </a:srgbClr>
              </a:gs>
              <a:gs pos="100000">
                <a:srgbClr val="002F76">
                  <a:alpha val="64000"/>
                </a:srgbClr>
              </a:gs>
            </a:gsLst>
            <a:lin ang="0" scaled="1"/>
          </a:gradFill>
          <a:ln w="34925">
            <a:solidFill>
              <a:schemeClr val="accent2"/>
            </a:solidFill>
            <a:miter lim="800000"/>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a:t>Wind</a:t>
            </a:r>
          </a:p>
        </p:txBody>
      </p:sp>
      <p:sp>
        <p:nvSpPr>
          <p:cNvPr id="23558" name="AutoShape 27"/>
          <p:cNvSpPr>
            <a:spLocks noChangeArrowheads="1"/>
          </p:cNvSpPr>
          <p:nvPr/>
        </p:nvSpPr>
        <p:spPr bwMode="auto">
          <a:xfrm>
            <a:off x="1482725" y="6140450"/>
            <a:ext cx="1412875" cy="360363"/>
          </a:xfrm>
          <a:prstGeom prst="wedgeRoundRectCallout">
            <a:avLst>
              <a:gd name="adj1" fmla="val -42060"/>
              <a:gd name="adj2" fmla="val -160319"/>
              <a:gd name="adj3" fmla="val 16667"/>
            </a:avLst>
          </a:prstGeom>
          <a:solidFill>
            <a:schemeClr val="bg1"/>
          </a:solidFill>
          <a:ln w="19050">
            <a:solidFill>
              <a:srgbClr val="993300"/>
            </a:solidFill>
            <a:miter lim="800000"/>
            <a:headEnd/>
            <a:tailEnd/>
          </a:ln>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b="1">
                <a:ea typeface="HG創英角ﾎﾟｯﾌﾟ体" panose="040B0A09000000000000" pitchFamily="49" charset="-128"/>
              </a:rPr>
              <a:t>D:</a:t>
            </a:r>
            <a:r>
              <a:rPr lang="ja-JP" altLang="en-US">
                <a:ea typeface="HG創英角ﾎﾟｯﾌﾟ体" panose="040B0A09000000000000" pitchFamily="49" charset="-128"/>
              </a:rPr>
              <a:t>伊賀</a:t>
            </a:r>
            <a:r>
              <a:rPr lang="en-US" altLang="ja-JP">
                <a:ea typeface="HG創英角ﾎﾟｯﾌﾟ体" panose="040B0A09000000000000" pitchFamily="49" charset="-128"/>
              </a:rPr>
              <a:t>(2)</a:t>
            </a:r>
          </a:p>
        </p:txBody>
      </p:sp>
      <p:sp>
        <p:nvSpPr>
          <p:cNvPr id="23559" name="AutoShape 28"/>
          <p:cNvSpPr>
            <a:spLocks noChangeArrowheads="1"/>
          </p:cNvSpPr>
          <p:nvPr/>
        </p:nvSpPr>
        <p:spPr bwMode="auto">
          <a:xfrm>
            <a:off x="3419475" y="6438900"/>
            <a:ext cx="1166813" cy="374650"/>
          </a:xfrm>
          <a:prstGeom prst="wedgeRoundRectCallout">
            <a:avLst>
              <a:gd name="adj1" fmla="val 56750"/>
              <a:gd name="adj2" fmla="val -115125"/>
              <a:gd name="adj3" fmla="val 16667"/>
            </a:avLst>
          </a:prstGeom>
          <a:solidFill>
            <a:schemeClr val="bg1"/>
          </a:solidFill>
          <a:ln w="19050">
            <a:solidFill>
              <a:srgbClr val="993300"/>
            </a:solidFill>
            <a:miter lim="800000"/>
            <a:headEnd/>
            <a:tailEnd/>
          </a:ln>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b="1">
                <a:ea typeface="HG創英角ﾎﾟｯﾌﾟ体" panose="040B0A09000000000000" pitchFamily="49" charset="-128"/>
              </a:rPr>
              <a:t>B:</a:t>
            </a:r>
            <a:r>
              <a:rPr lang="ja-JP" altLang="en-US">
                <a:ea typeface="HG創英角ﾎﾟｯﾌﾟ体" panose="040B0A09000000000000" pitchFamily="49" charset="-128"/>
              </a:rPr>
              <a:t>農場</a:t>
            </a:r>
            <a:r>
              <a:rPr lang="en-US" altLang="ja-JP">
                <a:ea typeface="HG創英角ﾎﾟｯﾌﾟ体" panose="040B0A09000000000000" pitchFamily="49" charset="-128"/>
              </a:rPr>
              <a:t>(2)</a:t>
            </a:r>
          </a:p>
        </p:txBody>
      </p:sp>
      <p:sp>
        <p:nvSpPr>
          <p:cNvPr id="23560" name="AutoShape 29"/>
          <p:cNvSpPr>
            <a:spLocks noChangeArrowheads="1"/>
          </p:cNvSpPr>
          <p:nvPr/>
        </p:nvSpPr>
        <p:spPr bwMode="auto">
          <a:xfrm>
            <a:off x="5768975" y="6211888"/>
            <a:ext cx="1035050" cy="601662"/>
          </a:xfrm>
          <a:prstGeom prst="wedgeRoundRectCallout">
            <a:avLst>
              <a:gd name="adj1" fmla="val 78273"/>
              <a:gd name="adj2" fmla="val 2106"/>
              <a:gd name="adj3" fmla="val 16667"/>
            </a:avLst>
          </a:prstGeom>
          <a:solidFill>
            <a:schemeClr val="bg1"/>
          </a:solidFill>
          <a:ln w="19050">
            <a:solidFill>
              <a:srgbClr val="993300"/>
            </a:solidFill>
            <a:miter lim="800000"/>
            <a:headEnd/>
            <a:tailEnd/>
          </a:ln>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b="1">
                <a:ea typeface="HG創英角ﾎﾟｯﾌﾟ体" panose="040B0A09000000000000" pitchFamily="49" charset="-128"/>
              </a:rPr>
              <a:t>A:</a:t>
            </a:r>
            <a:r>
              <a:rPr lang="ja-JP" altLang="en-US">
                <a:ea typeface="HG創英角ﾎﾟｯﾌﾟ体" panose="040B0A09000000000000" pitchFamily="49" charset="-128"/>
              </a:rPr>
              <a:t>大学</a:t>
            </a:r>
            <a:r>
              <a:rPr lang="en-US" altLang="ja-JP">
                <a:ea typeface="HG創英角ﾎﾟｯﾌﾟ体" panose="040B0A09000000000000" pitchFamily="49" charset="-128"/>
              </a:rPr>
              <a:t>(1)</a:t>
            </a:r>
          </a:p>
        </p:txBody>
      </p:sp>
      <p:sp>
        <p:nvSpPr>
          <p:cNvPr id="23561" name="AutoShape 39"/>
          <p:cNvSpPr>
            <a:spLocks noChangeArrowheads="1"/>
          </p:cNvSpPr>
          <p:nvPr/>
        </p:nvSpPr>
        <p:spPr bwMode="auto">
          <a:xfrm>
            <a:off x="554038" y="4594225"/>
            <a:ext cx="450850" cy="407988"/>
          </a:xfrm>
          <a:custGeom>
            <a:avLst/>
            <a:gdLst>
              <a:gd name="T0" fmla="*/ 338149 w 21600"/>
              <a:gd name="T1" fmla="*/ 0 h 21600"/>
              <a:gd name="T2" fmla="*/ 0 w 21600"/>
              <a:gd name="T3" fmla="*/ 204291 h 21600"/>
              <a:gd name="T4" fmla="*/ 338149 w 21600"/>
              <a:gd name="T5" fmla="*/ 408581 h 21600"/>
              <a:gd name="T6" fmla="*/ 450865 w 21600"/>
              <a:gd name="T7" fmla="*/ 20429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66FF">
                  <a:alpha val="23000"/>
                </a:srgbClr>
              </a:gs>
              <a:gs pos="100000">
                <a:srgbClr val="002F76">
                  <a:alpha val="64000"/>
                </a:srgbClr>
              </a:gs>
            </a:gsLst>
            <a:lin ang="0" scaled="1"/>
          </a:gradFill>
          <a:ln w="34925">
            <a:solidFill>
              <a:schemeClr val="accent2"/>
            </a:solidFill>
            <a:miter lim="800000"/>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sz="1200"/>
              <a:t>Wind</a:t>
            </a:r>
          </a:p>
        </p:txBody>
      </p:sp>
      <p:sp>
        <p:nvSpPr>
          <p:cNvPr id="40" name="Line 41"/>
          <p:cNvSpPr>
            <a:spLocks noChangeShapeType="1"/>
          </p:cNvSpPr>
          <p:nvPr/>
        </p:nvSpPr>
        <p:spPr bwMode="auto">
          <a:xfrm flipH="1">
            <a:off x="1662113" y="2830513"/>
            <a:ext cx="619125" cy="233203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 name="Oval 12"/>
          <p:cNvSpPr>
            <a:spLocks noChangeArrowheads="1"/>
          </p:cNvSpPr>
          <p:nvPr/>
        </p:nvSpPr>
        <p:spPr bwMode="auto">
          <a:xfrm>
            <a:off x="1196975" y="4927600"/>
            <a:ext cx="733425" cy="738188"/>
          </a:xfrm>
          <a:prstGeom prst="ellipse">
            <a:avLst/>
          </a:prstGeom>
          <a:solidFill>
            <a:srgbClr val="FFCC99"/>
          </a:solidFill>
          <a:ln w="28575">
            <a:solidFill>
              <a:srgbClr val="FF9900"/>
            </a:solidFill>
            <a:round/>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42" name="Line 42"/>
          <p:cNvSpPr>
            <a:spLocks noChangeShapeType="1"/>
          </p:cNvSpPr>
          <p:nvPr/>
        </p:nvSpPr>
        <p:spPr bwMode="auto">
          <a:xfrm flipH="1">
            <a:off x="1816100" y="3108325"/>
            <a:ext cx="1747838" cy="235267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Oval 14"/>
          <p:cNvSpPr>
            <a:spLocks noChangeArrowheads="1"/>
          </p:cNvSpPr>
          <p:nvPr/>
        </p:nvSpPr>
        <p:spPr bwMode="auto">
          <a:xfrm>
            <a:off x="1663700" y="5316538"/>
            <a:ext cx="338138" cy="349250"/>
          </a:xfrm>
          <a:prstGeom prst="ellipse">
            <a:avLst/>
          </a:prstGeom>
          <a:solidFill>
            <a:srgbClr val="FFCC99"/>
          </a:solidFill>
          <a:ln w="28575">
            <a:solidFill>
              <a:srgbClr val="FF9900"/>
            </a:solidFill>
            <a:round/>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44" name="Line 44"/>
          <p:cNvSpPr>
            <a:spLocks noChangeShapeType="1"/>
          </p:cNvSpPr>
          <p:nvPr/>
        </p:nvSpPr>
        <p:spPr bwMode="auto">
          <a:xfrm flipH="1">
            <a:off x="5002213" y="3300413"/>
            <a:ext cx="619125" cy="2332037"/>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5" name="Line 45"/>
          <p:cNvSpPr>
            <a:spLocks noChangeShapeType="1"/>
          </p:cNvSpPr>
          <p:nvPr/>
        </p:nvSpPr>
        <p:spPr bwMode="auto">
          <a:xfrm flipH="1">
            <a:off x="7054850" y="5284788"/>
            <a:ext cx="1639888" cy="1082675"/>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 name="Line 47"/>
          <p:cNvSpPr>
            <a:spLocks noChangeShapeType="1"/>
          </p:cNvSpPr>
          <p:nvPr/>
        </p:nvSpPr>
        <p:spPr bwMode="auto">
          <a:xfrm flipH="1">
            <a:off x="5280025" y="3719513"/>
            <a:ext cx="1417638" cy="2417762"/>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 name="Oval 36"/>
          <p:cNvSpPr>
            <a:spLocks noChangeArrowheads="1"/>
          </p:cNvSpPr>
          <p:nvPr/>
        </p:nvSpPr>
        <p:spPr bwMode="auto">
          <a:xfrm>
            <a:off x="4568825" y="5375275"/>
            <a:ext cx="731838" cy="738188"/>
          </a:xfrm>
          <a:prstGeom prst="ellipse">
            <a:avLst/>
          </a:prstGeom>
          <a:solidFill>
            <a:srgbClr val="FFCC99"/>
          </a:solidFill>
          <a:ln w="28575">
            <a:solidFill>
              <a:srgbClr val="FF9900"/>
            </a:solidFill>
            <a:round/>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49" name="Oval 31"/>
          <p:cNvSpPr>
            <a:spLocks noChangeArrowheads="1"/>
          </p:cNvSpPr>
          <p:nvPr/>
        </p:nvSpPr>
        <p:spPr bwMode="auto">
          <a:xfrm>
            <a:off x="4811713" y="5913438"/>
            <a:ext cx="561975" cy="582612"/>
          </a:xfrm>
          <a:prstGeom prst="ellipse">
            <a:avLst/>
          </a:prstGeom>
          <a:solidFill>
            <a:srgbClr val="FFCC99"/>
          </a:solidFill>
          <a:ln w="28575">
            <a:solidFill>
              <a:srgbClr val="FF9900"/>
            </a:solidFill>
            <a:round/>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2" name="Oval 31"/>
          <p:cNvSpPr>
            <a:spLocks noChangeArrowheads="1"/>
          </p:cNvSpPr>
          <p:nvPr/>
        </p:nvSpPr>
        <p:spPr bwMode="auto">
          <a:xfrm>
            <a:off x="3482975" y="3997325"/>
            <a:ext cx="563563" cy="582613"/>
          </a:xfrm>
          <a:prstGeom prst="ellipse">
            <a:avLst/>
          </a:prstGeom>
          <a:solidFill>
            <a:srgbClr val="FFCC99"/>
          </a:solidFill>
          <a:ln w="28575">
            <a:solidFill>
              <a:srgbClr val="FF9900"/>
            </a:solidFill>
            <a:round/>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3" name="Line 47"/>
          <p:cNvSpPr>
            <a:spLocks noChangeShapeType="1"/>
          </p:cNvSpPr>
          <p:nvPr/>
        </p:nvSpPr>
        <p:spPr bwMode="auto">
          <a:xfrm flipH="1">
            <a:off x="3911600" y="2509838"/>
            <a:ext cx="900113" cy="160655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73" name="AutoShape 28"/>
          <p:cNvSpPr>
            <a:spLocks noChangeArrowheads="1"/>
          </p:cNvSpPr>
          <p:nvPr/>
        </p:nvSpPr>
        <p:spPr bwMode="auto">
          <a:xfrm>
            <a:off x="2865438" y="5186363"/>
            <a:ext cx="985837" cy="690562"/>
          </a:xfrm>
          <a:prstGeom prst="wedgeRoundRectCallout">
            <a:avLst>
              <a:gd name="adj1" fmla="val 23551"/>
              <a:gd name="adj2" fmla="val -152324"/>
              <a:gd name="adj3" fmla="val 16667"/>
            </a:avLst>
          </a:prstGeom>
          <a:solidFill>
            <a:schemeClr val="bg1"/>
          </a:solidFill>
          <a:ln w="19050">
            <a:solidFill>
              <a:srgbClr val="993300"/>
            </a:solidFill>
            <a:miter lim="800000"/>
            <a:headEnd/>
            <a:tailEnd/>
          </a:ln>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algn="ctr"/>
            <a:r>
              <a:rPr lang="en-US" altLang="ja-JP" b="1">
                <a:ea typeface="HG創英角ﾎﾟｯﾌﾟ体" panose="040B0A09000000000000" pitchFamily="49" charset="-128"/>
              </a:rPr>
              <a:t>C:</a:t>
            </a:r>
            <a:r>
              <a:rPr lang="ja-JP" altLang="en-US">
                <a:ea typeface="HG創英角ﾎﾟｯﾌﾟ体" panose="040B0A09000000000000" pitchFamily="49" charset="-128"/>
              </a:rPr>
              <a:t>青山（</a:t>
            </a:r>
            <a:r>
              <a:rPr lang="en-US" altLang="ja-JP">
                <a:ea typeface="HG創英角ﾎﾟｯﾌﾟ体" panose="040B0A09000000000000" pitchFamily="49" charset="-128"/>
              </a:rPr>
              <a:t>1</a:t>
            </a:r>
            <a:r>
              <a:rPr lang="ja-JP" altLang="en-US">
                <a:ea typeface="HG創英角ﾎﾟｯﾌﾟ体" panose="040B0A09000000000000" pitchFamily="49" charset="-128"/>
              </a:rPr>
              <a:t>）</a:t>
            </a:r>
            <a:endParaRPr lang="en-US" altLang="ja-JP">
              <a:ea typeface="HG創英角ﾎﾟｯﾌﾟ体" panose="040B0A09000000000000" pitchFamily="49" charset="-128"/>
            </a:endParaRPr>
          </a:p>
        </p:txBody>
      </p:sp>
      <p:sp>
        <p:nvSpPr>
          <p:cNvPr id="55" name="Oval 12"/>
          <p:cNvSpPr>
            <a:spLocks noChangeArrowheads="1"/>
          </p:cNvSpPr>
          <p:nvPr/>
        </p:nvSpPr>
        <p:spPr bwMode="auto">
          <a:xfrm>
            <a:off x="1993900" y="2139950"/>
            <a:ext cx="733425" cy="738188"/>
          </a:xfrm>
          <a:prstGeom prst="ellipse">
            <a:avLst/>
          </a:prstGeom>
          <a:noFill/>
          <a:ln w="28575">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6" name="Oval 12"/>
          <p:cNvSpPr>
            <a:spLocks noChangeArrowheads="1"/>
          </p:cNvSpPr>
          <p:nvPr/>
        </p:nvSpPr>
        <p:spPr bwMode="auto">
          <a:xfrm>
            <a:off x="5394325" y="2640013"/>
            <a:ext cx="731838" cy="738187"/>
          </a:xfrm>
          <a:prstGeom prst="ellipse">
            <a:avLst/>
          </a:prstGeom>
          <a:noFill/>
          <a:ln w="28575">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8" name="Oval 31"/>
          <p:cNvSpPr>
            <a:spLocks noChangeArrowheads="1"/>
          </p:cNvSpPr>
          <p:nvPr/>
        </p:nvSpPr>
        <p:spPr bwMode="auto">
          <a:xfrm>
            <a:off x="4632325" y="2046288"/>
            <a:ext cx="561975" cy="582612"/>
          </a:xfrm>
          <a:prstGeom prst="ellipse">
            <a:avLst/>
          </a:prstGeom>
          <a:noFill/>
          <a:ln w="28575">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9" name="Oval 31"/>
          <p:cNvSpPr>
            <a:spLocks noChangeArrowheads="1"/>
          </p:cNvSpPr>
          <p:nvPr/>
        </p:nvSpPr>
        <p:spPr bwMode="auto">
          <a:xfrm>
            <a:off x="6523038" y="3138488"/>
            <a:ext cx="563562" cy="581025"/>
          </a:xfrm>
          <a:prstGeom prst="ellipse">
            <a:avLst/>
          </a:prstGeom>
          <a:noFill/>
          <a:ln w="28575">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60" name="Oval 14"/>
          <p:cNvSpPr>
            <a:spLocks noChangeArrowheads="1"/>
          </p:cNvSpPr>
          <p:nvPr/>
        </p:nvSpPr>
        <p:spPr bwMode="auto">
          <a:xfrm>
            <a:off x="3482975" y="2759075"/>
            <a:ext cx="338138" cy="349250"/>
          </a:xfrm>
          <a:prstGeom prst="ellipse">
            <a:avLst/>
          </a:prstGeom>
          <a:noFill/>
          <a:ln w="28575">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38" name="Oval 35"/>
          <p:cNvSpPr>
            <a:spLocks noChangeArrowheads="1"/>
          </p:cNvSpPr>
          <p:nvPr/>
        </p:nvSpPr>
        <p:spPr bwMode="auto">
          <a:xfrm>
            <a:off x="6840538" y="6245225"/>
            <a:ext cx="338137" cy="349250"/>
          </a:xfrm>
          <a:prstGeom prst="ellipse">
            <a:avLst/>
          </a:prstGeom>
          <a:solidFill>
            <a:srgbClr val="FFCC99"/>
          </a:solidFill>
          <a:ln w="28575">
            <a:solidFill>
              <a:srgbClr val="FF9900"/>
            </a:solidFill>
            <a:round/>
            <a:headEnd/>
            <a:tailEnd/>
          </a:ln>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63" name="Oval 14"/>
          <p:cNvSpPr>
            <a:spLocks noChangeArrowheads="1"/>
          </p:cNvSpPr>
          <p:nvPr/>
        </p:nvSpPr>
        <p:spPr bwMode="auto">
          <a:xfrm>
            <a:off x="8697913" y="4997450"/>
            <a:ext cx="338137" cy="349250"/>
          </a:xfrm>
          <a:prstGeom prst="ellipse">
            <a:avLst/>
          </a:prstGeom>
          <a:noFill/>
          <a:ln w="28575">
            <a:solidFill>
              <a:srgbClr val="FF99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endParaRPr lang="ja-JP" altLang="en-US"/>
          </a:p>
        </p:txBody>
      </p:sp>
      <p:sp>
        <p:nvSpPr>
          <p:cNvPr id="51" name="テキスト ボックス 50"/>
          <p:cNvSpPr txBox="1"/>
          <p:nvPr/>
        </p:nvSpPr>
        <p:spPr>
          <a:xfrm>
            <a:off x="647700" y="-26988"/>
            <a:ext cx="9180513"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観測</a:t>
            </a:r>
            <a:r>
              <a:rPr lang="en-US" altLang="ja-JP" sz="2800" dirty="0">
                <a:latin typeface="+mn-lt"/>
                <a:ea typeface="+mn-ea"/>
              </a:rPr>
              <a:t>,</a:t>
            </a:r>
            <a:r>
              <a:rPr lang="ja-JP" altLang="en-US" sz="2800" dirty="0">
                <a:latin typeface="+mn-lt"/>
                <a:ea typeface="+mn-ea"/>
              </a:rPr>
              <a:t>解析手法</a:t>
            </a:r>
            <a:r>
              <a:rPr lang="en-US" altLang="ja-JP" sz="2800" dirty="0">
                <a:latin typeface="+mn-lt"/>
                <a:ea typeface="+mn-ea"/>
              </a:rPr>
              <a:t>_</a:t>
            </a:r>
            <a:r>
              <a:rPr lang="ja-JP" altLang="en-US" sz="2800" dirty="0">
                <a:latin typeface="+mn-lt"/>
                <a:ea typeface="+mn-ea"/>
              </a:rPr>
              <a:t>狭域多点同時ラジオゾンデ観測</a:t>
            </a:r>
            <a:endParaRPr lang="ja-JP" altLang="en-US" sz="2800" dirty="0">
              <a:latin typeface="+mn-lt"/>
              <a:ea typeface="+mn-ea"/>
            </a:endParaRPr>
          </a:p>
        </p:txBody>
      </p:sp>
      <p:grpSp>
        <p:nvGrpSpPr>
          <p:cNvPr id="62" name="グループ化 61"/>
          <p:cNvGrpSpPr>
            <a:grpSpLocks/>
          </p:cNvGrpSpPr>
          <p:nvPr/>
        </p:nvGrpSpPr>
        <p:grpSpPr bwMode="auto">
          <a:xfrm>
            <a:off x="-36513" y="3654425"/>
            <a:ext cx="2403476" cy="2078038"/>
            <a:chOff x="142844" y="3518007"/>
            <a:chExt cx="4357718" cy="3268579"/>
          </a:xfrm>
        </p:grpSpPr>
        <p:pic>
          <p:nvPicPr>
            <p:cNvPr id="235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44" y="3518007"/>
              <a:ext cx="4357718" cy="326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3" name="テキスト ボックス 64"/>
            <p:cNvSpPr txBox="1">
              <a:spLocks noChangeArrowheads="1"/>
            </p:cNvSpPr>
            <p:nvPr/>
          </p:nvSpPr>
          <p:spPr bwMode="auto">
            <a:xfrm>
              <a:off x="142844" y="3571876"/>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伊賀拠点</a:t>
              </a:r>
            </a:p>
          </p:txBody>
        </p:sp>
      </p:grpSp>
      <p:grpSp>
        <p:nvGrpSpPr>
          <p:cNvPr id="66" name="グループ化 65"/>
          <p:cNvGrpSpPr>
            <a:grpSpLocks/>
          </p:cNvGrpSpPr>
          <p:nvPr/>
        </p:nvGrpSpPr>
        <p:grpSpPr bwMode="auto">
          <a:xfrm>
            <a:off x="2290763" y="2060575"/>
            <a:ext cx="2786062" cy="2435225"/>
            <a:chOff x="-326753" y="404439"/>
            <a:chExt cx="4513403" cy="3710051"/>
          </a:xfrm>
        </p:grpSpPr>
        <p:pic>
          <p:nvPicPr>
            <p:cNvPr id="23590" name="Picture 2"/>
            <p:cNvPicPr>
              <a:picLocks noChangeAspect="1" noChangeArrowheads="1"/>
            </p:cNvPicPr>
            <p:nvPr/>
          </p:nvPicPr>
          <p:blipFill>
            <a:blip r:embed="rId5">
              <a:extLst>
                <a:ext uri="{28A0092B-C50C-407E-A947-70E740481C1C}">
                  <a14:useLocalDpi xmlns:a14="http://schemas.microsoft.com/office/drawing/2010/main" val="0"/>
                </a:ext>
              </a:extLst>
            </a:blip>
            <a:srcRect l="-877" t="-861" r="-424" b="1764"/>
            <a:stretch>
              <a:fillRect/>
            </a:stretch>
          </p:blipFill>
          <p:spPr bwMode="auto">
            <a:xfrm>
              <a:off x="-326753" y="804996"/>
              <a:ext cx="4513403" cy="330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1" name="テキスト ボックス 79"/>
            <p:cNvSpPr txBox="1">
              <a:spLocks noChangeArrowheads="1"/>
            </p:cNvSpPr>
            <p:nvPr/>
          </p:nvSpPr>
          <p:spPr bwMode="auto">
            <a:xfrm>
              <a:off x="296223" y="404439"/>
              <a:ext cx="1107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青山高原</a:t>
              </a:r>
            </a:p>
          </p:txBody>
        </p:sp>
      </p:grpSp>
      <p:grpSp>
        <p:nvGrpSpPr>
          <p:cNvPr id="81" name="グループ化 80"/>
          <p:cNvGrpSpPr>
            <a:grpSpLocks/>
          </p:cNvGrpSpPr>
          <p:nvPr/>
        </p:nvGrpSpPr>
        <p:grpSpPr bwMode="auto">
          <a:xfrm>
            <a:off x="3871913" y="4289425"/>
            <a:ext cx="2932112" cy="2452688"/>
            <a:chOff x="4572000" y="85062"/>
            <a:chExt cx="4500594" cy="3375638"/>
          </a:xfrm>
        </p:grpSpPr>
        <p:pic>
          <p:nvPicPr>
            <p:cNvPr id="235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5062"/>
              <a:ext cx="4500594" cy="337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9" name="テキスト ボックス 82"/>
            <p:cNvSpPr txBox="1">
              <a:spLocks noChangeArrowheads="1"/>
            </p:cNvSpPr>
            <p:nvPr/>
          </p:nvSpPr>
          <p:spPr bwMode="auto">
            <a:xfrm>
              <a:off x="4643438" y="142852"/>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三重大学付属農場</a:t>
              </a:r>
            </a:p>
          </p:txBody>
        </p:sp>
      </p:grpSp>
      <p:grpSp>
        <p:nvGrpSpPr>
          <p:cNvPr id="84" name="グループ化 83"/>
          <p:cNvGrpSpPr>
            <a:grpSpLocks/>
          </p:cNvGrpSpPr>
          <p:nvPr/>
        </p:nvGrpSpPr>
        <p:grpSpPr bwMode="auto">
          <a:xfrm>
            <a:off x="6967538" y="4160838"/>
            <a:ext cx="1708150" cy="2436812"/>
            <a:chOff x="5357818" y="3571876"/>
            <a:chExt cx="2357486" cy="3156519"/>
          </a:xfrm>
        </p:grpSpPr>
        <p:pic>
          <p:nvPicPr>
            <p:cNvPr id="2358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850" y="3585524"/>
              <a:ext cx="2357454" cy="314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7" name="テキスト ボックス 85"/>
            <p:cNvSpPr txBox="1">
              <a:spLocks noChangeArrowheads="1"/>
            </p:cNvSpPr>
            <p:nvPr/>
          </p:nvSpPr>
          <p:spPr bwMode="auto">
            <a:xfrm>
              <a:off x="5357818" y="357187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大学</a:t>
              </a:r>
            </a:p>
          </p:txBody>
        </p:sp>
      </p:grpSp>
    </p:spTree>
    <p:custDataLst>
      <p:tags r:id="rId1"/>
    </p:custDataLst>
  </p:cSld>
  <p:clrMapOvr>
    <a:masterClrMapping/>
  </p:clrMapOvr>
  <p:transition spd="slow" advTm="15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hidden"/>
                                      </p:to>
                                    </p:set>
                                  </p:childTnLst>
                                </p:cTn>
                              </p:par>
                            </p:childTnLst>
                          </p:cTn>
                        </p:par>
                        <p:par>
                          <p:cTn id="41" fill="hold" nodeType="afterGroup">
                            <p:stCondLst>
                              <p:cond delay="0"/>
                            </p:stCondLst>
                            <p:childTnLst>
                              <p:par>
                                <p:cTn id="42" presetID="10" presetClass="entr" presetSubtype="0" fill="hold" nodeType="after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par>
                                <p:cTn id="45" presetID="10"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par>
                                <p:cTn id="48" presetID="10" presetClass="entr" presetSubtype="0" fill="hold"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par>
                                <p:cTn id="51" presetID="10" presetClass="entr" presetSubtype="0" fill="hold"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8" grpId="0" animBg="1"/>
      <p:bldP spid="49" grpId="0" animBg="1"/>
      <p:bldP spid="52" grpId="0" animBg="1"/>
      <p:bldP spid="55" grpId="0" animBg="1"/>
      <p:bldP spid="56" grpId="0" animBg="1"/>
      <p:bldP spid="58" grpId="0" animBg="1"/>
      <p:bldP spid="59" grpId="0" animBg="1"/>
      <p:bldP spid="60" grpId="0" animBg="1"/>
      <p:bldP spid="38" grpId="0" animBg="1"/>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5969" y="826294"/>
            <a:ext cx="45593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468CF03F-C97C-4232-A53B-7BB725C2230B}" type="slidenum">
              <a:rPr lang="ja-JP" altLang="en-US">
                <a:latin typeface="Times New Roman" panose="02020603050405020304" pitchFamily="18" charset="0"/>
              </a:rPr>
              <a:pPr/>
              <a:t>6</a:t>
            </a:fld>
            <a:endParaRPr lang="ja-JP" altLang="en-US">
              <a:latin typeface="Times New Roman" panose="02020603050405020304" pitchFamily="18" charset="0"/>
            </a:endParaRPr>
          </a:p>
        </p:txBody>
      </p:sp>
      <p:sp>
        <p:nvSpPr>
          <p:cNvPr id="3" name="テキスト ボックス 2"/>
          <p:cNvSpPr txBox="1"/>
          <p:nvPr/>
        </p:nvSpPr>
        <p:spPr>
          <a:xfrm>
            <a:off x="663575" y="-26988"/>
            <a:ext cx="8459788" cy="52228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en-US" altLang="ja-JP" sz="2800" dirty="0">
                <a:latin typeface="+mn-lt"/>
                <a:ea typeface="+mn-ea"/>
              </a:rPr>
              <a:t> </a:t>
            </a:r>
            <a:r>
              <a:rPr lang="ja-JP" altLang="en-US" sz="2800" dirty="0">
                <a:latin typeface="+mn-lt"/>
                <a:ea typeface="+mn-ea"/>
              </a:rPr>
              <a:t>観測</a:t>
            </a:r>
            <a:r>
              <a:rPr lang="en-US" altLang="ja-JP" sz="2800" dirty="0">
                <a:latin typeface="+mn-lt"/>
                <a:ea typeface="+mn-ea"/>
              </a:rPr>
              <a:t>,</a:t>
            </a:r>
            <a:r>
              <a:rPr lang="ja-JP" altLang="en-US" sz="2800" dirty="0">
                <a:latin typeface="+mn-lt"/>
                <a:ea typeface="+mn-ea"/>
              </a:rPr>
              <a:t>解析手法</a:t>
            </a:r>
            <a:r>
              <a:rPr lang="en-US" altLang="ja-JP" sz="2800" dirty="0">
                <a:latin typeface="+mn-lt"/>
                <a:ea typeface="+mn-ea"/>
              </a:rPr>
              <a:t>_</a:t>
            </a:r>
            <a:r>
              <a:rPr lang="ja-JP" altLang="en-US" sz="2800" dirty="0">
                <a:latin typeface="+mn-lt"/>
                <a:ea typeface="+mn-ea"/>
              </a:rPr>
              <a:t>準断面解析</a:t>
            </a:r>
            <a:endParaRPr lang="ja-JP" altLang="en-US" sz="2800" dirty="0">
              <a:latin typeface="+mn-lt"/>
              <a:ea typeface="+mn-ea"/>
            </a:endParaRPr>
          </a:p>
        </p:txBody>
      </p:sp>
      <p:sp>
        <p:nvSpPr>
          <p:cNvPr id="4" name="テキスト ボックス 3"/>
          <p:cNvSpPr txBox="1"/>
          <p:nvPr/>
        </p:nvSpPr>
        <p:spPr>
          <a:xfrm>
            <a:off x="-66675" y="788988"/>
            <a:ext cx="9213850" cy="1200150"/>
          </a:xfrm>
          <a:prstGeom prst="rect">
            <a:avLst/>
          </a:prstGeom>
          <a:noFill/>
        </p:spPr>
        <p:txBody>
          <a:bodyPr wrap="none">
            <a:spAutoFit/>
          </a:bodyPr>
          <a:lstStyle/>
          <a:p>
            <a:pPr fontAlgn="auto">
              <a:spcBef>
                <a:spcPts val="0"/>
              </a:spcBef>
              <a:spcAft>
                <a:spcPts val="0"/>
              </a:spcAft>
              <a:defRPr/>
            </a:pPr>
            <a:r>
              <a:rPr lang="ja-JP" altLang="en-US" sz="2400" dirty="0">
                <a:latin typeface="+mj-lt"/>
                <a:ea typeface="+mn-ea"/>
              </a:rPr>
              <a:t>各ラジオゾンデは</a:t>
            </a:r>
            <a:r>
              <a:rPr lang="en-US" altLang="ja-JP" sz="2400" dirty="0">
                <a:latin typeface="+mj-lt"/>
                <a:ea typeface="+mn-ea"/>
              </a:rPr>
              <a:t>GPS</a:t>
            </a:r>
            <a:r>
              <a:rPr lang="ja-JP" altLang="en-US" sz="2400" dirty="0">
                <a:latin typeface="+mj-lt"/>
                <a:ea typeface="+mn-ea"/>
              </a:rPr>
              <a:t>機能を搭載していることから緯度・経度・高度の</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情報持っている</a:t>
            </a:r>
            <a:endParaRPr lang="en-US" altLang="ja-JP" sz="2400" dirty="0">
              <a:latin typeface="+mj-lt"/>
              <a:ea typeface="+mn-ea"/>
            </a:endParaRPr>
          </a:p>
          <a:p>
            <a:pPr fontAlgn="auto">
              <a:spcBef>
                <a:spcPts val="0"/>
              </a:spcBef>
              <a:spcAft>
                <a:spcPts val="0"/>
              </a:spcAft>
              <a:defRPr/>
            </a:pPr>
            <a:r>
              <a:rPr lang="ja-JP" altLang="en-US" sz="2400" dirty="0">
                <a:latin typeface="+mj-lt"/>
                <a:ea typeface="+mn-ea"/>
              </a:rPr>
              <a:t>＝＞放球したラジオゾンデの流跡線から</a:t>
            </a:r>
            <a:r>
              <a:rPr lang="ja-JP" altLang="en-US" sz="2400" dirty="0">
                <a:solidFill>
                  <a:srgbClr val="FF0000"/>
                </a:solidFill>
                <a:latin typeface="+mj-lt"/>
                <a:ea typeface="+mn-ea"/>
              </a:rPr>
              <a:t>風の流れに対する断面</a:t>
            </a:r>
            <a:r>
              <a:rPr lang="ja-JP" altLang="en-US" sz="2400" dirty="0">
                <a:latin typeface="+mj-lt"/>
                <a:ea typeface="+mn-ea"/>
              </a:rPr>
              <a:t>を取る</a:t>
            </a:r>
            <a:endParaRPr lang="ja-JP" altLang="en-US" sz="2400" dirty="0">
              <a:latin typeface="+mj-lt"/>
              <a:ea typeface="+mn-ea"/>
            </a:endParaRPr>
          </a:p>
        </p:txBody>
      </p:sp>
      <p:sp>
        <p:nvSpPr>
          <p:cNvPr id="24582" name="テキスト ボックス 8"/>
          <p:cNvSpPr txBox="1">
            <a:spLocks noChangeArrowheads="1"/>
          </p:cNvSpPr>
          <p:nvPr/>
        </p:nvSpPr>
        <p:spPr bwMode="auto">
          <a:xfrm>
            <a:off x="490538" y="6381750"/>
            <a:ext cx="796925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400"/>
              <a:t>観測値を射影した断面から鉛直構造について解析していく！</a:t>
            </a:r>
          </a:p>
        </p:txBody>
      </p:sp>
      <p:sp>
        <p:nvSpPr>
          <p:cNvPr id="24583" name="テキスト ボックス 5"/>
          <p:cNvSpPr txBox="1">
            <a:spLocks noChangeArrowheads="1"/>
          </p:cNvSpPr>
          <p:nvPr/>
        </p:nvSpPr>
        <p:spPr bwMode="auto">
          <a:xfrm>
            <a:off x="107950" y="5900738"/>
            <a:ext cx="4592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ラジオゾンデの水平流跡線と準断面の水平軸</a:t>
            </a:r>
          </a:p>
        </p:txBody>
      </p:sp>
      <p:sp>
        <p:nvSpPr>
          <p:cNvPr id="24584" name="テキスト ボックス 9"/>
          <p:cNvSpPr txBox="1">
            <a:spLocks noChangeArrowheads="1"/>
          </p:cNvSpPr>
          <p:nvPr/>
        </p:nvSpPr>
        <p:spPr bwMode="auto">
          <a:xfrm>
            <a:off x="5514975" y="5795963"/>
            <a:ext cx="280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a:t>ラジオゾンデの鉛直流跡線</a:t>
            </a:r>
          </a:p>
        </p:txBody>
      </p:sp>
      <p:pic>
        <p:nvPicPr>
          <p:cNvPr id="24585" name="図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565400"/>
            <a:ext cx="5043488"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17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063" y="674688"/>
            <a:ext cx="211455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C4CA201B-0F42-46EE-8FB4-1BB0F2F78DE3}" type="slidenum">
              <a:rPr lang="ja-JP" altLang="en-US">
                <a:latin typeface="Times New Roman" panose="02020603050405020304" pitchFamily="18" charset="0"/>
              </a:rPr>
              <a:pPr/>
              <a:t>7</a:t>
            </a:fld>
            <a:endParaRPr lang="ja-JP" altLang="en-US">
              <a:latin typeface="Times New Roman" panose="02020603050405020304" pitchFamily="18" charset="0"/>
            </a:endParaRPr>
          </a:p>
        </p:txBody>
      </p:sp>
      <p:sp>
        <p:nvSpPr>
          <p:cNvPr id="25604" name="テキスト ボックス 50190"/>
          <p:cNvSpPr txBox="1">
            <a:spLocks noChangeArrowheads="1"/>
          </p:cNvSpPr>
          <p:nvPr/>
        </p:nvSpPr>
        <p:spPr bwMode="auto">
          <a:xfrm>
            <a:off x="-36513" y="6484938"/>
            <a:ext cx="8505826"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r>
              <a:rPr lang="ja-JP" altLang="en-US" sz="2000"/>
              <a:t>西～北西強風　</a:t>
            </a:r>
            <a:r>
              <a:rPr lang="en-US" altLang="ja-JP" sz="2000"/>
              <a:t>+</a:t>
            </a:r>
            <a:r>
              <a:rPr lang="ja-JP" altLang="en-US" sz="2000"/>
              <a:t>　気圧パターンの類似　＝＞鈴鹿おろし発生の可能性がある</a:t>
            </a:r>
          </a:p>
        </p:txBody>
      </p:sp>
      <p:pic>
        <p:nvPicPr>
          <p:cNvPr id="25605" name="Picture 17"/>
          <p:cNvPicPr>
            <a:picLocks noChangeAspect="1" noChangeArrowheads="1"/>
          </p:cNvPicPr>
          <p:nvPr/>
        </p:nvPicPr>
        <p:blipFill>
          <a:blip r:embed="rId4">
            <a:extLst>
              <a:ext uri="{28A0092B-C50C-407E-A947-70E740481C1C}">
                <a14:useLocalDpi xmlns:a14="http://schemas.microsoft.com/office/drawing/2010/main" val="0"/>
              </a:ext>
            </a:extLst>
          </a:blip>
          <a:srcRect t="33127" b="33437"/>
          <a:stretch>
            <a:fillRect/>
          </a:stretch>
        </p:blipFill>
        <p:spPr bwMode="auto">
          <a:xfrm>
            <a:off x="-77788" y="685800"/>
            <a:ext cx="2206626" cy="224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17513" y="2790825"/>
            <a:ext cx="3657600" cy="585788"/>
          </a:xfrm>
          <a:prstGeom prst="rect">
            <a:avLst/>
          </a:prstGeom>
          <a:noFill/>
        </p:spPr>
        <p:txBody>
          <a:bodyPr wrap="none">
            <a:spAutoFit/>
          </a:bodyPr>
          <a:lstStyle/>
          <a:p>
            <a:pPr fontAlgn="auto">
              <a:spcBef>
                <a:spcPts val="0"/>
              </a:spcBef>
              <a:spcAft>
                <a:spcPts val="0"/>
              </a:spcAft>
              <a:defRPr/>
            </a:pPr>
            <a:r>
              <a:rPr lang="en-US" altLang="ja-JP" sz="1600" dirty="0">
                <a:latin typeface="+mj-lt"/>
                <a:ea typeface="+mn-ea"/>
              </a:rPr>
              <a:t>Owada(1994)</a:t>
            </a:r>
            <a:r>
              <a:rPr lang="ja-JP" altLang="en-US" sz="1600" dirty="0">
                <a:latin typeface="+mj-lt"/>
                <a:ea typeface="+mn-ea"/>
              </a:rPr>
              <a:t>の気圧パターン</a:t>
            </a:r>
            <a:r>
              <a:rPr lang="en-US" altLang="ja-JP" sz="1600" dirty="0">
                <a:latin typeface="+mj-lt"/>
                <a:ea typeface="+mn-ea"/>
              </a:rPr>
              <a:t>Ⅱ</a:t>
            </a:r>
          </a:p>
          <a:p>
            <a:pPr fontAlgn="auto">
              <a:spcBef>
                <a:spcPts val="0"/>
              </a:spcBef>
              <a:spcAft>
                <a:spcPts val="0"/>
              </a:spcAft>
              <a:defRPr/>
            </a:pPr>
            <a:r>
              <a:rPr lang="en-US" altLang="ja-JP" sz="1600" dirty="0">
                <a:latin typeface="+mj-lt"/>
                <a:ea typeface="+mn-ea"/>
              </a:rPr>
              <a:t>[</a:t>
            </a:r>
            <a:r>
              <a:rPr lang="ja-JP" altLang="en-US" sz="1600" dirty="0">
                <a:latin typeface="+mj-lt"/>
                <a:ea typeface="+mn-ea"/>
              </a:rPr>
              <a:t>左：地上，右：</a:t>
            </a:r>
            <a:r>
              <a:rPr lang="en-US" altLang="ja-JP" sz="1600" dirty="0">
                <a:latin typeface="+mj-lt"/>
                <a:ea typeface="+mn-ea"/>
              </a:rPr>
              <a:t>500hPa</a:t>
            </a:r>
            <a:r>
              <a:rPr lang="ja-JP" altLang="en-US" sz="1600" dirty="0">
                <a:latin typeface="+mj-lt"/>
                <a:ea typeface="+mn-ea"/>
              </a:rPr>
              <a:t>ジオポテンシャル</a:t>
            </a:r>
            <a:r>
              <a:rPr lang="en-US" altLang="ja-JP" sz="1600" dirty="0">
                <a:latin typeface="+mj-lt"/>
                <a:ea typeface="+mn-ea"/>
              </a:rPr>
              <a:t>]</a:t>
            </a:r>
            <a:endParaRPr lang="ja-JP" altLang="en-US" sz="1600" dirty="0">
              <a:latin typeface="+mj-lt"/>
              <a:ea typeface="+mn-ea"/>
            </a:endParaRPr>
          </a:p>
        </p:txBody>
      </p:sp>
      <p:sp>
        <p:nvSpPr>
          <p:cNvPr id="16" name="テキスト ボックス 15"/>
          <p:cNvSpPr txBox="1"/>
          <p:nvPr/>
        </p:nvSpPr>
        <p:spPr>
          <a:xfrm>
            <a:off x="3635375" y="4508500"/>
            <a:ext cx="5653088" cy="1878013"/>
          </a:xfrm>
          <a:prstGeom prst="rect">
            <a:avLst/>
          </a:prstGeom>
          <a:noFill/>
        </p:spPr>
        <p:txBody>
          <a:bodyPr wrap="none">
            <a:spAutoFit/>
          </a:bodyPr>
          <a:lstStyle/>
          <a:p>
            <a:pPr fontAlgn="auto">
              <a:spcBef>
                <a:spcPts val="0"/>
              </a:spcBef>
              <a:spcAft>
                <a:spcPts val="0"/>
              </a:spcAft>
              <a:defRPr/>
            </a:pPr>
            <a:r>
              <a:rPr lang="ja-JP" altLang="en-US" sz="2400" dirty="0">
                <a:latin typeface="+mj-lt"/>
                <a:ea typeface="+mn-ea"/>
              </a:rPr>
              <a:t>・前線通過後</a:t>
            </a:r>
            <a:r>
              <a:rPr lang="en-US" altLang="ja-JP" sz="2400" dirty="0">
                <a:latin typeface="+mj-lt"/>
                <a:ea typeface="+mn-ea"/>
              </a:rPr>
              <a:t>(04</a:t>
            </a:r>
            <a:r>
              <a:rPr lang="ja-JP" altLang="en-US" sz="2400" dirty="0">
                <a:latin typeface="+mj-lt"/>
                <a:ea typeface="+mn-ea"/>
              </a:rPr>
              <a:t>時</a:t>
            </a:r>
            <a:r>
              <a:rPr lang="en-US" altLang="ja-JP" sz="2400" dirty="0">
                <a:latin typeface="+mj-lt"/>
                <a:ea typeface="+mn-ea"/>
              </a:rPr>
              <a:t>)</a:t>
            </a:r>
            <a:r>
              <a:rPr lang="ja-JP" altLang="en-US" sz="2400" dirty="0">
                <a:latin typeface="+mj-lt"/>
                <a:ea typeface="+mn-ea"/>
              </a:rPr>
              <a:t>から風速が強まる．</a:t>
            </a:r>
            <a:endParaRPr lang="en-US" altLang="ja-JP" sz="2400" dirty="0">
              <a:latin typeface="+mj-lt"/>
              <a:ea typeface="+mn-ea"/>
            </a:endParaRPr>
          </a:p>
          <a:p>
            <a:pPr fontAlgn="auto">
              <a:spcBef>
                <a:spcPts val="0"/>
              </a:spcBef>
              <a:spcAft>
                <a:spcPts val="0"/>
              </a:spcAft>
              <a:defRPr/>
            </a:pPr>
            <a:endParaRPr lang="en-US" altLang="ja-JP" sz="1000" dirty="0">
              <a:latin typeface="+mj-lt"/>
              <a:ea typeface="+mn-ea"/>
            </a:endParaRPr>
          </a:p>
          <a:p>
            <a:pPr fontAlgn="auto">
              <a:spcBef>
                <a:spcPts val="0"/>
              </a:spcBef>
              <a:spcAft>
                <a:spcPts val="0"/>
              </a:spcAft>
              <a:defRPr/>
            </a:pPr>
            <a:endParaRPr lang="en-US" altLang="ja-JP" sz="1000" dirty="0">
              <a:latin typeface="+mj-lt"/>
              <a:ea typeface="+mn-ea"/>
            </a:endParaRPr>
          </a:p>
          <a:p>
            <a:pPr fontAlgn="auto">
              <a:spcBef>
                <a:spcPts val="0"/>
              </a:spcBef>
              <a:spcAft>
                <a:spcPts val="0"/>
              </a:spcAft>
              <a:defRPr/>
            </a:pPr>
            <a:r>
              <a:rPr lang="ja-JP" altLang="en-US" sz="2400" dirty="0">
                <a:latin typeface="+mj-lt"/>
                <a:ea typeface="+mn-ea"/>
              </a:rPr>
              <a:t>・</a:t>
            </a:r>
            <a:r>
              <a:rPr lang="en-US" altLang="ja-JP" sz="2400" dirty="0">
                <a:latin typeface="+mj-lt"/>
                <a:ea typeface="+mn-ea"/>
              </a:rPr>
              <a:t>16:50</a:t>
            </a:r>
            <a:r>
              <a:rPr lang="ja-JP" altLang="en-US" sz="2400" dirty="0">
                <a:latin typeface="+mj-lt"/>
                <a:ea typeface="+mn-ea"/>
              </a:rPr>
              <a:t>頃に風速ピークを迎える</a:t>
            </a:r>
            <a:r>
              <a:rPr lang="ja-JP" altLang="en-US" sz="2400" dirty="0">
                <a:latin typeface="+mj-lt"/>
                <a:ea typeface="+mn-ea"/>
              </a:rPr>
              <a:t>．</a:t>
            </a:r>
            <a:r>
              <a:rPr lang="en-US" altLang="ja-JP" sz="2400" dirty="0">
                <a:latin typeface="+mj-lt"/>
                <a:ea typeface="+mn-ea"/>
                <a:cs typeface="Times New Roman" pitchFamily="18" charset="0"/>
              </a:rPr>
              <a:t>(13.0m/s)</a:t>
            </a:r>
          </a:p>
          <a:p>
            <a:pPr fontAlgn="auto">
              <a:spcBef>
                <a:spcPts val="0"/>
              </a:spcBef>
              <a:spcAft>
                <a:spcPts val="0"/>
              </a:spcAft>
              <a:defRPr/>
            </a:pPr>
            <a:endParaRPr lang="en-US" altLang="ja-JP" sz="2400" dirty="0">
              <a:latin typeface="+mj-lt"/>
              <a:ea typeface="+mn-ea"/>
              <a:cs typeface="Times New Roman" pitchFamily="18" charset="0"/>
            </a:endParaRPr>
          </a:p>
          <a:p>
            <a:pPr fontAlgn="auto">
              <a:spcBef>
                <a:spcPts val="0"/>
              </a:spcBef>
              <a:spcAft>
                <a:spcPts val="0"/>
              </a:spcAft>
              <a:defRPr/>
            </a:pPr>
            <a:r>
              <a:rPr lang="ja-JP" altLang="en-US" sz="2400" dirty="0">
                <a:latin typeface="+mj-lt"/>
                <a:ea typeface="+mn-ea"/>
                <a:cs typeface="Times New Roman" pitchFamily="18" charset="0"/>
              </a:rPr>
              <a:t>・異なる</a:t>
            </a:r>
            <a:r>
              <a:rPr lang="en-US" altLang="ja-JP" sz="2400" dirty="0">
                <a:latin typeface="+mj-lt"/>
                <a:ea typeface="+mn-ea"/>
                <a:cs typeface="Times New Roman" pitchFamily="18" charset="0"/>
              </a:rPr>
              <a:t>2</a:t>
            </a:r>
            <a:r>
              <a:rPr lang="ja-JP" altLang="en-US" sz="2400" dirty="0" err="1">
                <a:latin typeface="+mj-lt"/>
                <a:ea typeface="+mn-ea"/>
                <a:cs typeface="Times New Roman" pitchFamily="18" charset="0"/>
              </a:rPr>
              <a:t>つの</a:t>
            </a:r>
            <a:r>
              <a:rPr lang="ja-JP" altLang="en-US" sz="2400" dirty="0">
                <a:latin typeface="+mj-lt"/>
                <a:ea typeface="+mn-ea"/>
                <a:cs typeface="Times New Roman" pitchFamily="18" charset="0"/>
              </a:rPr>
              <a:t>風向期間が存在する</a:t>
            </a:r>
            <a:endParaRPr lang="en-US" altLang="ja-JP" sz="2400" dirty="0">
              <a:latin typeface="+mj-lt"/>
              <a:ea typeface="+mn-ea"/>
              <a:cs typeface="Times New Roman" pitchFamily="18" charset="0"/>
            </a:endParaRPr>
          </a:p>
        </p:txBody>
      </p:sp>
      <p:grpSp>
        <p:nvGrpSpPr>
          <p:cNvPr id="25608" name="グループ化 3"/>
          <p:cNvGrpSpPr>
            <a:grpSpLocks/>
          </p:cNvGrpSpPr>
          <p:nvPr/>
        </p:nvGrpSpPr>
        <p:grpSpPr bwMode="auto">
          <a:xfrm>
            <a:off x="484188" y="3357563"/>
            <a:ext cx="3009900" cy="3132137"/>
            <a:chOff x="484000" y="3375884"/>
            <a:chExt cx="3010794" cy="3132769"/>
          </a:xfrm>
        </p:grpSpPr>
        <p:sp>
          <p:nvSpPr>
            <p:cNvPr id="14" name="テキスト ボックス 13"/>
            <p:cNvSpPr txBox="1"/>
            <p:nvPr/>
          </p:nvSpPr>
          <p:spPr>
            <a:xfrm>
              <a:off x="2970763" y="3702975"/>
              <a:ext cx="373173" cy="254051"/>
            </a:xfrm>
            <a:prstGeom prst="rect">
              <a:avLst/>
            </a:prstGeom>
            <a:noFill/>
          </p:spPr>
          <p:txBody>
            <a:bodyPr wrap="none">
              <a:spAutoFit/>
            </a:bodyPr>
            <a:lstStyle/>
            <a:p>
              <a:pPr fontAlgn="auto">
                <a:spcBef>
                  <a:spcPts val="0"/>
                </a:spcBef>
                <a:spcAft>
                  <a:spcPts val="0"/>
                </a:spcAft>
                <a:defRPr/>
              </a:pPr>
              <a:r>
                <a:rPr lang="en-US" altLang="ja-JP" sz="1050" dirty="0">
                  <a:latin typeface="+mn-lt"/>
                  <a:ea typeface="+mn-ea"/>
                </a:rPr>
                <a:t>(m)</a:t>
              </a:r>
              <a:endParaRPr lang="ja-JP" altLang="en-US" sz="1050" dirty="0">
                <a:latin typeface="+mn-lt"/>
                <a:ea typeface="+mn-ea"/>
              </a:endParaRPr>
            </a:p>
          </p:txBody>
        </p:sp>
        <p:pic>
          <p:nvPicPr>
            <p:cNvPr id="256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000" y="3375884"/>
              <a:ext cx="2575832" cy="31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5534" y="3922115"/>
              <a:ext cx="479260" cy="255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609" name="グループ化 10"/>
          <p:cNvGrpSpPr>
            <a:grpSpLocks/>
          </p:cNvGrpSpPr>
          <p:nvPr/>
        </p:nvGrpSpPr>
        <p:grpSpPr bwMode="auto">
          <a:xfrm>
            <a:off x="4445000" y="436563"/>
            <a:ext cx="5240338" cy="3929062"/>
            <a:chOff x="4301724" y="436602"/>
            <a:chExt cx="5238828" cy="3928502"/>
          </a:xfrm>
        </p:grpSpPr>
        <p:sp>
          <p:nvSpPr>
            <p:cNvPr id="10" name="テキスト ボックス 9"/>
            <p:cNvSpPr txBox="1"/>
            <p:nvPr/>
          </p:nvSpPr>
          <p:spPr>
            <a:xfrm>
              <a:off x="5033351" y="3995270"/>
              <a:ext cx="4507201" cy="369834"/>
            </a:xfrm>
            <a:prstGeom prst="rect">
              <a:avLst/>
            </a:prstGeom>
            <a:noFill/>
          </p:spPr>
          <p:txBody>
            <a:bodyPr>
              <a:spAutoFit/>
            </a:bodyPr>
            <a:lstStyle/>
            <a:p>
              <a:pPr fontAlgn="auto">
                <a:spcBef>
                  <a:spcPts val="0"/>
                </a:spcBef>
                <a:spcAft>
                  <a:spcPts val="0"/>
                </a:spcAft>
                <a:defRPr/>
              </a:pPr>
              <a:r>
                <a:rPr lang="en-US" altLang="ja-JP" dirty="0">
                  <a:latin typeface="+mj-lt"/>
                  <a:ea typeface="+mn-ea"/>
                </a:rPr>
                <a:t>3/21</a:t>
              </a:r>
              <a:r>
                <a:rPr lang="ja-JP" altLang="en-US" dirty="0">
                  <a:latin typeface="+mj-lt"/>
                  <a:ea typeface="+mn-ea"/>
                </a:rPr>
                <a:t>　津気象官署での風速，風向</a:t>
              </a:r>
              <a:endParaRPr lang="ja-JP" altLang="en-US" dirty="0">
                <a:latin typeface="+mj-lt"/>
                <a:ea typeface="+mn-ea"/>
              </a:endParaRPr>
            </a:p>
          </p:txBody>
        </p:sp>
        <p:pic>
          <p:nvPicPr>
            <p:cNvPr id="256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3248" y="538313"/>
              <a:ext cx="4547988" cy="332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616" name="グループ化 6"/>
            <p:cNvGrpSpPr>
              <a:grpSpLocks/>
            </p:cNvGrpSpPr>
            <p:nvPr/>
          </p:nvGrpSpPr>
          <p:grpSpPr bwMode="auto">
            <a:xfrm>
              <a:off x="4607200" y="3672734"/>
              <a:ext cx="4501304" cy="410504"/>
              <a:chOff x="4607200" y="3672734"/>
              <a:chExt cx="4501304" cy="410504"/>
            </a:xfrm>
          </p:grpSpPr>
          <p:sp>
            <p:nvSpPr>
              <p:cNvPr id="6" name="テキスト ボックス 5"/>
              <p:cNvSpPr txBox="1"/>
              <p:nvPr/>
            </p:nvSpPr>
            <p:spPr>
              <a:xfrm>
                <a:off x="4606436" y="3673053"/>
                <a:ext cx="612598" cy="398406"/>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00</a:t>
                </a:r>
                <a:endParaRPr lang="ja-JP" altLang="en-US" sz="2000" dirty="0">
                  <a:latin typeface="+mj-lt"/>
                  <a:ea typeface="+mn-ea"/>
                </a:endParaRPr>
              </a:p>
            </p:txBody>
          </p:sp>
          <p:sp>
            <p:nvSpPr>
              <p:cNvPr id="19" name="テキスト ボックス 18"/>
              <p:cNvSpPr txBox="1"/>
              <p:nvPr/>
            </p:nvSpPr>
            <p:spPr>
              <a:xfrm>
                <a:off x="5119052" y="3677815"/>
                <a:ext cx="791934" cy="398405"/>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  04</a:t>
                </a:r>
                <a:endParaRPr lang="ja-JP" altLang="en-US" sz="2000" dirty="0">
                  <a:latin typeface="+mj-lt"/>
                  <a:ea typeface="+mn-ea"/>
                </a:endParaRPr>
              </a:p>
            </p:txBody>
          </p:sp>
          <p:sp>
            <p:nvSpPr>
              <p:cNvPr id="20" name="テキスト ボックス 19"/>
              <p:cNvSpPr txBox="1"/>
              <p:nvPr/>
            </p:nvSpPr>
            <p:spPr>
              <a:xfrm>
                <a:off x="5771326" y="3684164"/>
                <a:ext cx="793521" cy="398405"/>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  08</a:t>
                </a:r>
                <a:endParaRPr lang="ja-JP" altLang="en-US" sz="2000" dirty="0">
                  <a:latin typeface="+mj-lt"/>
                  <a:ea typeface="+mn-ea"/>
                </a:endParaRPr>
              </a:p>
            </p:txBody>
          </p:sp>
          <p:sp>
            <p:nvSpPr>
              <p:cNvPr id="21" name="テキスト ボックス 20"/>
              <p:cNvSpPr txBox="1"/>
              <p:nvPr/>
            </p:nvSpPr>
            <p:spPr>
              <a:xfrm>
                <a:off x="6371228" y="3677815"/>
                <a:ext cx="793521" cy="398405"/>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  12</a:t>
                </a:r>
                <a:endParaRPr lang="ja-JP" altLang="en-US" sz="2000" dirty="0">
                  <a:latin typeface="+mj-lt"/>
                  <a:ea typeface="+mn-ea"/>
                </a:endParaRPr>
              </a:p>
            </p:txBody>
          </p:sp>
          <p:sp>
            <p:nvSpPr>
              <p:cNvPr id="22" name="テキスト ボックス 21"/>
              <p:cNvSpPr txBox="1"/>
              <p:nvPr/>
            </p:nvSpPr>
            <p:spPr>
              <a:xfrm>
                <a:off x="7020329" y="3677815"/>
                <a:ext cx="791934" cy="398405"/>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  16</a:t>
                </a:r>
                <a:endParaRPr lang="ja-JP" altLang="en-US" sz="2000" dirty="0">
                  <a:latin typeface="+mj-lt"/>
                  <a:ea typeface="+mn-ea"/>
                </a:endParaRPr>
              </a:p>
            </p:txBody>
          </p:sp>
          <p:sp>
            <p:nvSpPr>
              <p:cNvPr id="23" name="テキスト ボックス 22"/>
              <p:cNvSpPr txBox="1"/>
              <p:nvPr/>
            </p:nvSpPr>
            <p:spPr>
              <a:xfrm>
                <a:off x="7667842" y="3677815"/>
                <a:ext cx="793521" cy="398405"/>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  20</a:t>
                </a:r>
                <a:endParaRPr lang="ja-JP" altLang="en-US" sz="2000" dirty="0">
                  <a:latin typeface="+mj-lt"/>
                  <a:ea typeface="+mn-ea"/>
                </a:endParaRPr>
              </a:p>
            </p:txBody>
          </p:sp>
          <p:sp>
            <p:nvSpPr>
              <p:cNvPr id="24" name="テキスト ボックス 23"/>
              <p:cNvSpPr txBox="1"/>
              <p:nvPr/>
            </p:nvSpPr>
            <p:spPr>
              <a:xfrm>
                <a:off x="8316942" y="3677815"/>
                <a:ext cx="791935" cy="398405"/>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  24</a:t>
                </a:r>
                <a:endParaRPr lang="ja-JP" altLang="en-US" sz="2000" dirty="0">
                  <a:latin typeface="+mj-lt"/>
                  <a:ea typeface="+mn-ea"/>
                </a:endParaRPr>
              </a:p>
            </p:txBody>
          </p:sp>
        </p:grpSp>
        <p:sp>
          <p:nvSpPr>
            <p:cNvPr id="9" name="正方形/長方形 8"/>
            <p:cNvSpPr/>
            <p:nvPr/>
          </p:nvSpPr>
          <p:spPr bwMode="auto">
            <a:xfrm>
              <a:off x="4428687" y="538188"/>
              <a:ext cx="358672" cy="3144389"/>
            </a:xfrm>
            <a:prstGeom prst="rect">
              <a:avLst/>
            </a:prstGeom>
            <a:solidFill>
              <a:schemeClr val="bg1"/>
            </a:solidFill>
            <a:ln w="9525" cap="flat" cmpd="sng" algn="ctr">
              <a:noFill/>
              <a:prstDash val="solid"/>
              <a:round/>
              <a:headEnd type="none" w="med" len="med"/>
              <a:tailEnd type="none" w="med" len="med"/>
            </a:ln>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grpSp>
          <p:nvGrpSpPr>
            <p:cNvPr id="25618" name="グループ化 7"/>
            <p:cNvGrpSpPr>
              <a:grpSpLocks/>
            </p:cNvGrpSpPr>
            <p:nvPr/>
          </p:nvGrpSpPr>
          <p:grpSpPr bwMode="auto">
            <a:xfrm>
              <a:off x="4301724" y="436602"/>
              <a:ext cx="486300" cy="3342912"/>
              <a:chOff x="4357584" y="436602"/>
              <a:chExt cx="486300" cy="3342912"/>
            </a:xfrm>
          </p:grpSpPr>
          <p:sp>
            <p:nvSpPr>
              <p:cNvPr id="26" name="テキスト ボックス 25"/>
              <p:cNvSpPr txBox="1"/>
              <p:nvPr/>
            </p:nvSpPr>
            <p:spPr>
              <a:xfrm>
                <a:off x="4505180" y="3379407"/>
                <a:ext cx="287254"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0</a:t>
                </a:r>
                <a:endParaRPr lang="ja-JP" altLang="en-US" sz="2000" dirty="0">
                  <a:latin typeface="+mj-lt"/>
                  <a:ea typeface="+mn-ea"/>
                </a:endParaRPr>
              </a:p>
            </p:txBody>
          </p:sp>
          <p:sp>
            <p:nvSpPr>
              <p:cNvPr id="27" name="テキスト ボックス 26"/>
              <p:cNvSpPr txBox="1"/>
              <p:nvPr/>
            </p:nvSpPr>
            <p:spPr>
              <a:xfrm>
                <a:off x="4500418" y="2925447"/>
                <a:ext cx="287255"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3</a:t>
                </a:r>
                <a:endParaRPr lang="ja-JP" altLang="en-US" sz="2000" dirty="0">
                  <a:latin typeface="+mj-lt"/>
                  <a:ea typeface="+mn-ea"/>
                </a:endParaRPr>
              </a:p>
            </p:txBody>
          </p:sp>
          <p:sp>
            <p:nvSpPr>
              <p:cNvPr id="28" name="テキスト ボックス 27"/>
              <p:cNvSpPr txBox="1"/>
              <p:nvPr/>
            </p:nvSpPr>
            <p:spPr>
              <a:xfrm>
                <a:off x="4500418" y="2420694"/>
                <a:ext cx="287255"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6</a:t>
                </a:r>
                <a:endParaRPr lang="ja-JP" altLang="en-US" sz="2000" dirty="0">
                  <a:latin typeface="+mj-lt"/>
                  <a:ea typeface="+mn-ea"/>
                </a:endParaRPr>
              </a:p>
            </p:txBody>
          </p:sp>
          <p:sp>
            <p:nvSpPr>
              <p:cNvPr id="29" name="テキスト ボックス 28"/>
              <p:cNvSpPr txBox="1"/>
              <p:nvPr/>
            </p:nvSpPr>
            <p:spPr>
              <a:xfrm>
                <a:off x="4500418" y="1917528"/>
                <a:ext cx="287255"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9</a:t>
                </a:r>
                <a:endParaRPr lang="ja-JP" altLang="en-US" sz="2000" dirty="0">
                  <a:latin typeface="+mj-lt"/>
                  <a:ea typeface="+mn-ea"/>
                </a:endParaRPr>
              </a:p>
            </p:txBody>
          </p:sp>
          <p:sp>
            <p:nvSpPr>
              <p:cNvPr id="30" name="テキスト ボックス 29"/>
              <p:cNvSpPr txBox="1"/>
              <p:nvPr/>
            </p:nvSpPr>
            <p:spPr>
              <a:xfrm>
                <a:off x="4376629" y="1412775"/>
                <a:ext cx="466591"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12</a:t>
                </a:r>
                <a:endParaRPr lang="ja-JP" altLang="en-US" sz="2000" dirty="0">
                  <a:latin typeface="+mj-lt"/>
                  <a:ea typeface="+mn-ea"/>
                </a:endParaRPr>
              </a:p>
            </p:txBody>
          </p:sp>
          <p:sp>
            <p:nvSpPr>
              <p:cNvPr id="31" name="テキスト ボックス 30"/>
              <p:cNvSpPr txBox="1"/>
              <p:nvPr/>
            </p:nvSpPr>
            <p:spPr>
              <a:xfrm>
                <a:off x="4376629" y="908022"/>
                <a:ext cx="466591"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15</a:t>
                </a:r>
                <a:endParaRPr lang="ja-JP" altLang="en-US" sz="2000" dirty="0">
                  <a:latin typeface="+mj-lt"/>
                  <a:ea typeface="+mn-ea"/>
                </a:endParaRPr>
              </a:p>
            </p:txBody>
          </p:sp>
          <p:sp>
            <p:nvSpPr>
              <p:cNvPr id="32" name="テキスト ボックス 31"/>
              <p:cNvSpPr txBox="1"/>
              <p:nvPr/>
            </p:nvSpPr>
            <p:spPr>
              <a:xfrm>
                <a:off x="4357584" y="436602"/>
                <a:ext cx="466591" cy="399993"/>
              </a:xfrm>
              <a:prstGeom prst="rect">
                <a:avLst/>
              </a:prstGeom>
              <a:solidFill>
                <a:schemeClr val="bg1"/>
              </a:solidFill>
            </p:spPr>
            <p:txBody>
              <a:bodyPr>
                <a:spAutoFit/>
              </a:bodyPr>
              <a:lstStyle/>
              <a:p>
                <a:pPr fontAlgn="auto">
                  <a:spcBef>
                    <a:spcPts val="0"/>
                  </a:spcBef>
                  <a:spcAft>
                    <a:spcPts val="0"/>
                  </a:spcAft>
                  <a:defRPr/>
                </a:pPr>
                <a:r>
                  <a:rPr lang="en-US" altLang="ja-JP" sz="2000" dirty="0">
                    <a:latin typeface="+mj-lt"/>
                    <a:ea typeface="+mn-ea"/>
                  </a:rPr>
                  <a:t>18</a:t>
                </a:r>
                <a:endParaRPr lang="ja-JP" altLang="en-US" sz="2000" dirty="0">
                  <a:latin typeface="+mj-lt"/>
                  <a:ea typeface="+mn-ea"/>
                </a:endParaRPr>
              </a:p>
            </p:txBody>
          </p:sp>
        </p:grpSp>
      </p:grpSp>
      <p:sp>
        <p:nvSpPr>
          <p:cNvPr id="12" name="テキスト ボックス 11"/>
          <p:cNvSpPr txBox="1"/>
          <p:nvPr/>
        </p:nvSpPr>
        <p:spPr>
          <a:xfrm>
            <a:off x="657225" y="-15875"/>
            <a:ext cx="8455025" cy="5238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観測時の気圧場と津市での観測された風</a:t>
            </a:r>
            <a:endParaRPr lang="ja-JP" altLang="en-US" sz="2800" dirty="0">
              <a:latin typeface="+mn-lt"/>
              <a:ea typeface="+mn-ea"/>
            </a:endParaRPr>
          </a:p>
        </p:txBody>
      </p:sp>
      <p:sp>
        <p:nvSpPr>
          <p:cNvPr id="5" name="テキスト ボックス 4"/>
          <p:cNvSpPr txBox="1"/>
          <p:nvPr/>
        </p:nvSpPr>
        <p:spPr>
          <a:xfrm rot="16200000">
            <a:off x="3421856" y="1697832"/>
            <a:ext cx="2036763" cy="400050"/>
          </a:xfrm>
          <a:prstGeom prst="rect">
            <a:avLst/>
          </a:prstGeom>
          <a:noFill/>
        </p:spPr>
        <p:txBody>
          <a:bodyPr wrap="none">
            <a:spAutoFit/>
          </a:bodyPr>
          <a:lstStyle/>
          <a:p>
            <a:pPr fontAlgn="auto">
              <a:spcBef>
                <a:spcPts val="0"/>
              </a:spcBef>
              <a:spcAft>
                <a:spcPts val="0"/>
              </a:spcAft>
              <a:defRPr/>
            </a:pPr>
            <a:r>
              <a:rPr lang="en-US" altLang="ja-JP" sz="2000" dirty="0">
                <a:latin typeface="+mj-lt"/>
                <a:ea typeface="+mn-ea"/>
              </a:rPr>
              <a:t>Wind Speed (m/s)</a:t>
            </a:r>
            <a:endParaRPr lang="ja-JP" altLang="en-US" sz="2000" dirty="0">
              <a:latin typeface="+mj-lt"/>
              <a:ea typeface="+mn-ea"/>
            </a:endParaRPr>
          </a:p>
        </p:txBody>
      </p:sp>
      <p:sp>
        <p:nvSpPr>
          <p:cNvPr id="35" name="角丸四角形 34"/>
          <p:cNvSpPr/>
          <p:nvPr/>
        </p:nvSpPr>
        <p:spPr bwMode="auto">
          <a:xfrm>
            <a:off x="6923088" y="620713"/>
            <a:ext cx="1536700" cy="3035300"/>
          </a:xfrm>
          <a:prstGeom prst="roundRect">
            <a:avLst/>
          </a:prstGeom>
          <a:solidFill>
            <a:srgbClr val="0000FF">
              <a:alpha val="29000"/>
            </a:srgbClr>
          </a:solidFill>
          <a:ln w="9525" cap="flat" cmpd="sng" algn="ctr">
            <a:noFill/>
            <a:prstDash val="solid"/>
            <a:round/>
            <a:headEnd type="none" w="med" len="med"/>
            <a:tailEnd type="none" w="med" len="med"/>
          </a:ln>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sp>
        <p:nvSpPr>
          <p:cNvPr id="13" name="角丸四角形 12"/>
          <p:cNvSpPr/>
          <p:nvPr/>
        </p:nvSpPr>
        <p:spPr bwMode="auto">
          <a:xfrm>
            <a:off x="5795963" y="620713"/>
            <a:ext cx="1036637" cy="3035300"/>
          </a:xfrm>
          <a:prstGeom prst="roundRect">
            <a:avLst/>
          </a:prstGeom>
          <a:solidFill>
            <a:schemeClr val="accent6">
              <a:lumMod val="75000"/>
              <a:alpha val="49000"/>
            </a:schemeClr>
          </a:solidFill>
          <a:ln w="9525" cap="flat" cmpd="sng" algn="ctr">
            <a:noFill/>
            <a:prstDash val="solid"/>
            <a:round/>
            <a:headEnd type="none" w="med" len="med"/>
            <a:tailEnd type="none" w="med" len="med"/>
          </a:ln>
          <a:effectLst/>
        </p:spPr>
        <p:txBody>
          <a:bodyPr wrap="none" anchor="ctr"/>
          <a:lstStyle/>
          <a:p>
            <a:pPr algn="ctr">
              <a:defRPr/>
            </a:pPr>
            <a:endParaRPr lang="ja-JP" altLang="en-US" sz="2400">
              <a:effectLst>
                <a:outerShdw blurRad="38100" dist="38100" dir="2700000" algn="tl">
                  <a:srgbClr val="000000">
                    <a:alpha val="43137"/>
                  </a:srgbClr>
                </a:outerShdw>
              </a:effectLst>
              <a:latin typeface="Tahoma" charset="0"/>
            </a:endParaRPr>
          </a:p>
        </p:txBody>
      </p:sp>
    </p:spTree>
  </p:cSld>
  <p:clrMapOvr>
    <a:masterClrMapping/>
  </p:clrMapOvr>
  <p:transition spd="slow" advTm="8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08050"/>
            <a:ext cx="3351213"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6BAB0453-AC26-4E6C-97EE-01FBBF3C6DDE}" type="slidenum">
              <a:rPr lang="ja-JP" altLang="en-US">
                <a:latin typeface="Times New Roman" panose="02020603050405020304" pitchFamily="18" charset="0"/>
              </a:rPr>
              <a:pPr/>
              <a:t>8</a:t>
            </a:fld>
            <a:endParaRPr lang="ja-JP" altLang="en-US">
              <a:latin typeface="Times New Roman" panose="02020603050405020304" pitchFamily="18" charset="0"/>
            </a:endParaRPr>
          </a:p>
        </p:txBody>
      </p:sp>
      <p:sp>
        <p:nvSpPr>
          <p:cNvPr id="3" name="テキスト ボックス 2"/>
          <p:cNvSpPr txBox="1"/>
          <p:nvPr/>
        </p:nvSpPr>
        <p:spPr>
          <a:xfrm>
            <a:off x="647700" y="-15875"/>
            <a:ext cx="8496300" cy="5238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観測から得られた準断面</a:t>
            </a:r>
            <a:r>
              <a:rPr lang="en-US" altLang="ja-JP" sz="2800" dirty="0">
                <a:latin typeface="+mn-lt"/>
                <a:ea typeface="+mn-ea"/>
              </a:rPr>
              <a:t>(</a:t>
            </a:r>
            <a:r>
              <a:rPr lang="ja-JP" altLang="en-US" sz="2800" dirty="0">
                <a:latin typeface="+mn-lt"/>
                <a:ea typeface="+mn-ea"/>
              </a:rPr>
              <a:t>風速</a:t>
            </a:r>
            <a:r>
              <a:rPr lang="en-US" altLang="ja-JP" sz="2800" dirty="0">
                <a:latin typeface="+mn-lt"/>
                <a:ea typeface="+mn-ea"/>
              </a:rPr>
              <a:t>)</a:t>
            </a:r>
            <a:endParaRPr lang="ja-JP" altLang="en-US" sz="2800" dirty="0">
              <a:latin typeface="+mn-lt"/>
              <a:ea typeface="+mn-ea"/>
            </a:endParaRPr>
          </a:p>
        </p:txBody>
      </p:sp>
      <p:pic>
        <p:nvPicPr>
          <p:cNvPr id="2662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652963"/>
            <a:ext cx="3311525"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322263" y="920750"/>
            <a:ext cx="649287"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06</a:t>
            </a:r>
            <a:r>
              <a:rPr lang="ja-JP" altLang="en-US" dirty="0">
                <a:latin typeface="+mj-lt"/>
                <a:ea typeface="+mn-ea"/>
              </a:rPr>
              <a:t>時</a:t>
            </a:r>
            <a:endParaRPr lang="ja-JP" altLang="en-US" dirty="0">
              <a:latin typeface="+mj-lt"/>
              <a:ea typeface="+mn-ea"/>
            </a:endParaRPr>
          </a:p>
        </p:txBody>
      </p:sp>
      <p:sp>
        <p:nvSpPr>
          <p:cNvPr id="4" name="テキスト ボックス 3"/>
          <p:cNvSpPr txBox="1"/>
          <p:nvPr/>
        </p:nvSpPr>
        <p:spPr>
          <a:xfrm>
            <a:off x="3262313" y="5516563"/>
            <a:ext cx="6062662" cy="447675"/>
          </a:xfrm>
          <a:prstGeom prst="rect">
            <a:avLst/>
          </a:prstGeom>
          <a:noFill/>
        </p:spPr>
        <p:txBody>
          <a:bodyPr wrap="none">
            <a:spAutoFit/>
          </a:bodyPr>
          <a:lstStyle/>
          <a:p>
            <a:pPr fontAlgn="auto">
              <a:spcBef>
                <a:spcPts val="0"/>
              </a:spcBef>
              <a:spcAft>
                <a:spcPts val="0"/>
              </a:spcAft>
              <a:defRPr/>
            </a:pPr>
            <a:r>
              <a:rPr lang="ja-JP" altLang="en-US" sz="2300" dirty="0">
                <a:latin typeface="+mj-lt"/>
                <a:ea typeface="+mn-ea"/>
              </a:rPr>
              <a:t>・</a:t>
            </a:r>
            <a:r>
              <a:rPr lang="en-US" altLang="ja-JP" sz="2300" dirty="0">
                <a:latin typeface="+mj-lt"/>
                <a:ea typeface="+mn-ea"/>
              </a:rPr>
              <a:t>15</a:t>
            </a:r>
            <a:r>
              <a:rPr lang="ja-JP" altLang="en-US" sz="2300" dirty="0">
                <a:latin typeface="+mj-lt"/>
                <a:ea typeface="+mn-ea"/>
              </a:rPr>
              <a:t>時，</a:t>
            </a:r>
            <a:r>
              <a:rPr lang="en-US" altLang="ja-JP" sz="2300" dirty="0">
                <a:latin typeface="+mj-lt"/>
                <a:ea typeface="+mn-ea"/>
              </a:rPr>
              <a:t>18</a:t>
            </a:r>
            <a:r>
              <a:rPr lang="ja-JP" altLang="en-US" sz="2300" dirty="0">
                <a:latin typeface="+mj-lt"/>
                <a:ea typeface="+mn-ea"/>
              </a:rPr>
              <a:t>時ともに風下側で強風を観測している</a:t>
            </a:r>
            <a:endParaRPr lang="ja-JP" altLang="en-US" sz="2300" dirty="0">
              <a:latin typeface="+mj-lt"/>
              <a:ea typeface="+mn-ea"/>
            </a:endParaRPr>
          </a:p>
        </p:txBody>
      </p:sp>
      <p:sp>
        <p:nvSpPr>
          <p:cNvPr id="24" name="テキスト ボックス 23"/>
          <p:cNvSpPr txBox="1"/>
          <p:nvPr/>
        </p:nvSpPr>
        <p:spPr>
          <a:xfrm>
            <a:off x="3262313" y="5949950"/>
            <a:ext cx="5773737" cy="446088"/>
          </a:xfrm>
          <a:prstGeom prst="rect">
            <a:avLst/>
          </a:prstGeom>
          <a:noFill/>
        </p:spPr>
        <p:txBody>
          <a:bodyPr wrap="none">
            <a:spAutoFit/>
          </a:bodyPr>
          <a:lstStyle/>
          <a:p>
            <a:pPr fontAlgn="auto">
              <a:spcBef>
                <a:spcPts val="0"/>
              </a:spcBef>
              <a:spcAft>
                <a:spcPts val="0"/>
              </a:spcAft>
              <a:defRPr/>
            </a:pPr>
            <a:r>
              <a:rPr lang="ja-JP" altLang="en-US" sz="2300" dirty="0">
                <a:latin typeface="+mj-lt"/>
                <a:ea typeface="+mn-ea"/>
              </a:rPr>
              <a:t>・</a:t>
            </a:r>
            <a:r>
              <a:rPr lang="en-US" altLang="ja-JP" sz="2300" dirty="0">
                <a:latin typeface="+mj-lt"/>
                <a:ea typeface="+mn-ea"/>
              </a:rPr>
              <a:t>06</a:t>
            </a:r>
            <a:r>
              <a:rPr lang="ja-JP" altLang="en-US" sz="2300" dirty="0">
                <a:latin typeface="+mj-lt"/>
                <a:ea typeface="+mn-ea"/>
              </a:rPr>
              <a:t>時も山の斜面に沿うような強風域を形成．</a:t>
            </a:r>
            <a:endParaRPr lang="en-US" altLang="ja-JP" sz="2300" dirty="0">
              <a:latin typeface="+mj-lt"/>
              <a:ea typeface="+mn-ea"/>
            </a:endParaRPr>
          </a:p>
        </p:txBody>
      </p:sp>
      <p:pic>
        <p:nvPicPr>
          <p:cNvPr id="266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725" y="952500"/>
            <a:ext cx="2997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3275013" y="920750"/>
            <a:ext cx="649287"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09</a:t>
            </a:r>
            <a:r>
              <a:rPr lang="ja-JP" altLang="en-US" dirty="0">
                <a:latin typeface="+mj-lt"/>
                <a:ea typeface="+mn-ea"/>
              </a:rPr>
              <a:t>時</a:t>
            </a:r>
            <a:endParaRPr lang="ja-JP" altLang="en-US" dirty="0">
              <a:latin typeface="+mj-lt"/>
              <a:ea typeface="+mn-ea"/>
            </a:endParaRPr>
          </a:p>
        </p:txBody>
      </p:sp>
      <p:pic>
        <p:nvPicPr>
          <p:cNvPr id="2663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952500"/>
            <a:ext cx="30035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6156325" y="920750"/>
            <a:ext cx="649288"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12</a:t>
            </a:r>
            <a:r>
              <a:rPr lang="ja-JP" altLang="en-US" dirty="0">
                <a:latin typeface="+mj-lt"/>
                <a:ea typeface="+mn-ea"/>
              </a:rPr>
              <a:t>時</a:t>
            </a:r>
            <a:endParaRPr lang="ja-JP" altLang="en-US" dirty="0">
              <a:latin typeface="+mj-lt"/>
              <a:ea typeface="+mn-ea"/>
            </a:endParaRPr>
          </a:p>
        </p:txBody>
      </p:sp>
      <p:pic>
        <p:nvPicPr>
          <p:cNvPr id="2663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2781300"/>
            <a:ext cx="3378201"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358775" y="2863850"/>
            <a:ext cx="649288" cy="369888"/>
          </a:xfrm>
          <a:prstGeom prst="rect">
            <a:avLst/>
          </a:prstGeom>
          <a:solidFill>
            <a:srgbClr val="FFFF00"/>
          </a:solidFill>
        </p:spPr>
        <p:txBody>
          <a:bodyPr wrap="none">
            <a:spAutoFit/>
          </a:bodyPr>
          <a:lstStyle/>
          <a:p>
            <a:pPr fontAlgn="auto">
              <a:spcBef>
                <a:spcPts val="0"/>
              </a:spcBef>
              <a:spcAft>
                <a:spcPts val="0"/>
              </a:spcAft>
              <a:defRPr/>
            </a:pPr>
            <a:r>
              <a:rPr lang="en-US" altLang="ja-JP" dirty="0">
                <a:latin typeface="+mj-lt"/>
                <a:ea typeface="+mn-ea"/>
              </a:rPr>
              <a:t>15</a:t>
            </a:r>
            <a:r>
              <a:rPr lang="ja-JP" altLang="en-US" dirty="0">
                <a:latin typeface="+mj-lt"/>
                <a:ea typeface="+mn-ea"/>
              </a:rPr>
              <a:t>時</a:t>
            </a:r>
            <a:endParaRPr lang="ja-JP" altLang="en-US" dirty="0">
              <a:latin typeface="+mj-lt"/>
              <a:ea typeface="+mn-ea"/>
            </a:endParaRPr>
          </a:p>
        </p:txBody>
      </p:sp>
      <p:pic>
        <p:nvPicPr>
          <p:cNvPr id="2663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9775" y="2820988"/>
            <a:ext cx="30003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3332163" y="2863850"/>
            <a:ext cx="649287" cy="369888"/>
          </a:xfrm>
          <a:prstGeom prst="rect">
            <a:avLst/>
          </a:prstGeom>
          <a:solidFill>
            <a:srgbClr val="FFFF00"/>
          </a:solidFill>
        </p:spPr>
        <p:txBody>
          <a:bodyPr wrap="none">
            <a:spAutoFit/>
          </a:bodyPr>
          <a:lstStyle/>
          <a:p>
            <a:pPr fontAlgn="auto">
              <a:spcBef>
                <a:spcPts val="0"/>
              </a:spcBef>
              <a:spcAft>
                <a:spcPts val="0"/>
              </a:spcAft>
              <a:defRPr/>
            </a:pPr>
            <a:r>
              <a:rPr lang="en-US" altLang="ja-JP" dirty="0">
                <a:latin typeface="+mj-lt"/>
                <a:ea typeface="+mn-ea"/>
              </a:rPr>
              <a:t>18</a:t>
            </a:r>
            <a:r>
              <a:rPr lang="ja-JP" altLang="en-US" dirty="0">
                <a:latin typeface="+mj-lt"/>
                <a:ea typeface="+mn-ea"/>
              </a:rPr>
              <a:t>時</a:t>
            </a:r>
            <a:endParaRPr lang="ja-JP" altLang="en-US" dirty="0">
              <a:latin typeface="+mj-lt"/>
              <a:ea typeface="+mn-ea"/>
            </a:endParaRPr>
          </a:p>
        </p:txBody>
      </p:sp>
      <p:pic>
        <p:nvPicPr>
          <p:cNvPr id="2664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9188" y="2811463"/>
            <a:ext cx="2997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6156325" y="2782888"/>
            <a:ext cx="649288" cy="369887"/>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21</a:t>
            </a:r>
            <a:r>
              <a:rPr lang="ja-JP" altLang="en-US" dirty="0">
                <a:latin typeface="+mj-lt"/>
                <a:ea typeface="+mn-ea"/>
              </a:rPr>
              <a:t>時</a:t>
            </a:r>
            <a:endParaRPr lang="ja-JP" altLang="en-US" dirty="0">
              <a:latin typeface="+mj-lt"/>
              <a:ea typeface="+mn-ea"/>
            </a:endParaRPr>
          </a:p>
        </p:txBody>
      </p:sp>
      <p:pic>
        <p:nvPicPr>
          <p:cNvPr id="2664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5" y="4724400"/>
            <a:ext cx="332105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322263" y="4737100"/>
            <a:ext cx="649287"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24</a:t>
            </a:r>
            <a:r>
              <a:rPr lang="ja-JP" altLang="en-US" dirty="0">
                <a:latin typeface="+mj-lt"/>
                <a:ea typeface="+mn-ea"/>
              </a:rPr>
              <a:t>時</a:t>
            </a:r>
            <a:endParaRPr lang="ja-JP" altLang="en-US" dirty="0">
              <a:latin typeface="+mj-lt"/>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fld id="{714BB99E-6186-4A37-BFCF-6C151C8AB726}" type="slidenum">
              <a:rPr lang="ja-JP" altLang="en-US">
                <a:latin typeface="Times New Roman" panose="02020603050405020304" pitchFamily="18" charset="0"/>
              </a:rPr>
              <a:pPr/>
              <a:t>9</a:t>
            </a:fld>
            <a:endParaRPr lang="ja-JP" altLang="en-US">
              <a:latin typeface="Times New Roman" panose="02020603050405020304" pitchFamily="18" charset="0"/>
            </a:endParaRPr>
          </a:p>
        </p:txBody>
      </p:sp>
      <p:sp>
        <p:nvSpPr>
          <p:cNvPr id="3" name="テキスト ボックス 2"/>
          <p:cNvSpPr txBox="1"/>
          <p:nvPr/>
        </p:nvSpPr>
        <p:spPr>
          <a:xfrm>
            <a:off x="641350" y="-15875"/>
            <a:ext cx="8547100" cy="52387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spAutoFit/>
          </a:bodyPr>
          <a:lstStyle/>
          <a:p>
            <a:pPr fontAlgn="auto">
              <a:spcBef>
                <a:spcPts val="0"/>
              </a:spcBef>
              <a:spcAft>
                <a:spcPts val="0"/>
              </a:spcAft>
              <a:defRPr/>
            </a:pPr>
            <a:r>
              <a:rPr lang="ja-JP" altLang="en-US" sz="2800" dirty="0">
                <a:latin typeface="+mn-lt"/>
                <a:ea typeface="+mn-ea"/>
              </a:rPr>
              <a:t>結果</a:t>
            </a:r>
            <a:r>
              <a:rPr lang="en-US" altLang="ja-JP" sz="2800" dirty="0">
                <a:latin typeface="+mn-lt"/>
                <a:ea typeface="+mn-ea"/>
              </a:rPr>
              <a:t>_</a:t>
            </a:r>
            <a:r>
              <a:rPr lang="ja-JP" altLang="en-US" sz="2800" dirty="0">
                <a:latin typeface="+mn-lt"/>
                <a:ea typeface="+mn-ea"/>
              </a:rPr>
              <a:t>観測から得られた準断面</a:t>
            </a:r>
            <a:r>
              <a:rPr lang="en-US" altLang="ja-JP" sz="2800" dirty="0">
                <a:latin typeface="+mn-lt"/>
                <a:ea typeface="+mn-ea"/>
              </a:rPr>
              <a:t>(</a:t>
            </a:r>
            <a:r>
              <a:rPr lang="ja-JP" altLang="en-US" sz="2800" dirty="0">
                <a:latin typeface="+mn-lt"/>
                <a:ea typeface="+mn-ea"/>
              </a:rPr>
              <a:t>風向</a:t>
            </a:r>
            <a:r>
              <a:rPr lang="en-US" altLang="ja-JP" sz="2800" dirty="0">
                <a:latin typeface="+mn-lt"/>
                <a:ea typeface="+mn-ea"/>
              </a:rPr>
              <a:t>)</a:t>
            </a:r>
            <a:endParaRPr lang="ja-JP" altLang="en-US" sz="2800" dirty="0">
              <a:latin typeface="+mn-lt"/>
              <a:ea typeface="+mn-ea"/>
            </a:endParaRPr>
          </a:p>
        </p:txBody>
      </p:sp>
      <p:sp>
        <p:nvSpPr>
          <p:cNvPr id="4" name="テキスト ボックス 3"/>
          <p:cNvSpPr txBox="1"/>
          <p:nvPr/>
        </p:nvSpPr>
        <p:spPr>
          <a:xfrm>
            <a:off x="3203575" y="5292725"/>
            <a:ext cx="5345113" cy="800100"/>
          </a:xfrm>
          <a:prstGeom prst="rect">
            <a:avLst/>
          </a:prstGeom>
          <a:noFill/>
        </p:spPr>
        <p:txBody>
          <a:bodyPr wrap="none">
            <a:spAutoFit/>
          </a:bodyPr>
          <a:lstStyle/>
          <a:p>
            <a:pPr fontAlgn="auto">
              <a:spcBef>
                <a:spcPts val="0"/>
              </a:spcBef>
              <a:spcAft>
                <a:spcPts val="0"/>
              </a:spcAft>
              <a:defRPr/>
            </a:pPr>
            <a:r>
              <a:rPr lang="ja-JP" altLang="en-US" sz="2300" dirty="0">
                <a:latin typeface="+mj-lt"/>
                <a:ea typeface="+mn-ea"/>
              </a:rPr>
              <a:t>・</a:t>
            </a:r>
            <a:r>
              <a:rPr lang="en-US" altLang="ja-JP" sz="2300" dirty="0">
                <a:latin typeface="+mj-lt"/>
                <a:ea typeface="+mn-ea"/>
              </a:rPr>
              <a:t>6</a:t>
            </a:r>
            <a:r>
              <a:rPr lang="ja-JP" altLang="en-US" sz="2300" dirty="0">
                <a:latin typeface="+mj-lt"/>
                <a:ea typeface="+mn-ea"/>
              </a:rPr>
              <a:t>時のみが上空で南西が卓越．</a:t>
            </a:r>
            <a:endParaRPr lang="en-US" altLang="ja-JP" sz="2300" dirty="0">
              <a:latin typeface="+mj-lt"/>
              <a:ea typeface="+mn-ea"/>
            </a:endParaRPr>
          </a:p>
          <a:p>
            <a:pPr fontAlgn="auto">
              <a:spcBef>
                <a:spcPts val="0"/>
              </a:spcBef>
              <a:spcAft>
                <a:spcPts val="0"/>
              </a:spcAft>
              <a:defRPr/>
            </a:pPr>
            <a:r>
              <a:rPr lang="ja-JP" altLang="en-US" sz="2300" dirty="0">
                <a:latin typeface="+mj-lt"/>
                <a:ea typeface="+mn-ea"/>
              </a:rPr>
              <a:t>　</a:t>
            </a:r>
            <a:r>
              <a:rPr lang="ja-JP" altLang="en-US" sz="2300" dirty="0">
                <a:latin typeface="+mj-lt"/>
                <a:ea typeface="+mn-ea"/>
              </a:rPr>
              <a:t>＝＞下層では西よりの風が吹いている．</a:t>
            </a:r>
            <a:endParaRPr lang="ja-JP" altLang="en-US" sz="2300" dirty="0">
              <a:latin typeface="+mj-lt"/>
              <a:ea typeface="+mn-ea"/>
            </a:endParaRPr>
          </a:p>
        </p:txBody>
      </p:sp>
      <p:sp>
        <p:nvSpPr>
          <p:cNvPr id="13" name="テキスト ボックス 12"/>
          <p:cNvSpPr txBox="1"/>
          <p:nvPr/>
        </p:nvSpPr>
        <p:spPr>
          <a:xfrm>
            <a:off x="3203575" y="6021388"/>
            <a:ext cx="4829175" cy="800100"/>
          </a:xfrm>
          <a:prstGeom prst="rect">
            <a:avLst/>
          </a:prstGeom>
          <a:noFill/>
        </p:spPr>
        <p:txBody>
          <a:bodyPr wrap="none">
            <a:spAutoFit/>
          </a:bodyPr>
          <a:lstStyle/>
          <a:p>
            <a:pPr fontAlgn="auto">
              <a:spcBef>
                <a:spcPts val="0"/>
              </a:spcBef>
              <a:spcAft>
                <a:spcPts val="0"/>
              </a:spcAft>
              <a:defRPr/>
            </a:pPr>
            <a:r>
              <a:rPr lang="ja-JP" altLang="en-US" sz="2300" dirty="0">
                <a:latin typeface="+mj-lt"/>
                <a:ea typeface="+mn-ea"/>
              </a:rPr>
              <a:t>・</a:t>
            </a:r>
            <a:r>
              <a:rPr lang="en-US" altLang="ja-JP" sz="2300" dirty="0">
                <a:latin typeface="+mj-lt"/>
                <a:ea typeface="+mn-ea"/>
              </a:rPr>
              <a:t>15</a:t>
            </a:r>
            <a:r>
              <a:rPr lang="ja-JP" altLang="en-US" sz="2300" dirty="0">
                <a:latin typeface="+mj-lt"/>
                <a:ea typeface="+mn-ea"/>
              </a:rPr>
              <a:t>時は風下側でのみ北西よりの風</a:t>
            </a:r>
            <a:endParaRPr lang="en-US" altLang="ja-JP" sz="2300" dirty="0">
              <a:latin typeface="+mj-lt"/>
              <a:ea typeface="+mn-ea"/>
            </a:endParaRPr>
          </a:p>
          <a:p>
            <a:pPr fontAlgn="auto">
              <a:spcBef>
                <a:spcPts val="0"/>
              </a:spcBef>
              <a:spcAft>
                <a:spcPts val="0"/>
              </a:spcAft>
              <a:defRPr/>
            </a:pPr>
            <a:r>
              <a:rPr lang="ja-JP" altLang="en-US" sz="2300" dirty="0">
                <a:latin typeface="+mj-lt"/>
                <a:ea typeface="+mn-ea"/>
              </a:rPr>
              <a:t>　</a:t>
            </a:r>
            <a:r>
              <a:rPr lang="ja-JP" altLang="en-US" sz="2300" dirty="0">
                <a:latin typeface="+mj-lt"/>
                <a:ea typeface="+mn-ea"/>
              </a:rPr>
              <a:t>＝＞強風域の場所に一致している．</a:t>
            </a:r>
            <a:endParaRPr lang="ja-JP" altLang="en-US" sz="2300" dirty="0">
              <a:latin typeface="+mj-lt"/>
              <a:ea typeface="+mn-ea"/>
            </a:endParaRPr>
          </a:p>
        </p:txBody>
      </p:sp>
      <p:pic>
        <p:nvPicPr>
          <p:cNvPr id="276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939800"/>
            <a:ext cx="330835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322263" y="920750"/>
            <a:ext cx="649287"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06</a:t>
            </a:r>
            <a:r>
              <a:rPr lang="ja-JP" altLang="en-US" dirty="0">
                <a:latin typeface="+mj-lt"/>
                <a:ea typeface="+mn-ea"/>
              </a:rPr>
              <a:t>時</a:t>
            </a:r>
            <a:endParaRPr lang="ja-JP" altLang="en-US" dirty="0">
              <a:latin typeface="+mj-lt"/>
              <a:ea typeface="+mn-ea"/>
            </a:endParaRPr>
          </a:p>
        </p:txBody>
      </p:sp>
      <p:pic>
        <p:nvPicPr>
          <p:cNvPr id="276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913" y="958850"/>
            <a:ext cx="2989262"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3203575" y="915988"/>
            <a:ext cx="649288" cy="369887"/>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09</a:t>
            </a:r>
            <a:r>
              <a:rPr lang="ja-JP" altLang="en-US" dirty="0">
                <a:latin typeface="+mj-lt"/>
                <a:ea typeface="+mn-ea"/>
              </a:rPr>
              <a:t>時</a:t>
            </a:r>
            <a:endParaRPr lang="ja-JP" altLang="en-US" dirty="0">
              <a:latin typeface="+mj-lt"/>
              <a:ea typeface="+mn-ea"/>
            </a:endParaRPr>
          </a:p>
        </p:txBody>
      </p:sp>
      <p:pic>
        <p:nvPicPr>
          <p:cNvPr id="2765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263" y="958850"/>
            <a:ext cx="2976562"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6156325" y="915988"/>
            <a:ext cx="649288" cy="369887"/>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12</a:t>
            </a:r>
            <a:r>
              <a:rPr lang="ja-JP" altLang="en-US" dirty="0">
                <a:latin typeface="+mj-lt"/>
                <a:ea typeface="+mn-ea"/>
              </a:rPr>
              <a:t>時</a:t>
            </a:r>
            <a:endParaRPr lang="ja-JP" altLang="en-US" dirty="0">
              <a:latin typeface="+mj-lt"/>
              <a:ea typeface="+mn-ea"/>
            </a:endParaRPr>
          </a:p>
        </p:txBody>
      </p:sp>
      <p:pic>
        <p:nvPicPr>
          <p:cNvPr id="276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2811463"/>
            <a:ext cx="32988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358775" y="2860675"/>
            <a:ext cx="649288" cy="368300"/>
          </a:xfrm>
          <a:prstGeom prst="rect">
            <a:avLst/>
          </a:prstGeom>
          <a:solidFill>
            <a:srgbClr val="FFFF00"/>
          </a:solidFill>
        </p:spPr>
        <p:txBody>
          <a:bodyPr wrap="none">
            <a:spAutoFit/>
          </a:bodyPr>
          <a:lstStyle/>
          <a:p>
            <a:pPr fontAlgn="auto">
              <a:spcBef>
                <a:spcPts val="0"/>
              </a:spcBef>
              <a:spcAft>
                <a:spcPts val="0"/>
              </a:spcAft>
              <a:defRPr/>
            </a:pPr>
            <a:r>
              <a:rPr lang="en-US" altLang="ja-JP" dirty="0">
                <a:latin typeface="+mj-lt"/>
                <a:ea typeface="+mn-ea"/>
              </a:rPr>
              <a:t>15</a:t>
            </a:r>
            <a:r>
              <a:rPr lang="ja-JP" altLang="en-US" dirty="0">
                <a:latin typeface="+mj-lt"/>
                <a:ea typeface="+mn-ea"/>
              </a:rPr>
              <a:t>時</a:t>
            </a:r>
            <a:endParaRPr lang="ja-JP" altLang="en-US" dirty="0">
              <a:latin typeface="+mj-lt"/>
              <a:ea typeface="+mn-ea"/>
            </a:endParaRPr>
          </a:p>
        </p:txBody>
      </p:sp>
      <p:pic>
        <p:nvPicPr>
          <p:cNvPr id="276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675" y="2816225"/>
            <a:ext cx="30019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3275013" y="2860675"/>
            <a:ext cx="649287" cy="368300"/>
          </a:xfrm>
          <a:prstGeom prst="rect">
            <a:avLst/>
          </a:prstGeom>
          <a:solidFill>
            <a:srgbClr val="FFFF00"/>
          </a:solidFill>
        </p:spPr>
        <p:txBody>
          <a:bodyPr wrap="none">
            <a:spAutoFit/>
          </a:bodyPr>
          <a:lstStyle/>
          <a:p>
            <a:pPr fontAlgn="auto">
              <a:spcBef>
                <a:spcPts val="0"/>
              </a:spcBef>
              <a:spcAft>
                <a:spcPts val="0"/>
              </a:spcAft>
              <a:defRPr/>
            </a:pPr>
            <a:r>
              <a:rPr lang="en-US" altLang="ja-JP" dirty="0">
                <a:latin typeface="+mj-lt"/>
                <a:ea typeface="+mn-ea"/>
              </a:rPr>
              <a:t>18</a:t>
            </a:r>
            <a:r>
              <a:rPr lang="ja-JP" altLang="en-US" dirty="0">
                <a:latin typeface="+mj-lt"/>
                <a:ea typeface="+mn-ea"/>
              </a:rPr>
              <a:t>時</a:t>
            </a:r>
            <a:endParaRPr lang="ja-JP" altLang="en-US" dirty="0">
              <a:latin typeface="+mj-lt"/>
              <a:ea typeface="+mn-ea"/>
            </a:endParaRPr>
          </a:p>
        </p:txBody>
      </p:sp>
      <p:pic>
        <p:nvPicPr>
          <p:cNvPr id="2766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5375" y="2811463"/>
            <a:ext cx="30051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6156325" y="2851150"/>
            <a:ext cx="649288" cy="368300"/>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21</a:t>
            </a:r>
            <a:r>
              <a:rPr lang="ja-JP" altLang="en-US" dirty="0">
                <a:latin typeface="+mj-lt"/>
                <a:ea typeface="+mn-ea"/>
              </a:rPr>
              <a:t>時</a:t>
            </a:r>
            <a:endParaRPr lang="ja-JP" altLang="en-US" dirty="0">
              <a:latin typeface="+mj-lt"/>
              <a:ea typeface="+mn-ea"/>
            </a:endParaRPr>
          </a:p>
        </p:txBody>
      </p:sp>
      <p:pic>
        <p:nvPicPr>
          <p:cNvPr id="27666"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3" y="4756150"/>
            <a:ext cx="33083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322263" y="4732338"/>
            <a:ext cx="649287" cy="369887"/>
          </a:xfrm>
          <a:prstGeom prst="rect">
            <a:avLst/>
          </a:prstGeom>
          <a:noFill/>
        </p:spPr>
        <p:txBody>
          <a:bodyPr wrap="none">
            <a:spAutoFit/>
          </a:bodyPr>
          <a:lstStyle/>
          <a:p>
            <a:pPr fontAlgn="auto">
              <a:spcBef>
                <a:spcPts val="0"/>
              </a:spcBef>
              <a:spcAft>
                <a:spcPts val="0"/>
              </a:spcAft>
              <a:defRPr/>
            </a:pPr>
            <a:r>
              <a:rPr lang="en-US" altLang="ja-JP" dirty="0">
                <a:latin typeface="+mj-lt"/>
                <a:ea typeface="+mn-ea"/>
              </a:rPr>
              <a:t>24</a:t>
            </a:r>
            <a:r>
              <a:rPr lang="ja-JP" altLang="en-US" dirty="0">
                <a:latin typeface="+mj-lt"/>
                <a:ea typeface="+mn-ea"/>
              </a:rPr>
              <a:t>時</a:t>
            </a:r>
            <a:endParaRPr lang="ja-JP" altLang="en-US" dirty="0">
              <a:latin typeface="+mj-lt"/>
              <a:ea typeface="+mn-ea"/>
            </a:endParaRPr>
          </a:p>
        </p:txBody>
      </p:sp>
      <p:pic>
        <p:nvPicPr>
          <p:cNvPr id="2766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475" y="4645025"/>
            <a:ext cx="3168650"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角丸四角形 21"/>
          <p:cNvSpPr/>
          <p:nvPr/>
        </p:nvSpPr>
        <p:spPr>
          <a:xfrm>
            <a:off x="107950" y="790575"/>
            <a:ext cx="3246438" cy="4013200"/>
          </a:xfrm>
          <a:prstGeom prst="roundRect">
            <a:avLst/>
          </a:prstGeom>
          <a:solidFill>
            <a:schemeClr val="accent2">
              <a:lumMod val="60000"/>
              <a:lumOff val="40000"/>
              <a:alpha val="27000"/>
            </a:schemeClr>
          </a:solidFill>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1.5|0"/>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Glob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majorFont>
        <a:latin typeface="Times New Roman"/>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ahoma" charset="0"/>
            <a:ea typeface="ＭＳ Ｐゴシック" pitchFamily="50" charset="-128"/>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
      <a:clrScheme name="Global 9">
        <a:dk1>
          <a:srgbClr val="000000"/>
        </a:dk1>
        <a:lt1>
          <a:srgbClr val="0066FF"/>
        </a:lt1>
        <a:dk2>
          <a:srgbClr val="CC6600"/>
        </a:dk2>
        <a:lt2>
          <a:srgbClr val="33CCFF"/>
        </a:lt2>
        <a:accent1>
          <a:srgbClr val="3399FF"/>
        </a:accent1>
        <a:accent2>
          <a:srgbClr val="B5E0E3"/>
        </a:accent2>
        <a:accent3>
          <a:srgbClr val="AAB8FF"/>
        </a:accent3>
        <a:accent4>
          <a:srgbClr val="000000"/>
        </a:accent4>
        <a:accent5>
          <a:srgbClr val="ADCAFF"/>
        </a:accent5>
        <a:accent6>
          <a:srgbClr val="A4CBCE"/>
        </a:accent6>
        <a:hlink>
          <a:srgbClr val="0099FF"/>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18504</TotalTime>
  <Words>2639</Words>
  <Application>Microsoft Office PowerPoint</Application>
  <PresentationFormat>画面に合わせる (4:3)</PresentationFormat>
  <Paragraphs>528</Paragraphs>
  <Slides>44</Slides>
  <Notes>6</Notes>
  <HiddenSlides>25</HiddenSlides>
  <MMClips>0</MMClips>
  <ScaleCrop>false</ScaleCrop>
  <HeadingPairs>
    <vt:vector size="8" baseType="variant">
      <vt:variant>
        <vt:lpstr>使用されているフォント</vt:lpstr>
      </vt:variant>
      <vt:variant>
        <vt:i4>8</vt:i4>
      </vt:variant>
      <vt:variant>
        <vt:lpstr>テーマ</vt:lpstr>
      </vt:variant>
      <vt:variant>
        <vt:i4>2</vt:i4>
      </vt:variant>
      <vt:variant>
        <vt:lpstr>埋め込まれた OLE サーバー</vt:lpstr>
      </vt:variant>
      <vt:variant>
        <vt:i4>1</vt:i4>
      </vt:variant>
      <vt:variant>
        <vt:lpstr>スライド タイトル</vt:lpstr>
      </vt:variant>
      <vt:variant>
        <vt:i4>44</vt:i4>
      </vt:variant>
    </vt:vector>
  </HeadingPairs>
  <TitlesOfParts>
    <vt:vector size="55" baseType="lpstr">
      <vt:lpstr>Tahoma</vt:lpstr>
      <vt:lpstr>ＭＳ Ｐゴシック</vt:lpstr>
      <vt:lpstr>Arial</vt:lpstr>
      <vt:lpstr>Calibri</vt:lpstr>
      <vt:lpstr>Times New Roman</vt:lpstr>
      <vt:lpstr>Wingdings</vt:lpstr>
      <vt:lpstr>HG創英角ﾎﾟｯﾌﾟ体</vt:lpstr>
      <vt:lpstr>ＭＳ 明朝</vt:lpstr>
      <vt:lpstr>Global</vt:lpstr>
      <vt:lpstr>Office ​​テーマ</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mie-univ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kensuke komatsu</dc:creator>
  <cp:lastModifiedBy>安藤雄太</cp:lastModifiedBy>
  <cp:revision>902</cp:revision>
  <cp:lastPrinted>2011-02-10T03:12:56Z</cp:lastPrinted>
  <dcterms:created xsi:type="dcterms:W3CDTF">2010-03-29T05:11:21Z</dcterms:created>
  <dcterms:modified xsi:type="dcterms:W3CDTF">2018-03-08T10:26:25Z</dcterms:modified>
</cp:coreProperties>
</file>