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8" r:id="rId2"/>
    <p:sldId id="259" r:id="rId3"/>
    <p:sldId id="260" r:id="rId4"/>
    <p:sldId id="261" r:id="rId5"/>
    <p:sldId id="262" r:id="rId6"/>
    <p:sldId id="263" r:id="rId7"/>
    <p:sldId id="267" r:id="rId8"/>
    <p:sldId id="268" r:id="rId9"/>
    <p:sldId id="269" r:id="rId10"/>
    <p:sldId id="270" r:id="rId11"/>
    <p:sldId id="271" r:id="rId12"/>
    <p:sldId id="273" r:id="rId13"/>
    <p:sldId id="278" r:id="rId14"/>
    <p:sldId id="280" r:id="rId15"/>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59405"/>
    <a:srgbClr val="A4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308" y="-3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979717-37DE-449C-8F23-31659D01C1EF}" type="doc">
      <dgm:prSet loTypeId="urn:microsoft.com/office/officeart/2005/8/layout/hProcess9" loCatId="process" qsTypeId="urn:microsoft.com/office/officeart/2005/8/quickstyle/simple1" qsCatId="simple" csTypeId="urn:microsoft.com/office/officeart/2005/8/colors/accent1_2" csCatId="accent1" phldr="1"/>
      <dgm:spPr/>
    </dgm:pt>
    <dgm:pt modelId="{9E487093-1D99-49FB-8AD0-BFF504F8B9EC}">
      <dgm:prSet phldrT="[テキスト]" custT="1">
        <dgm:style>
          <a:lnRef idx="2">
            <a:schemeClr val="accent1"/>
          </a:lnRef>
          <a:fillRef idx="1">
            <a:schemeClr val="lt1"/>
          </a:fillRef>
          <a:effectRef idx="0">
            <a:schemeClr val="accent1"/>
          </a:effectRef>
          <a:fontRef idx="minor">
            <a:schemeClr val="dk1"/>
          </a:fontRef>
        </dgm:style>
      </dgm:prSet>
      <dgm:spPr>
        <a:ln w="38100"/>
      </dgm:spPr>
      <dgm:t>
        <a:bodyPr/>
        <a:lstStyle/>
        <a:p>
          <a:r>
            <a:rPr kumimoji="1" lang="ja-JP" altLang="en-US" sz="1600" b="1" dirty="0" smtClean="0"/>
            <a:t>エルニーニョ</a:t>
          </a:r>
          <a:endParaRPr kumimoji="1" lang="ja-JP" altLang="en-US" sz="1600" b="1" dirty="0"/>
        </a:p>
      </dgm:t>
    </dgm:pt>
    <dgm:pt modelId="{F424C82F-2E68-4EB4-9049-5C8294694D69}" type="parTrans" cxnId="{68D81346-83AD-4860-BB69-945FA30EBD58}">
      <dgm:prSet/>
      <dgm:spPr/>
      <dgm:t>
        <a:bodyPr/>
        <a:lstStyle/>
        <a:p>
          <a:endParaRPr kumimoji="1" lang="ja-JP" altLang="en-US"/>
        </a:p>
      </dgm:t>
    </dgm:pt>
    <dgm:pt modelId="{73F54B48-87B2-4579-93B0-EE7EA3672BB5}" type="sibTrans" cxnId="{68D81346-83AD-4860-BB69-945FA30EBD58}">
      <dgm:prSet/>
      <dgm:spPr/>
      <dgm:t>
        <a:bodyPr/>
        <a:lstStyle/>
        <a:p>
          <a:endParaRPr kumimoji="1" lang="ja-JP" altLang="en-US"/>
        </a:p>
      </dgm:t>
    </dgm:pt>
    <dgm:pt modelId="{82451068-BA29-471B-94A3-C97302A4F56C}">
      <dgm:prSet phldrT="[テキスト]" custT="1">
        <dgm:style>
          <a:lnRef idx="2">
            <a:schemeClr val="accent1"/>
          </a:lnRef>
          <a:fillRef idx="1">
            <a:schemeClr val="lt1"/>
          </a:fillRef>
          <a:effectRef idx="0">
            <a:schemeClr val="accent1"/>
          </a:effectRef>
          <a:fontRef idx="minor">
            <a:schemeClr val="dk1"/>
          </a:fontRef>
        </dgm:style>
      </dgm:prSet>
      <dgm:spPr>
        <a:ln w="38100"/>
      </dgm:spPr>
      <dgm:t>
        <a:bodyPr/>
        <a:lstStyle/>
        <a:p>
          <a:r>
            <a:rPr kumimoji="1" lang="ja-JP" altLang="en-US" sz="1600" b="1" u="sng" dirty="0" smtClean="0">
              <a:solidFill>
                <a:srgbClr val="FF0000"/>
              </a:solidFill>
            </a:rPr>
            <a:t>北向きに</a:t>
          </a:r>
          <a:r>
            <a:rPr kumimoji="1" lang="ja-JP" altLang="en-US" sz="1600" b="1" dirty="0" smtClean="0"/>
            <a:t>水蒸気が移流</a:t>
          </a:r>
          <a:endParaRPr kumimoji="1" lang="ja-JP" altLang="en-US" sz="1600" b="1" dirty="0"/>
        </a:p>
      </dgm:t>
    </dgm:pt>
    <dgm:pt modelId="{D01DCFA3-CE0C-42BE-BCDD-FF60FC8653B5}" type="parTrans" cxnId="{E01BD98E-E754-4395-BAE6-5A4672980E6C}">
      <dgm:prSet/>
      <dgm:spPr/>
      <dgm:t>
        <a:bodyPr/>
        <a:lstStyle/>
        <a:p>
          <a:endParaRPr kumimoji="1" lang="ja-JP" altLang="en-US"/>
        </a:p>
      </dgm:t>
    </dgm:pt>
    <dgm:pt modelId="{EA9C8649-1B64-48FA-AB65-9BDB8CDD0295}" type="sibTrans" cxnId="{E01BD98E-E754-4395-BAE6-5A4672980E6C}">
      <dgm:prSet/>
      <dgm:spPr/>
      <dgm:t>
        <a:bodyPr/>
        <a:lstStyle/>
        <a:p>
          <a:endParaRPr kumimoji="1" lang="ja-JP" altLang="en-US"/>
        </a:p>
      </dgm:t>
    </dgm:pt>
    <dgm:pt modelId="{C5F3B075-630C-48BB-A375-1EB1E731047C}">
      <dgm:prSet phldrT="[テキスト]" custT="1">
        <dgm:style>
          <a:lnRef idx="2">
            <a:schemeClr val="accent1"/>
          </a:lnRef>
          <a:fillRef idx="1">
            <a:schemeClr val="lt1"/>
          </a:fillRef>
          <a:effectRef idx="0">
            <a:schemeClr val="accent1"/>
          </a:effectRef>
          <a:fontRef idx="minor">
            <a:schemeClr val="dk1"/>
          </a:fontRef>
        </dgm:style>
      </dgm:prSet>
      <dgm:spPr>
        <a:ln w="38100"/>
      </dgm:spPr>
      <dgm:t>
        <a:bodyPr/>
        <a:lstStyle/>
        <a:p>
          <a:r>
            <a:rPr kumimoji="1" lang="ja-JP" altLang="en-US" sz="1600" b="1" dirty="0" smtClean="0">
              <a:solidFill>
                <a:srgbClr val="C00000"/>
              </a:solidFill>
            </a:rPr>
            <a:t>中緯度帯で降水量増加</a:t>
          </a:r>
          <a:endParaRPr kumimoji="1" lang="ja-JP" altLang="en-US" sz="1600" b="1" dirty="0">
            <a:solidFill>
              <a:srgbClr val="C00000"/>
            </a:solidFill>
          </a:endParaRPr>
        </a:p>
      </dgm:t>
    </dgm:pt>
    <dgm:pt modelId="{09C04CA6-CDEF-44C0-A50B-609F6568728F}" type="parTrans" cxnId="{E079CAD8-3F32-49BA-BFEE-B2637D3223CF}">
      <dgm:prSet/>
      <dgm:spPr/>
      <dgm:t>
        <a:bodyPr/>
        <a:lstStyle/>
        <a:p>
          <a:endParaRPr kumimoji="1" lang="ja-JP" altLang="en-US"/>
        </a:p>
      </dgm:t>
    </dgm:pt>
    <dgm:pt modelId="{B228927B-4E40-407D-912F-5344698D2F86}" type="sibTrans" cxnId="{E079CAD8-3F32-49BA-BFEE-B2637D3223CF}">
      <dgm:prSet/>
      <dgm:spPr/>
      <dgm:t>
        <a:bodyPr/>
        <a:lstStyle/>
        <a:p>
          <a:endParaRPr kumimoji="1" lang="ja-JP" altLang="en-US"/>
        </a:p>
      </dgm:t>
    </dgm:pt>
    <dgm:pt modelId="{6F7DD0A7-D8E8-4737-8AA8-E328D4F0D6E7}" type="pres">
      <dgm:prSet presAssocID="{EA979717-37DE-449C-8F23-31659D01C1EF}" presName="CompostProcess" presStyleCnt="0">
        <dgm:presLayoutVars>
          <dgm:dir/>
          <dgm:resizeHandles val="exact"/>
        </dgm:presLayoutVars>
      </dgm:prSet>
      <dgm:spPr/>
    </dgm:pt>
    <dgm:pt modelId="{2FEAAC5A-649D-44BE-84FA-32A11CC52748}" type="pres">
      <dgm:prSet presAssocID="{EA979717-37DE-449C-8F23-31659D01C1EF}" presName="arrow" presStyleLbl="bgShp" presStyleIdx="0" presStyleCnt="1" custScaleX="117647" custLinFactNeighborY="3448"/>
      <dgm:spPr>
        <a:solidFill>
          <a:schemeClr val="accent2">
            <a:lumMod val="60000"/>
            <a:lumOff val="40000"/>
          </a:schemeClr>
        </a:solidFill>
      </dgm:spPr>
    </dgm:pt>
    <dgm:pt modelId="{66519DC8-AFD8-43EC-909B-0E3447652744}" type="pres">
      <dgm:prSet presAssocID="{EA979717-37DE-449C-8F23-31659D01C1EF}" presName="linearProcess" presStyleCnt="0"/>
      <dgm:spPr/>
    </dgm:pt>
    <dgm:pt modelId="{DA809F65-113C-47FB-ABD4-FD4EC1483D31}" type="pres">
      <dgm:prSet presAssocID="{9E487093-1D99-49FB-8AD0-BFF504F8B9EC}" presName="textNode" presStyleLbl="node1" presStyleIdx="0" presStyleCnt="3" custScaleY="73529" custLinFactNeighborX="-16746" custLinFactNeighborY="-44126">
        <dgm:presLayoutVars>
          <dgm:bulletEnabled val="1"/>
        </dgm:presLayoutVars>
      </dgm:prSet>
      <dgm:spPr/>
      <dgm:t>
        <a:bodyPr/>
        <a:lstStyle/>
        <a:p>
          <a:endParaRPr kumimoji="1" lang="ja-JP" altLang="en-US"/>
        </a:p>
      </dgm:t>
    </dgm:pt>
    <dgm:pt modelId="{F2F55568-FD06-4DFC-9EEC-09F62849C7AE}" type="pres">
      <dgm:prSet presAssocID="{73F54B48-87B2-4579-93B0-EE7EA3672BB5}" presName="sibTrans" presStyleCnt="0"/>
      <dgm:spPr/>
    </dgm:pt>
    <dgm:pt modelId="{3EBBCDB5-1874-4118-A7D2-96A655A5D312}" type="pres">
      <dgm:prSet presAssocID="{82451068-BA29-471B-94A3-C97302A4F56C}" presName="textNode" presStyleLbl="node1" presStyleIdx="1" presStyleCnt="3" custScaleY="73529" custLinFactNeighborX="-826" custLinFactNeighborY="-45132">
        <dgm:presLayoutVars>
          <dgm:bulletEnabled val="1"/>
        </dgm:presLayoutVars>
      </dgm:prSet>
      <dgm:spPr/>
      <dgm:t>
        <a:bodyPr/>
        <a:lstStyle/>
        <a:p>
          <a:endParaRPr kumimoji="1" lang="ja-JP" altLang="en-US"/>
        </a:p>
      </dgm:t>
    </dgm:pt>
    <dgm:pt modelId="{75D0D5EE-DDC5-4274-BE6F-44684FC977EC}" type="pres">
      <dgm:prSet presAssocID="{EA9C8649-1B64-48FA-AB65-9BDB8CDD0295}" presName="sibTrans" presStyleCnt="0"/>
      <dgm:spPr/>
    </dgm:pt>
    <dgm:pt modelId="{72E2379E-9EFC-4106-9982-489CABB8E54A}" type="pres">
      <dgm:prSet presAssocID="{C5F3B075-630C-48BB-A375-1EB1E731047C}" presName="textNode" presStyleLbl="node1" presStyleIdx="2" presStyleCnt="3" custScaleX="82796" custScaleY="108011" custLinFactNeighborX="-53258" custLinFactNeighborY="-2029">
        <dgm:presLayoutVars>
          <dgm:bulletEnabled val="1"/>
        </dgm:presLayoutVars>
      </dgm:prSet>
      <dgm:spPr/>
      <dgm:t>
        <a:bodyPr/>
        <a:lstStyle/>
        <a:p>
          <a:endParaRPr kumimoji="1" lang="ja-JP" altLang="en-US"/>
        </a:p>
      </dgm:t>
    </dgm:pt>
  </dgm:ptLst>
  <dgm:cxnLst>
    <dgm:cxn modelId="{E01BD98E-E754-4395-BAE6-5A4672980E6C}" srcId="{EA979717-37DE-449C-8F23-31659D01C1EF}" destId="{82451068-BA29-471B-94A3-C97302A4F56C}" srcOrd="1" destOrd="0" parTransId="{D01DCFA3-CE0C-42BE-BCDD-FF60FC8653B5}" sibTransId="{EA9C8649-1B64-48FA-AB65-9BDB8CDD0295}"/>
    <dgm:cxn modelId="{E079CAD8-3F32-49BA-BFEE-B2637D3223CF}" srcId="{EA979717-37DE-449C-8F23-31659D01C1EF}" destId="{C5F3B075-630C-48BB-A375-1EB1E731047C}" srcOrd="2" destOrd="0" parTransId="{09C04CA6-CDEF-44C0-A50B-609F6568728F}" sibTransId="{B228927B-4E40-407D-912F-5344698D2F86}"/>
    <dgm:cxn modelId="{68D81346-83AD-4860-BB69-945FA30EBD58}" srcId="{EA979717-37DE-449C-8F23-31659D01C1EF}" destId="{9E487093-1D99-49FB-8AD0-BFF504F8B9EC}" srcOrd="0" destOrd="0" parTransId="{F424C82F-2E68-4EB4-9049-5C8294694D69}" sibTransId="{73F54B48-87B2-4579-93B0-EE7EA3672BB5}"/>
    <dgm:cxn modelId="{5DF25A80-2503-4528-8593-B154E8B1DD67}" type="presOf" srcId="{9E487093-1D99-49FB-8AD0-BFF504F8B9EC}" destId="{DA809F65-113C-47FB-ABD4-FD4EC1483D31}" srcOrd="0" destOrd="0" presId="urn:microsoft.com/office/officeart/2005/8/layout/hProcess9"/>
    <dgm:cxn modelId="{613A58A4-E360-4996-B7B5-E8B9F441AA58}" type="presOf" srcId="{82451068-BA29-471B-94A3-C97302A4F56C}" destId="{3EBBCDB5-1874-4118-A7D2-96A655A5D312}" srcOrd="0" destOrd="0" presId="urn:microsoft.com/office/officeart/2005/8/layout/hProcess9"/>
    <dgm:cxn modelId="{99CDA450-50FF-4FE1-92F8-73720722FFDA}" type="presOf" srcId="{EA979717-37DE-449C-8F23-31659D01C1EF}" destId="{6F7DD0A7-D8E8-4737-8AA8-E328D4F0D6E7}" srcOrd="0" destOrd="0" presId="urn:microsoft.com/office/officeart/2005/8/layout/hProcess9"/>
    <dgm:cxn modelId="{2420D96C-511C-4DAF-B26F-652D3AE84349}" type="presOf" srcId="{C5F3B075-630C-48BB-A375-1EB1E731047C}" destId="{72E2379E-9EFC-4106-9982-489CABB8E54A}" srcOrd="0" destOrd="0" presId="urn:microsoft.com/office/officeart/2005/8/layout/hProcess9"/>
    <dgm:cxn modelId="{C6E5BEC7-5791-4B01-83BD-8B48AD0AEA82}" type="presParOf" srcId="{6F7DD0A7-D8E8-4737-8AA8-E328D4F0D6E7}" destId="{2FEAAC5A-649D-44BE-84FA-32A11CC52748}" srcOrd="0" destOrd="0" presId="urn:microsoft.com/office/officeart/2005/8/layout/hProcess9"/>
    <dgm:cxn modelId="{613EA413-2F2B-4809-8BDF-F9A11F794F00}" type="presParOf" srcId="{6F7DD0A7-D8E8-4737-8AA8-E328D4F0D6E7}" destId="{66519DC8-AFD8-43EC-909B-0E3447652744}" srcOrd="1" destOrd="0" presId="urn:microsoft.com/office/officeart/2005/8/layout/hProcess9"/>
    <dgm:cxn modelId="{E7ED78A9-E481-4BC7-93A6-059884576265}" type="presParOf" srcId="{66519DC8-AFD8-43EC-909B-0E3447652744}" destId="{DA809F65-113C-47FB-ABD4-FD4EC1483D31}" srcOrd="0" destOrd="0" presId="urn:microsoft.com/office/officeart/2005/8/layout/hProcess9"/>
    <dgm:cxn modelId="{DFBE2304-AC8E-45F8-AF96-16AD1022027B}" type="presParOf" srcId="{66519DC8-AFD8-43EC-909B-0E3447652744}" destId="{F2F55568-FD06-4DFC-9EEC-09F62849C7AE}" srcOrd="1" destOrd="0" presId="urn:microsoft.com/office/officeart/2005/8/layout/hProcess9"/>
    <dgm:cxn modelId="{BEB95D3D-2D5C-4660-B699-AE21D5A586ED}" type="presParOf" srcId="{66519DC8-AFD8-43EC-909B-0E3447652744}" destId="{3EBBCDB5-1874-4118-A7D2-96A655A5D312}" srcOrd="2" destOrd="0" presId="urn:microsoft.com/office/officeart/2005/8/layout/hProcess9"/>
    <dgm:cxn modelId="{D211AA88-2CEF-41D5-BAFE-B99938DC2E19}" type="presParOf" srcId="{66519DC8-AFD8-43EC-909B-0E3447652744}" destId="{75D0D5EE-DDC5-4274-BE6F-44684FC977EC}" srcOrd="3" destOrd="0" presId="urn:microsoft.com/office/officeart/2005/8/layout/hProcess9"/>
    <dgm:cxn modelId="{ADA16DD3-BC9E-4BF9-ABEF-9DFFFC57BC94}" type="presParOf" srcId="{66519DC8-AFD8-43EC-909B-0E3447652744}" destId="{72E2379E-9EFC-4106-9982-489CABB8E54A}" srcOrd="4" destOrd="0" presId="urn:microsoft.com/office/officeart/2005/8/layout/hProcess9"/>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979717-37DE-449C-8F23-31659D01C1EF}" type="doc">
      <dgm:prSet loTypeId="urn:microsoft.com/office/officeart/2005/8/layout/hProcess9" loCatId="process" qsTypeId="urn:microsoft.com/office/officeart/2005/8/quickstyle/simple1" qsCatId="simple" csTypeId="urn:microsoft.com/office/officeart/2005/8/colors/accent1_2" csCatId="accent1" phldr="1"/>
      <dgm:spPr/>
    </dgm:pt>
    <dgm:pt modelId="{9E487093-1D99-49FB-8AD0-BFF504F8B9EC}">
      <dgm:prSet phldrT="[テキスト]" custT="1">
        <dgm:style>
          <a:lnRef idx="2">
            <a:schemeClr val="accent1"/>
          </a:lnRef>
          <a:fillRef idx="1">
            <a:schemeClr val="lt1"/>
          </a:fillRef>
          <a:effectRef idx="0">
            <a:schemeClr val="accent1"/>
          </a:effectRef>
          <a:fontRef idx="minor">
            <a:schemeClr val="dk1"/>
          </a:fontRef>
        </dgm:style>
      </dgm:prSet>
      <dgm:spPr>
        <a:ln w="38100"/>
      </dgm:spPr>
      <dgm:t>
        <a:bodyPr/>
        <a:lstStyle/>
        <a:p>
          <a:r>
            <a:rPr kumimoji="1" lang="ja-JP" altLang="en-US" sz="1600" b="1" dirty="0" smtClean="0"/>
            <a:t>エルニーニョ</a:t>
          </a:r>
          <a:endParaRPr kumimoji="1" lang="ja-JP" altLang="en-US" sz="1600" b="1" dirty="0"/>
        </a:p>
      </dgm:t>
    </dgm:pt>
    <dgm:pt modelId="{F424C82F-2E68-4EB4-9049-5C8294694D69}" type="parTrans" cxnId="{68D81346-83AD-4860-BB69-945FA30EBD58}">
      <dgm:prSet/>
      <dgm:spPr/>
      <dgm:t>
        <a:bodyPr/>
        <a:lstStyle/>
        <a:p>
          <a:endParaRPr kumimoji="1" lang="ja-JP" altLang="en-US"/>
        </a:p>
      </dgm:t>
    </dgm:pt>
    <dgm:pt modelId="{73F54B48-87B2-4579-93B0-EE7EA3672BB5}" type="sibTrans" cxnId="{68D81346-83AD-4860-BB69-945FA30EBD58}">
      <dgm:prSet/>
      <dgm:spPr/>
      <dgm:t>
        <a:bodyPr/>
        <a:lstStyle/>
        <a:p>
          <a:endParaRPr kumimoji="1" lang="ja-JP" altLang="en-US"/>
        </a:p>
      </dgm:t>
    </dgm:pt>
    <dgm:pt modelId="{82451068-BA29-471B-94A3-C97302A4F56C}">
      <dgm:prSet phldrT="[テキスト]" custT="1">
        <dgm:style>
          <a:lnRef idx="2">
            <a:schemeClr val="accent1"/>
          </a:lnRef>
          <a:fillRef idx="1">
            <a:schemeClr val="lt1"/>
          </a:fillRef>
          <a:effectRef idx="0">
            <a:schemeClr val="accent1"/>
          </a:effectRef>
          <a:fontRef idx="minor">
            <a:schemeClr val="dk1"/>
          </a:fontRef>
        </dgm:style>
      </dgm:prSet>
      <dgm:spPr>
        <a:ln w="38100"/>
      </dgm:spPr>
      <dgm:t>
        <a:bodyPr/>
        <a:lstStyle/>
        <a:p>
          <a:r>
            <a:rPr kumimoji="1" lang="ja-JP" altLang="en-US" sz="1600" b="1" dirty="0" smtClean="0"/>
            <a:t>水蒸気が移流</a:t>
          </a:r>
          <a:endParaRPr kumimoji="1" lang="ja-JP" altLang="en-US" sz="1600" b="1" dirty="0"/>
        </a:p>
      </dgm:t>
    </dgm:pt>
    <dgm:pt modelId="{D01DCFA3-CE0C-42BE-BCDD-FF60FC8653B5}" type="parTrans" cxnId="{E01BD98E-E754-4395-BAE6-5A4672980E6C}">
      <dgm:prSet/>
      <dgm:spPr/>
      <dgm:t>
        <a:bodyPr/>
        <a:lstStyle/>
        <a:p>
          <a:endParaRPr kumimoji="1" lang="ja-JP" altLang="en-US"/>
        </a:p>
      </dgm:t>
    </dgm:pt>
    <dgm:pt modelId="{EA9C8649-1B64-48FA-AB65-9BDB8CDD0295}" type="sibTrans" cxnId="{E01BD98E-E754-4395-BAE6-5A4672980E6C}">
      <dgm:prSet/>
      <dgm:spPr/>
      <dgm:t>
        <a:bodyPr/>
        <a:lstStyle/>
        <a:p>
          <a:endParaRPr kumimoji="1" lang="ja-JP" altLang="en-US"/>
        </a:p>
      </dgm:t>
    </dgm:pt>
    <dgm:pt modelId="{C5F3B075-630C-48BB-A375-1EB1E731047C}">
      <dgm:prSet phldrT="[テキスト]" custT="1">
        <dgm:style>
          <a:lnRef idx="2">
            <a:schemeClr val="accent1"/>
          </a:lnRef>
          <a:fillRef idx="1">
            <a:schemeClr val="lt1"/>
          </a:fillRef>
          <a:effectRef idx="0">
            <a:schemeClr val="accent1"/>
          </a:effectRef>
          <a:fontRef idx="minor">
            <a:schemeClr val="dk1"/>
          </a:fontRef>
        </dgm:style>
      </dgm:prSet>
      <dgm:spPr>
        <a:ln w="38100"/>
      </dgm:spPr>
      <dgm:t>
        <a:bodyPr/>
        <a:lstStyle/>
        <a:p>
          <a:r>
            <a:rPr kumimoji="1" lang="ja-JP" altLang="en-US" sz="1600" b="1" dirty="0" smtClean="0">
              <a:solidFill>
                <a:srgbClr val="C00000"/>
              </a:solidFill>
            </a:rPr>
            <a:t>中緯度帯で降水量増加</a:t>
          </a:r>
          <a:endParaRPr kumimoji="1" lang="ja-JP" altLang="en-US" sz="1600" b="1" dirty="0">
            <a:solidFill>
              <a:srgbClr val="C00000"/>
            </a:solidFill>
          </a:endParaRPr>
        </a:p>
      </dgm:t>
    </dgm:pt>
    <dgm:pt modelId="{09C04CA6-CDEF-44C0-A50B-609F6568728F}" type="parTrans" cxnId="{E079CAD8-3F32-49BA-BFEE-B2637D3223CF}">
      <dgm:prSet/>
      <dgm:spPr/>
      <dgm:t>
        <a:bodyPr/>
        <a:lstStyle/>
        <a:p>
          <a:endParaRPr kumimoji="1" lang="ja-JP" altLang="en-US"/>
        </a:p>
      </dgm:t>
    </dgm:pt>
    <dgm:pt modelId="{B228927B-4E40-407D-912F-5344698D2F86}" type="sibTrans" cxnId="{E079CAD8-3F32-49BA-BFEE-B2637D3223CF}">
      <dgm:prSet/>
      <dgm:spPr/>
      <dgm:t>
        <a:bodyPr/>
        <a:lstStyle/>
        <a:p>
          <a:endParaRPr kumimoji="1" lang="ja-JP" altLang="en-US"/>
        </a:p>
      </dgm:t>
    </dgm:pt>
    <dgm:pt modelId="{6F7DD0A7-D8E8-4737-8AA8-E328D4F0D6E7}" type="pres">
      <dgm:prSet presAssocID="{EA979717-37DE-449C-8F23-31659D01C1EF}" presName="CompostProcess" presStyleCnt="0">
        <dgm:presLayoutVars>
          <dgm:dir/>
          <dgm:resizeHandles val="exact"/>
        </dgm:presLayoutVars>
      </dgm:prSet>
      <dgm:spPr/>
    </dgm:pt>
    <dgm:pt modelId="{2FEAAC5A-649D-44BE-84FA-32A11CC52748}" type="pres">
      <dgm:prSet presAssocID="{EA979717-37DE-449C-8F23-31659D01C1EF}" presName="arrow" presStyleLbl="bgShp" presStyleIdx="0" presStyleCnt="1" custScaleX="117647" custLinFactNeighborY="3448"/>
      <dgm:spPr>
        <a:solidFill>
          <a:schemeClr val="accent2">
            <a:lumMod val="60000"/>
            <a:lumOff val="40000"/>
          </a:schemeClr>
        </a:solidFill>
      </dgm:spPr>
    </dgm:pt>
    <dgm:pt modelId="{66519DC8-AFD8-43EC-909B-0E3447652744}" type="pres">
      <dgm:prSet presAssocID="{EA979717-37DE-449C-8F23-31659D01C1EF}" presName="linearProcess" presStyleCnt="0"/>
      <dgm:spPr/>
    </dgm:pt>
    <dgm:pt modelId="{DA809F65-113C-47FB-ABD4-FD4EC1483D31}" type="pres">
      <dgm:prSet presAssocID="{9E487093-1D99-49FB-8AD0-BFF504F8B9EC}" presName="textNode" presStyleLbl="node1" presStyleIdx="0" presStyleCnt="3" custScaleY="73529" custLinFactNeighborX="-16746" custLinFactNeighborY="-44126">
        <dgm:presLayoutVars>
          <dgm:bulletEnabled val="1"/>
        </dgm:presLayoutVars>
      </dgm:prSet>
      <dgm:spPr/>
      <dgm:t>
        <a:bodyPr/>
        <a:lstStyle/>
        <a:p>
          <a:endParaRPr kumimoji="1" lang="ja-JP" altLang="en-US"/>
        </a:p>
      </dgm:t>
    </dgm:pt>
    <dgm:pt modelId="{F2F55568-FD06-4DFC-9EEC-09F62849C7AE}" type="pres">
      <dgm:prSet presAssocID="{73F54B48-87B2-4579-93B0-EE7EA3672BB5}" presName="sibTrans" presStyleCnt="0"/>
      <dgm:spPr/>
    </dgm:pt>
    <dgm:pt modelId="{3EBBCDB5-1874-4118-A7D2-96A655A5D312}" type="pres">
      <dgm:prSet presAssocID="{82451068-BA29-471B-94A3-C97302A4F56C}" presName="textNode" presStyleLbl="node1" presStyleIdx="1" presStyleCnt="3" custScaleY="73529" custLinFactNeighborX="-826" custLinFactNeighborY="-45132">
        <dgm:presLayoutVars>
          <dgm:bulletEnabled val="1"/>
        </dgm:presLayoutVars>
      </dgm:prSet>
      <dgm:spPr/>
      <dgm:t>
        <a:bodyPr/>
        <a:lstStyle/>
        <a:p>
          <a:endParaRPr kumimoji="1" lang="ja-JP" altLang="en-US"/>
        </a:p>
      </dgm:t>
    </dgm:pt>
    <dgm:pt modelId="{75D0D5EE-DDC5-4274-BE6F-44684FC977EC}" type="pres">
      <dgm:prSet presAssocID="{EA9C8649-1B64-48FA-AB65-9BDB8CDD0295}" presName="sibTrans" presStyleCnt="0"/>
      <dgm:spPr/>
    </dgm:pt>
    <dgm:pt modelId="{72E2379E-9EFC-4106-9982-489CABB8E54A}" type="pres">
      <dgm:prSet presAssocID="{C5F3B075-630C-48BB-A375-1EB1E731047C}" presName="textNode" presStyleLbl="node1" presStyleIdx="2" presStyleCnt="3" custScaleX="82796" custScaleY="108011" custLinFactNeighborX="-53258" custLinFactNeighborY="-2029">
        <dgm:presLayoutVars>
          <dgm:bulletEnabled val="1"/>
        </dgm:presLayoutVars>
      </dgm:prSet>
      <dgm:spPr/>
      <dgm:t>
        <a:bodyPr/>
        <a:lstStyle/>
        <a:p>
          <a:endParaRPr kumimoji="1" lang="ja-JP" altLang="en-US"/>
        </a:p>
      </dgm:t>
    </dgm:pt>
  </dgm:ptLst>
  <dgm:cxnLst>
    <dgm:cxn modelId="{E01BD98E-E754-4395-BAE6-5A4672980E6C}" srcId="{EA979717-37DE-449C-8F23-31659D01C1EF}" destId="{82451068-BA29-471B-94A3-C97302A4F56C}" srcOrd="1" destOrd="0" parTransId="{D01DCFA3-CE0C-42BE-BCDD-FF60FC8653B5}" sibTransId="{EA9C8649-1B64-48FA-AB65-9BDB8CDD0295}"/>
    <dgm:cxn modelId="{E079CAD8-3F32-49BA-BFEE-B2637D3223CF}" srcId="{EA979717-37DE-449C-8F23-31659D01C1EF}" destId="{C5F3B075-630C-48BB-A375-1EB1E731047C}" srcOrd="2" destOrd="0" parTransId="{09C04CA6-CDEF-44C0-A50B-609F6568728F}" sibTransId="{B228927B-4E40-407D-912F-5344698D2F86}"/>
    <dgm:cxn modelId="{68D81346-83AD-4860-BB69-945FA30EBD58}" srcId="{EA979717-37DE-449C-8F23-31659D01C1EF}" destId="{9E487093-1D99-49FB-8AD0-BFF504F8B9EC}" srcOrd="0" destOrd="0" parTransId="{F424C82F-2E68-4EB4-9049-5C8294694D69}" sibTransId="{73F54B48-87B2-4579-93B0-EE7EA3672BB5}"/>
    <dgm:cxn modelId="{56F0F9F8-51DF-4AFF-B744-36A98FA82468}" type="presOf" srcId="{EA979717-37DE-449C-8F23-31659D01C1EF}" destId="{6F7DD0A7-D8E8-4737-8AA8-E328D4F0D6E7}" srcOrd="0" destOrd="0" presId="urn:microsoft.com/office/officeart/2005/8/layout/hProcess9"/>
    <dgm:cxn modelId="{2D45E386-2974-40B4-B902-1EED0DAF1DAF}" type="presOf" srcId="{C5F3B075-630C-48BB-A375-1EB1E731047C}" destId="{72E2379E-9EFC-4106-9982-489CABB8E54A}" srcOrd="0" destOrd="0" presId="urn:microsoft.com/office/officeart/2005/8/layout/hProcess9"/>
    <dgm:cxn modelId="{0ABC631E-D6A7-4580-AFC3-0F1FF4FB128D}" type="presOf" srcId="{9E487093-1D99-49FB-8AD0-BFF504F8B9EC}" destId="{DA809F65-113C-47FB-ABD4-FD4EC1483D31}" srcOrd="0" destOrd="0" presId="urn:microsoft.com/office/officeart/2005/8/layout/hProcess9"/>
    <dgm:cxn modelId="{931B6255-C0FB-48AD-B433-1741126A00DA}" type="presOf" srcId="{82451068-BA29-471B-94A3-C97302A4F56C}" destId="{3EBBCDB5-1874-4118-A7D2-96A655A5D312}" srcOrd="0" destOrd="0" presId="urn:microsoft.com/office/officeart/2005/8/layout/hProcess9"/>
    <dgm:cxn modelId="{C7BFA0F8-B602-44CF-AAE0-DD9C05EA2185}" type="presParOf" srcId="{6F7DD0A7-D8E8-4737-8AA8-E328D4F0D6E7}" destId="{2FEAAC5A-649D-44BE-84FA-32A11CC52748}" srcOrd="0" destOrd="0" presId="urn:microsoft.com/office/officeart/2005/8/layout/hProcess9"/>
    <dgm:cxn modelId="{98D32103-070F-440F-B3C3-875DFD74551C}" type="presParOf" srcId="{6F7DD0A7-D8E8-4737-8AA8-E328D4F0D6E7}" destId="{66519DC8-AFD8-43EC-909B-0E3447652744}" srcOrd="1" destOrd="0" presId="urn:microsoft.com/office/officeart/2005/8/layout/hProcess9"/>
    <dgm:cxn modelId="{689BE0BE-CCE3-44F4-998C-D6D72C72039E}" type="presParOf" srcId="{66519DC8-AFD8-43EC-909B-0E3447652744}" destId="{DA809F65-113C-47FB-ABD4-FD4EC1483D31}" srcOrd="0" destOrd="0" presId="urn:microsoft.com/office/officeart/2005/8/layout/hProcess9"/>
    <dgm:cxn modelId="{1D1E546D-D209-4728-9009-38AAE2CD50CC}" type="presParOf" srcId="{66519DC8-AFD8-43EC-909B-0E3447652744}" destId="{F2F55568-FD06-4DFC-9EEC-09F62849C7AE}" srcOrd="1" destOrd="0" presId="urn:microsoft.com/office/officeart/2005/8/layout/hProcess9"/>
    <dgm:cxn modelId="{EA6F44C9-3185-497F-9F4D-C9E190C3AA0A}" type="presParOf" srcId="{66519DC8-AFD8-43EC-909B-0E3447652744}" destId="{3EBBCDB5-1874-4118-A7D2-96A655A5D312}" srcOrd="2" destOrd="0" presId="urn:microsoft.com/office/officeart/2005/8/layout/hProcess9"/>
    <dgm:cxn modelId="{BA134F30-B9E4-46E6-87E4-A5CD8A3F2D80}" type="presParOf" srcId="{66519DC8-AFD8-43EC-909B-0E3447652744}" destId="{75D0D5EE-DDC5-4274-BE6F-44684FC977EC}" srcOrd="3" destOrd="0" presId="urn:microsoft.com/office/officeart/2005/8/layout/hProcess9"/>
    <dgm:cxn modelId="{8535FEC6-AA4A-4792-A8F1-7CB43B9ED6D6}" type="presParOf" srcId="{66519DC8-AFD8-43EC-909B-0E3447652744}" destId="{72E2379E-9EFC-4106-9982-489CABB8E54A}" srcOrd="4" destOrd="0" presId="urn:microsoft.com/office/officeart/2005/8/layout/hProcess9"/>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EAAC5A-649D-44BE-84FA-32A11CC52748}">
      <dsp:nvSpPr>
        <dsp:cNvPr id="0" name=""/>
        <dsp:cNvSpPr/>
      </dsp:nvSpPr>
      <dsp:spPr>
        <a:xfrm>
          <a:off x="1" y="0"/>
          <a:ext cx="4896541" cy="2088232"/>
        </a:xfrm>
        <a:prstGeom prst="rightArrow">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DA809F65-113C-47FB-ABD4-FD4EC1483D31}">
      <dsp:nvSpPr>
        <dsp:cNvPr id="0" name=""/>
        <dsp:cNvSpPr/>
      </dsp:nvSpPr>
      <dsp:spPr>
        <a:xfrm>
          <a:off x="0" y="368443"/>
          <a:ext cx="1605557" cy="614182"/>
        </a:xfrm>
        <a:prstGeom prst="roundRect">
          <a:avLst/>
        </a:prstGeom>
        <a:solidFill>
          <a:schemeClr val="lt1"/>
        </a:solidFill>
        <a:ln w="381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t>エルニーニョ</a:t>
          </a:r>
          <a:endParaRPr kumimoji="1" lang="ja-JP" altLang="en-US" sz="1600" b="1" kern="1200" dirty="0"/>
        </a:p>
      </dsp:txBody>
      <dsp:txXfrm>
        <a:off x="0" y="368443"/>
        <a:ext cx="1605557" cy="614182"/>
      </dsp:txXfrm>
    </dsp:sp>
    <dsp:sp modelId="{3EBBCDB5-1874-4118-A7D2-96A655A5D312}">
      <dsp:nvSpPr>
        <dsp:cNvPr id="0" name=""/>
        <dsp:cNvSpPr/>
      </dsp:nvSpPr>
      <dsp:spPr>
        <a:xfrm>
          <a:off x="1782139" y="360040"/>
          <a:ext cx="1605557" cy="614182"/>
        </a:xfrm>
        <a:prstGeom prst="roundRect">
          <a:avLst/>
        </a:prstGeom>
        <a:solidFill>
          <a:schemeClr val="lt1"/>
        </a:solidFill>
        <a:ln w="381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u="sng" kern="1200" dirty="0" smtClean="0">
              <a:solidFill>
                <a:srgbClr val="FF0000"/>
              </a:solidFill>
            </a:rPr>
            <a:t>北向きに</a:t>
          </a:r>
          <a:r>
            <a:rPr kumimoji="1" lang="ja-JP" altLang="en-US" sz="1600" b="1" kern="1200" dirty="0" smtClean="0"/>
            <a:t>水蒸気が移流</a:t>
          </a:r>
          <a:endParaRPr kumimoji="1" lang="ja-JP" altLang="en-US" sz="1600" b="1" kern="1200" dirty="0"/>
        </a:p>
      </dsp:txBody>
      <dsp:txXfrm>
        <a:off x="1782139" y="360040"/>
        <a:ext cx="1605557" cy="614182"/>
      </dsp:txXfrm>
    </dsp:sp>
    <dsp:sp modelId="{72E2379E-9EFC-4106-9982-489CABB8E54A}">
      <dsp:nvSpPr>
        <dsp:cNvPr id="0" name=""/>
        <dsp:cNvSpPr/>
      </dsp:nvSpPr>
      <dsp:spPr>
        <a:xfrm>
          <a:off x="3471971" y="576063"/>
          <a:ext cx="1329337" cy="902208"/>
        </a:xfrm>
        <a:prstGeom prst="roundRect">
          <a:avLst/>
        </a:prstGeom>
        <a:solidFill>
          <a:schemeClr val="lt1"/>
        </a:solidFill>
        <a:ln w="381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solidFill>
                <a:srgbClr val="C00000"/>
              </a:solidFill>
            </a:rPr>
            <a:t>中緯度帯で降水量増加</a:t>
          </a:r>
          <a:endParaRPr kumimoji="1" lang="ja-JP" altLang="en-US" sz="1600" b="1" kern="1200" dirty="0">
            <a:solidFill>
              <a:srgbClr val="C00000"/>
            </a:solidFill>
          </a:endParaRPr>
        </a:p>
      </dsp:txBody>
      <dsp:txXfrm>
        <a:off x="3471971" y="576063"/>
        <a:ext cx="1329337" cy="90220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EAAC5A-649D-44BE-84FA-32A11CC52748}">
      <dsp:nvSpPr>
        <dsp:cNvPr id="0" name=""/>
        <dsp:cNvSpPr/>
      </dsp:nvSpPr>
      <dsp:spPr>
        <a:xfrm>
          <a:off x="1" y="0"/>
          <a:ext cx="4896541" cy="2088232"/>
        </a:xfrm>
        <a:prstGeom prst="rightArrow">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DA809F65-113C-47FB-ABD4-FD4EC1483D31}">
      <dsp:nvSpPr>
        <dsp:cNvPr id="0" name=""/>
        <dsp:cNvSpPr/>
      </dsp:nvSpPr>
      <dsp:spPr>
        <a:xfrm>
          <a:off x="0" y="368443"/>
          <a:ext cx="1560683" cy="614182"/>
        </a:xfrm>
        <a:prstGeom prst="roundRect">
          <a:avLst/>
        </a:prstGeom>
        <a:solidFill>
          <a:schemeClr val="lt1"/>
        </a:solidFill>
        <a:ln w="381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t>エルニーニョ</a:t>
          </a:r>
          <a:endParaRPr kumimoji="1" lang="ja-JP" altLang="en-US" sz="1600" b="1" kern="1200" dirty="0"/>
        </a:p>
      </dsp:txBody>
      <dsp:txXfrm>
        <a:off x="0" y="368443"/>
        <a:ext cx="1560683" cy="614182"/>
      </dsp:txXfrm>
    </dsp:sp>
    <dsp:sp modelId="{3EBBCDB5-1874-4118-A7D2-96A655A5D312}">
      <dsp:nvSpPr>
        <dsp:cNvPr id="0" name=""/>
        <dsp:cNvSpPr/>
      </dsp:nvSpPr>
      <dsp:spPr>
        <a:xfrm>
          <a:off x="1800199" y="360040"/>
          <a:ext cx="1560683" cy="614182"/>
        </a:xfrm>
        <a:prstGeom prst="roundRect">
          <a:avLst/>
        </a:prstGeom>
        <a:solidFill>
          <a:schemeClr val="lt1"/>
        </a:solidFill>
        <a:ln w="381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t>水蒸気が移流</a:t>
          </a:r>
          <a:endParaRPr kumimoji="1" lang="ja-JP" altLang="en-US" sz="1600" b="1" kern="1200" dirty="0"/>
        </a:p>
      </dsp:txBody>
      <dsp:txXfrm>
        <a:off x="1800199" y="360040"/>
        <a:ext cx="1560683" cy="614182"/>
      </dsp:txXfrm>
    </dsp:sp>
    <dsp:sp modelId="{72E2379E-9EFC-4106-9982-489CABB8E54A}">
      <dsp:nvSpPr>
        <dsp:cNvPr id="0" name=""/>
        <dsp:cNvSpPr/>
      </dsp:nvSpPr>
      <dsp:spPr>
        <a:xfrm>
          <a:off x="3474966" y="576063"/>
          <a:ext cx="1292183" cy="902208"/>
        </a:xfrm>
        <a:prstGeom prst="roundRect">
          <a:avLst/>
        </a:prstGeom>
        <a:solidFill>
          <a:schemeClr val="lt1"/>
        </a:solidFill>
        <a:ln w="381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solidFill>
                <a:srgbClr val="C00000"/>
              </a:solidFill>
            </a:rPr>
            <a:t>中緯度帯で降水量増加</a:t>
          </a:r>
          <a:endParaRPr kumimoji="1" lang="ja-JP" altLang="en-US" sz="1600" b="1" kern="1200" dirty="0">
            <a:solidFill>
              <a:srgbClr val="C00000"/>
            </a:solidFill>
          </a:endParaRPr>
        </a:p>
      </dsp:txBody>
      <dsp:txXfrm>
        <a:off x="3474966" y="576063"/>
        <a:ext cx="1292183" cy="90220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81749E0-C635-4049-B076-BA0FAF096605}" type="datetimeFigureOut">
              <a:rPr kumimoji="1" lang="ja-JP" altLang="en-US" smtClean="0"/>
              <a:pPr/>
              <a:t>2011/2/16</a:t>
            </a:fld>
            <a:endParaRPr kumimoji="1" lang="ja-JP" altLang="en-US"/>
          </a:p>
        </p:txBody>
      </p:sp>
      <p:sp>
        <p:nvSpPr>
          <p:cNvPr id="4" name="フッター プレースホルダ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E4CD220-3097-4D9E-97E7-B71535A6242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CF17B76-122A-437B-B26F-33CA7D86EF7F}" type="datetimeFigureOut">
              <a:rPr kumimoji="1" lang="ja-JP" altLang="en-US" smtClean="0"/>
              <a:pPr/>
              <a:t>2011/2/16</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A7B417F-E76D-4F7A-9172-1243A6AAF0D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EDF0E4F-6243-46F5-A84B-F3C5F6CFB6A7}" type="slidenum">
              <a:rPr kumimoji="1" lang="ja-JP" altLang="en-US" smtClean="0"/>
              <a:pPr/>
              <a:t>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E784DBE-0494-4BCC-84F6-EE644C0F40DB}" type="slidenum">
              <a:rPr kumimoji="1" lang="ja-JP" altLang="en-US" smtClean="0"/>
              <a:pPr/>
              <a:t>7</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正方形/長方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正方形/長方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a:xfrm>
            <a:off x="6705600" y="4206240"/>
            <a:ext cx="960120" cy="457200"/>
          </a:xfrm>
        </p:spPr>
        <p:txBody>
          <a:bodyPr/>
          <a:lstStyle/>
          <a:p>
            <a:fld id="{DBBFFC77-3E48-40C5-8E29-6FC67CF31144}" type="datetimeFigureOut">
              <a:rPr kumimoji="1" lang="ja-JP" altLang="en-US" smtClean="0"/>
              <a:pPr/>
              <a:t>2011/2/16</a:t>
            </a:fld>
            <a:endParaRPr kumimoji="1" lang="ja-JP" altLang="en-US"/>
          </a:p>
        </p:txBody>
      </p:sp>
      <p:sp>
        <p:nvSpPr>
          <p:cNvPr id="17" name="フッター プレースホルダ 16"/>
          <p:cNvSpPr>
            <a:spLocks noGrp="1"/>
          </p:cNvSpPr>
          <p:nvPr>
            <p:ph type="ftr" sz="quarter" idx="11"/>
          </p:nvPr>
        </p:nvSpPr>
        <p:spPr>
          <a:xfrm>
            <a:off x="5410200" y="4205288"/>
            <a:ext cx="1295400" cy="457200"/>
          </a:xfrm>
        </p:spPr>
        <p:txBody>
          <a:bodyPr/>
          <a:lstStyle/>
          <a:p>
            <a:endParaRPr kumimoji="1" lang="ja-JP" altLang="en-US"/>
          </a:p>
        </p:txBody>
      </p:sp>
      <p:sp>
        <p:nvSpPr>
          <p:cNvPr id="29" name="スライド番号プレースホルダ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147AC1B-67E0-4A64-8B17-B802D45CD175}"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DBBFFC77-3E48-40C5-8E29-6FC67CF31144}" type="datetimeFigureOut">
              <a:rPr kumimoji="1" lang="ja-JP" altLang="en-US" smtClean="0"/>
              <a:pPr/>
              <a:t>2011/2/16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147AC1B-67E0-4A64-8B17-B802D45CD175}"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1143000"/>
            <a:ext cx="6248400" cy="5486400"/>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DBBFFC77-3E48-40C5-8E29-6FC67CF31144}" type="datetimeFigureOut">
              <a:rPr kumimoji="1" lang="ja-JP" altLang="en-US" smtClean="0"/>
              <a:pPr/>
              <a:t>2011/2/16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147AC1B-67E0-4A64-8B17-B802D45CD175}"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DBBFFC77-3E48-40C5-8E29-6FC67CF31144}" type="datetimeFigureOut">
              <a:rPr kumimoji="1" lang="ja-JP" altLang="en-US" smtClean="0"/>
              <a:pPr/>
              <a:t>2011/2/16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147AC1B-67E0-4A64-8B17-B802D45CD175}"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fld id="{DBBFFC77-3E48-40C5-8E29-6FC67CF31144}" type="datetimeFigureOut">
              <a:rPr kumimoji="1" lang="ja-JP" altLang="en-US" smtClean="0"/>
              <a:pPr/>
              <a:t>2011/2/16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147AC1B-67E0-4A64-8B17-B802D45CD175}"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DBBFFC77-3E48-40C5-8E29-6FC67CF31144}" type="datetimeFigureOut">
              <a:rPr kumimoji="1" lang="ja-JP" altLang="en-US" smtClean="0"/>
              <a:pPr/>
              <a:t>2011/2/16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147AC1B-67E0-4A64-8B17-B802D45CD175}"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日付プレースホルダ 25"/>
          <p:cNvSpPr>
            <a:spLocks noGrp="1"/>
          </p:cNvSpPr>
          <p:nvPr>
            <p:ph type="dt" sz="half" idx="10"/>
          </p:nvPr>
        </p:nvSpPr>
        <p:spPr/>
        <p:txBody>
          <a:bodyPr rtlCol="0"/>
          <a:lstStyle/>
          <a:p>
            <a:fld id="{DBBFFC77-3E48-40C5-8E29-6FC67CF31144}" type="datetimeFigureOut">
              <a:rPr kumimoji="1" lang="ja-JP" altLang="en-US" smtClean="0"/>
              <a:pPr/>
              <a:t>2011/2/16</a:t>
            </a:fld>
            <a:endParaRPr kumimoji="1" lang="ja-JP" altLang="en-US"/>
          </a:p>
        </p:txBody>
      </p:sp>
      <p:sp>
        <p:nvSpPr>
          <p:cNvPr id="27" name="スライド番号プレースホルダ 26"/>
          <p:cNvSpPr>
            <a:spLocks noGrp="1"/>
          </p:cNvSpPr>
          <p:nvPr>
            <p:ph type="sldNum" sz="quarter" idx="11"/>
          </p:nvPr>
        </p:nvSpPr>
        <p:spPr/>
        <p:txBody>
          <a:bodyPr rtlCol="0"/>
          <a:lstStyle/>
          <a:p>
            <a:fld id="{2147AC1B-67E0-4A64-8B17-B802D45CD175}" type="slidenum">
              <a:rPr kumimoji="1" lang="ja-JP" altLang="en-US" smtClean="0"/>
              <a:pPr/>
              <a:t>&lt;#&gt;</a:t>
            </a:fld>
            <a:endParaRPr kumimoji="1" lang="ja-JP" altLang="en-US"/>
          </a:p>
        </p:txBody>
      </p:sp>
      <p:sp>
        <p:nvSpPr>
          <p:cNvPr id="28" name="フッター プレースホルダ 2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a:xfrm>
            <a:off x="6583680" y="612648"/>
            <a:ext cx="957264" cy="457200"/>
          </a:xfrm>
        </p:spPr>
        <p:txBody>
          <a:bodyPr/>
          <a:lstStyle/>
          <a:p>
            <a:fld id="{DBBFFC77-3E48-40C5-8E29-6FC67CF31144}" type="datetimeFigureOut">
              <a:rPr kumimoji="1" lang="ja-JP" altLang="en-US" smtClean="0"/>
              <a:pPr/>
              <a:t>2011/2/16</a:t>
            </a:fld>
            <a:endParaRPr kumimoji="1" lang="ja-JP" altLang="en-US"/>
          </a:p>
        </p:txBody>
      </p:sp>
      <p:sp>
        <p:nvSpPr>
          <p:cNvPr id="4" name="フッター プレースホルダ 3"/>
          <p:cNvSpPr>
            <a:spLocks noGrp="1"/>
          </p:cNvSpPr>
          <p:nvPr>
            <p:ph type="ftr" sz="quarter" idx="11"/>
          </p:nvPr>
        </p:nvSpPr>
        <p:spPr>
          <a:xfrm>
            <a:off x="5257800" y="612648"/>
            <a:ext cx="1325880" cy="457200"/>
          </a:xfrm>
        </p:spPr>
        <p:txBody>
          <a:bodyPr/>
          <a:lstStyle/>
          <a:p>
            <a:endParaRPr kumimoji="1" lang="ja-JP" altLang="en-US"/>
          </a:p>
        </p:txBody>
      </p:sp>
      <p:sp>
        <p:nvSpPr>
          <p:cNvPr id="5" name="スライド番号プレースホルダ 4"/>
          <p:cNvSpPr>
            <a:spLocks noGrp="1"/>
          </p:cNvSpPr>
          <p:nvPr>
            <p:ph type="sldNum" sz="quarter" idx="12"/>
          </p:nvPr>
        </p:nvSpPr>
        <p:spPr>
          <a:xfrm>
            <a:off x="8174736" y="2272"/>
            <a:ext cx="762000" cy="365760"/>
          </a:xfrm>
        </p:spPr>
        <p:txBody>
          <a:bodyPr/>
          <a:lstStyle/>
          <a:p>
            <a:fld id="{2147AC1B-67E0-4A64-8B17-B802D45CD175}"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BBFFC77-3E48-40C5-8E29-6FC67CF31144}" type="datetimeFigureOut">
              <a:rPr kumimoji="1" lang="ja-JP" altLang="en-US" smtClean="0"/>
              <a:pPr/>
              <a:t>2011/2/16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147AC1B-67E0-4A64-8B17-B802D45CD175}"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DBBFFC77-3E48-40C5-8E29-6FC67CF31144}" type="datetimeFigureOut">
              <a:rPr kumimoji="1" lang="ja-JP" altLang="en-US" smtClean="0"/>
              <a:pPr/>
              <a:t>2011/2/16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147AC1B-67E0-4A64-8B17-B802D45CD175}"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DBBFFC77-3E48-40C5-8E29-6FC67CF31144}" type="datetimeFigureOut">
              <a:rPr kumimoji="1" lang="ja-JP" altLang="en-US" smtClean="0"/>
              <a:pPr/>
              <a:t>2011/2/16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147AC1B-67E0-4A64-8B17-B802D45CD175}"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正方形/長方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正方形/長方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BBFFC77-3E48-40C5-8E29-6FC67CF31144}" type="datetimeFigureOut">
              <a:rPr kumimoji="1" lang="ja-JP" altLang="en-US" smtClean="0"/>
              <a:pPr/>
              <a:t>2011/2/16</a:t>
            </a:fld>
            <a:endParaRPr kumimoji="1" lang="ja-JP" altLang="en-US"/>
          </a:p>
        </p:txBody>
      </p:sp>
      <p:sp>
        <p:nvSpPr>
          <p:cNvPr id="3" name="フッター プレースホルダ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1" lang="ja-JP" altLang="en-US"/>
          </a:p>
        </p:txBody>
      </p:sp>
      <p:sp>
        <p:nvSpPr>
          <p:cNvPr id="23" name="スライド番号プレースホルダ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147AC1B-67E0-4A64-8B17-B802D45CD17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diagramDrawing" Target="../diagrams/drawing1.xml"/><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diagramColors" Target="../diagrams/colors1.xml"/><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diagramQuickStyle" Target="../diagrams/quickStyle1.xml"/><Relationship Id="rId5" Type="http://schemas.openxmlformats.org/officeDocument/2006/relationships/image" Target="../media/image33.png"/><Relationship Id="rId10" Type="http://schemas.openxmlformats.org/officeDocument/2006/relationships/diagramLayout" Target="../diagrams/layout1.xml"/><Relationship Id="rId4" Type="http://schemas.openxmlformats.org/officeDocument/2006/relationships/image" Target="../media/image32.png"/><Relationship Id="rId9"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6.png"/><Relationship Id="rId7" Type="http://schemas.openxmlformats.org/officeDocument/2006/relationships/diagramQuickStyle" Target="../diagrams/quickStyle2.xm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6.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794315"/>
            <a:ext cx="9144000" cy="33547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kumimoji="1" lang="en-US" altLang="ja-JP" sz="2400" dirty="0" smtClean="0">
              <a:solidFill>
                <a:schemeClr val="tx1"/>
              </a:solidFill>
            </a:endParaRPr>
          </a:p>
          <a:p>
            <a:pPr algn="ctr"/>
            <a:r>
              <a:rPr kumimoji="1" lang="ja-JP" altLang="en-US" sz="4000" dirty="0" smtClean="0">
                <a:solidFill>
                  <a:schemeClr val="tx1"/>
                </a:solidFill>
              </a:rPr>
              <a:t>南北両半球間を横断する</a:t>
            </a:r>
            <a:endParaRPr kumimoji="1" lang="en-US" altLang="ja-JP" sz="4000" dirty="0" smtClean="0">
              <a:solidFill>
                <a:schemeClr val="tx1"/>
              </a:solidFill>
            </a:endParaRPr>
          </a:p>
          <a:p>
            <a:pPr algn="ctr"/>
            <a:r>
              <a:rPr kumimoji="1" lang="ja-JP" altLang="en-US" sz="4000" dirty="0" smtClean="0">
                <a:solidFill>
                  <a:schemeClr val="tx1"/>
                </a:solidFill>
              </a:rPr>
              <a:t>水蒸気輸送と降水量</a:t>
            </a:r>
            <a:r>
              <a:rPr lang="ja-JP" altLang="en-US" sz="4000" dirty="0" smtClean="0">
                <a:solidFill>
                  <a:schemeClr val="tx1"/>
                </a:solidFill>
              </a:rPr>
              <a:t>と</a:t>
            </a:r>
            <a:r>
              <a:rPr kumimoji="1" lang="ja-JP" altLang="en-US" sz="4000" dirty="0" smtClean="0">
                <a:solidFill>
                  <a:schemeClr val="tx1"/>
                </a:solidFill>
              </a:rPr>
              <a:t>の</a:t>
            </a:r>
            <a:r>
              <a:rPr kumimoji="1" lang="ja-JP" altLang="en-US" sz="4000" dirty="0" smtClean="0">
                <a:solidFill>
                  <a:schemeClr val="tx1"/>
                </a:solidFill>
              </a:rPr>
              <a:t>関連性</a:t>
            </a:r>
            <a:endParaRPr kumimoji="1" lang="en-US" altLang="ja-JP" sz="4000" dirty="0" smtClean="0">
              <a:solidFill>
                <a:schemeClr val="tx1"/>
              </a:solidFill>
            </a:endParaRPr>
          </a:p>
          <a:p>
            <a:pPr algn="ctr"/>
            <a:r>
              <a:rPr lang="en-US" altLang="ja-JP" sz="4800" dirty="0" smtClean="0"/>
              <a:t> </a:t>
            </a:r>
            <a:r>
              <a:rPr lang="en-US" altLang="ja-JP" sz="2800" dirty="0" smtClean="0"/>
              <a:t>Inter-hemispheric polarization of </a:t>
            </a:r>
            <a:r>
              <a:rPr lang="en-US" altLang="ja-JP" sz="2800" dirty="0" smtClean="0"/>
              <a:t>the</a:t>
            </a:r>
            <a:r>
              <a:rPr lang="ja-JP" altLang="en-US" sz="2800" dirty="0" smtClean="0"/>
              <a:t>　</a:t>
            </a:r>
            <a:r>
              <a:rPr lang="en-US" altLang="ja-JP" sz="2800" dirty="0" smtClean="0"/>
              <a:t>precipitation </a:t>
            </a:r>
            <a:r>
              <a:rPr lang="en-US" altLang="ja-JP" sz="2800" dirty="0" smtClean="0"/>
              <a:t>in </a:t>
            </a:r>
            <a:r>
              <a:rPr lang="en-US" altLang="ja-JP" sz="2800" dirty="0" smtClean="0"/>
              <a:t>association with inter-hemispheric </a:t>
            </a:r>
            <a:r>
              <a:rPr lang="en-US" altLang="ja-JP" sz="2800" dirty="0" smtClean="0"/>
              <a:t>moisture transport </a:t>
            </a:r>
            <a:endParaRPr lang="en-US" altLang="ja-JP" sz="2800" dirty="0" smtClean="0">
              <a:solidFill>
                <a:schemeClr val="tx1"/>
              </a:solidFill>
            </a:endParaRPr>
          </a:p>
          <a:p>
            <a:pPr algn="ctr"/>
            <a:endParaRPr kumimoji="1" lang="en-US" altLang="ja-JP" sz="3200" dirty="0" smtClean="0">
              <a:solidFill>
                <a:schemeClr val="tx1"/>
              </a:solidFill>
            </a:endParaRPr>
          </a:p>
        </p:txBody>
      </p:sp>
      <p:sp>
        <p:nvSpPr>
          <p:cNvPr id="3" name="テキスト ボックス 2"/>
          <p:cNvSpPr txBox="1"/>
          <p:nvPr/>
        </p:nvSpPr>
        <p:spPr>
          <a:xfrm>
            <a:off x="2665884" y="4755465"/>
            <a:ext cx="3775393" cy="1815882"/>
          </a:xfrm>
          <a:prstGeom prst="rect">
            <a:avLst/>
          </a:prstGeom>
          <a:noFill/>
        </p:spPr>
        <p:txBody>
          <a:bodyPr wrap="none" rtlCol="0">
            <a:spAutoFit/>
          </a:bodyPr>
          <a:lstStyle/>
          <a:p>
            <a:pPr algn="ctr"/>
            <a:r>
              <a:rPr lang="ja-JP" altLang="en-US" sz="2800" dirty="0" smtClean="0"/>
              <a:t>宮本守</a:t>
            </a:r>
            <a:endParaRPr lang="en-US" altLang="ja-JP" sz="2800" dirty="0" smtClean="0"/>
          </a:p>
          <a:p>
            <a:pPr algn="ctr"/>
            <a:r>
              <a:rPr lang="ja-JP" altLang="en-US" sz="2800" dirty="0"/>
              <a:t>地球環境</a:t>
            </a:r>
            <a:r>
              <a:rPr lang="ja-JP" altLang="en-US" sz="2800" dirty="0" smtClean="0"/>
              <a:t>気候学研究室</a:t>
            </a:r>
            <a:endParaRPr lang="en-US" altLang="ja-JP" sz="2800" dirty="0" smtClean="0"/>
          </a:p>
          <a:p>
            <a:pPr algn="ctr"/>
            <a:r>
              <a:rPr lang="en-US" altLang="ja-JP" sz="2800" dirty="0"/>
              <a:t>507389</a:t>
            </a:r>
            <a:endParaRPr lang="en-US" altLang="ja-JP" sz="2800" dirty="0" smtClean="0"/>
          </a:p>
          <a:p>
            <a:pPr algn="ctr"/>
            <a:r>
              <a:rPr kumimoji="1" lang="ja-JP" altLang="en-US" sz="2800" dirty="0" smtClean="0"/>
              <a:t>指導教官　立花義裕</a:t>
            </a:r>
            <a:endParaRPr kumimoji="1" lang="ja-JP" altLang="en-US" sz="2800" dirty="0"/>
          </a:p>
        </p:txBody>
      </p:sp>
      <p:sp>
        <p:nvSpPr>
          <p:cNvPr id="4" name="スライド番号プレースホルダ 3"/>
          <p:cNvSpPr>
            <a:spLocks noGrp="1"/>
          </p:cNvSpPr>
          <p:nvPr>
            <p:ph type="sldNum" sz="quarter" idx="12"/>
          </p:nvPr>
        </p:nvSpPr>
        <p:spPr/>
        <p:txBody>
          <a:bodyPr/>
          <a:lstStyle/>
          <a:p>
            <a:fld id="{221F566A-3787-4F37-89CC-3B4EDAB2091C}" type="slidenum">
              <a:rPr kumimoji="1" lang="ja-JP" altLang="en-US" smtClean="0"/>
              <a:pPr/>
              <a:t>1</a:t>
            </a:fld>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テキスト ボックス 69"/>
          <p:cNvSpPr txBox="1"/>
          <p:nvPr/>
        </p:nvSpPr>
        <p:spPr>
          <a:xfrm>
            <a:off x="0" y="1"/>
            <a:ext cx="9144000" cy="461665"/>
          </a:xfrm>
          <a:prstGeom prst="rect">
            <a:avLst/>
          </a:prstGeom>
          <a:solidFill>
            <a:schemeClr val="accent6">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400" b="1" dirty="0" smtClean="0"/>
              <a:t>結果２　－北緯</a:t>
            </a:r>
            <a:r>
              <a:rPr lang="en-US" altLang="ja-JP" sz="2400" b="1" dirty="0" smtClean="0"/>
              <a:t>20</a:t>
            </a:r>
            <a:r>
              <a:rPr lang="ja-JP" altLang="en-US" sz="2400" b="1" dirty="0" smtClean="0"/>
              <a:t>度から南緯</a:t>
            </a:r>
            <a:r>
              <a:rPr lang="en-US" altLang="ja-JP" sz="2400" b="1" dirty="0" smtClean="0"/>
              <a:t>20</a:t>
            </a:r>
            <a:r>
              <a:rPr lang="ja-JP" altLang="en-US" sz="2400" b="1" dirty="0" smtClean="0"/>
              <a:t>度までの帯状全体の水蒸気の流れ－</a:t>
            </a:r>
            <a:endParaRPr kumimoji="1" lang="ja-JP" altLang="en-US" sz="2400" b="1" dirty="0"/>
          </a:p>
        </p:txBody>
      </p:sp>
      <p:pic>
        <p:nvPicPr>
          <p:cNvPr id="1026" name="Picture 2"/>
          <p:cNvPicPr>
            <a:picLocks noChangeAspect="1" noChangeArrowheads="1"/>
          </p:cNvPicPr>
          <p:nvPr/>
        </p:nvPicPr>
        <p:blipFill>
          <a:blip r:embed="rId2" cstate="print"/>
          <a:srcRect/>
          <a:stretch>
            <a:fillRect/>
          </a:stretch>
        </p:blipFill>
        <p:spPr bwMode="auto">
          <a:xfrm>
            <a:off x="35496" y="2996952"/>
            <a:ext cx="3856954" cy="3096344"/>
          </a:xfrm>
          <a:prstGeom prst="rect">
            <a:avLst/>
          </a:prstGeom>
          <a:noFill/>
          <a:ln w="9525">
            <a:noFill/>
            <a:miter lim="800000"/>
            <a:headEnd/>
            <a:tailEnd/>
          </a:ln>
        </p:spPr>
      </p:pic>
      <p:sp>
        <p:nvSpPr>
          <p:cNvPr id="71" name="正方形/長方形 70"/>
          <p:cNvSpPr/>
          <p:nvPr/>
        </p:nvSpPr>
        <p:spPr>
          <a:xfrm>
            <a:off x="251520" y="3068960"/>
            <a:ext cx="3492000" cy="1188000"/>
          </a:xfrm>
          <a:prstGeom prst="rect">
            <a:avLst/>
          </a:prstGeom>
          <a:solidFill>
            <a:srgbClr val="FF0000">
              <a:alpha val="3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Picture 2"/>
          <p:cNvPicPr>
            <a:picLocks noChangeAspect="1" noChangeArrowheads="1"/>
          </p:cNvPicPr>
          <p:nvPr/>
        </p:nvPicPr>
        <p:blipFill>
          <a:blip r:embed="rId3" cstate="print"/>
          <a:srcRect/>
          <a:stretch>
            <a:fillRect/>
          </a:stretch>
        </p:blipFill>
        <p:spPr bwMode="auto">
          <a:xfrm>
            <a:off x="4431624" y="3140968"/>
            <a:ext cx="4637371" cy="2808312"/>
          </a:xfrm>
          <a:prstGeom prst="rect">
            <a:avLst/>
          </a:prstGeom>
          <a:noFill/>
          <a:ln w="9525">
            <a:noFill/>
            <a:miter lim="800000"/>
            <a:headEnd/>
            <a:tailEnd/>
          </a:ln>
        </p:spPr>
      </p:pic>
      <p:sp>
        <p:nvSpPr>
          <p:cNvPr id="56" name="正方形/長方形 55"/>
          <p:cNvSpPr/>
          <p:nvPr/>
        </p:nvSpPr>
        <p:spPr>
          <a:xfrm>
            <a:off x="4788024" y="4221088"/>
            <a:ext cx="3888432" cy="576064"/>
          </a:xfrm>
          <a:prstGeom prst="rect">
            <a:avLst/>
          </a:prstGeom>
          <a:blipFill dpi="0" rotWithShape="1">
            <a:blip r:embed="rId4" cstate="print">
              <a:alphaModFix amt="79000"/>
            </a:blip>
            <a:srcRect/>
            <a:tile tx="0" ty="0" sx="100000" sy="100000" flip="none" algn="tl"/>
          </a:blip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70"/>
          <p:cNvGrpSpPr/>
          <p:nvPr/>
        </p:nvGrpSpPr>
        <p:grpSpPr>
          <a:xfrm>
            <a:off x="4874622" y="4005064"/>
            <a:ext cx="3648466" cy="435689"/>
            <a:chOff x="4816066" y="1844824"/>
            <a:chExt cx="3648466" cy="435689"/>
          </a:xfrm>
        </p:grpSpPr>
        <p:cxnSp>
          <p:nvCxnSpPr>
            <p:cNvPr id="5" name="直線矢印コネクタ 4"/>
            <p:cNvCxnSpPr/>
            <p:nvPr/>
          </p:nvCxnSpPr>
          <p:spPr>
            <a:xfrm rot="5400000" flipH="1" flipV="1">
              <a:off x="4704779" y="1956111"/>
              <a:ext cx="224401" cy="1827"/>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rot="5400000" flipH="1" flipV="1">
              <a:off x="4955241" y="1956111"/>
              <a:ext cx="224401" cy="1827"/>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rot="5400000" flipH="1" flipV="1">
              <a:off x="5203876" y="1956111"/>
              <a:ext cx="224401" cy="1827"/>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rot="5400000" flipH="1" flipV="1">
              <a:off x="6944318" y="1956111"/>
              <a:ext cx="224401" cy="1827"/>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rot="5400000" flipH="1" flipV="1">
              <a:off x="7191124" y="1956111"/>
              <a:ext cx="224401" cy="1827"/>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rot="5400000" flipH="1" flipV="1">
              <a:off x="7439758" y="1956111"/>
              <a:ext cx="224401" cy="1827"/>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5400000" flipH="1" flipV="1">
              <a:off x="8102784" y="1956111"/>
              <a:ext cx="224401" cy="1827"/>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rot="5400000" flipH="1" flipV="1">
              <a:off x="6447049" y="1956111"/>
              <a:ext cx="224401" cy="1827"/>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5400000" flipH="1" flipV="1">
              <a:off x="6693856" y="1956111"/>
              <a:ext cx="224401" cy="1827"/>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rot="5400000" flipH="1" flipV="1">
              <a:off x="5701145" y="1956111"/>
              <a:ext cx="224401" cy="1827"/>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rot="5400000">
              <a:off x="5451802" y="2168517"/>
              <a:ext cx="211286" cy="12705"/>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rot="5400000">
              <a:off x="5961776" y="2168517"/>
              <a:ext cx="211286" cy="12705"/>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rot="5400000">
              <a:off x="6210409" y="2168517"/>
              <a:ext cx="211286" cy="12705"/>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5400000">
              <a:off x="7619338" y="2168517"/>
              <a:ext cx="211286" cy="12705"/>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rot="5400000">
              <a:off x="7867973" y="2168517"/>
              <a:ext cx="211286" cy="12705"/>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rot="5400000" flipH="1" flipV="1">
              <a:off x="8351418" y="1956111"/>
              <a:ext cx="224401" cy="1827"/>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grpSp>
      <p:grpSp>
        <p:nvGrpSpPr>
          <p:cNvPr id="42" name="グループ化 71"/>
          <p:cNvGrpSpPr/>
          <p:nvPr/>
        </p:nvGrpSpPr>
        <p:grpSpPr>
          <a:xfrm>
            <a:off x="4886666" y="4577488"/>
            <a:ext cx="3642058" cy="435688"/>
            <a:chOff x="4828110" y="2417248"/>
            <a:chExt cx="3642058" cy="435688"/>
          </a:xfrm>
        </p:grpSpPr>
        <p:cxnSp>
          <p:nvCxnSpPr>
            <p:cNvPr id="23" name="直線矢印コネクタ 22"/>
            <p:cNvCxnSpPr/>
            <p:nvPr/>
          </p:nvCxnSpPr>
          <p:spPr>
            <a:xfrm rot="5400000" flipH="1" flipV="1">
              <a:off x="4719240" y="2526118"/>
              <a:ext cx="219564" cy="1824"/>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rot="5400000" flipH="1" flipV="1">
              <a:off x="4969262" y="2526118"/>
              <a:ext cx="219564" cy="1824"/>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rot="5400000">
              <a:off x="5258381" y="2744527"/>
              <a:ext cx="216024" cy="794"/>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rot="5400000" flipH="1" flipV="1">
              <a:off x="6210322" y="2529758"/>
              <a:ext cx="219564" cy="1824"/>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rot="5400000" flipH="1" flipV="1">
              <a:off x="7201218" y="2526118"/>
              <a:ext cx="219564" cy="1824"/>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rot="5400000" flipH="1" flipV="1">
              <a:off x="7449415" y="2526118"/>
              <a:ext cx="219564" cy="1824"/>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rot="5400000" flipH="1" flipV="1">
              <a:off x="8111277" y="2526118"/>
              <a:ext cx="219564" cy="1824"/>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5400000" flipH="1" flipV="1">
              <a:off x="6458449" y="2526118"/>
              <a:ext cx="219564" cy="1824"/>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rot="5400000" flipH="1" flipV="1">
              <a:off x="6704823" y="2526118"/>
              <a:ext cx="219564" cy="1824"/>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rot="5400000" flipH="1" flipV="1">
              <a:off x="5481696" y="2529758"/>
              <a:ext cx="219564" cy="1824"/>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rot="5400000">
              <a:off x="5709565" y="2733937"/>
              <a:ext cx="206731" cy="12682"/>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rot="5400000">
              <a:off x="5973899" y="2733837"/>
              <a:ext cx="206731" cy="12682"/>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rot="5400000">
              <a:off x="6971525" y="2733937"/>
              <a:ext cx="206731" cy="12682"/>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rot="5400000">
              <a:off x="7628550" y="2733837"/>
              <a:ext cx="206731" cy="12682"/>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rot="5400000">
              <a:off x="7876748" y="2733837"/>
              <a:ext cx="206731" cy="12682"/>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rot="5400000" flipH="1" flipV="1">
              <a:off x="8359474" y="2526118"/>
              <a:ext cx="219564" cy="1824"/>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grpSp>
      <p:sp>
        <p:nvSpPr>
          <p:cNvPr id="39" name="四角形吹き出し 38"/>
          <p:cNvSpPr/>
          <p:nvPr/>
        </p:nvSpPr>
        <p:spPr>
          <a:xfrm>
            <a:off x="7884368" y="4996084"/>
            <a:ext cx="1224136" cy="432048"/>
          </a:xfrm>
          <a:prstGeom prst="wedgeRectCallout">
            <a:avLst>
              <a:gd name="adj1" fmla="val -29244"/>
              <a:gd name="adj2" fmla="val -71410"/>
            </a:avLst>
          </a:prstGeom>
          <a:solidFill>
            <a:schemeClr val="bg1"/>
          </a:solidFill>
          <a:ln w="57150">
            <a:solidFill>
              <a:srgbClr val="DD8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一周合計</a:t>
            </a:r>
            <a:endParaRPr kumimoji="1" lang="ja-JP" altLang="en-US" sz="2000" b="1" dirty="0">
              <a:solidFill>
                <a:schemeClr val="tx1"/>
              </a:solidFill>
            </a:endParaRPr>
          </a:p>
        </p:txBody>
      </p:sp>
      <p:sp>
        <p:nvSpPr>
          <p:cNvPr id="40" name="角丸四角形吹き出し 39"/>
          <p:cNvSpPr/>
          <p:nvPr/>
        </p:nvSpPr>
        <p:spPr>
          <a:xfrm>
            <a:off x="3766460" y="4077072"/>
            <a:ext cx="792088" cy="396624"/>
          </a:xfrm>
          <a:prstGeom prst="wedgeRoundRectCallout">
            <a:avLst>
              <a:gd name="adj1" fmla="val 76254"/>
              <a:gd name="adj2" fmla="val -15750"/>
              <a:gd name="adj3" fmla="val 16667"/>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rPr>
              <a:t>20N</a:t>
            </a:r>
            <a:endParaRPr kumimoji="1" lang="ja-JP" altLang="en-US" sz="2400" dirty="0">
              <a:solidFill>
                <a:schemeClr val="tx1"/>
              </a:solidFill>
            </a:endParaRPr>
          </a:p>
        </p:txBody>
      </p:sp>
      <p:sp>
        <p:nvSpPr>
          <p:cNvPr id="41" name="角丸四角形吹き出し 40"/>
          <p:cNvSpPr/>
          <p:nvPr/>
        </p:nvSpPr>
        <p:spPr>
          <a:xfrm>
            <a:off x="3784216" y="4688560"/>
            <a:ext cx="770384" cy="396624"/>
          </a:xfrm>
          <a:prstGeom prst="wedgeRoundRectCallout">
            <a:avLst>
              <a:gd name="adj1" fmla="val 76254"/>
              <a:gd name="adj2" fmla="val -15750"/>
              <a:gd name="adj3" fmla="val 16667"/>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rPr>
              <a:t>20S</a:t>
            </a:r>
            <a:endParaRPr kumimoji="1" lang="ja-JP" altLang="en-US" sz="2400" dirty="0">
              <a:solidFill>
                <a:schemeClr val="tx1"/>
              </a:solidFill>
            </a:endParaRPr>
          </a:p>
        </p:txBody>
      </p:sp>
      <p:sp>
        <p:nvSpPr>
          <p:cNvPr id="59" name="テキスト ボックス 58"/>
          <p:cNvSpPr txBox="1"/>
          <p:nvPr/>
        </p:nvSpPr>
        <p:spPr>
          <a:xfrm>
            <a:off x="251520" y="764704"/>
            <a:ext cx="8550739" cy="1946687"/>
          </a:xfrm>
          <a:prstGeom prst="rect">
            <a:avLst/>
          </a:prstGeom>
          <a:noFill/>
        </p:spPr>
        <p:txBody>
          <a:bodyPr wrap="square" rtlCol="0">
            <a:spAutoFit/>
          </a:bodyPr>
          <a:lstStyle/>
          <a:p>
            <a:pPr>
              <a:buFont typeface="Wingdings" pitchFamily="2" charset="2"/>
              <a:buChar char="u"/>
            </a:pPr>
            <a:r>
              <a:rPr lang="ja-JP" altLang="en-US" sz="2400" dirty="0" smtClean="0"/>
              <a:t>北緯２０度と南緯</a:t>
            </a:r>
            <a:r>
              <a:rPr lang="en-US" altLang="ja-JP" sz="2400" dirty="0" smtClean="0"/>
              <a:t>20</a:t>
            </a:r>
            <a:r>
              <a:rPr lang="ja-JP" altLang="en-US" sz="2400" dirty="0" smtClean="0"/>
              <a:t>度のラインでの水蒸気の流れを同時に見る</a:t>
            </a:r>
            <a:endParaRPr lang="en-US" altLang="ja-JP" sz="2400" dirty="0" smtClean="0"/>
          </a:p>
          <a:p>
            <a:endParaRPr lang="en-US" altLang="ja-JP" sz="900" dirty="0" smtClean="0"/>
          </a:p>
          <a:p>
            <a:endParaRPr lang="en-US" altLang="ja-JP" sz="600" dirty="0" smtClean="0"/>
          </a:p>
          <a:p>
            <a:r>
              <a:rPr lang="ja-JP" altLang="en-US" sz="2400" dirty="0" smtClean="0"/>
              <a:t>　⇒帯状全体での水蒸気の流れを確認　</a:t>
            </a:r>
            <a:endParaRPr lang="en-US" altLang="ja-JP" sz="2400" dirty="0" smtClean="0"/>
          </a:p>
          <a:p>
            <a:endParaRPr lang="en-US" altLang="ja-JP" sz="800" dirty="0" smtClean="0"/>
          </a:p>
          <a:p>
            <a:r>
              <a:rPr lang="ja-JP" altLang="en-US" sz="2400" dirty="0"/>
              <a:t>　</a:t>
            </a:r>
            <a:r>
              <a:rPr lang="ja-JP" altLang="en-US" sz="2400" dirty="0" smtClean="0"/>
              <a:t>⇒グローバルな水蒸気の流れを確認</a:t>
            </a:r>
          </a:p>
          <a:p>
            <a:endParaRPr kumimoji="1" lang="ja-JP" altLang="en-US" sz="2400" dirty="0"/>
          </a:p>
        </p:txBody>
      </p:sp>
      <p:sp>
        <p:nvSpPr>
          <p:cNvPr id="61" name="四角形吹き出し 60"/>
          <p:cNvSpPr/>
          <p:nvPr/>
        </p:nvSpPr>
        <p:spPr>
          <a:xfrm>
            <a:off x="3563888" y="2564904"/>
            <a:ext cx="1656184" cy="612648"/>
          </a:xfrm>
          <a:prstGeom prst="wedgeRectCallout">
            <a:avLst>
              <a:gd name="adj1" fmla="val -83595"/>
              <a:gd name="adj2" fmla="val 81338"/>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rPr>
              <a:t>20N</a:t>
            </a:r>
            <a:r>
              <a:rPr lang="ja-JP" altLang="en-US" sz="2400" dirty="0" smtClean="0">
                <a:solidFill>
                  <a:schemeClr val="tx1"/>
                </a:solidFill>
              </a:rPr>
              <a:t>＋</a:t>
            </a:r>
            <a:r>
              <a:rPr lang="en-US" altLang="ja-JP" sz="2400" dirty="0" smtClean="0">
                <a:solidFill>
                  <a:schemeClr val="tx1"/>
                </a:solidFill>
              </a:rPr>
              <a:t>20S</a:t>
            </a:r>
            <a:endParaRPr lang="ja-JP" altLang="en-US" sz="2400" dirty="0">
              <a:solidFill>
                <a:schemeClr val="tx1"/>
              </a:solidFill>
            </a:endParaRPr>
          </a:p>
        </p:txBody>
      </p:sp>
      <p:cxnSp>
        <p:nvCxnSpPr>
          <p:cNvPr id="62" name="直線コネクタ 61"/>
          <p:cNvCxnSpPr/>
          <p:nvPr/>
        </p:nvCxnSpPr>
        <p:spPr>
          <a:xfrm>
            <a:off x="4788024" y="4200356"/>
            <a:ext cx="388843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4795142" y="4793512"/>
            <a:ext cx="388843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3" name="下矢印 62"/>
          <p:cNvSpPr/>
          <p:nvPr/>
        </p:nvSpPr>
        <p:spPr>
          <a:xfrm>
            <a:off x="5580112" y="4077072"/>
            <a:ext cx="648072"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下矢印 63"/>
          <p:cNvSpPr/>
          <p:nvPr/>
        </p:nvSpPr>
        <p:spPr>
          <a:xfrm>
            <a:off x="7236296" y="4068194"/>
            <a:ext cx="648072"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下矢印 64"/>
          <p:cNvSpPr/>
          <p:nvPr/>
        </p:nvSpPr>
        <p:spPr>
          <a:xfrm rot="10800000">
            <a:off x="5580112" y="3933056"/>
            <a:ext cx="648072"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下矢印 65"/>
          <p:cNvSpPr/>
          <p:nvPr/>
        </p:nvSpPr>
        <p:spPr>
          <a:xfrm rot="10800000">
            <a:off x="7236296" y="3924178"/>
            <a:ext cx="648072"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スライド番号プレースホルダ 3"/>
          <p:cNvSpPr>
            <a:spLocks noGrp="1"/>
          </p:cNvSpPr>
          <p:nvPr>
            <p:ph type="sldNum" sz="quarter" idx="12"/>
          </p:nvPr>
        </p:nvSpPr>
        <p:spPr>
          <a:xfrm>
            <a:off x="8174736" y="2272"/>
            <a:ext cx="762000" cy="365760"/>
          </a:xfrm>
        </p:spPr>
        <p:txBody>
          <a:bodyPr/>
          <a:lstStyle/>
          <a:p>
            <a:fld id="{221F566A-3787-4F37-89CC-3B4EDAB2091C}" type="slidenum">
              <a:rPr kumimoji="1" lang="ja-JP" altLang="en-US" smtClean="0">
                <a:solidFill>
                  <a:schemeClr val="tx1"/>
                </a:solidFill>
              </a:rPr>
              <a:pPr/>
              <a:t>10</a:t>
            </a:fld>
            <a:endParaRPr kumimoji="1" lang="ja-JP" altLang="en-US" dirty="0">
              <a:solidFill>
                <a:schemeClr val="tx1"/>
              </a:solidFill>
            </a:endParaRPr>
          </a:p>
        </p:txBody>
      </p:sp>
      <p:sp>
        <p:nvSpPr>
          <p:cNvPr id="54" name="テキスト ボックス 53"/>
          <p:cNvSpPr txBox="1"/>
          <p:nvPr/>
        </p:nvSpPr>
        <p:spPr>
          <a:xfrm>
            <a:off x="1278879" y="3356992"/>
            <a:ext cx="803425" cy="461665"/>
          </a:xfrm>
          <a:prstGeom prst="rect">
            <a:avLst/>
          </a:prstGeom>
          <a:noFill/>
        </p:spPr>
        <p:txBody>
          <a:bodyPr wrap="none" rtlCol="0">
            <a:spAutoFit/>
          </a:bodyPr>
          <a:lstStyle/>
          <a:p>
            <a:r>
              <a:rPr kumimoji="1" lang="ja-JP" altLang="en-US" sz="2400" b="1" dirty="0" smtClean="0">
                <a:solidFill>
                  <a:srgbClr val="FF0000"/>
                </a:solidFill>
              </a:rPr>
              <a:t>上位</a:t>
            </a:r>
            <a:endParaRPr kumimoji="1" lang="ja-JP" altLang="en-US" sz="2400" b="1" dirty="0">
              <a:solidFill>
                <a:srgbClr val="FF0000"/>
              </a:solidFill>
            </a:endParaRPr>
          </a:p>
        </p:txBody>
      </p:sp>
      <p:sp>
        <p:nvSpPr>
          <p:cNvPr id="72" name="正方形/長方形 71"/>
          <p:cNvSpPr/>
          <p:nvPr/>
        </p:nvSpPr>
        <p:spPr>
          <a:xfrm>
            <a:off x="234428" y="5229200"/>
            <a:ext cx="3528000" cy="720080"/>
          </a:xfrm>
          <a:prstGeom prst="rect">
            <a:avLst/>
          </a:prstGeom>
          <a:solidFill>
            <a:srgbClr val="0070C0">
              <a:alpha val="33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1993641" y="5517232"/>
            <a:ext cx="803425" cy="461665"/>
          </a:xfrm>
          <a:prstGeom prst="rect">
            <a:avLst/>
          </a:prstGeom>
          <a:noFill/>
        </p:spPr>
        <p:txBody>
          <a:bodyPr wrap="none" rtlCol="0">
            <a:spAutoFit/>
          </a:bodyPr>
          <a:lstStyle/>
          <a:p>
            <a:r>
              <a:rPr kumimoji="1" lang="ja-JP" altLang="en-US" sz="2400" b="1" dirty="0" smtClean="0">
                <a:solidFill>
                  <a:srgbClr val="0070C0"/>
                </a:solidFill>
              </a:rPr>
              <a:t>下位</a:t>
            </a:r>
            <a:endParaRPr kumimoji="1" lang="ja-JP" altLang="en-US"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1000" fill="hold"/>
                                        <p:tgtEl>
                                          <p:spTgt spid="61"/>
                                        </p:tgtEl>
                                        <p:attrNameLst>
                                          <p:attrName>ppt_w</p:attrName>
                                        </p:attrNameLst>
                                      </p:cBhvr>
                                      <p:tavLst>
                                        <p:tav tm="0">
                                          <p:val>
                                            <p:strVal val="#ppt_w*0.70"/>
                                          </p:val>
                                        </p:tav>
                                        <p:tav tm="100000">
                                          <p:val>
                                            <p:strVal val="#ppt_w"/>
                                          </p:val>
                                        </p:tav>
                                      </p:tavLst>
                                    </p:anim>
                                    <p:anim calcmode="lin" valueType="num">
                                      <p:cBhvr>
                                        <p:cTn id="8" dur="1000" fill="hold"/>
                                        <p:tgtEl>
                                          <p:spTgt spid="61"/>
                                        </p:tgtEl>
                                        <p:attrNameLst>
                                          <p:attrName>ppt_h</p:attrName>
                                        </p:attrNameLst>
                                      </p:cBhvr>
                                      <p:tavLst>
                                        <p:tav tm="0">
                                          <p:val>
                                            <p:strVal val="#ppt_h"/>
                                          </p:val>
                                        </p:tav>
                                        <p:tav tm="100000">
                                          <p:val>
                                            <p:strVal val="#ppt_h"/>
                                          </p:val>
                                        </p:tav>
                                      </p:tavLst>
                                    </p:anim>
                                    <p:animEffect transition="in" filter="fade">
                                      <p:cBhvr>
                                        <p:cTn id="9" dur="10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10" presetClass="entr" presetSubtype="0" fill="hold" grpId="2"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par>
                          <p:cTn id="18" fill="hold">
                            <p:stCondLst>
                              <p:cond delay="500"/>
                            </p:stCondLst>
                            <p:childTnLst>
                              <p:par>
                                <p:cTn id="19" presetID="10" presetClass="exit" presetSubtype="0" fill="hold" grpId="1" nodeType="afterEffect">
                                  <p:stCondLst>
                                    <p:cond delay="0"/>
                                  </p:stCondLst>
                                  <p:childTnLst>
                                    <p:animEffect transition="out" filter="fade">
                                      <p:cBhvr>
                                        <p:cTn id="20" dur="500"/>
                                        <p:tgtEl>
                                          <p:spTgt spid="54"/>
                                        </p:tgtEl>
                                      </p:cBhvr>
                                    </p:animEffect>
                                    <p:set>
                                      <p:cBhvr>
                                        <p:cTn id="21" dur="1" fill="hold">
                                          <p:stCondLst>
                                            <p:cond delay="499"/>
                                          </p:stCondLst>
                                        </p:cTn>
                                        <p:tgtEl>
                                          <p:spTgt spid="5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1"/>
                                        </p:tgtEl>
                                      </p:cBhvr>
                                    </p:animEffect>
                                    <p:set>
                                      <p:cBhvr>
                                        <p:cTn id="24" dur="1" fill="hold">
                                          <p:stCondLst>
                                            <p:cond delay="499"/>
                                          </p:stCondLst>
                                        </p:cTn>
                                        <p:tgtEl>
                                          <p:spTgt spid="71"/>
                                        </p:tgtEl>
                                        <p:attrNameLst>
                                          <p:attrName>style.visibility</p:attrName>
                                        </p:attrNameLst>
                                      </p:cBhvr>
                                      <p:to>
                                        <p:strVal val="hidden"/>
                                      </p:to>
                                    </p:set>
                                  </p:childTnLst>
                                </p:cTn>
                              </p:par>
                            </p:childTnLst>
                          </p:cTn>
                        </p:par>
                        <p:par>
                          <p:cTn id="25" fill="hold">
                            <p:stCondLst>
                              <p:cond delay="1000"/>
                            </p:stCondLst>
                            <p:childTnLst>
                              <p:par>
                                <p:cTn id="26" presetID="10" presetClass="entr" presetSubtype="0" fill="hold" grpId="2"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par>
                                <p:cTn id="29" presetID="10" presetClass="entr" presetSubtype="0" fill="hold" grpId="3"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childTnLst>
                          </p:cTn>
                        </p:par>
                        <p:par>
                          <p:cTn id="32" fill="hold">
                            <p:stCondLst>
                              <p:cond delay="15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500"/>
                                        <p:tgtEl>
                                          <p:spTgt spid="6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wipe(down)">
                                      <p:cBhvr>
                                        <p:cTn id="38" dur="500"/>
                                        <p:tgtEl>
                                          <p:spTgt spid="6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66"/>
                                        </p:tgtEl>
                                      </p:cBhvr>
                                    </p:animEffect>
                                    <p:set>
                                      <p:cBhvr>
                                        <p:cTn id="43" dur="1" fill="hold">
                                          <p:stCondLst>
                                            <p:cond delay="499"/>
                                          </p:stCondLst>
                                        </p:cTn>
                                        <p:tgtEl>
                                          <p:spTgt spid="66"/>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65"/>
                                        </p:tgtEl>
                                      </p:cBhvr>
                                    </p:animEffect>
                                    <p:set>
                                      <p:cBhvr>
                                        <p:cTn id="46" dur="1" fill="hold">
                                          <p:stCondLst>
                                            <p:cond delay="499"/>
                                          </p:stCondLst>
                                        </p:cTn>
                                        <p:tgtEl>
                                          <p:spTgt spid="65"/>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500"/>
                                        <p:tgtEl>
                                          <p:spTgt spid="72"/>
                                        </p:tgtEl>
                                      </p:cBhvr>
                                    </p:animEffect>
                                  </p:childTnLst>
                                </p:cTn>
                              </p:par>
                            </p:childTnLst>
                          </p:cTn>
                        </p:par>
                        <p:par>
                          <p:cTn id="53" fill="hold">
                            <p:stCondLst>
                              <p:cond delay="500"/>
                            </p:stCondLst>
                            <p:childTnLst>
                              <p:par>
                                <p:cTn id="54" presetID="10" presetClass="exit" presetSubtype="0" fill="hold" grpId="1" nodeType="afterEffect">
                                  <p:stCondLst>
                                    <p:cond delay="0"/>
                                  </p:stCondLst>
                                  <p:childTnLst>
                                    <p:animEffect transition="out" filter="fade">
                                      <p:cBhvr>
                                        <p:cTn id="55" dur="500"/>
                                        <p:tgtEl>
                                          <p:spTgt spid="55"/>
                                        </p:tgtEl>
                                      </p:cBhvr>
                                    </p:animEffect>
                                    <p:set>
                                      <p:cBhvr>
                                        <p:cTn id="56" dur="1" fill="hold">
                                          <p:stCondLst>
                                            <p:cond delay="499"/>
                                          </p:stCondLst>
                                        </p:cTn>
                                        <p:tgtEl>
                                          <p:spTgt spid="55"/>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72"/>
                                        </p:tgtEl>
                                      </p:cBhvr>
                                    </p:animEffect>
                                    <p:set>
                                      <p:cBhvr>
                                        <p:cTn id="59" dur="1" fill="hold">
                                          <p:stCondLst>
                                            <p:cond delay="499"/>
                                          </p:stCondLst>
                                        </p:cTn>
                                        <p:tgtEl>
                                          <p:spTgt spid="72"/>
                                        </p:tgtEl>
                                        <p:attrNameLst>
                                          <p:attrName>style.visibility</p:attrName>
                                        </p:attrNameLst>
                                      </p:cBhvr>
                                      <p:to>
                                        <p:strVal val="hidden"/>
                                      </p:to>
                                    </p:set>
                                  </p:childTnLst>
                                </p:cTn>
                              </p:par>
                            </p:childTnLst>
                          </p:cTn>
                        </p:par>
                        <p:par>
                          <p:cTn id="60" fill="hold">
                            <p:stCondLst>
                              <p:cond delay="1000"/>
                            </p:stCondLst>
                            <p:childTnLst>
                              <p:par>
                                <p:cTn id="61" presetID="10" presetClass="entr" presetSubtype="0" fill="hold" grpId="2"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grpId="2"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childTnLst>
                          </p:cTn>
                        </p:par>
                        <p:par>
                          <p:cTn id="67" fill="hold">
                            <p:stCondLst>
                              <p:cond delay="1500"/>
                            </p:stCondLst>
                            <p:childTnLst>
                              <p:par>
                                <p:cTn id="68" presetID="22" presetClass="entr" presetSubtype="1" fill="hold" grpId="0" nodeType="after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wipe(up)">
                                      <p:cBhvr>
                                        <p:cTn id="70" dur="500"/>
                                        <p:tgtEl>
                                          <p:spTgt spid="63"/>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up)">
                                      <p:cBhvr>
                                        <p:cTn id="7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1" animBg="1"/>
      <p:bldP spid="71" grpId="2" animBg="1"/>
      <p:bldP spid="71" grpId="3" animBg="1"/>
      <p:bldP spid="61" grpId="0" animBg="1"/>
      <p:bldP spid="63" grpId="0" animBg="1"/>
      <p:bldP spid="64" grpId="0" animBg="1"/>
      <p:bldP spid="65" grpId="0" animBg="1"/>
      <p:bldP spid="65" grpId="1" animBg="1"/>
      <p:bldP spid="66" grpId="0" animBg="1"/>
      <p:bldP spid="66" grpId="1" animBg="1"/>
      <p:bldP spid="54" grpId="0"/>
      <p:bldP spid="54" grpId="1"/>
      <p:bldP spid="54" grpId="2"/>
      <p:bldP spid="72" grpId="0" animBg="1"/>
      <p:bldP spid="72" grpId="1" animBg="1"/>
      <p:bldP spid="72" grpId="2" animBg="1"/>
      <p:bldP spid="55" grpId="0"/>
      <p:bldP spid="55" grpId="1"/>
      <p:bldP spid="55"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5496" y="674419"/>
            <a:ext cx="4395911" cy="26640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58622" y="3364839"/>
            <a:ext cx="3393298" cy="189900"/>
          </a:xfrm>
          <a:prstGeom prst="rect">
            <a:avLst/>
          </a:prstGeom>
          <a:noFill/>
          <a:ln w="9525">
            <a:noFill/>
            <a:miter lim="800000"/>
            <a:headEnd/>
            <a:tailEnd/>
          </a:ln>
        </p:spPr>
      </p:pic>
      <p:pic>
        <p:nvPicPr>
          <p:cNvPr id="29" name="Picture 2"/>
          <p:cNvPicPr>
            <a:picLocks noChangeAspect="1" noChangeArrowheads="1"/>
          </p:cNvPicPr>
          <p:nvPr/>
        </p:nvPicPr>
        <p:blipFill>
          <a:blip r:embed="rId4" cstate="print"/>
          <a:srcRect/>
          <a:stretch>
            <a:fillRect/>
          </a:stretch>
        </p:blipFill>
        <p:spPr bwMode="auto">
          <a:xfrm>
            <a:off x="4644008" y="691511"/>
            <a:ext cx="4437899" cy="2664000"/>
          </a:xfrm>
          <a:prstGeom prst="rect">
            <a:avLst/>
          </a:prstGeom>
          <a:noFill/>
          <a:ln w="9525">
            <a:noFill/>
            <a:miter lim="800000"/>
            <a:headEnd/>
            <a:tailEnd/>
          </a:ln>
        </p:spPr>
      </p:pic>
      <p:pic>
        <p:nvPicPr>
          <p:cNvPr id="30" name="Picture 3"/>
          <p:cNvPicPr>
            <a:picLocks noChangeAspect="1" noChangeArrowheads="1"/>
          </p:cNvPicPr>
          <p:nvPr/>
        </p:nvPicPr>
        <p:blipFill>
          <a:blip r:embed="rId5" cstate="print"/>
          <a:srcRect/>
          <a:stretch>
            <a:fillRect/>
          </a:stretch>
        </p:blipFill>
        <p:spPr bwMode="auto">
          <a:xfrm>
            <a:off x="5263178" y="3391176"/>
            <a:ext cx="3384000" cy="128109"/>
          </a:xfrm>
          <a:prstGeom prst="rect">
            <a:avLst/>
          </a:prstGeom>
          <a:noFill/>
          <a:ln w="9525">
            <a:noFill/>
            <a:miter lim="800000"/>
            <a:headEnd/>
            <a:tailEnd/>
          </a:ln>
        </p:spPr>
      </p:pic>
      <p:sp>
        <p:nvSpPr>
          <p:cNvPr id="38" name="テキスト ボックス 37"/>
          <p:cNvSpPr txBox="1"/>
          <p:nvPr/>
        </p:nvSpPr>
        <p:spPr>
          <a:xfrm>
            <a:off x="467544" y="3779748"/>
            <a:ext cx="8408071" cy="369332"/>
          </a:xfrm>
          <a:prstGeom prst="rect">
            <a:avLst/>
          </a:prstGeom>
          <a:noFill/>
        </p:spPr>
        <p:txBody>
          <a:bodyPr wrap="none" rtlCol="0">
            <a:spAutoFit/>
          </a:bodyPr>
          <a:lstStyle/>
          <a:p>
            <a:r>
              <a:rPr kumimoji="1" lang="ja-JP" altLang="en-US" dirty="0" smtClean="0"/>
              <a:t>陰影：有意性　　　線：相関</a:t>
            </a:r>
            <a:r>
              <a:rPr lang="ja-JP" altLang="en-US" dirty="0" smtClean="0"/>
              <a:t>係数</a:t>
            </a:r>
            <a:r>
              <a:rPr kumimoji="1" lang="ja-JP" altLang="en-US" dirty="0" smtClean="0"/>
              <a:t>　　　　　　矢印：水蒸気フラックス（上位</a:t>
            </a:r>
            <a:r>
              <a:rPr kumimoji="1" lang="en-US" altLang="ja-JP" dirty="0" smtClean="0"/>
              <a:t>5</a:t>
            </a:r>
            <a:r>
              <a:rPr kumimoji="1" lang="ja-JP" altLang="en-US" dirty="0" smtClean="0"/>
              <a:t>年－下位</a:t>
            </a:r>
            <a:r>
              <a:rPr kumimoji="1" lang="en-US" altLang="ja-JP" dirty="0" smtClean="0"/>
              <a:t>5</a:t>
            </a:r>
            <a:r>
              <a:rPr kumimoji="1" lang="ja-JP" altLang="en-US" dirty="0" smtClean="0"/>
              <a:t>年）</a:t>
            </a:r>
            <a:endParaRPr kumimoji="1" lang="ja-JP" altLang="en-US" dirty="0"/>
          </a:p>
        </p:txBody>
      </p:sp>
      <p:pic>
        <p:nvPicPr>
          <p:cNvPr id="1034" name="Picture 10"/>
          <p:cNvPicPr>
            <a:picLocks noChangeAspect="1" noChangeArrowheads="1"/>
          </p:cNvPicPr>
          <p:nvPr/>
        </p:nvPicPr>
        <p:blipFill>
          <a:blip r:embed="rId6" cstate="print"/>
          <a:srcRect/>
          <a:stretch>
            <a:fillRect/>
          </a:stretch>
        </p:blipFill>
        <p:spPr bwMode="auto">
          <a:xfrm>
            <a:off x="573736" y="4456268"/>
            <a:ext cx="3643195" cy="219600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7" cstate="print"/>
          <a:srcRect/>
          <a:stretch>
            <a:fillRect/>
          </a:stretch>
        </p:blipFill>
        <p:spPr bwMode="auto">
          <a:xfrm>
            <a:off x="568830" y="4456268"/>
            <a:ext cx="3648236" cy="2196000"/>
          </a:xfrm>
          <a:prstGeom prst="rect">
            <a:avLst/>
          </a:prstGeom>
          <a:noFill/>
          <a:ln w="9525">
            <a:noFill/>
            <a:miter lim="800000"/>
            <a:headEnd/>
            <a:tailEnd/>
          </a:ln>
          <a:effectLst/>
        </p:spPr>
      </p:pic>
      <p:pic>
        <p:nvPicPr>
          <p:cNvPr id="1036" name="Picture 12"/>
          <p:cNvPicPr>
            <a:picLocks noChangeAspect="1" noChangeArrowheads="1"/>
          </p:cNvPicPr>
          <p:nvPr/>
        </p:nvPicPr>
        <p:blipFill>
          <a:blip r:embed="rId8" cstate="print"/>
          <a:srcRect/>
          <a:stretch>
            <a:fillRect/>
          </a:stretch>
        </p:blipFill>
        <p:spPr bwMode="auto">
          <a:xfrm>
            <a:off x="5079696" y="4473360"/>
            <a:ext cx="3656627" cy="2196000"/>
          </a:xfrm>
          <a:prstGeom prst="rect">
            <a:avLst/>
          </a:prstGeom>
          <a:noFill/>
          <a:ln w="9525">
            <a:noFill/>
            <a:miter lim="800000"/>
            <a:headEnd/>
            <a:tailEnd/>
          </a:ln>
          <a:effectLst/>
        </p:spPr>
      </p:pic>
      <p:pic>
        <p:nvPicPr>
          <p:cNvPr id="1037" name="Picture 13"/>
          <p:cNvPicPr>
            <a:picLocks noChangeAspect="1" noChangeArrowheads="1"/>
          </p:cNvPicPr>
          <p:nvPr/>
        </p:nvPicPr>
        <p:blipFill>
          <a:blip r:embed="rId9" cstate="print"/>
          <a:srcRect/>
          <a:stretch>
            <a:fillRect/>
          </a:stretch>
        </p:blipFill>
        <p:spPr bwMode="auto">
          <a:xfrm>
            <a:off x="5084602" y="4466878"/>
            <a:ext cx="3656627" cy="2196000"/>
          </a:xfrm>
          <a:prstGeom prst="rect">
            <a:avLst/>
          </a:prstGeom>
          <a:noFill/>
          <a:ln w="9525">
            <a:noFill/>
            <a:miter lim="800000"/>
            <a:headEnd/>
            <a:tailEnd/>
          </a:ln>
          <a:effectLst/>
        </p:spPr>
      </p:pic>
      <p:sp>
        <p:nvSpPr>
          <p:cNvPr id="44" name="正方形/長方形 43"/>
          <p:cNvSpPr/>
          <p:nvPr/>
        </p:nvSpPr>
        <p:spPr>
          <a:xfrm>
            <a:off x="2885886" y="5959890"/>
            <a:ext cx="3332644" cy="369332"/>
          </a:xfrm>
          <a:prstGeom prst="rect">
            <a:avLst/>
          </a:prstGeom>
          <a:solidFill>
            <a:schemeClr val="bg1"/>
          </a:solidFill>
          <a:ln>
            <a:solidFill>
              <a:schemeClr val="bg1"/>
            </a:solidFill>
          </a:ln>
        </p:spPr>
        <p:txBody>
          <a:bodyPr wrap="none">
            <a:spAutoFit/>
          </a:bodyPr>
          <a:lstStyle/>
          <a:p>
            <a:pPr algn="ctr">
              <a:defRPr sz="1800" b="1" i="0" u="none" strike="noStrike" kern="1200" baseline="0">
                <a:solidFill>
                  <a:prstClr val="black"/>
                </a:solidFill>
                <a:latin typeface="+mn-lt"/>
                <a:ea typeface="+mn-ea"/>
                <a:cs typeface="+mn-cs"/>
              </a:defRPr>
            </a:pPr>
            <a:r>
              <a:rPr lang="ja-JP" altLang="ja-JP" dirty="0" smtClean="0">
                <a:solidFill>
                  <a:srgbClr val="002060"/>
                </a:solidFill>
              </a:rPr>
              <a:t>ペルー沖</a:t>
            </a:r>
            <a:r>
              <a:rPr lang="en-US" altLang="ja-JP" sz="1600" dirty="0" smtClean="0">
                <a:solidFill>
                  <a:srgbClr val="002060"/>
                </a:solidFill>
              </a:rPr>
              <a:t>(70W-90W, 3S-19S )</a:t>
            </a:r>
            <a:r>
              <a:rPr lang="ja-JP" altLang="ja-JP" dirty="0" smtClean="0">
                <a:solidFill>
                  <a:srgbClr val="002060"/>
                </a:solidFill>
              </a:rPr>
              <a:t>の</a:t>
            </a:r>
            <a:r>
              <a:rPr lang="en-US" altLang="ja-JP" dirty="0" smtClean="0">
                <a:solidFill>
                  <a:srgbClr val="002060"/>
                </a:solidFill>
              </a:rPr>
              <a:t>SST</a:t>
            </a:r>
            <a:endParaRPr lang="ja-JP" altLang="ja-JP" dirty="0">
              <a:solidFill>
                <a:srgbClr val="002060"/>
              </a:solidFill>
            </a:endParaRPr>
          </a:p>
        </p:txBody>
      </p:sp>
      <p:sp>
        <p:nvSpPr>
          <p:cNvPr id="45" name="テキスト ボックス 44"/>
          <p:cNvSpPr txBox="1"/>
          <p:nvPr/>
        </p:nvSpPr>
        <p:spPr>
          <a:xfrm>
            <a:off x="1021610" y="4354236"/>
            <a:ext cx="2744662" cy="369332"/>
          </a:xfrm>
          <a:prstGeom prst="rect">
            <a:avLst/>
          </a:prstGeom>
          <a:solidFill>
            <a:schemeClr val="bg1"/>
          </a:solidFill>
        </p:spPr>
        <p:txBody>
          <a:bodyPr wrap="none" rtlCol="0">
            <a:spAutoFit/>
          </a:bodyPr>
          <a:lstStyle/>
          <a:p>
            <a:r>
              <a:rPr kumimoji="1" lang="ja-JP" altLang="en-US" dirty="0" smtClean="0">
                <a:solidFill>
                  <a:srgbClr val="C00000"/>
                </a:solidFill>
              </a:rPr>
              <a:t>赤道の水蒸気インデックス</a:t>
            </a:r>
            <a:endParaRPr kumimoji="1" lang="ja-JP" altLang="en-US" dirty="0">
              <a:solidFill>
                <a:srgbClr val="C00000"/>
              </a:solidFill>
            </a:endParaRPr>
          </a:p>
        </p:txBody>
      </p:sp>
      <p:sp>
        <p:nvSpPr>
          <p:cNvPr id="46" name="テキスト ボックス 45"/>
          <p:cNvSpPr txBox="1"/>
          <p:nvPr/>
        </p:nvSpPr>
        <p:spPr>
          <a:xfrm>
            <a:off x="5309172" y="4291520"/>
            <a:ext cx="3236784" cy="369332"/>
          </a:xfrm>
          <a:prstGeom prst="rect">
            <a:avLst/>
          </a:prstGeom>
          <a:solidFill>
            <a:schemeClr val="bg1"/>
          </a:solidFill>
        </p:spPr>
        <p:txBody>
          <a:bodyPr wrap="none" rtlCol="0">
            <a:spAutoFit/>
          </a:bodyPr>
          <a:lstStyle/>
          <a:p>
            <a:r>
              <a:rPr kumimoji="1" lang="en-US" altLang="ja-JP" dirty="0" smtClean="0">
                <a:solidFill>
                  <a:srgbClr val="C00000"/>
                </a:solidFill>
              </a:rPr>
              <a:t>20N</a:t>
            </a:r>
            <a:r>
              <a:rPr kumimoji="1" lang="ja-JP" altLang="en-US" dirty="0" smtClean="0">
                <a:solidFill>
                  <a:srgbClr val="C00000"/>
                </a:solidFill>
              </a:rPr>
              <a:t>＋</a:t>
            </a:r>
            <a:r>
              <a:rPr kumimoji="1" lang="en-US" altLang="ja-JP" dirty="0" smtClean="0">
                <a:solidFill>
                  <a:srgbClr val="C00000"/>
                </a:solidFill>
              </a:rPr>
              <a:t>20S</a:t>
            </a:r>
            <a:r>
              <a:rPr kumimoji="1" lang="ja-JP" altLang="en-US" dirty="0" smtClean="0">
                <a:solidFill>
                  <a:srgbClr val="C00000"/>
                </a:solidFill>
              </a:rPr>
              <a:t>の水蒸気インデックス</a:t>
            </a:r>
            <a:endParaRPr kumimoji="1" lang="ja-JP" altLang="en-US" dirty="0">
              <a:solidFill>
                <a:srgbClr val="C00000"/>
              </a:solidFill>
            </a:endParaRPr>
          </a:p>
        </p:txBody>
      </p:sp>
      <p:sp>
        <p:nvSpPr>
          <p:cNvPr id="37" name="テキスト ボックス 36"/>
          <p:cNvSpPr txBox="1"/>
          <p:nvPr/>
        </p:nvSpPr>
        <p:spPr>
          <a:xfrm>
            <a:off x="1636807" y="5824420"/>
            <a:ext cx="990977" cy="461665"/>
          </a:xfrm>
          <a:prstGeom prst="rect">
            <a:avLst/>
          </a:prstGeom>
          <a:noFill/>
        </p:spPr>
        <p:txBody>
          <a:bodyPr wrap="none" rtlCol="0">
            <a:spAutoFit/>
          </a:bodyPr>
          <a:lstStyle/>
          <a:p>
            <a:r>
              <a:rPr lang="ja-JP" altLang="en-US" sz="2000" b="1" dirty="0" smtClean="0"/>
              <a:t>－</a:t>
            </a:r>
            <a:r>
              <a:rPr kumimoji="1" lang="en-US" altLang="ja-JP" sz="2400" b="1" dirty="0" smtClean="0"/>
              <a:t>0.55</a:t>
            </a:r>
            <a:endParaRPr kumimoji="1" lang="ja-JP" altLang="en-US" sz="2400" b="1" dirty="0"/>
          </a:p>
        </p:txBody>
      </p:sp>
      <p:sp>
        <p:nvSpPr>
          <p:cNvPr id="36" name="テキスト ボックス 35"/>
          <p:cNvSpPr txBox="1"/>
          <p:nvPr/>
        </p:nvSpPr>
        <p:spPr>
          <a:xfrm>
            <a:off x="7079467" y="5896428"/>
            <a:ext cx="732893" cy="461665"/>
          </a:xfrm>
          <a:prstGeom prst="rect">
            <a:avLst/>
          </a:prstGeom>
          <a:noFill/>
        </p:spPr>
        <p:txBody>
          <a:bodyPr wrap="none" rtlCol="0">
            <a:spAutoFit/>
          </a:bodyPr>
          <a:lstStyle/>
          <a:p>
            <a:r>
              <a:rPr kumimoji="1" lang="en-US" altLang="ja-JP" sz="2400" b="1" dirty="0" smtClean="0"/>
              <a:t>0.70</a:t>
            </a:r>
            <a:endParaRPr kumimoji="1" lang="ja-JP" altLang="en-US" sz="2400" b="1" dirty="0"/>
          </a:p>
        </p:txBody>
      </p:sp>
      <p:sp>
        <p:nvSpPr>
          <p:cNvPr id="47" name="正方形/長方形 46"/>
          <p:cNvSpPr/>
          <p:nvPr/>
        </p:nvSpPr>
        <p:spPr>
          <a:xfrm>
            <a:off x="6660232" y="1700808"/>
            <a:ext cx="1800200" cy="79208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6588224" y="1124744"/>
            <a:ext cx="2101857" cy="369332"/>
          </a:xfrm>
          <a:prstGeom prst="rect">
            <a:avLst/>
          </a:prstGeom>
          <a:solidFill>
            <a:schemeClr val="bg1"/>
          </a:solidFill>
          <a:ln>
            <a:solidFill>
              <a:srgbClr val="00B0F0"/>
            </a:solidFill>
          </a:ln>
        </p:spPr>
        <p:txBody>
          <a:bodyPr wrap="none" rtlCol="0">
            <a:spAutoFit/>
          </a:bodyPr>
          <a:lstStyle/>
          <a:p>
            <a:r>
              <a:rPr kumimoji="1" lang="ja-JP" altLang="en-US" b="1" dirty="0" smtClean="0"/>
              <a:t>エルニーニョの影響</a:t>
            </a:r>
            <a:endParaRPr kumimoji="1" lang="ja-JP" altLang="en-US" b="1" dirty="0"/>
          </a:p>
        </p:txBody>
      </p:sp>
      <p:grpSp>
        <p:nvGrpSpPr>
          <p:cNvPr id="51" name="グループ化 50"/>
          <p:cNvGrpSpPr/>
          <p:nvPr/>
        </p:nvGrpSpPr>
        <p:grpSpPr>
          <a:xfrm>
            <a:off x="641554" y="3509554"/>
            <a:ext cx="3079802" cy="338554"/>
            <a:chOff x="641554" y="3509554"/>
            <a:chExt cx="3079802" cy="338554"/>
          </a:xfrm>
        </p:grpSpPr>
        <p:sp>
          <p:nvSpPr>
            <p:cNvPr id="49" name="テキスト ボックス 48"/>
            <p:cNvSpPr txBox="1"/>
            <p:nvPr/>
          </p:nvSpPr>
          <p:spPr>
            <a:xfrm>
              <a:off x="641554" y="3509554"/>
              <a:ext cx="1726755" cy="338554"/>
            </a:xfrm>
            <a:prstGeom prst="rect">
              <a:avLst/>
            </a:prstGeom>
            <a:noFill/>
          </p:spPr>
          <p:txBody>
            <a:bodyPr wrap="none" rtlCol="0">
              <a:spAutoFit/>
            </a:bodyPr>
            <a:lstStyle/>
            <a:p>
              <a:r>
                <a:rPr kumimoji="1" lang="en-US" altLang="ja-JP" sz="1600" dirty="0" smtClean="0"/>
                <a:t>99   95   90   80   0</a:t>
              </a:r>
              <a:endParaRPr kumimoji="1" lang="ja-JP" altLang="en-US" sz="1600" dirty="0"/>
            </a:p>
          </p:txBody>
        </p:sp>
        <p:sp>
          <p:nvSpPr>
            <p:cNvPr id="50" name="テキスト ボックス 49"/>
            <p:cNvSpPr txBox="1"/>
            <p:nvPr/>
          </p:nvSpPr>
          <p:spPr>
            <a:xfrm>
              <a:off x="2284744" y="3509554"/>
              <a:ext cx="1436612" cy="338554"/>
            </a:xfrm>
            <a:prstGeom prst="rect">
              <a:avLst/>
            </a:prstGeom>
            <a:noFill/>
          </p:spPr>
          <p:txBody>
            <a:bodyPr wrap="none" rtlCol="0">
              <a:spAutoFit/>
            </a:bodyPr>
            <a:lstStyle/>
            <a:p>
              <a:r>
                <a:rPr lang="en-US" altLang="ja-JP" sz="1600" dirty="0" smtClean="0"/>
                <a:t>80</a:t>
              </a:r>
              <a:r>
                <a:rPr kumimoji="1" lang="en-US" altLang="ja-JP" sz="1600" dirty="0" smtClean="0"/>
                <a:t>   90   95   99</a:t>
              </a:r>
              <a:endParaRPr kumimoji="1" lang="ja-JP" altLang="en-US" sz="1600" dirty="0"/>
            </a:p>
          </p:txBody>
        </p:sp>
      </p:grpSp>
      <p:grpSp>
        <p:nvGrpSpPr>
          <p:cNvPr id="52" name="グループ化 51"/>
          <p:cNvGrpSpPr/>
          <p:nvPr/>
        </p:nvGrpSpPr>
        <p:grpSpPr>
          <a:xfrm>
            <a:off x="5444642" y="3485101"/>
            <a:ext cx="3079802" cy="338554"/>
            <a:chOff x="641554" y="3509554"/>
            <a:chExt cx="3079802" cy="338554"/>
          </a:xfrm>
        </p:grpSpPr>
        <p:sp>
          <p:nvSpPr>
            <p:cNvPr id="53" name="テキスト ボックス 52"/>
            <p:cNvSpPr txBox="1"/>
            <p:nvPr/>
          </p:nvSpPr>
          <p:spPr>
            <a:xfrm>
              <a:off x="641554" y="3509554"/>
              <a:ext cx="1726755" cy="338554"/>
            </a:xfrm>
            <a:prstGeom prst="rect">
              <a:avLst/>
            </a:prstGeom>
            <a:noFill/>
          </p:spPr>
          <p:txBody>
            <a:bodyPr wrap="none" rtlCol="0">
              <a:spAutoFit/>
            </a:bodyPr>
            <a:lstStyle/>
            <a:p>
              <a:r>
                <a:rPr kumimoji="1" lang="en-US" altLang="ja-JP" sz="1600" dirty="0" smtClean="0"/>
                <a:t>99   95   90   80   0</a:t>
              </a:r>
              <a:endParaRPr kumimoji="1" lang="ja-JP" altLang="en-US" sz="1600" dirty="0"/>
            </a:p>
          </p:txBody>
        </p:sp>
        <p:sp>
          <p:nvSpPr>
            <p:cNvPr id="54" name="テキスト ボックス 53"/>
            <p:cNvSpPr txBox="1"/>
            <p:nvPr/>
          </p:nvSpPr>
          <p:spPr>
            <a:xfrm>
              <a:off x="2284744" y="3509554"/>
              <a:ext cx="1436612" cy="338554"/>
            </a:xfrm>
            <a:prstGeom prst="rect">
              <a:avLst/>
            </a:prstGeom>
            <a:noFill/>
          </p:spPr>
          <p:txBody>
            <a:bodyPr wrap="none" rtlCol="0">
              <a:spAutoFit/>
            </a:bodyPr>
            <a:lstStyle/>
            <a:p>
              <a:r>
                <a:rPr lang="en-US" altLang="ja-JP" sz="1600" dirty="0" smtClean="0"/>
                <a:t>80</a:t>
              </a:r>
              <a:r>
                <a:rPr kumimoji="1" lang="en-US" altLang="ja-JP" sz="1600" dirty="0" smtClean="0"/>
                <a:t>   90   95   99</a:t>
              </a:r>
              <a:endParaRPr kumimoji="1" lang="ja-JP" altLang="en-US" sz="1600" dirty="0"/>
            </a:p>
          </p:txBody>
        </p:sp>
      </p:grpSp>
      <p:sp>
        <p:nvSpPr>
          <p:cNvPr id="55" name="テキスト ボックス 54"/>
          <p:cNvSpPr txBox="1"/>
          <p:nvPr/>
        </p:nvSpPr>
        <p:spPr>
          <a:xfrm>
            <a:off x="4366240" y="3391176"/>
            <a:ext cx="349776"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56" name="正方形/長方形 55"/>
          <p:cNvSpPr/>
          <p:nvPr/>
        </p:nvSpPr>
        <p:spPr>
          <a:xfrm>
            <a:off x="280798" y="739066"/>
            <a:ext cx="1872208" cy="385678"/>
          </a:xfrm>
          <a:prstGeom prst="rect">
            <a:avLst/>
          </a:prstGeom>
          <a:solidFill>
            <a:schemeClr val="accent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水蒸気フラックス</a:t>
            </a:r>
            <a:endParaRPr kumimoji="1" lang="ja-JP" altLang="en-US" dirty="0">
              <a:solidFill>
                <a:schemeClr val="tx1"/>
              </a:solidFill>
            </a:endParaRPr>
          </a:p>
        </p:txBody>
      </p:sp>
      <p:sp>
        <p:nvSpPr>
          <p:cNvPr id="60" name="正方形/長方形 59"/>
          <p:cNvSpPr/>
          <p:nvPr/>
        </p:nvSpPr>
        <p:spPr>
          <a:xfrm>
            <a:off x="4860032" y="746184"/>
            <a:ext cx="720080" cy="385678"/>
          </a:xfrm>
          <a:prstGeom prst="rect">
            <a:avLst/>
          </a:prstGeom>
          <a:solidFill>
            <a:schemeClr val="accent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chemeClr val="tx1"/>
                </a:solidFill>
              </a:rPr>
              <a:t>SST</a:t>
            </a:r>
            <a:endParaRPr kumimoji="1" lang="ja-JP" altLang="en-US" dirty="0">
              <a:solidFill>
                <a:schemeClr val="tx1"/>
              </a:solidFill>
            </a:endParaRPr>
          </a:p>
        </p:txBody>
      </p:sp>
      <p:sp>
        <p:nvSpPr>
          <p:cNvPr id="61" name="テキスト ボックス 60"/>
          <p:cNvSpPr txBox="1"/>
          <p:nvPr/>
        </p:nvSpPr>
        <p:spPr>
          <a:xfrm>
            <a:off x="0" y="1"/>
            <a:ext cx="8172400" cy="461665"/>
          </a:xfrm>
          <a:prstGeom prst="rect">
            <a:avLst/>
          </a:prstGeom>
          <a:solidFill>
            <a:schemeClr val="accent6">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400" b="1" dirty="0" smtClean="0"/>
              <a:t>結果２　－</a:t>
            </a:r>
            <a:r>
              <a:rPr lang="en-US" altLang="ja-JP" sz="2400" b="1" dirty="0" smtClean="0"/>
              <a:t>20N</a:t>
            </a:r>
            <a:r>
              <a:rPr lang="ja-JP" altLang="en-US" sz="2400" b="1" dirty="0" smtClean="0"/>
              <a:t>＋</a:t>
            </a:r>
            <a:r>
              <a:rPr lang="en-US" altLang="ja-JP" sz="2400" b="1" dirty="0" smtClean="0"/>
              <a:t>20S</a:t>
            </a:r>
            <a:r>
              <a:rPr lang="ja-JP" altLang="en-US" sz="2400" b="1" dirty="0" smtClean="0"/>
              <a:t>インデックスと水蒸気，</a:t>
            </a:r>
            <a:r>
              <a:rPr lang="en-US" altLang="ja-JP" sz="2400" b="1" dirty="0" smtClean="0"/>
              <a:t>SST</a:t>
            </a:r>
            <a:r>
              <a:rPr lang="ja-JP" altLang="en-US" sz="2400" b="1" dirty="0" smtClean="0"/>
              <a:t>の相関関係－</a:t>
            </a:r>
            <a:endParaRPr kumimoji="1" lang="ja-JP" altLang="en-US" sz="2400" b="1" dirty="0"/>
          </a:p>
        </p:txBody>
      </p:sp>
      <p:sp>
        <p:nvSpPr>
          <p:cNvPr id="62" name="スライド番号プレースホルダ 45"/>
          <p:cNvSpPr>
            <a:spLocks noGrp="1"/>
          </p:cNvSpPr>
          <p:nvPr>
            <p:ph type="sldNum" sz="quarter" idx="12"/>
          </p:nvPr>
        </p:nvSpPr>
        <p:spPr>
          <a:xfrm>
            <a:off x="8174736" y="2272"/>
            <a:ext cx="762000" cy="365760"/>
          </a:xfrm>
        </p:spPr>
        <p:txBody>
          <a:bodyPr/>
          <a:lstStyle/>
          <a:p>
            <a:fld id="{221F566A-3787-4F37-89CC-3B4EDAB2091C}" type="slidenum">
              <a:rPr kumimoji="1" lang="ja-JP" altLang="en-US" smtClean="0"/>
              <a:pPr/>
              <a:t>11</a:t>
            </a:fld>
            <a:endParaRPr kumimoji="1" lang="ja-JP" altLang="en-US"/>
          </a:p>
        </p:txBody>
      </p:sp>
      <p:grpSp>
        <p:nvGrpSpPr>
          <p:cNvPr id="43" name="グループ化 42"/>
          <p:cNvGrpSpPr/>
          <p:nvPr/>
        </p:nvGrpSpPr>
        <p:grpSpPr>
          <a:xfrm>
            <a:off x="1484202" y="1484784"/>
            <a:ext cx="1207044" cy="1143583"/>
            <a:chOff x="1484202" y="1484784"/>
            <a:chExt cx="1207044" cy="1143583"/>
          </a:xfrm>
        </p:grpSpPr>
        <p:grpSp>
          <p:nvGrpSpPr>
            <p:cNvPr id="28" name="グループ化 27"/>
            <p:cNvGrpSpPr/>
            <p:nvPr/>
          </p:nvGrpSpPr>
          <p:grpSpPr>
            <a:xfrm>
              <a:off x="1484202" y="1484784"/>
              <a:ext cx="1152128" cy="1025202"/>
              <a:chOff x="5582232" y="1916834"/>
              <a:chExt cx="781421" cy="1025202"/>
            </a:xfrm>
          </p:grpSpPr>
          <p:cxnSp>
            <p:nvCxnSpPr>
              <p:cNvPr id="6" name="直線コネクタ 5"/>
              <p:cNvCxnSpPr/>
              <p:nvPr/>
            </p:nvCxnSpPr>
            <p:spPr>
              <a:xfrm>
                <a:off x="5671330" y="2395250"/>
                <a:ext cx="144000" cy="8039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rot="16200000" flipH="1">
                <a:off x="6126011" y="2614280"/>
                <a:ext cx="197918" cy="9916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6039916" y="2501442"/>
                <a:ext cx="144016" cy="7200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815346" y="2467258"/>
                <a:ext cx="72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882448" y="2472164"/>
                <a:ext cx="169654" cy="3782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rot="16200000" flipH="1">
                <a:off x="5588606" y="2321073"/>
                <a:ext cx="108000" cy="7200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rot="16200000" flipH="1">
                <a:off x="5535690" y="2242517"/>
                <a:ext cx="144015" cy="1743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rot="5400000" flipH="1" flipV="1">
                <a:off x="5510223" y="1988843"/>
                <a:ext cx="288031" cy="144013"/>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16200000" flipH="1">
                <a:off x="6215111" y="2793493"/>
                <a:ext cx="197918" cy="9916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40" name="直線矢印コネクタ 39"/>
            <p:cNvCxnSpPr/>
            <p:nvPr/>
          </p:nvCxnSpPr>
          <p:spPr>
            <a:xfrm rot="16200000" flipH="1">
              <a:off x="2583234" y="2520355"/>
              <a:ext cx="144016" cy="72008"/>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58" name="正方形/長方形 57"/>
          <p:cNvSpPr/>
          <p:nvPr/>
        </p:nvSpPr>
        <p:spPr>
          <a:xfrm>
            <a:off x="0" y="3501008"/>
            <a:ext cx="9144000" cy="16561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dirty="0" smtClean="0"/>
              <a:t>エルニーニョ </a:t>
            </a:r>
            <a:r>
              <a:rPr kumimoji="1" lang="en-US" altLang="ja-JP" sz="2400" dirty="0" smtClean="0"/>
              <a:t>/ </a:t>
            </a:r>
            <a:r>
              <a:rPr kumimoji="1" lang="ja-JP" altLang="en-US" sz="2400" dirty="0" smtClean="0"/>
              <a:t>ラニーニャ　</a:t>
            </a:r>
            <a:r>
              <a:rPr kumimoji="1" lang="ja-JP" altLang="en-US" sz="3200" b="1" dirty="0" smtClean="0"/>
              <a:t>→</a:t>
            </a:r>
            <a:r>
              <a:rPr kumimoji="1" lang="ja-JP" altLang="en-US" sz="2400" dirty="0" smtClean="0"/>
              <a:t>　水蒸気フラックス 北向き </a:t>
            </a:r>
            <a:r>
              <a:rPr kumimoji="1" lang="en-US" altLang="ja-JP" sz="2400" dirty="0" smtClean="0"/>
              <a:t>/ </a:t>
            </a:r>
            <a:r>
              <a:rPr kumimoji="1" lang="ja-JP" altLang="en-US" sz="2400" dirty="0" smtClean="0"/>
              <a:t>南向き</a:t>
            </a:r>
            <a:endParaRPr kumimoji="1"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34"/>
                                        </p:tgtEl>
                                        <p:attrNameLst>
                                          <p:attrName>style.visibility</p:attrName>
                                        </p:attrNameLst>
                                      </p:cBhvr>
                                      <p:to>
                                        <p:strVal val="visible"/>
                                      </p:to>
                                    </p:set>
                                    <p:animEffect transition="in" filter="fade">
                                      <p:cBhvr>
                                        <p:cTn id="18" dur="500"/>
                                        <p:tgtEl>
                                          <p:spTgt spid="1034"/>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036"/>
                                        </p:tgtEl>
                                        <p:attrNameLst>
                                          <p:attrName>style.visibility</p:attrName>
                                        </p:attrNameLst>
                                      </p:cBhvr>
                                      <p:to>
                                        <p:strVal val="visible"/>
                                      </p:to>
                                    </p:set>
                                    <p:animEffect transition="in" filter="fade">
                                      <p:cBhvr>
                                        <p:cTn id="25" dur="500"/>
                                        <p:tgtEl>
                                          <p:spTgt spid="1036"/>
                                        </p:tgtEl>
                                      </p:cBhvr>
                                    </p:animEffec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35"/>
                                        </p:tgtEl>
                                        <p:attrNameLst>
                                          <p:attrName>style.visibility</p:attrName>
                                        </p:attrNameLst>
                                      </p:cBhvr>
                                      <p:to>
                                        <p:strVal val="visible"/>
                                      </p:to>
                                    </p:set>
                                    <p:animEffect transition="in" filter="fade">
                                      <p:cBhvr>
                                        <p:cTn id="35" dur="500"/>
                                        <p:tgtEl>
                                          <p:spTgt spid="103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37"/>
                                        </p:tgtEl>
                                        <p:attrNameLst>
                                          <p:attrName>style.visibility</p:attrName>
                                        </p:attrNameLst>
                                      </p:cBhvr>
                                      <p:to>
                                        <p:strVal val="visible"/>
                                      </p:to>
                                    </p:set>
                                    <p:animEffect transition="in" filter="fade">
                                      <p:cBhvr>
                                        <p:cTn id="44" dur="500"/>
                                        <p:tgtEl>
                                          <p:spTgt spid="1037"/>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box(in)">
                                      <p:cBhvr>
                                        <p:cTn id="5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37" grpId="0"/>
      <p:bldP spid="36" grpId="0"/>
      <p:bldP spid="47" grpId="0" animBg="1"/>
      <p:bldP spid="48"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136736" y="980728"/>
            <a:ext cx="4391587" cy="2691120"/>
          </a:xfrm>
          <a:prstGeom prst="rect">
            <a:avLst/>
          </a:prstGeom>
          <a:noFill/>
          <a:ln w="9525">
            <a:noFill/>
            <a:miter lim="800000"/>
            <a:headEnd/>
            <a:tailEnd/>
          </a:ln>
        </p:spPr>
      </p:pic>
      <p:pic>
        <p:nvPicPr>
          <p:cNvPr id="72" name="Picture 2"/>
          <p:cNvPicPr>
            <a:picLocks noChangeArrowheads="1"/>
          </p:cNvPicPr>
          <p:nvPr/>
        </p:nvPicPr>
        <p:blipFill>
          <a:blip r:embed="rId3" cstate="print"/>
          <a:srcRect/>
          <a:stretch>
            <a:fillRect/>
          </a:stretch>
        </p:blipFill>
        <p:spPr bwMode="auto">
          <a:xfrm>
            <a:off x="116130" y="989354"/>
            <a:ext cx="4392000" cy="27000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719944" y="3662116"/>
            <a:ext cx="3348000" cy="122984"/>
          </a:xfrm>
          <a:prstGeom prst="rect">
            <a:avLst/>
          </a:prstGeom>
          <a:noFill/>
          <a:ln w="9525">
            <a:noFill/>
            <a:miter lim="800000"/>
            <a:headEnd/>
            <a:tailEnd/>
          </a:ln>
        </p:spPr>
      </p:pic>
      <p:pic>
        <p:nvPicPr>
          <p:cNvPr id="4" name="Picture 2"/>
          <p:cNvPicPr>
            <a:picLocks noChangeAspect="1" noChangeArrowheads="1"/>
          </p:cNvPicPr>
          <p:nvPr/>
        </p:nvPicPr>
        <p:blipFill>
          <a:blip r:embed="rId5" cstate="print"/>
          <a:srcRect/>
          <a:stretch>
            <a:fillRect/>
          </a:stretch>
        </p:blipFill>
        <p:spPr bwMode="auto">
          <a:xfrm>
            <a:off x="4644008" y="997820"/>
            <a:ext cx="4354712" cy="2628000"/>
          </a:xfrm>
          <a:prstGeom prst="rect">
            <a:avLst/>
          </a:prstGeom>
          <a:noFill/>
          <a:ln w="9525">
            <a:noFill/>
            <a:miter lim="800000"/>
            <a:headEnd/>
            <a:tailEnd/>
          </a:ln>
        </p:spPr>
      </p:pic>
      <p:pic>
        <p:nvPicPr>
          <p:cNvPr id="5" name="Picture 3"/>
          <p:cNvPicPr>
            <a:picLocks noChangeAspect="1" noChangeArrowheads="1"/>
          </p:cNvPicPr>
          <p:nvPr/>
        </p:nvPicPr>
        <p:blipFill>
          <a:blip r:embed="rId6" cstate="print"/>
          <a:srcRect/>
          <a:stretch>
            <a:fillRect/>
          </a:stretch>
        </p:blipFill>
        <p:spPr bwMode="auto">
          <a:xfrm>
            <a:off x="5076432" y="3650846"/>
            <a:ext cx="3384000" cy="115830"/>
          </a:xfrm>
          <a:prstGeom prst="rect">
            <a:avLst/>
          </a:prstGeom>
          <a:noFill/>
          <a:ln w="9525">
            <a:noFill/>
            <a:miter lim="800000"/>
            <a:headEnd/>
            <a:tailEnd/>
          </a:ln>
        </p:spPr>
      </p:pic>
      <p:sp>
        <p:nvSpPr>
          <p:cNvPr id="8" name="円/楕円 7"/>
          <p:cNvSpPr/>
          <p:nvPr/>
        </p:nvSpPr>
        <p:spPr>
          <a:xfrm>
            <a:off x="6300192" y="1896100"/>
            <a:ext cx="792088" cy="410344"/>
          </a:xfrm>
          <a:prstGeom prst="ellipse">
            <a:avLst/>
          </a:prstGeom>
          <a:solidFill>
            <a:srgbClr val="FF0000">
              <a:alpha val="53000"/>
            </a:srgbClr>
          </a:solidFill>
          <a:ln>
            <a:solidFill>
              <a:srgbClr val="A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高</a:t>
            </a:r>
            <a:endParaRPr kumimoji="1" lang="ja-JP" altLang="en-US" b="1" dirty="0">
              <a:solidFill>
                <a:schemeClr val="tx1"/>
              </a:solidFill>
            </a:endParaRPr>
          </a:p>
        </p:txBody>
      </p:sp>
      <p:sp>
        <p:nvSpPr>
          <p:cNvPr id="9" name="円/楕円 8"/>
          <p:cNvSpPr/>
          <p:nvPr/>
        </p:nvSpPr>
        <p:spPr>
          <a:xfrm>
            <a:off x="6571132" y="1417682"/>
            <a:ext cx="864096" cy="360040"/>
          </a:xfrm>
          <a:prstGeom prst="ellipse">
            <a:avLst/>
          </a:prstGeom>
          <a:solidFill>
            <a:srgbClr val="0070C0">
              <a:alpha val="51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rPr>
              <a:t>低</a:t>
            </a:r>
            <a:endParaRPr kumimoji="1" lang="ja-JP" altLang="en-US" dirty="0">
              <a:solidFill>
                <a:schemeClr val="bg1"/>
              </a:solidFill>
            </a:endParaRPr>
          </a:p>
        </p:txBody>
      </p:sp>
      <p:sp>
        <p:nvSpPr>
          <p:cNvPr id="10" name="円/楕円 9"/>
          <p:cNvSpPr/>
          <p:nvPr/>
        </p:nvSpPr>
        <p:spPr>
          <a:xfrm>
            <a:off x="7452320" y="1184566"/>
            <a:ext cx="792088" cy="410344"/>
          </a:xfrm>
          <a:prstGeom prst="ellipse">
            <a:avLst/>
          </a:prstGeom>
          <a:solidFill>
            <a:srgbClr val="FF0000">
              <a:alpha val="53000"/>
            </a:srgbClr>
          </a:solidFill>
          <a:ln>
            <a:solidFill>
              <a:srgbClr val="A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高</a:t>
            </a:r>
            <a:endParaRPr kumimoji="1" lang="ja-JP" altLang="en-US" b="1" dirty="0">
              <a:solidFill>
                <a:schemeClr val="bg1"/>
              </a:solidFill>
            </a:endParaRPr>
          </a:p>
        </p:txBody>
      </p:sp>
      <p:sp>
        <p:nvSpPr>
          <p:cNvPr id="11" name="テキスト ボックス 10"/>
          <p:cNvSpPr txBox="1"/>
          <p:nvPr/>
        </p:nvSpPr>
        <p:spPr>
          <a:xfrm>
            <a:off x="4864224" y="3123876"/>
            <a:ext cx="4346254" cy="523220"/>
          </a:xfrm>
          <a:prstGeom prst="rect">
            <a:avLst/>
          </a:prstGeom>
          <a:solidFill>
            <a:schemeClr val="bg1"/>
          </a:solidFill>
        </p:spPr>
        <p:txBody>
          <a:bodyPr wrap="none" rtlCol="0">
            <a:spAutoFit/>
          </a:bodyPr>
          <a:lstStyle/>
          <a:p>
            <a:r>
              <a:rPr kumimoji="1" lang="en-US" altLang="ja-JP" sz="2800" dirty="0" smtClean="0"/>
              <a:t>PNA</a:t>
            </a:r>
            <a:r>
              <a:rPr kumimoji="1" lang="ja-JP" altLang="en-US" sz="2400" dirty="0" smtClean="0"/>
              <a:t>パターン</a:t>
            </a:r>
            <a:r>
              <a:rPr kumimoji="1" lang="en-US" altLang="ja-JP" dirty="0" smtClean="0"/>
              <a:t>(</a:t>
            </a:r>
            <a:r>
              <a:rPr lang="en-US" altLang="ja-JP" dirty="0" err="1" smtClean="0"/>
              <a:t>Horel</a:t>
            </a:r>
            <a:r>
              <a:rPr lang="en-US" altLang="ja-JP" dirty="0" smtClean="0"/>
              <a:t> and Wallace, 1981</a:t>
            </a:r>
            <a:r>
              <a:rPr kumimoji="1" lang="en-US" altLang="ja-JP" dirty="0" smtClean="0"/>
              <a:t>)</a:t>
            </a:r>
            <a:endParaRPr kumimoji="1" lang="ja-JP" altLang="en-US" sz="2400" dirty="0"/>
          </a:p>
        </p:txBody>
      </p:sp>
      <p:sp>
        <p:nvSpPr>
          <p:cNvPr id="14" name="正方形/長方形 13"/>
          <p:cNvSpPr/>
          <p:nvPr/>
        </p:nvSpPr>
        <p:spPr>
          <a:xfrm>
            <a:off x="683568" y="2492896"/>
            <a:ext cx="1656184" cy="79208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976933" y="1844824"/>
            <a:ext cx="3134444" cy="1152128"/>
          </a:xfrm>
          <a:prstGeom prst="roundRect">
            <a:avLst/>
          </a:prstGeom>
          <a:solidFill>
            <a:srgbClr val="F59405">
              <a:alpha val="28000"/>
            </a:srgbClr>
          </a:solidFill>
          <a:ln w="38100">
            <a:solidFill>
              <a:srgbClr val="F59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691680" y="3083818"/>
            <a:ext cx="2962671" cy="369332"/>
          </a:xfrm>
          <a:prstGeom prst="rect">
            <a:avLst/>
          </a:prstGeom>
          <a:solidFill>
            <a:schemeClr val="bg1"/>
          </a:solidFill>
        </p:spPr>
        <p:txBody>
          <a:bodyPr wrap="none" rtlCol="0">
            <a:spAutoFit/>
          </a:bodyPr>
          <a:lstStyle/>
          <a:p>
            <a:r>
              <a:rPr kumimoji="1" lang="ja-JP" altLang="en-US" dirty="0" smtClean="0"/>
              <a:t>エルニーニョそのものの影響</a:t>
            </a:r>
            <a:endParaRPr kumimoji="1" lang="ja-JP" altLang="en-US" dirty="0"/>
          </a:p>
        </p:txBody>
      </p:sp>
      <p:sp>
        <p:nvSpPr>
          <p:cNvPr id="22" name="円/楕円 21"/>
          <p:cNvSpPr/>
          <p:nvPr/>
        </p:nvSpPr>
        <p:spPr>
          <a:xfrm>
            <a:off x="683568" y="1484784"/>
            <a:ext cx="1080120" cy="50405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2771800" y="1340768"/>
            <a:ext cx="936104" cy="50405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6" name="グループ化 65"/>
          <p:cNvGrpSpPr/>
          <p:nvPr/>
        </p:nvGrpSpPr>
        <p:grpSpPr>
          <a:xfrm>
            <a:off x="6156176" y="1625160"/>
            <a:ext cx="1800200" cy="745718"/>
            <a:chOff x="6156176" y="1625160"/>
            <a:chExt cx="1800200" cy="745718"/>
          </a:xfrm>
        </p:grpSpPr>
        <p:sp>
          <p:nvSpPr>
            <p:cNvPr id="24" name="円/楕円 23"/>
            <p:cNvSpPr/>
            <p:nvPr/>
          </p:nvSpPr>
          <p:spPr>
            <a:xfrm>
              <a:off x="6245276" y="1726446"/>
              <a:ext cx="648072" cy="33440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7383952" y="1625160"/>
              <a:ext cx="572424" cy="33440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p:cNvGrpSpPr/>
            <p:nvPr/>
          </p:nvGrpSpPr>
          <p:grpSpPr>
            <a:xfrm>
              <a:off x="6156176" y="1803360"/>
              <a:ext cx="216024" cy="567518"/>
              <a:chOff x="6156176" y="1968108"/>
              <a:chExt cx="216024" cy="567518"/>
            </a:xfrm>
          </p:grpSpPr>
          <p:cxnSp>
            <p:nvCxnSpPr>
              <p:cNvPr id="27" name="直線矢印コネクタ 26"/>
              <p:cNvCxnSpPr/>
              <p:nvPr/>
            </p:nvCxnSpPr>
            <p:spPr>
              <a:xfrm rot="5400000" flipH="1" flipV="1">
                <a:off x="6141224" y="1983060"/>
                <a:ext cx="245927" cy="21602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rot="5400000">
                <a:off x="6090944" y="2281976"/>
                <a:ext cx="14755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rot="16200000" flipH="1">
                <a:off x="6162203" y="2337653"/>
                <a:ext cx="196852" cy="19909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2" name="グループ化 41"/>
            <p:cNvGrpSpPr/>
            <p:nvPr/>
          </p:nvGrpSpPr>
          <p:grpSpPr>
            <a:xfrm>
              <a:off x="7219204" y="1692262"/>
              <a:ext cx="523049" cy="452441"/>
              <a:chOff x="6573178" y="4814243"/>
              <a:chExt cx="523049" cy="524449"/>
            </a:xfrm>
          </p:grpSpPr>
          <p:cxnSp>
            <p:nvCxnSpPr>
              <p:cNvPr id="37" name="直線矢印コネクタ 36"/>
              <p:cNvCxnSpPr/>
              <p:nvPr/>
            </p:nvCxnSpPr>
            <p:spPr>
              <a:xfrm rot="5400000" flipH="1" flipV="1">
                <a:off x="6849139" y="4913369"/>
                <a:ext cx="346213" cy="147962"/>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rot="10800000" flipV="1">
                <a:off x="6850216" y="5157191"/>
                <a:ext cx="98049" cy="9271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rot="7619289">
                <a:off x="6603618" y="5111400"/>
                <a:ext cx="196852" cy="25773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51" name="グループ化 50"/>
          <p:cNvGrpSpPr/>
          <p:nvPr/>
        </p:nvGrpSpPr>
        <p:grpSpPr>
          <a:xfrm>
            <a:off x="896116" y="3775588"/>
            <a:ext cx="3079802" cy="338554"/>
            <a:chOff x="641554" y="3509554"/>
            <a:chExt cx="3079802" cy="338554"/>
          </a:xfrm>
        </p:grpSpPr>
        <p:sp>
          <p:nvSpPr>
            <p:cNvPr id="52" name="テキスト ボックス 51"/>
            <p:cNvSpPr txBox="1"/>
            <p:nvPr/>
          </p:nvSpPr>
          <p:spPr>
            <a:xfrm>
              <a:off x="641554" y="3509554"/>
              <a:ext cx="1726755" cy="338554"/>
            </a:xfrm>
            <a:prstGeom prst="rect">
              <a:avLst/>
            </a:prstGeom>
            <a:noFill/>
          </p:spPr>
          <p:txBody>
            <a:bodyPr wrap="none" rtlCol="0">
              <a:spAutoFit/>
            </a:bodyPr>
            <a:lstStyle/>
            <a:p>
              <a:r>
                <a:rPr kumimoji="1" lang="en-US" altLang="ja-JP" sz="1600" dirty="0" smtClean="0"/>
                <a:t>99   95   90   80   0</a:t>
              </a:r>
              <a:endParaRPr kumimoji="1" lang="ja-JP" altLang="en-US" sz="1600" dirty="0"/>
            </a:p>
          </p:txBody>
        </p:sp>
        <p:sp>
          <p:nvSpPr>
            <p:cNvPr id="53" name="テキスト ボックス 52"/>
            <p:cNvSpPr txBox="1"/>
            <p:nvPr/>
          </p:nvSpPr>
          <p:spPr>
            <a:xfrm>
              <a:off x="2284744" y="3509554"/>
              <a:ext cx="1436612" cy="338554"/>
            </a:xfrm>
            <a:prstGeom prst="rect">
              <a:avLst/>
            </a:prstGeom>
            <a:noFill/>
          </p:spPr>
          <p:txBody>
            <a:bodyPr wrap="none" rtlCol="0">
              <a:spAutoFit/>
            </a:bodyPr>
            <a:lstStyle/>
            <a:p>
              <a:r>
                <a:rPr lang="en-US" altLang="ja-JP" sz="1600" dirty="0" smtClean="0"/>
                <a:t>80</a:t>
              </a:r>
              <a:r>
                <a:rPr kumimoji="1" lang="en-US" altLang="ja-JP" sz="1600" dirty="0" smtClean="0"/>
                <a:t>   90   95   99</a:t>
              </a:r>
              <a:endParaRPr kumimoji="1" lang="ja-JP" altLang="en-US" sz="1600" dirty="0"/>
            </a:p>
          </p:txBody>
        </p:sp>
      </p:grpSp>
      <p:grpSp>
        <p:nvGrpSpPr>
          <p:cNvPr id="54" name="グループ化 53"/>
          <p:cNvGrpSpPr/>
          <p:nvPr/>
        </p:nvGrpSpPr>
        <p:grpSpPr>
          <a:xfrm>
            <a:off x="5268950" y="3755610"/>
            <a:ext cx="3079802" cy="338554"/>
            <a:chOff x="641554" y="3509554"/>
            <a:chExt cx="3079802" cy="338554"/>
          </a:xfrm>
        </p:grpSpPr>
        <p:sp>
          <p:nvSpPr>
            <p:cNvPr id="55" name="テキスト ボックス 54"/>
            <p:cNvSpPr txBox="1"/>
            <p:nvPr/>
          </p:nvSpPr>
          <p:spPr>
            <a:xfrm>
              <a:off x="641554" y="3509554"/>
              <a:ext cx="1726755" cy="338554"/>
            </a:xfrm>
            <a:prstGeom prst="rect">
              <a:avLst/>
            </a:prstGeom>
            <a:noFill/>
          </p:spPr>
          <p:txBody>
            <a:bodyPr wrap="none" rtlCol="0">
              <a:spAutoFit/>
            </a:bodyPr>
            <a:lstStyle/>
            <a:p>
              <a:r>
                <a:rPr kumimoji="1" lang="en-US" altLang="ja-JP" sz="1600" dirty="0" smtClean="0"/>
                <a:t>99   95   90   80   0</a:t>
              </a:r>
              <a:endParaRPr kumimoji="1" lang="ja-JP" altLang="en-US" sz="1600" dirty="0"/>
            </a:p>
          </p:txBody>
        </p:sp>
        <p:sp>
          <p:nvSpPr>
            <p:cNvPr id="56" name="テキスト ボックス 55"/>
            <p:cNvSpPr txBox="1"/>
            <p:nvPr/>
          </p:nvSpPr>
          <p:spPr>
            <a:xfrm>
              <a:off x="2284744" y="3509554"/>
              <a:ext cx="1436612" cy="338554"/>
            </a:xfrm>
            <a:prstGeom prst="rect">
              <a:avLst/>
            </a:prstGeom>
            <a:noFill/>
          </p:spPr>
          <p:txBody>
            <a:bodyPr wrap="none" rtlCol="0">
              <a:spAutoFit/>
            </a:bodyPr>
            <a:lstStyle/>
            <a:p>
              <a:r>
                <a:rPr lang="en-US" altLang="ja-JP" sz="1600" dirty="0" smtClean="0"/>
                <a:t>80</a:t>
              </a:r>
              <a:r>
                <a:rPr kumimoji="1" lang="en-US" altLang="ja-JP" sz="1600" dirty="0" smtClean="0"/>
                <a:t>   90   95   99</a:t>
              </a:r>
              <a:endParaRPr kumimoji="1" lang="ja-JP" altLang="en-US" sz="1600" dirty="0"/>
            </a:p>
          </p:txBody>
        </p:sp>
      </p:grpSp>
      <p:sp>
        <p:nvSpPr>
          <p:cNvPr id="57" name="テキスト ボックス 56"/>
          <p:cNvSpPr txBox="1"/>
          <p:nvPr/>
        </p:nvSpPr>
        <p:spPr>
          <a:xfrm>
            <a:off x="4451700" y="3662116"/>
            <a:ext cx="349776"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58" name="正方形/長方形 57"/>
          <p:cNvSpPr/>
          <p:nvPr/>
        </p:nvSpPr>
        <p:spPr>
          <a:xfrm>
            <a:off x="349166" y="1044190"/>
            <a:ext cx="1054482" cy="385678"/>
          </a:xfrm>
          <a:prstGeom prst="rect">
            <a:avLst/>
          </a:prstGeom>
          <a:solidFill>
            <a:schemeClr val="accent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降水量</a:t>
            </a:r>
            <a:endParaRPr kumimoji="1" lang="ja-JP" altLang="en-US" dirty="0">
              <a:solidFill>
                <a:schemeClr val="tx1"/>
              </a:solidFill>
            </a:endParaRPr>
          </a:p>
        </p:txBody>
      </p:sp>
      <p:sp>
        <p:nvSpPr>
          <p:cNvPr id="59" name="正方形/長方形 58"/>
          <p:cNvSpPr/>
          <p:nvPr/>
        </p:nvSpPr>
        <p:spPr>
          <a:xfrm>
            <a:off x="4867312" y="1061282"/>
            <a:ext cx="1432880" cy="546786"/>
          </a:xfrm>
          <a:prstGeom prst="rect">
            <a:avLst/>
          </a:prstGeom>
          <a:solidFill>
            <a:schemeClr val="accent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500hPa</a:t>
            </a:r>
            <a:r>
              <a:rPr kumimoji="1" lang="ja-JP" altLang="en-US" dirty="0" smtClean="0">
                <a:solidFill>
                  <a:schemeClr val="tx1"/>
                </a:solidFill>
              </a:rPr>
              <a:t>ジオポテンシャル</a:t>
            </a:r>
            <a:endParaRPr kumimoji="1" lang="ja-JP" altLang="en-US" dirty="0">
              <a:solidFill>
                <a:schemeClr val="tx1"/>
              </a:solidFill>
            </a:endParaRPr>
          </a:p>
        </p:txBody>
      </p:sp>
      <p:sp>
        <p:nvSpPr>
          <p:cNvPr id="7" name="角丸四角形 6"/>
          <p:cNvSpPr/>
          <p:nvPr/>
        </p:nvSpPr>
        <p:spPr>
          <a:xfrm>
            <a:off x="6012160" y="1032004"/>
            <a:ext cx="2448272" cy="1944216"/>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0" y="1"/>
            <a:ext cx="8532440" cy="830997"/>
          </a:xfrm>
          <a:prstGeom prst="rect">
            <a:avLst/>
          </a:prstGeom>
          <a:solidFill>
            <a:schemeClr val="accent6">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400" b="1" dirty="0" smtClean="0"/>
              <a:t>結果２　－</a:t>
            </a:r>
            <a:r>
              <a:rPr lang="en-US" altLang="ja-JP" sz="2400" b="1" dirty="0" smtClean="0"/>
              <a:t> 20N</a:t>
            </a:r>
            <a:r>
              <a:rPr lang="ja-JP" altLang="en-US" sz="2400" b="1" dirty="0" smtClean="0"/>
              <a:t>＋</a:t>
            </a:r>
            <a:r>
              <a:rPr lang="en-US" altLang="ja-JP" sz="2400" b="1" dirty="0" smtClean="0"/>
              <a:t>20S</a:t>
            </a:r>
            <a:r>
              <a:rPr lang="ja-JP" altLang="en-US" sz="2400" b="1" dirty="0" smtClean="0"/>
              <a:t>インデックスと降水量，ジオポテンシャル高度との相関と両者の応答－</a:t>
            </a:r>
            <a:endParaRPr kumimoji="1" lang="ja-JP" altLang="en-US" sz="2400" b="1" dirty="0"/>
          </a:p>
        </p:txBody>
      </p:sp>
      <p:sp>
        <p:nvSpPr>
          <p:cNvPr id="68" name="スライド番号プレースホルダ 45"/>
          <p:cNvSpPr>
            <a:spLocks noGrp="1"/>
          </p:cNvSpPr>
          <p:nvPr>
            <p:ph type="sldNum" sz="quarter" idx="12"/>
          </p:nvPr>
        </p:nvSpPr>
        <p:spPr>
          <a:xfrm>
            <a:off x="8174736" y="2272"/>
            <a:ext cx="762000" cy="365760"/>
          </a:xfrm>
        </p:spPr>
        <p:txBody>
          <a:bodyPr/>
          <a:lstStyle/>
          <a:p>
            <a:fld id="{221F566A-3787-4F37-89CC-3B4EDAB2091C}" type="slidenum">
              <a:rPr kumimoji="1" lang="ja-JP" altLang="en-US" smtClean="0"/>
              <a:pPr/>
              <a:t>12</a:t>
            </a:fld>
            <a:endParaRPr kumimoji="1" lang="ja-JP" altLang="en-US"/>
          </a:p>
        </p:txBody>
      </p:sp>
      <p:grpSp>
        <p:nvGrpSpPr>
          <p:cNvPr id="69" name="グループ化 68"/>
          <p:cNvGrpSpPr/>
          <p:nvPr/>
        </p:nvGrpSpPr>
        <p:grpSpPr>
          <a:xfrm>
            <a:off x="323528" y="3294509"/>
            <a:ext cx="3341985" cy="3558598"/>
            <a:chOff x="323528" y="3167585"/>
            <a:chExt cx="3341985" cy="3558598"/>
          </a:xfrm>
        </p:grpSpPr>
        <p:grpSp>
          <p:nvGrpSpPr>
            <p:cNvPr id="65" name="グループ化 64"/>
            <p:cNvGrpSpPr/>
            <p:nvPr/>
          </p:nvGrpSpPr>
          <p:grpSpPr>
            <a:xfrm>
              <a:off x="323528" y="3167585"/>
              <a:ext cx="3341985" cy="3558598"/>
              <a:chOff x="323528" y="3167585"/>
              <a:chExt cx="3341985" cy="3558598"/>
            </a:xfrm>
          </p:grpSpPr>
          <p:pic>
            <p:nvPicPr>
              <p:cNvPr id="3077" name="Picture 5"/>
              <p:cNvPicPr>
                <a:picLocks noChangeAspect="1" noChangeArrowheads="1"/>
              </p:cNvPicPr>
              <p:nvPr/>
            </p:nvPicPr>
            <p:blipFill>
              <a:blip r:embed="rId7" cstate="print"/>
              <a:srcRect/>
              <a:stretch>
                <a:fillRect/>
              </a:stretch>
            </p:blipFill>
            <p:spPr bwMode="auto">
              <a:xfrm>
                <a:off x="323528" y="4383462"/>
                <a:ext cx="3147254" cy="1944216"/>
              </a:xfrm>
              <a:prstGeom prst="rect">
                <a:avLst/>
              </a:prstGeom>
              <a:noFill/>
              <a:ln w="9525">
                <a:noFill/>
                <a:miter lim="800000"/>
                <a:headEnd/>
                <a:tailEnd/>
              </a:ln>
            </p:spPr>
          </p:pic>
          <p:pic>
            <p:nvPicPr>
              <p:cNvPr id="13" name="Picture 3"/>
              <p:cNvPicPr>
                <a:picLocks noChangeAspect="1" noChangeArrowheads="1"/>
              </p:cNvPicPr>
              <p:nvPr/>
            </p:nvPicPr>
            <p:blipFill>
              <a:blip r:embed="rId8" cstate="print"/>
              <a:srcRect/>
              <a:stretch>
                <a:fillRect/>
              </a:stretch>
            </p:blipFill>
            <p:spPr bwMode="auto">
              <a:xfrm>
                <a:off x="523360" y="6326287"/>
                <a:ext cx="2808312" cy="106317"/>
              </a:xfrm>
              <a:prstGeom prst="rect">
                <a:avLst/>
              </a:prstGeom>
              <a:noFill/>
              <a:ln w="9525">
                <a:noFill/>
                <a:miter lim="800000"/>
                <a:headEnd/>
                <a:tailEnd/>
              </a:ln>
            </p:spPr>
          </p:pic>
          <p:grpSp>
            <p:nvGrpSpPr>
              <p:cNvPr id="60" name="グループ化 59"/>
              <p:cNvGrpSpPr/>
              <p:nvPr/>
            </p:nvGrpSpPr>
            <p:grpSpPr>
              <a:xfrm>
                <a:off x="467545" y="3167585"/>
                <a:ext cx="2952326" cy="1286619"/>
                <a:chOff x="467545" y="3167585"/>
                <a:chExt cx="2952326" cy="1286619"/>
              </a:xfrm>
            </p:grpSpPr>
            <p:cxnSp>
              <p:nvCxnSpPr>
                <p:cNvPr id="16" name="直線コネクタ 15"/>
                <p:cNvCxnSpPr/>
                <p:nvPr/>
              </p:nvCxnSpPr>
              <p:spPr>
                <a:xfrm rot="16200000" flipH="1">
                  <a:off x="2244482" y="3278814"/>
                  <a:ext cx="1285518" cy="10652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5400000">
                  <a:off x="-67182" y="3702312"/>
                  <a:ext cx="1286619" cy="217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グループ化 61"/>
              <p:cNvGrpSpPr/>
              <p:nvPr/>
            </p:nvGrpSpPr>
            <p:grpSpPr>
              <a:xfrm>
                <a:off x="718252" y="6449184"/>
                <a:ext cx="2947261" cy="276999"/>
                <a:chOff x="641554" y="3509554"/>
                <a:chExt cx="2947261" cy="276999"/>
              </a:xfrm>
            </p:grpSpPr>
            <p:sp>
              <p:nvSpPr>
                <p:cNvPr id="63" name="テキスト ボックス 62"/>
                <p:cNvSpPr txBox="1"/>
                <p:nvPr/>
              </p:nvSpPr>
              <p:spPr>
                <a:xfrm>
                  <a:off x="641554" y="3509554"/>
                  <a:ext cx="1374094" cy="276999"/>
                </a:xfrm>
                <a:prstGeom prst="rect">
                  <a:avLst/>
                </a:prstGeom>
                <a:noFill/>
              </p:spPr>
              <p:txBody>
                <a:bodyPr wrap="none" rtlCol="0">
                  <a:spAutoFit/>
                </a:bodyPr>
                <a:lstStyle/>
                <a:p>
                  <a:r>
                    <a:rPr kumimoji="1" lang="en-US" altLang="ja-JP" sz="1200" dirty="0" smtClean="0"/>
                    <a:t>99   95   90   80</a:t>
                  </a:r>
                  <a:r>
                    <a:rPr kumimoji="1" lang="ja-JP" altLang="en-US" sz="700" dirty="0" smtClean="0"/>
                    <a:t>　</a:t>
                  </a:r>
                  <a:r>
                    <a:rPr kumimoji="1" lang="en-US" altLang="ja-JP" sz="1200" dirty="0" smtClean="0"/>
                    <a:t>   0</a:t>
                  </a:r>
                  <a:endParaRPr kumimoji="1" lang="ja-JP" altLang="en-US" sz="1200" dirty="0"/>
                </a:p>
              </p:txBody>
            </p:sp>
            <p:sp>
              <p:nvSpPr>
                <p:cNvPr id="64" name="テキスト ボックス 63"/>
                <p:cNvSpPr txBox="1"/>
                <p:nvPr/>
              </p:nvSpPr>
              <p:spPr>
                <a:xfrm>
                  <a:off x="1996712" y="3509554"/>
                  <a:ext cx="1592103" cy="276999"/>
                </a:xfrm>
                <a:prstGeom prst="rect">
                  <a:avLst/>
                </a:prstGeom>
                <a:noFill/>
              </p:spPr>
              <p:txBody>
                <a:bodyPr wrap="none" rtlCol="0">
                  <a:spAutoFit/>
                </a:bodyPr>
                <a:lstStyle/>
                <a:p>
                  <a:r>
                    <a:rPr lang="en-US" altLang="ja-JP" sz="1200" dirty="0" smtClean="0"/>
                    <a:t>80</a:t>
                  </a:r>
                  <a:r>
                    <a:rPr kumimoji="1" lang="en-US" altLang="ja-JP" sz="1200" dirty="0" smtClean="0"/>
                    <a:t>   90   95   99</a:t>
                  </a:r>
                  <a:r>
                    <a:rPr kumimoji="1" lang="ja-JP" altLang="en-US" sz="1200" dirty="0" smtClean="0"/>
                    <a:t>　　　％</a:t>
                  </a:r>
                  <a:endParaRPr kumimoji="1" lang="ja-JP" altLang="en-US" sz="1200" dirty="0"/>
                </a:p>
              </p:txBody>
            </p:sp>
          </p:grpSp>
        </p:grpSp>
        <p:sp>
          <p:nvSpPr>
            <p:cNvPr id="61" name="正方形/長方形 60"/>
            <p:cNvSpPr/>
            <p:nvPr/>
          </p:nvSpPr>
          <p:spPr>
            <a:xfrm>
              <a:off x="467382" y="4428566"/>
              <a:ext cx="720242" cy="385678"/>
            </a:xfrm>
            <a:prstGeom prst="rect">
              <a:avLst/>
            </a:prstGeom>
            <a:solidFill>
              <a:schemeClr val="accent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潜熱</a:t>
              </a:r>
              <a:endParaRPr kumimoji="1" lang="ja-JP" altLang="en-US" dirty="0">
                <a:solidFill>
                  <a:schemeClr val="tx1"/>
                </a:solidFill>
              </a:endParaRPr>
            </a:p>
          </p:txBody>
        </p:sp>
      </p:grpSp>
      <p:sp>
        <p:nvSpPr>
          <p:cNvPr id="43" name="角丸四角形 42"/>
          <p:cNvSpPr/>
          <p:nvPr/>
        </p:nvSpPr>
        <p:spPr>
          <a:xfrm>
            <a:off x="2843808" y="5424492"/>
            <a:ext cx="1368152" cy="864096"/>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smtClean="0"/>
              <a:t>水蒸気の供給</a:t>
            </a:r>
            <a:endParaRPr kumimoji="1" lang="ja-JP" altLang="en-US" sz="2000" b="1" dirty="0"/>
          </a:p>
        </p:txBody>
      </p:sp>
      <p:grpSp>
        <p:nvGrpSpPr>
          <p:cNvPr id="70" name="グループ化 69"/>
          <p:cNvGrpSpPr/>
          <p:nvPr/>
        </p:nvGrpSpPr>
        <p:grpSpPr>
          <a:xfrm>
            <a:off x="4139952" y="4344372"/>
            <a:ext cx="4896544" cy="2088232"/>
            <a:chOff x="4139952" y="4344372"/>
            <a:chExt cx="4896544" cy="2088232"/>
          </a:xfrm>
        </p:grpSpPr>
        <p:graphicFrame>
          <p:nvGraphicFramePr>
            <p:cNvPr id="45" name="図表 44"/>
            <p:cNvGraphicFramePr/>
            <p:nvPr/>
          </p:nvGraphicFramePr>
          <p:xfrm>
            <a:off x="4139952" y="4344372"/>
            <a:ext cx="4896544" cy="20882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9" name="角丸四角形 48"/>
            <p:cNvSpPr/>
            <p:nvPr/>
          </p:nvSpPr>
          <p:spPr>
            <a:xfrm>
              <a:off x="5004048" y="5424492"/>
              <a:ext cx="1584176" cy="648072"/>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ltLang="ja-JP" b="1" dirty="0"/>
                <a:t>PNA</a:t>
              </a:r>
              <a:r>
                <a:rPr lang="ja-JP" altLang="en-US" sz="1600" b="1" dirty="0"/>
                <a:t>パターン</a:t>
              </a:r>
            </a:p>
          </p:txBody>
        </p:sp>
      </p:grpSp>
      <p:sp>
        <p:nvSpPr>
          <p:cNvPr id="71" name="テキスト ボックス 70"/>
          <p:cNvSpPr txBox="1"/>
          <p:nvPr/>
        </p:nvSpPr>
        <p:spPr>
          <a:xfrm>
            <a:off x="467544" y="4064140"/>
            <a:ext cx="8395247" cy="369332"/>
          </a:xfrm>
          <a:prstGeom prst="rect">
            <a:avLst/>
          </a:prstGeom>
          <a:noFill/>
        </p:spPr>
        <p:txBody>
          <a:bodyPr wrap="none" rtlCol="0">
            <a:spAutoFit/>
          </a:bodyPr>
          <a:lstStyle/>
          <a:p>
            <a:r>
              <a:rPr kumimoji="1" lang="ja-JP" altLang="en-US" dirty="0" smtClean="0"/>
              <a:t>陰影：有意性　　　線：相関</a:t>
            </a:r>
            <a:r>
              <a:rPr lang="ja-JP" altLang="en-US" dirty="0" smtClean="0"/>
              <a:t>係数</a:t>
            </a:r>
            <a:r>
              <a:rPr kumimoji="1" lang="ja-JP" altLang="en-US" dirty="0" smtClean="0"/>
              <a:t>　　　　　　</a:t>
            </a:r>
            <a:r>
              <a:rPr lang="ja-JP" altLang="en-US" dirty="0" smtClean="0"/>
              <a:t>流線</a:t>
            </a:r>
            <a:r>
              <a:rPr kumimoji="1" lang="ja-JP" altLang="en-US" dirty="0" smtClean="0"/>
              <a:t>：水蒸気フラックス（上位</a:t>
            </a:r>
            <a:r>
              <a:rPr kumimoji="1" lang="en-US" altLang="ja-JP" dirty="0" smtClean="0"/>
              <a:t>5</a:t>
            </a:r>
            <a:r>
              <a:rPr kumimoji="1" lang="ja-JP" altLang="en-US" dirty="0" smtClean="0"/>
              <a:t>年－下位</a:t>
            </a:r>
            <a:r>
              <a:rPr kumimoji="1" lang="en-US" altLang="ja-JP" dirty="0" smtClean="0"/>
              <a:t>5</a:t>
            </a:r>
            <a:r>
              <a:rPr kumimoji="1" lang="ja-JP" altLang="en-US" dirty="0" smtClean="0"/>
              <a:t>年）</a:t>
            </a:r>
            <a:endParaRPr kumimoji="1" lang="ja-JP" altLang="en-US" dirty="0"/>
          </a:p>
        </p:txBody>
      </p:sp>
      <p:sp>
        <p:nvSpPr>
          <p:cNvPr id="73" name="正方形/長方形 72"/>
          <p:cNvSpPr/>
          <p:nvPr/>
        </p:nvSpPr>
        <p:spPr>
          <a:xfrm>
            <a:off x="1475656" y="1467532"/>
            <a:ext cx="2304256" cy="144016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7" name="グループ化 76"/>
          <p:cNvGrpSpPr/>
          <p:nvPr/>
        </p:nvGrpSpPr>
        <p:grpSpPr>
          <a:xfrm rot="389348">
            <a:off x="591683" y="1908683"/>
            <a:ext cx="1506396" cy="1257294"/>
            <a:chOff x="1474985" y="1609490"/>
            <a:chExt cx="1216261" cy="1018877"/>
          </a:xfrm>
        </p:grpSpPr>
        <p:grpSp>
          <p:nvGrpSpPr>
            <p:cNvPr id="78" name="グループ化 27"/>
            <p:cNvGrpSpPr/>
            <p:nvPr/>
          </p:nvGrpSpPr>
          <p:grpSpPr>
            <a:xfrm>
              <a:off x="1474985" y="1609490"/>
              <a:ext cx="1161353" cy="900496"/>
              <a:chOff x="5575976" y="2041540"/>
              <a:chExt cx="787677" cy="900496"/>
            </a:xfrm>
          </p:grpSpPr>
          <p:cxnSp>
            <p:nvCxnSpPr>
              <p:cNvPr id="80" name="直線コネクタ 79"/>
              <p:cNvCxnSpPr/>
              <p:nvPr/>
            </p:nvCxnSpPr>
            <p:spPr>
              <a:xfrm>
                <a:off x="5671330" y="2395250"/>
                <a:ext cx="144000" cy="8039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rot="16200000" flipH="1">
                <a:off x="6126011" y="2614280"/>
                <a:ext cx="197918" cy="9916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6039916" y="2501442"/>
                <a:ext cx="144016" cy="7200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5815346" y="2467258"/>
                <a:ext cx="72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5882448" y="2472164"/>
                <a:ext cx="169654" cy="3782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rot="16200000" flipH="1">
                <a:off x="5588606" y="2321073"/>
                <a:ext cx="108000" cy="7200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rot="16200000" flipH="1">
                <a:off x="5535690" y="2242517"/>
                <a:ext cx="144015" cy="1743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rot="21210652" flipV="1">
                <a:off x="5575976" y="2041540"/>
                <a:ext cx="172756" cy="149357"/>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rot="16200000" flipH="1">
                <a:off x="6215111" y="2793493"/>
                <a:ext cx="197918" cy="9916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79" name="直線矢印コネクタ 78"/>
            <p:cNvCxnSpPr/>
            <p:nvPr/>
          </p:nvCxnSpPr>
          <p:spPr>
            <a:xfrm rot="16200000" flipH="1">
              <a:off x="2583234" y="2520355"/>
              <a:ext cx="144016" cy="72008"/>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0"/>
                                  </p:stCondLst>
                                  <p:childTnLst>
                                    <p:animEffect transition="out" filter="fade">
                                      <p:cBhvr>
                                        <p:cTn id="9" dur="500"/>
                                        <p:tgtEl>
                                          <p:spTgt spid="73"/>
                                        </p:tgtEl>
                                      </p:cBhvr>
                                    </p:animEffect>
                                    <p:set>
                                      <p:cBhvr>
                                        <p:cTn id="10" dur="1" fill="hold">
                                          <p:stCondLst>
                                            <p:cond delay="499"/>
                                          </p:stCondLst>
                                        </p:cTn>
                                        <p:tgtEl>
                                          <p:spTgt spid="73"/>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grpId="2" nodeType="afterEffect">
                                  <p:stCondLst>
                                    <p:cond delay="0"/>
                                  </p:stCondLst>
                                  <p:childTnLst>
                                    <p:set>
                                      <p:cBhvr>
                                        <p:cTn id="13" dur="1" fill="hold">
                                          <p:stCondLst>
                                            <p:cond delay="0"/>
                                          </p:stCondLst>
                                        </p:cTn>
                                        <p:tgtEl>
                                          <p:spTgt spid="7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3" nodeType="clickEffect">
                                  <p:stCondLst>
                                    <p:cond delay="0"/>
                                  </p:stCondLst>
                                  <p:childTnLst>
                                    <p:animEffect transition="out" filter="fade">
                                      <p:cBhvr>
                                        <p:cTn id="17" dur="500"/>
                                        <p:tgtEl>
                                          <p:spTgt spid="73"/>
                                        </p:tgtEl>
                                      </p:cBhvr>
                                    </p:animEffect>
                                    <p:set>
                                      <p:cBhvr>
                                        <p:cTn id="18" dur="1" fill="hold">
                                          <p:stCondLst>
                                            <p:cond delay="499"/>
                                          </p:stCondLst>
                                        </p:cTn>
                                        <p:tgtEl>
                                          <p:spTgt spid="73"/>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1000"/>
                                        <p:tgtEl>
                                          <p:spTgt spid="7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wipe(down)">
                                      <p:cBhvr>
                                        <p:cTn id="40" dur="500"/>
                                        <p:tgtEl>
                                          <p:spTgt spid="7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par>
                          <p:cTn id="45" fill="hold">
                            <p:stCondLst>
                              <p:cond delay="0"/>
                            </p:stCondLst>
                            <p:childTnLst>
                              <p:par>
                                <p:cTn id="46" presetID="10" presetClass="exit" presetSubtype="0" fill="hold" grpId="2" nodeType="afterEffect">
                                  <p:stCondLst>
                                    <p:cond delay="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childTnLst>
                          </p:cTn>
                        </p:par>
                        <p:par>
                          <p:cTn id="49" fill="hold">
                            <p:stCondLst>
                              <p:cond delay="500"/>
                            </p:stCondLst>
                            <p:childTnLst>
                              <p:par>
                                <p:cTn id="50" presetID="1" presetClass="entr" presetSubtype="0" fill="hold" grpId="1" nodeType="after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wipe(up)">
                                      <p:cBhvr>
                                        <p:cTn id="56" dur="500"/>
                                        <p:tgtEl>
                                          <p:spTgt spid="69"/>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blinds(horizontal)">
                                      <p:cBhvr>
                                        <p:cTn id="61" dur="500"/>
                                        <p:tgtEl>
                                          <p:spTgt spid="4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0"/>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wipe(left)">
                                      <p:cBhvr>
                                        <p:cTn id="86" dur="500"/>
                                        <p:tgtEl>
                                          <p:spTgt spid="66"/>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4" grpId="1" animBg="1"/>
      <p:bldP spid="14" grpId="2" animBg="1"/>
      <p:bldP spid="20" grpId="0" animBg="1"/>
      <p:bldP spid="20" grpId="1" animBg="1"/>
      <p:bldP spid="21" grpId="0" animBg="1"/>
      <p:bldP spid="21" grpId="1" animBg="1"/>
      <p:bldP spid="22" grpId="0" animBg="1"/>
      <p:bldP spid="23" grpId="0" animBg="1"/>
      <p:bldP spid="7" grpId="0" animBg="1"/>
      <p:bldP spid="43" grpId="0" animBg="1"/>
      <p:bldP spid="73" grpId="0" animBg="1"/>
      <p:bldP spid="73" grpId="1" animBg="1"/>
      <p:bldP spid="73" grpId="2" animBg="1"/>
      <p:bldP spid="73" grpId="3"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45"/>
          <p:cNvSpPr>
            <a:spLocks noGrp="1"/>
          </p:cNvSpPr>
          <p:nvPr>
            <p:ph type="sldNum" sz="quarter" idx="12"/>
          </p:nvPr>
        </p:nvSpPr>
        <p:spPr>
          <a:xfrm>
            <a:off x="8174736" y="2272"/>
            <a:ext cx="762000" cy="365760"/>
          </a:xfrm>
        </p:spPr>
        <p:txBody>
          <a:bodyPr/>
          <a:lstStyle/>
          <a:p>
            <a:fld id="{221F566A-3787-4F37-89CC-3B4EDAB2091C}" type="slidenum">
              <a:rPr kumimoji="1" lang="ja-JP" altLang="en-US" smtClean="0"/>
              <a:pPr/>
              <a:t>13</a:t>
            </a:fld>
            <a:endParaRPr kumimoji="1" lang="ja-JP" altLang="en-US"/>
          </a:p>
        </p:txBody>
      </p:sp>
      <p:sp>
        <p:nvSpPr>
          <p:cNvPr id="3" name="テキスト ボックス 2"/>
          <p:cNvSpPr txBox="1"/>
          <p:nvPr/>
        </p:nvSpPr>
        <p:spPr>
          <a:xfrm>
            <a:off x="107504" y="954080"/>
            <a:ext cx="8352928" cy="2369880"/>
          </a:xfrm>
          <a:prstGeom prst="rect">
            <a:avLst/>
          </a:prstGeom>
          <a:noFill/>
        </p:spPr>
        <p:txBody>
          <a:bodyPr wrap="square" rtlCol="0">
            <a:spAutoFit/>
          </a:bodyPr>
          <a:lstStyle/>
          <a:p>
            <a:pPr>
              <a:buFont typeface="Wingdings" pitchFamily="2" charset="2"/>
              <a:buChar char="Ø"/>
            </a:pPr>
            <a:r>
              <a:rPr kumimoji="1" lang="ja-JP" altLang="en-US" sz="2400" dirty="0" smtClean="0"/>
              <a:t>北緯２０度，南緯２０度と赤道の水蒸気フラックスインデックスの相関関係から収束と発散の関係が得られた</a:t>
            </a:r>
            <a:endParaRPr kumimoji="1" lang="en-US" altLang="ja-JP" sz="2400" dirty="0" smtClean="0"/>
          </a:p>
          <a:p>
            <a:r>
              <a:rPr kumimoji="1" lang="ja-JP" altLang="en-US" sz="2400" dirty="0" smtClean="0"/>
              <a:t>⇒さらに，</a:t>
            </a:r>
            <a:r>
              <a:rPr kumimoji="1" lang="en-US" altLang="ja-JP" sz="2800" dirty="0" smtClean="0"/>
              <a:t>20N</a:t>
            </a:r>
            <a:r>
              <a:rPr kumimoji="1" lang="ja-JP" altLang="en-US" sz="2400" dirty="0" smtClean="0"/>
              <a:t>と</a:t>
            </a:r>
            <a:r>
              <a:rPr kumimoji="1" lang="en-US" altLang="ja-JP" sz="2800" dirty="0" smtClean="0"/>
              <a:t>20S</a:t>
            </a:r>
            <a:r>
              <a:rPr kumimoji="1" lang="ja-JP" altLang="en-US" sz="2400" dirty="0" smtClean="0"/>
              <a:t>で北に水蒸気</a:t>
            </a:r>
            <a:endParaRPr kumimoji="1" lang="en-US" altLang="ja-JP" sz="2400" dirty="0" smtClean="0"/>
          </a:p>
          <a:p>
            <a:r>
              <a:rPr kumimoji="1" lang="ja-JP" altLang="en-US" sz="2400" dirty="0" smtClean="0"/>
              <a:t>が流れた時の気圧偏差配置から</a:t>
            </a:r>
            <a:endParaRPr kumimoji="1" lang="en-US" altLang="ja-JP" sz="2400" dirty="0" smtClean="0"/>
          </a:p>
          <a:p>
            <a:r>
              <a:rPr kumimoji="1" lang="ja-JP" altLang="en-US" sz="2400" dirty="0" smtClean="0"/>
              <a:t>特定の発散域と収束域を確認した</a:t>
            </a:r>
            <a:endParaRPr kumimoji="1" lang="en-US" altLang="ja-JP" sz="2400" dirty="0" smtClean="0"/>
          </a:p>
          <a:p>
            <a:r>
              <a:rPr lang="ja-JP" altLang="en-US" sz="2400" dirty="0" smtClean="0"/>
              <a:t>⇒ 降水量とも対応</a:t>
            </a:r>
            <a:r>
              <a:rPr kumimoji="1" lang="ja-JP" altLang="en-US" sz="2400" dirty="0" smtClean="0"/>
              <a:t>　　</a:t>
            </a:r>
            <a:endParaRPr kumimoji="1" lang="ja-JP" altLang="en-US" sz="2400" dirty="0"/>
          </a:p>
        </p:txBody>
      </p:sp>
      <p:grpSp>
        <p:nvGrpSpPr>
          <p:cNvPr id="4" name="グループ化 85"/>
          <p:cNvGrpSpPr/>
          <p:nvPr/>
        </p:nvGrpSpPr>
        <p:grpSpPr>
          <a:xfrm>
            <a:off x="4752512" y="1740944"/>
            <a:ext cx="4392488" cy="1619688"/>
            <a:chOff x="3707904" y="4023804"/>
            <a:chExt cx="5419750" cy="2032996"/>
          </a:xfrm>
        </p:grpSpPr>
        <p:grpSp>
          <p:nvGrpSpPr>
            <p:cNvPr id="5" name="グループ化 56"/>
            <p:cNvGrpSpPr/>
            <p:nvPr/>
          </p:nvGrpSpPr>
          <p:grpSpPr>
            <a:xfrm>
              <a:off x="3707904" y="4023804"/>
              <a:ext cx="2376264" cy="2016224"/>
              <a:chOff x="114972" y="530924"/>
              <a:chExt cx="3178867" cy="2983940"/>
            </a:xfrm>
          </p:grpSpPr>
          <p:pic>
            <p:nvPicPr>
              <p:cNvPr id="20" name="Picture 2"/>
              <p:cNvPicPr>
                <a:picLocks noChangeAspect="1" noChangeArrowheads="1"/>
              </p:cNvPicPr>
              <p:nvPr/>
            </p:nvPicPr>
            <p:blipFill>
              <a:blip r:embed="rId2" cstate="print"/>
              <a:srcRect/>
              <a:stretch>
                <a:fillRect/>
              </a:stretch>
            </p:blipFill>
            <p:spPr bwMode="auto">
              <a:xfrm>
                <a:off x="114972" y="530924"/>
                <a:ext cx="3115510" cy="2983940"/>
              </a:xfrm>
              <a:prstGeom prst="rect">
                <a:avLst/>
              </a:prstGeom>
              <a:noFill/>
              <a:ln w="9525">
                <a:noFill/>
                <a:miter lim="800000"/>
                <a:headEnd/>
                <a:tailEnd/>
              </a:ln>
            </p:spPr>
          </p:pic>
          <p:sp>
            <p:nvSpPr>
              <p:cNvPr id="21" name="テキスト ボックス 20"/>
              <p:cNvSpPr txBox="1"/>
              <p:nvPr/>
            </p:nvSpPr>
            <p:spPr>
              <a:xfrm>
                <a:off x="2051719" y="601524"/>
                <a:ext cx="1242120" cy="552672"/>
              </a:xfrm>
              <a:prstGeom prst="rect">
                <a:avLst/>
              </a:prstGeom>
              <a:noFill/>
            </p:spPr>
            <p:txBody>
              <a:bodyPr wrap="none" rtlCol="0">
                <a:spAutoFit/>
              </a:bodyPr>
              <a:lstStyle/>
              <a:p>
                <a:r>
                  <a:rPr kumimoji="1" lang="ja-JP" altLang="en-US" sz="2000" b="1" u="sng" dirty="0" smtClean="0"/>
                  <a:t>Ｎ２０</a:t>
                </a:r>
                <a:r>
                  <a:rPr kumimoji="1" lang="en-US" altLang="ja-JP" sz="2000" b="1" dirty="0" smtClean="0"/>
                  <a:t>°</a:t>
                </a:r>
                <a:endParaRPr kumimoji="1" lang="ja-JP" altLang="en-US" sz="2000" b="1" dirty="0"/>
              </a:p>
            </p:txBody>
          </p:sp>
          <p:cxnSp>
            <p:nvCxnSpPr>
              <p:cNvPr id="22" name="直線コネクタ 21"/>
              <p:cNvCxnSpPr/>
              <p:nvPr/>
            </p:nvCxnSpPr>
            <p:spPr>
              <a:xfrm>
                <a:off x="314982" y="2331788"/>
                <a:ext cx="28083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19888" y="1654438"/>
                <a:ext cx="2808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曲折矢印 23"/>
              <p:cNvSpPr/>
              <p:nvPr/>
            </p:nvSpPr>
            <p:spPr>
              <a:xfrm rot="17757780">
                <a:off x="1203134" y="1913978"/>
                <a:ext cx="288032" cy="214612"/>
              </a:xfrm>
              <a:prstGeom prst="ben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曲折矢印 24"/>
              <p:cNvSpPr/>
              <p:nvPr/>
            </p:nvSpPr>
            <p:spPr>
              <a:xfrm rot="15502549">
                <a:off x="1233339" y="2204762"/>
                <a:ext cx="288032" cy="216024"/>
              </a:xfrm>
              <a:prstGeom prst="bentArrow">
                <a:avLst>
                  <a:gd name="adj1" fmla="val 25000"/>
                  <a:gd name="adj2" fmla="val 25000"/>
                  <a:gd name="adj3" fmla="val 25000"/>
                  <a:gd name="adj4" fmla="val 41772"/>
                </a:avLst>
              </a:prstGeom>
              <a:solidFill>
                <a:schemeClr val="tx1"/>
              </a:solidFill>
              <a:ln>
                <a:solidFill>
                  <a:schemeClr val="tx1"/>
                </a:solid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6" name="直線矢印コネクタ 25"/>
              <p:cNvCxnSpPr/>
              <p:nvPr/>
            </p:nvCxnSpPr>
            <p:spPr>
              <a:xfrm rot="10800000">
                <a:off x="1475657" y="2161928"/>
                <a:ext cx="576064" cy="1"/>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1547664" y="1665296"/>
                <a:ext cx="1152128" cy="504056"/>
              </a:xfrm>
              <a:prstGeom prst="ellipse">
                <a:avLst/>
              </a:prstGeom>
              <a:solidFill>
                <a:srgbClr val="FF0000">
                  <a:alpha val="4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高</a:t>
                </a:r>
                <a:endParaRPr kumimoji="1" lang="ja-JP" altLang="en-US" sz="2400" b="1" dirty="0">
                  <a:solidFill>
                    <a:schemeClr val="tx1"/>
                  </a:solidFill>
                </a:endParaRPr>
              </a:p>
            </p:txBody>
          </p:sp>
        </p:grpSp>
        <p:grpSp>
          <p:nvGrpSpPr>
            <p:cNvPr id="6" name="グループ化 80"/>
            <p:cNvGrpSpPr/>
            <p:nvPr/>
          </p:nvGrpSpPr>
          <p:grpSpPr>
            <a:xfrm>
              <a:off x="6084168" y="4040576"/>
              <a:ext cx="3043486" cy="2016224"/>
              <a:chOff x="44374" y="3529610"/>
              <a:chExt cx="4467316" cy="2842840"/>
            </a:xfrm>
          </p:grpSpPr>
          <p:pic>
            <p:nvPicPr>
              <p:cNvPr id="7" name="Picture 4"/>
              <p:cNvPicPr>
                <a:picLocks noChangeAspect="1" noChangeArrowheads="1"/>
              </p:cNvPicPr>
              <p:nvPr/>
            </p:nvPicPr>
            <p:blipFill>
              <a:blip r:embed="rId3" cstate="print"/>
              <a:srcRect/>
              <a:stretch>
                <a:fillRect/>
              </a:stretch>
            </p:blipFill>
            <p:spPr bwMode="auto">
              <a:xfrm>
                <a:off x="44374" y="3529610"/>
                <a:ext cx="4320480" cy="2842840"/>
              </a:xfrm>
              <a:prstGeom prst="rect">
                <a:avLst/>
              </a:prstGeom>
              <a:noFill/>
              <a:ln w="9525">
                <a:noFill/>
                <a:miter lim="800000"/>
                <a:headEnd/>
                <a:tailEnd/>
              </a:ln>
            </p:spPr>
          </p:pic>
          <p:cxnSp>
            <p:nvCxnSpPr>
              <p:cNvPr id="8" name="直線コネクタ 7"/>
              <p:cNvCxnSpPr/>
              <p:nvPr/>
            </p:nvCxnSpPr>
            <p:spPr>
              <a:xfrm>
                <a:off x="251358" y="4581128"/>
                <a:ext cx="39606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11342" y="5249932"/>
                <a:ext cx="388843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0" name="グループ化 24"/>
              <p:cNvGrpSpPr/>
              <p:nvPr/>
            </p:nvGrpSpPr>
            <p:grpSpPr>
              <a:xfrm>
                <a:off x="2775827" y="4005064"/>
                <a:ext cx="211990" cy="765789"/>
                <a:chOff x="2581414" y="3328752"/>
                <a:chExt cx="144016" cy="625036"/>
              </a:xfrm>
            </p:grpSpPr>
            <p:cxnSp>
              <p:nvCxnSpPr>
                <p:cNvPr id="18" name="直線矢印コネクタ 17"/>
                <p:cNvCxnSpPr/>
                <p:nvPr/>
              </p:nvCxnSpPr>
              <p:spPr>
                <a:xfrm rot="16200000" flipH="1">
                  <a:off x="2437398" y="3665756"/>
                  <a:ext cx="432048" cy="14401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5400000" flipH="1" flipV="1">
                  <a:off x="2512923" y="3400760"/>
                  <a:ext cx="216024" cy="720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円/楕円 10"/>
              <p:cNvSpPr/>
              <p:nvPr/>
            </p:nvSpPr>
            <p:spPr>
              <a:xfrm rot="20365137">
                <a:off x="1702601" y="3850532"/>
                <a:ext cx="1217188" cy="608068"/>
              </a:xfrm>
              <a:prstGeom prst="ellipse">
                <a:avLst/>
              </a:prstGeom>
              <a:solidFill>
                <a:srgbClr val="FF0000">
                  <a:alpha val="4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高</a:t>
                </a:r>
                <a:endParaRPr kumimoji="1" lang="ja-JP" altLang="en-US" sz="2400" b="1" dirty="0">
                  <a:solidFill>
                    <a:schemeClr val="tx1"/>
                  </a:solidFill>
                </a:endParaRPr>
              </a:p>
            </p:txBody>
          </p:sp>
          <p:sp>
            <p:nvSpPr>
              <p:cNvPr id="12" name="テキスト ボックス 11"/>
              <p:cNvSpPr txBox="1"/>
              <p:nvPr/>
            </p:nvSpPr>
            <p:spPr>
              <a:xfrm>
                <a:off x="3064166" y="3605129"/>
                <a:ext cx="1447524" cy="564148"/>
              </a:xfrm>
              <a:prstGeom prst="rect">
                <a:avLst/>
              </a:prstGeom>
              <a:noFill/>
            </p:spPr>
            <p:txBody>
              <a:bodyPr wrap="none" rtlCol="0">
                <a:spAutoFit/>
              </a:bodyPr>
              <a:lstStyle/>
              <a:p>
                <a:r>
                  <a:rPr kumimoji="1" lang="ja-JP" altLang="en-US" sz="2000" b="1" u="sng" dirty="0" smtClean="0"/>
                  <a:t>Ｓ２０</a:t>
                </a:r>
                <a:r>
                  <a:rPr kumimoji="1" lang="en-US" altLang="ja-JP" sz="2000" b="1" dirty="0" smtClean="0"/>
                  <a:t>°</a:t>
                </a:r>
                <a:endParaRPr kumimoji="1" lang="ja-JP" altLang="en-US" sz="2000" b="1" dirty="0"/>
              </a:p>
            </p:txBody>
          </p:sp>
          <p:sp>
            <p:nvSpPr>
              <p:cNvPr id="13" name="円/楕円 12"/>
              <p:cNvSpPr/>
              <p:nvPr/>
            </p:nvSpPr>
            <p:spPr>
              <a:xfrm>
                <a:off x="3203848" y="5517232"/>
                <a:ext cx="720080" cy="338585"/>
              </a:xfrm>
              <a:prstGeom prst="ellipse">
                <a:avLst/>
              </a:prstGeom>
              <a:solidFill>
                <a:srgbClr val="FF0000">
                  <a:alpha val="4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高</a:t>
                </a:r>
                <a:endParaRPr kumimoji="1" lang="ja-JP" altLang="en-US" sz="2000" b="1" dirty="0">
                  <a:solidFill>
                    <a:schemeClr val="tx1"/>
                  </a:solidFill>
                </a:endParaRPr>
              </a:p>
            </p:txBody>
          </p:sp>
          <p:sp>
            <p:nvSpPr>
              <p:cNvPr id="14" name="円/楕円 13"/>
              <p:cNvSpPr/>
              <p:nvPr/>
            </p:nvSpPr>
            <p:spPr>
              <a:xfrm>
                <a:off x="3085470" y="4877706"/>
                <a:ext cx="504056" cy="360040"/>
              </a:xfrm>
              <a:prstGeom prst="ellipse">
                <a:avLst/>
              </a:prstGeom>
              <a:solidFill>
                <a:srgbClr val="565AF4">
                  <a:alpha val="44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rPr>
                  <a:t>低</a:t>
                </a:r>
                <a:endParaRPr kumimoji="1" lang="ja-JP" altLang="en-US" sz="2000" b="1" dirty="0">
                  <a:solidFill>
                    <a:schemeClr val="tx1"/>
                  </a:solidFill>
                </a:endParaRPr>
              </a:p>
            </p:txBody>
          </p:sp>
          <p:grpSp>
            <p:nvGrpSpPr>
              <p:cNvPr id="15" name="グループ化 37"/>
              <p:cNvGrpSpPr/>
              <p:nvPr/>
            </p:nvGrpSpPr>
            <p:grpSpPr>
              <a:xfrm>
                <a:off x="3059826" y="5013176"/>
                <a:ext cx="648071" cy="432048"/>
                <a:chOff x="2609426" y="5013176"/>
                <a:chExt cx="488230" cy="351656"/>
              </a:xfrm>
            </p:grpSpPr>
            <p:cxnSp>
              <p:nvCxnSpPr>
                <p:cNvPr id="16" name="直線コネクタ 15"/>
                <p:cNvCxnSpPr/>
                <p:nvPr/>
              </p:nvCxnSpPr>
              <p:spPr>
                <a:xfrm>
                  <a:off x="2881632" y="5301208"/>
                  <a:ext cx="216024" cy="636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rot="16200000" flipV="1">
                  <a:off x="2609426" y="5013176"/>
                  <a:ext cx="288032" cy="28803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sp>
        <p:nvSpPr>
          <p:cNvPr id="29" name="テキスト ボックス 28"/>
          <p:cNvSpPr txBox="1"/>
          <p:nvPr/>
        </p:nvSpPr>
        <p:spPr>
          <a:xfrm>
            <a:off x="0" y="1"/>
            <a:ext cx="1043608" cy="461665"/>
          </a:xfrm>
          <a:prstGeom prst="rect">
            <a:avLst/>
          </a:prstGeom>
          <a:solidFill>
            <a:schemeClr val="accent6">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400" b="1" dirty="0" smtClean="0"/>
              <a:t>まとめ</a:t>
            </a:r>
            <a:endParaRPr kumimoji="1" lang="ja-JP" altLang="en-US" sz="2400" b="1" dirty="0"/>
          </a:p>
        </p:txBody>
      </p:sp>
      <p:sp>
        <p:nvSpPr>
          <p:cNvPr id="30" name="テキスト ボックス 29"/>
          <p:cNvSpPr txBox="1"/>
          <p:nvPr/>
        </p:nvSpPr>
        <p:spPr>
          <a:xfrm flipH="1">
            <a:off x="52588" y="577958"/>
            <a:ext cx="7920880" cy="461665"/>
          </a:xfrm>
          <a:prstGeom prst="rect">
            <a:avLst/>
          </a:prstGeom>
          <a:noFill/>
        </p:spPr>
        <p:txBody>
          <a:bodyPr wrap="square" rtlCol="0">
            <a:spAutoFit/>
          </a:bodyPr>
          <a:lstStyle/>
          <a:p>
            <a:r>
              <a:rPr kumimoji="1" lang="ja-JP" altLang="en-US" sz="2400" b="1" dirty="0" smtClean="0"/>
              <a:t>１．赤道上</a:t>
            </a:r>
            <a:r>
              <a:rPr lang="ja-JP" altLang="en-US" sz="2400" b="1" dirty="0" smtClean="0"/>
              <a:t>と</a:t>
            </a:r>
            <a:r>
              <a:rPr lang="ja-JP" altLang="en-US" sz="2400" b="1" dirty="0"/>
              <a:t>北緯２０度と南緯２０度ラインの水蒸気フラックス</a:t>
            </a:r>
            <a:endParaRPr kumimoji="1" lang="ja-JP" altLang="en-US" sz="2400" b="1" dirty="0"/>
          </a:p>
        </p:txBody>
      </p:sp>
      <p:sp>
        <p:nvSpPr>
          <p:cNvPr id="31" name="テキスト ボックス 30"/>
          <p:cNvSpPr txBox="1"/>
          <p:nvPr/>
        </p:nvSpPr>
        <p:spPr>
          <a:xfrm flipH="1">
            <a:off x="95558" y="3411908"/>
            <a:ext cx="8757358" cy="461665"/>
          </a:xfrm>
          <a:prstGeom prst="rect">
            <a:avLst/>
          </a:prstGeom>
          <a:noFill/>
        </p:spPr>
        <p:txBody>
          <a:bodyPr wrap="square" rtlCol="0">
            <a:spAutoFit/>
          </a:bodyPr>
          <a:lstStyle/>
          <a:p>
            <a:r>
              <a:rPr lang="ja-JP" altLang="en-US" sz="2400" b="1" dirty="0"/>
              <a:t>２</a:t>
            </a:r>
            <a:r>
              <a:rPr lang="ja-JP" altLang="en-US" sz="2400" b="1" dirty="0" smtClean="0"/>
              <a:t>．北緯２０度から南緯２０度までの帯状全体での水蒸気の流れ</a:t>
            </a:r>
            <a:endParaRPr kumimoji="1" lang="ja-JP" altLang="en-US" sz="2400" b="1" dirty="0"/>
          </a:p>
        </p:txBody>
      </p:sp>
      <p:sp>
        <p:nvSpPr>
          <p:cNvPr id="32" name="テキスト ボックス 31"/>
          <p:cNvSpPr txBox="1"/>
          <p:nvPr/>
        </p:nvSpPr>
        <p:spPr>
          <a:xfrm>
            <a:off x="128236" y="3861048"/>
            <a:ext cx="6946132" cy="1200329"/>
          </a:xfrm>
          <a:prstGeom prst="rect">
            <a:avLst/>
          </a:prstGeom>
          <a:noFill/>
        </p:spPr>
        <p:txBody>
          <a:bodyPr wrap="none" rtlCol="0">
            <a:spAutoFit/>
          </a:bodyPr>
          <a:lstStyle/>
          <a:p>
            <a:pPr>
              <a:buFont typeface="Wingdings" pitchFamily="2" charset="2"/>
              <a:buChar char="Ø"/>
            </a:pPr>
            <a:r>
              <a:rPr kumimoji="1" lang="ja-JP" altLang="en-US" sz="2400" dirty="0" smtClean="0"/>
              <a:t>帯状全体で水蒸気が多く移流する時の経路を確認</a:t>
            </a:r>
            <a:endParaRPr kumimoji="1" lang="en-US" altLang="ja-JP" sz="2400" dirty="0" smtClean="0"/>
          </a:p>
          <a:p>
            <a:pPr>
              <a:buFont typeface="Wingdings" pitchFamily="2" charset="2"/>
              <a:buChar char="Ø"/>
            </a:pPr>
            <a:r>
              <a:rPr lang="ja-JP" altLang="en-US" sz="2400" dirty="0"/>
              <a:t>エルニーニョとのラグ</a:t>
            </a:r>
            <a:r>
              <a:rPr lang="ja-JP" altLang="en-US" sz="2400" dirty="0" smtClean="0"/>
              <a:t>関係</a:t>
            </a:r>
            <a:endParaRPr lang="en-US" altLang="ja-JP" sz="2400" dirty="0" smtClean="0"/>
          </a:p>
          <a:p>
            <a:pPr>
              <a:buFont typeface="Wingdings" pitchFamily="2" charset="2"/>
              <a:buChar char="Ø"/>
            </a:pPr>
            <a:endParaRPr kumimoji="1" lang="ja-JP" altLang="en-US" sz="2400" dirty="0"/>
          </a:p>
        </p:txBody>
      </p:sp>
      <p:pic>
        <p:nvPicPr>
          <p:cNvPr id="54" name="Picture 2"/>
          <p:cNvPicPr>
            <a:picLocks noChangeAspect="1" noChangeArrowheads="1"/>
          </p:cNvPicPr>
          <p:nvPr/>
        </p:nvPicPr>
        <p:blipFill>
          <a:blip r:embed="rId4" cstate="print"/>
          <a:srcRect/>
          <a:stretch>
            <a:fillRect/>
          </a:stretch>
        </p:blipFill>
        <p:spPr bwMode="auto">
          <a:xfrm>
            <a:off x="5815394" y="4689432"/>
            <a:ext cx="2922867" cy="1763904"/>
          </a:xfrm>
          <a:prstGeom prst="rect">
            <a:avLst/>
          </a:prstGeom>
          <a:noFill/>
          <a:ln w="9525">
            <a:noFill/>
            <a:miter lim="800000"/>
            <a:headEnd/>
            <a:tailEnd/>
          </a:ln>
        </p:spPr>
      </p:pic>
      <p:sp>
        <p:nvSpPr>
          <p:cNvPr id="55" name="円/楕円 54"/>
          <p:cNvSpPr/>
          <p:nvPr/>
        </p:nvSpPr>
        <p:spPr>
          <a:xfrm>
            <a:off x="6967522" y="5265496"/>
            <a:ext cx="497712" cy="275421"/>
          </a:xfrm>
          <a:prstGeom prst="ellipse">
            <a:avLst/>
          </a:prstGeom>
          <a:solidFill>
            <a:srgbClr val="FF0000">
              <a:alpha val="53000"/>
            </a:srgbClr>
          </a:solidFill>
          <a:ln>
            <a:solidFill>
              <a:srgbClr val="A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高</a:t>
            </a:r>
            <a:endParaRPr kumimoji="1" lang="ja-JP" altLang="en-US" b="1" dirty="0">
              <a:solidFill>
                <a:schemeClr val="tx1"/>
              </a:solidFill>
            </a:endParaRPr>
          </a:p>
        </p:txBody>
      </p:sp>
      <p:sp>
        <p:nvSpPr>
          <p:cNvPr id="56" name="円/楕円 55"/>
          <p:cNvSpPr/>
          <p:nvPr/>
        </p:nvSpPr>
        <p:spPr>
          <a:xfrm>
            <a:off x="7255554" y="4977464"/>
            <a:ext cx="542959" cy="241658"/>
          </a:xfrm>
          <a:prstGeom prst="ellipse">
            <a:avLst/>
          </a:prstGeom>
          <a:solidFill>
            <a:srgbClr val="0070C0">
              <a:alpha val="51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rPr>
              <a:t>低</a:t>
            </a:r>
            <a:endParaRPr kumimoji="1" lang="ja-JP" altLang="en-US" dirty="0">
              <a:solidFill>
                <a:schemeClr val="bg1"/>
              </a:solidFill>
            </a:endParaRPr>
          </a:p>
        </p:txBody>
      </p:sp>
      <p:sp>
        <p:nvSpPr>
          <p:cNvPr id="57" name="テキスト ボックス 56"/>
          <p:cNvSpPr txBox="1"/>
          <p:nvPr/>
        </p:nvSpPr>
        <p:spPr>
          <a:xfrm>
            <a:off x="7687602" y="5985576"/>
            <a:ext cx="1204878" cy="338554"/>
          </a:xfrm>
          <a:prstGeom prst="rect">
            <a:avLst/>
          </a:prstGeom>
          <a:solidFill>
            <a:schemeClr val="bg1"/>
          </a:solidFill>
        </p:spPr>
        <p:txBody>
          <a:bodyPr wrap="square" rtlCol="0">
            <a:spAutoFit/>
          </a:bodyPr>
          <a:lstStyle/>
          <a:p>
            <a:r>
              <a:rPr kumimoji="1" lang="en-US" altLang="ja-JP" sz="1600" b="1" dirty="0" smtClean="0"/>
              <a:t>PNA</a:t>
            </a:r>
            <a:r>
              <a:rPr kumimoji="1" lang="ja-JP" altLang="en-US" sz="1400" b="1" dirty="0" smtClean="0"/>
              <a:t>パターン</a:t>
            </a:r>
            <a:endParaRPr kumimoji="1" lang="ja-JP" altLang="en-US" sz="1400" b="1" dirty="0"/>
          </a:p>
        </p:txBody>
      </p:sp>
      <p:grpSp>
        <p:nvGrpSpPr>
          <p:cNvPr id="58" name="グループ化 57"/>
          <p:cNvGrpSpPr/>
          <p:nvPr/>
        </p:nvGrpSpPr>
        <p:grpSpPr>
          <a:xfrm>
            <a:off x="6823506" y="5125013"/>
            <a:ext cx="1131164" cy="500523"/>
            <a:chOff x="6156176" y="1625160"/>
            <a:chExt cx="1800200" cy="745718"/>
          </a:xfrm>
        </p:grpSpPr>
        <p:sp>
          <p:nvSpPr>
            <p:cNvPr id="59" name="円/楕円 58"/>
            <p:cNvSpPr/>
            <p:nvPr/>
          </p:nvSpPr>
          <p:spPr>
            <a:xfrm>
              <a:off x="6245276" y="1726446"/>
              <a:ext cx="648072" cy="33440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7383952" y="1625160"/>
              <a:ext cx="572424" cy="33440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1" name="グループ化 34"/>
            <p:cNvGrpSpPr/>
            <p:nvPr/>
          </p:nvGrpSpPr>
          <p:grpSpPr>
            <a:xfrm>
              <a:off x="6156176" y="1803360"/>
              <a:ext cx="216024" cy="567518"/>
              <a:chOff x="6156176" y="1968108"/>
              <a:chExt cx="216024" cy="567518"/>
            </a:xfrm>
          </p:grpSpPr>
          <p:cxnSp>
            <p:nvCxnSpPr>
              <p:cNvPr id="66" name="直線矢印コネクタ 65"/>
              <p:cNvCxnSpPr/>
              <p:nvPr/>
            </p:nvCxnSpPr>
            <p:spPr>
              <a:xfrm rot="5400000" flipH="1" flipV="1">
                <a:off x="6141224" y="1983060"/>
                <a:ext cx="245927" cy="21602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a:off x="6090944" y="2281976"/>
                <a:ext cx="14755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16200000" flipH="1">
                <a:off x="6162203" y="2337653"/>
                <a:ext cx="196852" cy="19909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2" name="グループ化 41"/>
            <p:cNvGrpSpPr/>
            <p:nvPr/>
          </p:nvGrpSpPr>
          <p:grpSpPr>
            <a:xfrm>
              <a:off x="7219204" y="1692249"/>
              <a:ext cx="523049" cy="452440"/>
              <a:chOff x="6573178" y="4814243"/>
              <a:chExt cx="523049" cy="524449"/>
            </a:xfrm>
          </p:grpSpPr>
          <p:cxnSp>
            <p:nvCxnSpPr>
              <p:cNvPr id="63" name="直線矢印コネクタ 62"/>
              <p:cNvCxnSpPr/>
              <p:nvPr/>
            </p:nvCxnSpPr>
            <p:spPr>
              <a:xfrm rot="5400000" flipH="1" flipV="1">
                <a:off x="6849139" y="4913369"/>
                <a:ext cx="346213" cy="147962"/>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rot="10800000" flipV="1">
                <a:off x="6850216" y="5157191"/>
                <a:ext cx="98049" cy="9271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rot="7619289">
                <a:off x="6603618" y="5111400"/>
                <a:ext cx="196852" cy="25773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sp>
        <p:nvSpPr>
          <p:cNvPr id="69" name="円/楕円 68"/>
          <p:cNvSpPr/>
          <p:nvPr/>
        </p:nvSpPr>
        <p:spPr>
          <a:xfrm>
            <a:off x="7788888" y="4841700"/>
            <a:ext cx="504056" cy="254142"/>
          </a:xfrm>
          <a:prstGeom prst="ellipse">
            <a:avLst/>
          </a:prstGeom>
          <a:solidFill>
            <a:srgbClr val="FF0000">
              <a:alpha val="53000"/>
            </a:srgbClr>
          </a:solidFill>
          <a:ln>
            <a:solidFill>
              <a:srgbClr val="A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高</a:t>
            </a:r>
            <a:endParaRPr kumimoji="1" lang="ja-JP" altLang="en-US" b="1" dirty="0">
              <a:solidFill>
                <a:schemeClr val="bg1"/>
              </a:solidFill>
            </a:endParaRPr>
          </a:p>
        </p:txBody>
      </p:sp>
      <p:grpSp>
        <p:nvGrpSpPr>
          <p:cNvPr id="71" name="グループ化 70"/>
          <p:cNvGrpSpPr/>
          <p:nvPr/>
        </p:nvGrpSpPr>
        <p:grpSpPr>
          <a:xfrm>
            <a:off x="438266" y="4509120"/>
            <a:ext cx="4896544" cy="2088232"/>
            <a:chOff x="4139952" y="4509120"/>
            <a:chExt cx="4896544" cy="2088232"/>
          </a:xfrm>
        </p:grpSpPr>
        <p:graphicFrame>
          <p:nvGraphicFramePr>
            <p:cNvPr id="72" name="図表 71"/>
            <p:cNvGraphicFramePr/>
            <p:nvPr/>
          </p:nvGraphicFramePr>
          <p:xfrm>
            <a:off x="4139952" y="4509120"/>
            <a:ext cx="4896544" cy="20882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3" name="角丸四角形 72"/>
            <p:cNvSpPr/>
            <p:nvPr/>
          </p:nvSpPr>
          <p:spPr>
            <a:xfrm>
              <a:off x="5004048" y="5589240"/>
              <a:ext cx="1584176" cy="648072"/>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ltLang="ja-JP" b="1" dirty="0"/>
                <a:t>PNA</a:t>
              </a:r>
              <a:r>
                <a:rPr lang="ja-JP" altLang="en-US" sz="1600" b="1" dirty="0"/>
                <a:t>パターン</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par>
                          <p:cTn id="27" fill="hold">
                            <p:stCondLst>
                              <p:cond delay="0"/>
                            </p:stCondLst>
                            <p:childTnLst>
                              <p:par>
                                <p:cTn id="28" presetID="22" presetClass="entr" presetSubtype="8" fill="hold"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left)">
                                      <p:cBhvr>
                                        <p:cTn id="30" dur="2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p:bldP spid="55" grpId="1" animBg="1"/>
      <p:bldP spid="56" grpId="1" animBg="1"/>
      <p:bldP spid="57" grpId="1" animBg="1"/>
      <p:bldP spid="6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0" y="1"/>
            <a:ext cx="1475656" cy="461665"/>
          </a:xfrm>
          <a:prstGeom prst="rect">
            <a:avLst/>
          </a:prstGeom>
          <a:solidFill>
            <a:schemeClr val="accent6">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400" b="1" dirty="0"/>
              <a:t>引用文献</a:t>
            </a:r>
            <a:endParaRPr kumimoji="1" lang="ja-JP" altLang="en-US" sz="2400" b="1" dirty="0"/>
          </a:p>
        </p:txBody>
      </p:sp>
      <p:sp>
        <p:nvSpPr>
          <p:cNvPr id="23" name="スライド番号プレースホルダ 45"/>
          <p:cNvSpPr>
            <a:spLocks noGrp="1"/>
          </p:cNvSpPr>
          <p:nvPr>
            <p:ph type="sldNum" sz="quarter" idx="12"/>
          </p:nvPr>
        </p:nvSpPr>
        <p:spPr>
          <a:xfrm>
            <a:off x="8174736" y="2272"/>
            <a:ext cx="762000" cy="365760"/>
          </a:xfrm>
        </p:spPr>
        <p:txBody>
          <a:bodyPr/>
          <a:lstStyle/>
          <a:p>
            <a:fld id="{221F566A-3787-4F37-89CC-3B4EDAB2091C}" type="slidenum">
              <a:rPr kumimoji="1" lang="ja-JP" altLang="en-US" smtClean="0"/>
              <a:pPr/>
              <a:t>14</a:t>
            </a:fld>
            <a:endParaRPr kumimoji="1" lang="ja-JP" altLang="en-US"/>
          </a:p>
        </p:txBody>
      </p:sp>
      <p:sp>
        <p:nvSpPr>
          <p:cNvPr id="10241" name="Rectangle 1"/>
          <p:cNvSpPr>
            <a:spLocks noChangeArrowheads="1"/>
          </p:cNvSpPr>
          <p:nvPr/>
        </p:nvSpPr>
        <p:spPr bwMode="auto">
          <a:xfrm>
            <a:off x="1115616" y="1196752"/>
            <a:ext cx="6984776" cy="5339923"/>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l"/>
              <a:tabLst/>
            </a:pPr>
            <a:r>
              <a:rPr kumimoji="1" lang="en-US" altLang="ja-JP"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Tachibana, Y.,</a:t>
            </a:r>
            <a:r>
              <a:rPr kumimoji="1" lang="en-US" altLang="ja-JP" sz="2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a:t>
            </a:r>
            <a:r>
              <a:rPr kumimoji="1" lang="en-US" altLang="ja-JP"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K. </a:t>
            </a:r>
            <a:r>
              <a:rPr kumimoji="1" lang="en-US" altLang="ja-JP" sz="2000" b="0" i="0" u="none" strike="noStrike" cap="none" normalizeH="0" baseline="0" dirty="0" err="1" smtClean="0">
                <a:ln>
                  <a:noFill/>
                </a:ln>
                <a:solidFill>
                  <a:schemeClr val="tx1"/>
                </a:solidFill>
                <a:effectLst/>
                <a:latin typeface="Century" pitchFamily="18" charset="0"/>
                <a:ea typeface="ＭＳ 明朝" pitchFamily="17" charset="-128"/>
                <a:cs typeface="Times New Roman" pitchFamily="18" charset="0"/>
              </a:rPr>
              <a:t>Oshima</a:t>
            </a:r>
            <a:r>
              <a:rPr kumimoji="1" lang="en-US" altLang="ja-JP"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and M. </a:t>
            </a:r>
            <a:r>
              <a:rPr kumimoji="1" lang="en-US" altLang="ja-JP" sz="2000" b="0" i="0" u="none" strike="noStrike" cap="none" normalizeH="0" baseline="0" dirty="0" err="1" smtClean="0">
                <a:ln>
                  <a:noFill/>
                </a:ln>
                <a:solidFill>
                  <a:schemeClr val="tx1"/>
                </a:solidFill>
                <a:effectLst/>
                <a:latin typeface="Century" pitchFamily="18" charset="0"/>
                <a:ea typeface="ＭＳ 明朝" pitchFamily="17" charset="-128"/>
                <a:cs typeface="Times New Roman" pitchFamily="18" charset="0"/>
              </a:rPr>
              <a:t>Ogi</a:t>
            </a:r>
            <a:r>
              <a:rPr kumimoji="1" lang="en-US" altLang="ja-JP"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2008, Seasonal and </a:t>
            </a:r>
            <a:r>
              <a:rPr kumimoji="1" lang="en-US" altLang="ja-JP" sz="2000" b="0" i="0" u="none" strike="noStrike" cap="none" normalizeH="0" baseline="0" dirty="0" err="1" smtClean="0">
                <a:ln>
                  <a:noFill/>
                </a:ln>
                <a:solidFill>
                  <a:schemeClr val="tx1"/>
                </a:solidFill>
                <a:effectLst/>
                <a:latin typeface="Century" pitchFamily="18" charset="0"/>
                <a:ea typeface="ＭＳ 明朝" pitchFamily="17" charset="-128"/>
                <a:cs typeface="Times New Roman" pitchFamily="18" charset="0"/>
              </a:rPr>
              <a:t>interannual</a:t>
            </a:r>
            <a:r>
              <a:rPr kumimoji="1" lang="en-US" altLang="ja-JP"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variations of Amur River discharge and their relationships to large-scale atmospheric patterns and moisture fluxes,</a:t>
            </a:r>
            <a:r>
              <a:rPr kumimoji="1" lang="en-US" altLang="ja-JP" sz="2000" b="1" i="1"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a:t>
            </a:r>
            <a:r>
              <a:rPr kumimoji="1" lang="en-US" altLang="ja-JP" sz="2000" b="0" i="1"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Journal of Geophysical Research</a:t>
            </a:r>
            <a:r>
              <a:rPr kumimoji="1" lang="en-US" altLang="ja-JP" sz="2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a:t>
            </a:r>
            <a:r>
              <a:rPr kumimoji="1" lang="en-US" altLang="ja-JP"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113, D16102. </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Century" pitchFamily="18" charset="0"/>
              <a:ea typeface="ＭＳ Ｐゴシック"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l"/>
              <a:tabLst/>
            </a:pPr>
            <a:r>
              <a:rPr kumimoji="1" lang="en-US" altLang="ja-JP" sz="2000" b="0" i="0" u="none" strike="noStrike" cap="none" normalizeH="0" baseline="0" dirty="0" err="1" smtClean="0">
                <a:ln>
                  <a:noFill/>
                </a:ln>
                <a:solidFill>
                  <a:schemeClr val="tx1"/>
                </a:solidFill>
                <a:effectLst/>
                <a:latin typeface="Century" pitchFamily="18" charset="0"/>
                <a:ea typeface="ＭＳ Ｐゴシック" pitchFamily="50" charset="-128"/>
                <a:cs typeface="Times New Roman" pitchFamily="18" charset="0"/>
              </a:rPr>
              <a:t>Oshima</a:t>
            </a:r>
            <a:r>
              <a:rPr kumimoji="1" lang="en-US" altLang="ja-JP" sz="2000" b="0" i="0" u="none" strike="noStrike" cap="none" normalizeH="0" baseline="0" dirty="0" smtClean="0">
                <a:ln>
                  <a:noFill/>
                </a:ln>
                <a:solidFill>
                  <a:schemeClr val="tx1"/>
                </a:solidFill>
                <a:effectLst/>
                <a:latin typeface="Century" pitchFamily="18" charset="0"/>
                <a:ea typeface="ＭＳ Ｐゴシック" pitchFamily="50" charset="-128"/>
                <a:cs typeface="Times New Roman" pitchFamily="18" charset="0"/>
              </a:rPr>
              <a:t>, K., and K. Yamazaki, 2006, Difference in seasonal variation of net precipitation between the Arctic and Antarctic regions, </a:t>
            </a:r>
            <a:r>
              <a:rPr kumimoji="1" lang="en-US" altLang="ja-JP" sz="2000" b="0" i="1" u="none" strike="noStrike" cap="none" normalizeH="0" baseline="0" dirty="0" err="1" smtClean="0">
                <a:ln>
                  <a:noFill/>
                </a:ln>
                <a:solidFill>
                  <a:schemeClr val="tx1"/>
                </a:solidFill>
                <a:effectLst/>
                <a:latin typeface="Century" pitchFamily="18" charset="0"/>
                <a:ea typeface="ＭＳ Ｐゴシック" pitchFamily="50" charset="-128"/>
                <a:cs typeface="Times New Roman" pitchFamily="18" charset="0"/>
              </a:rPr>
              <a:t>Geophys</a:t>
            </a:r>
            <a:r>
              <a:rPr kumimoji="1" lang="en-US" altLang="ja-JP" sz="2000" b="0" i="1" u="none" strike="noStrike" cap="none" normalizeH="0" baseline="0" dirty="0" smtClean="0">
                <a:ln>
                  <a:noFill/>
                </a:ln>
                <a:solidFill>
                  <a:schemeClr val="tx1"/>
                </a:solidFill>
                <a:effectLst/>
                <a:latin typeface="Century" pitchFamily="18" charset="0"/>
                <a:ea typeface="ＭＳ Ｐゴシック" pitchFamily="50" charset="-128"/>
                <a:cs typeface="Times New Roman" pitchFamily="18" charset="0"/>
              </a:rPr>
              <a:t>. Res. </a:t>
            </a:r>
            <a:r>
              <a:rPr kumimoji="1" lang="en-US" altLang="ja-JP" sz="2000" b="0" i="1" u="none" strike="noStrike" cap="none" normalizeH="0" baseline="0" dirty="0" err="1" smtClean="0">
                <a:ln>
                  <a:noFill/>
                </a:ln>
                <a:solidFill>
                  <a:schemeClr val="tx1"/>
                </a:solidFill>
                <a:effectLst/>
                <a:latin typeface="Century" pitchFamily="18" charset="0"/>
                <a:ea typeface="ＭＳ Ｐゴシック" pitchFamily="50" charset="-128"/>
                <a:cs typeface="Times New Roman" pitchFamily="18" charset="0"/>
              </a:rPr>
              <a:t>Lett</a:t>
            </a:r>
            <a:r>
              <a:rPr kumimoji="1" lang="en-US" altLang="ja-JP" sz="2000" b="0" i="1" u="none" strike="noStrike" cap="none" normalizeH="0" baseline="0" dirty="0" smtClean="0">
                <a:ln>
                  <a:noFill/>
                </a:ln>
                <a:solidFill>
                  <a:schemeClr val="tx1"/>
                </a:solidFill>
                <a:effectLst/>
                <a:latin typeface="Century" pitchFamily="18" charset="0"/>
                <a:ea typeface="ＭＳ Ｐゴシック" pitchFamily="50" charset="-128"/>
                <a:cs typeface="Times New Roman" pitchFamily="18" charset="0"/>
              </a:rPr>
              <a:t>., </a:t>
            </a:r>
            <a:r>
              <a:rPr kumimoji="1" lang="en-US" altLang="ja-JP" sz="2000" b="0" i="0" u="none" strike="noStrike" cap="none" normalizeH="0" baseline="0" dirty="0" smtClean="0">
                <a:ln>
                  <a:noFill/>
                </a:ln>
                <a:solidFill>
                  <a:schemeClr val="tx1"/>
                </a:solidFill>
                <a:effectLst/>
                <a:latin typeface="Century" pitchFamily="18" charset="0"/>
                <a:ea typeface="ＭＳ Ｐゴシック" pitchFamily="50" charset="-128"/>
                <a:cs typeface="Times New Roman" pitchFamily="18" charset="0"/>
              </a:rPr>
              <a:t>33, L18501.</a:t>
            </a:r>
            <a:r>
              <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rPr>
              <a:t> </a:t>
            </a:r>
            <a:endParaRPr kumimoji="1" lang="en-US" altLang="ja-JP" sz="44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2000" dirty="0" smtClean="0">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l"/>
              <a:tabLst/>
            </a:pPr>
            <a:r>
              <a:rPr kumimoji="1" lang="en-US" altLang="ja-JP" sz="2000" b="0" i="0" u="none" strike="noStrike" cap="none" normalizeH="0" baseline="0" dirty="0" err="1" smtClean="0">
                <a:ln>
                  <a:noFill/>
                </a:ln>
                <a:solidFill>
                  <a:schemeClr val="tx1"/>
                </a:solidFill>
                <a:effectLst/>
                <a:latin typeface="Century" pitchFamily="18" charset="0"/>
                <a:ea typeface="ＭＳ 明朝" pitchFamily="17" charset="-128"/>
                <a:cs typeface="Times New Roman" pitchFamily="18" charset="0"/>
              </a:rPr>
              <a:t>Horel</a:t>
            </a:r>
            <a:r>
              <a:rPr kumimoji="1" lang="en-US" altLang="ja-JP"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John D., John M. Wallace, 1981, Planetary-Scale Atmospheric Phenomena Associated with the Southern Oscillation, </a:t>
            </a:r>
            <a:r>
              <a:rPr kumimoji="1" lang="en-US" altLang="ja-JP" sz="2000" b="0" i="1"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Mon. </a:t>
            </a:r>
            <a:r>
              <a:rPr kumimoji="1" lang="en-US" altLang="ja-JP" sz="2000" b="0" i="1" u="none" strike="noStrike" cap="none" normalizeH="0" baseline="0" dirty="0" err="1" smtClean="0">
                <a:ln>
                  <a:noFill/>
                </a:ln>
                <a:solidFill>
                  <a:schemeClr val="tx1"/>
                </a:solidFill>
                <a:effectLst/>
                <a:latin typeface="Century" pitchFamily="18" charset="0"/>
                <a:ea typeface="ＭＳ 明朝" pitchFamily="17" charset="-128"/>
                <a:cs typeface="Times New Roman" pitchFamily="18" charset="0"/>
              </a:rPr>
              <a:t>Wea</a:t>
            </a:r>
            <a:r>
              <a:rPr kumimoji="1" lang="en-US" altLang="ja-JP" sz="2000" b="0" i="1"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Rev.</a:t>
            </a:r>
            <a:r>
              <a:rPr kumimoji="1" lang="en-US" altLang="ja-JP"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109, 813–829.</a:t>
            </a:r>
            <a:endPar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4400" b="0" i="0" u="none" strike="noStrike" cap="none" normalizeH="0" baseline="0" dirty="0" smtClean="0">
              <a:ln>
                <a:noFill/>
              </a:ln>
              <a:solidFill>
                <a:schemeClr val="tx1"/>
              </a:solidFill>
              <a:effectLst/>
              <a:latin typeface="Arial" pitchFamily="34" charset="0"/>
              <a:ea typeface="ＭＳ Ｐゴシック"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23728" y="836712"/>
            <a:ext cx="3960440" cy="5693866"/>
          </a:xfrm>
          <a:prstGeom prst="rect">
            <a:avLst/>
          </a:prstGeom>
          <a:noFill/>
        </p:spPr>
        <p:txBody>
          <a:bodyPr wrap="square" rtlCol="0">
            <a:spAutoFit/>
          </a:bodyPr>
          <a:lstStyle/>
          <a:p>
            <a:pPr marL="342900" indent="-342900"/>
            <a:r>
              <a:rPr lang="ja-JP" altLang="en-US" sz="2800" dirty="0" smtClean="0"/>
              <a:t>・導入</a:t>
            </a:r>
            <a:endParaRPr lang="en-US" altLang="ja-JP" sz="2800" dirty="0" smtClean="0"/>
          </a:p>
          <a:p>
            <a:pPr marL="342900" indent="-342900"/>
            <a:endParaRPr lang="en-US" altLang="ja-JP" sz="2800" dirty="0" smtClean="0"/>
          </a:p>
          <a:p>
            <a:r>
              <a:rPr lang="ja-JP" altLang="en-US" sz="2800" dirty="0" smtClean="0"/>
              <a:t>・使用データ</a:t>
            </a:r>
            <a:endParaRPr lang="en-US" altLang="ja-JP" sz="2800" dirty="0" smtClean="0"/>
          </a:p>
          <a:p>
            <a:endParaRPr lang="en-US" altLang="ja-JP" sz="2800" dirty="0" smtClean="0"/>
          </a:p>
          <a:p>
            <a:r>
              <a:rPr lang="ja-JP" altLang="en-US" sz="2800" dirty="0" smtClean="0"/>
              <a:t>・解析手法</a:t>
            </a:r>
            <a:endParaRPr lang="en-US" altLang="ja-JP" sz="2800" dirty="0" smtClean="0"/>
          </a:p>
          <a:p>
            <a:endParaRPr kumimoji="1" lang="en-US" altLang="ja-JP" sz="2800" dirty="0" smtClean="0"/>
          </a:p>
          <a:p>
            <a:r>
              <a:rPr lang="ja-JP" altLang="en-US" sz="2800" dirty="0" smtClean="0"/>
              <a:t>・結果 １</a:t>
            </a:r>
            <a:endParaRPr lang="en-US" altLang="ja-JP" sz="2800" dirty="0" smtClean="0"/>
          </a:p>
          <a:p>
            <a:endParaRPr lang="en-US" altLang="ja-JP" sz="2800" dirty="0" smtClean="0"/>
          </a:p>
          <a:p>
            <a:r>
              <a:rPr lang="ja-JP" altLang="en-US" sz="2800" dirty="0" smtClean="0"/>
              <a:t>・結果 ２</a:t>
            </a:r>
            <a:endParaRPr lang="en-US" altLang="ja-JP" sz="2800" dirty="0" smtClean="0"/>
          </a:p>
          <a:p>
            <a:endParaRPr lang="en-US" altLang="ja-JP" sz="2800" dirty="0" smtClean="0"/>
          </a:p>
          <a:p>
            <a:r>
              <a:rPr lang="ja-JP" altLang="en-US" sz="2800" dirty="0" smtClean="0"/>
              <a:t>・まとめ</a:t>
            </a:r>
            <a:endParaRPr lang="en-US" altLang="ja-JP" sz="2800" dirty="0" smtClean="0"/>
          </a:p>
          <a:p>
            <a:endParaRPr lang="en-US" altLang="ja-JP" sz="2800" dirty="0"/>
          </a:p>
          <a:p>
            <a:pPr>
              <a:buFont typeface="Arial" pitchFamily="34" charset="0"/>
              <a:buChar char="•"/>
            </a:pPr>
            <a:r>
              <a:rPr lang="ja-JP" altLang="en-US" sz="2800" dirty="0" smtClean="0"/>
              <a:t>引用文献</a:t>
            </a:r>
            <a:endParaRPr lang="en-US" altLang="ja-JP" sz="2800" dirty="0" smtClean="0"/>
          </a:p>
        </p:txBody>
      </p:sp>
      <p:sp>
        <p:nvSpPr>
          <p:cNvPr id="3" name="テキスト ボックス 2"/>
          <p:cNvSpPr txBox="1"/>
          <p:nvPr/>
        </p:nvSpPr>
        <p:spPr>
          <a:xfrm>
            <a:off x="0" y="1"/>
            <a:ext cx="1475655" cy="461665"/>
          </a:xfrm>
          <a:prstGeom prst="rect">
            <a:avLst/>
          </a:prstGeom>
          <a:solidFill>
            <a:schemeClr val="accent6">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400" b="1" dirty="0" smtClean="0"/>
              <a:t>発表</a:t>
            </a:r>
            <a:r>
              <a:rPr lang="ja-JP" altLang="en-US" sz="2400" b="1" dirty="0" smtClean="0"/>
              <a:t>内容</a:t>
            </a:r>
            <a:endParaRPr kumimoji="1" lang="ja-JP" altLang="en-US" sz="2400" b="1" dirty="0"/>
          </a:p>
        </p:txBody>
      </p:sp>
      <p:sp>
        <p:nvSpPr>
          <p:cNvPr id="4" name="スライド番号プレースホルダ 3"/>
          <p:cNvSpPr>
            <a:spLocks noGrp="1"/>
          </p:cNvSpPr>
          <p:nvPr>
            <p:ph type="sldNum" sz="quarter" idx="12"/>
          </p:nvPr>
        </p:nvSpPr>
        <p:spPr/>
        <p:txBody>
          <a:bodyPr/>
          <a:lstStyle/>
          <a:p>
            <a:fld id="{221F566A-3787-4F37-89CC-3B4EDAB2091C}" type="slidenum">
              <a:rPr kumimoji="1" lang="ja-JP" altLang="en-US" smtClean="0"/>
              <a:pPr/>
              <a:t>2</a:t>
            </a:fld>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0" y="1"/>
            <a:ext cx="827583" cy="461665"/>
          </a:xfrm>
          <a:prstGeom prst="rect">
            <a:avLst/>
          </a:prstGeom>
          <a:solidFill>
            <a:schemeClr val="accent6">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400" b="1" dirty="0" smtClean="0"/>
              <a:t>導入</a:t>
            </a:r>
            <a:endParaRPr kumimoji="1" lang="ja-JP" altLang="en-US" sz="2400" b="1" dirty="0"/>
          </a:p>
        </p:txBody>
      </p:sp>
      <p:sp>
        <p:nvSpPr>
          <p:cNvPr id="12" name="右矢印 11"/>
          <p:cNvSpPr/>
          <p:nvPr/>
        </p:nvSpPr>
        <p:spPr>
          <a:xfrm>
            <a:off x="5364088" y="3952480"/>
            <a:ext cx="576064" cy="628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142775" y="575839"/>
            <a:ext cx="3600400" cy="113042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buFont typeface="Wingdings" pitchFamily="2" charset="2"/>
              <a:buChar char="ü"/>
            </a:pPr>
            <a:r>
              <a:rPr lang="ja-JP" altLang="en-US" sz="2400" dirty="0" smtClean="0"/>
              <a:t>赤道は熱的中心</a:t>
            </a:r>
            <a:endParaRPr lang="en-US" altLang="ja-JP" sz="2400" dirty="0" smtClean="0"/>
          </a:p>
          <a:p>
            <a:endParaRPr lang="en-US" altLang="ja-JP" sz="800" dirty="0" smtClean="0"/>
          </a:p>
          <a:p>
            <a:pPr>
              <a:buFont typeface="Wingdings" pitchFamily="2" charset="2"/>
              <a:buChar char="ü"/>
            </a:pPr>
            <a:r>
              <a:rPr lang="ja-JP" altLang="en-US" sz="2400" dirty="0" smtClean="0"/>
              <a:t>赤道を中心に大気循環</a:t>
            </a:r>
          </a:p>
        </p:txBody>
      </p:sp>
      <p:sp>
        <p:nvSpPr>
          <p:cNvPr id="14" name="下矢印 13"/>
          <p:cNvSpPr/>
          <p:nvPr/>
        </p:nvSpPr>
        <p:spPr>
          <a:xfrm>
            <a:off x="2259566" y="1772400"/>
            <a:ext cx="119651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83151" y="2168652"/>
            <a:ext cx="4608512" cy="1200329"/>
          </a:xfrm>
          <a:prstGeom prst="rect">
            <a:avLst/>
          </a:prstGeom>
          <a:noFill/>
        </p:spPr>
        <p:txBody>
          <a:bodyPr wrap="square" rtlCol="0">
            <a:spAutoFit/>
          </a:bodyPr>
          <a:lstStyle/>
          <a:p>
            <a:r>
              <a:rPr kumimoji="1" lang="ja-JP" altLang="en-US" sz="2400" dirty="0" smtClean="0"/>
              <a:t>赤道を対称として北半球と南半球それぞれで</a:t>
            </a:r>
            <a:r>
              <a:rPr lang="ja-JP" altLang="en-US" sz="2400" dirty="0" smtClean="0"/>
              <a:t>水蒸気が循環していると考えられることが多い</a:t>
            </a:r>
            <a:endParaRPr kumimoji="1" lang="ja-JP" altLang="en-US" sz="2400" dirty="0"/>
          </a:p>
        </p:txBody>
      </p:sp>
      <p:sp>
        <p:nvSpPr>
          <p:cNvPr id="18" name="テキスト ボックス 17"/>
          <p:cNvSpPr txBox="1"/>
          <p:nvPr/>
        </p:nvSpPr>
        <p:spPr>
          <a:xfrm>
            <a:off x="467544" y="3645024"/>
            <a:ext cx="4463081" cy="1200329"/>
          </a:xfrm>
          <a:prstGeom prst="rect">
            <a:avLst/>
          </a:prstGeom>
          <a:noFill/>
        </p:spPr>
        <p:txBody>
          <a:bodyPr wrap="none" rtlCol="0">
            <a:spAutoFit/>
          </a:bodyPr>
          <a:lstStyle/>
          <a:p>
            <a:r>
              <a:rPr lang="ja-JP" altLang="en-US" sz="2400" dirty="0" smtClean="0"/>
              <a:t>水蒸気が南北</a:t>
            </a:r>
            <a:r>
              <a:rPr lang="ja-JP" altLang="en-US" sz="2400" dirty="0" smtClean="0"/>
              <a:t>両半球間での輸送</a:t>
            </a:r>
            <a:endParaRPr lang="en-US" altLang="ja-JP" sz="2400" dirty="0" smtClean="0"/>
          </a:p>
          <a:p>
            <a:r>
              <a:rPr lang="ja-JP" altLang="en-US" sz="2400" dirty="0" smtClean="0"/>
              <a:t>　　－降水量</a:t>
            </a:r>
            <a:endParaRPr lang="en-US" altLang="ja-JP" sz="2400" dirty="0" smtClean="0"/>
          </a:p>
          <a:p>
            <a:r>
              <a:rPr kumimoji="1" lang="ja-JP" altLang="en-US" sz="2400" dirty="0" smtClean="0"/>
              <a:t>　</a:t>
            </a:r>
            <a:r>
              <a:rPr lang="ja-JP" altLang="en-US" sz="2400" dirty="0" smtClean="0"/>
              <a:t>　－海水塩分濃度</a:t>
            </a:r>
            <a:endParaRPr kumimoji="1" lang="ja-JP" altLang="en-US" sz="2400" dirty="0"/>
          </a:p>
        </p:txBody>
      </p:sp>
      <p:sp>
        <p:nvSpPr>
          <p:cNvPr id="16" name="角丸四角形 15"/>
          <p:cNvSpPr/>
          <p:nvPr/>
        </p:nvSpPr>
        <p:spPr>
          <a:xfrm>
            <a:off x="1198341" y="5013176"/>
            <a:ext cx="6552728" cy="1584176"/>
          </a:xfrm>
          <a:prstGeom prst="roundRect">
            <a:avLst/>
          </a:prstGeom>
          <a:solidFill>
            <a:schemeClr val="bg1">
              <a:alpha val="3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北半球と南半球での全体の水蒸気の循環を考えることが重要！！</a:t>
            </a:r>
            <a:endParaRPr kumimoji="1" lang="ja-JP" altLang="en-US" sz="2800" dirty="0">
              <a:solidFill>
                <a:schemeClr val="tx1"/>
              </a:solidFill>
            </a:endParaRPr>
          </a:p>
        </p:txBody>
      </p:sp>
      <p:sp>
        <p:nvSpPr>
          <p:cNvPr id="92" name="テキスト ボックス 91"/>
          <p:cNvSpPr txBox="1"/>
          <p:nvPr/>
        </p:nvSpPr>
        <p:spPr>
          <a:xfrm>
            <a:off x="6444209" y="3861048"/>
            <a:ext cx="1944215" cy="830997"/>
          </a:xfrm>
          <a:prstGeom prst="rect">
            <a:avLst/>
          </a:prstGeom>
          <a:noFill/>
        </p:spPr>
        <p:txBody>
          <a:bodyPr wrap="square" rtlCol="0">
            <a:spAutoFit/>
          </a:bodyPr>
          <a:lstStyle/>
          <a:p>
            <a:r>
              <a:rPr kumimoji="1" lang="ja-JP" altLang="en-US" sz="2400" dirty="0" smtClean="0"/>
              <a:t>海洋の循環にも影響</a:t>
            </a:r>
            <a:endParaRPr kumimoji="1" lang="ja-JP" altLang="en-US" sz="2400" dirty="0"/>
          </a:p>
        </p:txBody>
      </p:sp>
      <p:sp>
        <p:nvSpPr>
          <p:cNvPr id="93" name="スライド番号プレースホルダ 3"/>
          <p:cNvSpPr>
            <a:spLocks noGrp="1"/>
          </p:cNvSpPr>
          <p:nvPr>
            <p:ph type="sldNum" sz="quarter" idx="12"/>
          </p:nvPr>
        </p:nvSpPr>
        <p:spPr>
          <a:xfrm>
            <a:off x="8174736" y="2272"/>
            <a:ext cx="762000" cy="365760"/>
          </a:xfrm>
        </p:spPr>
        <p:txBody>
          <a:bodyPr/>
          <a:lstStyle/>
          <a:p>
            <a:fld id="{221F566A-3787-4F37-89CC-3B4EDAB2091C}" type="slidenum">
              <a:rPr kumimoji="1" lang="ja-JP" altLang="en-US" smtClean="0"/>
              <a:pPr/>
              <a:t>3</a:t>
            </a:fld>
            <a:endParaRPr kumimoji="1" lang="ja-JP" altLang="en-US"/>
          </a:p>
        </p:txBody>
      </p:sp>
      <p:sp>
        <p:nvSpPr>
          <p:cNvPr id="94" name="正方形/長方形 93"/>
          <p:cNvSpPr/>
          <p:nvPr/>
        </p:nvSpPr>
        <p:spPr>
          <a:xfrm>
            <a:off x="0" y="4365104"/>
            <a:ext cx="9144000" cy="2232248"/>
          </a:xfrm>
          <a:prstGeom prst="rect">
            <a:avLst/>
          </a:prstGeom>
          <a:solidFill>
            <a:schemeClr val="accent1">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水蒸気が北半球から南半球，また，南半球から北半球へ</a:t>
            </a:r>
            <a:endParaRPr kumimoji="1" lang="en-US" altLang="ja-JP" sz="2800" dirty="0" smtClean="0">
              <a:solidFill>
                <a:schemeClr val="tx1"/>
              </a:solidFill>
            </a:endParaRPr>
          </a:p>
          <a:p>
            <a:pPr algn="ctr"/>
            <a:r>
              <a:rPr kumimoji="1" lang="ja-JP" altLang="en-US" sz="2800" dirty="0" smtClean="0">
                <a:solidFill>
                  <a:schemeClr val="tx1"/>
                </a:solidFill>
              </a:rPr>
              <a:t>輸送される時</a:t>
            </a:r>
            <a:r>
              <a:rPr lang="ja-JP" altLang="en-US" sz="2800" dirty="0" smtClean="0">
                <a:solidFill>
                  <a:schemeClr val="tx1"/>
                </a:solidFill>
              </a:rPr>
              <a:t>をこれから考えていく！！</a:t>
            </a:r>
            <a:endParaRPr kumimoji="1" lang="ja-JP" altLang="en-US" sz="2800" dirty="0">
              <a:solidFill>
                <a:schemeClr val="tx1"/>
              </a:solidFill>
            </a:endParaRPr>
          </a:p>
        </p:txBody>
      </p:sp>
      <p:pic>
        <p:nvPicPr>
          <p:cNvPr id="51" name="図 50"/>
          <p:cNvPicPr/>
          <p:nvPr/>
        </p:nvPicPr>
        <p:blipFill>
          <a:blip r:embed="rId3" cstate="print"/>
          <a:srcRect/>
          <a:stretch>
            <a:fillRect/>
          </a:stretch>
        </p:blipFill>
        <p:spPr bwMode="auto">
          <a:xfrm>
            <a:off x="5724129" y="836712"/>
            <a:ext cx="3312368" cy="28089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500"/>
                                        <p:tgtEl>
                                          <p:spTgt spid="9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box(in)">
                                      <p:cBhvr>
                                        <p:cTn id="25"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P spid="16" grpId="0" animBg="1"/>
      <p:bldP spid="92" grpId="0"/>
      <p:bldP spid="9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
            <a:ext cx="1691680" cy="461665"/>
          </a:xfrm>
          <a:prstGeom prst="rect">
            <a:avLst/>
          </a:prstGeom>
          <a:solidFill>
            <a:schemeClr val="accent6">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400" b="1" dirty="0" smtClean="0"/>
              <a:t>使用データ</a:t>
            </a:r>
            <a:endParaRPr kumimoji="1" lang="ja-JP" altLang="en-US" sz="2400" b="1" dirty="0"/>
          </a:p>
        </p:txBody>
      </p:sp>
      <p:sp>
        <p:nvSpPr>
          <p:cNvPr id="3" name="テキスト ボックス 2"/>
          <p:cNvSpPr txBox="1"/>
          <p:nvPr/>
        </p:nvSpPr>
        <p:spPr>
          <a:xfrm>
            <a:off x="755576" y="620688"/>
            <a:ext cx="7848872" cy="6001643"/>
          </a:xfrm>
          <a:prstGeom prst="rect">
            <a:avLst/>
          </a:prstGeom>
          <a:noFill/>
        </p:spPr>
        <p:txBody>
          <a:bodyPr wrap="square" rtlCol="0">
            <a:spAutoFit/>
          </a:bodyPr>
          <a:lstStyle/>
          <a:p>
            <a:pPr>
              <a:buFont typeface="Wingdings" pitchFamily="2" charset="2"/>
              <a:buChar char="p"/>
            </a:pPr>
            <a:r>
              <a:rPr kumimoji="1" lang="en-US" altLang="ja-JP" sz="2400" dirty="0" smtClean="0"/>
              <a:t>GPCP</a:t>
            </a:r>
            <a:r>
              <a:rPr lang="ja-JP" altLang="en-US" sz="2400" dirty="0" smtClean="0"/>
              <a:t>  </a:t>
            </a:r>
            <a:r>
              <a:rPr lang="en-US" altLang="ja-JP" sz="2400" dirty="0" smtClean="0"/>
              <a:t>(1979-2007)</a:t>
            </a:r>
            <a:endParaRPr kumimoji="1" lang="en-US" altLang="ja-JP" sz="2400" dirty="0" smtClean="0"/>
          </a:p>
          <a:p>
            <a:pPr>
              <a:buFont typeface="Arial" pitchFamily="34" charset="0"/>
              <a:buChar char="•"/>
            </a:pPr>
            <a:r>
              <a:rPr lang="ja-JP" altLang="en-US" sz="2400" dirty="0" smtClean="0"/>
              <a:t>降水量</a:t>
            </a:r>
            <a:endParaRPr lang="en-US" altLang="ja-JP" sz="2400" dirty="0" smtClean="0"/>
          </a:p>
          <a:p>
            <a:endParaRPr kumimoji="1" lang="en-US" altLang="ja-JP" sz="2400" dirty="0" smtClean="0"/>
          </a:p>
          <a:p>
            <a:pPr>
              <a:buFont typeface="Wingdings" pitchFamily="2" charset="2"/>
              <a:buChar char="p"/>
            </a:pPr>
            <a:r>
              <a:rPr kumimoji="1" lang="en-US" altLang="ja-JP" sz="2400" dirty="0" smtClean="0"/>
              <a:t>NCEP</a:t>
            </a:r>
            <a:r>
              <a:rPr kumimoji="1" lang="en-US" altLang="ja-JP" sz="2000" dirty="0" smtClean="0"/>
              <a:t>/</a:t>
            </a:r>
            <a:r>
              <a:rPr kumimoji="1" lang="en-US" altLang="ja-JP" sz="2400" dirty="0" smtClean="0"/>
              <a:t>NCAR</a:t>
            </a:r>
            <a:r>
              <a:rPr kumimoji="1" lang="ja-JP" altLang="en-US" sz="2400" dirty="0" smtClean="0"/>
              <a:t>再解析データ</a:t>
            </a:r>
            <a:r>
              <a:rPr kumimoji="1" lang="en-US" altLang="ja-JP" sz="2400" dirty="0" smtClean="0"/>
              <a:t> </a:t>
            </a:r>
            <a:r>
              <a:rPr lang="ja-JP" altLang="en-US" sz="2400" dirty="0"/>
              <a:t> </a:t>
            </a:r>
            <a:r>
              <a:rPr lang="en-US" altLang="ja-JP" sz="2400" dirty="0" smtClean="0"/>
              <a:t>(1979-2007)</a:t>
            </a:r>
            <a:endParaRPr kumimoji="1" lang="en-US" altLang="ja-JP" sz="2400" dirty="0" smtClean="0"/>
          </a:p>
          <a:p>
            <a:pPr>
              <a:buFont typeface="Arial" pitchFamily="34" charset="0"/>
              <a:buChar char="•"/>
            </a:pPr>
            <a:r>
              <a:rPr lang="ja-JP" altLang="en-US" sz="2400" dirty="0" smtClean="0"/>
              <a:t>水蒸気フラックス  </a:t>
            </a:r>
            <a:r>
              <a:rPr lang="en-US" altLang="ja-JP" sz="2400" dirty="0" smtClean="0"/>
              <a:t>( Tachibana et al., 2008 )</a:t>
            </a:r>
          </a:p>
          <a:p>
            <a:r>
              <a:rPr lang="ja-JP" altLang="en-US" sz="2400" dirty="0" smtClean="0"/>
              <a:t>　　　　　　　　　　　　</a:t>
            </a:r>
            <a:r>
              <a:rPr lang="en-US" altLang="ja-JP" sz="2400" dirty="0" smtClean="0"/>
              <a:t>(</a:t>
            </a:r>
            <a:r>
              <a:rPr lang="en-US" altLang="ja-JP" sz="2400" dirty="0" err="1" smtClean="0"/>
              <a:t>Oshima</a:t>
            </a:r>
            <a:r>
              <a:rPr lang="en-US" altLang="ja-JP" sz="2400" dirty="0" smtClean="0"/>
              <a:t>, K., and K. Yamazaki ,2006)</a:t>
            </a:r>
            <a:endParaRPr lang="ja-JP" altLang="en-US" sz="2400" dirty="0" smtClean="0"/>
          </a:p>
          <a:p>
            <a:pPr>
              <a:buFont typeface="Arial" pitchFamily="34" charset="0"/>
              <a:buChar char="•"/>
            </a:pPr>
            <a:r>
              <a:rPr lang="ja-JP" altLang="en-US" sz="2400" dirty="0" smtClean="0"/>
              <a:t>地上気圧</a:t>
            </a:r>
            <a:endParaRPr lang="en-US" altLang="ja-JP" sz="2400" dirty="0" smtClean="0"/>
          </a:p>
          <a:p>
            <a:endParaRPr lang="en-US" altLang="ja-JP" sz="2400" dirty="0" smtClean="0"/>
          </a:p>
          <a:p>
            <a:pPr>
              <a:buFont typeface="Arial" pitchFamily="34" charset="0"/>
              <a:buChar char="•"/>
            </a:pPr>
            <a:r>
              <a:rPr lang="en-US" altLang="ja-JP" sz="2400" dirty="0" smtClean="0"/>
              <a:t>500hPa</a:t>
            </a:r>
            <a:r>
              <a:rPr lang="ja-JP" altLang="en-US" sz="2400" dirty="0" smtClean="0"/>
              <a:t>ジオポテンシャル高度</a:t>
            </a:r>
            <a:endParaRPr lang="en-US" altLang="ja-JP" sz="2400" dirty="0" smtClean="0"/>
          </a:p>
          <a:p>
            <a:endParaRPr lang="en-US" altLang="ja-JP" sz="2400" dirty="0" smtClean="0"/>
          </a:p>
          <a:p>
            <a:pPr>
              <a:buFont typeface="Wingdings" pitchFamily="2" charset="2"/>
              <a:buChar char="p"/>
            </a:pPr>
            <a:r>
              <a:rPr lang="en-US" altLang="ja-JP" sz="2400" dirty="0" smtClean="0"/>
              <a:t>NOAA  Extended Reconstructed</a:t>
            </a:r>
            <a:r>
              <a:rPr lang="ja-JP" altLang="en-US" sz="2400" dirty="0" smtClean="0"/>
              <a:t>　</a:t>
            </a:r>
            <a:r>
              <a:rPr lang="en-US" altLang="ja-JP" sz="2400" dirty="0" smtClean="0"/>
              <a:t>(1979-2007)</a:t>
            </a:r>
          </a:p>
          <a:p>
            <a:pPr>
              <a:buFont typeface="Arial" pitchFamily="34" charset="0"/>
              <a:buChar char="•"/>
            </a:pPr>
            <a:r>
              <a:rPr lang="en-US" altLang="ja-JP" sz="2400" dirty="0" smtClean="0"/>
              <a:t>SST</a:t>
            </a:r>
          </a:p>
          <a:p>
            <a:endParaRPr lang="en-US" altLang="ja-JP" sz="2400" dirty="0"/>
          </a:p>
          <a:p>
            <a:pPr>
              <a:buFont typeface="Wingdings" pitchFamily="2" charset="2"/>
              <a:buChar char="p"/>
            </a:pPr>
            <a:r>
              <a:rPr lang="en-US" altLang="ja-JP" sz="2400" dirty="0" smtClean="0"/>
              <a:t>J-PFURO</a:t>
            </a:r>
            <a:r>
              <a:rPr lang="ja-JP" altLang="en-US" sz="2400" dirty="0" smtClean="0"/>
              <a:t>データ  </a:t>
            </a:r>
            <a:r>
              <a:rPr lang="en-US" altLang="ja-JP" sz="2400" dirty="0" smtClean="0"/>
              <a:t>(1988-2006)</a:t>
            </a:r>
          </a:p>
          <a:p>
            <a:pPr>
              <a:buFont typeface="Arial" pitchFamily="34" charset="0"/>
              <a:buChar char="•"/>
            </a:pPr>
            <a:r>
              <a:rPr lang="ja-JP" altLang="en-US" sz="2400" dirty="0" smtClean="0"/>
              <a:t>潜熱</a:t>
            </a:r>
            <a:r>
              <a:rPr lang="ja-JP" altLang="en-US" sz="2400" dirty="0"/>
              <a:t>フラックス</a:t>
            </a:r>
            <a:endParaRPr lang="en-US" altLang="ja-JP" sz="2400" dirty="0" smtClean="0"/>
          </a:p>
          <a:p>
            <a:endParaRPr kumimoji="1" lang="ja-JP" altLang="en-US" sz="2400" dirty="0"/>
          </a:p>
        </p:txBody>
      </p:sp>
      <p:sp>
        <p:nvSpPr>
          <p:cNvPr id="4" name="スライド番号プレースホルダ 3"/>
          <p:cNvSpPr>
            <a:spLocks noGrp="1"/>
          </p:cNvSpPr>
          <p:nvPr>
            <p:ph type="sldNum" sz="quarter" idx="12"/>
          </p:nvPr>
        </p:nvSpPr>
        <p:spPr/>
        <p:txBody>
          <a:bodyPr/>
          <a:lstStyle/>
          <a:p>
            <a:fld id="{221F566A-3787-4F37-89CC-3B4EDAB2091C}" type="slidenum">
              <a:rPr kumimoji="1" lang="ja-JP" altLang="en-US" smtClean="0"/>
              <a:pPr/>
              <a:t>4</a:t>
            </a:fld>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
            <a:ext cx="1475656" cy="461665"/>
          </a:xfrm>
          <a:prstGeom prst="rect">
            <a:avLst/>
          </a:prstGeom>
          <a:solidFill>
            <a:schemeClr val="accent6">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400" b="1" dirty="0" smtClean="0"/>
              <a:t>解析手法</a:t>
            </a:r>
            <a:endParaRPr kumimoji="1" lang="ja-JP" altLang="en-US" sz="2400" b="1" dirty="0"/>
          </a:p>
        </p:txBody>
      </p:sp>
      <p:sp>
        <p:nvSpPr>
          <p:cNvPr id="3" name="テキスト ボックス 2"/>
          <p:cNvSpPr txBox="1"/>
          <p:nvPr/>
        </p:nvSpPr>
        <p:spPr>
          <a:xfrm flipH="1">
            <a:off x="35496" y="620688"/>
            <a:ext cx="1478538" cy="461665"/>
          </a:xfrm>
          <a:prstGeom prst="rect">
            <a:avLst/>
          </a:prstGeom>
          <a:noFill/>
        </p:spPr>
        <p:txBody>
          <a:bodyPr wrap="square" rtlCol="0">
            <a:spAutoFit/>
          </a:bodyPr>
          <a:lstStyle/>
          <a:p>
            <a:r>
              <a:rPr kumimoji="1" lang="ja-JP" altLang="en-US" sz="2400" b="1" dirty="0" smtClean="0"/>
              <a:t>対象期間</a:t>
            </a:r>
            <a:endParaRPr kumimoji="1" lang="ja-JP" altLang="en-US" sz="2400" b="1" dirty="0"/>
          </a:p>
        </p:txBody>
      </p:sp>
      <p:sp>
        <p:nvSpPr>
          <p:cNvPr id="4" name="テキスト ボックス 3"/>
          <p:cNvSpPr txBox="1"/>
          <p:nvPr/>
        </p:nvSpPr>
        <p:spPr>
          <a:xfrm>
            <a:off x="251520" y="980728"/>
            <a:ext cx="4713150" cy="461665"/>
          </a:xfrm>
          <a:prstGeom prst="rect">
            <a:avLst/>
          </a:prstGeom>
          <a:noFill/>
        </p:spPr>
        <p:txBody>
          <a:bodyPr wrap="none" rtlCol="0">
            <a:spAutoFit/>
          </a:bodyPr>
          <a:lstStyle/>
          <a:p>
            <a:r>
              <a:rPr kumimoji="1" lang="ja-JP" altLang="en-US" sz="2400" dirty="0" smtClean="0"/>
              <a:t>１９７９年から２００７年を対象とする</a:t>
            </a:r>
            <a:endParaRPr kumimoji="1" lang="ja-JP" altLang="en-US" sz="2400" dirty="0"/>
          </a:p>
        </p:txBody>
      </p:sp>
      <p:sp>
        <p:nvSpPr>
          <p:cNvPr id="5" name="正方形/長方形 4"/>
          <p:cNvSpPr/>
          <p:nvPr/>
        </p:nvSpPr>
        <p:spPr>
          <a:xfrm>
            <a:off x="251520" y="2054669"/>
            <a:ext cx="8784976" cy="830997"/>
          </a:xfrm>
          <a:prstGeom prst="rect">
            <a:avLst/>
          </a:prstGeom>
        </p:spPr>
        <p:txBody>
          <a:bodyPr wrap="square">
            <a:spAutoFit/>
          </a:bodyPr>
          <a:lstStyle/>
          <a:p>
            <a:r>
              <a:rPr lang="ja-JP" altLang="en-US" sz="2400" dirty="0" smtClean="0"/>
              <a:t>赤道上と北緯２０度と南緯２０度における南北成分水蒸気フラックスの一周積分のインデックスをそれぞれ作成</a:t>
            </a:r>
            <a:endParaRPr lang="en-US" altLang="ja-JP" sz="2400" dirty="0" smtClean="0"/>
          </a:p>
        </p:txBody>
      </p:sp>
      <p:sp>
        <p:nvSpPr>
          <p:cNvPr id="6" name="テキスト ボックス 5"/>
          <p:cNvSpPr txBox="1"/>
          <p:nvPr/>
        </p:nvSpPr>
        <p:spPr>
          <a:xfrm flipH="1">
            <a:off x="35496" y="1628800"/>
            <a:ext cx="7920880" cy="461665"/>
          </a:xfrm>
          <a:prstGeom prst="rect">
            <a:avLst/>
          </a:prstGeom>
          <a:noFill/>
        </p:spPr>
        <p:txBody>
          <a:bodyPr wrap="square" rtlCol="0">
            <a:spAutoFit/>
          </a:bodyPr>
          <a:lstStyle/>
          <a:p>
            <a:r>
              <a:rPr kumimoji="1" lang="ja-JP" altLang="en-US" sz="2400" b="1" dirty="0" smtClean="0"/>
              <a:t>１．赤道</a:t>
            </a:r>
            <a:r>
              <a:rPr lang="ja-JP" altLang="en-US" sz="2400" b="1" dirty="0" smtClean="0"/>
              <a:t>と</a:t>
            </a:r>
            <a:r>
              <a:rPr lang="ja-JP" altLang="en-US" sz="2400" b="1" dirty="0"/>
              <a:t>北緯２０度と南緯２０度ラインの水蒸気フラックス</a:t>
            </a:r>
            <a:endParaRPr kumimoji="1" lang="ja-JP" altLang="en-US" sz="2400" b="1" dirty="0"/>
          </a:p>
        </p:txBody>
      </p:sp>
      <p:sp>
        <p:nvSpPr>
          <p:cNvPr id="11" name="テキスト ボックス 10"/>
          <p:cNvSpPr txBox="1"/>
          <p:nvPr/>
        </p:nvSpPr>
        <p:spPr>
          <a:xfrm flipH="1">
            <a:off x="206656" y="4149080"/>
            <a:ext cx="8757358" cy="461665"/>
          </a:xfrm>
          <a:prstGeom prst="rect">
            <a:avLst/>
          </a:prstGeom>
          <a:noFill/>
        </p:spPr>
        <p:txBody>
          <a:bodyPr wrap="square" rtlCol="0">
            <a:spAutoFit/>
          </a:bodyPr>
          <a:lstStyle/>
          <a:p>
            <a:r>
              <a:rPr lang="ja-JP" altLang="en-US" sz="2400" b="1" dirty="0"/>
              <a:t>２</a:t>
            </a:r>
            <a:r>
              <a:rPr lang="ja-JP" altLang="en-US" sz="2400" b="1" dirty="0" smtClean="0"/>
              <a:t>．北緯２０度から南緯２０度までの帯状全体での水蒸気の流れ</a:t>
            </a:r>
            <a:endParaRPr kumimoji="1" lang="ja-JP" altLang="en-US" sz="2400" b="1" dirty="0"/>
          </a:p>
        </p:txBody>
      </p:sp>
      <p:sp>
        <p:nvSpPr>
          <p:cNvPr id="13" name="正方形/長方形 12"/>
          <p:cNvSpPr/>
          <p:nvPr/>
        </p:nvSpPr>
        <p:spPr>
          <a:xfrm>
            <a:off x="432048" y="4623519"/>
            <a:ext cx="8892480" cy="830997"/>
          </a:xfrm>
          <a:prstGeom prst="rect">
            <a:avLst/>
          </a:prstGeom>
        </p:spPr>
        <p:txBody>
          <a:bodyPr wrap="square">
            <a:spAutoFit/>
          </a:bodyPr>
          <a:lstStyle/>
          <a:p>
            <a:r>
              <a:rPr lang="ja-JP" altLang="en-US" sz="2400" dirty="0" smtClean="0"/>
              <a:t>北緯２０度と南緯２０度の一周積分の２つの合計した</a:t>
            </a:r>
            <a:endParaRPr lang="en-US" altLang="ja-JP" sz="2400" dirty="0" smtClean="0"/>
          </a:p>
          <a:p>
            <a:r>
              <a:rPr lang="ja-JP" altLang="en-US" sz="2400" dirty="0" smtClean="0"/>
              <a:t>インデックスを作成</a:t>
            </a:r>
            <a:endParaRPr lang="en-US" altLang="ja-JP" sz="2400" dirty="0" smtClean="0"/>
          </a:p>
        </p:txBody>
      </p:sp>
      <p:sp>
        <p:nvSpPr>
          <p:cNvPr id="14" name="角丸四角形 13"/>
          <p:cNvSpPr/>
          <p:nvPr/>
        </p:nvSpPr>
        <p:spPr>
          <a:xfrm>
            <a:off x="539552" y="3140968"/>
            <a:ext cx="7920880" cy="792088"/>
          </a:xfrm>
          <a:prstGeom prst="roundRect">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上位５年と平均の偏差 ：　北向きに多く通過する時</a:t>
            </a:r>
            <a:endParaRPr kumimoji="1" lang="en-US" altLang="ja-JP" sz="2400" dirty="0" smtClean="0">
              <a:solidFill>
                <a:schemeClr val="tx1"/>
              </a:solidFill>
            </a:endParaRPr>
          </a:p>
        </p:txBody>
      </p:sp>
      <p:sp>
        <p:nvSpPr>
          <p:cNvPr id="15" name="スライド番号プレースホルダ 3"/>
          <p:cNvSpPr>
            <a:spLocks noGrp="1"/>
          </p:cNvSpPr>
          <p:nvPr>
            <p:ph type="sldNum" sz="quarter" idx="12"/>
          </p:nvPr>
        </p:nvSpPr>
        <p:spPr>
          <a:xfrm>
            <a:off x="8174736" y="2272"/>
            <a:ext cx="762000" cy="365760"/>
          </a:xfrm>
        </p:spPr>
        <p:txBody>
          <a:bodyPr/>
          <a:lstStyle/>
          <a:p>
            <a:fld id="{221F566A-3787-4F37-89CC-3B4EDAB2091C}" type="slidenum">
              <a:rPr kumimoji="1" lang="ja-JP" altLang="en-US" smtClean="0"/>
              <a:pPr/>
              <a:t>5</a:t>
            </a:fld>
            <a:endParaRPr kumimoji="1" lang="ja-JP" altLang="en-US" dirty="0"/>
          </a:p>
        </p:txBody>
      </p:sp>
      <p:sp>
        <p:nvSpPr>
          <p:cNvPr id="8" name="下矢印 7"/>
          <p:cNvSpPr/>
          <p:nvPr/>
        </p:nvSpPr>
        <p:spPr>
          <a:xfrm>
            <a:off x="3563888" y="2852936"/>
            <a:ext cx="151216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43899" y="5733256"/>
            <a:ext cx="7920880" cy="792088"/>
          </a:xfrm>
          <a:prstGeom prst="roundRect">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インデックスとそれぞれの場との相関</a:t>
            </a:r>
            <a:endParaRPr kumimoji="1" lang="en-US" altLang="ja-JP" sz="2400" dirty="0" smtClean="0">
              <a:solidFill>
                <a:schemeClr val="tx1"/>
              </a:solidFill>
            </a:endParaRPr>
          </a:p>
        </p:txBody>
      </p:sp>
      <p:sp>
        <p:nvSpPr>
          <p:cNvPr id="18" name="下矢印 17"/>
          <p:cNvSpPr/>
          <p:nvPr/>
        </p:nvSpPr>
        <p:spPr>
          <a:xfrm>
            <a:off x="3568235" y="5445224"/>
            <a:ext cx="151216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385" y="3434224"/>
            <a:ext cx="9143999" cy="1938992"/>
          </a:xfrm>
          <a:prstGeom prst="rect">
            <a:avLst/>
          </a:prstGeom>
          <a:ln w="57150"/>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altLang="ja-JP" sz="2400" dirty="0" smtClean="0"/>
          </a:p>
          <a:p>
            <a:r>
              <a:rPr lang="ja-JP" altLang="en-US" sz="2400" dirty="0" smtClean="0"/>
              <a:t>両半球間の赤道から中高緯度にかけての水蒸気の流れと降水量との関係を明らかにする</a:t>
            </a:r>
            <a:endParaRPr lang="en-US" altLang="ja-JP" sz="2400" dirty="0" smtClean="0"/>
          </a:p>
          <a:p>
            <a:r>
              <a:rPr lang="ja-JP" altLang="en-US" sz="2400" dirty="0" smtClean="0"/>
              <a:t>また，その時の気候場の傾向を探り，メカニズムを解明する</a:t>
            </a:r>
            <a:endParaRPr lang="en-US" altLang="ja-JP" sz="2400" dirty="0" smtClean="0"/>
          </a:p>
          <a:p>
            <a:endParaRPr kumimoji="1"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17" grpId="0" animBg="1"/>
      <p:bldP spid="1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040561" y="476672"/>
            <a:ext cx="4139951" cy="323983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24596" y="807434"/>
            <a:ext cx="3923929" cy="2376264"/>
          </a:xfrm>
          <a:prstGeom prst="rect">
            <a:avLst/>
          </a:prstGeom>
          <a:noFill/>
          <a:ln w="9525">
            <a:noFill/>
            <a:miter lim="800000"/>
            <a:headEnd/>
            <a:tailEnd/>
          </a:ln>
        </p:spPr>
      </p:pic>
      <p:grpSp>
        <p:nvGrpSpPr>
          <p:cNvPr id="2" name="グループ化 39"/>
          <p:cNvGrpSpPr/>
          <p:nvPr/>
        </p:nvGrpSpPr>
        <p:grpSpPr>
          <a:xfrm>
            <a:off x="419018" y="1758876"/>
            <a:ext cx="3312820" cy="426296"/>
            <a:chOff x="5514493" y="1356106"/>
            <a:chExt cx="3312820" cy="426296"/>
          </a:xfrm>
        </p:grpSpPr>
        <p:cxnSp>
          <p:nvCxnSpPr>
            <p:cNvPr id="4" name="直線コネクタ 3"/>
            <p:cNvCxnSpPr/>
            <p:nvPr/>
          </p:nvCxnSpPr>
          <p:spPr>
            <a:xfrm>
              <a:off x="5514493" y="1575670"/>
              <a:ext cx="33128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rot="5400000" flipH="1" flipV="1">
              <a:off x="5474419" y="1465111"/>
              <a:ext cx="219564" cy="15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rot="5400000" flipH="1" flipV="1">
              <a:off x="5687430" y="1465111"/>
              <a:ext cx="219564" cy="15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5400000" flipH="1" flipV="1">
              <a:off x="5898887" y="1465111"/>
              <a:ext cx="219564" cy="15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rot="5400000" flipH="1" flipV="1">
              <a:off x="7379083" y="1465111"/>
              <a:ext cx="219564" cy="15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5400000" flipH="1" flipV="1">
              <a:off x="7588985" y="1465111"/>
              <a:ext cx="219564" cy="15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rot="5400000" flipH="1" flipV="1">
              <a:off x="7800441" y="1465111"/>
              <a:ext cx="219564" cy="15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rot="5400000" flipH="1" flipV="1">
              <a:off x="8364326" y="1465111"/>
              <a:ext cx="219564" cy="15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rot="5400000" flipH="1" flipV="1">
              <a:off x="6956170" y="1465111"/>
              <a:ext cx="219564" cy="15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rot="5400000" flipH="1" flipV="1">
              <a:off x="7166072" y="1465111"/>
              <a:ext cx="219564" cy="15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5400000" flipH="1" flipV="1">
              <a:off x="6321800" y="1465111"/>
              <a:ext cx="219564" cy="15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rot="5400000">
              <a:off x="6110580" y="1673634"/>
              <a:ext cx="206731" cy="108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rot="5400000">
              <a:off x="6544298" y="1673634"/>
              <a:ext cx="206731" cy="108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rot="5400000">
              <a:off x="6755754" y="1673634"/>
              <a:ext cx="206731" cy="108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rot="5400000">
              <a:off x="7954008" y="1673634"/>
              <a:ext cx="206731" cy="108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rot="5400000">
              <a:off x="8165465" y="1673634"/>
              <a:ext cx="206731" cy="108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rot="5400000" flipH="1" flipV="1">
              <a:off x="8575782" y="1465111"/>
              <a:ext cx="219564" cy="15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38" name="Picture 2"/>
          <p:cNvPicPr>
            <a:picLocks noChangeAspect="1" noChangeArrowheads="1"/>
          </p:cNvPicPr>
          <p:nvPr/>
        </p:nvPicPr>
        <p:blipFill>
          <a:blip r:embed="rId4" cstate="print"/>
          <a:srcRect/>
          <a:stretch>
            <a:fillRect/>
          </a:stretch>
        </p:blipFill>
        <p:spPr bwMode="auto">
          <a:xfrm>
            <a:off x="3851920" y="3962334"/>
            <a:ext cx="4881775" cy="2492896"/>
          </a:xfrm>
          <a:prstGeom prst="rect">
            <a:avLst/>
          </a:prstGeom>
          <a:noFill/>
          <a:ln w="9525">
            <a:noFill/>
            <a:miter lim="800000"/>
            <a:headEnd/>
            <a:tailEnd/>
          </a:ln>
          <a:effectLst/>
        </p:spPr>
      </p:pic>
      <p:sp>
        <p:nvSpPr>
          <p:cNvPr id="39" name="テキスト ボックス 38"/>
          <p:cNvSpPr txBox="1"/>
          <p:nvPr/>
        </p:nvSpPr>
        <p:spPr>
          <a:xfrm>
            <a:off x="0" y="1"/>
            <a:ext cx="6732240" cy="461665"/>
          </a:xfrm>
          <a:prstGeom prst="rect">
            <a:avLst/>
          </a:prstGeom>
          <a:solidFill>
            <a:schemeClr val="accent6">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400" b="1" dirty="0" smtClean="0"/>
              <a:t>結果１　－赤道上水蒸気フラックスと全球降水量－</a:t>
            </a:r>
            <a:endParaRPr kumimoji="1" lang="ja-JP" altLang="en-US" sz="2400" b="1" dirty="0"/>
          </a:p>
        </p:txBody>
      </p:sp>
      <p:sp>
        <p:nvSpPr>
          <p:cNvPr id="45" name="左矢印 44"/>
          <p:cNvSpPr/>
          <p:nvPr/>
        </p:nvSpPr>
        <p:spPr>
          <a:xfrm rot="10800000">
            <a:off x="4097222" y="1161260"/>
            <a:ext cx="936104" cy="12047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3941020" y="2420888"/>
            <a:ext cx="1210588" cy="400110"/>
          </a:xfrm>
          <a:prstGeom prst="rect">
            <a:avLst/>
          </a:prstGeom>
          <a:noFill/>
        </p:spPr>
        <p:txBody>
          <a:bodyPr wrap="none" rtlCol="0">
            <a:spAutoFit/>
          </a:bodyPr>
          <a:lstStyle/>
          <a:p>
            <a:r>
              <a:rPr kumimoji="1" lang="ja-JP" altLang="en-US" sz="2000" b="1" dirty="0" smtClean="0"/>
              <a:t>一周合計</a:t>
            </a:r>
            <a:endParaRPr kumimoji="1" lang="ja-JP" altLang="en-US" sz="2000" b="1" dirty="0"/>
          </a:p>
        </p:txBody>
      </p:sp>
      <p:sp>
        <p:nvSpPr>
          <p:cNvPr id="47" name="テキスト ボックス 46"/>
          <p:cNvSpPr txBox="1"/>
          <p:nvPr/>
        </p:nvSpPr>
        <p:spPr>
          <a:xfrm>
            <a:off x="6012160" y="3687415"/>
            <a:ext cx="1512168" cy="461665"/>
          </a:xfrm>
          <a:prstGeom prst="rect">
            <a:avLst/>
          </a:prstGeom>
          <a:ln w="28575"/>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sz="2400" b="1" dirty="0" smtClean="0">
                <a:solidFill>
                  <a:srgbClr val="FF0000"/>
                </a:solidFill>
              </a:rPr>
              <a:t>相関</a:t>
            </a:r>
            <a:r>
              <a:rPr lang="en-US" altLang="ja-JP" sz="2400" b="1" dirty="0" smtClean="0">
                <a:solidFill>
                  <a:srgbClr val="FF0000"/>
                </a:solidFill>
              </a:rPr>
              <a:t>0.86</a:t>
            </a:r>
            <a:endParaRPr kumimoji="1" lang="ja-JP" altLang="en-US" sz="2400" dirty="0"/>
          </a:p>
        </p:txBody>
      </p:sp>
      <p:sp>
        <p:nvSpPr>
          <p:cNvPr id="48" name="テキスト ボックス 47"/>
          <p:cNvSpPr txBox="1"/>
          <p:nvPr/>
        </p:nvSpPr>
        <p:spPr>
          <a:xfrm>
            <a:off x="2987409" y="6381328"/>
            <a:ext cx="6409127" cy="400110"/>
          </a:xfrm>
          <a:prstGeom prst="rect">
            <a:avLst/>
          </a:prstGeom>
          <a:noFill/>
        </p:spPr>
        <p:txBody>
          <a:bodyPr wrap="none" rtlCol="0">
            <a:spAutoFit/>
          </a:bodyPr>
          <a:lstStyle/>
          <a:p>
            <a:r>
              <a:rPr lang="ja-JP" altLang="en-US" sz="2000" dirty="0" smtClean="0"/>
              <a:t>北半球と南半球の年降水量平均の差 </a:t>
            </a:r>
            <a:r>
              <a:rPr lang="en-US" altLang="ja-JP" sz="2000" dirty="0" smtClean="0"/>
              <a:t>(</a:t>
            </a:r>
            <a:r>
              <a:rPr lang="ja-JP" altLang="en-US" sz="2000" dirty="0" smtClean="0"/>
              <a:t>北半球－南半球</a:t>
            </a:r>
            <a:r>
              <a:rPr lang="en-US" altLang="ja-JP" sz="2000" dirty="0" smtClean="0"/>
              <a:t>)</a:t>
            </a:r>
            <a:r>
              <a:rPr kumimoji="1" lang="ja-JP" altLang="en-US" sz="2000" dirty="0"/>
              <a:t>　</a:t>
            </a:r>
            <a:endParaRPr kumimoji="1" lang="ja-JP" altLang="en-US" sz="2000" b="1" u="sng" dirty="0">
              <a:solidFill>
                <a:srgbClr val="FF0000"/>
              </a:solidFill>
            </a:endParaRPr>
          </a:p>
        </p:txBody>
      </p:sp>
      <p:sp>
        <p:nvSpPr>
          <p:cNvPr id="49" name="正方形/長方形 48"/>
          <p:cNvSpPr/>
          <p:nvPr/>
        </p:nvSpPr>
        <p:spPr>
          <a:xfrm>
            <a:off x="881234" y="4284550"/>
            <a:ext cx="6715102" cy="1656184"/>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smtClean="0"/>
              <a:t>赤道上での水蒸気移流によって</a:t>
            </a:r>
            <a:endParaRPr kumimoji="1" lang="en-US" altLang="ja-JP" sz="2800" dirty="0" smtClean="0"/>
          </a:p>
          <a:p>
            <a:pPr algn="ctr"/>
            <a:r>
              <a:rPr kumimoji="1" lang="ja-JP" altLang="en-US" sz="2800" dirty="0" smtClean="0"/>
              <a:t>全球の降水量は変化する！！</a:t>
            </a:r>
            <a:endParaRPr kumimoji="1" lang="ja-JP" altLang="en-US" sz="2800" dirty="0"/>
          </a:p>
        </p:txBody>
      </p:sp>
      <p:sp>
        <p:nvSpPr>
          <p:cNvPr id="53" name="テキスト ボックス 52"/>
          <p:cNvSpPr txBox="1"/>
          <p:nvPr/>
        </p:nvSpPr>
        <p:spPr>
          <a:xfrm>
            <a:off x="3779912" y="3645024"/>
            <a:ext cx="1001236" cy="369332"/>
          </a:xfrm>
          <a:prstGeom prst="rect">
            <a:avLst/>
          </a:prstGeom>
          <a:noFill/>
        </p:spPr>
        <p:txBody>
          <a:bodyPr wrap="none" rtlCol="0">
            <a:spAutoFit/>
          </a:bodyPr>
          <a:lstStyle/>
          <a:p>
            <a:r>
              <a:rPr lang="en-US" altLang="ja-JP" b="1" dirty="0" smtClean="0"/>
              <a:t>m</a:t>
            </a:r>
            <a:r>
              <a:rPr kumimoji="1" lang="en-US" altLang="ja-JP" b="1" dirty="0" smtClean="0"/>
              <a:t>m/day</a:t>
            </a:r>
            <a:endParaRPr kumimoji="1" lang="ja-JP" altLang="en-US" b="1" dirty="0"/>
          </a:p>
        </p:txBody>
      </p:sp>
      <p:sp>
        <p:nvSpPr>
          <p:cNvPr id="54" name="テキスト ボックス 53"/>
          <p:cNvSpPr txBox="1"/>
          <p:nvPr/>
        </p:nvSpPr>
        <p:spPr>
          <a:xfrm>
            <a:off x="8676456" y="5589240"/>
            <a:ext cx="375424" cy="369332"/>
          </a:xfrm>
          <a:prstGeom prst="rect">
            <a:avLst/>
          </a:prstGeom>
          <a:noFill/>
        </p:spPr>
        <p:txBody>
          <a:bodyPr wrap="none" rtlCol="0">
            <a:spAutoFit/>
          </a:bodyPr>
          <a:lstStyle/>
          <a:p>
            <a:r>
              <a:rPr kumimoji="1" lang="en-US" altLang="ja-JP" b="1" dirty="0" smtClean="0"/>
              <a:t>yr</a:t>
            </a:r>
            <a:endParaRPr kumimoji="1" lang="ja-JP" altLang="en-US" b="1" dirty="0"/>
          </a:p>
        </p:txBody>
      </p:sp>
      <p:sp>
        <p:nvSpPr>
          <p:cNvPr id="55" name="スライド番号プレースホルダ 54"/>
          <p:cNvSpPr>
            <a:spLocks noGrp="1"/>
          </p:cNvSpPr>
          <p:nvPr>
            <p:ph type="sldNum" sz="quarter" idx="12"/>
          </p:nvPr>
        </p:nvSpPr>
        <p:spPr/>
        <p:txBody>
          <a:bodyPr/>
          <a:lstStyle/>
          <a:p>
            <a:fld id="{221F566A-3787-4F37-89CC-3B4EDAB2091C}" type="slidenum">
              <a:rPr kumimoji="1" lang="ja-JP" altLang="en-US" smtClean="0"/>
              <a:pPr/>
              <a:t>6</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blinds(horizontal)">
                                      <p:cBhvr>
                                        <p:cTn id="16" dur="500"/>
                                        <p:tgtEl>
                                          <p:spTgt spid="46"/>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1000" fill="hold"/>
                                        <p:tgtEl>
                                          <p:spTgt spid="47"/>
                                        </p:tgtEl>
                                        <p:attrNameLst>
                                          <p:attrName>ppt_w</p:attrName>
                                        </p:attrNameLst>
                                      </p:cBhvr>
                                      <p:tavLst>
                                        <p:tav tm="0">
                                          <p:val>
                                            <p:strVal val="#ppt_w*0.70"/>
                                          </p:val>
                                        </p:tav>
                                        <p:tav tm="100000">
                                          <p:val>
                                            <p:strVal val="#ppt_w"/>
                                          </p:val>
                                        </p:tav>
                                      </p:tavLst>
                                    </p:anim>
                                    <p:anim calcmode="lin" valueType="num">
                                      <p:cBhvr>
                                        <p:cTn id="40" dur="1000" fill="hold"/>
                                        <p:tgtEl>
                                          <p:spTgt spid="47"/>
                                        </p:tgtEl>
                                        <p:attrNameLst>
                                          <p:attrName>ppt_h</p:attrName>
                                        </p:attrNameLst>
                                      </p:cBhvr>
                                      <p:tavLst>
                                        <p:tav tm="0">
                                          <p:val>
                                            <p:strVal val="#ppt_h"/>
                                          </p:val>
                                        </p:tav>
                                        <p:tav tm="100000">
                                          <p:val>
                                            <p:strVal val="#ppt_h"/>
                                          </p:val>
                                        </p:tav>
                                      </p:tavLst>
                                    </p:anim>
                                    <p:animEffect transition="in" filter="fade">
                                      <p:cBhvr>
                                        <p:cTn id="41" dur="10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box(in)">
                                      <p:cBhvr>
                                        <p:cTn id="4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7" grpId="0" animBg="1"/>
      <p:bldP spid="48" grpId="0"/>
      <p:bldP spid="49" grpId="0" animBg="1"/>
      <p:bldP spid="53"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4373068" y="980728"/>
            <a:ext cx="4637371" cy="2808312"/>
          </a:xfrm>
          <a:prstGeom prst="rect">
            <a:avLst/>
          </a:prstGeom>
          <a:noFill/>
          <a:ln w="9525">
            <a:noFill/>
            <a:miter lim="800000"/>
            <a:headEnd/>
            <a:tailEnd/>
          </a:ln>
        </p:spPr>
      </p:pic>
      <p:grpSp>
        <p:nvGrpSpPr>
          <p:cNvPr id="3" name="グループ化 70"/>
          <p:cNvGrpSpPr/>
          <p:nvPr/>
        </p:nvGrpSpPr>
        <p:grpSpPr>
          <a:xfrm>
            <a:off x="4735016" y="1844824"/>
            <a:ext cx="3895274" cy="435689"/>
            <a:chOff x="4735016" y="1844824"/>
            <a:chExt cx="3895274" cy="435689"/>
          </a:xfrm>
        </p:grpSpPr>
        <p:cxnSp>
          <p:nvCxnSpPr>
            <p:cNvPr id="4" name="直線コネクタ 3"/>
            <p:cNvCxnSpPr/>
            <p:nvPr/>
          </p:nvCxnSpPr>
          <p:spPr>
            <a:xfrm>
              <a:off x="4735016" y="2069225"/>
              <a:ext cx="38952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矢印コネクタ 4"/>
            <p:cNvCxnSpPr/>
            <p:nvPr/>
          </p:nvCxnSpPr>
          <p:spPr>
            <a:xfrm rot="5400000" flipH="1" flipV="1">
              <a:off x="4704779" y="1956111"/>
              <a:ext cx="224401" cy="1827"/>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rot="5400000" flipH="1" flipV="1">
              <a:off x="4955241" y="1956111"/>
              <a:ext cx="224401" cy="1827"/>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rot="5400000" flipH="1" flipV="1">
              <a:off x="5203876" y="1956111"/>
              <a:ext cx="224401" cy="1827"/>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rot="5400000" flipH="1" flipV="1">
              <a:off x="6944318" y="1956111"/>
              <a:ext cx="224401" cy="1827"/>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rot="5400000" flipH="1" flipV="1">
              <a:off x="7191124" y="1956111"/>
              <a:ext cx="224401" cy="1827"/>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rot="5400000" flipH="1" flipV="1">
              <a:off x="7439758" y="1956111"/>
              <a:ext cx="224401" cy="1827"/>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5400000" flipH="1" flipV="1">
              <a:off x="8102784" y="1956111"/>
              <a:ext cx="224401" cy="1827"/>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rot="5400000" flipH="1" flipV="1">
              <a:off x="6447049" y="1956111"/>
              <a:ext cx="224401" cy="1827"/>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5400000" flipH="1" flipV="1">
              <a:off x="6693856" y="1956111"/>
              <a:ext cx="224401" cy="1827"/>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rot="5400000" flipH="1" flipV="1">
              <a:off x="5701145" y="1956111"/>
              <a:ext cx="224401" cy="1827"/>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rot="5400000">
              <a:off x="5451802" y="2168517"/>
              <a:ext cx="211286" cy="12705"/>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rot="5400000">
              <a:off x="5961776" y="2168517"/>
              <a:ext cx="211286" cy="12705"/>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rot="5400000">
              <a:off x="6210409" y="2168517"/>
              <a:ext cx="211286" cy="12705"/>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5400000">
              <a:off x="7619338" y="2168517"/>
              <a:ext cx="211286" cy="12705"/>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rot="5400000">
              <a:off x="7867973" y="2168517"/>
              <a:ext cx="211286" cy="12705"/>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rot="5400000" flipH="1" flipV="1">
              <a:off x="8351418" y="1956111"/>
              <a:ext cx="224401" cy="1827"/>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grpSp>
      <p:sp>
        <p:nvSpPr>
          <p:cNvPr id="21" name="テキスト ボックス 20"/>
          <p:cNvSpPr txBox="1"/>
          <p:nvPr/>
        </p:nvSpPr>
        <p:spPr>
          <a:xfrm>
            <a:off x="0" y="1"/>
            <a:ext cx="6588224" cy="461665"/>
          </a:xfrm>
          <a:prstGeom prst="rect">
            <a:avLst/>
          </a:prstGeom>
          <a:solidFill>
            <a:schemeClr val="accent6">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400" b="1" dirty="0" smtClean="0"/>
              <a:t>結果１　－２０Ｎと２０Ｓラインでの水蒸気の流れ－</a:t>
            </a:r>
            <a:endParaRPr kumimoji="1" lang="ja-JP" altLang="en-US" sz="2400" b="1" dirty="0"/>
          </a:p>
        </p:txBody>
      </p:sp>
      <p:grpSp>
        <p:nvGrpSpPr>
          <p:cNvPr id="22" name="グループ化 71"/>
          <p:cNvGrpSpPr/>
          <p:nvPr/>
        </p:nvGrpSpPr>
        <p:grpSpPr>
          <a:xfrm>
            <a:off x="4747202" y="2417248"/>
            <a:ext cx="3888432" cy="435688"/>
            <a:chOff x="4747202" y="2417248"/>
            <a:chExt cx="3888432" cy="435688"/>
          </a:xfrm>
        </p:grpSpPr>
        <p:cxnSp>
          <p:nvCxnSpPr>
            <p:cNvPr id="24" name="直線コネクタ 23"/>
            <p:cNvCxnSpPr/>
            <p:nvPr/>
          </p:nvCxnSpPr>
          <p:spPr>
            <a:xfrm>
              <a:off x="4747202" y="2636812"/>
              <a:ext cx="3888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rot="5400000" flipH="1" flipV="1">
              <a:off x="4719240" y="2526118"/>
              <a:ext cx="219564" cy="1824"/>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rot="5400000" flipH="1" flipV="1">
              <a:off x="4969262" y="2526118"/>
              <a:ext cx="219564" cy="1824"/>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rot="5400000">
              <a:off x="5258381" y="2744527"/>
              <a:ext cx="216024" cy="794"/>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rot="5400000" flipH="1" flipV="1">
              <a:off x="6210322" y="2529758"/>
              <a:ext cx="219564" cy="1824"/>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rot="5400000" flipH="1" flipV="1">
              <a:off x="7201218" y="2526118"/>
              <a:ext cx="219564" cy="1824"/>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5400000" flipH="1" flipV="1">
              <a:off x="7449415" y="2526118"/>
              <a:ext cx="219564" cy="1824"/>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rot="5400000" flipH="1" flipV="1">
              <a:off x="8111277" y="2526118"/>
              <a:ext cx="219564" cy="1824"/>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rot="5400000" flipH="1" flipV="1">
              <a:off x="6458449" y="2526118"/>
              <a:ext cx="219564" cy="1824"/>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rot="5400000" flipH="1" flipV="1">
              <a:off x="6704823" y="2526118"/>
              <a:ext cx="219564" cy="1824"/>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rot="5400000" flipH="1" flipV="1">
              <a:off x="5481696" y="2529758"/>
              <a:ext cx="219564" cy="1824"/>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rot="5400000">
              <a:off x="5709565" y="2733937"/>
              <a:ext cx="206731" cy="12682"/>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rot="5400000">
              <a:off x="5973899" y="2733837"/>
              <a:ext cx="206731" cy="12682"/>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rot="5400000">
              <a:off x="6971525" y="2733937"/>
              <a:ext cx="206731" cy="12682"/>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rot="5400000">
              <a:off x="7628550" y="2733837"/>
              <a:ext cx="206731" cy="12682"/>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rot="5400000">
              <a:off x="7876748" y="2733837"/>
              <a:ext cx="206731" cy="12682"/>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rot="5400000" flipH="1" flipV="1">
              <a:off x="8359474" y="2526118"/>
              <a:ext cx="219564" cy="1824"/>
            </a:xfrm>
            <a:prstGeom prst="straightConnector1">
              <a:avLst/>
            </a:prstGeom>
            <a:ln w="38100">
              <a:solidFill>
                <a:srgbClr val="565AF4"/>
              </a:solidFill>
              <a:tailEnd type="arrow"/>
            </a:ln>
          </p:spPr>
          <p:style>
            <a:lnRef idx="1">
              <a:schemeClr val="accent1"/>
            </a:lnRef>
            <a:fillRef idx="0">
              <a:schemeClr val="accent1"/>
            </a:fillRef>
            <a:effectRef idx="0">
              <a:schemeClr val="accent1"/>
            </a:effectRef>
            <a:fontRef idx="minor">
              <a:schemeClr val="tx1"/>
            </a:fontRef>
          </p:style>
        </p:cxnSp>
      </p:grpSp>
      <p:sp>
        <p:nvSpPr>
          <p:cNvPr id="53" name="テキスト ボックス 52"/>
          <p:cNvSpPr txBox="1"/>
          <p:nvPr/>
        </p:nvSpPr>
        <p:spPr>
          <a:xfrm>
            <a:off x="107504" y="1124744"/>
            <a:ext cx="4166525" cy="2308324"/>
          </a:xfrm>
          <a:prstGeom prst="rect">
            <a:avLst/>
          </a:prstGeom>
          <a:noFill/>
        </p:spPr>
        <p:txBody>
          <a:bodyPr wrap="none" rtlCol="0">
            <a:spAutoFit/>
          </a:bodyPr>
          <a:lstStyle/>
          <a:p>
            <a:pPr>
              <a:buFont typeface="Wingdings" pitchFamily="2" charset="2"/>
              <a:buChar char="u"/>
            </a:pPr>
            <a:r>
              <a:rPr kumimoji="1" lang="ja-JP" altLang="en-US" sz="2400" dirty="0" smtClean="0"/>
              <a:t>赤道を通過した水蒸気は</a:t>
            </a:r>
            <a:endParaRPr kumimoji="1" lang="en-US" altLang="ja-JP" sz="2400" dirty="0" smtClean="0"/>
          </a:p>
          <a:p>
            <a:r>
              <a:rPr kumimoji="1" lang="ja-JP" altLang="en-US" sz="2400" dirty="0" smtClean="0"/>
              <a:t>その後どうなっているのか？？</a:t>
            </a:r>
            <a:endParaRPr kumimoji="1" lang="en-US" altLang="ja-JP" sz="2400" dirty="0" smtClean="0"/>
          </a:p>
          <a:p>
            <a:r>
              <a:rPr kumimoji="1" lang="ja-JP" altLang="en-US" sz="2400" dirty="0" smtClean="0"/>
              <a:t>－ そのまま流れていく？</a:t>
            </a:r>
            <a:endParaRPr kumimoji="1" lang="en-US" altLang="ja-JP" sz="2400" dirty="0" smtClean="0"/>
          </a:p>
          <a:p>
            <a:r>
              <a:rPr lang="ja-JP" altLang="en-US" sz="2400" dirty="0" smtClean="0"/>
              <a:t>－ 流れていかない？</a:t>
            </a:r>
            <a:endParaRPr lang="en-US" altLang="ja-JP" sz="2400" dirty="0" smtClean="0"/>
          </a:p>
          <a:p>
            <a:r>
              <a:rPr lang="ja-JP" altLang="en-US" sz="2400" dirty="0" smtClean="0"/>
              <a:t>－ 期間を置いて流れていく？</a:t>
            </a:r>
          </a:p>
          <a:p>
            <a:endParaRPr kumimoji="1" lang="ja-JP" altLang="en-US" sz="2400" dirty="0"/>
          </a:p>
        </p:txBody>
      </p:sp>
      <p:sp>
        <p:nvSpPr>
          <p:cNvPr id="55" name="角丸四角形 54"/>
          <p:cNvSpPr/>
          <p:nvPr/>
        </p:nvSpPr>
        <p:spPr>
          <a:xfrm>
            <a:off x="2051720" y="1556792"/>
            <a:ext cx="5040560" cy="1224136"/>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smtClean="0"/>
              <a:t>北緯</a:t>
            </a:r>
            <a:r>
              <a:rPr kumimoji="1" lang="en-US" altLang="ja-JP" sz="2400" dirty="0" smtClean="0"/>
              <a:t>20</a:t>
            </a:r>
            <a:r>
              <a:rPr kumimoji="1" lang="ja-JP" altLang="en-US" sz="2400" dirty="0" smtClean="0"/>
              <a:t>度と南緯</a:t>
            </a:r>
            <a:r>
              <a:rPr kumimoji="1" lang="en-US" altLang="ja-JP" sz="2400" dirty="0" smtClean="0"/>
              <a:t>20</a:t>
            </a:r>
            <a:r>
              <a:rPr kumimoji="1" lang="ja-JP" altLang="en-US" sz="2400" dirty="0" smtClean="0"/>
              <a:t>度のラインで水蒸気の流れを確認する</a:t>
            </a:r>
            <a:endParaRPr kumimoji="1" lang="ja-JP" altLang="en-US" sz="2400" dirty="0"/>
          </a:p>
        </p:txBody>
      </p:sp>
      <p:sp>
        <p:nvSpPr>
          <p:cNvPr id="99" name="四角形吹き出し 98"/>
          <p:cNvSpPr/>
          <p:nvPr/>
        </p:nvSpPr>
        <p:spPr>
          <a:xfrm>
            <a:off x="7825812" y="2835844"/>
            <a:ext cx="1224136" cy="432048"/>
          </a:xfrm>
          <a:prstGeom prst="wedgeRectCallout">
            <a:avLst>
              <a:gd name="adj1" fmla="val -29244"/>
              <a:gd name="adj2" fmla="val -71410"/>
            </a:avLst>
          </a:prstGeom>
          <a:solidFill>
            <a:schemeClr val="bg1"/>
          </a:solidFill>
          <a:ln w="57150">
            <a:solidFill>
              <a:srgbClr val="DD8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一周合計</a:t>
            </a:r>
            <a:endParaRPr kumimoji="1" lang="ja-JP" altLang="en-US" sz="2000" b="1" dirty="0">
              <a:solidFill>
                <a:schemeClr val="tx1"/>
              </a:solidFill>
            </a:endParaRPr>
          </a:p>
        </p:txBody>
      </p:sp>
      <p:sp>
        <p:nvSpPr>
          <p:cNvPr id="101" name="テキスト ボックス 100"/>
          <p:cNvSpPr txBox="1"/>
          <p:nvPr/>
        </p:nvSpPr>
        <p:spPr>
          <a:xfrm>
            <a:off x="4427984" y="6381328"/>
            <a:ext cx="388248" cy="369332"/>
          </a:xfrm>
          <a:prstGeom prst="rect">
            <a:avLst/>
          </a:prstGeom>
          <a:noFill/>
        </p:spPr>
        <p:txBody>
          <a:bodyPr wrap="none" rtlCol="0">
            <a:spAutoFit/>
          </a:bodyPr>
          <a:lstStyle/>
          <a:p>
            <a:r>
              <a:rPr lang="ja-JP" altLang="en-US" b="1" dirty="0" smtClean="0"/>
              <a:t>ｙｒ</a:t>
            </a:r>
            <a:endParaRPr kumimoji="1" lang="ja-JP" altLang="en-US" b="1" dirty="0"/>
          </a:p>
        </p:txBody>
      </p:sp>
      <p:sp>
        <p:nvSpPr>
          <p:cNvPr id="69" name="スライド番号プレースホルダ 68"/>
          <p:cNvSpPr>
            <a:spLocks noGrp="1"/>
          </p:cNvSpPr>
          <p:nvPr>
            <p:ph type="sldNum" sz="quarter" idx="12"/>
          </p:nvPr>
        </p:nvSpPr>
        <p:spPr/>
        <p:txBody>
          <a:bodyPr/>
          <a:lstStyle/>
          <a:p>
            <a:fld id="{221F566A-3787-4F37-89CC-3B4EDAB2091C}" type="slidenum">
              <a:rPr kumimoji="1" lang="ja-JP" altLang="en-US" smtClean="0"/>
              <a:pPr/>
              <a:t>7</a:t>
            </a:fld>
            <a:endParaRPr kumimoji="1" lang="ja-JP" altLang="en-US"/>
          </a:p>
        </p:txBody>
      </p:sp>
      <p:pic>
        <p:nvPicPr>
          <p:cNvPr id="72" name="Picture 2"/>
          <p:cNvPicPr>
            <a:picLocks noChangeArrowheads="1"/>
          </p:cNvPicPr>
          <p:nvPr/>
        </p:nvPicPr>
        <p:blipFill>
          <a:blip r:embed="rId4" cstate="print"/>
          <a:srcRect/>
          <a:stretch>
            <a:fillRect/>
          </a:stretch>
        </p:blipFill>
        <p:spPr bwMode="auto">
          <a:xfrm>
            <a:off x="2844792" y="4222166"/>
            <a:ext cx="3164758" cy="2635591"/>
          </a:xfrm>
          <a:prstGeom prst="rect">
            <a:avLst/>
          </a:prstGeom>
          <a:noFill/>
          <a:ln w="9525">
            <a:noFill/>
            <a:miter lim="800000"/>
            <a:headEnd/>
            <a:tailEnd/>
          </a:ln>
        </p:spPr>
      </p:pic>
      <p:sp>
        <p:nvSpPr>
          <p:cNvPr id="59" name="正方形/長方形 58"/>
          <p:cNvSpPr/>
          <p:nvPr/>
        </p:nvSpPr>
        <p:spPr>
          <a:xfrm>
            <a:off x="3212307" y="3956053"/>
            <a:ext cx="932321" cy="409051"/>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b="1" dirty="0" smtClean="0"/>
              <a:t>赤道</a:t>
            </a:r>
            <a:endParaRPr kumimoji="1" lang="ja-JP" altLang="en-US" sz="2400" b="1" dirty="0"/>
          </a:p>
        </p:txBody>
      </p:sp>
      <p:pic>
        <p:nvPicPr>
          <p:cNvPr id="6146" name="Picture 2"/>
          <p:cNvPicPr>
            <a:picLocks noChangeAspect="1" noChangeArrowheads="1"/>
          </p:cNvPicPr>
          <p:nvPr/>
        </p:nvPicPr>
        <p:blipFill>
          <a:blip r:embed="rId5" cstate="print"/>
          <a:srcRect/>
          <a:stretch>
            <a:fillRect/>
          </a:stretch>
        </p:blipFill>
        <p:spPr bwMode="auto">
          <a:xfrm>
            <a:off x="-44390" y="4247142"/>
            <a:ext cx="3013066" cy="2566233"/>
          </a:xfrm>
          <a:prstGeom prst="rect">
            <a:avLst/>
          </a:prstGeom>
          <a:noFill/>
          <a:ln w="9525">
            <a:noFill/>
            <a:miter lim="800000"/>
            <a:headEnd/>
            <a:tailEnd/>
          </a:ln>
        </p:spPr>
      </p:pic>
      <p:sp>
        <p:nvSpPr>
          <p:cNvPr id="61" name="正方形/長方形 60"/>
          <p:cNvSpPr/>
          <p:nvPr/>
        </p:nvSpPr>
        <p:spPr>
          <a:xfrm>
            <a:off x="179512" y="3993183"/>
            <a:ext cx="936104" cy="417295"/>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smtClean="0"/>
              <a:t>２０Ｓ</a:t>
            </a:r>
            <a:endParaRPr kumimoji="1" lang="ja-JP" altLang="en-US" sz="2400" b="1" dirty="0"/>
          </a:p>
        </p:txBody>
      </p:sp>
      <p:sp>
        <p:nvSpPr>
          <p:cNvPr id="65" name="テキスト ボックス 64"/>
          <p:cNvSpPr txBox="1"/>
          <p:nvPr/>
        </p:nvSpPr>
        <p:spPr>
          <a:xfrm>
            <a:off x="2627784" y="5032682"/>
            <a:ext cx="1143262" cy="400110"/>
          </a:xfrm>
          <a:prstGeom prst="rect">
            <a:avLst/>
          </a:prstGeom>
          <a:noFill/>
        </p:spPr>
        <p:txBody>
          <a:bodyPr wrap="none" rtlCol="0">
            <a:spAutoFit/>
          </a:bodyPr>
          <a:lstStyle/>
          <a:p>
            <a:r>
              <a:rPr kumimoji="1" lang="ja-JP" altLang="en-US" sz="2000" b="1" dirty="0" smtClean="0">
                <a:solidFill>
                  <a:srgbClr val="FF0000"/>
                </a:solidFill>
              </a:rPr>
              <a:t>－０．４３</a:t>
            </a:r>
            <a:endParaRPr kumimoji="1" lang="ja-JP" altLang="en-US" sz="2000" b="1" dirty="0">
              <a:solidFill>
                <a:srgbClr val="FF0000"/>
              </a:solidFill>
            </a:endParaRPr>
          </a:p>
        </p:txBody>
      </p:sp>
      <p:cxnSp>
        <p:nvCxnSpPr>
          <p:cNvPr id="68" name="直線矢印コネクタ 67"/>
          <p:cNvCxnSpPr/>
          <p:nvPr/>
        </p:nvCxnSpPr>
        <p:spPr>
          <a:xfrm>
            <a:off x="2627784" y="5589240"/>
            <a:ext cx="1080120" cy="1588"/>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a:blip r:embed="rId6" cstate="print"/>
          <a:srcRect/>
          <a:stretch>
            <a:fillRect/>
          </a:stretch>
        </p:blipFill>
        <p:spPr bwMode="auto">
          <a:xfrm>
            <a:off x="5995497" y="4221088"/>
            <a:ext cx="3040999" cy="2600912"/>
          </a:xfrm>
          <a:prstGeom prst="rect">
            <a:avLst/>
          </a:prstGeom>
          <a:noFill/>
          <a:ln w="9525">
            <a:noFill/>
            <a:miter lim="800000"/>
            <a:headEnd/>
            <a:tailEnd/>
          </a:ln>
        </p:spPr>
      </p:pic>
      <p:sp>
        <p:nvSpPr>
          <p:cNvPr id="60" name="正方形/長方形 59"/>
          <p:cNvSpPr/>
          <p:nvPr/>
        </p:nvSpPr>
        <p:spPr>
          <a:xfrm>
            <a:off x="6200566" y="3962739"/>
            <a:ext cx="983117" cy="411243"/>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smtClean="0"/>
              <a:t>２０Ｎ</a:t>
            </a:r>
            <a:endParaRPr kumimoji="1" lang="ja-JP" altLang="en-US" sz="2400" b="1" dirty="0"/>
          </a:p>
        </p:txBody>
      </p:sp>
      <p:sp>
        <p:nvSpPr>
          <p:cNvPr id="66" name="テキスト ボックス 65"/>
          <p:cNvSpPr txBox="1"/>
          <p:nvPr/>
        </p:nvSpPr>
        <p:spPr>
          <a:xfrm>
            <a:off x="5516970" y="5013176"/>
            <a:ext cx="1143262" cy="400110"/>
          </a:xfrm>
          <a:prstGeom prst="rect">
            <a:avLst/>
          </a:prstGeom>
          <a:noFill/>
        </p:spPr>
        <p:txBody>
          <a:bodyPr wrap="none" rtlCol="0">
            <a:spAutoFit/>
          </a:bodyPr>
          <a:lstStyle/>
          <a:p>
            <a:r>
              <a:rPr kumimoji="1" lang="ja-JP" altLang="en-US" sz="2000" b="1" dirty="0" smtClean="0">
                <a:solidFill>
                  <a:srgbClr val="FF0000"/>
                </a:solidFill>
              </a:rPr>
              <a:t>－０．４５</a:t>
            </a:r>
            <a:endParaRPr kumimoji="1" lang="ja-JP" altLang="en-US" sz="2000" b="1" dirty="0">
              <a:solidFill>
                <a:srgbClr val="FF0000"/>
              </a:solidFill>
            </a:endParaRPr>
          </a:p>
        </p:txBody>
      </p:sp>
      <p:cxnSp>
        <p:nvCxnSpPr>
          <p:cNvPr id="70" name="直線矢印コネクタ 69"/>
          <p:cNvCxnSpPr/>
          <p:nvPr/>
        </p:nvCxnSpPr>
        <p:spPr>
          <a:xfrm>
            <a:off x="5724128" y="5589240"/>
            <a:ext cx="936104" cy="1588"/>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pic>
        <p:nvPicPr>
          <p:cNvPr id="73" name="Picture 2"/>
          <p:cNvPicPr>
            <a:picLocks noChangeAspect="1" noChangeArrowheads="1"/>
          </p:cNvPicPr>
          <p:nvPr/>
        </p:nvPicPr>
        <p:blipFill>
          <a:blip r:embed="rId3" cstate="print"/>
          <a:srcRect/>
          <a:stretch>
            <a:fillRect/>
          </a:stretch>
        </p:blipFill>
        <p:spPr bwMode="auto">
          <a:xfrm>
            <a:off x="1331640" y="3495235"/>
            <a:ext cx="6192688" cy="3246133"/>
          </a:xfrm>
          <a:prstGeom prst="rect">
            <a:avLst/>
          </a:prstGeom>
          <a:noFill/>
          <a:ln w="9525">
            <a:noFill/>
            <a:miter lim="800000"/>
            <a:headEnd/>
            <a:tailEnd/>
          </a:ln>
        </p:spPr>
      </p:pic>
      <p:sp>
        <p:nvSpPr>
          <p:cNvPr id="74" name="角丸四角形 73"/>
          <p:cNvSpPr/>
          <p:nvPr/>
        </p:nvSpPr>
        <p:spPr>
          <a:xfrm>
            <a:off x="1814964" y="5131554"/>
            <a:ext cx="5184576" cy="288032"/>
          </a:xfrm>
          <a:prstGeom prst="round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4" name="直線コネクタ 103"/>
          <p:cNvCxnSpPr/>
          <p:nvPr/>
        </p:nvCxnSpPr>
        <p:spPr>
          <a:xfrm>
            <a:off x="1781444" y="5112802"/>
            <a:ext cx="52565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8" name="右矢印 77"/>
          <p:cNvSpPr/>
          <p:nvPr/>
        </p:nvSpPr>
        <p:spPr>
          <a:xfrm rot="16200000">
            <a:off x="2349463" y="5209634"/>
            <a:ext cx="216024" cy="484632"/>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右矢印 78"/>
          <p:cNvSpPr/>
          <p:nvPr/>
        </p:nvSpPr>
        <p:spPr>
          <a:xfrm rot="16200000">
            <a:off x="3554176" y="5209634"/>
            <a:ext cx="216024" cy="484632"/>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右矢印 79"/>
          <p:cNvSpPr/>
          <p:nvPr/>
        </p:nvSpPr>
        <p:spPr>
          <a:xfrm rot="16200000">
            <a:off x="4922328" y="5209634"/>
            <a:ext cx="216024" cy="484632"/>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右矢印 80"/>
          <p:cNvSpPr/>
          <p:nvPr/>
        </p:nvSpPr>
        <p:spPr>
          <a:xfrm rot="16200000">
            <a:off x="6218472" y="5209634"/>
            <a:ext cx="216024" cy="484632"/>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角丸四角形 90"/>
          <p:cNvSpPr/>
          <p:nvPr/>
        </p:nvSpPr>
        <p:spPr>
          <a:xfrm>
            <a:off x="1818604" y="4793512"/>
            <a:ext cx="5184576" cy="288032"/>
          </a:xfrm>
          <a:prstGeom prst="roundRect">
            <a:avLst/>
          </a:prstGeom>
          <a:solidFill>
            <a:srgbClr val="FF0000">
              <a:alpha val="6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右矢印 91"/>
          <p:cNvSpPr/>
          <p:nvPr/>
        </p:nvSpPr>
        <p:spPr>
          <a:xfrm rot="16200000">
            <a:off x="2350772" y="4477368"/>
            <a:ext cx="216024" cy="484632"/>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右矢印 92"/>
          <p:cNvSpPr/>
          <p:nvPr/>
        </p:nvSpPr>
        <p:spPr>
          <a:xfrm rot="16200000">
            <a:off x="3554176" y="4477368"/>
            <a:ext cx="216024" cy="484632"/>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右矢印 93"/>
          <p:cNvSpPr/>
          <p:nvPr/>
        </p:nvSpPr>
        <p:spPr>
          <a:xfrm rot="16200000">
            <a:off x="4925968" y="4477368"/>
            <a:ext cx="216024" cy="484632"/>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右矢印 94"/>
          <p:cNvSpPr/>
          <p:nvPr/>
        </p:nvSpPr>
        <p:spPr>
          <a:xfrm rot="16200000">
            <a:off x="6218472" y="4477368"/>
            <a:ext cx="216024" cy="484632"/>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右矢印 81"/>
          <p:cNvSpPr/>
          <p:nvPr/>
        </p:nvSpPr>
        <p:spPr>
          <a:xfrm rot="5400000">
            <a:off x="2349463" y="4849594"/>
            <a:ext cx="216024" cy="484632"/>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右矢印 82"/>
          <p:cNvSpPr/>
          <p:nvPr/>
        </p:nvSpPr>
        <p:spPr>
          <a:xfrm rot="5400000">
            <a:off x="3554176" y="4849594"/>
            <a:ext cx="216024" cy="484632"/>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右矢印 83"/>
          <p:cNvSpPr/>
          <p:nvPr/>
        </p:nvSpPr>
        <p:spPr>
          <a:xfrm rot="5400000">
            <a:off x="4922328" y="4849594"/>
            <a:ext cx="216024" cy="484632"/>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右矢印 84"/>
          <p:cNvSpPr/>
          <p:nvPr/>
        </p:nvSpPr>
        <p:spPr>
          <a:xfrm rot="5400000">
            <a:off x="6218472" y="4849594"/>
            <a:ext cx="216024" cy="484632"/>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2000"/>
                                        <p:tgtEl>
                                          <p:spTgt spid="22"/>
                                        </p:tgtEl>
                                      </p:cBhvr>
                                    </p:animEffect>
                                  </p:childTnLst>
                                </p:cTn>
                              </p:par>
                            </p:childTnLst>
                          </p:cTn>
                        </p:par>
                        <p:par>
                          <p:cTn id="12" fill="hold">
                            <p:stCondLst>
                              <p:cond delay="4000"/>
                            </p:stCondLst>
                            <p:childTnLst>
                              <p:par>
                                <p:cTn id="13" presetID="3" presetClass="entr" presetSubtype="10" fill="hold" grpId="0" nodeType="after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blinds(horizontal)">
                                      <p:cBhvr>
                                        <p:cTn id="15" dur="500"/>
                                        <p:tgtEl>
                                          <p:spTgt spid="9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box(in)">
                                      <p:cBhvr>
                                        <p:cTn id="20" dur="5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fade">
                                      <p:cBhvr>
                                        <p:cTn id="34" dur="500"/>
                                        <p:tgtEl>
                                          <p:spTgt spid="101"/>
                                        </p:tgtEl>
                                      </p:cBhvr>
                                    </p:animEffect>
                                  </p:childTnLst>
                                </p:cTn>
                              </p:par>
                              <p:par>
                                <p:cTn id="35" presetID="10" presetClass="entr" presetSubtype="0" fill="hold" nodeType="withEffect">
                                  <p:stCondLst>
                                    <p:cond delay="0"/>
                                  </p:stCondLst>
                                  <p:childTnLst>
                                    <p:set>
                                      <p:cBhvr>
                                        <p:cTn id="36" dur="1" fill="hold">
                                          <p:stCondLst>
                                            <p:cond delay="0"/>
                                          </p:stCondLst>
                                        </p:cTn>
                                        <p:tgtEl>
                                          <p:spTgt spid="6146"/>
                                        </p:tgtEl>
                                        <p:attrNameLst>
                                          <p:attrName>style.visibility</p:attrName>
                                        </p:attrNameLst>
                                      </p:cBhvr>
                                      <p:to>
                                        <p:strVal val="visible"/>
                                      </p:to>
                                    </p:set>
                                    <p:animEffect transition="in" filter="fade">
                                      <p:cBhvr>
                                        <p:cTn id="37" dur="500"/>
                                        <p:tgtEl>
                                          <p:spTgt spid="6146"/>
                                        </p:tgtEl>
                                      </p:cBhvr>
                                    </p:animEffect>
                                  </p:childTnLst>
                                </p:cTn>
                              </p:par>
                              <p:par>
                                <p:cTn id="38" presetID="10" presetClass="entr" presetSubtype="0" fill="hold" nodeType="with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childTnLst>
                                </p:cTn>
                              </p:par>
                              <p:par>
                                <p:cTn id="41" presetID="10" presetClass="entr" presetSubtype="0" fill="hold" nodeType="withEffect">
                                  <p:stCondLst>
                                    <p:cond delay="0"/>
                                  </p:stCondLst>
                                  <p:childTnLst>
                                    <p:set>
                                      <p:cBhvr>
                                        <p:cTn id="42" dur="1" fill="hold">
                                          <p:stCondLst>
                                            <p:cond delay="0"/>
                                          </p:stCondLst>
                                        </p:cTn>
                                        <p:tgtEl>
                                          <p:spTgt spid="6147"/>
                                        </p:tgtEl>
                                        <p:attrNameLst>
                                          <p:attrName>style.visibility</p:attrName>
                                        </p:attrNameLst>
                                      </p:cBhvr>
                                      <p:to>
                                        <p:strVal val="visible"/>
                                      </p:to>
                                    </p:set>
                                    <p:animEffect transition="in" filter="fade">
                                      <p:cBhvr>
                                        <p:cTn id="43" dur="500"/>
                                        <p:tgtEl>
                                          <p:spTgt spid="614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500"/>
                                        <p:tgtEl>
                                          <p:spTgt spid="65"/>
                                        </p:tgtEl>
                                      </p:cBhvr>
                                    </p:animEffect>
                                  </p:childTnLst>
                                </p:cTn>
                              </p:par>
                              <p:par>
                                <p:cTn id="49" presetID="10" presetClass="entr" presetSubtype="0"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par>
                                <p:cTn id="57" presetID="10" presetClass="entr" presetSubtype="0" fill="hold" nodeType="with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500"/>
                                        <p:tgtEl>
                                          <p:spTgt spid="70"/>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blinds(horizontal)">
                                      <p:cBhvr>
                                        <p:cTn id="64" dur="500"/>
                                        <p:tgtEl>
                                          <p:spTgt spid="73"/>
                                        </p:tgtEl>
                                      </p:cBhvr>
                                    </p:animEffect>
                                  </p:childTnLst>
                                </p:cTn>
                              </p:par>
                              <p:par>
                                <p:cTn id="65" presetID="10" presetClass="entr" presetSubtype="0" fill="hold" nodeType="with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fade">
                                      <p:cBhvr>
                                        <p:cTn id="67" dur="500"/>
                                        <p:tgtEl>
                                          <p:spTgt spid="10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wipe(up)">
                                      <p:cBhvr>
                                        <p:cTn id="72" dur="500"/>
                                        <p:tgtEl>
                                          <p:spTgt spid="82"/>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Effect transition="in" filter="wipe(up)">
                                      <p:cBhvr>
                                        <p:cTn id="75" dur="500"/>
                                        <p:tgtEl>
                                          <p:spTgt spid="83"/>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wipe(up)">
                                      <p:cBhvr>
                                        <p:cTn id="78" dur="500"/>
                                        <p:tgtEl>
                                          <p:spTgt spid="84"/>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85"/>
                                        </p:tgtEl>
                                        <p:attrNameLst>
                                          <p:attrName>style.visibility</p:attrName>
                                        </p:attrNameLst>
                                      </p:cBhvr>
                                      <p:to>
                                        <p:strVal val="visible"/>
                                      </p:to>
                                    </p:set>
                                    <p:animEffect transition="in" filter="wipe(up)">
                                      <p:cBhvr>
                                        <p:cTn id="81" dur="500"/>
                                        <p:tgtEl>
                                          <p:spTgt spid="8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92"/>
                                        </p:tgtEl>
                                        <p:attrNameLst>
                                          <p:attrName>style.visibility</p:attrName>
                                        </p:attrNameLst>
                                      </p:cBhvr>
                                      <p:to>
                                        <p:strVal val="visible"/>
                                      </p:to>
                                    </p:set>
                                    <p:animEffect transition="in" filter="wipe(down)">
                                      <p:cBhvr>
                                        <p:cTn id="86" dur="500"/>
                                        <p:tgtEl>
                                          <p:spTgt spid="92"/>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93"/>
                                        </p:tgtEl>
                                        <p:attrNameLst>
                                          <p:attrName>style.visibility</p:attrName>
                                        </p:attrNameLst>
                                      </p:cBhvr>
                                      <p:to>
                                        <p:strVal val="visible"/>
                                      </p:to>
                                    </p:set>
                                    <p:animEffect transition="in" filter="wipe(down)">
                                      <p:cBhvr>
                                        <p:cTn id="89" dur="500"/>
                                        <p:tgtEl>
                                          <p:spTgt spid="93"/>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95"/>
                                        </p:tgtEl>
                                        <p:attrNameLst>
                                          <p:attrName>style.visibility</p:attrName>
                                        </p:attrNameLst>
                                      </p:cBhvr>
                                      <p:to>
                                        <p:strVal val="visible"/>
                                      </p:to>
                                    </p:set>
                                    <p:animEffect transition="in" filter="wipe(down)">
                                      <p:cBhvr>
                                        <p:cTn id="95" dur="500"/>
                                        <p:tgtEl>
                                          <p:spTgt spid="95"/>
                                        </p:tgtEl>
                                      </p:cBhvr>
                                    </p:animEffect>
                                  </p:childTnLst>
                                </p:cTn>
                              </p:par>
                            </p:childTnLst>
                          </p:cTn>
                        </p:par>
                      </p:childTnLst>
                    </p:cTn>
                  </p:par>
                  <p:par>
                    <p:cTn id="96" fill="hold">
                      <p:stCondLst>
                        <p:cond delay="indefinite"/>
                      </p:stCondLst>
                      <p:childTnLst>
                        <p:par>
                          <p:cTn id="97" fill="hold">
                            <p:stCondLst>
                              <p:cond delay="0"/>
                            </p:stCondLst>
                            <p:childTnLst>
                              <p:par>
                                <p:cTn id="98" presetID="4" presetClass="entr" presetSubtype="32" fill="hold" grpId="0" nodeType="clickEffect">
                                  <p:stCondLst>
                                    <p:cond delay="0"/>
                                  </p:stCondLst>
                                  <p:childTnLst>
                                    <p:set>
                                      <p:cBhvr>
                                        <p:cTn id="99" dur="1" fill="hold">
                                          <p:stCondLst>
                                            <p:cond delay="0"/>
                                          </p:stCondLst>
                                        </p:cTn>
                                        <p:tgtEl>
                                          <p:spTgt spid="91"/>
                                        </p:tgtEl>
                                        <p:attrNameLst>
                                          <p:attrName>style.visibility</p:attrName>
                                        </p:attrNameLst>
                                      </p:cBhvr>
                                      <p:to>
                                        <p:strVal val="visible"/>
                                      </p:to>
                                    </p:set>
                                    <p:animEffect transition="in" filter="box(out)">
                                      <p:cBhvr>
                                        <p:cTn id="100" dur="500"/>
                                        <p:tgtEl>
                                          <p:spTgt spid="91"/>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wipe(down)">
                                      <p:cBhvr>
                                        <p:cTn id="105" dur="500"/>
                                        <p:tgtEl>
                                          <p:spTgt spid="78"/>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down)">
                                      <p:cBhvr>
                                        <p:cTn id="108" dur="500"/>
                                        <p:tgtEl>
                                          <p:spTgt spid="79"/>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down)">
                                      <p:cBhvr>
                                        <p:cTn id="111" dur="500"/>
                                        <p:tgtEl>
                                          <p:spTgt spid="80"/>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81"/>
                                        </p:tgtEl>
                                        <p:attrNameLst>
                                          <p:attrName>style.visibility</p:attrName>
                                        </p:attrNameLst>
                                      </p:cBhvr>
                                      <p:to>
                                        <p:strVal val="visible"/>
                                      </p:to>
                                    </p:set>
                                    <p:animEffect transition="in" filter="wipe(down)">
                                      <p:cBhvr>
                                        <p:cTn id="114" dur="500"/>
                                        <p:tgtEl>
                                          <p:spTgt spid="81"/>
                                        </p:tgtEl>
                                      </p:cBhvr>
                                    </p:animEffect>
                                  </p:childTnLst>
                                </p:cTn>
                              </p:par>
                            </p:childTnLst>
                          </p:cTn>
                        </p:par>
                      </p:childTnLst>
                    </p:cTn>
                  </p:par>
                  <p:par>
                    <p:cTn id="115" fill="hold">
                      <p:stCondLst>
                        <p:cond delay="indefinite"/>
                      </p:stCondLst>
                      <p:childTnLst>
                        <p:par>
                          <p:cTn id="116" fill="hold">
                            <p:stCondLst>
                              <p:cond delay="0"/>
                            </p:stCondLst>
                            <p:childTnLst>
                              <p:par>
                                <p:cTn id="117" presetID="4" presetClass="entr" presetSubtype="16" fill="hold" grpId="0" nodeType="click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box(in)">
                                      <p:cBhvr>
                                        <p:cTn id="11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99" grpId="0" animBg="1"/>
      <p:bldP spid="101" grpId="0"/>
      <p:bldP spid="59" grpId="0" animBg="1"/>
      <p:bldP spid="61" grpId="0" animBg="1"/>
      <p:bldP spid="65" grpId="0"/>
      <p:bldP spid="60" grpId="0" animBg="1"/>
      <p:bldP spid="66" grpId="0"/>
      <p:bldP spid="74" grpId="0" animBg="1"/>
      <p:bldP spid="78" grpId="0" animBg="1"/>
      <p:bldP spid="79" grpId="0" animBg="1"/>
      <p:bldP spid="80" grpId="0" animBg="1"/>
      <p:bldP spid="81" grpId="0" animBg="1"/>
      <p:bldP spid="91" grpId="0" animBg="1"/>
      <p:bldP spid="92" grpId="0" animBg="1"/>
      <p:bldP spid="93" grpId="0" animBg="1"/>
      <p:bldP spid="94" grpId="0" animBg="1"/>
      <p:bldP spid="95" grpId="0" animBg="1"/>
      <p:bldP spid="82" grpId="0" animBg="1"/>
      <p:bldP spid="83" grpId="0" animBg="1"/>
      <p:bldP spid="84" grpId="0" animBg="1"/>
      <p:bldP spid="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788476" y="692696"/>
            <a:ext cx="6355524" cy="2160240"/>
          </a:xfrm>
          <a:prstGeom prst="rect">
            <a:avLst/>
          </a:prstGeom>
          <a:noFill/>
          <a:ln w="9525">
            <a:noFill/>
            <a:miter lim="800000"/>
            <a:headEnd/>
            <a:tailEnd/>
          </a:ln>
        </p:spPr>
      </p:pic>
      <p:pic>
        <p:nvPicPr>
          <p:cNvPr id="62" name="Picture 3"/>
          <p:cNvPicPr>
            <a:picLocks noChangeArrowheads="1"/>
          </p:cNvPicPr>
          <p:nvPr/>
        </p:nvPicPr>
        <p:blipFill>
          <a:blip r:embed="rId3" cstate="print"/>
          <a:srcRect/>
          <a:stretch>
            <a:fillRect/>
          </a:stretch>
        </p:blipFill>
        <p:spPr bwMode="auto">
          <a:xfrm>
            <a:off x="-9878" y="720422"/>
            <a:ext cx="2844000" cy="2432421"/>
          </a:xfrm>
          <a:prstGeom prst="rect">
            <a:avLst/>
          </a:prstGeom>
          <a:noFill/>
          <a:ln w="9525">
            <a:noFill/>
            <a:miter lim="800000"/>
            <a:headEnd/>
            <a:tailEnd/>
          </a:ln>
        </p:spPr>
      </p:pic>
      <p:pic>
        <p:nvPicPr>
          <p:cNvPr id="61" name="Picture 2"/>
          <p:cNvPicPr>
            <a:picLocks noChangeAspect="1" noChangeArrowheads="1"/>
          </p:cNvPicPr>
          <p:nvPr/>
        </p:nvPicPr>
        <p:blipFill>
          <a:blip r:embed="rId4" cstate="print"/>
          <a:srcRect/>
          <a:stretch>
            <a:fillRect/>
          </a:stretch>
        </p:blipFill>
        <p:spPr bwMode="auto">
          <a:xfrm>
            <a:off x="-17756" y="4319151"/>
            <a:ext cx="2843974" cy="2422217"/>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2843809" y="4293096"/>
            <a:ext cx="6300192" cy="2160240"/>
          </a:xfrm>
          <a:prstGeom prst="rect">
            <a:avLst/>
          </a:prstGeom>
          <a:noFill/>
          <a:ln w="9525">
            <a:noFill/>
            <a:miter lim="800000"/>
            <a:headEnd/>
            <a:tailEnd/>
          </a:ln>
        </p:spPr>
      </p:pic>
      <p:sp>
        <p:nvSpPr>
          <p:cNvPr id="6" name="正方形/長方形 5"/>
          <p:cNvSpPr/>
          <p:nvPr/>
        </p:nvSpPr>
        <p:spPr>
          <a:xfrm>
            <a:off x="161756" y="5184232"/>
            <a:ext cx="2628000" cy="540000"/>
          </a:xfrm>
          <a:prstGeom prst="rect">
            <a:avLst/>
          </a:prstGeom>
          <a:solidFill>
            <a:schemeClr val="bg2">
              <a:alpha val="44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07504" y="4011956"/>
            <a:ext cx="946093" cy="523220"/>
          </a:xfrm>
          <a:prstGeom prst="rect">
            <a:avLst/>
          </a:prstGeom>
          <a:noFill/>
        </p:spPr>
        <p:txBody>
          <a:bodyPr wrap="none" rtlCol="0">
            <a:spAutoFit/>
          </a:bodyPr>
          <a:lstStyle/>
          <a:p>
            <a:r>
              <a:rPr lang="ja-JP" altLang="en-US" sz="2800" b="1" u="sng" dirty="0" smtClean="0"/>
              <a:t>２０Ｓ</a:t>
            </a:r>
            <a:endParaRPr kumimoji="1" lang="ja-JP" altLang="en-US" sz="2800" b="1" dirty="0"/>
          </a:p>
        </p:txBody>
      </p:sp>
      <p:sp>
        <p:nvSpPr>
          <p:cNvPr id="9" name="円/楕円 8"/>
          <p:cNvSpPr/>
          <p:nvPr/>
        </p:nvSpPr>
        <p:spPr>
          <a:xfrm>
            <a:off x="308366" y="1658840"/>
            <a:ext cx="72008" cy="720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03388" y="1145784"/>
            <a:ext cx="72008" cy="720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2006346" y="1703108"/>
            <a:ext cx="72008" cy="720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2573532" y="1458482"/>
            <a:ext cx="72008" cy="720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1916582" y="1090548"/>
            <a:ext cx="72008" cy="720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224520" y="4858720"/>
            <a:ext cx="72008" cy="720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503056" y="4588444"/>
            <a:ext cx="72008" cy="720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1435200" y="4517420"/>
            <a:ext cx="72008" cy="720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917566" y="4670314"/>
            <a:ext cx="72008" cy="720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61756" y="1832638"/>
            <a:ext cx="2628000" cy="396000"/>
          </a:xfrm>
          <a:prstGeom prst="rect">
            <a:avLst/>
          </a:prstGeom>
          <a:solidFill>
            <a:schemeClr val="bg2">
              <a:alpha val="44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1538786" y="4616062"/>
            <a:ext cx="72008" cy="720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909445" y="2259034"/>
            <a:ext cx="646331" cy="369332"/>
          </a:xfrm>
          <a:prstGeom prst="rect">
            <a:avLst/>
          </a:prstGeom>
          <a:noFill/>
        </p:spPr>
        <p:txBody>
          <a:bodyPr wrap="none" rtlCol="0">
            <a:spAutoFit/>
          </a:bodyPr>
          <a:lstStyle/>
          <a:p>
            <a:r>
              <a:rPr kumimoji="1" lang="ja-JP" altLang="en-US" b="1" dirty="0" smtClean="0"/>
              <a:t>平均</a:t>
            </a:r>
            <a:endParaRPr kumimoji="1" lang="ja-JP" altLang="en-US" b="1" dirty="0"/>
          </a:p>
        </p:txBody>
      </p:sp>
      <p:sp>
        <p:nvSpPr>
          <p:cNvPr id="21" name="テキスト ボックス 20"/>
          <p:cNvSpPr txBox="1"/>
          <p:nvPr/>
        </p:nvSpPr>
        <p:spPr>
          <a:xfrm>
            <a:off x="683568" y="1147862"/>
            <a:ext cx="994183" cy="369332"/>
          </a:xfrm>
          <a:prstGeom prst="rect">
            <a:avLst/>
          </a:prstGeom>
          <a:noFill/>
        </p:spPr>
        <p:txBody>
          <a:bodyPr wrap="none" rtlCol="0">
            <a:spAutoFit/>
          </a:bodyPr>
          <a:lstStyle/>
          <a:p>
            <a:r>
              <a:rPr kumimoji="1" lang="ja-JP" altLang="en-US" b="1" dirty="0" smtClean="0">
                <a:solidFill>
                  <a:srgbClr val="FF0000"/>
                </a:solidFill>
              </a:rPr>
              <a:t>上位</a:t>
            </a:r>
            <a:r>
              <a:rPr kumimoji="1" lang="en-US" altLang="ja-JP" b="1" dirty="0" smtClean="0">
                <a:solidFill>
                  <a:srgbClr val="FF0000"/>
                </a:solidFill>
              </a:rPr>
              <a:t>5</a:t>
            </a:r>
            <a:r>
              <a:rPr kumimoji="1" lang="ja-JP" altLang="en-US" b="1" dirty="0" smtClean="0">
                <a:solidFill>
                  <a:srgbClr val="FF0000"/>
                </a:solidFill>
              </a:rPr>
              <a:t>年</a:t>
            </a:r>
            <a:endParaRPr kumimoji="1" lang="ja-JP" altLang="en-US" b="1" dirty="0">
              <a:solidFill>
                <a:srgbClr val="FF0000"/>
              </a:solidFill>
            </a:endParaRPr>
          </a:p>
        </p:txBody>
      </p:sp>
      <p:sp>
        <p:nvSpPr>
          <p:cNvPr id="22" name="テキスト ボックス 21"/>
          <p:cNvSpPr txBox="1"/>
          <p:nvPr/>
        </p:nvSpPr>
        <p:spPr>
          <a:xfrm>
            <a:off x="2125469" y="5101948"/>
            <a:ext cx="646331" cy="369332"/>
          </a:xfrm>
          <a:prstGeom prst="rect">
            <a:avLst/>
          </a:prstGeom>
          <a:noFill/>
        </p:spPr>
        <p:txBody>
          <a:bodyPr wrap="none" rtlCol="0">
            <a:spAutoFit/>
          </a:bodyPr>
          <a:lstStyle/>
          <a:p>
            <a:r>
              <a:rPr kumimoji="1" lang="ja-JP" altLang="en-US" b="1" dirty="0" smtClean="0"/>
              <a:t>平均</a:t>
            </a:r>
            <a:endParaRPr kumimoji="1" lang="ja-JP" altLang="en-US" b="1" dirty="0"/>
          </a:p>
        </p:txBody>
      </p:sp>
      <p:sp>
        <p:nvSpPr>
          <p:cNvPr id="23" name="テキスト ボックス 22"/>
          <p:cNvSpPr txBox="1"/>
          <p:nvPr/>
        </p:nvSpPr>
        <p:spPr>
          <a:xfrm>
            <a:off x="1835696" y="4381868"/>
            <a:ext cx="994183" cy="369332"/>
          </a:xfrm>
          <a:prstGeom prst="rect">
            <a:avLst/>
          </a:prstGeom>
          <a:noFill/>
        </p:spPr>
        <p:txBody>
          <a:bodyPr wrap="none" rtlCol="0">
            <a:spAutoFit/>
          </a:bodyPr>
          <a:lstStyle/>
          <a:p>
            <a:r>
              <a:rPr kumimoji="1" lang="ja-JP" altLang="en-US" b="1" dirty="0" smtClean="0">
                <a:solidFill>
                  <a:srgbClr val="FF0000"/>
                </a:solidFill>
              </a:rPr>
              <a:t>上位</a:t>
            </a:r>
            <a:r>
              <a:rPr kumimoji="1" lang="en-US" altLang="ja-JP" b="1" dirty="0" smtClean="0">
                <a:solidFill>
                  <a:srgbClr val="FF0000"/>
                </a:solidFill>
              </a:rPr>
              <a:t>5</a:t>
            </a:r>
            <a:r>
              <a:rPr kumimoji="1" lang="ja-JP" altLang="en-US" b="1" dirty="0" smtClean="0">
                <a:solidFill>
                  <a:srgbClr val="FF0000"/>
                </a:solidFill>
              </a:rPr>
              <a:t>年</a:t>
            </a:r>
            <a:endParaRPr kumimoji="1" lang="ja-JP" altLang="en-US" b="1" dirty="0">
              <a:solidFill>
                <a:srgbClr val="FF0000"/>
              </a:solidFill>
            </a:endParaRPr>
          </a:p>
        </p:txBody>
      </p:sp>
      <p:sp>
        <p:nvSpPr>
          <p:cNvPr id="24" name="テキスト ボックス 23"/>
          <p:cNvSpPr txBox="1"/>
          <p:nvPr/>
        </p:nvSpPr>
        <p:spPr>
          <a:xfrm>
            <a:off x="0" y="1"/>
            <a:ext cx="8964488" cy="461665"/>
          </a:xfrm>
          <a:prstGeom prst="rect">
            <a:avLst/>
          </a:prstGeom>
          <a:solidFill>
            <a:schemeClr val="accent6">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400" b="1" dirty="0" smtClean="0"/>
              <a:t>結果１　－２０Ｎと２０Ｓラインで見た時のＳＳＴ偏差と水蒸気の流れ－</a:t>
            </a:r>
            <a:endParaRPr kumimoji="1" lang="ja-JP" altLang="en-US" sz="2400" b="1" dirty="0"/>
          </a:p>
        </p:txBody>
      </p:sp>
      <p:sp>
        <p:nvSpPr>
          <p:cNvPr id="27" name="テキスト ボックス 26"/>
          <p:cNvSpPr txBox="1"/>
          <p:nvPr/>
        </p:nvSpPr>
        <p:spPr>
          <a:xfrm>
            <a:off x="107504" y="396118"/>
            <a:ext cx="955711" cy="523220"/>
          </a:xfrm>
          <a:prstGeom prst="rect">
            <a:avLst/>
          </a:prstGeom>
          <a:noFill/>
        </p:spPr>
        <p:txBody>
          <a:bodyPr wrap="none" rtlCol="0">
            <a:spAutoFit/>
          </a:bodyPr>
          <a:lstStyle/>
          <a:p>
            <a:r>
              <a:rPr lang="ja-JP" altLang="en-US" sz="2800" b="1" u="sng" dirty="0" smtClean="0"/>
              <a:t>２０Ｎ</a:t>
            </a:r>
            <a:endParaRPr kumimoji="1" lang="ja-JP" altLang="en-US" sz="2800" b="1" dirty="0"/>
          </a:p>
        </p:txBody>
      </p:sp>
      <p:pic>
        <p:nvPicPr>
          <p:cNvPr id="4099" name="Picture 3"/>
          <p:cNvPicPr>
            <a:picLocks noChangeAspect="1" noChangeArrowheads="1"/>
          </p:cNvPicPr>
          <p:nvPr/>
        </p:nvPicPr>
        <p:blipFill>
          <a:blip r:embed="rId6" cstate="print"/>
          <a:srcRect/>
          <a:stretch>
            <a:fillRect/>
          </a:stretch>
        </p:blipFill>
        <p:spPr bwMode="auto">
          <a:xfrm>
            <a:off x="3220398" y="2670751"/>
            <a:ext cx="4032448" cy="368931"/>
          </a:xfrm>
          <a:prstGeom prst="rect">
            <a:avLst/>
          </a:prstGeom>
          <a:noFill/>
          <a:ln w="9525">
            <a:noFill/>
            <a:miter lim="800000"/>
            <a:headEnd/>
            <a:tailEnd/>
          </a:ln>
        </p:spPr>
      </p:pic>
      <p:sp>
        <p:nvSpPr>
          <p:cNvPr id="28" name="テキスト ボックス 27"/>
          <p:cNvSpPr txBox="1"/>
          <p:nvPr/>
        </p:nvSpPr>
        <p:spPr>
          <a:xfrm>
            <a:off x="6804248" y="2927838"/>
            <a:ext cx="415498" cy="369332"/>
          </a:xfrm>
          <a:prstGeom prst="rect">
            <a:avLst/>
          </a:prstGeom>
          <a:noFill/>
        </p:spPr>
        <p:txBody>
          <a:bodyPr wrap="none" rtlCol="0">
            <a:spAutoFit/>
          </a:bodyPr>
          <a:lstStyle/>
          <a:p>
            <a:r>
              <a:rPr lang="ja-JP" altLang="en-US" b="1" dirty="0" smtClean="0"/>
              <a:t>℃</a:t>
            </a:r>
            <a:endParaRPr kumimoji="1" lang="ja-JP" altLang="en-US" b="1" dirty="0"/>
          </a:p>
        </p:txBody>
      </p:sp>
      <p:sp>
        <p:nvSpPr>
          <p:cNvPr id="29" name="テキスト ボックス 28"/>
          <p:cNvSpPr txBox="1"/>
          <p:nvPr/>
        </p:nvSpPr>
        <p:spPr>
          <a:xfrm>
            <a:off x="2994203" y="6351711"/>
            <a:ext cx="6186309" cy="461665"/>
          </a:xfrm>
          <a:prstGeom prst="rect">
            <a:avLst/>
          </a:prstGeom>
          <a:noFill/>
        </p:spPr>
        <p:txBody>
          <a:bodyPr wrap="none" rtlCol="0">
            <a:spAutoFit/>
          </a:bodyPr>
          <a:lstStyle/>
          <a:p>
            <a:r>
              <a:rPr kumimoji="1" lang="ja-JP" altLang="en-US" sz="2400" dirty="0" smtClean="0"/>
              <a:t>陰影：ＳＳＴ偏差　　　　　矢印：水蒸気フラックス</a:t>
            </a:r>
            <a:endParaRPr kumimoji="1" lang="ja-JP" altLang="en-US" sz="2400" dirty="0"/>
          </a:p>
        </p:txBody>
      </p:sp>
      <p:sp>
        <p:nvSpPr>
          <p:cNvPr id="30" name="角丸四角形 29"/>
          <p:cNvSpPr/>
          <p:nvPr/>
        </p:nvSpPr>
        <p:spPr>
          <a:xfrm>
            <a:off x="6588224" y="1268760"/>
            <a:ext cx="1337320" cy="813036"/>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7195120" y="4848212"/>
            <a:ext cx="761256" cy="813036"/>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5220072" y="3318083"/>
            <a:ext cx="3312368" cy="830997"/>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400" dirty="0" smtClean="0"/>
              <a:t>エルニーニョの影響が強い！！</a:t>
            </a:r>
            <a:endParaRPr kumimoji="1" lang="ja-JP" altLang="en-US" sz="2400" dirty="0"/>
          </a:p>
        </p:txBody>
      </p:sp>
      <p:sp>
        <p:nvSpPr>
          <p:cNvPr id="33" name="右矢印 32"/>
          <p:cNvSpPr/>
          <p:nvPr/>
        </p:nvSpPr>
        <p:spPr>
          <a:xfrm rot="16046484">
            <a:off x="6902499" y="2475775"/>
            <a:ext cx="993520"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rot="5088976">
            <a:off x="7164994" y="4259414"/>
            <a:ext cx="693911"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p:cNvCxnSpPr/>
          <p:nvPr/>
        </p:nvCxnSpPr>
        <p:spPr>
          <a:xfrm>
            <a:off x="3097656" y="1539700"/>
            <a:ext cx="6012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076924" y="1052736"/>
            <a:ext cx="60315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159806" y="5068092"/>
            <a:ext cx="590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156166" y="5551416"/>
            <a:ext cx="590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曲折矢印 48"/>
          <p:cNvSpPr/>
          <p:nvPr/>
        </p:nvSpPr>
        <p:spPr>
          <a:xfrm rot="17757780">
            <a:off x="5271076" y="1087910"/>
            <a:ext cx="288032" cy="214612"/>
          </a:xfrm>
          <a:prstGeom prst="ben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 name="曲折矢印 49"/>
          <p:cNvSpPr/>
          <p:nvPr/>
        </p:nvSpPr>
        <p:spPr>
          <a:xfrm rot="15502549">
            <a:off x="5301281" y="1378694"/>
            <a:ext cx="288032" cy="216024"/>
          </a:xfrm>
          <a:prstGeom prst="bentArrow">
            <a:avLst>
              <a:gd name="adj1" fmla="val 25000"/>
              <a:gd name="adj2" fmla="val 25000"/>
              <a:gd name="adj3" fmla="val 25000"/>
              <a:gd name="adj4" fmla="val 41772"/>
            </a:avLst>
          </a:prstGeom>
          <a:solidFill>
            <a:srgbClr val="00B0F0"/>
          </a:solidFill>
          <a:ln>
            <a:solidFill>
              <a:srgbClr val="00B0F0"/>
            </a:solid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1" name="直線矢印コネクタ 50"/>
          <p:cNvCxnSpPr/>
          <p:nvPr/>
        </p:nvCxnSpPr>
        <p:spPr>
          <a:xfrm rot="10800000">
            <a:off x="5436096" y="1323881"/>
            <a:ext cx="576064" cy="1"/>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rot="16200000" flipV="1">
            <a:off x="6596770" y="5220654"/>
            <a:ext cx="288032" cy="288032"/>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2" name="グループ化 105"/>
          <p:cNvGrpSpPr/>
          <p:nvPr/>
        </p:nvGrpSpPr>
        <p:grpSpPr>
          <a:xfrm>
            <a:off x="6444208" y="4653136"/>
            <a:ext cx="152562" cy="639526"/>
            <a:chOff x="6147630" y="3861048"/>
            <a:chExt cx="152562" cy="639526"/>
          </a:xfrm>
        </p:grpSpPr>
        <p:cxnSp>
          <p:nvCxnSpPr>
            <p:cNvPr id="54" name="直線矢印コネクタ 53"/>
            <p:cNvCxnSpPr/>
            <p:nvPr/>
          </p:nvCxnSpPr>
          <p:spPr>
            <a:xfrm rot="16200000" flipH="1">
              <a:off x="6012160" y="4212542"/>
              <a:ext cx="432048" cy="144016"/>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rot="5400000" flipH="1" flipV="1">
              <a:off x="6075622" y="3933056"/>
              <a:ext cx="216024" cy="72008"/>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56" name="円/楕円 55"/>
          <p:cNvSpPr/>
          <p:nvPr/>
        </p:nvSpPr>
        <p:spPr>
          <a:xfrm>
            <a:off x="6012160" y="5013176"/>
            <a:ext cx="1008112" cy="504056"/>
          </a:xfrm>
          <a:prstGeom prst="ellipse">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00B0F0"/>
                </a:solidFill>
              </a:rPr>
              <a:t>収束</a:t>
            </a:r>
            <a:endParaRPr kumimoji="1" lang="ja-JP" altLang="en-US" sz="2000" b="1" dirty="0">
              <a:solidFill>
                <a:srgbClr val="00B0F0"/>
              </a:solidFill>
            </a:endParaRPr>
          </a:p>
        </p:txBody>
      </p:sp>
      <p:sp>
        <p:nvSpPr>
          <p:cNvPr id="57" name="円/楕円 56"/>
          <p:cNvSpPr/>
          <p:nvPr/>
        </p:nvSpPr>
        <p:spPr>
          <a:xfrm>
            <a:off x="5076056" y="1052736"/>
            <a:ext cx="1008112" cy="554360"/>
          </a:xfrm>
          <a:prstGeom prst="ellipse">
            <a:avLst/>
          </a:prstGeom>
          <a:solidFill>
            <a:srgbClr val="FF0000">
              <a:alpha val="4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発散</a:t>
            </a:r>
            <a:endParaRPr kumimoji="1" lang="ja-JP" altLang="en-US" sz="2000" b="1" dirty="0">
              <a:solidFill>
                <a:schemeClr val="tx1"/>
              </a:solidFill>
            </a:endParaRPr>
          </a:p>
        </p:txBody>
      </p:sp>
      <p:sp>
        <p:nvSpPr>
          <p:cNvPr id="58" name="正方形/長方形 57"/>
          <p:cNvSpPr/>
          <p:nvPr/>
        </p:nvSpPr>
        <p:spPr>
          <a:xfrm>
            <a:off x="4932040" y="629234"/>
            <a:ext cx="1656184" cy="1512168"/>
          </a:xfrm>
          <a:prstGeom prst="rect">
            <a:avLst/>
          </a:prstGeom>
          <a:solidFill>
            <a:srgbClr val="92D050">
              <a:alpha val="38000"/>
            </a:srgb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5004048" y="4509120"/>
            <a:ext cx="2160240" cy="1584176"/>
          </a:xfrm>
          <a:prstGeom prst="rect">
            <a:avLst/>
          </a:prstGeom>
          <a:solidFill>
            <a:srgbClr val="92D050">
              <a:alpha val="38000"/>
            </a:srgb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スライド番号プレースホルダ 70"/>
          <p:cNvSpPr>
            <a:spLocks noGrp="1"/>
          </p:cNvSpPr>
          <p:nvPr>
            <p:ph type="sldNum" sz="quarter" idx="12"/>
          </p:nvPr>
        </p:nvSpPr>
        <p:spPr/>
        <p:txBody>
          <a:bodyPr/>
          <a:lstStyle/>
          <a:p>
            <a:fld id="{221F566A-3787-4F37-89CC-3B4EDAB2091C}" type="slidenum">
              <a:rPr kumimoji="1" lang="ja-JP" altLang="en-US" smtClean="0">
                <a:solidFill>
                  <a:schemeClr val="tx1"/>
                </a:solidFill>
              </a:rPr>
              <a:pPr/>
              <a:t>8</a:t>
            </a:fld>
            <a:endParaRPr kumimoji="1" lang="ja-JP" altLang="en-US" dirty="0">
              <a:solidFill>
                <a:schemeClr val="tx1"/>
              </a:solidFill>
            </a:endParaRPr>
          </a:p>
        </p:txBody>
      </p:sp>
      <p:sp>
        <p:nvSpPr>
          <p:cNvPr id="53" name="正方形/長方形 52"/>
          <p:cNvSpPr/>
          <p:nvPr/>
        </p:nvSpPr>
        <p:spPr>
          <a:xfrm>
            <a:off x="3102562" y="773250"/>
            <a:ext cx="936104" cy="27948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smtClean="0"/>
              <a:t>北向き</a:t>
            </a:r>
            <a:endParaRPr kumimoji="1" lang="ja-JP" altLang="en-US" sz="2000" b="1" dirty="0"/>
          </a:p>
        </p:txBody>
      </p:sp>
      <p:sp>
        <p:nvSpPr>
          <p:cNvPr id="60" name="正方形/長方形 59"/>
          <p:cNvSpPr/>
          <p:nvPr/>
        </p:nvSpPr>
        <p:spPr>
          <a:xfrm>
            <a:off x="3131840" y="4377290"/>
            <a:ext cx="936104" cy="28803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smtClean="0"/>
              <a:t>北向き</a:t>
            </a:r>
            <a:endParaRPr kumimoji="1" lang="ja-JP" altLang="en-US" sz="2000" b="1" dirty="0"/>
          </a:p>
        </p:txBody>
      </p:sp>
      <p:sp>
        <p:nvSpPr>
          <p:cNvPr id="63" name="角丸四角形 62"/>
          <p:cNvSpPr/>
          <p:nvPr/>
        </p:nvSpPr>
        <p:spPr>
          <a:xfrm>
            <a:off x="206416" y="3262986"/>
            <a:ext cx="3744416" cy="792088"/>
          </a:xfrm>
          <a:prstGeom prst="roundRect">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上位５年－平均 ： 北向き</a:t>
            </a:r>
            <a:endParaRPr kumimoji="1" lang="en-US" altLang="ja-JP" sz="24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right)">
                                      <p:cBhvr>
                                        <p:cTn id="26" dur="500"/>
                                        <p:tgtEl>
                                          <p:spTgt spid="51"/>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down)">
                                      <p:cBhvr>
                                        <p:cTn id="30" dur="500"/>
                                        <p:tgtEl>
                                          <p:spTgt spid="49"/>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up)">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up)">
                                      <p:cBhvr>
                                        <p:cTn id="43" dur="500"/>
                                        <p:tgtEl>
                                          <p:spTgt spid="2"/>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500"/>
                                        <p:tgtEl>
                                          <p:spTgt spid="5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childTnLst>
                          </p:cTn>
                        </p:par>
                        <p:par>
                          <p:cTn id="60" fill="hold">
                            <p:stCondLst>
                              <p:cond delay="500"/>
                            </p:stCondLst>
                            <p:childTnLst>
                              <p:par>
                                <p:cTn id="61" presetID="27" presetClass="emph" presetSubtype="0" fill="hold" grpId="1" nodeType="afterEffect">
                                  <p:stCondLst>
                                    <p:cond delay="0"/>
                                  </p:stCondLst>
                                  <p:childTnLst>
                                    <p:animClr clrSpc="rgb">
                                      <p:cBhvr override="childStyle">
                                        <p:cTn id="62" dur="250" autoRev="1" fill="hold"/>
                                        <p:tgtEl>
                                          <p:spTgt spid="59"/>
                                        </p:tgtEl>
                                        <p:attrNameLst>
                                          <p:attrName>style.color</p:attrName>
                                        </p:attrNameLst>
                                      </p:cBhvr>
                                      <p:to>
                                        <a:schemeClr val="bg1"/>
                                      </p:to>
                                    </p:animClr>
                                    <p:animClr clrSpc="rgb">
                                      <p:cBhvr>
                                        <p:cTn id="63" dur="250" autoRev="1" fill="hold"/>
                                        <p:tgtEl>
                                          <p:spTgt spid="59"/>
                                        </p:tgtEl>
                                        <p:attrNameLst>
                                          <p:attrName>fillcolor</p:attrName>
                                        </p:attrNameLst>
                                      </p:cBhvr>
                                      <p:to>
                                        <a:schemeClr val="bg1"/>
                                      </p:to>
                                    </p:animClr>
                                    <p:set>
                                      <p:cBhvr>
                                        <p:cTn id="64" dur="250" autoRev="1" fill="hold"/>
                                        <p:tgtEl>
                                          <p:spTgt spid="59"/>
                                        </p:tgtEl>
                                        <p:attrNameLst>
                                          <p:attrName>fill.type</p:attrName>
                                        </p:attrNameLst>
                                      </p:cBhvr>
                                      <p:to>
                                        <p:strVal val="solid"/>
                                      </p:to>
                                    </p:set>
                                    <p:set>
                                      <p:cBhvr>
                                        <p:cTn id="65" dur="250" autoRev="1" fill="hold"/>
                                        <p:tgtEl>
                                          <p:spTgt spid="59"/>
                                        </p:tgtEl>
                                        <p:attrNameLst>
                                          <p:attrName>fill.on</p:attrName>
                                        </p:attrNameLst>
                                      </p:cBhvr>
                                      <p:to>
                                        <p:strVal val="true"/>
                                      </p:to>
                                    </p:set>
                                  </p:childTnLst>
                                </p:cTn>
                              </p:par>
                              <p:par>
                                <p:cTn id="66" presetID="27" presetClass="emph" presetSubtype="0" fill="hold" grpId="1" nodeType="withEffect">
                                  <p:stCondLst>
                                    <p:cond delay="0"/>
                                  </p:stCondLst>
                                  <p:childTnLst>
                                    <p:animClr clrSpc="rgb">
                                      <p:cBhvr override="childStyle">
                                        <p:cTn id="67" dur="250" autoRev="1" fill="hold"/>
                                        <p:tgtEl>
                                          <p:spTgt spid="58"/>
                                        </p:tgtEl>
                                        <p:attrNameLst>
                                          <p:attrName>style.color</p:attrName>
                                        </p:attrNameLst>
                                      </p:cBhvr>
                                      <p:to>
                                        <a:schemeClr val="bg1"/>
                                      </p:to>
                                    </p:animClr>
                                    <p:animClr clrSpc="rgb">
                                      <p:cBhvr>
                                        <p:cTn id="68" dur="250" autoRev="1" fill="hold"/>
                                        <p:tgtEl>
                                          <p:spTgt spid="58"/>
                                        </p:tgtEl>
                                        <p:attrNameLst>
                                          <p:attrName>fillcolor</p:attrName>
                                        </p:attrNameLst>
                                      </p:cBhvr>
                                      <p:to>
                                        <a:schemeClr val="bg1"/>
                                      </p:to>
                                    </p:animClr>
                                    <p:set>
                                      <p:cBhvr>
                                        <p:cTn id="69" dur="250" autoRev="1" fill="hold"/>
                                        <p:tgtEl>
                                          <p:spTgt spid="58"/>
                                        </p:tgtEl>
                                        <p:attrNameLst>
                                          <p:attrName>fill.type</p:attrName>
                                        </p:attrNameLst>
                                      </p:cBhvr>
                                      <p:to>
                                        <p:strVal val="solid"/>
                                      </p:to>
                                    </p:set>
                                    <p:set>
                                      <p:cBhvr>
                                        <p:cTn id="70" dur="250" autoRev="1" fill="hold"/>
                                        <p:tgtEl>
                                          <p:spTgt spid="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49" grpId="0" animBg="1"/>
      <p:bldP spid="50" grpId="0" animBg="1"/>
      <p:bldP spid="56" grpId="0" animBg="1"/>
      <p:bldP spid="57" grpId="0" animBg="1"/>
      <p:bldP spid="58" grpId="0" animBg="1"/>
      <p:bldP spid="58" grpId="1" animBg="1"/>
      <p:bldP spid="59" grpId="0" animBg="1"/>
      <p:bldP spid="5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
          <p:cNvPicPr>
            <a:picLocks noChangeArrowheads="1"/>
          </p:cNvPicPr>
          <p:nvPr/>
        </p:nvPicPr>
        <p:blipFill>
          <a:blip r:embed="rId2" cstate="print"/>
          <a:srcRect/>
          <a:stretch>
            <a:fillRect/>
          </a:stretch>
        </p:blipFill>
        <p:spPr bwMode="auto">
          <a:xfrm>
            <a:off x="4320496" y="2861482"/>
            <a:ext cx="4716000" cy="2016000"/>
          </a:xfrm>
          <a:prstGeom prst="rect">
            <a:avLst/>
          </a:prstGeom>
          <a:noFill/>
          <a:ln w="9525">
            <a:noFill/>
            <a:miter lim="800000"/>
            <a:headEnd/>
            <a:tailEnd/>
          </a:ln>
        </p:spPr>
      </p:pic>
      <p:pic>
        <p:nvPicPr>
          <p:cNvPr id="49" name="Picture 2"/>
          <p:cNvPicPr>
            <a:picLocks noChangeArrowheads="1"/>
          </p:cNvPicPr>
          <p:nvPr/>
        </p:nvPicPr>
        <p:blipFill>
          <a:blip r:embed="rId3" cstate="print"/>
          <a:srcRect/>
          <a:stretch>
            <a:fillRect/>
          </a:stretch>
        </p:blipFill>
        <p:spPr bwMode="auto">
          <a:xfrm>
            <a:off x="4294866" y="759798"/>
            <a:ext cx="4824000" cy="20520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4374" y="3529610"/>
            <a:ext cx="4320480" cy="284284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3347864" y="620688"/>
            <a:ext cx="648072" cy="2736304"/>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114972" y="530924"/>
            <a:ext cx="3115510" cy="2983940"/>
          </a:xfrm>
          <a:prstGeom prst="rect">
            <a:avLst/>
          </a:prstGeom>
          <a:noFill/>
          <a:ln w="9525">
            <a:noFill/>
            <a:miter lim="800000"/>
            <a:headEnd/>
            <a:tailEnd/>
          </a:ln>
        </p:spPr>
      </p:pic>
      <p:sp>
        <p:nvSpPr>
          <p:cNvPr id="3" name="テキスト ボックス 2"/>
          <p:cNvSpPr txBox="1"/>
          <p:nvPr/>
        </p:nvSpPr>
        <p:spPr>
          <a:xfrm>
            <a:off x="0" y="1"/>
            <a:ext cx="7524328" cy="461665"/>
          </a:xfrm>
          <a:prstGeom prst="rect">
            <a:avLst/>
          </a:prstGeom>
          <a:solidFill>
            <a:schemeClr val="accent6">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400" b="1" dirty="0" smtClean="0"/>
              <a:t>結果１　－南北成分収束発散と地上気圧偏差と降水量－</a:t>
            </a:r>
            <a:endParaRPr kumimoji="1" lang="ja-JP" altLang="en-US" sz="2400" b="1" dirty="0"/>
          </a:p>
        </p:txBody>
      </p:sp>
      <p:sp>
        <p:nvSpPr>
          <p:cNvPr id="5" name="テキスト ボックス 4"/>
          <p:cNvSpPr txBox="1"/>
          <p:nvPr/>
        </p:nvSpPr>
        <p:spPr>
          <a:xfrm>
            <a:off x="-36512" y="6423719"/>
            <a:ext cx="5950668" cy="46166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sz="2400" dirty="0" smtClean="0"/>
              <a:t>陰影：</a:t>
            </a:r>
            <a:r>
              <a:rPr kumimoji="1" lang="en-US" altLang="ja-JP" sz="2400" dirty="0" smtClean="0"/>
              <a:t>v</a:t>
            </a:r>
            <a:r>
              <a:rPr kumimoji="1" lang="ja-JP" altLang="en-US" sz="2400" dirty="0" smtClean="0"/>
              <a:t>成分発散収束　　</a:t>
            </a:r>
            <a:r>
              <a:rPr lang="ja-JP" altLang="en-US" sz="2400" dirty="0" smtClean="0"/>
              <a:t>線</a:t>
            </a:r>
            <a:r>
              <a:rPr lang="ja-JP" altLang="en-US" sz="2400" dirty="0" err="1" smtClean="0">
                <a:solidFill>
                  <a:schemeClr val="bg1"/>
                </a:solidFill>
              </a:rPr>
              <a:t>お</a:t>
            </a:r>
            <a:r>
              <a:rPr lang="ja-JP" altLang="en-US" sz="2400" dirty="0" smtClean="0"/>
              <a:t>：地上気圧偏差</a:t>
            </a:r>
            <a:endParaRPr kumimoji="1" lang="ja-JP" altLang="en-US" sz="2400" dirty="0"/>
          </a:p>
        </p:txBody>
      </p:sp>
      <p:sp>
        <p:nvSpPr>
          <p:cNvPr id="11" name="テキスト ボックス 10"/>
          <p:cNvSpPr txBox="1"/>
          <p:nvPr/>
        </p:nvSpPr>
        <p:spPr>
          <a:xfrm>
            <a:off x="3779912" y="3140968"/>
            <a:ext cx="369204" cy="369332"/>
          </a:xfrm>
          <a:prstGeom prst="rect">
            <a:avLst/>
          </a:prstGeom>
          <a:noFill/>
        </p:spPr>
        <p:txBody>
          <a:bodyPr wrap="none" rtlCol="0">
            <a:spAutoFit/>
          </a:bodyPr>
          <a:lstStyle/>
          <a:p>
            <a:r>
              <a:rPr lang="en-US" altLang="ja-JP" b="1" dirty="0" smtClean="0"/>
              <a:t>/s</a:t>
            </a:r>
            <a:endParaRPr kumimoji="1" lang="ja-JP" altLang="en-US" dirty="0"/>
          </a:p>
        </p:txBody>
      </p:sp>
      <p:sp>
        <p:nvSpPr>
          <p:cNvPr id="12" name="テキスト ボックス 11"/>
          <p:cNvSpPr txBox="1"/>
          <p:nvPr/>
        </p:nvSpPr>
        <p:spPr>
          <a:xfrm>
            <a:off x="7990560" y="4889892"/>
            <a:ext cx="1001236" cy="369332"/>
          </a:xfrm>
          <a:prstGeom prst="rect">
            <a:avLst/>
          </a:prstGeom>
          <a:noFill/>
        </p:spPr>
        <p:txBody>
          <a:bodyPr wrap="none" rtlCol="0">
            <a:spAutoFit/>
          </a:bodyPr>
          <a:lstStyle/>
          <a:p>
            <a:r>
              <a:rPr lang="en-US" altLang="ja-JP" b="1" dirty="0" smtClean="0"/>
              <a:t>m</a:t>
            </a:r>
            <a:r>
              <a:rPr kumimoji="1" lang="en-US" altLang="ja-JP" b="1" dirty="0" smtClean="0"/>
              <a:t>m/day</a:t>
            </a:r>
            <a:endParaRPr kumimoji="1" lang="ja-JP" altLang="en-US" b="1" dirty="0"/>
          </a:p>
        </p:txBody>
      </p:sp>
      <p:sp>
        <p:nvSpPr>
          <p:cNvPr id="13" name="テキスト ボックス 12"/>
          <p:cNvSpPr txBox="1"/>
          <p:nvPr/>
        </p:nvSpPr>
        <p:spPr>
          <a:xfrm>
            <a:off x="5868144" y="5445224"/>
            <a:ext cx="1877437" cy="830997"/>
          </a:xfrm>
          <a:prstGeom prst="rect">
            <a:avLst/>
          </a:prstGeom>
          <a:noFill/>
        </p:spPr>
        <p:txBody>
          <a:bodyPr wrap="none" rtlCol="0">
            <a:spAutoFit/>
          </a:bodyPr>
          <a:lstStyle/>
          <a:p>
            <a:r>
              <a:rPr kumimoji="1" lang="ja-JP" altLang="en-US" sz="2400" dirty="0" smtClean="0"/>
              <a:t>陰影：降水量</a:t>
            </a:r>
            <a:endParaRPr kumimoji="1" lang="en-US" altLang="ja-JP" sz="2400" dirty="0" smtClean="0"/>
          </a:p>
          <a:p>
            <a:endParaRPr kumimoji="1" lang="ja-JP" altLang="en-US" sz="2400" dirty="0"/>
          </a:p>
        </p:txBody>
      </p:sp>
      <p:cxnSp>
        <p:nvCxnSpPr>
          <p:cNvPr id="14" name="直線コネクタ 13"/>
          <p:cNvCxnSpPr/>
          <p:nvPr/>
        </p:nvCxnSpPr>
        <p:spPr>
          <a:xfrm>
            <a:off x="251358" y="4581128"/>
            <a:ext cx="39606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11342" y="5249932"/>
            <a:ext cx="388843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 name="グループ化 24"/>
          <p:cNvGrpSpPr/>
          <p:nvPr/>
        </p:nvGrpSpPr>
        <p:grpSpPr>
          <a:xfrm>
            <a:off x="2775827" y="4005064"/>
            <a:ext cx="211990" cy="765789"/>
            <a:chOff x="2581414" y="3328752"/>
            <a:chExt cx="144016" cy="625036"/>
          </a:xfrm>
        </p:grpSpPr>
        <p:cxnSp>
          <p:nvCxnSpPr>
            <p:cNvPr id="20" name="直線矢印コネクタ 19"/>
            <p:cNvCxnSpPr/>
            <p:nvPr/>
          </p:nvCxnSpPr>
          <p:spPr>
            <a:xfrm rot="16200000" flipH="1">
              <a:off x="2437398" y="3665756"/>
              <a:ext cx="432048" cy="14401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rot="5400000" flipH="1" flipV="1">
              <a:off x="2512923" y="3400760"/>
              <a:ext cx="216024" cy="720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円/楕円 21"/>
          <p:cNvSpPr/>
          <p:nvPr/>
        </p:nvSpPr>
        <p:spPr>
          <a:xfrm rot="20365137">
            <a:off x="1702601" y="3850532"/>
            <a:ext cx="1217188" cy="608068"/>
          </a:xfrm>
          <a:prstGeom prst="ellipse">
            <a:avLst/>
          </a:prstGeom>
          <a:solidFill>
            <a:srgbClr val="FF0000">
              <a:alpha val="4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高</a:t>
            </a:r>
            <a:endParaRPr kumimoji="1" lang="ja-JP" altLang="en-US" sz="2400" b="1" dirty="0">
              <a:solidFill>
                <a:schemeClr val="tx1"/>
              </a:solidFill>
            </a:endParaRPr>
          </a:p>
        </p:txBody>
      </p:sp>
      <p:sp>
        <p:nvSpPr>
          <p:cNvPr id="23" name="テキスト ボックス 22"/>
          <p:cNvSpPr txBox="1"/>
          <p:nvPr/>
        </p:nvSpPr>
        <p:spPr>
          <a:xfrm>
            <a:off x="2051720" y="601524"/>
            <a:ext cx="955711" cy="523220"/>
          </a:xfrm>
          <a:prstGeom prst="rect">
            <a:avLst/>
          </a:prstGeom>
          <a:noFill/>
        </p:spPr>
        <p:txBody>
          <a:bodyPr wrap="none" rtlCol="0">
            <a:spAutoFit/>
          </a:bodyPr>
          <a:lstStyle/>
          <a:p>
            <a:r>
              <a:rPr lang="ja-JP" altLang="en-US" sz="2800" b="1" u="sng" dirty="0" smtClean="0"/>
              <a:t>２０Ｎ</a:t>
            </a:r>
            <a:endParaRPr kumimoji="1" lang="ja-JP" altLang="en-US" sz="2800" b="1" dirty="0"/>
          </a:p>
        </p:txBody>
      </p:sp>
      <p:sp>
        <p:nvSpPr>
          <p:cNvPr id="24" name="テキスト ボックス 23"/>
          <p:cNvSpPr txBox="1"/>
          <p:nvPr/>
        </p:nvSpPr>
        <p:spPr>
          <a:xfrm>
            <a:off x="3064166" y="3605128"/>
            <a:ext cx="946093" cy="523220"/>
          </a:xfrm>
          <a:prstGeom prst="rect">
            <a:avLst/>
          </a:prstGeom>
          <a:noFill/>
        </p:spPr>
        <p:txBody>
          <a:bodyPr wrap="none" rtlCol="0">
            <a:spAutoFit/>
          </a:bodyPr>
          <a:lstStyle/>
          <a:p>
            <a:r>
              <a:rPr lang="ja-JP" altLang="en-US" sz="2800" b="1" u="sng" dirty="0" smtClean="0"/>
              <a:t>２０Ｓ</a:t>
            </a:r>
            <a:endParaRPr kumimoji="1" lang="ja-JP" altLang="en-US" sz="2800" b="1" dirty="0"/>
          </a:p>
        </p:txBody>
      </p:sp>
      <p:cxnSp>
        <p:nvCxnSpPr>
          <p:cNvPr id="27" name="直線コネクタ 26"/>
          <p:cNvCxnSpPr/>
          <p:nvPr/>
        </p:nvCxnSpPr>
        <p:spPr>
          <a:xfrm>
            <a:off x="314982" y="2331788"/>
            <a:ext cx="28083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19888" y="1654438"/>
            <a:ext cx="2808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曲折矢印 15"/>
          <p:cNvSpPr/>
          <p:nvPr/>
        </p:nvSpPr>
        <p:spPr>
          <a:xfrm rot="17757780">
            <a:off x="1203134" y="1913978"/>
            <a:ext cx="288032" cy="214612"/>
          </a:xfrm>
          <a:prstGeom prst="ben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曲折矢印 16"/>
          <p:cNvSpPr/>
          <p:nvPr/>
        </p:nvSpPr>
        <p:spPr>
          <a:xfrm rot="15502549">
            <a:off x="1233339" y="2204762"/>
            <a:ext cx="288032" cy="216024"/>
          </a:xfrm>
          <a:prstGeom prst="bentArrow">
            <a:avLst>
              <a:gd name="adj1" fmla="val 25000"/>
              <a:gd name="adj2" fmla="val 25000"/>
              <a:gd name="adj3" fmla="val 25000"/>
              <a:gd name="adj4" fmla="val 41772"/>
            </a:avLst>
          </a:prstGeom>
          <a:solidFill>
            <a:schemeClr val="tx1"/>
          </a:solidFill>
          <a:ln>
            <a:solidFill>
              <a:schemeClr val="tx1"/>
            </a:solid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8" name="直線矢印コネクタ 17"/>
          <p:cNvCxnSpPr/>
          <p:nvPr/>
        </p:nvCxnSpPr>
        <p:spPr>
          <a:xfrm rot="10800000">
            <a:off x="1475657" y="2161928"/>
            <a:ext cx="576064" cy="1"/>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1547664" y="1665296"/>
            <a:ext cx="1152128" cy="504056"/>
          </a:xfrm>
          <a:prstGeom prst="ellipse">
            <a:avLst/>
          </a:prstGeom>
          <a:solidFill>
            <a:srgbClr val="FF0000">
              <a:alpha val="4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高</a:t>
            </a:r>
            <a:endParaRPr kumimoji="1" lang="ja-JP" altLang="en-US" sz="2400" b="1" dirty="0">
              <a:solidFill>
                <a:schemeClr val="tx1"/>
              </a:solidFill>
            </a:endParaRPr>
          </a:p>
        </p:txBody>
      </p:sp>
      <p:sp>
        <p:nvSpPr>
          <p:cNvPr id="35" name="円/楕円 34"/>
          <p:cNvSpPr/>
          <p:nvPr/>
        </p:nvSpPr>
        <p:spPr>
          <a:xfrm>
            <a:off x="3203848" y="5517232"/>
            <a:ext cx="720080" cy="338585"/>
          </a:xfrm>
          <a:prstGeom prst="ellipse">
            <a:avLst/>
          </a:prstGeom>
          <a:solidFill>
            <a:srgbClr val="FF0000">
              <a:alpha val="4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高</a:t>
            </a:r>
            <a:endParaRPr kumimoji="1" lang="ja-JP" altLang="en-US" sz="2000" b="1" dirty="0">
              <a:solidFill>
                <a:schemeClr val="tx1"/>
              </a:solidFill>
            </a:endParaRPr>
          </a:p>
        </p:txBody>
      </p:sp>
      <p:sp>
        <p:nvSpPr>
          <p:cNvPr id="36" name="円/楕円 35"/>
          <p:cNvSpPr/>
          <p:nvPr/>
        </p:nvSpPr>
        <p:spPr>
          <a:xfrm>
            <a:off x="3085470" y="4877706"/>
            <a:ext cx="504056" cy="360040"/>
          </a:xfrm>
          <a:prstGeom prst="ellipse">
            <a:avLst/>
          </a:prstGeom>
          <a:solidFill>
            <a:srgbClr val="565AF4">
              <a:alpha val="44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rPr>
              <a:t>低</a:t>
            </a:r>
            <a:endParaRPr kumimoji="1" lang="ja-JP" altLang="en-US" sz="2000" b="1" dirty="0">
              <a:solidFill>
                <a:schemeClr val="tx1"/>
              </a:solidFill>
            </a:endParaRPr>
          </a:p>
        </p:txBody>
      </p:sp>
      <p:grpSp>
        <p:nvGrpSpPr>
          <p:cNvPr id="4" name="グループ化 37"/>
          <p:cNvGrpSpPr/>
          <p:nvPr/>
        </p:nvGrpSpPr>
        <p:grpSpPr>
          <a:xfrm>
            <a:off x="3059832" y="5013176"/>
            <a:ext cx="648072" cy="432048"/>
            <a:chOff x="2609426" y="5013176"/>
            <a:chExt cx="488230" cy="351656"/>
          </a:xfrm>
        </p:grpSpPr>
        <p:cxnSp>
          <p:nvCxnSpPr>
            <p:cNvPr id="34" name="直線コネクタ 33"/>
            <p:cNvCxnSpPr/>
            <p:nvPr/>
          </p:nvCxnSpPr>
          <p:spPr>
            <a:xfrm>
              <a:off x="2881632" y="5301208"/>
              <a:ext cx="216024" cy="636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rot="16200000" flipV="1">
              <a:off x="2609426" y="5013176"/>
              <a:ext cx="288032" cy="28803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9" name="直線コネクタ 38"/>
          <p:cNvCxnSpPr/>
          <p:nvPr/>
        </p:nvCxnSpPr>
        <p:spPr>
          <a:xfrm>
            <a:off x="4529270" y="1717900"/>
            <a:ext cx="442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4525630" y="1349314"/>
            <a:ext cx="4428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円/楕円 40"/>
          <p:cNvSpPr/>
          <p:nvPr/>
        </p:nvSpPr>
        <p:spPr>
          <a:xfrm>
            <a:off x="6194000" y="1336834"/>
            <a:ext cx="792088" cy="482352"/>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発散</a:t>
            </a:r>
            <a:endParaRPr kumimoji="1" lang="ja-JP" altLang="en-US" sz="1400" b="1" dirty="0">
              <a:solidFill>
                <a:schemeClr val="tx1"/>
              </a:solidFill>
            </a:endParaRPr>
          </a:p>
        </p:txBody>
      </p:sp>
      <p:cxnSp>
        <p:nvCxnSpPr>
          <p:cNvPr id="43" name="直線コネクタ 42"/>
          <p:cNvCxnSpPr/>
          <p:nvPr/>
        </p:nvCxnSpPr>
        <p:spPr>
          <a:xfrm>
            <a:off x="4554908" y="3814678"/>
            <a:ext cx="442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550002" y="4169812"/>
            <a:ext cx="4428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1547664" y="5327842"/>
            <a:ext cx="6336704" cy="1368152"/>
          </a:xfrm>
          <a:prstGeom prst="roundRect">
            <a:avLst/>
          </a:prstGeom>
          <a:ln w="5715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smtClean="0"/>
              <a:t>発散している領域 ⇒ 雨が少ない</a:t>
            </a:r>
            <a:endParaRPr lang="en-US" altLang="ja-JP" sz="2800" dirty="0" smtClean="0"/>
          </a:p>
          <a:p>
            <a:pPr algn="ctr"/>
            <a:r>
              <a:rPr lang="ja-JP" altLang="en-US" sz="2800" dirty="0" smtClean="0"/>
              <a:t>収束している領域 ⇒ 雨が多い</a:t>
            </a:r>
            <a:endParaRPr kumimoji="1" lang="ja-JP" altLang="en-US" sz="2800" dirty="0"/>
          </a:p>
        </p:txBody>
      </p:sp>
      <p:sp>
        <p:nvSpPr>
          <p:cNvPr id="46" name="スライド番号プレースホルダ 45"/>
          <p:cNvSpPr>
            <a:spLocks noGrp="1"/>
          </p:cNvSpPr>
          <p:nvPr>
            <p:ph type="sldNum" sz="quarter" idx="12"/>
          </p:nvPr>
        </p:nvSpPr>
        <p:spPr/>
        <p:txBody>
          <a:bodyPr/>
          <a:lstStyle/>
          <a:p>
            <a:fld id="{221F566A-3787-4F37-89CC-3B4EDAB2091C}" type="slidenum">
              <a:rPr kumimoji="1" lang="ja-JP" altLang="en-US" smtClean="0"/>
              <a:pPr/>
              <a:t>9</a:t>
            </a:fld>
            <a:endParaRPr kumimoji="1" lang="ja-JP" altLang="en-US"/>
          </a:p>
        </p:txBody>
      </p:sp>
      <p:sp>
        <p:nvSpPr>
          <p:cNvPr id="47" name="正方形/長方形 46"/>
          <p:cNvSpPr/>
          <p:nvPr/>
        </p:nvSpPr>
        <p:spPr>
          <a:xfrm>
            <a:off x="289344" y="3573016"/>
            <a:ext cx="936104" cy="28803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smtClean="0"/>
              <a:t>北向き</a:t>
            </a:r>
            <a:endParaRPr kumimoji="1" lang="ja-JP" altLang="en-US" sz="2000" b="1" dirty="0"/>
          </a:p>
        </p:txBody>
      </p:sp>
      <p:sp>
        <p:nvSpPr>
          <p:cNvPr id="48" name="正方形/長方形 47"/>
          <p:cNvSpPr/>
          <p:nvPr/>
        </p:nvSpPr>
        <p:spPr>
          <a:xfrm>
            <a:off x="297890" y="611146"/>
            <a:ext cx="936104" cy="28803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smtClean="0"/>
              <a:t>北向き</a:t>
            </a:r>
            <a:endParaRPr kumimoji="1" lang="ja-JP" altLang="en-US" sz="2000" b="1" dirty="0"/>
          </a:p>
        </p:txBody>
      </p:sp>
      <p:sp>
        <p:nvSpPr>
          <p:cNvPr id="42" name="円/楕円 41"/>
          <p:cNvSpPr/>
          <p:nvPr/>
        </p:nvSpPr>
        <p:spPr>
          <a:xfrm>
            <a:off x="6732240" y="3717032"/>
            <a:ext cx="792088" cy="482352"/>
          </a:xfrm>
          <a:prstGeom prst="ellipse">
            <a:avLst/>
          </a:prstGeom>
          <a:solidFill>
            <a:srgbClr val="424A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rPr>
              <a:t>収束</a:t>
            </a:r>
            <a:endParaRPr kumimoji="1" lang="ja-JP" altLang="en-US" sz="1400" b="1" dirty="0">
              <a:solidFill>
                <a:schemeClr val="bg1"/>
              </a:solidFill>
            </a:endParaRPr>
          </a:p>
        </p:txBody>
      </p:sp>
      <p:pic>
        <p:nvPicPr>
          <p:cNvPr id="52" name="Picture 4"/>
          <p:cNvPicPr>
            <a:picLocks noChangeAspect="1" noChangeArrowheads="1"/>
          </p:cNvPicPr>
          <p:nvPr/>
        </p:nvPicPr>
        <p:blipFill>
          <a:blip r:embed="rId7" cstate="print"/>
          <a:srcRect/>
          <a:stretch>
            <a:fillRect/>
          </a:stretch>
        </p:blipFill>
        <p:spPr bwMode="auto">
          <a:xfrm>
            <a:off x="4409516" y="4975385"/>
            <a:ext cx="3564000" cy="2364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1"/>
                                        </p:tgtEl>
                                      </p:cBhvr>
                                    </p:animEffect>
                                    <p:set>
                                      <p:cBhvr>
                                        <p:cTn id="7" dur="1" fill="hold">
                                          <p:stCondLst>
                                            <p:cond delay="1999"/>
                                          </p:stCondLst>
                                        </p:cTn>
                                        <p:tgtEl>
                                          <p:spTgt spid="4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ox(in)">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バン">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4501</TotalTime>
  <Words>845</Words>
  <Application>Microsoft Office PowerPoint</Application>
  <PresentationFormat>画面に合わせる (4:3)</PresentationFormat>
  <Paragraphs>216</Paragraphs>
  <Slides>14</Slides>
  <Notes>2</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アーバン</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vector>
  </TitlesOfParts>
  <Company>mie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mamoru</dc:creator>
  <cp:lastModifiedBy>mamoru</cp:lastModifiedBy>
  <cp:revision>225</cp:revision>
  <dcterms:created xsi:type="dcterms:W3CDTF">2011-02-09T09:28:30Z</dcterms:created>
  <dcterms:modified xsi:type="dcterms:W3CDTF">2011-02-16T15:47:17Z</dcterms:modified>
</cp:coreProperties>
</file>