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3" r:id="rId1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0625C2"/>
    <a:srgbClr val="FEBAD4"/>
    <a:srgbClr val="FFC5DF"/>
    <a:srgbClr val="93D6FF"/>
    <a:srgbClr val="330E9A"/>
    <a:srgbClr val="5622EA"/>
    <a:srgbClr val="20AC37"/>
    <a:srgbClr val="F49A9A"/>
    <a:srgbClr val="A19D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1ED21-5BC2-45EC-8035-A4200963C502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</dgm:pt>
    <dgm:pt modelId="{F87EC64A-8648-46B7-A4F4-7DF4C332F112}">
      <dgm:prSet phldrT="[テキスト]" custT="1"/>
      <dgm:spPr/>
      <dgm:t>
        <a:bodyPr/>
        <a:lstStyle/>
        <a:p>
          <a:r>
            <a:rPr kumimoji="1" lang="en-US" altLang="ja-JP" sz="2400" b="1" dirty="0" smtClean="0"/>
            <a:t>NAO</a:t>
          </a:r>
          <a:r>
            <a:rPr kumimoji="1" lang="ja-JP" altLang="en-US" sz="2400" b="1" dirty="0" smtClean="0">
              <a:solidFill>
                <a:srgbClr val="FF0000"/>
              </a:solidFill>
            </a:rPr>
            <a:t>正</a:t>
          </a:r>
          <a:r>
            <a:rPr kumimoji="1" lang="en-US" altLang="ja-JP" sz="2400" b="1" dirty="0" smtClean="0"/>
            <a:t>(</a:t>
          </a:r>
          <a:r>
            <a:rPr kumimoji="1" lang="ja-JP" altLang="en-US" sz="2400" b="1" dirty="0" smtClean="0">
              <a:solidFill>
                <a:srgbClr val="0070C0"/>
              </a:solidFill>
            </a:rPr>
            <a:t>負</a:t>
          </a:r>
          <a:r>
            <a:rPr kumimoji="1" lang="en-US" altLang="ja-JP" sz="2400" b="1" dirty="0" smtClean="0"/>
            <a:t>)</a:t>
          </a:r>
          <a:endParaRPr kumimoji="1" lang="ja-JP" altLang="en-US" sz="2400" b="1" dirty="0"/>
        </a:p>
      </dgm:t>
    </dgm:pt>
    <dgm:pt modelId="{3D621B20-2333-4498-87F6-90774D8BE05A}" type="parTrans" cxnId="{4EA54F67-C323-43D1-9A41-35315CB07448}">
      <dgm:prSet/>
      <dgm:spPr/>
      <dgm:t>
        <a:bodyPr/>
        <a:lstStyle/>
        <a:p>
          <a:endParaRPr kumimoji="1" lang="ja-JP" altLang="en-US"/>
        </a:p>
      </dgm:t>
    </dgm:pt>
    <dgm:pt modelId="{7791FFBE-6ED9-40E3-B603-AB3AFAC8A3ED}" type="sibTrans" cxnId="{4EA54F67-C323-43D1-9A41-35315CB07448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kumimoji="1" lang="ja-JP" altLang="en-US"/>
        </a:p>
      </dgm:t>
    </dgm:pt>
    <dgm:pt modelId="{8EC81427-8927-4B7A-B10A-FE8D996E1FBD}">
      <dgm:prSet phldrT="[テキスト]" custT="1"/>
      <dgm:spPr/>
      <dgm:t>
        <a:bodyPr/>
        <a:lstStyle/>
        <a:p>
          <a:r>
            <a:rPr kumimoji="1" lang="en-US" altLang="ja-JP" sz="2400" b="1" dirty="0" smtClean="0"/>
            <a:t>WP</a:t>
          </a:r>
          <a:r>
            <a:rPr kumimoji="1" lang="ja-JP" altLang="en-US" sz="2400" b="1" dirty="0" smtClean="0">
              <a:solidFill>
                <a:srgbClr val="0070C0"/>
              </a:solidFill>
            </a:rPr>
            <a:t>負</a:t>
          </a:r>
          <a:r>
            <a:rPr kumimoji="1" lang="en-US" altLang="ja-JP" sz="2400" b="1" dirty="0" smtClean="0"/>
            <a:t>(</a:t>
          </a:r>
          <a:r>
            <a:rPr kumimoji="1" lang="ja-JP" altLang="en-US" sz="2400" b="1" dirty="0" smtClean="0">
              <a:solidFill>
                <a:srgbClr val="FF0000"/>
              </a:solidFill>
            </a:rPr>
            <a:t>正</a:t>
          </a:r>
          <a:r>
            <a:rPr kumimoji="1" lang="en-US" altLang="ja-JP" sz="2400" b="1" dirty="0" smtClean="0"/>
            <a:t>)</a:t>
          </a:r>
          <a:endParaRPr kumimoji="1" lang="ja-JP" altLang="en-US" sz="2400" b="1" dirty="0"/>
        </a:p>
      </dgm:t>
    </dgm:pt>
    <dgm:pt modelId="{93CEFEC5-B2E9-42F8-9999-6AFFF138F59D}" type="parTrans" cxnId="{801841A3-C7AC-4651-A714-A46642D3EBB8}">
      <dgm:prSet/>
      <dgm:spPr/>
      <dgm:t>
        <a:bodyPr/>
        <a:lstStyle/>
        <a:p>
          <a:endParaRPr kumimoji="1" lang="ja-JP" altLang="en-US"/>
        </a:p>
      </dgm:t>
    </dgm:pt>
    <dgm:pt modelId="{4184B4E7-5911-4B91-83A4-879C9C94BD4D}" type="sibTrans" cxnId="{801841A3-C7AC-4651-A714-A46642D3EBB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kumimoji="1" lang="ja-JP" altLang="en-US"/>
        </a:p>
      </dgm:t>
    </dgm:pt>
    <dgm:pt modelId="{B457BF7B-0048-4BAD-882F-A47EE8DC7777}">
      <dgm:prSet phldrT="[テキスト]" custT="1"/>
      <dgm:spPr/>
      <dgm:t>
        <a:bodyPr/>
        <a:lstStyle/>
        <a:p>
          <a:r>
            <a:rPr kumimoji="1" lang="ja-JP" altLang="en-US" sz="2400" b="1" dirty="0" smtClean="0">
              <a:solidFill>
                <a:schemeClr val="accent5">
                  <a:lumMod val="75000"/>
                </a:schemeClr>
              </a:solidFill>
            </a:rPr>
            <a:t>寒い</a:t>
          </a:r>
          <a:r>
            <a:rPr kumimoji="1" lang="en-US" altLang="ja-JP" sz="2400" b="1" dirty="0" smtClean="0"/>
            <a:t>(</a:t>
          </a:r>
          <a:r>
            <a:rPr kumimoji="1" lang="ja-JP" altLang="en-US" sz="2400" b="1" dirty="0" smtClean="0">
              <a:solidFill>
                <a:srgbClr val="FC5F20"/>
              </a:solidFill>
            </a:rPr>
            <a:t>暖かい</a:t>
          </a:r>
          <a:r>
            <a:rPr kumimoji="1" lang="en-US" altLang="ja-JP" sz="2400" b="1" dirty="0" smtClean="0"/>
            <a:t>)</a:t>
          </a:r>
          <a:endParaRPr kumimoji="1" lang="ja-JP" altLang="en-US" sz="2400" b="1" dirty="0"/>
        </a:p>
      </dgm:t>
    </dgm:pt>
    <dgm:pt modelId="{D2950FA8-9A16-4C9C-907E-B6DE60985EA3}" type="parTrans" cxnId="{67106129-362C-41CB-A2C0-A0C8C0D90B41}">
      <dgm:prSet/>
      <dgm:spPr/>
      <dgm:t>
        <a:bodyPr/>
        <a:lstStyle/>
        <a:p>
          <a:endParaRPr kumimoji="1" lang="ja-JP" altLang="en-US"/>
        </a:p>
      </dgm:t>
    </dgm:pt>
    <dgm:pt modelId="{E045E4C4-66E2-489C-9A5F-2322394E2274}" type="sibTrans" cxnId="{67106129-362C-41CB-A2C0-A0C8C0D90B41}">
      <dgm:prSet/>
      <dgm:spPr/>
      <dgm:t>
        <a:bodyPr/>
        <a:lstStyle/>
        <a:p>
          <a:endParaRPr kumimoji="1" lang="ja-JP" altLang="en-US"/>
        </a:p>
      </dgm:t>
    </dgm:pt>
    <dgm:pt modelId="{16CBCC79-00A0-4389-810B-9635B2007BDA}" type="pres">
      <dgm:prSet presAssocID="{32D1ED21-5BC2-45EC-8035-A4200963C502}" presName="Name0" presStyleCnt="0">
        <dgm:presLayoutVars>
          <dgm:dir/>
          <dgm:resizeHandles val="exact"/>
        </dgm:presLayoutVars>
      </dgm:prSet>
      <dgm:spPr/>
    </dgm:pt>
    <dgm:pt modelId="{E0BF27A6-FE78-4436-ADCC-B42F06046189}" type="pres">
      <dgm:prSet presAssocID="{F87EC64A-8648-46B7-A4F4-7DF4C332F112}" presName="node" presStyleLbl="node1" presStyleIdx="0" presStyleCnt="3" custScaleX="75037" custScaleY="381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B7ADB03-A60A-4A20-BC5F-EB5B91200D29}" type="pres">
      <dgm:prSet presAssocID="{7791FFBE-6ED9-40E3-B603-AB3AFAC8A3ED}" presName="sibTrans" presStyleLbl="sibTrans2D1" presStyleIdx="0" presStyleCnt="2" custScaleX="139710" custScaleY="77583"/>
      <dgm:spPr/>
      <dgm:t>
        <a:bodyPr/>
        <a:lstStyle/>
        <a:p>
          <a:endParaRPr kumimoji="1" lang="ja-JP" altLang="en-US"/>
        </a:p>
      </dgm:t>
    </dgm:pt>
    <dgm:pt modelId="{DABD907D-7BA3-4B64-B91D-66EB2C3DDAB4}" type="pres">
      <dgm:prSet presAssocID="{7791FFBE-6ED9-40E3-B603-AB3AFAC8A3ED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88EA605D-B444-444C-B1B3-5E72079DCB5B}" type="pres">
      <dgm:prSet presAssocID="{8EC81427-8927-4B7A-B10A-FE8D996E1FBD}" presName="node" presStyleLbl="node1" presStyleIdx="1" presStyleCnt="3" custScaleX="75037" custScaleY="381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73831E-1EA8-4146-A37A-06249876FC44}" type="pres">
      <dgm:prSet presAssocID="{4184B4E7-5911-4B91-83A4-879C9C94BD4D}" presName="sibTrans" presStyleLbl="sibTrans2D1" presStyleIdx="1" presStyleCnt="2" custScaleX="128641" custScaleY="77583"/>
      <dgm:spPr/>
      <dgm:t>
        <a:bodyPr/>
        <a:lstStyle/>
        <a:p>
          <a:endParaRPr kumimoji="1" lang="ja-JP" altLang="en-US"/>
        </a:p>
      </dgm:t>
    </dgm:pt>
    <dgm:pt modelId="{2D9858C3-6465-4479-9159-A92E577F9F98}" type="pres">
      <dgm:prSet presAssocID="{4184B4E7-5911-4B91-83A4-879C9C94BD4D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B764F1B2-F6E4-46F3-81DF-A866B1701B48}" type="pres">
      <dgm:prSet presAssocID="{B457BF7B-0048-4BAD-882F-A47EE8DC7777}" presName="node" presStyleLbl="node1" presStyleIdx="2" presStyleCnt="3" custScaleX="88087" custScaleY="381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F06564-5DE7-4C0E-8A6A-062ACD36644C}" type="presOf" srcId="{4184B4E7-5911-4B91-83A4-879C9C94BD4D}" destId="{D473831E-1EA8-4146-A37A-06249876FC44}" srcOrd="0" destOrd="0" presId="urn:microsoft.com/office/officeart/2005/8/layout/process1"/>
    <dgm:cxn modelId="{7D62C2B4-2D9D-4EC3-8E35-EB47C2A5016C}" type="presOf" srcId="{8EC81427-8927-4B7A-B10A-FE8D996E1FBD}" destId="{88EA605D-B444-444C-B1B3-5E72079DCB5B}" srcOrd="0" destOrd="0" presId="urn:microsoft.com/office/officeart/2005/8/layout/process1"/>
    <dgm:cxn modelId="{801841A3-C7AC-4651-A714-A46642D3EBB8}" srcId="{32D1ED21-5BC2-45EC-8035-A4200963C502}" destId="{8EC81427-8927-4B7A-B10A-FE8D996E1FBD}" srcOrd="1" destOrd="0" parTransId="{93CEFEC5-B2E9-42F8-9999-6AFFF138F59D}" sibTransId="{4184B4E7-5911-4B91-83A4-879C9C94BD4D}"/>
    <dgm:cxn modelId="{798220D3-6C3F-4AAE-8DDD-9C702890EE9B}" type="presOf" srcId="{F87EC64A-8648-46B7-A4F4-7DF4C332F112}" destId="{E0BF27A6-FE78-4436-ADCC-B42F06046189}" srcOrd="0" destOrd="0" presId="urn:microsoft.com/office/officeart/2005/8/layout/process1"/>
    <dgm:cxn modelId="{B6FD549A-20A8-4729-95CC-28FDBEED4927}" type="presOf" srcId="{B457BF7B-0048-4BAD-882F-A47EE8DC7777}" destId="{B764F1B2-F6E4-46F3-81DF-A866B1701B48}" srcOrd="0" destOrd="0" presId="urn:microsoft.com/office/officeart/2005/8/layout/process1"/>
    <dgm:cxn modelId="{02B3CC0C-0492-4E78-9231-E2FF7FC326D6}" type="presOf" srcId="{32D1ED21-5BC2-45EC-8035-A4200963C502}" destId="{16CBCC79-00A0-4389-810B-9635B2007BDA}" srcOrd="0" destOrd="0" presId="urn:microsoft.com/office/officeart/2005/8/layout/process1"/>
    <dgm:cxn modelId="{67106129-362C-41CB-A2C0-A0C8C0D90B41}" srcId="{32D1ED21-5BC2-45EC-8035-A4200963C502}" destId="{B457BF7B-0048-4BAD-882F-A47EE8DC7777}" srcOrd="2" destOrd="0" parTransId="{D2950FA8-9A16-4C9C-907E-B6DE60985EA3}" sibTransId="{E045E4C4-66E2-489C-9A5F-2322394E2274}"/>
    <dgm:cxn modelId="{0803BE79-DC44-4889-860D-2D8D3042EDE1}" type="presOf" srcId="{4184B4E7-5911-4B91-83A4-879C9C94BD4D}" destId="{2D9858C3-6465-4479-9159-A92E577F9F98}" srcOrd="1" destOrd="0" presId="urn:microsoft.com/office/officeart/2005/8/layout/process1"/>
    <dgm:cxn modelId="{15F84E14-D40E-4258-A8DD-31BA99A5ADB0}" type="presOf" srcId="{7791FFBE-6ED9-40E3-B603-AB3AFAC8A3ED}" destId="{DABD907D-7BA3-4B64-B91D-66EB2C3DDAB4}" srcOrd="1" destOrd="0" presId="urn:microsoft.com/office/officeart/2005/8/layout/process1"/>
    <dgm:cxn modelId="{4EA54F67-C323-43D1-9A41-35315CB07448}" srcId="{32D1ED21-5BC2-45EC-8035-A4200963C502}" destId="{F87EC64A-8648-46B7-A4F4-7DF4C332F112}" srcOrd="0" destOrd="0" parTransId="{3D621B20-2333-4498-87F6-90774D8BE05A}" sibTransId="{7791FFBE-6ED9-40E3-B603-AB3AFAC8A3ED}"/>
    <dgm:cxn modelId="{462A578A-2540-48D9-BB20-FD619E41F75D}" type="presOf" srcId="{7791FFBE-6ED9-40E3-B603-AB3AFAC8A3ED}" destId="{6B7ADB03-A60A-4A20-BC5F-EB5B91200D29}" srcOrd="0" destOrd="0" presId="urn:microsoft.com/office/officeart/2005/8/layout/process1"/>
    <dgm:cxn modelId="{32203CBC-01B7-4D7B-86B9-16AC19DD1C27}" type="presParOf" srcId="{16CBCC79-00A0-4389-810B-9635B2007BDA}" destId="{E0BF27A6-FE78-4436-ADCC-B42F06046189}" srcOrd="0" destOrd="0" presId="urn:microsoft.com/office/officeart/2005/8/layout/process1"/>
    <dgm:cxn modelId="{DF9A9179-58BF-4688-AC1D-D0C84300DA28}" type="presParOf" srcId="{16CBCC79-00A0-4389-810B-9635B2007BDA}" destId="{6B7ADB03-A60A-4A20-BC5F-EB5B91200D29}" srcOrd="1" destOrd="0" presId="urn:microsoft.com/office/officeart/2005/8/layout/process1"/>
    <dgm:cxn modelId="{0E4A9275-0C52-462A-B47F-0489BFC047E5}" type="presParOf" srcId="{6B7ADB03-A60A-4A20-BC5F-EB5B91200D29}" destId="{DABD907D-7BA3-4B64-B91D-66EB2C3DDAB4}" srcOrd="0" destOrd="0" presId="urn:microsoft.com/office/officeart/2005/8/layout/process1"/>
    <dgm:cxn modelId="{F1323890-9C9F-4DB8-AD8F-2946BE26A8F1}" type="presParOf" srcId="{16CBCC79-00A0-4389-810B-9635B2007BDA}" destId="{88EA605D-B444-444C-B1B3-5E72079DCB5B}" srcOrd="2" destOrd="0" presId="urn:microsoft.com/office/officeart/2005/8/layout/process1"/>
    <dgm:cxn modelId="{17FEAF8C-E39B-44CD-A142-D38BF86EC3F5}" type="presParOf" srcId="{16CBCC79-00A0-4389-810B-9635B2007BDA}" destId="{D473831E-1EA8-4146-A37A-06249876FC44}" srcOrd="3" destOrd="0" presId="urn:microsoft.com/office/officeart/2005/8/layout/process1"/>
    <dgm:cxn modelId="{20888311-E172-4BC7-BF41-C52B02A7E1E6}" type="presParOf" srcId="{D473831E-1EA8-4146-A37A-06249876FC44}" destId="{2D9858C3-6465-4479-9159-A92E577F9F98}" srcOrd="0" destOrd="0" presId="urn:microsoft.com/office/officeart/2005/8/layout/process1"/>
    <dgm:cxn modelId="{F890E9F2-9608-4652-886E-68D5226980AE}" type="presParOf" srcId="{16CBCC79-00A0-4389-810B-9635B2007BDA}" destId="{B764F1B2-F6E4-46F3-81DF-A866B1701B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1ED21-5BC2-45EC-8035-A4200963C502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</dgm:pt>
    <dgm:pt modelId="{F87EC64A-8648-46B7-A4F4-7DF4C332F112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en-US" altLang="ja-JP" sz="2800" b="1" dirty="0" smtClean="0"/>
            <a:t>NAO</a:t>
          </a:r>
          <a:r>
            <a:rPr kumimoji="1" lang="ja-JP" altLang="en-US" sz="2800" b="1" dirty="0" smtClean="0">
              <a:solidFill>
                <a:srgbClr val="FF0000"/>
              </a:solidFill>
            </a:rPr>
            <a:t>正</a:t>
          </a:r>
          <a:r>
            <a:rPr kumimoji="1" lang="en-US" altLang="ja-JP" sz="2800" b="1" dirty="0" smtClean="0"/>
            <a:t>(</a:t>
          </a:r>
          <a:r>
            <a:rPr kumimoji="1" lang="ja-JP" altLang="en-US" sz="2800" b="1" dirty="0" smtClean="0">
              <a:solidFill>
                <a:srgbClr val="0070C0"/>
              </a:solidFill>
            </a:rPr>
            <a:t>負</a:t>
          </a:r>
          <a:r>
            <a:rPr kumimoji="1" lang="en-US" altLang="ja-JP" sz="2800" b="1" dirty="0" smtClean="0"/>
            <a:t>)</a:t>
          </a:r>
          <a:endParaRPr kumimoji="1" lang="ja-JP" altLang="en-US" sz="2800" b="1" dirty="0"/>
        </a:p>
      </dgm:t>
    </dgm:pt>
    <dgm:pt modelId="{3D621B20-2333-4498-87F6-90774D8BE05A}" type="parTrans" cxnId="{4EA54F67-C323-43D1-9A41-35315CB07448}">
      <dgm:prSet/>
      <dgm:spPr/>
      <dgm:t>
        <a:bodyPr/>
        <a:lstStyle/>
        <a:p>
          <a:endParaRPr kumimoji="1" lang="ja-JP" altLang="en-US" sz="2000" b="1"/>
        </a:p>
      </dgm:t>
    </dgm:pt>
    <dgm:pt modelId="{7791FFBE-6ED9-40E3-B603-AB3AFAC8A3ED}" type="sibTrans" cxnId="{4EA54F67-C323-43D1-9A41-35315CB0744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kumimoji="1" lang="ja-JP" altLang="en-US" sz="2400" b="1"/>
        </a:p>
      </dgm:t>
    </dgm:pt>
    <dgm:pt modelId="{8EC81427-8927-4B7A-B10A-FE8D996E1FBD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ja-JP" altLang="en-US" sz="2800" b="1" dirty="0" smtClean="0">
              <a:solidFill>
                <a:schemeClr val="accent5">
                  <a:lumMod val="75000"/>
                </a:schemeClr>
              </a:solidFill>
            </a:rPr>
            <a:t>ラニーニャ</a:t>
          </a:r>
          <a:r>
            <a:rPr kumimoji="1" lang="en-US" altLang="ja-JP" sz="2800" b="1" dirty="0" smtClean="0"/>
            <a:t>(</a:t>
          </a:r>
          <a:r>
            <a:rPr kumimoji="1" lang="ja-JP" altLang="en-US" sz="2800" b="1" dirty="0" smtClean="0">
              <a:solidFill>
                <a:schemeClr val="accent6">
                  <a:lumMod val="75000"/>
                </a:schemeClr>
              </a:solidFill>
            </a:rPr>
            <a:t>エルニーニョ</a:t>
          </a:r>
          <a:r>
            <a:rPr kumimoji="1" lang="en-US" altLang="ja-JP" sz="2800" b="1" dirty="0" smtClean="0"/>
            <a:t>)</a:t>
          </a:r>
          <a:endParaRPr kumimoji="1" lang="ja-JP" altLang="en-US" sz="2800" b="1" dirty="0"/>
        </a:p>
      </dgm:t>
    </dgm:pt>
    <dgm:pt modelId="{93CEFEC5-B2E9-42F8-9999-6AFFF138F59D}" type="parTrans" cxnId="{801841A3-C7AC-4651-A714-A46642D3EBB8}">
      <dgm:prSet/>
      <dgm:spPr/>
      <dgm:t>
        <a:bodyPr/>
        <a:lstStyle/>
        <a:p>
          <a:endParaRPr kumimoji="1" lang="ja-JP" altLang="en-US" sz="2000" b="1"/>
        </a:p>
      </dgm:t>
    </dgm:pt>
    <dgm:pt modelId="{4184B4E7-5911-4B91-83A4-879C9C94BD4D}" type="sibTrans" cxnId="{801841A3-C7AC-4651-A714-A46642D3EBB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kumimoji="1" lang="ja-JP" altLang="en-US" sz="2400" b="1"/>
        </a:p>
      </dgm:t>
    </dgm:pt>
    <dgm:pt modelId="{B457BF7B-0048-4BAD-882F-A47EE8DC7777}">
      <dgm:prSet phldrT="[テキスト]" custT="1"/>
      <dgm:spPr>
        <a:noFill/>
        <a:ln>
          <a:noFill/>
        </a:ln>
      </dgm:spPr>
      <dgm:t>
        <a:bodyPr/>
        <a:lstStyle/>
        <a:p>
          <a:r>
            <a:rPr kumimoji="1" lang="en-US" altLang="ja-JP" sz="2800" b="1" dirty="0" smtClean="0"/>
            <a:t>WP</a:t>
          </a:r>
          <a:r>
            <a:rPr kumimoji="1" lang="ja-JP" altLang="en-US" sz="2800" b="1" dirty="0" smtClean="0">
              <a:solidFill>
                <a:srgbClr val="0070C0"/>
              </a:solidFill>
            </a:rPr>
            <a:t>負</a:t>
          </a:r>
          <a:r>
            <a:rPr kumimoji="1" lang="en-US" altLang="ja-JP" sz="2800" b="1" dirty="0" smtClean="0"/>
            <a:t>(</a:t>
          </a:r>
          <a:r>
            <a:rPr kumimoji="1" lang="ja-JP" altLang="en-US" sz="2800" b="1" dirty="0" smtClean="0">
              <a:solidFill>
                <a:srgbClr val="FF0000"/>
              </a:solidFill>
            </a:rPr>
            <a:t>正</a:t>
          </a:r>
          <a:r>
            <a:rPr kumimoji="1" lang="en-US" altLang="ja-JP" sz="2800" b="1" dirty="0" smtClean="0"/>
            <a:t>)</a:t>
          </a:r>
          <a:endParaRPr kumimoji="1" lang="ja-JP" altLang="en-US" sz="2800" b="1" dirty="0"/>
        </a:p>
      </dgm:t>
    </dgm:pt>
    <dgm:pt modelId="{D2950FA8-9A16-4C9C-907E-B6DE60985EA3}" type="parTrans" cxnId="{67106129-362C-41CB-A2C0-A0C8C0D90B41}">
      <dgm:prSet/>
      <dgm:spPr/>
      <dgm:t>
        <a:bodyPr/>
        <a:lstStyle/>
        <a:p>
          <a:endParaRPr kumimoji="1" lang="ja-JP" altLang="en-US" sz="2000" b="1"/>
        </a:p>
      </dgm:t>
    </dgm:pt>
    <dgm:pt modelId="{E045E4C4-66E2-489C-9A5F-2322394E2274}" type="sibTrans" cxnId="{67106129-362C-41CB-A2C0-A0C8C0D90B41}">
      <dgm:prSet/>
      <dgm:spPr/>
      <dgm:t>
        <a:bodyPr/>
        <a:lstStyle/>
        <a:p>
          <a:endParaRPr kumimoji="1" lang="ja-JP" altLang="en-US" sz="2000" b="1"/>
        </a:p>
      </dgm:t>
    </dgm:pt>
    <dgm:pt modelId="{16CBCC79-00A0-4389-810B-9635B2007BDA}" type="pres">
      <dgm:prSet presAssocID="{32D1ED21-5BC2-45EC-8035-A4200963C502}" presName="Name0" presStyleCnt="0">
        <dgm:presLayoutVars>
          <dgm:dir/>
          <dgm:resizeHandles val="exact"/>
        </dgm:presLayoutVars>
      </dgm:prSet>
      <dgm:spPr/>
    </dgm:pt>
    <dgm:pt modelId="{E0BF27A6-FE78-4436-ADCC-B42F06046189}" type="pres">
      <dgm:prSet presAssocID="{F87EC64A-8648-46B7-A4F4-7DF4C332F112}" presName="node" presStyleLbl="node1" presStyleIdx="0" presStyleCnt="3" custScaleX="60925" custScaleY="35670" custLinFactNeighborX="58828" custLinFactNeighborY="-549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B7ADB03-A60A-4A20-BC5F-EB5B91200D29}" type="pres">
      <dgm:prSet presAssocID="{7791FFBE-6ED9-40E3-B603-AB3AFAC8A3ED}" presName="sibTrans" presStyleLbl="sibTrans2D1" presStyleIdx="0" presStyleCnt="2" custScaleX="150859" custScaleY="59714" custLinFactNeighborX="-687" custLinFactNeighborY="-1557"/>
      <dgm:spPr/>
      <dgm:t>
        <a:bodyPr/>
        <a:lstStyle/>
        <a:p>
          <a:endParaRPr kumimoji="1" lang="ja-JP" altLang="en-US"/>
        </a:p>
      </dgm:t>
    </dgm:pt>
    <dgm:pt modelId="{DABD907D-7BA3-4B64-B91D-66EB2C3DDAB4}" type="pres">
      <dgm:prSet presAssocID="{7791FFBE-6ED9-40E3-B603-AB3AFAC8A3ED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88EA605D-B444-444C-B1B3-5E72079DCB5B}" type="pres">
      <dgm:prSet presAssocID="{8EC81427-8927-4B7A-B10A-FE8D996E1FBD}" presName="node" presStyleLbl="node1" presStyleIdx="1" presStyleCnt="3" custScaleX="129270" custScaleY="35670" custLinFactNeighborX="4091" custLinFactNeighborY="-659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73831E-1EA8-4146-A37A-06249876FC44}" type="pres">
      <dgm:prSet presAssocID="{4184B4E7-5911-4B91-83A4-879C9C94BD4D}" presName="sibTrans" presStyleLbl="sibTrans2D1" presStyleIdx="1" presStyleCnt="2" custScaleX="110444" custScaleY="46366" custLinFactNeighborX="47905"/>
      <dgm:spPr/>
      <dgm:t>
        <a:bodyPr/>
        <a:lstStyle/>
        <a:p>
          <a:endParaRPr kumimoji="1" lang="ja-JP" altLang="en-US"/>
        </a:p>
      </dgm:t>
    </dgm:pt>
    <dgm:pt modelId="{2D9858C3-6465-4479-9159-A92E577F9F98}" type="pres">
      <dgm:prSet presAssocID="{4184B4E7-5911-4B91-83A4-879C9C94BD4D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B764F1B2-F6E4-46F3-81DF-A866B1701B48}" type="pres">
      <dgm:prSet presAssocID="{B457BF7B-0048-4BAD-882F-A47EE8DC7777}" presName="node" presStyleLbl="node1" presStyleIdx="2" presStyleCnt="3" custScaleX="58333" custScaleY="35670" custLinFactNeighborX="-46867" custLinFactNeighborY="-624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CB58EFA-A7C6-47DD-8EC9-69F5740FBA50}" type="presOf" srcId="{F87EC64A-8648-46B7-A4F4-7DF4C332F112}" destId="{E0BF27A6-FE78-4436-ADCC-B42F06046189}" srcOrd="0" destOrd="0" presId="urn:microsoft.com/office/officeart/2005/8/layout/process1"/>
    <dgm:cxn modelId="{0B46B51D-8AF8-409B-B42C-E42DB6ED67DD}" type="presOf" srcId="{7791FFBE-6ED9-40E3-B603-AB3AFAC8A3ED}" destId="{DABD907D-7BA3-4B64-B91D-66EB2C3DDAB4}" srcOrd="1" destOrd="0" presId="urn:microsoft.com/office/officeart/2005/8/layout/process1"/>
    <dgm:cxn modelId="{49EB3411-084B-4508-A65F-2EC45D17A589}" type="presOf" srcId="{B457BF7B-0048-4BAD-882F-A47EE8DC7777}" destId="{B764F1B2-F6E4-46F3-81DF-A866B1701B48}" srcOrd="0" destOrd="0" presId="urn:microsoft.com/office/officeart/2005/8/layout/process1"/>
    <dgm:cxn modelId="{801841A3-C7AC-4651-A714-A46642D3EBB8}" srcId="{32D1ED21-5BC2-45EC-8035-A4200963C502}" destId="{8EC81427-8927-4B7A-B10A-FE8D996E1FBD}" srcOrd="1" destOrd="0" parTransId="{93CEFEC5-B2E9-42F8-9999-6AFFF138F59D}" sibTransId="{4184B4E7-5911-4B91-83A4-879C9C94BD4D}"/>
    <dgm:cxn modelId="{67106129-362C-41CB-A2C0-A0C8C0D90B41}" srcId="{32D1ED21-5BC2-45EC-8035-A4200963C502}" destId="{B457BF7B-0048-4BAD-882F-A47EE8DC7777}" srcOrd="2" destOrd="0" parTransId="{D2950FA8-9A16-4C9C-907E-B6DE60985EA3}" sibTransId="{E045E4C4-66E2-489C-9A5F-2322394E2274}"/>
    <dgm:cxn modelId="{F5FE407A-90A7-4FAA-807A-9DC173B12836}" type="presOf" srcId="{7791FFBE-6ED9-40E3-B603-AB3AFAC8A3ED}" destId="{6B7ADB03-A60A-4A20-BC5F-EB5B91200D29}" srcOrd="0" destOrd="0" presId="urn:microsoft.com/office/officeart/2005/8/layout/process1"/>
    <dgm:cxn modelId="{147B029E-9916-4663-A743-AF6911D2B219}" type="presOf" srcId="{8EC81427-8927-4B7A-B10A-FE8D996E1FBD}" destId="{88EA605D-B444-444C-B1B3-5E72079DCB5B}" srcOrd="0" destOrd="0" presId="urn:microsoft.com/office/officeart/2005/8/layout/process1"/>
    <dgm:cxn modelId="{969387F2-7D42-4BE7-AF2D-9FD207AF7887}" type="presOf" srcId="{4184B4E7-5911-4B91-83A4-879C9C94BD4D}" destId="{D473831E-1EA8-4146-A37A-06249876FC44}" srcOrd="0" destOrd="0" presId="urn:microsoft.com/office/officeart/2005/8/layout/process1"/>
    <dgm:cxn modelId="{D33F8A20-D9DC-4A68-894E-2F483CD4E4A7}" type="presOf" srcId="{4184B4E7-5911-4B91-83A4-879C9C94BD4D}" destId="{2D9858C3-6465-4479-9159-A92E577F9F98}" srcOrd="1" destOrd="0" presId="urn:microsoft.com/office/officeart/2005/8/layout/process1"/>
    <dgm:cxn modelId="{99F482F7-B6C8-4B11-8B88-9E28DF6158C0}" type="presOf" srcId="{32D1ED21-5BC2-45EC-8035-A4200963C502}" destId="{16CBCC79-00A0-4389-810B-9635B2007BDA}" srcOrd="0" destOrd="0" presId="urn:microsoft.com/office/officeart/2005/8/layout/process1"/>
    <dgm:cxn modelId="{4EA54F67-C323-43D1-9A41-35315CB07448}" srcId="{32D1ED21-5BC2-45EC-8035-A4200963C502}" destId="{F87EC64A-8648-46B7-A4F4-7DF4C332F112}" srcOrd="0" destOrd="0" parTransId="{3D621B20-2333-4498-87F6-90774D8BE05A}" sibTransId="{7791FFBE-6ED9-40E3-B603-AB3AFAC8A3ED}"/>
    <dgm:cxn modelId="{2403029A-24A0-439D-AA74-30CBEBE1774A}" type="presParOf" srcId="{16CBCC79-00A0-4389-810B-9635B2007BDA}" destId="{E0BF27A6-FE78-4436-ADCC-B42F06046189}" srcOrd="0" destOrd="0" presId="urn:microsoft.com/office/officeart/2005/8/layout/process1"/>
    <dgm:cxn modelId="{1618744A-F83D-4FB4-93E5-C9D29DFA40A9}" type="presParOf" srcId="{16CBCC79-00A0-4389-810B-9635B2007BDA}" destId="{6B7ADB03-A60A-4A20-BC5F-EB5B91200D29}" srcOrd="1" destOrd="0" presId="urn:microsoft.com/office/officeart/2005/8/layout/process1"/>
    <dgm:cxn modelId="{7AA4802D-667C-492B-8064-DB54907EEAA2}" type="presParOf" srcId="{6B7ADB03-A60A-4A20-BC5F-EB5B91200D29}" destId="{DABD907D-7BA3-4B64-B91D-66EB2C3DDAB4}" srcOrd="0" destOrd="0" presId="urn:microsoft.com/office/officeart/2005/8/layout/process1"/>
    <dgm:cxn modelId="{06724EF1-F49E-4C4E-87A0-3F3D9976F543}" type="presParOf" srcId="{16CBCC79-00A0-4389-810B-9635B2007BDA}" destId="{88EA605D-B444-444C-B1B3-5E72079DCB5B}" srcOrd="2" destOrd="0" presId="urn:microsoft.com/office/officeart/2005/8/layout/process1"/>
    <dgm:cxn modelId="{957295B0-40EE-4A1F-84C7-E40AADCF02FF}" type="presParOf" srcId="{16CBCC79-00A0-4389-810B-9635B2007BDA}" destId="{D473831E-1EA8-4146-A37A-06249876FC44}" srcOrd="3" destOrd="0" presId="urn:microsoft.com/office/officeart/2005/8/layout/process1"/>
    <dgm:cxn modelId="{AAF2C25D-493F-4CA5-86F0-BEA57458157D}" type="presParOf" srcId="{D473831E-1EA8-4146-A37A-06249876FC44}" destId="{2D9858C3-6465-4479-9159-A92E577F9F98}" srcOrd="0" destOrd="0" presId="urn:microsoft.com/office/officeart/2005/8/layout/process1"/>
    <dgm:cxn modelId="{34B8A607-73C7-4B07-92A1-1241AA0C78A0}" type="presParOf" srcId="{16CBCC79-00A0-4389-810B-9635B2007BDA}" destId="{B764F1B2-F6E4-46F3-81DF-A866B1701B48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D1ED21-5BC2-45EC-8035-A4200963C502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</dgm:pt>
    <dgm:pt modelId="{F87EC64A-8648-46B7-A4F4-7DF4C332F112}">
      <dgm:prSet phldrT="[テキスト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kumimoji="1" lang="en-US" altLang="ja-JP" sz="2000" b="1" dirty="0" smtClean="0"/>
            <a:t>NAO</a:t>
          </a:r>
          <a:r>
            <a:rPr kumimoji="1" lang="ja-JP" altLang="en-US" sz="2000" b="1" dirty="0" smtClean="0">
              <a:solidFill>
                <a:srgbClr val="FF0000"/>
              </a:solidFill>
            </a:rPr>
            <a:t>正</a:t>
          </a:r>
          <a:r>
            <a:rPr kumimoji="1" lang="en-US" altLang="ja-JP" sz="2000" b="1" dirty="0" smtClean="0"/>
            <a:t>(</a:t>
          </a:r>
          <a:r>
            <a:rPr kumimoji="1" lang="ja-JP" altLang="en-US" sz="2000" b="1" dirty="0" smtClean="0">
              <a:solidFill>
                <a:srgbClr val="0070C0"/>
              </a:solidFill>
            </a:rPr>
            <a:t>負</a:t>
          </a:r>
          <a:r>
            <a:rPr kumimoji="1" lang="en-US" altLang="ja-JP" sz="2000" b="1" dirty="0" smtClean="0"/>
            <a:t>)</a:t>
          </a:r>
          <a:endParaRPr kumimoji="1" lang="ja-JP" altLang="en-US" sz="2000" b="1" dirty="0"/>
        </a:p>
      </dgm:t>
    </dgm:pt>
    <dgm:pt modelId="{3D621B20-2333-4498-87F6-90774D8BE05A}" type="parTrans" cxnId="{4EA54F67-C323-43D1-9A41-35315CB07448}">
      <dgm:prSet/>
      <dgm:spPr/>
      <dgm:t>
        <a:bodyPr/>
        <a:lstStyle/>
        <a:p>
          <a:endParaRPr kumimoji="1" lang="ja-JP" altLang="en-US"/>
        </a:p>
      </dgm:t>
    </dgm:pt>
    <dgm:pt modelId="{7791FFBE-6ED9-40E3-B603-AB3AFAC8A3ED}" type="sibTrans" cxnId="{4EA54F67-C323-43D1-9A41-35315CB07448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kumimoji="1" lang="ja-JP" altLang="en-US"/>
        </a:p>
      </dgm:t>
    </dgm:pt>
    <dgm:pt modelId="{8EC81427-8927-4B7A-B10A-FE8D996E1FBD}">
      <dgm:prSet phldrT="[テキスト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kumimoji="1" lang="en-US" altLang="ja-JP" sz="2000" b="1" dirty="0" smtClean="0"/>
            <a:t>WP</a:t>
          </a:r>
          <a:r>
            <a:rPr kumimoji="1" lang="ja-JP" altLang="en-US" sz="2000" b="1" dirty="0" smtClean="0">
              <a:solidFill>
                <a:srgbClr val="0070C0"/>
              </a:solidFill>
            </a:rPr>
            <a:t>負</a:t>
          </a:r>
          <a:r>
            <a:rPr kumimoji="1" lang="en-US" altLang="ja-JP" sz="2000" b="1" dirty="0" smtClean="0"/>
            <a:t>(</a:t>
          </a:r>
          <a:r>
            <a:rPr kumimoji="1" lang="ja-JP" altLang="en-US" sz="2000" b="1" dirty="0" smtClean="0">
              <a:solidFill>
                <a:srgbClr val="FF0000"/>
              </a:solidFill>
            </a:rPr>
            <a:t>正</a:t>
          </a:r>
          <a:r>
            <a:rPr kumimoji="1" lang="en-US" altLang="ja-JP" sz="2000" b="1" dirty="0" smtClean="0"/>
            <a:t>)</a:t>
          </a:r>
          <a:endParaRPr kumimoji="1" lang="ja-JP" altLang="en-US" sz="2000" b="1" dirty="0"/>
        </a:p>
      </dgm:t>
    </dgm:pt>
    <dgm:pt modelId="{93CEFEC5-B2E9-42F8-9999-6AFFF138F59D}" type="parTrans" cxnId="{801841A3-C7AC-4651-A714-A46642D3EBB8}">
      <dgm:prSet/>
      <dgm:spPr/>
      <dgm:t>
        <a:bodyPr/>
        <a:lstStyle/>
        <a:p>
          <a:endParaRPr kumimoji="1" lang="ja-JP" altLang="en-US"/>
        </a:p>
      </dgm:t>
    </dgm:pt>
    <dgm:pt modelId="{4184B4E7-5911-4B91-83A4-879C9C94BD4D}" type="sibTrans" cxnId="{801841A3-C7AC-4651-A714-A46642D3EBB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kumimoji="1" lang="ja-JP" altLang="en-US"/>
        </a:p>
      </dgm:t>
    </dgm:pt>
    <dgm:pt modelId="{B457BF7B-0048-4BAD-882F-A47EE8DC7777}">
      <dgm:prSet phldrT="[テキスト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kumimoji="1" lang="ja-JP" altLang="en-US" sz="2000" b="1" dirty="0" smtClean="0">
              <a:solidFill>
                <a:schemeClr val="accent5">
                  <a:lumMod val="75000"/>
                </a:schemeClr>
              </a:solidFill>
            </a:rPr>
            <a:t>寒い</a:t>
          </a:r>
          <a:r>
            <a:rPr kumimoji="1" lang="en-US" altLang="ja-JP" sz="2000" b="1" dirty="0" smtClean="0"/>
            <a:t>(</a:t>
          </a:r>
          <a:r>
            <a:rPr kumimoji="1" lang="ja-JP" altLang="en-US" sz="2000" b="1" dirty="0" smtClean="0">
              <a:solidFill>
                <a:srgbClr val="FC5F20"/>
              </a:solidFill>
            </a:rPr>
            <a:t>暖かい</a:t>
          </a:r>
          <a:r>
            <a:rPr kumimoji="1" lang="en-US" altLang="ja-JP" sz="2000" b="1" dirty="0" smtClean="0"/>
            <a:t>)</a:t>
          </a:r>
          <a:endParaRPr kumimoji="1" lang="ja-JP" altLang="en-US" sz="2000" b="1" dirty="0"/>
        </a:p>
      </dgm:t>
    </dgm:pt>
    <dgm:pt modelId="{D2950FA8-9A16-4C9C-907E-B6DE60985EA3}" type="parTrans" cxnId="{67106129-362C-41CB-A2C0-A0C8C0D90B41}">
      <dgm:prSet/>
      <dgm:spPr/>
      <dgm:t>
        <a:bodyPr/>
        <a:lstStyle/>
        <a:p>
          <a:endParaRPr kumimoji="1" lang="ja-JP" altLang="en-US"/>
        </a:p>
      </dgm:t>
    </dgm:pt>
    <dgm:pt modelId="{E045E4C4-66E2-489C-9A5F-2322394E2274}" type="sibTrans" cxnId="{67106129-362C-41CB-A2C0-A0C8C0D90B41}">
      <dgm:prSet/>
      <dgm:spPr/>
      <dgm:t>
        <a:bodyPr/>
        <a:lstStyle/>
        <a:p>
          <a:endParaRPr kumimoji="1" lang="ja-JP" altLang="en-US"/>
        </a:p>
      </dgm:t>
    </dgm:pt>
    <dgm:pt modelId="{16CBCC79-00A0-4389-810B-9635B2007BDA}" type="pres">
      <dgm:prSet presAssocID="{32D1ED21-5BC2-45EC-8035-A4200963C502}" presName="Name0" presStyleCnt="0">
        <dgm:presLayoutVars>
          <dgm:dir/>
          <dgm:resizeHandles val="exact"/>
        </dgm:presLayoutVars>
      </dgm:prSet>
      <dgm:spPr/>
    </dgm:pt>
    <dgm:pt modelId="{E0BF27A6-FE78-4436-ADCC-B42F06046189}" type="pres">
      <dgm:prSet presAssocID="{F87EC64A-8648-46B7-A4F4-7DF4C332F112}" presName="node" presStyleLbl="node1" presStyleIdx="0" presStyleCnt="3" custScaleX="59621" custScaleY="2661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B7ADB03-A60A-4A20-BC5F-EB5B91200D29}" type="pres">
      <dgm:prSet presAssocID="{7791FFBE-6ED9-40E3-B603-AB3AFAC8A3ED}" presName="sibTrans" presStyleLbl="sibTrans2D1" presStyleIdx="0" presStyleCnt="2" custScaleX="139400" custScaleY="44569"/>
      <dgm:spPr/>
      <dgm:t>
        <a:bodyPr/>
        <a:lstStyle/>
        <a:p>
          <a:endParaRPr kumimoji="1" lang="ja-JP" altLang="en-US"/>
        </a:p>
      </dgm:t>
    </dgm:pt>
    <dgm:pt modelId="{DABD907D-7BA3-4B64-B91D-66EB2C3DDAB4}" type="pres">
      <dgm:prSet presAssocID="{7791FFBE-6ED9-40E3-B603-AB3AFAC8A3ED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88EA605D-B444-444C-B1B3-5E72079DCB5B}" type="pres">
      <dgm:prSet presAssocID="{8EC81427-8927-4B7A-B10A-FE8D996E1FBD}" presName="node" presStyleLbl="node1" presStyleIdx="1" presStyleCnt="3" custScaleX="54171" custScaleY="261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73831E-1EA8-4146-A37A-06249876FC44}" type="pres">
      <dgm:prSet presAssocID="{4184B4E7-5911-4B91-83A4-879C9C94BD4D}" presName="sibTrans" presStyleLbl="sibTrans2D1" presStyleIdx="1" presStyleCnt="2" custScaleX="133944" custScaleY="44569"/>
      <dgm:spPr/>
      <dgm:t>
        <a:bodyPr/>
        <a:lstStyle/>
        <a:p>
          <a:endParaRPr kumimoji="1" lang="ja-JP" altLang="en-US"/>
        </a:p>
      </dgm:t>
    </dgm:pt>
    <dgm:pt modelId="{2D9858C3-6465-4479-9159-A92E577F9F98}" type="pres">
      <dgm:prSet presAssocID="{4184B4E7-5911-4B91-83A4-879C9C94BD4D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B764F1B2-F6E4-46F3-81DF-A866B1701B48}" type="pres">
      <dgm:prSet presAssocID="{B457BF7B-0048-4BAD-882F-A47EE8DC7777}" presName="node" presStyleLbl="node1" presStyleIdx="2" presStyleCnt="3" custScaleX="67327" custScaleY="264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36840DF-6F5D-4E2B-9660-5D35F2C9DDB0}" type="presOf" srcId="{B457BF7B-0048-4BAD-882F-A47EE8DC7777}" destId="{B764F1B2-F6E4-46F3-81DF-A866B1701B48}" srcOrd="0" destOrd="0" presId="urn:microsoft.com/office/officeart/2005/8/layout/process1"/>
    <dgm:cxn modelId="{AA5D8CFA-6154-4B63-B11F-7C8E20CB8EAC}" type="presOf" srcId="{F87EC64A-8648-46B7-A4F4-7DF4C332F112}" destId="{E0BF27A6-FE78-4436-ADCC-B42F06046189}" srcOrd="0" destOrd="0" presId="urn:microsoft.com/office/officeart/2005/8/layout/process1"/>
    <dgm:cxn modelId="{801841A3-C7AC-4651-A714-A46642D3EBB8}" srcId="{32D1ED21-5BC2-45EC-8035-A4200963C502}" destId="{8EC81427-8927-4B7A-B10A-FE8D996E1FBD}" srcOrd="1" destOrd="0" parTransId="{93CEFEC5-B2E9-42F8-9999-6AFFF138F59D}" sibTransId="{4184B4E7-5911-4B91-83A4-879C9C94BD4D}"/>
    <dgm:cxn modelId="{B9B3860C-8E68-4DE0-8BA6-B9A09F59847E}" type="presOf" srcId="{4184B4E7-5911-4B91-83A4-879C9C94BD4D}" destId="{2D9858C3-6465-4479-9159-A92E577F9F98}" srcOrd="1" destOrd="0" presId="urn:microsoft.com/office/officeart/2005/8/layout/process1"/>
    <dgm:cxn modelId="{25CED9E6-068F-4AB3-9DD9-E92CE73D1C4E}" type="presOf" srcId="{8EC81427-8927-4B7A-B10A-FE8D996E1FBD}" destId="{88EA605D-B444-444C-B1B3-5E72079DCB5B}" srcOrd="0" destOrd="0" presId="urn:microsoft.com/office/officeart/2005/8/layout/process1"/>
    <dgm:cxn modelId="{DC58A30E-4358-4C25-B42C-27E14887F7D8}" type="presOf" srcId="{32D1ED21-5BC2-45EC-8035-A4200963C502}" destId="{16CBCC79-00A0-4389-810B-9635B2007BDA}" srcOrd="0" destOrd="0" presId="urn:microsoft.com/office/officeart/2005/8/layout/process1"/>
    <dgm:cxn modelId="{67106129-362C-41CB-A2C0-A0C8C0D90B41}" srcId="{32D1ED21-5BC2-45EC-8035-A4200963C502}" destId="{B457BF7B-0048-4BAD-882F-A47EE8DC7777}" srcOrd="2" destOrd="0" parTransId="{D2950FA8-9A16-4C9C-907E-B6DE60985EA3}" sibTransId="{E045E4C4-66E2-489C-9A5F-2322394E2274}"/>
    <dgm:cxn modelId="{DAE970FB-3505-4A75-BFD9-41236F336F1D}" type="presOf" srcId="{7791FFBE-6ED9-40E3-B603-AB3AFAC8A3ED}" destId="{DABD907D-7BA3-4B64-B91D-66EB2C3DDAB4}" srcOrd="1" destOrd="0" presId="urn:microsoft.com/office/officeart/2005/8/layout/process1"/>
    <dgm:cxn modelId="{0545F291-F7D7-4C2D-A04E-8D4A8CB87E6A}" type="presOf" srcId="{4184B4E7-5911-4B91-83A4-879C9C94BD4D}" destId="{D473831E-1EA8-4146-A37A-06249876FC44}" srcOrd="0" destOrd="0" presId="urn:microsoft.com/office/officeart/2005/8/layout/process1"/>
    <dgm:cxn modelId="{E24BC287-04CF-4916-809F-8C306783A8D6}" type="presOf" srcId="{7791FFBE-6ED9-40E3-B603-AB3AFAC8A3ED}" destId="{6B7ADB03-A60A-4A20-BC5F-EB5B91200D29}" srcOrd="0" destOrd="0" presId="urn:microsoft.com/office/officeart/2005/8/layout/process1"/>
    <dgm:cxn modelId="{4EA54F67-C323-43D1-9A41-35315CB07448}" srcId="{32D1ED21-5BC2-45EC-8035-A4200963C502}" destId="{F87EC64A-8648-46B7-A4F4-7DF4C332F112}" srcOrd="0" destOrd="0" parTransId="{3D621B20-2333-4498-87F6-90774D8BE05A}" sibTransId="{7791FFBE-6ED9-40E3-B603-AB3AFAC8A3ED}"/>
    <dgm:cxn modelId="{A227080F-B9D3-444C-9363-2B0A750BF097}" type="presParOf" srcId="{16CBCC79-00A0-4389-810B-9635B2007BDA}" destId="{E0BF27A6-FE78-4436-ADCC-B42F06046189}" srcOrd="0" destOrd="0" presId="urn:microsoft.com/office/officeart/2005/8/layout/process1"/>
    <dgm:cxn modelId="{755C2EFE-B384-487F-A9F6-B60370DB04C9}" type="presParOf" srcId="{16CBCC79-00A0-4389-810B-9635B2007BDA}" destId="{6B7ADB03-A60A-4A20-BC5F-EB5B91200D29}" srcOrd="1" destOrd="0" presId="urn:microsoft.com/office/officeart/2005/8/layout/process1"/>
    <dgm:cxn modelId="{CD87F84A-7723-4EE8-B605-717A0EFA3CAB}" type="presParOf" srcId="{6B7ADB03-A60A-4A20-BC5F-EB5B91200D29}" destId="{DABD907D-7BA3-4B64-B91D-66EB2C3DDAB4}" srcOrd="0" destOrd="0" presId="urn:microsoft.com/office/officeart/2005/8/layout/process1"/>
    <dgm:cxn modelId="{2F88DEF8-9182-42B7-8BB1-A313363E8931}" type="presParOf" srcId="{16CBCC79-00A0-4389-810B-9635B2007BDA}" destId="{88EA605D-B444-444C-B1B3-5E72079DCB5B}" srcOrd="2" destOrd="0" presId="urn:microsoft.com/office/officeart/2005/8/layout/process1"/>
    <dgm:cxn modelId="{70C8CB6F-E152-49FA-A3A2-F3F86A47F97F}" type="presParOf" srcId="{16CBCC79-00A0-4389-810B-9635B2007BDA}" destId="{D473831E-1EA8-4146-A37A-06249876FC44}" srcOrd="3" destOrd="0" presId="urn:microsoft.com/office/officeart/2005/8/layout/process1"/>
    <dgm:cxn modelId="{46538567-D338-4089-8848-63A462F9D9EB}" type="presParOf" srcId="{D473831E-1EA8-4146-A37A-06249876FC44}" destId="{2D9858C3-6465-4479-9159-A92E577F9F98}" srcOrd="0" destOrd="0" presId="urn:microsoft.com/office/officeart/2005/8/layout/process1"/>
    <dgm:cxn modelId="{94F2B966-CC07-46D5-896B-0444A1D16B52}" type="presParOf" srcId="{16CBCC79-00A0-4389-810B-9635B2007BDA}" destId="{B764F1B2-F6E4-46F3-81DF-A866B1701B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F27A6-FE78-4436-ADCC-B42F06046189}">
      <dsp:nvSpPr>
        <dsp:cNvPr id="0" name=""/>
        <dsp:cNvSpPr/>
      </dsp:nvSpPr>
      <dsp:spPr>
        <a:xfrm>
          <a:off x="7274" y="554338"/>
          <a:ext cx="1660882" cy="5475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/>
            <a:t>NAO</a:t>
          </a:r>
          <a:r>
            <a:rPr kumimoji="1" lang="ja-JP" altLang="en-US" sz="2400" b="1" kern="1200" dirty="0" smtClean="0">
              <a:solidFill>
                <a:srgbClr val="FF0000"/>
              </a:solidFill>
            </a:rPr>
            <a:t>正</a:t>
          </a:r>
          <a:r>
            <a:rPr kumimoji="1" lang="en-US" altLang="ja-JP" sz="2400" b="1" kern="1200" dirty="0" smtClean="0"/>
            <a:t>(</a:t>
          </a:r>
          <a:r>
            <a:rPr kumimoji="1" lang="ja-JP" altLang="en-US" sz="2400" b="1" kern="1200" dirty="0" smtClean="0">
              <a:solidFill>
                <a:srgbClr val="0070C0"/>
              </a:solidFill>
            </a:rPr>
            <a:t>負</a:t>
          </a:r>
          <a:r>
            <a:rPr kumimoji="1" lang="en-US" altLang="ja-JP" sz="2400" b="1" kern="1200" dirty="0" smtClean="0"/>
            <a:t>)</a:t>
          </a:r>
          <a:endParaRPr kumimoji="1" lang="ja-JP" altLang="en-US" sz="2400" b="1" kern="1200" dirty="0"/>
        </a:p>
      </dsp:txBody>
      <dsp:txXfrm>
        <a:off x="7274" y="554338"/>
        <a:ext cx="1660882" cy="547507"/>
      </dsp:txXfrm>
    </dsp:sp>
    <dsp:sp modelId="{6B7ADB03-A60A-4A20-BC5F-EB5B91200D29}">
      <dsp:nvSpPr>
        <dsp:cNvPr id="0" name=""/>
        <dsp:cNvSpPr/>
      </dsp:nvSpPr>
      <dsp:spPr>
        <a:xfrm>
          <a:off x="1796330" y="615154"/>
          <a:ext cx="655581" cy="42587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/>
        </a:p>
      </dsp:txBody>
      <dsp:txXfrm>
        <a:off x="1796330" y="615154"/>
        <a:ext cx="655581" cy="425874"/>
      </dsp:txXfrm>
    </dsp:sp>
    <dsp:sp modelId="{88EA605D-B444-444C-B1B3-5E72079DCB5B}">
      <dsp:nvSpPr>
        <dsp:cNvPr id="0" name=""/>
        <dsp:cNvSpPr/>
      </dsp:nvSpPr>
      <dsp:spPr>
        <a:xfrm>
          <a:off x="2553525" y="554327"/>
          <a:ext cx="1660882" cy="547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/>
            <a:t>WP</a:t>
          </a:r>
          <a:r>
            <a:rPr kumimoji="1" lang="ja-JP" altLang="en-US" sz="2400" b="1" kern="1200" dirty="0" smtClean="0">
              <a:solidFill>
                <a:srgbClr val="0070C0"/>
              </a:solidFill>
            </a:rPr>
            <a:t>負</a:t>
          </a:r>
          <a:r>
            <a:rPr kumimoji="1" lang="en-US" altLang="ja-JP" sz="2400" b="1" kern="1200" dirty="0" smtClean="0"/>
            <a:t>(</a:t>
          </a:r>
          <a:r>
            <a:rPr kumimoji="1" lang="ja-JP" altLang="en-US" sz="2400" b="1" kern="1200" dirty="0" smtClean="0">
              <a:solidFill>
                <a:srgbClr val="FF0000"/>
              </a:solidFill>
            </a:rPr>
            <a:t>正</a:t>
          </a:r>
          <a:r>
            <a:rPr kumimoji="1" lang="en-US" altLang="ja-JP" sz="2400" b="1" kern="1200" dirty="0" smtClean="0"/>
            <a:t>)</a:t>
          </a:r>
          <a:endParaRPr kumimoji="1" lang="ja-JP" altLang="en-US" sz="2400" b="1" kern="1200" dirty="0"/>
        </a:p>
      </dsp:txBody>
      <dsp:txXfrm>
        <a:off x="2553525" y="554327"/>
        <a:ext cx="1660882" cy="547528"/>
      </dsp:txXfrm>
    </dsp:sp>
    <dsp:sp modelId="{D473831E-1EA8-4146-A37A-06249876FC44}">
      <dsp:nvSpPr>
        <dsp:cNvPr id="0" name=""/>
        <dsp:cNvSpPr/>
      </dsp:nvSpPr>
      <dsp:spPr>
        <a:xfrm>
          <a:off x="4368551" y="615154"/>
          <a:ext cx="603641" cy="42587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/>
        </a:p>
      </dsp:txBody>
      <dsp:txXfrm>
        <a:off x="4368551" y="615154"/>
        <a:ext cx="603641" cy="425874"/>
      </dsp:txXfrm>
    </dsp:sp>
    <dsp:sp modelId="{B764F1B2-F6E4-46F3-81DF-A866B1701B48}">
      <dsp:nvSpPr>
        <dsp:cNvPr id="0" name=""/>
        <dsp:cNvSpPr/>
      </dsp:nvSpPr>
      <dsp:spPr>
        <a:xfrm>
          <a:off x="5099775" y="554317"/>
          <a:ext cx="1949733" cy="547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chemeClr val="accent5">
                  <a:lumMod val="75000"/>
                </a:schemeClr>
              </a:solidFill>
            </a:rPr>
            <a:t>寒い</a:t>
          </a:r>
          <a:r>
            <a:rPr kumimoji="1" lang="en-US" altLang="ja-JP" sz="2400" b="1" kern="1200" dirty="0" smtClean="0"/>
            <a:t>(</a:t>
          </a:r>
          <a:r>
            <a:rPr kumimoji="1" lang="ja-JP" altLang="en-US" sz="2400" b="1" kern="1200" dirty="0" smtClean="0">
              <a:solidFill>
                <a:srgbClr val="FC5F20"/>
              </a:solidFill>
            </a:rPr>
            <a:t>暖かい</a:t>
          </a:r>
          <a:r>
            <a:rPr kumimoji="1" lang="en-US" altLang="ja-JP" sz="2400" b="1" kern="1200" dirty="0" smtClean="0"/>
            <a:t>)</a:t>
          </a:r>
          <a:endParaRPr kumimoji="1" lang="ja-JP" altLang="en-US" sz="2400" b="1" kern="1200" dirty="0"/>
        </a:p>
      </dsp:txBody>
      <dsp:txXfrm>
        <a:off x="5099775" y="554317"/>
        <a:ext cx="1949733" cy="5475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F27A6-FE78-4436-ADCC-B42F06046189}">
      <dsp:nvSpPr>
        <dsp:cNvPr id="0" name=""/>
        <dsp:cNvSpPr/>
      </dsp:nvSpPr>
      <dsp:spPr>
        <a:xfrm>
          <a:off x="485922" y="211249"/>
          <a:ext cx="1866543" cy="282537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b="1" kern="1200" dirty="0" smtClean="0"/>
            <a:t>NAO</a:t>
          </a:r>
          <a:r>
            <a:rPr kumimoji="1" lang="ja-JP" altLang="en-US" sz="2800" b="1" kern="1200" dirty="0" smtClean="0">
              <a:solidFill>
                <a:srgbClr val="FF0000"/>
              </a:solidFill>
            </a:rPr>
            <a:t>正</a:t>
          </a:r>
          <a:r>
            <a:rPr kumimoji="1" lang="en-US" altLang="ja-JP" sz="2800" b="1" kern="1200" dirty="0" smtClean="0"/>
            <a:t>(</a:t>
          </a:r>
          <a:r>
            <a:rPr kumimoji="1" lang="ja-JP" altLang="en-US" sz="2800" b="1" kern="1200" dirty="0" smtClean="0">
              <a:solidFill>
                <a:srgbClr val="0070C0"/>
              </a:solidFill>
            </a:rPr>
            <a:t>負</a:t>
          </a:r>
          <a:r>
            <a:rPr kumimoji="1" lang="en-US" altLang="ja-JP" sz="2800" b="1" kern="1200" dirty="0" smtClean="0"/>
            <a:t>)</a:t>
          </a:r>
          <a:endParaRPr kumimoji="1" lang="ja-JP" altLang="en-US" sz="2800" b="1" kern="1200" dirty="0"/>
        </a:p>
      </dsp:txBody>
      <dsp:txXfrm>
        <a:off x="485922" y="211249"/>
        <a:ext cx="1866543" cy="282537"/>
      </dsp:txXfrm>
    </dsp:sp>
    <dsp:sp modelId="{6B7ADB03-A60A-4A20-BC5F-EB5B91200D29}">
      <dsp:nvSpPr>
        <dsp:cNvPr id="0" name=""/>
        <dsp:cNvSpPr/>
      </dsp:nvSpPr>
      <dsp:spPr>
        <a:xfrm rot="21591926">
          <a:off x="2440948" y="110686"/>
          <a:ext cx="634036" cy="45370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400" b="1" kern="1200"/>
        </a:p>
      </dsp:txBody>
      <dsp:txXfrm rot="21591926">
        <a:off x="2440948" y="110686"/>
        <a:ext cx="634036" cy="453701"/>
      </dsp:txXfrm>
    </dsp:sp>
    <dsp:sp modelId="{88EA605D-B444-444C-B1B3-5E72079DCB5B}">
      <dsp:nvSpPr>
        <dsp:cNvPr id="0" name=""/>
        <dsp:cNvSpPr/>
      </dsp:nvSpPr>
      <dsp:spPr>
        <a:xfrm>
          <a:off x="3145452" y="202544"/>
          <a:ext cx="3960411" cy="282537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solidFill>
                <a:schemeClr val="accent5">
                  <a:lumMod val="75000"/>
                </a:schemeClr>
              </a:solidFill>
            </a:rPr>
            <a:t>ラニーニャ</a:t>
          </a:r>
          <a:r>
            <a:rPr kumimoji="1" lang="en-US" altLang="ja-JP" sz="2800" b="1" kern="1200" dirty="0" smtClean="0"/>
            <a:t>(</a:t>
          </a:r>
          <a:r>
            <a:rPr kumimoji="1" lang="ja-JP" altLang="en-US" sz="2800" b="1" kern="1200" dirty="0" smtClean="0">
              <a:solidFill>
                <a:schemeClr val="accent6">
                  <a:lumMod val="75000"/>
                </a:schemeClr>
              </a:solidFill>
            </a:rPr>
            <a:t>エルニーニョ</a:t>
          </a:r>
          <a:r>
            <a:rPr kumimoji="1" lang="en-US" altLang="ja-JP" sz="2800" b="1" kern="1200" dirty="0" smtClean="0"/>
            <a:t>)</a:t>
          </a:r>
          <a:endParaRPr kumimoji="1" lang="ja-JP" altLang="en-US" sz="2800" b="1" kern="1200" dirty="0"/>
        </a:p>
      </dsp:txBody>
      <dsp:txXfrm>
        <a:off x="3145452" y="202544"/>
        <a:ext cx="3960411" cy="282537"/>
      </dsp:txXfrm>
    </dsp:sp>
    <dsp:sp modelId="{D473831E-1EA8-4146-A37A-06249876FC44}">
      <dsp:nvSpPr>
        <dsp:cNvPr id="0" name=""/>
        <dsp:cNvSpPr/>
      </dsp:nvSpPr>
      <dsp:spPr>
        <a:xfrm rot="2697">
          <a:off x="7420191" y="169491"/>
          <a:ext cx="386361" cy="35228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400" b="1" kern="1200"/>
        </a:p>
      </dsp:txBody>
      <dsp:txXfrm rot="2697">
        <a:off x="7420191" y="169491"/>
        <a:ext cx="386361" cy="352284"/>
      </dsp:txXfrm>
    </dsp:sp>
    <dsp:sp modelId="{B764F1B2-F6E4-46F3-81DF-A866B1701B48}">
      <dsp:nvSpPr>
        <dsp:cNvPr id="0" name=""/>
        <dsp:cNvSpPr/>
      </dsp:nvSpPr>
      <dsp:spPr>
        <a:xfrm>
          <a:off x="7765911" y="205317"/>
          <a:ext cx="1787132" cy="282537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b="1" kern="1200" dirty="0" smtClean="0"/>
            <a:t>WP</a:t>
          </a:r>
          <a:r>
            <a:rPr kumimoji="1" lang="ja-JP" altLang="en-US" sz="2800" b="1" kern="1200" dirty="0" smtClean="0">
              <a:solidFill>
                <a:srgbClr val="0070C0"/>
              </a:solidFill>
            </a:rPr>
            <a:t>負</a:t>
          </a:r>
          <a:r>
            <a:rPr kumimoji="1" lang="en-US" altLang="ja-JP" sz="2800" b="1" kern="1200" dirty="0" smtClean="0"/>
            <a:t>(</a:t>
          </a:r>
          <a:r>
            <a:rPr kumimoji="1" lang="ja-JP" altLang="en-US" sz="2800" b="1" kern="1200" dirty="0" smtClean="0">
              <a:solidFill>
                <a:srgbClr val="FF0000"/>
              </a:solidFill>
            </a:rPr>
            <a:t>正</a:t>
          </a:r>
          <a:r>
            <a:rPr kumimoji="1" lang="en-US" altLang="ja-JP" sz="2800" b="1" kern="1200" dirty="0" smtClean="0"/>
            <a:t>)</a:t>
          </a:r>
          <a:endParaRPr kumimoji="1" lang="ja-JP" altLang="en-US" sz="2800" b="1" kern="1200" dirty="0"/>
        </a:p>
      </dsp:txBody>
      <dsp:txXfrm>
        <a:off x="7765911" y="205317"/>
        <a:ext cx="1787132" cy="2825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F27A6-FE78-4436-ADCC-B42F06046189}">
      <dsp:nvSpPr>
        <dsp:cNvPr id="0" name=""/>
        <dsp:cNvSpPr/>
      </dsp:nvSpPr>
      <dsp:spPr>
        <a:xfrm>
          <a:off x="4719" y="612624"/>
          <a:ext cx="1559614" cy="43093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NAO</a:t>
          </a:r>
          <a:r>
            <a:rPr kumimoji="1" lang="ja-JP" altLang="en-US" sz="2000" b="1" kern="1200" dirty="0" smtClean="0">
              <a:solidFill>
                <a:srgbClr val="FF0000"/>
              </a:solidFill>
            </a:rPr>
            <a:t>正</a:t>
          </a:r>
          <a:r>
            <a:rPr kumimoji="1" lang="en-US" altLang="ja-JP" sz="2000" b="1" kern="1200" dirty="0" smtClean="0"/>
            <a:t>(</a:t>
          </a:r>
          <a:r>
            <a:rPr kumimoji="1" lang="ja-JP" altLang="en-US" sz="2000" b="1" kern="1200" dirty="0" smtClean="0">
              <a:solidFill>
                <a:srgbClr val="0070C0"/>
              </a:solidFill>
            </a:rPr>
            <a:t>負</a:t>
          </a:r>
          <a:r>
            <a:rPr kumimoji="1" lang="en-US" altLang="ja-JP" sz="2000" b="1" kern="1200" dirty="0" smtClean="0"/>
            <a:t>)</a:t>
          </a:r>
          <a:endParaRPr kumimoji="1" lang="ja-JP" altLang="en-US" sz="2000" b="1" kern="1200" dirty="0"/>
        </a:p>
      </dsp:txBody>
      <dsp:txXfrm>
        <a:off x="4719" y="612624"/>
        <a:ext cx="1559614" cy="430935"/>
      </dsp:txXfrm>
    </dsp:sp>
    <dsp:sp modelId="{6B7ADB03-A60A-4A20-BC5F-EB5B91200D29}">
      <dsp:nvSpPr>
        <dsp:cNvPr id="0" name=""/>
        <dsp:cNvSpPr/>
      </dsp:nvSpPr>
      <dsp:spPr>
        <a:xfrm>
          <a:off x="1716672" y="683523"/>
          <a:ext cx="773065" cy="28913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/>
        </a:p>
      </dsp:txBody>
      <dsp:txXfrm>
        <a:off x="1716672" y="683523"/>
        <a:ext cx="773065" cy="289136"/>
      </dsp:txXfrm>
    </dsp:sp>
    <dsp:sp modelId="{88EA605D-B444-444C-B1B3-5E72079DCB5B}">
      <dsp:nvSpPr>
        <dsp:cNvPr id="0" name=""/>
        <dsp:cNvSpPr/>
      </dsp:nvSpPr>
      <dsp:spPr>
        <a:xfrm>
          <a:off x="2610685" y="616000"/>
          <a:ext cx="1417048" cy="424183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WP</a:t>
          </a:r>
          <a:r>
            <a:rPr kumimoji="1" lang="ja-JP" altLang="en-US" sz="2000" b="1" kern="1200" dirty="0" smtClean="0">
              <a:solidFill>
                <a:srgbClr val="0070C0"/>
              </a:solidFill>
            </a:rPr>
            <a:t>負</a:t>
          </a:r>
          <a:r>
            <a:rPr kumimoji="1" lang="en-US" altLang="ja-JP" sz="2000" b="1" kern="1200" dirty="0" smtClean="0"/>
            <a:t>(</a:t>
          </a:r>
          <a:r>
            <a:rPr kumimoji="1" lang="ja-JP" altLang="en-US" sz="2000" b="1" kern="1200" dirty="0" smtClean="0">
              <a:solidFill>
                <a:srgbClr val="FF0000"/>
              </a:solidFill>
            </a:rPr>
            <a:t>正</a:t>
          </a:r>
          <a:r>
            <a:rPr kumimoji="1" lang="en-US" altLang="ja-JP" sz="2000" b="1" kern="1200" dirty="0" smtClean="0"/>
            <a:t>)</a:t>
          </a:r>
          <a:endParaRPr kumimoji="1" lang="ja-JP" altLang="en-US" sz="2000" b="1" kern="1200" dirty="0"/>
        </a:p>
      </dsp:txBody>
      <dsp:txXfrm>
        <a:off x="2610685" y="616000"/>
        <a:ext cx="1417048" cy="424183"/>
      </dsp:txXfrm>
    </dsp:sp>
    <dsp:sp modelId="{D473831E-1EA8-4146-A37A-06249876FC44}">
      <dsp:nvSpPr>
        <dsp:cNvPr id="0" name=""/>
        <dsp:cNvSpPr/>
      </dsp:nvSpPr>
      <dsp:spPr>
        <a:xfrm>
          <a:off x="4195201" y="683523"/>
          <a:ext cx="742808" cy="28913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/>
        </a:p>
      </dsp:txBody>
      <dsp:txXfrm>
        <a:off x="4195201" y="683523"/>
        <a:ext cx="742808" cy="289136"/>
      </dsp:txXfrm>
    </dsp:sp>
    <dsp:sp modelId="{B764F1B2-F6E4-46F3-81DF-A866B1701B48}">
      <dsp:nvSpPr>
        <dsp:cNvPr id="0" name=""/>
        <dsp:cNvSpPr/>
      </dsp:nvSpPr>
      <dsp:spPr>
        <a:xfrm>
          <a:off x="5074086" y="614073"/>
          <a:ext cx="1761193" cy="42803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accent5">
                  <a:lumMod val="75000"/>
                </a:schemeClr>
              </a:solidFill>
            </a:rPr>
            <a:t>寒い</a:t>
          </a:r>
          <a:r>
            <a:rPr kumimoji="1" lang="en-US" altLang="ja-JP" sz="2000" b="1" kern="1200" dirty="0" smtClean="0"/>
            <a:t>(</a:t>
          </a:r>
          <a:r>
            <a:rPr kumimoji="1" lang="ja-JP" altLang="en-US" sz="2000" b="1" kern="1200" dirty="0" smtClean="0">
              <a:solidFill>
                <a:srgbClr val="FC5F20"/>
              </a:solidFill>
            </a:rPr>
            <a:t>暖かい</a:t>
          </a:r>
          <a:r>
            <a:rPr kumimoji="1" lang="en-US" altLang="ja-JP" sz="2000" b="1" kern="1200" dirty="0" smtClean="0"/>
            <a:t>)</a:t>
          </a:r>
          <a:endParaRPr kumimoji="1" lang="ja-JP" altLang="en-US" sz="2000" b="1" kern="1200" dirty="0"/>
        </a:p>
      </dsp:txBody>
      <dsp:txXfrm>
        <a:off x="5074086" y="614073"/>
        <a:ext cx="1761193" cy="42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3C1C-F67D-4193-AB90-0623A50F7698}" type="datetimeFigureOut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AD96-5304-402B-9512-C60174D25D3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048E0-1FB8-46C8-A203-3D560985B9AD}" type="datetimeFigureOut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A279-00DB-499C-9C8A-10339B263D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成層圏に注目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A279-00DB-499C-9C8A-10339B263DF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0D64-A90A-46B8-9316-385BD1778109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740C-73BA-453E-8022-F4F3149FE899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7879-761A-4A58-8465-52515A35096D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9C1-2F6F-4F23-A19F-8AA2955A2957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0F7-C991-459F-A8BF-16777B2A201A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D14-8AD4-44A5-87A3-187CED49EBFF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CAE7-28F9-41BE-8068-5FD14427914E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C0F6-7C7B-4B11-B9FB-7DF8A71A9FEF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0C63-4A4D-4F9A-BD29-D376FFC9E788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244F-4F1E-448F-BC88-5FE8A6F9CFD6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B166-92DE-4FA3-A7F1-504AC4B5CE14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F482-02FD-403A-B4EC-A370E7508957}" type="datetime1">
              <a:rPr kumimoji="1" lang="ja-JP" altLang="en-US" smtClean="0"/>
              <a:pPr/>
              <a:t>2011/3/1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B3A4-4C52-430C-9D7D-5BC69EE21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microsoft.com/office/2007/relationships/diagramDrawing" Target="../diagrams/drawing2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-180528" y="1124744"/>
            <a:ext cx="9505056" cy="1686049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冬季</a:t>
            </a:r>
            <a:r>
              <a:rPr lang="ja-JP" alt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北大西洋振動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が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翌冬の</a:t>
            </a:r>
            <a:r>
              <a:rPr lang="ja-JP" alt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日本の気候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に与える影響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365824" y="4349080"/>
            <a:ext cx="6400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大鹿</a:t>
            </a:r>
            <a:r>
              <a:rPr kumimoji="1" lang="ja-JP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美希</a:t>
            </a:r>
            <a:r>
              <a:rPr lang="ja-JP" altLang="en-US" sz="3200" b="1" dirty="0" smtClean="0"/>
              <a:t>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立花</a:t>
            </a:r>
            <a:r>
              <a:rPr lang="ja-JP" altLang="en-US" sz="3200" b="1" dirty="0" smtClean="0"/>
              <a:t>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義裕 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三重大学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スライド番号プレースホルダ 6"/>
          <p:cNvSpPr txBox="1">
            <a:spLocks/>
          </p:cNvSpPr>
          <p:nvPr/>
        </p:nvSpPr>
        <p:spPr>
          <a:xfrm>
            <a:off x="8757010" y="6492426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53440" y="2958043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/>
              <a:t>Impact of the wintertime North Atlantic Oscillation </a:t>
            </a:r>
          </a:p>
          <a:p>
            <a:pPr algn="ctr"/>
            <a:r>
              <a:rPr lang="en-US" altLang="ja-JP" sz="2400" b="1" dirty="0" smtClean="0"/>
              <a:t>on the climate of Japan in the following winter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スライド番号プレースホルダ 6"/>
          <p:cNvSpPr txBox="1">
            <a:spLocks/>
          </p:cNvSpPr>
          <p:nvPr/>
        </p:nvSpPr>
        <p:spPr>
          <a:xfrm>
            <a:off x="8685002" y="6482435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1" name="グループ化 19"/>
          <p:cNvGrpSpPr/>
          <p:nvPr/>
        </p:nvGrpSpPr>
        <p:grpSpPr>
          <a:xfrm>
            <a:off x="8316412" y="475406"/>
            <a:ext cx="1008115" cy="3233727"/>
            <a:chOff x="8001595" y="1185311"/>
            <a:chExt cx="1193851" cy="4747270"/>
          </a:xfrm>
        </p:grpSpPr>
        <p:pic>
          <p:nvPicPr>
            <p:cNvPr id="10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595" y="1185311"/>
              <a:ext cx="306008" cy="474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正方形/長方形 107"/>
            <p:cNvSpPr/>
            <p:nvPr/>
          </p:nvSpPr>
          <p:spPr>
            <a:xfrm>
              <a:off x="8244764" y="1654570"/>
              <a:ext cx="941805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99%</a:t>
              </a: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8244766" y="2058999"/>
              <a:ext cx="941805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95%</a:t>
              </a: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8244764" y="2464412"/>
              <a:ext cx="941805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90%</a:t>
              </a: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8244764" y="2896462"/>
              <a:ext cx="941805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80%</a:t>
              </a:r>
              <a:endParaRPr lang="ja-JP" altLang="en-US" sz="1600" b="1" dirty="0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8244765" y="4984694"/>
              <a:ext cx="941804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99%</a:t>
              </a: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8244765" y="4552645"/>
              <a:ext cx="941804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95%</a:t>
              </a: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8244765" y="4120597"/>
              <a:ext cx="941804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90%</a:t>
              </a: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8253641" y="3715183"/>
              <a:ext cx="941805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80%</a:t>
              </a:r>
              <a:endParaRPr lang="ja-JP" altLang="en-US" sz="1600" b="1" dirty="0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8316770" y="3292015"/>
              <a:ext cx="760795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0%</a:t>
              </a:r>
              <a:endParaRPr lang="ja-JP" altLang="en-US" sz="1600" b="1" dirty="0"/>
            </a:p>
          </p:txBody>
        </p:sp>
      </p:grpSp>
      <p:grpSp>
        <p:nvGrpSpPr>
          <p:cNvPr id="92" name="グループ化 32"/>
          <p:cNvGrpSpPr/>
          <p:nvPr/>
        </p:nvGrpSpPr>
        <p:grpSpPr>
          <a:xfrm>
            <a:off x="1170532" y="667058"/>
            <a:ext cx="6796244" cy="1448546"/>
            <a:chOff x="107504" y="3789040"/>
            <a:chExt cx="6796244" cy="1448546"/>
          </a:xfrm>
        </p:grpSpPr>
        <p:pic>
          <p:nvPicPr>
            <p:cNvPr id="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3789040"/>
              <a:ext cx="2349754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58130" y="3797586"/>
              <a:ext cx="222642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1832" y="3797586"/>
              <a:ext cx="2221916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正方形/長方形 103"/>
            <p:cNvSpPr/>
            <p:nvPr/>
          </p:nvSpPr>
          <p:spPr>
            <a:xfrm>
              <a:off x="242974" y="4814244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 smtClean="0"/>
                <a:t>1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2466677" y="4822790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2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4690378" y="4823777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3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</p:grpSp>
      <p:grpSp>
        <p:nvGrpSpPr>
          <p:cNvPr id="93" name="グループ化 31"/>
          <p:cNvGrpSpPr/>
          <p:nvPr/>
        </p:nvGrpSpPr>
        <p:grpSpPr>
          <a:xfrm>
            <a:off x="1187624" y="2110858"/>
            <a:ext cx="6794383" cy="1440000"/>
            <a:chOff x="124596" y="5418000"/>
            <a:chExt cx="6794383" cy="1440000"/>
          </a:xfrm>
        </p:grpSpPr>
        <p:pic>
          <p:nvPicPr>
            <p:cNvPr id="9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49584" y="5418000"/>
              <a:ext cx="2220957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4596" y="5418000"/>
              <a:ext cx="2331177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3286" y="5418000"/>
              <a:ext cx="224569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正方形/長方形 97"/>
            <p:cNvSpPr/>
            <p:nvPr/>
          </p:nvSpPr>
          <p:spPr>
            <a:xfrm>
              <a:off x="251520" y="6444790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4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2466676" y="6444790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5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681832" y="6444790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6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</p:grpSp>
      <p:sp>
        <p:nvSpPr>
          <p:cNvPr id="94" name="テキスト ボックス 93"/>
          <p:cNvSpPr txBox="1"/>
          <p:nvPr/>
        </p:nvSpPr>
        <p:spPr>
          <a:xfrm>
            <a:off x="467545" y="1578790"/>
            <a:ext cx="492443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成層圏</a:t>
            </a:r>
            <a:endParaRPr kumimoji="1" lang="ja-JP" altLang="en-US" sz="2000" b="1" dirty="0"/>
          </a:p>
        </p:txBody>
      </p:sp>
      <p:grpSp>
        <p:nvGrpSpPr>
          <p:cNvPr id="88" name="グループ化 14"/>
          <p:cNvGrpSpPr/>
          <p:nvPr/>
        </p:nvGrpSpPr>
        <p:grpSpPr>
          <a:xfrm>
            <a:off x="2328" y="-27384"/>
            <a:ext cx="9144000" cy="558972"/>
            <a:chOff x="0" y="-10292"/>
            <a:chExt cx="9144000" cy="558972"/>
          </a:xfrm>
        </p:grpSpPr>
        <p:sp>
          <p:nvSpPr>
            <p:cNvPr id="89" name="正方形/長方形 88"/>
            <p:cNvSpPr/>
            <p:nvPr/>
          </p:nvSpPr>
          <p:spPr>
            <a:xfrm>
              <a:off x="494494" y="-10292"/>
              <a:ext cx="81719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結果③　</a:t>
              </a:r>
              <a:r>
                <a:rPr lang="en-US" altLang="ja-JP" sz="2000" b="1" dirty="0" smtClean="0"/>
                <a:t>NAO</a:t>
              </a:r>
              <a:r>
                <a:rPr lang="ja-JP" altLang="en-US" sz="2000" b="1" dirty="0" smtClean="0"/>
                <a:t>短周期変動とジオポテンシャル高度</a:t>
              </a:r>
              <a:r>
                <a:rPr lang="en-US" altLang="ja-JP" sz="2000" b="1" dirty="0" smtClean="0"/>
                <a:t>(10hPa)</a:t>
              </a:r>
              <a:r>
                <a:rPr lang="ja-JP" altLang="en-US" sz="2000" b="1" dirty="0" smtClean="0"/>
                <a:t>との相関関係</a:t>
              </a:r>
              <a:endParaRPr lang="ja-JP" altLang="en-US" sz="2000" b="1" dirty="0"/>
            </a:p>
          </p:txBody>
        </p:sp>
        <p:cxnSp>
          <p:nvCxnSpPr>
            <p:cNvPr id="90" name="直線コネクタ 89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9" name="直線コネクタ 148"/>
          <p:cNvCxnSpPr/>
          <p:nvPr/>
        </p:nvCxnSpPr>
        <p:spPr>
          <a:xfrm>
            <a:off x="-7234" y="368902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0" name="グループ化 149"/>
          <p:cNvGrpSpPr/>
          <p:nvPr/>
        </p:nvGrpSpPr>
        <p:grpSpPr>
          <a:xfrm>
            <a:off x="69607" y="4411248"/>
            <a:ext cx="8989191" cy="1440160"/>
            <a:chOff x="1239" y="721228"/>
            <a:chExt cx="8989191" cy="1440160"/>
          </a:xfrm>
        </p:grpSpPr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95736" y="721228"/>
              <a:ext cx="2358924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51964" y="721228"/>
              <a:ext cx="220835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52972" y="721228"/>
              <a:ext cx="2237458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39" y="721388"/>
              <a:ext cx="2347059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正方形/長方形 154"/>
            <p:cNvSpPr/>
            <p:nvPr/>
          </p:nvSpPr>
          <p:spPr>
            <a:xfrm>
              <a:off x="145328" y="1737886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/>
                <a:t>5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6770064" y="1737886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 smtClean="0"/>
                <a:t>8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4563454" y="1737886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 smtClean="0"/>
                <a:t>7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2356844" y="1737886"/>
              <a:ext cx="504055" cy="307777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 smtClean="0"/>
                <a:t>6</a:t>
              </a:r>
              <a:r>
                <a:rPr lang="ja-JP" altLang="en-US" sz="1400" b="1" dirty="0" smtClean="0"/>
                <a:t>月</a:t>
              </a:r>
              <a:endParaRPr lang="en-US" altLang="ja-JP" sz="1400" b="1" dirty="0" smtClean="0"/>
            </a:p>
          </p:txBody>
        </p:sp>
      </p:grpSp>
      <p:grpSp>
        <p:nvGrpSpPr>
          <p:cNvPr id="159" name="グループ化 158"/>
          <p:cNvGrpSpPr/>
          <p:nvPr/>
        </p:nvGrpSpPr>
        <p:grpSpPr>
          <a:xfrm>
            <a:off x="0" y="3679728"/>
            <a:ext cx="9144000" cy="558972"/>
            <a:chOff x="0" y="-10292"/>
            <a:chExt cx="9144000" cy="558972"/>
          </a:xfrm>
        </p:grpSpPr>
        <p:cxnSp>
          <p:nvCxnSpPr>
            <p:cNvPr id="160" name="直線コネクタ 159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正方形/長方形 160"/>
            <p:cNvSpPr/>
            <p:nvPr/>
          </p:nvSpPr>
          <p:spPr>
            <a:xfrm>
              <a:off x="1441472" y="-10292"/>
              <a:ext cx="62661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結果③　</a:t>
              </a:r>
              <a:r>
                <a:rPr lang="en-US" altLang="ja-JP" sz="2000" b="1" dirty="0" smtClean="0"/>
                <a:t>NAO</a:t>
              </a:r>
              <a:r>
                <a:rPr lang="ja-JP" altLang="en-US" sz="2000" b="1" dirty="0" smtClean="0"/>
                <a:t>短周期変動と圏界面高度との相関関係</a:t>
              </a:r>
              <a:endParaRPr lang="ja-JP" altLang="en-US" sz="2000" b="1" dirty="0"/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1043608" y="4699280"/>
            <a:ext cx="7269168" cy="757904"/>
            <a:chOff x="1043608" y="4699280"/>
            <a:chExt cx="7269168" cy="757904"/>
          </a:xfrm>
        </p:grpSpPr>
        <p:sp>
          <p:nvSpPr>
            <p:cNvPr id="169" name="円/楕円 168"/>
            <p:cNvSpPr/>
            <p:nvPr/>
          </p:nvSpPr>
          <p:spPr>
            <a:xfrm>
              <a:off x="3056192" y="4699280"/>
              <a:ext cx="864096" cy="72008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円/楕円 169"/>
            <p:cNvSpPr/>
            <p:nvPr/>
          </p:nvSpPr>
          <p:spPr>
            <a:xfrm>
              <a:off x="5360448" y="4699280"/>
              <a:ext cx="864096" cy="72008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円/楕円 170"/>
            <p:cNvSpPr/>
            <p:nvPr/>
          </p:nvSpPr>
          <p:spPr>
            <a:xfrm>
              <a:off x="7448680" y="4737104"/>
              <a:ext cx="864096" cy="72008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1043608" y="4725144"/>
              <a:ext cx="864096" cy="72008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107504" y="5952928"/>
            <a:ext cx="8870538" cy="707886"/>
            <a:chOff x="107504" y="5952928"/>
            <a:chExt cx="8870538" cy="707886"/>
          </a:xfrm>
        </p:grpSpPr>
        <p:sp>
          <p:nvSpPr>
            <p:cNvPr id="172" name="正方形/長方形 171"/>
            <p:cNvSpPr/>
            <p:nvPr/>
          </p:nvSpPr>
          <p:spPr>
            <a:xfrm>
              <a:off x="4884063" y="5982198"/>
              <a:ext cx="1491114" cy="646331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ja-JP" altLang="en-US" b="1" dirty="0"/>
                <a:t>対流</a:t>
              </a:r>
              <a:r>
                <a:rPr lang="ja-JP" altLang="en-US" b="1" dirty="0" smtClean="0"/>
                <a:t>活動</a:t>
              </a:r>
              <a:endParaRPr lang="en-US" altLang="ja-JP" b="1" dirty="0" smtClean="0"/>
            </a:p>
            <a:p>
              <a:pPr algn="ctr"/>
              <a:r>
                <a:rPr lang="ja-JP" altLang="en-US" b="1" dirty="0" smtClean="0">
                  <a:solidFill>
                    <a:schemeClr val="accent2"/>
                  </a:solidFill>
                </a:rPr>
                <a:t>活発</a:t>
              </a:r>
              <a:r>
                <a:rPr lang="en-US" altLang="ja-JP" b="1" dirty="0" smtClean="0"/>
                <a:t>(</a:t>
              </a:r>
              <a:r>
                <a:rPr lang="ja-JP" altLang="en-US" b="1" dirty="0" smtClean="0">
                  <a:solidFill>
                    <a:schemeClr val="accent1"/>
                  </a:solidFill>
                </a:rPr>
                <a:t>不活発</a:t>
              </a:r>
              <a:r>
                <a:rPr lang="en-US" altLang="ja-JP" b="1" dirty="0" smtClean="0"/>
                <a:t>)</a:t>
              </a:r>
              <a:endParaRPr lang="ja-JP" altLang="en-US" b="1" dirty="0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2741833" y="5985250"/>
              <a:ext cx="1346844" cy="646331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ja-JP" altLang="en-US" b="1" dirty="0" smtClean="0"/>
                <a:t>圏界面高度</a:t>
              </a:r>
              <a:endParaRPr lang="en-US" altLang="ja-JP" b="1" dirty="0" smtClean="0"/>
            </a:p>
            <a:p>
              <a:pPr algn="ctr"/>
              <a:r>
                <a:rPr lang="ja-JP" altLang="en-US" b="1" dirty="0" smtClean="0">
                  <a:solidFill>
                    <a:schemeClr val="accent2"/>
                  </a:solidFill>
                </a:rPr>
                <a:t>増加</a:t>
              </a:r>
              <a:r>
                <a:rPr lang="en-US" altLang="ja-JP" b="1" dirty="0" smtClean="0"/>
                <a:t>(</a:t>
              </a:r>
              <a:r>
                <a:rPr lang="ja-JP" altLang="en-US" b="1" dirty="0" smtClean="0">
                  <a:solidFill>
                    <a:schemeClr val="accent1"/>
                  </a:solidFill>
                </a:rPr>
                <a:t>減少</a:t>
              </a:r>
              <a:r>
                <a:rPr lang="en-US" altLang="ja-JP" b="1" dirty="0" smtClean="0"/>
                <a:t>)</a:t>
              </a:r>
              <a:endParaRPr lang="ja-JP" altLang="en-US" b="1" dirty="0"/>
            </a:p>
          </p:txBody>
        </p:sp>
        <p:sp>
          <p:nvSpPr>
            <p:cNvPr id="166" name="右矢印 165"/>
            <p:cNvSpPr/>
            <p:nvPr/>
          </p:nvSpPr>
          <p:spPr>
            <a:xfrm>
              <a:off x="4207054" y="6165304"/>
              <a:ext cx="576064" cy="28803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07504" y="5974918"/>
              <a:ext cx="1811714" cy="646331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ja-JP" altLang="en-US" b="1" dirty="0" smtClean="0"/>
                <a:t>成層圏で</a:t>
              </a:r>
              <a:endParaRPr lang="en-US" altLang="ja-JP" b="1" dirty="0" smtClean="0"/>
            </a:p>
            <a:p>
              <a:pPr algn="ctr"/>
              <a:r>
                <a:rPr lang="ja-JP" altLang="en-US" b="1" dirty="0" smtClean="0"/>
                <a:t>気圧偏差が逆転</a:t>
              </a:r>
              <a:endParaRPr lang="en-US" altLang="ja-JP" b="1" dirty="0" smtClean="0"/>
            </a:p>
          </p:txBody>
        </p:sp>
        <p:sp>
          <p:nvSpPr>
            <p:cNvPr id="174" name="右矢印 173"/>
            <p:cNvSpPr/>
            <p:nvPr/>
          </p:nvSpPr>
          <p:spPr>
            <a:xfrm>
              <a:off x="2038268" y="6165304"/>
              <a:ext cx="576064" cy="28803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右矢印 174"/>
            <p:cNvSpPr/>
            <p:nvPr/>
          </p:nvSpPr>
          <p:spPr>
            <a:xfrm>
              <a:off x="6534574" y="6156758"/>
              <a:ext cx="576064" cy="2880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7268106" y="5952928"/>
              <a:ext cx="1709936" cy="707886"/>
            </a:xfrm>
            <a:prstGeom prst="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chemeClr val="accent1"/>
                  </a:solidFill>
                </a:rPr>
                <a:t>ラニーニャ</a:t>
              </a:r>
              <a:endParaRPr lang="en-US" altLang="ja-JP" sz="2000" b="1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altLang="ja-JP" sz="2000" b="1" dirty="0" smtClean="0"/>
                <a:t>(</a:t>
              </a:r>
              <a:r>
                <a:rPr lang="ja-JP" alt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エルニーニョ</a:t>
              </a:r>
              <a:r>
                <a:rPr lang="en-US" altLang="ja-JP" sz="2000" b="1" dirty="0" smtClean="0"/>
                <a:t>)</a:t>
              </a:r>
            </a:p>
          </p:txBody>
        </p:sp>
      </p:grpSp>
      <p:grpSp>
        <p:nvGrpSpPr>
          <p:cNvPr id="177" name="グループ化 176"/>
          <p:cNvGrpSpPr/>
          <p:nvPr/>
        </p:nvGrpSpPr>
        <p:grpSpPr>
          <a:xfrm>
            <a:off x="1331640" y="692696"/>
            <a:ext cx="5904656" cy="2736304"/>
            <a:chOff x="1331640" y="3356992"/>
            <a:chExt cx="5904656" cy="2736304"/>
          </a:xfrm>
        </p:grpSpPr>
        <p:sp>
          <p:nvSpPr>
            <p:cNvPr id="178" name="角丸四角形 177"/>
            <p:cNvSpPr/>
            <p:nvPr/>
          </p:nvSpPr>
          <p:spPr>
            <a:xfrm>
              <a:off x="1403648" y="3356992"/>
              <a:ext cx="576064" cy="288032"/>
            </a:xfrm>
            <a:prstGeom prst="roundRect">
              <a:avLst/>
            </a:prstGeom>
            <a:solidFill>
              <a:srgbClr val="93D6FF">
                <a:alpha val="80000"/>
              </a:srgb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低</a:t>
              </a:r>
              <a:endParaRPr kumimoji="1" lang="ja-JP" altLang="en-US" b="1" dirty="0"/>
            </a:p>
          </p:txBody>
        </p:sp>
        <p:sp>
          <p:nvSpPr>
            <p:cNvPr id="179" name="角丸四角形 178"/>
            <p:cNvSpPr/>
            <p:nvPr/>
          </p:nvSpPr>
          <p:spPr>
            <a:xfrm>
              <a:off x="2195736" y="3861048"/>
              <a:ext cx="576064" cy="288032"/>
            </a:xfrm>
            <a:prstGeom prst="roundRect">
              <a:avLst/>
            </a:prstGeom>
            <a:solidFill>
              <a:srgbClr val="FEBAD4">
                <a:alpha val="80000"/>
              </a:srgb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/>
                <a:t>高</a:t>
              </a:r>
              <a:endParaRPr kumimoji="1" lang="ja-JP" altLang="en-US" b="1" dirty="0"/>
            </a:p>
          </p:txBody>
        </p:sp>
        <p:sp>
          <p:nvSpPr>
            <p:cNvPr id="180" name="角丸四角形 179"/>
            <p:cNvSpPr/>
            <p:nvPr/>
          </p:nvSpPr>
          <p:spPr>
            <a:xfrm>
              <a:off x="3563888" y="3356992"/>
              <a:ext cx="576064" cy="288032"/>
            </a:xfrm>
            <a:prstGeom prst="roundRect">
              <a:avLst/>
            </a:prstGeom>
            <a:solidFill>
              <a:srgbClr val="93D6FF">
                <a:alpha val="80000"/>
              </a:srgb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低</a:t>
              </a:r>
              <a:endParaRPr kumimoji="1" lang="ja-JP" altLang="en-US" b="1" dirty="0"/>
            </a:p>
          </p:txBody>
        </p:sp>
        <p:sp>
          <p:nvSpPr>
            <p:cNvPr id="181" name="角丸四角形 180"/>
            <p:cNvSpPr/>
            <p:nvPr/>
          </p:nvSpPr>
          <p:spPr>
            <a:xfrm>
              <a:off x="4283968" y="3501008"/>
              <a:ext cx="576064" cy="288032"/>
            </a:xfrm>
            <a:prstGeom prst="roundRect">
              <a:avLst/>
            </a:prstGeom>
            <a:solidFill>
              <a:srgbClr val="FEBAD4">
                <a:alpha val="80000"/>
              </a:srgb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/>
                <a:t>高</a:t>
              </a:r>
              <a:endParaRPr kumimoji="1" lang="ja-JP" altLang="en-US" b="1" dirty="0"/>
            </a:p>
          </p:txBody>
        </p:sp>
        <p:sp>
          <p:nvSpPr>
            <p:cNvPr id="182" name="角丸四角形 181"/>
            <p:cNvSpPr/>
            <p:nvPr/>
          </p:nvSpPr>
          <p:spPr>
            <a:xfrm>
              <a:off x="5796136" y="3356992"/>
              <a:ext cx="576064" cy="288032"/>
            </a:xfrm>
            <a:prstGeom prst="roundRect">
              <a:avLst/>
            </a:prstGeom>
            <a:solidFill>
              <a:srgbClr val="FEBAD4">
                <a:alpha val="80000"/>
              </a:srgb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/>
                <a:t>高</a:t>
              </a:r>
              <a:endParaRPr kumimoji="1" lang="ja-JP" altLang="en-US" b="1" dirty="0"/>
            </a:p>
          </p:txBody>
        </p:sp>
        <p:sp>
          <p:nvSpPr>
            <p:cNvPr id="183" name="角丸四角形 182"/>
            <p:cNvSpPr/>
            <p:nvPr/>
          </p:nvSpPr>
          <p:spPr>
            <a:xfrm>
              <a:off x="6588224" y="3789040"/>
              <a:ext cx="576064" cy="288032"/>
            </a:xfrm>
            <a:prstGeom prst="roundRect">
              <a:avLst/>
            </a:prstGeom>
            <a:solidFill>
              <a:srgbClr val="93D6FF">
                <a:alpha val="80000"/>
              </a:srgb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低</a:t>
              </a:r>
              <a:endParaRPr kumimoji="1" lang="ja-JP" altLang="en-US" b="1" dirty="0"/>
            </a:p>
          </p:txBody>
        </p:sp>
        <p:sp>
          <p:nvSpPr>
            <p:cNvPr id="184" name="角丸四角形 183"/>
            <p:cNvSpPr/>
            <p:nvPr/>
          </p:nvSpPr>
          <p:spPr>
            <a:xfrm>
              <a:off x="2195736" y="5229200"/>
              <a:ext cx="576064" cy="288032"/>
            </a:xfrm>
            <a:prstGeom prst="roundRect">
              <a:avLst/>
            </a:prstGeom>
            <a:solidFill>
              <a:srgbClr val="93D6FF">
                <a:alpha val="80000"/>
              </a:srgb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低</a:t>
              </a:r>
              <a:endParaRPr kumimoji="1" lang="ja-JP" altLang="en-US" b="1" dirty="0"/>
            </a:p>
          </p:txBody>
        </p:sp>
        <p:sp>
          <p:nvSpPr>
            <p:cNvPr id="185" name="角丸四角形 184"/>
            <p:cNvSpPr/>
            <p:nvPr/>
          </p:nvSpPr>
          <p:spPr>
            <a:xfrm>
              <a:off x="4355976" y="4869160"/>
              <a:ext cx="576064" cy="288032"/>
            </a:xfrm>
            <a:prstGeom prst="roundRect">
              <a:avLst/>
            </a:prstGeom>
            <a:solidFill>
              <a:srgbClr val="93D6FF">
                <a:alpha val="80000"/>
              </a:srgb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低</a:t>
              </a:r>
              <a:endParaRPr kumimoji="1" lang="ja-JP" altLang="en-US" b="1" dirty="0"/>
            </a:p>
          </p:txBody>
        </p:sp>
        <p:sp>
          <p:nvSpPr>
            <p:cNvPr id="186" name="角丸四角形 185"/>
            <p:cNvSpPr/>
            <p:nvPr/>
          </p:nvSpPr>
          <p:spPr>
            <a:xfrm>
              <a:off x="6588224" y="4869160"/>
              <a:ext cx="576064" cy="288032"/>
            </a:xfrm>
            <a:prstGeom prst="roundRect">
              <a:avLst/>
            </a:prstGeom>
            <a:solidFill>
              <a:srgbClr val="93D6FF">
                <a:alpha val="80000"/>
              </a:srgb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低</a:t>
              </a:r>
              <a:endParaRPr kumimoji="1" lang="ja-JP" altLang="en-US" b="1" dirty="0"/>
            </a:p>
          </p:txBody>
        </p:sp>
        <p:sp>
          <p:nvSpPr>
            <p:cNvPr id="187" name="角丸四角形 186"/>
            <p:cNvSpPr/>
            <p:nvPr/>
          </p:nvSpPr>
          <p:spPr>
            <a:xfrm>
              <a:off x="1331640" y="4869160"/>
              <a:ext cx="576064" cy="288032"/>
            </a:xfrm>
            <a:prstGeom prst="roundRect">
              <a:avLst/>
            </a:prstGeom>
            <a:solidFill>
              <a:srgbClr val="FEBAD4">
                <a:alpha val="80000"/>
              </a:srgb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/>
                <a:t>高</a:t>
              </a:r>
              <a:endParaRPr kumimoji="1" lang="ja-JP" altLang="en-US" b="1" dirty="0"/>
            </a:p>
          </p:txBody>
        </p:sp>
        <p:sp>
          <p:nvSpPr>
            <p:cNvPr id="188" name="角丸四角形 187"/>
            <p:cNvSpPr/>
            <p:nvPr/>
          </p:nvSpPr>
          <p:spPr>
            <a:xfrm>
              <a:off x="4211960" y="5733256"/>
              <a:ext cx="576064" cy="288032"/>
            </a:xfrm>
            <a:prstGeom prst="roundRect">
              <a:avLst/>
            </a:prstGeom>
            <a:solidFill>
              <a:srgbClr val="FEBAD4">
                <a:alpha val="80000"/>
              </a:srgb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/>
                <a:t>高</a:t>
              </a:r>
              <a:endParaRPr kumimoji="1" lang="ja-JP" altLang="en-US" b="1" dirty="0"/>
            </a:p>
          </p:txBody>
        </p:sp>
        <p:sp>
          <p:nvSpPr>
            <p:cNvPr id="189" name="角丸四角形 188"/>
            <p:cNvSpPr/>
            <p:nvPr/>
          </p:nvSpPr>
          <p:spPr>
            <a:xfrm>
              <a:off x="6660232" y="5805264"/>
              <a:ext cx="576064" cy="288032"/>
            </a:xfrm>
            <a:prstGeom prst="roundRect">
              <a:avLst/>
            </a:prstGeom>
            <a:solidFill>
              <a:srgbClr val="FEBAD4">
                <a:alpha val="80000"/>
              </a:srgb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/>
                <a:t>高</a:t>
              </a:r>
              <a:endParaRPr kumimoji="1" lang="ja-JP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548680"/>
            <a:chOff x="0" y="0"/>
            <a:chExt cx="9144000" cy="548680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3551702" y="0"/>
              <a:ext cx="2037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まとめ・考察</a:t>
              </a:r>
              <a:endParaRPr lang="ja-JP" altLang="en-US" sz="2000" b="1" dirty="0"/>
            </a:p>
          </p:txBody>
        </p:sp>
      </p:grpSp>
      <p:sp>
        <p:nvSpPr>
          <p:cNvPr id="5" name="スライド番号プレースホルダ 6"/>
          <p:cNvSpPr txBox="1">
            <a:spLocks/>
          </p:cNvSpPr>
          <p:nvPr/>
        </p:nvSpPr>
        <p:spPr>
          <a:xfrm>
            <a:off x="8693062" y="648432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146160" y="652340"/>
            <a:ext cx="6840000" cy="1656184"/>
            <a:chOff x="1187624" y="3645024"/>
            <a:chExt cx="6840000" cy="1656184"/>
          </a:xfrm>
        </p:grpSpPr>
        <p:graphicFrame>
          <p:nvGraphicFramePr>
            <p:cNvPr id="7" name="図表 6"/>
            <p:cNvGraphicFramePr/>
            <p:nvPr/>
          </p:nvGraphicFramePr>
          <p:xfrm>
            <a:off x="1187624" y="3645024"/>
            <a:ext cx="6840000" cy="1656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正方形/長方形 7"/>
            <p:cNvSpPr/>
            <p:nvPr/>
          </p:nvSpPr>
          <p:spPr>
            <a:xfrm>
              <a:off x="1691680" y="3930682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/>
                <a:t>冬季</a:t>
              </a:r>
              <a:endParaRPr lang="en-US" altLang="ja-JP" b="1" dirty="0" smtClean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847014" y="3922136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翌冬の初冬</a:t>
              </a:r>
              <a:endParaRPr lang="en-US" altLang="ja-JP" b="1" dirty="0" smtClean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557680" y="392503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日本付近</a:t>
              </a:r>
              <a:endParaRPr lang="en-US" altLang="ja-JP" b="1" dirty="0" smtClean="0"/>
            </a:p>
          </p:txBody>
        </p:sp>
      </p:grpSp>
      <p:sp>
        <p:nvSpPr>
          <p:cNvPr id="11" name="正方形/長方形 10"/>
          <p:cNvSpPr/>
          <p:nvPr/>
        </p:nvSpPr>
        <p:spPr>
          <a:xfrm rot="10800000" flipV="1">
            <a:off x="2730336" y="593581"/>
            <a:ext cx="36724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b="1" u="sng" dirty="0" smtClean="0"/>
              <a:t>冬季</a:t>
            </a:r>
            <a:r>
              <a:rPr lang="en-US" altLang="ja-JP" b="1" u="sng" dirty="0" err="1" smtClean="0"/>
              <a:t>NAOIndex</a:t>
            </a:r>
            <a:r>
              <a:rPr lang="ja-JP" altLang="en-US" b="1" u="sng" dirty="0" smtClean="0"/>
              <a:t>と翌冬の日本の気候</a:t>
            </a:r>
            <a:endParaRPr lang="ja-JP" altLang="en-US" b="1" u="sng" dirty="0"/>
          </a:p>
        </p:txBody>
      </p:sp>
      <p:sp>
        <p:nvSpPr>
          <p:cNvPr id="22" name="正方形/長方形 21"/>
          <p:cNvSpPr/>
          <p:nvPr/>
        </p:nvSpPr>
        <p:spPr>
          <a:xfrm>
            <a:off x="245052" y="1908286"/>
            <a:ext cx="2869696" cy="369332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2</a:t>
            </a:r>
            <a:r>
              <a:rPr lang="ja-JP" altLang="en-US" b="1" dirty="0" smtClean="0"/>
              <a:t>通りのプロセスが存在する</a:t>
            </a:r>
            <a:endParaRPr lang="ja-JP" altLang="en-US" b="1" dirty="0"/>
          </a:p>
        </p:txBody>
      </p:sp>
      <p:sp>
        <p:nvSpPr>
          <p:cNvPr id="79" name="右矢印 78"/>
          <p:cNvSpPr/>
          <p:nvPr/>
        </p:nvSpPr>
        <p:spPr>
          <a:xfrm>
            <a:off x="5321358" y="1263854"/>
            <a:ext cx="792088" cy="4320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>
            <a:off x="2843808" y="1263854"/>
            <a:ext cx="792088" cy="43204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2771800" y="975822"/>
            <a:ext cx="80983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？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51520" y="4293096"/>
            <a:ext cx="4896544" cy="40011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/>
              <a:t>冬季</a:t>
            </a:r>
            <a:r>
              <a:rPr lang="en-US" altLang="ja-JP" sz="2000" b="1" dirty="0" smtClean="0"/>
              <a:t>NAO</a:t>
            </a:r>
            <a:r>
              <a:rPr lang="ja-JP" altLang="en-US" sz="2000" b="1" dirty="0" smtClean="0"/>
              <a:t> → ラニーニャ</a:t>
            </a:r>
            <a:r>
              <a:rPr lang="ja-JP" altLang="en-US" sz="2000" b="1" dirty="0"/>
              <a:t>・</a:t>
            </a:r>
            <a:r>
              <a:rPr lang="ja-JP" altLang="en-US" sz="2000" b="1" dirty="0" smtClean="0"/>
              <a:t>エルニーニョ  仮説</a:t>
            </a:r>
            <a:endParaRPr lang="ja-JP" altLang="en-US" sz="2000" b="1" dirty="0"/>
          </a:p>
        </p:txBody>
      </p:sp>
      <p:grpSp>
        <p:nvGrpSpPr>
          <p:cNvPr id="189" name="グループ化 188"/>
          <p:cNvGrpSpPr/>
          <p:nvPr/>
        </p:nvGrpSpPr>
        <p:grpSpPr>
          <a:xfrm>
            <a:off x="98958" y="4765436"/>
            <a:ext cx="9174294" cy="2032742"/>
            <a:chOff x="98958" y="4765436"/>
            <a:chExt cx="9174294" cy="2032742"/>
          </a:xfrm>
        </p:grpSpPr>
        <p:sp>
          <p:nvSpPr>
            <p:cNvPr id="18" name="正方形/長方形 17"/>
            <p:cNvSpPr/>
            <p:nvPr/>
          </p:nvSpPr>
          <p:spPr>
            <a:xfrm>
              <a:off x="98958" y="5343938"/>
              <a:ext cx="180874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/>
                <a:t>成層圏</a:t>
              </a:r>
              <a:r>
                <a:rPr lang="ja-JP" altLang="en-US" b="1" dirty="0" smtClean="0"/>
                <a:t>の</a:t>
              </a:r>
              <a:endParaRPr lang="en-US" altLang="ja-JP" b="1" dirty="0" smtClean="0"/>
            </a:p>
            <a:p>
              <a:pPr algn="ctr"/>
              <a:r>
                <a:rPr lang="ja-JP" altLang="en-US" b="1" dirty="0" smtClean="0"/>
                <a:t>気圧偏差配置が</a:t>
              </a:r>
              <a:endParaRPr lang="en-US" altLang="ja-JP" b="1" dirty="0" smtClean="0"/>
            </a:p>
            <a:p>
              <a:pPr algn="ctr"/>
              <a:r>
                <a:rPr lang="ja-JP" altLang="en-US" b="1" dirty="0" smtClean="0"/>
                <a:t>変動する</a:t>
              </a:r>
              <a:endParaRPr lang="en-US" altLang="ja-JP" b="1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528836" y="5361618"/>
              <a:ext cx="37444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/>
                <a:t>圏界面高度</a:t>
              </a:r>
              <a:r>
                <a:rPr lang="ja-JP" altLang="en-US" b="1" dirty="0" smtClean="0"/>
                <a:t>の</a:t>
              </a:r>
              <a:r>
                <a:rPr lang="ja-JP" altLang="en-US" b="1" dirty="0" smtClean="0">
                  <a:solidFill>
                    <a:srgbClr val="FF0000"/>
                  </a:solidFill>
                </a:rPr>
                <a:t>増加</a:t>
              </a:r>
              <a:r>
                <a:rPr lang="en-US" altLang="ja-JP" b="1" dirty="0" smtClean="0"/>
                <a:t>(</a:t>
              </a:r>
              <a:r>
                <a:rPr lang="ja-JP" altLang="en-US" b="1" dirty="0" smtClean="0">
                  <a:solidFill>
                    <a:srgbClr val="0070C0"/>
                  </a:solidFill>
                </a:rPr>
                <a:t>減少</a:t>
              </a:r>
              <a:r>
                <a:rPr lang="en-US" altLang="ja-JP" b="1" dirty="0" smtClean="0"/>
                <a:t>)</a:t>
              </a:r>
              <a:r>
                <a:rPr lang="ja-JP" altLang="en-US" b="1" dirty="0" smtClean="0"/>
                <a:t>し，</a:t>
              </a:r>
              <a:endParaRPr lang="en-US" altLang="ja-JP" b="1" dirty="0" smtClean="0"/>
            </a:p>
            <a:p>
              <a:pPr algn="ctr"/>
              <a:r>
                <a:rPr lang="ja-JP" altLang="en-US" b="1" dirty="0" smtClean="0"/>
                <a:t>対流</a:t>
              </a:r>
              <a:r>
                <a:rPr lang="ja-JP" altLang="en-US" b="1" dirty="0"/>
                <a:t>が</a:t>
              </a:r>
              <a:r>
                <a:rPr lang="ja-JP" altLang="en-US" b="1" dirty="0">
                  <a:solidFill>
                    <a:srgbClr val="FF0000"/>
                  </a:solidFill>
                </a:rPr>
                <a:t>活発</a:t>
              </a:r>
              <a:r>
                <a:rPr lang="en-US" altLang="ja-JP" b="1" dirty="0"/>
                <a:t>(</a:t>
              </a:r>
              <a:r>
                <a:rPr lang="ja-JP" altLang="en-US" b="1" dirty="0">
                  <a:solidFill>
                    <a:srgbClr val="0070C0"/>
                  </a:solidFill>
                </a:rPr>
                <a:t>不活発</a:t>
              </a:r>
              <a:r>
                <a:rPr lang="en-US" altLang="ja-JP" b="1" dirty="0"/>
                <a:t>)</a:t>
              </a:r>
              <a:r>
                <a:rPr lang="ja-JP" altLang="en-US" b="1" dirty="0"/>
                <a:t>になり</a:t>
              </a:r>
              <a:r>
                <a:rPr lang="ja-JP" altLang="en-US" b="1" dirty="0" smtClean="0"/>
                <a:t>，</a:t>
              </a:r>
              <a:endParaRPr lang="en-US" altLang="ja-JP" b="1" dirty="0" smtClean="0"/>
            </a:p>
            <a:p>
              <a:pPr algn="ctr"/>
              <a:r>
                <a:rPr lang="ja-JP" altLang="en-US" b="1" dirty="0" smtClean="0">
                  <a:solidFill>
                    <a:srgbClr val="0070C0"/>
                  </a:solidFill>
                </a:rPr>
                <a:t>ラニーニャ</a:t>
              </a:r>
              <a:r>
                <a:rPr lang="en-US" altLang="ja-JP" b="1" dirty="0"/>
                <a:t>(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</a:rPr>
                <a:t>エルニーニョ</a:t>
              </a:r>
              <a:r>
                <a:rPr lang="en-US" altLang="ja-JP" b="1" dirty="0"/>
                <a:t>)</a:t>
              </a:r>
              <a:r>
                <a:rPr lang="ja-JP" altLang="en-US" b="1" dirty="0"/>
                <a:t>が起こる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3434" y="5021239"/>
              <a:ext cx="2634630" cy="1776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正方形/長方形 80"/>
            <p:cNvSpPr/>
            <p:nvPr/>
          </p:nvSpPr>
          <p:spPr>
            <a:xfrm>
              <a:off x="2633570" y="4765436"/>
              <a:ext cx="24721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b="1" dirty="0" smtClean="0"/>
                <a:t>ブリューワー・ドブソン循環</a:t>
              </a:r>
              <a:endParaRPr lang="ja-JP" altLang="en-US" sz="1600" b="1" dirty="0"/>
            </a:p>
          </p:txBody>
        </p:sp>
        <p:sp>
          <p:nvSpPr>
            <p:cNvPr id="185" name="下矢印 184"/>
            <p:cNvSpPr/>
            <p:nvPr/>
          </p:nvSpPr>
          <p:spPr>
            <a:xfrm rot="16200000">
              <a:off x="5296353" y="5583701"/>
              <a:ext cx="360040" cy="488230"/>
            </a:xfrm>
            <a:prstGeom prst="downArrow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下矢印 20"/>
            <p:cNvSpPr/>
            <p:nvPr/>
          </p:nvSpPr>
          <p:spPr>
            <a:xfrm rot="16200000">
              <a:off x="2084084" y="5591060"/>
              <a:ext cx="360040" cy="458952"/>
            </a:xfrm>
            <a:prstGeom prst="downArrow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0" name="グループ化 189"/>
          <p:cNvGrpSpPr/>
          <p:nvPr/>
        </p:nvGrpSpPr>
        <p:grpSpPr>
          <a:xfrm>
            <a:off x="429720" y="2132856"/>
            <a:ext cx="8498256" cy="1944216"/>
            <a:chOff x="429720" y="2132856"/>
            <a:chExt cx="8498256" cy="1944216"/>
          </a:xfrm>
        </p:grpSpPr>
        <p:sp>
          <p:nvSpPr>
            <p:cNvPr id="24" name="角丸四角形 23"/>
            <p:cNvSpPr/>
            <p:nvPr/>
          </p:nvSpPr>
          <p:spPr>
            <a:xfrm>
              <a:off x="429720" y="2966408"/>
              <a:ext cx="1080120" cy="576064"/>
            </a:xfrm>
            <a:prstGeom prst="roundRect">
              <a:avLst/>
            </a:prstGeom>
            <a:ln w="28575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/>
                <a:t>NAO</a:t>
              </a:r>
              <a:endParaRPr kumimoji="1" lang="ja-JP" altLang="en-US" sz="3200" dirty="0"/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7622094" y="2974954"/>
              <a:ext cx="1080000" cy="576000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/>
                <a:t>WP</a:t>
              </a:r>
              <a:endParaRPr kumimoji="1" lang="ja-JP" altLang="en-US" sz="3200" dirty="0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2627784" y="2403796"/>
              <a:ext cx="2736128" cy="673710"/>
              <a:chOff x="2627784" y="2501442"/>
              <a:chExt cx="2736128" cy="673710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779912" y="2599088"/>
                <a:ext cx="1584000" cy="576064"/>
              </a:xfrm>
              <a:prstGeom prst="roundRect">
                <a:avLst/>
              </a:prstGeom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000" b="1" dirty="0" smtClean="0"/>
                  <a:t>海氷変動</a:t>
                </a:r>
                <a:endParaRPr kumimoji="1" lang="ja-JP" altLang="en-US" sz="2000" b="1" dirty="0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2627784" y="2501442"/>
                <a:ext cx="700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b="1" dirty="0" smtClean="0"/>
                  <a:t>北極</a:t>
                </a:r>
                <a:endParaRPr lang="ja-JP" altLang="en-US" sz="2000" b="1" dirty="0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2644876" y="3427734"/>
              <a:ext cx="2719212" cy="649338"/>
              <a:chOff x="2644876" y="3525380"/>
              <a:chExt cx="2719212" cy="649338"/>
            </a:xfrm>
          </p:grpSpPr>
          <p:sp>
            <p:nvSpPr>
              <p:cNvPr id="26" name="角丸四角形 25"/>
              <p:cNvSpPr/>
              <p:nvPr/>
            </p:nvSpPr>
            <p:spPr>
              <a:xfrm>
                <a:off x="3779912" y="3598654"/>
                <a:ext cx="1584176" cy="576064"/>
              </a:xfrm>
              <a:prstGeom prst="roundRect">
                <a:avLst/>
              </a:prstGeom>
              <a:ln w="28575"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 smtClean="0"/>
                  <a:t>エルニーニョ</a:t>
                </a:r>
                <a:endParaRPr kumimoji="1" lang="en-US" altLang="ja-JP" b="1" dirty="0" smtClean="0"/>
              </a:p>
              <a:p>
                <a:pPr algn="ctr"/>
                <a:r>
                  <a:rPr lang="ja-JP" altLang="en-US" b="1" dirty="0" smtClean="0"/>
                  <a:t>ラニーニャ</a:t>
                </a:r>
                <a:endParaRPr kumimoji="1" lang="ja-JP" altLang="en-US" b="1" dirty="0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2644876" y="3525380"/>
                <a:ext cx="700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b="1" dirty="0" smtClean="0"/>
                  <a:t>赤道</a:t>
                </a:r>
                <a:endParaRPr lang="ja-JP" altLang="en-US" sz="2000" b="1" dirty="0"/>
              </a:p>
            </p:txBody>
          </p:sp>
        </p:grpSp>
        <p:cxnSp>
          <p:nvCxnSpPr>
            <p:cNvPr id="49" name="カギ線コネクタ 48"/>
            <p:cNvCxnSpPr>
              <a:stCxn id="25" idx="3"/>
              <a:endCxn id="27" idx="1"/>
            </p:cNvCxnSpPr>
            <p:nvPr/>
          </p:nvCxnSpPr>
          <p:spPr>
            <a:xfrm>
              <a:off x="5363912" y="2789474"/>
              <a:ext cx="2258182" cy="47348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カギ線コネクタ 50"/>
            <p:cNvCxnSpPr>
              <a:stCxn id="26" idx="3"/>
            </p:cNvCxnSpPr>
            <p:nvPr/>
          </p:nvCxnSpPr>
          <p:spPr>
            <a:xfrm flipV="1">
              <a:off x="5364088" y="3262986"/>
              <a:ext cx="2258006" cy="52605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カギ線コネクタ 52"/>
            <p:cNvCxnSpPr>
              <a:stCxn id="24" idx="3"/>
              <a:endCxn id="25" idx="1"/>
            </p:cNvCxnSpPr>
            <p:nvPr/>
          </p:nvCxnSpPr>
          <p:spPr>
            <a:xfrm flipV="1">
              <a:off x="1509840" y="2789474"/>
              <a:ext cx="2270072" cy="464966"/>
            </a:xfrm>
            <a:prstGeom prst="bentConnector3">
              <a:avLst>
                <a:gd name="adj1" fmla="val 37953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カギ線コネクタ 54"/>
            <p:cNvCxnSpPr>
              <a:stCxn id="24" idx="3"/>
              <a:endCxn id="26" idx="1"/>
            </p:cNvCxnSpPr>
            <p:nvPr/>
          </p:nvCxnSpPr>
          <p:spPr>
            <a:xfrm>
              <a:off x="1509840" y="3254440"/>
              <a:ext cx="2270072" cy="534600"/>
            </a:xfrm>
            <a:prstGeom prst="bentConnector3">
              <a:avLst>
                <a:gd name="adj1" fmla="val 37953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/>
          </p:nvSpPr>
          <p:spPr>
            <a:xfrm>
              <a:off x="3894650" y="216213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長周期変動</a:t>
              </a:r>
              <a:endParaRPr lang="ja-JP" altLang="en-US" b="1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3894650" y="316043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短周期変動</a:t>
              </a:r>
              <a:endParaRPr lang="ja-JP" altLang="en-US" b="1" dirty="0"/>
            </a:p>
          </p:txBody>
        </p:sp>
        <p:sp>
          <p:nvSpPr>
            <p:cNvPr id="187" name="角丸四角形吹き出し 186"/>
            <p:cNvSpPr/>
            <p:nvPr/>
          </p:nvSpPr>
          <p:spPr>
            <a:xfrm>
              <a:off x="5868144" y="2132856"/>
              <a:ext cx="3059832" cy="360040"/>
            </a:xfrm>
            <a:prstGeom prst="wedgeRoundRectCallout">
              <a:avLst>
                <a:gd name="adj1" fmla="val -59599"/>
                <a:gd name="adj2" fmla="val 4588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5868144" y="2132856"/>
              <a:ext cx="305404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過去の論文による仮説と一致</a:t>
              </a:r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548680"/>
            <a:chOff x="0" y="0"/>
            <a:chExt cx="9144000" cy="548680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3753811" y="0"/>
              <a:ext cx="1627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/>
                <a:t>引用文献</a:t>
              </a:r>
              <a:endParaRPr lang="ja-JP" altLang="en-US" sz="2000" b="1" dirty="0"/>
            </a:p>
          </p:txBody>
        </p:sp>
      </p:grpSp>
      <p:sp>
        <p:nvSpPr>
          <p:cNvPr id="6" name="コンテンツ プレースホルダ 3"/>
          <p:cNvSpPr txBox="1">
            <a:spLocks/>
          </p:cNvSpPr>
          <p:nvPr/>
        </p:nvSpPr>
        <p:spPr>
          <a:xfrm>
            <a:off x="539552" y="1305272"/>
            <a:ext cx="842493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M., Y. Tachibana, and K. Yamazaki, 2003, Impact of the wintertime North Atlantic Oscillation (NAO) on the summertime atmospheric circulation, 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Geophys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1" lang="nb-NO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Res. Lett.</a:t>
            </a:r>
            <a:r>
              <a:rPr kumimoji="1" lang="nb-NO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nb-NO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1" lang="nb-NO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1704, doi: 10.1029 /2003GL017280.</a:t>
            </a:r>
            <a:endParaRPr kumimoji="1" lang="ja-JP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Honda, M., J. Inoue, and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Yamane, 2009, Influence of low Arctic sea-ice minima on anomalously cold Eurasian winters, 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Geophys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Res. </a:t>
            </a:r>
            <a:r>
              <a:rPr kumimoji="1" lang="en-US" altLang="ja-JP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L08707,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10.1029 /2008GL037079.</a:t>
            </a: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　  </a:t>
            </a:r>
            <a:r>
              <a:rPr lang="en-US" altLang="ja-JP" sz="2000" dirty="0" smtClean="0"/>
              <a:t>Kodera, K., 1998: Consideration of the origin of the different </a:t>
            </a:r>
            <a:r>
              <a:rPr lang="en-US" altLang="ja-JP" sz="2000" dirty="0" err="1" smtClean="0"/>
              <a:t>midlatitude</a:t>
            </a:r>
            <a:endParaRPr lang="en-US" altLang="ja-JP" sz="2000" dirty="0" smtClean="0"/>
          </a:p>
          <a:p>
            <a:r>
              <a:rPr lang="ja-JP" altLang="en-US" sz="2000" dirty="0" smtClean="0"/>
              <a:t>　　</a:t>
            </a:r>
            <a:r>
              <a:rPr lang="en-US" altLang="ja-JP" sz="2000" dirty="0" smtClean="0"/>
              <a:t>atmospheric response among El Niño events. </a:t>
            </a:r>
            <a:r>
              <a:rPr lang="en-US" altLang="ja-JP" sz="2000" i="1" dirty="0" smtClean="0"/>
              <a:t>J. Meteor. Soc. Japan, </a:t>
            </a:r>
            <a:r>
              <a:rPr lang="en-US" altLang="ja-JP" sz="2000" b="1" dirty="0" smtClean="0"/>
              <a:t>77</a:t>
            </a:r>
            <a:r>
              <a:rPr lang="en-US" altLang="ja-JP" sz="2000" b="1" i="1" dirty="0" smtClean="0"/>
              <a:t>,</a:t>
            </a:r>
          </a:p>
          <a:p>
            <a:r>
              <a:rPr lang="ja-JP" altLang="en-US" sz="2000" dirty="0" smtClean="0"/>
              <a:t>　　</a:t>
            </a:r>
            <a:r>
              <a:rPr lang="en-US" altLang="ja-JP" sz="2000" dirty="0" smtClean="0"/>
              <a:t>47-61.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　  </a:t>
            </a:r>
            <a:r>
              <a:rPr lang="en-US" altLang="ja-JP" sz="2000" dirty="0" err="1" smtClean="0"/>
              <a:t>Horel</a:t>
            </a:r>
            <a:r>
              <a:rPr lang="en-US" altLang="ja-JP" sz="2000" dirty="0" smtClean="0"/>
              <a:t>, J. D., 1981: A rotated principal component analysis of the </a:t>
            </a:r>
            <a:r>
              <a:rPr lang="en-US" altLang="ja-JP" sz="2000" dirty="0" err="1" smtClean="0"/>
              <a:t>interannual</a:t>
            </a:r>
            <a:r>
              <a:rPr lang="en-US" altLang="ja-JP" sz="2000" dirty="0" smtClean="0"/>
              <a:t>      </a:t>
            </a:r>
          </a:p>
          <a:p>
            <a:r>
              <a:rPr lang="en-US" altLang="ja-JP" sz="2000" dirty="0" smtClean="0"/>
              <a:t>      variability of the Northern Hemisphere 500mb height field. </a:t>
            </a:r>
            <a:r>
              <a:rPr lang="en-US" altLang="ja-JP" sz="2000" i="1" dirty="0" smtClean="0"/>
              <a:t>Mon. </a:t>
            </a:r>
            <a:r>
              <a:rPr lang="en-US" altLang="ja-JP" sz="2000" i="1" dirty="0" err="1" smtClean="0"/>
              <a:t>Wea</a:t>
            </a:r>
            <a:r>
              <a:rPr lang="en-US" altLang="ja-JP" sz="2000" i="1" dirty="0" smtClean="0"/>
              <a:t>. Rev., </a:t>
            </a:r>
          </a:p>
          <a:p>
            <a:r>
              <a:rPr lang="en-US" altLang="ja-JP" sz="2000" b="1" i="1" dirty="0" smtClean="0"/>
              <a:t>      109, 2080-2092.</a:t>
            </a:r>
          </a:p>
        </p:txBody>
      </p:sp>
      <p:sp>
        <p:nvSpPr>
          <p:cNvPr id="7" name="スライド番号プレースホルダ 6"/>
          <p:cNvSpPr txBox="1">
            <a:spLocks/>
          </p:cNvSpPr>
          <p:nvPr/>
        </p:nvSpPr>
        <p:spPr>
          <a:xfrm>
            <a:off x="8693062" y="648432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548680"/>
            <a:chOff x="0" y="0"/>
            <a:chExt cx="9144000" cy="548680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2823076" y="0"/>
              <a:ext cx="34995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/>
                <a:t>NAO</a:t>
              </a:r>
              <a:r>
                <a:rPr lang="ja-JP" altLang="en-US" sz="2800" b="1" dirty="0" smtClean="0"/>
                <a:t>と</a:t>
              </a:r>
              <a:r>
                <a:rPr lang="en-US" altLang="ja-JP" sz="2800" b="1" dirty="0" smtClean="0"/>
                <a:t>1</a:t>
              </a:r>
              <a:r>
                <a:rPr lang="ja-JP" altLang="en-US" sz="2800" b="1" dirty="0" smtClean="0"/>
                <a:t>年後の大気場</a:t>
              </a:r>
              <a:endParaRPr lang="ja-JP" altLang="en-US" sz="20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02270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309502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03020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861048"/>
            <a:ext cx="30940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2155" y="3861048"/>
            <a:ext cx="299184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765024"/>
            <a:ext cx="296296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368"/>
            <a:ext cx="304736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368"/>
            <a:ext cx="305592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975" y="3861368"/>
            <a:ext cx="302302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6"/>
          <p:cNvGrpSpPr/>
          <p:nvPr/>
        </p:nvGrpSpPr>
        <p:grpSpPr>
          <a:xfrm>
            <a:off x="0" y="0"/>
            <a:ext cx="9144000" cy="548680"/>
            <a:chOff x="0" y="0"/>
            <a:chExt cx="9144000" cy="548680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正方形/長方形 8"/>
            <p:cNvSpPr/>
            <p:nvPr/>
          </p:nvSpPr>
          <p:spPr>
            <a:xfrm>
              <a:off x="2823076" y="0"/>
              <a:ext cx="34995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/>
                <a:t>NAO</a:t>
              </a:r>
              <a:r>
                <a:rPr lang="ja-JP" altLang="en-US" sz="2800" b="1" dirty="0" smtClean="0"/>
                <a:t>と</a:t>
              </a:r>
              <a:r>
                <a:rPr lang="en-US" altLang="ja-JP" sz="2800" b="1" dirty="0" smtClean="0"/>
                <a:t>2</a:t>
              </a:r>
              <a:r>
                <a:rPr lang="ja-JP" altLang="en-US" sz="2800" b="1" dirty="0" smtClean="0"/>
                <a:t>年後の大気場</a:t>
              </a:r>
              <a:endParaRPr lang="ja-JP" altLang="en-US" sz="2000" b="1" dirty="0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764704"/>
            <a:ext cx="302852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07112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304941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sz="2800" b="1" dirty="0" smtClean="0"/>
              <a:t>導入</a:t>
            </a: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800" b="1" dirty="0" smtClean="0"/>
              <a:t>使用データ</a:t>
            </a: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800" b="1" dirty="0" smtClean="0"/>
              <a:t>解析手法</a:t>
            </a: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800" b="1" dirty="0" smtClean="0"/>
              <a:t>結果</a:t>
            </a: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800" b="1" dirty="0" smtClean="0"/>
              <a:t>まとめ・考察</a:t>
            </a:r>
            <a:endParaRPr kumimoji="1" lang="en-US" altLang="ja-JP" sz="2800" b="1" dirty="0" smtClean="0"/>
          </a:p>
          <a:p>
            <a:pPr>
              <a:buFont typeface="Wingdings" pitchFamily="2" charset="2"/>
              <a:buChar char="l"/>
            </a:pPr>
            <a:endParaRPr kumimoji="1" lang="ja-JP" altLang="en-US" sz="2800" b="1" dirty="0"/>
          </a:p>
        </p:txBody>
      </p:sp>
      <p:sp>
        <p:nvSpPr>
          <p:cNvPr id="6" name="スライド番号プレースホルダ 6"/>
          <p:cNvSpPr txBox="1">
            <a:spLocks/>
          </p:cNvSpPr>
          <p:nvPr/>
        </p:nvSpPr>
        <p:spPr>
          <a:xfrm>
            <a:off x="8763758" y="6482435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0" y="-10292"/>
            <a:ext cx="9144000" cy="558972"/>
            <a:chOff x="0" y="-10292"/>
            <a:chExt cx="9144000" cy="558972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3754274" y="-10292"/>
              <a:ext cx="1627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/>
                <a:t>発表内容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433360" y="5291577"/>
            <a:ext cx="8280920" cy="8309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/>
              <a:t>冬季</a:t>
            </a:r>
            <a:r>
              <a:rPr lang="en-US" altLang="ja-JP" sz="2400" b="1" dirty="0" smtClean="0"/>
              <a:t>NAO</a:t>
            </a:r>
            <a:r>
              <a:rPr lang="ja-JP" altLang="en-US" sz="2400" b="1" dirty="0" smtClean="0"/>
              <a:t>の変動が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翌冬の日本の気候にどのような影響を及ぼすのか？</a:t>
            </a:r>
            <a:endParaRPr lang="en-US" altLang="ja-JP" sz="2400" b="1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-1746"/>
            <a:ext cx="9144000" cy="550426"/>
            <a:chOff x="0" y="-1746"/>
            <a:chExt cx="9144000" cy="550426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正方形/長方形 5"/>
            <p:cNvSpPr/>
            <p:nvPr/>
          </p:nvSpPr>
          <p:spPr>
            <a:xfrm>
              <a:off x="3932474" y="-1746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導入①</a:t>
              </a:r>
              <a:endParaRPr lang="ja-JP" altLang="en-US" sz="2800" b="1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41688" y="1277306"/>
            <a:ext cx="8784976" cy="1169220"/>
            <a:chOff x="141688" y="1143102"/>
            <a:chExt cx="8784976" cy="1169220"/>
          </a:xfrm>
        </p:grpSpPr>
        <p:sp>
          <p:nvSpPr>
            <p:cNvPr id="10" name="正方形/長方形 9"/>
            <p:cNvSpPr/>
            <p:nvPr/>
          </p:nvSpPr>
          <p:spPr>
            <a:xfrm>
              <a:off x="141688" y="1376218"/>
              <a:ext cx="8712968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3736" y="1143102"/>
              <a:ext cx="43978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2400" b="1" dirty="0" smtClean="0"/>
                <a:t>テレコネクション</a:t>
              </a:r>
              <a:r>
                <a:rPr lang="en-US" altLang="ja-JP" sz="2400" b="1" dirty="0" smtClean="0"/>
                <a:t>(Te</a:t>
              </a:r>
              <a:r>
                <a:rPr lang="ja-JP" altLang="en-US" sz="2400" b="1" dirty="0" err="1" smtClean="0"/>
                <a:t>ｌ</a:t>
              </a:r>
              <a:r>
                <a:rPr lang="en-US" altLang="ja-JP" sz="2400" b="1" dirty="0" err="1" smtClean="0"/>
                <a:t>econnection</a:t>
              </a:r>
              <a:r>
                <a:rPr lang="en-US" altLang="ja-JP" sz="2400" b="1" dirty="0" smtClean="0"/>
                <a:t>)</a:t>
              </a:r>
              <a:endParaRPr lang="en-US" altLang="ja-JP" sz="2400" b="1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1688" y="1558066"/>
              <a:ext cx="87849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/>
                <a:t>遠く離れた複数の地点の大気が同期して変動する現象</a:t>
              </a:r>
              <a:endParaRPr lang="en-US" altLang="ja-JP" sz="2000" dirty="0"/>
            </a:p>
            <a:p>
              <a:r>
                <a:rPr lang="ja-JP" altLang="en-US" sz="2000" dirty="0"/>
                <a:t>地理的に固定される傾向が強いため，異常気象や気象災害の原因となりやすい</a:t>
              </a:r>
              <a:endParaRPr lang="en-US" altLang="ja-JP" sz="2000" dirty="0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33947" y="574318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sz="2000" b="1" u="sng" dirty="0" smtClean="0"/>
              <a:t>日本の冬季の気候 </a:t>
            </a:r>
            <a:r>
              <a:rPr lang="ja-JP" altLang="en-US" sz="2000" b="1" dirty="0" smtClean="0"/>
              <a:t>・・・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暖冬</a:t>
            </a:r>
            <a:r>
              <a:rPr lang="ja-JP" altLang="en-US" sz="2000" b="1" dirty="0" smtClean="0"/>
              <a:t>，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寒冬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0244" y="2788208"/>
            <a:ext cx="8712968" cy="211387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521158" y="2572184"/>
            <a:ext cx="5400600" cy="3278184"/>
            <a:chOff x="3572766" y="1807000"/>
            <a:chExt cx="5400600" cy="3278184"/>
          </a:xfrm>
        </p:grpSpPr>
        <p:sp>
          <p:nvSpPr>
            <p:cNvPr id="15" name="正方形/長方形 14"/>
            <p:cNvSpPr/>
            <p:nvPr/>
          </p:nvSpPr>
          <p:spPr>
            <a:xfrm>
              <a:off x="3572766" y="2032246"/>
              <a:ext cx="5400600" cy="3052938"/>
            </a:xfrm>
            <a:prstGeom prst="rect">
              <a:avLst/>
            </a:prstGeom>
            <a:ln w="76200">
              <a:solidFill>
                <a:srgbClr val="95B8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788024" y="1807000"/>
              <a:ext cx="280831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 smtClean="0"/>
                <a:t>[Honda et al., 2009 ]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599751" y="4031173"/>
              <a:ext cx="5346698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ja-JP" altLang="en-US" sz="2000" dirty="0" smtClean="0"/>
                <a:t>夏季の海氷減少により形成された定常ロスビー波列に伴って，冬季にシベリア高気圧が形成され，日本付近に低温偏差がもたらされる</a:t>
              </a:r>
              <a:endParaRPr lang="ja-JP" altLang="en-US" sz="20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00896" y="2572184"/>
            <a:ext cx="5400600" cy="3278184"/>
            <a:chOff x="252504" y="1807000"/>
            <a:chExt cx="5400600" cy="3278184"/>
          </a:xfrm>
        </p:grpSpPr>
        <p:sp>
          <p:nvSpPr>
            <p:cNvPr id="19" name="正方形/長方形 18"/>
            <p:cNvSpPr/>
            <p:nvPr/>
          </p:nvSpPr>
          <p:spPr>
            <a:xfrm>
              <a:off x="252504" y="2033930"/>
              <a:ext cx="5400600" cy="3051254"/>
            </a:xfrm>
            <a:prstGeom prst="rect">
              <a:avLst/>
            </a:prstGeom>
            <a:ln w="76200">
              <a:solidFill>
                <a:srgbClr val="C866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11640" y="1807000"/>
              <a:ext cx="23042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400" b="1" dirty="0" smtClean="0"/>
                <a:t>[</a:t>
              </a:r>
              <a:r>
                <a:rPr lang="en-US" altLang="ja-JP" sz="2400" b="1" dirty="0" err="1" smtClean="0"/>
                <a:t>Ogi</a:t>
              </a:r>
              <a:r>
                <a:rPr lang="ja-JP" altLang="en-US" sz="2400" b="1" dirty="0" smtClean="0"/>
                <a:t> </a:t>
              </a:r>
              <a:r>
                <a:rPr lang="en-US" altLang="ja-JP" sz="2400" b="1" dirty="0" smtClean="0"/>
                <a:t>et al., 2003]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88825" y="4031414"/>
              <a:ext cx="5328592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ja-JP" altLang="en-US" sz="2000" dirty="0" smtClean="0"/>
                <a:t>冬季</a:t>
              </a:r>
              <a:r>
                <a:rPr lang="en-US" altLang="ja-JP" sz="2000" dirty="0" smtClean="0"/>
                <a:t>NAO</a:t>
              </a:r>
              <a:r>
                <a:rPr lang="ja-JP" altLang="en-US" sz="2000" dirty="0" smtClean="0"/>
                <a:t>の変動は，冬季の海氷や積雪に影響し，長期記憶を持つ過程により夏季まで持続され，夏季の大気循環に影響を及ぼす可能性がある</a:t>
              </a:r>
              <a:endParaRPr lang="ja-JP" altLang="en-US" sz="20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88928" y="2862528"/>
            <a:ext cx="8207928" cy="1728892"/>
            <a:chOff x="540536" y="2097344"/>
            <a:chExt cx="8207928" cy="1728892"/>
          </a:xfrm>
        </p:grpSpPr>
        <p:sp>
          <p:nvSpPr>
            <p:cNvPr id="23" name="角丸四角形 22"/>
            <p:cNvSpPr/>
            <p:nvPr/>
          </p:nvSpPr>
          <p:spPr>
            <a:xfrm>
              <a:off x="540536" y="2602100"/>
              <a:ext cx="1656184" cy="1224136"/>
            </a:xfrm>
            <a:prstGeom prst="roundRect">
              <a:avLst/>
            </a:prstGeom>
            <a:ln w="76200">
              <a:solidFill>
                <a:srgbClr val="AD403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b="1" dirty="0" smtClean="0"/>
                <a:t>NAO</a:t>
              </a:r>
              <a:endParaRPr kumimoji="1" lang="ja-JP" altLang="en-US" sz="4000" b="1" dirty="0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740464" y="2591538"/>
              <a:ext cx="1656184" cy="1224136"/>
            </a:xfrm>
            <a:prstGeom prst="roundRect">
              <a:avLst/>
            </a:prstGeom>
            <a:ln w="76200">
              <a:solidFill>
                <a:srgbClr val="39649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/>
                <a:t>北極海の</a:t>
              </a:r>
              <a:endParaRPr kumimoji="1" lang="en-US" altLang="ja-JP" sz="2400" b="1" dirty="0" smtClean="0"/>
            </a:p>
            <a:p>
              <a:pPr algn="ctr"/>
              <a:r>
                <a:rPr lang="ja-JP" altLang="en-US" sz="2400" b="1" dirty="0" smtClean="0"/>
                <a:t>海氷変動</a:t>
              </a:r>
              <a:endParaRPr kumimoji="1" lang="ja-JP" altLang="en-US" sz="2400" b="1" dirty="0"/>
            </a:p>
          </p:txBody>
        </p:sp>
        <p:sp>
          <p:nvSpPr>
            <p:cNvPr id="25" name="右矢印 24"/>
            <p:cNvSpPr/>
            <p:nvPr/>
          </p:nvSpPr>
          <p:spPr>
            <a:xfrm>
              <a:off x="2556760" y="2963124"/>
              <a:ext cx="936104" cy="504056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519280" y="2594206"/>
              <a:ext cx="1001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 smtClean="0"/>
                <a:t>半年後</a:t>
              </a:r>
              <a:endParaRPr lang="ja-JP" altLang="en-US" sz="2000" b="1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706372" y="2574766"/>
              <a:ext cx="10446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 smtClean="0"/>
                <a:t>半年後</a:t>
              </a:r>
              <a:endParaRPr lang="ja-JP" altLang="en-US" sz="2000" b="1" dirty="0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7020272" y="2584628"/>
              <a:ext cx="1728192" cy="1224136"/>
            </a:xfrm>
            <a:prstGeom prst="roundRect">
              <a:avLst/>
            </a:prstGeom>
            <a:ln w="76200">
              <a:solidFill>
                <a:srgbClr val="6D883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 smtClean="0"/>
                <a:t>日本</a:t>
              </a:r>
              <a:endParaRPr lang="en-US" altLang="ja-JP" sz="2800" b="1" dirty="0" smtClean="0"/>
            </a:p>
            <a:p>
              <a:pPr algn="ctr"/>
              <a:r>
                <a:rPr lang="ja-JP" altLang="en-US" sz="2800" b="1" dirty="0" smtClean="0"/>
                <a:t>の気候</a:t>
              </a:r>
              <a:endParaRPr kumimoji="1" lang="en-US" altLang="ja-JP" sz="2800" b="1" dirty="0" smtClean="0"/>
            </a:p>
          </p:txBody>
        </p:sp>
        <p:sp>
          <p:nvSpPr>
            <p:cNvPr id="29" name="右矢印 28"/>
            <p:cNvSpPr/>
            <p:nvPr/>
          </p:nvSpPr>
          <p:spPr>
            <a:xfrm>
              <a:off x="5750762" y="2944668"/>
              <a:ext cx="936104" cy="504056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12907" y="2114816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冬季</a:t>
              </a:r>
              <a:endParaRPr lang="ja-JP" altLang="en-US" sz="2800" b="1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094687" y="2097344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夏季</a:t>
              </a:r>
              <a:endParaRPr lang="ja-JP" altLang="en-US" sz="2800" b="1" dirty="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7407930" y="2105238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冬季</a:t>
              </a:r>
              <a:endParaRPr lang="ja-JP" altLang="en-US" sz="2800" b="1" dirty="0"/>
            </a:p>
          </p:txBody>
        </p:sp>
      </p:grpSp>
      <p:sp>
        <p:nvSpPr>
          <p:cNvPr id="33" name="下矢印 32"/>
          <p:cNvSpPr/>
          <p:nvPr/>
        </p:nvSpPr>
        <p:spPr>
          <a:xfrm>
            <a:off x="1547664" y="989274"/>
            <a:ext cx="288032" cy="36004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スライド番号プレースホルダ 6"/>
          <p:cNvSpPr txBox="1">
            <a:spLocks/>
          </p:cNvSpPr>
          <p:nvPr/>
        </p:nvSpPr>
        <p:spPr>
          <a:xfrm>
            <a:off x="8757010" y="6486075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 smtClean="0"/>
              <a:t>3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092280" y="1582430"/>
            <a:ext cx="1749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[</a:t>
            </a:r>
            <a:r>
              <a:rPr lang="en-US" altLang="ja-JP" sz="2000" b="1" dirty="0" smtClean="0"/>
              <a:t>Kodera, 1998]</a:t>
            </a:r>
            <a:endParaRPr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正方形/長方形 73"/>
          <p:cNvSpPr/>
          <p:nvPr/>
        </p:nvSpPr>
        <p:spPr>
          <a:xfrm>
            <a:off x="1581848" y="548680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ジオポテンシャル高度</a:t>
            </a:r>
            <a:endParaRPr lang="en-US" altLang="ja-JP" b="1" dirty="0" smtClean="0"/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-10292"/>
            <a:ext cx="9144000" cy="558972"/>
            <a:chOff x="0" y="-10292"/>
            <a:chExt cx="9144000" cy="55897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3936287" y="-10292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導入②</a:t>
              </a:r>
              <a:endParaRPr lang="ja-JP" altLang="en-US" sz="2000" b="1" dirty="0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953" y="872162"/>
            <a:ext cx="3533511" cy="30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2271" y="872162"/>
            <a:ext cx="3488121" cy="30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19"/>
          <p:cNvGrpSpPr/>
          <p:nvPr/>
        </p:nvGrpSpPr>
        <p:grpSpPr>
          <a:xfrm flipH="1">
            <a:off x="225882" y="872162"/>
            <a:ext cx="650651" cy="3096344"/>
            <a:chOff x="7812360" y="1196752"/>
            <a:chExt cx="1176560" cy="474727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12360" y="1196752"/>
              <a:ext cx="306009" cy="474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8038236" y="1654570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99%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038236" y="2058999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95%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038236" y="2464411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90%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038236" y="2896461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80%</a:t>
              </a:r>
              <a:endParaRPr lang="ja-JP" altLang="en-US" sz="1600" b="1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038234" y="4984694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99%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038236" y="4552645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95%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038238" y="4120597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90%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047113" y="3715183"/>
              <a:ext cx="941807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80%</a:t>
              </a:r>
              <a:endParaRPr lang="ja-JP" altLang="en-US" sz="1600" b="1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110242" y="3292016"/>
              <a:ext cx="760796" cy="568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0%</a:t>
              </a:r>
              <a:endParaRPr lang="ja-JP" altLang="en-US" sz="1600" b="1" dirty="0"/>
            </a:p>
          </p:txBody>
        </p:sp>
      </p:grpSp>
      <p:sp>
        <p:nvSpPr>
          <p:cNvPr id="18" name="円/楕円 17"/>
          <p:cNvSpPr/>
          <p:nvPr/>
        </p:nvSpPr>
        <p:spPr>
          <a:xfrm rot="1840065">
            <a:off x="1720571" y="2572882"/>
            <a:ext cx="1072553" cy="1254440"/>
          </a:xfrm>
          <a:prstGeom prst="ellipse">
            <a:avLst/>
          </a:prstGeom>
          <a:noFill/>
          <a:ln w="76200">
            <a:solidFill>
              <a:srgbClr val="00B05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1307855">
            <a:off x="5285617" y="2940039"/>
            <a:ext cx="1165054" cy="577359"/>
          </a:xfrm>
          <a:prstGeom prst="ellipse">
            <a:avLst/>
          </a:prstGeom>
          <a:noFill/>
          <a:ln w="76200">
            <a:solidFill>
              <a:srgbClr val="0947F5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071337" y="56810"/>
            <a:ext cx="2021387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1" dirty="0" smtClean="0"/>
              <a:t>NAO</a:t>
            </a:r>
            <a:r>
              <a:rPr lang="ja-JP" altLang="en-US" sz="2000" b="1" dirty="0" smtClean="0"/>
              <a:t>パターン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正</a:t>
            </a:r>
            <a:r>
              <a:rPr lang="en-US" altLang="ja-JP" sz="2000" b="1" dirty="0" smtClean="0"/>
              <a:t>)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208892" y="1150902"/>
            <a:ext cx="651140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12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48" name="正方形/長方形 47"/>
          <p:cNvSpPr/>
          <p:nvPr/>
        </p:nvSpPr>
        <p:spPr>
          <a:xfrm>
            <a:off x="107504" y="3789040"/>
            <a:ext cx="1475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線→相関係数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陰影→有意性</a:t>
            </a:r>
            <a:endParaRPr lang="en-US" altLang="ja-JP" sz="1600" b="1" dirty="0" smtClean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1039968" y="4109990"/>
            <a:ext cx="7056784" cy="1656184"/>
            <a:chOff x="971600" y="2276872"/>
            <a:chExt cx="7056784" cy="1656184"/>
          </a:xfrm>
        </p:grpSpPr>
        <p:graphicFrame>
          <p:nvGraphicFramePr>
            <p:cNvPr id="64" name="図表 63"/>
            <p:cNvGraphicFramePr/>
            <p:nvPr/>
          </p:nvGraphicFramePr>
          <p:xfrm>
            <a:off x="971600" y="2276872"/>
            <a:ext cx="7056784" cy="1656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65" name="正方形/長方形 64"/>
            <p:cNvSpPr/>
            <p:nvPr/>
          </p:nvSpPr>
          <p:spPr>
            <a:xfrm>
              <a:off x="1475656" y="2434340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冬季</a:t>
              </a:r>
              <a:endParaRPr lang="en-US" altLang="ja-JP" b="1" dirty="0" smtClean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707904" y="243434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翌冬の初冬</a:t>
              </a:r>
              <a:endParaRPr lang="en-US" altLang="ja-JP" b="1" dirty="0" smtClean="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6516216" y="243434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日本付近</a:t>
              </a:r>
              <a:endParaRPr lang="en-US" altLang="ja-JP" b="1" dirty="0" smtClean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8100392" y="855070"/>
            <a:ext cx="720080" cy="3096344"/>
            <a:chOff x="7560046" y="1198221"/>
            <a:chExt cx="1297271" cy="4751059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60046" y="1198221"/>
              <a:ext cx="456624" cy="475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正方形/長方形 37"/>
            <p:cNvSpPr/>
            <p:nvPr/>
          </p:nvSpPr>
          <p:spPr>
            <a:xfrm>
              <a:off x="8083616" y="1654557"/>
              <a:ext cx="764821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99%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083619" y="2058988"/>
              <a:ext cx="764822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95%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8083617" y="2464403"/>
              <a:ext cx="764822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90%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8083617" y="2896451"/>
              <a:ext cx="764822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80%</a:t>
              </a:r>
              <a:endParaRPr lang="ja-JP" altLang="en-US" sz="1600" b="1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8083617" y="4984682"/>
              <a:ext cx="764822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99%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8083617" y="4552633"/>
              <a:ext cx="764822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95%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8083617" y="4120587"/>
              <a:ext cx="764822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90%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092495" y="3715171"/>
              <a:ext cx="764822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80%</a:t>
              </a:r>
              <a:endParaRPr lang="ja-JP" altLang="en-US" sz="1600" b="1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8155628" y="3292002"/>
              <a:ext cx="617826" cy="42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/>
                <a:t>0%</a:t>
              </a:r>
              <a:endParaRPr lang="ja-JP" altLang="en-US" sz="1600" b="1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5555740" y="3706240"/>
            <a:ext cx="1050288" cy="40011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 smtClean="0"/>
              <a:t>寒くなる</a:t>
            </a:r>
            <a:endParaRPr lang="en-US" altLang="ja-JP" sz="2000" b="1" dirty="0" smtClean="0"/>
          </a:p>
        </p:txBody>
      </p:sp>
      <p:sp>
        <p:nvSpPr>
          <p:cNvPr id="71" name="スライド番号プレースホルダ 6"/>
          <p:cNvSpPr txBox="1">
            <a:spLocks/>
          </p:cNvSpPr>
          <p:nvPr/>
        </p:nvSpPr>
        <p:spPr>
          <a:xfrm>
            <a:off x="8765556" y="649098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noProof="0" dirty="0" smtClean="0"/>
              <a:t>4</a:t>
            </a:r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395536" y="5389042"/>
            <a:ext cx="8352928" cy="1352326"/>
            <a:chOff x="395536" y="5389042"/>
            <a:chExt cx="8352928" cy="1352326"/>
          </a:xfrm>
        </p:grpSpPr>
        <p:sp>
          <p:nvSpPr>
            <p:cNvPr id="70" name="正方形/長方形 69"/>
            <p:cNvSpPr/>
            <p:nvPr/>
          </p:nvSpPr>
          <p:spPr>
            <a:xfrm>
              <a:off x="395536" y="5589240"/>
              <a:ext cx="8352928" cy="1152128"/>
            </a:xfrm>
            <a:prstGeom prst="rect">
              <a:avLst/>
            </a:prstGeom>
            <a:ln>
              <a:noFill/>
            </a:ln>
            <a:effectLst>
              <a:glow rad="139700">
                <a:srgbClr val="0625C2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87208" y="5830902"/>
              <a:ext cx="7776864" cy="830997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rgbClr val="0625C2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 smtClean="0"/>
                <a:t>冬季</a:t>
              </a:r>
              <a:r>
                <a:rPr lang="en-US" altLang="ja-JP" sz="2400" b="1" dirty="0" smtClean="0"/>
                <a:t>NAO</a:t>
              </a:r>
              <a:r>
                <a:rPr lang="ja-JP" altLang="en-US" sz="2400" b="1" dirty="0" smtClean="0"/>
                <a:t>変動から，どのようなプロセスで翌冬に</a:t>
              </a:r>
              <a:r>
                <a:rPr lang="en-US" altLang="ja-JP" sz="2400" b="1" dirty="0" smtClean="0"/>
                <a:t>WP</a:t>
              </a:r>
              <a:r>
                <a:rPr lang="ja-JP" altLang="en-US" sz="2400" b="1" dirty="0" smtClean="0"/>
                <a:t>が現れ，日本の冬季の気候を決定しているのかを理解すること</a:t>
              </a:r>
              <a:endParaRPr lang="ja-JP" altLang="en-US" sz="2400" b="1" dirty="0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755576" y="5389042"/>
              <a:ext cx="1467068" cy="400110"/>
            </a:xfrm>
            <a:prstGeom prst="rect">
              <a:avLst/>
            </a:prstGeom>
            <a:ln w="57150">
              <a:noFill/>
            </a:ln>
            <a:effectLst>
              <a:glow rad="139700">
                <a:srgbClr val="0625C2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ja-JP" altLang="en-US" sz="2000" b="1" dirty="0" smtClean="0"/>
                <a:t>研究の目的</a:t>
              </a:r>
              <a:endParaRPr lang="ja-JP" altLang="en-US" sz="2000" b="1" dirty="0"/>
            </a:p>
          </p:txBody>
        </p:sp>
      </p:grpSp>
      <p:sp>
        <p:nvSpPr>
          <p:cNvPr id="68" name="正方形/長方形 67"/>
          <p:cNvSpPr/>
          <p:nvPr/>
        </p:nvSpPr>
        <p:spPr>
          <a:xfrm>
            <a:off x="6783371" y="3741924"/>
            <a:ext cx="16050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/>
              <a:t>[</a:t>
            </a:r>
            <a:r>
              <a:rPr lang="en-US" altLang="ja-JP" b="1" dirty="0" smtClean="0"/>
              <a:t>Kodera, 1998]</a:t>
            </a:r>
            <a:endParaRPr lang="ja-JP" altLang="en-US" b="1" dirty="0"/>
          </a:p>
        </p:txBody>
      </p:sp>
      <p:sp>
        <p:nvSpPr>
          <p:cNvPr id="75" name="正方形/長方形 74"/>
          <p:cNvSpPr/>
          <p:nvPr/>
        </p:nvSpPr>
        <p:spPr>
          <a:xfrm>
            <a:off x="6012160" y="5486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気温</a:t>
            </a:r>
            <a:endParaRPr lang="ja-JP" altLang="en-US" b="1" dirty="0"/>
          </a:p>
        </p:txBody>
      </p:sp>
      <p:sp>
        <p:nvSpPr>
          <p:cNvPr id="76" name="正方形/長方形 75"/>
          <p:cNvSpPr/>
          <p:nvPr/>
        </p:nvSpPr>
        <p:spPr>
          <a:xfrm>
            <a:off x="2699792" y="4437112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？</a:t>
            </a:r>
            <a:endParaRPr lang="en-US" altLang="ja-JP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067944" y="620688"/>
            <a:ext cx="969946" cy="40011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500hPa</a:t>
            </a:r>
            <a:endParaRPr lang="ja-JP" altLang="en-US" sz="200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2627784" y="3717032"/>
            <a:ext cx="1896673" cy="400110"/>
          </a:xfrm>
          <a:prstGeom prst="rect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1" dirty="0" smtClean="0"/>
              <a:t>WP</a:t>
            </a:r>
            <a:r>
              <a:rPr lang="ja-JP" altLang="en-US" sz="2000" b="1" dirty="0" smtClean="0"/>
              <a:t>パターン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負</a:t>
            </a:r>
            <a:r>
              <a:rPr lang="en-US" altLang="ja-JP" sz="20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8" grpId="0" animBg="1"/>
      <p:bldP spid="7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0" y="-10292"/>
            <a:ext cx="9144000" cy="558972"/>
            <a:chOff x="0" y="-10292"/>
            <a:chExt cx="9144000" cy="558972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正方形/長方形 4"/>
            <p:cNvSpPr/>
            <p:nvPr/>
          </p:nvSpPr>
          <p:spPr>
            <a:xfrm>
              <a:off x="2823076" y="-10292"/>
              <a:ext cx="34980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/>
                <a:t>使用</a:t>
              </a:r>
              <a:r>
                <a:rPr lang="ja-JP" altLang="en-US" sz="2800" b="1" dirty="0" smtClean="0"/>
                <a:t>データ・解析手法</a:t>
              </a:r>
              <a:endParaRPr lang="ja-JP" altLang="en-US" sz="2800" b="1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51520" y="687790"/>
            <a:ext cx="3168352" cy="3456384"/>
            <a:chOff x="395536" y="620688"/>
            <a:chExt cx="3168352" cy="3456384"/>
          </a:xfrm>
        </p:grpSpPr>
        <p:sp>
          <p:nvSpPr>
            <p:cNvPr id="7" name="角丸四角形 6"/>
            <p:cNvSpPr/>
            <p:nvPr/>
          </p:nvSpPr>
          <p:spPr>
            <a:xfrm>
              <a:off x="395536" y="620688"/>
              <a:ext cx="3168352" cy="3456384"/>
            </a:xfrm>
            <a:prstGeom prst="roundRect">
              <a:avLst/>
            </a:prstGeom>
            <a:ln w="57150">
              <a:solidFill>
                <a:srgbClr val="00A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numCol="1" spcCol="1080000" rtlCol="0" anchor="ctr"/>
            <a:lstStyle/>
            <a:p>
              <a:pPr>
                <a:buFont typeface="Arial" pitchFamily="34" charset="0"/>
                <a:buChar char="•"/>
              </a:pPr>
              <a:endParaRPr lang="en-US" altLang="ja-JP" sz="2000" dirty="0" smtClean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23641" y="2547820"/>
              <a:ext cx="2564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ja-JP" sz="2000" b="1" dirty="0" err="1" smtClean="0"/>
                <a:t>HadISST</a:t>
              </a:r>
              <a:r>
                <a:rPr lang="ja-JP" altLang="en-US" sz="2000" b="1" dirty="0" smtClean="0"/>
                <a:t>データ</a:t>
              </a:r>
              <a:endParaRPr lang="en-US" altLang="ja-JP" sz="2000" b="1" dirty="0" smtClean="0"/>
            </a:p>
            <a:p>
              <a:r>
                <a:rPr lang="ja-JP" altLang="en-US" sz="2000" b="1" dirty="0" smtClean="0"/>
                <a:t>　</a:t>
              </a:r>
              <a:r>
                <a:rPr lang="en-US" altLang="ja-JP" sz="2000" dirty="0" smtClean="0"/>
                <a:t>-</a:t>
              </a:r>
              <a:r>
                <a:rPr lang="ja-JP" altLang="en-US" sz="2000" dirty="0" smtClean="0"/>
                <a:t> 海氷量</a:t>
              </a:r>
              <a:endParaRPr lang="en-US" altLang="ja-JP" sz="2000" dirty="0" smtClean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95536" y="1241465"/>
              <a:ext cx="309634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ja-JP" sz="2000" b="1" dirty="0" smtClean="0"/>
                <a:t>NCEP/NCAR</a:t>
              </a:r>
              <a:r>
                <a:rPr lang="ja-JP" altLang="en-US" sz="2000" b="1" dirty="0" smtClean="0"/>
                <a:t>再解析データ</a:t>
              </a:r>
              <a:endParaRPr lang="en-US" altLang="ja-JP" sz="2000" b="1" dirty="0" smtClean="0"/>
            </a:p>
            <a:p>
              <a:r>
                <a:rPr lang="ja-JP" altLang="en-US" sz="2000" dirty="0" smtClean="0"/>
                <a:t>　</a:t>
              </a:r>
              <a:r>
                <a:rPr lang="en-US" altLang="ja-JP" sz="2000" dirty="0" smtClean="0"/>
                <a:t>-</a:t>
              </a:r>
              <a:r>
                <a:rPr lang="ja-JP" altLang="en-US" sz="2000" dirty="0"/>
                <a:t> </a:t>
              </a:r>
              <a:r>
                <a:rPr lang="ja-JP" altLang="en-US" sz="2000" dirty="0" smtClean="0"/>
                <a:t>ジオポテンシャル高度</a:t>
              </a:r>
              <a:endParaRPr lang="en-US" altLang="ja-JP" sz="2000" dirty="0" smtClean="0"/>
            </a:p>
            <a:p>
              <a:r>
                <a:rPr lang="ja-JP" altLang="en-US" sz="2000" dirty="0" smtClean="0"/>
                <a:t>　</a:t>
              </a:r>
              <a:r>
                <a:rPr lang="en-US" altLang="ja-JP" sz="2000" dirty="0" smtClean="0"/>
                <a:t>-</a:t>
              </a:r>
              <a:r>
                <a:rPr lang="ja-JP" altLang="en-US" sz="2000" dirty="0" smtClean="0"/>
                <a:t> 圏界面高度</a:t>
              </a:r>
              <a:endParaRPr lang="en-US" altLang="ja-JP" sz="2000" dirty="0" smtClean="0"/>
            </a:p>
            <a:p>
              <a:r>
                <a:rPr lang="ja-JP" altLang="en-US" sz="2000" dirty="0" smtClean="0"/>
                <a:t>　</a:t>
              </a:r>
              <a:r>
                <a:rPr lang="en-US" altLang="ja-JP" sz="2000" dirty="0" smtClean="0"/>
                <a:t>-</a:t>
              </a:r>
              <a:r>
                <a:rPr lang="ja-JP" altLang="en-US" sz="2000" dirty="0" smtClean="0"/>
                <a:t> 気温</a:t>
              </a:r>
              <a:endParaRPr lang="en-US" altLang="ja-JP" sz="2000" dirty="0" smtClean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54290" y="807434"/>
              <a:ext cx="2664296" cy="4001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/>
                <a:t>期間：</a:t>
              </a:r>
              <a:r>
                <a:rPr lang="en-US" altLang="ja-JP" sz="2000" b="1" dirty="0" smtClean="0"/>
                <a:t>1960</a:t>
              </a:r>
              <a:r>
                <a:rPr lang="ja-JP" altLang="en-US" sz="2000" b="1" dirty="0" smtClean="0"/>
                <a:t>年－</a:t>
              </a:r>
              <a:r>
                <a:rPr lang="en-US" altLang="ja-JP" sz="2000" b="1" dirty="0" smtClean="0"/>
                <a:t>2010</a:t>
              </a:r>
              <a:r>
                <a:rPr lang="ja-JP" altLang="en-US" sz="2000" b="1" dirty="0" smtClean="0"/>
                <a:t>年</a:t>
              </a:r>
              <a:endParaRPr lang="ja-JP" altLang="en-US" sz="2000" b="1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23641" y="3235623"/>
              <a:ext cx="216024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ja-JP" sz="2000" b="1" dirty="0" smtClean="0"/>
                <a:t>ERSST_</a:t>
              </a:r>
              <a:r>
                <a:rPr lang="ja-JP" altLang="en-US" sz="2000" b="1" dirty="0" smtClean="0"/>
                <a:t>ｖ３データ</a:t>
              </a:r>
              <a:endParaRPr lang="en-US" altLang="ja-JP" sz="2000" b="1" dirty="0" smtClean="0"/>
            </a:p>
            <a:p>
              <a:r>
                <a:rPr lang="ja-JP" altLang="en-US" sz="2000" b="1" dirty="0" smtClean="0"/>
                <a:t>　</a:t>
              </a:r>
              <a:r>
                <a:rPr lang="en-US" altLang="ja-JP" sz="2000" dirty="0" smtClean="0"/>
                <a:t>-</a:t>
              </a:r>
              <a:r>
                <a:rPr lang="ja-JP" altLang="en-US" sz="2000" dirty="0" smtClean="0"/>
                <a:t> </a:t>
              </a:r>
              <a:r>
                <a:rPr lang="en-US" altLang="ja-JP" sz="2400" dirty="0" smtClean="0"/>
                <a:t>SST</a:t>
              </a:r>
              <a:r>
                <a:rPr lang="ja-JP" altLang="en-US" sz="2400" dirty="0" smtClean="0"/>
                <a:t> </a:t>
              </a:r>
              <a:r>
                <a:rPr lang="en-US" altLang="ja-JP" sz="2000" dirty="0" smtClean="0"/>
                <a:t>(</a:t>
              </a:r>
              <a:r>
                <a:rPr lang="ja-JP" altLang="en-US" sz="2000" dirty="0" smtClean="0"/>
                <a:t>海面水温</a:t>
              </a:r>
              <a:r>
                <a:rPr lang="en-US" altLang="ja-JP" sz="2000" dirty="0" smtClean="0"/>
                <a:t>)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580112" y="2211163"/>
            <a:ext cx="1414782" cy="898281"/>
            <a:chOff x="5580112" y="1747177"/>
            <a:chExt cx="1414782" cy="898281"/>
          </a:xfrm>
        </p:grpSpPr>
        <p:sp>
          <p:nvSpPr>
            <p:cNvPr id="19" name="円/楕円 18"/>
            <p:cNvSpPr/>
            <p:nvPr/>
          </p:nvSpPr>
          <p:spPr>
            <a:xfrm>
              <a:off x="5626482" y="1747177"/>
              <a:ext cx="1364512" cy="898281"/>
            </a:xfrm>
            <a:prstGeom prst="ellipse">
              <a:avLst/>
            </a:prstGeom>
            <a:ln w="762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580112" y="1911926"/>
              <a:ext cx="14147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200" b="1" dirty="0" smtClean="0"/>
                <a:t>海氷</a:t>
              </a:r>
              <a:endParaRPr lang="en-US" altLang="ja-JP" sz="3200" b="1" dirty="0" smtClean="0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690812" y="2308810"/>
            <a:ext cx="1008000" cy="720080"/>
          </a:xfrm>
          <a:prstGeom prst="roundRect">
            <a:avLst/>
          </a:prstGeom>
          <a:ln w="76200">
            <a:solidFill>
              <a:srgbClr val="AD403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NAO</a:t>
            </a:r>
            <a:endParaRPr kumimoji="1" lang="ja-JP" altLang="en-US" sz="2800" b="1" dirty="0"/>
          </a:p>
        </p:txBody>
      </p:sp>
      <p:sp>
        <p:nvSpPr>
          <p:cNvPr id="22" name="角丸四角形 21"/>
          <p:cNvSpPr/>
          <p:nvPr/>
        </p:nvSpPr>
        <p:spPr>
          <a:xfrm>
            <a:off x="7872182" y="2308810"/>
            <a:ext cx="1008112" cy="720000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WP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768575" y="184748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冬季</a:t>
            </a:r>
            <a:endParaRPr lang="ja-JP" altLang="en-US" sz="2400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7970677" y="183893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翌冬</a:t>
            </a:r>
            <a:endParaRPr lang="ja-JP" altLang="en-US" sz="2400" b="1" dirty="0"/>
          </a:p>
        </p:txBody>
      </p:sp>
      <p:sp>
        <p:nvSpPr>
          <p:cNvPr id="25" name="左右矢印 24"/>
          <p:cNvSpPr/>
          <p:nvPr/>
        </p:nvSpPr>
        <p:spPr>
          <a:xfrm>
            <a:off x="7147196" y="2537020"/>
            <a:ext cx="648072" cy="288032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103590" y="1245782"/>
            <a:ext cx="23743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400" dirty="0" smtClean="0"/>
              <a:t>メカニズムを探る</a:t>
            </a:r>
            <a:endParaRPr lang="ja-JP" altLang="en-US" sz="2400" dirty="0"/>
          </a:p>
        </p:txBody>
      </p:sp>
      <p:sp>
        <p:nvSpPr>
          <p:cNvPr id="30" name="角丸四角形 29"/>
          <p:cNvSpPr/>
          <p:nvPr/>
        </p:nvSpPr>
        <p:spPr>
          <a:xfrm>
            <a:off x="7884368" y="2308810"/>
            <a:ext cx="1008112" cy="720000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WP</a:t>
            </a:r>
          </a:p>
        </p:txBody>
      </p:sp>
      <p:sp>
        <p:nvSpPr>
          <p:cNvPr id="32" name="左右矢印 31"/>
          <p:cNvSpPr/>
          <p:nvPr/>
        </p:nvSpPr>
        <p:spPr>
          <a:xfrm>
            <a:off x="4788024" y="2524834"/>
            <a:ext cx="648072" cy="288032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450250" y="3244914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【</a:t>
            </a:r>
            <a:r>
              <a:rPr lang="ja-JP" altLang="en-US" sz="2000" b="1" dirty="0" smtClean="0"/>
              <a:t>過去の論文</a:t>
            </a:r>
            <a:r>
              <a:rPr lang="en-US" altLang="ja-JP" sz="2000" b="1" dirty="0" smtClean="0"/>
              <a:t>】</a:t>
            </a:r>
            <a:endParaRPr lang="ja-JP" altLang="en-US" sz="20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4897856" y="3316922"/>
            <a:ext cx="284565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【</a:t>
            </a:r>
            <a:r>
              <a:rPr lang="ja-JP" altLang="en-US" sz="2000" b="1" dirty="0" smtClean="0"/>
              <a:t>大気</a:t>
            </a:r>
            <a:r>
              <a:rPr lang="en-US" altLang="ja-JP" sz="2000" b="1" dirty="0" smtClean="0"/>
              <a:t>-</a:t>
            </a:r>
            <a:r>
              <a:rPr lang="ja-JP" altLang="en-US" sz="2000" b="1" dirty="0" smtClean="0"/>
              <a:t>海洋変動の関係</a:t>
            </a:r>
            <a:r>
              <a:rPr lang="en-US" altLang="ja-JP" sz="2000" b="1" dirty="0" smtClean="0"/>
              <a:t>】</a:t>
            </a:r>
            <a:endParaRPr lang="ja-JP" altLang="en-US" sz="2000" b="1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5609390" y="2211164"/>
            <a:ext cx="1414782" cy="898281"/>
            <a:chOff x="5617936" y="1747178"/>
            <a:chExt cx="1414782" cy="898281"/>
          </a:xfrm>
        </p:grpSpPr>
        <p:sp>
          <p:nvSpPr>
            <p:cNvPr id="37" name="円/楕円 36"/>
            <p:cNvSpPr/>
            <p:nvPr/>
          </p:nvSpPr>
          <p:spPr>
            <a:xfrm>
              <a:off x="5630122" y="1747178"/>
              <a:ext cx="1364512" cy="898281"/>
            </a:xfrm>
            <a:prstGeom prst="ellipse">
              <a:avLst/>
            </a:prstGeom>
            <a:ln w="762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617936" y="1819186"/>
              <a:ext cx="141478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4400" b="1" dirty="0" smtClean="0"/>
                <a:t>SST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23528" y="4177092"/>
            <a:ext cx="8819160" cy="2670468"/>
            <a:chOff x="323528" y="4177092"/>
            <a:chExt cx="8819160" cy="2670468"/>
          </a:xfrm>
        </p:grpSpPr>
        <p:sp>
          <p:nvSpPr>
            <p:cNvPr id="29" name="スライド番号プレースホルダ 6"/>
            <p:cNvSpPr txBox="1">
              <a:spLocks/>
            </p:cNvSpPr>
            <p:nvPr/>
          </p:nvSpPr>
          <p:spPr>
            <a:xfrm>
              <a:off x="8772304" y="6482435"/>
              <a:ext cx="370384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C9CB3A4-4C52-430C-9D7D-5BC69EE211F0}" type="slidenum">
                <a:rPr kumimoji="1" lang="ja-JP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0" name="グループ化 49"/>
            <p:cNvGrpSpPr/>
            <p:nvPr/>
          </p:nvGrpSpPr>
          <p:grpSpPr>
            <a:xfrm>
              <a:off x="323528" y="4177092"/>
              <a:ext cx="8496944" cy="2564276"/>
              <a:chOff x="323528" y="4177092"/>
              <a:chExt cx="8496944" cy="2564276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323528" y="4401662"/>
                <a:ext cx="8496944" cy="2339706"/>
              </a:xfrm>
              <a:prstGeom prst="roundRect">
                <a:avLst/>
              </a:prstGeom>
              <a:noFill/>
              <a:ln w="57150">
                <a:solidFill>
                  <a:srgbClr val="EE3236">
                    <a:alpha val="80000"/>
                  </a:srgb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2627784" y="4177092"/>
                <a:ext cx="388657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 smtClean="0"/>
                  <a:t>移動平均法 </a:t>
                </a:r>
                <a:r>
                  <a:rPr lang="en-US" altLang="ja-JP" sz="2400" b="1" dirty="0" smtClean="0"/>
                  <a:t>(NAO</a:t>
                </a:r>
                <a:r>
                  <a:rPr lang="ja-JP" altLang="en-US" sz="2400" b="1" dirty="0" smtClean="0"/>
                  <a:t>・</a:t>
                </a:r>
                <a:r>
                  <a:rPr lang="en-US" altLang="ja-JP" sz="2400" b="1" dirty="0" err="1" smtClean="0"/>
                  <a:t>WPIndex</a:t>
                </a:r>
                <a:r>
                  <a:rPr lang="en-US" altLang="ja-JP" sz="2400" b="1" dirty="0" smtClean="0"/>
                  <a:t>)</a:t>
                </a:r>
                <a:endParaRPr lang="ja-JP" altLang="en-US" sz="2400" b="1" dirty="0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1285270" y="4647484"/>
                <a:ext cx="6555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b="1" dirty="0" smtClean="0"/>
                  <a:t>長周期</a:t>
                </a:r>
                <a:r>
                  <a:rPr lang="ja-JP" altLang="en-US" dirty="0" smtClean="0"/>
                  <a:t>・</a:t>
                </a:r>
                <a:r>
                  <a:rPr lang="ja-JP" altLang="en-US" b="1" dirty="0" smtClean="0"/>
                  <a:t>短周期変動成分</a:t>
                </a:r>
                <a:r>
                  <a:rPr lang="ja-JP" altLang="en-US" dirty="0" smtClean="0"/>
                  <a:t>に分け，海氷・</a:t>
                </a:r>
                <a:r>
                  <a:rPr lang="en-US" altLang="ja-JP" dirty="0" smtClean="0"/>
                  <a:t>SST</a:t>
                </a:r>
                <a:r>
                  <a:rPr lang="ja-JP" altLang="en-US" dirty="0" smtClean="0"/>
                  <a:t>との関連性を調べた</a:t>
                </a:r>
                <a:endParaRPr lang="ja-JP" altLang="en-US" dirty="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649384" y="5010011"/>
                <a:ext cx="78488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dirty="0" smtClean="0"/>
                  <a:t>エルニーニョ・ラニーニャによる変動よりも</a:t>
                </a:r>
                <a:endParaRPr lang="en-US" altLang="ja-JP" dirty="0" smtClean="0"/>
              </a:p>
              <a:p>
                <a:pPr algn="ctr"/>
                <a:r>
                  <a:rPr lang="ja-JP" altLang="en-US" dirty="0" smtClean="0"/>
                  <a:t>長い時間スケールの変動を抽出するため，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年移動平均</a:t>
                </a:r>
                <a:r>
                  <a:rPr lang="ja-JP" altLang="en-US" dirty="0" smtClean="0"/>
                  <a:t>を行った</a:t>
                </a:r>
                <a:endParaRPr lang="ja-JP" altLang="en-US" dirty="0"/>
              </a:p>
            </p:txBody>
          </p:sp>
        </p:grpSp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205" y="6233672"/>
              <a:ext cx="8413083" cy="55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899" y="5795336"/>
              <a:ext cx="8378566" cy="54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-10292"/>
            <a:ext cx="9144000" cy="558972"/>
            <a:chOff x="0" y="-10292"/>
            <a:chExt cx="9144000" cy="55897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165306" y="-10292"/>
              <a:ext cx="68852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導入③　</a:t>
              </a:r>
              <a:r>
                <a:rPr lang="en-US" altLang="ja-JP" sz="2400" b="1" dirty="0" smtClean="0"/>
                <a:t>Index</a:t>
              </a:r>
              <a:r>
                <a:rPr lang="ja-JP" altLang="en-US" sz="2000" b="1" dirty="0" smtClean="0"/>
                <a:t>の</a:t>
              </a:r>
              <a:r>
                <a:rPr lang="en-US" altLang="ja-JP" sz="2000" b="1" dirty="0" smtClean="0"/>
                <a:t>5</a:t>
              </a:r>
              <a:r>
                <a:rPr lang="ja-JP" altLang="en-US" sz="2000" b="1" dirty="0" smtClean="0"/>
                <a:t>年移動平均 </a:t>
              </a:r>
              <a:r>
                <a:rPr lang="en-US" altLang="ja-JP" sz="2000" b="1" dirty="0" smtClean="0"/>
                <a:t>(</a:t>
              </a:r>
              <a:r>
                <a:rPr lang="ja-JP" altLang="en-US" sz="2000" b="1" dirty="0" smtClean="0"/>
                <a:t>長周期変動と短周期変動</a:t>
              </a:r>
              <a:r>
                <a:rPr lang="en-US" altLang="ja-JP" sz="2000" b="1" dirty="0" smtClean="0"/>
                <a:t>)</a:t>
              </a:r>
              <a:endParaRPr lang="ja-JP" altLang="en-US" sz="2000" b="1" dirty="0"/>
            </a:p>
          </p:txBody>
        </p:sp>
      </p:grpSp>
      <p:sp>
        <p:nvSpPr>
          <p:cNvPr id="5" name="スライド番号プレースホルダ 6"/>
          <p:cNvSpPr txBox="1">
            <a:spLocks/>
          </p:cNvSpPr>
          <p:nvPr/>
        </p:nvSpPr>
        <p:spPr>
          <a:xfrm>
            <a:off x="8757010" y="6486075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880000" cy="21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243122"/>
            <a:ext cx="2880000" cy="214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0360" y="1252361"/>
            <a:ext cx="2880000" cy="21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 rot="16200000">
            <a:off x="-433516" y="1990308"/>
            <a:ext cx="1267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u="sng" dirty="0" err="1"/>
              <a:t>NAOIndex</a:t>
            </a:r>
            <a:endParaRPr lang="en-US" altLang="ja-JP" sz="2000" b="1" u="sng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8042" y="4127082"/>
            <a:ext cx="2880000" cy="21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8333" y="4106923"/>
            <a:ext cx="2880000" cy="21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990" y="4104980"/>
            <a:ext cx="2880000" cy="21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正方形/長方形 20"/>
          <p:cNvSpPr/>
          <p:nvPr/>
        </p:nvSpPr>
        <p:spPr>
          <a:xfrm>
            <a:off x="3986650" y="3540098"/>
            <a:ext cx="14750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 smtClean="0"/>
              <a:t>長周期</a:t>
            </a:r>
            <a:r>
              <a:rPr lang="ja-JP" altLang="en-US" sz="2000" b="1" dirty="0"/>
              <a:t>変動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893348" y="3532946"/>
            <a:ext cx="14750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 smtClean="0"/>
              <a:t>短周期</a:t>
            </a:r>
            <a:r>
              <a:rPr lang="ja-JP" altLang="en-US" sz="2000" b="1" dirty="0"/>
              <a:t>変動</a:t>
            </a:r>
          </a:p>
        </p:txBody>
      </p:sp>
      <p:sp>
        <p:nvSpPr>
          <p:cNvPr id="23" name="正方形/長方形 22"/>
          <p:cNvSpPr/>
          <p:nvPr/>
        </p:nvSpPr>
        <p:spPr>
          <a:xfrm rot="16200000">
            <a:off x="-371160" y="4870628"/>
            <a:ext cx="114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u="sng" dirty="0" err="1" smtClean="0"/>
              <a:t>WPIndex</a:t>
            </a:r>
            <a:endParaRPr lang="en-US" altLang="ja-JP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-10292"/>
            <a:ext cx="9144000" cy="558972"/>
            <a:chOff x="0" y="-10292"/>
            <a:chExt cx="9144000" cy="55897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621750" y="-10292"/>
              <a:ext cx="5902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結果①　</a:t>
              </a:r>
              <a:r>
                <a:rPr lang="ja-JP" altLang="en-US" sz="2000" b="1" dirty="0" smtClean="0"/>
                <a:t>長周期・短周期変動と海氷との相関関係</a:t>
              </a:r>
              <a:endParaRPr lang="ja-JP" altLang="en-US" sz="2000" b="1" dirty="0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77439" y="2411596"/>
            <a:ext cx="442750" cy="40011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/>
              <a:t>春</a:t>
            </a:r>
            <a:endParaRPr lang="en-US" altLang="ja-JP" sz="20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60347" y="4587336"/>
            <a:ext cx="442750" cy="40011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/>
              <a:t>夏</a:t>
            </a:r>
            <a:endParaRPr lang="en-US" altLang="ja-JP" sz="2000" b="1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6209337" y="1052736"/>
            <a:ext cx="77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NAO</a:t>
            </a:r>
            <a:endParaRPr lang="ja-JP" altLang="en-US" sz="24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7977353" y="1044190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WP</a:t>
            </a:r>
            <a:endParaRPr lang="ja-JP" altLang="en-US" sz="24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1043608" y="6341258"/>
            <a:ext cx="7056784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/>
              <a:t>長周期</a:t>
            </a:r>
            <a:r>
              <a:rPr lang="ja-JP" altLang="en-US" sz="2000" b="1" dirty="0"/>
              <a:t>変動の場合のみ，北極</a:t>
            </a:r>
            <a:r>
              <a:rPr lang="ja-JP" altLang="en-US" sz="2000" b="1" dirty="0" smtClean="0"/>
              <a:t>海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バレンツ海</a:t>
            </a:r>
            <a:r>
              <a:rPr lang="en-US" altLang="ja-JP" sz="2000" b="1" dirty="0" smtClean="0"/>
              <a:t>)</a:t>
            </a:r>
            <a:r>
              <a:rPr lang="ja-JP" altLang="en-US" sz="2000" b="1" dirty="0" smtClean="0"/>
              <a:t>の</a:t>
            </a:r>
            <a:r>
              <a:rPr lang="ja-JP" altLang="en-US" sz="2000" b="1" dirty="0"/>
              <a:t>海氷が反応する</a:t>
            </a:r>
          </a:p>
        </p:txBody>
      </p:sp>
      <p:grpSp>
        <p:nvGrpSpPr>
          <p:cNvPr id="68" name="グループ化 67"/>
          <p:cNvGrpSpPr/>
          <p:nvPr/>
        </p:nvGrpSpPr>
        <p:grpSpPr>
          <a:xfrm>
            <a:off x="3102562" y="1010006"/>
            <a:ext cx="2490644" cy="4867026"/>
            <a:chOff x="3059832" y="1010006"/>
            <a:chExt cx="2490644" cy="4867026"/>
          </a:xfrm>
        </p:grpSpPr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717032"/>
              <a:ext cx="2490644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1531154"/>
              <a:ext cx="2479545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正方形/長方形 24"/>
            <p:cNvSpPr/>
            <p:nvPr/>
          </p:nvSpPr>
          <p:spPr>
            <a:xfrm>
              <a:off x="3995936" y="1010006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WP</a:t>
              </a:r>
              <a:endParaRPr lang="ja-JP" altLang="en-US" sz="2400" b="1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635896" y="4077072"/>
              <a:ext cx="648072" cy="7200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3635896" y="1844824"/>
              <a:ext cx="648072" cy="7200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39552" y="1006366"/>
            <a:ext cx="2513325" cy="4875572"/>
            <a:chOff x="607920" y="1001460"/>
            <a:chExt cx="2513325" cy="4875572"/>
          </a:xfrm>
        </p:grpSpPr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717032"/>
              <a:ext cx="2509685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7920" y="1531394"/>
              <a:ext cx="2498644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1468995" y="1001460"/>
              <a:ext cx="776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NAO</a:t>
              </a:r>
              <a:endParaRPr lang="ja-JP" altLang="en-US" sz="2400" b="1" dirty="0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115616" y="1844824"/>
              <a:ext cx="648072" cy="7200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187624" y="4077072"/>
              <a:ext cx="648072" cy="7200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スライド番号プレースホルダ 6"/>
          <p:cNvSpPr txBox="1">
            <a:spLocks/>
          </p:cNvSpPr>
          <p:nvPr/>
        </p:nvSpPr>
        <p:spPr>
          <a:xfrm>
            <a:off x="8772304" y="648388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5701289" y="5748308"/>
            <a:ext cx="3472119" cy="561012"/>
            <a:chOff x="5508104" y="5748308"/>
            <a:chExt cx="3472119" cy="561012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5508104" y="5748308"/>
              <a:ext cx="3305100" cy="561012"/>
              <a:chOff x="5794858" y="5582806"/>
              <a:chExt cx="3305100" cy="561012"/>
            </a:xfrm>
          </p:grpSpPr>
          <p:pic>
            <p:nvPicPr>
              <p:cNvPr id="24589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94858" y="5582806"/>
                <a:ext cx="3305100" cy="222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正方形/長方形 47"/>
              <p:cNvSpPr/>
              <p:nvPr/>
            </p:nvSpPr>
            <p:spPr>
              <a:xfrm>
                <a:off x="5986522" y="5805264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/>
                  <a:t>99</a:t>
                </a:r>
                <a:endParaRPr lang="ja-JP" altLang="en-US" sz="1600" b="1" dirty="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6308738" y="5805264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/>
                  <a:t>95</a:t>
                </a:r>
                <a:endParaRPr lang="ja-JP" altLang="en-US" sz="1600" b="1" dirty="0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6617502" y="5805264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/>
                  <a:t>90</a:t>
                </a:r>
                <a:endParaRPr lang="ja-JP" altLang="en-US" sz="1600" b="1" dirty="0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6939718" y="5805264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/>
                  <a:t>80</a:t>
                </a:r>
                <a:endParaRPr lang="ja-JP" altLang="en-US" sz="1600" b="1" dirty="0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7308304" y="5805264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 smtClean="0"/>
                  <a:t>0</a:t>
                </a:r>
                <a:endParaRPr lang="ja-JP" altLang="en-US" sz="1600" b="1" dirty="0"/>
              </a:p>
            </p:txBody>
          </p:sp>
          <p:grpSp>
            <p:nvGrpSpPr>
              <p:cNvPr id="58" name="グループ化 57"/>
              <p:cNvGrpSpPr/>
              <p:nvPr/>
            </p:nvGrpSpPr>
            <p:grpSpPr>
              <a:xfrm flipH="1">
                <a:off x="7557193" y="5805264"/>
                <a:ext cx="1346447" cy="338554"/>
                <a:chOff x="6259834" y="5957664"/>
                <a:chExt cx="1225338" cy="338554"/>
              </a:xfrm>
            </p:grpSpPr>
            <p:sp>
              <p:nvSpPr>
                <p:cNvPr id="53" name="正方形/長方形 52"/>
                <p:cNvSpPr/>
                <p:nvPr/>
              </p:nvSpPr>
              <p:spPr>
                <a:xfrm>
                  <a:off x="6259834" y="5957664"/>
                  <a:ext cx="3577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dirty="0"/>
                    <a:t>99</a:t>
                  </a:r>
                  <a:endParaRPr lang="ja-JP" altLang="en-US" sz="1600" b="1" dirty="0"/>
                </a:p>
              </p:txBody>
            </p:sp>
            <p:sp>
              <p:nvSpPr>
                <p:cNvPr id="54" name="正方形/長方形 53"/>
                <p:cNvSpPr/>
                <p:nvPr/>
              </p:nvSpPr>
              <p:spPr>
                <a:xfrm>
                  <a:off x="6543154" y="5957664"/>
                  <a:ext cx="3577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dirty="0"/>
                    <a:t>95</a:t>
                  </a:r>
                  <a:endParaRPr lang="ja-JP" altLang="en-US" sz="1600" b="1" dirty="0"/>
                </a:p>
              </p:txBody>
            </p:sp>
            <p:sp>
              <p:nvSpPr>
                <p:cNvPr id="55" name="正方形/長方形 54"/>
                <p:cNvSpPr/>
                <p:nvPr/>
              </p:nvSpPr>
              <p:spPr>
                <a:xfrm>
                  <a:off x="6836364" y="5957664"/>
                  <a:ext cx="3577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dirty="0"/>
                    <a:t>90</a:t>
                  </a:r>
                  <a:endParaRPr lang="ja-JP" altLang="en-US" sz="1600" b="1" dirty="0"/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7127470" y="5957664"/>
                  <a:ext cx="3577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dirty="0"/>
                    <a:t>80</a:t>
                  </a:r>
                  <a:endParaRPr lang="ja-JP" altLang="en-US" sz="1600" b="1" dirty="0"/>
                </a:p>
              </p:txBody>
            </p:sp>
          </p:grpSp>
        </p:grpSp>
        <p:sp>
          <p:nvSpPr>
            <p:cNvPr id="60" name="正方形/長方形 59"/>
            <p:cNvSpPr/>
            <p:nvPr/>
          </p:nvSpPr>
          <p:spPr>
            <a:xfrm>
              <a:off x="8465338" y="5940734"/>
              <a:ext cx="514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/>
                <a:t>(</a:t>
              </a:r>
              <a:r>
                <a:rPr lang="ja-JP" altLang="en-US" sz="1600" b="1" dirty="0"/>
                <a:t>％</a:t>
              </a:r>
              <a:r>
                <a:rPr lang="en-US" altLang="ja-JP" sz="1600" b="1" dirty="0"/>
                <a:t>)</a:t>
              </a:r>
              <a:endParaRPr lang="ja-JP" altLang="en-US" sz="1600" b="1" dirty="0"/>
            </a:p>
          </p:txBody>
        </p:sp>
      </p:grp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3374" y="1861916"/>
            <a:ext cx="166185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3950" y="4042888"/>
            <a:ext cx="165538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6379" y="1861916"/>
            <a:ext cx="167212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35228" y="4047794"/>
            <a:ext cx="165363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正方形/長方形 46"/>
          <p:cNvSpPr/>
          <p:nvPr/>
        </p:nvSpPr>
        <p:spPr>
          <a:xfrm>
            <a:off x="2382482" y="667058"/>
            <a:ext cx="14750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 smtClean="0"/>
              <a:t>長周期</a:t>
            </a:r>
            <a:r>
              <a:rPr lang="ja-JP" altLang="en-US" sz="2000" b="1" dirty="0"/>
              <a:t>変動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6715148" y="667058"/>
            <a:ext cx="14750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 smtClean="0"/>
              <a:t>短周期</a:t>
            </a:r>
            <a:r>
              <a:rPr lang="ja-JP" altLang="en-US" sz="2000" b="1" dirty="0"/>
              <a:t>変動</a:t>
            </a:r>
          </a:p>
        </p:txBody>
      </p:sp>
      <p:cxnSp>
        <p:nvCxnSpPr>
          <p:cNvPr id="63" name="直線コネクタ 62"/>
          <p:cNvCxnSpPr/>
          <p:nvPr/>
        </p:nvCxnSpPr>
        <p:spPr>
          <a:xfrm rot="5400000">
            <a:off x="2915817" y="3465290"/>
            <a:ext cx="547260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0" y="-10292"/>
            <a:ext cx="9144000" cy="558972"/>
            <a:chOff x="0" y="-10292"/>
            <a:chExt cx="9144000" cy="558972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正方形/長方形 4"/>
            <p:cNvSpPr/>
            <p:nvPr/>
          </p:nvSpPr>
          <p:spPr>
            <a:xfrm>
              <a:off x="1547664" y="-10292"/>
              <a:ext cx="60427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結果②　</a:t>
              </a:r>
              <a:r>
                <a:rPr lang="ja-JP" altLang="en-US" sz="2000" b="1" dirty="0" smtClean="0"/>
                <a:t>長周期変動</a:t>
              </a:r>
              <a:r>
                <a:rPr lang="ja-JP" altLang="en-US" sz="2000" b="1" dirty="0"/>
                <a:t>と</a:t>
              </a:r>
              <a:r>
                <a:rPr lang="en-US" altLang="ja-JP" sz="2000" b="1" dirty="0" smtClean="0"/>
                <a:t>SST(</a:t>
              </a:r>
              <a:r>
                <a:rPr lang="ja-JP" altLang="en-US" sz="2000" b="1" dirty="0" smtClean="0"/>
                <a:t>海面水温</a:t>
              </a:r>
              <a:r>
                <a:rPr lang="en-US" altLang="ja-JP" sz="2000" b="1" dirty="0" smtClean="0"/>
                <a:t>)</a:t>
              </a:r>
              <a:r>
                <a:rPr lang="ja-JP" altLang="en-US" sz="2000" b="1" dirty="0" smtClean="0"/>
                <a:t>との相関関係</a:t>
              </a:r>
              <a:endParaRPr lang="ja-JP" altLang="en-US" sz="2000" b="1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24448" y="1124744"/>
            <a:ext cx="8280000" cy="2340000"/>
            <a:chOff x="1166384" y="836712"/>
            <a:chExt cx="7442069" cy="1808546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845258"/>
              <a:ext cx="151617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8378" y="836712"/>
              <a:ext cx="1443902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0657" y="836712"/>
              <a:ext cx="144146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471" y="836712"/>
              <a:ext cx="1440489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6384" y="836912"/>
              <a:ext cx="1609239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グループ化 20"/>
          <p:cNvGrpSpPr/>
          <p:nvPr/>
        </p:nvGrpSpPr>
        <p:grpSpPr>
          <a:xfrm>
            <a:off x="307356" y="4005064"/>
            <a:ext cx="8280000" cy="2340000"/>
            <a:chOff x="1166892" y="2996952"/>
            <a:chExt cx="7435144" cy="1800000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92280" y="2996952"/>
              <a:ext cx="1509756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48480" y="2996952"/>
              <a:ext cx="144538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11960" y="2996952"/>
              <a:ext cx="1440977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71800" y="2996952"/>
              <a:ext cx="143951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66892" y="2996952"/>
              <a:ext cx="1604348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正方形/長方形 15"/>
          <p:cNvSpPr/>
          <p:nvPr/>
        </p:nvSpPr>
        <p:spPr>
          <a:xfrm>
            <a:off x="1043608" y="3536752"/>
            <a:ext cx="534121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8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2699792" y="3536752"/>
            <a:ext cx="534121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/>
              <a:t>9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4211960" y="3536752"/>
            <a:ext cx="651140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10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19" name="正方形/長方形 18"/>
          <p:cNvSpPr/>
          <p:nvPr/>
        </p:nvSpPr>
        <p:spPr>
          <a:xfrm>
            <a:off x="5868144" y="3536752"/>
            <a:ext cx="651140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11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7452320" y="3536752"/>
            <a:ext cx="651140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12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8592515" y="2211444"/>
            <a:ext cx="597065" cy="3017756"/>
            <a:chOff x="8357793" y="879442"/>
            <a:chExt cx="963687" cy="441736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357793" y="879442"/>
              <a:ext cx="224408" cy="4417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8512604" y="1268760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99%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8512604" y="1673191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95%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512604" y="2078604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90%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8512604" y="2510653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80%</a:t>
              </a:r>
              <a:endParaRPr lang="ja-JP" altLang="en-US" sz="14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8512603" y="4598884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99%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8512603" y="4166837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95%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8512603" y="3734789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90%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8521483" y="3329375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80%</a:t>
              </a:r>
              <a:endParaRPr lang="ja-JP" altLang="en-US" sz="1400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8584613" y="2906205"/>
              <a:ext cx="652521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0%</a:t>
              </a:r>
              <a:endParaRPr lang="ja-JP" altLang="en-US" sz="1400" dirty="0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3831188" y="649966"/>
            <a:ext cx="14750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 smtClean="0"/>
              <a:t>長周期</a:t>
            </a:r>
            <a:r>
              <a:rPr lang="ja-JP" altLang="en-US" sz="2000" b="1" dirty="0"/>
              <a:t>変動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 rot="10800000">
            <a:off x="-86454" y="1752084"/>
            <a:ext cx="553998" cy="792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400" b="1" dirty="0" smtClean="0"/>
              <a:t>NAO</a:t>
            </a:r>
            <a:endParaRPr kumimoji="1" lang="ja-JP" altLang="en-US" sz="2400" b="1" dirty="0"/>
          </a:p>
        </p:txBody>
      </p:sp>
      <p:sp>
        <p:nvSpPr>
          <p:cNvPr id="37" name="テキスト ボックス 36"/>
          <p:cNvSpPr txBox="1"/>
          <p:nvPr/>
        </p:nvSpPr>
        <p:spPr>
          <a:xfrm rot="10800000">
            <a:off x="-108520" y="4581128"/>
            <a:ext cx="553998" cy="792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400" b="1" dirty="0" smtClean="0"/>
              <a:t>WP</a:t>
            </a:r>
          </a:p>
        </p:txBody>
      </p:sp>
      <p:sp>
        <p:nvSpPr>
          <p:cNvPr id="38" name="スライド番号プレースホルダ 6"/>
          <p:cNvSpPr txBox="1">
            <a:spLocks/>
          </p:cNvSpPr>
          <p:nvPr/>
        </p:nvSpPr>
        <p:spPr>
          <a:xfrm>
            <a:off x="8765070" y="6484329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615468" y="6383988"/>
            <a:ext cx="3900748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1" dirty="0"/>
              <a:t>NAO</a:t>
            </a:r>
            <a:r>
              <a:rPr lang="ja-JP" altLang="en-US" sz="2000" b="1" dirty="0"/>
              <a:t>も</a:t>
            </a:r>
            <a:r>
              <a:rPr lang="en-US" altLang="ja-JP" sz="2000" b="1" dirty="0"/>
              <a:t>WP</a:t>
            </a:r>
            <a:r>
              <a:rPr lang="ja-JP" altLang="en-US" sz="2000" b="1" dirty="0"/>
              <a:t>も特に特徴は見られない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-10292"/>
            <a:ext cx="9144000" cy="558972"/>
            <a:chOff x="0" y="-10292"/>
            <a:chExt cx="9144000" cy="55897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1509840" y="-10292"/>
              <a:ext cx="61159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b="1" dirty="0" smtClean="0"/>
                <a:t>結果②　</a:t>
              </a:r>
              <a:r>
                <a:rPr lang="ja-JP" altLang="en-US" sz="2000" b="1" dirty="0" smtClean="0"/>
                <a:t>短周期変動と</a:t>
              </a:r>
              <a:r>
                <a:rPr lang="en-US" altLang="ja-JP" sz="2400" b="1" dirty="0" smtClean="0"/>
                <a:t>SST</a:t>
              </a:r>
              <a:r>
                <a:rPr lang="en-US" altLang="ja-JP" sz="2000" b="1" dirty="0" smtClean="0"/>
                <a:t>(</a:t>
              </a:r>
              <a:r>
                <a:rPr lang="ja-JP" altLang="en-US" sz="2000" b="1" dirty="0" smtClean="0"/>
                <a:t>海面水温</a:t>
              </a:r>
              <a:r>
                <a:rPr lang="en-US" altLang="ja-JP" sz="2000" b="1" dirty="0" smtClean="0"/>
                <a:t>)</a:t>
              </a:r>
              <a:r>
                <a:rPr lang="ja-JP" altLang="en-US" sz="2000" b="1" dirty="0" smtClean="0"/>
                <a:t>との相関関係</a:t>
              </a:r>
              <a:endParaRPr lang="ja-JP" altLang="en-US" sz="2000" b="1" dirty="0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1043608" y="3536752"/>
            <a:ext cx="534121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8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699792" y="3536752"/>
            <a:ext cx="534121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/>
              <a:t>9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4211960" y="3536752"/>
            <a:ext cx="651140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10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5868144" y="3536752"/>
            <a:ext cx="651140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11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7452320" y="3536752"/>
            <a:ext cx="651140" cy="36933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 smtClean="0"/>
              <a:t>12</a:t>
            </a:r>
            <a:r>
              <a:rPr lang="ja-JP" altLang="en-US" b="1" dirty="0" smtClean="0"/>
              <a:t>月</a:t>
            </a:r>
            <a:endParaRPr lang="en-US" altLang="ja-JP" b="1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8592515" y="2211444"/>
            <a:ext cx="597065" cy="3017756"/>
            <a:chOff x="8357793" y="879442"/>
            <a:chExt cx="963687" cy="441736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57793" y="879442"/>
              <a:ext cx="224408" cy="4417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正方形/長方形 11"/>
            <p:cNvSpPr/>
            <p:nvPr/>
          </p:nvSpPr>
          <p:spPr>
            <a:xfrm>
              <a:off x="8512604" y="1268760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99%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512604" y="1673191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95%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512604" y="2078604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90%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512604" y="2510653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80%</a:t>
              </a:r>
              <a:endParaRPr lang="ja-JP" altLang="en-US" sz="14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512603" y="4598884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99%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512603" y="4166837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95%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512603" y="3734789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90%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521483" y="3329375"/>
              <a:ext cx="799997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80%</a:t>
              </a:r>
              <a:endParaRPr lang="ja-JP" altLang="en-US" sz="14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584613" y="2906205"/>
              <a:ext cx="652521" cy="45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0%</a:t>
              </a:r>
              <a:endParaRPr lang="ja-JP" altLang="en-US" sz="1400" dirty="0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3834828" y="649966"/>
            <a:ext cx="14750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dirty="0" smtClean="0"/>
              <a:t>短周期</a:t>
            </a:r>
            <a:r>
              <a:rPr lang="ja-JP" altLang="en-US" sz="2000" b="1" dirty="0"/>
              <a:t>変動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 rot="10800000">
            <a:off x="-86454" y="1819186"/>
            <a:ext cx="553998" cy="792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400" b="1" dirty="0" smtClean="0"/>
              <a:t>NAO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 rot="10800000">
            <a:off x="-108520" y="4543304"/>
            <a:ext cx="553998" cy="792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400" b="1" dirty="0" smtClean="0"/>
              <a:t>WP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321192" y="1196752"/>
            <a:ext cx="8280000" cy="2340000"/>
            <a:chOff x="323528" y="1124744"/>
            <a:chExt cx="9673377" cy="234000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1124744"/>
              <a:ext cx="2089512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1124744"/>
              <a:ext cx="187327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1124744"/>
              <a:ext cx="1876445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56176" y="1124744"/>
              <a:ext cx="1873902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28384" y="1124744"/>
              <a:ext cx="1968521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グループ化 34"/>
          <p:cNvGrpSpPr/>
          <p:nvPr/>
        </p:nvGrpSpPr>
        <p:grpSpPr>
          <a:xfrm>
            <a:off x="307519" y="3936696"/>
            <a:ext cx="8279837" cy="2348546"/>
            <a:chOff x="261686" y="3924510"/>
            <a:chExt cx="9664640" cy="2348546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1686" y="3933056"/>
              <a:ext cx="2080352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41182" y="3933056"/>
              <a:ext cx="1876444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13200" y="3933056"/>
              <a:ext cx="1873902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85407" y="3933056"/>
              <a:ext cx="1871366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57805" y="3924510"/>
              <a:ext cx="1968521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スライド番号プレースホルダ 6"/>
          <p:cNvSpPr txBox="1">
            <a:spLocks/>
          </p:cNvSpPr>
          <p:nvPr/>
        </p:nvSpPr>
        <p:spPr>
          <a:xfrm>
            <a:off x="8764907" y="6484166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CB3A4-4C52-430C-9D7D-5BC69EE211F0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47030" y="6379082"/>
            <a:ext cx="7632848" cy="400110"/>
          </a:xfrm>
          <a:prstGeom prst="rect">
            <a:avLst/>
          </a:prstGeom>
          <a:ln>
            <a:noFill/>
          </a:ln>
          <a:effectLst>
            <a:glow rad="139700">
              <a:srgbClr val="0625C2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b="1" dirty="0"/>
              <a:t>夏季～冬季にかけて</a:t>
            </a:r>
            <a:r>
              <a:rPr lang="ja-JP" altLang="en-US" sz="2000" b="1" dirty="0">
                <a:solidFill>
                  <a:srgbClr val="0070C0"/>
                </a:solidFill>
              </a:rPr>
              <a:t>ラニーニャ</a:t>
            </a:r>
            <a:r>
              <a:rPr lang="ja-JP" altLang="en-US" sz="2000" b="1" dirty="0"/>
              <a:t>・</a:t>
            </a: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</a:rPr>
              <a:t>エルニーニョ</a:t>
            </a:r>
            <a:r>
              <a:rPr lang="ja-JP" altLang="en-US" sz="2000" b="1" dirty="0"/>
              <a:t>がはっきり</a:t>
            </a:r>
            <a:r>
              <a:rPr lang="ja-JP" altLang="en-US" sz="2000" b="1" dirty="0" smtClean="0"/>
              <a:t>と現れている</a:t>
            </a:r>
            <a:endParaRPr lang="ja-JP" altLang="en-US" sz="2000" b="1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-468560" y="3070689"/>
            <a:ext cx="10081120" cy="1379197"/>
            <a:chOff x="-468560" y="3070689"/>
            <a:chExt cx="10081120" cy="1379197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-468560" y="3070689"/>
              <a:ext cx="10081120" cy="1379197"/>
              <a:chOff x="-540568" y="1061409"/>
              <a:chExt cx="10081120" cy="864096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-540568" y="1061409"/>
                <a:ext cx="10009112" cy="864096"/>
              </a:xfrm>
              <a:prstGeom prst="rect">
                <a:avLst/>
              </a:prstGeom>
              <a:ln w="381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38" name="図表 37"/>
              <p:cNvGraphicFramePr/>
              <p:nvPr/>
            </p:nvGraphicFramePr>
            <p:xfrm>
              <a:off x="-540568" y="1068329"/>
              <a:ext cx="10081120" cy="4962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p:grpSp>
        <p:grpSp>
          <p:nvGrpSpPr>
            <p:cNvPr id="44" name="グループ化 43"/>
            <p:cNvGrpSpPr/>
            <p:nvPr/>
          </p:nvGrpSpPr>
          <p:grpSpPr>
            <a:xfrm>
              <a:off x="6470335" y="3212976"/>
              <a:ext cx="885347" cy="453701"/>
              <a:chOff x="2442554" y="131241"/>
              <a:chExt cx="885347" cy="453701"/>
            </a:xfrm>
          </p:grpSpPr>
          <p:sp>
            <p:nvSpPr>
              <p:cNvPr id="45" name="右矢印 44"/>
              <p:cNvSpPr/>
              <p:nvPr/>
            </p:nvSpPr>
            <p:spPr>
              <a:xfrm>
                <a:off x="2682369" y="131241"/>
                <a:ext cx="645532" cy="45370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右矢印 4"/>
              <p:cNvSpPr/>
              <p:nvPr/>
            </p:nvSpPr>
            <p:spPr>
              <a:xfrm>
                <a:off x="2442554" y="221981"/>
                <a:ext cx="509422" cy="2722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kumimoji="1" lang="ja-JP" altLang="en-US" sz="2400" b="1" kern="1200"/>
              </a:p>
            </p:txBody>
          </p:sp>
        </p:grpSp>
      </p:grpSp>
      <p:sp>
        <p:nvSpPr>
          <p:cNvPr id="41" name="正方形/長方形 40"/>
          <p:cNvSpPr/>
          <p:nvPr/>
        </p:nvSpPr>
        <p:spPr>
          <a:xfrm>
            <a:off x="5652120" y="3729806"/>
            <a:ext cx="2931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[</a:t>
            </a:r>
            <a:r>
              <a:rPr lang="en-US" altLang="ja-JP" sz="2000" b="1" dirty="0" err="1" smtClean="0"/>
              <a:t>Horel</a:t>
            </a:r>
            <a:r>
              <a:rPr lang="en-US" altLang="ja-JP" sz="2000" b="1" dirty="0" smtClean="0"/>
              <a:t> and Wallace, 1981</a:t>
            </a:r>
            <a:r>
              <a:rPr lang="en-US" altLang="ja-JP" sz="2000" b="1" dirty="0"/>
              <a:t>]</a:t>
            </a:r>
            <a:endParaRPr lang="ja-JP" altLang="en-US" sz="2000" b="1" dirty="0"/>
          </a:p>
        </p:txBody>
      </p:sp>
      <p:sp>
        <p:nvSpPr>
          <p:cNvPr id="42" name="正方形/長方形 41"/>
          <p:cNvSpPr/>
          <p:nvPr/>
        </p:nvSpPr>
        <p:spPr>
          <a:xfrm>
            <a:off x="6228184" y="4017838"/>
            <a:ext cx="1749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[</a:t>
            </a:r>
            <a:r>
              <a:rPr lang="en-US" altLang="ja-JP" sz="2000" b="1" dirty="0" smtClean="0"/>
              <a:t>Kodera, 1998]</a:t>
            </a:r>
            <a:endParaRPr lang="ja-JP" altLang="en-US" sz="2000" b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1754979" y="2863981"/>
            <a:ext cx="103425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？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1259632" y="3789040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/>
              <a:t>成層圏</a:t>
            </a:r>
            <a:r>
              <a:rPr lang="ja-JP" altLang="en-US" sz="2000" b="1" dirty="0" smtClean="0"/>
              <a:t>に注目</a:t>
            </a:r>
            <a:endParaRPr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2" grpId="0"/>
      <p:bldP spid="43" grpId="0"/>
      <p:bldP spid="4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903</Words>
  <Application>Microsoft Office PowerPoint</Application>
  <PresentationFormat>画面に合わせる (4:3)</PresentationFormat>
  <Paragraphs>272</Paragraphs>
  <Slides>15</Slides>
  <Notes>11</Notes>
  <HiddenSlides>3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Company>mie-university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nasu</dc:creator>
  <cp:lastModifiedBy>nasu</cp:lastModifiedBy>
  <cp:revision>301</cp:revision>
  <dcterms:created xsi:type="dcterms:W3CDTF">2011-02-09T10:08:07Z</dcterms:created>
  <dcterms:modified xsi:type="dcterms:W3CDTF">2011-03-01T23:32:55Z</dcterms:modified>
</cp:coreProperties>
</file>