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309" r:id="rId4"/>
    <p:sldId id="258" r:id="rId5"/>
    <p:sldId id="296" r:id="rId6"/>
    <p:sldId id="259" r:id="rId7"/>
    <p:sldId id="260" r:id="rId8"/>
    <p:sldId id="295" r:id="rId9"/>
    <p:sldId id="297" r:id="rId10"/>
    <p:sldId id="299" r:id="rId11"/>
    <p:sldId id="298" r:id="rId12"/>
    <p:sldId id="301" r:id="rId13"/>
    <p:sldId id="288" r:id="rId14"/>
    <p:sldId id="302" r:id="rId15"/>
    <p:sldId id="303" r:id="rId16"/>
    <p:sldId id="305" r:id="rId17"/>
    <p:sldId id="285" r:id="rId18"/>
    <p:sldId id="306" r:id="rId19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D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3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2B05B-169D-438F-9B06-2C2E400A0E13}" type="datetimeFigureOut">
              <a:rPr kumimoji="1" lang="ja-JP" altLang="en-US" smtClean="0"/>
              <a:pPr/>
              <a:t>2011/7/8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EC72E-F3D3-4568-B4F4-19E04D88548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2446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56EF2-E483-4FEE-8944-7E2EC95923B3}" type="datetimeFigureOut">
              <a:rPr kumimoji="1" lang="ja-JP" altLang="en-US" smtClean="0"/>
              <a:pPr/>
              <a:t>2011/7/8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7BFC9-4DC7-4DB3-AA2C-D5DE24C5BAC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3294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EC6FF-41BA-4D4C-88C7-5AF8850EC26F}" type="datetime1">
              <a:rPr kumimoji="1" lang="ja-JP" altLang="en-US" smtClean="0"/>
              <a:pPr/>
              <a:t>2011/7/8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DA661-2320-40A6-BC05-0012A2FB0866}" type="datetime1">
              <a:rPr kumimoji="1" lang="ja-JP" altLang="en-US" smtClean="0"/>
              <a:pPr/>
              <a:t>2011/7/8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DE4EA-3740-4037-AB14-456C0A1840AC}" type="datetime1">
              <a:rPr kumimoji="1" lang="ja-JP" altLang="en-US" smtClean="0"/>
              <a:pPr/>
              <a:t>2011/7/8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CA65-1EF6-44E1-8AAB-603F9CE30E15}" type="datetime1">
              <a:rPr kumimoji="1" lang="ja-JP" altLang="en-US" smtClean="0"/>
              <a:pPr/>
              <a:t>2011/7/8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0A36E-2E5A-45F5-B051-31FE95B5A8D1}" type="datetime1">
              <a:rPr kumimoji="1" lang="ja-JP" altLang="en-US" smtClean="0"/>
              <a:pPr/>
              <a:t>2011/7/8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0EB0-7651-4102-863C-8180E0712504}" type="datetime1">
              <a:rPr kumimoji="1" lang="ja-JP" altLang="en-US" smtClean="0"/>
              <a:pPr/>
              <a:t>2011/7/8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A9CF6-C182-4BA1-819A-7EA6AFFEF194}" type="datetime1">
              <a:rPr kumimoji="1" lang="ja-JP" altLang="en-US" smtClean="0"/>
              <a:pPr/>
              <a:t>2011/7/8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C7F0-8054-4DEA-BFA7-9986CB86F095}" type="datetime1">
              <a:rPr kumimoji="1" lang="ja-JP" altLang="en-US" smtClean="0"/>
              <a:pPr/>
              <a:t>2011/7/8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D3D5-DB4E-4AA3-82C0-C9F57466DFBA}" type="datetime1">
              <a:rPr kumimoji="1" lang="ja-JP" altLang="en-US" smtClean="0"/>
              <a:pPr/>
              <a:t>2011/7/8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A937A-E9E3-4115-86B1-7520B065F2E0}" type="datetime1">
              <a:rPr kumimoji="1" lang="ja-JP" altLang="en-US" smtClean="0"/>
              <a:pPr/>
              <a:t>2011/7/8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DEB6-1CF6-4C1F-BC9A-6C8B163DAD3E}" type="datetime1">
              <a:rPr kumimoji="1" lang="ja-JP" altLang="en-US" smtClean="0"/>
              <a:pPr/>
              <a:t>2011/7/8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E031C-EA06-4B15-9A3B-1E4C0639D8C6}" type="datetime1">
              <a:rPr kumimoji="1" lang="ja-JP" altLang="en-US" smtClean="0"/>
              <a:pPr/>
              <a:t>2011/7/8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7AEAC-5638-45C6-925F-A284B525A12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wmf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15.wmf"/><Relationship Id="rId2" Type="http://schemas.openxmlformats.org/officeDocument/2006/relationships/tags" Target="../tags/tag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7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6.png"/><Relationship Id="rId9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27.png"/><Relationship Id="rId4" Type="http://schemas.openxmlformats.org/officeDocument/2006/relationships/image" Target="../media/image35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6.pn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081361" y="2060848"/>
            <a:ext cx="745107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ja-JP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2010</a:t>
            </a:r>
            <a:r>
              <a:rPr lang="ja-JP" alt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年</a:t>
            </a:r>
            <a:endParaRPr lang="en-US" altLang="ja-JP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ja-JP" alt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冬の北極振動がもたらす</a:t>
            </a:r>
            <a:endParaRPr lang="en-US" altLang="ja-JP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ja-JP" alt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日本の猛暑への影響</a:t>
            </a:r>
            <a:endParaRPr lang="ja-JP" alt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92080" y="5157192"/>
            <a:ext cx="39549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地球環境気候学研究室</a:t>
            </a:r>
            <a:endParaRPr kumimoji="1" lang="en-US" altLang="ja-JP" sz="2800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  <a:p>
            <a:r>
              <a:rPr kumimoji="1" lang="en-US" altLang="ja-JP" sz="2800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507322</a:t>
            </a:r>
            <a:r>
              <a:rPr kumimoji="1" lang="ja-JP" altLang="en-US" sz="2800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　大富裕</a:t>
            </a:r>
            <a:r>
              <a:rPr lang="ja-JP" altLang="en-US" sz="2800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里子</a:t>
            </a:r>
            <a:endParaRPr lang="en-US" altLang="ja-JP" sz="2800" dirty="0" smtClean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  <a:p>
            <a:r>
              <a:rPr kumimoji="1" lang="ja-JP" altLang="en-US" sz="2800" dirty="0" smtClean="0">
                <a:ln w="317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指導教員：立花義裕教授</a:t>
            </a:r>
            <a:endParaRPr kumimoji="1" lang="ja-JP" altLang="en-US" sz="2800" dirty="0">
              <a:ln w="3175">
                <a:solidFill>
                  <a:schemeClr val="accent5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36512" y="6516052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NHK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179512" y="404664"/>
            <a:ext cx="8712968" cy="0"/>
          </a:xfrm>
          <a:prstGeom prst="line">
            <a:avLst/>
          </a:prstGeom>
          <a:ln w="38100" cap="rnd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107504" y="234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結果：波活動度フラックス</a:t>
            </a:r>
            <a:r>
              <a:rPr lang="en-US" altLang="ja-JP" sz="2000" dirty="0" smtClean="0"/>
              <a:t>【2010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7/10</a:t>
            </a:r>
            <a:r>
              <a:rPr lang="ja-JP" altLang="en-US" sz="2000" dirty="0" smtClean="0"/>
              <a:t>～</a:t>
            </a:r>
            <a:r>
              <a:rPr lang="en-US" altLang="ja-JP" sz="2000" dirty="0" smtClean="0"/>
              <a:t>8/4】</a:t>
            </a:r>
            <a:endParaRPr kumimoji="1" lang="ja-JP" altLang="en-US" sz="2000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grpSp>
        <p:nvGrpSpPr>
          <p:cNvPr id="17" name="グループ化 16"/>
          <p:cNvGrpSpPr/>
          <p:nvPr/>
        </p:nvGrpSpPr>
        <p:grpSpPr>
          <a:xfrm>
            <a:off x="-1" y="2060848"/>
            <a:ext cx="9140423" cy="3456384"/>
            <a:chOff x="-1" y="1401743"/>
            <a:chExt cx="9140423" cy="3456384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t="11244"/>
            <a:stretch>
              <a:fillRect/>
            </a:stretch>
          </p:blipFill>
          <p:spPr bwMode="auto">
            <a:xfrm>
              <a:off x="-1" y="1401743"/>
              <a:ext cx="9140423" cy="3323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4099" name="Object 3"/>
            <p:cNvGraphicFramePr>
              <a:graphicFrameLocks noChangeAspect="1"/>
            </p:cNvGraphicFramePr>
            <p:nvPr/>
          </p:nvGraphicFramePr>
          <p:xfrm>
            <a:off x="7668344" y="3683332"/>
            <a:ext cx="432048" cy="2297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0" name="数式" r:id="rId5" imgW="431640" imgH="266400" progId="Equation.3">
                    <p:embed/>
                  </p:oleObj>
                </mc:Choice>
                <mc:Fallback>
                  <p:oleObj name="数式" r:id="rId5" imgW="431640" imgH="2664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68344" y="3683332"/>
                          <a:ext cx="432048" cy="22977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テキスト ボックス 15"/>
            <p:cNvSpPr txBox="1"/>
            <p:nvPr/>
          </p:nvSpPr>
          <p:spPr>
            <a:xfrm>
              <a:off x="7596336" y="4581128"/>
              <a:ext cx="3080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/>
                <a:t>m</a:t>
              </a:r>
              <a:endParaRPr kumimoji="1" lang="ja-JP" altLang="en-US" sz="1200" dirty="0"/>
            </a:p>
          </p:txBody>
        </p:sp>
      </p:grpSp>
      <p:sp>
        <p:nvSpPr>
          <p:cNvPr id="18" name="右矢印 17"/>
          <p:cNvSpPr/>
          <p:nvPr/>
        </p:nvSpPr>
        <p:spPr>
          <a:xfrm>
            <a:off x="2915816" y="2276872"/>
            <a:ext cx="4680520" cy="720080"/>
          </a:xfrm>
          <a:prstGeom prst="rightArrow">
            <a:avLst/>
          </a:prstGeom>
          <a:solidFill>
            <a:schemeClr val="accent1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</a:rPr>
              <a:t>定常ロスビー波束の伝播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508104" y="692696"/>
            <a:ext cx="3307522" cy="93610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b="1" dirty="0" smtClean="0">
                <a:solidFill>
                  <a:schemeClr val="tx1"/>
                </a:solidFill>
              </a:rPr>
              <a:t>色</a:t>
            </a:r>
            <a:r>
              <a:rPr kumimoji="1" lang="ja-JP" altLang="en-US" dirty="0" smtClean="0"/>
              <a:t>：ジオポテンシャル高度偏差</a:t>
            </a:r>
            <a:endParaRPr kumimoji="1" lang="en-US" altLang="ja-JP" dirty="0" smtClean="0"/>
          </a:p>
          <a:p>
            <a:endParaRPr kumimoji="1" lang="en-US" altLang="ja-JP" sz="900" dirty="0" smtClean="0"/>
          </a:p>
          <a:p>
            <a:r>
              <a:rPr lang="ja-JP" altLang="en-US" b="1" dirty="0" smtClean="0"/>
              <a:t>矢印</a:t>
            </a:r>
            <a:r>
              <a:rPr lang="ja-JP" altLang="en-US" dirty="0" smtClean="0"/>
              <a:t>：波活動度フラックス</a:t>
            </a:r>
            <a:endParaRPr kumimoji="1" lang="ja-JP" altLang="en-US" dirty="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179512" y="404664"/>
            <a:ext cx="8712968" cy="0"/>
          </a:xfrm>
          <a:prstGeom prst="line">
            <a:avLst/>
          </a:prstGeom>
          <a:ln w="38100" cap="rnd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107504" y="234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結果：</a:t>
            </a:r>
            <a:r>
              <a:rPr lang="en-US" altLang="ja-JP" sz="2000" dirty="0" smtClean="0"/>
              <a:t>OLR</a:t>
            </a:r>
            <a:r>
              <a:rPr lang="ja-JP" altLang="en-US" sz="2000" dirty="0" smtClean="0"/>
              <a:t>偏差、</a:t>
            </a:r>
            <a:r>
              <a:rPr lang="en-US" altLang="ja-JP" sz="2000" dirty="0" smtClean="0"/>
              <a:t>1000hPa</a:t>
            </a:r>
            <a:r>
              <a:rPr lang="ja-JP" altLang="en-US" sz="2000" dirty="0" smtClean="0"/>
              <a:t>収束発散</a:t>
            </a:r>
            <a:r>
              <a:rPr lang="en-US" altLang="ja-JP" sz="2000" dirty="0" smtClean="0"/>
              <a:t>【2010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7/10</a:t>
            </a:r>
            <a:r>
              <a:rPr lang="ja-JP" altLang="en-US" sz="2000" dirty="0" smtClean="0"/>
              <a:t>～</a:t>
            </a:r>
            <a:r>
              <a:rPr lang="en-US" altLang="ja-JP" sz="2000" dirty="0" smtClean="0"/>
              <a:t>8/4】</a:t>
            </a:r>
            <a:endParaRPr kumimoji="1" lang="ja-JP" altLang="en-US" sz="2000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7347" y="1347888"/>
            <a:ext cx="4658297" cy="3103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0383" y="1347887"/>
            <a:ext cx="4580763" cy="299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正方形/長方形 46"/>
          <p:cNvSpPr/>
          <p:nvPr/>
        </p:nvSpPr>
        <p:spPr>
          <a:xfrm>
            <a:off x="4767971" y="1052736"/>
            <a:ext cx="1872208" cy="3239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/>
              <a:t>収束発散</a:t>
            </a:r>
            <a:r>
              <a:rPr kumimoji="1" lang="en-US" altLang="ja-JP" sz="1600" dirty="0" smtClean="0"/>
              <a:t>(1000hP</a:t>
            </a:r>
            <a:r>
              <a:rPr lang="en-US" altLang="ja-JP" sz="1600" dirty="0" smtClean="0"/>
              <a:t>a</a:t>
            </a:r>
            <a:r>
              <a:rPr kumimoji="1" lang="en-US" altLang="ja-JP" sz="1600" dirty="0" smtClean="0"/>
              <a:t>)</a:t>
            </a:r>
            <a:endParaRPr kumimoji="1" lang="ja-JP" altLang="en-US" sz="1600" dirty="0"/>
          </a:p>
        </p:txBody>
      </p:sp>
      <p:sp>
        <p:nvSpPr>
          <p:cNvPr id="50" name="正方形/長方形 49"/>
          <p:cNvSpPr/>
          <p:nvPr/>
        </p:nvSpPr>
        <p:spPr>
          <a:xfrm>
            <a:off x="251520" y="1059856"/>
            <a:ext cx="3384376" cy="3239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OLR</a:t>
            </a:r>
            <a:r>
              <a:rPr kumimoji="1" lang="ja-JP" altLang="en-US" sz="1600" dirty="0" smtClean="0"/>
              <a:t>偏差と風偏差ベクトル</a:t>
            </a:r>
            <a:r>
              <a:rPr kumimoji="1" lang="en-US" altLang="ja-JP" sz="1600" dirty="0" smtClean="0"/>
              <a:t>(1000hPa)</a:t>
            </a:r>
            <a:endParaRPr kumimoji="1" lang="ja-JP" altLang="en-US" sz="1600" dirty="0"/>
          </a:p>
        </p:txBody>
      </p:sp>
      <p:sp>
        <p:nvSpPr>
          <p:cNvPr id="53" name="正方形/長方形 52"/>
          <p:cNvSpPr/>
          <p:nvPr/>
        </p:nvSpPr>
        <p:spPr>
          <a:xfrm>
            <a:off x="7524328" y="586780"/>
            <a:ext cx="1377677" cy="6819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000" b="1" dirty="0" smtClean="0">
                <a:solidFill>
                  <a:schemeClr val="accent4"/>
                </a:solidFill>
              </a:rPr>
              <a:t>水色</a:t>
            </a:r>
            <a:r>
              <a:rPr lang="ja-JP" altLang="en-US" sz="2000" dirty="0" smtClean="0">
                <a:solidFill>
                  <a:schemeClr val="tx1"/>
                </a:solidFill>
              </a:rPr>
              <a:t>：収束</a:t>
            </a:r>
            <a:endParaRPr lang="en-US" altLang="ja-JP" sz="2000" dirty="0" smtClean="0">
              <a:solidFill>
                <a:schemeClr val="tx1"/>
              </a:solidFill>
            </a:endParaRPr>
          </a:p>
          <a:p>
            <a:r>
              <a:rPr lang="ja-JP" altLang="en-US" sz="2000" b="1" dirty="0" smtClean="0">
                <a:solidFill>
                  <a:schemeClr val="accent3"/>
                </a:solidFill>
              </a:rPr>
              <a:t>橙色</a:t>
            </a:r>
            <a:r>
              <a:rPr kumimoji="1" lang="ja-JP" altLang="en-US" sz="2000" dirty="0" smtClean="0"/>
              <a:t>：発散</a:t>
            </a:r>
            <a:endParaRPr lang="en-US" altLang="ja-JP" sz="2000" dirty="0" smtClean="0"/>
          </a:p>
        </p:txBody>
      </p:sp>
      <p:sp>
        <p:nvSpPr>
          <p:cNvPr id="56" name="円/楕円 55"/>
          <p:cNvSpPr/>
          <p:nvPr/>
        </p:nvSpPr>
        <p:spPr>
          <a:xfrm>
            <a:off x="827584" y="2716040"/>
            <a:ext cx="1368152" cy="648072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円/楕円 56"/>
          <p:cNvSpPr/>
          <p:nvPr/>
        </p:nvSpPr>
        <p:spPr>
          <a:xfrm>
            <a:off x="5220072" y="2716040"/>
            <a:ext cx="1368152" cy="648072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雲 29"/>
          <p:cNvSpPr>
            <a:spLocks noChangeAspect="1"/>
          </p:cNvSpPr>
          <p:nvPr/>
        </p:nvSpPr>
        <p:spPr>
          <a:xfrm>
            <a:off x="899592" y="5445224"/>
            <a:ext cx="1008114" cy="1380852"/>
          </a:xfrm>
          <a:prstGeom prst="cloud">
            <a:avLst/>
          </a:prstGeom>
          <a:solidFill>
            <a:srgbClr val="9FB8CD">
              <a:lumMod val="20000"/>
              <a:lumOff val="80000"/>
            </a:srgbClr>
          </a:solidFill>
          <a:ln w="25400" cap="flat" cmpd="sng" algn="ctr">
            <a:solidFill>
              <a:srgbClr val="9FB8C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1" name="雲 30"/>
          <p:cNvSpPr>
            <a:spLocks noChangeAspect="1"/>
          </p:cNvSpPr>
          <p:nvPr/>
        </p:nvSpPr>
        <p:spPr>
          <a:xfrm>
            <a:off x="2255044" y="6125220"/>
            <a:ext cx="1224138" cy="720080"/>
          </a:xfrm>
          <a:prstGeom prst="cloud">
            <a:avLst/>
          </a:prstGeom>
          <a:solidFill>
            <a:srgbClr val="9FB8CD">
              <a:lumMod val="20000"/>
              <a:lumOff val="80000"/>
            </a:srgbClr>
          </a:solidFill>
          <a:ln w="25400" cap="flat" cmpd="sng" algn="ctr">
            <a:solidFill>
              <a:srgbClr val="9FB8C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179512" y="4725144"/>
            <a:ext cx="3240360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dirty="0" smtClean="0"/>
              <a:t>OLR</a:t>
            </a:r>
            <a:r>
              <a:rPr kumimoji="1" lang="ja-JP" altLang="en-US" dirty="0" smtClean="0"/>
              <a:t>の値：</a:t>
            </a:r>
            <a:r>
              <a:rPr kumimoji="1" lang="ja-JP" altLang="en-US" b="1" dirty="0" smtClean="0">
                <a:solidFill>
                  <a:schemeClr val="accent5"/>
                </a:solidFill>
              </a:rPr>
              <a:t>低い</a:t>
            </a:r>
            <a:r>
              <a:rPr kumimoji="1" lang="ja-JP" altLang="en-US" dirty="0" smtClean="0"/>
              <a:t>　　　＜　　</a:t>
            </a:r>
            <a:r>
              <a:rPr kumimoji="1" lang="ja-JP" altLang="en-US" b="1" dirty="0" smtClean="0">
                <a:solidFill>
                  <a:schemeClr val="accent2"/>
                </a:solidFill>
              </a:rPr>
              <a:t>高い</a:t>
            </a:r>
            <a:endParaRPr kumimoji="1" lang="ja-JP" altLang="en-US" b="1" dirty="0">
              <a:solidFill>
                <a:schemeClr val="accent2"/>
              </a:solidFill>
            </a:endParaRPr>
          </a:p>
        </p:txBody>
      </p:sp>
      <p:sp>
        <p:nvSpPr>
          <p:cNvPr id="37" name="上矢印 36"/>
          <p:cNvSpPr/>
          <p:nvPr/>
        </p:nvSpPr>
        <p:spPr>
          <a:xfrm>
            <a:off x="1331640" y="5157192"/>
            <a:ext cx="216024" cy="216024"/>
          </a:xfrm>
          <a:prstGeom prst="upArrow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上矢印 37"/>
          <p:cNvSpPr/>
          <p:nvPr/>
        </p:nvSpPr>
        <p:spPr>
          <a:xfrm>
            <a:off x="2843808" y="5157192"/>
            <a:ext cx="216024" cy="864096"/>
          </a:xfrm>
          <a:prstGeom prst="upArrow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079120" y="5471858"/>
            <a:ext cx="772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とても</a:t>
            </a:r>
            <a:endParaRPr kumimoji="1" lang="en-US" altLang="ja-JP" sz="1600" dirty="0" smtClean="0"/>
          </a:p>
          <a:p>
            <a:r>
              <a:rPr kumimoji="1" lang="ja-JP" altLang="en-US" sz="1600" dirty="0" smtClean="0"/>
              <a:t>冷たい</a:t>
            </a:r>
            <a:endParaRPr kumimoji="1" lang="ja-JP" altLang="en-US" sz="16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385126" y="6165304"/>
            <a:ext cx="1135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少し冷たい</a:t>
            </a:r>
            <a:endParaRPr kumimoji="1" lang="ja-JP" altLang="en-US" sz="1600" dirty="0"/>
          </a:p>
        </p:txBody>
      </p:sp>
      <p:sp>
        <p:nvSpPr>
          <p:cNvPr id="41" name="上矢印 40"/>
          <p:cNvSpPr/>
          <p:nvPr/>
        </p:nvSpPr>
        <p:spPr>
          <a:xfrm>
            <a:off x="6613624" y="5517232"/>
            <a:ext cx="576064" cy="7200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右矢印 41"/>
          <p:cNvSpPr/>
          <p:nvPr/>
        </p:nvSpPr>
        <p:spPr>
          <a:xfrm>
            <a:off x="5508104" y="6237312"/>
            <a:ext cx="1152128" cy="4447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左矢印 42"/>
          <p:cNvSpPr/>
          <p:nvPr/>
        </p:nvSpPr>
        <p:spPr>
          <a:xfrm>
            <a:off x="7164288" y="6237312"/>
            <a:ext cx="1080120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雲 43"/>
          <p:cNvSpPr>
            <a:spLocks noChangeAspect="1"/>
          </p:cNvSpPr>
          <p:nvPr/>
        </p:nvSpPr>
        <p:spPr>
          <a:xfrm>
            <a:off x="6372200" y="4365104"/>
            <a:ext cx="1008114" cy="1380852"/>
          </a:xfrm>
          <a:prstGeom prst="cloud">
            <a:avLst/>
          </a:prstGeom>
          <a:solidFill>
            <a:srgbClr val="9FB8CD">
              <a:lumMod val="20000"/>
              <a:lumOff val="80000"/>
            </a:srgbClr>
          </a:solidFill>
          <a:ln w="25400" cap="flat" cmpd="sng" algn="ctr">
            <a:solidFill>
              <a:srgbClr val="9FB8C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5" name="小波 44"/>
          <p:cNvSpPr/>
          <p:nvPr/>
        </p:nvSpPr>
        <p:spPr>
          <a:xfrm>
            <a:off x="4716016" y="6707460"/>
            <a:ext cx="4427984" cy="288032"/>
          </a:xfrm>
          <a:prstGeom prst="doubleWav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6" name="グループ化 12"/>
          <p:cNvGrpSpPr/>
          <p:nvPr/>
        </p:nvGrpSpPr>
        <p:grpSpPr>
          <a:xfrm>
            <a:off x="3236494" y="4329927"/>
            <a:ext cx="445258" cy="251201"/>
            <a:chOff x="8028384" y="6035514"/>
            <a:chExt cx="445258" cy="405840"/>
          </a:xfrm>
        </p:grpSpPr>
        <p:sp>
          <p:nvSpPr>
            <p:cNvPr id="27" name="テキスト ボックス 26"/>
            <p:cNvSpPr txBox="1"/>
            <p:nvPr/>
          </p:nvSpPr>
          <p:spPr>
            <a:xfrm>
              <a:off x="8028384" y="6093284"/>
              <a:ext cx="405880" cy="348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800" b="1" dirty="0" smtClean="0"/>
                <a:t>W/m</a:t>
              </a:r>
              <a:endParaRPr kumimoji="1" lang="ja-JP" altLang="en-US" sz="800" b="1" dirty="0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8250504" y="6035514"/>
              <a:ext cx="223138" cy="2983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b="1" dirty="0" smtClean="0"/>
                <a:t>2</a:t>
              </a:r>
              <a:endParaRPr kumimoji="1" lang="ja-JP" altLang="en-US" sz="600" b="1" dirty="0"/>
            </a:p>
          </p:txBody>
        </p:sp>
      </p:grpSp>
      <p:graphicFrame>
        <p:nvGraphicFramePr>
          <p:cNvPr id="29" name="Object 2"/>
          <p:cNvGraphicFramePr>
            <a:graphicFrameLocks noChangeAspect="1"/>
          </p:cNvGraphicFramePr>
          <p:nvPr/>
        </p:nvGraphicFramePr>
        <p:xfrm>
          <a:off x="8495990" y="4293096"/>
          <a:ext cx="396490" cy="159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2" name="数式" r:id="rId6" imgW="520560" imgH="203040" progId="Equation.3">
                  <p:embed/>
                </p:oleObj>
              </mc:Choice>
              <mc:Fallback>
                <p:oleObj name="数式" r:id="rId6" imgW="52056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5990" y="4293096"/>
                        <a:ext cx="396490" cy="1594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テキスト ボックス 32"/>
          <p:cNvSpPr txBox="1"/>
          <p:nvPr/>
        </p:nvSpPr>
        <p:spPr>
          <a:xfrm>
            <a:off x="3707312" y="4085950"/>
            <a:ext cx="386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/>
              <a:t>m/s</a:t>
            </a: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179512" y="404664"/>
            <a:ext cx="8712968" cy="0"/>
          </a:xfrm>
          <a:prstGeom prst="line">
            <a:avLst/>
          </a:prstGeom>
          <a:ln w="38100" cap="rnd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107504" y="234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結果：速度ポテンシャル、オメガ</a:t>
            </a:r>
            <a:r>
              <a:rPr lang="en-US" altLang="ja-JP" sz="2000" dirty="0" smtClean="0"/>
              <a:t>【2010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7/10</a:t>
            </a:r>
            <a:r>
              <a:rPr lang="ja-JP" altLang="en-US" sz="2000" dirty="0" smtClean="0"/>
              <a:t>～</a:t>
            </a:r>
            <a:r>
              <a:rPr lang="en-US" altLang="ja-JP" sz="2000" dirty="0" smtClean="0"/>
              <a:t>8/4】</a:t>
            </a:r>
            <a:endParaRPr kumimoji="1" lang="ja-JP" altLang="en-US" sz="2000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752"/>
            <a:ext cx="4574477" cy="301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196751"/>
            <a:ext cx="4559808" cy="300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グループ化 17"/>
          <p:cNvGrpSpPr/>
          <p:nvPr/>
        </p:nvGrpSpPr>
        <p:grpSpPr>
          <a:xfrm>
            <a:off x="1979712" y="4324742"/>
            <a:ext cx="5400600" cy="2488634"/>
            <a:chOff x="1979712" y="4221088"/>
            <a:chExt cx="5400600" cy="2488634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b="19542"/>
            <a:stretch>
              <a:fillRect/>
            </a:stretch>
          </p:blipFill>
          <p:spPr bwMode="auto">
            <a:xfrm>
              <a:off x="1979712" y="4221088"/>
              <a:ext cx="5400600" cy="2259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27784" y="6453336"/>
              <a:ext cx="4104456" cy="256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正方形/長方形 18"/>
          <p:cNvSpPr/>
          <p:nvPr/>
        </p:nvSpPr>
        <p:spPr>
          <a:xfrm>
            <a:off x="251520" y="908720"/>
            <a:ext cx="3384376" cy="3239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/>
              <a:t>速度ポテンシャル（下層</a:t>
            </a:r>
            <a:r>
              <a:rPr kumimoji="1" lang="en-US" altLang="ja-JP" sz="1600" dirty="0" smtClean="0"/>
              <a:t>1000hPa</a:t>
            </a:r>
            <a:r>
              <a:rPr kumimoji="1" lang="ja-JP" altLang="en-US" sz="1600" dirty="0" smtClean="0"/>
              <a:t>）</a:t>
            </a:r>
            <a:endParaRPr kumimoji="1" lang="ja-JP" altLang="en-US" sz="1600" dirty="0"/>
          </a:p>
        </p:txBody>
      </p:sp>
      <p:sp>
        <p:nvSpPr>
          <p:cNvPr id="20" name="正方形/長方形 19"/>
          <p:cNvSpPr/>
          <p:nvPr/>
        </p:nvSpPr>
        <p:spPr>
          <a:xfrm>
            <a:off x="3676731" y="517507"/>
            <a:ext cx="1080120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000" dirty="0" smtClean="0">
                <a:solidFill>
                  <a:srgbClr val="0070C0"/>
                </a:solidFill>
              </a:rPr>
              <a:t>青</a:t>
            </a:r>
            <a:r>
              <a:rPr kumimoji="1" lang="ja-JP" altLang="en-US" sz="2000" dirty="0" smtClean="0"/>
              <a:t>：収束</a:t>
            </a:r>
            <a:endParaRPr kumimoji="1" lang="en-US" altLang="ja-JP" sz="2000" dirty="0" smtClean="0"/>
          </a:p>
          <a:p>
            <a:r>
              <a:rPr lang="ja-JP" altLang="en-US" sz="2000" dirty="0" smtClean="0">
                <a:solidFill>
                  <a:srgbClr val="FF0000"/>
                </a:solidFill>
              </a:rPr>
              <a:t>赤</a:t>
            </a:r>
            <a:r>
              <a:rPr lang="ja-JP" altLang="en-US" sz="2000" dirty="0" smtClean="0"/>
              <a:t>：発散</a:t>
            </a:r>
            <a:endParaRPr kumimoji="1" lang="ja-JP" altLang="en-US" sz="2000" dirty="0"/>
          </a:p>
        </p:txBody>
      </p:sp>
      <p:sp>
        <p:nvSpPr>
          <p:cNvPr id="21" name="正方形/長方形 20"/>
          <p:cNvSpPr/>
          <p:nvPr/>
        </p:nvSpPr>
        <p:spPr>
          <a:xfrm>
            <a:off x="4808806" y="898329"/>
            <a:ext cx="3384376" cy="3239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/>
              <a:t>速度ポテンシャル（上層</a:t>
            </a:r>
            <a:r>
              <a:rPr kumimoji="1" lang="en-US" altLang="ja-JP" sz="1600" dirty="0" smtClean="0"/>
              <a:t>250hPa</a:t>
            </a:r>
            <a:r>
              <a:rPr kumimoji="1" lang="ja-JP" altLang="en-US" sz="1600" dirty="0" smtClean="0"/>
              <a:t>）</a:t>
            </a:r>
            <a:endParaRPr kumimoji="1" lang="ja-JP" altLang="en-US" sz="1600" dirty="0"/>
          </a:p>
        </p:txBody>
      </p:sp>
      <p:sp>
        <p:nvSpPr>
          <p:cNvPr id="22" name="正方形/長方形 21"/>
          <p:cNvSpPr/>
          <p:nvPr/>
        </p:nvSpPr>
        <p:spPr>
          <a:xfrm>
            <a:off x="179512" y="5373216"/>
            <a:ext cx="1728192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000" b="1" dirty="0" smtClean="0">
                <a:solidFill>
                  <a:srgbClr val="00B0F0"/>
                </a:solidFill>
              </a:rPr>
              <a:t>水色</a:t>
            </a:r>
            <a:r>
              <a:rPr kumimoji="1" lang="ja-JP" altLang="en-US" sz="2000" dirty="0" smtClean="0"/>
              <a:t>：上昇流</a:t>
            </a:r>
            <a:endParaRPr kumimoji="1" lang="en-US" altLang="ja-JP" sz="2000" dirty="0" smtClean="0"/>
          </a:p>
          <a:p>
            <a:r>
              <a:rPr lang="ja-JP" altLang="en-US" sz="2000" b="1" dirty="0" smtClean="0">
                <a:solidFill>
                  <a:srgbClr val="FFC000"/>
                </a:solidFill>
              </a:rPr>
              <a:t>橙色</a:t>
            </a:r>
            <a:r>
              <a:rPr lang="ja-JP" altLang="en-US" sz="2000" dirty="0" smtClean="0"/>
              <a:t>：下降流</a:t>
            </a:r>
            <a:endParaRPr kumimoji="1" lang="ja-JP" altLang="en-US" sz="2000" dirty="0"/>
          </a:p>
        </p:txBody>
      </p:sp>
      <p:sp>
        <p:nvSpPr>
          <p:cNvPr id="24" name="正方形/長方形 23"/>
          <p:cNvSpPr/>
          <p:nvPr/>
        </p:nvSpPr>
        <p:spPr>
          <a:xfrm>
            <a:off x="2267744" y="4365104"/>
            <a:ext cx="1440160" cy="3239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500hPa</a:t>
            </a:r>
            <a:r>
              <a:rPr lang="ja-JP" altLang="en-US" sz="1600" dirty="0" smtClean="0"/>
              <a:t>鉛直流</a:t>
            </a:r>
            <a:endParaRPr kumimoji="1" lang="ja-JP" altLang="en-US" sz="1600" dirty="0"/>
          </a:p>
        </p:txBody>
      </p:sp>
      <p:grpSp>
        <p:nvGrpSpPr>
          <p:cNvPr id="15" name="グループ化 76"/>
          <p:cNvGrpSpPr/>
          <p:nvPr/>
        </p:nvGrpSpPr>
        <p:grpSpPr>
          <a:xfrm>
            <a:off x="5436096" y="2348880"/>
            <a:ext cx="1080120" cy="1152128"/>
            <a:chOff x="5148064" y="3140968"/>
            <a:chExt cx="1080120" cy="1152128"/>
          </a:xfrm>
        </p:grpSpPr>
        <p:cxnSp>
          <p:nvCxnSpPr>
            <p:cNvPr id="16" name="直線矢印コネクタ 15"/>
            <p:cNvCxnSpPr/>
            <p:nvPr/>
          </p:nvCxnSpPr>
          <p:spPr>
            <a:xfrm>
              <a:off x="5652120" y="3717032"/>
              <a:ext cx="576064" cy="216024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 rot="5400000">
              <a:off x="5256076" y="3897052"/>
              <a:ext cx="576064" cy="216024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/>
            <p:cNvCxnSpPr/>
            <p:nvPr/>
          </p:nvCxnSpPr>
          <p:spPr>
            <a:xfrm rot="10800000">
              <a:off x="5148064" y="3429000"/>
              <a:ext cx="495672" cy="279648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/>
            <p:cNvCxnSpPr/>
            <p:nvPr/>
          </p:nvCxnSpPr>
          <p:spPr>
            <a:xfrm rot="5400000" flipH="1" flipV="1">
              <a:off x="5512296" y="3280792"/>
              <a:ext cx="567680" cy="288032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グループ化 57"/>
          <p:cNvGrpSpPr/>
          <p:nvPr/>
        </p:nvGrpSpPr>
        <p:grpSpPr>
          <a:xfrm>
            <a:off x="683568" y="2492896"/>
            <a:ext cx="1080121" cy="1080120"/>
            <a:chOff x="683568" y="2924945"/>
            <a:chExt cx="1080121" cy="1080120"/>
          </a:xfrm>
        </p:grpSpPr>
        <p:grpSp>
          <p:nvGrpSpPr>
            <p:cNvPr id="27" name="グループ化 57"/>
            <p:cNvGrpSpPr/>
            <p:nvPr/>
          </p:nvGrpSpPr>
          <p:grpSpPr>
            <a:xfrm>
              <a:off x="683568" y="2924945"/>
              <a:ext cx="936105" cy="1080120"/>
              <a:chOff x="422695" y="3248773"/>
              <a:chExt cx="936105" cy="1080120"/>
            </a:xfrm>
          </p:grpSpPr>
          <p:cxnSp>
            <p:nvCxnSpPr>
              <p:cNvPr id="29" name="直線矢印コネクタ 28"/>
              <p:cNvCxnSpPr/>
              <p:nvPr/>
            </p:nvCxnSpPr>
            <p:spPr>
              <a:xfrm rot="5400000" flipH="1" flipV="1">
                <a:off x="571239" y="3928532"/>
                <a:ext cx="611858" cy="188863"/>
              </a:xfrm>
              <a:prstGeom prst="straightConnector1">
                <a:avLst/>
              </a:prstGeom>
              <a:ln w="44450">
                <a:solidFill>
                  <a:schemeClr val="accent1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矢印コネクタ 29"/>
              <p:cNvCxnSpPr/>
              <p:nvPr/>
            </p:nvCxnSpPr>
            <p:spPr>
              <a:xfrm rot="5400000">
                <a:off x="931071" y="3289304"/>
                <a:ext cx="468259" cy="387198"/>
              </a:xfrm>
              <a:prstGeom prst="straightConnector1">
                <a:avLst/>
              </a:prstGeom>
              <a:ln w="44450">
                <a:solidFill>
                  <a:schemeClr val="accent1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矢印コネクタ 30"/>
              <p:cNvCxnSpPr/>
              <p:nvPr/>
            </p:nvCxnSpPr>
            <p:spPr>
              <a:xfrm>
                <a:off x="422695" y="3680820"/>
                <a:ext cx="548905" cy="36212"/>
              </a:xfrm>
              <a:prstGeom prst="straightConnector1">
                <a:avLst/>
              </a:prstGeom>
              <a:ln w="44450">
                <a:solidFill>
                  <a:schemeClr val="accent1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直線矢印コネクタ 27"/>
            <p:cNvCxnSpPr/>
            <p:nvPr/>
          </p:nvCxnSpPr>
          <p:spPr>
            <a:xfrm rot="10800000">
              <a:off x="1214784" y="3402258"/>
              <a:ext cx="548905" cy="242767"/>
            </a:xfrm>
            <a:prstGeom prst="straightConnector1">
              <a:avLst/>
            </a:prstGeom>
            <a:ln w="444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円/楕円 31"/>
          <p:cNvSpPr/>
          <p:nvPr/>
        </p:nvSpPr>
        <p:spPr>
          <a:xfrm>
            <a:off x="2627784" y="5517232"/>
            <a:ext cx="936104" cy="648072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5508104" y="4509120"/>
            <a:ext cx="936104" cy="648072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U ターン矢印 33"/>
          <p:cNvSpPr/>
          <p:nvPr/>
        </p:nvSpPr>
        <p:spPr>
          <a:xfrm rot="20889225">
            <a:off x="2872513" y="4528177"/>
            <a:ext cx="3319170" cy="932826"/>
          </a:xfrm>
          <a:prstGeom prst="uturnArrow">
            <a:avLst>
              <a:gd name="adj1" fmla="val 15887"/>
              <a:gd name="adj2" fmla="val 25000"/>
              <a:gd name="adj3" fmla="val 23323"/>
              <a:gd name="adj4" fmla="val 43750"/>
              <a:gd name="adj5" fmla="val 675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aphicFrame>
        <p:nvGraphicFramePr>
          <p:cNvPr id="45057" name="Object 1"/>
          <p:cNvGraphicFramePr>
            <a:graphicFrameLocks noChangeAspect="1"/>
          </p:cNvGraphicFramePr>
          <p:nvPr/>
        </p:nvGraphicFramePr>
        <p:xfrm>
          <a:off x="4139753" y="4077072"/>
          <a:ext cx="576263" cy="16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0" name="数式" r:id="rId8" imgW="711000" imgH="228600" progId="Equation.3">
                  <p:embed/>
                </p:oleObj>
              </mc:Choice>
              <mc:Fallback>
                <p:oleObj name="数式" r:id="rId8" imgW="71100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753" y="4077072"/>
                        <a:ext cx="576263" cy="160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8532241" y="4204766"/>
          <a:ext cx="576263" cy="16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1" name="数式" r:id="rId10" imgW="711000" imgH="228600" progId="Equation.3">
                  <p:embed/>
                </p:oleObj>
              </mc:Choice>
              <mc:Fallback>
                <p:oleObj name="数式" r:id="rId10" imgW="7110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2241" y="4204766"/>
                        <a:ext cx="576263" cy="160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5"/>
          <p:cNvGraphicFramePr>
            <a:graphicFrameLocks noChangeAspect="1"/>
          </p:cNvGraphicFramePr>
          <p:nvPr/>
        </p:nvGraphicFramePr>
        <p:xfrm>
          <a:off x="6660232" y="6653038"/>
          <a:ext cx="493713" cy="16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2" name="数式" r:id="rId11" imgW="609480" imgH="228600" progId="Equation.3">
                  <p:embed/>
                </p:oleObj>
              </mc:Choice>
              <mc:Fallback>
                <p:oleObj name="数式" r:id="rId11" imgW="60948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32" y="6653038"/>
                        <a:ext cx="493713" cy="160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179512" y="404664"/>
            <a:ext cx="8712968" cy="0"/>
          </a:xfrm>
          <a:prstGeom prst="line">
            <a:avLst/>
          </a:prstGeom>
          <a:ln w="38100" cap="rnd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107504" y="234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結果：潜熱＋顕熱、</a:t>
            </a:r>
            <a:r>
              <a:rPr lang="en-US" altLang="ja-JP" sz="2000" dirty="0" smtClean="0"/>
              <a:t>SST【2009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12</a:t>
            </a:r>
            <a:r>
              <a:rPr lang="ja-JP" altLang="en-US" sz="2000" dirty="0" smtClean="0"/>
              <a:t>月～</a:t>
            </a:r>
            <a:r>
              <a:rPr lang="en-US" altLang="ja-JP" sz="2000" dirty="0" smtClean="0"/>
              <a:t>2010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8</a:t>
            </a:r>
            <a:r>
              <a:rPr lang="ja-JP" altLang="en-US" sz="2000" dirty="0" smtClean="0"/>
              <a:t>月各月平均</a:t>
            </a:r>
            <a:r>
              <a:rPr lang="en-US" altLang="ja-JP" sz="2000" dirty="0" smtClean="0"/>
              <a:t>】</a:t>
            </a:r>
            <a:endParaRPr kumimoji="1" lang="ja-JP" altLang="en-US" sz="2000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3657" y="476672"/>
            <a:ext cx="3398157" cy="20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7249" y="2513682"/>
            <a:ext cx="3401566" cy="204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6686" y="4560346"/>
            <a:ext cx="3411791" cy="203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4390" y="476672"/>
            <a:ext cx="3391340" cy="203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3999" y="2503287"/>
            <a:ext cx="3384524" cy="203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26" y="4548582"/>
            <a:ext cx="3394749" cy="202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正方形/長方形 26"/>
          <p:cNvSpPr/>
          <p:nvPr/>
        </p:nvSpPr>
        <p:spPr>
          <a:xfrm>
            <a:off x="4479210" y="5229200"/>
            <a:ext cx="499567" cy="3424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400" b="1" dirty="0" smtClean="0"/>
              <a:t>2</a:t>
            </a:r>
            <a:r>
              <a:rPr kumimoji="1" lang="ja-JP" altLang="en-US" sz="1100" b="1" dirty="0" smtClean="0"/>
              <a:t>月</a:t>
            </a:r>
            <a:endParaRPr kumimoji="1" lang="ja-JP" altLang="en-US" sz="1400" b="1" dirty="0"/>
          </a:p>
        </p:txBody>
      </p:sp>
      <p:sp>
        <p:nvSpPr>
          <p:cNvPr id="28" name="正方形/長方形 27"/>
          <p:cNvSpPr/>
          <p:nvPr/>
        </p:nvSpPr>
        <p:spPr>
          <a:xfrm>
            <a:off x="4459157" y="3284984"/>
            <a:ext cx="499567" cy="3424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400" b="1" dirty="0" smtClean="0"/>
              <a:t>1</a:t>
            </a:r>
            <a:r>
              <a:rPr kumimoji="1" lang="ja-JP" altLang="en-US" sz="1100" b="1" dirty="0" smtClean="0"/>
              <a:t>月</a:t>
            </a:r>
            <a:endParaRPr kumimoji="1" lang="ja-JP" altLang="en-US" sz="1400" b="1" dirty="0"/>
          </a:p>
        </p:txBody>
      </p:sp>
      <p:sp>
        <p:nvSpPr>
          <p:cNvPr id="29" name="正方形/長方形 28"/>
          <p:cNvSpPr/>
          <p:nvPr/>
        </p:nvSpPr>
        <p:spPr>
          <a:xfrm>
            <a:off x="4469548" y="1196752"/>
            <a:ext cx="499567" cy="3424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400" b="1" dirty="0" smtClean="0"/>
              <a:t>12</a:t>
            </a:r>
            <a:r>
              <a:rPr kumimoji="1" lang="ja-JP" altLang="en-US" sz="1050" b="1" dirty="0" smtClean="0"/>
              <a:t>月</a:t>
            </a:r>
            <a:endParaRPr kumimoji="1" lang="ja-JP" altLang="en-US" sz="1400" b="1" dirty="0"/>
          </a:p>
        </p:txBody>
      </p:sp>
      <p:sp>
        <p:nvSpPr>
          <p:cNvPr id="30" name="正方形/長方形 29"/>
          <p:cNvSpPr/>
          <p:nvPr/>
        </p:nvSpPr>
        <p:spPr>
          <a:xfrm>
            <a:off x="10391" y="908720"/>
            <a:ext cx="1008112" cy="7129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1400" b="1" dirty="0" smtClean="0">
                <a:solidFill>
                  <a:schemeClr val="tx1"/>
                </a:solidFill>
              </a:rPr>
              <a:t>熱輸送</a:t>
            </a:r>
            <a:endParaRPr lang="en-US" altLang="ja-JP" sz="1400" b="1" dirty="0" smtClean="0">
              <a:solidFill>
                <a:schemeClr val="tx1"/>
              </a:solidFill>
            </a:endParaRPr>
          </a:p>
          <a:p>
            <a:r>
              <a:rPr lang="ja-JP" altLang="en-US" sz="1400" b="1" dirty="0" smtClean="0">
                <a:solidFill>
                  <a:srgbClr val="FF0000"/>
                </a:solidFill>
              </a:rPr>
              <a:t>赤</a:t>
            </a:r>
            <a:r>
              <a:rPr kumimoji="1" lang="ja-JP" altLang="en-US" sz="1400" dirty="0" smtClean="0"/>
              <a:t>：下向き</a:t>
            </a:r>
            <a:endParaRPr kumimoji="1" lang="en-US" altLang="ja-JP" sz="1400" dirty="0" smtClean="0"/>
          </a:p>
          <a:p>
            <a:r>
              <a:rPr lang="ja-JP" altLang="en-US" sz="1400" b="1" dirty="0" smtClean="0">
                <a:solidFill>
                  <a:srgbClr val="0070C0"/>
                </a:solidFill>
              </a:rPr>
              <a:t>青</a:t>
            </a:r>
            <a:r>
              <a:rPr lang="ja-JP" altLang="en-US" sz="1400" dirty="0" smtClean="0"/>
              <a:t>：上向き</a:t>
            </a:r>
            <a:endParaRPr kumimoji="1" lang="ja-JP" altLang="en-US" sz="1400" dirty="0"/>
          </a:p>
        </p:txBody>
      </p:sp>
      <p:sp>
        <p:nvSpPr>
          <p:cNvPr id="31" name="正方形/長方形 30"/>
          <p:cNvSpPr/>
          <p:nvPr/>
        </p:nvSpPr>
        <p:spPr>
          <a:xfrm>
            <a:off x="1238850" y="507845"/>
            <a:ext cx="1224136" cy="3239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/>
              <a:t>潜熱＋顕熱</a:t>
            </a:r>
            <a:endParaRPr kumimoji="1" lang="ja-JP" altLang="en-US" sz="1600" dirty="0"/>
          </a:p>
        </p:txBody>
      </p:sp>
      <p:sp>
        <p:nvSpPr>
          <p:cNvPr id="32" name="正方形/長方形 31"/>
          <p:cNvSpPr/>
          <p:nvPr/>
        </p:nvSpPr>
        <p:spPr>
          <a:xfrm>
            <a:off x="5189628" y="507845"/>
            <a:ext cx="534500" cy="3239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SST</a:t>
            </a:r>
            <a:endParaRPr kumimoji="1" lang="ja-JP" altLang="en-US" sz="1600" dirty="0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4337" y="6620971"/>
            <a:ext cx="3419475" cy="192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00019" y="6607743"/>
            <a:ext cx="3112770" cy="19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円/楕円 18"/>
          <p:cNvSpPr/>
          <p:nvPr/>
        </p:nvSpPr>
        <p:spPr>
          <a:xfrm>
            <a:off x="2699792" y="1268760"/>
            <a:ext cx="1152128" cy="576064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2771800" y="3356992"/>
            <a:ext cx="1152128" cy="576064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2483768" y="5373216"/>
            <a:ext cx="1152128" cy="576064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6588224" y="1268760"/>
            <a:ext cx="1152128" cy="576064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6660232" y="3356992"/>
            <a:ext cx="1152128" cy="576064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6588224" y="5301208"/>
            <a:ext cx="1152128" cy="720080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5" name="グループ化 24"/>
          <p:cNvGrpSpPr/>
          <p:nvPr/>
        </p:nvGrpSpPr>
        <p:grpSpPr>
          <a:xfrm>
            <a:off x="2051720" y="4293096"/>
            <a:ext cx="5400600" cy="504056"/>
            <a:chOff x="2583824" y="4437112"/>
            <a:chExt cx="5400600" cy="504056"/>
          </a:xfrm>
        </p:grpSpPr>
        <p:sp>
          <p:nvSpPr>
            <p:cNvPr id="26" name="正方形/長方形 25"/>
            <p:cNvSpPr/>
            <p:nvPr/>
          </p:nvSpPr>
          <p:spPr>
            <a:xfrm>
              <a:off x="2583824" y="4437112"/>
              <a:ext cx="5400600" cy="504056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dirty="0" smtClean="0">
                  <a:solidFill>
                    <a:schemeClr val="tx1"/>
                  </a:solidFill>
                </a:rPr>
                <a:t>大気が海を暖めて　　</a:t>
              </a:r>
              <a:r>
                <a:rPr kumimoji="1" lang="en-US" altLang="ja-JP" sz="2400" dirty="0" smtClean="0">
                  <a:solidFill>
                    <a:schemeClr val="tx1"/>
                  </a:solidFill>
                </a:rPr>
                <a:t>SST</a:t>
              </a:r>
              <a:r>
                <a:rPr kumimoji="1" lang="ja-JP" altLang="en-US" sz="2400" dirty="0" smtClean="0">
                  <a:solidFill>
                    <a:schemeClr val="tx1"/>
                  </a:solidFill>
                </a:rPr>
                <a:t>が高くなる</a:t>
              </a:r>
              <a:endParaRPr kumimoji="1" lang="ja-JP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5" name="右矢印 34"/>
            <p:cNvSpPr/>
            <p:nvPr/>
          </p:nvSpPr>
          <p:spPr>
            <a:xfrm>
              <a:off x="5436096" y="4581128"/>
              <a:ext cx="288032" cy="216024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6" name="テキスト ボックス 35"/>
          <p:cNvSpPr txBox="1"/>
          <p:nvPr/>
        </p:nvSpPr>
        <p:spPr>
          <a:xfrm>
            <a:off x="8066890" y="6642726"/>
            <a:ext cx="2584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K</a:t>
            </a:r>
            <a:endParaRPr kumimoji="1" lang="ja-JP" altLang="en-US" sz="1100" dirty="0"/>
          </a:p>
        </p:txBody>
      </p:sp>
      <p:grpSp>
        <p:nvGrpSpPr>
          <p:cNvPr id="37" name="グループ化 16"/>
          <p:cNvGrpSpPr/>
          <p:nvPr/>
        </p:nvGrpSpPr>
        <p:grpSpPr>
          <a:xfrm>
            <a:off x="4241588" y="6619907"/>
            <a:ext cx="460892" cy="265477"/>
            <a:chOff x="8028384" y="6074040"/>
            <a:chExt cx="460892" cy="265477"/>
          </a:xfrm>
        </p:grpSpPr>
        <p:sp>
          <p:nvSpPr>
            <p:cNvPr id="38" name="テキスト ボックス 37"/>
            <p:cNvSpPr txBox="1"/>
            <p:nvPr/>
          </p:nvSpPr>
          <p:spPr>
            <a:xfrm>
              <a:off x="8028384" y="6093296"/>
              <a:ext cx="4507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 smtClean="0"/>
                <a:t>W/m</a:t>
              </a:r>
              <a:endParaRPr kumimoji="1" lang="ja-JP" altLang="en-US" sz="1000" dirty="0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8259726" y="6074040"/>
              <a:ext cx="22955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700" dirty="0" smtClean="0"/>
                <a:t>2</a:t>
              </a:r>
              <a:endParaRPr kumimoji="1" lang="ja-JP" altLang="en-US" sz="700" dirty="0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3657" y="476672"/>
            <a:ext cx="3401566" cy="203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76672"/>
            <a:ext cx="3394749" cy="202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直線コネクタ 2"/>
          <p:cNvCxnSpPr/>
          <p:nvPr/>
        </p:nvCxnSpPr>
        <p:spPr>
          <a:xfrm>
            <a:off x="179512" y="404664"/>
            <a:ext cx="8712968" cy="0"/>
          </a:xfrm>
          <a:prstGeom prst="line">
            <a:avLst/>
          </a:prstGeom>
          <a:ln w="38100" cap="rnd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4479210" y="5229200"/>
            <a:ext cx="499567" cy="3424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400" b="1" dirty="0" smtClean="0"/>
              <a:t>5</a:t>
            </a:r>
            <a:r>
              <a:rPr kumimoji="1" lang="ja-JP" altLang="en-US" sz="1100" b="1" dirty="0" smtClean="0"/>
              <a:t>月</a:t>
            </a:r>
            <a:endParaRPr kumimoji="1" lang="ja-JP" altLang="en-US" sz="1400" b="1" dirty="0"/>
          </a:p>
        </p:txBody>
      </p:sp>
      <p:sp>
        <p:nvSpPr>
          <p:cNvPr id="6" name="正方形/長方形 5"/>
          <p:cNvSpPr/>
          <p:nvPr/>
        </p:nvSpPr>
        <p:spPr>
          <a:xfrm>
            <a:off x="4459157" y="3284984"/>
            <a:ext cx="499567" cy="3424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400" b="1" dirty="0" smtClean="0"/>
              <a:t>4</a:t>
            </a:r>
            <a:r>
              <a:rPr kumimoji="1" lang="ja-JP" altLang="en-US" sz="1100" b="1" dirty="0" smtClean="0"/>
              <a:t>月</a:t>
            </a:r>
            <a:endParaRPr kumimoji="1" lang="ja-JP" altLang="en-US" sz="1400" b="1" dirty="0"/>
          </a:p>
        </p:txBody>
      </p:sp>
      <p:sp>
        <p:nvSpPr>
          <p:cNvPr id="8" name="正方形/長方形 7"/>
          <p:cNvSpPr/>
          <p:nvPr/>
        </p:nvSpPr>
        <p:spPr>
          <a:xfrm>
            <a:off x="4469548" y="1196752"/>
            <a:ext cx="499567" cy="3424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400" b="1" dirty="0" smtClean="0"/>
              <a:t>3</a:t>
            </a:r>
            <a:r>
              <a:rPr kumimoji="1" lang="ja-JP" altLang="en-US" sz="1100" b="1" dirty="0" smtClean="0"/>
              <a:t>月</a:t>
            </a:r>
            <a:endParaRPr kumimoji="1" lang="ja-JP" altLang="en-US" sz="1400" b="1" dirty="0"/>
          </a:p>
        </p:txBody>
      </p:sp>
      <p:sp>
        <p:nvSpPr>
          <p:cNvPr id="9" name="正方形/長方形 8"/>
          <p:cNvSpPr/>
          <p:nvPr/>
        </p:nvSpPr>
        <p:spPr>
          <a:xfrm>
            <a:off x="10391" y="908720"/>
            <a:ext cx="1008112" cy="7129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1400" b="1" dirty="0" smtClean="0">
                <a:solidFill>
                  <a:schemeClr val="tx1"/>
                </a:solidFill>
              </a:rPr>
              <a:t>熱輸送</a:t>
            </a:r>
            <a:endParaRPr lang="en-US" altLang="ja-JP" sz="1400" b="1" dirty="0" smtClean="0">
              <a:solidFill>
                <a:schemeClr val="tx1"/>
              </a:solidFill>
            </a:endParaRPr>
          </a:p>
          <a:p>
            <a:r>
              <a:rPr lang="ja-JP" altLang="en-US" sz="1400" b="1" dirty="0" smtClean="0">
                <a:solidFill>
                  <a:srgbClr val="FF0000"/>
                </a:solidFill>
              </a:rPr>
              <a:t>赤</a:t>
            </a:r>
            <a:r>
              <a:rPr kumimoji="1" lang="ja-JP" altLang="en-US" sz="1400" dirty="0" smtClean="0"/>
              <a:t>：下向き</a:t>
            </a:r>
            <a:endParaRPr kumimoji="1" lang="en-US" altLang="ja-JP" sz="1400" dirty="0" smtClean="0"/>
          </a:p>
          <a:p>
            <a:r>
              <a:rPr lang="ja-JP" altLang="en-US" sz="1400" b="1" dirty="0" smtClean="0">
                <a:solidFill>
                  <a:srgbClr val="0070C0"/>
                </a:solidFill>
              </a:rPr>
              <a:t>青</a:t>
            </a:r>
            <a:r>
              <a:rPr lang="ja-JP" altLang="en-US" sz="1400" dirty="0" smtClean="0"/>
              <a:t>：上向き</a:t>
            </a:r>
            <a:endParaRPr kumimoji="1" lang="ja-JP" altLang="en-US" sz="1400" dirty="0"/>
          </a:p>
        </p:txBody>
      </p:sp>
      <p:sp>
        <p:nvSpPr>
          <p:cNvPr id="10" name="正方形/長方形 9"/>
          <p:cNvSpPr/>
          <p:nvPr/>
        </p:nvSpPr>
        <p:spPr>
          <a:xfrm>
            <a:off x="1238850" y="507845"/>
            <a:ext cx="1224136" cy="3239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/>
              <a:t>潜熱＋顕熱</a:t>
            </a:r>
            <a:endParaRPr kumimoji="1" lang="ja-JP" altLang="en-US" sz="1600" dirty="0"/>
          </a:p>
        </p:txBody>
      </p:sp>
      <p:sp>
        <p:nvSpPr>
          <p:cNvPr id="11" name="正方形/長方形 10"/>
          <p:cNvSpPr/>
          <p:nvPr/>
        </p:nvSpPr>
        <p:spPr>
          <a:xfrm>
            <a:off x="5189628" y="507845"/>
            <a:ext cx="534500" cy="3239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SST</a:t>
            </a:r>
            <a:endParaRPr kumimoji="1" lang="ja-JP" altLang="en-US" sz="16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4337" y="6620971"/>
            <a:ext cx="3419475" cy="192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00019" y="6607743"/>
            <a:ext cx="3112770" cy="19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2508897"/>
            <a:ext cx="3387933" cy="203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4048" y="2513678"/>
            <a:ext cx="3398157" cy="203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93657" y="4540293"/>
            <a:ext cx="3404974" cy="203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33217" y="4565956"/>
            <a:ext cx="3398157" cy="203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円/楕円 19"/>
          <p:cNvSpPr/>
          <p:nvPr/>
        </p:nvSpPr>
        <p:spPr>
          <a:xfrm>
            <a:off x="2555776" y="1124744"/>
            <a:ext cx="1152128" cy="576064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6516216" y="1196752"/>
            <a:ext cx="1152128" cy="648072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2555776" y="3429000"/>
            <a:ext cx="1152128" cy="576064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6516216" y="3429000"/>
            <a:ext cx="1152128" cy="576064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2555776" y="5373216"/>
            <a:ext cx="1152128" cy="576064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6588224" y="5445224"/>
            <a:ext cx="1152128" cy="576064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/>
          <p:cNvGrpSpPr/>
          <p:nvPr/>
        </p:nvGrpSpPr>
        <p:grpSpPr>
          <a:xfrm>
            <a:off x="2051720" y="2204864"/>
            <a:ext cx="5400600" cy="504056"/>
            <a:chOff x="2051720" y="2204864"/>
            <a:chExt cx="5400600" cy="504056"/>
          </a:xfrm>
        </p:grpSpPr>
        <p:sp>
          <p:nvSpPr>
            <p:cNvPr id="26" name="正方形/長方形 25"/>
            <p:cNvSpPr/>
            <p:nvPr/>
          </p:nvSpPr>
          <p:spPr>
            <a:xfrm>
              <a:off x="2051720" y="2204864"/>
              <a:ext cx="5400600" cy="504056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dirty="0" smtClean="0">
                  <a:solidFill>
                    <a:schemeClr val="tx1"/>
                  </a:solidFill>
                </a:rPr>
                <a:t>大気が海を暖めて　　</a:t>
              </a:r>
              <a:r>
                <a:rPr kumimoji="1" lang="en-US" altLang="ja-JP" sz="2400" dirty="0" smtClean="0">
                  <a:solidFill>
                    <a:schemeClr val="tx1"/>
                  </a:solidFill>
                </a:rPr>
                <a:t>SST</a:t>
              </a:r>
              <a:r>
                <a:rPr kumimoji="1" lang="ja-JP" altLang="en-US" sz="2400" dirty="0" smtClean="0">
                  <a:solidFill>
                    <a:schemeClr val="tx1"/>
                  </a:solidFill>
                </a:rPr>
                <a:t>が高くなる</a:t>
              </a:r>
              <a:endParaRPr kumimoji="1" lang="ja-JP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7" name="右矢印 26"/>
            <p:cNvSpPr/>
            <p:nvPr/>
          </p:nvSpPr>
          <p:spPr>
            <a:xfrm>
              <a:off x="4903992" y="2348880"/>
              <a:ext cx="288032" cy="216024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28" name="直線コネクタ 27"/>
          <p:cNvCxnSpPr/>
          <p:nvPr/>
        </p:nvCxnSpPr>
        <p:spPr>
          <a:xfrm>
            <a:off x="0" y="4509120"/>
            <a:ext cx="9144000" cy="0"/>
          </a:xfrm>
          <a:prstGeom prst="line">
            <a:avLst/>
          </a:prstGeom>
          <a:ln w="317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グループ化 28"/>
          <p:cNvGrpSpPr/>
          <p:nvPr/>
        </p:nvGrpSpPr>
        <p:grpSpPr>
          <a:xfrm>
            <a:off x="2625680" y="6065248"/>
            <a:ext cx="4680520" cy="504056"/>
            <a:chOff x="2915816" y="6237312"/>
            <a:chExt cx="4680520" cy="504056"/>
          </a:xfrm>
        </p:grpSpPr>
        <p:sp>
          <p:nvSpPr>
            <p:cNvPr id="30" name="正方形/長方形 29"/>
            <p:cNvSpPr/>
            <p:nvPr/>
          </p:nvSpPr>
          <p:spPr>
            <a:xfrm>
              <a:off x="2915816" y="6237312"/>
              <a:ext cx="4680520" cy="50405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 smtClean="0">
                  <a:solidFill>
                    <a:schemeClr val="tx1"/>
                  </a:solidFill>
                </a:rPr>
                <a:t>SST</a:t>
              </a:r>
              <a:r>
                <a:rPr kumimoji="1" lang="ja-JP" altLang="en-US" sz="2400" dirty="0" smtClean="0">
                  <a:solidFill>
                    <a:schemeClr val="tx1"/>
                  </a:solidFill>
                </a:rPr>
                <a:t>が高くて　　大気が暖められる</a:t>
              </a:r>
              <a:endParaRPr kumimoji="1" lang="ja-JP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1" name="右矢印 30"/>
            <p:cNvSpPr/>
            <p:nvPr/>
          </p:nvSpPr>
          <p:spPr>
            <a:xfrm>
              <a:off x="4716016" y="6381328"/>
              <a:ext cx="288032" cy="216024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3" name="テキスト ボックス 32"/>
          <p:cNvSpPr txBox="1"/>
          <p:nvPr/>
        </p:nvSpPr>
        <p:spPr>
          <a:xfrm>
            <a:off x="8066890" y="6642726"/>
            <a:ext cx="2584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K</a:t>
            </a:r>
            <a:endParaRPr kumimoji="1" lang="ja-JP" altLang="en-US" sz="1100" dirty="0"/>
          </a:p>
        </p:txBody>
      </p:sp>
      <p:grpSp>
        <p:nvGrpSpPr>
          <p:cNvPr id="34" name="グループ化 16"/>
          <p:cNvGrpSpPr/>
          <p:nvPr/>
        </p:nvGrpSpPr>
        <p:grpSpPr>
          <a:xfrm>
            <a:off x="4241588" y="6619907"/>
            <a:ext cx="460892" cy="265477"/>
            <a:chOff x="8028384" y="6074040"/>
            <a:chExt cx="460892" cy="265477"/>
          </a:xfrm>
        </p:grpSpPr>
        <p:sp>
          <p:nvSpPr>
            <p:cNvPr id="35" name="テキスト ボックス 34"/>
            <p:cNvSpPr txBox="1"/>
            <p:nvPr/>
          </p:nvSpPr>
          <p:spPr>
            <a:xfrm>
              <a:off x="8028384" y="6093296"/>
              <a:ext cx="4507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 smtClean="0"/>
                <a:t>W/m</a:t>
              </a:r>
              <a:endParaRPr kumimoji="1" lang="ja-JP" altLang="en-US" sz="1000" dirty="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8259726" y="6074040"/>
              <a:ext cx="22955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700" dirty="0" smtClean="0"/>
                <a:t>2</a:t>
              </a:r>
              <a:endParaRPr kumimoji="1" lang="ja-JP" altLang="en-US" sz="700" dirty="0"/>
            </a:p>
          </p:txBody>
        </p:sp>
      </p:grpSp>
      <p:sp>
        <p:nvSpPr>
          <p:cNvPr id="37" name="テキスト ボックス 36"/>
          <p:cNvSpPr txBox="1"/>
          <p:nvPr/>
        </p:nvSpPr>
        <p:spPr>
          <a:xfrm>
            <a:off x="107504" y="234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結果：潜熱＋顕熱、</a:t>
            </a:r>
            <a:r>
              <a:rPr lang="en-US" altLang="ja-JP" sz="2000" dirty="0" smtClean="0"/>
              <a:t>SST【2009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12</a:t>
            </a:r>
            <a:r>
              <a:rPr lang="ja-JP" altLang="en-US" sz="2000" dirty="0" smtClean="0"/>
              <a:t>月～</a:t>
            </a:r>
            <a:r>
              <a:rPr lang="en-US" altLang="ja-JP" sz="2000" dirty="0" smtClean="0"/>
              <a:t>2010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8</a:t>
            </a:r>
            <a:r>
              <a:rPr lang="ja-JP" altLang="en-US" sz="2000" dirty="0" smtClean="0"/>
              <a:t>月各月平均</a:t>
            </a:r>
            <a:r>
              <a:rPr lang="en-US" altLang="ja-JP" sz="2000" dirty="0" smtClean="0"/>
              <a:t>】</a:t>
            </a:r>
            <a:endParaRPr kumimoji="1" lang="ja-JP" altLang="en-US" sz="20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179512" y="404664"/>
            <a:ext cx="8712968" cy="0"/>
          </a:xfrm>
          <a:prstGeom prst="line">
            <a:avLst/>
          </a:prstGeom>
          <a:ln w="38100" cap="rnd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76672"/>
            <a:ext cx="3391340" cy="203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7866" y="2503287"/>
            <a:ext cx="3391340" cy="202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4439" y="4534783"/>
            <a:ext cx="3394749" cy="203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7426" y="476672"/>
            <a:ext cx="3391340" cy="202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4165" y="2492896"/>
            <a:ext cx="3391340" cy="203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56697" y="4509120"/>
            <a:ext cx="3381115" cy="202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正方形/長方形 11"/>
          <p:cNvSpPr/>
          <p:nvPr/>
        </p:nvSpPr>
        <p:spPr>
          <a:xfrm>
            <a:off x="4479210" y="5229200"/>
            <a:ext cx="499567" cy="3424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400" b="1" dirty="0" smtClean="0"/>
              <a:t>8</a:t>
            </a:r>
            <a:r>
              <a:rPr kumimoji="1" lang="ja-JP" altLang="en-US" sz="1100" b="1" dirty="0" smtClean="0"/>
              <a:t>月</a:t>
            </a:r>
            <a:endParaRPr kumimoji="1" lang="ja-JP" altLang="en-US" sz="1400" b="1" dirty="0"/>
          </a:p>
        </p:txBody>
      </p:sp>
      <p:sp>
        <p:nvSpPr>
          <p:cNvPr id="13" name="正方形/長方形 12"/>
          <p:cNvSpPr/>
          <p:nvPr/>
        </p:nvSpPr>
        <p:spPr>
          <a:xfrm>
            <a:off x="4459157" y="3284984"/>
            <a:ext cx="499567" cy="3424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400" b="1" dirty="0" smtClean="0"/>
              <a:t>7</a:t>
            </a:r>
            <a:r>
              <a:rPr kumimoji="1" lang="ja-JP" altLang="en-US" sz="1100" b="1" dirty="0" smtClean="0"/>
              <a:t>月</a:t>
            </a:r>
            <a:endParaRPr kumimoji="1" lang="ja-JP" altLang="en-US" sz="1400" b="1" dirty="0"/>
          </a:p>
        </p:txBody>
      </p:sp>
      <p:sp>
        <p:nvSpPr>
          <p:cNvPr id="14" name="正方形/長方形 13"/>
          <p:cNvSpPr/>
          <p:nvPr/>
        </p:nvSpPr>
        <p:spPr>
          <a:xfrm>
            <a:off x="4469548" y="1196752"/>
            <a:ext cx="499567" cy="3424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400" b="1" dirty="0" smtClean="0"/>
              <a:t>6</a:t>
            </a:r>
            <a:r>
              <a:rPr kumimoji="1" lang="ja-JP" altLang="en-US" sz="1100" b="1" dirty="0" smtClean="0"/>
              <a:t>月</a:t>
            </a:r>
            <a:endParaRPr kumimoji="1" lang="ja-JP" altLang="en-US" sz="1400" b="1" dirty="0"/>
          </a:p>
        </p:txBody>
      </p:sp>
      <p:sp>
        <p:nvSpPr>
          <p:cNvPr id="15" name="正方形/長方形 14"/>
          <p:cNvSpPr/>
          <p:nvPr/>
        </p:nvSpPr>
        <p:spPr>
          <a:xfrm>
            <a:off x="10391" y="908720"/>
            <a:ext cx="1008112" cy="7129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1400" b="1" dirty="0" smtClean="0">
                <a:solidFill>
                  <a:schemeClr val="tx1"/>
                </a:solidFill>
              </a:rPr>
              <a:t>熱輸送</a:t>
            </a:r>
            <a:endParaRPr lang="en-US" altLang="ja-JP" sz="1400" b="1" dirty="0" smtClean="0">
              <a:solidFill>
                <a:schemeClr val="tx1"/>
              </a:solidFill>
            </a:endParaRPr>
          </a:p>
          <a:p>
            <a:r>
              <a:rPr lang="ja-JP" altLang="en-US" sz="1400" b="1" dirty="0" smtClean="0">
                <a:solidFill>
                  <a:srgbClr val="FF0000"/>
                </a:solidFill>
              </a:rPr>
              <a:t>赤</a:t>
            </a:r>
            <a:r>
              <a:rPr kumimoji="1" lang="ja-JP" altLang="en-US" sz="1400" dirty="0" smtClean="0"/>
              <a:t>：下向き</a:t>
            </a:r>
            <a:endParaRPr kumimoji="1" lang="en-US" altLang="ja-JP" sz="1400" dirty="0" smtClean="0"/>
          </a:p>
          <a:p>
            <a:r>
              <a:rPr lang="ja-JP" altLang="en-US" sz="1400" b="1" dirty="0" smtClean="0">
                <a:solidFill>
                  <a:srgbClr val="0070C0"/>
                </a:solidFill>
              </a:rPr>
              <a:t>青</a:t>
            </a:r>
            <a:r>
              <a:rPr lang="ja-JP" altLang="en-US" sz="1400" dirty="0" smtClean="0"/>
              <a:t>：上向き</a:t>
            </a:r>
            <a:endParaRPr kumimoji="1" lang="ja-JP" altLang="en-US" sz="1400" dirty="0"/>
          </a:p>
        </p:txBody>
      </p:sp>
      <p:sp>
        <p:nvSpPr>
          <p:cNvPr id="16" name="正方形/長方形 15"/>
          <p:cNvSpPr/>
          <p:nvPr/>
        </p:nvSpPr>
        <p:spPr>
          <a:xfrm>
            <a:off x="1238850" y="507845"/>
            <a:ext cx="1224136" cy="3239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/>
              <a:t>潜熱＋顕熱</a:t>
            </a:r>
            <a:endParaRPr kumimoji="1" lang="ja-JP" altLang="en-US" sz="1600" dirty="0"/>
          </a:p>
        </p:txBody>
      </p:sp>
      <p:sp>
        <p:nvSpPr>
          <p:cNvPr id="17" name="正方形/長方形 16"/>
          <p:cNvSpPr/>
          <p:nvPr/>
        </p:nvSpPr>
        <p:spPr>
          <a:xfrm>
            <a:off x="5189628" y="507845"/>
            <a:ext cx="534500" cy="3239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SST</a:t>
            </a:r>
            <a:endParaRPr kumimoji="1" lang="ja-JP" altLang="en-US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4337" y="6620971"/>
            <a:ext cx="3419475" cy="192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00019" y="6607743"/>
            <a:ext cx="3112770" cy="19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円/楕円 18"/>
          <p:cNvSpPr/>
          <p:nvPr/>
        </p:nvSpPr>
        <p:spPr>
          <a:xfrm>
            <a:off x="2555776" y="1268760"/>
            <a:ext cx="1152128" cy="576064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2267744" y="3284984"/>
            <a:ext cx="1152128" cy="576064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2195736" y="5301208"/>
            <a:ext cx="1152128" cy="576064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6444208" y="1412776"/>
            <a:ext cx="1152128" cy="576064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6372200" y="3356992"/>
            <a:ext cx="1152128" cy="648072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6300192" y="5445224"/>
            <a:ext cx="1152128" cy="576064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5" name="グループ化 24"/>
          <p:cNvGrpSpPr/>
          <p:nvPr/>
        </p:nvGrpSpPr>
        <p:grpSpPr>
          <a:xfrm>
            <a:off x="2483768" y="4221088"/>
            <a:ext cx="4680520" cy="504056"/>
            <a:chOff x="2915816" y="6237312"/>
            <a:chExt cx="4680520" cy="504056"/>
          </a:xfrm>
        </p:grpSpPr>
        <p:sp>
          <p:nvSpPr>
            <p:cNvPr id="26" name="正方形/長方形 25"/>
            <p:cNvSpPr/>
            <p:nvPr/>
          </p:nvSpPr>
          <p:spPr>
            <a:xfrm>
              <a:off x="2915816" y="6237312"/>
              <a:ext cx="4680520" cy="50405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 smtClean="0">
                  <a:solidFill>
                    <a:schemeClr val="tx1"/>
                  </a:solidFill>
                </a:rPr>
                <a:t>SST</a:t>
              </a:r>
              <a:r>
                <a:rPr kumimoji="1" lang="ja-JP" altLang="en-US" sz="2400" dirty="0" smtClean="0">
                  <a:solidFill>
                    <a:schemeClr val="tx1"/>
                  </a:solidFill>
                </a:rPr>
                <a:t>が高くて　　大気が暖められる</a:t>
              </a:r>
              <a:endParaRPr kumimoji="1" lang="ja-JP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7" name="右矢印 26"/>
            <p:cNvSpPr/>
            <p:nvPr/>
          </p:nvSpPr>
          <p:spPr>
            <a:xfrm>
              <a:off x="4716016" y="6381328"/>
              <a:ext cx="288032" cy="216024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8066890" y="6642726"/>
            <a:ext cx="2584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K</a:t>
            </a:r>
            <a:endParaRPr kumimoji="1" lang="ja-JP" altLang="en-US" sz="1100" dirty="0"/>
          </a:p>
        </p:txBody>
      </p:sp>
      <p:grpSp>
        <p:nvGrpSpPr>
          <p:cNvPr id="29" name="グループ化 16"/>
          <p:cNvGrpSpPr/>
          <p:nvPr/>
        </p:nvGrpSpPr>
        <p:grpSpPr>
          <a:xfrm>
            <a:off x="4241588" y="6619907"/>
            <a:ext cx="460892" cy="265477"/>
            <a:chOff x="8028384" y="6074040"/>
            <a:chExt cx="460892" cy="265477"/>
          </a:xfrm>
        </p:grpSpPr>
        <p:sp>
          <p:nvSpPr>
            <p:cNvPr id="30" name="テキスト ボックス 29"/>
            <p:cNvSpPr txBox="1"/>
            <p:nvPr/>
          </p:nvSpPr>
          <p:spPr>
            <a:xfrm>
              <a:off x="8028384" y="6093296"/>
              <a:ext cx="4507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 smtClean="0"/>
                <a:t>W/m</a:t>
              </a:r>
              <a:endParaRPr kumimoji="1" lang="ja-JP" altLang="en-US" sz="1000" dirty="0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8259726" y="6074040"/>
              <a:ext cx="22955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700" dirty="0" smtClean="0"/>
                <a:t>2</a:t>
              </a:r>
              <a:endParaRPr kumimoji="1" lang="ja-JP" altLang="en-US" sz="700" dirty="0"/>
            </a:p>
          </p:txBody>
        </p:sp>
      </p:grpSp>
      <p:sp>
        <p:nvSpPr>
          <p:cNvPr id="32" name="テキスト ボックス 31"/>
          <p:cNvSpPr txBox="1"/>
          <p:nvPr/>
        </p:nvSpPr>
        <p:spPr>
          <a:xfrm>
            <a:off x="107504" y="234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結果：潜熱＋顕熱、</a:t>
            </a:r>
            <a:r>
              <a:rPr lang="en-US" altLang="ja-JP" sz="2000" dirty="0" smtClean="0"/>
              <a:t>SST【2009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12</a:t>
            </a:r>
            <a:r>
              <a:rPr lang="ja-JP" altLang="en-US" sz="2000" dirty="0" smtClean="0"/>
              <a:t>月～</a:t>
            </a:r>
            <a:r>
              <a:rPr lang="en-US" altLang="ja-JP" sz="2000" dirty="0" smtClean="0"/>
              <a:t>2010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8</a:t>
            </a:r>
            <a:r>
              <a:rPr lang="ja-JP" altLang="en-US" sz="2000" dirty="0" smtClean="0"/>
              <a:t>月各月平均</a:t>
            </a:r>
            <a:r>
              <a:rPr lang="en-US" altLang="ja-JP" sz="2000" dirty="0" smtClean="0"/>
              <a:t>】</a:t>
            </a:r>
            <a:endParaRPr kumimoji="1" lang="ja-JP" altLang="en-US" sz="20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179512" y="404664"/>
            <a:ext cx="8712968" cy="0"/>
          </a:xfrm>
          <a:prstGeom prst="line">
            <a:avLst/>
          </a:prstGeom>
          <a:ln w="38100" cap="rnd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107504" y="234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結果：ジオポテンシャル高度</a:t>
            </a:r>
            <a:r>
              <a:rPr lang="en-US" altLang="ja-JP" sz="2000" dirty="0" smtClean="0"/>
              <a:t>【2009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12</a:t>
            </a:r>
            <a:r>
              <a:rPr lang="ja-JP" altLang="en-US" sz="2000" dirty="0" smtClean="0"/>
              <a:t>月～</a:t>
            </a:r>
            <a:r>
              <a:rPr lang="en-US" altLang="ja-JP" sz="2000" dirty="0" smtClean="0"/>
              <a:t>2010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2</a:t>
            </a:r>
            <a:r>
              <a:rPr lang="ja-JP" altLang="en-US" sz="2000" dirty="0" smtClean="0"/>
              <a:t>月</a:t>
            </a:r>
            <a:r>
              <a:rPr lang="en-US" altLang="ja-JP" sz="2000" dirty="0" smtClean="0"/>
              <a:t>3</a:t>
            </a:r>
            <a:r>
              <a:rPr lang="ja-JP" altLang="en-US" sz="2000" dirty="0" smtClean="0"/>
              <a:t>カ月平均</a:t>
            </a:r>
            <a:r>
              <a:rPr lang="en-US" altLang="ja-JP" sz="2000" dirty="0" smtClean="0"/>
              <a:t>】</a:t>
            </a:r>
            <a:endParaRPr kumimoji="1" lang="ja-JP" altLang="en-US" sz="2000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980728"/>
            <a:ext cx="5747983" cy="466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正方形/長方形 5"/>
          <p:cNvSpPr/>
          <p:nvPr/>
        </p:nvSpPr>
        <p:spPr>
          <a:xfrm>
            <a:off x="3419872" y="5373216"/>
            <a:ext cx="1944216" cy="5760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</a:rPr>
              <a:t>北極振動：負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576270" y="4808185"/>
            <a:ext cx="3080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m</a:t>
            </a:r>
            <a:endParaRPr kumimoji="1" lang="ja-JP" altLang="en-US" sz="1200" dirty="0"/>
          </a:p>
        </p:txBody>
      </p:sp>
      <p:sp>
        <p:nvSpPr>
          <p:cNvPr id="9" name="正方形/長方形 8"/>
          <p:cNvSpPr/>
          <p:nvPr/>
        </p:nvSpPr>
        <p:spPr>
          <a:xfrm>
            <a:off x="2843808" y="620688"/>
            <a:ext cx="2736304" cy="3239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300hPa</a:t>
            </a:r>
            <a:r>
              <a:rPr kumimoji="1" lang="ja-JP" altLang="en-US" sz="1600" dirty="0" smtClean="0"/>
              <a:t>ジオポテンシャル高度</a:t>
            </a:r>
            <a:endParaRPr kumimoji="1" lang="ja-JP" altLang="en-US" sz="1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図 6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3809" y="4941168"/>
            <a:ext cx="3989935" cy="192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直線コネクタ 2"/>
          <p:cNvCxnSpPr/>
          <p:nvPr/>
        </p:nvCxnSpPr>
        <p:spPr>
          <a:xfrm>
            <a:off x="179512" y="404664"/>
            <a:ext cx="8712968" cy="0"/>
          </a:xfrm>
          <a:prstGeom prst="line">
            <a:avLst/>
          </a:prstGeom>
          <a:ln w="38100" cap="rnd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107504" y="234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まとめ</a:t>
            </a:r>
            <a:endParaRPr kumimoji="1" lang="ja-JP" altLang="en-US" sz="2000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3635896" y="836712"/>
            <a:ext cx="1512168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/>
              <a:t>海が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大気を暖めた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5580112" y="836712"/>
            <a:ext cx="2160240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大気が暖まって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上昇気流が起きた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683568" y="2996952"/>
            <a:ext cx="2016224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ヨーロッパでは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下降気流が起きた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203848" y="2996952"/>
            <a:ext cx="2930624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ヨーロッパから日本にかけて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高低高の気圧配置ができた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6588224" y="2996952"/>
            <a:ext cx="1656184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ジェット気流が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蛇行した</a:t>
            </a:r>
            <a:endParaRPr kumimoji="1" lang="ja-JP" altLang="en-US" dirty="0"/>
          </a:p>
        </p:txBody>
      </p:sp>
      <p:sp>
        <p:nvSpPr>
          <p:cNvPr id="11" name="星 12 10"/>
          <p:cNvSpPr/>
          <p:nvPr/>
        </p:nvSpPr>
        <p:spPr>
          <a:xfrm>
            <a:off x="3347864" y="4879551"/>
            <a:ext cx="2664296" cy="792088"/>
          </a:xfrm>
          <a:prstGeom prst="star1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日本が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暑くなった</a:t>
            </a:r>
            <a:endParaRPr kumimoji="1" lang="ja-JP" altLang="en-US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107504" y="620688"/>
            <a:ext cx="1368152" cy="936104"/>
            <a:chOff x="107504" y="620688"/>
            <a:chExt cx="1368152" cy="936104"/>
          </a:xfrm>
        </p:grpSpPr>
        <p:sp>
          <p:nvSpPr>
            <p:cNvPr id="13" name="正方形/長方形 12"/>
            <p:cNvSpPr/>
            <p:nvPr/>
          </p:nvSpPr>
          <p:spPr>
            <a:xfrm>
              <a:off x="251520" y="836712"/>
              <a:ext cx="1224136" cy="72008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>
                  <a:solidFill>
                    <a:schemeClr val="bg1"/>
                  </a:solidFill>
                </a:rPr>
                <a:t>北極振動</a:t>
              </a:r>
              <a:endParaRPr kumimoji="1" lang="en-US" altLang="ja-JP" dirty="0" smtClean="0">
                <a:solidFill>
                  <a:schemeClr val="bg1"/>
                </a:solidFill>
              </a:endParaRPr>
            </a:p>
            <a:p>
              <a:pPr algn="ctr"/>
              <a:r>
                <a:rPr kumimoji="1" lang="ja-JP" altLang="en-US" dirty="0" smtClean="0">
                  <a:solidFill>
                    <a:schemeClr val="bg1"/>
                  </a:solidFill>
                </a:rPr>
                <a:t>負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メモ 13"/>
            <p:cNvSpPr/>
            <p:nvPr/>
          </p:nvSpPr>
          <p:spPr>
            <a:xfrm>
              <a:off x="107504" y="620688"/>
              <a:ext cx="1224136" cy="288032"/>
            </a:xfrm>
            <a:prstGeom prst="foldedCorner">
              <a:avLst/>
            </a:prstGeom>
            <a:blipFill>
              <a:blip r:embed="rId4" cstate="print"/>
              <a:tile tx="0" ty="0" sx="100000" sy="100000" flip="none" algn="tl"/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>
                  <a:solidFill>
                    <a:schemeClr val="tx1"/>
                  </a:solidFill>
                </a:rPr>
                <a:t>冬</a:t>
              </a:r>
              <a:r>
                <a:rPr lang="en-US" altLang="ja-JP" dirty="0" smtClean="0">
                  <a:solidFill>
                    <a:schemeClr val="tx1"/>
                  </a:solidFill>
                </a:rPr>
                <a:t>:</a:t>
              </a:r>
              <a:r>
                <a:rPr kumimoji="1" lang="ja-JP" altLang="en-US" dirty="0" smtClean="0">
                  <a:solidFill>
                    <a:schemeClr val="tx1"/>
                  </a:solidFill>
                </a:rPr>
                <a:t>北半球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1549336" y="620688"/>
            <a:ext cx="2016224" cy="936104"/>
            <a:chOff x="1549336" y="620688"/>
            <a:chExt cx="2016224" cy="936104"/>
          </a:xfrm>
        </p:grpSpPr>
        <p:sp>
          <p:nvSpPr>
            <p:cNvPr id="16" name="正方形/長方形 15"/>
            <p:cNvSpPr/>
            <p:nvPr/>
          </p:nvSpPr>
          <p:spPr>
            <a:xfrm>
              <a:off x="1835696" y="836712"/>
              <a:ext cx="1368152" cy="72008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大気が</a:t>
              </a:r>
              <a:endParaRPr kumimoji="1" lang="en-US" altLang="ja-JP" dirty="0" smtClean="0"/>
            </a:p>
            <a:p>
              <a:pPr algn="ctr"/>
              <a:r>
                <a:rPr kumimoji="1" lang="ja-JP" altLang="en-US" dirty="0" smtClean="0"/>
                <a:t>海を暖めた</a:t>
              </a:r>
              <a:endParaRPr kumimoji="1" lang="ja-JP" altLang="en-US" dirty="0"/>
            </a:p>
          </p:txBody>
        </p:sp>
        <p:sp>
          <p:nvSpPr>
            <p:cNvPr id="17" name="メモ 16"/>
            <p:cNvSpPr/>
            <p:nvPr/>
          </p:nvSpPr>
          <p:spPr>
            <a:xfrm>
              <a:off x="1549336" y="620688"/>
              <a:ext cx="2016224" cy="288032"/>
            </a:xfrm>
            <a:prstGeom prst="foldedCorner">
              <a:avLst/>
            </a:prstGeom>
            <a:blipFill>
              <a:blip r:embed="rId4" cstate="print"/>
              <a:tile tx="0" ty="0" sx="100000" sy="100000" flip="none" algn="tl"/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>
                  <a:solidFill>
                    <a:schemeClr val="tx1"/>
                  </a:solidFill>
                </a:rPr>
                <a:t>冬：低緯度大西洋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メモ 17"/>
          <p:cNvSpPr/>
          <p:nvPr/>
        </p:nvSpPr>
        <p:spPr>
          <a:xfrm>
            <a:off x="4211960" y="620688"/>
            <a:ext cx="2376264" cy="288032"/>
          </a:xfrm>
          <a:prstGeom prst="foldedCorner">
            <a:avLst/>
          </a:prstGeom>
          <a:blipFill>
            <a:blip r:embed="rId4" cstate="print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春～夏：低緯度大西洋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19" name="直線矢印コネクタ 18"/>
          <p:cNvCxnSpPr>
            <a:stCxn id="13" idx="3"/>
            <a:endCxn id="16" idx="1"/>
          </p:cNvCxnSpPr>
          <p:nvPr/>
        </p:nvCxnSpPr>
        <p:spPr>
          <a:xfrm>
            <a:off x="1475656" y="1196752"/>
            <a:ext cx="36004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>
            <a:stCxn id="16" idx="3"/>
            <a:endCxn id="5" idx="1"/>
          </p:cNvCxnSpPr>
          <p:nvPr/>
        </p:nvCxnSpPr>
        <p:spPr>
          <a:xfrm>
            <a:off x="3203848" y="1196752"/>
            <a:ext cx="432048" cy="1588"/>
          </a:xfrm>
          <a:prstGeom prst="straightConnector1">
            <a:avLst/>
          </a:prstGeom>
          <a:ln w="38100">
            <a:solidFill>
              <a:schemeClr val="accent2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>
            <a:stCxn id="5" idx="3"/>
            <a:endCxn id="6" idx="1"/>
          </p:cNvCxnSpPr>
          <p:nvPr/>
        </p:nvCxnSpPr>
        <p:spPr>
          <a:xfrm>
            <a:off x="5148064" y="1196752"/>
            <a:ext cx="432048" cy="1588"/>
          </a:xfrm>
          <a:prstGeom prst="straightConnector1">
            <a:avLst/>
          </a:prstGeom>
          <a:ln w="38100">
            <a:solidFill>
              <a:schemeClr val="accent2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>
            <a:stCxn id="8" idx="3"/>
            <a:endCxn id="9" idx="1"/>
          </p:cNvCxnSpPr>
          <p:nvPr/>
        </p:nvCxnSpPr>
        <p:spPr>
          <a:xfrm>
            <a:off x="2699792" y="3356992"/>
            <a:ext cx="504056" cy="1588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>
            <a:stCxn id="9" idx="3"/>
            <a:endCxn id="10" idx="1"/>
          </p:cNvCxnSpPr>
          <p:nvPr/>
        </p:nvCxnSpPr>
        <p:spPr>
          <a:xfrm>
            <a:off x="6134472" y="3356992"/>
            <a:ext cx="45375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図形 24"/>
          <p:cNvCxnSpPr>
            <a:stCxn id="10" idx="3"/>
            <a:endCxn id="29" idx="1"/>
          </p:cNvCxnSpPr>
          <p:nvPr/>
        </p:nvCxnSpPr>
        <p:spPr>
          <a:xfrm flipH="1">
            <a:off x="755576" y="3356992"/>
            <a:ext cx="7488832" cy="1921400"/>
          </a:xfrm>
          <a:prstGeom prst="bentConnector5">
            <a:avLst>
              <a:gd name="adj1" fmla="val -3053"/>
              <a:gd name="adj2" fmla="val 54853"/>
              <a:gd name="adj3" fmla="val 103053"/>
            </a:avLst>
          </a:prstGeom>
          <a:ln w="38100">
            <a:solidFill>
              <a:schemeClr val="tx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>
            <a:stCxn id="29" idx="3"/>
            <a:endCxn id="11" idx="7"/>
          </p:cNvCxnSpPr>
          <p:nvPr/>
        </p:nvCxnSpPr>
        <p:spPr>
          <a:xfrm flipV="1">
            <a:off x="2915816" y="5275595"/>
            <a:ext cx="432048" cy="2797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メモ 26"/>
          <p:cNvSpPr/>
          <p:nvPr/>
        </p:nvSpPr>
        <p:spPr>
          <a:xfrm>
            <a:off x="5364088" y="2780928"/>
            <a:ext cx="2016224" cy="288032"/>
          </a:xfrm>
          <a:prstGeom prst="foldedCorner">
            <a:avLst/>
          </a:prstGeom>
          <a:blipFill>
            <a:blip r:embed="rId4" cstate="print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夏：北半球中緯度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28" name="グループ化 27"/>
          <p:cNvGrpSpPr/>
          <p:nvPr/>
        </p:nvGrpSpPr>
        <p:grpSpPr>
          <a:xfrm>
            <a:off x="611560" y="4535496"/>
            <a:ext cx="2304256" cy="1269768"/>
            <a:chOff x="611560" y="4184248"/>
            <a:chExt cx="2304256" cy="1269768"/>
          </a:xfrm>
        </p:grpSpPr>
        <p:sp>
          <p:nvSpPr>
            <p:cNvPr id="29" name="正方形/長方形 28"/>
            <p:cNvSpPr/>
            <p:nvPr/>
          </p:nvSpPr>
          <p:spPr>
            <a:xfrm>
              <a:off x="755576" y="4400272"/>
              <a:ext cx="2160240" cy="105374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日本付近に</a:t>
              </a:r>
              <a:endParaRPr kumimoji="1" lang="en-US" altLang="ja-JP" dirty="0" smtClean="0"/>
            </a:p>
            <a:p>
              <a:pPr algn="ctr"/>
              <a:r>
                <a:rPr kumimoji="1" lang="ja-JP" altLang="en-US" dirty="0" smtClean="0"/>
                <a:t>高気圧が</a:t>
              </a:r>
              <a:endParaRPr kumimoji="1" lang="en-US" altLang="ja-JP" dirty="0" smtClean="0"/>
            </a:p>
            <a:p>
              <a:pPr algn="ctr"/>
              <a:r>
                <a:rPr kumimoji="1" lang="ja-JP" altLang="en-US" dirty="0" smtClean="0"/>
                <a:t>ブロッキングされた</a:t>
              </a:r>
              <a:endParaRPr kumimoji="1" lang="ja-JP" altLang="en-US" dirty="0"/>
            </a:p>
          </p:txBody>
        </p:sp>
        <p:sp>
          <p:nvSpPr>
            <p:cNvPr id="30" name="メモ 29"/>
            <p:cNvSpPr/>
            <p:nvPr/>
          </p:nvSpPr>
          <p:spPr>
            <a:xfrm>
              <a:off x="611560" y="4184248"/>
              <a:ext cx="2016224" cy="288032"/>
            </a:xfrm>
            <a:prstGeom prst="foldedCorner">
              <a:avLst/>
            </a:prstGeom>
            <a:blipFill>
              <a:blip r:embed="rId4" cstate="print"/>
              <a:tile tx="0" ty="0" sx="100000" sy="100000" flip="none" algn="tl"/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>
                  <a:solidFill>
                    <a:schemeClr val="tx1"/>
                  </a:solidFill>
                </a:rPr>
                <a:t>夏：北半球中緯度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1" name="図形 30"/>
          <p:cNvCxnSpPr>
            <a:stCxn id="6" idx="3"/>
            <a:endCxn id="8" idx="1"/>
          </p:cNvCxnSpPr>
          <p:nvPr/>
        </p:nvCxnSpPr>
        <p:spPr>
          <a:xfrm flipH="1">
            <a:off x="683568" y="1196752"/>
            <a:ext cx="7056784" cy="2160240"/>
          </a:xfrm>
          <a:prstGeom prst="bentConnector5">
            <a:avLst>
              <a:gd name="adj1" fmla="val -3239"/>
              <a:gd name="adj2" fmla="val 69943"/>
              <a:gd name="adj3" fmla="val 103239"/>
            </a:avLst>
          </a:prstGeom>
          <a:ln w="38100">
            <a:solidFill>
              <a:schemeClr val="accent2"/>
            </a:solidFill>
            <a:prstDash val="soli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グループ化 31"/>
          <p:cNvGrpSpPr>
            <a:grpSpLocks noChangeAspect="1"/>
          </p:cNvGrpSpPr>
          <p:nvPr/>
        </p:nvGrpSpPr>
        <p:grpSpPr>
          <a:xfrm>
            <a:off x="323528" y="1628800"/>
            <a:ext cx="1008113" cy="948193"/>
            <a:chOff x="835904" y="433258"/>
            <a:chExt cx="5841089" cy="5696099"/>
          </a:xfrm>
        </p:grpSpPr>
        <p:grpSp>
          <p:nvGrpSpPr>
            <p:cNvPr id="33" name="グループ化 20"/>
            <p:cNvGrpSpPr/>
            <p:nvPr/>
          </p:nvGrpSpPr>
          <p:grpSpPr>
            <a:xfrm>
              <a:off x="1016600" y="433258"/>
              <a:ext cx="5660393" cy="5696099"/>
              <a:chOff x="1016600" y="433258"/>
              <a:chExt cx="5660393" cy="5696099"/>
            </a:xfrm>
          </p:grpSpPr>
          <p:grpSp>
            <p:nvGrpSpPr>
              <p:cNvPr id="35" name="グループ化 5"/>
              <p:cNvGrpSpPr/>
              <p:nvPr/>
            </p:nvGrpSpPr>
            <p:grpSpPr>
              <a:xfrm>
                <a:off x="1016600" y="433258"/>
                <a:ext cx="5660393" cy="5696099"/>
                <a:chOff x="1160616" y="172610"/>
                <a:chExt cx="5660393" cy="5696099"/>
              </a:xfrm>
            </p:grpSpPr>
            <p:pic>
              <p:nvPicPr>
                <p:cNvPr id="40" name="Picture 2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13062" t="2778" r="-1385" b="5538"/>
                <a:stretch>
                  <a:fillRect/>
                </a:stretch>
              </p:blipFill>
              <p:spPr bwMode="auto">
                <a:xfrm>
                  <a:off x="1160616" y="172610"/>
                  <a:ext cx="5660393" cy="56960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1" name="円/楕円 3"/>
                <p:cNvSpPr/>
                <p:nvPr/>
              </p:nvSpPr>
              <p:spPr>
                <a:xfrm>
                  <a:off x="1368240" y="404664"/>
                  <a:ext cx="5364000" cy="5364000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36" name="円/楕円 35"/>
              <p:cNvSpPr/>
              <p:nvPr/>
            </p:nvSpPr>
            <p:spPr>
              <a:xfrm>
                <a:off x="3275856" y="2708920"/>
                <a:ext cx="1368152" cy="1296144"/>
              </a:xfrm>
              <a:prstGeom prst="ellipse">
                <a:avLst/>
              </a:prstGeom>
              <a:solidFill>
                <a:srgbClr val="FF0000">
                  <a:alpha val="30000"/>
                </a:srgbClr>
              </a:solidFill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37" name="円/楕円 36"/>
              <p:cNvSpPr/>
              <p:nvPr/>
            </p:nvSpPr>
            <p:spPr>
              <a:xfrm rot="8199934">
                <a:off x="3278874" y="3860112"/>
                <a:ext cx="3240360" cy="1296144"/>
              </a:xfrm>
              <a:prstGeom prst="ellipse">
                <a:avLst/>
              </a:prstGeom>
              <a:solidFill>
                <a:srgbClr val="0070C0">
                  <a:alpha val="30000"/>
                </a:srgbClr>
              </a:solidFill>
              <a:ln w="381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38" name="円/楕円 37"/>
              <p:cNvSpPr/>
              <p:nvPr/>
            </p:nvSpPr>
            <p:spPr>
              <a:xfrm rot="1075234">
                <a:off x="3194862" y="1285590"/>
                <a:ext cx="2653984" cy="1296144"/>
              </a:xfrm>
              <a:prstGeom prst="ellipse">
                <a:avLst/>
              </a:prstGeom>
              <a:solidFill>
                <a:srgbClr val="0070C0">
                  <a:alpha val="30000"/>
                </a:srgbClr>
              </a:solidFill>
              <a:ln w="381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39" name="円/楕円 38"/>
              <p:cNvSpPr/>
              <p:nvPr/>
            </p:nvSpPr>
            <p:spPr>
              <a:xfrm rot="15914942">
                <a:off x="878595" y="2901416"/>
                <a:ext cx="3024336" cy="1296144"/>
              </a:xfrm>
              <a:prstGeom prst="ellipse">
                <a:avLst/>
              </a:prstGeom>
              <a:solidFill>
                <a:srgbClr val="0070C0">
                  <a:alpha val="30000"/>
                </a:srgbClr>
              </a:solidFill>
              <a:ln w="381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34" name="テキスト ボックス 33"/>
            <p:cNvSpPr txBox="1"/>
            <p:nvPr/>
          </p:nvSpPr>
          <p:spPr>
            <a:xfrm>
              <a:off x="835904" y="3209421"/>
              <a:ext cx="427097" cy="737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2051720" y="1700808"/>
            <a:ext cx="944896" cy="864096"/>
            <a:chOff x="2051720" y="1700808"/>
            <a:chExt cx="944896" cy="864096"/>
          </a:xfrm>
        </p:grpSpPr>
        <p:sp>
          <p:nvSpPr>
            <p:cNvPr id="43" name="円/楕円 42"/>
            <p:cNvSpPr/>
            <p:nvPr/>
          </p:nvSpPr>
          <p:spPr>
            <a:xfrm>
              <a:off x="2051720" y="1700808"/>
              <a:ext cx="936104" cy="28803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 smtClean="0"/>
                <a:t>大気</a:t>
              </a:r>
              <a:endParaRPr kumimoji="1" lang="ja-JP" altLang="en-US" sz="1400" dirty="0"/>
            </a:p>
          </p:txBody>
        </p:sp>
        <p:sp>
          <p:nvSpPr>
            <p:cNvPr id="44" name="下矢印 43"/>
            <p:cNvSpPr/>
            <p:nvPr/>
          </p:nvSpPr>
          <p:spPr>
            <a:xfrm>
              <a:off x="2411760" y="2034472"/>
              <a:ext cx="216024" cy="216024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円/楕円 44"/>
            <p:cNvSpPr/>
            <p:nvPr/>
          </p:nvSpPr>
          <p:spPr>
            <a:xfrm>
              <a:off x="2060512" y="2276872"/>
              <a:ext cx="936104" cy="28803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 smtClean="0"/>
                <a:t>海</a:t>
              </a:r>
              <a:endParaRPr kumimoji="1" lang="ja-JP" altLang="en-US" sz="1400" dirty="0"/>
            </a:p>
          </p:txBody>
        </p:sp>
      </p:grpSp>
      <p:grpSp>
        <p:nvGrpSpPr>
          <p:cNvPr id="46" name="グループ化 45"/>
          <p:cNvGrpSpPr/>
          <p:nvPr/>
        </p:nvGrpSpPr>
        <p:grpSpPr>
          <a:xfrm>
            <a:off x="3923928" y="1700808"/>
            <a:ext cx="944896" cy="864096"/>
            <a:chOff x="2051720" y="1700808"/>
            <a:chExt cx="944896" cy="864096"/>
          </a:xfrm>
        </p:grpSpPr>
        <p:sp>
          <p:nvSpPr>
            <p:cNvPr id="47" name="円/楕円 46"/>
            <p:cNvSpPr/>
            <p:nvPr/>
          </p:nvSpPr>
          <p:spPr>
            <a:xfrm>
              <a:off x="2051720" y="1700808"/>
              <a:ext cx="936104" cy="28803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 smtClean="0"/>
                <a:t>大気</a:t>
              </a:r>
              <a:endParaRPr kumimoji="1" lang="ja-JP" altLang="en-US" sz="1400" dirty="0"/>
            </a:p>
          </p:txBody>
        </p:sp>
        <p:sp>
          <p:nvSpPr>
            <p:cNvPr id="48" name="下矢印 47"/>
            <p:cNvSpPr/>
            <p:nvPr/>
          </p:nvSpPr>
          <p:spPr>
            <a:xfrm rot="10800000">
              <a:off x="2411760" y="2034472"/>
              <a:ext cx="216024" cy="216024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円/楕円 48"/>
            <p:cNvSpPr/>
            <p:nvPr/>
          </p:nvSpPr>
          <p:spPr>
            <a:xfrm>
              <a:off x="2060512" y="2276872"/>
              <a:ext cx="936104" cy="28803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 smtClean="0"/>
                <a:t>海</a:t>
              </a:r>
              <a:endParaRPr kumimoji="1" lang="ja-JP" altLang="en-US" sz="1400" dirty="0"/>
            </a:p>
          </p:txBody>
        </p:sp>
      </p:grpSp>
      <p:grpSp>
        <p:nvGrpSpPr>
          <p:cNvPr id="50" name="グループ化 49"/>
          <p:cNvGrpSpPr/>
          <p:nvPr/>
        </p:nvGrpSpPr>
        <p:grpSpPr>
          <a:xfrm>
            <a:off x="6156176" y="1700808"/>
            <a:ext cx="936104" cy="648072"/>
            <a:chOff x="6156176" y="1700808"/>
            <a:chExt cx="936104" cy="648072"/>
          </a:xfrm>
        </p:grpSpPr>
        <p:sp>
          <p:nvSpPr>
            <p:cNvPr id="51" name="円/楕円 50"/>
            <p:cNvSpPr/>
            <p:nvPr/>
          </p:nvSpPr>
          <p:spPr>
            <a:xfrm>
              <a:off x="6156176" y="2060848"/>
              <a:ext cx="936104" cy="28803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 smtClean="0"/>
                <a:t>大気</a:t>
              </a:r>
              <a:endParaRPr kumimoji="1" lang="ja-JP" altLang="en-US" sz="1400" dirty="0"/>
            </a:p>
          </p:txBody>
        </p:sp>
        <p:cxnSp>
          <p:nvCxnSpPr>
            <p:cNvPr id="52" name="曲線コネクタ 51"/>
            <p:cNvCxnSpPr>
              <a:stCxn id="51" idx="1"/>
            </p:cNvCxnSpPr>
            <p:nvPr/>
          </p:nvCxnSpPr>
          <p:spPr>
            <a:xfrm rot="5400000" flipH="1" flipV="1">
              <a:off x="6131622" y="1862452"/>
              <a:ext cx="402221" cy="78935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曲線コネクタ 52"/>
            <p:cNvCxnSpPr>
              <a:stCxn id="51" idx="0"/>
            </p:cNvCxnSpPr>
            <p:nvPr/>
          </p:nvCxnSpPr>
          <p:spPr>
            <a:xfrm rot="5400000" flipH="1" flipV="1">
              <a:off x="6462210" y="1862826"/>
              <a:ext cx="360040" cy="36004"/>
            </a:xfrm>
            <a:prstGeom prst="curvedConnector3">
              <a:avLst>
                <a:gd name="adj1" fmla="val 40232"/>
              </a:avLst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曲線コネクタ 53"/>
            <p:cNvCxnSpPr>
              <a:stCxn id="51" idx="7"/>
            </p:cNvCxnSpPr>
            <p:nvPr/>
          </p:nvCxnSpPr>
          <p:spPr>
            <a:xfrm rot="5400000" flipH="1" flipV="1">
              <a:off x="6786621" y="1869379"/>
              <a:ext cx="402221" cy="65081"/>
            </a:xfrm>
            <a:prstGeom prst="curvedConnector3">
              <a:avLst>
                <a:gd name="adj1" fmla="val 41256"/>
              </a:avLst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曲折矢印 54"/>
          <p:cNvSpPr/>
          <p:nvPr/>
        </p:nvSpPr>
        <p:spPr>
          <a:xfrm rot="5400000">
            <a:off x="1225162" y="3751502"/>
            <a:ext cx="284963" cy="360040"/>
          </a:xfrm>
          <a:prstGeom prst="ben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56" name="グループ化 55"/>
          <p:cNvGrpSpPr/>
          <p:nvPr/>
        </p:nvGrpSpPr>
        <p:grpSpPr>
          <a:xfrm>
            <a:off x="3707904" y="3861048"/>
            <a:ext cx="1512168" cy="360040"/>
            <a:chOff x="3707904" y="3789040"/>
            <a:chExt cx="1512168" cy="360040"/>
          </a:xfrm>
        </p:grpSpPr>
        <p:sp>
          <p:nvSpPr>
            <p:cNvPr id="57" name="円/楕円 56"/>
            <p:cNvSpPr/>
            <p:nvPr/>
          </p:nvSpPr>
          <p:spPr>
            <a:xfrm>
              <a:off x="3707904" y="3789040"/>
              <a:ext cx="360040" cy="36004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 smtClean="0"/>
                <a:t>高</a:t>
              </a:r>
              <a:endParaRPr kumimoji="1" lang="ja-JP" altLang="en-US" sz="1400" dirty="0"/>
            </a:p>
          </p:txBody>
        </p:sp>
        <p:sp>
          <p:nvSpPr>
            <p:cNvPr id="58" name="円/楕円 57"/>
            <p:cNvSpPr/>
            <p:nvPr/>
          </p:nvSpPr>
          <p:spPr>
            <a:xfrm>
              <a:off x="4860032" y="3789040"/>
              <a:ext cx="360040" cy="36004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 smtClean="0"/>
                <a:t>高</a:t>
              </a:r>
              <a:endParaRPr kumimoji="1" lang="ja-JP" altLang="en-US" sz="1400" dirty="0"/>
            </a:p>
          </p:txBody>
        </p:sp>
        <p:sp>
          <p:nvSpPr>
            <p:cNvPr id="59" name="円/楕円 58"/>
            <p:cNvSpPr/>
            <p:nvPr/>
          </p:nvSpPr>
          <p:spPr>
            <a:xfrm>
              <a:off x="4283968" y="3789040"/>
              <a:ext cx="360040" cy="36004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dirty="0" smtClean="0"/>
                <a:t>低</a:t>
              </a:r>
              <a:endParaRPr kumimoji="1" lang="ja-JP" altLang="en-US" sz="1400" dirty="0"/>
            </a:p>
          </p:txBody>
        </p:sp>
      </p:grpSp>
      <p:grpSp>
        <p:nvGrpSpPr>
          <p:cNvPr id="60" name="グループ化 59"/>
          <p:cNvGrpSpPr/>
          <p:nvPr/>
        </p:nvGrpSpPr>
        <p:grpSpPr>
          <a:xfrm>
            <a:off x="6312877" y="3782158"/>
            <a:ext cx="2013438" cy="545122"/>
            <a:chOff x="6312877" y="3782158"/>
            <a:chExt cx="2013438" cy="545122"/>
          </a:xfrm>
        </p:grpSpPr>
        <p:grpSp>
          <p:nvGrpSpPr>
            <p:cNvPr id="61" name="グループ化 252"/>
            <p:cNvGrpSpPr/>
            <p:nvPr/>
          </p:nvGrpSpPr>
          <p:grpSpPr>
            <a:xfrm>
              <a:off x="6660232" y="3861048"/>
              <a:ext cx="1512168" cy="360040"/>
              <a:chOff x="3707904" y="3789040"/>
              <a:chExt cx="1512168" cy="360040"/>
            </a:xfrm>
          </p:grpSpPr>
          <p:sp>
            <p:nvSpPr>
              <p:cNvPr id="63" name="円/楕円 62"/>
              <p:cNvSpPr/>
              <p:nvPr/>
            </p:nvSpPr>
            <p:spPr>
              <a:xfrm>
                <a:off x="3707904" y="3789040"/>
                <a:ext cx="360040" cy="36004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400" dirty="0" smtClean="0"/>
                  <a:t>高</a:t>
                </a:r>
                <a:endParaRPr kumimoji="1" lang="ja-JP" altLang="en-US" sz="1400" dirty="0"/>
              </a:p>
            </p:txBody>
          </p:sp>
          <p:sp>
            <p:nvSpPr>
              <p:cNvPr id="64" name="円/楕円 63"/>
              <p:cNvSpPr/>
              <p:nvPr/>
            </p:nvSpPr>
            <p:spPr>
              <a:xfrm>
                <a:off x="4860032" y="3789040"/>
                <a:ext cx="360040" cy="36004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400" dirty="0" smtClean="0"/>
                  <a:t>高</a:t>
                </a:r>
                <a:endParaRPr kumimoji="1" lang="ja-JP" altLang="en-US" sz="1400" dirty="0"/>
              </a:p>
            </p:txBody>
          </p:sp>
          <p:sp>
            <p:nvSpPr>
              <p:cNvPr id="65" name="円/楕円 64"/>
              <p:cNvSpPr/>
              <p:nvPr/>
            </p:nvSpPr>
            <p:spPr>
              <a:xfrm>
                <a:off x="4283968" y="3789040"/>
                <a:ext cx="360040" cy="36004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400" dirty="0" smtClean="0"/>
                  <a:t>低</a:t>
                </a:r>
                <a:endParaRPr kumimoji="1" lang="ja-JP" altLang="en-US" sz="1400" dirty="0"/>
              </a:p>
            </p:txBody>
          </p:sp>
        </p:grpSp>
        <p:sp>
          <p:nvSpPr>
            <p:cNvPr id="62" name="フリーフォーム 61"/>
            <p:cNvSpPr/>
            <p:nvPr/>
          </p:nvSpPr>
          <p:spPr>
            <a:xfrm>
              <a:off x="6312877" y="3782158"/>
              <a:ext cx="2013438" cy="545122"/>
            </a:xfrm>
            <a:custGeom>
              <a:avLst/>
              <a:gdLst>
                <a:gd name="connsiteX0" fmla="*/ 0 w 2013438"/>
                <a:gd name="connsiteY0" fmla="*/ 306265 h 545122"/>
                <a:gd name="connsiteX1" fmla="*/ 228600 w 2013438"/>
                <a:gd name="connsiteY1" fmla="*/ 306265 h 545122"/>
                <a:gd name="connsiteX2" fmla="*/ 307731 w 2013438"/>
                <a:gd name="connsiteY2" fmla="*/ 130419 h 545122"/>
                <a:gd name="connsiteX3" fmla="*/ 465992 w 2013438"/>
                <a:gd name="connsiteY3" fmla="*/ 33704 h 545122"/>
                <a:gd name="connsiteX4" fmla="*/ 668215 w 2013438"/>
                <a:gd name="connsiteY4" fmla="*/ 42496 h 545122"/>
                <a:gd name="connsiteX5" fmla="*/ 791308 w 2013438"/>
                <a:gd name="connsiteY5" fmla="*/ 165588 h 545122"/>
                <a:gd name="connsiteX6" fmla="*/ 905608 w 2013438"/>
                <a:gd name="connsiteY6" fmla="*/ 446942 h 545122"/>
                <a:gd name="connsiteX7" fmla="*/ 1107831 w 2013438"/>
                <a:gd name="connsiteY7" fmla="*/ 543657 h 545122"/>
                <a:gd name="connsiteX8" fmla="*/ 1318846 w 2013438"/>
                <a:gd name="connsiteY8" fmla="*/ 455734 h 545122"/>
                <a:gd name="connsiteX9" fmla="*/ 1389185 w 2013438"/>
                <a:gd name="connsiteY9" fmla="*/ 306265 h 545122"/>
                <a:gd name="connsiteX10" fmla="*/ 1424354 w 2013438"/>
                <a:gd name="connsiteY10" fmla="*/ 121627 h 545122"/>
                <a:gd name="connsiteX11" fmla="*/ 1556238 w 2013438"/>
                <a:gd name="connsiteY11" fmla="*/ 33704 h 545122"/>
                <a:gd name="connsiteX12" fmla="*/ 1828800 w 2013438"/>
                <a:gd name="connsiteY12" fmla="*/ 33704 h 545122"/>
                <a:gd name="connsiteX13" fmla="*/ 1978269 w 2013438"/>
                <a:gd name="connsiteY13" fmla="*/ 235927 h 545122"/>
                <a:gd name="connsiteX14" fmla="*/ 2013438 w 2013438"/>
                <a:gd name="connsiteY14" fmla="*/ 350227 h 54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13438" h="545122">
                  <a:moveTo>
                    <a:pt x="0" y="306265"/>
                  </a:moveTo>
                  <a:cubicBezTo>
                    <a:pt x="88656" y="320919"/>
                    <a:pt x="177312" y="335573"/>
                    <a:pt x="228600" y="306265"/>
                  </a:cubicBezTo>
                  <a:cubicBezTo>
                    <a:pt x="279888" y="276957"/>
                    <a:pt x="268166" y="175846"/>
                    <a:pt x="307731" y="130419"/>
                  </a:cubicBezTo>
                  <a:cubicBezTo>
                    <a:pt x="347296" y="84992"/>
                    <a:pt x="405911" y="48358"/>
                    <a:pt x="465992" y="33704"/>
                  </a:cubicBezTo>
                  <a:cubicBezTo>
                    <a:pt x="526073" y="19050"/>
                    <a:pt x="613996" y="20515"/>
                    <a:pt x="668215" y="42496"/>
                  </a:cubicBezTo>
                  <a:cubicBezTo>
                    <a:pt x="722434" y="64477"/>
                    <a:pt x="751743" y="98180"/>
                    <a:pt x="791308" y="165588"/>
                  </a:cubicBezTo>
                  <a:cubicBezTo>
                    <a:pt x="830874" y="232996"/>
                    <a:pt x="852854" y="383931"/>
                    <a:pt x="905608" y="446942"/>
                  </a:cubicBezTo>
                  <a:cubicBezTo>
                    <a:pt x="958362" y="509953"/>
                    <a:pt x="1038958" y="542192"/>
                    <a:pt x="1107831" y="543657"/>
                  </a:cubicBezTo>
                  <a:cubicBezTo>
                    <a:pt x="1176704" y="545122"/>
                    <a:pt x="1271954" y="495299"/>
                    <a:pt x="1318846" y="455734"/>
                  </a:cubicBezTo>
                  <a:cubicBezTo>
                    <a:pt x="1365738" y="416169"/>
                    <a:pt x="1371600" y="361949"/>
                    <a:pt x="1389185" y="306265"/>
                  </a:cubicBezTo>
                  <a:cubicBezTo>
                    <a:pt x="1406770" y="250581"/>
                    <a:pt x="1396512" y="167054"/>
                    <a:pt x="1424354" y="121627"/>
                  </a:cubicBezTo>
                  <a:cubicBezTo>
                    <a:pt x="1452196" y="76200"/>
                    <a:pt x="1488830" y="48358"/>
                    <a:pt x="1556238" y="33704"/>
                  </a:cubicBezTo>
                  <a:cubicBezTo>
                    <a:pt x="1623646" y="19050"/>
                    <a:pt x="1758462" y="0"/>
                    <a:pt x="1828800" y="33704"/>
                  </a:cubicBezTo>
                  <a:cubicBezTo>
                    <a:pt x="1899138" y="67408"/>
                    <a:pt x="1947496" y="183173"/>
                    <a:pt x="1978269" y="235927"/>
                  </a:cubicBezTo>
                  <a:cubicBezTo>
                    <a:pt x="2009042" y="288681"/>
                    <a:pt x="2011240" y="319454"/>
                    <a:pt x="2013438" y="350227"/>
                  </a:cubicBezTo>
                </a:path>
              </a:pathLst>
            </a:custGeom>
            <a:ln w="38100">
              <a:solidFill>
                <a:schemeClr val="accent6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6" name="グループ化 65"/>
          <p:cNvGrpSpPr>
            <a:grpSpLocks noChangeAspect="1"/>
          </p:cNvGrpSpPr>
          <p:nvPr/>
        </p:nvGrpSpPr>
        <p:grpSpPr>
          <a:xfrm>
            <a:off x="1187623" y="5865183"/>
            <a:ext cx="1008113" cy="948193"/>
            <a:chOff x="835904" y="433258"/>
            <a:chExt cx="5841089" cy="5696099"/>
          </a:xfrm>
        </p:grpSpPr>
        <p:grpSp>
          <p:nvGrpSpPr>
            <p:cNvPr id="67" name="グループ化 20"/>
            <p:cNvGrpSpPr/>
            <p:nvPr/>
          </p:nvGrpSpPr>
          <p:grpSpPr>
            <a:xfrm>
              <a:off x="1016600" y="433258"/>
              <a:ext cx="5660393" cy="5696099"/>
              <a:chOff x="1016600" y="433258"/>
              <a:chExt cx="5660393" cy="5696099"/>
            </a:xfrm>
          </p:grpSpPr>
          <p:grpSp>
            <p:nvGrpSpPr>
              <p:cNvPr id="70" name="グループ化 5"/>
              <p:cNvGrpSpPr/>
              <p:nvPr/>
            </p:nvGrpSpPr>
            <p:grpSpPr>
              <a:xfrm>
                <a:off x="1016600" y="433258"/>
                <a:ext cx="5660393" cy="5696099"/>
                <a:chOff x="1160616" y="172610"/>
                <a:chExt cx="5660393" cy="5696099"/>
              </a:xfrm>
            </p:grpSpPr>
            <p:pic>
              <p:nvPicPr>
                <p:cNvPr id="75" name="Picture 2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13062" t="2778" r="-1385" b="5538"/>
                <a:stretch>
                  <a:fillRect/>
                </a:stretch>
              </p:blipFill>
              <p:spPr bwMode="auto">
                <a:xfrm>
                  <a:off x="1160616" y="172610"/>
                  <a:ext cx="5660393" cy="56960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6" name="円/楕円 3"/>
                <p:cNvSpPr/>
                <p:nvPr/>
              </p:nvSpPr>
              <p:spPr>
                <a:xfrm>
                  <a:off x="1368240" y="404664"/>
                  <a:ext cx="5364000" cy="5364000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71" name="円/楕円 70"/>
              <p:cNvSpPr/>
              <p:nvPr/>
            </p:nvSpPr>
            <p:spPr>
              <a:xfrm>
                <a:off x="3275856" y="2708920"/>
                <a:ext cx="1368152" cy="1296144"/>
              </a:xfrm>
              <a:prstGeom prst="ellipse">
                <a:avLst/>
              </a:prstGeom>
              <a:solidFill>
                <a:srgbClr val="0070C0">
                  <a:alpha val="30000"/>
                </a:srgbClr>
              </a:solidFill>
              <a:ln w="381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72" name="円/楕円 71"/>
              <p:cNvSpPr/>
              <p:nvPr/>
            </p:nvSpPr>
            <p:spPr>
              <a:xfrm rot="8199934">
                <a:off x="3278874" y="3860112"/>
                <a:ext cx="3240360" cy="1296144"/>
              </a:xfrm>
              <a:prstGeom prst="ellipse">
                <a:avLst/>
              </a:prstGeom>
              <a:solidFill>
                <a:srgbClr val="FF0000">
                  <a:alpha val="30000"/>
                </a:srgbClr>
              </a:solidFill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73" name="円/楕円 72"/>
              <p:cNvSpPr/>
              <p:nvPr/>
            </p:nvSpPr>
            <p:spPr>
              <a:xfrm rot="1075234">
                <a:off x="3194862" y="1285590"/>
                <a:ext cx="2653984" cy="1296144"/>
              </a:xfrm>
              <a:prstGeom prst="ellipse">
                <a:avLst/>
              </a:prstGeom>
              <a:solidFill>
                <a:srgbClr val="FF0000">
                  <a:alpha val="30000"/>
                </a:srgbClr>
              </a:solidFill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74" name="円/楕円 73"/>
              <p:cNvSpPr/>
              <p:nvPr/>
            </p:nvSpPr>
            <p:spPr>
              <a:xfrm rot="15914942">
                <a:off x="878595" y="2901416"/>
                <a:ext cx="3024336" cy="1296144"/>
              </a:xfrm>
              <a:prstGeom prst="ellipse">
                <a:avLst/>
              </a:prstGeom>
              <a:solidFill>
                <a:srgbClr val="FF0000">
                  <a:alpha val="30000"/>
                </a:srgbClr>
              </a:solidFill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69" name="テキスト ボックス 68"/>
            <p:cNvSpPr txBox="1"/>
            <p:nvPr/>
          </p:nvSpPr>
          <p:spPr>
            <a:xfrm>
              <a:off x="835904" y="3209421"/>
              <a:ext cx="427097" cy="737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8" grpId="0" animBg="1"/>
      <p:bldP spid="27" grpId="0" animBg="1"/>
      <p:bldP spid="5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179512" y="404664"/>
            <a:ext cx="8712968" cy="0"/>
          </a:xfrm>
          <a:prstGeom prst="line">
            <a:avLst/>
          </a:prstGeom>
          <a:ln w="38100" cap="rnd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107504" y="234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引用文献</a:t>
            </a:r>
            <a:endParaRPr kumimoji="1" lang="ja-JP" altLang="en-US" sz="2000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1560" y="764704"/>
            <a:ext cx="777686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sz="2000" dirty="0" err="1" smtClean="0"/>
              <a:t>Ogi</a:t>
            </a:r>
            <a:r>
              <a:rPr lang="en-US" altLang="ja-JP" sz="2000" dirty="0" smtClean="0"/>
              <a:t>, M., K. Yamazaki, and Y. Tachibana (2004), The summertime annular mode in the Northern Hemisphere and its linkage to the winter mode, </a:t>
            </a:r>
            <a:r>
              <a:rPr lang="en-US" altLang="ja-JP" sz="2000" i="1" dirty="0" smtClean="0"/>
              <a:t>J. </a:t>
            </a:r>
            <a:r>
              <a:rPr lang="en-US" altLang="ja-JP" sz="2000" i="1" dirty="0" err="1" smtClean="0"/>
              <a:t>Geophys</a:t>
            </a:r>
            <a:r>
              <a:rPr lang="en-US" altLang="ja-JP" sz="2000" i="1" dirty="0" smtClean="0"/>
              <a:t>. Res</a:t>
            </a:r>
            <a:r>
              <a:rPr lang="en-US" altLang="ja-JP" sz="2000" dirty="0" smtClean="0"/>
              <a:t>, </a:t>
            </a:r>
            <a:r>
              <a:rPr lang="en-US" altLang="ja-JP" sz="2000" b="1" dirty="0" smtClean="0"/>
              <a:t>109</a:t>
            </a:r>
            <a:r>
              <a:rPr lang="en-US" altLang="ja-JP" sz="2000" dirty="0" smtClean="0"/>
              <a:t>, D20114, doi:10.1029/2004JD004514.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2000" dirty="0" smtClean="0"/>
              <a:t>Tachibana, Y., T. Nakamura, H. Komiya, and M. Takahashi (2010), Abrupt evolution of the summer Northern Hemisphere annular mode and its association with blocking, </a:t>
            </a:r>
            <a:r>
              <a:rPr lang="en-US" altLang="ja-JP" sz="2000" i="1" dirty="0" smtClean="0"/>
              <a:t>J. </a:t>
            </a:r>
            <a:r>
              <a:rPr lang="en-US" altLang="ja-JP" sz="2000" i="1" dirty="0" err="1" smtClean="0"/>
              <a:t>Geophys</a:t>
            </a:r>
            <a:r>
              <a:rPr lang="en-US" altLang="ja-JP" sz="2000" i="1" dirty="0" smtClean="0"/>
              <a:t>. Res.</a:t>
            </a:r>
            <a:r>
              <a:rPr lang="en-US" altLang="ja-JP" sz="2000" dirty="0" smtClean="0"/>
              <a:t>, </a:t>
            </a:r>
            <a:r>
              <a:rPr lang="en-US" altLang="ja-JP" sz="2000" b="1" dirty="0" smtClean="0"/>
              <a:t>115</a:t>
            </a:r>
            <a:r>
              <a:rPr lang="en-US" altLang="ja-JP" sz="2000" dirty="0" smtClean="0"/>
              <a:t>, D12125, doi:10.1029/2009JD012894. 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2000" dirty="0" err="1" smtClean="0"/>
              <a:t>Tanimoto</a:t>
            </a:r>
            <a:r>
              <a:rPr lang="en-US" altLang="ja-JP" sz="2000" dirty="0" smtClean="0"/>
              <a:t>, Y., and S.-P. </a:t>
            </a:r>
            <a:r>
              <a:rPr lang="en-US" altLang="ja-JP" sz="2000" dirty="0" err="1" smtClean="0"/>
              <a:t>Xie</a:t>
            </a:r>
            <a:r>
              <a:rPr lang="en-US" altLang="ja-JP" sz="2000" dirty="0" smtClean="0"/>
              <a:t> (2002), Inter-hemispheric Decadal Variation in SST, Surface Wind, Heat Flux and Cloud Cover over the Atlantic Ocean, </a:t>
            </a:r>
            <a:r>
              <a:rPr lang="en-US" altLang="ja-JP" sz="2000" i="1" dirty="0" smtClean="0"/>
              <a:t>J. Meteor. Soc. Japan</a:t>
            </a:r>
            <a:r>
              <a:rPr lang="en-US" altLang="ja-JP" sz="2000" dirty="0" smtClean="0"/>
              <a:t>, </a:t>
            </a:r>
            <a:r>
              <a:rPr lang="en-US" altLang="ja-JP" sz="2000" b="1" dirty="0" smtClean="0"/>
              <a:t>80</a:t>
            </a:r>
            <a:r>
              <a:rPr lang="en-US" altLang="ja-JP" sz="2000" dirty="0" smtClean="0"/>
              <a:t>, 1199-1219</a:t>
            </a:r>
            <a:endParaRPr lang="ja-JP" altLang="ja-JP" sz="2000" dirty="0" smtClean="0"/>
          </a:p>
          <a:p>
            <a:pPr>
              <a:buFont typeface="Arial" pitchFamily="34" charset="0"/>
              <a:buChar char="•"/>
            </a:pPr>
            <a:r>
              <a:rPr lang="en-US" altLang="ja-JP" sz="2000" dirty="0" smtClean="0"/>
              <a:t>Wang, L. and W. Chen (2009), Downward Arctic Oscillation signal associated with moderate weak stratospheric polar vortex and the cold December 2009, </a:t>
            </a:r>
            <a:r>
              <a:rPr lang="en-US" altLang="ja-JP" sz="2000" i="1" dirty="0" smtClean="0"/>
              <a:t>Geophysical Research Letters</a:t>
            </a:r>
            <a:r>
              <a:rPr lang="en-US" altLang="ja-JP" sz="2000" dirty="0" smtClean="0"/>
              <a:t>, </a:t>
            </a:r>
            <a:r>
              <a:rPr lang="en-US" altLang="ja-JP" sz="2000" b="1" dirty="0" smtClean="0"/>
              <a:t>37</a:t>
            </a:r>
            <a:r>
              <a:rPr lang="en-US" altLang="ja-JP" sz="2000" dirty="0" smtClean="0"/>
              <a:t>, L09707, doi:10.1029/2010GL042659.</a:t>
            </a:r>
          </a:p>
          <a:p>
            <a:pPr>
              <a:buFont typeface="Arial" pitchFamily="34" charset="0"/>
              <a:buChar char="•"/>
            </a:pPr>
            <a:r>
              <a:rPr lang="ja-JP" altLang="en-US" sz="2000" dirty="0" smtClean="0"/>
              <a:t>気象庁ホームページ</a:t>
            </a:r>
            <a:r>
              <a:rPr lang="en-US" altLang="ja-JP" sz="2000" dirty="0" smtClean="0"/>
              <a:t> (http://www.jma.go.jp/jma/press/1009/01c/tenko100608.html)</a:t>
            </a:r>
            <a:endParaRPr lang="ja-JP" altLang="ja-JP" sz="2000" dirty="0" smtClean="0"/>
          </a:p>
          <a:p>
            <a:pPr>
              <a:buFont typeface="Arial" pitchFamily="34" charset="0"/>
              <a:buChar char="•"/>
            </a:pP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179512" y="404664"/>
            <a:ext cx="8712968" cy="0"/>
          </a:xfrm>
          <a:prstGeom prst="line">
            <a:avLst/>
          </a:prstGeom>
          <a:ln w="38100" cap="rnd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107504" y="234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発表内容</a:t>
            </a:r>
            <a:endParaRPr kumimoji="1" lang="ja-JP" altLang="en-US" sz="2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1560" y="764704"/>
            <a:ext cx="79928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kumimoji="1" lang="ja-JP" altLang="en-US" sz="2800" dirty="0" smtClean="0"/>
              <a:t>導入</a:t>
            </a:r>
            <a:endParaRPr kumimoji="1" lang="en-US" altLang="ja-JP" sz="2800" dirty="0" smtClean="0"/>
          </a:p>
          <a:p>
            <a:pPr>
              <a:buBlip>
                <a:blip r:embed="rId2"/>
              </a:buBlip>
            </a:pPr>
            <a:r>
              <a:rPr lang="ja-JP" altLang="en-US" sz="2800" dirty="0" smtClean="0"/>
              <a:t>使用データ</a:t>
            </a:r>
            <a:endParaRPr lang="en-US" altLang="ja-JP" sz="2800" dirty="0" smtClean="0"/>
          </a:p>
          <a:p>
            <a:pPr>
              <a:buBlip>
                <a:blip r:embed="rId2"/>
              </a:buBlip>
            </a:pPr>
            <a:r>
              <a:rPr kumimoji="1" lang="ja-JP" altLang="en-US" sz="2800" dirty="0" smtClean="0"/>
              <a:t>結果</a:t>
            </a:r>
            <a:endParaRPr kumimoji="1" lang="en-US" altLang="ja-JP" sz="2800" dirty="0" smtClean="0"/>
          </a:p>
          <a:p>
            <a:pPr>
              <a:buBlip>
                <a:blip r:embed="rId2"/>
              </a:buBlip>
            </a:pPr>
            <a:r>
              <a:rPr lang="ja-JP" altLang="en-US" sz="2800" dirty="0" smtClean="0"/>
              <a:t>まとめ</a:t>
            </a:r>
            <a:endParaRPr lang="en-US" altLang="ja-JP" sz="2800" dirty="0" smtClean="0"/>
          </a:p>
          <a:p>
            <a:pPr>
              <a:buBlip>
                <a:blip r:embed="rId2"/>
              </a:buBlip>
            </a:pPr>
            <a:r>
              <a:rPr kumimoji="1" lang="ja-JP" altLang="en-US" sz="2800" dirty="0" smtClean="0"/>
              <a:t>引用文献</a:t>
            </a:r>
            <a:endParaRPr kumimoji="1" lang="ja-JP" altLang="en-US" sz="2800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グループ化 62"/>
          <p:cNvGrpSpPr/>
          <p:nvPr/>
        </p:nvGrpSpPr>
        <p:grpSpPr>
          <a:xfrm>
            <a:off x="4644008" y="764704"/>
            <a:ext cx="4220422" cy="4208560"/>
            <a:chOff x="4644008" y="764704"/>
            <a:chExt cx="4220422" cy="420856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4008" y="764704"/>
              <a:ext cx="4220422" cy="4208560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6" name="直線コネクタ 35"/>
            <p:cNvCxnSpPr>
              <a:stCxn id="9" idx="2"/>
              <a:endCxn id="9" idx="6"/>
            </p:cNvCxnSpPr>
            <p:nvPr/>
          </p:nvCxnSpPr>
          <p:spPr>
            <a:xfrm rot="10800000" flipH="1">
              <a:off x="4644008" y="2868984"/>
              <a:ext cx="4220422" cy="0"/>
            </a:xfrm>
            <a:prstGeom prst="line">
              <a:avLst/>
            </a:prstGeom>
            <a:ln w="3175">
              <a:solidFill>
                <a:schemeClr val="bg1">
                  <a:lumMod val="50000"/>
                  <a:alpha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>
              <a:stCxn id="9" idx="4"/>
              <a:endCxn id="9" idx="0"/>
            </p:cNvCxnSpPr>
            <p:nvPr/>
          </p:nvCxnSpPr>
          <p:spPr>
            <a:xfrm rot="5400000" flipH="1">
              <a:off x="4649939" y="2868984"/>
              <a:ext cx="4208560" cy="0"/>
            </a:xfrm>
            <a:prstGeom prst="line">
              <a:avLst/>
            </a:prstGeom>
            <a:ln w="3175">
              <a:solidFill>
                <a:schemeClr val="bg1">
                  <a:lumMod val="50000"/>
                  <a:alpha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>
              <a:stCxn id="9" idx="3"/>
              <a:endCxn id="9" idx="7"/>
            </p:cNvCxnSpPr>
            <p:nvPr/>
          </p:nvCxnSpPr>
          <p:spPr>
            <a:xfrm rot="5400000" flipH="1" flipV="1">
              <a:off x="5266268" y="1376840"/>
              <a:ext cx="2975902" cy="2984288"/>
            </a:xfrm>
            <a:prstGeom prst="line">
              <a:avLst/>
            </a:prstGeom>
            <a:ln w="3175">
              <a:solidFill>
                <a:schemeClr val="bg1">
                  <a:lumMod val="50000"/>
                  <a:alpha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>
              <a:stCxn id="9" idx="1"/>
              <a:endCxn id="9" idx="5"/>
            </p:cNvCxnSpPr>
            <p:nvPr/>
          </p:nvCxnSpPr>
          <p:spPr>
            <a:xfrm rot="16200000" flipH="1">
              <a:off x="5266268" y="1376840"/>
              <a:ext cx="2975902" cy="2984288"/>
            </a:xfrm>
            <a:prstGeom prst="line">
              <a:avLst/>
            </a:prstGeom>
            <a:ln w="3175">
              <a:solidFill>
                <a:schemeClr val="bg1">
                  <a:lumMod val="50000"/>
                  <a:alpha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円/楕円 39"/>
            <p:cNvSpPr/>
            <p:nvPr/>
          </p:nvSpPr>
          <p:spPr>
            <a:xfrm>
              <a:off x="6300192" y="2423924"/>
              <a:ext cx="914400" cy="914400"/>
            </a:xfrm>
            <a:prstGeom prst="ellipse">
              <a:avLst/>
            </a:prstGeom>
            <a:noFill/>
            <a:ln w="3175">
              <a:solidFill>
                <a:schemeClr val="bg1">
                  <a:lumMod val="50000"/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円/楕円 40"/>
            <p:cNvSpPr>
              <a:spLocks noChangeAspect="1"/>
            </p:cNvSpPr>
            <p:nvPr/>
          </p:nvSpPr>
          <p:spPr>
            <a:xfrm>
              <a:off x="5839544" y="1960240"/>
              <a:ext cx="1828800" cy="1828800"/>
            </a:xfrm>
            <a:prstGeom prst="ellipse">
              <a:avLst/>
            </a:prstGeom>
            <a:noFill/>
            <a:ln w="3175">
              <a:solidFill>
                <a:schemeClr val="bg1">
                  <a:lumMod val="50000"/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円/楕円 41"/>
            <p:cNvSpPr>
              <a:spLocks noChangeAspect="1"/>
            </p:cNvSpPr>
            <p:nvPr/>
          </p:nvSpPr>
          <p:spPr>
            <a:xfrm>
              <a:off x="5359096" y="1472172"/>
              <a:ext cx="2798064" cy="2798064"/>
            </a:xfrm>
            <a:prstGeom prst="ellipse">
              <a:avLst/>
            </a:prstGeom>
            <a:noFill/>
            <a:ln w="3175">
              <a:solidFill>
                <a:schemeClr val="bg1">
                  <a:lumMod val="50000"/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円/楕円 42"/>
            <p:cNvSpPr>
              <a:spLocks noChangeAspect="1"/>
            </p:cNvSpPr>
            <p:nvPr/>
          </p:nvSpPr>
          <p:spPr>
            <a:xfrm>
              <a:off x="4893940" y="1011208"/>
              <a:ext cx="3724223" cy="3724223"/>
            </a:xfrm>
            <a:prstGeom prst="ellipse">
              <a:avLst/>
            </a:prstGeom>
            <a:noFill/>
            <a:ln w="3175">
              <a:solidFill>
                <a:schemeClr val="bg1">
                  <a:lumMod val="50000"/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4" name="グループ化 63"/>
          <p:cNvGrpSpPr/>
          <p:nvPr/>
        </p:nvGrpSpPr>
        <p:grpSpPr>
          <a:xfrm>
            <a:off x="207562" y="2204864"/>
            <a:ext cx="4220422" cy="4208560"/>
            <a:chOff x="4644008" y="764704"/>
            <a:chExt cx="4220422" cy="420856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6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4008" y="764704"/>
              <a:ext cx="4220422" cy="4208560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6" name="直線コネクタ 65"/>
            <p:cNvCxnSpPr>
              <a:stCxn id="65" idx="2"/>
              <a:endCxn id="65" idx="6"/>
            </p:cNvCxnSpPr>
            <p:nvPr/>
          </p:nvCxnSpPr>
          <p:spPr>
            <a:xfrm rot="10800000" flipH="1">
              <a:off x="4644008" y="2868984"/>
              <a:ext cx="4220422" cy="0"/>
            </a:xfrm>
            <a:prstGeom prst="line">
              <a:avLst/>
            </a:prstGeom>
            <a:ln w="3175">
              <a:solidFill>
                <a:schemeClr val="bg1">
                  <a:lumMod val="50000"/>
                  <a:alpha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/>
            <p:cNvCxnSpPr>
              <a:stCxn id="65" idx="4"/>
              <a:endCxn id="65" idx="0"/>
            </p:cNvCxnSpPr>
            <p:nvPr/>
          </p:nvCxnSpPr>
          <p:spPr>
            <a:xfrm rot="5400000" flipH="1">
              <a:off x="4649939" y="2868984"/>
              <a:ext cx="4208560" cy="0"/>
            </a:xfrm>
            <a:prstGeom prst="line">
              <a:avLst/>
            </a:prstGeom>
            <a:ln w="3175">
              <a:solidFill>
                <a:schemeClr val="bg1">
                  <a:lumMod val="50000"/>
                  <a:alpha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>
              <a:stCxn id="65" idx="3"/>
              <a:endCxn id="65" idx="7"/>
            </p:cNvCxnSpPr>
            <p:nvPr/>
          </p:nvCxnSpPr>
          <p:spPr>
            <a:xfrm rot="5400000" flipH="1" flipV="1">
              <a:off x="5266268" y="1376840"/>
              <a:ext cx="2975902" cy="2984288"/>
            </a:xfrm>
            <a:prstGeom prst="line">
              <a:avLst/>
            </a:prstGeom>
            <a:ln w="3175">
              <a:solidFill>
                <a:schemeClr val="bg1">
                  <a:lumMod val="50000"/>
                  <a:alpha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/>
            <p:cNvCxnSpPr>
              <a:stCxn id="65" idx="1"/>
              <a:endCxn id="65" idx="5"/>
            </p:cNvCxnSpPr>
            <p:nvPr/>
          </p:nvCxnSpPr>
          <p:spPr>
            <a:xfrm rot="16200000" flipH="1">
              <a:off x="5266268" y="1376840"/>
              <a:ext cx="2975902" cy="2984288"/>
            </a:xfrm>
            <a:prstGeom prst="line">
              <a:avLst/>
            </a:prstGeom>
            <a:ln w="3175">
              <a:solidFill>
                <a:schemeClr val="bg1">
                  <a:lumMod val="50000"/>
                  <a:alpha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円/楕円 69"/>
            <p:cNvSpPr/>
            <p:nvPr/>
          </p:nvSpPr>
          <p:spPr>
            <a:xfrm>
              <a:off x="6300192" y="2423924"/>
              <a:ext cx="914400" cy="914400"/>
            </a:xfrm>
            <a:prstGeom prst="ellipse">
              <a:avLst/>
            </a:prstGeom>
            <a:noFill/>
            <a:ln w="3175">
              <a:solidFill>
                <a:schemeClr val="bg1">
                  <a:lumMod val="50000"/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円/楕円 70"/>
            <p:cNvSpPr>
              <a:spLocks noChangeAspect="1"/>
            </p:cNvSpPr>
            <p:nvPr/>
          </p:nvSpPr>
          <p:spPr>
            <a:xfrm>
              <a:off x="5839544" y="1960240"/>
              <a:ext cx="1828800" cy="1828800"/>
            </a:xfrm>
            <a:prstGeom prst="ellipse">
              <a:avLst/>
            </a:prstGeom>
            <a:noFill/>
            <a:ln w="3175">
              <a:solidFill>
                <a:schemeClr val="bg1">
                  <a:lumMod val="50000"/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円/楕円 71"/>
            <p:cNvSpPr>
              <a:spLocks noChangeAspect="1"/>
            </p:cNvSpPr>
            <p:nvPr/>
          </p:nvSpPr>
          <p:spPr>
            <a:xfrm>
              <a:off x="5359096" y="1472172"/>
              <a:ext cx="2798064" cy="2798064"/>
            </a:xfrm>
            <a:prstGeom prst="ellipse">
              <a:avLst/>
            </a:prstGeom>
            <a:noFill/>
            <a:ln w="3175">
              <a:solidFill>
                <a:schemeClr val="bg1">
                  <a:lumMod val="50000"/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円/楕円 72"/>
            <p:cNvSpPr>
              <a:spLocks noChangeAspect="1"/>
            </p:cNvSpPr>
            <p:nvPr/>
          </p:nvSpPr>
          <p:spPr>
            <a:xfrm>
              <a:off x="4893940" y="1011208"/>
              <a:ext cx="3724223" cy="3724223"/>
            </a:xfrm>
            <a:prstGeom prst="ellipse">
              <a:avLst/>
            </a:prstGeom>
            <a:noFill/>
            <a:ln w="3175">
              <a:solidFill>
                <a:schemeClr val="bg1">
                  <a:lumMod val="50000"/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3" name="直線コネクタ 2"/>
          <p:cNvCxnSpPr/>
          <p:nvPr/>
        </p:nvCxnSpPr>
        <p:spPr>
          <a:xfrm>
            <a:off x="179512" y="404664"/>
            <a:ext cx="8712968" cy="0"/>
          </a:xfrm>
          <a:prstGeom prst="line">
            <a:avLst/>
          </a:prstGeom>
          <a:ln w="38100" cap="rnd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107504" y="0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導入：北極振動</a:t>
            </a:r>
            <a:r>
              <a:rPr lang="en-US" altLang="ja-JP" sz="2000" dirty="0" smtClean="0"/>
              <a:t>(Arctic Oscillation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: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AO)</a:t>
            </a:r>
            <a:endParaRPr kumimoji="1" lang="ja-JP" altLang="en-US" sz="2000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7783033" y="2035262"/>
            <a:ext cx="896864" cy="1546605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5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負</a:t>
            </a:r>
            <a:endParaRPr kumimoji="1" lang="ja-JP" altLang="en-US" sz="2800" dirty="0"/>
          </a:p>
        </p:txBody>
      </p:sp>
      <p:sp>
        <p:nvSpPr>
          <p:cNvPr id="11" name="円/楕円 10"/>
          <p:cNvSpPr/>
          <p:nvPr/>
        </p:nvSpPr>
        <p:spPr>
          <a:xfrm>
            <a:off x="6300192" y="2348880"/>
            <a:ext cx="1195819" cy="1099462"/>
          </a:xfrm>
          <a:prstGeom prst="ellipse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5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正</a:t>
            </a:r>
            <a:endParaRPr kumimoji="1" lang="ja-JP" altLang="en-US" sz="2800" dirty="0"/>
          </a:p>
        </p:txBody>
      </p:sp>
      <p:sp>
        <p:nvSpPr>
          <p:cNvPr id="12" name="円/楕円 11"/>
          <p:cNvSpPr/>
          <p:nvPr/>
        </p:nvSpPr>
        <p:spPr>
          <a:xfrm rot="1762755">
            <a:off x="5311907" y="1329017"/>
            <a:ext cx="896864" cy="1546605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5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負</a:t>
            </a:r>
            <a:endParaRPr kumimoji="1" lang="ja-JP" altLang="en-US" sz="2800" dirty="0"/>
          </a:p>
        </p:txBody>
      </p:sp>
      <p:sp>
        <p:nvSpPr>
          <p:cNvPr id="13" name="円/楕円 12"/>
          <p:cNvSpPr/>
          <p:nvPr/>
        </p:nvSpPr>
        <p:spPr>
          <a:xfrm rot="1290251">
            <a:off x="5475701" y="3618735"/>
            <a:ext cx="1438717" cy="733181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5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負</a:t>
            </a:r>
            <a:endParaRPr kumimoji="1" lang="ja-JP" altLang="en-US" sz="2800" dirty="0"/>
          </a:p>
        </p:txBody>
      </p:sp>
      <p:sp>
        <p:nvSpPr>
          <p:cNvPr id="19" name="円/楕円 18"/>
          <p:cNvSpPr/>
          <p:nvPr/>
        </p:nvSpPr>
        <p:spPr>
          <a:xfrm>
            <a:off x="1907705" y="3825044"/>
            <a:ext cx="1080120" cy="1188132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5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負</a:t>
            </a:r>
            <a:endParaRPr kumimoji="1" lang="ja-JP" altLang="en-US" sz="2800" dirty="0"/>
          </a:p>
        </p:txBody>
      </p:sp>
      <p:sp>
        <p:nvSpPr>
          <p:cNvPr id="20" name="円/楕円 19"/>
          <p:cNvSpPr/>
          <p:nvPr/>
        </p:nvSpPr>
        <p:spPr>
          <a:xfrm>
            <a:off x="3203849" y="3501008"/>
            <a:ext cx="972109" cy="1512169"/>
          </a:xfrm>
          <a:prstGeom prst="ellipse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5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正</a:t>
            </a:r>
            <a:endParaRPr kumimoji="1" lang="ja-JP" altLang="en-US" sz="2800" dirty="0"/>
          </a:p>
        </p:txBody>
      </p:sp>
      <p:sp>
        <p:nvSpPr>
          <p:cNvPr id="16" name="円/楕円 15"/>
          <p:cNvSpPr/>
          <p:nvPr/>
        </p:nvSpPr>
        <p:spPr>
          <a:xfrm rot="1762566">
            <a:off x="611560" y="2852936"/>
            <a:ext cx="972108" cy="1512168"/>
          </a:xfrm>
          <a:prstGeom prst="ellipse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5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正</a:t>
            </a:r>
            <a:endParaRPr kumimoji="1" lang="ja-JP" altLang="en-US" sz="2800" dirty="0"/>
          </a:p>
        </p:txBody>
      </p:sp>
      <p:sp>
        <p:nvSpPr>
          <p:cNvPr id="17" name="円/楕円 16"/>
          <p:cNvSpPr/>
          <p:nvPr/>
        </p:nvSpPr>
        <p:spPr>
          <a:xfrm rot="2169595">
            <a:off x="774174" y="4955086"/>
            <a:ext cx="1620181" cy="1080120"/>
          </a:xfrm>
          <a:prstGeom prst="ellipse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5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正</a:t>
            </a:r>
            <a:endParaRPr kumimoji="1" lang="ja-JP" altLang="en-US" sz="2800" dirty="0"/>
          </a:p>
        </p:txBody>
      </p:sp>
      <p:sp>
        <p:nvSpPr>
          <p:cNvPr id="21" name="正方形/長方形 20"/>
          <p:cNvSpPr/>
          <p:nvPr/>
        </p:nvSpPr>
        <p:spPr>
          <a:xfrm>
            <a:off x="1331640" y="1484784"/>
            <a:ext cx="1800200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正のパターン</a:t>
            </a:r>
            <a:endParaRPr kumimoji="1" lang="ja-JP" altLang="en-US" sz="2000" dirty="0"/>
          </a:p>
        </p:txBody>
      </p:sp>
      <p:sp>
        <p:nvSpPr>
          <p:cNvPr id="22" name="正方形/長方形 21"/>
          <p:cNvSpPr/>
          <p:nvPr/>
        </p:nvSpPr>
        <p:spPr>
          <a:xfrm>
            <a:off x="5940152" y="5301208"/>
            <a:ext cx="1800200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/>
              <a:t>負</a:t>
            </a:r>
            <a:r>
              <a:rPr kumimoji="1" lang="ja-JP" altLang="en-US" sz="2000" dirty="0" smtClean="0"/>
              <a:t>のパターン</a:t>
            </a:r>
            <a:endParaRPr kumimoji="1" lang="ja-JP" altLang="en-US" sz="20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9" grpId="0" animBg="1"/>
      <p:bldP spid="20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179512" y="404664"/>
            <a:ext cx="8712968" cy="0"/>
          </a:xfrm>
          <a:prstGeom prst="line">
            <a:avLst/>
          </a:prstGeom>
          <a:ln w="38100" cap="rnd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107504" y="234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導入：研究背景</a:t>
            </a:r>
            <a:endParaRPr kumimoji="1" lang="ja-JP" altLang="en-US" sz="2000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sp>
        <p:nvSpPr>
          <p:cNvPr id="5" name="角丸四角形 4"/>
          <p:cNvSpPr>
            <a:spLocks noChangeAspect="1"/>
          </p:cNvSpPr>
          <p:nvPr/>
        </p:nvSpPr>
        <p:spPr>
          <a:xfrm>
            <a:off x="5148064" y="620688"/>
            <a:ext cx="3089775" cy="186552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/>
              <a:t>2010</a:t>
            </a:r>
            <a:r>
              <a:rPr kumimoji="1" lang="ja-JP" altLang="en-US" sz="2800" dirty="0" smtClean="0"/>
              <a:t>年夏</a:t>
            </a:r>
            <a:endParaRPr kumimoji="1" lang="en-US" altLang="ja-JP" sz="2800" dirty="0" smtClean="0"/>
          </a:p>
          <a:p>
            <a:pPr algn="ctr"/>
            <a:r>
              <a:rPr lang="ja-JP" altLang="en-US" sz="2800" dirty="0" smtClean="0"/>
              <a:t>統計開始</a:t>
            </a:r>
            <a:r>
              <a:rPr lang="en-US" altLang="ja-JP" sz="2800" dirty="0" smtClean="0"/>
              <a:t>(1946</a:t>
            </a:r>
            <a:r>
              <a:rPr lang="ja-JP" altLang="en-US" sz="2800" dirty="0" smtClean="0"/>
              <a:t>年</a:t>
            </a:r>
            <a:r>
              <a:rPr lang="en-US" altLang="ja-JP" sz="2800" dirty="0" smtClean="0"/>
              <a:t>)</a:t>
            </a:r>
          </a:p>
          <a:p>
            <a:pPr algn="ctr"/>
            <a:r>
              <a:rPr lang="ja-JP" altLang="en-US" sz="2800" dirty="0" smtClean="0"/>
              <a:t>以来、</a:t>
            </a:r>
            <a:r>
              <a:rPr lang="en-US" altLang="ja-JP" sz="2800" dirty="0" smtClean="0"/>
              <a:t>1</a:t>
            </a:r>
            <a:r>
              <a:rPr lang="ja-JP" altLang="en-US" sz="2800" dirty="0" smtClean="0"/>
              <a:t>番の高温</a:t>
            </a:r>
            <a:endParaRPr kumimoji="1" lang="ja-JP" altLang="en-US" sz="2800" dirty="0"/>
          </a:p>
        </p:txBody>
      </p:sp>
      <p:sp>
        <p:nvSpPr>
          <p:cNvPr id="6" name="角丸四角形 5"/>
          <p:cNvSpPr>
            <a:spLocks noChangeAspect="1"/>
          </p:cNvSpPr>
          <p:nvPr/>
        </p:nvSpPr>
        <p:spPr>
          <a:xfrm>
            <a:off x="755576" y="620688"/>
            <a:ext cx="3322966" cy="186552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/>
              <a:t>2009</a:t>
            </a:r>
            <a:r>
              <a:rPr kumimoji="1" lang="ja-JP" altLang="en-US" sz="2800" dirty="0" smtClean="0"/>
              <a:t>年</a:t>
            </a:r>
            <a:r>
              <a:rPr kumimoji="1" lang="en-US" altLang="ja-JP" sz="2800" dirty="0" smtClean="0"/>
              <a:t>12</a:t>
            </a:r>
            <a:r>
              <a:rPr kumimoji="1" lang="ja-JP" altLang="en-US" sz="2800" dirty="0" smtClean="0"/>
              <a:t>月</a:t>
            </a:r>
            <a:endParaRPr kumimoji="1" lang="en-US" altLang="ja-JP" sz="2800" dirty="0" smtClean="0"/>
          </a:p>
          <a:p>
            <a:pPr algn="ctr"/>
            <a:r>
              <a:rPr kumimoji="1" lang="ja-JP" altLang="en-US" sz="2800" dirty="0" smtClean="0"/>
              <a:t>北極振動</a:t>
            </a:r>
            <a:endParaRPr kumimoji="1" lang="en-US" altLang="ja-JP" sz="2800" dirty="0" smtClean="0"/>
          </a:p>
          <a:p>
            <a:pPr algn="ctr"/>
            <a:r>
              <a:rPr lang="ja-JP" altLang="en-US" sz="2800" dirty="0" smtClean="0"/>
              <a:t>過去</a:t>
            </a:r>
            <a:r>
              <a:rPr lang="en-US" altLang="ja-JP" sz="2800" dirty="0" smtClean="0"/>
              <a:t>30</a:t>
            </a:r>
            <a:r>
              <a:rPr lang="ja-JP" altLang="en-US" sz="2800" dirty="0" smtClean="0"/>
              <a:t>年で</a:t>
            </a:r>
            <a:r>
              <a:rPr lang="en-US" altLang="ja-JP" sz="2800" dirty="0" smtClean="0"/>
              <a:t>1</a:t>
            </a:r>
            <a:r>
              <a:rPr lang="ja-JP" altLang="en-US" sz="2800" dirty="0" smtClean="0"/>
              <a:t>番の</a:t>
            </a:r>
            <a:endParaRPr lang="en-US" altLang="ja-JP" sz="2800" dirty="0" smtClean="0"/>
          </a:p>
          <a:p>
            <a:pPr algn="ctr"/>
            <a:r>
              <a:rPr lang="ja-JP" altLang="en-US" sz="2800" dirty="0" smtClean="0"/>
              <a:t>負パターン</a:t>
            </a:r>
            <a:endParaRPr kumimoji="1" lang="ja-JP" altLang="en-US" sz="2800" dirty="0"/>
          </a:p>
        </p:txBody>
      </p:sp>
      <p:sp>
        <p:nvSpPr>
          <p:cNvPr id="8" name="ストライプ矢印 7"/>
          <p:cNvSpPr>
            <a:spLocks noChangeAspect="1"/>
          </p:cNvSpPr>
          <p:nvPr/>
        </p:nvSpPr>
        <p:spPr>
          <a:xfrm>
            <a:off x="3851920" y="1412776"/>
            <a:ext cx="1440160" cy="582972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/>
              <a:t>？</a:t>
            </a:r>
            <a:endParaRPr kumimoji="1" lang="ja-JP" altLang="en-US" sz="2400" b="1" dirty="0"/>
          </a:p>
        </p:txBody>
      </p:sp>
      <p:sp>
        <p:nvSpPr>
          <p:cNvPr id="11" name="対角する 2 つの角を丸めた四角形 10"/>
          <p:cNvSpPr/>
          <p:nvPr/>
        </p:nvSpPr>
        <p:spPr>
          <a:xfrm>
            <a:off x="5580112" y="4365104"/>
            <a:ext cx="3312368" cy="1656184"/>
          </a:xfrm>
          <a:prstGeom prst="round2DiagRect">
            <a:avLst/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この</a:t>
            </a:r>
            <a:r>
              <a:rPr kumimoji="1" lang="en-US" altLang="ja-JP" sz="2800" dirty="0" smtClean="0"/>
              <a:t>2</a:t>
            </a:r>
            <a:r>
              <a:rPr kumimoji="1" lang="ja-JP" altLang="en-US" sz="2800" dirty="0" err="1" smtClean="0"/>
              <a:t>つの</a:t>
            </a:r>
            <a:r>
              <a:rPr kumimoji="1" lang="en-US" altLang="ja-JP" sz="2800" dirty="0" smtClean="0"/>
              <a:t>『1</a:t>
            </a:r>
            <a:r>
              <a:rPr kumimoji="1" lang="ja-JP" altLang="en-US" sz="2800" dirty="0" smtClean="0"/>
              <a:t>番</a:t>
            </a:r>
            <a:r>
              <a:rPr kumimoji="1" lang="en-US" altLang="ja-JP" sz="2800" dirty="0" smtClean="0"/>
              <a:t>』</a:t>
            </a:r>
            <a:r>
              <a:rPr lang="ja-JP" altLang="en-US" sz="2800" dirty="0" smtClean="0"/>
              <a:t>の</a:t>
            </a:r>
            <a:endParaRPr lang="en-US" altLang="ja-JP" sz="2800" dirty="0" smtClean="0"/>
          </a:p>
          <a:p>
            <a:pPr algn="ctr"/>
            <a:r>
              <a:rPr lang="ja-JP" altLang="en-US" sz="2800" dirty="0" smtClean="0"/>
              <a:t>間にある</a:t>
            </a:r>
            <a:endParaRPr lang="en-US" altLang="ja-JP" sz="2800" dirty="0" smtClean="0"/>
          </a:p>
          <a:p>
            <a:pPr algn="ctr"/>
            <a:r>
              <a:rPr lang="ja-JP" altLang="en-US" sz="2800" dirty="0" smtClean="0"/>
              <a:t>関係性を調べる</a:t>
            </a:r>
            <a:endParaRPr lang="en-US" altLang="ja-JP" sz="2800" dirty="0" smtClean="0"/>
          </a:p>
        </p:txBody>
      </p:sp>
      <p:sp>
        <p:nvSpPr>
          <p:cNvPr id="12" name="正方形/長方形 11"/>
          <p:cNvSpPr>
            <a:spLocks noChangeAspect="1"/>
          </p:cNvSpPr>
          <p:nvPr/>
        </p:nvSpPr>
        <p:spPr>
          <a:xfrm>
            <a:off x="761891" y="2492896"/>
            <a:ext cx="2081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/>
              <a:t>[Wang and Chen 2010]</a:t>
            </a:r>
            <a:endParaRPr lang="ja-JP" altLang="en-US" sz="1600" dirty="0"/>
          </a:p>
        </p:txBody>
      </p:sp>
      <p:sp>
        <p:nvSpPr>
          <p:cNvPr id="13" name="上リボン 12"/>
          <p:cNvSpPr/>
          <p:nvPr/>
        </p:nvSpPr>
        <p:spPr>
          <a:xfrm rot="20543537">
            <a:off x="4992436" y="3935929"/>
            <a:ext cx="2033984" cy="714334"/>
          </a:xfrm>
          <a:prstGeom prst="ribbon2">
            <a:avLst>
              <a:gd name="adj1" fmla="val 16667"/>
              <a:gd name="adj2" fmla="val 75000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研究目的</a:t>
            </a:r>
            <a:endParaRPr kumimoji="1" lang="ja-JP" altLang="en-US" sz="2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正方形/長方形 13"/>
          <p:cNvSpPr>
            <a:spLocks noChangeAspect="1"/>
          </p:cNvSpPr>
          <p:nvPr/>
        </p:nvSpPr>
        <p:spPr>
          <a:xfrm>
            <a:off x="7255036" y="2492896"/>
            <a:ext cx="9252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/>
              <a:t>[</a:t>
            </a:r>
            <a:r>
              <a:rPr lang="ja-JP" altLang="en-US" sz="1600" dirty="0" smtClean="0"/>
              <a:t>気象庁</a:t>
            </a:r>
            <a:r>
              <a:rPr lang="en-US" altLang="ja-JP" sz="1600" dirty="0" smtClean="0"/>
              <a:t>]</a:t>
            </a:r>
            <a:endParaRPr lang="ja-JP" altLang="en-US" sz="1600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83441" y="3033161"/>
            <a:ext cx="4416551" cy="3780215"/>
            <a:chOff x="83441" y="3033161"/>
            <a:chExt cx="4416551" cy="3780215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441" y="3052906"/>
              <a:ext cx="4416551" cy="3760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正方形/長方形 15"/>
            <p:cNvSpPr/>
            <p:nvPr/>
          </p:nvSpPr>
          <p:spPr>
            <a:xfrm>
              <a:off x="2951528" y="3033161"/>
              <a:ext cx="149656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dirty="0" smtClean="0"/>
                <a:t>[</a:t>
              </a:r>
              <a:r>
                <a:rPr lang="en-US" altLang="ja-JP" sz="1400" dirty="0" err="1" smtClean="0"/>
                <a:t>Ogi</a:t>
              </a:r>
              <a:r>
                <a:rPr lang="en-US" altLang="ja-JP" sz="1400" dirty="0" smtClean="0"/>
                <a:t> et al. (2004) ]</a:t>
              </a:r>
              <a:endParaRPr lang="ja-JP" altLang="en-US" sz="1400" dirty="0"/>
            </a:p>
          </p:txBody>
        </p:sp>
      </p:grpSp>
      <p:sp>
        <p:nvSpPr>
          <p:cNvPr id="17" name="フリーフォーム 16"/>
          <p:cNvSpPr/>
          <p:nvPr/>
        </p:nvSpPr>
        <p:spPr>
          <a:xfrm>
            <a:off x="664048" y="3848675"/>
            <a:ext cx="3091800" cy="1762664"/>
          </a:xfrm>
          <a:custGeom>
            <a:avLst/>
            <a:gdLst>
              <a:gd name="connsiteX0" fmla="*/ 0 w 5184559"/>
              <a:gd name="connsiteY0" fmla="*/ 2530136 h 2652944"/>
              <a:gd name="connsiteX1" fmla="*/ 3462291 w 5184559"/>
              <a:gd name="connsiteY1" fmla="*/ 2539014 h 2652944"/>
              <a:gd name="connsiteX2" fmla="*/ 4607510 w 5184559"/>
              <a:gd name="connsiteY2" fmla="*/ 1846555 h 2652944"/>
              <a:gd name="connsiteX3" fmla="*/ 5184559 w 5184559"/>
              <a:gd name="connsiteY3" fmla="*/ 0 h 2652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4559" h="2652944">
                <a:moveTo>
                  <a:pt x="0" y="2530136"/>
                </a:moveTo>
                <a:cubicBezTo>
                  <a:pt x="1347186" y="2591540"/>
                  <a:pt x="2694373" y="2652944"/>
                  <a:pt x="3462291" y="2539014"/>
                </a:cubicBezTo>
                <a:cubicBezTo>
                  <a:pt x="4230209" y="2425084"/>
                  <a:pt x="4320465" y="2269724"/>
                  <a:pt x="4607510" y="1846555"/>
                </a:cubicBezTo>
                <a:cubicBezTo>
                  <a:pt x="4894555" y="1423386"/>
                  <a:pt x="5039557" y="711693"/>
                  <a:pt x="5184559" y="0"/>
                </a:cubicBezTo>
              </a:path>
            </a:pathLst>
          </a:custGeom>
          <a:ln w="127000" cap="rnd" cmpd="sng">
            <a:solidFill>
              <a:schemeClr val="accent3">
                <a:lumMod val="60000"/>
                <a:lumOff val="40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 animBg="1"/>
      <p:bldP spid="6" grpId="0" uiExpand="1" build="allAtOnce" animBg="1"/>
      <p:bldP spid="8" grpId="0" animBg="1"/>
      <p:bldP spid="11" grpId="0" animBg="1"/>
      <p:bldP spid="12" grpId="0"/>
      <p:bldP spid="13" grpId="0" animBg="1"/>
      <p:bldP spid="14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179512" y="404664"/>
            <a:ext cx="8712968" cy="0"/>
          </a:xfrm>
          <a:prstGeom prst="line">
            <a:avLst/>
          </a:prstGeom>
          <a:ln w="38100" cap="rnd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107504" y="234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導入：背景</a:t>
            </a:r>
            <a:endParaRPr kumimoji="1" lang="ja-JP" altLang="en-US" sz="2000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90550"/>
            <a:ext cx="7360920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正方形/長方形 9"/>
          <p:cNvSpPr/>
          <p:nvPr/>
        </p:nvSpPr>
        <p:spPr>
          <a:xfrm>
            <a:off x="5508104" y="620688"/>
            <a:ext cx="1873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[</a:t>
            </a:r>
            <a:r>
              <a:rPr lang="en-US" altLang="ja-JP" dirty="0" err="1" smtClean="0"/>
              <a:t>Ogi</a:t>
            </a:r>
            <a:r>
              <a:rPr lang="en-US" altLang="ja-JP" dirty="0" smtClean="0"/>
              <a:t> et al. (2004) ]</a:t>
            </a:r>
            <a:endParaRPr lang="ja-JP" altLang="en-US" dirty="0"/>
          </a:p>
        </p:txBody>
      </p:sp>
      <p:sp>
        <p:nvSpPr>
          <p:cNvPr id="12" name="フリーフォーム 11"/>
          <p:cNvSpPr/>
          <p:nvPr/>
        </p:nvSpPr>
        <p:spPr>
          <a:xfrm>
            <a:off x="1651247" y="1916832"/>
            <a:ext cx="5153001" cy="2937774"/>
          </a:xfrm>
          <a:custGeom>
            <a:avLst/>
            <a:gdLst>
              <a:gd name="connsiteX0" fmla="*/ 0 w 5184559"/>
              <a:gd name="connsiteY0" fmla="*/ 2530136 h 2652944"/>
              <a:gd name="connsiteX1" fmla="*/ 3462291 w 5184559"/>
              <a:gd name="connsiteY1" fmla="*/ 2539014 h 2652944"/>
              <a:gd name="connsiteX2" fmla="*/ 4607510 w 5184559"/>
              <a:gd name="connsiteY2" fmla="*/ 1846555 h 2652944"/>
              <a:gd name="connsiteX3" fmla="*/ 5184559 w 5184559"/>
              <a:gd name="connsiteY3" fmla="*/ 0 h 2652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4559" h="2652944">
                <a:moveTo>
                  <a:pt x="0" y="2530136"/>
                </a:moveTo>
                <a:cubicBezTo>
                  <a:pt x="1347186" y="2591540"/>
                  <a:pt x="2694373" y="2652944"/>
                  <a:pt x="3462291" y="2539014"/>
                </a:cubicBezTo>
                <a:cubicBezTo>
                  <a:pt x="4230209" y="2425084"/>
                  <a:pt x="4320465" y="2269724"/>
                  <a:pt x="4607510" y="1846555"/>
                </a:cubicBezTo>
                <a:cubicBezTo>
                  <a:pt x="4894555" y="1423386"/>
                  <a:pt x="5039557" y="711693"/>
                  <a:pt x="5184559" y="0"/>
                </a:cubicBezTo>
              </a:path>
            </a:pathLst>
          </a:custGeom>
          <a:ln w="127000" cap="rnd" cmpd="sng">
            <a:solidFill>
              <a:schemeClr val="accent3">
                <a:lumMod val="60000"/>
                <a:lumOff val="40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179512" y="404664"/>
            <a:ext cx="8712968" cy="0"/>
          </a:xfrm>
          <a:prstGeom prst="line">
            <a:avLst/>
          </a:prstGeom>
          <a:ln w="38100" cap="rnd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107504" y="234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導入：仮説</a:t>
            </a:r>
            <a:endParaRPr kumimoji="1" lang="ja-JP" altLang="en-US" sz="2000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t="24608" b="44229"/>
          <a:stretch>
            <a:fillRect/>
          </a:stretch>
        </p:blipFill>
        <p:spPr bwMode="auto">
          <a:xfrm>
            <a:off x="70992" y="3573016"/>
            <a:ext cx="9073008" cy="227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グループ化 5"/>
          <p:cNvGrpSpPr/>
          <p:nvPr/>
        </p:nvGrpSpPr>
        <p:grpSpPr>
          <a:xfrm>
            <a:off x="5148064" y="2132856"/>
            <a:ext cx="1224136" cy="2160240"/>
            <a:chOff x="5076056" y="2348880"/>
            <a:chExt cx="1224136" cy="2160240"/>
          </a:xfrm>
        </p:grpSpPr>
        <p:sp>
          <p:nvSpPr>
            <p:cNvPr id="8" name="フローチャート : 磁気ディスク 7"/>
            <p:cNvSpPr/>
            <p:nvPr/>
          </p:nvSpPr>
          <p:spPr>
            <a:xfrm>
              <a:off x="5076056" y="2348880"/>
              <a:ext cx="1224136" cy="2160240"/>
            </a:xfrm>
            <a:prstGeom prst="flowChartMagneticDisk">
              <a:avLst/>
            </a:prstGeom>
            <a:solidFill>
              <a:srgbClr val="00B0F0">
                <a:alpha val="82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076056" y="2478217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i="1" dirty="0" smtClean="0">
                  <a:solidFill>
                    <a:schemeClr val="bg1"/>
                  </a:solidFill>
                </a:rPr>
                <a:t>低</a:t>
              </a:r>
              <a:r>
                <a:rPr kumimoji="1" lang="ja-JP" altLang="en-US" sz="2400" i="1" dirty="0" smtClean="0">
                  <a:solidFill>
                    <a:schemeClr val="bg1"/>
                  </a:solidFill>
                </a:rPr>
                <a:t>気圧</a:t>
              </a:r>
              <a:endParaRPr kumimoji="1" lang="ja-JP" altLang="en-US" sz="2400" i="1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直線コネクタ 9"/>
            <p:cNvCxnSpPr>
              <a:stCxn id="8" idx="0"/>
            </p:cNvCxnSpPr>
            <p:nvPr/>
          </p:nvCxnSpPr>
          <p:spPr>
            <a:xfrm rot="16200000" flipV="1">
              <a:off x="5526106" y="2906942"/>
              <a:ext cx="144016" cy="18002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>
              <a:stCxn id="8" idx="0"/>
            </p:cNvCxnSpPr>
            <p:nvPr/>
          </p:nvCxnSpPr>
          <p:spPr>
            <a:xfrm rot="16200000" flipH="1" flipV="1">
              <a:off x="5562110" y="3014954"/>
              <a:ext cx="72008" cy="18002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フリーフォーム 11"/>
          <p:cNvSpPr/>
          <p:nvPr/>
        </p:nvSpPr>
        <p:spPr>
          <a:xfrm>
            <a:off x="251520" y="3172351"/>
            <a:ext cx="5092995" cy="574157"/>
          </a:xfrm>
          <a:custGeom>
            <a:avLst/>
            <a:gdLst>
              <a:gd name="connsiteX0" fmla="*/ 0 w 5092995"/>
              <a:gd name="connsiteY0" fmla="*/ 494413 h 574157"/>
              <a:gd name="connsiteX1" fmla="*/ 170121 w 5092995"/>
              <a:gd name="connsiteY1" fmla="*/ 494413 h 574157"/>
              <a:gd name="connsiteX2" fmla="*/ 2381693 w 5092995"/>
              <a:gd name="connsiteY2" fmla="*/ 547576 h 574157"/>
              <a:gd name="connsiteX3" fmla="*/ 2955851 w 5092995"/>
              <a:gd name="connsiteY3" fmla="*/ 334925 h 574157"/>
              <a:gd name="connsiteX4" fmla="*/ 3625702 w 5092995"/>
              <a:gd name="connsiteY4" fmla="*/ 47846 h 574157"/>
              <a:gd name="connsiteX5" fmla="*/ 4199860 w 5092995"/>
              <a:gd name="connsiteY5" fmla="*/ 47846 h 574157"/>
              <a:gd name="connsiteX6" fmla="*/ 4710223 w 5092995"/>
              <a:gd name="connsiteY6" fmla="*/ 111641 h 574157"/>
              <a:gd name="connsiteX7" fmla="*/ 5092995 w 5092995"/>
              <a:gd name="connsiteY7" fmla="*/ 462516 h 574157"/>
              <a:gd name="connsiteX8" fmla="*/ 5092995 w 5092995"/>
              <a:gd name="connsiteY8" fmla="*/ 462516 h 57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92995" h="574157">
                <a:moveTo>
                  <a:pt x="0" y="494413"/>
                </a:moveTo>
                <a:lnTo>
                  <a:pt x="170121" y="494413"/>
                </a:lnTo>
                <a:cubicBezTo>
                  <a:pt x="567070" y="503273"/>
                  <a:pt x="1917405" y="574157"/>
                  <a:pt x="2381693" y="547576"/>
                </a:cubicBezTo>
                <a:cubicBezTo>
                  <a:pt x="2845981" y="520995"/>
                  <a:pt x="2748516" y="418213"/>
                  <a:pt x="2955851" y="334925"/>
                </a:cubicBezTo>
                <a:cubicBezTo>
                  <a:pt x="3163186" y="251637"/>
                  <a:pt x="3418367" y="95693"/>
                  <a:pt x="3625702" y="47846"/>
                </a:cubicBezTo>
                <a:cubicBezTo>
                  <a:pt x="3833037" y="0"/>
                  <a:pt x="4019107" y="37214"/>
                  <a:pt x="4199860" y="47846"/>
                </a:cubicBezTo>
                <a:cubicBezTo>
                  <a:pt x="4380613" y="58478"/>
                  <a:pt x="4561367" y="42529"/>
                  <a:pt x="4710223" y="111641"/>
                </a:cubicBezTo>
                <a:cubicBezTo>
                  <a:pt x="4859079" y="180753"/>
                  <a:pt x="5092995" y="462516"/>
                  <a:pt x="5092995" y="462516"/>
                </a:cubicBezTo>
                <a:lnTo>
                  <a:pt x="5092995" y="462516"/>
                </a:lnTo>
              </a:path>
            </a:pathLst>
          </a:custGeom>
          <a:noFill/>
          <a:ln w="190500" cap="flat" cmpd="sng" algn="ctr">
            <a:solidFill>
              <a:srgbClr val="0070C0"/>
            </a:solidFill>
            <a:prstDash val="solid"/>
            <a:tailEnd type="stealth" w="lg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1612506" y="4579950"/>
            <a:ext cx="1393346" cy="718836"/>
          </a:xfrm>
          <a:prstGeom prst="ellipse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 smtClean="0">
                <a:solidFill>
                  <a:srgbClr val="FFFF00"/>
                </a:solidFill>
              </a:rPr>
              <a:t>SST</a:t>
            </a:r>
            <a:r>
              <a:rPr kumimoji="1" lang="ja-JP" altLang="en-US" sz="2400" b="1" dirty="0" smtClean="0">
                <a:solidFill>
                  <a:srgbClr val="FFFF00"/>
                </a:solidFill>
              </a:rPr>
              <a:t>高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3635896" y="2348880"/>
            <a:ext cx="1224136" cy="2160240"/>
            <a:chOff x="3635896" y="2852936"/>
            <a:chExt cx="1224136" cy="2160240"/>
          </a:xfrm>
        </p:grpSpPr>
        <p:sp>
          <p:nvSpPr>
            <p:cNvPr id="15" name="フローチャート : 磁気ディスク 14"/>
            <p:cNvSpPr/>
            <p:nvPr/>
          </p:nvSpPr>
          <p:spPr>
            <a:xfrm>
              <a:off x="3635896" y="2852936"/>
              <a:ext cx="1224136" cy="2160240"/>
            </a:xfrm>
            <a:prstGeom prst="flowChartMagneticDisk">
              <a:avLst/>
            </a:prstGeom>
            <a:solidFill>
              <a:srgbClr val="FF0000">
                <a:alpha val="82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3653953" y="2967335"/>
              <a:ext cx="1112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i="1" dirty="0" smtClean="0">
                  <a:solidFill>
                    <a:schemeClr val="bg1"/>
                  </a:solidFill>
                </a:rPr>
                <a:t>高気圧</a:t>
              </a:r>
              <a:endParaRPr kumimoji="1" lang="ja-JP" altLang="en-US" sz="24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直線コネクタ 16"/>
            <p:cNvCxnSpPr>
              <a:stCxn id="15" idx="0"/>
            </p:cNvCxnSpPr>
            <p:nvPr/>
          </p:nvCxnSpPr>
          <p:spPr>
            <a:xfrm rot="5400000" flipH="1" flipV="1">
              <a:off x="4265966" y="3410998"/>
              <a:ext cx="144016" cy="18002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>
              <a:stCxn id="15" idx="0"/>
            </p:cNvCxnSpPr>
            <p:nvPr/>
          </p:nvCxnSpPr>
          <p:spPr>
            <a:xfrm rot="16200000" flipH="1">
              <a:off x="4301970" y="3519010"/>
              <a:ext cx="72008" cy="18002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U ターン矢印 18"/>
          <p:cNvSpPr/>
          <p:nvPr/>
        </p:nvSpPr>
        <p:spPr>
          <a:xfrm>
            <a:off x="2555776" y="1268760"/>
            <a:ext cx="2016224" cy="3456384"/>
          </a:xfrm>
          <a:prstGeom prst="uturnArrow">
            <a:avLst>
              <a:gd name="adj1" fmla="val 19531"/>
              <a:gd name="adj2" fmla="val 22539"/>
              <a:gd name="adj3" fmla="val 19101"/>
              <a:gd name="adj4" fmla="val 30860"/>
              <a:gd name="adj5" fmla="val 3625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 rot="4213054">
            <a:off x="2057054" y="3953156"/>
            <a:ext cx="1008112" cy="720080"/>
            <a:chOff x="683568" y="1844824"/>
            <a:chExt cx="1008112" cy="720080"/>
          </a:xfrm>
        </p:grpSpPr>
        <p:cxnSp>
          <p:nvCxnSpPr>
            <p:cNvPr id="21" name="曲線コネクタ 20"/>
            <p:cNvCxnSpPr/>
            <p:nvPr/>
          </p:nvCxnSpPr>
          <p:spPr>
            <a:xfrm rot="10800000">
              <a:off x="683568" y="2276872"/>
              <a:ext cx="792088" cy="288032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FF0000"/>
              </a:solidFill>
              <a:prstDash val="solid"/>
              <a:headEnd type="none"/>
              <a:tailEnd type="stealth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曲線コネクタ 21"/>
            <p:cNvCxnSpPr/>
            <p:nvPr/>
          </p:nvCxnSpPr>
          <p:spPr>
            <a:xfrm rot="10800000">
              <a:off x="755576" y="2060848"/>
              <a:ext cx="792088" cy="288032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FF0000"/>
              </a:solidFill>
              <a:prstDash val="solid"/>
              <a:headEnd type="none"/>
              <a:tailEnd type="stealth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曲線コネクタ 22"/>
            <p:cNvCxnSpPr/>
            <p:nvPr/>
          </p:nvCxnSpPr>
          <p:spPr>
            <a:xfrm rot="10800000">
              <a:off x="899592" y="1844824"/>
              <a:ext cx="792088" cy="288032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FF0000"/>
              </a:solidFill>
              <a:prstDash val="solid"/>
              <a:headEnd type="none"/>
              <a:tailEnd type="stealth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正方形/長方形 23"/>
          <p:cNvSpPr/>
          <p:nvPr/>
        </p:nvSpPr>
        <p:spPr>
          <a:xfrm>
            <a:off x="6516216" y="4293096"/>
            <a:ext cx="936104" cy="5040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日本</a:t>
            </a:r>
            <a:endParaRPr kumimoji="1" lang="ja-JP" altLang="en-US" dirty="0"/>
          </a:p>
        </p:txBody>
      </p:sp>
      <p:sp>
        <p:nvSpPr>
          <p:cNvPr id="25" name="正方形/長方形 24"/>
          <p:cNvSpPr/>
          <p:nvPr/>
        </p:nvSpPr>
        <p:spPr>
          <a:xfrm>
            <a:off x="1763688" y="4581128"/>
            <a:ext cx="1296144" cy="7920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低緯度大西洋</a:t>
            </a:r>
            <a:endParaRPr kumimoji="1" lang="ja-JP" altLang="en-US" sz="28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79512" y="2996952"/>
            <a:ext cx="173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0070C0"/>
                </a:solidFill>
              </a:rPr>
              <a:t>ジェット気流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259633" y="5301208"/>
            <a:ext cx="216023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[</a:t>
            </a:r>
            <a:r>
              <a:rPr kumimoji="1" lang="en-US" altLang="ja-JP" sz="1400" dirty="0" err="1" smtClean="0"/>
              <a:t>Tanimoto</a:t>
            </a:r>
            <a:r>
              <a:rPr kumimoji="1" lang="en-US" altLang="ja-JP" sz="1400" dirty="0" smtClean="0"/>
              <a:t> and </a:t>
            </a:r>
            <a:r>
              <a:rPr kumimoji="1" lang="en-US" altLang="ja-JP" sz="1400" dirty="0" err="1" smtClean="0"/>
              <a:t>Xie</a:t>
            </a:r>
            <a:r>
              <a:rPr kumimoji="1" lang="en-US" altLang="ja-JP" sz="1400" dirty="0" smtClean="0"/>
              <a:t> (2002) ]</a:t>
            </a:r>
            <a:endParaRPr kumimoji="1" lang="ja-JP" altLang="en-US" sz="14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438979" y="2031231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北極振動：正</a:t>
            </a:r>
            <a:endParaRPr kumimoji="1" lang="ja-JP" altLang="en-US" sz="2400" dirty="0"/>
          </a:p>
        </p:txBody>
      </p:sp>
      <p:sp>
        <p:nvSpPr>
          <p:cNvPr id="29" name="ひし形 28"/>
          <p:cNvSpPr/>
          <p:nvPr/>
        </p:nvSpPr>
        <p:spPr>
          <a:xfrm>
            <a:off x="323528" y="620688"/>
            <a:ext cx="1224136" cy="1152128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冬</a:t>
            </a:r>
            <a:endParaRPr kumimoji="1" lang="ja-JP" altLang="en-US" sz="2800" dirty="0"/>
          </a:p>
        </p:txBody>
      </p:sp>
      <p:sp>
        <p:nvSpPr>
          <p:cNvPr id="30" name="下矢印吹き出し 29"/>
          <p:cNvSpPr/>
          <p:nvPr/>
        </p:nvSpPr>
        <p:spPr>
          <a:xfrm>
            <a:off x="683568" y="2276872"/>
            <a:ext cx="2736304" cy="2448272"/>
          </a:xfrm>
          <a:prstGeom prst="downArrowCallout">
            <a:avLst>
              <a:gd name="adj1" fmla="val 10700"/>
              <a:gd name="adj2" fmla="val 14275"/>
              <a:gd name="adj3" fmla="val 13342"/>
              <a:gd name="adj4" fmla="val 41382"/>
            </a:avLst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/>
              <a:t>負の北極振動</a:t>
            </a:r>
            <a:endParaRPr kumimoji="1" lang="ja-JP" altLang="en-US" sz="2800" dirty="0"/>
          </a:p>
        </p:txBody>
      </p:sp>
      <p:sp>
        <p:nvSpPr>
          <p:cNvPr id="31" name="ひし形 30"/>
          <p:cNvSpPr/>
          <p:nvPr/>
        </p:nvSpPr>
        <p:spPr>
          <a:xfrm>
            <a:off x="539552" y="620688"/>
            <a:ext cx="1224136" cy="1152128"/>
          </a:xfrm>
          <a:prstGeom prst="diamond">
            <a:avLst/>
          </a:prstGeom>
          <a:solidFill>
            <a:srgbClr val="FFCCFF"/>
          </a:solidFill>
          <a:ln>
            <a:solidFill>
              <a:srgbClr val="FF66CC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FF66CC"/>
                </a:solidFill>
              </a:rPr>
              <a:t>春</a:t>
            </a:r>
            <a:endParaRPr kumimoji="1" lang="ja-JP" altLang="en-US" sz="2800" dirty="0">
              <a:solidFill>
                <a:srgbClr val="FF66CC"/>
              </a:solidFill>
            </a:endParaRPr>
          </a:p>
        </p:txBody>
      </p:sp>
      <p:sp>
        <p:nvSpPr>
          <p:cNvPr id="32" name="ひし形 31"/>
          <p:cNvSpPr/>
          <p:nvPr/>
        </p:nvSpPr>
        <p:spPr>
          <a:xfrm>
            <a:off x="755576" y="620688"/>
            <a:ext cx="1224136" cy="1152128"/>
          </a:xfrm>
          <a:prstGeom prst="diamond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FFFF00"/>
                </a:solidFill>
              </a:rPr>
              <a:t>夏</a:t>
            </a:r>
            <a:endParaRPr kumimoji="1" lang="ja-JP" altLang="en-US" sz="2800" dirty="0">
              <a:solidFill>
                <a:srgbClr val="FFFF00"/>
              </a:solidFill>
            </a:endParaRPr>
          </a:p>
        </p:txBody>
      </p:sp>
      <p:grpSp>
        <p:nvGrpSpPr>
          <p:cNvPr id="33" name="グループ化 32"/>
          <p:cNvGrpSpPr>
            <a:grpSpLocks noChangeAspect="1"/>
          </p:cNvGrpSpPr>
          <p:nvPr/>
        </p:nvGrpSpPr>
        <p:grpSpPr>
          <a:xfrm>
            <a:off x="3419872" y="1460606"/>
            <a:ext cx="2016224" cy="1896385"/>
            <a:chOff x="835904" y="433258"/>
            <a:chExt cx="5841089" cy="5696099"/>
          </a:xfrm>
        </p:grpSpPr>
        <p:grpSp>
          <p:nvGrpSpPr>
            <p:cNvPr id="34" name="グループ化 20"/>
            <p:cNvGrpSpPr/>
            <p:nvPr/>
          </p:nvGrpSpPr>
          <p:grpSpPr>
            <a:xfrm>
              <a:off x="1016600" y="433258"/>
              <a:ext cx="5660393" cy="5696099"/>
              <a:chOff x="1016600" y="433258"/>
              <a:chExt cx="5660393" cy="5696099"/>
            </a:xfrm>
          </p:grpSpPr>
          <p:grpSp>
            <p:nvGrpSpPr>
              <p:cNvPr id="36" name="グループ化 5"/>
              <p:cNvGrpSpPr/>
              <p:nvPr/>
            </p:nvGrpSpPr>
            <p:grpSpPr>
              <a:xfrm>
                <a:off x="1016600" y="433258"/>
                <a:ext cx="5660393" cy="5696099"/>
                <a:chOff x="1160616" y="172610"/>
                <a:chExt cx="5660393" cy="5696099"/>
              </a:xfrm>
            </p:grpSpPr>
            <p:pic>
              <p:nvPicPr>
                <p:cNvPr id="44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13062" t="2778" r="-1385" b="5538"/>
                <a:stretch>
                  <a:fillRect/>
                </a:stretch>
              </p:blipFill>
              <p:spPr bwMode="auto">
                <a:xfrm>
                  <a:off x="1160616" y="172610"/>
                  <a:ext cx="5660393" cy="56960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5" name="円/楕円 3"/>
                <p:cNvSpPr/>
                <p:nvPr/>
              </p:nvSpPr>
              <p:spPr>
                <a:xfrm>
                  <a:off x="1368240" y="404664"/>
                  <a:ext cx="5364000" cy="5364000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37" name="円/楕円 36"/>
              <p:cNvSpPr/>
              <p:nvPr/>
            </p:nvSpPr>
            <p:spPr>
              <a:xfrm>
                <a:off x="3275856" y="2708920"/>
                <a:ext cx="1368152" cy="1296144"/>
              </a:xfrm>
              <a:prstGeom prst="ellipse">
                <a:avLst/>
              </a:prstGeom>
              <a:solidFill>
                <a:srgbClr val="FF0000">
                  <a:alpha val="30000"/>
                </a:srgbClr>
              </a:solidFill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正</a:t>
                </a:r>
                <a:endParaRPr kumimoji="1" lang="ja-JP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38" name="円/楕円 37"/>
              <p:cNvSpPr/>
              <p:nvPr/>
            </p:nvSpPr>
            <p:spPr>
              <a:xfrm rot="8199934">
                <a:off x="3278874" y="3860112"/>
                <a:ext cx="3240360" cy="1296144"/>
              </a:xfrm>
              <a:prstGeom prst="ellipse">
                <a:avLst/>
              </a:prstGeom>
              <a:solidFill>
                <a:srgbClr val="9FB8CD">
                  <a:lumMod val="75000"/>
                  <a:alpha val="30000"/>
                </a:srgbClr>
              </a:solidFill>
              <a:ln w="38100" cap="flat" cmpd="sng" algn="ctr">
                <a:solidFill>
                  <a:srgbClr val="727CA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39" name="円/楕円 38"/>
              <p:cNvSpPr/>
              <p:nvPr/>
            </p:nvSpPr>
            <p:spPr>
              <a:xfrm rot="1075234">
                <a:off x="3194862" y="1285590"/>
                <a:ext cx="2653984" cy="1296144"/>
              </a:xfrm>
              <a:prstGeom prst="ellipse">
                <a:avLst/>
              </a:prstGeom>
              <a:solidFill>
                <a:srgbClr val="9FB8CD">
                  <a:lumMod val="75000"/>
                  <a:alpha val="30000"/>
                </a:srgbClr>
              </a:solidFill>
              <a:ln w="38100" cap="flat" cmpd="sng" algn="ctr">
                <a:solidFill>
                  <a:srgbClr val="727CA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40" name="円/楕円 39"/>
              <p:cNvSpPr/>
              <p:nvPr/>
            </p:nvSpPr>
            <p:spPr>
              <a:xfrm rot="15914942">
                <a:off x="878595" y="2901416"/>
                <a:ext cx="3024336" cy="1296144"/>
              </a:xfrm>
              <a:prstGeom prst="ellipse">
                <a:avLst/>
              </a:prstGeom>
              <a:solidFill>
                <a:srgbClr val="9FB8CD">
                  <a:lumMod val="75000"/>
                  <a:alpha val="30000"/>
                </a:srgbClr>
              </a:solidFill>
              <a:ln w="38100" cap="flat" cmpd="sng" algn="ctr">
                <a:solidFill>
                  <a:srgbClr val="727CA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4391031" y="4019681"/>
                <a:ext cx="1134060" cy="1016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727CA3"/>
                    </a:solidFill>
                    <a:effectLst/>
                    <a:uLnTx/>
                    <a:uFillTx/>
                  </a:rPr>
                  <a:t>負</a:t>
                </a:r>
                <a:endParaRPr kumimoji="1" lang="ja-JP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27CA3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テキスト ボックス 41"/>
              <p:cNvSpPr txBox="1"/>
              <p:nvPr/>
            </p:nvSpPr>
            <p:spPr>
              <a:xfrm>
                <a:off x="1851653" y="3121941"/>
                <a:ext cx="1105955" cy="1109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727CA3"/>
                    </a:solidFill>
                    <a:effectLst/>
                    <a:uLnTx/>
                    <a:uFillTx/>
                  </a:rPr>
                  <a:t>負</a:t>
                </a:r>
                <a:endParaRPr kumimoji="1" lang="ja-JP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727CA3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テキスト ボックス 42"/>
              <p:cNvSpPr txBox="1"/>
              <p:nvPr/>
            </p:nvSpPr>
            <p:spPr>
              <a:xfrm>
                <a:off x="4086305" y="1419096"/>
                <a:ext cx="1015753" cy="1016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727CA3"/>
                    </a:solidFill>
                    <a:effectLst/>
                    <a:uLnTx/>
                    <a:uFillTx/>
                  </a:rPr>
                  <a:t>負</a:t>
                </a:r>
                <a:endParaRPr kumimoji="1" lang="ja-JP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27CA3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5" name="テキスト ボックス 34"/>
            <p:cNvSpPr txBox="1"/>
            <p:nvPr/>
          </p:nvSpPr>
          <p:spPr>
            <a:xfrm>
              <a:off x="835904" y="3209421"/>
              <a:ext cx="427097" cy="737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フリーフォーム 45"/>
          <p:cNvSpPr/>
          <p:nvPr/>
        </p:nvSpPr>
        <p:spPr>
          <a:xfrm>
            <a:off x="5166804" y="3089429"/>
            <a:ext cx="3005596" cy="699611"/>
          </a:xfrm>
          <a:custGeom>
            <a:avLst/>
            <a:gdLst>
              <a:gd name="connsiteX0" fmla="*/ 0 w 2840854"/>
              <a:gd name="connsiteY0" fmla="*/ 355107 h 736847"/>
              <a:gd name="connsiteX1" fmla="*/ 346229 w 2840854"/>
              <a:gd name="connsiteY1" fmla="*/ 683581 h 736847"/>
              <a:gd name="connsiteX2" fmla="*/ 905522 w 2840854"/>
              <a:gd name="connsiteY2" fmla="*/ 674703 h 736847"/>
              <a:gd name="connsiteX3" fmla="*/ 1216241 w 2840854"/>
              <a:gd name="connsiteY3" fmla="*/ 452761 h 736847"/>
              <a:gd name="connsiteX4" fmla="*/ 1358283 w 2840854"/>
              <a:gd name="connsiteY4" fmla="*/ 230820 h 736847"/>
              <a:gd name="connsiteX5" fmla="*/ 1713390 w 2840854"/>
              <a:gd name="connsiteY5" fmla="*/ 44388 h 736847"/>
              <a:gd name="connsiteX6" fmla="*/ 2237173 w 2840854"/>
              <a:gd name="connsiteY6" fmla="*/ 53266 h 736847"/>
              <a:gd name="connsiteX7" fmla="*/ 2681056 w 2840854"/>
              <a:gd name="connsiteY7" fmla="*/ 363985 h 736847"/>
              <a:gd name="connsiteX8" fmla="*/ 2840854 w 2840854"/>
              <a:gd name="connsiteY8" fmla="*/ 621437 h 736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0854" h="736847">
                <a:moveTo>
                  <a:pt x="0" y="355107"/>
                </a:moveTo>
                <a:cubicBezTo>
                  <a:pt x="97654" y="492711"/>
                  <a:pt x="195309" y="630315"/>
                  <a:pt x="346229" y="683581"/>
                </a:cubicBezTo>
                <a:cubicBezTo>
                  <a:pt x="497149" y="736847"/>
                  <a:pt x="760520" y="713173"/>
                  <a:pt x="905522" y="674703"/>
                </a:cubicBezTo>
                <a:cubicBezTo>
                  <a:pt x="1050524" y="636233"/>
                  <a:pt x="1140781" y="526741"/>
                  <a:pt x="1216241" y="452761"/>
                </a:cubicBezTo>
                <a:cubicBezTo>
                  <a:pt x="1291701" y="378781"/>
                  <a:pt x="1275425" y="298882"/>
                  <a:pt x="1358283" y="230820"/>
                </a:cubicBezTo>
                <a:cubicBezTo>
                  <a:pt x="1441141" y="162758"/>
                  <a:pt x="1566908" y="73980"/>
                  <a:pt x="1713390" y="44388"/>
                </a:cubicBezTo>
                <a:cubicBezTo>
                  <a:pt x="1859872" y="14796"/>
                  <a:pt x="2075895" y="0"/>
                  <a:pt x="2237173" y="53266"/>
                </a:cubicBezTo>
                <a:cubicBezTo>
                  <a:pt x="2398451" y="106532"/>
                  <a:pt x="2580443" y="269290"/>
                  <a:pt x="2681056" y="363985"/>
                </a:cubicBezTo>
                <a:cubicBezTo>
                  <a:pt x="2781669" y="458680"/>
                  <a:pt x="2811261" y="540058"/>
                  <a:pt x="2840854" y="621437"/>
                </a:cubicBezTo>
              </a:path>
            </a:pathLst>
          </a:custGeom>
          <a:ln w="1524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7" name="グループ化 46"/>
          <p:cNvGrpSpPr/>
          <p:nvPr/>
        </p:nvGrpSpPr>
        <p:grpSpPr>
          <a:xfrm>
            <a:off x="6516216" y="2564904"/>
            <a:ext cx="1224136" cy="2232248"/>
            <a:chOff x="6516216" y="2564904"/>
            <a:chExt cx="1224136" cy="2232248"/>
          </a:xfrm>
        </p:grpSpPr>
        <p:sp>
          <p:nvSpPr>
            <p:cNvPr id="48" name="フローチャート : 磁気ディスク 47"/>
            <p:cNvSpPr/>
            <p:nvPr/>
          </p:nvSpPr>
          <p:spPr>
            <a:xfrm>
              <a:off x="6516216" y="2564904"/>
              <a:ext cx="1224136" cy="2232248"/>
            </a:xfrm>
            <a:prstGeom prst="flowChartMagneticDisk">
              <a:avLst/>
            </a:prstGeom>
            <a:solidFill>
              <a:srgbClr val="FF0000">
                <a:alpha val="82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6516216" y="2691959"/>
              <a:ext cx="1112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i="1" dirty="0" smtClean="0">
                  <a:solidFill>
                    <a:schemeClr val="bg1"/>
                  </a:solidFill>
                </a:rPr>
                <a:t>高気圧</a:t>
              </a:r>
              <a:endParaRPr kumimoji="1" lang="ja-JP" altLang="en-US" sz="24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50" name="直線コネクタ 49"/>
            <p:cNvCxnSpPr/>
            <p:nvPr/>
          </p:nvCxnSpPr>
          <p:spPr>
            <a:xfrm rot="5400000" flipH="1" flipV="1">
              <a:off x="7182290" y="3152442"/>
              <a:ext cx="144016" cy="18002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 rot="16200000" flipH="1">
              <a:off x="7218294" y="3260454"/>
              <a:ext cx="72008" cy="18002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テキスト ボックス 51"/>
          <p:cNvSpPr txBox="1"/>
          <p:nvPr/>
        </p:nvSpPr>
        <p:spPr>
          <a:xfrm>
            <a:off x="4427984" y="4077072"/>
            <a:ext cx="2664296" cy="6155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2000" dirty="0" smtClean="0"/>
              <a:t>気圧配置が固定される</a:t>
            </a:r>
            <a:endParaRPr lang="en-US" altLang="ja-JP" sz="2000" dirty="0" smtClean="0"/>
          </a:p>
          <a:p>
            <a:r>
              <a:rPr lang="en-US" altLang="ja-JP" sz="1400" dirty="0" smtClean="0"/>
              <a:t>[Tachibana</a:t>
            </a:r>
            <a:r>
              <a:rPr lang="ja-JP" altLang="en-US" sz="1400" dirty="0" smtClean="0"/>
              <a:t> </a:t>
            </a:r>
            <a:r>
              <a:rPr lang="en-US" altLang="ja-JP" sz="1400" i="1" dirty="0" smtClean="0"/>
              <a:t>et</a:t>
            </a:r>
            <a:r>
              <a:rPr lang="ja-JP" altLang="en-US" sz="1400" i="1" dirty="0" smtClean="0"/>
              <a:t> </a:t>
            </a:r>
            <a:r>
              <a:rPr lang="en-US" altLang="ja-JP" sz="1400" i="1" dirty="0" smtClean="0"/>
              <a:t>al.</a:t>
            </a:r>
            <a:r>
              <a:rPr lang="ja-JP" altLang="en-US" sz="1400" i="1" dirty="0" smtClean="0"/>
              <a:t> </a:t>
            </a:r>
            <a:r>
              <a:rPr lang="en-US" altLang="ja-JP" sz="1400" dirty="0" smtClean="0"/>
              <a:t>(2010)</a:t>
            </a:r>
            <a:r>
              <a:rPr lang="ja-JP" altLang="en-US" sz="1400" dirty="0" smtClean="0"/>
              <a:t> </a:t>
            </a:r>
            <a:r>
              <a:rPr lang="en-US" altLang="ja-JP" sz="1400" dirty="0" smtClean="0"/>
              <a:t>]</a:t>
            </a:r>
            <a:endParaRPr kumimoji="1" lang="ja-JP" altLang="en-US" sz="1400" dirty="0"/>
          </a:p>
        </p:txBody>
      </p:sp>
      <p:sp>
        <p:nvSpPr>
          <p:cNvPr id="53" name="爆発 2 52"/>
          <p:cNvSpPr/>
          <p:nvPr/>
        </p:nvSpPr>
        <p:spPr>
          <a:xfrm>
            <a:off x="4860032" y="4149080"/>
            <a:ext cx="4824536" cy="1440160"/>
          </a:xfrm>
          <a:prstGeom prst="irregularSeal2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 smtClean="0">
                <a:solidFill>
                  <a:schemeClr val="tx1"/>
                </a:solidFill>
              </a:rPr>
              <a:t>暑い！！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" presetClass="entr" presetSubtype="32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5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6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9" grpId="0" animBg="1"/>
      <p:bldP spid="24" grpId="0" animBg="1"/>
      <p:bldP spid="24" grpId="1" animBg="1"/>
      <p:bldP spid="25" grpId="0" animBg="1"/>
      <p:bldP spid="25" grpId="1" animBg="1"/>
      <p:bldP spid="26" grpId="0"/>
      <p:bldP spid="27" grpId="0" animBg="1"/>
      <p:bldP spid="27" grpId="1" animBg="1"/>
      <p:bldP spid="28" grpId="0"/>
      <p:bldP spid="29" grpId="0" animBg="1"/>
      <p:bldP spid="30" grpId="0" animBg="1"/>
      <p:bldP spid="30" grpId="1" animBg="1"/>
      <p:bldP spid="31" grpId="0" animBg="1"/>
      <p:bldP spid="32" grpId="0" animBg="1"/>
      <p:bldP spid="46" grpId="0" animBg="1"/>
      <p:bldP spid="52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179512" y="404664"/>
            <a:ext cx="8712968" cy="0"/>
          </a:xfrm>
          <a:prstGeom prst="line">
            <a:avLst/>
          </a:prstGeom>
          <a:ln w="38100" cap="rnd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107504" y="234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使用データ</a:t>
            </a:r>
            <a:endParaRPr kumimoji="1" lang="ja-JP" altLang="en-US" sz="2000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sp>
        <p:nvSpPr>
          <p:cNvPr id="5" name="コンテンツ プレースホルダ 2"/>
          <p:cNvSpPr txBox="1">
            <a:spLocks/>
          </p:cNvSpPr>
          <p:nvPr/>
        </p:nvSpPr>
        <p:spPr>
          <a:xfrm>
            <a:off x="251520" y="692696"/>
            <a:ext cx="8892480" cy="58818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NCEP/NCAR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再解析データ（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1958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年～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2010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年）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温度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ジオポテンシャル高度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東西南北風速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速度ポテンシャル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ja-JP" altLang="en-US" sz="2000" dirty="0" smtClean="0"/>
              <a:t>オメガ（鉛直</a:t>
            </a:r>
            <a:r>
              <a:rPr lang="en-US" altLang="ja-JP" sz="2000" dirty="0" smtClean="0"/>
              <a:t>p</a:t>
            </a:r>
            <a:r>
              <a:rPr lang="ja-JP" altLang="en-US" sz="2000" dirty="0" smtClean="0"/>
              <a:t>速度）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2800" dirty="0" smtClean="0"/>
              <a:t>NOAA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Interpolated</a:t>
            </a:r>
            <a:r>
              <a:rPr lang="ja-JP" altLang="en-US" sz="2800" dirty="0" smtClean="0"/>
              <a:t>（</a:t>
            </a:r>
            <a:r>
              <a:rPr lang="en-US" altLang="ja-JP" sz="2800" dirty="0" smtClean="0"/>
              <a:t>1974</a:t>
            </a:r>
            <a:r>
              <a:rPr lang="ja-JP" altLang="en-US" sz="2800" dirty="0" smtClean="0"/>
              <a:t>年～</a:t>
            </a:r>
            <a:r>
              <a:rPr lang="en-US" altLang="ja-JP" sz="2800" dirty="0" smtClean="0"/>
              <a:t>2010</a:t>
            </a:r>
            <a:r>
              <a:rPr lang="ja-JP" altLang="en-US" sz="2800" dirty="0" smtClean="0"/>
              <a:t>年）</a:t>
            </a:r>
            <a:endParaRPr lang="en-US" altLang="ja-JP" sz="2800" dirty="0" smtClean="0"/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000" dirty="0" smtClean="0"/>
              <a:t>OLR</a:t>
            </a:r>
            <a:r>
              <a:rPr lang="ja-JP" altLang="en-US" sz="2000" dirty="0" smtClean="0"/>
              <a:t>（</a:t>
            </a:r>
            <a:r>
              <a:rPr lang="en-US" altLang="ja-JP" sz="2000" dirty="0" smtClean="0"/>
              <a:t>Outgoing</a:t>
            </a:r>
            <a:r>
              <a:rPr lang="ja-JP" altLang="en-US" sz="2000" dirty="0" smtClean="0"/>
              <a:t> </a:t>
            </a:r>
            <a:r>
              <a:rPr lang="en-US" altLang="ja-JP" sz="2000" dirty="0" err="1" smtClean="0"/>
              <a:t>Longwave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Radiation</a:t>
            </a:r>
            <a:r>
              <a:rPr lang="ja-JP" altLang="en-US" sz="2000" dirty="0" smtClean="0"/>
              <a:t>：外向き長波放射）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NOAA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Extended Reconstructed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（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1958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～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2010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年）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SST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（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Sea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Surface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Temperature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）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長期再解析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JRA-25</a:t>
            </a:r>
            <a:r>
              <a:rPr kumimoji="1" lang="ja-JP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気象庁気候データ同化システム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JCDAS(1979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年～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2010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年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ja-JP" altLang="en-US" sz="2000" dirty="0" smtClean="0"/>
              <a:t>潜熱</a:t>
            </a:r>
            <a:endParaRPr lang="en-US" altLang="ja-JP" sz="2000" dirty="0" smtClean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ja-JP" altLang="en-US" sz="2000" dirty="0" smtClean="0"/>
              <a:t>顕熱</a:t>
            </a:r>
            <a:endParaRPr lang="en-US" altLang="ja-JP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179512" y="404664"/>
            <a:ext cx="8712968" cy="0"/>
          </a:xfrm>
          <a:prstGeom prst="line">
            <a:avLst/>
          </a:prstGeom>
          <a:ln w="38100" cap="rnd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107504" y="234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解析方法</a:t>
            </a:r>
            <a:endParaRPr kumimoji="1" lang="ja-JP" altLang="en-US" sz="2000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sp>
        <p:nvSpPr>
          <p:cNvPr id="5" name="コンテンツ プレースホルダ 2"/>
          <p:cNvSpPr txBox="1">
            <a:spLocks/>
          </p:cNvSpPr>
          <p:nvPr/>
        </p:nvSpPr>
        <p:spPr>
          <a:xfrm>
            <a:off x="251520" y="692696"/>
            <a:ext cx="8892480" cy="58818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2010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年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月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日～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月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日の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26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日間平均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850hPa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温度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300hPa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ジオポテンシャル高度、</a:t>
            </a:r>
            <a:r>
              <a:rPr lang="en-US" altLang="ja-JP" sz="2000" dirty="0" smtClean="0"/>
              <a:t>Wave Activity Flux</a:t>
            </a:r>
            <a:r>
              <a:rPr lang="ja-JP" altLang="en-US" sz="2000" dirty="0" smtClean="0"/>
              <a:t> （波活動度フラックス）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ja-JP" altLang="en-US" sz="2000" dirty="0" smtClean="0"/>
              <a:t>東西風速</a:t>
            </a:r>
            <a:endParaRPr lang="en-US" altLang="ja-JP" sz="2000" dirty="0" smtClean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OLR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偏差、風の収束発散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ja-JP" altLang="en-US" sz="2000" dirty="0" smtClean="0"/>
              <a:t>速度ポテンシャル</a:t>
            </a:r>
            <a:endParaRPr lang="en-US" altLang="ja-JP" sz="2000" dirty="0" smtClean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500hPa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オメガ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2800" dirty="0" smtClean="0"/>
              <a:t>2009</a:t>
            </a:r>
            <a:r>
              <a:rPr lang="ja-JP" altLang="en-US" sz="2800" dirty="0" smtClean="0"/>
              <a:t>年</a:t>
            </a:r>
            <a:r>
              <a:rPr lang="en-US" altLang="ja-JP" sz="2800" dirty="0" smtClean="0"/>
              <a:t>12</a:t>
            </a:r>
            <a:r>
              <a:rPr lang="ja-JP" altLang="en-US" sz="2800" dirty="0" smtClean="0"/>
              <a:t>月～</a:t>
            </a:r>
            <a:r>
              <a:rPr lang="en-US" altLang="ja-JP" sz="2800" dirty="0" smtClean="0"/>
              <a:t>2010</a:t>
            </a:r>
            <a:r>
              <a:rPr lang="ja-JP" altLang="en-US" sz="2800" dirty="0" smtClean="0"/>
              <a:t>年</a:t>
            </a:r>
            <a:r>
              <a:rPr lang="en-US" altLang="ja-JP" sz="2800" dirty="0" smtClean="0"/>
              <a:t>8</a:t>
            </a:r>
            <a:r>
              <a:rPr lang="ja-JP" altLang="en-US" sz="2800" dirty="0" smtClean="0"/>
              <a:t>月の各月平均</a:t>
            </a:r>
            <a:endParaRPr lang="en-US" altLang="ja-JP" sz="2800" dirty="0" smtClean="0"/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ja-JP" altLang="en-US" sz="2000" dirty="0" smtClean="0"/>
              <a:t>潜熱＋顕熱</a:t>
            </a:r>
            <a:endParaRPr lang="en-US" altLang="ja-JP" sz="2000" dirty="0" smtClean="0"/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000" dirty="0" smtClean="0"/>
              <a:t>SST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2009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年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月～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2010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年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月</a:t>
            </a:r>
            <a:r>
              <a:rPr lang="ja-JP" altLang="en-US" sz="2800" dirty="0" smtClean="0"/>
              <a:t>の</a:t>
            </a:r>
            <a:r>
              <a:rPr lang="en-US" altLang="ja-JP" sz="2800" dirty="0" smtClean="0"/>
              <a:t>3</a:t>
            </a:r>
            <a:r>
              <a:rPr lang="ja-JP" altLang="en-US" sz="2800" dirty="0" smtClean="0"/>
              <a:t>カ月平均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altLang="ja-JP" sz="2000" dirty="0" smtClean="0"/>
              <a:t>300hPa</a:t>
            </a:r>
            <a:r>
              <a:rPr lang="ja-JP" altLang="en-US" sz="2000" dirty="0" smtClean="0"/>
              <a:t>ジオポテンシャル高度</a:t>
            </a:r>
            <a:endParaRPr lang="en-US" altLang="ja-JP" sz="2000" dirty="0" smtClean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1332" y="1988840"/>
            <a:ext cx="2825164" cy="240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円/楕円 10"/>
          <p:cNvSpPr/>
          <p:nvPr/>
        </p:nvSpPr>
        <p:spPr>
          <a:xfrm>
            <a:off x="8388424" y="2348880"/>
            <a:ext cx="576064" cy="1008112"/>
          </a:xfrm>
          <a:prstGeom prst="ellipse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四角形吹き出し 11"/>
          <p:cNvSpPr/>
          <p:nvPr/>
        </p:nvSpPr>
        <p:spPr>
          <a:xfrm>
            <a:off x="4644008" y="2420888"/>
            <a:ext cx="2952328" cy="360040"/>
          </a:xfrm>
          <a:prstGeom prst="wedgeRectCallout">
            <a:avLst>
              <a:gd name="adj1" fmla="val 75697"/>
              <a:gd name="adj2" fmla="val 45150"/>
            </a:avLst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/>
              <a:t>2010</a:t>
            </a:r>
            <a:r>
              <a:rPr kumimoji="1" lang="ja-JP" altLang="en-US" sz="2000" dirty="0" smtClean="0"/>
              <a:t>年</a:t>
            </a:r>
            <a:r>
              <a:rPr kumimoji="1" lang="en-US" altLang="ja-JP" sz="2000" dirty="0" smtClean="0"/>
              <a:t>7</a:t>
            </a:r>
            <a:r>
              <a:rPr kumimoji="1" lang="ja-JP" altLang="en-US" sz="2000" dirty="0" smtClean="0"/>
              <a:t>月</a:t>
            </a:r>
            <a:r>
              <a:rPr kumimoji="1" lang="en-US" altLang="ja-JP" sz="2000" dirty="0" smtClean="0"/>
              <a:t>10</a:t>
            </a:r>
            <a:r>
              <a:rPr kumimoji="1" lang="ja-JP" altLang="en-US" sz="2000" dirty="0" smtClean="0"/>
              <a:t>日～</a:t>
            </a:r>
            <a:r>
              <a:rPr kumimoji="1" lang="en-US" altLang="ja-JP" sz="2000" dirty="0" smtClean="0"/>
              <a:t>8</a:t>
            </a:r>
            <a:r>
              <a:rPr kumimoji="1" lang="ja-JP" altLang="en-US" sz="2000" dirty="0" smtClean="0"/>
              <a:t>月</a:t>
            </a:r>
            <a:r>
              <a:rPr kumimoji="1" lang="en-US" altLang="ja-JP" sz="2000" dirty="0" smtClean="0"/>
              <a:t>4</a:t>
            </a:r>
            <a:r>
              <a:rPr kumimoji="1" lang="ja-JP" altLang="en-US" sz="2000" dirty="0" smtClean="0"/>
              <a:t>日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グループ化 38"/>
          <p:cNvGrpSpPr>
            <a:grpSpLocks noChangeAspect="1"/>
          </p:cNvGrpSpPr>
          <p:nvPr/>
        </p:nvGrpSpPr>
        <p:grpSpPr>
          <a:xfrm>
            <a:off x="0" y="1248588"/>
            <a:ext cx="4457837" cy="3476556"/>
            <a:chOff x="0" y="620688"/>
            <a:chExt cx="3714865" cy="289713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20688"/>
              <a:ext cx="3707904" cy="2897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正方形/長方形 7"/>
            <p:cNvSpPr/>
            <p:nvPr/>
          </p:nvSpPr>
          <p:spPr>
            <a:xfrm>
              <a:off x="89587" y="620688"/>
              <a:ext cx="1140127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/>
                <a:t>850</a:t>
              </a:r>
              <a:r>
                <a:rPr kumimoji="1" lang="en-US" altLang="ja-JP" dirty="0" smtClean="0"/>
                <a:t>hPa</a:t>
              </a:r>
              <a:r>
                <a:rPr kumimoji="1" lang="ja-JP" altLang="en-US" dirty="0" smtClean="0"/>
                <a:t>気温</a:t>
              </a:r>
              <a:endParaRPr kumimoji="1" lang="ja-JP" altLang="en-US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3450049" y="2909856"/>
              <a:ext cx="2648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/>
                <a:t>K</a:t>
              </a:r>
              <a:endParaRPr kumimoji="1" lang="ja-JP" altLang="en-US" sz="1200" dirty="0"/>
            </a:p>
          </p:txBody>
        </p:sp>
      </p:grpSp>
      <p:cxnSp>
        <p:nvCxnSpPr>
          <p:cNvPr id="3" name="直線コネクタ 2"/>
          <p:cNvCxnSpPr/>
          <p:nvPr/>
        </p:nvCxnSpPr>
        <p:spPr>
          <a:xfrm>
            <a:off x="179512" y="404664"/>
            <a:ext cx="8712968" cy="0"/>
          </a:xfrm>
          <a:prstGeom prst="line">
            <a:avLst/>
          </a:prstGeom>
          <a:ln w="38100" cap="rnd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107504" y="234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結果：気温、ジオポテンシャル、東西風速</a:t>
            </a:r>
            <a:r>
              <a:rPr lang="en-US" altLang="ja-JP" sz="2000" dirty="0" smtClean="0"/>
              <a:t>【2010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7/10</a:t>
            </a:r>
            <a:r>
              <a:rPr lang="ja-JP" altLang="en-US" sz="2000" dirty="0" smtClean="0"/>
              <a:t>～</a:t>
            </a:r>
            <a:r>
              <a:rPr lang="en-US" altLang="ja-JP" sz="2000" dirty="0" smtClean="0"/>
              <a:t>8/4】</a:t>
            </a:r>
            <a:endParaRPr kumimoji="1" lang="ja-JP" altLang="en-US" sz="2000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 rot="1242776">
            <a:off x="2774727" y="3353309"/>
            <a:ext cx="556804" cy="932675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8" name="グループ化 37"/>
          <p:cNvGrpSpPr>
            <a:grpSpLocks noChangeAspect="1"/>
          </p:cNvGrpSpPr>
          <p:nvPr/>
        </p:nvGrpSpPr>
        <p:grpSpPr>
          <a:xfrm>
            <a:off x="4499992" y="1196752"/>
            <a:ext cx="4680520" cy="3448955"/>
            <a:chOff x="-18084" y="3655415"/>
            <a:chExt cx="3900431" cy="287412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717031"/>
              <a:ext cx="3851920" cy="2812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正方形/長方形 8"/>
            <p:cNvSpPr/>
            <p:nvPr/>
          </p:nvSpPr>
          <p:spPr>
            <a:xfrm>
              <a:off x="-18084" y="3655415"/>
              <a:ext cx="2520279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300hPa</a:t>
              </a:r>
              <a:r>
                <a:rPr kumimoji="1" lang="ja-JP" altLang="en-US" dirty="0" smtClean="0"/>
                <a:t>ジオポテンシャル高度</a:t>
              </a:r>
              <a:endParaRPr kumimoji="1" lang="ja-JP" altLang="en-US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3574249" y="6033049"/>
              <a:ext cx="3080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/>
                <a:t>m</a:t>
              </a:r>
              <a:endParaRPr kumimoji="1" lang="ja-JP" altLang="en-US" sz="1200" dirty="0"/>
            </a:p>
          </p:txBody>
        </p:sp>
      </p:grpSp>
      <p:sp>
        <p:nvSpPr>
          <p:cNvPr id="26" name="正方形/長方形 25"/>
          <p:cNvSpPr/>
          <p:nvPr/>
        </p:nvSpPr>
        <p:spPr>
          <a:xfrm>
            <a:off x="3851920" y="5301208"/>
            <a:ext cx="1440160" cy="115212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b="1" dirty="0" smtClean="0">
                <a:solidFill>
                  <a:schemeClr val="tx1"/>
                </a:solidFill>
              </a:rPr>
              <a:t>色</a:t>
            </a:r>
            <a:r>
              <a:rPr kumimoji="1" lang="ja-JP" altLang="en-US" dirty="0" smtClean="0"/>
              <a:t>：偏差</a:t>
            </a:r>
            <a:endParaRPr kumimoji="1" lang="en-US" altLang="ja-JP" dirty="0" smtClean="0"/>
          </a:p>
          <a:p>
            <a:endParaRPr kumimoji="1" lang="en-US" altLang="ja-JP" sz="900" dirty="0" smtClean="0"/>
          </a:p>
          <a:p>
            <a:r>
              <a:rPr lang="ja-JP" altLang="en-US" b="1" dirty="0" smtClean="0">
                <a:solidFill>
                  <a:schemeClr val="tx1"/>
                </a:solidFill>
              </a:rPr>
              <a:t>線</a:t>
            </a:r>
            <a:r>
              <a:rPr lang="ja-JP" altLang="en-US" dirty="0" smtClean="0"/>
              <a:t>：</a:t>
            </a:r>
            <a:r>
              <a:rPr lang="en-US" altLang="ja-JP" dirty="0" smtClean="0"/>
              <a:t>26</a:t>
            </a:r>
            <a:r>
              <a:rPr lang="ja-JP" altLang="en-US" dirty="0" smtClean="0"/>
              <a:t>日間</a:t>
            </a:r>
            <a:endParaRPr lang="en-US" altLang="ja-JP" dirty="0" smtClean="0"/>
          </a:p>
          <a:p>
            <a:r>
              <a:rPr lang="ja-JP" altLang="en-US" dirty="0" smtClean="0"/>
              <a:t>　　平均の値</a:t>
            </a:r>
            <a:endParaRPr kumimoji="1" lang="ja-JP" altLang="en-US" dirty="0"/>
          </a:p>
        </p:txBody>
      </p:sp>
      <p:sp>
        <p:nvSpPr>
          <p:cNvPr id="12" name="四角形吹き出し 11"/>
          <p:cNvSpPr/>
          <p:nvPr/>
        </p:nvSpPr>
        <p:spPr>
          <a:xfrm>
            <a:off x="7020272" y="4509120"/>
            <a:ext cx="1656184" cy="576064"/>
          </a:xfrm>
          <a:prstGeom prst="wedgeRectCallout">
            <a:avLst>
              <a:gd name="adj1" fmla="val -34995"/>
              <a:gd name="adj2" fmla="val -117942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 smtClean="0">
                <a:solidFill>
                  <a:schemeClr val="tx1"/>
                </a:solidFill>
              </a:rPr>
              <a:t>北極振動：正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5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|1.7|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4|3.8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0.5|0.5|0.5|0.8|1.4|0.6|1.1|1.2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|1.6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8|1.1|4.7|3.8|4.5|2.5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6|2.5|2.1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.3|5.9|1.4|0.9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9|1.9|2.5|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3"/>
</p:tagLst>
</file>

<file path=ppt/theme/theme1.xml><?xml version="1.0" encoding="utf-8"?>
<a:theme xmlns:a="http://schemas.openxmlformats.org/drawingml/2006/main" name="Office テーマ">
  <a:themeElements>
    <a:clrScheme name="メトロ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1881</TotalTime>
  <Words>943</Words>
  <Application>Microsoft Office PowerPoint</Application>
  <PresentationFormat>画面に合わせる (4:3)</PresentationFormat>
  <Paragraphs>230</Paragraphs>
  <Slides>18</Slides>
  <Notes>0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0" baseType="lpstr">
      <vt:lpstr>Office テーマ</vt:lpstr>
      <vt:lpstr>数式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mie-university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Otomi</dc:creator>
  <cp:lastModifiedBy>otomi</cp:lastModifiedBy>
  <cp:revision>101</cp:revision>
  <dcterms:created xsi:type="dcterms:W3CDTF">2011-02-02T09:33:59Z</dcterms:created>
  <dcterms:modified xsi:type="dcterms:W3CDTF">2011-07-08T05:49:08Z</dcterms:modified>
</cp:coreProperties>
</file>