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352" r:id="rId3"/>
    <p:sldId id="299" r:id="rId4"/>
    <p:sldId id="310" r:id="rId5"/>
    <p:sldId id="334" r:id="rId6"/>
    <p:sldId id="343" r:id="rId7"/>
    <p:sldId id="344" r:id="rId8"/>
    <p:sldId id="345" r:id="rId9"/>
    <p:sldId id="346" r:id="rId10"/>
    <p:sldId id="347" r:id="rId11"/>
    <p:sldId id="348" r:id="rId12"/>
    <p:sldId id="355" r:id="rId13"/>
    <p:sldId id="349" r:id="rId14"/>
    <p:sldId id="350" r:id="rId15"/>
    <p:sldId id="353" r:id="rId16"/>
    <p:sldId id="354" r:id="rId17"/>
    <p:sldId id="320" r:id="rId18"/>
    <p:sldId id="323" r:id="rId19"/>
    <p:sldId id="337" r:id="rId20"/>
    <p:sldId id="330" r:id="rId21"/>
    <p:sldId id="341" r:id="rId22"/>
    <p:sldId id="340" r:id="rId23"/>
    <p:sldId id="342" r:id="rId24"/>
    <p:sldId id="358" r:id="rId25"/>
    <p:sldId id="359" r:id="rId26"/>
    <p:sldId id="360" r:id="rId2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6600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6" autoAdjust="0"/>
    <p:restoredTop sz="94353" autoAdjust="0"/>
  </p:normalViewPr>
  <p:slideViewPr>
    <p:cSldViewPr>
      <p:cViewPr varScale="1">
        <p:scale>
          <a:sx n="107" d="100"/>
          <a:sy n="107" d="100"/>
        </p:scale>
        <p:origin x="-12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FE431-DAAF-4687-A411-CEED6D1B0012}" type="datetimeFigureOut">
              <a:rPr kumimoji="1" lang="ja-JP" altLang="en-US" smtClean="0"/>
              <a:pPr/>
              <a:t>2012/2/13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067AC-75FA-4BA5-AE6A-236D957C98BF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FF72C-4A03-4C62-8AA0-5E6E8E92BE91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59B5-5ABD-4360-9915-DF117E22D93A}" type="datetime1">
              <a:rPr kumimoji="1" lang="ja-JP" altLang="en-US" smtClean="0"/>
              <a:t>2012/2/13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7F11-9125-45E3-93A8-007CC3BC0CB8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6500-3C3C-4B47-B7B8-8286D0055D9F}" type="datetime1">
              <a:rPr kumimoji="1" lang="ja-JP" altLang="en-US" smtClean="0"/>
              <a:t>2012/2/13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7F11-9125-45E3-93A8-007CC3BC0CB8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41D4-37D2-476B-BE64-5FDDA972C903}" type="datetime1">
              <a:rPr kumimoji="1" lang="ja-JP" altLang="en-US" smtClean="0"/>
              <a:t>2012/2/13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7F11-9125-45E3-93A8-007CC3BC0CB8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6D48-32B8-4823-8882-01BE3597B1F2}" type="datetime1">
              <a:rPr kumimoji="1" lang="ja-JP" altLang="en-US" smtClean="0"/>
              <a:t>2012/2/13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7F11-9125-45E3-93A8-007CC3BC0CB8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BFCA-CAD5-406F-A564-A9949E4C8B8A}" type="datetime1">
              <a:rPr kumimoji="1" lang="ja-JP" altLang="en-US" smtClean="0"/>
              <a:t>2012/2/13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7F11-9125-45E3-93A8-007CC3BC0CB8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24ED-D889-4D35-85CE-A89B89993369}" type="datetime1">
              <a:rPr kumimoji="1" lang="ja-JP" altLang="en-US" smtClean="0"/>
              <a:t>2012/2/13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7F11-9125-45E3-93A8-007CC3BC0CB8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D521-9A90-45C4-B7AA-CBA0EAF93475}" type="datetime1">
              <a:rPr kumimoji="1" lang="ja-JP" altLang="en-US" smtClean="0"/>
              <a:t>2012/2/13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7F11-9125-45E3-93A8-007CC3BC0CB8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A640-E035-4210-BF87-20F24FADB9C1}" type="datetime1">
              <a:rPr kumimoji="1" lang="ja-JP" altLang="en-US" smtClean="0"/>
              <a:t>2012/2/13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7F11-9125-45E3-93A8-007CC3BC0CB8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854E-354F-4E80-9760-CA0A6E48735E}" type="datetime1">
              <a:rPr kumimoji="1" lang="ja-JP" altLang="en-US" smtClean="0"/>
              <a:t>2012/2/13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7F11-9125-45E3-93A8-007CC3BC0CB8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CA30-F2F7-4F78-BBE6-4E3348FD1C64}" type="datetime1">
              <a:rPr kumimoji="1" lang="ja-JP" altLang="en-US" smtClean="0"/>
              <a:t>2012/2/13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7F11-9125-45E3-93A8-007CC3BC0CB8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E7CD-3BA3-4B98-8F26-89A22DAB6E4C}" type="datetime1">
              <a:rPr kumimoji="1" lang="ja-JP" altLang="en-US" smtClean="0"/>
              <a:t>2012/2/13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7F11-9125-45E3-93A8-007CC3BC0CB8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49300-0764-4CCD-A488-E4704EA4E78B}" type="datetime1">
              <a:rPr kumimoji="1" lang="ja-JP" altLang="en-US" smtClean="0"/>
              <a:t>2012/2/13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07F11-9125-45E3-93A8-007CC3BC0CB8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e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IMG_25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3497"/>
            <a:ext cx="9396536" cy="689149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468544" cy="3429023"/>
          </a:xfrm>
          <a:noFill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ja-JP" alt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夏季オホーツク海の海面からの冷却は</a:t>
            </a:r>
            <a:r>
              <a:rPr lang="en-US" altLang="ja-JP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en-US" altLang="ja-JP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ja-JP" alt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大気をどの程度高気圧化させるか</a:t>
            </a:r>
            <a:r>
              <a:rPr lang="en-US" altLang="ja-JP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en-US" altLang="ja-JP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US" altLang="ja-JP" sz="2800" b="1" dirty="0" smtClean="0"/>
              <a:t>The rising of atmospheric pressure cooling</a:t>
            </a:r>
            <a:r>
              <a:rPr lang="ja-JP" altLang="ja-JP" sz="2800" dirty="0" smtClean="0"/>
              <a:t/>
            </a:r>
            <a:br>
              <a:rPr lang="ja-JP" altLang="ja-JP" sz="2800" dirty="0" smtClean="0"/>
            </a:br>
            <a:r>
              <a:rPr lang="en-US" altLang="ja-JP" sz="2800" b="1" dirty="0" smtClean="0"/>
              <a:t>from summer Okhotsk sea surface</a:t>
            </a:r>
            <a:r>
              <a:rPr lang="ja-JP" altLang="ja-JP" sz="3600" dirty="0" smtClean="0"/>
              <a:t/>
            </a:r>
            <a:br>
              <a:rPr lang="ja-JP" altLang="ja-JP" sz="3600" dirty="0" smtClean="0"/>
            </a:br>
            <a:r>
              <a:rPr lang="en-US" altLang="ja-JP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en-US" altLang="ja-JP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kumimoji="1" lang="ja-JP" alt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092280" y="476672"/>
            <a:ext cx="1521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/>
                </a:solidFill>
              </a:rPr>
              <a:t>2012</a:t>
            </a:r>
            <a:r>
              <a:rPr kumimoji="1" lang="ja-JP" altLang="en-US" sz="1400" dirty="0" smtClean="0">
                <a:solidFill>
                  <a:schemeClr val="bg1"/>
                </a:solidFill>
              </a:rPr>
              <a:t>年　</a:t>
            </a:r>
            <a:r>
              <a:rPr lang="en-US" altLang="ja-JP" sz="1400" dirty="0" smtClean="0">
                <a:solidFill>
                  <a:schemeClr val="bg1"/>
                </a:solidFill>
              </a:rPr>
              <a:t>2</a:t>
            </a:r>
            <a:r>
              <a:rPr kumimoji="1" lang="ja-JP" altLang="en-US" sz="1400" dirty="0" smtClean="0">
                <a:solidFill>
                  <a:schemeClr val="bg1"/>
                </a:solidFill>
              </a:rPr>
              <a:t>月</a:t>
            </a:r>
            <a:r>
              <a:rPr lang="en-US" altLang="ja-JP" sz="1400" dirty="0" smtClean="0">
                <a:solidFill>
                  <a:schemeClr val="bg1"/>
                </a:solidFill>
              </a:rPr>
              <a:t>14</a:t>
            </a:r>
            <a:r>
              <a:rPr kumimoji="1" lang="ja-JP" altLang="en-US" sz="1400" dirty="0" smtClean="0">
                <a:solidFill>
                  <a:schemeClr val="bg1"/>
                </a:solidFill>
              </a:rPr>
              <a:t>日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 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83768" y="6309320"/>
            <a:ext cx="680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写真　</a:t>
            </a:r>
            <a:r>
              <a:rPr kumimoji="1" lang="en-US" altLang="ja-JP" dirty="0" smtClean="0"/>
              <a:t>2011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19</a:t>
            </a:r>
            <a:r>
              <a:rPr kumimoji="1" lang="ja-JP" altLang="en-US" dirty="0" smtClean="0"/>
              <a:t>日　オホーツク海　海氷　写真提供　安藤　雄太</a:t>
            </a:r>
            <a:endParaRPr kumimoji="1" lang="ja-JP" altLang="en-US" dirty="0"/>
          </a:p>
        </p:txBody>
      </p:sp>
      <p:pic>
        <p:nvPicPr>
          <p:cNvPr id="9" name="図 8" descr="qr-tachich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165304"/>
            <a:ext cx="504056" cy="504056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671392" y="4303455"/>
            <a:ext cx="5472608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地球環境気候学研究室</a:t>
            </a:r>
            <a:endParaRPr kumimoji="1" lang="en-US" altLang="ja-JP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r>
              <a:rPr kumimoji="1" lang="en-US" altLang="ja-JP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508374</a:t>
            </a:r>
          </a:p>
          <a:p>
            <a:pPr algn="r"/>
            <a:r>
              <a:rPr lang="ja-JP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藤田　啓</a:t>
            </a:r>
            <a:endParaRPr lang="en-US" altLang="ja-JP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r>
              <a:rPr lang="ja-JP" altLang="en-US" sz="3200" dirty="0" smtClean="0"/>
              <a:t>指導教員　立花　義裕　教授</a:t>
            </a:r>
            <a:endParaRPr lang="en-US" altLang="ja-JP" sz="3200" dirty="0" smtClean="0"/>
          </a:p>
          <a:p>
            <a:pPr algn="r"/>
            <a:r>
              <a:rPr kumimoji="1" lang="ja-JP" altLang="en-US" sz="3200" dirty="0" smtClean="0"/>
              <a:t>　</a:t>
            </a:r>
            <a:endParaRPr kumimoji="1" lang="en-US" altLang="ja-JP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3744416" cy="420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628800"/>
            <a:ext cx="3693162" cy="420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467544" y="116632"/>
            <a:ext cx="8229600" cy="576064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ブッソル海峡の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平均的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な気温プロファイル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43608" y="1052736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平均的な気温プロファイル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08103" y="1052736"/>
            <a:ext cx="2936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/>
              <a:t>気温偏差の標準偏差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126876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高度</a:t>
            </a:r>
            <a:r>
              <a:rPr kumimoji="1" lang="en-US" altLang="ja-JP" sz="1600" dirty="0" smtClean="0"/>
              <a:t>(m)</a:t>
            </a:r>
            <a:endParaRPr kumimoji="1" lang="ja-JP" altLang="en-US" sz="1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211960" y="1340768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高度</a:t>
            </a:r>
            <a:r>
              <a:rPr kumimoji="1" lang="en-US" altLang="ja-JP" sz="1600" dirty="0" smtClean="0"/>
              <a:t>(m)</a:t>
            </a:r>
            <a:endParaRPr kumimoji="1" lang="ja-JP" altLang="en-US" sz="1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63888" y="5877272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気温</a:t>
            </a:r>
            <a:r>
              <a:rPr kumimoji="1" lang="en-US" altLang="ja-JP" sz="1600" dirty="0" smtClean="0"/>
              <a:t>(</a:t>
            </a:r>
            <a:r>
              <a:rPr lang="ja-JP" altLang="en-US" sz="1600" dirty="0" smtClean="0"/>
              <a:t>℃</a:t>
            </a:r>
            <a:r>
              <a:rPr kumimoji="1" lang="en-US" altLang="ja-JP" sz="1600" dirty="0" smtClean="0"/>
              <a:t>)</a:t>
            </a:r>
            <a:endParaRPr kumimoji="1" lang="ja-JP" altLang="en-US" sz="1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884368" y="5877272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気温</a:t>
            </a:r>
            <a:r>
              <a:rPr kumimoji="1" lang="en-US" altLang="ja-JP" sz="1600" dirty="0" smtClean="0"/>
              <a:t>(</a:t>
            </a:r>
            <a:r>
              <a:rPr lang="ja-JP" altLang="en-US" sz="1600" dirty="0" smtClean="0"/>
              <a:t>℃</a:t>
            </a:r>
            <a:r>
              <a:rPr kumimoji="1" lang="en-US" altLang="ja-JP" sz="1600" dirty="0" smtClean="0"/>
              <a:t>)</a:t>
            </a:r>
            <a:endParaRPr kumimoji="1" lang="ja-JP" altLang="en-US" sz="1600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1259632" y="5157192"/>
            <a:ext cx="2088232" cy="576064"/>
            <a:chOff x="4427984" y="5445224"/>
            <a:chExt cx="2088232" cy="576064"/>
          </a:xfrm>
        </p:grpSpPr>
        <p:sp>
          <p:nvSpPr>
            <p:cNvPr id="15" name="円/楕円 14"/>
            <p:cNvSpPr/>
            <p:nvPr/>
          </p:nvSpPr>
          <p:spPr>
            <a:xfrm>
              <a:off x="4427984" y="5445224"/>
              <a:ext cx="2088232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4932040" y="5517232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低温</a:t>
              </a:r>
              <a:endParaRPr kumimoji="1" lang="ja-JP" alt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755576" y="1988840"/>
            <a:ext cx="2088232" cy="576064"/>
            <a:chOff x="4427984" y="1412776"/>
            <a:chExt cx="2088232" cy="576064"/>
          </a:xfrm>
        </p:grpSpPr>
        <p:sp>
          <p:nvSpPr>
            <p:cNvPr id="18" name="円/楕円 17"/>
            <p:cNvSpPr/>
            <p:nvPr/>
          </p:nvSpPr>
          <p:spPr>
            <a:xfrm>
              <a:off x="4427984" y="1412776"/>
              <a:ext cx="2088232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932040" y="1484784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低温</a:t>
              </a:r>
              <a:endParaRPr kumimoji="1" lang="ja-JP" alt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2339752" y="3789040"/>
            <a:ext cx="2088232" cy="576064"/>
            <a:chOff x="4427984" y="4221088"/>
            <a:chExt cx="2088232" cy="576064"/>
          </a:xfrm>
        </p:grpSpPr>
        <p:sp>
          <p:nvSpPr>
            <p:cNvPr id="21" name="円/楕円 20"/>
            <p:cNvSpPr/>
            <p:nvPr/>
          </p:nvSpPr>
          <p:spPr>
            <a:xfrm>
              <a:off x="4427984" y="4221088"/>
              <a:ext cx="2088232" cy="57606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4932040" y="4293096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高温</a:t>
              </a:r>
              <a:endParaRPr kumimoji="1" lang="ja-JP" alt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24" name="円/楕円 23"/>
          <p:cNvSpPr/>
          <p:nvPr/>
        </p:nvSpPr>
        <p:spPr>
          <a:xfrm>
            <a:off x="5580112" y="1340768"/>
            <a:ext cx="1296144" cy="482453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732240" y="220486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バラつきは小さい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99592" y="4437112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接地逆転型プロファイル</a:t>
            </a:r>
            <a:endParaRPr kumimoji="1" lang="ja-JP" altLang="en-US" sz="20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79512" y="1988840"/>
            <a:ext cx="8352928" cy="187743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600" dirty="0" smtClean="0">
                <a:solidFill>
                  <a:schemeClr val="tx1"/>
                </a:solidFill>
              </a:rPr>
              <a:t>ブッソル海峡では大気の場が変化しても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3600" dirty="0" smtClean="0">
                <a:solidFill>
                  <a:schemeClr val="tx1"/>
                </a:solidFill>
              </a:rPr>
              <a:t>気温は</a:t>
            </a:r>
            <a:r>
              <a:rPr lang="ja-JP" altLang="en-US" sz="3600" dirty="0" smtClean="0">
                <a:solidFill>
                  <a:srgbClr val="7030A0"/>
                </a:solidFill>
              </a:rPr>
              <a:t>接地逆転型プロファイル</a:t>
            </a:r>
            <a:r>
              <a:rPr lang="ja-JP" altLang="en-US" sz="4000" dirty="0" smtClean="0">
                <a:solidFill>
                  <a:schemeClr val="tx1"/>
                </a:solidFill>
              </a:rPr>
              <a:t>で</a:t>
            </a:r>
            <a:endParaRPr lang="en-US" altLang="ja-JP" sz="40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4000" dirty="0" smtClean="0">
                <a:solidFill>
                  <a:srgbClr val="00B050"/>
                </a:solidFill>
              </a:rPr>
              <a:t>バランス</a:t>
            </a:r>
            <a:r>
              <a:rPr lang="ja-JP" altLang="en-US" sz="4000" dirty="0" smtClean="0">
                <a:solidFill>
                  <a:schemeClr val="tx1"/>
                </a:solidFill>
              </a:rPr>
              <a:t>している</a:t>
            </a:r>
            <a:endParaRPr lang="en-US" altLang="ja-JP" sz="3600" dirty="0" smtClean="0">
              <a:solidFill>
                <a:srgbClr val="7030A0"/>
              </a:solidFill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-324544" y="764704"/>
            <a:ext cx="9649072" cy="5760640"/>
            <a:chOff x="0" y="620688"/>
            <a:chExt cx="9649072" cy="5760640"/>
          </a:xfrm>
        </p:grpSpPr>
        <p:sp>
          <p:nvSpPr>
            <p:cNvPr id="34" name="正方形/長方形 33"/>
            <p:cNvSpPr/>
            <p:nvPr/>
          </p:nvSpPr>
          <p:spPr>
            <a:xfrm>
              <a:off x="0" y="620688"/>
              <a:ext cx="9649072" cy="5760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3" name="グループ化 32"/>
            <p:cNvGrpSpPr/>
            <p:nvPr/>
          </p:nvGrpSpPr>
          <p:grpSpPr>
            <a:xfrm>
              <a:off x="1259632" y="620688"/>
              <a:ext cx="7056784" cy="5760640"/>
              <a:chOff x="611560" y="404664"/>
              <a:chExt cx="7704856" cy="6345405"/>
            </a:xfrm>
          </p:grpSpPr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11560" y="404664"/>
                <a:ext cx="7704856" cy="6345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9" name="グループ化 28"/>
              <p:cNvGrpSpPr/>
              <p:nvPr/>
            </p:nvGrpSpPr>
            <p:grpSpPr>
              <a:xfrm>
                <a:off x="4932040" y="404664"/>
                <a:ext cx="216024" cy="5976664"/>
                <a:chOff x="4716016" y="764704"/>
                <a:chExt cx="216024" cy="5256584"/>
              </a:xfrm>
            </p:grpSpPr>
            <p:sp>
              <p:nvSpPr>
                <p:cNvPr id="30" name="正方形/長方形 29"/>
                <p:cNvSpPr/>
                <p:nvPr/>
              </p:nvSpPr>
              <p:spPr>
                <a:xfrm>
                  <a:off x="4716016" y="764704"/>
                  <a:ext cx="216024" cy="52565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31" name="直線コネクタ 30"/>
                <p:cNvCxnSpPr/>
                <p:nvPr/>
              </p:nvCxnSpPr>
              <p:spPr>
                <a:xfrm>
                  <a:off x="4716016" y="1052736"/>
                  <a:ext cx="0" cy="482453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線コネクタ 31"/>
                <p:cNvCxnSpPr/>
                <p:nvPr/>
              </p:nvCxnSpPr>
              <p:spPr>
                <a:xfrm>
                  <a:off x="4932040" y="1052736"/>
                  <a:ext cx="0" cy="482453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6" name="グループ化 35"/>
          <p:cNvGrpSpPr/>
          <p:nvPr/>
        </p:nvGrpSpPr>
        <p:grpSpPr>
          <a:xfrm>
            <a:off x="8172399" y="5949280"/>
            <a:ext cx="971600" cy="908720"/>
            <a:chOff x="7544457" y="5319461"/>
            <a:chExt cx="1420031" cy="1358567"/>
          </a:xfrm>
        </p:grpSpPr>
        <p:pic>
          <p:nvPicPr>
            <p:cNvPr id="37" name="図 36" descr="IMG_8336.JPG"/>
            <p:cNvPicPr>
              <a:picLocks noChangeAspect="1"/>
            </p:cNvPicPr>
            <p:nvPr/>
          </p:nvPicPr>
          <p:blipFill>
            <a:blip r:embed="rId5" cstate="print"/>
            <a:srcRect l="8108" t="7207" r="18919"/>
            <a:stretch>
              <a:fillRect/>
            </a:stretch>
          </p:blipFill>
          <p:spPr>
            <a:xfrm>
              <a:off x="7596336" y="5373216"/>
              <a:ext cx="1368152" cy="1304812"/>
            </a:xfrm>
            <a:prstGeom prst="rect">
              <a:avLst/>
            </a:prstGeom>
          </p:spPr>
        </p:pic>
        <p:sp>
          <p:nvSpPr>
            <p:cNvPr id="38" name="テキスト ボックス 37"/>
            <p:cNvSpPr txBox="1"/>
            <p:nvPr/>
          </p:nvSpPr>
          <p:spPr>
            <a:xfrm>
              <a:off x="7544457" y="5319461"/>
              <a:ext cx="1105788" cy="874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10</a:t>
              </a:r>
              <a:endParaRPr kumimoji="1" lang="ja-JP" alt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2376264" cy="267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グループ化 5"/>
          <p:cNvGrpSpPr/>
          <p:nvPr/>
        </p:nvGrpSpPr>
        <p:grpSpPr>
          <a:xfrm>
            <a:off x="5724128" y="1052736"/>
            <a:ext cx="2880320" cy="2232248"/>
            <a:chOff x="5004048" y="620688"/>
            <a:chExt cx="2664296" cy="2232248"/>
          </a:xfrm>
        </p:grpSpPr>
        <p:sp>
          <p:nvSpPr>
            <p:cNvPr id="4" name="円/楕円 3"/>
            <p:cNvSpPr/>
            <p:nvPr/>
          </p:nvSpPr>
          <p:spPr>
            <a:xfrm>
              <a:off x="5004048" y="620688"/>
              <a:ext cx="2592288" cy="223224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5148064" y="1268760"/>
              <a:ext cx="25202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鉛直一次元</a:t>
              </a:r>
              <a:endParaRPr kumimoji="1" lang="en-US" altLang="ja-JP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  <a:p>
              <a:pPr algn="ctr"/>
              <a:r>
                <a:rPr kumimoji="1" lang="ja-JP" altLang="en-US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放射対流モデル</a:t>
              </a:r>
              <a:endParaRPr kumimoji="1" lang="ja-JP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10" name="下矢印 9"/>
          <p:cNvSpPr/>
          <p:nvPr/>
        </p:nvSpPr>
        <p:spPr>
          <a:xfrm>
            <a:off x="6804248" y="3501008"/>
            <a:ext cx="576064" cy="115212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211960" y="4653136"/>
            <a:ext cx="4752528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放射によって、どのように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プロファイルが変化するかを計算</a:t>
            </a:r>
            <a:endParaRPr kumimoji="1" lang="en-US" altLang="ja-JP" sz="2400" dirty="0" smtClean="0"/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467544" y="116632"/>
            <a:ext cx="8229600" cy="576064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放射を計算してみよう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020272" y="836712"/>
            <a:ext cx="212372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鉛直</a:t>
            </a:r>
            <a:r>
              <a:rPr lang="en-US" altLang="ja-JP" dirty="0" smtClean="0"/>
              <a:t>590</a:t>
            </a:r>
            <a:r>
              <a:rPr kumimoji="1" lang="ja-JP" altLang="en-US" dirty="0" smtClean="0"/>
              <a:t>層</a:t>
            </a:r>
            <a:endParaRPr kumimoji="1" lang="en-US" altLang="ja-JP" dirty="0" smtClean="0"/>
          </a:p>
          <a:p>
            <a:r>
              <a:rPr lang="ja-JP" altLang="en-US" dirty="0" smtClean="0"/>
              <a:t>タイムステップ</a:t>
            </a:r>
            <a:r>
              <a:rPr lang="en-US" altLang="ja-JP" dirty="0" smtClean="0"/>
              <a:t>1</a:t>
            </a:r>
            <a:r>
              <a:rPr lang="ja-JP" altLang="en-US" dirty="0" smtClean="0"/>
              <a:t>時間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55576" y="5733256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鉛直一次元放射対流モデルは</a:t>
            </a:r>
            <a:r>
              <a:rPr kumimoji="1" lang="en-US" altLang="ja-JP" dirty="0" smtClean="0"/>
              <a:t>JAMSTEC</a:t>
            </a:r>
            <a:r>
              <a:rPr kumimoji="1" lang="ja-JP" altLang="en-US" dirty="0" smtClean="0"/>
              <a:t>の大淵済</a:t>
            </a:r>
            <a:r>
              <a:rPr lang="ja-JP" altLang="en-US" dirty="0" smtClean="0"/>
              <a:t>氏と、東工大の鈴木遼平氏に提供していただきました。ありがとうございます。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804248" y="2780928"/>
            <a:ext cx="223224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 smtClean="0"/>
              <a:t>水蒸気以外のガス量は一定と仮定</a:t>
            </a:r>
            <a:endParaRPr lang="en-US" altLang="ja-JP" dirty="0" smtClean="0"/>
          </a:p>
        </p:txBody>
      </p:sp>
      <p:grpSp>
        <p:nvGrpSpPr>
          <p:cNvPr id="25" name="グループ化 24"/>
          <p:cNvGrpSpPr/>
          <p:nvPr/>
        </p:nvGrpSpPr>
        <p:grpSpPr>
          <a:xfrm>
            <a:off x="3707904" y="1052736"/>
            <a:ext cx="1872208" cy="2664296"/>
            <a:chOff x="4860032" y="1052736"/>
            <a:chExt cx="1872208" cy="2664296"/>
          </a:xfrm>
        </p:grpSpPr>
        <p:sp>
          <p:nvSpPr>
            <p:cNvPr id="22" name="フリーフォーム 21"/>
            <p:cNvSpPr/>
            <p:nvPr/>
          </p:nvSpPr>
          <p:spPr>
            <a:xfrm>
              <a:off x="5220072" y="1052736"/>
              <a:ext cx="1148165" cy="2664296"/>
            </a:xfrm>
            <a:custGeom>
              <a:avLst/>
              <a:gdLst>
                <a:gd name="connsiteX0" fmla="*/ 337352 w 1148165"/>
                <a:gd name="connsiteY0" fmla="*/ 775 h 2443105"/>
                <a:gd name="connsiteX1" fmla="*/ 470517 w 1148165"/>
                <a:gd name="connsiteY1" fmla="*/ 116184 h 2443105"/>
                <a:gd name="connsiteX2" fmla="*/ 514905 w 1148165"/>
                <a:gd name="connsiteY2" fmla="*/ 151695 h 2443105"/>
                <a:gd name="connsiteX3" fmla="*/ 550416 w 1148165"/>
                <a:gd name="connsiteY3" fmla="*/ 187206 h 2443105"/>
                <a:gd name="connsiteX4" fmla="*/ 577049 w 1148165"/>
                <a:gd name="connsiteY4" fmla="*/ 213839 h 2443105"/>
                <a:gd name="connsiteX5" fmla="*/ 603682 w 1148165"/>
                <a:gd name="connsiteY5" fmla="*/ 231594 h 2443105"/>
                <a:gd name="connsiteX6" fmla="*/ 674703 w 1148165"/>
                <a:gd name="connsiteY6" fmla="*/ 293738 h 2443105"/>
                <a:gd name="connsiteX7" fmla="*/ 701336 w 1148165"/>
                <a:gd name="connsiteY7" fmla="*/ 311493 h 2443105"/>
                <a:gd name="connsiteX8" fmla="*/ 710214 w 1148165"/>
                <a:gd name="connsiteY8" fmla="*/ 347004 h 2443105"/>
                <a:gd name="connsiteX9" fmla="*/ 763480 w 1148165"/>
                <a:gd name="connsiteY9" fmla="*/ 391392 h 2443105"/>
                <a:gd name="connsiteX10" fmla="*/ 772357 w 1148165"/>
                <a:gd name="connsiteY10" fmla="*/ 418025 h 2443105"/>
                <a:gd name="connsiteX11" fmla="*/ 798990 w 1148165"/>
                <a:gd name="connsiteY11" fmla="*/ 435781 h 2443105"/>
                <a:gd name="connsiteX12" fmla="*/ 816746 w 1148165"/>
                <a:gd name="connsiteY12" fmla="*/ 506802 h 2443105"/>
                <a:gd name="connsiteX13" fmla="*/ 825623 w 1148165"/>
                <a:gd name="connsiteY13" fmla="*/ 533435 h 2443105"/>
                <a:gd name="connsiteX14" fmla="*/ 843379 w 1148165"/>
                <a:gd name="connsiteY14" fmla="*/ 560068 h 2443105"/>
                <a:gd name="connsiteX15" fmla="*/ 825623 w 1148165"/>
                <a:gd name="connsiteY15" fmla="*/ 897419 h 2443105"/>
                <a:gd name="connsiteX16" fmla="*/ 790113 w 1148165"/>
                <a:gd name="connsiteY16" fmla="*/ 977318 h 2443105"/>
                <a:gd name="connsiteX17" fmla="*/ 772357 w 1148165"/>
                <a:gd name="connsiteY17" fmla="*/ 1030584 h 2443105"/>
                <a:gd name="connsiteX18" fmla="*/ 772357 w 1148165"/>
                <a:gd name="connsiteY18" fmla="*/ 1225893 h 2443105"/>
                <a:gd name="connsiteX19" fmla="*/ 807868 w 1148165"/>
                <a:gd name="connsiteY19" fmla="*/ 1234771 h 2443105"/>
                <a:gd name="connsiteX20" fmla="*/ 834501 w 1148165"/>
                <a:gd name="connsiteY20" fmla="*/ 1243649 h 2443105"/>
                <a:gd name="connsiteX21" fmla="*/ 861134 w 1148165"/>
                <a:gd name="connsiteY21" fmla="*/ 1270282 h 2443105"/>
                <a:gd name="connsiteX22" fmla="*/ 870012 w 1148165"/>
                <a:gd name="connsiteY22" fmla="*/ 1314670 h 2443105"/>
                <a:gd name="connsiteX23" fmla="*/ 878889 w 1148165"/>
                <a:gd name="connsiteY23" fmla="*/ 1341303 h 2443105"/>
                <a:gd name="connsiteX24" fmla="*/ 905522 w 1148165"/>
                <a:gd name="connsiteY24" fmla="*/ 1350181 h 2443105"/>
                <a:gd name="connsiteX25" fmla="*/ 923278 w 1148165"/>
                <a:gd name="connsiteY25" fmla="*/ 1367936 h 2443105"/>
                <a:gd name="connsiteX26" fmla="*/ 994299 w 1148165"/>
                <a:gd name="connsiteY26" fmla="*/ 1430080 h 2443105"/>
                <a:gd name="connsiteX27" fmla="*/ 1056443 w 1148165"/>
                <a:gd name="connsiteY27" fmla="*/ 1518856 h 2443105"/>
                <a:gd name="connsiteX28" fmla="*/ 1074198 w 1148165"/>
                <a:gd name="connsiteY28" fmla="*/ 1545489 h 2443105"/>
                <a:gd name="connsiteX29" fmla="*/ 1109709 w 1148165"/>
                <a:gd name="connsiteY29" fmla="*/ 1581000 h 2443105"/>
                <a:gd name="connsiteX30" fmla="*/ 1145219 w 1148165"/>
                <a:gd name="connsiteY30" fmla="*/ 1634266 h 2443105"/>
                <a:gd name="connsiteX31" fmla="*/ 1136342 w 1148165"/>
                <a:gd name="connsiteY31" fmla="*/ 1794064 h 2443105"/>
                <a:gd name="connsiteX32" fmla="*/ 1100831 w 1148165"/>
                <a:gd name="connsiteY32" fmla="*/ 1829575 h 2443105"/>
                <a:gd name="connsiteX33" fmla="*/ 1083076 w 1148165"/>
                <a:gd name="connsiteY33" fmla="*/ 1856208 h 2443105"/>
                <a:gd name="connsiteX34" fmla="*/ 1038687 w 1148165"/>
                <a:gd name="connsiteY34" fmla="*/ 1865085 h 2443105"/>
                <a:gd name="connsiteX35" fmla="*/ 1003177 w 1148165"/>
                <a:gd name="connsiteY35" fmla="*/ 1900596 h 2443105"/>
                <a:gd name="connsiteX36" fmla="*/ 967666 w 1148165"/>
                <a:gd name="connsiteY36" fmla="*/ 1909474 h 2443105"/>
                <a:gd name="connsiteX37" fmla="*/ 941033 w 1148165"/>
                <a:gd name="connsiteY37" fmla="*/ 1927229 h 2443105"/>
                <a:gd name="connsiteX38" fmla="*/ 825623 w 1148165"/>
                <a:gd name="connsiteY38" fmla="*/ 1953862 h 2443105"/>
                <a:gd name="connsiteX39" fmla="*/ 701336 w 1148165"/>
                <a:gd name="connsiteY39" fmla="*/ 2007128 h 2443105"/>
                <a:gd name="connsiteX40" fmla="*/ 568171 w 1148165"/>
                <a:gd name="connsiteY40" fmla="*/ 2042639 h 2443105"/>
                <a:gd name="connsiteX41" fmla="*/ 461639 w 1148165"/>
                <a:gd name="connsiteY41" fmla="*/ 2095905 h 2443105"/>
                <a:gd name="connsiteX42" fmla="*/ 426128 w 1148165"/>
                <a:gd name="connsiteY42" fmla="*/ 2113660 h 2443105"/>
                <a:gd name="connsiteX43" fmla="*/ 381740 w 1148165"/>
                <a:gd name="connsiteY43" fmla="*/ 2131416 h 2443105"/>
                <a:gd name="connsiteX44" fmla="*/ 310719 w 1148165"/>
                <a:gd name="connsiteY44" fmla="*/ 2166926 h 2443105"/>
                <a:gd name="connsiteX45" fmla="*/ 284086 w 1148165"/>
                <a:gd name="connsiteY45" fmla="*/ 2193559 h 2443105"/>
                <a:gd name="connsiteX46" fmla="*/ 195309 w 1148165"/>
                <a:gd name="connsiteY46" fmla="*/ 2229070 h 2443105"/>
                <a:gd name="connsiteX47" fmla="*/ 142043 w 1148165"/>
                <a:gd name="connsiteY47" fmla="*/ 2291214 h 2443105"/>
                <a:gd name="connsiteX48" fmla="*/ 124287 w 1148165"/>
                <a:gd name="connsiteY48" fmla="*/ 2406623 h 2443105"/>
                <a:gd name="connsiteX49" fmla="*/ 79899 w 1148165"/>
                <a:gd name="connsiteY49" fmla="*/ 2415501 h 2443105"/>
                <a:gd name="connsiteX50" fmla="*/ 0 w 1148165"/>
                <a:gd name="connsiteY50" fmla="*/ 2433256 h 244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148165" h="2443105">
                  <a:moveTo>
                    <a:pt x="337352" y="775"/>
                  </a:moveTo>
                  <a:cubicBezTo>
                    <a:pt x="401932" y="65355"/>
                    <a:pt x="334970" y="0"/>
                    <a:pt x="470517" y="116184"/>
                  </a:cubicBezTo>
                  <a:cubicBezTo>
                    <a:pt x="514796" y="154138"/>
                    <a:pt x="457113" y="113168"/>
                    <a:pt x="514905" y="151695"/>
                  </a:cubicBezTo>
                  <a:cubicBezTo>
                    <a:pt x="531815" y="202424"/>
                    <a:pt x="509832" y="160150"/>
                    <a:pt x="550416" y="187206"/>
                  </a:cubicBezTo>
                  <a:cubicBezTo>
                    <a:pt x="560862" y="194170"/>
                    <a:pt x="567404" y="205802"/>
                    <a:pt x="577049" y="213839"/>
                  </a:cubicBezTo>
                  <a:cubicBezTo>
                    <a:pt x="585246" y="220669"/>
                    <a:pt x="594804" y="225676"/>
                    <a:pt x="603682" y="231594"/>
                  </a:cubicBezTo>
                  <a:cubicBezTo>
                    <a:pt x="633274" y="275982"/>
                    <a:pt x="612560" y="252309"/>
                    <a:pt x="674703" y="293738"/>
                  </a:cubicBezTo>
                  <a:lnTo>
                    <a:pt x="701336" y="311493"/>
                  </a:lnTo>
                  <a:cubicBezTo>
                    <a:pt x="704295" y="323330"/>
                    <a:pt x="704160" y="336410"/>
                    <a:pt x="710214" y="347004"/>
                  </a:cubicBezTo>
                  <a:cubicBezTo>
                    <a:pt x="720731" y="365408"/>
                    <a:pt x="746509" y="380078"/>
                    <a:pt x="763480" y="391392"/>
                  </a:cubicBezTo>
                  <a:cubicBezTo>
                    <a:pt x="766439" y="400270"/>
                    <a:pt x="766511" y="410718"/>
                    <a:pt x="772357" y="418025"/>
                  </a:cubicBezTo>
                  <a:cubicBezTo>
                    <a:pt x="779022" y="426357"/>
                    <a:pt x="794218" y="426238"/>
                    <a:pt x="798990" y="435781"/>
                  </a:cubicBezTo>
                  <a:cubicBezTo>
                    <a:pt x="809903" y="457607"/>
                    <a:pt x="809030" y="483652"/>
                    <a:pt x="816746" y="506802"/>
                  </a:cubicBezTo>
                  <a:cubicBezTo>
                    <a:pt x="819705" y="515680"/>
                    <a:pt x="821438" y="525065"/>
                    <a:pt x="825623" y="533435"/>
                  </a:cubicBezTo>
                  <a:cubicBezTo>
                    <a:pt x="830395" y="542978"/>
                    <a:pt x="837460" y="551190"/>
                    <a:pt x="843379" y="560068"/>
                  </a:cubicBezTo>
                  <a:cubicBezTo>
                    <a:pt x="843132" y="567984"/>
                    <a:pt x="848330" y="806590"/>
                    <a:pt x="825623" y="897419"/>
                  </a:cubicBezTo>
                  <a:cubicBezTo>
                    <a:pt x="795416" y="1018245"/>
                    <a:pt x="823424" y="902368"/>
                    <a:pt x="790113" y="977318"/>
                  </a:cubicBezTo>
                  <a:cubicBezTo>
                    <a:pt x="782512" y="994421"/>
                    <a:pt x="772357" y="1030584"/>
                    <a:pt x="772357" y="1030584"/>
                  </a:cubicBezTo>
                  <a:cubicBezTo>
                    <a:pt x="767000" y="1084162"/>
                    <a:pt x="752545" y="1174382"/>
                    <a:pt x="772357" y="1225893"/>
                  </a:cubicBezTo>
                  <a:cubicBezTo>
                    <a:pt x="776737" y="1237281"/>
                    <a:pt x="796136" y="1231419"/>
                    <a:pt x="807868" y="1234771"/>
                  </a:cubicBezTo>
                  <a:cubicBezTo>
                    <a:pt x="816866" y="1237342"/>
                    <a:pt x="825623" y="1240690"/>
                    <a:pt x="834501" y="1243649"/>
                  </a:cubicBezTo>
                  <a:cubicBezTo>
                    <a:pt x="843379" y="1252527"/>
                    <a:pt x="855519" y="1259053"/>
                    <a:pt x="861134" y="1270282"/>
                  </a:cubicBezTo>
                  <a:cubicBezTo>
                    <a:pt x="867882" y="1283778"/>
                    <a:pt x="866352" y="1300031"/>
                    <a:pt x="870012" y="1314670"/>
                  </a:cubicBezTo>
                  <a:cubicBezTo>
                    <a:pt x="872282" y="1323748"/>
                    <a:pt x="872272" y="1334686"/>
                    <a:pt x="878889" y="1341303"/>
                  </a:cubicBezTo>
                  <a:cubicBezTo>
                    <a:pt x="885506" y="1347920"/>
                    <a:pt x="896644" y="1347222"/>
                    <a:pt x="905522" y="1350181"/>
                  </a:cubicBezTo>
                  <a:cubicBezTo>
                    <a:pt x="911441" y="1356099"/>
                    <a:pt x="916848" y="1362578"/>
                    <a:pt x="923278" y="1367936"/>
                  </a:cubicBezTo>
                  <a:cubicBezTo>
                    <a:pt x="947816" y="1388384"/>
                    <a:pt x="975891" y="1402468"/>
                    <a:pt x="994299" y="1430080"/>
                  </a:cubicBezTo>
                  <a:cubicBezTo>
                    <a:pt x="1075951" y="1552557"/>
                    <a:pt x="990704" y="1426822"/>
                    <a:pt x="1056443" y="1518856"/>
                  </a:cubicBezTo>
                  <a:cubicBezTo>
                    <a:pt x="1062645" y="1527538"/>
                    <a:pt x="1067254" y="1537388"/>
                    <a:pt x="1074198" y="1545489"/>
                  </a:cubicBezTo>
                  <a:cubicBezTo>
                    <a:pt x="1085092" y="1558199"/>
                    <a:pt x="1100423" y="1567071"/>
                    <a:pt x="1109709" y="1581000"/>
                  </a:cubicBezTo>
                  <a:lnTo>
                    <a:pt x="1145219" y="1634266"/>
                  </a:lnTo>
                  <a:cubicBezTo>
                    <a:pt x="1142260" y="1687532"/>
                    <a:pt x="1148165" y="1742042"/>
                    <a:pt x="1136342" y="1794064"/>
                  </a:cubicBezTo>
                  <a:cubicBezTo>
                    <a:pt x="1132632" y="1810388"/>
                    <a:pt x="1110117" y="1815646"/>
                    <a:pt x="1100831" y="1829575"/>
                  </a:cubicBezTo>
                  <a:cubicBezTo>
                    <a:pt x="1094913" y="1838453"/>
                    <a:pt x="1092340" y="1850915"/>
                    <a:pt x="1083076" y="1856208"/>
                  </a:cubicBezTo>
                  <a:cubicBezTo>
                    <a:pt x="1069975" y="1863694"/>
                    <a:pt x="1053483" y="1862126"/>
                    <a:pt x="1038687" y="1865085"/>
                  </a:cubicBezTo>
                  <a:cubicBezTo>
                    <a:pt x="1026850" y="1876922"/>
                    <a:pt x="1017372" y="1891724"/>
                    <a:pt x="1003177" y="1900596"/>
                  </a:cubicBezTo>
                  <a:cubicBezTo>
                    <a:pt x="992830" y="1907063"/>
                    <a:pt x="978881" y="1904668"/>
                    <a:pt x="967666" y="1909474"/>
                  </a:cubicBezTo>
                  <a:cubicBezTo>
                    <a:pt x="957859" y="1913677"/>
                    <a:pt x="951060" y="1923583"/>
                    <a:pt x="941033" y="1927229"/>
                  </a:cubicBezTo>
                  <a:cubicBezTo>
                    <a:pt x="914862" y="1936746"/>
                    <a:pt x="857155" y="1947555"/>
                    <a:pt x="825623" y="1953862"/>
                  </a:cubicBezTo>
                  <a:cubicBezTo>
                    <a:pt x="779919" y="1981285"/>
                    <a:pt x="760579" y="1997254"/>
                    <a:pt x="701336" y="2007128"/>
                  </a:cubicBezTo>
                  <a:cubicBezTo>
                    <a:pt x="651469" y="2015439"/>
                    <a:pt x="616657" y="2018396"/>
                    <a:pt x="568171" y="2042639"/>
                  </a:cubicBezTo>
                  <a:lnTo>
                    <a:pt x="461639" y="2095905"/>
                  </a:lnTo>
                  <a:cubicBezTo>
                    <a:pt x="449802" y="2101823"/>
                    <a:pt x="438415" y="2108745"/>
                    <a:pt x="426128" y="2113660"/>
                  </a:cubicBezTo>
                  <a:lnTo>
                    <a:pt x="381740" y="2131416"/>
                  </a:lnTo>
                  <a:cubicBezTo>
                    <a:pt x="316131" y="2197025"/>
                    <a:pt x="401438" y="2121567"/>
                    <a:pt x="310719" y="2166926"/>
                  </a:cubicBezTo>
                  <a:cubicBezTo>
                    <a:pt x="299490" y="2172541"/>
                    <a:pt x="295140" y="2187607"/>
                    <a:pt x="284086" y="2193559"/>
                  </a:cubicBezTo>
                  <a:cubicBezTo>
                    <a:pt x="256024" y="2208670"/>
                    <a:pt x="195309" y="2229070"/>
                    <a:pt x="195309" y="2229070"/>
                  </a:cubicBezTo>
                  <a:cubicBezTo>
                    <a:pt x="152253" y="2272126"/>
                    <a:pt x="169084" y="2250652"/>
                    <a:pt x="142043" y="2291214"/>
                  </a:cubicBezTo>
                  <a:cubicBezTo>
                    <a:pt x="147658" y="2352985"/>
                    <a:pt x="179496" y="2385919"/>
                    <a:pt x="124287" y="2406623"/>
                  </a:cubicBezTo>
                  <a:cubicBezTo>
                    <a:pt x="110159" y="2411921"/>
                    <a:pt x="94695" y="2412542"/>
                    <a:pt x="79899" y="2415501"/>
                  </a:cubicBezTo>
                  <a:cubicBezTo>
                    <a:pt x="38493" y="2443105"/>
                    <a:pt x="63936" y="2433256"/>
                    <a:pt x="0" y="2433256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4860032" y="1052736"/>
              <a:ext cx="1872208" cy="2664296"/>
            </a:xfrm>
            <a:prstGeom prst="rect">
              <a:avLst/>
            </a:prstGeom>
            <a:noFill/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右矢印 8"/>
          <p:cNvSpPr/>
          <p:nvPr/>
        </p:nvSpPr>
        <p:spPr>
          <a:xfrm>
            <a:off x="2771800" y="2204864"/>
            <a:ext cx="936104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/>
          <p:cNvGrpSpPr/>
          <p:nvPr/>
        </p:nvGrpSpPr>
        <p:grpSpPr>
          <a:xfrm>
            <a:off x="1259632" y="2060848"/>
            <a:ext cx="1152128" cy="1440160"/>
            <a:chOff x="1259632" y="2060848"/>
            <a:chExt cx="1152128" cy="1440160"/>
          </a:xfrm>
        </p:grpSpPr>
        <p:sp>
          <p:nvSpPr>
            <p:cNvPr id="26" name="円/楕円 25"/>
            <p:cNvSpPr/>
            <p:nvPr/>
          </p:nvSpPr>
          <p:spPr>
            <a:xfrm>
              <a:off x="1259632" y="3212976"/>
              <a:ext cx="1152128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冷却</a:t>
              </a:r>
              <a:endParaRPr kumimoji="1" lang="ja-JP" altLang="en-US" dirty="0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1259632" y="2060848"/>
              <a:ext cx="1152128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冷却</a:t>
              </a:r>
              <a:endParaRPr kumimoji="1" lang="ja-JP" altLang="en-US" dirty="0"/>
            </a:p>
          </p:txBody>
        </p:sp>
      </p:grpSp>
      <p:sp>
        <p:nvSpPr>
          <p:cNvPr id="30" name="テキスト ボックス 29"/>
          <p:cNvSpPr txBox="1"/>
          <p:nvPr/>
        </p:nvSpPr>
        <p:spPr>
          <a:xfrm>
            <a:off x="2915816" y="1556792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時間経過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95536" y="3933056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C00000"/>
                </a:solidFill>
              </a:rPr>
              <a:t>気温</a:t>
            </a:r>
            <a:r>
              <a:rPr kumimoji="1" lang="ja-JP" altLang="en-US" sz="2000" dirty="0" smtClean="0"/>
              <a:t>・</a:t>
            </a:r>
            <a:r>
              <a:rPr kumimoji="1" lang="ja-JP" altLang="en-US" sz="2000" dirty="0" smtClean="0">
                <a:solidFill>
                  <a:srgbClr val="0070C0"/>
                </a:solidFill>
              </a:rPr>
              <a:t>水蒸気量</a:t>
            </a:r>
            <a:r>
              <a:rPr kumimoji="1" lang="ja-JP" altLang="en-US" sz="2000" dirty="0" smtClean="0"/>
              <a:t>などを基に</a:t>
            </a:r>
            <a:r>
              <a:rPr lang="ja-JP" altLang="en-US" sz="2000" dirty="0" smtClean="0"/>
              <a:t>、</a:t>
            </a:r>
            <a:r>
              <a:rPr kumimoji="1" lang="ja-JP" altLang="en-US" sz="2000" dirty="0" smtClean="0">
                <a:solidFill>
                  <a:srgbClr val="7030A0"/>
                </a:solidFill>
              </a:rPr>
              <a:t>放射</a:t>
            </a:r>
            <a:r>
              <a:rPr kumimoji="1" lang="ja-JP" altLang="en-US" sz="2000" dirty="0" smtClean="0"/>
              <a:t>を計算</a:t>
            </a:r>
            <a:endParaRPr kumimoji="1" lang="ja-JP" altLang="en-US" sz="2000" dirty="0"/>
          </a:p>
        </p:txBody>
      </p:sp>
      <p:grpSp>
        <p:nvGrpSpPr>
          <p:cNvPr id="24" name="グループ化 23"/>
          <p:cNvGrpSpPr/>
          <p:nvPr/>
        </p:nvGrpSpPr>
        <p:grpSpPr>
          <a:xfrm>
            <a:off x="8172399" y="5949280"/>
            <a:ext cx="971600" cy="908720"/>
            <a:chOff x="7544457" y="5319461"/>
            <a:chExt cx="1420031" cy="1358567"/>
          </a:xfrm>
        </p:grpSpPr>
        <p:pic>
          <p:nvPicPr>
            <p:cNvPr id="28" name="図 27" descr="IMG_8336.JPG"/>
            <p:cNvPicPr>
              <a:picLocks noChangeAspect="1"/>
            </p:cNvPicPr>
            <p:nvPr/>
          </p:nvPicPr>
          <p:blipFill>
            <a:blip r:embed="rId3" cstate="print"/>
            <a:srcRect l="8108" t="7207" r="18919"/>
            <a:stretch>
              <a:fillRect/>
            </a:stretch>
          </p:blipFill>
          <p:spPr>
            <a:xfrm>
              <a:off x="7596336" y="5373216"/>
              <a:ext cx="1368152" cy="1304812"/>
            </a:xfrm>
            <a:prstGeom prst="rect">
              <a:avLst/>
            </a:prstGeom>
          </p:spPr>
        </p:pic>
        <p:sp>
          <p:nvSpPr>
            <p:cNvPr id="32" name="テキスト ボックス 31"/>
            <p:cNvSpPr txBox="1"/>
            <p:nvPr/>
          </p:nvSpPr>
          <p:spPr>
            <a:xfrm>
              <a:off x="7544457" y="5319461"/>
              <a:ext cx="1105788" cy="874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11</a:t>
              </a:r>
              <a:endParaRPr kumimoji="1" lang="ja-JP" alt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5" grpId="0"/>
      <p:bldP spid="18" grpId="0" animBg="1"/>
      <p:bldP spid="9" grpId="0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3"/>
          <p:cNvSpPr txBox="1"/>
          <p:nvPr/>
        </p:nvSpPr>
        <p:spPr>
          <a:xfrm>
            <a:off x="251520" y="83671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高度</a:t>
            </a:r>
            <a:r>
              <a:rPr kumimoji="1" lang="en-US" altLang="ja-JP" sz="2400" dirty="0" smtClean="0"/>
              <a:t>(m)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0473" y="1246845"/>
            <a:ext cx="5828927" cy="483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5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1170118"/>
            <a:ext cx="581905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6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1170118"/>
            <a:ext cx="581905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テキスト ボックス 56"/>
          <p:cNvSpPr txBox="1"/>
          <p:nvPr/>
        </p:nvSpPr>
        <p:spPr>
          <a:xfrm>
            <a:off x="2699792" y="69269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初期</a:t>
            </a:r>
            <a:endParaRPr kumimoji="1" lang="ja-JP" altLang="en-US" sz="2800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2699792" y="620688"/>
            <a:ext cx="36724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12</a:t>
            </a:r>
            <a:r>
              <a:rPr lang="ja-JP" altLang="en-US" sz="2800" dirty="0" smtClean="0"/>
              <a:t>時間後</a:t>
            </a:r>
            <a:endParaRPr kumimoji="1" lang="ja-JP" altLang="en-US" sz="28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699792" y="620688"/>
            <a:ext cx="36724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24</a:t>
            </a:r>
            <a:r>
              <a:rPr lang="ja-JP" altLang="en-US" sz="2800" dirty="0" smtClean="0"/>
              <a:t>時間後</a:t>
            </a:r>
            <a:endParaRPr kumimoji="1" lang="ja-JP" altLang="en-US" sz="2800" dirty="0"/>
          </a:p>
        </p:txBody>
      </p:sp>
      <p:sp>
        <p:nvSpPr>
          <p:cNvPr id="62" name="円形吹き出し 61"/>
          <p:cNvSpPr/>
          <p:nvPr/>
        </p:nvSpPr>
        <p:spPr>
          <a:xfrm>
            <a:off x="5076056" y="2132856"/>
            <a:ext cx="2232248" cy="1080120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約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℃</a:t>
            </a:r>
            <a:r>
              <a:rPr kumimoji="1" lang="en-US" altLang="ja-JP" dirty="0" smtClean="0"/>
              <a:t>/day</a:t>
            </a:r>
            <a:r>
              <a:rPr kumimoji="1" lang="ja-JP" altLang="en-US" dirty="0" smtClean="0"/>
              <a:t>の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冷却</a:t>
            </a:r>
            <a:endParaRPr kumimoji="1" lang="ja-JP" altLang="en-US" dirty="0"/>
          </a:p>
        </p:txBody>
      </p:sp>
      <p:sp>
        <p:nvSpPr>
          <p:cNvPr id="63" name="円形吹き出し 62"/>
          <p:cNvSpPr/>
          <p:nvPr/>
        </p:nvSpPr>
        <p:spPr>
          <a:xfrm>
            <a:off x="3059832" y="4149080"/>
            <a:ext cx="2232248" cy="1080120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約</a:t>
            </a:r>
            <a:r>
              <a:rPr lang="en-US" altLang="ja-JP" dirty="0" smtClean="0"/>
              <a:t>2</a:t>
            </a:r>
            <a:r>
              <a:rPr kumimoji="1" lang="ja-JP" altLang="en-US" dirty="0" smtClean="0"/>
              <a:t>℃</a:t>
            </a:r>
            <a:r>
              <a:rPr kumimoji="1" lang="en-US" altLang="ja-JP" dirty="0" smtClean="0"/>
              <a:t>/day</a:t>
            </a:r>
            <a:r>
              <a:rPr kumimoji="1" lang="ja-JP" altLang="en-US" dirty="0" smtClean="0"/>
              <a:t>の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加熱</a:t>
            </a:r>
            <a:endParaRPr kumimoji="1" lang="ja-JP" altLang="en-US" dirty="0"/>
          </a:p>
        </p:txBody>
      </p:sp>
      <p:sp>
        <p:nvSpPr>
          <p:cNvPr id="64" name="タイトル 1"/>
          <p:cNvSpPr txBox="1">
            <a:spLocks/>
          </p:cNvSpPr>
          <p:nvPr/>
        </p:nvSpPr>
        <p:spPr>
          <a:xfrm>
            <a:off x="0" y="0"/>
            <a:ext cx="8229600" cy="576064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ja-JP" altLang="en-US" sz="3200" dirty="0" smtClean="0">
                <a:latin typeface="+mj-lt"/>
                <a:ea typeface="+mj-ea"/>
                <a:cs typeface="+mj-cs"/>
              </a:rPr>
              <a:t>放射を計算してみました！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6084168" y="609329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気温</a:t>
            </a:r>
            <a:r>
              <a:rPr kumimoji="1" lang="en-US" altLang="ja-JP" sz="2400" dirty="0" smtClean="0"/>
              <a:t>(</a:t>
            </a:r>
            <a:r>
              <a:rPr lang="ja-JP" altLang="en-US" sz="2400" dirty="0" smtClean="0"/>
              <a:t>℃</a:t>
            </a:r>
            <a:r>
              <a:rPr kumimoji="1" lang="en-US" altLang="ja-JP" sz="2400" dirty="0" smtClean="0"/>
              <a:t>)</a:t>
            </a: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539552" y="1340768"/>
            <a:ext cx="8352928" cy="120032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600" dirty="0" smtClean="0">
                <a:solidFill>
                  <a:schemeClr val="tx1"/>
                </a:solidFill>
              </a:rPr>
              <a:t>ブッソル海峡ではこの</a:t>
            </a:r>
            <a:r>
              <a:rPr lang="ja-JP" altLang="en-US" sz="3600" dirty="0" smtClean="0">
                <a:solidFill>
                  <a:srgbClr val="0070C0"/>
                </a:solidFill>
              </a:rPr>
              <a:t>冷却</a:t>
            </a:r>
            <a:r>
              <a:rPr lang="ja-JP" altLang="en-US" sz="3600" dirty="0" smtClean="0">
                <a:solidFill>
                  <a:schemeClr val="tx1"/>
                </a:solidFill>
              </a:rPr>
              <a:t>・</a:t>
            </a:r>
            <a:r>
              <a:rPr lang="ja-JP" altLang="en-US" sz="3600" dirty="0" smtClean="0">
                <a:solidFill>
                  <a:srgbClr val="C00000"/>
                </a:solidFill>
              </a:rPr>
              <a:t>加熱</a:t>
            </a:r>
            <a:r>
              <a:rPr lang="ja-JP" altLang="en-US" sz="3600" dirty="0" smtClean="0">
                <a:solidFill>
                  <a:schemeClr val="tx1"/>
                </a:solidFill>
              </a:rPr>
              <a:t>と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3600" dirty="0" smtClean="0">
                <a:solidFill>
                  <a:srgbClr val="00B050"/>
                </a:solidFill>
              </a:rPr>
              <a:t>バランス</a:t>
            </a:r>
            <a:r>
              <a:rPr lang="ja-JP" altLang="en-US" sz="3600" dirty="0" smtClean="0">
                <a:solidFill>
                  <a:schemeClr val="tx1"/>
                </a:solidFill>
              </a:rPr>
              <a:t>するメカニズムが存在する</a:t>
            </a:r>
            <a:endParaRPr lang="en-US" altLang="ja-JP" sz="3600" dirty="0" smtClean="0">
              <a:solidFill>
                <a:schemeClr val="tx1"/>
              </a:solidFill>
            </a:endParaRPr>
          </a:p>
        </p:txBody>
      </p:sp>
      <p:grpSp>
        <p:nvGrpSpPr>
          <p:cNvPr id="67" name="グループ化 66"/>
          <p:cNvGrpSpPr/>
          <p:nvPr/>
        </p:nvGrpSpPr>
        <p:grpSpPr>
          <a:xfrm>
            <a:off x="3419872" y="2996952"/>
            <a:ext cx="5184576" cy="2410198"/>
            <a:chOff x="4211960" y="3573016"/>
            <a:chExt cx="3168352" cy="1679836"/>
          </a:xfrm>
        </p:grpSpPr>
        <p:sp>
          <p:nvSpPr>
            <p:cNvPr id="68" name="角丸四角形吹き出し 67"/>
            <p:cNvSpPr/>
            <p:nvPr/>
          </p:nvSpPr>
          <p:spPr>
            <a:xfrm rot="10800000" flipH="1">
              <a:off x="4211960" y="3573016"/>
              <a:ext cx="3168352" cy="1656184"/>
            </a:xfrm>
            <a:prstGeom prst="wedgeRoundRectCallout">
              <a:avLst/>
            </a:prstGeom>
          </p:spPr>
          <p:style>
            <a:lnRef idx="2">
              <a:schemeClr val="accent6"/>
            </a:lnRef>
            <a:fillRef idx="1003">
              <a:schemeClr val="lt2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4211960" y="3686921"/>
              <a:ext cx="3119608" cy="156593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800" dirty="0" smtClean="0"/>
                <a:t>・</a:t>
              </a:r>
              <a:r>
                <a:rPr kumimoji="1" lang="en-US" altLang="ja-JP" sz="2800" dirty="0" smtClean="0"/>
                <a:t>500</a:t>
              </a:r>
              <a:r>
                <a:rPr kumimoji="1" lang="ja-JP" altLang="en-US" sz="2800" dirty="0" smtClean="0"/>
                <a:t>～の高度では、下降流に</a:t>
              </a:r>
              <a:endParaRPr kumimoji="1" lang="en-US" altLang="ja-JP" sz="2800" dirty="0" smtClean="0"/>
            </a:p>
            <a:p>
              <a:pPr algn="ctr"/>
              <a:r>
                <a:rPr kumimoji="1" lang="ja-JP" altLang="en-US" sz="2800" dirty="0" smtClean="0"/>
                <a:t>よる</a:t>
              </a:r>
              <a:r>
                <a:rPr kumimoji="1" lang="ja-JP" altLang="en-US" sz="2800" dirty="0" smtClean="0">
                  <a:solidFill>
                    <a:srgbClr val="C00000"/>
                  </a:solidFill>
                </a:rPr>
                <a:t>断熱圧縮で加熱</a:t>
              </a:r>
              <a:r>
                <a:rPr kumimoji="1" lang="ja-JP" altLang="en-US" sz="2800" dirty="0" smtClean="0"/>
                <a:t>している</a:t>
              </a:r>
              <a:endParaRPr lang="en-US" altLang="ja-JP" sz="2800" dirty="0" smtClean="0"/>
            </a:p>
            <a:p>
              <a:pPr algn="ctr"/>
              <a:r>
                <a:rPr kumimoji="1" lang="ja-JP" altLang="en-US" sz="2800" dirty="0" smtClean="0"/>
                <a:t>・最下層ではブッソル海峡の非常に</a:t>
              </a:r>
              <a:r>
                <a:rPr kumimoji="1" lang="ja-JP" altLang="en-US" sz="2800" dirty="0" smtClean="0">
                  <a:solidFill>
                    <a:srgbClr val="0070C0"/>
                  </a:solidFill>
                </a:rPr>
                <a:t>冷たい</a:t>
              </a:r>
              <a:r>
                <a:rPr kumimoji="1" lang="en-US" altLang="ja-JP" sz="2800" dirty="0" smtClean="0">
                  <a:solidFill>
                    <a:srgbClr val="0070C0"/>
                  </a:solidFill>
                </a:rPr>
                <a:t>SST</a:t>
              </a:r>
              <a:r>
                <a:rPr kumimoji="1" lang="ja-JP" altLang="en-US" sz="2800" dirty="0" smtClean="0">
                  <a:solidFill>
                    <a:srgbClr val="0070C0"/>
                  </a:solidFill>
                </a:rPr>
                <a:t>が冷却</a:t>
              </a:r>
              <a:r>
                <a:rPr kumimoji="1" lang="ja-JP" altLang="en-US" sz="2800" dirty="0" smtClean="0"/>
                <a:t>している</a:t>
              </a:r>
              <a:endParaRPr kumimoji="1" lang="en-US" altLang="ja-JP" sz="2800" dirty="0" smtClean="0"/>
            </a:p>
            <a:p>
              <a:pPr algn="ctr"/>
              <a:endParaRPr kumimoji="1" lang="en-US" altLang="ja-JP" sz="2800" dirty="0" smtClean="0"/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8172399" y="5949280"/>
            <a:ext cx="971600" cy="908720"/>
            <a:chOff x="7544457" y="5319461"/>
            <a:chExt cx="1420031" cy="1358567"/>
          </a:xfrm>
        </p:grpSpPr>
        <p:pic>
          <p:nvPicPr>
            <p:cNvPr id="19" name="図 18" descr="IMG_8336.JPG"/>
            <p:cNvPicPr>
              <a:picLocks noChangeAspect="1"/>
            </p:cNvPicPr>
            <p:nvPr/>
          </p:nvPicPr>
          <p:blipFill>
            <a:blip r:embed="rId5" cstate="print"/>
            <a:srcRect l="8108" t="7207" r="18919"/>
            <a:stretch>
              <a:fillRect/>
            </a:stretch>
          </p:blipFill>
          <p:spPr>
            <a:xfrm>
              <a:off x="7596336" y="5373216"/>
              <a:ext cx="1368152" cy="1304812"/>
            </a:xfrm>
            <a:prstGeom prst="rect">
              <a:avLst/>
            </a:prstGeom>
          </p:spPr>
        </p:pic>
        <p:sp>
          <p:nvSpPr>
            <p:cNvPr id="20" name="テキスト ボックス 19"/>
            <p:cNvSpPr txBox="1"/>
            <p:nvPr/>
          </p:nvSpPr>
          <p:spPr>
            <a:xfrm>
              <a:off x="7544457" y="5319461"/>
              <a:ext cx="1105788" cy="874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12</a:t>
              </a:r>
              <a:endParaRPr kumimoji="1" lang="ja-JP" alt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2" grpId="0" animBg="1"/>
      <p:bldP spid="63" grpId="0" animBg="1"/>
      <p:bldP spid="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124744"/>
            <a:ext cx="3744416" cy="420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フリーフォーム 6"/>
          <p:cNvSpPr/>
          <p:nvPr/>
        </p:nvSpPr>
        <p:spPr>
          <a:xfrm>
            <a:off x="4283968" y="3284984"/>
            <a:ext cx="3100926" cy="1933680"/>
          </a:xfrm>
          <a:custGeom>
            <a:avLst/>
            <a:gdLst>
              <a:gd name="connsiteX0" fmla="*/ 1455938 w 3100926"/>
              <a:gd name="connsiteY0" fmla="*/ 0 h 1933680"/>
              <a:gd name="connsiteX1" fmla="*/ 1509204 w 3100926"/>
              <a:gd name="connsiteY1" fmla="*/ 88777 h 1933680"/>
              <a:gd name="connsiteX2" fmla="*/ 1535837 w 3100926"/>
              <a:gd name="connsiteY2" fmla="*/ 221942 h 1933680"/>
              <a:gd name="connsiteX3" fmla="*/ 1553592 w 3100926"/>
              <a:gd name="connsiteY3" fmla="*/ 239698 h 1933680"/>
              <a:gd name="connsiteX4" fmla="*/ 1571348 w 3100926"/>
              <a:gd name="connsiteY4" fmla="*/ 292964 h 1933680"/>
              <a:gd name="connsiteX5" fmla="*/ 1580225 w 3100926"/>
              <a:gd name="connsiteY5" fmla="*/ 372863 h 1933680"/>
              <a:gd name="connsiteX6" fmla="*/ 1589103 w 3100926"/>
              <a:gd name="connsiteY6" fmla="*/ 426129 h 1933680"/>
              <a:gd name="connsiteX7" fmla="*/ 1615736 w 3100926"/>
              <a:gd name="connsiteY7" fmla="*/ 452762 h 1933680"/>
              <a:gd name="connsiteX8" fmla="*/ 1642369 w 3100926"/>
              <a:gd name="connsiteY8" fmla="*/ 506028 h 1933680"/>
              <a:gd name="connsiteX9" fmla="*/ 1660124 w 3100926"/>
              <a:gd name="connsiteY9" fmla="*/ 541538 h 1933680"/>
              <a:gd name="connsiteX10" fmla="*/ 1686757 w 3100926"/>
              <a:gd name="connsiteY10" fmla="*/ 559294 h 1933680"/>
              <a:gd name="connsiteX11" fmla="*/ 1704513 w 3100926"/>
              <a:gd name="connsiteY11" fmla="*/ 577049 h 1933680"/>
              <a:gd name="connsiteX12" fmla="*/ 1748901 w 3100926"/>
              <a:gd name="connsiteY12" fmla="*/ 639193 h 1933680"/>
              <a:gd name="connsiteX13" fmla="*/ 1766657 w 3100926"/>
              <a:gd name="connsiteY13" fmla="*/ 710214 h 1933680"/>
              <a:gd name="connsiteX14" fmla="*/ 1775534 w 3100926"/>
              <a:gd name="connsiteY14" fmla="*/ 736847 h 1933680"/>
              <a:gd name="connsiteX15" fmla="*/ 1784412 w 3100926"/>
              <a:gd name="connsiteY15" fmla="*/ 790113 h 1933680"/>
              <a:gd name="connsiteX16" fmla="*/ 1802167 w 3100926"/>
              <a:gd name="connsiteY16" fmla="*/ 843379 h 1933680"/>
              <a:gd name="connsiteX17" fmla="*/ 1793290 w 3100926"/>
              <a:gd name="connsiteY17" fmla="*/ 1189608 h 1933680"/>
              <a:gd name="connsiteX18" fmla="*/ 1775534 w 3100926"/>
              <a:gd name="connsiteY18" fmla="*/ 1207364 h 1933680"/>
              <a:gd name="connsiteX19" fmla="*/ 1757779 w 3100926"/>
              <a:gd name="connsiteY19" fmla="*/ 1233997 h 1933680"/>
              <a:gd name="connsiteX20" fmla="*/ 1740023 w 3100926"/>
              <a:gd name="connsiteY20" fmla="*/ 1296140 h 1933680"/>
              <a:gd name="connsiteX21" fmla="*/ 1722268 w 3100926"/>
              <a:gd name="connsiteY21" fmla="*/ 1322773 h 1933680"/>
              <a:gd name="connsiteX22" fmla="*/ 1704513 w 3100926"/>
              <a:gd name="connsiteY22" fmla="*/ 1340529 h 1933680"/>
              <a:gd name="connsiteX23" fmla="*/ 1651247 w 3100926"/>
              <a:gd name="connsiteY23" fmla="*/ 1358284 h 1933680"/>
              <a:gd name="connsiteX24" fmla="*/ 1633491 w 3100926"/>
              <a:gd name="connsiteY24" fmla="*/ 1376039 h 1933680"/>
              <a:gd name="connsiteX25" fmla="*/ 1606858 w 3100926"/>
              <a:gd name="connsiteY25" fmla="*/ 1384917 h 1933680"/>
              <a:gd name="connsiteX26" fmla="*/ 1589103 w 3100926"/>
              <a:gd name="connsiteY26" fmla="*/ 1411550 h 1933680"/>
              <a:gd name="connsiteX27" fmla="*/ 1535837 w 3100926"/>
              <a:gd name="connsiteY27" fmla="*/ 1438183 h 1933680"/>
              <a:gd name="connsiteX28" fmla="*/ 1482571 w 3100926"/>
              <a:gd name="connsiteY28" fmla="*/ 1464816 h 1933680"/>
              <a:gd name="connsiteX29" fmla="*/ 1464816 w 3100926"/>
              <a:gd name="connsiteY29" fmla="*/ 1500327 h 1933680"/>
              <a:gd name="connsiteX30" fmla="*/ 1411550 w 3100926"/>
              <a:gd name="connsiteY30" fmla="*/ 1544715 h 1933680"/>
              <a:gd name="connsiteX31" fmla="*/ 1340528 w 3100926"/>
              <a:gd name="connsiteY31" fmla="*/ 1597981 h 1933680"/>
              <a:gd name="connsiteX32" fmla="*/ 1313895 w 3100926"/>
              <a:gd name="connsiteY32" fmla="*/ 1624614 h 1933680"/>
              <a:gd name="connsiteX33" fmla="*/ 1287262 w 3100926"/>
              <a:gd name="connsiteY33" fmla="*/ 1633492 h 1933680"/>
              <a:gd name="connsiteX34" fmla="*/ 1100831 w 3100926"/>
              <a:gd name="connsiteY34" fmla="*/ 1651247 h 1933680"/>
              <a:gd name="connsiteX35" fmla="*/ 1038688 w 3100926"/>
              <a:gd name="connsiteY35" fmla="*/ 1660125 h 1933680"/>
              <a:gd name="connsiteX36" fmla="*/ 781235 w 3100926"/>
              <a:gd name="connsiteY36" fmla="*/ 1677880 h 1933680"/>
              <a:gd name="connsiteX37" fmla="*/ 745724 w 3100926"/>
              <a:gd name="connsiteY37" fmla="*/ 1686758 h 1933680"/>
              <a:gd name="connsiteX38" fmla="*/ 665825 w 3100926"/>
              <a:gd name="connsiteY38" fmla="*/ 1704513 h 1933680"/>
              <a:gd name="connsiteX39" fmla="*/ 630315 w 3100926"/>
              <a:gd name="connsiteY39" fmla="*/ 1731146 h 1933680"/>
              <a:gd name="connsiteX40" fmla="*/ 523783 w 3100926"/>
              <a:gd name="connsiteY40" fmla="*/ 1748901 h 1933680"/>
              <a:gd name="connsiteX41" fmla="*/ 417251 w 3100926"/>
              <a:gd name="connsiteY41" fmla="*/ 1775534 h 1933680"/>
              <a:gd name="connsiteX42" fmla="*/ 310719 w 3100926"/>
              <a:gd name="connsiteY42" fmla="*/ 1793290 h 1933680"/>
              <a:gd name="connsiteX43" fmla="*/ 284086 w 3100926"/>
              <a:gd name="connsiteY43" fmla="*/ 1802167 h 1933680"/>
              <a:gd name="connsiteX44" fmla="*/ 0 w 3100926"/>
              <a:gd name="connsiteY44" fmla="*/ 1811045 h 1933680"/>
              <a:gd name="connsiteX45" fmla="*/ 35511 w 3100926"/>
              <a:gd name="connsiteY45" fmla="*/ 1855433 h 1933680"/>
              <a:gd name="connsiteX46" fmla="*/ 204187 w 3100926"/>
              <a:gd name="connsiteY46" fmla="*/ 1890944 h 1933680"/>
              <a:gd name="connsiteX47" fmla="*/ 559293 w 3100926"/>
              <a:gd name="connsiteY47" fmla="*/ 1908699 h 1933680"/>
              <a:gd name="connsiteX48" fmla="*/ 2530136 w 3100926"/>
              <a:gd name="connsiteY48" fmla="*/ 1899822 h 1933680"/>
              <a:gd name="connsiteX49" fmla="*/ 3071674 w 3100926"/>
              <a:gd name="connsiteY49" fmla="*/ 1890944 h 1933680"/>
              <a:gd name="connsiteX50" fmla="*/ 3062796 w 3100926"/>
              <a:gd name="connsiteY50" fmla="*/ 1802167 h 1933680"/>
              <a:gd name="connsiteX51" fmla="*/ 3045041 w 3100926"/>
              <a:gd name="connsiteY51" fmla="*/ 1775534 h 1933680"/>
              <a:gd name="connsiteX52" fmla="*/ 2991775 w 3100926"/>
              <a:gd name="connsiteY52" fmla="*/ 1686758 h 1933680"/>
              <a:gd name="connsiteX53" fmla="*/ 2965142 w 3100926"/>
              <a:gd name="connsiteY53" fmla="*/ 1660125 h 1933680"/>
              <a:gd name="connsiteX54" fmla="*/ 2920754 w 3100926"/>
              <a:gd name="connsiteY54" fmla="*/ 1597981 h 1933680"/>
              <a:gd name="connsiteX55" fmla="*/ 2885243 w 3100926"/>
              <a:gd name="connsiteY55" fmla="*/ 1553593 h 1933680"/>
              <a:gd name="connsiteX56" fmla="*/ 2867488 w 3100926"/>
              <a:gd name="connsiteY56" fmla="*/ 1535837 h 1933680"/>
              <a:gd name="connsiteX57" fmla="*/ 2831977 w 3100926"/>
              <a:gd name="connsiteY57" fmla="*/ 1482571 h 1933680"/>
              <a:gd name="connsiteX58" fmla="*/ 2796466 w 3100926"/>
              <a:gd name="connsiteY58" fmla="*/ 1447061 h 1933680"/>
              <a:gd name="connsiteX59" fmla="*/ 2778711 w 3100926"/>
              <a:gd name="connsiteY59" fmla="*/ 1420428 h 1933680"/>
              <a:gd name="connsiteX60" fmla="*/ 2752078 w 3100926"/>
              <a:gd name="connsiteY60" fmla="*/ 1384917 h 1933680"/>
              <a:gd name="connsiteX61" fmla="*/ 2716567 w 3100926"/>
              <a:gd name="connsiteY61" fmla="*/ 1331651 h 1933680"/>
              <a:gd name="connsiteX62" fmla="*/ 2672179 w 3100926"/>
              <a:gd name="connsiteY62" fmla="*/ 1296140 h 1933680"/>
              <a:gd name="connsiteX63" fmla="*/ 2627790 w 3100926"/>
              <a:gd name="connsiteY63" fmla="*/ 1260630 h 1933680"/>
              <a:gd name="connsiteX64" fmla="*/ 2618913 w 3100926"/>
              <a:gd name="connsiteY64" fmla="*/ 1233997 h 1933680"/>
              <a:gd name="connsiteX65" fmla="*/ 2565647 w 3100926"/>
              <a:gd name="connsiteY65" fmla="*/ 1189608 h 1933680"/>
              <a:gd name="connsiteX66" fmla="*/ 2521258 w 3100926"/>
              <a:gd name="connsiteY66" fmla="*/ 1145220 h 1933680"/>
              <a:gd name="connsiteX67" fmla="*/ 2494625 w 3100926"/>
              <a:gd name="connsiteY67" fmla="*/ 1118587 h 1933680"/>
              <a:gd name="connsiteX68" fmla="*/ 2459115 w 3100926"/>
              <a:gd name="connsiteY68" fmla="*/ 1065321 h 1933680"/>
              <a:gd name="connsiteX69" fmla="*/ 2423604 w 3100926"/>
              <a:gd name="connsiteY69" fmla="*/ 1029810 h 1933680"/>
              <a:gd name="connsiteX70" fmla="*/ 2388093 w 3100926"/>
              <a:gd name="connsiteY70" fmla="*/ 976544 h 1933680"/>
              <a:gd name="connsiteX71" fmla="*/ 2334827 w 3100926"/>
              <a:gd name="connsiteY71" fmla="*/ 923278 h 1933680"/>
              <a:gd name="connsiteX72" fmla="*/ 2317072 w 3100926"/>
              <a:gd name="connsiteY72" fmla="*/ 896645 h 1933680"/>
              <a:gd name="connsiteX73" fmla="*/ 2290439 w 3100926"/>
              <a:gd name="connsiteY73" fmla="*/ 878890 h 1933680"/>
              <a:gd name="connsiteX74" fmla="*/ 2246051 w 3100926"/>
              <a:gd name="connsiteY74" fmla="*/ 843379 h 1933680"/>
              <a:gd name="connsiteX75" fmla="*/ 2228295 w 3100926"/>
              <a:gd name="connsiteY75" fmla="*/ 816746 h 1933680"/>
              <a:gd name="connsiteX76" fmla="*/ 2157274 w 3100926"/>
              <a:gd name="connsiteY76" fmla="*/ 754602 h 1933680"/>
              <a:gd name="connsiteX77" fmla="*/ 2139519 w 3100926"/>
              <a:gd name="connsiteY77" fmla="*/ 727969 h 1933680"/>
              <a:gd name="connsiteX78" fmla="*/ 2095130 w 3100926"/>
              <a:gd name="connsiteY78" fmla="*/ 692459 h 1933680"/>
              <a:gd name="connsiteX79" fmla="*/ 2059620 w 3100926"/>
              <a:gd name="connsiteY79" fmla="*/ 648070 h 1933680"/>
              <a:gd name="connsiteX80" fmla="*/ 2024109 w 3100926"/>
              <a:gd name="connsiteY80" fmla="*/ 603682 h 1933680"/>
              <a:gd name="connsiteX81" fmla="*/ 1970843 w 3100926"/>
              <a:gd name="connsiteY81" fmla="*/ 541538 h 1933680"/>
              <a:gd name="connsiteX82" fmla="*/ 1944210 w 3100926"/>
              <a:gd name="connsiteY82" fmla="*/ 514905 h 1933680"/>
              <a:gd name="connsiteX83" fmla="*/ 1926455 w 3100926"/>
              <a:gd name="connsiteY83" fmla="*/ 488272 h 1933680"/>
              <a:gd name="connsiteX84" fmla="*/ 1882066 w 3100926"/>
              <a:gd name="connsiteY84" fmla="*/ 452762 h 1933680"/>
              <a:gd name="connsiteX85" fmla="*/ 1864311 w 3100926"/>
              <a:gd name="connsiteY85" fmla="*/ 426129 h 1933680"/>
              <a:gd name="connsiteX86" fmla="*/ 1819923 w 3100926"/>
              <a:gd name="connsiteY86" fmla="*/ 372863 h 1933680"/>
              <a:gd name="connsiteX87" fmla="*/ 1802167 w 3100926"/>
              <a:gd name="connsiteY87" fmla="*/ 337352 h 1933680"/>
              <a:gd name="connsiteX88" fmla="*/ 1775534 w 3100926"/>
              <a:gd name="connsiteY88" fmla="*/ 319597 h 1933680"/>
              <a:gd name="connsiteX89" fmla="*/ 1757779 w 3100926"/>
              <a:gd name="connsiteY89" fmla="*/ 301841 h 1933680"/>
              <a:gd name="connsiteX90" fmla="*/ 1713390 w 3100926"/>
              <a:gd name="connsiteY90" fmla="*/ 257453 h 1933680"/>
              <a:gd name="connsiteX91" fmla="*/ 1686757 w 3100926"/>
              <a:gd name="connsiteY91" fmla="*/ 230820 h 1933680"/>
              <a:gd name="connsiteX92" fmla="*/ 1660124 w 3100926"/>
              <a:gd name="connsiteY92" fmla="*/ 213065 h 1933680"/>
              <a:gd name="connsiteX93" fmla="*/ 1615736 w 3100926"/>
              <a:gd name="connsiteY93" fmla="*/ 168676 h 1933680"/>
              <a:gd name="connsiteX94" fmla="*/ 1597981 w 3100926"/>
              <a:gd name="connsiteY94" fmla="*/ 142043 h 1933680"/>
              <a:gd name="connsiteX95" fmla="*/ 1571348 w 3100926"/>
              <a:gd name="connsiteY95" fmla="*/ 124288 h 1933680"/>
              <a:gd name="connsiteX96" fmla="*/ 1526959 w 3100926"/>
              <a:gd name="connsiteY96" fmla="*/ 79899 h 1933680"/>
              <a:gd name="connsiteX97" fmla="*/ 1500326 w 3100926"/>
              <a:gd name="connsiteY97" fmla="*/ 44389 h 193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100926" h="1933680">
                <a:moveTo>
                  <a:pt x="1455938" y="0"/>
                </a:moveTo>
                <a:cubicBezTo>
                  <a:pt x="1471362" y="23137"/>
                  <a:pt x="1503204" y="69577"/>
                  <a:pt x="1509204" y="88777"/>
                </a:cubicBezTo>
                <a:cubicBezTo>
                  <a:pt x="1514862" y="106882"/>
                  <a:pt x="1513301" y="199405"/>
                  <a:pt x="1535837" y="221942"/>
                </a:cubicBezTo>
                <a:lnTo>
                  <a:pt x="1553592" y="239698"/>
                </a:lnTo>
                <a:cubicBezTo>
                  <a:pt x="1559511" y="257453"/>
                  <a:pt x="1569281" y="274363"/>
                  <a:pt x="1571348" y="292964"/>
                </a:cubicBezTo>
                <a:cubicBezTo>
                  <a:pt x="1574307" y="319597"/>
                  <a:pt x="1576683" y="346301"/>
                  <a:pt x="1580225" y="372863"/>
                </a:cubicBezTo>
                <a:cubicBezTo>
                  <a:pt x="1582604" y="390705"/>
                  <a:pt x="1581792" y="409680"/>
                  <a:pt x="1589103" y="426129"/>
                </a:cubicBezTo>
                <a:cubicBezTo>
                  <a:pt x="1594202" y="437602"/>
                  <a:pt x="1606858" y="443884"/>
                  <a:pt x="1615736" y="452762"/>
                </a:cubicBezTo>
                <a:cubicBezTo>
                  <a:pt x="1632013" y="501592"/>
                  <a:pt x="1614834" y="457841"/>
                  <a:pt x="1642369" y="506028"/>
                </a:cubicBezTo>
                <a:cubicBezTo>
                  <a:pt x="1648935" y="517518"/>
                  <a:pt x="1651652" y="531371"/>
                  <a:pt x="1660124" y="541538"/>
                </a:cubicBezTo>
                <a:cubicBezTo>
                  <a:pt x="1666955" y="549735"/>
                  <a:pt x="1678425" y="552629"/>
                  <a:pt x="1686757" y="559294"/>
                </a:cubicBezTo>
                <a:cubicBezTo>
                  <a:pt x="1693293" y="564523"/>
                  <a:pt x="1698594" y="571131"/>
                  <a:pt x="1704513" y="577049"/>
                </a:cubicBezTo>
                <a:cubicBezTo>
                  <a:pt x="1725227" y="639193"/>
                  <a:pt x="1704513" y="624396"/>
                  <a:pt x="1748901" y="639193"/>
                </a:cubicBezTo>
                <a:cubicBezTo>
                  <a:pt x="1754820" y="662867"/>
                  <a:pt x="1758941" y="687064"/>
                  <a:pt x="1766657" y="710214"/>
                </a:cubicBezTo>
                <a:cubicBezTo>
                  <a:pt x="1769616" y="719092"/>
                  <a:pt x="1773504" y="727712"/>
                  <a:pt x="1775534" y="736847"/>
                </a:cubicBezTo>
                <a:cubicBezTo>
                  <a:pt x="1779439" y="754419"/>
                  <a:pt x="1780046" y="772650"/>
                  <a:pt x="1784412" y="790113"/>
                </a:cubicBezTo>
                <a:cubicBezTo>
                  <a:pt x="1788951" y="808270"/>
                  <a:pt x="1802167" y="843379"/>
                  <a:pt x="1802167" y="843379"/>
                </a:cubicBezTo>
                <a:cubicBezTo>
                  <a:pt x="1799208" y="958789"/>
                  <a:pt x="1801715" y="1074468"/>
                  <a:pt x="1793290" y="1189608"/>
                </a:cubicBezTo>
                <a:cubicBezTo>
                  <a:pt x="1792679" y="1197956"/>
                  <a:pt x="1780763" y="1200828"/>
                  <a:pt x="1775534" y="1207364"/>
                </a:cubicBezTo>
                <a:cubicBezTo>
                  <a:pt x="1768869" y="1215696"/>
                  <a:pt x="1762551" y="1224454"/>
                  <a:pt x="1757779" y="1233997"/>
                </a:cubicBezTo>
                <a:cubicBezTo>
                  <a:pt x="1740502" y="1268551"/>
                  <a:pt x="1757091" y="1256315"/>
                  <a:pt x="1740023" y="1296140"/>
                </a:cubicBezTo>
                <a:cubicBezTo>
                  <a:pt x="1735820" y="1305947"/>
                  <a:pt x="1728933" y="1314441"/>
                  <a:pt x="1722268" y="1322773"/>
                </a:cubicBezTo>
                <a:cubicBezTo>
                  <a:pt x="1717039" y="1329309"/>
                  <a:pt x="1711999" y="1336786"/>
                  <a:pt x="1704513" y="1340529"/>
                </a:cubicBezTo>
                <a:cubicBezTo>
                  <a:pt x="1687773" y="1348899"/>
                  <a:pt x="1651247" y="1358284"/>
                  <a:pt x="1651247" y="1358284"/>
                </a:cubicBezTo>
                <a:cubicBezTo>
                  <a:pt x="1645328" y="1364202"/>
                  <a:pt x="1640668" y="1371733"/>
                  <a:pt x="1633491" y="1376039"/>
                </a:cubicBezTo>
                <a:cubicBezTo>
                  <a:pt x="1625467" y="1380854"/>
                  <a:pt x="1614165" y="1379071"/>
                  <a:pt x="1606858" y="1384917"/>
                </a:cubicBezTo>
                <a:cubicBezTo>
                  <a:pt x="1598527" y="1391582"/>
                  <a:pt x="1596648" y="1404005"/>
                  <a:pt x="1589103" y="1411550"/>
                </a:cubicBezTo>
                <a:cubicBezTo>
                  <a:pt x="1563663" y="1436990"/>
                  <a:pt x="1564717" y="1423743"/>
                  <a:pt x="1535837" y="1438183"/>
                </a:cubicBezTo>
                <a:cubicBezTo>
                  <a:pt x="1466998" y="1472602"/>
                  <a:pt x="1549514" y="1442501"/>
                  <a:pt x="1482571" y="1464816"/>
                </a:cubicBezTo>
                <a:cubicBezTo>
                  <a:pt x="1476653" y="1476653"/>
                  <a:pt x="1472157" y="1489316"/>
                  <a:pt x="1464816" y="1500327"/>
                </a:cubicBezTo>
                <a:cubicBezTo>
                  <a:pt x="1454400" y="1515951"/>
                  <a:pt x="1422286" y="1535321"/>
                  <a:pt x="1411550" y="1544715"/>
                </a:cubicBezTo>
                <a:cubicBezTo>
                  <a:pt x="1351727" y="1597061"/>
                  <a:pt x="1402834" y="1566829"/>
                  <a:pt x="1340528" y="1597981"/>
                </a:cubicBezTo>
                <a:cubicBezTo>
                  <a:pt x="1331650" y="1606859"/>
                  <a:pt x="1324341" y="1617650"/>
                  <a:pt x="1313895" y="1624614"/>
                </a:cubicBezTo>
                <a:cubicBezTo>
                  <a:pt x="1306109" y="1629805"/>
                  <a:pt x="1296548" y="1632331"/>
                  <a:pt x="1287262" y="1633492"/>
                </a:cubicBezTo>
                <a:cubicBezTo>
                  <a:pt x="1225319" y="1641235"/>
                  <a:pt x="1162628" y="1642418"/>
                  <a:pt x="1100831" y="1651247"/>
                </a:cubicBezTo>
                <a:lnTo>
                  <a:pt x="1038688" y="1660125"/>
                </a:lnTo>
                <a:cubicBezTo>
                  <a:pt x="935921" y="1694378"/>
                  <a:pt x="1046812" y="1660174"/>
                  <a:pt x="781235" y="1677880"/>
                </a:cubicBezTo>
                <a:cubicBezTo>
                  <a:pt x="769061" y="1678692"/>
                  <a:pt x="757635" y="1684111"/>
                  <a:pt x="745724" y="1686758"/>
                </a:cubicBezTo>
                <a:cubicBezTo>
                  <a:pt x="644289" y="1709299"/>
                  <a:pt x="752429" y="1682861"/>
                  <a:pt x="665825" y="1704513"/>
                </a:cubicBezTo>
                <a:cubicBezTo>
                  <a:pt x="653988" y="1713391"/>
                  <a:pt x="644437" y="1726733"/>
                  <a:pt x="630315" y="1731146"/>
                </a:cubicBezTo>
                <a:cubicBezTo>
                  <a:pt x="595953" y="1741884"/>
                  <a:pt x="523783" y="1748901"/>
                  <a:pt x="523783" y="1748901"/>
                </a:cubicBezTo>
                <a:cubicBezTo>
                  <a:pt x="453441" y="1772349"/>
                  <a:pt x="488978" y="1763580"/>
                  <a:pt x="417251" y="1775534"/>
                </a:cubicBezTo>
                <a:cubicBezTo>
                  <a:pt x="354815" y="1796347"/>
                  <a:pt x="429645" y="1773469"/>
                  <a:pt x="310719" y="1793290"/>
                </a:cubicBezTo>
                <a:cubicBezTo>
                  <a:pt x="301489" y="1794828"/>
                  <a:pt x="293429" y="1801633"/>
                  <a:pt x="284086" y="1802167"/>
                </a:cubicBezTo>
                <a:cubicBezTo>
                  <a:pt x="189499" y="1807572"/>
                  <a:pt x="94695" y="1808086"/>
                  <a:pt x="0" y="1811045"/>
                </a:cubicBezTo>
                <a:cubicBezTo>
                  <a:pt x="11837" y="1825841"/>
                  <a:pt x="22112" y="1842035"/>
                  <a:pt x="35511" y="1855433"/>
                </a:cubicBezTo>
                <a:cubicBezTo>
                  <a:pt x="87567" y="1907488"/>
                  <a:pt x="113519" y="1884899"/>
                  <a:pt x="204187" y="1890944"/>
                </a:cubicBezTo>
                <a:cubicBezTo>
                  <a:pt x="332390" y="1933680"/>
                  <a:pt x="248854" y="1908699"/>
                  <a:pt x="559293" y="1908699"/>
                </a:cubicBezTo>
                <a:lnTo>
                  <a:pt x="2530136" y="1899822"/>
                </a:lnTo>
                <a:cubicBezTo>
                  <a:pt x="2710649" y="1896863"/>
                  <a:pt x="2894097" y="1923500"/>
                  <a:pt x="3071674" y="1890944"/>
                </a:cubicBezTo>
                <a:cubicBezTo>
                  <a:pt x="3100926" y="1885581"/>
                  <a:pt x="3069483" y="1831145"/>
                  <a:pt x="3062796" y="1802167"/>
                </a:cubicBezTo>
                <a:cubicBezTo>
                  <a:pt x="3060397" y="1791771"/>
                  <a:pt x="3049813" y="1785077"/>
                  <a:pt x="3045041" y="1775534"/>
                </a:cubicBezTo>
                <a:cubicBezTo>
                  <a:pt x="3009208" y="1703868"/>
                  <a:pt x="3093028" y="1813324"/>
                  <a:pt x="2991775" y="1686758"/>
                </a:cubicBezTo>
                <a:cubicBezTo>
                  <a:pt x="2983932" y="1676954"/>
                  <a:pt x="2973313" y="1669657"/>
                  <a:pt x="2965142" y="1660125"/>
                </a:cubicBezTo>
                <a:cubicBezTo>
                  <a:pt x="2929132" y="1618113"/>
                  <a:pt x="2948862" y="1635458"/>
                  <a:pt x="2920754" y="1597981"/>
                </a:cubicBezTo>
                <a:cubicBezTo>
                  <a:pt x="2909385" y="1582822"/>
                  <a:pt x="2897574" y="1567980"/>
                  <a:pt x="2885243" y="1553593"/>
                </a:cubicBezTo>
                <a:cubicBezTo>
                  <a:pt x="2879796" y="1547238"/>
                  <a:pt x="2872510" y="1542533"/>
                  <a:pt x="2867488" y="1535837"/>
                </a:cubicBezTo>
                <a:cubicBezTo>
                  <a:pt x="2854684" y="1518765"/>
                  <a:pt x="2847066" y="1497660"/>
                  <a:pt x="2831977" y="1482571"/>
                </a:cubicBezTo>
                <a:cubicBezTo>
                  <a:pt x="2820140" y="1470734"/>
                  <a:pt x="2807360" y="1459771"/>
                  <a:pt x="2796466" y="1447061"/>
                </a:cubicBezTo>
                <a:cubicBezTo>
                  <a:pt x="2789522" y="1438960"/>
                  <a:pt x="2784913" y="1429110"/>
                  <a:pt x="2778711" y="1420428"/>
                </a:cubicBezTo>
                <a:cubicBezTo>
                  <a:pt x="2770111" y="1408388"/>
                  <a:pt x="2760563" y="1397039"/>
                  <a:pt x="2752078" y="1384917"/>
                </a:cubicBezTo>
                <a:cubicBezTo>
                  <a:pt x="2739841" y="1367435"/>
                  <a:pt x="2734322" y="1343488"/>
                  <a:pt x="2716567" y="1331651"/>
                </a:cubicBezTo>
                <a:cubicBezTo>
                  <a:pt x="2634594" y="1277003"/>
                  <a:pt x="2735428" y="1346740"/>
                  <a:pt x="2672179" y="1296140"/>
                </a:cubicBezTo>
                <a:cubicBezTo>
                  <a:pt x="2616171" y="1251333"/>
                  <a:pt x="2670671" y="1303509"/>
                  <a:pt x="2627790" y="1260630"/>
                </a:cubicBezTo>
                <a:cubicBezTo>
                  <a:pt x="2624831" y="1251752"/>
                  <a:pt x="2624104" y="1241783"/>
                  <a:pt x="2618913" y="1233997"/>
                </a:cubicBezTo>
                <a:cubicBezTo>
                  <a:pt x="2597537" y="1201932"/>
                  <a:pt x="2591847" y="1212533"/>
                  <a:pt x="2565647" y="1189608"/>
                </a:cubicBezTo>
                <a:cubicBezTo>
                  <a:pt x="2549899" y="1175829"/>
                  <a:pt x="2536054" y="1160016"/>
                  <a:pt x="2521258" y="1145220"/>
                </a:cubicBezTo>
                <a:cubicBezTo>
                  <a:pt x="2512380" y="1136342"/>
                  <a:pt x="2501589" y="1129033"/>
                  <a:pt x="2494625" y="1118587"/>
                </a:cubicBezTo>
                <a:cubicBezTo>
                  <a:pt x="2482788" y="1100832"/>
                  <a:pt x="2474204" y="1080410"/>
                  <a:pt x="2459115" y="1065321"/>
                </a:cubicBezTo>
                <a:cubicBezTo>
                  <a:pt x="2447278" y="1053484"/>
                  <a:pt x="2432890" y="1043739"/>
                  <a:pt x="2423604" y="1029810"/>
                </a:cubicBezTo>
                <a:cubicBezTo>
                  <a:pt x="2411767" y="1012055"/>
                  <a:pt x="2403182" y="991633"/>
                  <a:pt x="2388093" y="976544"/>
                </a:cubicBezTo>
                <a:cubicBezTo>
                  <a:pt x="2370338" y="958789"/>
                  <a:pt x="2348755" y="944171"/>
                  <a:pt x="2334827" y="923278"/>
                </a:cubicBezTo>
                <a:cubicBezTo>
                  <a:pt x="2328909" y="914400"/>
                  <a:pt x="2324617" y="904190"/>
                  <a:pt x="2317072" y="896645"/>
                </a:cubicBezTo>
                <a:cubicBezTo>
                  <a:pt x="2309527" y="889100"/>
                  <a:pt x="2298770" y="885555"/>
                  <a:pt x="2290439" y="878890"/>
                </a:cubicBezTo>
                <a:cubicBezTo>
                  <a:pt x="2227190" y="828290"/>
                  <a:pt x="2328024" y="898027"/>
                  <a:pt x="2246051" y="843379"/>
                </a:cubicBezTo>
                <a:cubicBezTo>
                  <a:pt x="2240132" y="834501"/>
                  <a:pt x="2235840" y="824291"/>
                  <a:pt x="2228295" y="816746"/>
                </a:cubicBezTo>
                <a:cubicBezTo>
                  <a:pt x="2181370" y="769823"/>
                  <a:pt x="2214856" y="840977"/>
                  <a:pt x="2157274" y="754602"/>
                </a:cubicBezTo>
                <a:cubicBezTo>
                  <a:pt x="2151356" y="745724"/>
                  <a:pt x="2146184" y="736300"/>
                  <a:pt x="2139519" y="727969"/>
                </a:cubicBezTo>
                <a:cubicBezTo>
                  <a:pt x="2125063" y="709899"/>
                  <a:pt x="2114903" y="705641"/>
                  <a:pt x="2095130" y="692459"/>
                </a:cubicBezTo>
                <a:cubicBezTo>
                  <a:pt x="2072818" y="625519"/>
                  <a:pt x="2105510" y="705433"/>
                  <a:pt x="2059620" y="648070"/>
                </a:cubicBezTo>
                <a:cubicBezTo>
                  <a:pt x="2010615" y="586814"/>
                  <a:pt x="2100432" y="654563"/>
                  <a:pt x="2024109" y="603682"/>
                </a:cubicBezTo>
                <a:cubicBezTo>
                  <a:pt x="1997068" y="563120"/>
                  <a:pt x="2013899" y="584594"/>
                  <a:pt x="1970843" y="541538"/>
                </a:cubicBezTo>
                <a:cubicBezTo>
                  <a:pt x="1961965" y="532660"/>
                  <a:pt x="1951174" y="525351"/>
                  <a:pt x="1944210" y="514905"/>
                </a:cubicBezTo>
                <a:cubicBezTo>
                  <a:pt x="1938292" y="506027"/>
                  <a:pt x="1934000" y="495817"/>
                  <a:pt x="1926455" y="488272"/>
                </a:cubicBezTo>
                <a:cubicBezTo>
                  <a:pt x="1880315" y="442132"/>
                  <a:pt x="1917206" y="496687"/>
                  <a:pt x="1882066" y="452762"/>
                </a:cubicBezTo>
                <a:cubicBezTo>
                  <a:pt x="1875401" y="444431"/>
                  <a:pt x="1871141" y="434326"/>
                  <a:pt x="1864311" y="426129"/>
                </a:cubicBezTo>
                <a:cubicBezTo>
                  <a:pt x="1830924" y="386065"/>
                  <a:pt x="1843970" y="414945"/>
                  <a:pt x="1819923" y="372863"/>
                </a:cubicBezTo>
                <a:cubicBezTo>
                  <a:pt x="1813357" y="361372"/>
                  <a:pt x="1810639" y="347519"/>
                  <a:pt x="1802167" y="337352"/>
                </a:cubicBezTo>
                <a:cubicBezTo>
                  <a:pt x="1795336" y="329155"/>
                  <a:pt x="1783865" y="326262"/>
                  <a:pt x="1775534" y="319597"/>
                </a:cubicBezTo>
                <a:cubicBezTo>
                  <a:pt x="1768998" y="314368"/>
                  <a:pt x="1763697" y="307760"/>
                  <a:pt x="1757779" y="301841"/>
                </a:cubicBezTo>
                <a:cubicBezTo>
                  <a:pt x="1741807" y="253926"/>
                  <a:pt x="1761385" y="291735"/>
                  <a:pt x="1713390" y="257453"/>
                </a:cubicBezTo>
                <a:cubicBezTo>
                  <a:pt x="1703174" y="250156"/>
                  <a:pt x="1696402" y="238857"/>
                  <a:pt x="1686757" y="230820"/>
                </a:cubicBezTo>
                <a:cubicBezTo>
                  <a:pt x="1678560" y="223990"/>
                  <a:pt x="1668154" y="220091"/>
                  <a:pt x="1660124" y="213065"/>
                </a:cubicBezTo>
                <a:cubicBezTo>
                  <a:pt x="1644376" y="199286"/>
                  <a:pt x="1627343" y="186087"/>
                  <a:pt x="1615736" y="168676"/>
                </a:cubicBezTo>
                <a:cubicBezTo>
                  <a:pt x="1609818" y="159798"/>
                  <a:pt x="1605526" y="149588"/>
                  <a:pt x="1597981" y="142043"/>
                </a:cubicBezTo>
                <a:cubicBezTo>
                  <a:pt x="1590436" y="134498"/>
                  <a:pt x="1579378" y="131314"/>
                  <a:pt x="1571348" y="124288"/>
                </a:cubicBezTo>
                <a:cubicBezTo>
                  <a:pt x="1555600" y="110509"/>
                  <a:pt x="1541755" y="94695"/>
                  <a:pt x="1526959" y="79899"/>
                </a:cubicBezTo>
                <a:cubicBezTo>
                  <a:pt x="1498234" y="51174"/>
                  <a:pt x="1500326" y="65821"/>
                  <a:pt x="1500326" y="44389"/>
                </a:cubicBezTo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3568" y="40466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rgbClr val="0070C0"/>
                </a:solidFill>
              </a:rPr>
              <a:t>海が起因</a:t>
            </a:r>
            <a:r>
              <a:rPr lang="ja-JP" altLang="en-US" sz="2400" dirty="0" smtClean="0"/>
              <a:t>してこの</a:t>
            </a:r>
            <a:r>
              <a:rPr kumimoji="1" lang="ja-JP" altLang="en-US" sz="2400" dirty="0" smtClean="0"/>
              <a:t>プロファイルができている</a:t>
            </a:r>
            <a:r>
              <a:rPr lang="ja-JP" altLang="en-US" sz="2400" dirty="0" smtClean="0"/>
              <a:t>と考える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35696" y="522920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>この</a:t>
            </a:r>
            <a:r>
              <a:rPr lang="ja-JP" altLang="en-US" sz="2400" dirty="0" smtClean="0">
                <a:solidFill>
                  <a:srgbClr val="00B050"/>
                </a:solidFill>
              </a:rPr>
              <a:t>面積分</a:t>
            </a:r>
            <a:r>
              <a:rPr lang="ja-JP" altLang="en-US" sz="2400" dirty="0" smtClean="0"/>
              <a:t>、</a:t>
            </a:r>
            <a:r>
              <a:rPr lang="ja-JP" altLang="en-US" sz="2400" dirty="0" smtClean="0">
                <a:solidFill>
                  <a:srgbClr val="00B0F0"/>
                </a:solidFill>
              </a:rPr>
              <a:t>大気が海に冷やされている</a:t>
            </a:r>
            <a:endParaRPr kumimoji="1" lang="ja-JP" altLang="en-US" sz="2400" dirty="0">
              <a:solidFill>
                <a:srgbClr val="00B0F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5536" y="566124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rgbClr val="00B0F0"/>
                </a:solidFill>
              </a:rPr>
              <a:t>面積分の気温変化</a:t>
            </a:r>
            <a:r>
              <a:rPr lang="ja-JP" altLang="en-US" sz="2400" dirty="0" smtClean="0"/>
              <a:t>によっておこる</a:t>
            </a:r>
            <a:r>
              <a:rPr lang="ja-JP" altLang="en-US" sz="2400" dirty="0" smtClean="0">
                <a:solidFill>
                  <a:srgbClr val="C00000"/>
                </a:solidFill>
              </a:rPr>
              <a:t>表面気圧の変化</a:t>
            </a:r>
            <a:r>
              <a:rPr lang="ja-JP" altLang="en-US" sz="2400" dirty="0" smtClean="0"/>
              <a:t>が計算できる</a:t>
            </a:r>
            <a:endParaRPr kumimoji="1" lang="ja-JP" altLang="en-US" sz="2400" dirty="0"/>
          </a:p>
        </p:txBody>
      </p:sp>
      <p:grpSp>
        <p:nvGrpSpPr>
          <p:cNvPr id="23" name="グループ化 22"/>
          <p:cNvGrpSpPr/>
          <p:nvPr/>
        </p:nvGrpSpPr>
        <p:grpSpPr>
          <a:xfrm>
            <a:off x="3851920" y="1196752"/>
            <a:ext cx="4824536" cy="3960440"/>
            <a:chOff x="3851920" y="1196752"/>
            <a:chExt cx="4824536" cy="3960440"/>
          </a:xfrm>
        </p:grpSpPr>
        <p:cxnSp>
          <p:nvCxnSpPr>
            <p:cNvPr id="4" name="直線コネクタ 3"/>
            <p:cNvCxnSpPr/>
            <p:nvPr/>
          </p:nvCxnSpPr>
          <p:spPr>
            <a:xfrm>
              <a:off x="3851920" y="1196752"/>
              <a:ext cx="3600400" cy="396044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テキスト ボックス 20"/>
            <p:cNvSpPr txBox="1"/>
            <p:nvPr/>
          </p:nvSpPr>
          <p:spPr>
            <a:xfrm>
              <a:off x="5940152" y="2060848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C00000"/>
                  </a:solidFill>
                </a:rPr>
                <a:t>もし海がなかったら・・・？</a:t>
              </a:r>
              <a:endParaRPr kumimoji="1" lang="ja-JP" alt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611560" y="1052736"/>
            <a:ext cx="7992888" cy="5040560"/>
            <a:chOff x="755576" y="1052736"/>
            <a:chExt cx="7992888" cy="5040560"/>
          </a:xfrm>
        </p:grpSpPr>
        <p:sp>
          <p:nvSpPr>
            <p:cNvPr id="16" name="正方形/長方形 15"/>
            <p:cNvSpPr/>
            <p:nvPr/>
          </p:nvSpPr>
          <p:spPr>
            <a:xfrm>
              <a:off x="755576" y="1052736"/>
              <a:ext cx="7992888" cy="504056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7" name="グループ化 26"/>
            <p:cNvGrpSpPr/>
            <p:nvPr/>
          </p:nvGrpSpPr>
          <p:grpSpPr>
            <a:xfrm>
              <a:off x="1042988" y="1182688"/>
              <a:ext cx="7489452" cy="4761368"/>
              <a:chOff x="1042988" y="1182688"/>
              <a:chExt cx="7489452" cy="4761368"/>
            </a:xfrm>
          </p:grpSpPr>
          <p:graphicFrame>
            <p:nvGraphicFramePr>
              <p:cNvPr id="18" name="オブジェクト 17"/>
              <p:cNvGraphicFramePr>
                <a:graphicFrameLocks noChangeAspect="1"/>
              </p:cNvGraphicFramePr>
              <p:nvPr/>
            </p:nvGraphicFramePr>
            <p:xfrm>
              <a:off x="1042988" y="1182688"/>
              <a:ext cx="2189162" cy="2273300"/>
            </p:xfrm>
            <a:graphic>
              <a:graphicData uri="http://schemas.openxmlformats.org/presentationml/2006/ole">
                <p:oleObj spid="_x0000_s35843" name="数式" r:id="rId4" imgW="990360" imgH="1028520" progId="Equation.3">
                  <p:embed/>
                </p:oleObj>
              </a:graphicData>
            </a:graphic>
          </p:graphicFrame>
          <p:sp>
            <p:nvSpPr>
              <p:cNvPr id="19" name="テキスト ボックス 18"/>
              <p:cNvSpPr txBox="1"/>
              <p:nvPr/>
            </p:nvSpPr>
            <p:spPr>
              <a:xfrm>
                <a:off x="3851920" y="1268760"/>
                <a:ext cx="468052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P : </a:t>
                </a:r>
                <a:r>
                  <a:rPr kumimoji="1" lang="ja-JP" altLang="en-US" dirty="0" smtClean="0"/>
                  <a:t>気圧</a:t>
                </a:r>
                <a:r>
                  <a:rPr kumimoji="1" lang="en-US" altLang="ja-JP" dirty="0" smtClean="0"/>
                  <a:t>(</a:t>
                </a:r>
                <a:r>
                  <a:rPr kumimoji="1" lang="ja-JP" altLang="en-US" dirty="0" smtClean="0"/>
                  <a:t>高度の関数</a:t>
                </a:r>
                <a:r>
                  <a:rPr kumimoji="1" lang="en-US" altLang="ja-JP" dirty="0" smtClean="0"/>
                  <a:t>)</a:t>
                </a:r>
              </a:p>
              <a:p>
                <a:r>
                  <a:rPr lang="en-US" altLang="ja-JP" dirty="0" smtClean="0"/>
                  <a:t>z : </a:t>
                </a:r>
                <a:r>
                  <a:rPr lang="ja-JP" altLang="en-US" dirty="0" smtClean="0"/>
                  <a:t>高度</a:t>
                </a:r>
                <a:endParaRPr lang="en-US" altLang="ja-JP" dirty="0" smtClean="0"/>
              </a:p>
              <a:p>
                <a:r>
                  <a:rPr kumimoji="1" lang="en-US" altLang="ja-JP" dirty="0" smtClean="0"/>
                  <a:t>H : </a:t>
                </a:r>
                <a:r>
                  <a:rPr kumimoji="1" lang="ja-JP" altLang="en-US" dirty="0" smtClean="0"/>
                  <a:t>スケールハイト</a:t>
                </a:r>
                <a:endParaRPr kumimoji="1" lang="en-US" altLang="ja-JP" dirty="0" smtClean="0"/>
              </a:p>
              <a:p>
                <a:endParaRPr lang="en-US" altLang="ja-JP" dirty="0" smtClean="0"/>
              </a:p>
              <a:p>
                <a:endParaRPr kumimoji="1" lang="en-US" altLang="ja-JP" dirty="0" smtClean="0"/>
              </a:p>
              <a:p>
                <a:r>
                  <a:rPr lang="en-US" altLang="ja-JP" dirty="0" smtClean="0"/>
                  <a:t>&lt;T&gt; : </a:t>
                </a:r>
                <a:r>
                  <a:rPr lang="ja-JP" altLang="en-US" dirty="0" smtClean="0"/>
                  <a:t>高度</a:t>
                </a:r>
                <a:r>
                  <a:rPr lang="en-US" altLang="ja-JP" dirty="0" smtClean="0"/>
                  <a:t>0</a:t>
                </a:r>
                <a:r>
                  <a:rPr lang="ja-JP" altLang="en-US" dirty="0" smtClean="0"/>
                  <a:t>から高度</a:t>
                </a:r>
                <a:r>
                  <a:rPr lang="en-US" altLang="ja-JP" dirty="0" smtClean="0"/>
                  <a:t>z</a:t>
                </a:r>
                <a:r>
                  <a:rPr lang="ja-JP" altLang="en-US" dirty="0" err="1" smtClean="0"/>
                  <a:t>までの</a:t>
                </a:r>
                <a:r>
                  <a:rPr lang="ja-JP" altLang="en-US" dirty="0" smtClean="0"/>
                  <a:t>平均気温</a:t>
                </a:r>
                <a:endParaRPr lang="en-US" altLang="ja-JP" dirty="0" smtClean="0"/>
              </a:p>
              <a:p>
                <a:r>
                  <a:rPr kumimoji="1" lang="en-US" altLang="ja-JP" dirty="0" smtClean="0"/>
                  <a:t>R : </a:t>
                </a:r>
                <a:r>
                  <a:rPr kumimoji="1" lang="ja-JP" altLang="en-US" dirty="0" smtClean="0"/>
                  <a:t>気体定数 </a:t>
                </a:r>
                <a:r>
                  <a:rPr kumimoji="1" lang="en-US" altLang="ja-JP" dirty="0" smtClean="0"/>
                  <a:t>(287 J/K</a:t>
                </a:r>
                <a:r>
                  <a:rPr kumimoji="1" lang="ja-JP" altLang="en-US" dirty="0" smtClean="0"/>
                  <a:t>・</a:t>
                </a:r>
                <a:r>
                  <a:rPr kumimoji="1" lang="en-US" altLang="ja-JP" dirty="0" smtClean="0"/>
                  <a:t>kg)</a:t>
                </a:r>
              </a:p>
              <a:p>
                <a:r>
                  <a:rPr lang="en-US" altLang="ja-JP" dirty="0" smtClean="0"/>
                  <a:t>g : </a:t>
                </a:r>
                <a:r>
                  <a:rPr lang="ja-JP" altLang="en-US" dirty="0" smtClean="0"/>
                  <a:t>重力加速度 </a:t>
                </a:r>
                <a:r>
                  <a:rPr lang="en-US" altLang="ja-JP" dirty="0" smtClean="0"/>
                  <a:t>(9.8 m/s2)</a:t>
                </a:r>
                <a:endParaRPr kumimoji="1" lang="ja-JP" altLang="en-US" dirty="0"/>
              </a:p>
            </p:txBody>
          </p:sp>
          <p:sp>
            <p:nvSpPr>
              <p:cNvPr id="20" name="テキスト ボックス 19"/>
              <p:cNvSpPr txBox="1"/>
              <p:nvPr/>
            </p:nvSpPr>
            <p:spPr>
              <a:xfrm>
                <a:off x="1043608" y="4005064"/>
                <a:ext cx="676875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400" dirty="0" smtClean="0"/>
                  <a:t>ある気柱の</a:t>
                </a:r>
                <a:r>
                  <a:rPr kumimoji="1" lang="ja-JP" altLang="en-US" sz="2400" dirty="0" smtClean="0">
                    <a:solidFill>
                      <a:srgbClr val="00B0F0"/>
                    </a:solidFill>
                  </a:rPr>
                  <a:t>平均気温が下がれば</a:t>
                </a:r>
                <a:r>
                  <a:rPr lang="ja-JP" altLang="en-US" sz="2400" dirty="0" smtClean="0"/>
                  <a:t>、</a:t>
                </a:r>
                <a:r>
                  <a:rPr lang="en-US" altLang="ja-JP" sz="2400" dirty="0" smtClean="0"/>
                  <a:t>H</a:t>
                </a:r>
                <a:r>
                  <a:rPr lang="ja-JP" altLang="en-US" sz="2400" dirty="0" smtClean="0"/>
                  <a:t>が小さくなる</a:t>
                </a:r>
                <a:endParaRPr lang="en-US" altLang="ja-JP" sz="2400" dirty="0" smtClean="0"/>
              </a:p>
              <a:p>
                <a:pPr algn="ctr"/>
                <a:endParaRPr kumimoji="1" lang="en-US" altLang="ja-JP" sz="2400" dirty="0" smtClean="0"/>
              </a:p>
              <a:p>
                <a:pPr algn="ctr"/>
                <a:r>
                  <a:rPr lang="ja-JP" altLang="en-US" sz="2400" dirty="0" smtClean="0"/>
                  <a:t>よって</a:t>
                </a:r>
                <a:endParaRPr lang="en-US" altLang="ja-JP" sz="2400" dirty="0" smtClean="0"/>
              </a:p>
              <a:p>
                <a:pPr algn="ctr"/>
                <a:endParaRPr kumimoji="1" lang="en-US" altLang="ja-JP" sz="2400" dirty="0" smtClean="0"/>
              </a:p>
              <a:p>
                <a:pPr algn="ctr"/>
                <a:r>
                  <a:rPr lang="en-US" altLang="ja-JP" sz="2400" dirty="0" smtClean="0"/>
                  <a:t>P(z)</a:t>
                </a:r>
                <a:r>
                  <a:rPr lang="ja-JP" altLang="en-US" sz="2400" dirty="0" smtClean="0"/>
                  <a:t>が変らないとすると、</a:t>
                </a:r>
                <a:r>
                  <a:rPr lang="en-US" altLang="ja-JP" sz="2400" dirty="0" smtClean="0">
                    <a:solidFill>
                      <a:srgbClr val="C00000"/>
                    </a:solidFill>
                  </a:rPr>
                  <a:t>P(0) (</a:t>
                </a:r>
                <a:r>
                  <a:rPr kumimoji="1" lang="ja-JP" altLang="en-US" sz="2400" dirty="0" smtClean="0">
                    <a:solidFill>
                      <a:srgbClr val="C00000"/>
                    </a:solidFill>
                  </a:rPr>
                  <a:t>表面気圧</a:t>
                </a:r>
                <a:r>
                  <a:rPr kumimoji="1" lang="en-US" altLang="ja-JP" sz="2400" dirty="0" smtClean="0">
                    <a:solidFill>
                      <a:srgbClr val="C00000"/>
                    </a:solidFill>
                  </a:rPr>
                  <a:t>)</a:t>
                </a:r>
                <a:r>
                  <a:rPr kumimoji="1" lang="ja-JP" altLang="en-US" sz="2400" dirty="0" smtClean="0">
                    <a:solidFill>
                      <a:srgbClr val="C00000"/>
                    </a:solidFill>
                  </a:rPr>
                  <a:t>が上がる</a:t>
                </a:r>
                <a:endParaRPr kumimoji="1" lang="ja-JP" altLang="en-US" sz="2400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22" name="テキスト ボックス 21"/>
          <p:cNvSpPr txBox="1"/>
          <p:nvPr/>
        </p:nvSpPr>
        <p:spPr>
          <a:xfrm>
            <a:off x="395536" y="2204864"/>
            <a:ext cx="8352928" cy="175432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600" dirty="0" smtClean="0">
                <a:solidFill>
                  <a:srgbClr val="7030A0"/>
                </a:solidFill>
              </a:rPr>
              <a:t>約</a:t>
            </a:r>
            <a:r>
              <a:rPr lang="en-US" altLang="ja-JP" sz="3600" dirty="0" smtClean="0">
                <a:solidFill>
                  <a:srgbClr val="7030A0"/>
                </a:solidFill>
              </a:rPr>
              <a:t>1.7hPa</a:t>
            </a:r>
            <a:r>
              <a:rPr lang="ja-JP" altLang="en-US" sz="3600" dirty="0" smtClean="0">
                <a:solidFill>
                  <a:schemeClr val="tx1"/>
                </a:solidFill>
              </a:rPr>
              <a:t>の気圧上昇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3600" dirty="0" smtClean="0">
                <a:solidFill>
                  <a:schemeClr val="tx1"/>
                </a:solidFill>
              </a:rPr>
              <a:t>ブッソル海峡では常に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3600" dirty="0" smtClean="0">
                <a:solidFill>
                  <a:srgbClr val="7030A0"/>
                </a:solidFill>
              </a:rPr>
              <a:t>約</a:t>
            </a:r>
            <a:r>
              <a:rPr lang="en-US" altLang="ja-JP" sz="3600" dirty="0" smtClean="0">
                <a:solidFill>
                  <a:srgbClr val="7030A0"/>
                </a:solidFill>
              </a:rPr>
              <a:t>1.7hPa</a:t>
            </a:r>
            <a:r>
              <a:rPr lang="ja-JP" altLang="en-US" sz="3600" dirty="0" smtClean="0">
                <a:solidFill>
                  <a:schemeClr val="tx1"/>
                </a:solidFill>
              </a:rPr>
              <a:t>気圧上昇していると言える</a:t>
            </a:r>
            <a:endParaRPr lang="en-US" altLang="ja-JP" sz="3600" dirty="0" smtClean="0">
              <a:solidFill>
                <a:srgbClr val="7030A0"/>
              </a:solidFill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8172399" y="5949280"/>
            <a:ext cx="971600" cy="908720"/>
            <a:chOff x="7544457" y="5319461"/>
            <a:chExt cx="1420031" cy="1358567"/>
          </a:xfrm>
        </p:grpSpPr>
        <p:pic>
          <p:nvPicPr>
            <p:cNvPr id="25" name="図 24" descr="IMG_8336.JPG"/>
            <p:cNvPicPr>
              <a:picLocks noChangeAspect="1"/>
            </p:cNvPicPr>
            <p:nvPr/>
          </p:nvPicPr>
          <p:blipFill>
            <a:blip r:embed="rId5" cstate="print"/>
            <a:srcRect l="8108" t="7207" r="18919"/>
            <a:stretch>
              <a:fillRect/>
            </a:stretch>
          </p:blipFill>
          <p:spPr>
            <a:xfrm>
              <a:off x="7596336" y="5373216"/>
              <a:ext cx="1368152" cy="1304812"/>
            </a:xfrm>
            <a:prstGeom prst="rect">
              <a:avLst/>
            </a:prstGeom>
          </p:spPr>
        </p:pic>
        <p:sp>
          <p:nvSpPr>
            <p:cNvPr id="26" name="テキスト ボックス 25"/>
            <p:cNvSpPr txBox="1"/>
            <p:nvPr/>
          </p:nvSpPr>
          <p:spPr>
            <a:xfrm>
              <a:off x="7544457" y="5319461"/>
              <a:ext cx="1105788" cy="874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13</a:t>
              </a:r>
              <a:endParaRPr kumimoji="1" lang="ja-JP" alt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467544" y="116632"/>
            <a:ext cx="8229600" cy="77809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noProof="0" dirty="0" smtClean="0">
                <a:latin typeface="+mj-lt"/>
                <a:ea typeface="+mj-ea"/>
                <a:cs typeface="+mj-cs"/>
              </a:rPr>
              <a:t>まとめ</a:t>
            </a:r>
            <a:endParaRPr lang="en-US" altLang="ja-JP" sz="4400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9592" y="764704"/>
            <a:ext cx="74888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7030A0"/>
                </a:solidFill>
              </a:rPr>
              <a:t>1998</a:t>
            </a:r>
            <a:r>
              <a:rPr lang="ja-JP" altLang="en-US" sz="2400" dirty="0" smtClean="0">
                <a:solidFill>
                  <a:srgbClr val="7030A0"/>
                </a:solidFill>
              </a:rPr>
              <a:t>年</a:t>
            </a:r>
            <a:r>
              <a:rPr lang="en-US" altLang="ja-JP" sz="2400" dirty="0" smtClean="0">
                <a:solidFill>
                  <a:srgbClr val="7030A0"/>
                </a:solidFill>
              </a:rPr>
              <a:t>7</a:t>
            </a:r>
            <a:r>
              <a:rPr lang="ja-JP" altLang="en-US" sz="2400" dirty="0" smtClean="0">
                <a:solidFill>
                  <a:srgbClr val="7030A0"/>
                </a:solidFill>
              </a:rPr>
              <a:t>月</a:t>
            </a:r>
            <a:r>
              <a:rPr lang="ja-JP" altLang="en-US" sz="2400" dirty="0" smtClean="0"/>
              <a:t>　</a:t>
            </a:r>
            <a:r>
              <a:rPr lang="en-US" altLang="ja-JP" sz="2400" dirty="0" smtClean="0">
                <a:solidFill>
                  <a:srgbClr val="7030A0"/>
                </a:solidFill>
              </a:rPr>
              <a:t>2006</a:t>
            </a:r>
            <a:r>
              <a:rPr lang="ja-JP" altLang="en-US" sz="2400" dirty="0" smtClean="0">
                <a:solidFill>
                  <a:srgbClr val="7030A0"/>
                </a:solidFill>
              </a:rPr>
              <a:t>年</a:t>
            </a:r>
            <a:r>
              <a:rPr lang="en-US" altLang="ja-JP" sz="2400" dirty="0" smtClean="0">
                <a:solidFill>
                  <a:srgbClr val="7030A0"/>
                </a:solidFill>
              </a:rPr>
              <a:t>8</a:t>
            </a:r>
            <a:r>
              <a:rPr lang="ja-JP" altLang="en-US" sz="2400" dirty="0" smtClean="0">
                <a:solidFill>
                  <a:srgbClr val="7030A0"/>
                </a:solidFill>
              </a:rPr>
              <a:t>月</a:t>
            </a:r>
            <a:r>
              <a:rPr lang="ja-JP" altLang="en-US" sz="2400" dirty="0" smtClean="0"/>
              <a:t>　ブッソル海峡の特徴</a:t>
            </a:r>
            <a:endParaRPr lang="en-US" altLang="ja-JP" sz="2400" dirty="0" smtClean="0"/>
          </a:p>
          <a:p>
            <a:r>
              <a:rPr lang="ja-JP" altLang="en-US" sz="2400" dirty="0" smtClean="0"/>
              <a:t>　</a:t>
            </a:r>
            <a:r>
              <a:rPr lang="ja-JP" altLang="en-US" sz="2000" dirty="0" smtClean="0"/>
              <a:t>高度</a:t>
            </a:r>
            <a:r>
              <a:rPr lang="en-US" altLang="ja-JP" sz="2000" dirty="0" smtClean="0"/>
              <a:t>900m</a:t>
            </a:r>
            <a:r>
              <a:rPr lang="ja-JP" altLang="en-US" sz="2000" dirty="0" smtClean="0"/>
              <a:t>程度まで非常に大きな</a:t>
            </a:r>
            <a:r>
              <a:rPr lang="ja-JP" altLang="en-US" sz="2000" dirty="0" smtClean="0">
                <a:solidFill>
                  <a:srgbClr val="0070C0"/>
                </a:solidFill>
              </a:rPr>
              <a:t>接地逆転</a:t>
            </a:r>
            <a:r>
              <a:rPr lang="ja-JP" altLang="en-US" sz="2000" dirty="0" smtClean="0"/>
              <a:t>が見られる</a:t>
            </a:r>
            <a:endParaRPr lang="en-US" altLang="ja-JP" sz="2400" dirty="0" smtClean="0"/>
          </a:p>
          <a:p>
            <a:endParaRPr lang="en-US" altLang="ja-JP" sz="1200" dirty="0" smtClean="0"/>
          </a:p>
          <a:p>
            <a:r>
              <a:rPr lang="ja-JP" altLang="en-US" sz="2400" dirty="0" smtClean="0"/>
              <a:t>風や混合比は全く違う環境であったのに</a:t>
            </a:r>
            <a:endParaRPr lang="en-US" altLang="ja-JP" sz="2400" dirty="0" smtClean="0"/>
          </a:p>
          <a:p>
            <a:r>
              <a:rPr lang="ja-JP" altLang="en-US" sz="2400" dirty="0" smtClean="0"/>
              <a:t>気温はほぼ同じ傾向</a:t>
            </a:r>
            <a:r>
              <a:rPr lang="en-US" altLang="ja-JP" sz="2400" dirty="0" smtClean="0"/>
              <a:t>(</a:t>
            </a:r>
            <a:r>
              <a:rPr lang="ja-JP" altLang="en-US" sz="2400" dirty="0" smtClean="0">
                <a:solidFill>
                  <a:srgbClr val="0070C0"/>
                </a:solidFill>
              </a:rPr>
              <a:t>接地逆転型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を示している</a:t>
            </a:r>
            <a:endParaRPr lang="en-US" altLang="ja-JP" sz="2400" dirty="0" smtClean="0"/>
          </a:p>
          <a:p>
            <a:r>
              <a:rPr lang="ja-JP" altLang="en-US" sz="2400" dirty="0" smtClean="0"/>
              <a:t>　</a:t>
            </a:r>
            <a:r>
              <a:rPr lang="ja-JP" altLang="en-US" sz="2000" dirty="0" smtClean="0"/>
              <a:t>→　ブッソル海峡では</a:t>
            </a:r>
            <a:r>
              <a:rPr lang="ja-JP" altLang="en-US" sz="2000" dirty="0" smtClean="0">
                <a:solidFill>
                  <a:srgbClr val="0070C0"/>
                </a:solidFill>
              </a:rPr>
              <a:t>接地逆転型</a:t>
            </a:r>
            <a:r>
              <a:rPr lang="ja-JP" altLang="en-US" sz="2000" dirty="0" smtClean="0"/>
              <a:t>で</a:t>
            </a:r>
            <a:r>
              <a:rPr lang="ja-JP" altLang="en-US" sz="2000" dirty="0" smtClean="0">
                <a:solidFill>
                  <a:srgbClr val="00B050"/>
                </a:solidFill>
              </a:rPr>
              <a:t>バランス</a:t>
            </a:r>
            <a:r>
              <a:rPr lang="ja-JP" altLang="en-US" sz="2000" dirty="0" smtClean="0"/>
              <a:t>している</a:t>
            </a:r>
            <a:endParaRPr lang="en-US" altLang="ja-JP" sz="2400" dirty="0" smtClean="0"/>
          </a:p>
          <a:p>
            <a:endParaRPr lang="en-US" altLang="ja-JP" sz="1200" dirty="0" smtClean="0"/>
          </a:p>
          <a:p>
            <a:r>
              <a:rPr lang="ja-JP" altLang="en-US" sz="2400" dirty="0" smtClean="0"/>
              <a:t>鉛直一次元放射対流モデルに、このプロファイルを入れると</a:t>
            </a:r>
            <a:endParaRPr lang="en-US" altLang="ja-JP" sz="2400" dirty="0" smtClean="0"/>
          </a:p>
          <a:p>
            <a:r>
              <a:rPr lang="ja-JP" altLang="en-US" sz="2400" dirty="0" smtClean="0"/>
              <a:t>　</a:t>
            </a:r>
            <a:r>
              <a:rPr lang="ja-JP" altLang="en-US" sz="2000" dirty="0" smtClean="0"/>
              <a:t>→　</a:t>
            </a:r>
            <a:r>
              <a:rPr lang="en-US" altLang="ja-JP" sz="2000" dirty="0" smtClean="0"/>
              <a:t>500</a:t>
            </a:r>
            <a:r>
              <a:rPr lang="ja-JP" altLang="en-US" sz="2000" dirty="0" smtClean="0"/>
              <a:t>～では</a:t>
            </a:r>
            <a:r>
              <a:rPr lang="ja-JP" altLang="en-US" sz="2000" dirty="0" smtClean="0">
                <a:solidFill>
                  <a:srgbClr val="0070C0"/>
                </a:solidFill>
              </a:rPr>
              <a:t>冷却</a:t>
            </a:r>
            <a:r>
              <a:rPr lang="ja-JP" altLang="en-US" sz="2000" dirty="0" smtClean="0"/>
              <a:t>、最下層では</a:t>
            </a:r>
            <a:r>
              <a:rPr lang="ja-JP" altLang="en-US" sz="2000" dirty="0" smtClean="0">
                <a:solidFill>
                  <a:srgbClr val="C00000"/>
                </a:solidFill>
              </a:rPr>
              <a:t>加熱</a:t>
            </a:r>
            <a:r>
              <a:rPr lang="ja-JP" altLang="en-US" sz="2000" dirty="0" smtClean="0"/>
              <a:t>され</a:t>
            </a:r>
            <a:r>
              <a:rPr lang="ja-JP" altLang="en-US" sz="2000" b="1" dirty="0" smtClean="0">
                <a:solidFill>
                  <a:srgbClr val="7030A0"/>
                </a:solidFill>
              </a:rPr>
              <a:t>接地逆転が弱まる</a:t>
            </a:r>
            <a:endParaRPr lang="en-US" altLang="ja-JP" sz="2400" b="1" dirty="0" smtClean="0">
              <a:solidFill>
                <a:srgbClr val="7030A0"/>
              </a:solidFill>
            </a:endParaRPr>
          </a:p>
          <a:p>
            <a:endParaRPr lang="en-US" altLang="ja-JP" sz="1200" dirty="0" smtClean="0"/>
          </a:p>
          <a:p>
            <a:r>
              <a:rPr lang="ja-JP" altLang="en-US" sz="2400" dirty="0" smtClean="0">
                <a:solidFill>
                  <a:srgbClr val="0070C0"/>
                </a:solidFill>
              </a:rPr>
              <a:t>接地逆転型</a:t>
            </a:r>
            <a:r>
              <a:rPr lang="ja-JP" altLang="en-US" sz="2400" dirty="0" smtClean="0"/>
              <a:t>プロファイルは、放射的には維持されない</a:t>
            </a:r>
            <a:endParaRPr lang="en-US" altLang="ja-JP" sz="2400" dirty="0" smtClean="0"/>
          </a:p>
          <a:p>
            <a:r>
              <a:rPr lang="ja-JP" altLang="en-US" sz="2400" dirty="0" smtClean="0"/>
              <a:t>　</a:t>
            </a:r>
            <a:r>
              <a:rPr lang="ja-JP" altLang="en-US" sz="2000" dirty="0" smtClean="0"/>
              <a:t>→　オホーツク海には、</a:t>
            </a:r>
            <a:r>
              <a:rPr lang="ja-JP" altLang="en-US" sz="2000" dirty="0" smtClean="0">
                <a:solidFill>
                  <a:srgbClr val="0070C0"/>
                </a:solidFill>
              </a:rPr>
              <a:t>接地逆転</a:t>
            </a:r>
            <a:r>
              <a:rPr lang="ja-JP" altLang="en-US" sz="2000" dirty="0" smtClean="0"/>
              <a:t>を維持するメカニズムがある</a:t>
            </a:r>
            <a:endParaRPr lang="en-US" altLang="ja-JP" sz="2400" dirty="0" smtClean="0"/>
          </a:p>
          <a:p>
            <a:r>
              <a:rPr lang="ja-JP" altLang="en-US" sz="2400" dirty="0" smtClean="0"/>
              <a:t>　　</a:t>
            </a:r>
            <a:r>
              <a:rPr lang="ja-JP" altLang="en-US" sz="2400" dirty="0" smtClean="0">
                <a:solidFill>
                  <a:srgbClr val="0070C0"/>
                </a:solidFill>
              </a:rPr>
              <a:t>冷たい</a:t>
            </a:r>
            <a:r>
              <a:rPr lang="en-US" altLang="ja-JP" sz="2400" dirty="0" smtClean="0">
                <a:solidFill>
                  <a:srgbClr val="0070C0"/>
                </a:solidFill>
              </a:rPr>
              <a:t>SST</a:t>
            </a:r>
            <a:r>
              <a:rPr lang="ja-JP" altLang="en-US" sz="2400" dirty="0" smtClean="0">
                <a:solidFill>
                  <a:srgbClr val="0070C0"/>
                </a:solidFill>
              </a:rPr>
              <a:t>による冷却</a:t>
            </a:r>
            <a:r>
              <a:rPr lang="ja-JP" altLang="en-US" sz="2400" dirty="0" smtClean="0"/>
              <a:t>　</a:t>
            </a:r>
            <a:r>
              <a:rPr lang="ja-JP" altLang="en-US" sz="2400" dirty="0" smtClean="0">
                <a:solidFill>
                  <a:srgbClr val="C00000"/>
                </a:solidFill>
              </a:rPr>
              <a:t>下降流による断熱圧縮</a:t>
            </a:r>
            <a:endParaRPr lang="en-US" altLang="ja-JP" sz="1200" dirty="0" smtClean="0">
              <a:solidFill>
                <a:srgbClr val="C00000"/>
              </a:solidFill>
            </a:endParaRPr>
          </a:p>
          <a:p>
            <a:endParaRPr lang="en-US" altLang="ja-JP" sz="1200" dirty="0" smtClean="0"/>
          </a:p>
          <a:p>
            <a:r>
              <a:rPr lang="ja-JP" altLang="en-US" sz="2400" dirty="0" smtClean="0"/>
              <a:t>オホーツク海の効果によって</a:t>
            </a:r>
            <a:endParaRPr lang="en-US" altLang="ja-JP" sz="2400" dirty="0" smtClean="0"/>
          </a:p>
          <a:p>
            <a:r>
              <a:rPr lang="ja-JP" altLang="en-US" sz="2400" dirty="0" smtClean="0"/>
              <a:t>大気は常に</a:t>
            </a:r>
            <a:r>
              <a:rPr lang="ja-JP" altLang="en-US" sz="2400" dirty="0" smtClean="0">
                <a:solidFill>
                  <a:srgbClr val="7030A0"/>
                </a:solidFill>
              </a:rPr>
              <a:t>約</a:t>
            </a:r>
            <a:r>
              <a:rPr lang="en-US" altLang="ja-JP" sz="2400" dirty="0" smtClean="0">
                <a:solidFill>
                  <a:srgbClr val="7030A0"/>
                </a:solidFill>
              </a:rPr>
              <a:t>1.7hPa</a:t>
            </a:r>
            <a:r>
              <a:rPr lang="ja-JP" altLang="en-US" sz="2400" dirty="0" smtClean="0"/>
              <a:t>程度高気圧化していると考えられる</a:t>
            </a:r>
            <a:endParaRPr lang="en-US" altLang="ja-JP" sz="2400" dirty="0" smtClean="0"/>
          </a:p>
        </p:txBody>
      </p:sp>
      <p:grpSp>
        <p:nvGrpSpPr>
          <p:cNvPr id="5" name="グループ化 4"/>
          <p:cNvGrpSpPr/>
          <p:nvPr/>
        </p:nvGrpSpPr>
        <p:grpSpPr>
          <a:xfrm>
            <a:off x="8172399" y="5949280"/>
            <a:ext cx="971600" cy="908720"/>
            <a:chOff x="7544457" y="5319461"/>
            <a:chExt cx="1420031" cy="1358567"/>
          </a:xfrm>
        </p:grpSpPr>
        <p:pic>
          <p:nvPicPr>
            <p:cNvPr id="6" name="図 5" descr="IMG_8336.JPG"/>
            <p:cNvPicPr>
              <a:picLocks noChangeAspect="1"/>
            </p:cNvPicPr>
            <p:nvPr/>
          </p:nvPicPr>
          <p:blipFill>
            <a:blip r:embed="rId2" cstate="print"/>
            <a:srcRect l="8108" t="7207" r="18919"/>
            <a:stretch>
              <a:fillRect/>
            </a:stretch>
          </p:blipFill>
          <p:spPr>
            <a:xfrm>
              <a:off x="7596336" y="5373216"/>
              <a:ext cx="1368152" cy="1304812"/>
            </a:xfrm>
            <a:prstGeom prst="rect">
              <a:avLst/>
            </a:prstGeom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7544457" y="5319461"/>
              <a:ext cx="1105788" cy="874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14</a:t>
              </a:r>
              <a:endParaRPr kumimoji="1" lang="ja-JP" alt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123728" y="116632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/>
              <a:t>参考文献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5536" y="764705"/>
            <a:ext cx="74888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altLang="ja-JP" sz="1600" dirty="0" smtClean="0">
                <a:ln w="19050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Nakamura. H, T. </a:t>
            </a:r>
            <a:r>
              <a:rPr lang="en-US" altLang="ja-JP" sz="1600" dirty="0" err="1" smtClean="0">
                <a:ln w="19050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Fukamachi</a:t>
            </a:r>
            <a:r>
              <a:rPr lang="en-US" altLang="ja-JP" sz="1600" dirty="0" smtClean="0">
                <a:ln w="19050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(2004) : Evolution and dynamics of summertime blocking  over the Far East and the associated surface Okhotsk high</a:t>
            </a:r>
            <a:r>
              <a:rPr lang="en-US" altLang="ja-JP" sz="1600" b="1" dirty="0" smtClean="0">
                <a:ln w="19050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lvl="0"/>
            <a:r>
              <a:rPr lang="en-US" altLang="ja-JP" sz="1600" i="1" dirty="0" smtClean="0">
                <a:ln w="19050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Q. J. R. </a:t>
            </a:r>
            <a:r>
              <a:rPr lang="en-US" altLang="ja-JP" sz="1600" i="1" dirty="0" err="1" smtClean="0">
                <a:ln w="19050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Meteorol</a:t>
            </a:r>
            <a:r>
              <a:rPr lang="en-US" altLang="ja-JP" sz="1600" i="1" dirty="0" smtClean="0">
                <a:ln w="19050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. Soc.</a:t>
            </a:r>
            <a:r>
              <a:rPr lang="en-US" altLang="ja-JP" sz="1600" dirty="0" smtClean="0">
                <a:ln w="19050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, </a:t>
            </a:r>
            <a:r>
              <a:rPr lang="en-US" altLang="ja-JP" sz="1600" b="1" dirty="0" smtClean="0">
                <a:ln w="19050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130</a:t>
            </a:r>
            <a:r>
              <a:rPr lang="en-US" altLang="ja-JP" sz="1600" dirty="0" smtClean="0">
                <a:ln w="19050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, 1213-1233</a:t>
            </a:r>
          </a:p>
          <a:p>
            <a:pPr lvl="0"/>
            <a:endParaRPr lang="en-US" altLang="ja-JP" sz="1600" dirty="0" smtClean="0">
              <a:ln w="19050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altLang="ja-JP" sz="1600" dirty="0" smtClean="0">
                <a:ln w="19050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Tachibana. Y, T. Nakamura, H. Komiya, and M. Takahashi (2010) : Abrupt evolution of the summer Northern Hemisphere annular mode and its association with blocking.</a:t>
            </a:r>
          </a:p>
          <a:p>
            <a:r>
              <a:rPr lang="en-US" altLang="ja-JP" sz="1600" i="1" dirty="0" smtClean="0">
                <a:ln w="19050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J. </a:t>
            </a:r>
            <a:r>
              <a:rPr lang="en-US" altLang="ja-JP" sz="1600" i="1" dirty="0" err="1" smtClean="0">
                <a:ln w="19050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Geophys</a:t>
            </a:r>
            <a:r>
              <a:rPr lang="en-US" altLang="ja-JP" sz="1600" i="1" dirty="0" smtClean="0">
                <a:ln w="19050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. Res. </a:t>
            </a:r>
            <a:r>
              <a:rPr lang="en-US" altLang="ja-JP" sz="1600" dirty="0" smtClean="0">
                <a:ln w="19050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nl-NL" altLang="ja-JP" sz="1600" dirty="0" smtClean="0"/>
              <a:t> </a:t>
            </a:r>
            <a:r>
              <a:rPr lang="nl-NL" altLang="ja-JP" sz="1600" b="1" dirty="0" smtClean="0"/>
              <a:t>115</a:t>
            </a:r>
            <a:r>
              <a:rPr lang="nl-NL" altLang="ja-JP" sz="1600" dirty="0" smtClean="0"/>
              <a:t>, D12125, 13 </a:t>
            </a:r>
            <a:r>
              <a:rPr lang="en-US" altLang="ja-JP" sz="1600" dirty="0" err="1" smtClean="0"/>
              <a:t>doi</a:t>
            </a:r>
            <a:r>
              <a:rPr lang="en-US" altLang="ja-JP" sz="1600" dirty="0" smtClean="0"/>
              <a:t> : 10.1029/2009JD012894 </a:t>
            </a:r>
            <a:r>
              <a:rPr lang="nl-NL" altLang="ja-JP" sz="1600" dirty="0" smtClean="0"/>
              <a:t/>
            </a:r>
            <a:br>
              <a:rPr lang="nl-NL" altLang="ja-JP" sz="1600" dirty="0" smtClean="0"/>
            </a:br>
            <a:endParaRPr lang="en-US" altLang="ja-JP" sz="1600" dirty="0" smtClean="0"/>
          </a:p>
          <a:p>
            <a:pPr>
              <a:buFont typeface="Arial" pitchFamily="34" charset="0"/>
              <a:buChar char="•"/>
            </a:pPr>
            <a:r>
              <a:rPr lang="en-US" altLang="ja-JP" sz="1600" dirty="0" err="1" smtClean="0"/>
              <a:t>Ogi</a:t>
            </a:r>
            <a:r>
              <a:rPr lang="en-US" altLang="ja-JP" sz="1600" dirty="0" smtClean="0"/>
              <a:t>. M, K. Yamazaki, and Y. Tachibana (2004) : The summertime annular mode in the Northern Hemisphere and its linkage to the winter mode</a:t>
            </a:r>
            <a:r>
              <a:rPr lang="en-US" altLang="ja-JP" sz="1600" b="1" dirty="0" smtClean="0"/>
              <a:t>.</a:t>
            </a:r>
          </a:p>
          <a:p>
            <a:r>
              <a:rPr lang="en-US" altLang="ja-JP" sz="1600" i="1" dirty="0" smtClean="0"/>
              <a:t>J. </a:t>
            </a:r>
            <a:r>
              <a:rPr lang="en-US" altLang="ja-JP" sz="1600" i="1" dirty="0" err="1" smtClean="0"/>
              <a:t>Geophy</a:t>
            </a:r>
            <a:r>
              <a:rPr lang="en-US" altLang="ja-JP" sz="1600" i="1" dirty="0" smtClean="0"/>
              <a:t>. Res. </a:t>
            </a:r>
            <a:r>
              <a:rPr lang="en-US" altLang="ja-JP" sz="1600" dirty="0" smtClean="0"/>
              <a:t>, </a:t>
            </a:r>
            <a:r>
              <a:rPr lang="en-US" altLang="ja-JP" sz="1600" b="1" dirty="0" smtClean="0"/>
              <a:t>109</a:t>
            </a:r>
            <a:r>
              <a:rPr lang="en-US" altLang="ja-JP" sz="1600" dirty="0" smtClean="0"/>
              <a:t>, D20114, </a:t>
            </a:r>
            <a:r>
              <a:rPr lang="en-US" altLang="ja-JP" sz="1600" dirty="0" err="1" smtClean="0"/>
              <a:t>doi</a:t>
            </a:r>
            <a:r>
              <a:rPr lang="en-US" altLang="ja-JP" sz="1600" dirty="0" smtClean="0"/>
              <a:t> : 10.1029/2004JD004514</a:t>
            </a:r>
          </a:p>
          <a:p>
            <a:endParaRPr lang="en-US" altLang="ja-JP" sz="1600" dirty="0" smtClean="0"/>
          </a:p>
          <a:p>
            <a:pPr>
              <a:buFont typeface="Arial" pitchFamily="34" charset="0"/>
              <a:buChar char="•"/>
            </a:pPr>
            <a:r>
              <a:rPr lang="en-US" altLang="ja-JP" sz="1600" dirty="0" smtClean="0"/>
              <a:t>Tachibana. Y, K. Iwamoto, and M. </a:t>
            </a:r>
            <a:r>
              <a:rPr lang="en-US" altLang="ja-JP" sz="1600" dirty="0" err="1" smtClean="0"/>
              <a:t>Ogi</a:t>
            </a:r>
            <a:r>
              <a:rPr lang="en-US" altLang="ja-JP" sz="1600" dirty="0" smtClean="0"/>
              <a:t> (2004): Abnormal </a:t>
            </a:r>
            <a:r>
              <a:rPr lang="en-US" altLang="ja-JP" sz="1600" dirty="0" err="1" smtClean="0"/>
              <a:t>meridional</a:t>
            </a:r>
            <a:r>
              <a:rPr lang="en-US" altLang="ja-JP" sz="1600" dirty="0" smtClean="0"/>
              <a:t> temperature gradient and its relation to the Okhotsk high.</a:t>
            </a:r>
            <a:endParaRPr lang="ja-JP" altLang="ja-JP" sz="1600" dirty="0" smtClean="0"/>
          </a:p>
          <a:p>
            <a:r>
              <a:rPr lang="en-US" altLang="ja-JP" sz="1600" i="1" dirty="0" smtClean="0"/>
              <a:t>J. Meteor. Soc. Japan. </a:t>
            </a:r>
            <a:r>
              <a:rPr lang="en-US" altLang="ja-JP" sz="1600" dirty="0" smtClean="0"/>
              <a:t>, </a:t>
            </a:r>
            <a:r>
              <a:rPr lang="en-US" altLang="ja-JP" sz="1600" b="1" dirty="0" smtClean="0"/>
              <a:t>86</a:t>
            </a:r>
            <a:r>
              <a:rPr lang="en-US" altLang="ja-JP" sz="1600" dirty="0" smtClean="0"/>
              <a:t>, 753-771</a:t>
            </a:r>
          </a:p>
          <a:p>
            <a:endParaRPr lang="en-US" altLang="ja-JP" sz="1600" dirty="0" smtClean="0"/>
          </a:p>
          <a:p>
            <a:pPr>
              <a:buFont typeface="Arial" pitchFamily="34" charset="0"/>
              <a:buChar char="•"/>
            </a:pPr>
            <a:r>
              <a:rPr lang="ja-JP" altLang="en-US" sz="1600" dirty="0" smtClean="0"/>
              <a:t>小木 雅世 </a:t>
            </a:r>
            <a:r>
              <a:rPr lang="en-US" altLang="ja-JP" sz="1600" dirty="0" smtClean="0"/>
              <a:t>: </a:t>
            </a:r>
            <a:r>
              <a:rPr lang="ja-JP" altLang="en-US" sz="1600" dirty="0" smtClean="0"/>
              <a:t>海氷と流量の負の関係 －オホーツク海とアムール川から－</a:t>
            </a:r>
            <a:r>
              <a:rPr lang="en-US" altLang="ja-JP" sz="1600" b="1" dirty="0" smtClean="0"/>
              <a:t/>
            </a:r>
            <a:br>
              <a:rPr lang="en-US" altLang="ja-JP" sz="1600" b="1" dirty="0" smtClean="0"/>
            </a:br>
            <a:r>
              <a:rPr lang="ja-JP" altLang="en-US" sz="1600" dirty="0" smtClean="0"/>
              <a:t>気象研究ノ</a:t>
            </a:r>
            <a:r>
              <a:rPr lang="en-US" altLang="ja-JP" sz="1600" dirty="0" smtClean="0"/>
              <a:t>-</a:t>
            </a:r>
            <a:r>
              <a:rPr lang="ja-JP" altLang="en-US" sz="1600" dirty="0" smtClean="0"/>
              <a:t>ト   気象研究ノ</a:t>
            </a:r>
            <a:r>
              <a:rPr lang="en-US" altLang="ja-JP" sz="1600" dirty="0" smtClean="0"/>
              <a:t>-</a:t>
            </a:r>
            <a:r>
              <a:rPr lang="ja-JP" altLang="en-US" sz="1600" dirty="0" smtClean="0"/>
              <a:t>ト </a:t>
            </a:r>
            <a:r>
              <a:rPr lang="en-US" altLang="ja-JP" sz="1600" dirty="0" smtClean="0"/>
              <a:t>(</a:t>
            </a:r>
            <a:r>
              <a:rPr lang="en-US" altLang="ja-JP" sz="1600" b="1" dirty="0" smtClean="0"/>
              <a:t>214</a:t>
            </a:r>
            <a:r>
              <a:rPr lang="en-US" altLang="ja-JP" sz="1600" dirty="0" smtClean="0"/>
              <a:t>), pp. 119-127, 2007-08  </a:t>
            </a:r>
          </a:p>
          <a:p>
            <a:r>
              <a:rPr lang="ja-JP" altLang="en-US" sz="1600" dirty="0" smtClean="0"/>
              <a:t>日本気象学会</a:t>
            </a:r>
            <a:endParaRPr lang="en-US" altLang="ja-JP" sz="1600" dirty="0" smtClean="0"/>
          </a:p>
          <a:p>
            <a:endParaRPr lang="en-US" altLang="ja-JP" sz="1600" dirty="0" smtClean="0"/>
          </a:p>
          <a:p>
            <a:pPr>
              <a:buFont typeface="Arial" pitchFamily="34" charset="0"/>
              <a:buChar char="•"/>
            </a:pPr>
            <a:r>
              <a:rPr lang="ja-JP" altLang="en-US" sz="1600" dirty="0" smtClean="0"/>
              <a:t>同研究室</a:t>
            </a:r>
            <a:r>
              <a:rPr lang="en-US" altLang="ja-JP" sz="1600" dirty="0" smtClean="0"/>
              <a:t>M2</a:t>
            </a:r>
            <a:r>
              <a:rPr lang="ja-JP" altLang="en-US" sz="1600" dirty="0" err="1" smtClean="0"/>
              <a:t>、</a:t>
            </a:r>
            <a:r>
              <a:rPr lang="ja-JP" altLang="en-US" sz="1600" dirty="0" smtClean="0"/>
              <a:t> 西川はつみ </a:t>
            </a:r>
            <a:r>
              <a:rPr lang="ja-JP" altLang="en-US" sz="1600" dirty="0" err="1" smtClean="0"/>
              <a:t>さんの</a:t>
            </a:r>
            <a:r>
              <a:rPr lang="ja-JP" altLang="en-US" sz="1600" dirty="0" smtClean="0"/>
              <a:t>卒業研究</a:t>
            </a:r>
            <a:endParaRPr lang="en-US" altLang="ja-JP" sz="1600" dirty="0" smtClean="0"/>
          </a:p>
        </p:txBody>
      </p:sp>
      <p:pic>
        <p:nvPicPr>
          <p:cNvPr id="5" name="図 4" descr="qr-tachic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6871" y="4941168"/>
            <a:ext cx="1037129" cy="1037129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8172399" y="5949280"/>
            <a:ext cx="971600" cy="908720"/>
            <a:chOff x="7544457" y="5319461"/>
            <a:chExt cx="1420031" cy="1358567"/>
          </a:xfrm>
        </p:grpSpPr>
        <p:pic>
          <p:nvPicPr>
            <p:cNvPr id="7" name="図 6" descr="IMG_8336.JPG"/>
            <p:cNvPicPr>
              <a:picLocks noChangeAspect="1"/>
            </p:cNvPicPr>
            <p:nvPr/>
          </p:nvPicPr>
          <p:blipFill>
            <a:blip r:embed="rId3" cstate="print"/>
            <a:srcRect l="8108" t="7207" r="18919"/>
            <a:stretch>
              <a:fillRect/>
            </a:stretch>
          </p:blipFill>
          <p:spPr>
            <a:xfrm>
              <a:off x="7596336" y="5373216"/>
              <a:ext cx="1368152" cy="1304812"/>
            </a:xfrm>
            <a:prstGeom prst="rect">
              <a:avLst/>
            </a:prstGeom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7544457" y="5319461"/>
              <a:ext cx="1105788" cy="874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15</a:t>
              </a:r>
              <a:endParaRPr kumimoji="1" lang="ja-JP" alt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6"/>
          <p:cNvGrpSpPr/>
          <p:nvPr/>
        </p:nvGrpSpPr>
        <p:grpSpPr>
          <a:xfrm>
            <a:off x="251520" y="3140968"/>
            <a:ext cx="8604448" cy="3513409"/>
            <a:chOff x="539552" y="3356992"/>
            <a:chExt cx="8316416" cy="3153369"/>
          </a:xfrm>
        </p:grpSpPr>
        <p:pic>
          <p:nvPicPr>
            <p:cNvPr id="5" name="図 4" descr="あざらし2.jpg"/>
            <p:cNvPicPr>
              <a:picLocks noChangeAspect="1"/>
            </p:cNvPicPr>
            <p:nvPr/>
          </p:nvPicPr>
          <p:blipFill>
            <a:blip r:embed="rId3" cstate="print">
              <a:lum bright="36000"/>
            </a:blip>
            <a:stretch>
              <a:fillRect/>
            </a:stretch>
          </p:blipFill>
          <p:spPr>
            <a:xfrm>
              <a:off x="539552" y="3356992"/>
              <a:ext cx="4283968" cy="3153369"/>
            </a:xfrm>
            <a:prstGeom prst="rect">
              <a:avLst/>
            </a:prstGeom>
          </p:spPr>
        </p:pic>
        <p:pic>
          <p:nvPicPr>
            <p:cNvPr id="6" name="図 5" descr="あざらし2.jpg"/>
            <p:cNvPicPr>
              <a:picLocks noChangeAspect="1"/>
            </p:cNvPicPr>
            <p:nvPr/>
          </p:nvPicPr>
          <p:blipFill>
            <a:blip r:embed="rId3" cstate="print">
              <a:lum bright="36000"/>
            </a:blip>
            <a:stretch>
              <a:fillRect/>
            </a:stretch>
          </p:blipFill>
          <p:spPr>
            <a:xfrm>
              <a:off x="4572000" y="3356992"/>
              <a:ext cx="4283968" cy="3153369"/>
            </a:xfrm>
            <a:prstGeom prst="rect">
              <a:avLst/>
            </a:prstGeom>
          </p:spPr>
        </p:pic>
      </p:grpSp>
      <p:grpSp>
        <p:nvGrpSpPr>
          <p:cNvPr id="4" name="グループ化 7"/>
          <p:cNvGrpSpPr/>
          <p:nvPr/>
        </p:nvGrpSpPr>
        <p:grpSpPr>
          <a:xfrm>
            <a:off x="251520" y="0"/>
            <a:ext cx="8604448" cy="3585417"/>
            <a:chOff x="539552" y="3356992"/>
            <a:chExt cx="8316416" cy="3153369"/>
          </a:xfrm>
        </p:grpSpPr>
        <p:pic>
          <p:nvPicPr>
            <p:cNvPr id="9" name="図 8" descr="あざらし2.jpg"/>
            <p:cNvPicPr>
              <a:picLocks noChangeAspect="1"/>
            </p:cNvPicPr>
            <p:nvPr/>
          </p:nvPicPr>
          <p:blipFill>
            <a:blip r:embed="rId3" cstate="print">
              <a:lum bright="36000"/>
            </a:blip>
            <a:stretch>
              <a:fillRect/>
            </a:stretch>
          </p:blipFill>
          <p:spPr>
            <a:xfrm>
              <a:off x="539552" y="3356992"/>
              <a:ext cx="4283968" cy="3153369"/>
            </a:xfrm>
            <a:prstGeom prst="rect">
              <a:avLst/>
            </a:prstGeom>
          </p:spPr>
        </p:pic>
        <p:pic>
          <p:nvPicPr>
            <p:cNvPr id="10" name="図 9" descr="あざらし2.jpg"/>
            <p:cNvPicPr>
              <a:picLocks noChangeAspect="1"/>
            </p:cNvPicPr>
            <p:nvPr/>
          </p:nvPicPr>
          <p:blipFill>
            <a:blip r:embed="rId3" cstate="print">
              <a:lum bright="36000"/>
            </a:blip>
            <a:stretch>
              <a:fillRect/>
            </a:stretch>
          </p:blipFill>
          <p:spPr>
            <a:xfrm>
              <a:off x="4572000" y="3356992"/>
              <a:ext cx="4283968" cy="3153369"/>
            </a:xfrm>
            <a:prstGeom prst="rect">
              <a:avLst/>
            </a:prstGeom>
          </p:spPr>
        </p:pic>
      </p:grpSp>
      <p:sp>
        <p:nvSpPr>
          <p:cNvPr id="3" name="テキスト ボックス 2"/>
          <p:cNvSpPr txBox="1"/>
          <p:nvPr/>
        </p:nvSpPr>
        <p:spPr>
          <a:xfrm>
            <a:off x="0" y="260648"/>
            <a:ext cx="9144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ご清聴</a:t>
            </a:r>
            <a:endParaRPr lang="en-US" altLang="ja-JP" sz="16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ja-JP" altLang="en-US" sz="6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ありがとうございました</a:t>
            </a:r>
            <a:endParaRPr kumimoji="1" lang="ja-JP" altLang="en-US" sz="6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図 10" descr="qr-tachich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3861048"/>
            <a:ext cx="2664296" cy="2664296"/>
          </a:xfrm>
          <a:prstGeom prst="rect">
            <a:avLst/>
          </a:prstGeom>
        </p:spPr>
      </p:pic>
      <p:grpSp>
        <p:nvGrpSpPr>
          <p:cNvPr id="12" name="グループ化 11"/>
          <p:cNvGrpSpPr/>
          <p:nvPr/>
        </p:nvGrpSpPr>
        <p:grpSpPr>
          <a:xfrm>
            <a:off x="8172399" y="5949280"/>
            <a:ext cx="971600" cy="908720"/>
            <a:chOff x="7544457" y="5319461"/>
            <a:chExt cx="1420031" cy="1358567"/>
          </a:xfrm>
        </p:grpSpPr>
        <p:pic>
          <p:nvPicPr>
            <p:cNvPr id="13" name="図 12" descr="IMG_8336.JPG"/>
            <p:cNvPicPr>
              <a:picLocks noChangeAspect="1"/>
            </p:cNvPicPr>
            <p:nvPr/>
          </p:nvPicPr>
          <p:blipFill>
            <a:blip r:embed="rId5" cstate="print"/>
            <a:srcRect l="8108" t="7207" r="18919"/>
            <a:stretch>
              <a:fillRect/>
            </a:stretch>
          </p:blipFill>
          <p:spPr>
            <a:xfrm>
              <a:off x="7596336" y="5373216"/>
              <a:ext cx="1368152" cy="1304812"/>
            </a:xfrm>
            <a:prstGeom prst="rect">
              <a:avLst/>
            </a:prstGeom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7544457" y="5319461"/>
              <a:ext cx="1105788" cy="874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16</a:t>
              </a:r>
              <a:endParaRPr kumimoji="1" lang="ja-JP" alt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4335E-6 L 5.55556E-7 -1.00671 " pathEditMode="relative" ptsTypes="AA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4765842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32656"/>
            <a:ext cx="4896544" cy="382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" name="図 166" descr="図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1772816"/>
            <a:ext cx="576064" cy="347812"/>
          </a:xfrm>
          <a:prstGeom prst="rect">
            <a:avLst/>
          </a:prstGeom>
        </p:spPr>
      </p:pic>
      <p:sp>
        <p:nvSpPr>
          <p:cNvPr id="166" name="テキスト ボックス 165"/>
          <p:cNvSpPr txBox="1"/>
          <p:nvPr/>
        </p:nvSpPr>
        <p:spPr>
          <a:xfrm>
            <a:off x="7236296" y="10527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矢印は風向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219056" y="4293096"/>
            <a:ext cx="3817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気象庁の</a:t>
            </a:r>
            <a:r>
              <a:rPr kumimoji="1" lang="en-US" altLang="ja-JP" sz="1600" dirty="0" smtClean="0"/>
              <a:t>SST</a:t>
            </a:r>
            <a:r>
              <a:rPr kumimoji="1" lang="ja-JP" altLang="en-US" sz="1600" dirty="0" smtClean="0"/>
              <a:t>図と</a:t>
            </a:r>
            <a:r>
              <a:rPr lang="en-US" altLang="ja-JP" sz="1600" dirty="0" smtClean="0"/>
              <a:t>	</a:t>
            </a:r>
            <a:r>
              <a:rPr lang="ja-JP" altLang="en-US" sz="1600" dirty="0" smtClean="0"/>
              <a:t>観測値の合成図</a:t>
            </a:r>
            <a:endParaRPr lang="en-US" altLang="ja-JP" sz="1600" dirty="0" smtClean="0"/>
          </a:p>
          <a:p>
            <a:r>
              <a:rPr kumimoji="1" lang="ja-JP" altLang="en-US" sz="1600" dirty="0" smtClean="0"/>
              <a:t>　　　　　　　　提供　西川はつみ　</a:t>
            </a:r>
            <a:r>
              <a:rPr kumimoji="1" lang="ja-JP" altLang="en-US" sz="1600" dirty="0" err="1" smtClean="0"/>
              <a:t>さん</a:t>
            </a:r>
            <a:endParaRPr kumimoji="1" lang="ja-JP" altLang="en-US" sz="1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67744" y="908720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C00000"/>
                </a:solidFill>
              </a:rPr>
              <a:t>赤っぽい色</a:t>
            </a:r>
            <a:r>
              <a:rPr lang="ja-JP" altLang="en-US" dirty="0" smtClean="0"/>
              <a:t>ほど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大きく</a:t>
            </a:r>
            <a:r>
              <a:rPr lang="ja-JP" altLang="en-US" dirty="0" smtClean="0">
                <a:solidFill>
                  <a:srgbClr val="C00000"/>
                </a:solidFill>
              </a:rPr>
              <a:t>気圧が上昇</a:t>
            </a:r>
            <a:endParaRPr lang="en-US" altLang="ja-JP" dirty="0" smtClean="0">
              <a:solidFill>
                <a:srgbClr val="C00000"/>
              </a:solidFill>
            </a:endParaRPr>
          </a:p>
          <a:p>
            <a:r>
              <a:rPr lang="ja-JP" altLang="en-US" dirty="0" smtClean="0"/>
              <a:t>している</a:t>
            </a:r>
            <a:endParaRPr lang="en-US" altLang="ja-JP" dirty="0" smtClean="0"/>
          </a:p>
          <a:p>
            <a:r>
              <a:rPr lang="en-US" altLang="ja-JP" dirty="0" smtClean="0"/>
              <a:t>(</a:t>
            </a:r>
            <a:r>
              <a:rPr lang="ja-JP" altLang="en-US" dirty="0" smtClean="0"/>
              <a:t>と、考えられる</a:t>
            </a:r>
            <a:r>
              <a:rPr lang="en-US" altLang="ja-JP" dirty="0" smtClean="0"/>
              <a:t>)</a:t>
            </a:r>
          </a:p>
        </p:txBody>
      </p:sp>
      <p:sp>
        <p:nvSpPr>
          <p:cNvPr id="6" name="円/楕円 5"/>
          <p:cNvSpPr/>
          <p:nvPr/>
        </p:nvSpPr>
        <p:spPr>
          <a:xfrm>
            <a:off x="1619672" y="2348880"/>
            <a:ext cx="504056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3419872" y="5229200"/>
            <a:ext cx="792088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6588224" y="1628800"/>
            <a:ext cx="504056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7668344" y="3284984"/>
            <a:ext cx="504056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64088" y="486916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SST</a:t>
            </a:r>
            <a:r>
              <a:rPr kumimoji="1" lang="ja-JP" altLang="en-US" dirty="0" smtClean="0"/>
              <a:t>勾配の激しく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風向がよく変わる</a:t>
            </a:r>
            <a:r>
              <a:rPr kumimoji="1" lang="ja-JP" altLang="en-US" dirty="0" smtClean="0"/>
              <a:t>ところ</a:t>
            </a:r>
            <a:endParaRPr kumimoji="1" lang="en-US" altLang="ja-JP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96952"/>
            <a:ext cx="505461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996952"/>
            <a:ext cx="433054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円/楕円 13"/>
          <p:cNvSpPr/>
          <p:nvPr/>
        </p:nvSpPr>
        <p:spPr>
          <a:xfrm>
            <a:off x="2411760" y="3933056"/>
            <a:ext cx="504056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2915816" y="3573016"/>
            <a:ext cx="1008112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6588224" y="4365104"/>
            <a:ext cx="360040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6948264" y="4077072"/>
            <a:ext cx="792088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5" name="図 164" descr="図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4077072"/>
            <a:ext cx="1385954" cy="662607"/>
          </a:xfrm>
          <a:prstGeom prst="rect">
            <a:avLst/>
          </a:prstGeom>
        </p:spPr>
      </p:pic>
      <p:pic>
        <p:nvPicPr>
          <p:cNvPr id="23" name="図 22" descr="qr-tachich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6165304"/>
            <a:ext cx="504056" cy="504056"/>
          </a:xfrm>
          <a:prstGeom prst="rect">
            <a:avLst/>
          </a:prstGeom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188640"/>
            <a:ext cx="3600400" cy="422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テキスト ボックス 17"/>
          <p:cNvSpPr txBox="1"/>
          <p:nvPr/>
        </p:nvSpPr>
        <p:spPr>
          <a:xfrm>
            <a:off x="395536" y="2348880"/>
            <a:ext cx="8352928" cy="120032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/>
              <a:t>こういう</a:t>
            </a:r>
            <a:r>
              <a:rPr kumimoji="1" lang="ja-JP" altLang="en-US" sz="3600" dirty="0" smtClean="0">
                <a:solidFill>
                  <a:srgbClr val="00B050"/>
                </a:solidFill>
              </a:rPr>
              <a:t>ギザギザ</a:t>
            </a:r>
            <a:r>
              <a:rPr kumimoji="1" lang="ja-JP" altLang="en-US" sz="3600" dirty="0" smtClean="0"/>
              <a:t>したプロファイルは</a:t>
            </a:r>
            <a:endParaRPr kumimoji="1" lang="en-US" altLang="ja-JP" sz="3600" dirty="0" smtClean="0"/>
          </a:p>
          <a:p>
            <a:pPr algn="ctr"/>
            <a:r>
              <a:rPr kumimoji="1" lang="ja-JP" altLang="en-US" sz="3600" dirty="0" smtClean="0"/>
              <a:t>どうやって作られるのだろうか？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691680" y="213285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67544" y="116632"/>
            <a:ext cx="8229600" cy="77809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noProof="0" dirty="0" smtClean="0">
                <a:latin typeface="+mj-lt"/>
                <a:ea typeface="+mj-ea"/>
                <a:cs typeface="+mj-cs"/>
              </a:rPr>
              <a:t>まとめ</a:t>
            </a:r>
            <a:endParaRPr lang="en-US" altLang="ja-JP" sz="4400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568" y="764704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1998</a:t>
            </a:r>
            <a:r>
              <a:rPr lang="ja-JP" altLang="en-US" sz="2000" dirty="0" smtClean="0"/>
              <a:t>年</a:t>
            </a:r>
            <a:r>
              <a:rPr lang="en-US" altLang="ja-JP" sz="2000" dirty="0" smtClean="0"/>
              <a:t>7</a:t>
            </a:r>
            <a:r>
              <a:rPr lang="ja-JP" altLang="en-US" sz="2000" dirty="0" smtClean="0"/>
              <a:t>月　</a:t>
            </a:r>
            <a:r>
              <a:rPr lang="en-US" altLang="ja-JP" sz="2000" dirty="0" smtClean="0"/>
              <a:t>2006</a:t>
            </a:r>
            <a:r>
              <a:rPr lang="ja-JP" altLang="en-US" sz="2000" dirty="0" smtClean="0"/>
              <a:t>年</a:t>
            </a:r>
            <a:r>
              <a:rPr lang="en-US" altLang="ja-JP" sz="2000" dirty="0" smtClean="0"/>
              <a:t>8</a:t>
            </a:r>
            <a:r>
              <a:rPr lang="ja-JP" altLang="en-US" sz="2000" dirty="0" smtClean="0"/>
              <a:t>月ともに</a:t>
            </a:r>
            <a:endParaRPr lang="en-US" altLang="ja-JP" sz="2000" dirty="0" smtClean="0"/>
          </a:p>
          <a:p>
            <a:r>
              <a:rPr lang="ja-JP" altLang="en-US" sz="2000" dirty="0" smtClean="0"/>
              <a:t>・大きな接地逆転</a:t>
            </a:r>
            <a:endParaRPr lang="en-US" altLang="ja-JP" sz="2000" dirty="0" smtClean="0"/>
          </a:p>
          <a:p>
            <a:r>
              <a:rPr lang="ja-JP" altLang="en-US" sz="2000" dirty="0" smtClean="0"/>
              <a:t>・混合層</a:t>
            </a:r>
            <a:endParaRPr lang="en-US" altLang="ja-JP" sz="2000" dirty="0" smtClean="0"/>
          </a:p>
          <a:p>
            <a:r>
              <a:rPr lang="ja-JP" altLang="en-US" sz="2000" dirty="0" smtClean="0"/>
              <a:t>・複数の逆転層</a:t>
            </a:r>
            <a:endParaRPr lang="en-US" altLang="ja-JP" sz="2000" dirty="0" smtClean="0"/>
          </a:p>
          <a:p>
            <a:r>
              <a:rPr lang="ja-JP" altLang="en-US" sz="2000" dirty="0" smtClean="0"/>
              <a:t>を持つ気温の鉛直プロファイルがそれぞれ観測された</a:t>
            </a:r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lang="ja-JP" altLang="en-US" sz="2000" dirty="0" smtClean="0"/>
              <a:t>モデルでは、</a:t>
            </a:r>
            <a:r>
              <a:rPr lang="en-US" altLang="ja-JP" sz="2000" dirty="0" smtClean="0"/>
              <a:t>SST</a:t>
            </a:r>
            <a:r>
              <a:rPr lang="ja-JP" altLang="en-US" sz="2000" dirty="0" smtClean="0"/>
              <a:t>の極小域が再現されておらず接地逆転が小さかった</a:t>
            </a:r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lang="ja-JP" altLang="en-US" sz="2000" dirty="0" smtClean="0"/>
              <a:t>モデルにはない高気圧観測された</a:t>
            </a:r>
            <a:r>
              <a:rPr lang="en-US" altLang="ja-JP" sz="2000" dirty="0" smtClean="0"/>
              <a:t>(1998</a:t>
            </a:r>
            <a:r>
              <a:rPr lang="ja-JP" altLang="en-US" sz="2000" dirty="0" smtClean="0"/>
              <a:t>年</a:t>
            </a:r>
            <a:r>
              <a:rPr lang="en-US" altLang="ja-JP" sz="2000" dirty="0" smtClean="0"/>
              <a:t>)</a:t>
            </a:r>
          </a:p>
        </p:txBody>
      </p:sp>
      <p:pic>
        <p:nvPicPr>
          <p:cNvPr id="14" name="図 13" descr="qr-tachic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32440" y="188640"/>
            <a:ext cx="504056" cy="504056"/>
          </a:xfrm>
          <a:prstGeom prst="rect">
            <a:avLst/>
          </a:prstGeom>
        </p:spPr>
      </p:pic>
      <p:pic>
        <p:nvPicPr>
          <p:cNvPr id="15" name="図 14" descr="qr-tachic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021288"/>
            <a:ext cx="504056" cy="504056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611560" y="3645024"/>
            <a:ext cx="7848872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000" dirty="0" smtClean="0"/>
              <a:t>複数の逆転層を持つプロファイルは</a:t>
            </a:r>
            <a:endParaRPr lang="en-US" altLang="ja-JP" sz="2000" dirty="0" smtClean="0"/>
          </a:p>
          <a:p>
            <a:r>
              <a:rPr lang="ja-JP" altLang="en-US" sz="2000" dirty="0" smtClean="0"/>
              <a:t>　静力学的に高気圧化している</a:t>
            </a:r>
            <a:endParaRPr lang="en-US" altLang="ja-JP" sz="2000" dirty="0" smtClean="0"/>
          </a:p>
          <a:p>
            <a:r>
              <a:rPr lang="ja-JP" altLang="en-US" sz="2000" dirty="0" smtClean="0"/>
              <a:t>　単純な顕熱、雲の冷却で形成するには、非常に大きな</a:t>
            </a:r>
            <a:r>
              <a:rPr lang="en-US" altLang="ja-JP" sz="2000" dirty="0" smtClean="0"/>
              <a:t>SST</a:t>
            </a:r>
            <a:r>
              <a:rPr lang="ja-JP" altLang="en-US" sz="2000" dirty="0" smtClean="0"/>
              <a:t>勾配上を何度も横切る必要がある</a:t>
            </a:r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lang="ja-JP" altLang="en-US" sz="2000" dirty="0" smtClean="0"/>
              <a:t>オホーツク海では大きな</a:t>
            </a:r>
            <a:r>
              <a:rPr lang="en-US" altLang="ja-JP" sz="2000" dirty="0" smtClean="0"/>
              <a:t>SST</a:t>
            </a:r>
            <a:r>
              <a:rPr lang="ja-JP" altLang="en-US" sz="2000" dirty="0" smtClean="0"/>
              <a:t>勾配があり、風向も急に変化する</a:t>
            </a:r>
            <a:r>
              <a:rPr lang="en-US" altLang="ja-JP" sz="2000" dirty="0" smtClean="0"/>
              <a:t>(2006</a:t>
            </a:r>
            <a:r>
              <a:rPr lang="ja-JP" altLang="en-US" sz="2000" dirty="0" smtClean="0"/>
              <a:t>年</a:t>
            </a:r>
            <a:r>
              <a:rPr lang="en-US" altLang="ja-JP" sz="2000" dirty="0" smtClean="0"/>
              <a:t>)</a:t>
            </a:r>
          </a:p>
          <a:p>
            <a:endParaRPr lang="en-US" altLang="ja-JP" sz="2000" dirty="0" smtClean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7147034" y="1484784"/>
            <a:ext cx="3993932" cy="3386951"/>
            <a:chOff x="5150068" y="908720"/>
            <a:chExt cx="3993932" cy="3386951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50068" y="908720"/>
              <a:ext cx="3993932" cy="3386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図 11" descr="図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60232" y="1844824"/>
              <a:ext cx="1385954" cy="662607"/>
            </a:xfrm>
            <a:prstGeom prst="rect">
              <a:avLst/>
            </a:prstGeom>
          </p:spPr>
        </p:pic>
      </p:grpSp>
      <p:grpSp>
        <p:nvGrpSpPr>
          <p:cNvPr id="16" name="グループ化 15"/>
          <p:cNvGrpSpPr/>
          <p:nvPr/>
        </p:nvGrpSpPr>
        <p:grpSpPr>
          <a:xfrm>
            <a:off x="-684584" y="1556792"/>
            <a:ext cx="4144307" cy="3240360"/>
            <a:chOff x="2699792" y="2204864"/>
            <a:chExt cx="4144307" cy="3240360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9792" y="2204864"/>
              <a:ext cx="4144307" cy="3240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図 12" descr="図2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16016" y="3356992"/>
              <a:ext cx="504056" cy="304336"/>
            </a:xfrm>
            <a:prstGeom prst="rect">
              <a:avLst/>
            </a:prstGeom>
          </p:spPr>
        </p:pic>
      </p:grpSp>
      <p:sp>
        <p:nvSpPr>
          <p:cNvPr id="20" name="テキスト ボックス 19"/>
          <p:cNvSpPr txBox="1"/>
          <p:nvPr/>
        </p:nvSpPr>
        <p:spPr>
          <a:xfrm>
            <a:off x="2411760" y="3645024"/>
            <a:ext cx="4752528" cy="24622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 smtClean="0"/>
              <a:t>今後の展望</a:t>
            </a:r>
            <a:endParaRPr kumimoji="1" lang="en-US" altLang="ja-JP" sz="2800" b="1" dirty="0" smtClean="0"/>
          </a:p>
          <a:p>
            <a:pPr algn="ctr"/>
            <a:endParaRPr lang="en-US" altLang="ja-JP" dirty="0" smtClean="0"/>
          </a:p>
          <a:p>
            <a:pPr algn="ctr"/>
            <a:r>
              <a:rPr kumimoji="1" lang="en-US" altLang="ja-JP" dirty="0" err="1" smtClean="0">
                <a:solidFill>
                  <a:srgbClr val="0070C0"/>
                </a:solidFill>
              </a:rPr>
              <a:t>iRAM</a:t>
            </a:r>
            <a:r>
              <a:rPr kumimoji="1" lang="ja-JP" altLang="en-US" dirty="0" smtClean="0">
                <a:solidFill>
                  <a:srgbClr val="0070C0"/>
                </a:solidFill>
              </a:rPr>
              <a:t>モデル</a:t>
            </a:r>
            <a:r>
              <a:rPr kumimoji="1" lang="ja-JP" altLang="en-US" dirty="0" smtClean="0"/>
              <a:t>の活用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　</a:t>
            </a:r>
            <a:r>
              <a:rPr lang="en-US" altLang="ja-JP" dirty="0" smtClean="0"/>
              <a:t>2006</a:t>
            </a:r>
            <a:r>
              <a:rPr lang="ja-JP" altLang="en-US" dirty="0" smtClean="0"/>
              <a:t>年の計算</a:t>
            </a:r>
            <a:endParaRPr lang="en-US" altLang="ja-JP" dirty="0" smtClean="0"/>
          </a:p>
          <a:p>
            <a:pPr algn="ctr"/>
            <a:r>
              <a:rPr kumimoji="1" lang="ja-JP" altLang="en-US" dirty="0" smtClean="0"/>
              <a:t>　</a:t>
            </a:r>
            <a:r>
              <a:rPr lang="ja-JP" altLang="en-US" dirty="0" smtClean="0"/>
              <a:t>三次元的な解析</a:t>
            </a:r>
            <a:endParaRPr lang="en-US" altLang="ja-JP" dirty="0" smtClean="0"/>
          </a:p>
          <a:p>
            <a:pPr algn="ctr"/>
            <a:endParaRPr kumimoji="1" lang="en-US" altLang="ja-JP" dirty="0" smtClean="0"/>
          </a:p>
          <a:p>
            <a:pPr algn="ctr"/>
            <a:r>
              <a:rPr lang="ja-JP" altLang="en-US" dirty="0" smtClean="0">
                <a:solidFill>
                  <a:srgbClr val="0070C0"/>
                </a:solidFill>
              </a:rPr>
              <a:t>鉛直一次元放射対流モデル</a:t>
            </a:r>
            <a:r>
              <a:rPr lang="ja-JP" altLang="en-US" dirty="0" smtClean="0"/>
              <a:t>の活用</a:t>
            </a:r>
            <a:endParaRPr lang="en-US" altLang="ja-JP" dirty="0" smtClean="0"/>
          </a:p>
          <a:p>
            <a:pPr algn="ctr"/>
            <a:r>
              <a:rPr kumimoji="1" lang="ja-JP" altLang="en-US" dirty="0" smtClean="0"/>
              <a:t>　複数の逆転層を再現できるのかの考察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604085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467544" y="116632"/>
            <a:ext cx="8229600" cy="77809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noProof="0" dirty="0" smtClean="0">
                <a:latin typeface="+mj-lt"/>
                <a:ea typeface="+mj-ea"/>
                <a:cs typeface="+mj-cs"/>
              </a:rPr>
              <a:t>表面気圧を見てみましょう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00192" y="1196752"/>
            <a:ext cx="25922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7030A0"/>
                </a:solidFill>
              </a:rPr>
              <a:t>表面気圧</a:t>
            </a:r>
            <a:endParaRPr lang="en-US" altLang="ja-JP" dirty="0" smtClean="0">
              <a:solidFill>
                <a:srgbClr val="7030A0"/>
              </a:solidFill>
            </a:endParaRPr>
          </a:p>
          <a:p>
            <a:r>
              <a:rPr kumimoji="1" lang="ja-JP" altLang="en-US" dirty="0" smtClean="0">
                <a:solidFill>
                  <a:srgbClr val="7030A0"/>
                </a:solidFill>
              </a:rPr>
              <a:t>　　</a:t>
            </a:r>
            <a:r>
              <a:rPr kumimoji="1" lang="ja-JP" altLang="en-US" dirty="0" smtClean="0"/>
              <a:t>　</a:t>
            </a:r>
            <a:r>
              <a:rPr kumimoji="1"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赤　クロモフ観測値</a:t>
            </a:r>
            <a:endParaRPr kumimoji="1" lang="en-US" altLang="ja-JP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dirty="0" smtClean="0"/>
              <a:t>　　　</a:t>
            </a:r>
            <a:r>
              <a:rPr lang="ja-JP" altLang="en-US" dirty="0" smtClean="0">
                <a:solidFill>
                  <a:schemeClr val="accent5">
                    <a:lumMod val="75000"/>
                  </a:schemeClr>
                </a:solidFill>
              </a:rPr>
              <a:t>青　</a:t>
            </a:r>
            <a:r>
              <a:rPr lang="en-US" altLang="ja-JP" dirty="0" err="1" smtClean="0">
                <a:solidFill>
                  <a:schemeClr val="accent5">
                    <a:lumMod val="75000"/>
                  </a:schemeClr>
                </a:solidFill>
              </a:rPr>
              <a:t>iRAM</a:t>
            </a:r>
            <a:r>
              <a:rPr lang="ja-JP" altLang="en-US" dirty="0" smtClean="0">
                <a:solidFill>
                  <a:schemeClr val="accent5">
                    <a:lumMod val="75000"/>
                  </a:schemeClr>
                </a:solidFill>
              </a:rPr>
              <a:t>モデル</a:t>
            </a:r>
            <a:r>
              <a:rPr lang="ja-JP" altLang="en-US" dirty="0" smtClean="0"/>
              <a:t>　</a:t>
            </a:r>
            <a:r>
              <a:rPr lang="en-US" altLang="ja-JP" sz="1600" dirty="0" smtClean="0"/>
              <a:t>(</a:t>
            </a:r>
            <a:r>
              <a:rPr lang="ja-JP" altLang="en-US" sz="1600" dirty="0" smtClean="0"/>
              <a:t>観測値と一番近いグリッド</a:t>
            </a:r>
            <a:r>
              <a:rPr lang="en-US" altLang="ja-JP" sz="1600" dirty="0" smtClean="0"/>
              <a:t>)</a:t>
            </a:r>
            <a:endParaRPr kumimoji="1" lang="ja-JP" altLang="en-US" dirty="0"/>
          </a:p>
        </p:txBody>
      </p:sp>
      <p:sp>
        <p:nvSpPr>
          <p:cNvPr id="11" name="円/楕円 10"/>
          <p:cNvSpPr/>
          <p:nvPr/>
        </p:nvSpPr>
        <p:spPr>
          <a:xfrm>
            <a:off x="2987824" y="1772816"/>
            <a:ext cx="576064" cy="43204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4499992" y="2492896"/>
            <a:ext cx="432048" cy="43204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04048" y="2636912"/>
            <a:ext cx="5760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/>
              <a:t>台風</a:t>
            </a:r>
            <a:endParaRPr kumimoji="1" lang="ja-JP" altLang="en-US" sz="1400" b="1" dirty="0"/>
          </a:p>
        </p:txBody>
      </p:sp>
      <p:pic>
        <p:nvPicPr>
          <p:cNvPr id="14" name="図 13" descr="qr-tachich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165304"/>
            <a:ext cx="504056" cy="504056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627784" y="1484784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/>
              <a:t>局所的高気圧</a:t>
            </a:r>
            <a:endParaRPr kumimoji="1" lang="ja-JP" altLang="en-US" sz="1400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547664" y="11247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1998</a:t>
            </a:r>
            <a:r>
              <a:rPr kumimoji="1" lang="ja-JP" altLang="en-US" dirty="0" smtClean="0"/>
              <a:t>年</a:t>
            </a:r>
            <a:endParaRPr kumimoji="1" lang="ja-JP" altLang="en-US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632286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テキスト ボックス 19"/>
          <p:cNvSpPr txBox="1"/>
          <p:nvPr/>
        </p:nvSpPr>
        <p:spPr>
          <a:xfrm>
            <a:off x="1403648" y="364502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2006</a:t>
            </a:r>
            <a:r>
              <a:rPr kumimoji="1" lang="ja-JP" altLang="en-US" dirty="0" smtClean="0"/>
              <a:t>年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220072" y="34290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放球番号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364088" y="60212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放球番号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411760" y="332656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 smtClean="0"/>
              <a:t>目次</a:t>
            </a:r>
            <a:endParaRPr kumimoji="1" lang="ja-JP" altLang="en-US" sz="4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9592" y="1196752"/>
            <a:ext cx="69847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u="sng" dirty="0" smtClean="0"/>
              <a:t>導入と背景</a:t>
            </a:r>
            <a:endParaRPr kumimoji="1" lang="en-US" altLang="ja-JP" sz="2800" u="sng" dirty="0" smtClean="0"/>
          </a:p>
          <a:p>
            <a:endParaRPr lang="en-US" altLang="ja-JP" sz="2800" u="sng" dirty="0" smtClean="0"/>
          </a:p>
          <a:p>
            <a:r>
              <a:rPr lang="ja-JP" altLang="en-US" sz="2800" u="sng" dirty="0" smtClean="0"/>
              <a:t>中間発表までのまとめ</a:t>
            </a:r>
            <a:endParaRPr lang="en-US" altLang="ja-JP" sz="2800" u="sng" dirty="0" smtClean="0"/>
          </a:p>
          <a:p>
            <a:endParaRPr lang="en-US" altLang="ja-JP" sz="2800" u="sng" dirty="0" smtClean="0"/>
          </a:p>
          <a:p>
            <a:r>
              <a:rPr lang="ja-JP" altLang="en-US" sz="2800" u="sng" dirty="0" smtClean="0"/>
              <a:t>使用データ</a:t>
            </a:r>
            <a:endParaRPr kumimoji="1" lang="en-US" altLang="ja-JP" sz="2800" u="sng" dirty="0" smtClean="0"/>
          </a:p>
          <a:p>
            <a:endParaRPr lang="en-US" altLang="ja-JP" sz="2800" u="sng" dirty="0" smtClean="0"/>
          </a:p>
          <a:p>
            <a:r>
              <a:rPr lang="ja-JP" altLang="en-US" sz="2800" u="sng" dirty="0" smtClean="0"/>
              <a:t>データ解析</a:t>
            </a:r>
            <a:endParaRPr lang="en-US" altLang="ja-JP" sz="2800" u="sng" dirty="0" smtClean="0"/>
          </a:p>
          <a:p>
            <a:endParaRPr lang="en-US" altLang="ja-JP" sz="2800" u="sng" dirty="0" smtClean="0"/>
          </a:p>
          <a:p>
            <a:r>
              <a:rPr lang="ja-JP" altLang="en-US" sz="2800" u="sng" dirty="0" smtClean="0"/>
              <a:t>考察</a:t>
            </a:r>
            <a:endParaRPr lang="en-US" altLang="ja-JP" sz="2800" u="sng" dirty="0" smtClean="0"/>
          </a:p>
          <a:p>
            <a:endParaRPr lang="en-US" altLang="ja-JP" sz="2800" u="sng" dirty="0" smtClean="0"/>
          </a:p>
          <a:p>
            <a:r>
              <a:rPr kumimoji="1" lang="ja-JP" altLang="en-US" sz="2800" u="sng" dirty="0" smtClean="0"/>
              <a:t>参考文献</a:t>
            </a:r>
            <a:endParaRPr kumimoji="1" lang="ja-JP" altLang="en-US" sz="2800" u="sng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3203848" y="3284984"/>
            <a:ext cx="4355976" cy="3206374"/>
            <a:chOff x="3563888" y="3356992"/>
            <a:chExt cx="4355976" cy="3206374"/>
          </a:xfrm>
        </p:grpSpPr>
        <p:pic>
          <p:nvPicPr>
            <p:cNvPr id="6" name="図 5" descr="あざらし.bmp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3888" y="3356992"/>
              <a:ext cx="4355976" cy="3206374"/>
            </a:xfrm>
            <a:prstGeom prst="rect">
              <a:avLst/>
            </a:prstGeom>
          </p:spPr>
        </p:pic>
        <p:sp>
          <p:nvSpPr>
            <p:cNvPr id="9" name="正方形/長方形 8"/>
            <p:cNvSpPr/>
            <p:nvPr/>
          </p:nvSpPr>
          <p:spPr>
            <a:xfrm>
              <a:off x="3563888" y="3861048"/>
              <a:ext cx="792088" cy="18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8" name="図 7" descr="qr-tachich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165304"/>
            <a:ext cx="504056" cy="504056"/>
          </a:xfrm>
          <a:prstGeom prst="rect">
            <a:avLst/>
          </a:prstGeom>
        </p:spPr>
      </p:pic>
      <p:grpSp>
        <p:nvGrpSpPr>
          <p:cNvPr id="13" name="グループ化 12"/>
          <p:cNvGrpSpPr/>
          <p:nvPr/>
        </p:nvGrpSpPr>
        <p:grpSpPr>
          <a:xfrm>
            <a:off x="7596336" y="5373216"/>
            <a:ext cx="1368152" cy="1304812"/>
            <a:chOff x="7596336" y="5373216"/>
            <a:chExt cx="1368152" cy="1304812"/>
          </a:xfrm>
        </p:grpSpPr>
        <p:pic>
          <p:nvPicPr>
            <p:cNvPr id="11" name="図 10" descr="IMG_8336.JPG"/>
            <p:cNvPicPr>
              <a:picLocks noChangeAspect="1"/>
            </p:cNvPicPr>
            <p:nvPr/>
          </p:nvPicPr>
          <p:blipFill>
            <a:blip r:embed="rId4" cstate="print"/>
            <a:srcRect l="8108" t="7207" r="18919"/>
            <a:stretch>
              <a:fillRect/>
            </a:stretch>
          </p:blipFill>
          <p:spPr>
            <a:xfrm>
              <a:off x="7596336" y="5373216"/>
              <a:ext cx="1368152" cy="1304812"/>
            </a:xfrm>
            <a:prstGeom prst="rect">
              <a:avLst/>
            </a:prstGeom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7740352" y="5445224"/>
              <a:ext cx="72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40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2</a:t>
              </a:r>
              <a:endParaRPr kumimoji="1" lang="ja-JP" alt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/>
          <p:cNvGrpSpPr/>
          <p:nvPr/>
        </p:nvGrpSpPr>
        <p:grpSpPr>
          <a:xfrm>
            <a:off x="755576" y="0"/>
            <a:ext cx="7992888" cy="6987009"/>
            <a:chOff x="755576" y="0"/>
            <a:chExt cx="7992888" cy="6987009"/>
          </a:xfrm>
        </p:grpSpPr>
        <p:grpSp>
          <p:nvGrpSpPr>
            <p:cNvPr id="25" name="グループ化 24"/>
            <p:cNvGrpSpPr/>
            <p:nvPr/>
          </p:nvGrpSpPr>
          <p:grpSpPr>
            <a:xfrm>
              <a:off x="755576" y="0"/>
              <a:ext cx="7992888" cy="6489421"/>
              <a:chOff x="611560" y="260648"/>
              <a:chExt cx="7992888" cy="6489421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11560" y="404664"/>
                <a:ext cx="7704856" cy="6345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テキスト ボックス 17"/>
              <p:cNvSpPr txBox="1"/>
              <p:nvPr/>
            </p:nvSpPr>
            <p:spPr>
              <a:xfrm>
                <a:off x="648072" y="260648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 smtClean="0"/>
                  <a:t>高度</a:t>
                </a:r>
                <a:r>
                  <a:rPr kumimoji="1" lang="en-US" altLang="ja-JP" dirty="0" smtClean="0"/>
                  <a:t>(m)</a:t>
                </a:r>
                <a:endParaRPr kumimoji="1" lang="ja-JP" altLang="en-US" dirty="0"/>
              </a:p>
            </p:txBody>
          </p:sp>
          <p:sp>
            <p:nvSpPr>
              <p:cNvPr id="20" name="テキスト ボックス 19"/>
              <p:cNvSpPr txBox="1"/>
              <p:nvPr/>
            </p:nvSpPr>
            <p:spPr>
              <a:xfrm>
                <a:off x="2915816" y="332656"/>
                <a:ext cx="367240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kumimoji="1" lang="ja-JP" altLang="en-US" dirty="0"/>
              </a:p>
            </p:txBody>
          </p:sp>
          <p:grpSp>
            <p:nvGrpSpPr>
              <p:cNvPr id="21" name="グループ化 20"/>
              <p:cNvGrpSpPr/>
              <p:nvPr/>
            </p:nvGrpSpPr>
            <p:grpSpPr>
              <a:xfrm>
                <a:off x="4932040" y="404664"/>
                <a:ext cx="216024" cy="5976664"/>
                <a:chOff x="4716016" y="764704"/>
                <a:chExt cx="216024" cy="5256584"/>
              </a:xfrm>
            </p:grpSpPr>
            <p:sp>
              <p:nvSpPr>
                <p:cNvPr id="22" name="正方形/長方形 21"/>
                <p:cNvSpPr/>
                <p:nvPr/>
              </p:nvSpPr>
              <p:spPr>
                <a:xfrm>
                  <a:off x="4716016" y="764704"/>
                  <a:ext cx="216024" cy="52565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23" name="直線コネクタ 22"/>
                <p:cNvCxnSpPr/>
                <p:nvPr/>
              </p:nvCxnSpPr>
              <p:spPr>
                <a:xfrm>
                  <a:off x="4716016" y="1052736"/>
                  <a:ext cx="0" cy="482453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線コネクタ 23"/>
                <p:cNvCxnSpPr/>
                <p:nvPr/>
              </p:nvCxnSpPr>
              <p:spPr>
                <a:xfrm>
                  <a:off x="4932040" y="1052736"/>
                  <a:ext cx="0" cy="482453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テキスト ボックス 15"/>
              <p:cNvSpPr txBox="1"/>
              <p:nvPr/>
            </p:nvSpPr>
            <p:spPr>
              <a:xfrm>
                <a:off x="1187624" y="260648"/>
                <a:ext cx="37444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800" dirty="0" smtClean="0"/>
                  <a:t>2006</a:t>
                </a:r>
                <a:r>
                  <a:rPr kumimoji="1" lang="ja-JP" altLang="en-US" sz="2800" dirty="0" smtClean="0"/>
                  <a:t>年　</a:t>
                </a:r>
                <a:r>
                  <a:rPr kumimoji="1" lang="en-US" altLang="ja-JP" sz="2800" dirty="0" smtClean="0"/>
                  <a:t>8</a:t>
                </a:r>
                <a:r>
                  <a:rPr kumimoji="1" lang="ja-JP" altLang="en-US" sz="2800" dirty="0" smtClean="0"/>
                  <a:t>月</a:t>
                </a:r>
                <a:endParaRPr kumimoji="1" lang="ja-JP" altLang="en-US" sz="2800" dirty="0"/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4860032" y="260648"/>
                <a:ext cx="37444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800" dirty="0" smtClean="0"/>
                  <a:t>1998</a:t>
                </a:r>
                <a:r>
                  <a:rPr kumimoji="1" lang="ja-JP" altLang="en-US" sz="2800" dirty="0" smtClean="0"/>
                  <a:t>年　</a:t>
                </a:r>
                <a:r>
                  <a:rPr lang="en-US" altLang="ja-JP" sz="2800" dirty="0" smtClean="0"/>
                  <a:t>7</a:t>
                </a:r>
                <a:r>
                  <a:rPr kumimoji="1" lang="ja-JP" altLang="en-US" sz="2800" dirty="0" smtClean="0"/>
                  <a:t>月</a:t>
                </a:r>
                <a:endParaRPr kumimoji="1" lang="ja-JP" altLang="en-US" sz="2800" dirty="0"/>
              </a:p>
            </p:txBody>
          </p:sp>
        </p:grpSp>
        <p:sp>
          <p:nvSpPr>
            <p:cNvPr id="13" name="テキスト ボックス 12"/>
            <p:cNvSpPr txBox="1"/>
            <p:nvPr/>
          </p:nvSpPr>
          <p:spPr>
            <a:xfrm>
              <a:off x="1187624" y="6525344"/>
              <a:ext cx="7056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/>
                <a:t>図</a:t>
              </a:r>
              <a:r>
                <a:rPr kumimoji="1" lang="en-US" altLang="ja-JP" sz="2400" dirty="0" smtClean="0"/>
                <a:t>1</a:t>
              </a:r>
              <a:r>
                <a:rPr kumimoji="1" lang="ja-JP" altLang="en-US" sz="2400" dirty="0" smtClean="0"/>
                <a:t>　ブッソル海峡上での気温の高度偏差</a:t>
              </a:r>
              <a:r>
                <a:rPr kumimoji="1" lang="en-US" altLang="ja-JP" sz="2400" dirty="0" smtClean="0"/>
                <a:t>(</a:t>
              </a:r>
              <a:r>
                <a:rPr kumimoji="1" lang="ja-JP" altLang="en-US" sz="2400" dirty="0" smtClean="0"/>
                <a:t>℃</a:t>
              </a:r>
              <a:r>
                <a:rPr kumimoji="1" lang="en-US" altLang="ja-JP" sz="2400" dirty="0" smtClean="0"/>
                <a:t>)</a:t>
              </a:r>
              <a:endParaRPr kumimoji="1" lang="ja-JP" alt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グループ化 41"/>
          <p:cNvGrpSpPr/>
          <p:nvPr/>
        </p:nvGrpSpPr>
        <p:grpSpPr>
          <a:xfrm>
            <a:off x="179512" y="0"/>
            <a:ext cx="8719764" cy="3600400"/>
            <a:chOff x="251519" y="1196752"/>
            <a:chExt cx="8719764" cy="3600400"/>
          </a:xfrm>
        </p:grpSpPr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19" y="1412776"/>
              <a:ext cx="2815107" cy="3384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1412776"/>
              <a:ext cx="2815107" cy="3384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56176" y="1412776"/>
              <a:ext cx="2815107" cy="3384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テキスト ボックス 40"/>
            <p:cNvSpPr txBox="1"/>
            <p:nvPr/>
          </p:nvSpPr>
          <p:spPr>
            <a:xfrm>
              <a:off x="3635896" y="1196752"/>
              <a:ext cx="22322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 smtClean="0"/>
                <a:t>風速</a:t>
              </a:r>
              <a:endParaRPr kumimoji="1" lang="ja-JP" altLang="en-US" dirty="0"/>
            </a:p>
          </p:txBody>
        </p:sp>
      </p:grpSp>
      <p:grpSp>
        <p:nvGrpSpPr>
          <p:cNvPr id="62" name="グループ化 61"/>
          <p:cNvGrpSpPr/>
          <p:nvPr/>
        </p:nvGrpSpPr>
        <p:grpSpPr>
          <a:xfrm>
            <a:off x="197800" y="2852936"/>
            <a:ext cx="8882192" cy="3922916"/>
            <a:chOff x="179512" y="3212976"/>
            <a:chExt cx="8882192" cy="3922916"/>
          </a:xfrm>
        </p:grpSpPr>
        <p:pic>
          <p:nvPicPr>
            <p:cNvPr id="3072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512" y="3456383"/>
              <a:ext cx="2881849" cy="335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6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31840" y="3455288"/>
              <a:ext cx="2881849" cy="335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7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84168" y="3455288"/>
              <a:ext cx="2881849" cy="335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テキスト ボックス 45"/>
            <p:cNvSpPr txBox="1"/>
            <p:nvPr/>
          </p:nvSpPr>
          <p:spPr>
            <a:xfrm>
              <a:off x="2555776" y="3212976"/>
              <a:ext cx="424847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 smtClean="0"/>
                <a:t>風向　</a:t>
              </a:r>
              <a:r>
                <a:rPr kumimoji="1" lang="en-US" altLang="ja-JP" dirty="0" smtClean="0"/>
                <a:t>(</a:t>
              </a:r>
              <a:r>
                <a:rPr kumimoji="1" lang="ja-JP" altLang="en-US" dirty="0" smtClean="0"/>
                <a:t>その方向から吹いてくる風</a:t>
              </a:r>
              <a:r>
                <a:rPr kumimoji="1" lang="en-US" altLang="ja-JP" dirty="0" smtClean="0"/>
                <a:t>)</a:t>
              </a:r>
              <a:endParaRPr kumimoji="1" lang="ja-JP" altLang="en-US" dirty="0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322448" y="676656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北</a:t>
              </a:r>
              <a:endParaRPr kumimoji="1" lang="ja-JP" altLang="en-US" dirty="0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2797008" y="676656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北</a:t>
              </a:r>
              <a:endParaRPr kumimoji="1" lang="ja-JP" altLang="en-US" dirty="0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1546584" y="676656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/>
                <a:t>南</a:t>
              </a:r>
              <a:endParaRPr kumimoji="1" lang="ja-JP" altLang="en-US" dirty="0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925944" y="676656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/>
                <a:t>東</a:t>
              </a:r>
              <a:endParaRPr kumimoji="1" lang="ja-JP" altLang="en-US" dirty="0"/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2194656" y="676656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/>
                <a:t>西</a:t>
              </a:r>
              <a:endParaRPr kumimoji="1" lang="ja-JP" altLang="en-US" dirty="0"/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3274776" y="676656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北</a:t>
              </a:r>
              <a:endParaRPr kumimoji="1" lang="ja-JP" altLang="en-US" dirty="0"/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5749336" y="676656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北</a:t>
              </a:r>
              <a:endParaRPr kumimoji="1" lang="ja-JP" altLang="en-US" dirty="0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4498912" y="676656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/>
                <a:t>南</a:t>
              </a:r>
              <a:endParaRPr kumimoji="1" lang="ja-JP" altLang="en-US" dirty="0"/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3878272" y="676656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/>
                <a:t>東</a:t>
              </a:r>
              <a:endParaRPr kumimoji="1" lang="ja-JP" altLang="en-US" dirty="0"/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5146984" y="676656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/>
                <a:t>西</a:t>
              </a:r>
              <a:endParaRPr kumimoji="1" lang="ja-JP" altLang="en-US" dirty="0"/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6227104" y="676656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北</a:t>
              </a:r>
              <a:endParaRPr kumimoji="1" lang="ja-JP" altLang="en-US" dirty="0"/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8701664" y="676656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北</a:t>
              </a:r>
              <a:endParaRPr kumimoji="1" lang="ja-JP" altLang="en-US" dirty="0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7451240" y="676656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/>
                <a:t>南</a:t>
              </a:r>
              <a:endParaRPr kumimoji="1" lang="ja-JP" altLang="en-US" dirty="0"/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6830600" y="676656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/>
                <a:t>東</a:t>
              </a:r>
              <a:endParaRPr kumimoji="1" lang="ja-JP" altLang="en-US" dirty="0"/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8099312" y="676656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/>
                <a:t>西</a:t>
              </a:r>
              <a:endParaRPr kumimoji="1" lang="ja-JP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/>
          <p:cNvGrpSpPr/>
          <p:nvPr/>
        </p:nvGrpSpPr>
        <p:grpSpPr>
          <a:xfrm>
            <a:off x="0" y="188640"/>
            <a:ext cx="2841067" cy="3240360"/>
            <a:chOff x="1213668" y="2736304"/>
            <a:chExt cx="2320531" cy="2786063"/>
          </a:xfrm>
        </p:grpSpPr>
        <p:pic>
          <p:nvPicPr>
            <p:cNvPr id="614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3668" y="2736304"/>
              <a:ext cx="2317433" cy="278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93944" y="2880368"/>
              <a:ext cx="2040255" cy="2517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グループ化 16"/>
          <p:cNvGrpSpPr/>
          <p:nvPr/>
        </p:nvGrpSpPr>
        <p:grpSpPr>
          <a:xfrm>
            <a:off x="2915816" y="188640"/>
            <a:ext cx="2839016" cy="3240360"/>
            <a:chOff x="3085876" y="2241947"/>
            <a:chExt cx="2318856" cy="2786063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85876" y="2241947"/>
              <a:ext cx="2317433" cy="278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64477" y="2385594"/>
              <a:ext cx="2040255" cy="2517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グループ化 19"/>
          <p:cNvGrpSpPr/>
          <p:nvPr/>
        </p:nvGrpSpPr>
        <p:grpSpPr>
          <a:xfrm>
            <a:off x="5868144" y="260648"/>
            <a:ext cx="2843808" cy="3240360"/>
            <a:chOff x="3894013" y="2837310"/>
            <a:chExt cx="2322770" cy="2786063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94013" y="2837310"/>
              <a:ext cx="2317433" cy="278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76528" y="2987808"/>
              <a:ext cx="2040255" cy="2517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8" name="グループ化 67"/>
          <p:cNvGrpSpPr/>
          <p:nvPr/>
        </p:nvGrpSpPr>
        <p:grpSpPr>
          <a:xfrm>
            <a:off x="0" y="2420888"/>
            <a:ext cx="9144000" cy="3933056"/>
            <a:chOff x="0" y="2420888"/>
            <a:chExt cx="9144000" cy="3933056"/>
          </a:xfrm>
        </p:grpSpPr>
        <p:sp>
          <p:nvSpPr>
            <p:cNvPr id="67" name="正方形/長方形 66"/>
            <p:cNvSpPr/>
            <p:nvPr/>
          </p:nvSpPr>
          <p:spPr>
            <a:xfrm>
              <a:off x="0" y="2564904"/>
              <a:ext cx="9144000" cy="3789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6" name="グループ化 65"/>
            <p:cNvGrpSpPr/>
            <p:nvPr/>
          </p:nvGrpSpPr>
          <p:grpSpPr>
            <a:xfrm>
              <a:off x="0" y="2420888"/>
              <a:ext cx="8918768" cy="3825716"/>
              <a:chOff x="0" y="2852936"/>
              <a:chExt cx="8918768" cy="3825716"/>
            </a:xfrm>
          </p:grpSpPr>
          <p:grpSp>
            <p:nvGrpSpPr>
              <p:cNvPr id="64" name="グループ化 63"/>
              <p:cNvGrpSpPr/>
              <p:nvPr/>
            </p:nvGrpSpPr>
            <p:grpSpPr>
              <a:xfrm>
                <a:off x="0" y="3068960"/>
                <a:ext cx="8918768" cy="3609692"/>
                <a:chOff x="0" y="2348880"/>
                <a:chExt cx="8918768" cy="3609692"/>
              </a:xfrm>
            </p:grpSpPr>
            <p:grpSp>
              <p:nvGrpSpPr>
                <p:cNvPr id="45" name="グループ化 44"/>
                <p:cNvGrpSpPr/>
                <p:nvPr/>
              </p:nvGrpSpPr>
              <p:grpSpPr>
                <a:xfrm>
                  <a:off x="0" y="2348880"/>
                  <a:ext cx="8838760" cy="3240360"/>
                  <a:chOff x="-18288" y="3356992"/>
                  <a:chExt cx="8838760" cy="3240360"/>
                </a:xfrm>
              </p:grpSpPr>
              <p:grpSp>
                <p:nvGrpSpPr>
                  <p:cNvPr id="26" name="グループ化 25"/>
                  <p:cNvGrpSpPr/>
                  <p:nvPr/>
                </p:nvGrpSpPr>
                <p:grpSpPr>
                  <a:xfrm>
                    <a:off x="2915816" y="3356992"/>
                    <a:ext cx="2952328" cy="3240360"/>
                    <a:chOff x="3322091" y="2890019"/>
                    <a:chExt cx="2391728" cy="2786063"/>
                  </a:xfrm>
                </p:grpSpPr>
                <p:pic>
                  <p:nvPicPr>
                    <p:cNvPr id="6153" name="Picture 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322091" y="2890019"/>
                      <a:ext cx="2391728" cy="27860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6154" name="Picture 1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600464" y="3041528"/>
                      <a:ext cx="2040255" cy="251745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30" name="グループ化 29"/>
                  <p:cNvGrpSpPr/>
                  <p:nvPr/>
                </p:nvGrpSpPr>
                <p:grpSpPr>
                  <a:xfrm>
                    <a:off x="-18288" y="3356992"/>
                    <a:ext cx="2952328" cy="3240360"/>
                    <a:chOff x="585787" y="3250059"/>
                    <a:chExt cx="2391728" cy="2786063"/>
                  </a:xfrm>
                </p:grpSpPr>
                <p:pic>
                  <p:nvPicPr>
                    <p:cNvPr id="31" name="Picture 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85787" y="3250059"/>
                      <a:ext cx="2391728" cy="27860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32" name="Picture 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1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63016" y="3393568"/>
                      <a:ext cx="2040255" cy="251745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33" name="グループ化 32"/>
                  <p:cNvGrpSpPr/>
                  <p:nvPr/>
                </p:nvGrpSpPr>
                <p:grpSpPr>
                  <a:xfrm>
                    <a:off x="5868144" y="3356992"/>
                    <a:ext cx="2952328" cy="3240360"/>
                    <a:chOff x="6165319" y="3645025"/>
                    <a:chExt cx="2391728" cy="2786063"/>
                  </a:xfrm>
                </p:grpSpPr>
                <p:pic>
                  <p:nvPicPr>
                    <p:cNvPr id="34" name="Picture 1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6165319" y="3645025"/>
                      <a:ext cx="2391728" cy="27860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35" name="Picture 1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3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444208" y="3789040"/>
                      <a:ext cx="2040255" cy="251745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</p:grpSp>
            <p:grpSp>
              <p:nvGrpSpPr>
                <p:cNvPr id="51" name="グループ化 50"/>
                <p:cNvGrpSpPr/>
                <p:nvPr/>
              </p:nvGrpSpPr>
              <p:grpSpPr>
                <a:xfrm>
                  <a:off x="179512" y="5589240"/>
                  <a:ext cx="2834600" cy="369332"/>
                  <a:chOff x="179512" y="5589240"/>
                  <a:chExt cx="2834600" cy="369332"/>
                </a:xfrm>
              </p:grpSpPr>
              <p:sp>
                <p:nvSpPr>
                  <p:cNvPr id="46" name="テキスト ボックス 45"/>
                  <p:cNvSpPr txBox="1"/>
                  <p:nvPr/>
                </p:nvSpPr>
                <p:spPr>
                  <a:xfrm>
                    <a:off x="179512" y="5589240"/>
                    <a:ext cx="3600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dirty="0" smtClean="0"/>
                      <a:t>北</a:t>
                    </a:r>
                    <a:endParaRPr kumimoji="1" lang="ja-JP" altLang="en-US" dirty="0"/>
                  </a:p>
                </p:txBody>
              </p:sp>
              <p:sp>
                <p:nvSpPr>
                  <p:cNvPr id="47" name="テキスト ボックス 46"/>
                  <p:cNvSpPr txBox="1"/>
                  <p:nvPr/>
                </p:nvSpPr>
                <p:spPr>
                  <a:xfrm>
                    <a:off x="2654072" y="5589240"/>
                    <a:ext cx="3600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dirty="0" smtClean="0"/>
                      <a:t>北</a:t>
                    </a:r>
                    <a:endParaRPr kumimoji="1" lang="ja-JP" altLang="en-US" dirty="0"/>
                  </a:p>
                </p:txBody>
              </p:sp>
              <p:sp>
                <p:nvSpPr>
                  <p:cNvPr id="48" name="テキスト ボックス 47"/>
                  <p:cNvSpPr txBox="1"/>
                  <p:nvPr/>
                </p:nvSpPr>
                <p:spPr>
                  <a:xfrm>
                    <a:off x="1403648" y="5589240"/>
                    <a:ext cx="3600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ja-JP" altLang="en-US" dirty="0" smtClean="0"/>
                      <a:t>南</a:t>
                    </a:r>
                    <a:endParaRPr kumimoji="1" lang="ja-JP" altLang="en-US" dirty="0"/>
                  </a:p>
                </p:txBody>
              </p:sp>
              <p:sp>
                <p:nvSpPr>
                  <p:cNvPr id="49" name="テキスト ボックス 48"/>
                  <p:cNvSpPr txBox="1"/>
                  <p:nvPr/>
                </p:nvSpPr>
                <p:spPr>
                  <a:xfrm>
                    <a:off x="783008" y="5589240"/>
                    <a:ext cx="3600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ja-JP" altLang="en-US" dirty="0" smtClean="0"/>
                      <a:t>東</a:t>
                    </a:r>
                    <a:endParaRPr kumimoji="1" lang="ja-JP" altLang="en-US" dirty="0"/>
                  </a:p>
                </p:txBody>
              </p:sp>
              <p:sp>
                <p:nvSpPr>
                  <p:cNvPr id="50" name="テキスト ボックス 49"/>
                  <p:cNvSpPr txBox="1"/>
                  <p:nvPr/>
                </p:nvSpPr>
                <p:spPr>
                  <a:xfrm>
                    <a:off x="2051720" y="5589240"/>
                    <a:ext cx="3600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ja-JP" altLang="en-US" dirty="0" smtClean="0"/>
                      <a:t>西</a:t>
                    </a:r>
                    <a:endParaRPr kumimoji="1" lang="ja-JP" altLang="en-US" dirty="0"/>
                  </a:p>
                </p:txBody>
              </p:sp>
            </p:grpSp>
            <p:grpSp>
              <p:nvGrpSpPr>
                <p:cNvPr id="52" name="グループ化 51"/>
                <p:cNvGrpSpPr/>
                <p:nvPr/>
              </p:nvGrpSpPr>
              <p:grpSpPr>
                <a:xfrm>
                  <a:off x="3131840" y="5589240"/>
                  <a:ext cx="2834600" cy="369332"/>
                  <a:chOff x="179512" y="5589240"/>
                  <a:chExt cx="2834600" cy="369332"/>
                </a:xfrm>
              </p:grpSpPr>
              <p:sp>
                <p:nvSpPr>
                  <p:cNvPr id="53" name="テキスト ボックス 52"/>
                  <p:cNvSpPr txBox="1"/>
                  <p:nvPr/>
                </p:nvSpPr>
                <p:spPr>
                  <a:xfrm>
                    <a:off x="179512" y="5589240"/>
                    <a:ext cx="3600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dirty="0" smtClean="0"/>
                      <a:t>北</a:t>
                    </a:r>
                    <a:endParaRPr kumimoji="1" lang="ja-JP" altLang="en-US" dirty="0"/>
                  </a:p>
                </p:txBody>
              </p:sp>
              <p:sp>
                <p:nvSpPr>
                  <p:cNvPr id="54" name="テキスト ボックス 53"/>
                  <p:cNvSpPr txBox="1"/>
                  <p:nvPr/>
                </p:nvSpPr>
                <p:spPr>
                  <a:xfrm>
                    <a:off x="2654072" y="5589240"/>
                    <a:ext cx="3600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dirty="0" smtClean="0"/>
                      <a:t>北</a:t>
                    </a:r>
                    <a:endParaRPr kumimoji="1" lang="ja-JP" altLang="en-US" dirty="0"/>
                  </a:p>
                </p:txBody>
              </p:sp>
              <p:sp>
                <p:nvSpPr>
                  <p:cNvPr id="55" name="テキスト ボックス 54"/>
                  <p:cNvSpPr txBox="1"/>
                  <p:nvPr/>
                </p:nvSpPr>
                <p:spPr>
                  <a:xfrm>
                    <a:off x="1403648" y="5589240"/>
                    <a:ext cx="3600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ja-JP" altLang="en-US" dirty="0" smtClean="0"/>
                      <a:t>南</a:t>
                    </a:r>
                    <a:endParaRPr kumimoji="1" lang="ja-JP" altLang="en-US" dirty="0"/>
                  </a:p>
                </p:txBody>
              </p:sp>
              <p:sp>
                <p:nvSpPr>
                  <p:cNvPr id="56" name="テキスト ボックス 55"/>
                  <p:cNvSpPr txBox="1"/>
                  <p:nvPr/>
                </p:nvSpPr>
                <p:spPr>
                  <a:xfrm>
                    <a:off x="783008" y="5589240"/>
                    <a:ext cx="3600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ja-JP" altLang="en-US" dirty="0" smtClean="0"/>
                      <a:t>東</a:t>
                    </a:r>
                    <a:endParaRPr kumimoji="1" lang="ja-JP" altLang="en-US" dirty="0"/>
                  </a:p>
                </p:txBody>
              </p:sp>
              <p:sp>
                <p:nvSpPr>
                  <p:cNvPr id="57" name="テキスト ボックス 56"/>
                  <p:cNvSpPr txBox="1"/>
                  <p:nvPr/>
                </p:nvSpPr>
                <p:spPr>
                  <a:xfrm>
                    <a:off x="2051720" y="5589240"/>
                    <a:ext cx="3600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ja-JP" altLang="en-US" dirty="0" smtClean="0"/>
                      <a:t>西</a:t>
                    </a:r>
                    <a:endParaRPr kumimoji="1" lang="ja-JP" altLang="en-US" dirty="0"/>
                  </a:p>
                </p:txBody>
              </p:sp>
            </p:grpSp>
            <p:grpSp>
              <p:nvGrpSpPr>
                <p:cNvPr id="58" name="グループ化 57"/>
                <p:cNvGrpSpPr/>
                <p:nvPr/>
              </p:nvGrpSpPr>
              <p:grpSpPr>
                <a:xfrm>
                  <a:off x="6084168" y="5589240"/>
                  <a:ext cx="2834600" cy="369332"/>
                  <a:chOff x="179512" y="5589240"/>
                  <a:chExt cx="2834600" cy="369332"/>
                </a:xfrm>
              </p:grpSpPr>
              <p:sp>
                <p:nvSpPr>
                  <p:cNvPr id="59" name="テキスト ボックス 58"/>
                  <p:cNvSpPr txBox="1"/>
                  <p:nvPr/>
                </p:nvSpPr>
                <p:spPr>
                  <a:xfrm>
                    <a:off x="179512" y="5589240"/>
                    <a:ext cx="3600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dirty="0" smtClean="0"/>
                      <a:t>北</a:t>
                    </a:r>
                    <a:endParaRPr kumimoji="1" lang="ja-JP" altLang="en-US" dirty="0"/>
                  </a:p>
                </p:txBody>
              </p:sp>
              <p:sp>
                <p:nvSpPr>
                  <p:cNvPr id="60" name="テキスト ボックス 59"/>
                  <p:cNvSpPr txBox="1"/>
                  <p:nvPr/>
                </p:nvSpPr>
                <p:spPr>
                  <a:xfrm>
                    <a:off x="2654072" y="5589240"/>
                    <a:ext cx="3600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dirty="0" smtClean="0"/>
                      <a:t>北</a:t>
                    </a:r>
                    <a:endParaRPr kumimoji="1" lang="ja-JP" altLang="en-US" dirty="0"/>
                  </a:p>
                </p:txBody>
              </p:sp>
              <p:sp>
                <p:nvSpPr>
                  <p:cNvPr id="61" name="テキスト ボックス 60"/>
                  <p:cNvSpPr txBox="1"/>
                  <p:nvPr/>
                </p:nvSpPr>
                <p:spPr>
                  <a:xfrm>
                    <a:off x="1403648" y="5589240"/>
                    <a:ext cx="3600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ja-JP" altLang="en-US" dirty="0" smtClean="0"/>
                      <a:t>南</a:t>
                    </a:r>
                    <a:endParaRPr kumimoji="1" lang="ja-JP" altLang="en-US" dirty="0"/>
                  </a:p>
                </p:txBody>
              </p:sp>
              <p:sp>
                <p:nvSpPr>
                  <p:cNvPr id="62" name="テキスト ボックス 61"/>
                  <p:cNvSpPr txBox="1"/>
                  <p:nvPr/>
                </p:nvSpPr>
                <p:spPr>
                  <a:xfrm>
                    <a:off x="783008" y="5589240"/>
                    <a:ext cx="3600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ja-JP" altLang="en-US" dirty="0" smtClean="0"/>
                      <a:t>東</a:t>
                    </a:r>
                    <a:endParaRPr kumimoji="1" lang="ja-JP" altLang="en-US" dirty="0"/>
                  </a:p>
                </p:txBody>
              </p:sp>
              <p:sp>
                <p:nvSpPr>
                  <p:cNvPr id="63" name="テキスト ボックス 62"/>
                  <p:cNvSpPr txBox="1"/>
                  <p:nvPr/>
                </p:nvSpPr>
                <p:spPr>
                  <a:xfrm>
                    <a:off x="2051720" y="5589240"/>
                    <a:ext cx="3600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ja-JP" altLang="en-US" dirty="0" smtClean="0"/>
                      <a:t>西</a:t>
                    </a:r>
                    <a:endParaRPr kumimoji="1" lang="ja-JP" altLang="en-US" dirty="0"/>
                  </a:p>
                </p:txBody>
              </p:sp>
            </p:grpSp>
          </p:grpSp>
          <p:sp>
            <p:nvSpPr>
              <p:cNvPr id="65" name="テキスト ボックス 64"/>
              <p:cNvSpPr txBox="1"/>
              <p:nvPr/>
            </p:nvSpPr>
            <p:spPr>
              <a:xfrm>
                <a:off x="2195736" y="2852936"/>
                <a:ext cx="424847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dirty="0" smtClean="0"/>
                  <a:t>風向　</a:t>
                </a:r>
                <a:r>
                  <a:rPr kumimoji="1" lang="en-US" altLang="ja-JP" dirty="0" smtClean="0"/>
                  <a:t>(</a:t>
                </a:r>
                <a:r>
                  <a:rPr kumimoji="1" lang="ja-JP" altLang="en-US" dirty="0" smtClean="0"/>
                  <a:t>その方向から吹いてくる風</a:t>
                </a:r>
                <a:r>
                  <a:rPr kumimoji="1" lang="en-US" altLang="ja-JP" dirty="0" smtClean="0"/>
                  <a:t>)</a:t>
                </a:r>
                <a:endParaRPr kumimoji="1" lang="ja-JP" alt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図 64" descr="パワーオブgizagiza199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4463604" cy="5112568"/>
          </a:xfrm>
          <a:prstGeom prst="rect">
            <a:avLst/>
          </a:prstGeom>
        </p:spPr>
      </p:pic>
      <p:pic>
        <p:nvPicPr>
          <p:cNvPr id="66" name="図 65" descr="パワーオブgizagiza200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04664"/>
            <a:ext cx="4427984" cy="5110854"/>
          </a:xfrm>
          <a:prstGeom prst="rect">
            <a:avLst/>
          </a:prstGeom>
        </p:spPr>
      </p:pic>
      <p:sp>
        <p:nvSpPr>
          <p:cNvPr id="67" name="テキスト ボックス 66"/>
          <p:cNvSpPr txBox="1"/>
          <p:nvPr/>
        </p:nvSpPr>
        <p:spPr>
          <a:xfrm>
            <a:off x="1835696" y="11663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1998</a:t>
            </a:r>
            <a:r>
              <a:rPr kumimoji="1" lang="ja-JP" altLang="en-US" sz="2400" dirty="0" smtClean="0"/>
              <a:t>年</a:t>
            </a:r>
            <a:endParaRPr kumimoji="1" lang="ja-JP" altLang="en-US" sz="2400" dirty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6156176" y="18864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2006</a:t>
            </a:r>
            <a:r>
              <a:rPr kumimoji="1" lang="ja-JP" altLang="en-US" sz="2400" dirty="0" smtClean="0"/>
              <a:t>年</a:t>
            </a:r>
            <a:endParaRPr kumimoji="1" lang="ja-JP" altLang="en-US" sz="2400" dirty="0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043608" y="558924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rgbClr val="002060"/>
                </a:solidFill>
              </a:rPr>
              <a:t>青　接地逆転型</a:t>
            </a:r>
            <a:r>
              <a:rPr kumimoji="1" lang="ja-JP" altLang="en-US" b="1" dirty="0" smtClean="0"/>
              <a:t>　　</a:t>
            </a:r>
            <a:r>
              <a:rPr kumimoji="1" lang="ja-JP" altLang="en-US" b="1" dirty="0" smtClean="0">
                <a:solidFill>
                  <a:srgbClr val="00B050"/>
                </a:solidFill>
              </a:rPr>
              <a:t>緑　混合層型</a:t>
            </a:r>
            <a:r>
              <a:rPr kumimoji="1" lang="ja-JP" altLang="en-US" b="1" dirty="0" smtClean="0"/>
              <a:t>　　</a:t>
            </a:r>
            <a:r>
              <a:rPr kumimoji="1" lang="ja-JP" altLang="en-US" b="1" dirty="0" smtClean="0">
                <a:solidFill>
                  <a:srgbClr val="C00000"/>
                </a:solidFill>
              </a:rPr>
              <a:t>赤　複数の逆転層型</a:t>
            </a:r>
            <a:endParaRPr kumimoji="1" lang="en-US" altLang="ja-JP" b="1" dirty="0" smtClean="0">
              <a:solidFill>
                <a:srgbClr val="C00000"/>
              </a:solidFill>
            </a:endParaRPr>
          </a:p>
          <a:p>
            <a:pPr algn="ctr"/>
            <a:r>
              <a:rPr lang="ja-JP" altLang="en-US" b="1" dirty="0" smtClean="0">
                <a:solidFill>
                  <a:srgbClr val="FF3399"/>
                </a:solidFill>
              </a:rPr>
              <a:t>ピンク　どれでもない型</a:t>
            </a:r>
            <a:r>
              <a:rPr lang="ja-JP" altLang="en-US" b="1" dirty="0" smtClean="0"/>
              <a:t>　　黒　台風</a:t>
            </a:r>
            <a:endParaRPr kumimoji="1" lang="ja-JP" altLang="en-US" b="1" dirty="0"/>
          </a:p>
        </p:txBody>
      </p:sp>
      <p:grpSp>
        <p:nvGrpSpPr>
          <p:cNvPr id="75" name="グループ化 74"/>
          <p:cNvGrpSpPr/>
          <p:nvPr/>
        </p:nvGrpSpPr>
        <p:grpSpPr>
          <a:xfrm>
            <a:off x="2987824" y="1196752"/>
            <a:ext cx="5112568" cy="3744416"/>
            <a:chOff x="2987824" y="1196752"/>
            <a:chExt cx="5112568" cy="3744416"/>
          </a:xfrm>
        </p:grpSpPr>
        <p:sp>
          <p:nvSpPr>
            <p:cNvPr id="70" name="円/楕円 69"/>
            <p:cNvSpPr/>
            <p:nvPr/>
          </p:nvSpPr>
          <p:spPr>
            <a:xfrm>
              <a:off x="2987824" y="4149080"/>
              <a:ext cx="432048" cy="43204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/楕円 70"/>
            <p:cNvSpPr/>
            <p:nvPr/>
          </p:nvSpPr>
          <p:spPr>
            <a:xfrm>
              <a:off x="3275856" y="2708920"/>
              <a:ext cx="432048" cy="43204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7668344" y="4509120"/>
              <a:ext cx="432048" cy="43204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円/楕円 72"/>
            <p:cNvSpPr/>
            <p:nvPr/>
          </p:nvSpPr>
          <p:spPr>
            <a:xfrm>
              <a:off x="6084168" y="3284984"/>
              <a:ext cx="432048" cy="43204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円/楕円 73"/>
            <p:cNvSpPr/>
            <p:nvPr/>
          </p:nvSpPr>
          <p:spPr>
            <a:xfrm>
              <a:off x="5436096" y="1196752"/>
              <a:ext cx="432048" cy="43204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3707904" y="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分類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107504" y="404664"/>
            <a:ext cx="8974350" cy="5943565"/>
            <a:chOff x="107504" y="404664"/>
            <a:chExt cx="8974350" cy="5943565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107504" y="404664"/>
              <a:ext cx="4392488" cy="5112568"/>
              <a:chOff x="0" y="404664"/>
              <a:chExt cx="4392488" cy="5112568"/>
            </a:xfrm>
          </p:grpSpPr>
          <p:pic>
            <p:nvPicPr>
              <p:cNvPr id="4" name="図 3" descr="放球地点1998.png"/>
              <p:cNvPicPr>
                <a:picLocks noChangeAspect="1"/>
              </p:cNvPicPr>
              <p:nvPr/>
            </p:nvPicPr>
            <p:blipFill>
              <a:blip r:embed="rId2" cstate="print"/>
              <a:srcRect r="5917"/>
              <a:stretch>
                <a:fillRect/>
              </a:stretch>
            </p:blipFill>
            <p:spPr>
              <a:xfrm>
                <a:off x="0" y="692696"/>
                <a:ext cx="4392488" cy="4824536"/>
              </a:xfrm>
              <a:prstGeom prst="rect">
                <a:avLst/>
              </a:prstGeom>
            </p:spPr>
          </p:pic>
          <p:sp>
            <p:nvSpPr>
              <p:cNvPr id="5" name="テキスト ボックス 4"/>
              <p:cNvSpPr txBox="1"/>
              <p:nvPr/>
            </p:nvSpPr>
            <p:spPr>
              <a:xfrm>
                <a:off x="1475656" y="404664"/>
                <a:ext cx="16561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400" dirty="0" smtClean="0"/>
                  <a:t>1998</a:t>
                </a:r>
                <a:r>
                  <a:rPr kumimoji="1" lang="ja-JP" altLang="en-US" sz="2400" dirty="0" smtClean="0"/>
                  <a:t>年 </a:t>
                </a:r>
                <a:r>
                  <a:rPr kumimoji="1" lang="en-US" altLang="ja-JP" sz="2400" dirty="0" smtClean="0"/>
                  <a:t>7</a:t>
                </a:r>
                <a:r>
                  <a:rPr kumimoji="1" lang="ja-JP" altLang="en-US" sz="2400" dirty="0" smtClean="0"/>
                  <a:t>月</a:t>
                </a:r>
                <a:endParaRPr kumimoji="1" lang="ja-JP" altLang="en-US" sz="2400" dirty="0"/>
              </a:p>
            </p:txBody>
          </p:sp>
        </p:grpSp>
        <p:grpSp>
          <p:nvGrpSpPr>
            <p:cNvPr id="6" name="グループ化 5"/>
            <p:cNvGrpSpPr/>
            <p:nvPr/>
          </p:nvGrpSpPr>
          <p:grpSpPr>
            <a:xfrm>
              <a:off x="4509854" y="404664"/>
              <a:ext cx="4572000" cy="5112568"/>
              <a:chOff x="4572000" y="404664"/>
              <a:chExt cx="4572000" cy="5112568"/>
            </a:xfrm>
          </p:grpSpPr>
          <p:pic>
            <p:nvPicPr>
              <p:cNvPr id="7" name="図 6" descr="放球地点2006.png"/>
              <p:cNvPicPr>
                <a:picLocks noChangeAspect="1"/>
              </p:cNvPicPr>
              <p:nvPr/>
            </p:nvPicPr>
            <p:blipFill>
              <a:blip r:embed="rId3" cstate="print"/>
              <a:srcRect l="2072"/>
              <a:stretch>
                <a:fillRect/>
              </a:stretch>
            </p:blipFill>
            <p:spPr>
              <a:xfrm>
                <a:off x="4572000" y="692696"/>
                <a:ext cx="4572000" cy="4824536"/>
              </a:xfrm>
              <a:prstGeom prst="rect">
                <a:avLst/>
              </a:prstGeom>
            </p:spPr>
          </p:pic>
          <p:sp>
            <p:nvSpPr>
              <p:cNvPr id="8" name="テキスト ボックス 7"/>
              <p:cNvSpPr txBox="1"/>
              <p:nvPr/>
            </p:nvSpPr>
            <p:spPr>
              <a:xfrm>
                <a:off x="5940152" y="404664"/>
                <a:ext cx="16561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400" dirty="0" smtClean="0"/>
                  <a:t>2006</a:t>
                </a:r>
                <a:r>
                  <a:rPr kumimoji="1" lang="ja-JP" altLang="en-US" sz="2400" dirty="0" smtClean="0"/>
                  <a:t>年 </a:t>
                </a:r>
                <a:r>
                  <a:rPr kumimoji="1" lang="en-US" altLang="ja-JP" sz="2400" dirty="0" smtClean="0"/>
                  <a:t>8</a:t>
                </a:r>
                <a:r>
                  <a:rPr kumimoji="1" lang="ja-JP" altLang="en-US" sz="2400" dirty="0" smtClean="0"/>
                  <a:t>月</a:t>
                </a:r>
                <a:endParaRPr kumimoji="1" lang="ja-JP" altLang="en-US" sz="2400" dirty="0"/>
              </a:p>
            </p:txBody>
          </p:sp>
        </p:grpSp>
        <p:sp>
          <p:nvSpPr>
            <p:cNvPr id="9" name="テキスト ボックス 8"/>
            <p:cNvSpPr txBox="1"/>
            <p:nvPr/>
          </p:nvSpPr>
          <p:spPr>
            <a:xfrm>
              <a:off x="395536" y="5517232"/>
              <a:ext cx="70567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/>
                <a:t>図</a:t>
              </a:r>
              <a:r>
                <a:rPr kumimoji="1" lang="en-US" altLang="ja-JP" sz="2400" dirty="0" smtClean="0"/>
                <a:t>1</a:t>
              </a:r>
              <a:r>
                <a:rPr kumimoji="1" lang="ja-JP" altLang="en-US" sz="2400" dirty="0" smtClean="0"/>
                <a:t>　ラジオゾンデ放球地点　数字は放球番号</a:t>
              </a:r>
              <a:endParaRPr kumimoji="1" lang="en-US" altLang="ja-JP" sz="2400" dirty="0" smtClean="0"/>
            </a:p>
            <a:p>
              <a:r>
                <a:rPr lang="ja-JP" altLang="en-US" sz="2400" dirty="0" smtClean="0"/>
                <a:t>　　　左 </a:t>
              </a:r>
              <a:r>
                <a:rPr lang="en-US" altLang="ja-JP" sz="2400" dirty="0" smtClean="0"/>
                <a:t>1998</a:t>
              </a:r>
              <a:r>
                <a:rPr lang="ja-JP" altLang="en-US" sz="2400" dirty="0" smtClean="0"/>
                <a:t>年　右 </a:t>
              </a:r>
              <a:r>
                <a:rPr lang="en-US" altLang="ja-JP" sz="2400" dirty="0" smtClean="0"/>
                <a:t>2006</a:t>
              </a:r>
              <a:r>
                <a:rPr lang="ja-JP" altLang="en-US" sz="2400" dirty="0" smtClean="0"/>
                <a:t>年</a:t>
              </a:r>
              <a:endParaRPr kumimoji="1" lang="ja-JP" alt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20"/>
          <p:cNvGrpSpPr/>
          <p:nvPr/>
        </p:nvGrpSpPr>
        <p:grpSpPr>
          <a:xfrm>
            <a:off x="1403648" y="332656"/>
            <a:ext cx="6264696" cy="6312897"/>
            <a:chOff x="1403648" y="332656"/>
            <a:chExt cx="6264696" cy="6312897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1403648" y="620688"/>
              <a:ext cx="5828927" cy="4911134"/>
              <a:chOff x="1400473" y="1170118"/>
              <a:chExt cx="5828927" cy="4911134"/>
            </a:xfrm>
          </p:grpSpPr>
          <p:pic>
            <p:nvPicPr>
              <p:cNvPr id="3686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400473" y="1246845"/>
                <a:ext cx="5828927" cy="4834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" name="Picture 1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403648" y="1170118"/>
                <a:ext cx="5819056" cy="4824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4" name="テキスト ボックス 23"/>
            <p:cNvSpPr txBox="1"/>
            <p:nvPr/>
          </p:nvSpPr>
          <p:spPr>
            <a:xfrm>
              <a:off x="1403648" y="332656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/>
                <a:t>高度</a:t>
              </a:r>
              <a:r>
                <a:rPr kumimoji="1" lang="en-US" altLang="ja-JP" sz="2400" dirty="0" smtClean="0"/>
                <a:t>(m)</a:t>
              </a:r>
            </a:p>
          </p:txBody>
        </p:sp>
        <p:sp>
          <p:nvSpPr>
            <p:cNvPr id="62" name="円形吹き出し 61"/>
            <p:cNvSpPr/>
            <p:nvPr/>
          </p:nvSpPr>
          <p:spPr>
            <a:xfrm>
              <a:off x="5004048" y="1412776"/>
              <a:ext cx="2232248" cy="1080120"/>
            </a:xfrm>
            <a:prstGeom prst="wedgeEllipseCallou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約</a:t>
              </a:r>
              <a:r>
                <a:rPr kumimoji="1" lang="en-US" altLang="ja-JP" dirty="0" smtClean="0"/>
                <a:t>1</a:t>
              </a:r>
              <a:r>
                <a:rPr kumimoji="1" lang="ja-JP" altLang="en-US" dirty="0" smtClean="0"/>
                <a:t>℃</a:t>
              </a:r>
              <a:r>
                <a:rPr kumimoji="1" lang="en-US" altLang="ja-JP" dirty="0" smtClean="0"/>
                <a:t>/day</a:t>
              </a:r>
              <a:r>
                <a:rPr kumimoji="1" lang="ja-JP" altLang="en-US" dirty="0" smtClean="0"/>
                <a:t>の</a:t>
              </a:r>
              <a:endParaRPr kumimoji="1" lang="en-US" altLang="ja-JP" dirty="0" smtClean="0"/>
            </a:p>
            <a:p>
              <a:pPr algn="ctr"/>
              <a:r>
                <a:rPr lang="ja-JP" altLang="en-US" dirty="0" smtClean="0"/>
                <a:t>冷却</a:t>
              </a:r>
              <a:endParaRPr kumimoji="1" lang="ja-JP" altLang="en-US" dirty="0"/>
            </a:p>
          </p:txBody>
        </p:sp>
        <p:sp>
          <p:nvSpPr>
            <p:cNvPr id="63" name="円形吹き出し 62"/>
            <p:cNvSpPr/>
            <p:nvPr/>
          </p:nvSpPr>
          <p:spPr>
            <a:xfrm>
              <a:off x="2987824" y="3645024"/>
              <a:ext cx="2232248" cy="1080120"/>
            </a:xfrm>
            <a:prstGeom prst="wedgeEllipseCallo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約</a:t>
              </a:r>
              <a:r>
                <a:rPr lang="en-US" altLang="ja-JP" dirty="0" smtClean="0"/>
                <a:t>2</a:t>
              </a:r>
              <a:r>
                <a:rPr kumimoji="1" lang="ja-JP" altLang="en-US" dirty="0" smtClean="0"/>
                <a:t>℃</a:t>
              </a:r>
              <a:r>
                <a:rPr kumimoji="1" lang="en-US" altLang="ja-JP" dirty="0" smtClean="0"/>
                <a:t>/day</a:t>
              </a:r>
              <a:r>
                <a:rPr kumimoji="1" lang="ja-JP" altLang="en-US" dirty="0" smtClean="0"/>
                <a:t>の</a:t>
              </a:r>
              <a:endParaRPr kumimoji="1" lang="en-US" altLang="ja-JP" dirty="0" smtClean="0"/>
            </a:p>
            <a:p>
              <a:pPr algn="ctr"/>
              <a:r>
                <a:rPr lang="ja-JP" altLang="en-US" dirty="0" smtClean="0"/>
                <a:t>加熱</a:t>
              </a:r>
              <a:endParaRPr kumimoji="1" lang="ja-JP" altLang="en-US" dirty="0"/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6300192" y="4653136"/>
              <a:ext cx="136815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2400" dirty="0" smtClean="0"/>
                <a:t>気温</a:t>
              </a:r>
              <a:r>
                <a:rPr kumimoji="1" lang="en-US" altLang="ja-JP" sz="2400" dirty="0" smtClean="0"/>
                <a:t>(</a:t>
              </a:r>
              <a:r>
                <a:rPr lang="ja-JP" altLang="en-US" sz="2400" dirty="0" smtClean="0"/>
                <a:t>℃</a:t>
              </a:r>
              <a:r>
                <a:rPr kumimoji="1" lang="en-US" altLang="ja-JP" sz="2400" dirty="0" smtClean="0"/>
                <a:t>)</a:t>
              </a: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1547664" y="5445224"/>
              <a:ext cx="61206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/>
                <a:t>図</a:t>
              </a:r>
              <a:r>
                <a:rPr lang="en-US" altLang="ja-JP" sz="2400" dirty="0" smtClean="0"/>
                <a:t>4</a:t>
              </a:r>
              <a:r>
                <a:rPr kumimoji="1" lang="ja-JP" altLang="en-US" sz="2400" dirty="0" smtClean="0"/>
                <a:t>　</a:t>
              </a:r>
              <a:r>
                <a:rPr lang="ja-JP" altLang="en-US" sz="2400" dirty="0" smtClean="0"/>
                <a:t>鉛直一次元放射対流モデルの計算結果</a:t>
              </a:r>
              <a:endParaRPr lang="en-US" altLang="ja-JP" sz="2400" dirty="0" smtClean="0"/>
            </a:p>
            <a:p>
              <a:r>
                <a:rPr kumimoji="1" lang="ja-JP" altLang="en-US" sz="2400" dirty="0" smtClean="0"/>
                <a:t>　　</a:t>
              </a:r>
              <a:r>
                <a:rPr kumimoji="1" lang="ja-JP" altLang="en-US" sz="2400" dirty="0" smtClean="0">
                  <a:solidFill>
                    <a:srgbClr val="0070C0"/>
                  </a:solidFill>
                </a:rPr>
                <a:t>青　初期気温鉛直プロファイル</a:t>
              </a:r>
              <a:endParaRPr lang="en-US" altLang="ja-JP" sz="2400" dirty="0" smtClean="0">
                <a:solidFill>
                  <a:srgbClr val="0070C0"/>
                </a:solidFill>
              </a:endParaRPr>
            </a:p>
            <a:p>
              <a:r>
                <a:rPr kumimoji="1" lang="ja-JP" altLang="en-US" sz="2400" dirty="0" smtClean="0"/>
                <a:t>　　</a:t>
              </a:r>
              <a:r>
                <a:rPr kumimoji="1" lang="ja-JP" altLang="en-US" sz="2400" dirty="0" smtClean="0">
                  <a:solidFill>
                    <a:schemeClr val="accent6">
                      <a:lumMod val="75000"/>
                    </a:schemeClr>
                  </a:solidFill>
                </a:rPr>
                <a:t>橙　</a:t>
              </a:r>
              <a:r>
                <a:rPr kumimoji="1" lang="en-US" altLang="ja-JP" sz="2400" dirty="0" smtClean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  <a:r>
                <a:rPr kumimoji="1" lang="ja-JP" altLang="en-US" sz="2400" dirty="0" smtClean="0">
                  <a:solidFill>
                    <a:schemeClr val="accent6">
                      <a:lumMod val="75000"/>
                    </a:schemeClr>
                  </a:solidFill>
                </a:rPr>
                <a:t>日後の気温鉛直プロファイル</a:t>
              </a:r>
              <a:endParaRPr kumimoji="1" lang="en-US" altLang="ja-JP" sz="2400" dirty="0" smtClean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/>
          <p:cNvGrpSpPr/>
          <p:nvPr/>
        </p:nvGrpSpPr>
        <p:grpSpPr>
          <a:xfrm>
            <a:off x="0" y="1268760"/>
            <a:ext cx="8676456" cy="4947066"/>
            <a:chOff x="0" y="1268760"/>
            <a:chExt cx="8676456" cy="494706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1628800"/>
              <a:ext cx="3744416" cy="420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2040" y="1628800"/>
              <a:ext cx="3693162" cy="420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0" y="1268760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 smtClean="0"/>
                <a:t>高度</a:t>
              </a:r>
              <a:r>
                <a:rPr kumimoji="1" lang="en-US" altLang="ja-JP" sz="1600" dirty="0" smtClean="0"/>
                <a:t>(m)</a:t>
              </a:r>
              <a:endParaRPr kumimoji="1" lang="ja-JP" altLang="en-US" sz="1600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4211960" y="1340768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 smtClean="0"/>
                <a:t>高度</a:t>
              </a:r>
              <a:r>
                <a:rPr kumimoji="1" lang="en-US" altLang="ja-JP" sz="1600" dirty="0" smtClean="0"/>
                <a:t>(m)</a:t>
              </a:r>
              <a:endParaRPr kumimoji="1" lang="ja-JP" altLang="en-US" sz="1600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6876256" y="5877272"/>
              <a:ext cx="18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 smtClean="0"/>
                <a:t>気温標準偏差</a:t>
              </a:r>
              <a:r>
                <a:rPr kumimoji="1" lang="en-US" altLang="ja-JP" sz="1600" dirty="0" smtClean="0"/>
                <a:t>(</a:t>
              </a:r>
              <a:r>
                <a:rPr lang="ja-JP" altLang="en-US" sz="1600" dirty="0" smtClean="0"/>
                <a:t>℃</a:t>
              </a:r>
              <a:r>
                <a:rPr kumimoji="1" lang="en-US" altLang="ja-JP" sz="1600" dirty="0" smtClean="0"/>
                <a:t>)</a:t>
              </a:r>
              <a:endParaRPr kumimoji="1" lang="ja-JP" altLang="en-US" sz="1600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3707904" y="5877272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 smtClean="0"/>
                <a:t>気温</a:t>
              </a:r>
              <a:r>
                <a:rPr kumimoji="1" lang="en-US" altLang="ja-JP" sz="1600" dirty="0" smtClean="0"/>
                <a:t>(</a:t>
              </a:r>
              <a:r>
                <a:rPr lang="ja-JP" altLang="en-US" sz="1600" dirty="0" smtClean="0"/>
                <a:t>℃</a:t>
              </a:r>
              <a:r>
                <a:rPr kumimoji="1" lang="en-US" altLang="ja-JP" sz="1600" dirty="0" smtClean="0"/>
                <a:t>)</a:t>
              </a:r>
              <a:endParaRPr kumimoji="1" lang="ja-JP" altLang="en-US" sz="1600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836712"/>
            <a:ext cx="388156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タイトル 1"/>
          <p:cNvSpPr txBox="1">
            <a:spLocks/>
          </p:cNvSpPr>
          <p:nvPr/>
        </p:nvSpPr>
        <p:spPr>
          <a:xfrm>
            <a:off x="467544" y="116632"/>
            <a:ext cx="8229600" cy="77809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導入と背景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7504" y="836712"/>
            <a:ext cx="5472608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４月後半～９月前半にかけて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オホーツク海表面に、</a:t>
            </a:r>
            <a:r>
              <a:rPr kumimoji="1" lang="ja-JP" altLang="en-US" sz="2000" dirty="0" smtClean="0">
                <a:solidFill>
                  <a:srgbClr val="0070C0"/>
                </a:solidFill>
              </a:rPr>
              <a:t>寒冷な高気圧</a:t>
            </a:r>
            <a:r>
              <a:rPr kumimoji="1" lang="ja-JP" altLang="en-US" sz="2000" dirty="0" smtClean="0"/>
              <a:t>が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よく</a:t>
            </a:r>
            <a:r>
              <a:rPr lang="ja-JP" altLang="en-US" sz="2000" dirty="0" smtClean="0"/>
              <a:t>発生する。　そして持続する。</a:t>
            </a:r>
            <a:endParaRPr lang="en-US" altLang="ja-JP" sz="2000" dirty="0" smtClean="0"/>
          </a:p>
          <a:p>
            <a:endParaRPr kumimoji="1" lang="en-US" altLang="ja-JP" dirty="0" smtClean="0"/>
          </a:p>
          <a:p>
            <a:r>
              <a:rPr lang="ja-JP" altLang="en-US" sz="2000" dirty="0" err="1" smtClean="0"/>
              <a:t>ー</a:t>
            </a:r>
            <a:r>
              <a:rPr lang="ja-JP" altLang="en-US" sz="2000" dirty="0" smtClean="0"/>
              <a:t>　「</a:t>
            </a:r>
            <a:r>
              <a:rPr lang="ja-JP" altLang="en-US" sz="2000" dirty="0" smtClean="0">
                <a:solidFill>
                  <a:srgbClr val="0070C0"/>
                </a:solidFill>
              </a:rPr>
              <a:t>寒冷で背が低い</a:t>
            </a:r>
            <a:r>
              <a:rPr lang="ja-JP" altLang="en-US" sz="2000" dirty="0" smtClean="0"/>
              <a:t>」高気圧</a:t>
            </a:r>
            <a:endParaRPr lang="en-US" altLang="ja-JP" sz="2000" dirty="0" smtClean="0"/>
          </a:p>
          <a:p>
            <a:r>
              <a:rPr lang="ja-JP" altLang="en-US" sz="2000" dirty="0" err="1" smtClean="0"/>
              <a:t>ー</a:t>
            </a:r>
            <a:r>
              <a:rPr lang="ja-JP" altLang="en-US" sz="2000" dirty="0" smtClean="0"/>
              <a:t>　梅雨前線・やませなどに影響</a:t>
            </a:r>
            <a:endParaRPr lang="en-US" altLang="ja-JP" sz="2000" dirty="0" smtClean="0"/>
          </a:p>
          <a:p>
            <a:r>
              <a:rPr kumimoji="1" lang="ja-JP" altLang="en-US" sz="2000" dirty="0" err="1" smtClean="0"/>
              <a:t>ー</a:t>
            </a:r>
            <a:r>
              <a:rPr kumimoji="1" lang="ja-JP" altLang="en-US" sz="2000" dirty="0" smtClean="0"/>
              <a:t>　日本</a:t>
            </a:r>
            <a:r>
              <a:rPr lang="ja-JP" altLang="en-US" sz="2000" dirty="0" smtClean="0"/>
              <a:t>の</a:t>
            </a:r>
            <a:r>
              <a:rPr kumimoji="1" lang="ja-JP" altLang="en-US" sz="2000" dirty="0" smtClean="0">
                <a:solidFill>
                  <a:srgbClr val="0070C0"/>
                </a:solidFill>
              </a:rPr>
              <a:t>冷夏</a:t>
            </a:r>
            <a:r>
              <a:rPr kumimoji="1" lang="ja-JP" altLang="en-US" sz="2000" dirty="0" smtClean="0"/>
              <a:t>の原因の１つとされる</a:t>
            </a:r>
            <a:r>
              <a:rPr kumimoji="1" lang="en-US" altLang="ja-JP" sz="2000" dirty="0" smtClean="0"/>
              <a:t>(</a:t>
            </a:r>
            <a:r>
              <a:rPr kumimoji="1" lang="ja-JP" altLang="en-US" sz="2000" dirty="0" smtClean="0"/>
              <a:t>７・８月</a:t>
            </a:r>
            <a:r>
              <a:rPr kumimoji="1" lang="en-US" altLang="ja-JP" sz="2000" dirty="0" smtClean="0"/>
              <a:t>)</a:t>
            </a:r>
          </a:p>
          <a:p>
            <a:r>
              <a:rPr lang="ja-JP" altLang="en-US" sz="2000" dirty="0" err="1" smtClean="0"/>
              <a:t>ー</a:t>
            </a:r>
            <a:r>
              <a:rPr lang="ja-JP" altLang="en-US" sz="2000" dirty="0" smtClean="0"/>
              <a:t>   下層雲・霧を伴う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　　　</a:t>
            </a:r>
            <a:r>
              <a:rPr lang="en-US" altLang="ja-JP" sz="2000" dirty="0" smtClean="0"/>
              <a:t>(Nakamura and </a:t>
            </a:r>
            <a:r>
              <a:rPr lang="en-US" altLang="ja-JP" sz="2000" dirty="0" err="1" smtClean="0"/>
              <a:t>Fukamachi</a:t>
            </a:r>
            <a:r>
              <a:rPr lang="en-US" altLang="ja-JP" sz="2000" dirty="0" smtClean="0"/>
              <a:t> 2004</a:t>
            </a:r>
          </a:p>
          <a:p>
            <a:r>
              <a:rPr lang="en-US" altLang="ja-JP" sz="2000" dirty="0" smtClean="0"/>
              <a:t>           Tachibana et al. 2008)</a:t>
            </a:r>
            <a:endParaRPr lang="en-US" altLang="ja-JP" dirty="0" smtClean="0"/>
          </a:p>
          <a:p>
            <a:endParaRPr lang="en-US" altLang="ja-JP" sz="500" dirty="0" smtClean="0"/>
          </a:p>
          <a:p>
            <a:r>
              <a:rPr lang="ja-JP" altLang="en-US" sz="2400" dirty="0" smtClean="0"/>
              <a:t>要は</a:t>
            </a:r>
            <a:endParaRPr lang="en-US" altLang="ja-JP" sz="2400" dirty="0" smtClean="0"/>
          </a:p>
          <a:p>
            <a:r>
              <a:rPr lang="ja-JP" altLang="en-US" sz="2400" dirty="0" smtClean="0">
                <a:solidFill>
                  <a:schemeClr val="accent1"/>
                </a:solidFill>
              </a:rPr>
              <a:t>オホーツク海に高気圧できる</a:t>
            </a:r>
            <a:r>
              <a:rPr lang="ja-JP" altLang="en-US" sz="2400" dirty="0" smtClean="0"/>
              <a:t>→</a:t>
            </a:r>
            <a:r>
              <a:rPr lang="ja-JP" altLang="en-US" sz="2400" b="1" dirty="0" smtClean="0">
                <a:solidFill>
                  <a:schemeClr val="accent1"/>
                </a:solidFill>
              </a:rPr>
              <a:t>日本寒い</a:t>
            </a:r>
            <a:endParaRPr lang="en-US" altLang="ja-JP" sz="2400" b="1" dirty="0" smtClean="0">
              <a:solidFill>
                <a:schemeClr val="accent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87616" y="4509120"/>
            <a:ext cx="34563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1993</a:t>
            </a:r>
            <a:r>
              <a:rPr kumimoji="1" lang="ja-JP" altLang="en-US" sz="2000" dirty="0" smtClean="0"/>
              <a:t>年</a:t>
            </a:r>
            <a:r>
              <a:rPr lang="en-US" altLang="ja-JP" sz="2000" dirty="0" smtClean="0"/>
              <a:t>7</a:t>
            </a:r>
            <a:r>
              <a:rPr lang="ja-JP" altLang="en-US" sz="2000" dirty="0" smtClean="0"/>
              <a:t>月</a:t>
            </a:r>
            <a:endParaRPr lang="en-US" altLang="ja-JP" sz="2000" dirty="0" smtClean="0"/>
          </a:p>
          <a:p>
            <a:r>
              <a:rPr lang="ja-JP" altLang="en-US" sz="2000" dirty="0" smtClean="0"/>
              <a:t>平均海面気圧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太</a:t>
            </a:r>
            <a:r>
              <a:rPr lang="en-US" altLang="ja-JP" sz="2000" dirty="0" smtClean="0"/>
              <a:t>contour)</a:t>
            </a:r>
          </a:p>
          <a:p>
            <a:r>
              <a:rPr lang="ja-JP" altLang="en-US" sz="2000" dirty="0" smtClean="0"/>
              <a:t>気候値との気温差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細</a:t>
            </a:r>
            <a:r>
              <a:rPr lang="en-US" altLang="ja-JP" sz="2000" dirty="0" smtClean="0"/>
              <a:t>contour)</a:t>
            </a:r>
          </a:p>
          <a:p>
            <a:r>
              <a:rPr lang="en-US" altLang="ja-JP" sz="1400" dirty="0" smtClean="0"/>
              <a:t>Nakamura and </a:t>
            </a:r>
            <a:r>
              <a:rPr lang="en-US" altLang="ja-JP" sz="1400" dirty="0" err="1" smtClean="0"/>
              <a:t>Fukamachi</a:t>
            </a:r>
            <a:r>
              <a:rPr lang="en-US" altLang="ja-JP" sz="1400" dirty="0" smtClean="0"/>
              <a:t> 2004</a:t>
            </a:r>
            <a:r>
              <a:rPr lang="ja-JP" altLang="en-US" sz="1400" dirty="0" smtClean="0"/>
              <a:t>より</a:t>
            </a:r>
            <a:endParaRPr lang="en-US" altLang="ja-JP" sz="14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4869160"/>
            <a:ext cx="84604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この</a:t>
            </a:r>
            <a:r>
              <a:rPr lang="ja-JP" altLang="en-US" sz="2000" dirty="0" smtClean="0">
                <a:solidFill>
                  <a:srgbClr val="00B0F0"/>
                </a:solidFill>
              </a:rPr>
              <a:t>高気圧</a:t>
            </a:r>
            <a:r>
              <a:rPr lang="ja-JP" altLang="en-US" sz="2000" dirty="0" smtClean="0"/>
              <a:t>の形成には、</a:t>
            </a:r>
            <a:r>
              <a:rPr lang="ja-JP" altLang="en-US" sz="2000" dirty="0" smtClean="0">
                <a:solidFill>
                  <a:srgbClr val="0070C0"/>
                </a:solidFill>
              </a:rPr>
              <a:t>夏のオホーツク海が</a:t>
            </a:r>
            <a:endParaRPr lang="en-US" altLang="ja-JP" sz="2000" dirty="0" smtClean="0">
              <a:solidFill>
                <a:srgbClr val="0070C0"/>
              </a:solidFill>
            </a:endParaRPr>
          </a:p>
          <a:p>
            <a:r>
              <a:rPr lang="ja-JP" altLang="en-US" sz="2000" dirty="0" smtClean="0">
                <a:solidFill>
                  <a:srgbClr val="0070C0"/>
                </a:solidFill>
              </a:rPr>
              <a:t>冷たい</a:t>
            </a:r>
            <a:r>
              <a:rPr lang="ja-JP" altLang="en-US" sz="2000" dirty="0" smtClean="0"/>
              <a:t>ことが影響しているといわれている。</a:t>
            </a:r>
            <a:endParaRPr lang="en-US" altLang="ja-JP" sz="2000" dirty="0" smtClean="0"/>
          </a:p>
          <a:p>
            <a:endParaRPr kumimoji="1" lang="en-US" altLang="ja-JP" sz="2000" dirty="0" smtClean="0"/>
          </a:p>
          <a:p>
            <a:r>
              <a:rPr lang="ja-JP" altLang="en-US" sz="2000" dirty="0" smtClean="0"/>
              <a:t>　→　</a:t>
            </a:r>
            <a:r>
              <a:rPr lang="ja-JP" altLang="en-US" sz="2800" dirty="0" smtClean="0">
                <a:solidFill>
                  <a:srgbClr val="0070C0"/>
                </a:solidFill>
              </a:rPr>
              <a:t>冷たい海</a:t>
            </a:r>
            <a:r>
              <a:rPr lang="ja-JP" altLang="en-US" sz="2800" dirty="0" smtClean="0"/>
              <a:t>がどの程度、大気に影響しているのか？</a:t>
            </a:r>
            <a:endParaRPr kumimoji="1" lang="en-US" altLang="ja-JP" sz="2400" dirty="0" smtClean="0"/>
          </a:p>
        </p:txBody>
      </p:sp>
      <p:pic>
        <p:nvPicPr>
          <p:cNvPr id="8" name="図 7" descr="qr-tachich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6237312"/>
            <a:ext cx="504056" cy="504056"/>
          </a:xfrm>
          <a:prstGeom prst="rect">
            <a:avLst/>
          </a:prstGeom>
        </p:spPr>
      </p:pic>
      <p:sp>
        <p:nvSpPr>
          <p:cNvPr id="9" name="フリーフォーム 8"/>
          <p:cNvSpPr/>
          <p:nvPr/>
        </p:nvSpPr>
        <p:spPr>
          <a:xfrm>
            <a:off x="5980176" y="2331720"/>
            <a:ext cx="1335024" cy="1261872"/>
          </a:xfrm>
          <a:custGeom>
            <a:avLst/>
            <a:gdLst>
              <a:gd name="connsiteX0" fmla="*/ 146304 w 1335024"/>
              <a:gd name="connsiteY0" fmla="*/ 1261872 h 1261872"/>
              <a:gd name="connsiteX1" fmla="*/ 100584 w 1335024"/>
              <a:gd name="connsiteY1" fmla="*/ 1234440 h 1261872"/>
              <a:gd name="connsiteX2" fmla="*/ 73152 w 1335024"/>
              <a:gd name="connsiteY2" fmla="*/ 1216152 h 1261872"/>
              <a:gd name="connsiteX3" fmla="*/ 27432 w 1335024"/>
              <a:gd name="connsiteY3" fmla="*/ 1170432 h 1261872"/>
              <a:gd name="connsiteX4" fmla="*/ 9144 w 1335024"/>
              <a:gd name="connsiteY4" fmla="*/ 1106424 h 1261872"/>
              <a:gd name="connsiteX5" fmla="*/ 0 w 1335024"/>
              <a:gd name="connsiteY5" fmla="*/ 1042416 h 1261872"/>
              <a:gd name="connsiteX6" fmla="*/ 27432 w 1335024"/>
              <a:gd name="connsiteY6" fmla="*/ 905256 h 1261872"/>
              <a:gd name="connsiteX7" fmla="*/ 45720 w 1335024"/>
              <a:gd name="connsiteY7" fmla="*/ 868680 h 1261872"/>
              <a:gd name="connsiteX8" fmla="*/ 54864 w 1335024"/>
              <a:gd name="connsiteY8" fmla="*/ 841248 h 1261872"/>
              <a:gd name="connsiteX9" fmla="*/ 73152 w 1335024"/>
              <a:gd name="connsiteY9" fmla="*/ 813816 h 1261872"/>
              <a:gd name="connsiteX10" fmla="*/ 128016 w 1335024"/>
              <a:gd name="connsiteY10" fmla="*/ 795528 h 1261872"/>
              <a:gd name="connsiteX11" fmla="*/ 164592 w 1335024"/>
              <a:gd name="connsiteY11" fmla="*/ 749808 h 1261872"/>
              <a:gd name="connsiteX12" fmla="*/ 210312 w 1335024"/>
              <a:gd name="connsiteY12" fmla="*/ 713232 h 1261872"/>
              <a:gd name="connsiteX13" fmla="*/ 265176 w 1335024"/>
              <a:gd name="connsiteY13" fmla="*/ 685800 h 1261872"/>
              <a:gd name="connsiteX14" fmla="*/ 356616 w 1335024"/>
              <a:gd name="connsiteY14" fmla="*/ 667512 h 1261872"/>
              <a:gd name="connsiteX15" fmla="*/ 438912 w 1335024"/>
              <a:gd name="connsiteY15" fmla="*/ 612648 h 1261872"/>
              <a:gd name="connsiteX16" fmla="*/ 466344 w 1335024"/>
              <a:gd name="connsiteY16" fmla="*/ 603504 h 1261872"/>
              <a:gd name="connsiteX17" fmla="*/ 521208 w 1335024"/>
              <a:gd name="connsiteY17" fmla="*/ 566928 h 1261872"/>
              <a:gd name="connsiteX18" fmla="*/ 566928 w 1335024"/>
              <a:gd name="connsiteY18" fmla="*/ 521208 h 1261872"/>
              <a:gd name="connsiteX19" fmla="*/ 585216 w 1335024"/>
              <a:gd name="connsiteY19" fmla="*/ 493776 h 1261872"/>
              <a:gd name="connsiteX20" fmla="*/ 594360 w 1335024"/>
              <a:gd name="connsiteY20" fmla="*/ 466344 h 1261872"/>
              <a:gd name="connsiteX21" fmla="*/ 603504 w 1335024"/>
              <a:gd name="connsiteY21" fmla="*/ 292608 h 1261872"/>
              <a:gd name="connsiteX22" fmla="*/ 621792 w 1335024"/>
              <a:gd name="connsiteY22" fmla="*/ 265176 h 1261872"/>
              <a:gd name="connsiteX23" fmla="*/ 630936 w 1335024"/>
              <a:gd name="connsiteY23" fmla="*/ 237744 h 1261872"/>
              <a:gd name="connsiteX24" fmla="*/ 658368 w 1335024"/>
              <a:gd name="connsiteY24" fmla="*/ 155448 h 1261872"/>
              <a:gd name="connsiteX25" fmla="*/ 685800 w 1335024"/>
              <a:gd name="connsiteY25" fmla="*/ 146304 h 1261872"/>
              <a:gd name="connsiteX26" fmla="*/ 740664 w 1335024"/>
              <a:gd name="connsiteY26" fmla="*/ 82296 h 1261872"/>
              <a:gd name="connsiteX27" fmla="*/ 768096 w 1335024"/>
              <a:gd name="connsiteY27" fmla="*/ 64008 h 1261872"/>
              <a:gd name="connsiteX28" fmla="*/ 795528 w 1335024"/>
              <a:gd name="connsiteY28" fmla="*/ 36576 h 1261872"/>
              <a:gd name="connsiteX29" fmla="*/ 850392 w 1335024"/>
              <a:gd name="connsiteY29" fmla="*/ 18288 h 1261872"/>
              <a:gd name="connsiteX30" fmla="*/ 877824 w 1335024"/>
              <a:gd name="connsiteY30" fmla="*/ 9144 h 1261872"/>
              <a:gd name="connsiteX31" fmla="*/ 905256 w 1335024"/>
              <a:gd name="connsiteY31" fmla="*/ 0 h 1261872"/>
              <a:gd name="connsiteX32" fmla="*/ 1252728 w 1335024"/>
              <a:gd name="connsiteY32" fmla="*/ 9144 h 1261872"/>
              <a:gd name="connsiteX33" fmla="*/ 1307592 w 1335024"/>
              <a:gd name="connsiteY33" fmla="*/ 27432 h 1261872"/>
              <a:gd name="connsiteX34" fmla="*/ 1335024 w 1335024"/>
              <a:gd name="connsiteY34" fmla="*/ 36576 h 1261872"/>
              <a:gd name="connsiteX35" fmla="*/ 1325880 w 1335024"/>
              <a:gd name="connsiteY35" fmla="*/ 155448 h 1261872"/>
              <a:gd name="connsiteX36" fmla="*/ 1316736 w 1335024"/>
              <a:gd name="connsiteY36" fmla="*/ 182880 h 1261872"/>
              <a:gd name="connsiteX37" fmla="*/ 1252728 w 1335024"/>
              <a:gd name="connsiteY37" fmla="*/ 265176 h 1261872"/>
              <a:gd name="connsiteX38" fmla="*/ 1225296 w 1335024"/>
              <a:gd name="connsiteY38" fmla="*/ 283464 h 1261872"/>
              <a:gd name="connsiteX39" fmla="*/ 1197864 w 1335024"/>
              <a:gd name="connsiteY39" fmla="*/ 310896 h 1261872"/>
              <a:gd name="connsiteX40" fmla="*/ 1115568 w 1335024"/>
              <a:gd name="connsiteY40" fmla="*/ 329184 h 1261872"/>
              <a:gd name="connsiteX41" fmla="*/ 1088136 w 1335024"/>
              <a:gd name="connsiteY41" fmla="*/ 347472 h 1261872"/>
              <a:gd name="connsiteX42" fmla="*/ 1060704 w 1335024"/>
              <a:gd name="connsiteY42" fmla="*/ 356616 h 1261872"/>
              <a:gd name="connsiteX43" fmla="*/ 1042416 w 1335024"/>
              <a:gd name="connsiteY43" fmla="*/ 411480 h 1261872"/>
              <a:gd name="connsiteX44" fmla="*/ 1033272 w 1335024"/>
              <a:gd name="connsiteY44" fmla="*/ 438912 h 1261872"/>
              <a:gd name="connsiteX45" fmla="*/ 1024128 w 1335024"/>
              <a:gd name="connsiteY45" fmla="*/ 466344 h 1261872"/>
              <a:gd name="connsiteX46" fmla="*/ 1005840 w 1335024"/>
              <a:gd name="connsiteY46" fmla="*/ 603504 h 1261872"/>
              <a:gd name="connsiteX47" fmla="*/ 996696 w 1335024"/>
              <a:gd name="connsiteY47" fmla="*/ 640080 h 1261872"/>
              <a:gd name="connsiteX48" fmla="*/ 960120 w 1335024"/>
              <a:gd name="connsiteY48" fmla="*/ 704088 h 1261872"/>
              <a:gd name="connsiteX49" fmla="*/ 941832 w 1335024"/>
              <a:gd name="connsiteY49" fmla="*/ 758952 h 1261872"/>
              <a:gd name="connsiteX50" fmla="*/ 905256 w 1335024"/>
              <a:gd name="connsiteY50" fmla="*/ 813816 h 1261872"/>
              <a:gd name="connsiteX51" fmla="*/ 896112 w 1335024"/>
              <a:gd name="connsiteY51" fmla="*/ 841248 h 1261872"/>
              <a:gd name="connsiteX52" fmla="*/ 859536 w 1335024"/>
              <a:gd name="connsiteY52" fmla="*/ 850392 h 1261872"/>
              <a:gd name="connsiteX53" fmla="*/ 841248 w 1335024"/>
              <a:gd name="connsiteY53" fmla="*/ 877824 h 1261872"/>
              <a:gd name="connsiteX54" fmla="*/ 804672 w 1335024"/>
              <a:gd name="connsiteY54" fmla="*/ 896112 h 1261872"/>
              <a:gd name="connsiteX55" fmla="*/ 749808 w 1335024"/>
              <a:gd name="connsiteY55" fmla="*/ 932688 h 1261872"/>
              <a:gd name="connsiteX56" fmla="*/ 722376 w 1335024"/>
              <a:gd name="connsiteY56" fmla="*/ 941832 h 1261872"/>
              <a:gd name="connsiteX57" fmla="*/ 685800 w 1335024"/>
              <a:gd name="connsiteY57" fmla="*/ 960120 h 1261872"/>
              <a:gd name="connsiteX58" fmla="*/ 658368 w 1335024"/>
              <a:gd name="connsiteY58" fmla="*/ 987552 h 1261872"/>
              <a:gd name="connsiteX59" fmla="*/ 603504 w 1335024"/>
              <a:gd name="connsiteY59" fmla="*/ 1014984 h 1261872"/>
              <a:gd name="connsiteX60" fmla="*/ 576072 w 1335024"/>
              <a:gd name="connsiteY60" fmla="*/ 1033272 h 1261872"/>
              <a:gd name="connsiteX61" fmla="*/ 521208 w 1335024"/>
              <a:gd name="connsiteY61" fmla="*/ 1051560 h 1261872"/>
              <a:gd name="connsiteX62" fmla="*/ 493776 w 1335024"/>
              <a:gd name="connsiteY62" fmla="*/ 1069848 h 1261872"/>
              <a:gd name="connsiteX63" fmla="*/ 347472 w 1335024"/>
              <a:gd name="connsiteY63" fmla="*/ 1088136 h 1261872"/>
              <a:gd name="connsiteX64" fmla="*/ 228600 w 1335024"/>
              <a:gd name="connsiteY64" fmla="*/ 1115568 h 1261872"/>
              <a:gd name="connsiteX65" fmla="*/ 201168 w 1335024"/>
              <a:gd name="connsiteY65" fmla="*/ 1170432 h 1261872"/>
              <a:gd name="connsiteX66" fmla="*/ 192024 w 1335024"/>
              <a:gd name="connsiteY66" fmla="*/ 1234440 h 1261872"/>
              <a:gd name="connsiteX67" fmla="*/ 173736 w 1335024"/>
              <a:gd name="connsiteY67" fmla="*/ 1216152 h 1261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335024" h="1261872">
                <a:moveTo>
                  <a:pt x="146304" y="1261872"/>
                </a:moveTo>
                <a:cubicBezTo>
                  <a:pt x="131064" y="1252728"/>
                  <a:pt x="115655" y="1243860"/>
                  <a:pt x="100584" y="1234440"/>
                </a:cubicBezTo>
                <a:cubicBezTo>
                  <a:pt x="91265" y="1228615"/>
                  <a:pt x="80923" y="1223923"/>
                  <a:pt x="73152" y="1216152"/>
                </a:cubicBezTo>
                <a:cubicBezTo>
                  <a:pt x="12192" y="1155192"/>
                  <a:pt x="100584" y="1219200"/>
                  <a:pt x="27432" y="1170432"/>
                </a:cubicBezTo>
                <a:cubicBezTo>
                  <a:pt x="19598" y="1146929"/>
                  <a:pt x="13737" y="1131684"/>
                  <a:pt x="9144" y="1106424"/>
                </a:cubicBezTo>
                <a:cubicBezTo>
                  <a:pt x="5289" y="1085219"/>
                  <a:pt x="3048" y="1063752"/>
                  <a:pt x="0" y="1042416"/>
                </a:cubicBezTo>
                <a:cubicBezTo>
                  <a:pt x="5275" y="1010768"/>
                  <a:pt x="10357" y="945099"/>
                  <a:pt x="27432" y="905256"/>
                </a:cubicBezTo>
                <a:cubicBezTo>
                  <a:pt x="32802" y="892727"/>
                  <a:pt x="40350" y="881209"/>
                  <a:pt x="45720" y="868680"/>
                </a:cubicBezTo>
                <a:cubicBezTo>
                  <a:pt x="49517" y="859821"/>
                  <a:pt x="50553" y="849869"/>
                  <a:pt x="54864" y="841248"/>
                </a:cubicBezTo>
                <a:cubicBezTo>
                  <a:pt x="59779" y="831418"/>
                  <a:pt x="63833" y="819641"/>
                  <a:pt x="73152" y="813816"/>
                </a:cubicBezTo>
                <a:cubicBezTo>
                  <a:pt x="89499" y="803599"/>
                  <a:pt x="128016" y="795528"/>
                  <a:pt x="128016" y="795528"/>
                </a:cubicBezTo>
                <a:cubicBezTo>
                  <a:pt x="145817" y="742124"/>
                  <a:pt x="123232" y="791168"/>
                  <a:pt x="164592" y="749808"/>
                </a:cubicBezTo>
                <a:cubicBezTo>
                  <a:pt x="205952" y="708448"/>
                  <a:pt x="156908" y="731033"/>
                  <a:pt x="210312" y="713232"/>
                </a:cubicBezTo>
                <a:cubicBezTo>
                  <a:pt x="235607" y="696368"/>
                  <a:pt x="236226" y="692481"/>
                  <a:pt x="265176" y="685800"/>
                </a:cubicBezTo>
                <a:cubicBezTo>
                  <a:pt x="295464" y="678811"/>
                  <a:pt x="356616" y="667512"/>
                  <a:pt x="356616" y="667512"/>
                </a:cubicBezTo>
                <a:lnTo>
                  <a:pt x="438912" y="612648"/>
                </a:lnTo>
                <a:cubicBezTo>
                  <a:pt x="446932" y="607301"/>
                  <a:pt x="457200" y="606552"/>
                  <a:pt x="466344" y="603504"/>
                </a:cubicBezTo>
                <a:cubicBezTo>
                  <a:pt x="484632" y="591312"/>
                  <a:pt x="509016" y="585216"/>
                  <a:pt x="521208" y="566928"/>
                </a:cubicBezTo>
                <a:cubicBezTo>
                  <a:pt x="545592" y="530352"/>
                  <a:pt x="530352" y="545592"/>
                  <a:pt x="566928" y="521208"/>
                </a:cubicBezTo>
                <a:cubicBezTo>
                  <a:pt x="573024" y="512064"/>
                  <a:pt x="580301" y="503606"/>
                  <a:pt x="585216" y="493776"/>
                </a:cubicBezTo>
                <a:cubicBezTo>
                  <a:pt x="589527" y="485155"/>
                  <a:pt x="593487" y="475943"/>
                  <a:pt x="594360" y="466344"/>
                </a:cubicBezTo>
                <a:cubicBezTo>
                  <a:pt x="599610" y="408590"/>
                  <a:pt x="595668" y="350068"/>
                  <a:pt x="603504" y="292608"/>
                </a:cubicBezTo>
                <a:cubicBezTo>
                  <a:pt x="604989" y="281719"/>
                  <a:pt x="616877" y="275006"/>
                  <a:pt x="621792" y="265176"/>
                </a:cubicBezTo>
                <a:cubicBezTo>
                  <a:pt x="626103" y="256555"/>
                  <a:pt x="628845" y="247153"/>
                  <a:pt x="630936" y="237744"/>
                </a:cubicBezTo>
                <a:cubicBezTo>
                  <a:pt x="637207" y="209526"/>
                  <a:pt x="632570" y="176087"/>
                  <a:pt x="658368" y="155448"/>
                </a:cubicBezTo>
                <a:cubicBezTo>
                  <a:pt x="665894" y="149427"/>
                  <a:pt x="676656" y="149352"/>
                  <a:pt x="685800" y="146304"/>
                </a:cubicBezTo>
                <a:cubicBezTo>
                  <a:pt x="708062" y="79518"/>
                  <a:pt x="685386" y="96115"/>
                  <a:pt x="740664" y="82296"/>
                </a:cubicBezTo>
                <a:cubicBezTo>
                  <a:pt x="749808" y="76200"/>
                  <a:pt x="759653" y="71043"/>
                  <a:pt x="768096" y="64008"/>
                </a:cubicBezTo>
                <a:cubicBezTo>
                  <a:pt x="778030" y="55729"/>
                  <a:pt x="784224" y="42856"/>
                  <a:pt x="795528" y="36576"/>
                </a:cubicBezTo>
                <a:cubicBezTo>
                  <a:pt x="812379" y="27214"/>
                  <a:pt x="832104" y="24384"/>
                  <a:pt x="850392" y="18288"/>
                </a:cubicBezTo>
                <a:lnTo>
                  <a:pt x="877824" y="9144"/>
                </a:lnTo>
                <a:lnTo>
                  <a:pt x="905256" y="0"/>
                </a:lnTo>
                <a:cubicBezTo>
                  <a:pt x="1021080" y="3048"/>
                  <a:pt x="1137132" y="1262"/>
                  <a:pt x="1252728" y="9144"/>
                </a:cubicBezTo>
                <a:cubicBezTo>
                  <a:pt x="1271961" y="10455"/>
                  <a:pt x="1289304" y="21336"/>
                  <a:pt x="1307592" y="27432"/>
                </a:cubicBezTo>
                <a:lnTo>
                  <a:pt x="1335024" y="36576"/>
                </a:lnTo>
                <a:cubicBezTo>
                  <a:pt x="1331976" y="76200"/>
                  <a:pt x="1330809" y="116014"/>
                  <a:pt x="1325880" y="155448"/>
                </a:cubicBezTo>
                <a:cubicBezTo>
                  <a:pt x="1324684" y="165012"/>
                  <a:pt x="1321417" y="174454"/>
                  <a:pt x="1316736" y="182880"/>
                </a:cubicBezTo>
                <a:cubicBezTo>
                  <a:pt x="1299158" y="214521"/>
                  <a:pt x="1280304" y="242196"/>
                  <a:pt x="1252728" y="265176"/>
                </a:cubicBezTo>
                <a:cubicBezTo>
                  <a:pt x="1244285" y="272211"/>
                  <a:pt x="1233739" y="276429"/>
                  <a:pt x="1225296" y="283464"/>
                </a:cubicBezTo>
                <a:cubicBezTo>
                  <a:pt x="1215362" y="291743"/>
                  <a:pt x="1208624" y="303723"/>
                  <a:pt x="1197864" y="310896"/>
                </a:cubicBezTo>
                <a:cubicBezTo>
                  <a:pt x="1182857" y="320901"/>
                  <a:pt x="1122207" y="328078"/>
                  <a:pt x="1115568" y="329184"/>
                </a:cubicBezTo>
                <a:cubicBezTo>
                  <a:pt x="1106424" y="335280"/>
                  <a:pt x="1097966" y="342557"/>
                  <a:pt x="1088136" y="347472"/>
                </a:cubicBezTo>
                <a:cubicBezTo>
                  <a:pt x="1079515" y="351783"/>
                  <a:pt x="1066306" y="348773"/>
                  <a:pt x="1060704" y="356616"/>
                </a:cubicBezTo>
                <a:cubicBezTo>
                  <a:pt x="1049499" y="372303"/>
                  <a:pt x="1048512" y="393192"/>
                  <a:pt x="1042416" y="411480"/>
                </a:cubicBezTo>
                <a:lnTo>
                  <a:pt x="1033272" y="438912"/>
                </a:lnTo>
                <a:lnTo>
                  <a:pt x="1024128" y="466344"/>
                </a:lnTo>
                <a:cubicBezTo>
                  <a:pt x="1018028" y="521240"/>
                  <a:pt x="1016101" y="552198"/>
                  <a:pt x="1005840" y="603504"/>
                </a:cubicBezTo>
                <a:cubicBezTo>
                  <a:pt x="1003375" y="615827"/>
                  <a:pt x="1001109" y="628313"/>
                  <a:pt x="996696" y="640080"/>
                </a:cubicBezTo>
                <a:cubicBezTo>
                  <a:pt x="952906" y="756853"/>
                  <a:pt x="1002567" y="608582"/>
                  <a:pt x="960120" y="704088"/>
                </a:cubicBezTo>
                <a:cubicBezTo>
                  <a:pt x="952291" y="721704"/>
                  <a:pt x="952525" y="742912"/>
                  <a:pt x="941832" y="758952"/>
                </a:cubicBezTo>
                <a:cubicBezTo>
                  <a:pt x="929640" y="777240"/>
                  <a:pt x="912207" y="792964"/>
                  <a:pt x="905256" y="813816"/>
                </a:cubicBezTo>
                <a:cubicBezTo>
                  <a:pt x="902208" y="822960"/>
                  <a:pt x="903638" y="835227"/>
                  <a:pt x="896112" y="841248"/>
                </a:cubicBezTo>
                <a:cubicBezTo>
                  <a:pt x="886299" y="849099"/>
                  <a:pt x="871728" y="847344"/>
                  <a:pt x="859536" y="850392"/>
                </a:cubicBezTo>
                <a:cubicBezTo>
                  <a:pt x="853440" y="859536"/>
                  <a:pt x="849691" y="870789"/>
                  <a:pt x="841248" y="877824"/>
                </a:cubicBezTo>
                <a:cubicBezTo>
                  <a:pt x="830776" y="886550"/>
                  <a:pt x="816361" y="889099"/>
                  <a:pt x="804672" y="896112"/>
                </a:cubicBezTo>
                <a:cubicBezTo>
                  <a:pt x="785825" y="907420"/>
                  <a:pt x="768096" y="920496"/>
                  <a:pt x="749808" y="932688"/>
                </a:cubicBezTo>
                <a:cubicBezTo>
                  <a:pt x="741788" y="938035"/>
                  <a:pt x="731235" y="938035"/>
                  <a:pt x="722376" y="941832"/>
                </a:cubicBezTo>
                <a:cubicBezTo>
                  <a:pt x="709847" y="947202"/>
                  <a:pt x="696892" y="952197"/>
                  <a:pt x="685800" y="960120"/>
                </a:cubicBezTo>
                <a:cubicBezTo>
                  <a:pt x="675277" y="967636"/>
                  <a:pt x="668302" y="979273"/>
                  <a:pt x="658368" y="987552"/>
                </a:cubicBezTo>
                <a:cubicBezTo>
                  <a:pt x="634733" y="1007247"/>
                  <a:pt x="630997" y="1005820"/>
                  <a:pt x="603504" y="1014984"/>
                </a:cubicBezTo>
                <a:cubicBezTo>
                  <a:pt x="594360" y="1021080"/>
                  <a:pt x="586115" y="1028809"/>
                  <a:pt x="576072" y="1033272"/>
                </a:cubicBezTo>
                <a:cubicBezTo>
                  <a:pt x="558456" y="1041101"/>
                  <a:pt x="521208" y="1051560"/>
                  <a:pt x="521208" y="1051560"/>
                </a:cubicBezTo>
                <a:cubicBezTo>
                  <a:pt x="512064" y="1057656"/>
                  <a:pt x="503606" y="1064933"/>
                  <a:pt x="493776" y="1069848"/>
                </a:cubicBezTo>
                <a:cubicBezTo>
                  <a:pt x="454301" y="1089585"/>
                  <a:pt x="370161" y="1086391"/>
                  <a:pt x="347472" y="1088136"/>
                </a:cubicBezTo>
                <a:cubicBezTo>
                  <a:pt x="246581" y="1108314"/>
                  <a:pt x="285521" y="1096594"/>
                  <a:pt x="228600" y="1115568"/>
                </a:cubicBezTo>
                <a:cubicBezTo>
                  <a:pt x="213187" y="1138687"/>
                  <a:pt x="206576" y="1143391"/>
                  <a:pt x="201168" y="1170432"/>
                </a:cubicBezTo>
                <a:cubicBezTo>
                  <a:pt x="196941" y="1191566"/>
                  <a:pt x="203113" y="1215959"/>
                  <a:pt x="192024" y="1234440"/>
                </a:cubicBezTo>
                <a:cubicBezTo>
                  <a:pt x="187589" y="1241832"/>
                  <a:pt x="179832" y="1222248"/>
                  <a:pt x="173736" y="1216152"/>
                </a:cubicBezTo>
              </a:path>
            </a:pathLst>
          </a:custGeom>
          <a:solidFill>
            <a:schemeClr val="accent5">
              <a:lumMod val="40000"/>
              <a:lumOff val="60000"/>
              <a:alpha val="28000"/>
            </a:schemeClr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グループ化 9"/>
          <p:cNvGrpSpPr/>
          <p:nvPr/>
        </p:nvGrpSpPr>
        <p:grpSpPr>
          <a:xfrm>
            <a:off x="8028384" y="5805263"/>
            <a:ext cx="936104" cy="872767"/>
            <a:chOff x="7596336" y="5373212"/>
            <a:chExt cx="1368152" cy="1304816"/>
          </a:xfrm>
        </p:grpSpPr>
        <p:pic>
          <p:nvPicPr>
            <p:cNvPr id="11" name="図 10" descr="IMG_8336.JPG"/>
            <p:cNvPicPr>
              <a:picLocks noChangeAspect="1"/>
            </p:cNvPicPr>
            <p:nvPr/>
          </p:nvPicPr>
          <p:blipFill>
            <a:blip r:embed="rId4" cstate="print"/>
            <a:srcRect l="8108" t="7207" r="18919"/>
            <a:stretch>
              <a:fillRect/>
            </a:stretch>
          </p:blipFill>
          <p:spPr>
            <a:xfrm>
              <a:off x="7596336" y="5373216"/>
              <a:ext cx="1368152" cy="1304812"/>
            </a:xfrm>
            <a:prstGeom prst="rect">
              <a:avLst/>
            </a:prstGeom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7701578" y="5373212"/>
              <a:ext cx="720080" cy="874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3</a:t>
              </a:r>
              <a:endParaRPr kumimoji="1" lang="ja-JP" alt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/>
          <p:cNvSpPr txBox="1"/>
          <p:nvPr/>
        </p:nvSpPr>
        <p:spPr>
          <a:xfrm>
            <a:off x="539552" y="494116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 smtClean="0"/>
              <a:t>近年、オホーツク海での</a:t>
            </a:r>
            <a:endParaRPr kumimoji="1" lang="en-US" altLang="ja-JP" dirty="0" smtClean="0"/>
          </a:p>
          <a:p>
            <a:r>
              <a:rPr kumimoji="1" lang="ja-JP" altLang="en-US" dirty="0" smtClean="0"/>
              <a:t>ラジオゾンデ観測は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この</a:t>
            </a:r>
            <a:r>
              <a:rPr lang="ja-JP" altLang="en-US" dirty="0" smtClean="0"/>
              <a:t>２回しか行われていない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3068960"/>
            <a:ext cx="3816424" cy="17697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2006</a:t>
            </a:r>
            <a:r>
              <a:rPr kumimoji="1" lang="ja-JP" altLang="en-US" sz="2000" dirty="0" smtClean="0"/>
              <a:t>年　ロシア船クロモフ</a:t>
            </a:r>
            <a:endParaRPr lang="en-US" altLang="ja-JP" sz="2000" dirty="0" smtClean="0"/>
          </a:p>
          <a:p>
            <a:r>
              <a:rPr kumimoji="1" lang="ja-JP" altLang="en-US" sz="2000" dirty="0" smtClean="0">
                <a:solidFill>
                  <a:srgbClr val="FF0000"/>
                </a:solidFill>
              </a:rPr>
              <a:t>ラジオゾンデ</a:t>
            </a:r>
            <a:r>
              <a:rPr kumimoji="1" lang="ja-JP" altLang="en-US" sz="2000" dirty="0" smtClean="0"/>
              <a:t>観測データ</a:t>
            </a:r>
            <a:endParaRPr kumimoji="1" lang="en-US" altLang="ja-JP" sz="2000" dirty="0" smtClean="0"/>
          </a:p>
          <a:p>
            <a:endParaRPr lang="en-US" altLang="ja-JP" sz="700" dirty="0" smtClean="0"/>
          </a:p>
          <a:p>
            <a:r>
              <a:rPr lang="ja-JP" altLang="en-US" sz="2000" dirty="0" smtClean="0"/>
              <a:t>　期間　</a:t>
            </a:r>
            <a:r>
              <a:rPr lang="en-US" altLang="ja-JP" sz="2000" dirty="0" smtClean="0"/>
              <a:t>2006</a:t>
            </a:r>
            <a:r>
              <a:rPr lang="ja-JP" altLang="en-US" sz="2000" dirty="0" smtClean="0"/>
              <a:t>年</a:t>
            </a:r>
            <a:r>
              <a:rPr lang="en-US" altLang="ja-JP" sz="2000" dirty="0" smtClean="0"/>
              <a:t>8</a:t>
            </a:r>
            <a:r>
              <a:rPr lang="ja-JP" altLang="en-US" sz="2000" dirty="0" smtClean="0"/>
              <a:t>月</a:t>
            </a:r>
            <a:r>
              <a:rPr lang="en-US" altLang="ja-JP" sz="2000" dirty="0" smtClean="0"/>
              <a:t>16</a:t>
            </a:r>
            <a:r>
              <a:rPr lang="ja-JP" altLang="en-US" sz="2000" dirty="0" smtClean="0"/>
              <a:t>日</a:t>
            </a:r>
            <a:r>
              <a:rPr lang="en-US" altLang="ja-JP" sz="2000" dirty="0" smtClean="0"/>
              <a:t>00:00</a:t>
            </a:r>
          </a:p>
          <a:p>
            <a:r>
              <a:rPr lang="ja-JP" altLang="en-US" sz="2000" dirty="0" smtClean="0"/>
              <a:t>　　　　　　　　～</a:t>
            </a:r>
            <a:r>
              <a:rPr lang="en-US" altLang="ja-JP" sz="2000" dirty="0" smtClean="0"/>
              <a:t>8</a:t>
            </a:r>
            <a:r>
              <a:rPr lang="ja-JP" altLang="en-US" sz="2000" dirty="0" smtClean="0"/>
              <a:t>月</a:t>
            </a:r>
            <a:r>
              <a:rPr lang="en-US" altLang="ja-JP" sz="2000" dirty="0" smtClean="0"/>
              <a:t>31</a:t>
            </a:r>
            <a:r>
              <a:rPr lang="ja-JP" altLang="en-US" sz="2000" dirty="0" smtClean="0"/>
              <a:t>日</a:t>
            </a:r>
            <a:r>
              <a:rPr lang="en-US" altLang="ja-JP" sz="2000" dirty="0" smtClean="0"/>
              <a:t>12:00</a:t>
            </a:r>
          </a:p>
          <a:p>
            <a:r>
              <a:rPr lang="ja-JP" altLang="en-US" sz="2000" dirty="0" smtClean="0"/>
              <a:t>　</a:t>
            </a:r>
            <a:r>
              <a:rPr lang="en-US" altLang="ja-JP" sz="2000" dirty="0" smtClean="0">
                <a:solidFill>
                  <a:srgbClr val="00B050"/>
                </a:solidFill>
              </a:rPr>
              <a:t>6</a:t>
            </a:r>
            <a:r>
              <a:rPr lang="ja-JP" altLang="en-US" sz="2000" dirty="0" smtClean="0">
                <a:solidFill>
                  <a:srgbClr val="00B050"/>
                </a:solidFill>
              </a:rPr>
              <a:t>時間</a:t>
            </a:r>
            <a:r>
              <a:rPr lang="ja-JP" altLang="en-US" sz="2000" dirty="0" smtClean="0"/>
              <a:t>ごと 　計</a:t>
            </a:r>
            <a:r>
              <a:rPr lang="en-US" altLang="ja-JP" sz="2000" dirty="0" smtClean="0">
                <a:solidFill>
                  <a:srgbClr val="00B050"/>
                </a:solidFill>
              </a:rPr>
              <a:t>63</a:t>
            </a:r>
            <a:r>
              <a:rPr lang="ja-JP" altLang="en-US" sz="2000" dirty="0" smtClean="0">
                <a:solidFill>
                  <a:srgbClr val="00B050"/>
                </a:solidFill>
              </a:rPr>
              <a:t>回</a:t>
            </a:r>
            <a:r>
              <a:rPr lang="ja-JP" altLang="en-US" sz="2000" dirty="0" smtClean="0"/>
              <a:t>放球 </a:t>
            </a:r>
            <a:endParaRPr lang="en-US" altLang="ja-JP" sz="2000" dirty="0" smtClean="0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467544" y="116632"/>
            <a:ext cx="8229600" cy="77809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dirty="0" smtClean="0">
                <a:latin typeface="+mj-lt"/>
                <a:ea typeface="+mj-ea"/>
                <a:cs typeface="+mj-cs"/>
              </a:rPr>
              <a:t>使用データ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図 5" descr="qr-tachic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165304"/>
            <a:ext cx="504056" cy="50405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51520" y="980728"/>
            <a:ext cx="3816424" cy="17697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1998</a:t>
            </a:r>
            <a:r>
              <a:rPr kumimoji="1" lang="ja-JP" altLang="en-US" sz="2000" dirty="0" smtClean="0"/>
              <a:t>年　ロシア船クロモフ</a:t>
            </a:r>
            <a:endParaRPr lang="en-US" altLang="ja-JP" sz="2000" dirty="0" smtClean="0"/>
          </a:p>
          <a:p>
            <a:r>
              <a:rPr kumimoji="1" lang="ja-JP" altLang="en-US" sz="2000" dirty="0" smtClean="0">
                <a:solidFill>
                  <a:srgbClr val="FF0000"/>
                </a:solidFill>
              </a:rPr>
              <a:t>ラジオゾンデ</a:t>
            </a:r>
            <a:r>
              <a:rPr kumimoji="1" lang="ja-JP" altLang="en-US" sz="2000" dirty="0" smtClean="0"/>
              <a:t>観測データ</a:t>
            </a:r>
            <a:endParaRPr kumimoji="1" lang="en-US" altLang="ja-JP" sz="2000" dirty="0" smtClean="0"/>
          </a:p>
          <a:p>
            <a:endParaRPr lang="en-US" altLang="ja-JP" sz="700" dirty="0" smtClean="0"/>
          </a:p>
          <a:p>
            <a:r>
              <a:rPr lang="ja-JP" altLang="en-US" sz="2000" dirty="0" smtClean="0"/>
              <a:t>　期間　</a:t>
            </a:r>
            <a:r>
              <a:rPr lang="en-US" altLang="ja-JP" sz="2000" dirty="0" smtClean="0"/>
              <a:t>1998</a:t>
            </a:r>
            <a:r>
              <a:rPr lang="ja-JP" altLang="en-US" sz="2000" dirty="0" smtClean="0"/>
              <a:t>年</a:t>
            </a:r>
            <a:r>
              <a:rPr lang="en-US" altLang="ja-JP" sz="2000" dirty="0" smtClean="0"/>
              <a:t>7</a:t>
            </a:r>
            <a:r>
              <a:rPr lang="ja-JP" altLang="en-US" sz="2000" dirty="0" smtClean="0"/>
              <a:t>月</a:t>
            </a:r>
            <a:r>
              <a:rPr lang="en-US" altLang="ja-JP" sz="2000" dirty="0" smtClean="0"/>
              <a:t>9</a:t>
            </a:r>
            <a:r>
              <a:rPr lang="ja-JP" altLang="en-US" sz="2000" dirty="0" smtClean="0"/>
              <a:t>日</a:t>
            </a:r>
            <a:r>
              <a:rPr lang="en-US" altLang="ja-JP" sz="2000" dirty="0" smtClean="0"/>
              <a:t>6:00</a:t>
            </a:r>
          </a:p>
          <a:p>
            <a:r>
              <a:rPr lang="ja-JP" altLang="en-US" sz="2000" dirty="0" smtClean="0"/>
              <a:t>　　　　　　　　～</a:t>
            </a:r>
            <a:r>
              <a:rPr lang="en-US" altLang="ja-JP" sz="2000" dirty="0" smtClean="0"/>
              <a:t>7</a:t>
            </a:r>
            <a:r>
              <a:rPr lang="ja-JP" altLang="en-US" sz="2000" dirty="0" smtClean="0"/>
              <a:t>月</a:t>
            </a:r>
            <a:r>
              <a:rPr lang="en-US" altLang="ja-JP" sz="2000" dirty="0" smtClean="0"/>
              <a:t>25</a:t>
            </a:r>
            <a:r>
              <a:rPr lang="ja-JP" altLang="en-US" sz="2000" dirty="0" smtClean="0"/>
              <a:t>日</a:t>
            </a:r>
            <a:r>
              <a:rPr lang="en-US" altLang="ja-JP" sz="2000" dirty="0" smtClean="0"/>
              <a:t>12:00</a:t>
            </a:r>
          </a:p>
          <a:p>
            <a:r>
              <a:rPr lang="ja-JP" altLang="en-US" sz="2000" dirty="0" smtClean="0"/>
              <a:t>　基本</a:t>
            </a:r>
            <a:r>
              <a:rPr lang="en-US" altLang="ja-JP" sz="2000" dirty="0" smtClean="0"/>
              <a:t>6</a:t>
            </a:r>
            <a:r>
              <a:rPr lang="ja-JP" altLang="en-US" sz="2000" dirty="0" smtClean="0"/>
              <a:t>時間ごと　計</a:t>
            </a:r>
            <a:r>
              <a:rPr lang="en-US" altLang="ja-JP" sz="2000" dirty="0" smtClean="0">
                <a:solidFill>
                  <a:srgbClr val="00B050"/>
                </a:solidFill>
              </a:rPr>
              <a:t>50</a:t>
            </a:r>
            <a:r>
              <a:rPr lang="ja-JP" altLang="en-US" sz="2000" dirty="0" smtClean="0">
                <a:solidFill>
                  <a:srgbClr val="00B050"/>
                </a:solidFill>
              </a:rPr>
              <a:t>回</a:t>
            </a:r>
            <a:r>
              <a:rPr lang="ja-JP" altLang="en-US" sz="2000" dirty="0" smtClean="0"/>
              <a:t>放球 </a:t>
            </a:r>
            <a:endParaRPr lang="en-US" altLang="ja-JP" sz="2000" dirty="0" smtClean="0"/>
          </a:p>
        </p:txBody>
      </p:sp>
      <p:graphicFrame>
        <p:nvGraphicFramePr>
          <p:cNvPr id="8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76157797"/>
              </p:ext>
            </p:extLst>
          </p:nvPr>
        </p:nvGraphicFramePr>
        <p:xfrm>
          <a:off x="4355976" y="980728"/>
          <a:ext cx="4464496" cy="4985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353"/>
                <a:gridCol w="3235143"/>
              </a:tblGrid>
              <a:tr h="1039386">
                <a:tc>
                  <a:txBody>
                    <a:bodyPr/>
                    <a:lstStyle/>
                    <a:p>
                      <a:r>
                        <a:rPr lang="ja-JP" altLang="en-US" sz="1800" b="0" dirty="0" smtClean="0">
                          <a:solidFill>
                            <a:schemeClr val="tx1"/>
                          </a:solidFill>
                        </a:rPr>
                        <a:t>領域気候モデル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IPRC Regional Climate Model(</a:t>
                      </a:r>
                      <a:r>
                        <a:rPr lang="en-US" altLang="ja-JP" sz="1400" dirty="0" err="1" smtClean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iRAM</a:t>
                      </a: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, Wang, 2003)</a:t>
                      </a:r>
                      <a:r>
                        <a:rPr lang="ja-JP" altLang="en-US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　</a:t>
                      </a: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+ BATS Model (Dickinson et al, 1993)</a:t>
                      </a:r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79540">
                <a:tc>
                  <a:txBody>
                    <a:bodyPr/>
                    <a:lstStyle/>
                    <a:p>
                      <a:r>
                        <a:rPr lang="ja-JP" altLang="en-US" sz="1800" dirty="0" smtClean="0">
                          <a:solidFill>
                            <a:schemeClr val="tx1"/>
                          </a:solidFill>
                        </a:rPr>
                        <a:t>領域・解像度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</a:t>
                      </a: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º</a:t>
                      </a: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N~67</a:t>
                      </a: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º</a:t>
                      </a: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N</a:t>
                      </a:r>
                      <a:r>
                        <a:rPr lang="ja-JP" altLang="en-US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　</a:t>
                      </a: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&amp;</a:t>
                      </a:r>
                      <a:r>
                        <a:rPr lang="ja-JP" altLang="en-US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　</a:t>
                      </a: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125</a:t>
                      </a: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º</a:t>
                      </a: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E~170</a:t>
                      </a: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º</a:t>
                      </a: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E</a:t>
                      </a:r>
                      <a:r>
                        <a:rPr lang="en-US" altLang="ja-JP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,</a:t>
                      </a:r>
                      <a:r>
                        <a:rPr lang="ja-JP" altLang="en-US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　　</a:t>
                      </a: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0.5</a:t>
                      </a: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º</a:t>
                      </a:r>
                      <a:r>
                        <a:rPr lang="ja-JP" altLang="en-US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格子</a:t>
                      </a: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28</a:t>
                      </a:r>
                      <a:r>
                        <a:rPr lang="ja-JP" altLang="en-US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層</a:t>
                      </a: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(σ</a:t>
                      </a:r>
                      <a:r>
                        <a:rPr lang="ja-JP" altLang="en-US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系</a:t>
                      </a: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)</a:t>
                      </a:r>
                    </a:p>
                    <a:p>
                      <a:r>
                        <a:rPr lang="ja-JP" altLang="en-US" sz="14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下層の解像度を細かくしてある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6232">
                <a:tc>
                  <a:txBody>
                    <a:bodyPr/>
                    <a:lstStyle/>
                    <a:p>
                      <a:r>
                        <a:rPr lang="ja-JP" altLang="en-US" sz="1800" b="0" dirty="0" smtClean="0"/>
                        <a:t>積分</a:t>
                      </a:r>
                      <a:r>
                        <a:rPr lang="en-US" altLang="ja-JP" sz="1800" b="0" dirty="0" smtClean="0"/>
                        <a:t>/</a:t>
                      </a:r>
                      <a:r>
                        <a:rPr lang="ja-JP" altLang="en-US" sz="1800" b="0" dirty="0" smtClean="0"/>
                        <a:t>解析期間</a:t>
                      </a:r>
                      <a:endParaRPr lang="en-US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400" b="1" dirty="0" smtClean="0">
                          <a:latin typeface="Cambria" pitchFamily="18" charset="0"/>
                        </a:rPr>
                        <a:t>1998</a:t>
                      </a:r>
                      <a:r>
                        <a:rPr lang="ja-JP" altLang="en-US" sz="1400" b="1" dirty="0" smtClean="0">
                          <a:latin typeface="Cambria" pitchFamily="18" charset="0"/>
                        </a:rPr>
                        <a:t>年</a:t>
                      </a:r>
                      <a:r>
                        <a:rPr lang="en-US" altLang="ja-JP" sz="1400" dirty="0" smtClean="0">
                          <a:latin typeface="Cambria" pitchFamily="18" charset="0"/>
                        </a:rPr>
                        <a:t>1</a:t>
                      </a:r>
                      <a:r>
                        <a:rPr lang="ja-JP" altLang="en-US" sz="1400" dirty="0" smtClean="0">
                          <a:latin typeface="Cambria" pitchFamily="18" charset="0"/>
                        </a:rPr>
                        <a:t>月</a:t>
                      </a:r>
                      <a:r>
                        <a:rPr lang="en-US" altLang="ja-JP" sz="1400" dirty="0" smtClean="0">
                          <a:latin typeface="Cambria" pitchFamily="18" charset="0"/>
                        </a:rPr>
                        <a:t>1</a:t>
                      </a:r>
                      <a:r>
                        <a:rPr lang="ja-JP" altLang="en-US" sz="1400" dirty="0" smtClean="0">
                          <a:latin typeface="Cambria" pitchFamily="18" charset="0"/>
                        </a:rPr>
                        <a:t>日</a:t>
                      </a:r>
                      <a:r>
                        <a:rPr lang="en-US" altLang="ja-JP" sz="1400" dirty="0" smtClean="0">
                          <a:latin typeface="Cambria" pitchFamily="18" charset="0"/>
                        </a:rPr>
                        <a:t>~7</a:t>
                      </a:r>
                      <a:r>
                        <a:rPr lang="ja-JP" altLang="en-US" sz="1400" dirty="0" smtClean="0">
                          <a:latin typeface="Cambria" pitchFamily="18" charset="0"/>
                        </a:rPr>
                        <a:t>月</a:t>
                      </a:r>
                      <a:r>
                        <a:rPr lang="en-US" altLang="ja-JP" sz="1400" dirty="0" smtClean="0">
                          <a:latin typeface="Cambria" pitchFamily="18" charset="0"/>
                        </a:rPr>
                        <a:t>31</a:t>
                      </a:r>
                      <a:r>
                        <a:rPr lang="ja-JP" altLang="en-US" sz="1400" dirty="0" smtClean="0">
                          <a:latin typeface="Cambria" pitchFamily="18" charset="0"/>
                        </a:rPr>
                        <a:t>日のうち</a:t>
                      </a:r>
                      <a:r>
                        <a:rPr lang="en-US" altLang="ja-JP" sz="1400" dirty="0" smtClean="0">
                          <a:latin typeface="Cambria" pitchFamily="18" charset="0"/>
                        </a:rPr>
                        <a:t>7</a:t>
                      </a:r>
                      <a:r>
                        <a:rPr lang="ja-JP" altLang="en-US" sz="1400" dirty="0" smtClean="0">
                          <a:latin typeface="Cambria" pitchFamily="18" charset="0"/>
                        </a:rPr>
                        <a:t>月のみ解析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623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" pitchFamily="18" charset="0"/>
                        </a:rPr>
                        <a:t>I.C</a:t>
                      </a:r>
                      <a:r>
                        <a:rPr lang="en-US" sz="1600" baseline="0" dirty="0" smtClean="0">
                          <a:latin typeface="Cambria" pitchFamily="18" charset="0"/>
                        </a:rPr>
                        <a:t> &amp; B.C</a:t>
                      </a:r>
                      <a:r>
                        <a:rPr lang="en-US" altLang="ja-JP" sz="1600" baseline="0" dirty="0" smtClean="0">
                          <a:latin typeface="Cambria" pitchFamily="18" charset="0"/>
                        </a:rPr>
                        <a:t>(</a:t>
                      </a:r>
                      <a:r>
                        <a:rPr lang="ja-JP" altLang="en-US" sz="1600" baseline="0" dirty="0" smtClean="0">
                          <a:latin typeface="Cambria" pitchFamily="18" charset="0"/>
                        </a:rPr>
                        <a:t>横境界</a:t>
                      </a:r>
                      <a:r>
                        <a:rPr lang="en-US" altLang="ja-JP" sz="1600" baseline="0" dirty="0" smtClean="0">
                          <a:latin typeface="Cambria" pitchFamily="18" charset="0"/>
                        </a:rPr>
                        <a:t>)</a:t>
                      </a:r>
                      <a:endParaRPr lang="en-US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mbria" pitchFamily="18" charset="0"/>
                        </a:rPr>
                        <a:t>JRA25</a:t>
                      </a:r>
                      <a:r>
                        <a:rPr lang="ja-JP" altLang="en-US" sz="1400" dirty="0" smtClean="0">
                          <a:latin typeface="Cambria" pitchFamily="18" charset="0"/>
                        </a:rPr>
                        <a:t>再解析データ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23">
                <a:tc>
                  <a:txBody>
                    <a:bodyPr/>
                    <a:lstStyle/>
                    <a:p>
                      <a:r>
                        <a:rPr lang="en-US" altLang="ja-JP" sz="1800" dirty="0" smtClean="0">
                          <a:latin typeface="Cambria" pitchFamily="18" charset="0"/>
                        </a:rPr>
                        <a:t>SST</a:t>
                      </a:r>
                      <a:endParaRPr lang="en-US" sz="18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400" dirty="0" smtClean="0">
                          <a:latin typeface="Cambria" pitchFamily="18" charset="0"/>
                        </a:rPr>
                        <a:t>OISST(daily)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4163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" pitchFamily="18" charset="0"/>
                        </a:rPr>
                        <a:t>Parameterization</a:t>
                      </a:r>
                      <a:endParaRPr lang="en-US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mbria" pitchFamily="18" charset="0"/>
                        </a:rPr>
                        <a:t>Wang 2001(microphysics), Edward and </a:t>
                      </a:r>
                      <a:r>
                        <a:rPr lang="en-US" sz="1400" dirty="0" err="1" smtClean="0">
                          <a:latin typeface="Cambria" pitchFamily="18" charset="0"/>
                        </a:rPr>
                        <a:t>Slingo</a:t>
                      </a:r>
                      <a:r>
                        <a:rPr lang="en-US" sz="1400" dirty="0" smtClean="0">
                          <a:latin typeface="Cambria" pitchFamily="18" charset="0"/>
                        </a:rPr>
                        <a:t>;</a:t>
                      </a:r>
                      <a:r>
                        <a:rPr lang="en-US" sz="1400" baseline="0" dirty="0" smtClean="0">
                          <a:latin typeface="Cambria" pitchFamily="18" charset="0"/>
                        </a:rPr>
                        <a:t> Chou et al. 1998 (radiation), </a:t>
                      </a:r>
                      <a:r>
                        <a:rPr lang="en-US" sz="1400" baseline="0" dirty="0" err="1" smtClean="0">
                          <a:latin typeface="Cambria" pitchFamily="18" charset="0"/>
                        </a:rPr>
                        <a:t>Detering</a:t>
                      </a:r>
                      <a:r>
                        <a:rPr lang="en-US" sz="1400" baseline="0" dirty="0" smtClean="0">
                          <a:latin typeface="Cambria" pitchFamily="18" charset="0"/>
                        </a:rPr>
                        <a:t> and </a:t>
                      </a:r>
                      <a:r>
                        <a:rPr lang="en-US" sz="1400" baseline="0" dirty="0" err="1" smtClean="0">
                          <a:latin typeface="Cambria" pitchFamily="18" charset="0"/>
                        </a:rPr>
                        <a:t>Etling</a:t>
                      </a:r>
                      <a:r>
                        <a:rPr lang="en-US" sz="1400" baseline="0" dirty="0" smtClean="0">
                          <a:latin typeface="Cambria" pitchFamily="18" charset="0"/>
                        </a:rPr>
                        <a:t> 1985 (turbulent closure), </a:t>
                      </a:r>
                      <a:r>
                        <a:rPr lang="en-US" sz="1400" baseline="0" dirty="0" err="1" smtClean="0">
                          <a:latin typeface="Cambria" pitchFamily="18" charset="0"/>
                        </a:rPr>
                        <a:t>Tiedtk</a:t>
                      </a:r>
                      <a:r>
                        <a:rPr lang="en-US" sz="1400" baseline="0" dirty="0" smtClean="0">
                          <a:latin typeface="Cambria" pitchFamily="18" charset="0"/>
                        </a:rPr>
                        <a:t> 1989; </a:t>
                      </a:r>
                      <a:r>
                        <a:rPr lang="en-US" sz="1400" baseline="0" dirty="0" err="1" smtClean="0">
                          <a:latin typeface="Cambria" pitchFamily="18" charset="0"/>
                        </a:rPr>
                        <a:t>Nordeng</a:t>
                      </a:r>
                      <a:r>
                        <a:rPr lang="en-US" sz="1400" baseline="0" dirty="0" smtClean="0">
                          <a:latin typeface="Cambria" pitchFamily="18" charset="0"/>
                        </a:rPr>
                        <a:t> 1995 (cumulus convection)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4355976" y="6021288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データ提供　古関俊也　氏</a:t>
            </a:r>
            <a:endParaRPr kumimoji="1" lang="en-US" altLang="ja-JP" sz="1400" dirty="0" smtClean="0"/>
          </a:p>
          <a:p>
            <a:r>
              <a:rPr lang="en-US" altLang="ja-JP" sz="1400" i="1" dirty="0" err="1" smtClean="0">
                <a:latin typeface="Cambria" pitchFamily="18" charset="0"/>
              </a:rPr>
              <a:t>Nanyang</a:t>
            </a:r>
            <a:r>
              <a:rPr lang="en-US" altLang="ja-JP" sz="1400" i="1" dirty="0" smtClean="0">
                <a:latin typeface="Cambria" pitchFamily="18" charset="0"/>
              </a:rPr>
              <a:t> Technological University, SINGAPORE</a:t>
            </a:r>
            <a:endParaRPr kumimoji="1" lang="ja-JP" altLang="en-US" sz="1400" dirty="0"/>
          </a:p>
        </p:txBody>
      </p:sp>
      <p:grpSp>
        <p:nvGrpSpPr>
          <p:cNvPr id="19" name="グループ化 18"/>
          <p:cNvGrpSpPr/>
          <p:nvPr/>
        </p:nvGrpSpPr>
        <p:grpSpPr>
          <a:xfrm>
            <a:off x="107504" y="620688"/>
            <a:ext cx="4668748" cy="5112568"/>
            <a:chOff x="0" y="404664"/>
            <a:chExt cx="4668748" cy="5112568"/>
          </a:xfrm>
        </p:grpSpPr>
        <p:pic>
          <p:nvPicPr>
            <p:cNvPr id="11" name="図 10" descr="放球地点1998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92696"/>
              <a:ext cx="4668748" cy="4824536"/>
            </a:xfrm>
            <a:prstGeom prst="rect">
              <a:avLst/>
            </a:prstGeom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1475656" y="404664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1998</a:t>
              </a:r>
              <a:r>
                <a:rPr kumimoji="1" lang="ja-JP" altLang="en-US" sz="2400" dirty="0" smtClean="0"/>
                <a:t>年 </a:t>
              </a:r>
              <a:r>
                <a:rPr kumimoji="1" lang="en-US" altLang="ja-JP" sz="2400" dirty="0" smtClean="0"/>
                <a:t>7</a:t>
              </a:r>
              <a:r>
                <a:rPr kumimoji="1" lang="ja-JP" altLang="en-US" sz="2400" dirty="0" smtClean="0"/>
                <a:t>月</a:t>
              </a:r>
              <a:endParaRPr kumimoji="1" lang="ja-JP" altLang="en-US" sz="2400" dirty="0"/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4475252" y="620688"/>
            <a:ext cx="4668748" cy="5112568"/>
            <a:chOff x="4475252" y="404664"/>
            <a:chExt cx="4668748" cy="5112568"/>
          </a:xfrm>
        </p:grpSpPr>
        <p:pic>
          <p:nvPicPr>
            <p:cNvPr id="14" name="図 13" descr="放球地点2006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75252" y="692696"/>
              <a:ext cx="4668748" cy="4824536"/>
            </a:xfrm>
            <a:prstGeom prst="rect">
              <a:avLst/>
            </a:prstGeom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5940152" y="404664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dirty="0" smtClean="0"/>
                <a:t>2006</a:t>
              </a:r>
              <a:r>
                <a:rPr kumimoji="1" lang="ja-JP" altLang="en-US" sz="2400" dirty="0" smtClean="0"/>
                <a:t>年 </a:t>
              </a:r>
              <a:r>
                <a:rPr kumimoji="1" lang="en-US" altLang="ja-JP" sz="2400" dirty="0" smtClean="0"/>
                <a:t>8</a:t>
              </a:r>
              <a:r>
                <a:rPr kumimoji="1" lang="ja-JP" altLang="en-US" sz="2400" dirty="0" smtClean="0"/>
                <a:t>月</a:t>
              </a:r>
              <a:endParaRPr kumimoji="1" lang="ja-JP" altLang="en-US" sz="2400" dirty="0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467544" y="1484784"/>
            <a:ext cx="8352928" cy="646331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3600" dirty="0" smtClean="0">
                <a:solidFill>
                  <a:srgbClr val="7030A0"/>
                </a:solidFill>
              </a:rPr>
              <a:t>1998</a:t>
            </a:r>
            <a:r>
              <a:rPr lang="ja-JP" altLang="en-US" sz="3600" dirty="0" smtClean="0">
                <a:solidFill>
                  <a:srgbClr val="7030A0"/>
                </a:solidFill>
              </a:rPr>
              <a:t>年</a:t>
            </a:r>
            <a:r>
              <a:rPr lang="en-US" altLang="ja-JP" sz="3600" dirty="0" smtClean="0">
                <a:solidFill>
                  <a:srgbClr val="7030A0"/>
                </a:solidFill>
              </a:rPr>
              <a:t>7</a:t>
            </a:r>
            <a:r>
              <a:rPr lang="ja-JP" altLang="en-US" sz="3600" dirty="0" smtClean="0">
                <a:solidFill>
                  <a:srgbClr val="7030A0"/>
                </a:solidFill>
              </a:rPr>
              <a:t>月</a:t>
            </a:r>
            <a:r>
              <a:rPr lang="ja-JP" altLang="en-US" sz="3600" dirty="0" smtClean="0"/>
              <a:t>と</a:t>
            </a:r>
            <a:r>
              <a:rPr lang="en-US" altLang="ja-JP" sz="3600" dirty="0" smtClean="0">
                <a:solidFill>
                  <a:srgbClr val="7030A0"/>
                </a:solidFill>
              </a:rPr>
              <a:t>2006</a:t>
            </a:r>
            <a:r>
              <a:rPr lang="ja-JP" altLang="en-US" sz="3600" dirty="0" smtClean="0">
                <a:solidFill>
                  <a:srgbClr val="7030A0"/>
                </a:solidFill>
              </a:rPr>
              <a:t>年</a:t>
            </a:r>
            <a:r>
              <a:rPr lang="en-US" altLang="ja-JP" sz="3600" dirty="0" smtClean="0">
                <a:solidFill>
                  <a:srgbClr val="7030A0"/>
                </a:solidFill>
              </a:rPr>
              <a:t>8</a:t>
            </a:r>
            <a:r>
              <a:rPr lang="ja-JP" altLang="en-US" sz="3600" dirty="0" smtClean="0">
                <a:solidFill>
                  <a:srgbClr val="7030A0"/>
                </a:solidFill>
              </a:rPr>
              <a:t>月</a:t>
            </a:r>
            <a:r>
              <a:rPr lang="ja-JP" altLang="en-US" sz="3600" dirty="0" smtClean="0"/>
              <a:t>を比較する</a:t>
            </a:r>
            <a:endParaRPr lang="en-US" altLang="ja-JP" sz="3600" dirty="0" smtClean="0"/>
          </a:p>
        </p:txBody>
      </p:sp>
      <p:grpSp>
        <p:nvGrpSpPr>
          <p:cNvPr id="22" name="グループ化 21"/>
          <p:cNvGrpSpPr/>
          <p:nvPr/>
        </p:nvGrpSpPr>
        <p:grpSpPr>
          <a:xfrm>
            <a:off x="8207896" y="5985233"/>
            <a:ext cx="936104" cy="872767"/>
            <a:chOff x="7596336" y="5373212"/>
            <a:chExt cx="1368152" cy="1304816"/>
          </a:xfrm>
        </p:grpSpPr>
        <p:pic>
          <p:nvPicPr>
            <p:cNvPr id="23" name="図 22" descr="IMG_8336.JPG"/>
            <p:cNvPicPr>
              <a:picLocks noChangeAspect="1"/>
            </p:cNvPicPr>
            <p:nvPr/>
          </p:nvPicPr>
          <p:blipFill>
            <a:blip r:embed="rId5" cstate="print"/>
            <a:srcRect l="8108" t="7207" r="18919"/>
            <a:stretch>
              <a:fillRect/>
            </a:stretch>
          </p:blipFill>
          <p:spPr>
            <a:xfrm>
              <a:off x="7596336" y="5373216"/>
              <a:ext cx="1368152" cy="1304812"/>
            </a:xfrm>
            <a:prstGeom prst="rect">
              <a:avLst/>
            </a:prstGeom>
          </p:spPr>
        </p:pic>
        <p:sp>
          <p:nvSpPr>
            <p:cNvPr id="24" name="テキスト ボックス 23"/>
            <p:cNvSpPr txBox="1"/>
            <p:nvPr/>
          </p:nvSpPr>
          <p:spPr>
            <a:xfrm>
              <a:off x="7701578" y="5373212"/>
              <a:ext cx="720080" cy="874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4</a:t>
              </a:r>
              <a:endParaRPr kumimoji="1" lang="ja-JP" alt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89040"/>
            <a:ext cx="6782310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6372200" cy="263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3" name="グループ化 53"/>
          <p:cNvGrpSpPr/>
          <p:nvPr/>
        </p:nvGrpSpPr>
        <p:grpSpPr>
          <a:xfrm>
            <a:off x="3203848" y="2204863"/>
            <a:ext cx="1728192" cy="1336215"/>
            <a:chOff x="2267744" y="2780928"/>
            <a:chExt cx="1872208" cy="1494263"/>
          </a:xfrm>
        </p:grpSpPr>
        <p:sp>
          <p:nvSpPr>
            <p:cNvPr id="94" name="円/楕円 93"/>
            <p:cNvSpPr/>
            <p:nvPr/>
          </p:nvSpPr>
          <p:spPr>
            <a:xfrm>
              <a:off x="2267744" y="2780928"/>
              <a:ext cx="1872208" cy="1296144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テキスト ボックス 94"/>
            <p:cNvSpPr txBox="1"/>
            <p:nvPr/>
          </p:nvSpPr>
          <p:spPr>
            <a:xfrm>
              <a:off x="2657787" y="3827756"/>
              <a:ext cx="1248139" cy="4474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 smtClean="0"/>
                <a:t>平均</a:t>
              </a:r>
              <a:r>
                <a:rPr kumimoji="1" lang="en-US" altLang="ja-JP" sz="2000" b="1" dirty="0" smtClean="0"/>
                <a:t>6</a:t>
              </a:r>
              <a:r>
                <a:rPr kumimoji="1" lang="ja-JP" altLang="en-US" sz="2000" b="1" dirty="0" smtClean="0"/>
                <a:t>℃</a:t>
              </a:r>
              <a:endParaRPr kumimoji="1" lang="ja-JP" altLang="en-US" sz="2000" b="1" dirty="0"/>
            </a:p>
          </p:txBody>
        </p:sp>
      </p:grpSp>
      <p:sp>
        <p:nvSpPr>
          <p:cNvPr id="3" name="タイトル 1"/>
          <p:cNvSpPr txBox="1">
            <a:spLocks/>
          </p:cNvSpPr>
          <p:nvPr/>
        </p:nvSpPr>
        <p:spPr>
          <a:xfrm>
            <a:off x="467544" y="116632"/>
            <a:ext cx="8229600" cy="77809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noProof="0" dirty="0" smtClean="0">
                <a:latin typeface="+mj-lt"/>
                <a:ea typeface="+mj-ea"/>
                <a:cs typeface="+mj-cs"/>
              </a:rPr>
              <a:t>まず</a:t>
            </a:r>
            <a:r>
              <a:rPr lang="en-US" altLang="ja-JP" sz="4400" noProof="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SST</a:t>
            </a:r>
            <a:r>
              <a:rPr lang="ja-JP" altLang="en-US" sz="4400" noProof="0" dirty="0" smtClean="0">
                <a:latin typeface="+mj-lt"/>
                <a:ea typeface="+mj-ea"/>
                <a:cs typeface="+mj-cs"/>
              </a:rPr>
              <a:t>を見てみましょう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03232" y="1268760"/>
            <a:ext cx="2340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7030A0"/>
                </a:solidFill>
              </a:rPr>
              <a:t>SST</a:t>
            </a:r>
            <a:r>
              <a:rPr kumimoji="1" lang="ja-JP" altLang="en-US" sz="1600" b="1" dirty="0" smtClean="0"/>
              <a:t>　</a:t>
            </a:r>
            <a:r>
              <a:rPr kumimoji="1" lang="ja-JP" altLang="en-US" sz="1600" b="1" dirty="0" smtClean="0">
                <a:solidFill>
                  <a:schemeClr val="accent2">
                    <a:lumMod val="75000"/>
                  </a:schemeClr>
                </a:solidFill>
              </a:rPr>
              <a:t>赤　クロモフ観測値</a:t>
            </a:r>
            <a:endParaRPr kumimoji="1" lang="en-US" altLang="ja-JP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sz="1600" b="1" dirty="0" smtClean="0"/>
              <a:t>　　　</a:t>
            </a:r>
            <a:r>
              <a:rPr lang="ja-JP" altLang="en-US" sz="1600" b="1" dirty="0" smtClean="0">
                <a:solidFill>
                  <a:schemeClr val="accent5">
                    <a:lumMod val="75000"/>
                  </a:schemeClr>
                </a:solidFill>
              </a:rPr>
              <a:t>青　</a:t>
            </a:r>
            <a:r>
              <a:rPr lang="en-US" altLang="ja-JP" sz="1600" b="1" dirty="0" err="1" smtClean="0">
                <a:solidFill>
                  <a:schemeClr val="accent5">
                    <a:lumMod val="75000"/>
                  </a:schemeClr>
                </a:solidFill>
              </a:rPr>
              <a:t>iRAM</a:t>
            </a:r>
            <a:r>
              <a:rPr lang="ja-JP" altLang="en-US" sz="1600" b="1" dirty="0" smtClean="0">
                <a:solidFill>
                  <a:schemeClr val="accent5">
                    <a:lumMod val="75000"/>
                  </a:schemeClr>
                </a:solidFill>
              </a:rPr>
              <a:t>モデル</a:t>
            </a:r>
            <a:r>
              <a:rPr lang="ja-JP" altLang="en-US" sz="1600" b="1" dirty="0" smtClean="0"/>
              <a:t>　</a:t>
            </a:r>
            <a:endParaRPr lang="en-US" altLang="ja-JP" sz="1600" b="1" dirty="0" smtClean="0"/>
          </a:p>
          <a:p>
            <a:r>
              <a:rPr lang="en-US" altLang="ja-JP" sz="1400" b="1" dirty="0" smtClean="0"/>
              <a:t>(</a:t>
            </a:r>
            <a:r>
              <a:rPr lang="ja-JP" altLang="en-US" sz="1400" b="1" dirty="0" smtClean="0"/>
              <a:t>観測値と一番近いグリッド</a:t>
            </a:r>
            <a:r>
              <a:rPr lang="en-US" altLang="ja-JP" sz="1400" b="1" dirty="0" smtClean="0"/>
              <a:t>)</a:t>
            </a:r>
          </a:p>
        </p:txBody>
      </p:sp>
      <p:pic>
        <p:nvPicPr>
          <p:cNvPr id="128" name="図 127" descr="qr-tachich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32440" y="116632"/>
            <a:ext cx="504056" cy="504056"/>
          </a:xfrm>
          <a:prstGeom prst="rect">
            <a:avLst/>
          </a:prstGeom>
        </p:spPr>
      </p:pic>
      <p:sp>
        <p:nvSpPr>
          <p:cNvPr id="76" name="テキスト ボックス 75"/>
          <p:cNvSpPr txBox="1"/>
          <p:nvPr/>
        </p:nvSpPr>
        <p:spPr>
          <a:xfrm>
            <a:off x="1547664" y="126876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1998</a:t>
            </a:r>
            <a:r>
              <a:rPr kumimoji="1" lang="ja-JP" altLang="en-US" sz="2400" dirty="0" smtClean="0"/>
              <a:t>年</a:t>
            </a:r>
            <a:endParaRPr kumimoji="1" lang="ja-JP" altLang="en-US" sz="2400" dirty="0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1547664" y="400506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2006</a:t>
            </a:r>
            <a:r>
              <a:rPr kumimoji="1" lang="ja-JP" altLang="en-US" sz="2400" dirty="0" smtClean="0"/>
              <a:t>年</a:t>
            </a:r>
            <a:endParaRPr kumimoji="1" lang="ja-JP" altLang="en-US" sz="2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228184" y="371703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放球番号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444208" y="648866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放球番号</a:t>
            </a:r>
            <a:endParaRPr kumimoji="1" lang="ja-JP" altLang="en-US" dirty="0"/>
          </a:p>
        </p:txBody>
      </p:sp>
      <p:grpSp>
        <p:nvGrpSpPr>
          <p:cNvPr id="32" name="グループ化 53"/>
          <p:cNvGrpSpPr/>
          <p:nvPr/>
        </p:nvGrpSpPr>
        <p:grpSpPr>
          <a:xfrm>
            <a:off x="755576" y="4869162"/>
            <a:ext cx="2376264" cy="1336216"/>
            <a:chOff x="2267744" y="2780928"/>
            <a:chExt cx="1872208" cy="1494264"/>
          </a:xfrm>
        </p:grpSpPr>
        <p:sp>
          <p:nvSpPr>
            <p:cNvPr id="33" name="円/楕円 32"/>
            <p:cNvSpPr/>
            <p:nvPr/>
          </p:nvSpPr>
          <p:spPr>
            <a:xfrm>
              <a:off x="2267744" y="2780928"/>
              <a:ext cx="1872208" cy="1296144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2657787" y="3827757"/>
              <a:ext cx="1092121" cy="4474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 smtClean="0"/>
                <a:t>平均</a:t>
              </a:r>
              <a:r>
                <a:rPr lang="en-US" altLang="ja-JP" sz="2000" b="1" dirty="0" smtClean="0"/>
                <a:t>5</a:t>
              </a:r>
              <a:r>
                <a:rPr kumimoji="1" lang="ja-JP" altLang="en-US" sz="2000" b="1" dirty="0" smtClean="0"/>
                <a:t>℃</a:t>
              </a:r>
              <a:endParaRPr kumimoji="1" lang="ja-JP" altLang="en-US" sz="2000" b="1" dirty="0"/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97" name="グループ化 96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96" name="正方形/長方形 95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2" name="グループ化 91"/>
              <p:cNvGrpSpPr/>
              <p:nvPr/>
            </p:nvGrpSpPr>
            <p:grpSpPr>
              <a:xfrm>
                <a:off x="179512" y="260648"/>
                <a:ext cx="8964488" cy="6461052"/>
                <a:chOff x="179512" y="-144016"/>
                <a:chExt cx="8964488" cy="6461052"/>
              </a:xfrm>
            </p:grpSpPr>
            <p:grpSp>
              <p:nvGrpSpPr>
                <p:cNvPr id="79" name="グループ化 63"/>
                <p:cNvGrpSpPr/>
                <p:nvPr/>
              </p:nvGrpSpPr>
              <p:grpSpPr>
                <a:xfrm>
                  <a:off x="3275855" y="5589241"/>
                  <a:ext cx="3590765" cy="727795"/>
                  <a:chOff x="5148064" y="5013183"/>
                  <a:chExt cx="3240360" cy="657364"/>
                </a:xfrm>
              </p:grpSpPr>
              <p:pic>
                <p:nvPicPr>
                  <p:cNvPr id="80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5148064" y="5013183"/>
                    <a:ext cx="2686050" cy="3238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81" name="テキスト ボックス 80"/>
                  <p:cNvSpPr txBox="1"/>
                  <p:nvPr/>
                </p:nvSpPr>
                <p:spPr>
                  <a:xfrm>
                    <a:off x="5148064" y="5301210"/>
                    <a:ext cx="432048" cy="369332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dirty="0" smtClean="0"/>
                      <a:t>3</a:t>
                    </a:r>
                  </a:p>
                </p:txBody>
              </p:sp>
              <p:sp>
                <p:nvSpPr>
                  <p:cNvPr id="82" name="テキスト ボックス 81"/>
                  <p:cNvSpPr txBox="1"/>
                  <p:nvPr/>
                </p:nvSpPr>
                <p:spPr>
                  <a:xfrm>
                    <a:off x="7524328" y="5301215"/>
                    <a:ext cx="864096" cy="369332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dirty="0" smtClean="0"/>
                      <a:t>17 (</a:t>
                    </a:r>
                    <a:r>
                      <a:rPr lang="ja-JP" altLang="en-US" dirty="0" smtClean="0"/>
                      <a:t>℃</a:t>
                    </a:r>
                    <a:r>
                      <a:rPr lang="en-US" altLang="ja-JP" dirty="0" smtClean="0"/>
                      <a:t>)</a:t>
                    </a:r>
                    <a:endParaRPr kumimoji="1" lang="en-US" altLang="ja-JP" dirty="0" smtClean="0"/>
                  </a:p>
                </p:txBody>
              </p:sp>
              <p:sp>
                <p:nvSpPr>
                  <p:cNvPr id="83" name="テキスト ボックス 82"/>
                  <p:cNvSpPr txBox="1"/>
                  <p:nvPr/>
                </p:nvSpPr>
                <p:spPr>
                  <a:xfrm>
                    <a:off x="5652120" y="5301211"/>
                    <a:ext cx="432048" cy="369332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dirty="0" smtClean="0"/>
                      <a:t>6</a:t>
                    </a:r>
                    <a:endParaRPr kumimoji="1" lang="en-US" altLang="ja-JP" dirty="0" smtClean="0"/>
                  </a:p>
                </p:txBody>
              </p:sp>
              <p:sp>
                <p:nvSpPr>
                  <p:cNvPr id="84" name="テキスト ボックス 83"/>
                  <p:cNvSpPr txBox="1"/>
                  <p:nvPr/>
                </p:nvSpPr>
                <p:spPr>
                  <a:xfrm>
                    <a:off x="6156176" y="5301212"/>
                    <a:ext cx="432048" cy="369332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dirty="0" smtClean="0"/>
                      <a:t>9</a:t>
                    </a:r>
                    <a:endParaRPr kumimoji="1" lang="en-US" altLang="ja-JP" dirty="0" smtClean="0"/>
                  </a:p>
                </p:txBody>
              </p:sp>
              <p:sp>
                <p:nvSpPr>
                  <p:cNvPr id="85" name="テキスト ボックス 84"/>
                  <p:cNvSpPr txBox="1"/>
                  <p:nvPr/>
                </p:nvSpPr>
                <p:spPr>
                  <a:xfrm>
                    <a:off x="6588224" y="5301213"/>
                    <a:ext cx="432048" cy="369332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dirty="0" smtClean="0"/>
                      <a:t>12</a:t>
                    </a:r>
                    <a:endParaRPr kumimoji="1" lang="en-US" altLang="ja-JP" dirty="0" smtClean="0"/>
                  </a:p>
                </p:txBody>
              </p:sp>
              <p:sp>
                <p:nvSpPr>
                  <p:cNvPr id="86" name="テキスト ボックス 85"/>
                  <p:cNvSpPr txBox="1"/>
                  <p:nvPr/>
                </p:nvSpPr>
                <p:spPr>
                  <a:xfrm>
                    <a:off x="7092280" y="5301214"/>
                    <a:ext cx="432048" cy="369332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dirty="0" smtClean="0"/>
                      <a:t>15</a:t>
                    </a:r>
                    <a:endParaRPr kumimoji="1" lang="en-US" altLang="ja-JP" dirty="0" smtClean="0"/>
                  </a:p>
                </p:txBody>
              </p:sp>
            </p:grpSp>
            <p:pic>
              <p:nvPicPr>
                <p:cNvPr id="87" name="図 86" descr="SST2006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4572000" y="908720"/>
                  <a:ext cx="4572000" cy="4722820"/>
                </a:xfrm>
                <a:prstGeom prst="rect">
                  <a:avLst/>
                </a:prstGeom>
              </p:spPr>
            </p:pic>
            <p:pic>
              <p:nvPicPr>
                <p:cNvPr id="88" name="図 87" descr="SST1998.png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179512" y="908720"/>
                  <a:ext cx="4644008" cy="4729100"/>
                </a:xfrm>
                <a:prstGeom prst="rect">
                  <a:avLst/>
                </a:prstGeom>
              </p:spPr>
            </p:pic>
            <p:pic>
              <p:nvPicPr>
                <p:cNvPr id="90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83568" y="-144016"/>
                  <a:ext cx="3419957" cy="14127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1" name="Picture 8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48064" y="-144016"/>
                  <a:ext cx="3447580" cy="1413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30" name="テキスト ボックス 29"/>
            <p:cNvSpPr txBox="1"/>
            <p:nvPr/>
          </p:nvSpPr>
          <p:spPr>
            <a:xfrm>
              <a:off x="3563888" y="5445224"/>
              <a:ext cx="16561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 smtClean="0">
                  <a:solidFill>
                    <a:srgbClr val="002060"/>
                  </a:solidFill>
                </a:rPr>
                <a:t>ブッソル海峡</a:t>
              </a:r>
              <a:endParaRPr kumimoji="1" lang="ja-JP" altLang="en-US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8207896" y="5985233"/>
            <a:ext cx="936104" cy="872767"/>
            <a:chOff x="7596336" y="5373212"/>
            <a:chExt cx="1368152" cy="1304816"/>
          </a:xfrm>
        </p:grpSpPr>
        <p:pic>
          <p:nvPicPr>
            <p:cNvPr id="36" name="図 35" descr="IMG_8336.JPG"/>
            <p:cNvPicPr>
              <a:picLocks noChangeAspect="1"/>
            </p:cNvPicPr>
            <p:nvPr/>
          </p:nvPicPr>
          <p:blipFill>
            <a:blip r:embed="rId8" cstate="print"/>
            <a:srcRect l="8108" t="7207" r="18919"/>
            <a:stretch>
              <a:fillRect/>
            </a:stretch>
          </p:blipFill>
          <p:spPr>
            <a:xfrm>
              <a:off x="7596336" y="5373216"/>
              <a:ext cx="1368152" cy="1304812"/>
            </a:xfrm>
            <a:prstGeom prst="rect">
              <a:avLst/>
            </a:prstGeom>
          </p:spPr>
        </p:pic>
        <p:sp>
          <p:nvSpPr>
            <p:cNvPr id="37" name="テキスト ボックス 36"/>
            <p:cNvSpPr txBox="1"/>
            <p:nvPr/>
          </p:nvSpPr>
          <p:spPr>
            <a:xfrm>
              <a:off x="7701578" y="5373212"/>
              <a:ext cx="720080" cy="874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5</a:t>
              </a:r>
              <a:endParaRPr kumimoji="1" lang="ja-JP" alt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467544" y="116632"/>
            <a:ext cx="8229600" cy="5760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noProof="0" dirty="0" smtClean="0">
                <a:latin typeface="+mj-lt"/>
                <a:ea typeface="+mj-ea"/>
                <a:cs typeface="+mj-cs"/>
              </a:rPr>
              <a:t>1998</a:t>
            </a:r>
            <a:r>
              <a:rPr lang="ja-JP" altLang="en-US" sz="3200" noProof="0" dirty="0" smtClean="0">
                <a:latin typeface="+mj-lt"/>
                <a:ea typeface="+mj-ea"/>
                <a:cs typeface="+mj-cs"/>
              </a:rPr>
              <a:t>年　</a:t>
            </a:r>
            <a:r>
              <a:rPr lang="en-US" altLang="ja-JP" sz="3200" noProof="0" dirty="0" smtClean="0">
                <a:latin typeface="+mj-lt"/>
                <a:ea typeface="+mj-ea"/>
                <a:cs typeface="+mj-cs"/>
              </a:rPr>
              <a:t>7</a:t>
            </a:r>
            <a:r>
              <a:rPr lang="ja-JP" altLang="en-US" sz="3200" noProof="0" dirty="0" smtClean="0">
                <a:latin typeface="+mj-lt"/>
                <a:ea typeface="+mj-ea"/>
                <a:cs typeface="+mj-cs"/>
              </a:rPr>
              <a:t>月　気温の鉛直プロファイル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6430947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コネクタ 6"/>
          <p:cNvCxnSpPr/>
          <p:nvPr/>
        </p:nvCxnSpPr>
        <p:spPr>
          <a:xfrm>
            <a:off x="4283968" y="1196752"/>
            <a:ext cx="0" cy="4752528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6516216" y="1196752"/>
            <a:ext cx="0" cy="4752528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グループ化 20"/>
          <p:cNvGrpSpPr/>
          <p:nvPr/>
        </p:nvGrpSpPr>
        <p:grpSpPr>
          <a:xfrm>
            <a:off x="4427984" y="5445224"/>
            <a:ext cx="2088232" cy="576064"/>
            <a:chOff x="4427984" y="5445224"/>
            <a:chExt cx="2088232" cy="576064"/>
          </a:xfrm>
        </p:grpSpPr>
        <p:sp>
          <p:nvSpPr>
            <p:cNvPr id="12" name="円/楕円 11"/>
            <p:cNvSpPr/>
            <p:nvPr/>
          </p:nvSpPr>
          <p:spPr>
            <a:xfrm>
              <a:off x="4427984" y="5445224"/>
              <a:ext cx="2088232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4932040" y="5517232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低温</a:t>
              </a:r>
              <a:endParaRPr kumimoji="1" lang="ja-JP" alt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4427984" y="1412776"/>
            <a:ext cx="2088232" cy="576064"/>
            <a:chOff x="4427984" y="1412776"/>
            <a:chExt cx="2088232" cy="576064"/>
          </a:xfrm>
        </p:grpSpPr>
        <p:sp>
          <p:nvSpPr>
            <p:cNvPr id="15" name="円/楕円 14"/>
            <p:cNvSpPr/>
            <p:nvPr/>
          </p:nvSpPr>
          <p:spPr>
            <a:xfrm>
              <a:off x="4427984" y="1412776"/>
              <a:ext cx="2088232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4932040" y="1484784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低温</a:t>
              </a:r>
              <a:endParaRPr kumimoji="1" lang="ja-JP" alt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4427984" y="4221088"/>
            <a:ext cx="2088232" cy="576064"/>
            <a:chOff x="4427984" y="4221088"/>
            <a:chExt cx="2088232" cy="576064"/>
          </a:xfrm>
        </p:grpSpPr>
        <p:sp>
          <p:nvSpPr>
            <p:cNvPr id="17" name="円/楕円 16"/>
            <p:cNvSpPr/>
            <p:nvPr/>
          </p:nvSpPr>
          <p:spPr>
            <a:xfrm>
              <a:off x="4427984" y="4221088"/>
              <a:ext cx="2088232" cy="57606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4932040" y="4293096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高温</a:t>
              </a:r>
              <a:endParaRPr kumimoji="1" lang="ja-JP" alt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251520" y="69269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高度</a:t>
            </a:r>
            <a:r>
              <a:rPr kumimoji="1" lang="en-US" altLang="ja-JP" sz="2400" dirty="0" smtClean="0"/>
              <a:t>(m)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524328" y="5589240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観測点</a:t>
            </a:r>
            <a:r>
              <a:rPr lang="ja-JP" altLang="en-US" dirty="0" smtClean="0"/>
              <a:t>番号</a:t>
            </a:r>
            <a:endParaRPr kumimoji="1" lang="ja-JP" altLang="en-US" dirty="0"/>
          </a:p>
        </p:txBody>
      </p:sp>
      <p:grpSp>
        <p:nvGrpSpPr>
          <p:cNvPr id="24" name="グループ化 23"/>
          <p:cNvGrpSpPr/>
          <p:nvPr/>
        </p:nvGrpSpPr>
        <p:grpSpPr>
          <a:xfrm>
            <a:off x="8207896" y="5985233"/>
            <a:ext cx="936104" cy="872767"/>
            <a:chOff x="7596336" y="5373212"/>
            <a:chExt cx="1368152" cy="1304816"/>
          </a:xfrm>
        </p:grpSpPr>
        <p:pic>
          <p:nvPicPr>
            <p:cNvPr id="25" name="図 24" descr="IMG_8336.JPG"/>
            <p:cNvPicPr>
              <a:picLocks noChangeAspect="1"/>
            </p:cNvPicPr>
            <p:nvPr/>
          </p:nvPicPr>
          <p:blipFill>
            <a:blip r:embed="rId3" cstate="print"/>
            <a:srcRect l="8108" t="7207" r="18919"/>
            <a:stretch>
              <a:fillRect/>
            </a:stretch>
          </p:blipFill>
          <p:spPr>
            <a:xfrm>
              <a:off x="7596336" y="5373216"/>
              <a:ext cx="1368152" cy="1304812"/>
            </a:xfrm>
            <a:prstGeom prst="rect">
              <a:avLst/>
            </a:prstGeom>
          </p:spPr>
        </p:pic>
        <p:sp>
          <p:nvSpPr>
            <p:cNvPr id="26" name="テキスト ボックス 25"/>
            <p:cNvSpPr txBox="1"/>
            <p:nvPr/>
          </p:nvSpPr>
          <p:spPr>
            <a:xfrm>
              <a:off x="7701578" y="5373212"/>
              <a:ext cx="720080" cy="874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6</a:t>
              </a:r>
              <a:endParaRPr kumimoji="1" lang="ja-JP" alt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0728"/>
            <a:ext cx="6430947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467544" y="116632"/>
            <a:ext cx="8229600" cy="576064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altLang="ja-JP" sz="3200" dirty="0" smtClean="0"/>
              <a:t>2006</a:t>
            </a:r>
            <a:r>
              <a:rPr lang="ja-JP" altLang="en-US" sz="3200" dirty="0" smtClean="0"/>
              <a:t>年　</a:t>
            </a:r>
            <a:r>
              <a:rPr lang="en-US" altLang="ja-JP" sz="3200" dirty="0" smtClean="0"/>
              <a:t>8</a:t>
            </a:r>
            <a:r>
              <a:rPr lang="ja-JP" altLang="en-US" sz="3200" dirty="0" smtClean="0"/>
              <a:t>月　</a:t>
            </a:r>
            <a:r>
              <a:rPr lang="ja-JP" altLang="en-US" sz="3200" noProof="0" dirty="0" smtClean="0">
                <a:latin typeface="+mj-lt"/>
                <a:ea typeface="+mj-ea"/>
                <a:cs typeface="+mj-cs"/>
              </a:rPr>
              <a:t>気温の鉛直プロファイル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2051720" y="1196752"/>
            <a:ext cx="0" cy="4752528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4355976" y="1196752"/>
            <a:ext cx="0" cy="4752528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グループ化 11"/>
          <p:cNvGrpSpPr/>
          <p:nvPr/>
        </p:nvGrpSpPr>
        <p:grpSpPr>
          <a:xfrm>
            <a:off x="2195736" y="5445224"/>
            <a:ext cx="2088232" cy="576064"/>
            <a:chOff x="4427984" y="5445224"/>
            <a:chExt cx="2088232" cy="576064"/>
          </a:xfrm>
        </p:grpSpPr>
        <p:sp>
          <p:nvSpPr>
            <p:cNvPr id="13" name="円/楕円 12"/>
            <p:cNvSpPr/>
            <p:nvPr/>
          </p:nvSpPr>
          <p:spPr>
            <a:xfrm>
              <a:off x="4427984" y="5445224"/>
              <a:ext cx="2088232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4932040" y="5517232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低温</a:t>
              </a:r>
              <a:endParaRPr kumimoji="1" lang="ja-JP" alt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2195736" y="1412776"/>
            <a:ext cx="2088232" cy="576064"/>
            <a:chOff x="4427984" y="1412776"/>
            <a:chExt cx="2088232" cy="576064"/>
          </a:xfrm>
        </p:grpSpPr>
        <p:sp>
          <p:nvSpPr>
            <p:cNvPr id="16" name="円/楕円 15"/>
            <p:cNvSpPr/>
            <p:nvPr/>
          </p:nvSpPr>
          <p:spPr>
            <a:xfrm>
              <a:off x="4427984" y="1412776"/>
              <a:ext cx="2088232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4932040" y="1484784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低温</a:t>
              </a:r>
              <a:endParaRPr kumimoji="1" lang="ja-JP" alt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2195736" y="4221088"/>
            <a:ext cx="2088232" cy="576064"/>
            <a:chOff x="4427984" y="4221088"/>
            <a:chExt cx="2088232" cy="576064"/>
          </a:xfrm>
        </p:grpSpPr>
        <p:sp>
          <p:nvSpPr>
            <p:cNvPr id="19" name="円/楕円 18"/>
            <p:cNvSpPr/>
            <p:nvPr/>
          </p:nvSpPr>
          <p:spPr>
            <a:xfrm>
              <a:off x="4427984" y="4221088"/>
              <a:ext cx="2088232" cy="57606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4932040" y="4293096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高温</a:t>
              </a:r>
              <a:endParaRPr kumimoji="1" lang="ja-JP" alt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395536" y="69269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高度</a:t>
            </a:r>
            <a:r>
              <a:rPr kumimoji="1" lang="en-US" altLang="ja-JP" sz="2400" dirty="0" smtClean="0"/>
              <a:t>(m)</a:t>
            </a:r>
            <a:endParaRPr kumimoji="1" lang="ja-JP" altLang="en-US" sz="2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524328" y="5589240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観測点</a:t>
            </a:r>
            <a:r>
              <a:rPr lang="ja-JP" altLang="en-US" dirty="0" smtClean="0"/>
              <a:t>番号</a:t>
            </a:r>
            <a:endParaRPr kumimoji="1" lang="ja-JP" altLang="en-US" dirty="0"/>
          </a:p>
        </p:txBody>
      </p:sp>
      <p:grpSp>
        <p:nvGrpSpPr>
          <p:cNvPr id="23" name="グループ化 22"/>
          <p:cNvGrpSpPr/>
          <p:nvPr/>
        </p:nvGrpSpPr>
        <p:grpSpPr>
          <a:xfrm>
            <a:off x="8207896" y="5985233"/>
            <a:ext cx="936104" cy="872767"/>
            <a:chOff x="7596336" y="5373212"/>
            <a:chExt cx="1368152" cy="1304816"/>
          </a:xfrm>
        </p:grpSpPr>
        <p:pic>
          <p:nvPicPr>
            <p:cNvPr id="24" name="図 23" descr="IMG_8336.JPG"/>
            <p:cNvPicPr>
              <a:picLocks noChangeAspect="1"/>
            </p:cNvPicPr>
            <p:nvPr/>
          </p:nvPicPr>
          <p:blipFill>
            <a:blip r:embed="rId3" cstate="print"/>
            <a:srcRect l="8108" t="7207" r="18919"/>
            <a:stretch>
              <a:fillRect/>
            </a:stretch>
          </p:blipFill>
          <p:spPr>
            <a:xfrm>
              <a:off x="7596336" y="5373216"/>
              <a:ext cx="1368152" cy="1304812"/>
            </a:xfrm>
            <a:prstGeom prst="rect">
              <a:avLst/>
            </a:prstGeom>
          </p:spPr>
        </p:pic>
        <p:sp>
          <p:nvSpPr>
            <p:cNvPr id="25" name="テキスト ボックス 24"/>
            <p:cNvSpPr txBox="1"/>
            <p:nvPr/>
          </p:nvSpPr>
          <p:spPr>
            <a:xfrm>
              <a:off x="7701578" y="5373212"/>
              <a:ext cx="720080" cy="874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7</a:t>
              </a:r>
              <a:endParaRPr kumimoji="1" lang="ja-JP" alt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704856" cy="634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2915816" y="332656"/>
            <a:ext cx="36724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87624" y="26064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2006</a:t>
            </a:r>
            <a:r>
              <a:rPr kumimoji="1" lang="ja-JP" altLang="en-US" sz="2800" dirty="0" smtClean="0"/>
              <a:t>年　</a:t>
            </a:r>
            <a:r>
              <a:rPr kumimoji="1" lang="en-US" altLang="ja-JP" sz="2800" dirty="0" smtClean="0"/>
              <a:t>8</a:t>
            </a:r>
            <a:r>
              <a:rPr kumimoji="1" lang="ja-JP" altLang="en-US" sz="2800" dirty="0" smtClean="0"/>
              <a:t>月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60032" y="26064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1998</a:t>
            </a:r>
            <a:r>
              <a:rPr kumimoji="1" lang="ja-JP" altLang="en-US" sz="2800" dirty="0" smtClean="0"/>
              <a:t>年　</a:t>
            </a:r>
            <a:r>
              <a:rPr lang="en-US" altLang="ja-JP" sz="2800" dirty="0" smtClean="0"/>
              <a:t>7</a:t>
            </a:r>
            <a:r>
              <a:rPr kumimoji="1" lang="ja-JP" altLang="en-US" sz="2800" dirty="0" smtClean="0"/>
              <a:t>月</a:t>
            </a:r>
            <a:endParaRPr kumimoji="1" lang="ja-JP" altLang="en-US" sz="2800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4031432" y="188640"/>
            <a:ext cx="5112568" cy="3096344"/>
            <a:chOff x="4932040" y="1124744"/>
            <a:chExt cx="4061560" cy="2115616"/>
          </a:xfrm>
        </p:grpSpPr>
        <p:pic>
          <p:nvPicPr>
            <p:cNvPr id="11" name="図 10" descr="SST2006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48264" y="1124744"/>
              <a:ext cx="2045336" cy="2112807"/>
            </a:xfrm>
            <a:prstGeom prst="rect">
              <a:avLst/>
            </a:prstGeom>
          </p:spPr>
        </p:pic>
        <p:pic>
          <p:nvPicPr>
            <p:cNvPr id="12" name="図 11" descr="SST1998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32040" y="1124744"/>
              <a:ext cx="2077549" cy="2115616"/>
            </a:xfrm>
            <a:prstGeom prst="rect">
              <a:avLst/>
            </a:prstGeom>
          </p:spPr>
        </p:pic>
      </p:grpSp>
      <p:sp>
        <p:nvSpPr>
          <p:cNvPr id="15" name="テキスト ボックス 14"/>
          <p:cNvSpPr txBox="1"/>
          <p:nvPr/>
        </p:nvSpPr>
        <p:spPr>
          <a:xfrm>
            <a:off x="179512" y="188640"/>
            <a:ext cx="1475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高度</a:t>
            </a:r>
            <a:r>
              <a:rPr kumimoji="1" lang="en-US" altLang="ja-JP" sz="2400" dirty="0" smtClean="0"/>
              <a:t>(m)</a:t>
            </a:r>
            <a:endParaRPr kumimoji="1" lang="ja-JP" altLang="en-US" sz="2400" dirty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4932040" y="404664"/>
            <a:ext cx="216024" cy="5976664"/>
            <a:chOff x="4716016" y="764704"/>
            <a:chExt cx="216024" cy="5256584"/>
          </a:xfrm>
        </p:grpSpPr>
        <p:sp>
          <p:nvSpPr>
            <p:cNvPr id="21" name="正方形/長方形 20"/>
            <p:cNvSpPr/>
            <p:nvPr/>
          </p:nvSpPr>
          <p:spPr>
            <a:xfrm>
              <a:off x="4716016" y="764704"/>
              <a:ext cx="216024" cy="52565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2" name="直線コネクタ 21"/>
            <p:cNvCxnSpPr/>
            <p:nvPr/>
          </p:nvCxnSpPr>
          <p:spPr>
            <a:xfrm>
              <a:off x="4716016" y="1052736"/>
              <a:ext cx="0" cy="48245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4932040" y="1052736"/>
              <a:ext cx="0" cy="48245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グループ化 18"/>
          <p:cNvGrpSpPr/>
          <p:nvPr/>
        </p:nvGrpSpPr>
        <p:grpSpPr>
          <a:xfrm>
            <a:off x="323528" y="260648"/>
            <a:ext cx="8820472" cy="4274606"/>
            <a:chOff x="323528" y="-243408"/>
            <a:chExt cx="8820472" cy="4274606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323528" y="2276872"/>
              <a:ext cx="8352928" cy="1754326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ja-JP" altLang="en-US" sz="3600" dirty="0" smtClean="0">
                  <a:solidFill>
                    <a:schemeClr val="tx1"/>
                  </a:solidFill>
                </a:rPr>
                <a:t>ブッソル海峡では</a:t>
              </a:r>
              <a:r>
                <a:rPr lang="ja-JP" altLang="en-US" sz="3600" dirty="0" smtClean="0">
                  <a:solidFill>
                    <a:srgbClr val="7030A0"/>
                  </a:solidFill>
                </a:rPr>
                <a:t>いつでも</a:t>
              </a:r>
              <a:endParaRPr lang="en-US" altLang="ja-JP" sz="3600" dirty="0" smtClean="0">
                <a:solidFill>
                  <a:srgbClr val="7030A0"/>
                </a:solidFill>
              </a:endParaRPr>
            </a:p>
            <a:p>
              <a:pPr algn="ctr"/>
              <a:r>
                <a:rPr lang="ja-JP" altLang="en-US" sz="3600" dirty="0" smtClean="0">
                  <a:solidFill>
                    <a:srgbClr val="0070C0"/>
                  </a:solidFill>
                </a:rPr>
                <a:t>低温</a:t>
              </a:r>
              <a:r>
                <a:rPr lang="ja-JP" altLang="en-US" sz="3600" dirty="0" smtClean="0"/>
                <a:t>・</a:t>
              </a:r>
              <a:r>
                <a:rPr lang="ja-JP" altLang="en-US" sz="3600" dirty="0" smtClean="0">
                  <a:solidFill>
                    <a:srgbClr val="FF0000"/>
                  </a:solidFill>
                </a:rPr>
                <a:t>高温</a:t>
              </a:r>
              <a:r>
                <a:rPr lang="ja-JP" altLang="en-US" sz="3600" dirty="0" smtClean="0"/>
                <a:t>・</a:t>
              </a:r>
              <a:r>
                <a:rPr lang="ja-JP" altLang="en-US" sz="3600" dirty="0" smtClean="0">
                  <a:solidFill>
                    <a:srgbClr val="0070C0"/>
                  </a:solidFill>
                </a:rPr>
                <a:t>低温</a:t>
              </a:r>
              <a:r>
                <a:rPr lang="ja-JP" altLang="en-US" sz="3600" dirty="0" smtClean="0">
                  <a:solidFill>
                    <a:schemeClr val="tx1"/>
                  </a:solidFill>
                </a:rPr>
                <a:t>の</a:t>
              </a:r>
              <a:endParaRPr lang="en-US" altLang="ja-JP" sz="36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ja-JP" altLang="en-US" sz="3600" dirty="0" smtClean="0"/>
                <a:t>気温プロファイルをしている</a:t>
              </a:r>
              <a:endParaRPr lang="en-US" altLang="ja-JP" sz="3600" dirty="0" smtClean="0"/>
            </a:p>
          </p:txBody>
        </p:sp>
        <p:grpSp>
          <p:nvGrpSpPr>
            <p:cNvPr id="18" name="グループ化 17"/>
            <p:cNvGrpSpPr/>
            <p:nvPr/>
          </p:nvGrpSpPr>
          <p:grpSpPr>
            <a:xfrm>
              <a:off x="4247456" y="-243408"/>
              <a:ext cx="4896544" cy="3096344"/>
              <a:chOff x="4247456" y="-243408"/>
              <a:chExt cx="4896544" cy="3096344"/>
            </a:xfrm>
          </p:grpSpPr>
          <p:sp>
            <p:nvSpPr>
              <p:cNvPr id="16" name="爆発 2 15"/>
              <p:cNvSpPr/>
              <p:nvPr/>
            </p:nvSpPr>
            <p:spPr>
              <a:xfrm flipH="1">
                <a:off x="4247456" y="-243408"/>
                <a:ext cx="4896544" cy="3096344"/>
              </a:xfrm>
              <a:prstGeom prst="irregularSeal2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5436096" y="548680"/>
                <a:ext cx="280831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400" i="1" dirty="0" smtClean="0">
                    <a:solidFill>
                      <a:srgbClr val="7030A0"/>
                    </a:solidFill>
                  </a:rPr>
                  <a:t>年が違っても</a:t>
                </a:r>
                <a:endParaRPr kumimoji="1" lang="en-US" altLang="ja-JP" sz="2400" i="1" dirty="0" smtClean="0">
                  <a:solidFill>
                    <a:srgbClr val="7030A0"/>
                  </a:solidFill>
                </a:endParaRPr>
              </a:p>
              <a:p>
                <a:pPr algn="ctr"/>
                <a:r>
                  <a:rPr lang="en-US" altLang="ja-JP" sz="2400" i="1" dirty="0" smtClean="0">
                    <a:solidFill>
                      <a:srgbClr val="7030A0"/>
                    </a:solidFill>
                  </a:rPr>
                  <a:t>7</a:t>
                </a:r>
                <a:r>
                  <a:rPr lang="ja-JP" altLang="en-US" sz="2400" i="1" dirty="0" smtClean="0">
                    <a:solidFill>
                      <a:srgbClr val="7030A0"/>
                    </a:solidFill>
                  </a:rPr>
                  <a:t>月でも</a:t>
                </a:r>
                <a:r>
                  <a:rPr lang="en-US" altLang="ja-JP" sz="2400" i="1" dirty="0" smtClean="0">
                    <a:solidFill>
                      <a:srgbClr val="7030A0"/>
                    </a:solidFill>
                  </a:rPr>
                  <a:t>8</a:t>
                </a:r>
                <a:r>
                  <a:rPr lang="ja-JP" altLang="en-US" sz="2400" i="1" dirty="0" smtClean="0">
                    <a:solidFill>
                      <a:srgbClr val="7030A0"/>
                    </a:solidFill>
                  </a:rPr>
                  <a:t>月でも</a:t>
                </a:r>
                <a:endParaRPr lang="en-US" altLang="ja-JP" sz="2400" i="1" dirty="0" smtClean="0">
                  <a:solidFill>
                    <a:srgbClr val="7030A0"/>
                  </a:solidFill>
                </a:endParaRPr>
              </a:p>
              <a:p>
                <a:pPr algn="ctr"/>
                <a:r>
                  <a:rPr kumimoji="1" lang="ja-JP" altLang="en-US" sz="2400" i="1" dirty="0" smtClean="0">
                    <a:solidFill>
                      <a:srgbClr val="7030A0"/>
                    </a:solidFill>
                  </a:rPr>
                  <a:t>朝でも昼でも夜でも</a:t>
                </a:r>
                <a:endParaRPr kumimoji="1" lang="en-US" altLang="ja-JP" sz="2400" i="1" dirty="0" smtClean="0">
                  <a:solidFill>
                    <a:srgbClr val="7030A0"/>
                  </a:solidFill>
                </a:endParaRPr>
              </a:p>
              <a:p>
                <a:pPr algn="ctr"/>
                <a:r>
                  <a:rPr lang="ja-JP" altLang="en-US" sz="2400" i="1" dirty="0" smtClean="0">
                    <a:solidFill>
                      <a:srgbClr val="7030A0"/>
                    </a:solidFill>
                  </a:rPr>
                  <a:t>日をまたいでも</a:t>
                </a:r>
                <a:endParaRPr kumimoji="1" lang="ja-JP" altLang="en-US" sz="2400" i="1" dirty="0">
                  <a:solidFill>
                    <a:srgbClr val="7030A0"/>
                  </a:solidFill>
                </a:endParaRPr>
              </a:p>
            </p:txBody>
          </p:sp>
        </p:grpSp>
      </p:grpSp>
      <p:sp>
        <p:nvSpPr>
          <p:cNvPr id="27" name="爆発 1 26"/>
          <p:cNvSpPr/>
          <p:nvPr/>
        </p:nvSpPr>
        <p:spPr>
          <a:xfrm>
            <a:off x="5868144" y="4221088"/>
            <a:ext cx="3168352" cy="2016224"/>
          </a:xfrm>
          <a:prstGeom prst="irregularSeal1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NEW!!</a:t>
            </a:r>
            <a:endParaRPr kumimoji="1" lang="ja-JP" altLang="en-US" sz="4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8388424" y="6165304"/>
            <a:ext cx="755576" cy="692696"/>
            <a:chOff x="7596336" y="5373212"/>
            <a:chExt cx="1368152" cy="1304816"/>
          </a:xfrm>
        </p:grpSpPr>
        <p:pic>
          <p:nvPicPr>
            <p:cNvPr id="25" name="図 24" descr="IMG_8336.JPG"/>
            <p:cNvPicPr>
              <a:picLocks noChangeAspect="1"/>
            </p:cNvPicPr>
            <p:nvPr/>
          </p:nvPicPr>
          <p:blipFill>
            <a:blip r:embed="rId5" cstate="print"/>
            <a:srcRect l="8108" t="7207" r="18919"/>
            <a:stretch>
              <a:fillRect/>
            </a:stretch>
          </p:blipFill>
          <p:spPr>
            <a:xfrm>
              <a:off x="7596336" y="5373216"/>
              <a:ext cx="1368152" cy="1304812"/>
            </a:xfrm>
            <a:prstGeom prst="rect">
              <a:avLst/>
            </a:prstGeom>
          </p:spPr>
        </p:pic>
        <p:sp>
          <p:nvSpPr>
            <p:cNvPr id="26" name="テキスト ボックス 25"/>
            <p:cNvSpPr txBox="1"/>
            <p:nvPr/>
          </p:nvSpPr>
          <p:spPr>
            <a:xfrm>
              <a:off x="7701578" y="5373212"/>
              <a:ext cx="720081" cy="985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8</a:t>
              </a:r>
              <a:endParaRPr kumimoji="1" lang="ja-JP" alt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6805264" cy="561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764704"/>
            <a:ext cx="6805264" cy="560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764704"/>
            <a:ext cx="6805264" cy="560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テキスト ボックス 13"/>
          <p:cNvSpPr txBox="1"/>
          <p:nvPr/>
        </p:nvSpPr>
        <p:spPr>
          <a:xfrm>
            <a:off x="2987824" y="620688"/>
            <a:ext cx="33843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572000" y="476672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1998</a:t>
            </a:r>
            <a:r>
              <a:rPr kumimoji="1" lang="ja-JP" altLang="en-US" sz="2800" dirty="0" smtClean="0"/>
              <a:t>年　</a:t>
            </a:r>
            <a:r>
              <a:rPr lang="en-US" altLang="ja-JP" sz="2800" dirty="0" smtClean="0"/>
              <a:t>7</a:t>
            </a:r>
            <a:r>
              <a:rPr kumimoji="1" lang="ja-JP" altLang="en-US" sz="2800" dirty="0" smtClean="0"/>
              <a:t>月</a:t>
            </a:r>
            <a:endParaRPr kumimoji="1" lang="ja-JP" altLang="en-US" sz="2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99592" y="476672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2006</a:t>
            </a:r>
            <a:r>
              <a:rPr kumimoji="1" lang="ja-JP" altLang="en-US" sz="2800" dirty="0" smtClean="0"/>
              <a:t>年　</a:t>
            </a:r>
            <a:r>
              <a:rPr kumimoji="1" lang="en-US" altLang="ja-JP" sz="2800" dirty="0" smtClean="0"/>
              <a:t>8</a:t>
            </a:r>
            <a:r>
              <a:rPr kumimoji="1" lang="ja-JP" altLang="en-US" sz="2800" dirty="0" smtClean="0"/>
              <a:t>月</a:t>
            </a:r>
            <a:endParaRPr kumimoji="1" lang="ja-JP" altLang="en-US" sz="2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419872" y="11663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混合比</a:t>
            </a:r>
            <a:endParaRPr kumimoji="1" lang="ja-JP" altLang="en-US" sz="28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491880" y="0"/>
            <a:ext cx="24482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/>
              <a:t>風速</a:t>
            </a:r>
            <a:endParaRPr kumimoji="1" lang="ja-JP" altLang="en-US" sz="2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419872" y="0"/>
            <a:ext cx="24482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/>
              <a:t>風向</a:t>
            </a:r>
            <a:endParaRPr kumimoji="1" lang="ja-JP" altLang="en-US" sz="2800" dirty="0"/>
          </a:p>
        </p:txBody>
      </p:sp>
      <p:grpSp>
        <p:nvGrpSpPr>
          <p:cNvPr id="24" name="グループ化 23"/>
          <p:cNvGrpSpPr/>
          <p:nvPr/>
        </p:nvGrpSpPr>
        <p:grpSpPr>
          <a:xfrm>
            <a:off x="4716016" y="764704"/>
            <a:ext cx="216024" cy="5256584"/>
            <a:chOff x="4716016" y="764704"/>
            <a:chExt cx="216024" cy="5256584"/>
          </a:xfrm>
        </p:grpSpPr>
        <p:sp>
          <p:nvSpPr>
            <p:cNvPr id="16" name="正方形/長方形 15"/>
            <p:cNvSpPr/>
            <p:nvPr/>
          </p:nvSpPr>
          <p:spPr>
            <a:xfrm>
              <a:off x="4716016" y="764704"/>
              <a:ext cx="216024" cy="52565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2" name="直線コネクタ 21"/>
            <p:cNvCxnSpPr/>
            <p:nvPr/>
          </p:nvCxnSpPr>
          <p:spPr>
            <a:xfrm>
              <a:off x="4716016" y="1052736"/>
              <a:ext cx="0" cy="48245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4932040" y="1052736"/>
              <a:ext cx="0" cy="48245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テキスト ボックス 5"/>
          <p:cNvSpPr txBox="1"/>
          <p:nvPr/>
        </p:nvSpPr>
        <p:spPr>
          <a:xfrm>
            <a:off x="791072" y="2420888"/>
            <a:ext cx="8352928" cy="120032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3600" dirty="0" smtClean="0">
                <a:solidFill>
                  <a:srgbClr val="7030A0"/>
                </a:solidFill>
              </a:rPr>
              <a:t>1998</a:t>
            </a:r>
            <a:r>
              <a:rPr lang="ja-JP" altLang="en-US" sz="3600" dirty="0" smtClean="0">
                <a:solidFill>
                  <a:srgbClr val="7030A0"/>
                </a:solidFill>
              </a:rPr>
              <a:t>年</a:t>
            </a:r>
            <a:r>
              <a:rPr lang="en-US" altLang="ja-JP" sz="3600" dirty="0" smtClean="0">
                <a:solidFill>
                  <a:srgbClr val="7030A0"/>
                </a:solidFill>
              </a:rPr>
              <a:t>7</a:t>
            </a:r>
            <a:r>
              <a:rPr lang="ja-JP" altLang="en-US" sz="3600" dirty="0" smtClean="0">
                <a:solidFill>
                  <a:srgbClr val="7030A0"/>
                </a:solidFill>
              </a:rPr>
              <a:t>月</a:t>
            </a:r>
            <a:r>
              <a:rPr lang="ja-JP" altLang="en-US" sz="3600" dirty="0" smtClean="0"/>
              <a:t>と</a:t>
            </a:r>
            <a:r>
              <a:rPr lang="en-US" altLang="ja-JP" sz="3600" dirty="0" smtClean="0">
                <a:solidFill>
                  <a:srgbClr val="7030A0"/>
                </a:solidFill>
              </a:rPr>
              <a:t>2006</a:t>
            </a:r>
            <a:r>
              <a:rPr lang="ja-JP" altLang="en-US" sz="3600" dirty="0" smtClean="0">
                <a:solidFill>
                  <a:srgbClr val="7030A0"/>
                </a:solidFill>
              </a:rPr>
              <a:t>年</a:t>
            </a:r>
            <a:r>
              <a:rPr lang="en-US" altLang="ja-JP" sz="3600" dirty="0" smtClean="0">
                <a:solidFill>
                  <a:srgbClr val="7030A0"/>
                </a:solidFill>
              </a:rPr>
              <a:t>8</a:t>
            </a:r>
            <a:r>
              <a:rPr lang="ja-JP" altLang="en-US" sz="3600" dirty="0" smtClean="0">
                <a:solidFill>
                  <a:srgbClr val="7030A0"/>
                </a:solidFill>
              </a:rPr>
              <a:t>月</a:t>
            </a:r>
            <a:r>
              <a:rPr lang="ja-JP" altLang="en-US" sz="3600" dirty="0" smtClean="0"/>
              <a:t>では</a:t>
            </a:r>
            <a:endParaRPr lang="en-US" altLang="ja-JP" sz="3600" dirty="0" smtClean="0"/>
          </a:p>
          <a:p>
            <a:pPr algn="ctr"/>
            <a:r>
              <a:rPr lang="ja-JP" altLang="en-US" sz="3600" dirty="0" smtClean="0"/>
              <a:t>ブッソル海峡の大気の場は全く</a:t>
            </a:r>
            <a:r>
              <a:rPr lang="ja-JP" altLang="en-US" sz="3600" dirty="0" smtClean="0">
                <a:solidFill>
                  <a:schemeClr val="tx1"/>
                </a:solidFill>
              </a:rPr>
              <a:t>異なる</a:t>
            </a:r>
            <a:endParaRPr lang="en-US" altLang="ja-JP" sz="3600" dirty="0" smtClean="0">
              <a:solidFill>
                <a:schemeClr val="tx1"/>
              </a:solidFill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8207896" y="5985233"/>
            <a:ext cx="936104" cy="872767"/>
            <a:chOff x="7596336" y="5373212"/>
            <a:chExt cx="1368152" cy="1304816"/>
          </a:xfrm>
        </p:grpSpPr>
        <p:pic>
          <p:nvPicPr>
            <p:cNvPr id="20" name="図 19" descr="IMG_8336.JPG"/>
            <p:cNvPicPr>
              <a:picLocks noChangeAspect="1"/>
            </p:cNvPicPr>
            <p:nvPr/>
          </p:nvPicPr>
          <p:blipFill>
            <a:blip r:embed="rId5" cstate="print"/>
            <a:srcRect l="8108" t="7207" r="18919"/>
            <a:stretch>
              <a:fillRect/>
            </a:stretch>
          </p:blipFill>
          <p:spPr>
            <a:xfrm>
              <a:off x="7596336" y="5373216"/>
              <a:ext cx="1368152" cy="1304812"/>
            </a:xfrm>
            <a:prstGeom prst="rect">
              <a:avLst/>
            </a:prstGeom>
          </p:spPr>
        </p:pic>
        <p:sp>
          <p:nvSpPr>
            <p:cNvPr id="21" name="テキスト ボックス 20"/>
            <p:cNvSpPr txBox="1"/>
            <p:nvPr/>
          </p:nvSpPr>
          <p:spPr>
            <a:xfrm>
              <a:off x="7701578" y="5373212"/>
              <a:ext cx="720080" cy="874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9</a:t>
              </a:r>
              <a:endParaRPr kumimoji="1" lang="ja-JP" alt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6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16233</TotalTime>
  <Words>1007</Words>
  <Application>Microsoft Office PowerPoint</Application>
  <PresentationFormat>画面に合わせる (4:3)</PresentationFormat>
  <Paragraphs>341</Paragraphs>
  <Slides>26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8" baseType="lpstr">
      <vt:lpstr>Office テーマ</vt:lpstr>
      <vt:lpstr>数式</vt:lpstr>
      <vt:lpstr>夏季オホーツク海の海面からの冷却は 大気をどの程度高気圧化させるか The rising of atmospheric pressure cooling from summer Okhotsk sea surface  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夏季オホーツク海上の下層雲シミュレーション</dc:title>
  <dc:creator>tn</dc:creator>
  <cp:lastModifiedBy>fujisato</cp:lastModifiedBy>
  <cp:revision>1359</cp:revision>
  <dcterms:created xsi:type="dcterms:W3CDTF">2010-09-02T12:49:31Z</dcterms:created>
  <dcterms:modified xsi:type="dcterms:W3CDTF">2012-02-13T08:10:55Z</dcterms:modified>
</cp:coreProperties>
</file>