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8.xml" ContentType="application/vnd.openxmlformats-officedocument.presentationml.tags+xml"/>
  <Override PartName="/ppt/notesSlides/notesSlide24.xml" ContentType="application/vnd.openxmlformats-officedocument.presentationml.notesSlide+xml"/>
  <Override PartName="/ppt/tags/tag9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0.xml" ContentType="application/vnd.openxmlformats-officedocument.presentationml.tags+xml"/>
  <Override PartName="/ppt/notesSlides/notesSlide27.xml" ContentType="application/vnd.openxmlformats-officedocument.presentationml.notesSlide+xml"/>
  <Override PartName="/ppt/tags/tag11.xml" ContentType="application/vnd.openxmlformats-officedocument.presentationml.tags+xml"/>
  <Override PartName="/ppt/notesSlides/notesSlide28.xml" ContentType="application/vnd.openxmlformats-officedocument.presentationml.notesSlide+xml"/>
  <Override PartName="/ppt/tags/tag12.xml" ContentType="application/vnd.openxmlformats-officedocument.presentationml.tags+xml"/>
  <Override PartName="/ppt/notesSlides/notesSlide29.xml" ContentType="application/vnd.openxmlformats-officedocument.presentationml.notesSlide+xml"/>
  <Override PartName="/ppt/tags/tag13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4.xml" ContentType="application/vnd.openxmlformats-officedocument.presentationml.tags+xml"/>
  <Override PartName="/ppt/notesSlides/notesSlide34.xml" ContentType="application/vnd.openxmlformats-officedocument.presentationml.notesSlide+xml"/>
  <Override PartName="/ppt/tags/tag15.xml" ContentType="application/vnd.openxmlformats-officedocument.presentationml.tags+xml"/>
  <Override PartName="/ppt/notesSlides/notesSlide35.xml" ContentType="application/vnd.openxmlformats-officedocument.presentationml.notesSlide+xml"/>
  <Override PartName="/ppt/tags/tag16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9"/>
  </p:notesMasterIdLst>
  <p:handoutMasterIdLst>
    <p:handoutMasterId r:id="rId150"/>
  </p:handoutMasterIdLst>
  <p:sldIdLst>
    <p:sldId id="311" r:id="rId2"/>
    <p:sldId id="449" r:id="rId3"/>
    <p:sldId id="378" r:id="rId4"/>
    <p:sldId id="315" r:id="rId5"/>
    <p:sldId id="332" r:id="rId6"/>
    <p:sldId id="314" r:id="rId7"/>
    <p:sldId id="483" r:id="rId8"/>
    <p:sldId id="484" r:id="rId9"/>
    <p:sldId id="486" r:id="rId10"/>
    <p:sldId id="485" r:id="rId11"/>
    <p:sldId id="454" r:id="rId12"/>
    <p:sldId id="473" r:id="rId13"/>
    <p:sldId id="474" r:id="rId14"/>
    <p:sldId id="475" r:id="rId15"/>
    <p:sldId id="476" r:id="rId16"/>
    <p:sldId id="464" r:id="rId17"/>
    <p:sldId id="460" r:id="rId18"/>
    <p:sldId id="461" r:id="rId19"/>
    <p:sldId id="462" r:id="rId20"/>
    <p:sldId id="463" r:id="rId21"/>
    <p:sldId id="468" r:id="rId22"/>
    <p:sldId id="465" r:id="rId23"/>
    <p:sldId id="425" r:id="rId24"/>
    <p:sldId id="424" r:id="rId25"/>
    <p:sldId id="479" r:id="rId26"/>
    <p:sldId id="478" r:id="rId27"/>
    <p:sldId id="477" r:id="rId28"/>
    <p:sldId id="480" r:id="rId29"/>
    <p:sldId id="488" r:id="rId30"/>
    <p:sldId id="487" r:id="rId31"/>
    <p:sldId id="447" r:id="rId32"/>
    <p:sldId id="448" r:id="rId33"/>
    <p:sldId id="440" r:id="rId34"/>
    <p:sldId id="316" r:id="rId35"/>
    <p:sldId id="427" r:id="rId36"/>
    <p:sldId id="453" r:id="rId37"/>
    <p:sldId id="446" r:id="rId38"/>
    <p:sldId id="435" r:id="rId39"/>
    <p:sldId id="428" r:id="rId40"/>
    <p:sldId id="429" r:id="rId41"/>
    <p:sldId id="418" r:id="rId42"/>
    <p:sldId id="421" r:id="rId43"/>
    <p:sldId id="388" r:id="rId44"/>
    <p:sldId id="389" r:id="rId45"/>
    <p:sldId id="390" r:id="rId46"/>
    <p:sldId id="391" r:id="rId47"/>
    <p:sldId id="392" r:id="rId48"/>
    <p:sldId id="393" r:id="rId49"/>
    <p:sldId id="394" r:id="rId50"/>
    <p:sldId id="395" r:id="rId51"/>
    <p:sldId id="396" r:id="rId52"/>
    <p:sldId id="397" r:id="rId53"/>
    <p:sldId id="335" r:id="rId54"/>
    <p:sldId id="358" r:id="rId55"/>
    <p:sldId id="376" r:id="rId56"/>
    <p:sldId id="375" r:id="rId57"/>
    <p:sldId id="374" r:id="rId58"/>
    <p:sldId id="373" r:id="rId59"/>
    <p:sldId id="372" r:id="rId60"/>
    <p:sldId id="371" r:id="rId61"/>
    <p:sldId id="370" r:id="rId62"/>
    <p:sldId id="369" r:id="rId63"/>
    <p:sldId id="368" r:id="rId64"/>
    <p:sldId id="413" r:id="rId65"/>
    <p:sldId id="398" r:id="rId66"/>
    <p:sldId id="417" r:id="rId67"/>
    <p:sldId id="414" r:id="rId68"/>
    <p:sldId id="404" r:id="rId69"/>
    <p:sldId id="416" r:id="rId70"/>
    <p:sldId id="399" r:id="rId71"/>
    <p:sldId id="409" r:id="rId72"/>
    <p:sldId id="405" r:id="rId73"/>
    <p:sldId id="411" r:id="rId74"/>
    <p:sldId id="406" r:id="rId75"/>
    <p:sldId id="407" r:id="rId76"/>
    <p:sldId id="408" r:id="rId77"/>
    <p:sldId id="410" r:id="rId78"/>
    <p:sldId id="400" r:id="rId79"/>
    <p:sldId id="412" r:id="rId80"/>
    <p:sldId id="401" r:id="rId81"/>
    <p:sldId id="402" r:id="rId82"/>
    <p:sldId id="403" r:id="rId83"/>
    <p:sldId id="323" r:id="rId84"/>
    <p:sldId id="319" r:id="rId85"/>
    <p:sldId id="320" r:id="rId86"/>
    <p:sldId id="325" r:id="rId87"/>
    <p:sldId id="377" r:id="rId88"/>
    <p:sldId id="306" r:id="rId89"/>
    <p:sldId id="326" r:id="rId90"/>
    <p:sldId id="327" r:id="rId91"/>
    <p:sldId id="328" r:id="rId92"/>
    <p:sldId id="329" r:id="rId93"/>
    <p:sldId id="330" r:id="rId94"/>
    <p:sldId id="317" r:id="rId95"/>
    <p:sldId id="331" r:id="rId96"/>
    <p:sldId id="264" r:id="rId97"/>
    <p:sldId id="267" r:id="rId98"/>
    <p:sldId id="266" r:id="rId99"/>
    <p:sldId id="263" r:id="rId100"/>
    <p:sldId id="262" r:id="rId101"/>
    <p:sldId id="261" r:id="rId102"/>
    <p:sldId id="260" r:id="rId103"/>
    <p:sldId id="259" r:id="rId104"/>
    <p:sldId id="258" r:id="rId105"/>
    <p:sldId id="256" r:id="rId106"/>
    <p:sldId id="257" r:id="rId107"/>
    <p:sldId id="269" r:id="rId108"/>
    <p:sldId id="265" r:id="rId109"/>
    <p:sldId id="276" r:id="rId110"/>
    <p:sldId id="270" r:id="rId111"/>
    <p:sldId id="271" r:id="rId112"/>
    <p:sldId id="272" r:id="rId113"/>
    <p:sldId id="273" r:id="rId114"/>
    <p:sldId id="274" r:id="rId115"/>
    <p:sldId id="275" r:id="rId116"/>
    <p:sldId id="277" r:id="rId117"/>
    <p:sldId id="278" r:id="rId118"/>
    <p:sldId id="279" r:id="rId119"/>
    <p:sldId id="280" r:id="rId120"/>
    <p:sldId id="281" r:id="rId121"/>
    <p:sldId id="282" r:id="rId122"/>
    <p:sldId id="283" r:id="rId123"/>
    <p:sldId id="284" r:id="rId124"/>
    <p:sldId id="285" r:id="rId125"/>
    <p:sldId id="286" r:id="rId126"/>
    <p:sldId id="287" r:id="rId127"/>
    <p:sldId id="288" r:id="rId128"/>
    <p:sldId id="289" r:id="rId129"/>
    <p:sldId id="290" r:id="rId130"/>
    <p:sldId id="291" r:id="rId131"/>
    <p:sldId id="292" r:id="rId132"/>
    <p:sldId id="295" r:id="rId133"/>
    <p:sldId id="296" r:id="rId134"/>
    <p:sldId id="297" r:id="rId135"/>
    <p:sldId id="459" r:id="rId136"/>
    <p:sldId id="298" r:id="rId137"/>
    <p:sldId id="299" r:id="rId138"/>
    <p:sldId id="300" r:id="rId139"/>
    <p:sldId id="302" r:id="rId140"/>
    <p:sldId id="301" r:id="rId141"/>
    <p:sldId id="303" r:id="rId142"/>
    <p:sldId id="419" r:id="rId143"/>
    <p:sldId id="420" r:id="rId144"/>
    <p:sldId id="432" r:id="rId145"/>
    <p:sldId id="436" r:id="rId146"/>
    <p:sldId id="437" r:id="rId147"/>
    <p:sldId id="481" r:id="rId148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E4FFD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4" autoAdjust="0"/>
    <p:restoredTop sz="93651" autoAdjust="0"/>
  </p:normalViewPr>
  <p:slideViewPr>
    <p:cSldViewPr>
      <p:cViewPr>
        <p:scale>
          <a:sx n="68" d="100"/>
          <a:sy n="68" d="100"/>
        </p:scale>
        <p:origin x="-2772" y="-9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349" tIns="45674" rIns="91349" bIns="4567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349" tIns="45674" rIns="91349" bIns="45674" rtlCol="0"/>
          <a:lstStyle>
            <a:lvl1pPr algn="r">
              <a:defRPr sz="1200"/>
            </a:lvl1pPr>
          </a:lstStyle>
          <a:p>
            <a:fld id="{8FE45FCE-0E81-4E37-800E-748F8477E19B}" type="datetimeFigureOut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349" tIns="45674" rIns="91349" bIns="4567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349" tIns="45674" rIns="91349" bIns="45674" rtlCol="0" anchor="b"/>
          <a:lstStyle>
            <a:lvl1pPr algn="r">
              <a:defRPr sz="1200"/>
            </a:lvl1pPr>
          </a:lstStyle>
          <a:p>
            <a:fld id="{5FC532C8-9790-4CE1-8C1E-B00A2D312F9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6346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349" tIns="45674" rIns="91349" bIns="4567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349" tIns="45674" rIns="91349" bIns="45674" rtlCol="0"/>
          <a:lstStyle>
            <a:lvl1pPr algn="r">
              <a:defRPr sz="1200"/>
            </a:lvl1pPr>
          </a:lstStyle>
          <a:p>
            <a:fld id="{2F7FA762-DB30-49FD-BE17-B774C1F3F3EE}" type="datetimeFigureOut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49" tIns="45674" rIns="91349" bIns="45674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8"/>
          </a:xfrm>
          <a:prstGeom prst="rect">
            <a:avLst/>
          </a:prstGeom>
        </p:spPr>
        <p:txBody>
          <a:bodyPr vert="horz" lIns="91349" tIns="45674" rIns="91349" bIns="45674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349" tIns="45674" rIns="91349" bIns="4567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349" tIns="45674" rIns="91349" bIns="45674" rtlCol="0" anchor="b"/>
          <a:lstStyle>
            <a:lvl1pPr algn="r">
              <a:defRPr sz="1200"/>
            </a:lvl1pPr>
          </a:lstStyle>
          <a:p>
            <a:fld id="{92A63462-F270-4CF8-AE4D-C6C21F1A4625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9553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ja.wikipedia.org/wiki/%E8%B5%A4%E5%A4%96%E7%B7%9A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ja.wikipedia.org/wiki/%E3%82%B9%E3%83%9A%E3%82%AF%E3%83%88%E3%83%AB" TargetMode="External"/><Relationship Id="rId4" Type="http://schemas.openxmlformats.org/officeDocument/2006/relationships/hyperlink" Target="http://ja.wikipedia.org/wiki/%E5%88%86%E5%85%89" TargetMode="Externa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100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101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102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103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104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105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106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107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108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109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110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111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112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113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114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115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116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117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118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119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120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121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122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123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124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125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126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127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128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129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130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131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132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133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134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135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136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137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138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139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140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141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142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143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144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145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146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3486">
              <a:defRPr/>
            </a:pPr>
            <a:r>
              <a:rPr kumimoji="1" lang="ja-JP" altLang="en-US" sz="1050" dirty="0" smtClean="0"/>
              <a:t>そのままｃｔｌファイルを使ってみると、同時刻の地球全体をみることになり、ヨーロッパは日本と時差が</a:t>
            </a:r>
            <a:r>
              <a:rPr kumimoji="1" lang="en-US" altLang="ja-JP" sz="1050" dirty="0" smtClean="0"/>
              <a:t>9</a:t>
            </a:r>
            <a:r>
              <a:rPr kumimoji="1" lang="ja-JP" altLang="en-US" sz="1050" dirty="0" smtClean="0"/>
              <a:t>時間あるように、</a:t>
            </a:r>
            <a:endParaRPr kumimoji="1" lang="en-US" altLang="ja-JP" sz="1050" dirty="0" smtClean="0"/>
          </a:p>
          <a:p>
            <a:r>
              <a:rPr kumimoji="1" lang="ja-JP" altLang="en-US" sz="1050" dirty="0" smtClean="0"/>
              <a:t>半分くらいは太陽のあたっていない場所になってしまう</a:t>
            </a:r>
            <a:endParaRPr kumimoji="1" lang="en-US" altLang="ja-JP" sz="1050" dirty="0" smtClean="0"/>
          </a:p>
          <a:p>
            <a:r>
              <a:rPr kumimoji="1" lang="ja-JP" altLang="en-US" sz="1050" dirty="0" smtClean="0"/>
              <a:t>つまり</a:t>
            </a:r>
            <a:r>
              <a:rPr kumimoji="1" lang="en-US" altLang="ja-JP" sz="1050" dirty="0" smtClean="0"/>
              <a:t>360°</a:t>
            </a:r>
            <a:r>
              <a:rPr kumimoji="1" lang="ja-JP" altLang="en-US" sz="1050" dirty="0" smtClean="0"/>
              <a:t>昼間の地球を見ることが出来ない</a:t>
            </a:r>
            <a:endParaRPr kumimoji="1" lang="en-US" altLang="ja-JP" sz="1050" dirty="0" smtClean="0"/>
          </a:p>
          <a:p>
            <a:r>
              <a:rPr kumimoji="1" lang="ja-JP" altLang="en-US" sz="1050" dirty="0" smtClean="0"/>
              <a:t>今回は昼間（</a:t>
            </a:r>
            <a:r>
              <a:rPr kumimoji="1" lang="en-US" altLang="ja-JP" sz="1050" dirty="0" smtClean="0"/>
              <a:t>1200</a:t>
            </a:r>
            <a:r>
              <a:rPr kumimoji="1" lang="ja-JP" altLang="en-US" sz="1050" dirty="0" smtClean="0"/>
              <a:t>）の時の地球の雲の分布を出してみた。</a:t>
            </a:r>
            <a:endParaRPr kumimoji="1" lang="en-US" altLang="ja-JP" sz="1050" dirty="0" smtClean="0"/>
          </a:p>
          <a:p>
            <a:r>
              <a:rPr kumimoji="1" lang="ja-JP" altLang="en-US" sz="1050" dirty="0" smtClean="0"/>
              <a:t>日本の時刻は明石の標準時間をもとにしている</a:t>
            </a:r>
            <a:endParaRPr kumimoji="1" lang="en-US" altLang="ja-JP" sz="1050" dirty="0" smtClean="0"/>
          </a:p>
          <a:p>
            <a:r>
              <a:rPr kumimoji="1" lang="ja-JP" altLang="en-US" sz="1050" dirty="0" smtClean="0"/>
              <a:t>地球で経線</a:t>
            </a:r>
            <a:r>
              <a:rPr kumimoji="1" lang="en-US" altLang="ja-JP" sz="1050" dirty="0" smtClean="0"/>
              <a:t>45°</a:t>
            </a:r>
            <a:r>
              <a:rPr kumimoji="1" lang="ja-JP" altLang="en-US" sz="1050" dirty="0" err="1" smtClean="0"/>
              <a:t>ずつに</a:t>
            </a:r>
            <a:r>
              <a:rPr kumimoji="1" lang="ja-JP" altLang="en-US" sz="1050" dirty="0" smtClean="0"/>
              <a:t>割って、</a:t>
            </a:r>
            <a:r>
              <a:rPr kumimoji="1" lang="en-US" altLang="ja-JP" sz="1050" dirty="0" smtClean="0"/>
              <a:t>15°</a:t>
            </a:r>
            <a:r>
              <a:rPr kumimoji="1" lang="ja-JP" altLang="en-US" sz="1050" dirty="0" smtClean="0"/>
              <a:t>ずれるごとに</a:t>
            </a:r>
            <a:r>
              <a:rPr kumimoji="1" lang="en-US" altLang="ja-JP" sz="1050" dirty="0" smtClean="0"/>
              <a:t>1</a:t>
            </a:r>
            <a:r>
              <a:rPr kumimoji="1" lang="ja-JP" altLang="en-US" sz="1050" dirty="0" smtClean="0"/>
              <a:t>時間の時差があることとする</a:t>
            </a:r>
            <a:endParaRPr kumimoji="1" lang="en-US" altLang="ja-JP" sz="1050" dirty="0" smtClean="0"/>
          </a:p>
          <a:p>
            <a:endParaRPr kumimoji="1" lang="en-US" altLang="ja-JP" sz="105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8DE6A-D846-4364-86D1-46010D9A548E}" type="slidenum">
              <a:rPr kumimoji="1" lang="ja-JP" altLang="en-US" smtClean="0"/>
              <a:pPr/>
              <a:t>147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太陽定数</a:t>
            </a:r>
            <a:r>
              <a:rPr kumimoji="1" lang="en-US" altLang="ja-JP" dirty="0" smtClean="0"/>
              <a:t>1372W</a:t>
            </a:r>
            <a:r>
              <a:rPr kumimoji="1" lang="ja-JP" altLang="en-US" dirty="0" smtClean="0"/>
              <a:t>で、地球に降り注ぐのは休憩のため、</a:t>
            </a:r>
            <a:r>
              <a:rPr kumimoji="1" lang="en-US" altLang="ja-JP" dirty="0" smtClean="0"/>
              <a:t>1/4</a:t>
            </a:r>
            <a:r>
              <a:rPr kumimoji="1" lang="ja-JP" altLang="en-US" dirty="0" smtClean="0"/>
              <a:t>である。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D1A61-6006-4ECA-B945-7A2FE03361BB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3486">
              <a:defRPr/>
            </a:pPr>
            <a:r>
              <a:rPr kumimoji="1" lang="ja-JP" altLang="en-US" sz="5400" dirty="0" smtClean="0"/>
              <a:t>そのままｃｔｌファイルを使ってみると、同時刻の地球全体をみることになり、ヨーロッパは日本と時差が</a:t>
            </a:r>
            <a:r>
              <a:rPr kumimoji="1" lang="en-US" altLang="ja-JP" sz="5400" dirty="0" smtClean="0"/>
              <a:t>9</a:t>
            </a:r>
            <a:r>
              <a:rPr kumimoji="1" lang="ja-JP" altLang="en-US" sz="5400" dirty="0" smtClean="0"/>
              <a:t>時間あるように、</a:t>
            </a:r>
            <a:endParaRPr kumimoji="1" lang="en-US" altLang="ja-JP" sz="5400" dirty="0" smtClean="0"/>
          </a:p>
          <a:p>
            <a:r>
              <a:rPr kumimoji="1" lang="ja-JP" altLang="en-US" sz="5400" dirty="0" smtClean="0"/>
              <a:t>半分くらいは太陽のあたっていない場所になってしまう</a:t>
            </a:r>
            <a:endParaRPr kumimoji="1" lang="en-US" altLang="ja-JP" sz="5400" dirty="0" smtClean="0"/>
          </a:p>
          <a:p>
            <a:r>
              <a:rPr kumimoji="1" lang="ja-JP" altLang="en-US" sz="5400" dirty="0" smtClean="0"/>
              <a:t>つまり</a:t>
            </a:r>
            <a:r>
              <a:rPr kumimoji="1" lang="en-US" altLang="ja-JP" sz="5400" dirty="0" smtClean="0"/>
              <a:t>360°</a:t>
            </a:r>
            <a:r>
              <a:rPr kumimoji="1" lang="ja-JP" altLang="en-US" sz="5400" dirty="0" smtClean="0"/>
              <a:t>昼間の地球を見ることが出来ない</a:t>
            </a:r>
            <a:endParaRPr kumimoji="1" lang="en-US" altLang="ja-JP" sz="5400" dirty="0" smtClean="0"/>
          </a:p>
          <a:p>
            <a:r>
              <a:rPr kumimoji="1" lang="ja-JP" altLang="en-US" sz="5400" dirty="0" smtClean="0"/>
              <a:t>今回は昼間（</a:t>
            </a:r>
            <a:r>
              <a:rPr kumimoji="1" lang="en-US" altLang="ja-JP" sz="5400" dirty="0" smtClean="0"/>
              <a:t>1200</a:t>
            </a:r>
            <a:r>
              <a:rPr kumimoji="1" lang="ja-JP" altLang="en-US" sz="5400" dirty="0" smtClean="0"/>
              <a:t>）の時の地球の雲の分布を出してみた。</a:t>
            </a:r>
            <a:endParaRPr kumimoji="1" lang="en-US" altLang="ja-JP" sz="5400" dirty="0" smtClean="0"/>
          </a:p>
          <a:p>
            <a:r>
              <a:rPr kumimoji="1" lang="ja-JP" altLang="en-US" sz="5400" dirty="0" smtClean="0"/>
              <a:t>日本の時刻は明石の標準時間をもとにしている</a:t>
            </a:r>
            <a:endParaRPr kumimoji="1" lang="en-US" altLang="ja-JP" sz="5400" dirty="0" smtClean="0"/>
          </a:p>
          <a:p>
            <a:r>
              <a:rPr kumimoji="1" lang="ja-JP" altLang="en-US" sz="5400" dirty="0" smtClean="0"/>
              <a:t>地球で経線</a:t>
            </a:r>
            <a:r>
              <a:rPr kumimoji="1" lang="en-US" altLang="ja-JP" sz="5400" dirty="0" smtClean="0"/>
              <a:t>45°</a:t>
            </a:r>
            <a:r>
              <a:rPr kumimoji="1" lang="ja-JP" altLang="en-US" sz="5400" dirty="0" err="1" smtClean="0"/>
              <a:t>ずつに</a:t>
            </a:r>
            <a:r>
              <a:rPr kumimoji="1" lang="ja-JP" altLang="en-US" sz="5400" dirty="0" smtClean="0"/>
              <a:t>割って、</a:t>
            </a:r>
            <a:r>
              <a:rPr kumimoji="1" lang="en-US" altLang="ja-JP" sz="5400" dirty="0" smtClean="0"/>
              <a:t>15°</a:t>
            </a:r>
            <a:r>
              <a:rPr kumimoji="1" lang="ja-JP" altLang="en-US" sz="5400" dirty="0" smtClean="0"/>
              <a:t>ずれるごとに</a:t>
            </a:r>
            <a:r>
              <a:rPr kumimoji="1" lang="en-US" altLang="ja-JP" sz="5400" dirty="0" smtClean="0"/>
              <a:t>1</a:t>
            </a:r>
            <a:r>
              <a:rPr kumimoji="1" lang="ja-JP" altLang="en-US" sz="5400" dirty="0" smtClean="0"/>
              <a:t>時間の時差があることとする</a:t>
            </a:r>
            <a:endParaRPr kumimoji="1" lang="en-US" altLang="ja-JP" sz="5400" dirty="0" smtClean="0"/>
          </a:p>
          <a:p>
            <a:endParaRPr kumimoji="1" lang="en-US" altLang="ja-JP" sz="540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8DE6A-D846-4364-86D1-46010D9A548E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38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39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3486">
              <a:defRPr/>
            </a:pPr>
            <a:r>
              <a:rPr kumimoji="1" lang="ja-JP" altLang="en-US" dirty="0" smtClean="0"/>
              <a:t>国際衛星雲気候計画</a:t>
            </a:r>
            <a:r>
              <a:rPr kumimoji="1" lang="en-US" altLang="ja-JP" dirty="0" smtClean="0"/>
              <a:t>International Satellite Clouds</a:t>
            </a:r>
            <a:r>
              <a:rPr kumimoji="1" lang="ja-JP" altLang="en-US" dirty="0" smtClean="0"/>
              <a:t>　</a:t>
            </a:r>
            <a:r>
              <a:rPr kumimoji="1" lang="en-US" altLang="ja-JP" dirty="0" err="1" smtClean="0"/>
              <a:t>ClimatologyProjects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雲解析アルゴリズム</a:t>
            </a:r>
            <a:endParaRPr kumimoji="1" lang="en-US" altLang="ja-JP" dirty="0" smtClean="0"/>
          </a:p>
          <a:p>
            <a:r>
              <a:rPr kumimoji="1" lang="ja-JP" altLang="en-US" dirty="0" smtClean="0"/>
              <a:t>衛星が大気を斜めに観測する際に雲量を過大評価してしまう</a:t>
            </a:r>
            <a:endParaRPr kumimoji="1" lang="en-US" altLang="ja-JP" dirty="0" smtClean="0"/>
          </a:p>
          <a:p>
            <a:r>
              <a:rPr lang="ja-JP" altLang="ja-JP" b="1" dirty="0" smtClean="0"/>
              <a:t>赤外分光法</a:t>
            </a:r>
            <a:r>
              <a:rPr lang="ja-JP" altLang="ja-JP" dirty="0" smtClean="0"/>
              <a:t>（せきがいぶんこうほう、infrared spectroscopy、 略称</a:t>
            </a:r>
            <a:r>
              <a:rPr lang="ja-JP" altLang="ja-JP" b="1" dirty="0" smtClean="0"/>
              <a:t>IR</a:t>
            </a:r>
            <a:r>
              <a:rPr lang="ja-JP" altLang="ja-JP" dirty="0" smtClean="0"/>
              <a:t>）とは、測定対象の物質に</a:t>
            </a:r>
            <a:r>
              <a:rPr lang="ja-JP" altLang="ja-JP" dirty="0" smtClean="0">
                <a:hlinkClick r:id="rId3" action="ppaction://hlinkfile" tooltip="赤外線"/>
              </a:rPr>
              <a:t>赤外線</a:t>
            </a:r>
            <a:r>
              <a:rPr lang="ja-JP" altLang="ja-JP" dirty="0" smtClean="0"/>
              <a:t>を照射し、透過（あるいは反射）光を</a:t>
            </a:r>
            <a:r>
              <a:rPr lang="ja-JP" altLang="ja-JP" dirty="0" smtClean="0">
                <a:hlinkClick r:id="rId4" action="ppaction://hlinkfile" tooltip="分光"/>
              </a:rPr>
              <a:t>分光</a:t>
            </a:r>
            <a:r>
              <a:rPr lang="ja-JP" altLang="ja-JP" dirty="0" smtClean="0"/>
              <a:t>することで</a:t>
            </a:r>
            <a:r>
              <a:rPr lang="ja-JP" altLang="ja-JP" dirty="0" smtClean="0">
                <a:hlinkClick r:id="rId5" action="ppaction://hlinkfile" tooltip="スペクトル"/>
              </a:rPr>
              <a:t>スペクトル</a:t>
            </a:r>
            <a:r>
              <a:rPr lang="ja-JP" altLang="ja-JP" dirty="0" smtClean="0"/>
              <a:t>を得て、対象物の特性を知る方法のことをいう。対象物の分子構造や状態を知るために使用される</a:t>
            </a:r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8DE6A-D846-4364-86D1-46010D9A548E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45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46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47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48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49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50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51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52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53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54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55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56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57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58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59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3486">
              <a:defRPr/>
            </a:pPr>
            <a:r>
              <a:rPr kumimoji="1" lang="ja-JP" altLang="en-US" sz="1050" dirty="0" smtClean="0"/>
              <a:t>そのままｃｔｌファイルを使ってみると、同時刻の地球全体をみることになり、ヨーロッパは日本と時差が</a:t>
            </a:r>
            <a:r>
              <a:rPr kumimoji="1" lang="en-US" altLang="ja-JP" sz="1050" dirty="0" smtClean="0"/>
              <a:t>9</a:t>
            </a:r>
            <a:r>
              <a:rPr kumimoji="1" lang="ja-JP" altLang="en-US" sz="1050" dirty="0" smtClean="0"/>
              <a:t>時間あるように、</a:t>
            </a:r>
            <a:endParaRPr kumimoji="1" lang="en-US" altLang="ja-JP" sz="1050" dirty="0" smtClean="0"/>
          </a:p>
          <a:p>
            <a:r>
              <a:rPr kumimoji="1" lang="ja-JP" altLang="en-US" sz="1050" dirty="0" smtClean="0"/>
              <a:t>半分くらいは太陽のあたっていない場所になってしまう</a:t>
            </a:r>
            <a:endParaRPr kumimoji="1" lang="en-US" altLang="ja-JP" sz="1050" dirty="0" smtClean="0"/>
          </a:p>
          <a:p>
            <a:r>
              <a:rPr kumimoji="1" lang="ja-JP" altLang="en-US" sz="1050" dirty="0" smtClean="0"/>
              <a:t>つまり</a:t>
            </a:r>
            <a:r>
              <a:rPr kumimoji="1" lang="en-US" altLang="ja-JP" sz="1050" dirty="0" smtClean="0"/>
              <a:t>360°</a:t>
            </a:r>
            <a:r>
              <a:rPr kumimoji="1" lang="ja-JP" altLang="en-US" sz="1050" dirty="0" smtClean="0"/>
              <a:t>昼間の地球を見ることが出来ない</a:t>
            </a:r>
            <a:endParaRPr kumimoji="1" lang="en-US" altLang="ja-JP" sz="1050" dirty="0" smtClean="0"/>
          </a:p>
          <a:p>
            <a:r>
              <a:rPr kumimoji="1" lang="ja-JP" altLang="en-US" sz="1050" dirty="0" smtClean="0"/>
              <a:t>今回は昼間（</a:t>
            </a:r>
            <a:r>
              <a:rPr kumimoji="1" lang="en-US" altLang="ja-JP" sz="1050" dirty="0" smtClean="0"/>
              <a:t>1200</a:t>
            </a:r>
            <a:r>
              <a:rPr kumimoji="1" lang="ja-JP" altLang="en-US" sz="1050" dirty="0" smtClean="0"/>
              <a:t>）の時の地球の雲の分布を出してみた。</a:t>
            </a:r>
            <a:endParaRPr kumimoji="1" lang="en-US" altLang="ja-JP" sz="1050" dirty="0" smtClean="0"/>
          </a:p>
          <a:p>
            <a:r>
              <a:rPr kumimoji="1" lang="ja-JP" altLang="en-US" sz="1050" dirty="0" smtClean="0"/>
              <a:t>日本の時刻は明石の標準時間をもとにしている</a:t>
            </a:r>
            <a:endParaRPr kumimoji="1" lang="en-US" altLang="ja-JP" sz="1050" dirty="0" smtClean="0"/>
          </a:p>
          <a:p>
            <a:r>
              <a:rPr kumimoji="1" lang="ja-JP" altLang="en-US" sz="1050" dirty="0" smtClean="0"/>
              <a:t>地球で経線</a:t>
            </a:r>
            <a:r>
              <a:rPr kumimoji="1" lang="en-US" altLang="ja-JP" sz="1050" dirty="0" smtClean="0"/>
              <a:t>45°</a:t>
            </a:r>
            <a:r>
              <a:rPr kumimoji="1" lang="ja-JP" altLang="en-US" sz="1050" dirty="0" err="1" smtClean="0"/>
              <a:t>ずつに</a:t>
            </a:r>
            <a:r>
              <a:rPr kumimoji="1" lang="ja-JP" altLang="en-US" sz="1050" dirty="0" smtClean="0"/>
              <a:t>割って、</a:t>
            </a:r>
            <a:r>
              <a:rPr kumimoji="1" lang="en-US" altLang="ja-JP" sz="1050" dirty="0" smtClean="0"/>
              <a:t>15°</a:t>
            </a:r>
            <a:r>
              <a:rPr kumimoji="1" lang="ja-JP" altLang="en-US" sz="1050" dirty="0" smtClean="0"/>
              <a:t>ずれるごとに</a:t>
            </a:r>
            <a:r>
              <a:rPr kumimoji="1" lang="en-US" altLang="ja-JP" sz="1050" dirty="0" smtClean="0"/>
              <a:t>1</a:t>
            </a:r>
            <a:r>
              <a:rPr kumimoji="1" lang="ja-JP" altLang="en-US" sz="1050" dirty="0" smtClean="0"/>
              <a:t>時間の時差があることとする</a:t>
            </a:r>
            <a:endParaRPr kumimoji="1" lang="en-US" altLang="ja-JP" sz="1050" dirty="0" smtClean="0"/>
          </a:p>
          <a:p>
            <a:endParaRPr kumimoji="1" lang="en-US" altLang="ja-JP" sz="105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8DE6A-D846-4364-86D1-46010D9A548E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60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61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62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63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64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65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66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67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68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69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70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71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72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73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74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75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76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77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78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79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80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81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82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83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84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85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86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87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88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89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90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91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92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93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94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95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96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97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98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63462-F270-4CF8-AE4D-C6C21F1A4625}" type="slidenum">
              <a:rPr kumimoji="1" lang="ja-JP" altLang="en-US" smtClean="0"/>
              <a:pPr/>
              <a:t>99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7D21-CDF0-47BF-BC4F-16C9F15174D5}" type="datetime1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D771F-70D6-468D-A4E3-88CC479A3ADD}" type="datetime1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3C53-6960-47FE-80F3-D27314CD4111}" type="datetime1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3ED1-86D8-48CF-91CE-73264744F136}" type="datetime1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ED057-9566-4103-9D84-E3E3B8F23846}" type="datetime1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00E6-7C81-4D5B-8E45-9B7B9A466A9E}" type="datetime1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3305-129D-4880-8933-BA9E8B3BD812}" type="datetime1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B92C-3FE0-4898-9A58-2079401F62D3}" type="datetime1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B6D3-529C-407D-A476-5EBCEBC862F0}" type="datetime1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C431-141A-47AB-A7B7-9EAF0CCEA815}" type="datetime1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CB94-F2E6-4E58-BD75-567100C687E4}" type="datetime1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0977C-537D-4634-B6B4-AB7C7163C47A}" type="datetime1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D1B94-8005-4053-B1AF-7CCDDB81753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emf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package" Target="../embeddings/Microsoft_PowerPoint_____5.sldx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.emf"/><Relationship Id="rId5" Type="http://schemas.openxmlformats.org/officeDocument/2006/relationships/package" Target="../embeddings/Microsoft_PowerPoint_____6.sldx"/><Relationship Id="rId4" Type="http://schemas.openxmlformats.org/officeDocument/2006/relationships/oleObject" Target="../embeddings/oleObject6.bin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.emf"/><Relationship Id="rId5" Type="http://schemas.openxmlformats.org/officeDocument/2006/relationships/package" Target="../embeddings/Microsoft_PowerPoint_____7.sldx"/><Relationship Id="rId4" Type="http://schemas.openxmlformats.org/officeDocument/2006/relationships/oleObject" Target="../embeddings/oleObject7.bin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.emf"/><Relationship Id="rId5" Type="http://schemas.openxmlformats.org/officeDocument/2006/relationships/package" Target="../embeddings/Microsoft_PowerPoint_____8.sldx"/><Relationship Id="rId4" Type="http://schemas.openxmlformats.org/officeDocument/2006/relationships/oleObject" Target="../embeddings/oleObject8.bin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47.xml"/><Relationship Id="rId7" Type="http://schemas.openxmlformats.org/officeDocument/2006/relationships/image" Target="../media/image15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.png"/><Relationship Id="rId5" Type="http://schemas.openxmlformats.org/officeDocument/2006/relationships/image" Target="../media/image153.png"/><Relationship Id="rId10" Type="http://schemas.openxmlformats.org/officeDocument/2006/relationships/image" Target="../media/image2.emf"/><Relationship Id="rId4" Type="http://schemas.openxmlformats.org/officeDocument/2006/relationships/image" Target="../media/image152.png"/><Relationship Id="rId9" Type="http://schemas.openxmlformats.org/officeDocument/2006/relationships/package" Target="../embeddings/Microsoft_PowerPoint_____17.sld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4.emf"/><Relationship Id="rId5" Type="http://schemas.openxmlformats.org/officeDocument/2006/relationships/package" Target="../embeddings/Microsoft_PowerPoint_____9.sldx"/><Relationship Id="rId4" Type="http://schemas.openxmlformats.org/officeDocument/2006/relationships/oleObject" Target="../embeddings/oleObject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5.emf"/><Relationship Id="rId5" Type="http://schemas.openxmlformats.org/officeDocument/2006/relationships/package" Target="../embeddings/Microsoft_PowerPoint_____10.sldx"/><Relationship Id="rId4" Type="http://schemas.openxmlformats.org/officeDocument/2006/relationships/oleObject" Target="../embeddings/oleObject10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6.emf"/><Relationship Id="rId5" Type="http://schemas.openxmlformats.org/officeDocument/2006/relationships/package" Target="../embeddings/Microsoft_PowerPoint_____11.sldx"/><Relationship Id="rId4" Type="http://schemas.openxmlformats.org/officeDocument/2006/relationships/oleObject" Target="../embeddings/oleObject1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7.emf"/><Relationship Id="rId5" Type="http://schemas.openxmlformats.org/officeDocument/2006/relationships/package" Target="../embeddings/Microsoft_PowerPoint_____12.sldx"/><Relationship Id="rId4" Type="http://schemas.openxmlformats.org/officeDocument/2006/relationships/oleObject" Target="../embeddings/oleObject1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8.emf"/><Relationship Id="rId5" Type="http://schemas.openxmlformats.org/officeDocument/2006/relationships/package" Target="../embeddings/Microsoft_PowerPoint_____13.sldx"/><Relationship Id="rId4" Type="http://schemas.openxmlformats.org/officeDocument/2006/relationships/oleObject" Target="../embeddings/oleObject1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9.emf"/><Relationship Id="rId5" Type="http://schemas.openxmlformats.org/officeDocument/2006/relationships/package" Target="../embeddings/Microsoft_PowerPoint_____14.sldx"/><Relationship Id="rId4" Type="http://schemas.openxmlformats.org/officeDocument/2006/relationships/oleObject" Target="../embeddings/oleObject1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0.emf"/><Relationship Id="rId5" Type="http://schemas.openxmlformats.org/officeDocument/2006/relationships/package" Target="../embeddings/Microsoft_PowerPoint_____15.sldx"/><Relationship Id="rId4" Type="http://schemas.openxmlformats.org/officeDocument/2006/relationships/oleObject" Target="../embeddings/oleObject1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1.emf"/><Relationship Id="rId5" Type="http://schemas.openxmlformats.org/officeDocument/2006/relationships/package" Target="../embeddings/Microsoft_PowerPoint_____16.sldx"/><Relationship Id="rId4" Type="http://schemas.openxmlformats.org/officeDocument/2006/relationships/oleObject" Target="../embeddings/oleObject16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6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image" Target="../media/image6.jpe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6.jpe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6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6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emf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PowerPoint_____1.sldx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4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emf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PowerPoint_____2.sldx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emf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Microsoft_PowerPoint_____3.sldx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9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emf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package" Target="../embeddings/Microsoft_PowerPoint_____4.sldx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94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雲 8"/>
          <p:cNvSpPr/>
          <p:nvPr/>
        </p:nvSpPr>
        <p:spPr>
          <a:xfrm>
            <a:off x="755576" y="332656"/>
            <a:ext cx="5400600" cy="1584176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827584" y="476672"/>
            <a:ext cx="7416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000" b="1" dirty="0">
                <a:solidFill>
                  <a:srgbClr val="0070C0"/>
                </a:solidFill>
              </a:rPr>
              <a:t>ISCCP</a:t>
            </a:r>
            <a:r>
              <a:rPr lang="ja-JP" altLang="ja-JP" sz="4000" b="1" dirty="0">
                <a:solidFill>
                  <a:srgbClr val="0070C0"/>
                </a:solidFill>
              </a:rPr>
              <a:t>衛星データに</a:t>
            </a:r>
            <a:r>
              <a:rPr lang="ja-JP" altLang="ja-JP" sz="4000" b="1" dirty="0" smtClean="0">
                <a:solidFill>
                  <a:srgbClr val="0070C0"/>
                </a:solidFill>
              </a:rPr>
              <a:t>よる</a:t>
            </a:r>
            <a:endParaRPr lang="en-US" altLang="ja-JP" sz="4000" b="1" dirty="0" smtClean="0">
              <a:solidFill>
                <a:srgbClr val="0070C0"/>
              </a:solidFill>
            </a:endParaRPr>
          </a:p>
          <a:p>
            <a:r>
              <a:rPr lang="ja-JP" altLang="ja-JP" sz="4000" b="1" dirty="0" smtClean="0">
                <a:solidFill>
                  <a:srgbClr val="0070C0"/>
                </a:solidFill>
              </a:rPr>
              <a:t>昼夜雲量</a:t>
            </a:r>
            <a:r>
              <a:rPr lang="ja-JP" altLang="en-US" sz="4000" b="1" dirty="0" smtClean="0">
                <a:solidFill>
                  <a:srgbClr val="0070C0"/>
                </a:solidFill>
              </a:rPr>
              <a:t>差</a:t>
            </a:r>
            <a:endParaRPr lang="ja-JP" altLang="en-US" sz="4000" b="1" dirty="0">
              <a:solidFill>
                <a:srgbClr val="0070C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932040" y="5373216"/>
            <a:ext cx="2988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chemeClr val="accent5">
                    <a:lumMod val="50000"/>
                  </a:schemeClr>
                </a:solidFill>
              </a:rPr>
              <a:t>508400 </a:t>
            </a:r>
            <a:r>
              <a:rPr kumimoji="1" lang="ja-JP" altLang="en-US" sz="2000" b="1" dirty="0" smtClean="0">
                <a:solidFill>
                  <a:schemeClr val="accent5">
                    <a:lumMod val="50000"/>
                  </a:schemeClr>
                </a:solidFill>
              </a:rPr>
              <a:t>早川　佳乃</a:t>
            </a:r>
            <a:endParaRPr kumimoji="1" lang="ja-JP" altLang="en-US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355976" y="4509120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solidFill>
                  <a:schemeClr val="accent5">
                    <a:lumMod val="50000"/>
                  </a:schemeClr>
                </a:solidFill>
              </a:rPr>
              <a:t>地球環境気候学</a:t>
            </a:r>
            <a:r>
              <a:rPr lang="ja-JP" altLang="en-US" sz="2000" b="1" dirty="0" smtClean="0">
                <a:solidFill>
                  <a:schemeClr val="accent5">
                    <a:lumMod val="50000"/>
                  </a:schemeClr>
                </a:solidFill>
              </a:rPr>
              <a:t>研究室</a:t>
            </a:r>
            <a:endParaRPr lang="en-US" altLang="ja-JP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kumimoji="1" lang="ja-JP" altLang="en-US" sz="2000" b="1" dirty="0" smtClean="0">
                <a:solidFill>
                  <a:schemeClr val="accent5">
                    <a:lumMod val="50000"/>
                  </a:schemeClr>
                </a:solidFill>
              </a:rPr>
              <a:t>指導教官：立花義裕教授</a:t>
            </a:r>
            <a:endParaRPr kumimoji="1" lang="ja-JP" altLang="en-US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graphicFrame>
        <p:nvGraphicFramePr>
          <p:cNvPr id="329730" name="Object 2"/>
          <p:cNvGraphicFramePr>
            <a:graphicFrameLocks noChangeAspect="1"/>
          </p:cNvGraphicFramePr>
          <p:nvPr/>
        </p:nvGraphicFramePr>
        <p:xfrm>
          <a:off x="0" y="461784"/>
          <a:ext cx="9144000" cy="6396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43" name="スライド" r:id="rId6" imgW="4570541" imgH="3427323" progId="PowerPoint.Slide.12">
                  <p:embed/>
                </p:oleObj>
              </mc:Choice>
              <mc:Fallback>
                <p:oleObj name="スライド" r:id="rId6" imgW="4570541" imgH="3427323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1784"/>
                        <a:ext cx="9144000" cy="63962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0" y="-1"/>
            <a:ext cx="982858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 smtClean="0">
                <a:solidFill>
                  <a:srgbClr val="7030A0"/>
                </a:solidFill>
              </a:rPr>
              <a:t>1984-2009</a:t>
            </a:r>
            <a:r>
              <a:rPr kumimoji="1" lang="ja-JP" altLang="en-US" sz="3600" b="1" dirty="0" smtClean="0">
                <a:solidFill>
                  <a:srgbClr val="7030A0"/>
                </a:solidFill>
              </a:rPr>
              <a:t>における　　　</a:t>
            </a:r>
            <a:endParaRPr kumimoji="1" lang="en-US" altLang="ja-JP" sz="3600" b="1" dirty="0" smtClean="0">
              <a:solidFill>
                <a:srgbClr val="7030A0"/>
              </a:solidFill>
            </a:endParaRPr>
          </a:p>
          <a:p>
            <a:r>
              <a:rPr kumimoji="1" lang="ja-JP" altLang="en-US" sz="3600" b="1" dirty="0" smtClean="0">
                <a:solidFill>
                  <a:srgbClr val="7030A0"/>
                </a:solidFill>
              </a:rPr>
              <a:t>　　昼間</a:t>
            </a:r>
            <a:r>
              <a:rPr lang="ja-JP" altLang="en-US" sz="2400" b="1" dirty="0" smtClean="0">
                <a:solidFill>
                  <a:schemeClr val="accent1">
                    <a:lumMod val="75000"/>
                  </a:schemeClr>
                </a:solidFill>
              </a:rPr>
              <a:t>（気候値）</a:t>
            </a:r>
            <a:r>
              <a:rPr lang="ja-JP" altLang="en-US" sz="3600" b="1" dirty="0" smtClean="0">
                <a:solidFill>
                  <a:srgbClr val="7030A0"/>
                </a:solidFill>
              </a:rPr>
              <a:t>と　夜間</a:t>
            </a:r>
            <a:r>
              <a:rPr lang="ja-JP" altLang="en-US" sz="2400" b="1" dirty="0" smtClean="0">
                <a:solidFill>
                  <a:schemeClr val="accent1">
                    <a:lumMod val="75000"/>
                  </a:schemeClr>
                </a:solidFill>
              </a:rPr>
              <a:t>（気候値）</a:t>
            </a:r>
            <a:r>
              <a:rPr kumimoji="1" lang="ja-JP" altLang="en-US" sz="3600" b="1" dirty="0" smtClean="0">
                <a:solidFill>
                  <a:srgbClr val="7030A0"/>
                </a:solidFill>
              </a:rPr>
              <a:t>の上</a:t>
            </a:r>
            <a:r>
              <a:rPr lang="ja-JP" altLang="en-US" sz="3600" b="1" dirty="0" smtClean="0">
                <a:solidFill>
                  <a:srgbClr val="7030A0"/>
                </a:solidFill>
              </a:rPr>
              <a:t>層雲量の差　　</a:t>
            </a:r>
            <a:endParaRPr kumimoji="1" lang="en-US" altLang="ja-JP" sz="3600" b="1" dirty="0" smtClean="0">
              <a:solidFill>
                <a:srgbClr val="7030A0"/>
              </a:solidFill>
            </a:endParaRPr>
          </a:p>
        </p:txBody>
      </p:sp>
      <p:sp>
        <p:nvSpPr>
          <p:cNvPr id="5" name="太陽 4"/>
          <p:cNvSpPr/>
          <p:nvPr/>
        </p:nvSpPr>
        <p:spPr>
          <a:xfrm>
            <a:off x="0" y="549981"/>
            <a:ext cx="823094" cy="534158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月 5"/>
          <p:cNvSpPr/>
          <p:nvPr/>
        </p:nvSpPr>
        <p:spPr>
          <a:xfrm>
            <a:off x="3203848" y="693647"/>
            <a:ext cx="358087" cy="390715"/>
          </a:xfrm>
          <a:prstGeom prst="moon">
            <a:avLst>
              <a:gd name="adj" fmla="val 57831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1331641" y="3864607"/>
            <a:ext cx="1647198" cy="1461182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2483768" y="2710861"/>
            <a:ext cx="716173" cy="797008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5004048" y="2420888"/>
            <a:ext cx="787790" cy="797008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4283968" y="2996952"/>
            <a:ext cx="931024" cy="790147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5580112" y="2924944"/>
            <a:ext cx="787790" cy="929843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683568" y="6165304"/>
            <a:ext cx="7338677" cy="400384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 smtClean="0">
                <a:solidFill>
                  <a:schemeClr val="accent5">
                    <a:lumMod val="50000"/>
                  </a:schemeClr>
                </a:solidFill>
              </a:rPr>
              <a:t>正（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赤</a:t>
            </a:r>
            <a:r>
              <a:rPr lang="ja-JP" altLang="en-US" sz="2400" b="1" dirty="0" smtClean="0">
                <a:solidFill>
                  <a:schemeClr val="accent5">
                    <a:lumMod val="50000"/>
                  </a:schemeClr>
                </a:solidFill>
              </a:rPr>
              <a:t>）</a:t>
            </a:r>
            <a:r>
              <a:rPr kumimoji="1" lang="ja-JP" altLang="en-US" sz="2400" b="1" dirty="0" smtClean="0">
                <a:solidFill>
                  <a:schemeClr val="accent5">
                    <a:lumMod val="50000"/>
                  </a:schemeClr>
                </a:solidFill>
              </a:rPr>
              <a:t>→昼のほうが雲多　　</a:t>
            </a:r>
            <a:r>
              <a:rPr lang="ja-JP" altLang="en-US" sz="2400" b="1" dirty="0" smtClean="0">
                <a:solidFill>
                  <a:schemeClr val="accent5">
                    <a:lumMod val="50000"/>
                  </a:schemeClr>
                </a:solidFill>
              </a:rPr>
              <a:t>負（</a:t>
            </a:r>
            <a:r>
              <a:rPr lang="ja-JP" altLang="en-US" sz="2400" b="1" dirty="0" smtClean="0">
                <a:solidFill>
                  <a:srgbClr val="0070C0"/>
                </a:solidFill>
              </a:rPr>
              <a:t>青</a:t>
            </a:r>
            <a:r>
              <a:rPr lang="ja-JP" altLang="en-US" sz="2400" b="1" dirty="0" smtClean="0">
                <a:solidFill>
                  <a:schemeClr val="accent5">
                    <a:lumMod val="50000"/>
                  </a:schemeClr>
                </a:solidFill>
              </a:rPr>
              <a:t>）→夜のほうが雲多</a:t>
            </a:r>
            <a:endParaRPr kumimoji="1" lang="ja-JP" alt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971600" y="6525344"/>
            <a:ext cx="343763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4572000" y="6525344"/>
            <a:ext cx="343763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6876256" y="1340768"/>
            <a:ext cx="1496237" cy="334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緯度平均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18" name="円/楕円 17"/>
          <p:cNvSpPr/>
          <p:nvPr/>
        </p:nvSpPr>
        <p:spPr>
          <a:xfrm>
            <a:off x="4355977" y="4008461"/>
            <a:ext cx="1575582" cy="139476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1691680" y="1340768"/>
            <a:ext cx="5328592" cy="1008112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solidFill>
                  <a:schemeClr val="accent5">
                    <a:lumMod val="50000"/>
                  </a:schemeClr>
                </a:solidFill>
              </a:rPr>
              <a:t>中層雲・上層雲</a:t>
            </a:r>
            <a:r>
              <a:rPr kumimoji="1" lang="ja-JP" altLang="en-US" sz="2800" b="1" dirty="0" smtClean="0">
                <a:solidFill>
                  <a:schemeClr val="accent5">
                    <a:lumMod val="50000"/>
                  </a:schemeClr>
                </a:solidFill>
              </a:rPr>
              <a:t>は全雲・下層雲と逆の分布をしている</a:t>
            </a:r>
            <a:endParaRPr kumimoji="1" lang="en-US" altLang="ja-JP" sz="28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３０２　</a:t>
            </a:r>
            <a:endParaRPr kumimoji="1" lang="ja-JP" alt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820069"/>
            <a:ext cx="670560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100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303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9</a:t>
            </a:r>
            <a:r>
              <a:rPr kumimoji="1" lang="ja-JP" altLang="en-US" dirty="0" smtClean="0"/>
              <a:t>月</a:t>
            </a:r>
            <a:endParaRPr kumimoji="1" lang="ja-JP" alt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0150" y="1810544"/>
            <a:ext cx="67437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101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Ｔ３０４　</a:t>
            </a:r>
            <a:r>
              <a:rPr kumimoji="1" lang="en-US" altLang="ja-JP" dirty="0" smtClean="0"/>
              <a:t>10</a:t>
            </a:r>
            <a:r>
              <a:rPr kumimoji="1" lang="ja-JP" altLang="en-US" dirty="0" smtClean="0"/>
              <a:t>月</a:t>
            </a:r>
            <a:endParaRPr kumimoji="1" lang="ja-JP" alt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0150" y="1824831"/>
            <a:ext cx="67437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102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Ｔ３０５　</a:t>
            </a:r>
            <a:r>
              <a:rPr kumimoji="1" lang="en-US" altLang="ja-JP" dirty="0" smtClean="0"/>
              <a:t>11</a:t>
            </a:r>
            <a:r>
              <a:rPr kumimoji="1" lang="ja-JP" altLang="en-US" dirty="0" smtClean="0"/>
              <a:t>月</a:t>
            </a:r>
            <a:endParaRPr kumimoji="1" lang="ja-JP" alt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0625" y="1739106"/>
            <a:ext cx="67627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103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Ｔ３０６　</a:t>
            </a:r>
            <a:r>
              <a:rPr kumimoji="1" lang="en-US" altLang="ja-JP" dirty="0" smtClean="0"/>
              <a:t>12</a:t>
            </a:r>
            <a:r>
              <a:rPr kumimoji="1" lang="ja-JP" altLang="en-US" dirty="0" smtClean="0"/>
              <a:t>月</a:t>
            </a:r>
            <a:endParaRPr kumimoji="1" lang="ja-JP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7762" y="1658144"/>
            <a:ext cx="6848475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104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Ｔ３０７　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月</a:t>
            </a:r>
            <a:endParaRPr kumimoji="1" lang="ja-JP" altLang="en-US" dirty="0"/>
          </a:p>
        </p:txBody>
      </p:sp>
      <p:sp>
        <p:nvSpPr>
          <p:cNvPr id="6" name="コンテンツ プレースホル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5388" y="1352550"/>
            <a:ext cx="675322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105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３０８　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月</a:t>
            </a:r>
            <a:endParaRPr kumimoji="1" lang="ja-JP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5862" y="1829594"/>
            <a:ext cx="6772275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106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Ｔ３０９　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月</a:t>
            </a:r>
            <a:endParaRPr kumimoji="1" lang="ja-JP" alt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6337" y="1824831"/>
            <a:ext cx="679132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107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124744"/>
            <a:ext cx="54578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108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750" y="1147763"/>
            <a:ext cx="55245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109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651434"/>
          <a:ext cx="9144000" cy="6206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スライド" r:id="rId5" imgW="4570610" imgH="3427576" progId="PowerPoint.Slide.12">
                  <p:embed/>
                </p:oleObj>
              </mc:Choice>
              <mc:Fallback>
                <p:oleObj name="スライド" r:id="rId5" imgW="4570610" imgH="3427576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51434"/>
                        <a:ext cx="9144000" cy="62065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正方形/長方形 3"/>
          <p:cNvSpPr/>
          <p:nvPr/>
        </p:nvSpPr>
        <p:spPr>
          <a:xfrm>
            <a:off x="6660232" y="1412776"/>
            <a:ext cx="1712261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緯度平均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 flipH="1">
            <a:off x="5724128" y="6021288"/>
            <a:ext cx="7200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(%)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2138" y="1223963"/>
            <a:ext cx="5419725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110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6413" y="1052513"/>
            <a:ext cx="55911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111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7363" y="1162050"/>
            <a:ext cx="5629275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112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4513" y="1090613"/>
            <a:ext cx="551497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113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3563" y="1109663"/>
            <a:ext cx="5476875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114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3563" y="1185863"/>
            <a:ext cx="547687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115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979712" y="69269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1200 -90-60</a:t>
            </a:r>
            <a:endParaRPr kumimoji="1" lang="ja-JP" alt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268760"/>
            <a:ext cx="55626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116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1650" y="1128713"/>
            <a:ext cx="560070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2411760" y="18864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-30</a:t>
            </a:r>
            <a:r>
              <a:rPr kumimoji="1" lang="ja-JP" altLang="en-US" dirty="0" smtClean="0"/>
              <a:t>から</a:t>
            </a:r>
            <a:r>
              <a:rPr kumimoji="1" lang="en-US" altLang="ja-JP" dirty="0" smtClean="0"/>
              <a:t>-60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117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9275" y="1147763"/>
            <a:ext cx="550545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118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6900" y="1162050"/>
            <a:ext cx="54102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119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5110" y="514600"/>
          <a:ext cx="9138890" cy="6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115" name="スライド" r:id="rId5" imgW="4570541" imgH="3427323" progId="PowerPoint.Slide.12">
                  <p:embed/>
                </p:oleObj>
              </mc:Choice>
              <mc:Fallback>
                <p:oleObj name="スライド" r:id="rId5" imgW="4570541" imgH="3427323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0" y="514600"/>
                        <a:ext cx="9138890" cy="634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正方形/長方形 3"/>
          <p:cNvSpPr/>
          <p:nvPr/>
        </p:nvSpPr>
        <p:spPr>
          <a:xfrm>
            <a:off x="6876256" y="1340768"/>
            <a:ext cx="1496237" cy="334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緯度平均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 flipH="1">
            <a:off x="5796136" y="5805265"/>
            <a:ext cx="7920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(%) -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4038" y="1062038"/>
            <a:ext cx="5495925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120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4513" y="1133475"/>
            <a:ext cx="5514975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121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4513" y="1133475"/>
            <a:ext cx="5514975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2699792" y="40466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0000</a:t>
            </a:r>
            <a:r>
              <a:rPr kumimoji="1" lang="ja-JP" altLang="en-US" dirty="0" smtClean="0"/>
              <a:t>緯度ごとの雲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122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1119188"/>
            <a:ext cx="542925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123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1175" y="1076325"/>
            <a:ext cx="5581650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1547664" y="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間違い発覚後</a:t>
            </a:r>
            <a:r>
              <a:rPr kumimoji="1" lang="ja-JP" altLang="en-US" dirty="0" err="1" smtClean="0"/>
              <a:t>ｓ</a:t>
            </a:r>
            <a:r>
              <a:rPr kumimoji="1" lang="en-US" altLang="ja-JP" dirty="0" smtClean="0"/>
              <a:t>60-90</a:t>
            </a:r>
            <a:r>
              <a:rPr kumimoji="1" lang="ja-JP" altLang="en-US" dirty="0" smtClean="0"/>
              <a:t>　１２００</a:t>
            </a:r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124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1188" y="1100138"/>
            <a:ext cx="5381625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125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3088" y="1185863"/>
            <a:ext cx="545782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126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6900" y="1138238"/>
            <a:ext cx="54102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127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59832" y="2204864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最新夜緯度ごとｓ６０－９０から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128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133475"/>
            <a:ext cx="548640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129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 flipH="1">
            <a:off x="5796136" y="5949281"/>
            <a:ext cx="8640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(%) -</a:t>
            </a:r>
            <a:endParaRPr kumimoji="1" lang="ja-JP" altLang="en-US" sz="2400" dirty="0"/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0" y="475351"/>
          <a:ext cx="9202826" cy="6382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39" name="スライド" r:id="rId5" imgW="4570541" imgH="3427323" progId="PowerPoint.Slide.12">
                  <p:embed/>
                </p:oleObj>
              </mc:Choice>
              <mc:Fallback>
                <p:oleObj name="スライド" r:id="rId5" imgW="4570541" imgH="3427323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5351"/>
                        <a:ext cx="9202826" cy="63826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テキスト ボックス 5"/>
          <p:cNvSpPr txBox="1"/>
          <p:nvPr/>
        </p:nvSpPr>
        <p:spPr>
          <a:xfrm flipH="1">
            <a:off x="5796136" y="6021289"/>
            <a:ext cx="6480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(%)</a:t>
            </a:r>
            <a:endParaRPr kumimoji="1" lang="ja-JP" altLang="en-US" sz="2400" dirty="0"/>
          </a:p>
        </p:txBody>
      </p:sp>
      <p:sp>
        <p:nvSpPr>
          <p:cNvPr id="4" name="正方形/長方形 3"/>
          <p:cNvSpPr/>
          <p:nvPr/>
        </p:nvSpPr>
        <p:spPr>
          <a:xfrm>
            <a:off x="6876256" y="1340768"/>
            <a:ext cx="1496237" cy="334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緯度平均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8325" y="1081088"/>
            <a:ext cx="5467350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130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3563" y="1138238"/>
            <a:ext cx="547687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131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2138" y="1109663"/>
            <a:ext cx="5419725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132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3563" y="1138238"/>
            <a:ext cx="547687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133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134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5576" y="1196752"/>
            <a:ext cx="11521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N90°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N60°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N30°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0°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S30°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S60°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S90°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31640" y="4941168"/>
            <a:ext cx="69127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0 °    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   45°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　　</a:t>
            </a:r>
            <a:r>
              <a:rPr kumimoji="1" lang="en-US" altLang="ja-JP" dirty="0" smtClean="0"/>
              <a:t>90°         135°  </a:t>
            </a:r>
            <a:r>
              <a:rPr kumimoji="1" lang="ja-JP" altLang="en-US" dirty="0" smtClean="0"/>
              <a:t>　　　</a:t>
            </a:r>
            <a:r>
              <a:rPr kumimoji="1" lang="en-US" altLang="ja-JP" dirty="0" smtClean="0"/>
              <a:t>180°        270 ° </a:t>
            </a:r>
            <a:r>
              <a:rPr kumimoji="1" lang="ja-JP" altLang="en-US" dirty="0" smtClean="0"/>
              <a:t>　　</a:t>
            </a:r>
            <a:r>
              <a:rPr kumimoji="1" lang="en-US" altLang="ja-JP" dirty="0" smtClean="0"/>
              <a:t> 360°</a:t>
            </a:r>
            <a:endParaRPr kumimoji="1" lang="ja-JP" alt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5301208"/>
            <a:ext cx="619268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196752"/>
            <a:ext cx="6408712" cy="3833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135</a:t>
            </a:fld>
            <a:endParaRPr kumimoji="1"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196752"/>
            <a:ext cx="6521913" cy="388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755576" y="1196752"/>
            <a:ext cx="11521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N90°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N60°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N30°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0°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S30°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S60°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S90°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31640" y="4941168"/>
            <a:ext cx="69127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0 °    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   45°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　　</a:t>
            </a:r>
            <a:r>
              <a:rPr kumimoji="1" lang="en-US" altLang="ja-JP" dirty="0" smtClean="0"/>
              <a:t>90°         135°  </a:t>
            </a:r>
            <a:r>
              <a:rPr kumimoji="1" lang="ja-JP" altLang="en-US" dirty="0" smtClean="0"/>
              <a:t>　　　</a:t>
            </a:r>
            <a:r>
              <a:rPr kumimoji="1" lang="en-US" altLang="ja-JP" dirty="0" smtClean="0"/>
              <a:t>180°        270 ° </a:t>
            </a:r>
            <a:r>
              <a:rPr kumimoji="1" lang="ja-JP" altLang="en-US" dirty="0" smtClean="0"/>
              <a:t>　　</a:t>
            </a:r>
            <a:r>
              <a:rPr kumimoji="1" lang="en-US" altLang="ja-JP" dirty="0" smtClean="0"/>
              <a:t> 360°</a:t>
            </a:r>
            <a:endParaRPr kumimoji="1" lang="ja-JP" alt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5301208"/>
            <a:ext cx="612068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0648"/>
            <a:ext cx="813690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789040"/>
            <a:ext cx="7920880" cy="236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136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836712"/>
            <a:ext cx="5381625" cy="225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89040"/>
            <a:ext cx="670478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137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764704"/>
            <a:ext cx="5328592" cy="2330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7" y="3789040"/>
            <a:ext cx="684525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138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56992"/>
            <a:ext cx="7128793" cy="3168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539552" y="299695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New0000n0-30</a:t>
            </a:r>
            <a:endParaRPr kumimoji="1" lang="ja-JP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2656"/>
            <a:ext cx="6840760" cy="257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139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4000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正方形/長方形 3"/>
          <p:cNvSpPr/>
          <p:nvPr/>
        </p:nvSpPr>
        <p:spPr>
          <a:xfrm>
            <a:off x="6876256" y="1340768"/>
            <a:ext cx="1496237" cy="334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緯度平均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 flipH="1">
            <a:off x="5796136" y="6021289"/>
            <a:ext cx="7200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(%)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221088"/>
            <a:ext cx="6103193" cy="1868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539552" y="371703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New0000n30-60</a:t>
            </a:r>
            <a:endParaRPr kumimoji="1" lang="ja-JP" altLang="en-US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908720"/>
            <a:ext cx="5581650" cy="20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140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84984"/>
            <a:ext cx="6958334" cy="2943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20688"/>
            <a:ext cx="691276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141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142</a:t>
            </a:fld>
            <a:endParaRPr kumimoji="1" lang="ja-JP" alt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75" y="2024063"/>
            <a:ext cx="657225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143</a:t>
            </a:fld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2286000" y="185934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err="1" smtClean="0"/>
              <a:t>dset</a:t>
            </a:r>
            <a:r>
              <a:rPr lang="en-US" altLang="ja-JP" dirty="0" smtClean="0"/>
              <a:t> ./DATA/%y4%m2.bin</a:t>
            </a:r>
          </a:p>
          <a:p>
            <a:r>
              <a:rPr lang="en-US" altLang="ja-JP" dirty="0" err="1" smtClean="0"/>
              <a:t>undef</a:t>
            </a:r>
            <a:r>
              <a:rPr lang="en-US" altLang="ja-JP" dirty="0" smtClean="0"/>
              <a:t> 9.999E+20</a:t>
            </a:r>
          </a:p>
          <a:p>
            <a:r>
              <a:rPr lang="en-US" altLang="ja-JP" dirty="0" smtClean="0"/>
              <a:t>title grib.fcst_phy2m25.element</a:t>
            </a:r>
          </a:p>
          <a:p>
            <a:r>
              <a:rPr lang="en-US" altLang="ja-JP" dirty="0" smtClean="0"/>
              <a:t>options template</a:t>
            </a:r>
          </a:p>
          <a:p>
            <a:r>
              <a:rPr lang="en-US" altLang="ja-JP" dirty="0" err="1" smtClean="0"/>
              <a:t>ydef</a:t>
            </a:r>
            <a:r>
              <a:rPr lang="en-US" altLang="ja-JP" dirty="0" smtClean="0"/>
              <a:t>   73  linear -90.0 2.5</a:t>
            </a:r>
          </a:p>
          <a:p>
            <a:r>
              <a:rPr lang="en-US" altLang="ja-JP" dirty="0" err="1" smtClean="0"/>
              <a:t>xdef</a:t>
            </a:r>
            <a:r>
              <a:rPr lang="en-US" altLang="ja-JP" dirty="0" smtClean="0"/>
              <a:t>  144  linear   0.0 2.5</a:t>
            </a:r>
          </a:p>
          <a:p>
            <a:r>
              <a:rPr lang="en-US" altLang="ja-JP" dirty="0" err="1" smtClean="0"/>
              <a:t>tdef</a:t>
            </a:r>
            <a:r>
              <a:rPr lang="en-US" altLang="ja-JP" dirty="0" smtClean="0"/>
              <a:t>  45292  linear 00Z01jan1980 6hr</a:t>
            </a:r>
          </a:p>
          <a:p>
            <a:r>
              <a:rPr lang="en-US" altLang="ja-JP" dirty="0" err="1" smtClean="0"/>
              <a:t>zdef</a:t>
            </a:r>
            <a:r>
              <a:rPr lang="en-US" altLang="ja-JP" dirty="0" smtClean="0"/>
              <a:t>    1  linear 1 1</a:t>
            </a:r>
          </a:p>
          <a:p>
            <a:r>
              <a:rPr lang="en-US" altLang="ja-JP" dirty="0" err="1" smtClean="0"/>
              <a:t>vars</a:t>
            </a:r>
            <a:r>
              <a:rPr lang="en-US" altLang="ja-JP" dirty="0" smtClean="0"/>
              <a:t>    1</a:t>
            </a:r>
          </a:p>
          <a:p>
            <a:r>
              <a:rPr lang="en-US" altLang="ja-JP" dirty="0" err="1" smtClean="0"/>
              <a:t>lcdc</a:t>
            </a:r>
            <a:r>
              <a:rPr lang="en-US" altLang="ja-JP" dirty="0" smtClean="0"/>
              <a:t>  0 71,1,0 ** low cloud cover [%] MN</a:t>
            </a:r>
          </a:p>
          <a:p>
            <a:r>
              <a:rPr lang="en-US" altLang="ja-JP" dirty="0" err="1" smtClean="0"/>
              <a:t>endvars</a:t>
            </a:r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144</a:t>
            </a:fld>
            <a:endParaRPr kumimoji="1" lang="ja-JP" alt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6825" y="1147763"/>
            <a:ext cx="661035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145</a:t>
            </a:fld>
            <a:endParaRPr kumimoji="1" lang="ja-JP" alt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2063" y="1071563"/>
            <a:ext cx="661987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146</a:t>
            </a:fld>
            <a:endParaRPr kumimoji="1" lang="ja-JP" alt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285875"/>
            <a:ext cx="65532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1547664" y="98072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２００９０９</a:t>
            </a:r>
            <a:endParaRPr kumimoji="1" lang="en-US" altLang="ja-JP" dirty="0" smtClean="0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4320480" cy="144016"/>
          </a:xfrm>
        </p:spPr>
        <p:txBody>
          <a:bodyPr>
            <a:no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2009</a:t>
            </a:r>
            <a:r>
              <a:rPr kumimoji="1" lang="ja-JP" altLang="en-US" sz="2400" b="1" dirty="0" smtClean="0">
                <a:solidFill>
                  <a:srgbClr val="7030A0"/>
                </a:solidFill>
              </a:rPr>
              <a:t>年</a:t>
            </a:r>
            <a:r>
              <a:rPr kumimoji="1" lang="en-US" altLang="ja-JP" sz="2400" b="1" dirty="0" smtClean="0">
                <a:solidFill>
                  <a:srgbClr val="7030A0"/>
                </a:solidFill>
              </a:rPr>
              <a:t>3</a:t>
            </a:r>
            <a:r>
              <a:rPr kumimoji="1" lang="ja-JP" altLang="en-US" sz="2400" b="1" dirty="0" smtClean="0">
                <a:solidFill>
                  <a:srgbClr val="7030A0"/>
                </a:solidFill>
              </a:rPr>
              <a:t>月平均をした</a:t>
            </a:r>
            <a:r>
              <a:rPr kumimoji="1" lang="en-US" altLang="ja-JP" sz="2400" b="1" dirty="0" smtClean="0">
                <a:solidFill>
                  <a:srgbClr val="7030A0"/>
                </a:solidFill>
              </a:rPr>
              <a:t/>
            </a:r>
            <a:br>
              <a:rPr kumimoji="1" lang="en-US" altLang="ja-JP" sz="2400" b="1" dirty="0" smtClean="0">
                <a:solidFill>
                  <a:srgbClr val="7030A0"/>
                </a:solidFill>
              </a:rPr>
            </a:br>
            <a:r>
              <a:rPr kumimoji="1" lang="ja-JP" altLang="en-US" sz="2400" b="1" dirty="0" smtClean="0">
                <a:solidFill>
                  <a:srgbClr val="7030A0"/>
                </a:solidFill>
              </a:rPr>
              <a:t>昼間の地球の全雲量</a:t>
            </a:r>
            <a:endParaRPr kumimoji="1" lang="ja-JP" altLang="en-US" sz="2400" b="1" dirty="0">
              <a:solidFill>
                <a:srgbClr val="7030A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5AEC-3BF4-4A7F-BFBF-608219726183}" type="slidenum">
              <a:rPr kumimoji="1" lang="ja-JP" altLang="en-US" smtClean="0"/>
              <a:pPr/>
              <a:t>147</a:t>
            </a:fld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4499992" y="764704"/>
            <a:ext cx="4427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7030A0"/>
                </a:solidFill>
              </a:rPr>
              <a:t>2009</a:t>
            </a:r>
            <a:r>
              <a:rPr lang="ja-JP" altLang="en-US" sz="2400" b="1" dirty="0" smtClean="0">
                <a:solidFill>
                  <a:srgbClr val="7030A0"/>
                </a:solidFill>
              </a:rPr>
              <a:t>年</a:t>
            </a:r>
            <a:r>
              <a:rPr lang="en-US" altLang="ja-JP" sz="2400" b="1" dirty="0" smtClean="0">
                <a:solidFill>
                  <a:srgbClr val="7030A0"/>
                </a:solidFill>
              </a:rPr>
              <a:t>3</a:t>
            </a:r>
            <a:r>
              <a:rPr lang="ja-JP" altLang="en-US" sz="2400" b="1" dirty="0" smtClean="0">
                <a:solidFill>
                  <a:srgbClr val="7030A0"/>
                </a:solidFill>
              </a:rPr>
              <a:t>月平均をした</a:t>
            </a:r>
            <a:endParaRPr lang="en-US" altLang="ja-JP" sz="2400" b="1" dirty="0" smtClean="0">
              <a:solidFill>
                <a:srgbClr val="7030A0"/>
              </a:solidFill>
            </a:endParaRPr>
          </a:p>
          <a:p>
            <a:pPr algn="ctr"/>
            <a:r>
              <a:rPr lang="ja-JP" altLang="en-US" sz="2400" b="1" dirty="0" smtClean="0">
                <a:solidFill>
                  <a:srgbClr val="7030A0"/>
                </a:solidFill>
              </a:rPr>
              <a:t>夜間の地球の全雲量</a:t>
            </a:r>
            <a:endParaRPr lang="ja-JP" altLang="en-US" sz="2400" b="1" dirty="0">
              <a:solidFill>
                <a:srgbClr val="7030A0"/>
              </a:solidFill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3419872" y="188640"/>
            <a:ext cx="1152128" cy="1080120"/>
          </a:xfrm>
          <a:prstGeom prst="ellipse">
            <a:avLst/>
          </a:prstGeom>
          <a:noFill/>
          <a:ln w="3810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67544" y="544522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0              90             180           270         360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788024" y="5445224"/>
            <a:ext cx="435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0             90             180           270         360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79512" y="1844824"/>
            <a:ext cx="5040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90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60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30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 0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-30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-60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-90</a:t>
            </a:r>
          </a:p>
        </p:txBody>
      </p:sp>
      <p:sp>
        <p:nvSpPr>
          <p:cNvPr id="16" name="円/楕円 15"/>
          <p:cNvSpPr/>
          <p:nvPr/>
        </p:nvSpPr>
        <p:spPr>
          <a:xfrm>
            <a:off x="1475656" y="3717032"/>
            <a:ext cx="1080120" cy="720080"/>
          </a:xfrm>
          <a:prstGeom prst="ellipse">
            <a:avLst/>
          </a:prstGeom>
          <a:noFill/>
          <a:ln w="3810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4283968" y="1556792"/>
            <a:ext cx="1440160" cy="720080"/>
          </a:xfrm>
          <a:prstGeom prst="ellipse">
            <a:avLst/>
          </a:prstGeom>
          <a:noFill/>
          <a:ln w="3810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380312" y="5877272"/>
            <a:ext cx="5760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(%)</a:t>
            </a:r>
            <a:endParaRPr kumimoji="1" lang="ja-JP" altLang="en-US" dirty="0"/>
          </a:p>
        </p:txBody>
      </p:sp>
      <p:sp>
        <p:nvSpPr>
          <p:cNvPr id="19" name="太陽 18"/>
          <p:cNvSpPr/>
          <p:nvPr/>
        </p:nvSpPr>
        <p:spPr>
          <a:xfrm>
            <a:off x="323528" y="692696"/>
            <a:ext cx="576064" cy="504056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月 19"/>
          <p:cNvSpPr/>
          <p:nvPr/>
        </p:nvSpPr>
        <p:spPr>
          <a:xfrm>
            <a:off x="4932040" y="764704"/>
            <a:ext cx="288032" cy="504056"/>
          </a:xfrm>
          <a:prstGeom prst="moon">
            <a:avLst>
              <a:gd name="adj" fmla="val 4830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432" y="0"/>
            <a:ext cx="3982393" cy="385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0"/>
            <a:ext cx="3824089" cy="3928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円/楕円 13"/>
          <p:cNvSpPr/>
          <p:nvPr/>
        </p:nvSpPr>
        <p:spPr>
          <a:xfrm>
            <a:off x="827584" y="3861048"/>
            <a:ext cx="1152128" cy="1080120"/>
          </a:xfrm>
          <a:prstGeom prst="ellipse">
            <a:avLst/>
          </a:prstGeom>
          <a:noFill/>
          <a:ln w="3810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4427984" y="1052736"/>
            <a:ext cx="1152128" cy="1080120"/>
          </a:xfrm>
          <a:prstGeom prst="ellipse">
            <a:avLst/>
          </a:prstGeom>
          <a:noFill/>
          <a:ln w="3810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824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704" y="5949280"/>
            <a:ext cx="53816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円/楕円 20"/>
          <p:cNvSpPr/>
          <p:nvPr/>
        </p:nvSpPr>
        <p:spPr>
          <a:xfrm>
            <a:off x="4427984" y="476672"/>
            <a:ext cx="639688" cy="656456"/>
          </a:xfrm>
          <a:prstGeom prst="ellipse">
            <a:avLst/>
          </a:prstGeom>
          <a:noFill/>
          <a:ln w="3810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2771800" y="2780928"/>
            <a:ext cx="639688" cy="656456"/>
          </a:xfrm>
          <a:prstGeom prst="ellipse">
            <a:avLst/>
          </a:prstGeom>
          <a:noFill/>
          <a:ln w="3810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3635896" y="764704"/>
            <a:ext cx="783704" cy="728464"/>
          </a:xfrm>
          <a:prstGeom prst="ellipse">
            <a:avLst/>
          </a:prstGeom>
          <a:noFill/>
          <a:ln w="3810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2915816" y="4149080"/>
            <a:ext cx="783704" cy="728464"/>
          </a:xfrm>
          <a:prstGeom prst="ellipse">
            <a:avLst/>
          </a:prstGeom>
          <a:noFill/>
          <a:ln w="3810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628800"/>
            <a:ext cx="471601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graphicFrame>
        <p:nvGraphicFramePr>
          <p:cNvPr id="51201" name="Object 1"/>
          <p:cNvGraphicFramePr>
            <a:graphicFrameLocks noChangeAspect="1"/>
          </p:cNvGraphicFramePr>
          <p:nvPr/>
        </p:nvGraphicFramePr>
        <p:xfrm>
          <a:off x="4716016" y="2132856"/>
          <a:ext cx="4133850" cy="341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571" name="スライド" r:id="rId9" imgW="4570532" imgH="3427618" progId="PowerPoint.Slide.12">
                  <p:embed/>
                </p:oleObj>
              </mc:Choice>
              <mc:Fallback>
                <p:oleObj name="スライド" r:id="rId9" imgW="4570532" imgH="3427618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2132856"/>
                        <a:ext cx="4133850" cy="3419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-21616" y="393570"/>
          <a:ext cx="9165616" cy="6464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63" name="スライド" r:id="rId5" imgW="4570541" imgH="3427323" progId="PowerPoint.Slide.12">
                  <p:embed/>
                </p:oleObj>
              </mc:Choice>
              <mc:Fallback>
                <p:oleObj name="スライド" r:id="rId5" imgW="4570541" imgH="3427323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1616" y="393570"/>
                        <a:ext cx="9165616" cy="64644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正方形/長方形 3"/>
          <p:cNvSpPr/>
          <p:nvPr/>
        </p:nvSpPr>
        <p:spPr>
          <a:xfrm>
            <a:off x="6876256" y="1340768"/>
            <a:ext cx="1496237" cy="334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緯度平均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 flipH="1">
            <a:off x="5796136" y="6021289"/>
            <a:ext cx="7200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(%)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0" y="404664"/>
          <a:ext cx="9219851" cy="6909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7" name="スライド" r:id="rId5" imgW="4570541" imgH="3427323" progId="PowerPoint.Slide.12">
                  <p:embed/>
                </p:oleObj>
              </mc:Choice>
              <mc:Fallback>
                <p:oleObj name="スライド" r:id="rId5" imgW="4570541" imgH="3427323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04664"/>
                        <a:ext cx="9219851" cy="69094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正方形/長方形 3"/>
          <p:cNvSpPr/>
          <p:nvPr/>
        </p:nvSpPr>
        <p:spPr>
          <a:xfrm>
            <a:off x="6876256" y="1340768"/>
            <a:ext cx="1496237" cy="334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緯度平均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 flipH="1">
            <a:off x="5796136" y="6396335"/>
            <a:ext cx="7200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(%)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0" y="476672"/>
          <a:ext cx="915220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1" name="スライド" r:id="rId5" imgW="4570541" imgH="3427323" progId="PowerPoint.Slide.12">
                  <p:embed/>
                </p:oleObj>
              </mc:Choice>
              <mc:Fallback>
                <p:oleObj name="スライド" r:id="rId5" imgW="4570541" imgH="3427323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6672"/>
                        <a:ext cx="9152202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正方形/長方形 3"/>
          <p:cNvSpPr/>
          <p:nvPr/>
        </p:nvSpPr>
        <p:spPr>
          <a:xfrm>
            <a:off x="6876256" y="1484784"/>
            <a:ext cx="1496237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緯度平均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 flipH="1">
            <a:off x="5868144" y="6396335"/>
            <a:ext cx="6480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(%)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0" y="764703"/>
          <a:ext cx="9144000" cy="704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5" name="スライド" r:id="rId5" imgW="4570541" imgH="3427323" progId="PowerPoint.Slide.12">
                  <p:embed/>
                </p:oleObj>
              </mc:Choice>
              <mc:Fallback>
                <p:oleObj name="スライド" r:id="rId5" imgW="4570541" imgH="3427323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4703"/>
                        <a:ext cx="9144000" cy="7048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正方形/長方形 3"/>
          <p:cNvSpPr/>
          <p:nvPr/>
        </p:nvSpPr>
        <p:spPr>
          <a:xfrm>
            <a:off x="6876256" y="1556792"/>
            <a:ext cx="149623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緯度平均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 flipH="1">
            <a:off x="5796136" y="6669360"/>
            <a:ext cx="8640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(%)  -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0" y="476672"/>
          <a:ext cx="9144000" cy="6852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9" name="スライド" r:id="rId5" imgW="4570541" imgH="3427323" progId="PowerPoint.Slide.12">
                  <p:embed/>
                </p:oleObj>
              </mc:Choice>
              <mc:Fallback>
                <p:oleObj name="スライド" r:id="rId5" imgW="4570541" imgH="3427323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6672"/>
                        <a:ext cx="9144000" cy="68525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正方形/長方形 3"/>
          <p:cNvSpPr/>
          <p:nvPr/>
        </p:nvSpPr>
        <p:spPr>
          <a:xfrm>
            <a:off x="6876256" y="1052737"/>
            <a:ext cx="149623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緯度平均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 flipH="1">
            <a:off x="5796136" y="6396335"/>
            <a:ext cx="7200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(%)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雲 16"/>
          <p:cNvSpPr/>
          <p:nvPr/>
        </p:nvSpPr>
        <p:spPr>
          <a:xfrm>
            <a:off x="683568" y="260648"/>
            <a:ext cx="3240360" cy="648072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71600" y="260648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 smtClean="0">
                <a:solidFill>
                  <a:srgbClr val="7030A0"/>
                </a:solidFill>
              </a:rPr>
              <a:t>発表内容</a:t>
            </a:r>
            <a:endParaRPr kumimoji="1" lang="ja-JP" altLang="en-US" sz="3200" b="1" dirty="0">
              <a:solidFill>
                <a:srgbClr val="7030A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99592" y="1196752"/>
            <a:ext cx="2376264" cy="461665"/>
          </a:xfrm>
          <a:prstGeom prst="rect">
            <a:avLst/>
          </a:prstGeom>
          <a:solidFill>
            <a:srgbClr val="CCFFCC"/>
          </a:solidFill>
          <a:ln>
            <a:solidFill>
              <a:srgbClr val="E4FFD9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/>
              <a:t>1.</a:t>
            </a:r>
            <a:r>
              <a:rPr lang="ja-JP" altLang="en-US" sz="2400" b="1" dirty="0" smtClean="0"/>
              <a:t>研究目的</a:t>
            </a:r>
            <a:endParaRPr kumimoji="1" lang="ja-JP" altLang="en-US" sz="24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99592" y="1772816"/>
            <a:ext cx="2376264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/>
              <a:t>2.</a:t>
            </a:r>
            <a:r>
              <a:rPr kumimoji="1" lang="ja-JP" altLang="en-US" sz="2400" b="1" dirty="0" smtClean="0"/>
              <a:t>データ説明</a:t>
            </a:r>
            <a:endParaRPr kumimoji="1" lang="ja-JP" altLang="en-US" sz="24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99592" y="2420888"/>
            <a:ext cx="3384376" cy="58477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smtClean="0"/>
              <a:t>3.</a:t>
            </a:r>
            <a:r>
              <a:rPr kumimoji="1" lang="ja-JP" altLang="en-US" sz="3200" b="1" dirty="0" smtClean="0"/>
              <a:t>昼・夜の雲量差</a:t>
            </a:r>
            <a:endParaRPr kumimoji="1" lang="ja-JP" altLang="en-US" sz="32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99592" y="3212976"/>
            <a:ext cx="7992888" cy="1077218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smtClean="0"/>
              <a:t>4.</a:t>
            </a:r>
            <a:r>
              <a:rPr kumimoji="1" lang="ja-JP" altLang="en-US" sz="3200" b="1" dirty="0" smtClean="0"/>
              <a:t>昼・日平均の雲量差からの真の短波放射量の推定</a:t>
            </a:r>
            <a:endParaRPr kumimoji="1" lang="ja-JP" altLang="en-US" sz="32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99592" y="4509120"/>
            <a:ext cx="2592288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/>
              <a:t>5.</a:t>
            </a:r>
            <a:r>
              <a:rPr lang="ja-JP" altLang="en-US" sz="2800" b="1" dirty="0" smtClean="0"/>
              <a:t>考察・まとめ</a:t>
            </a:r>
            <a:endParaRPr kumimoji="1" lang="ja-JP" altLang="en-US" sz="28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99592" y="5229200"/>
            <a:ext cx="3456384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/>
              <a:t>6.</a:t>
            </a:r>
            <a:r>
              <a:rPr lang="ja-JP" altLang="en-US" sz="2400" b="1" dirty="0" smtClean="0"/>
              <a:t>参考文献・引用文献</a:t>
            </a:r>
            <a:endParaRPr lang="en-US" altLang="ja-JP" sz="2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-18569" y="620688"/>
          <a:ext cx="9162568" cy="6865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3" name="スライド" r:id="rId5" imgW="4570541" imgH="3427323" progId="PowerPoint.Slide.12">
                  <p:embed/>
                </p:oleObj>
              </mc:Choice>
              <mc:Fallback>
                <p:oleObj name="スライド" r:id="rId5" imgW="4570541" imgH="3427323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569" y="620688"/>
                        <a:ext cx="9162568" cy="68652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正方形/長方形 3"/>
          <p:cNvSpPr/>
          <p:nvPr/>
        </p:nvSpPr>
        <p:spPr>
          <a:xfrm>
            <a:off x="6876256" y="1340768"/>
            <a:ext cx="1496237" cy="334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緯度平均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 flipH="1">
            <a:off x="5724128" y="6396335"/>
            <a:ext cx="9361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(%)</a:t>
            </a:r>
            <a:r>
              <a:rPr kumimoji="1" lang="ja-JP" altLang="en-US" sz="2400" dirty="0" smtClean="0"/>
              <a:t>　</a:t>
            </a:r>
            <a:r>
              <a:rPr kumimoji="1" lang="en-US" altLang="ja-JP" sz="2400" dirty="0" smtClean="0"/>
              <a:t>-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0" y="548680"/>
          <a:ext cx="9144000" cy="685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7" name="スライド" r:id="rId5" imgW="4570541" imgH="3427323" progId="PowerPoint.Slide.12">
                  <p:embed/>
                </p:oleObj>
              </mc:Choice>
              <mc:Fallback>
                <p:oleObj name="スライド" r:id="rId5" imgW="4570541" imgH="3427323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48680"/>
                        <a:ext cx="9144000" cy="685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正方形/長方形 3"/>
          <p:cNvSpPr/>
          <p:nvPr/>
        </p:nvSpPr>
        <p:spPr>
          <a:xfrm>
            <a:off x="6876256" y="1340768"/>
            <a:ext cx="1496237" cy="334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緯度平均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 flipH="1">
            <a:off x="5796136" y="6396335"/>
            <a:ext cx="7200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(%)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0" y="471227"/>
          <a:ext cx="9144000" cy="6983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1" name="スライド" r:id="rId5" imgW="4570541" imgH="3427323" progId="PowerPoint.Slide.12">
                  <p:embed/>
                </p:oleObj>
              </mc:Choice>
              <mc:Fallback>
                <p:oleObj name="スライド" r:id="rId5" imgW="4570541" imgH="3427323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1227"/>
                        <a:ext cx="9144000" cy="69835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正方形/長方形 3"/>
          <p:cNvSpPr/>
          <p:nvPr/>
        </p:nvSpPr>
        <p:spPr>
          <a:xfrm>
            <a:off x="6876256" y="1340768"/>
            <a:ext cx="1496237" cy="334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緯度平均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 flipH="1">
            <a:off x="5796136" y="6396335"/>
            <a:ext cx="7200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(%)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1100704" y="1988841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雲量</a:t>
            </a:r>
            <a:r>
              <a:rPr lang="ja-JP" alt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から</a:t>
            </a:r>
            <a:r>
              <a:rPr lang="ja-JP" alt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短波放射を計算</a:t>
            </a:r>
            <a:r>
              <a:rPr lang="ja-JP" alt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する</a:t>
            </a:r>
            <a:endParaRPr lang="ja-JP" alt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雲 52"/>
          <p:cNvSpPr/>
          <p:nvPr/>
        </p:nvSpPr>
        <p:spPr>
          <a:xfrm>
            <a:off x="827584" y="4149080"/>
            <a:ext cx="2088232" cy="792088"/>
          </a:xfrm>
          <a:prstGeom prst="cloud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 smtClean="0">
                <a:solidFill>
                  <a:schemeClr val="tx1"/>
                </a:solidFill>
              </a:rPr>
              <a:t>　　</a:t>
            </a:r>
            <a:r>
              <a:rPr lang="ja-JP" altLang="en-US" sz="3200" b="1" dirty="0" smtClean="0">
                <a:solidFill>
                  <a:schemeClr val="tx1"/>
                </a:solidFill>
              </a:rPr>
              <a:t>雲　</a:t>
            </a:r>
            <a:endParaRPr lang="ja-JP" altLang="en-US" sz="3200" b="1" dirty="0">
              <a:solidFill>
                <a:schemeClr val="tx1"/>
              </a:solidFill>
            </a:endParaRPr>
          </a:p>
        </p:txBody>
      </p:sp>
      <p:sp>
        <p:nvSpPr>
          <p:cNvPr id="92" name="正方形/長方形 91"/>
          <p:cNvSpPr/>
          <p:nvPr/>
        </p:nvSpPr>
        <p:spPr>
          <a:xfrm>
            <a:off x="5940152" y="620688"/>
            <a:ext cx="2088232" cy="15841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雲 69"/>
          <p:cNvSpPr/>
          <p:nvPr/>
        </p:nvSpPr>
        <p:spPr>
          <a:xfrm>
            <a:off x="395536" y="4509120"/>
            <a:ext cx="1152128" cy="576064"/>
          </a:xfrm>
          <a:prstGeom prst="cloud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 smtClean="0">
                <a:solidFill>
                  <a:schemeClr val="tx1"/>
                </a:solidFill>
              </a:rPr>
              <a:t>　　　</a:t>
            </a:r>
            <a:endParaRPr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62" name="円弧 61"/>
          <p:cNvSpPr/>
          <p:nvPr/>
        </p:nvSpPr>
        <p:spPr>
          <a:xfrm>
            <a:off x="0" y="5677538"/>
            <a:ext cx="5292080" cy="2360923"/>
          </a:xfrm>
          <a:prstGeom prst="arc">
            <a:avLst>
              <a:gd name="adj1" fmla="val 10757934"/>
              <a:gd name="adj2" fmla="val 37604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太陽 3"/>
          <p:cNvSpPr/>
          <p:nvPr/>
        </p:nvSpPr>
        <p:spPr>
          <a:xfrm>
            <a:off x="179512" y="980728"/>
            <a:ext cx="1296144" cy="1224136"/>
          </a:xfrm>
          <a:prstGeom prst="sun">
            <a:avLst/>
          </a:prstGeom>
          <a:solidFill>
            <a:srgbClr val="FFC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フローチャート : 結合子 38"/>
          <p:cNvSpPr/>
          <p:nvPr/>
        </p:nvSpPr>
        <p:spPr>
          <a:xfrm>
            <a:off x="1187624" y="4725144"/>
            <a:ext cx="72008" cy="7200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ローチャート : 結合子 40"/>
          <p:cNvSpPr/>
          <p:nvPr/>
        </p:nvSpPr>
        <p:spPr>
          <a:xfrm>
            <a:off x="2627784" y="3933056"/>
            <a:ext cx="63624" cy="80392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ローチャート : 結合子 41"/>
          <p:cNvSpPr/>
          <p:nvPr/>
        </p:nvSpPr>
        <p:spPr>
          <a:xfrm>
            <a:off x="3851920" y="4365104"/>
            <a:ext cx="45719" cy="7200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ローチャート : 結合子 43"/>
          <p:cNvSpPr/>
          <p:nvPr/>
        </p:nvSpPr>
        <p:spPr>
          <a:xfrm>
            <a:off x="2411760" y="4509120"/>
            <a:ext cx="45719" cy="7200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ローチャート : 結合子 44"/>
          <p:cNvSpPr/>
          <p:nvPr/>
        </p:nvSpPr>
        <p:spPr>
          <a:xfrm flipH="1">
            <a:off x="3707904" y="4077072"/>
            <a:ext cx="45719" cy="5524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ローチャート : 結合子 45"/>
          <p:cNvSpPr/>
          <p:nvPr/>
        </p:nvSpPr>
        <p:spPr>
          <a:xfrm flipV="1">
            <a:off x="2411760" y="4149080"/>
            <a:ext cx="72008" cy="7200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ローチャート : 結合子 46"/>
          <p:cNvSpPr/>
          <p:nvPr/>
        </p:nvSpPr>
        <p:spPr>
          <a:xfrm>
            <a:off x="2339752" y="3645024"/>
            <a:ext cx="45719" cy="7200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フローチャート : 結合子 49"/>
          <p:cNvSpPr/>
          <p:nvPr/>
        </p:nvSpPr>
        <p:spPr>
          <a:xfrm>
            <a:off x="3059832" y="4437112"/>
            <a:ext cx="45719" cy="7200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フローチャート : 結合子 50"/>
          <p:cNvSpPr/>
          <p:nvPr/>
        </p:nvSpPr>
        <p:spPr>
          <a:xfrm flipV="1">
            <a:off x="1763688" y="4437111"/>
            <a:ext cx="72008" cy="45719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フローチャート : 結合子 53"/>
          <p:cNvSpPr/>
          <p:nvPr/>
        </p:nvSpPr>
        <p:spPr>
          <a:xfrm>
            <a:off x="1979712" y="4077072"/>
            <a:ext cx="45719" cy="7200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フローチャート : 結合子 54"/>
          <p:cNvSpPr/>
          <p:nvPr/>
        </p:nvSpPr>
        <p:spPr>
          <a:xfrm flipH="1">
            <a:off x="2771800" y="4293096"/>
            <a:ext cx="45719" cy="5524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下矢印 55"/>
          <p:cNvSpPr/>
          <p:nvPr/>
        </p:nvSpPr>
        <p:spPr>
          <a:xfrm rot="19955866">
            <a:off x="1068394" y="2040170"/>
            <a:ext cx="922199" cy="1584212"/>
          </a:xfrm>
          <a:prstGeom prst="downArrow">
            <a:avLst>
              <a:gd name="adj1" fmla="val 59337"/>
              <a:gd name="adj2" fmla="val 50000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683568" y="242088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343</a:t>
            </a:r>
            <a:r>
              <a:rPr lang="en-US" altLang="ja-JP" sz="2400" dirty="0" smtClean="0"/>
              <a:t>(W/m</a:t>
            </a:r>
            <a:r>
              <a:rPr lang="en-US" altLang="ja-JP" sz="2400" baseline="30000" dirty="0" smtClean="0"/>
              <a:t>2</a:t>
            </a:r>
            <a:r>
              <a:rPr lang="en-US" altLang="ja-JP" sz="2400" dirty="0" smtClean="0"/>
              <a:t>)</a:t>
            </a:r>
            <a:endParaRPr kumimoji="1" lang="ja-JP" altLang="en-US" sz="2400" dirty="0"/>
          </a:p>
        </p:txBody>
      </p:sp>
      <p:sp>
        <p:nvSpPr>
          <p:cNvPr id="58" name="下矢印 57"/>
          <p:cNvSpPr/>
          <p:nvPr/>
        </p:nvSpPr>
        <p:spPr>
          <a:xfrm rot="12706497">
            <a:off x="3318117" y="2282197"/>
            <a:ext cx="197635" cy="1584212"/>
          </a:xfrm>
          <a:prstGeom prst="downArrow">
            <a:avLst>
              <a:gd name="adj1" fmla="val 59337"/>
              <a:gd name="adj2" fmla="val 50000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843808" y="321297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7</a:t>
            </a:r>
            <a:r>
              <a:rPr kumimoji="1" lang="en-US" altLang="ja-JP" sz="2400" dirty="0" smtClean="0"/>
              <a:t>7</a:t>
            </a:r>
            <a:r>
              <a:rPr lang="en-US" altLang="ja-JP" sz="2400" dirty="0" smtClean="0"/>
              <a:t>(W/m</a:t>
            </a:r>
            <a:r>
              <a:rPr lang="en-US" altLang="ja-JP" sz="2400" baseline="30000" dirty="0" smtClean="0"/>
              <a:t>2</a:t>
            </a:r>
            <a:r>
              <a:rPr lang="en-US" altLang="ja-JP" sz="2400" dirty="0" smtClean="0"/>
              <a:t>)</a:t>
            </a:r>
            <a:endParaRPr kumimoji="1" lang="ja-JP" altLang="en-US" sz="2400" dirty="0"/>
          </a:p>
        </p:txBody>
      </p:sp>
      <p:sp>
        <p:nvSpPr>
          <p:cNvPr id="48" name="フローチャート : 結合子 47"/>
          <p:cNvSpPr/>
          <p:nvPr/>
        </p:nvSpPr>
        <p:spPr>
          <a:xfrm flipH="1">
            <a:off x="1403647" y="4365104"/>
            <a:ext cx="45719" cy="144016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フローチャート : 結合子 65"/>
          <p:cNvSpPr/>
          <p:nvPr/>
        </p:nvSpPr>
        <p:spPr>
          <a:xfrm flipV="1">
            <a:off x="3203848" y="4293096"/>
            <a:ext cx="72008" cy="7200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フローチャート : 結合子 66"/>
          <p:cNvSpPr/>
          <p:nvPr/>
        </p:nvSpPr>
        <p:spPr>
          <a:xfrm>
            <a:off x="827584" y="4653136"/>
            <a:ext cx="45719" cy="7200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フローチャート : 結合子 67"/>
          <p:cNvSpPr/>
          <p:nvPr/>
        </p:nvSpPr>
        <p:spPr>
          <a:xfrm>
            <a:off x="1403648" y="4725144"/>
            <a:ext cx="144016" cy="98297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フローチャート : 結合子 68"/>
          <p:cNvSpPr/>
          <p:nvPr/>
        </p:nvSpPr>
        <p:spPr>
          <a:xfrm flipH="1">
            <a:off x="2915816" y="4149080"/>
            <a:ext cx="45719" cy="5524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2339752" y="551723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/>
              <a:t>地面</a:t>
            </a:r>
            <a:r>
              <a:rPr kumimoji="1" lang="ja-JP" altLang="en-US" sz="2400" b="1" dirty="0" smtClean="0"/>
              <a:t>反射</a:t>
            </a:r>
            <a:endParaRPr kumimoji="1" lang="en-US" altLang="ja-JP" sz="2400" b="1" dirty="0" smtClean="0"/>
          </a:p>
        </p:txBody>
      </p:sp>
      <p:sp>
        <p:nvSpPr>
          <p:cNvPr id="87" name="下矢印 86"/>
          <p:cNvSpPr/>
          <p:nvPr/>
        </p:nvSpPr>
        <p:spPr>
          <a:xfrm rot="12706497">
            <a:off x="3822172" y="4010389"/>
            <a:ext cx="197635" cy="1584212"/>
          </a:xfrm>
          <a:prstGeom prst="downArrow">
            <a:avLst>
              <a:gd name="adj1" fmla="val 59337"/>
              <a:gd name="adj2" fmla="val 50000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2987824" y="4869160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30</a:t>
            </a:r>
            <a:r>
              <a:rPr lang="en-US" altLang="ja-JP" sz="2400" dirty="0" smtClean="0"/>
              <a:t>(W/m</a:t>
            </a:r>
            <a:r>
              <a:rPr lang="en-US" altLang="ja-JP" sz="2400" baseline="30000" dirty="0" smtClean="0"/>
              <a:t>2</a:t>
            </a:r>
            <a:r>
              <a:rPr lang="en-US" altLang="ja-JP" sz="2400" dirty="0" smtClean="0"/>
              <a:t>)</a:t>
            </a:r>
            <a:endParaRPr lang="ja-JP" altLang="en-US" sz="2400" dirty="0" smtClean="0"/>
          </a:p>
          <a:p>
            <a:endParaRPr kumimoji="1" lang="ja-JP" altLang="en-US" sz="2400" dirty="0"/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1547664" y="1844824"/>
            <a:ext cx="129614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smtClean="0">
                <a:solidFill>
                  <a:srgbClr val="FF0000"/>
                </a:solidFill>
              </a:rPr>
              <a:t>100</a:t>
            </a:r>
            <a:r>
              <a:rPr kumimoji="1" lang="ja-JP" altLang="en-US" sz="3200" b="1" dirty="0" smtClean="0">
                <a:solidFill>
                  <a:srgbClr val="FF0000"/>
                </a:solidFill>
              </a:rPr>
              <a:t>％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3779912" y="4293096"/>
            <a:ext cx="100811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smtClean="0">
                <a:solidFill>
                  <a:srgbClr val="FF0000"/>
                </a:solidFill>
              </a:rPr>
              <a:t>10</a:t>
            </a:r>
            <a:r>
              <a:rPr kumimoji="1" lang="ja-JP" altLang="en-US" sz="3200" b="1" dirty="0" smtClean="0">
                <a:solidFill>
                  <a:srgbClr val="FF0000"/>
                </a:solidFill>
              </a:rPr>
              <a:t>％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3707904" y="2636912"/>
            <a:ext cx="100811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3200" b="1" dirty="0" smtClean="0">
                <a:solidFill>
                  <a:srgbClr val="FF0000"/>
                </a:solidFill>
              </a:rPr>
              <a:t>20</a:t>
            </a:r>
            <a:r>
              <a:rPr kumimoji="1" lang="ja-JP" altLang="en-US" sz="3200" b="1" dirty="0" smtClean="0">
                <a:solidFill>
                  <a:srgbClr val="FF0000"/>
                </a:solidFill>
              </a:rPr>
              <a:t>％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cxnSp>
        <p:nvCxnSpPr>
          <p:cNvPr id="94" name="直線コネクタ 93"/>
          <p:cNvCxnSpPr/>
          <p:nvPr/>
        </p:nvCxnSpPr>
        <p:spPr>
          <a:xfrm>
            <a:off x="7380312" y="620688"/>
            <a:ext cx="0" cy="15121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雲 94"/>
          <p:cNvSpPr/>
          <p:nvPr/>
        </p:nvSpPr>
        <p:spPr>
          <a:xfrm>
            <a:off x="5940152" y="1268760"/>
            <a:ext cx="1368152" cy="792088"/>
          </a:xfrm>
          <a:prstGeom prst="cloud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 smtClean="0">
                <a:solidFill>
                  <a:schemeClr val="tx1"/>
                </a:solidFill>
              </a:rPr>
              <a:t>　　　</a:t>
            </a:r>
            <a:endParaRPr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97" name="雲 96"/>
          <p:cNvSpPr/>
          <p:nvPr/>
        </p:nvSpPr>
        <p:spPr>
          <a:xfrm>
            <a:off x="6084168" y="1484784"/>
            <a:ext cx="1296144" cy="792088"/>
          </a:xfrm>
          <a:prstGeom prst="cloud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 smtClean="0">
                <a:solidFill>
                  <a:schemeClr val="tx1"/>
                </a:solidFill>
              </a:rPr>
              <a:t>　　　</a:t>
            </a:r>
            <a:endParaRPr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98" name="雲 97"/>
          <p:cNvSpPr/>
          <p:nvPr/>
        </p:nvSpPr>
        <p:spPr>
          <a:xfrm>
            <a:off x="6516216" y="836712"/>
            <a:ext cx="576064" cy="504056"/>
          </a:xfrm>
          <a:prstGeom prst="cloud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 smtClean="0">
                <a:solidFill>
                  <a:schemeClr val="tx1"/>
                </a:solidFill>
              </a:rPr>
              <a:t>　　　</a:t>
            </a:r>
            <a:endParaRPr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99" name="雲 98"/>
          <p:cNvSpPr/>
          <p:nvPr/>
        </p:nvSpPr>
        <p:spPr>
          <a:xfrm>
            <a:off x="5868144" y="764704"/>
            <a:ext cx="792088" cy="792088"/>
          </a:xfrm>
          <a:prstGeom prst="cloud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 smtClean="0">
                <a:solidFill>
                  <a:schemeClr val="tx1"/>
                </a:solidFill>
              </a:rPr>
              <a:t>　　　</a:t>
            </a:r>
            <a:endParaRPr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102" name="雲 101"/>
          <p:cNvSpPr/>
          <p:nvPr/>
        </p:nvSpPr>
        <p:spPr>
          <a:xfrm>
            <a:off x="6012160" y="1556792"/>
            <a:ext cx="648072" cy="432048"/>
          </a:xfrm>
          <a:prstGeom prst="cloud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雲 103"/>
          <p:cNvSpPr/>
          <p:nvPr/>
        </p:nvSpPr>
        <p:spPr>
          <a:xfrm>
            <a:off x="6660232" y="1484784"/>
            <a:ext cx="504056" cy="43204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雲 104"/>
          <p:cNvSpPr/>
          <p:nvPr/>
        </p:nvSpPr>
        <p:spPr>
          <a:xfrm>
            <a:off x="6660232" y="836712"/>
            <a:ext cx="720080" cy="432048"/>
          </a:xfrm>
          <a:prstGeom prst="cloud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雲 105"/>
          <p:cNvSpPr/>
          <p:nvPr/>
        </p:nvSpPr>
        <p:spPr>
          <a:xfrm>
            <a:off x="5796136" y="692696"/>
            <a:ext cx="1224136" cy="432048"/>
          </a:xfrm>
          <a:prstGeom prst="cloud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左中かっこ 115"/>
          <p:cNvSpPr/>
          <p:nvPr/>
        </p:nvSpPr>
        <p:spPr>
          <a:xfrm rot="16200000">
            <a:off x="6516216" y="1700808"/>
            <a:ext cx="360040" cy="1368152"/>
          </a:xfrm>
          <a:prstGeom prst="leftBrace">
            <a:avLst>
              <a:gd name="adj1" fmla="val 21720"/>
              <a:gd name="adj2" fmla="val 46862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テキスト ボックス 118"/>
          <p:cNvSpPr txBox="1"/>
          <p:nvPr/>
        </p:nvSpPr>
        <p:spPr>
          <a:xfrm>
            <a:off x="5364088" y="1412776"/>
            <a:ext cx="1080120" cy="70788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altLang="ja-JP" sz="4000" b="1" dirty="0" smtClean="0"/>
              <a:t>6</a:t>
            </a:r>
            <a:r>
              <a:rPr kumimoji="1" lang="en-US" altLang="ja-JP" sz="4000" b="1" dirty="0" smtClean="0"/>
              <a:t>0%</a:t>
            </a:r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7596336" y="1484784"/>
            <a:ext cx="1080120" cy="70788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ja-JP" sz="4000" b="1" dirty="0" smtClean="0"/>
              <a:t>4</a:t>
            </a:r>
            <a:r>
              <a:rPr kumimoji="1" lang="en-US" altLang="ja-JP" sz="4000" b="1" dirty="0" smtClean="0"/>
              <a:t>0%</a:t>
            </a:r>
            <a:endParaRPr kumimoji="1" lang="ja-JP" altLang="en-US" sz="4000" b="1" dirty="0"/>
          </a:p>
        </p:txBody>
      </p:sp>
      <p:sp>
        <p:nvSpPr>
          <p:cNvPr id="121" name="左中かっこ 120"/>
          <p:cNvSpPr/>
          <p:nvPr/>
        </p:nvSpPr>
        <p:spPr>
          <a:xfrm rot="16200000">
            <a:off x="7452320" y="2132856"/>
            <a:ext cx="504056" cy="648072"/>
          </a:xfrm>
          <a:prstGeom prst="leftBrace">
            <a:avLst>
              <a:gd name="adj1" fmla="val 8333"/>
              <a:gd name="adj2" fmla="val 39212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テキスト ボックス 121"/>
          <p:cNvSpPr txBox="1"/>
          <p:nvPr/>
        </p:nvSpPr>
        <p:spPr>
          <a:xfrm>
            <a:off x="4788024" y="2492896"/>
            <a:ext cx="43559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/>
              <a:t>①雲あり</a:t>
            </a:r>
            <a:endParaRPr lang="en-US" altLang="ja-JP" sz="2400" b="1" dirty="0" smtClean="0"/>
          </a:p>
          <a:p>
            <a:r>
              <a:rPr lang="en-US" altLang="ja-JP" sz="2400" b="1" dirty="0" smtClean="0"/>
              <a:t>70%</a:t>
            </a:r>
            <a:r>
              <a:rPr lang="ja-JP" altLang="en-US" sz="2400" b="1" dirty="0" smtClean="0"/>
              <a:t>の放射量</a:t>
            </a:r>
            <a:endParaRPr lang="en-US" altLang="ja-JP" sz="2400" b="1" dirty="0" smtClean="0"/>
          </a:p>
          <a:p>
            <a:r>
              <a:rPr lang="en-US" altLang="ja-JP" sz="2400" dirty="0" smtClean="0"/>
              <a:t>{343 (W/m</a:t>
            </a:r>
            <a:r>
              <a:rPr lang="en-US" altLang="ja-JP" sz="2400" baseline="30000" dirty="0" smtClean="0"/>
              <a:t>2</a:t>
            </a:r>
            <a:r>
              <a:rPr lang="en-US" altLang="ja-JP" sz="2400" dirty="0" smtClean="0"/>
              <a:t>)}×0.7}×0.6(60%)</a:t>
            </a:r>
          </a:p>
          <a:p>
            <a:r>
              <a:rPr lang="ja-JP" altLang="en-US" sz="2400" dirty="0" smtClean="0"/>
              <a:t>　</a:t>
            </a:r>
            <a:r>
              <a:rPr lang="en-US" altLang="ja-JP" sz="2400" dirty="0" smtClean="0"/>
              <a:t>+</a:t>
            </a:r>
            <a:endParaRPr lang="en-US" altLang="ja-JP" sz="2400" b="1" dirty="0" smtClean="0"/>
          </a:p>
          <a:p>
            <a:r>
              <a:rPr lang="ja-JP" altLang="en-US" sz="2400" b="1" dirty="0" smtClean="0"/>
              <a:t>②雲なし</a:t>
            </a:r>
            <a:endParaRPr lang="en-US" altLang="ja-JP" sz="2400" b="1" dirty="0" smtClean="0"/>
          </a:p>
          <a:p>
            <a:r>
              <a:rPr lang="en-US" altLang="ja-JP" sz="2400" b="1" dirty="0" smtClean="0"/>
              <a:t>90</a:t>
            </a:r>
            <a:r>
              <a:rPr lang="ja-JP" altLang="en-US" sz="2400" b="1" dirty="0" smtClean="0"/>
              <a:t>％の放射量</a:t>
            </a:r>
            <a:endParaRPr lang="en-US" altLang="ja-JP" sz="2400" b="1" dirty="0" smtClean="0"/>
          </a:p>
          <a:p>
            <a:r>
              <a:rPr lang="en-US" altLang="ja-JP" sz="2400" dirty="0" smtClean="0"/>
              <a:t>{343 (W/m</a:t>
            </a:r>
            <a:r>
              <a:rPr lang="en-US" altLang="ja-JP" sz="2400" baseline="30000" dirty="0" smtClean="0"/>
              <a:t>2</a:t>
            </a:r>
            <a:r>
              <a:rPr lang="en-US" altLang="ja-JP" sz="2400" dirty="0" smtClean="0"/>
              <a:t>)}×0.9}×0.4(40%)</a:t>
            </a:r>
          </a:p>
          <a:p>
            <a:endParaRPr lang="en-US" altLang="ja-JP" sz="2400" dirty="0" smtClean="0"/>
          </a:p>
          <a:p>
            <a:r>
              <a:rPr lang="ja-JP" altLang="en-US" sz="2400" b="1" dirty="0" smtClean="0"/>
              <a:t>①</a:t>
            </a:r>
            <a:r>
              <a:rPr lang="en-US" altLang="ja-JP" sz="2400" b="1" dirty="0" smtClean="0"/>
              <a:t>+</a:t>
            </a:r>
            <a:r>
              <a:rPr lang="ja-JP" altLang="en-US" sz="2400" b="1" dirty="0" smtClean="0"/>
              <a:t>②＝</a:t>
            </a:r>
            <a:r>
              <a:rPr lang="en-US" altLang="ja-JP" sz="2400" b="1" dirty="0" smtClean="0"/>
              <a:t>144.06+123.48=267.54</a:t>
            </a:r>
          </a:p>
          <a:p>
            <a:endParaRPr lang="en-US" altLang="ja-JP" sz="2400" b="1" dirty="0" smtClean="0"/>
          </a:p>
          <a:p>
            <a:r>
              <a:rPr lang="ja-JP" altLang="en-US" sz="2400" b="1" dirty="0" smtClean="0"/>
              <a:t>放射量</a:t>
            </a:r>
            <a:r>
              <a:rPr lang="en-US" altLang="ja-JP" sz="2400" b="1" dirty="0" smtClean="0"/>
              <a:t>×</a:t>
            </a:r>
            <a:r>
              <a:rPr lang="en-US" altLang="ja-JP" sz="2400" b="1" dirty="0" err="1" smtClean="0"/>
              <a:t>sinφ</a:t>
            </a:r>
            <a:r>
              <a:rPr lang="ja-JP" altLang="en-US" sz="2400" b="1" dirty="0" smtClean="0"/>
              <a:t>（太陽高度角）</a:t>
            </a:r>
            <a:endParaRPr lang="en-US" altLang="ja-JP" sz="2400" b="1" dirty="0" smtClean="0"/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endParaRPr lang="en-US" altLang="ja-JP" b="1" dirty="0" smtClean="0"/>
          </a:p>
        </p:txBody>
      </p:sp>
      <p:sp>
        <p:nvSpPr>
          <p:cNvPr id="123" name="正方形/長方形 122"/>
          <p:cNvSpPr/>
          <p:nvPr/>
        </p:nvSpPr>
        <p:spPr>
          <a:xfrm>
            <a:off x="6876256" y="2420888"/>
            <a:ext cx="504056" cy="461665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ja-JP" altLang="en-US" sz="2400" b="1" dirty="0" smtClean="0"/>
              <a:t>①</a:t>
            </a:r>
            <a:r>
              <a:rPr lang="en-US" altLang="ja-JP" sz="2400" b="1" dirty="0" smtClean="0"/>
              <a:t> </a:t>
            </a:r>
            <a:r>
              <a:rPr lang="en-US" altLang="ja-JP" sz="2400" dirty="0" smtClean="0"/>
              <a:t> </a:t>
            </a:r>
            <a:endParaRPr lang="ja-JP" altLang="en-US" sz="2400" dirty="0"/>
          </a:p>
        </p:txBody>
      </p:sp>
      <p:sp>
        <p:nvSpPr>
          <p:cNvPr id="124" name="テキスト ボックス 123"/>
          <p:cNvSpPr txBox="1"/>
          <p:nvPr/>
        </p:nvSpPr>
        <p:spPr>
          <a:xfrm>
            <a:off x="8100392" y="2420888"/>
            <a:ext cx="504056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②</a:t>
            </a:r>
            <a:endParaRPr kumimoji="1" lang="ja-JP" altLang="en-US" sz="2400" b="1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763688" y="1124744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/>
              <a:t>太陽光＝短波</a:t>
            </a:r>
            <a:endParaRPr kumimoji="1" lang="ja-JP" altLang="en-US" sz="2400" b="1" dirty="0"/>
          </a:p>
        </p:txBody>
      </p:sp>
      <p:sp>
        <p:nvSpPr>
          <p:cNvPr id="60" name="正方形/長方形 59"/>
          <p:cNvSpPr/>
          <p:nvPr/>
        </p:nvSpPr>
        <p:spPr>
          <a:xfrm>
            <a:off x="8172401" y="5805264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(W/m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sp>
        <p:nvSpPr>
          <p:cNvPr id="73" name="雲 72"/>
          <p:cNvSpPr/>
          <p:nvPr/>
        </p:nvSpPr>
        <p:spPr>
          <a:xfrm>
            <a:off x="1403648" y="3933056"/>
            <a:ext cx="1224136" cy="432048"/>
          </a:xfrm>
          <a:prstGeom prst="cloud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/>
          <p:cNvSpPr/>
          <p:nvPr/>
        </p:nvSpPr>
        <p:spPr>
          <a:xfrm>
            <a:off x="1979712" y="4293096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dirty="0" smtClean="0"/>
              <a:t>エアロゾル</a:t>
            </a:r>
            <a:endParaRPr lang="en-US" altLang="ja-JP" sz="2800" b="1" dirty="0" smtClean="0"/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1403648" y="2780928"/>
            <a:ext cx="6408712" cy="120032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◎短波は昼間の雲量によって</a:t>
            </a:r>
            <a:endParaRPr lang="en-US" altLang="ja-JP" sz="36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ja-JP" altLang="en-US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決まっている！</a:t>
            </a:r>
            <a:endParaRPr lang="en-US" altLang="ja-JP" sz="36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395536" y="260648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/>
              <a:t>日中</a:t>
            </a:r>
            <a:r>
              <a:rPr lang="en-US" altLang="ja-JP" sz="2800" b="1" dirty="0" smtClean="0"/>
              <a:t>...</a:t>
            </a:r>
            <a:endParaRPr kumimoji="1" lang="ja-JP" altLang="en-US" sz="2800" b="1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92" grpId="0" animBg="1"/>
      <p:bldP spid="92" grpId="1" animBg="1"/>
      <p:bldP spid="70" grpId="0" animBg="1"/>
      <p:bldP spid="39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50" grpId="0" animBg="1"/>
      <p:bldP spid="51" grpId="0" animBg="1"/>
      <p:bldP spid="54" grpId="0" animBg="1"/>
      <p:bldP spid="55" grpId="0" animBg="1"/>
      <p:bldP spid="56" grpId="0" animBg="1"/>
      <p:bldP spid="57" grpId="0"/>
      <p:bldP spid="58" grpId="0" animBg="1"/>
      <p:bldP spid="61" grpId="0"/>
      <p:bldP spid="48" grpId="0" animBg="1"/>
      <p:bldP spid="66" grpId="0" animBg="1"/>
      <p:bldP spid="67" grpId="0" animBg="1"/>
      <p:bldP spid="68" grpId="0" animBg="1"/>
      <p:bldP spid="69" grpId="0" animBg="1"/>
      <p:bldP spid="77" grpId="0"/>
      <p:bldP spid="87" grpId="0" animBg="1"/>
      <p:bldP spid="88" grpId="0"/>
      <p:bldP spid="89" grpId="0" animBg="1"/>
      <p:bldP spid="90" grpId="0" animBg="1"/>
      <p:bldP spid="91" grpId="0" animBg="1"/>
      <p:bldP spid="95" grpId="1" animBg="1"/>
      <p:bldP spid="97" grpId="1" animBg="1"/>
      <p:bldP spid="98" grpId="1" animBg="1"/>
      <p:bldP spid="99" grpId="1" animBg="1"/>
      <p:bldP spid="102" grpId="1" animBg="1"/>
      <p:bldP spid="104" grpId="1" animBg="1"/>
      <p:bldP spid="105" grpId="1" animBg="1"/>
      <p:bldP spid="106" grpId="1" animBg="1"/>
      <p:bldP spid="116" grpId="0" animBg="1"/>
      <p:bldP spid="119" grpId="0" animBg="1"/>
      <p:bldP spid="120" grpId="0" animBg="1"/>
      <p:bldP spid="121" grpId="0" animBg="1"/>
      <p:bldP spid="123" grpId="0" build="allAtOnce" animBg="1"/>
      <p:bldP spid="124" grpId="0" uiExpand="1" build="allAtOnce" animBg="1"/>
      <p:bldP spid="52" grpId="0" build="allAtOnce"/>
      <p:bldP spid="60" grpId="0"/>
      <p:bldP spid="73" grpId="0" animBg="1"/>
      <p:bldP spid="59" grpId="0"/>
      <p:bldP spid="7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/>
        </p:nvSpPr>
        <p:spPr>
          <a:xfrm>
            <a:off x="8135888" y="1700808"/>
            <a:ext cx="100811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7020272" y="1700808"/>
            <a:ext cx="100811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5868144" y="1700808"/>
            <a:ext cx="100811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4716016" y="1700808"/>
            <a:ext cx="100811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3563888" y="1700808"/>
            <a:ext cx="100811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2411760" y="1700808"/>
            <a:ext cx="100811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1259632" y="1700808"/>
            <a:ext cx="100811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ja-JP" altLang="en-US" dirty="0" smtClean="0"/>
              <a:t>　</a:t>
            </a:r>
            <a:fld id="{40CD1B94-8005-4053-B1AF-7CCDDB817537}" type="slidenum">
              <a:rPr kumimoji="1" lang="ja-JP" altLang="en-US" smtClean="0"/>
              <a:pPr/>
              <a:t>25</a:t>
            </a:fld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83568" y="0"/>
            <a:ext cx="792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/>
              <a:t>一般的には、短波放射量は日平均の雲量によって算出されている</a:t>
            </a:r>
            <a:r>
              <a:rPr lang="en-US" altLang="ja-JP" sz="2800" b="1" dirty="0" smtClean="0"/>
              <a:t>….</a:t>
            </a:r>
            <a:endParaRPr kumimoji="1" lang="ja-JP" altLang="en-US" sz="2800" b="1" dirty="0"/>
          </a:p>
        </p:txBody>
      </p:sp>
      <p:sp>
        <p:nvSpPr>
          <p:cNvPr id="12" name="正方形/長方形 11"/>
          <p:cNvSpPr/>
          <p:nvPr/>
        </p:nvSpPr>
        <p:spPr>
          <a:xfrm>
            <a:off x="179512" y="1700808"/>
            <a:ext cx="93610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0" y="1988840"/>
            <a:ext cx="9540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937125" algn="l"/>
              </a:tabLst>
            </a:pPr>
            <a:r>
              <a:rPr kumimoji="1" lang="en-US" altLang="ja-JP" sz="3200" b="1" dirty="0" smtClean="0"/>
              <a:t>06:00</a:t>
            </a:r>
            <a:r>
              <a:rPr kumimoji="1" lang="ja-JP" altLang="en-US" sz="3200" b="1" dirty="0" smtClean="0"/>
              <a:t>　</a:t>
            </a:r>
            <a:r>
              <a:rPr lang="en-US" altLang="ja-JP" sz="3200" b="1" dirty="0" smtClean="0"/>
              <a:t>09:00</a:t>
            </a:r>
            <a:r>
              <a:rPr lang="ja-JP" altLang="en-US" sz="3200" b="1" dirty="0" smtClean="0"/>
              <a:t> </a:t>
            </a:r>
            <a:r>
              <a:rPr lang="en-US" altLang="ja-JP" sz="3200" b="1" dirty="0" smtClean="0"/>
              <a:t>12:00</a:t>
            </a:r>
            <a:r>
              <a:rPr kumimoji="1" lang="ja-JP" altLang="en-US" sz="3200" b="1" dirty="0" smtClean="0"/>
              <a:t>　 </a:t>
            </a:r>
            <a:r>
              <a:rPr lang="en-US" altLang="ja-JP" sz="3200" b="1" dirty="0" smtClean="0"/>
              <a:t>15</a:t>
            </a:r>
            <a:r>
              <a:rPr kumimoji="1" lang="en-US" altLang="ja-JP" sz="3200" b="1" dirty="0" smtClean="0"/>
              <a:t>:00</a:t>
            </a:r>
            <a:r>
              <a:rPr lang="ja-JP" altLang="en-US" sz="3200" b="1" dirty="0" smtClean="0"/>
              <a:t>  </a:t>
            </a:r>
            <a:r>
              <a:rPr kumimoji="1" lang="en-US" altLang="ja-JP" sz="3200" b="1" dirty="0" smtClean="0"/>
              <a:t>18:00</a:t>
            </a:r>
            <a:r>
              <a:rPr lang="ja-JP" altLang="en-US" sz="3200" b="1" dirty="0" smtClean="0"/>
              <a:t>  </a:t>
            </a:r>
            <a:r>
              <a:rPr lang="en-US" altLang="ja-JP" sz="3200" b="1" dirty="0" smtClean="0"/>
              <a:t>21:00 </a:t>
            </a:r>
            <a:r>
              <a:rPr lang="ja-JP" altLang="en-US" sz="3200" b="1" dirty="0" smtClean="0"/>
              <a:t> </a:t>
            </a:r>
            <a:r>
              <a:rPr lang="en-US" altLang="ja-JP" sz="3200" b="1" dirty="0" smtClean="0"/>
              <a:t>00:00  03:00</a:t>
            </a:r>
            <a:endParaRPr kumimoji="1" lang="ja-JP" altLang="en-US" sz="3200" b="1" dirty="0"/>
          </a:p>
        </p:txBody>
      </p:sp>
      <p:sp>
        <p:nvSpPr>
          <p:cNvPr id="26" name="正方形/長方形 25"/>
          <p:cNvSpPr/>
          <p:nvPr/>
        </p:nvSpPr>
        <p:spPr>
          <a:xfrm>
            <a:off x="4644008" y="3140968"/>
            <a:ext cx="136815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 smtClean="0">
                <a:solidFill>
                  <a:schemeClr val="tx1"/>
                </a:solidFill>
              </a:rPr>
              <a:t>日平均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28" name="右中かっこ 27"/>
          <p:cNvSpPr/>
          <p:nvPr/>
        </p:nvSpPr>
        <p:spPr>
          <a:xfrm rot="5400000">
            <a:off x="4427984" y="-1395536"/>
            <a:ext cx="504056" cy="8424936"/>
          </a:xfrm>
          <a:prstGeom prst="rightBrace">
            <a:avLst>
              <a:gd name="adj1" fmla="val 8333"/>
              <a:gd name="adj2" fmla="val 50167"/>
            </a:avLst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雲 36"/>
          <p:cNvSpPr/>
          <p:nvPr/>
        </p:nvSpPr>
        <p:spPr>
          <a:xfrm>
            <a:off x="7020272" y="1124744"/>
            <a:ext cx="1152128" cy="576064"/>
          </a:xfrm>
          <a:prstGeom prst="cloud">
            <a:avLst/>
          </a:prstGeom>
          <a:solidFill>
            <a:schemeClr val="bg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 smtClean="0">
                <a:solidFill>
                  <a:schemeClr val="tx1"/>
                </a:solidFill>
              </a:rPr>
              <a:t>　　　</a:t>
            </a:r>
            <a:endParaRPr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38" name="雲 37"/>
          <p:cNvSpPr/>
          <p:nvPr/>
        </p:nvSpPr>
        <p:spPr>
          <a:xfrm>
            <a:off x="395536" y="1340768"/>
            <a:ext cx="720080" cy="432048"/>
          </a:xfrm>
          <a:prstGeom prst="cloud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雲 38"/>
          <p:cNvSpPr/>
          <p:nvPr/>
        </p:nvSpPr>
        <p:spPr>
          <a:xfrm>
            <a:off x="3491880" y="1052736"/>
            <a:ext cx="1215752" cy="800472"/>
          </a:xfrm>
          <a:prstGeom prst="cloud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雲 39"/>
          <p:cNvSpPr/>
          <p:nvPr/>
        </p:nvSpPr>
        <p:spPr>
          <a:xfrm>
            <a:off x="2555776" y="1412776"/>
            <a:ext cx="936104" cy="360040"/>
          </a:xfrm>
          <a:prstGeom prst="cloud">
            <a:avLst/>
          </a:prstGeom>
          <a:solidFill>
            <a:schemeClr val="bg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 smtClean="0">
                <a:solidFill>
                  <a:schemeClr val="tx1"/>
                </a:solidFill>
              </a:rPr>
              <a:t>　　　</a:t>
            </a:r>
            <a:endParaRPr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41" name="雲 40"/>
          <p:cNvSpPr/>
          <p:nvPr/>
        </p:nvSpPr>
        <p:spPr>
          <a:xfrm>
            <a:off x="4932040" y="1340768"/>
            <a:ext cx="648072" cy="368424"/>
          </a:xfrm>
          <a:prstGeom prst="cloud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雲 41"/>
          <p:cNvSpPr/>
          <p:nvPr/>
        </p:nvSpPr>
        <p:spPr>
          <a:xfrm>
            <a:off x="1115616" y="980728"/>
            <a:ext cx="1440160" cy="864096"/>
          </a:xfrm>
          <a:prstGeom prst="cloud">
            <a:avLst/>
          </a:prstGeom>
          <a:solidFill>
            <a:schemeClr val="bg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 smtClean="0">
                <a:solidFill>
                  <a:schemeClr val="tx1"/>
                </a:solidFill>
              </a:rPr>
              <a:t>　　　</a:t>
            </a:r>
            <a:endParaRPr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43" name="雲 42"/>
          <p:cNvSpPr/>
          <p:nvPr/>
        </p:nvSpPr>
        <p:spPr>
          <a:xfrm>
            <a:off x="8316416" y="1268760"/>
            <a:ext cx="504056" cy="360040"/>
          </a:xfrm>
          <a:prstGeom prst="cloud">
            <a:avLst/>
          </a:prstGeom>
          <a:solidFill>
            <a:schemeClr val="bg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 smtClean="0">
                <a:solidFill>
                  <a:schemeClr val="tx1"/>
                </a:solidFill>
              </a:rPr>
              <a:t>　　　</a:t>
            </a:r>
            <a:endParaRPr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44" name="雲 43"/>
          <p:cNvSpPr/>
          <p:nvPr/>
        </p:nvSpPr>
        <p:spPr>
          <a:xfrm>
            <a:off x="6084168" y="1196752"/>
            <a:ext cx="648072" cy="567680"/>
          </a:xfrm>
          <a:prstGeom prst="cloud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23528" y="1196752"/>
            <a:ext cx="8820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 smtClean="0"/>
              <a:t>60     100    50      90      30    40     50    </a:t>
            </a:r>
            <a:r>
              <a:rPr kumimoji="1" lang="ja-JP" altLang="en-US" sz="4000" dirty="0" smtClean="0"/>
              <a:t>　</a:t>
            </a:r>
            <a:r>
              <a:rPr kumimoji="1" lang="en-US" altLang="ja-JP" sz="4000" dirty="0" smtClean="0"/>
              <a:t>20  </a:t>
            </a:r>
            <a:endParaRPr kumimoji="1" lang="ja-JP" altLang="en-US" sz="4000" dirty="0"/>
          </a:p>
        </p:txBody>
      </p:sp>
      <p:sp>
        <p:nvSpPr>
          <p:cNvPr id="46" name="雲 45"/>
          <p:cNvSpPr/>
          <p:nvPr/>
        </p:nvSpPr>
        <p:spPr>
          <a:xfrm>
            <a:off x="3707904" y="3212976"/>
            <a:ext cx="1080120" cy="728464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923928" y="3140968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 smtClean="0"/>
              <a:t>55</a:t>
            </a:r>
            <a:endParaRPr kumimoji="1" lang="ja-JP" altLang="en-US" sz="4400" b="1" dirty="0"/>
          </a:p>
        </p:txBody>
      </p:sp>
      <p:sp>
        <p:nvSpPr>
          <p:cNvPr id="48" name="正方形/長方形 47"/>
          <p:cNvSpPr/>
          <p:nvPr/>
        </p:nvSpPr>
        <p:spPr>
          <a:xfrm>
            <a:off x="7956376" y="4769768"/>
            <a:ext cx="100811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/>
          <p:cNvSpPr/>
          <p:nvPr/>
        </p:nvSpPr>
        <p:spPr>
          <a:xfrm>
            <a:off x="6840760" y="4769768"/>
            <a:ext cx="100811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5688632" y="4769768"/>
            <a:ext cx="100811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/>
          <p:cNvSpPr/>
          <p:nvPr/>
        </p:nvSpPr>
        <p:spPr>
          <a:xfrm>
            <a:off x="4536504" y="4769768"/>
            <a:ext cx="100811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/>
          <p:cNvSpPr/>
          <p:nvPr/>
        </p:nvSpPr>
        <p:spPr>
          <a:xfrm>
            <a:off x="3384376" y="4769768"/>
            <a:ext cx="100811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/>
          <p:cNvSpPr/>
          <p:nvPr/>
        </p:nvSpPr>
        <p:spPr>
          <a:xfrm>
            <a:off x="2232248" y="4769768"/>
            <a:ext cx="100811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/>
          <p:cNvSpPr/>
          <p:nvPr/>
        </p:nvSpPr>
        <p:spPr>
          <a:xfrm>
            <a:off x="1080120" y="4769768"/>
            <a:ext cx="100811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/>
        </p:nvSpPr>
        <p:spPr>
          <a:xfrm>
            <a:off x="0" y="4725144"/>
            <a:ext cx="93610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/>
          <p:cNvSpPr/>
          <p:nvPr/>
        </p:nvSpPr>
        <p:spPr>
          <a:xfrm>
            <a:off x="4716016" y="6065912"/>
            <a:ext cx="136815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 smtClean="0">
                <a:solidFill>
                  <a:schemeClr val="tx1"/>
                </a:solidFill>
              </a:rPr>
              <a:t>日平均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57" name="右中かっこ 56"/>
          <p:cNvSpPr/>
          <p:nvPr/>
        </p:nvSpPr>
        <p:spPr>
          <a:xfrm rot="5400000">
            <a:off x="4248472" y="1673424"/>
            <a:ext cx="504056" cy="8424936"/>
          </a:xfrm>
          <a:prstGeom prst="rightBrace">
            <a:avLst>
              <a:gd name="adj1" fmla="val 8333"/>
              <a:gd name="adj2" fmla="val 50167"/>
            </a:avLst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雲 57"/>
          <p:cNvSpPr/>
          <p:nvPr/>
        </p:nvSpPr>
        <p:spPr>
          <a:xfrm>
            <a:off x="1224136" y="4481736"/>
            <a:ext cx="720080" cy="432048"/>
          </a:xfrm>
          <a:prstGeom prst="cloud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雲 58"/>
          <p:cNvSpPr/>
          <p:nvPr/>
        </p:nvSpPr>
        <p:spPr>
          <a:xfrm>
            <a:off x="6804248" y="4077072"/>
            <a:ext cx="1215752" cy="800472"/>
          </a:xfrm>
          <a:prstGeom prst="cloud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雲 59"/>
          <p:cNvSpPr/>
          <p:nvPr/>
        </p:nvSpPr>
        <p:spPr>
          <a:xfrm>
            <a:off x="3384376" y="4553744"/>
            <a:ext cx="936104" cy="360040"/>
          </a:xfrm>
          <a:prstGeom prst="cloud">
            <a:avLst/>
          </a:prstGeom>
          <a:solidFill>
            <a:schemeClr val="bg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 smtClean="0">
                <a:solidFill>
                  <a:schemeClr val="tx1"/>
                </a:solidFill>
              </a:rPr>
              <a:t>　　　</a:t>
            </a:r>
            <a:endParaRPr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61" name="雲 60"/>
          <p:cNvSpPr/>
          <p:nvPr/>
        </p:nvSpPr>
        <p:spPr>
          <a:xfrm>
            <a:off x="2411760" y="4437112"/>
            <a:ext cx="648072" cy="368424"/>
          </a:xfrm>
          <a:prstGeom prst="cloud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雲 61"/>
          <p:cNvSpPr/>
          <p:nvPr/>
        </p:nvSpPr>
        <p:spPr>
          <a:xfrm>
            <a:off x="5436096" y="4077072"/>
            <a:ext cx="1440160" cy="864096"/>
          </a:xfrm>
          <a:prstGeom prst="cloud">
            <a:avLst/>
          </a:prstGeom>
          <a:solidFill>
            <a:schemeClr val="bg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 smtClean="0">
                <a:solidFill>
                  <a:schemeClr val="tx1"/>
                </a:solidFill>
              </a:rPr>
              <a:t>　　　</a:t>
            </a:r>
            <a:endParaRPr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63" name="雲 62"/>
          <p:cNvSpPr/>
          <p:nvPr/>
        </p:nvSpPr>
        <p:spPr>
          <a:xfrm>
            <a:off x="179512" y="4365104"/>
            <a:ext cx="504056" cy="360040"/>
          </a:xfrm>
          <a:prstGeom prst="cloud">
            <a:avLst/>
          </a:prstGeom>
          <a:solidFill>
            <a:schemeClr val="bg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 smtClean="0">
                <a:solidFill>
                  <a:schemeClr val="tx1"/>
                </a:solidFill>
              </a:rPr>
              <a:t>　　　</a:t>
            </a:r>
            <a:endParaRPr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64" name="雲 63"/>
          <p:cNvSpPr/>
          <p:nvPr/>
        </p:nvSpPr>
        <p:spPr>
          <a:xfrm>
            <a:off x="8100392" y="4293096"/>
            <a:ext cx="648072" cy="567680"/>
          </a:xfrm>
          <a:prstGeom prst="cloud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雲 65"/>
          <p:cNvSpPr/>
          <p:nvPr/>
        </p:nvSpPr>
        <p:spPr>
          <a:xfrm>
            <a:off x="3635896" y="6129536"/>
            <a:ext cx="1080120" cy="728464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3779912" y="6021288"/>
            <a:ext cx="936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 smtClean="0"/>
              <a:t>55</a:t>
            </a:r>
            <a:endParaRPr kumimoji="1" lang="ja-JP" altLang="en-US" sz="4400" b="1" dirty="0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0" y="5085184"/>
            <a:ext cx="9324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937125" algn="l"/>
              </a:tabLst>
            </a:pPr>
            <a:r>
              <a:rPr kumimoji="1" lang="en-US" altLang="ja-JP" sz="3200" b="1" dirty="0" smtClean="0"/>
              <a:t>06:00</a:t>
            </a:r>
            <a:r>
              <a:rPr kumimoji="1" lang="ja-JP" altLang="en-US" sz="3200" b="1" dirty="0" smtClean="0"/>
              <a:t>　</a:t>
            </a:r>
            <a:r>
              <a:rPr lang="en-US" altLang="ja-JP" sz="3200" b="1" dirty="0" smtClean="0"/>
              <a:t>09:00</a:t>
            </a:r>
            <a:r>
              <a:rPr lang="ja-JP" altLang="en-US" sz="3200" b="1" dirty="0" smtClean="0"/>
              <a:t> </a:t>
            </a:r>
            <a:r>
              <a:rPr lang="en-US" altLang="ja-JP" sz="3200" b="1" dirty="0" smtClean="0"/>
              <a:t>12:00</a:t>
            </a:r>
            <a:r>
              <a:rPr kumimoji="1" lang="ja-JP" altLang="en-US" sz="3200" b="1" dirty="0" smtClean="0"/>
              <a:t>　 </a:t>
            </a:r>
            <a:r>
              <a:rPr lang="en-US" altLang="ja-JP" sz="3200" b="1" dirty="0" smtClean="0"/>
              <a:t>15</a:t>
            </a:r>
            <a:r>
              <a:rPr kumimoji="1" lang="en-US" altLang="ja-JP" sz="3200" b="1" dirty="0" smtClean="0"/>
              <a:t>:00</a:t>
            </a:r>
            <a:r>
              <a:rPr lang="ja-JP" altLang="en-US" sz="3200" b="1" dirty="0" smtClean="0"/>
              <a:t>  </a:t>
            </a:r>
            <a:r>
              <a:rPr kumimoji="1" lang="en-US" altLang="ja-JP" sz="3200" b="1" dirty="0" smtClean="0"/>
              <a:t>18:00</a:t>
            </a:r>
            <a:r>
              <a:rPr lang="ja-JP" altLang="en-US" sz="3200" b="1" dirty="0" smtClean="0"/>
              <a:t>  </a:t>
            </a:r>
            <a:r>
              <a:rPr lang="en-US" altLang="ja-JP" sz="3200" b="1" dirty="0" smtClean="0"/>
              <a:t>21:00 </a:t>
            </a:r>
            <a:r>
              <a:rPr lang="ja-JP" altLang="en-US" sz="3200" b="1" dirty="0" smtClean="0"/>
              <a:t> </a:t>
            </a:r>
            <a:r>
              <a:rPr lang="en-US" altLang="ja-JP" sz="3200" b="1" dirty="0" smtClean="0"/>
              <a:t>00:00  03:00</a:t>
            </a:r>
            <a:endParaRPr kumimoji="1" lang="ja-JP" altLang="en-US" sz="3200" b="1" dirty="0"/>
          </a:p>
        </p:txBody>
      </p:sp>
      <p:sp>
        <p:nvSpPr>
          <p:cNvPr id="68" name="雲 67"/>
          <p:cNvSpPr/>
          <p:nvPr/>
        </p:nvSpPr>
        <p:spPr>
          <a:xfrm>
            <a:off x="4427984" y="4221088"/>
            <a:ext cx="1152128" cy="648072"/>
          </a:xfrm>
          <a:prstGeom prst="cloud">
            <a:avLst/>
          </a:prstGeom>
          <a:solidFill>
            <a:schemeClr val="bg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 smtClean="0">
                <a:solidFill>
                  <a:schemeClr val="tx1"/>
                </a:solidFill>
              </a:rPr>
              <a:t>　　　</a:t>
            </a:r>
            <a:endParaRPr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179512" y="4149080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 smtClean="0"/>
              <a:t>20     40     30      50      60    100     90    </a:t>
            </a:r>
            <a:r>
              <a:rPr lang="en-US" altLang="ja-JP" sz="4000" dirty="0" smtClean="0"/>
              <a:t>5</a:t>
            </a:r>
            <a:r>
              <a:rPr kumimoji="1" lang="en-US" altLang="ja-JP" sz="4000" dirty="0" smtClean="0"/>
              <a:t>0  </a:t>
            </a:r>
            <a:endParaRPr kumimoji="1" lang="ja-JP" altLang="en-US" sz="4000" dirty="0"/>
          </a:p>
        </p:txBody>
      </p:sp>
      <p:sp>
        <p:nvSpPr>
          <p:cNvPr id="71" name="正方形/長方形 70"/>
          <p:cNvSpPr/>
          <p:nvPr/>
        </p:nvSpPr>
        <p:spPr>
          <a:xfrm>
            <a:off x="0" y="1772816"/>
            <a:ext cx="9144000" cy="1080120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 smtClean="0">
                <a:solidFill>
                  <a:srgbClr val="002060"/>
                </a:solidFill>
              </a:rPr>
              <a:t>昼間雲が</a:t>
            </a:r>
            <a:r>
              <a:rPr kumimoji="1" lang="ja-JP" altLang="en-US" sz="4400" b="1" dirty="0" smtClean="0">
                <a:solidFill>
                  <a:srgbClr val="FF0000"/>
                </a:solidFill>
              </a:rPr>
              <a:t>多い</a:t>
            </a:r>
            <a:r>
              <a:rPr kumimoji="1" lang="ja-JP" altLang="en-US" sz="4400" b="1" dirty="0" smtClean="0">
                <a:solidFill>
                  <a:schemeClr val="tx1"/>
                </a:solidFill>
              </a:rPr>
              <a:t>＝短波が届きにくい</a:t>
            </a:r>
            <a:endParaRPr kumimoji="1" lang="ja-JP" altLang="en-US" sz="4400" b="1" dirty="0">
              <a:solidFill>
                <a:schemeClr val="tx1"/>
              </a:solidFill>
            </a:endParaRPr>
          </a:p>
        </p:txBody>
      </p:sp>
      <p:sp>
        <p:nvSpPr>
          <p:cNvPr id="73" name="正方形/長方形 72"/>
          <p:cNvSpPr/>
          <p:nvPr/>
        </p:nvSpPr>
        <p:spPr>
          <a:xfrm>
            <a:off x="0" y="5157192"/>
            <a:ext cx="9144000" cy="1008112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 smtClean="0">
                <a:solidFill>
                  <a:srgbClr val="002060"/>
                </a:solidFill>
              </a:rPr>
              <a:t>昼間雲が</a:t>
            </a:r>
            <a:r>
              <a:rPr kumimoji="1" lang="ja-JP" altLang="en-US" sz="4400" b="1" dirty="0" smtClean="0">
                <a:solidFill>
                  <a:srgbClr val="0070C0"/>
                </a:solidFill>
              </a:rPr>
              <a:t>少ない</a:t>
            </a:r>
            <a:r>
              <a:rPr kumimoji="1" lang="ja-JP" altLang="en-US" sz="4400" b="1" dirty="0" smtClean="0">
                <a:solidFill>
                  <a:schemeClr val="tx1"/>
                </a:solidFill>
              </a:rPr>
              <a:t>＝短波が届きやすい</a:t>
            </a:r>
            <a:endParaRPr kumimoji="1" lang="ja-JP" altLang="en-US" sz="44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 animBg="1"/>
      <p:bldP spid="47" grpId="0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7" grpId="0"/>
      <p:bldP spid="68" grpId="0" animBg="1"/>
      <p:bldP spid="65" grpId="0"/>
      <p:bldP spid="71" grpId="0" animBg="1"/>
      <p:bldP spid="7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889248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83768" y="764704"/>
            <a:ext cx="45365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467544" y="404664"/>
            <a:ext cx="828092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ja-JP" altLang="en-US" sz="3200" b="1" dirty="0" smtClean="0">
                <a:solidFill>
                  <a:srgbClr val="7030A0"/>
                </a:solidFill>
              </a:rPr>
              <a:t>日平均の雲量から推定された短波放射量（</a:t>
            </a:r>
            <a:r>
              <a:rPr lang="en-US" altLang="ja-JP" sz="3200" b="1" dirty="0" smtClean="0">
                <a:solidFill>
                  <a:srgbClr val="7030A0"/>
                </a:solidFill>
              </a:rPr>
              <a:t>200903</a:t>
            </a:r>
            <a:r>
              <a:rPr lang="ja-JP" altLang="en-US" sz="3200" b="1" dirty="0" smtClean="0">
                <a:solidFill>
                  <a:srgbClr val="7030A0"/>
                </a:solidFill>
              </a:rPr>
              <a:t>）</a:t>
            </a:r>
            <a:endParaRPr lang="ja-JP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96752"/>
            <a:ext cx="878497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太陽 5"/>
          <p:cNvSpPr/>
          <p:nvPr/>
        </p:nvSpPr>
        <p:spPr>
          <a:xfrm>
            <a:off x="323528" y="332656"/>
            <a:ext cx="1115616" cy="648072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1043608" y="188640"/>
            <a:ext cx="72008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ja-JP" altLang="en-US" sz="3200" b="1" dirty="0" smtClean="0">
                <a:solidFill>
                  <a:srgbClr val="7030A0"/>
                </a:solidFill>
              </a:rPr>
              <a:t>昼間の雲量から推定された短波放射量（</a:t>
            </a:r>
            <a:r>
              <a:rPr lang="en-US" altLang="ja-JP" sz="3200" b="1" dirty="0" smtClean="0">
                <a:solidFill>
                  <a:srgbClr val="7030A0"/>
                </a:solidFill>
              </a:rPr>
              <a:t>200903</a:t>
            </a:r>
            <a:r>
              <a:rPr lang="ja-JP" altLang="en-US" sz="3200" b="1" dirty="0" smtClean="0">
                <a:solidFill>
                  <a:srgbClr val="7030A0"/>
                </a:solidFill>
              </a:rPr>
              <a:t>）</a:t>
            </a:r>
            <a:endParaRPr lang="ja-JP" altLang="en-US" sz="3200" dirty="0" smtClean="0"/>
          </a:p>
          <a:p>
            <a:endParaRPr lang="ja-JP" altLang="en-US" sz="3200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6021288"/>
            <a:ext cx="828092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正方形/長方形 8"/>
          <p:cNvSpPr/>
          <p:nvPr/>
        </p:nvSpPr>
        <p:spPr>
          <a:xfrm>
            <a:off x="2699792" y="1484784"/>
            <a:ext cx="3816424" cy="180020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solidFill>
                  <a:schemeClr val="accent4">
                    <a:lumMod val="50000"/>
                  </a:schemeClr>
                </a:solidFill>
              </a:rPr>
              <a:t>あまり違いはないように思える</a:t>
            </a:r>
            <a:r>
              <a:rPr lang="en-US" altLang="ja-JP" sz="2800" b="1" dirty="0" smtClean="0">
                <a:solidFill>
                  <a:schemeClr val="accent4">
                    <a:lumMod val="50000"/>
                  </a:schemeClr>
                </a:solidFill>
              </a:rPr>
              <a:t>…</a:t>
            </a:r>
            <a:endParaRPr kumimoji="1" lang="en-US" altLang="ja-JP" sz="28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60848"/>
            <a:ext cx="5688632" cy="4111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467544" y="404664"/>
            <a:ext cx="8676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 smtClean="0">
                <a:solidFill>
                  <a:srgbClr val="7030A0"/>
                </a:solidFill>
              </a:rPr>
              <a:t>昼雲量から推定された短波放射と</a:t>
            </a:r>
            <a:endParaRPr lang="en-US" altLang="ja-JP" sz="3200" b="1" dirty="0" smtClean="0">
              <a:solidFill>
                <a:srgbClr val="7030A0"/>
              </a:solidFill>
            </a:endParaRPr>
          </a:p>
          <a:p>
            <a:r>
              <a:rPr lang="ja-JP" altLang="en-US" sz="3200" b="1" dirty="0" err="1" smtClean="0">
                <a:solidFill>
                  <a:srgbClr val="7030A0"/>
                </a:solidFill>
              </a:rPr>
              <a:t>ー</a:t>
            </a:r>
            <a:r>
              <a:rPr lang="ja-JP" altLang="en-US" sz="3200" b="1" dirty="0" smtClean="0">
                <a:solidFill>
                  <a:srgbClr val="7030A0"/>
                </a:solidFill>
              </a:rPr>
              <a:t>日雲量から推定された短波放射の差（</a:t>
            </a:r>
            <a:r>
              <a:rPr lang="en-US" altLang="ja-JP" sz="3200" b="1" dirty="0" smtClean="0">
                <a:solidFill>
                  <a:srgbClr val="7030A0"/>
                </a:solidFill>
              </a:rPr>
              <a:t>200903</a:t>
            </a:r>
            <a:r>
              <a:rPr lang="ja-JP" altLang="en-US" sz="3200" b="1" dirty="0" smtClean="0">
                <a:solidFill>
                  <a:srgbClr val="7030A0"/>
                </a:solidFill>
              </a:rPr>
              <a:t>）</a:t>
            </a:r>
            <a:endParaRPr lang="en-US" altLang="ja-JP" sz="3200" b="1" dirty="0" smtClean="0">
              <a:solidFill>
                <a:srgbClr val="7030A0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580112" y="1916832"/>
            <a:ext cx="3563888" cy="2376264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 smtClean="0">
                <a:solidFill>
                  <a:srgbClr val="FF0000"/>
                </a:solidFill>
              </a:rPr>
              <a:t>赤</a:t>
            </a:r>
            <a:r>
              <a:rPr kumimoji="1" lang="ja-JP" altLang="en-US" sz="2400" b="1" dirty="0" smtClean="0">
                <a:solidFill>
                  <a:srgbClr val="FF0000"/>
                </a:solidFill>
              </a:rPr>
              <a:t>→一日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平均</a:t>
            </a:r>
            <a:r>
              <a:rPr kumimoji="1" lang="ja-JP" altLang="en-US" sz="2400" b="1" dirty="0" smtClean="0">
                <a:solidFill>
                  <a:srgbClr val="FF0000"/>
                </a:solidFill>
              </a:rPr>
              <a:t>の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方</a:t>
            </a:r>
            <a:r>
              <a:rPr kumimoji="1" lang="ja-JP" altLang="en-US" sz="2400" b="1" dirty="0" smtClean="0">
                <a:solidFill>
                  <a:srgbClr val="FF0000"/>
                </a:solidFill>
              </a:rPr>
              <a:t>が雲多</a:t>
            </a:r>
            <a:endParaRPr kumimoji="1" lang="en-US" altLang="ja-JP" sz="2400" b="1" dirty="0" smtClean="0">
              <a:solidFill>
                <a:srgbClr val="FF0000"/>
              </a:solidFill>
            </a:endParaRPr>
          </a:p>
          <a:p>
            <a:pPr algn="ctr"/>
            <a:r>
              <a:rPr lang="ja-JP" altLang="en-US" sz="2400" b="1" dirty="0" smtClean="0">
                <a:solidFill>
                  <a:srgbClr val="FF0000"/>
                </a:solidFill>
              </a:rPr>
              <a:t>温かく</a:t>
            </a:r>
            <a:r>
              <a:rPr kumimoji="1" lang="ja-JP" altLang="en-US" sz="2400" b="1" dirty="0" smtClean="0">
                <a:solidFill>
                  <a:srgbClr val="FF0000"/>
                </a:solidFill>
              </a:rPr>
              <a:t>なりやすい</a:t>
            </a:r>
            <a:endParaRPr kumimoji="1" lang="en-US" altLang="ja-JP" sz="2400" b="1" dirty="0" smtClean="0">
              <a:solidFill>
                <a:srgbClr val="FF0000"/>
              </a:solidFill>
            </a:endParaRPr>
          </a:p>
          <a:p>
            <a:pPr algn="ctr"/>
            <a:r>
              <a:rPr lang="ja-JP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青→日平均の方が雲 少</a:t>
            </a:r>
            <a:endParaRPr lang="en-US" altLang="ja-JP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ja-JP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冷やされやすい</a:t>
            </a:r>
            <a:endParaRPr lang="en-US" altLang="ja-JP" sz="2400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6021288"/>
            <a:ext cx="532859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正方形/長方形 7"/>
          <p:cNvSpPr/>
          <p:nvPr/>
        </p:nvSpPr>
        <p:spPr>
          <a:xfrm>
            <a:off x="5796136" y="4509120"/>
            <a:ext cx="2987824" cy="1296144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solidFill>
                  <a:srgbClr val="002060"/>
                </a:solidFill>
              </a:rPr>
              <a:t>南北</a:t>
            </a:r>
            <a:r>
              <a:rPr lang="ja-JP" altLang="en-US" sz="2800" b="1" dirty="0" smtClean="0">
                <a:solidFill>
                  <a:srgbClr val="002060"/>
                </a:solidFill>
              </a:rPr>
              <a:t>に</a:t>
            </a:r>
            <a:r>
              <a:rPr lang="ja-JP" altLang="en-US" sz="2800" b="1" dirty="0">
                <a:solidFill>
                  <a:srgbClr val="002060"/>
                </a:solidFill>
              </a:rPr>
              <a:t>対称</a:t>
            </a:r>
            <a:r>
              <a:rPr lang="ja-JP" altLang="en-US" sz="2800" b="1" dirty="0" smtClean="0">
                <a:solidFill>
                  <a:srgbClr val="002060"/>
                </a:solidFill>
              </a:rPr>
              <a:t>な</a:t>
            </a:r>
            <a:r>
              <a:rPr lang="ja-JP" altLang="en-US" sz="2800" b="1" dirty="0" smtClean="0">
                <a:solidFill>
                  <a:srgbClr val="002060"/>
                </a:solidFill>
              </a:rPr>
              <a:t>分布をしている</a:t>
            </a:r>
            <a:endParaRPr kumimoji="1" lang="en-US" altLang="ja-JP" sz="2800" b="1" dirty="0" smtClean="0">
              <a:solidFill>
                <a:srgbClr val="002060"/>
              </a:solidFill>
            </a:endParaRPr>
          </a:p>
        </p:txBody>
      </p:sp>
      <p:sp>
        <p:nvSpPr>
          <p:cNvPr id="9" name="太陽 8"/>
          <p:cNvSpPr/>
          <p:nvPr/>
        </p:nvSpPr>
        <p:spPr>
          <a:xfrm>
            <a:off x="0" y="404664"/>
            <a:ext cx="683568" cy="504056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/>
          <p:cNvCxnSpPr/>
          <p:nvPr/>
        </p:nvCxnSpPr>
        <p:spPr>
          <a:xfrm>
            <a:off x="251520" y="4077072"/>
            <a:ext cx="5256584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5508104" y="6237312"/>
            <a:ext cx="1296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(W/m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sp>
        <p:nvSpPr>
          <p:cNvPr id="17" name="円/楕円 16"/>
          <p:cNvSpPr/>
          <p:nvPr/>
        </p:nvSpPr>
        <p:spPr>
          <a:xfrm>
            <a:off x="2051720" y="2996952"/>
            <a:ext cx="792088" cy="720080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988840"/>
            <a:ext cx="5544616" cy="4340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29</a:t>
            </a:fld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7544" y="404664"/>
            <a:ext cx="8676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 smtClean="0">
                <a:solidFill>
                  <a:srgbClr val="7030A0"/>
                </a:solidFill>
              </a:rPr>
              <a:t>昼雲量から推定された短波放射と</a:t>
            </a:r>
            <a:endParaRPr lang="en-US" altLang="ja-JP" sz="3200" b="1" dirty="0" smtClean="0">
              <a:solidFill>
                <a:srgbClr val="7030A0"/>
              </a:solidFill>
            </a:endParaRPr>
          </a:p>
          <a:p>
            <a:r>
              <a:rPr lang="ja-JP" altLang="en-US" sz="3200" b="1" dirty="0" err="1" smtClean="0">
                <a:solidFill>
                  <a:srgbClr val="7030A0"/>
                </a:solidFill>
              </a:rPr>
              <a:t>ー</a:t>
            </a:r>
            <a:r>
              <a:rPr lang="ja-JP" altLang="en-US" sz="3200" b="1" dirty="0" smtClean="0">
                <a:solidFill>
                  <a:srgbClr val="7030A0"/>
                </a:solidFill>
              </a:rPr>
              <a:t>日雲量から推定された短波放射の差（</a:t>
            </a:r>
            <a:r>
              <a:rPr lang="en-US" altLang="ja-JP" sz="3200" b="1" dirty="0" smtClean="0">
                <a:solidFill>
                  <a:srgbClr val="7030A0"/>
                </a:solidFill>
              </a:rPr>
              <a:t>200906</a:t>
            </a:r>
            <a:r>
              <a:rPr lang="ja-JP" altLang="en-US" sz="3200" b="1" dirty="0" smtClean="0">
                <a:solidFill>
                  <a:srgbClr val="7030A0"/>
                </a:solidFill>
              </a:rPr>
              <a:t>）</a:t>
            </a:r>
            <a:endParaRPr lang="en-US" altLang="ja-JP" sz="3200" b="1" dirty="0" smtClean="0">
              <a:solidFill>
                <a:srgbClr val="7030A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6237312"/>
            <a:ext cx="5184576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正方形/長方形 7"/>
          <p:cNvSpPr/>
          <p:nvPr/>
        </p:nvSpPr>
        <p:spPr>
          <a:xfrm>
            <a:off x="5868144" y="4437112"/>
            <a:ext cx="3131840" cy="1296144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>
                <a:solidFill>
                  <a:srgbClr val="002060"/>
                </a:solidFill>
              </a:rPr>
              <a:t>日本は昼間冷やされやすい！</a:t>
            </a:r>
            <a:endParaRPr kumimoji="1" lang="en-US" altLang="ja-JP" sz="2800" b="1" dirty="0" smtClean="0">
              <a:solidFill>
                <a:srgbClr val="002060"/>
              </a:solidFill>
            </a:endParaRPr>
          </a:p>
        </p:txBody>
      </p:sp>
      <p:sp>
        <p:nvSpPr>
          <p:cNvPr id="9" name="太陽 8"/>
          <p:cNvSpPr/>
          <p:nvPr/>
        </p:nvSpPr>
        <p:spPr>
          <a:xfrm>
            <a:off x="0" y="404664"/>
            <a:ext cx="683568" cy="504056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/>
          <p:cNvCxnSpPr/>
          <p:nvPr/>
        </p:nvCxnSpPr>
        <p:spPr>
          <a:xfrm>
            <a:off x="323528" y="4149080"/>
            <a:ext cx="5256584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5724128" y="6309320"/>
            <a:ext cx="1017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(W/m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sp>
        <p:nvSpPr>
          <p:cNvPr id="13" name="円/楕円 12"/>
          <p:cNvSpPr/>
          <p:nvPr/>
        </p:nvSpPr>
        <p:spPr>
          <a:xfrm>
            <a:off x="2267744" y="2852936"/>
            <a:ext cx="792088" cy="720080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724128" y="1916832"/>
            <a:ext cx="3419872" cy="2376264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 smtClean="0">
                <a:solidFill>
                  <a:srgbClr val="FF0000"/>
                </a:solidFill>
              </a:rPr>
              <a:t>赤</a:t>
            </a:r>
            <a:r>
              <a:rPr kumimoji="1" lang="ja-JP" altLang="en-US" sz="2400" b="1" dirty="0" smtClean="0">
                <a:solidFill>
                  <a:srgbClr val="FF0000"/>
                </a:solidFill>
              </a:rPr>
              <a:t>→一日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平均</a:t>
            </a:r>
            <a:r>
              <a:rPr kumimoji="1" lang="ja-JP" altLang="en-US" sz="2400" b="1" dirty="0" smtClean="0">
                <a:solidFill>
                  <a:srgbClr val="FF0000"/>
                </a:solidFill>
              </a:rPr>
              <a:t>の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方</a:t>
            </a:r>
            <a:r>
              <a:rPr kumimoji="1" lang="ja-JP" altLang="en-US" sz="2400" b="1" dirty="0" smtClean="0">
                <a:solidFill>
                  <a:srgbClr val="FF0000"/>
                </a:solidFill>
              </a:rPr>
              <a:t>が雲多</a:t>
            </a:r>
            <a:endParaRPr kumimoji="1" lang="en-US" altLang="ja-JP" sz="2400" b="1" dirty="0" smtClean="0">
              <a:solidFill>
                <a:srgbClr val="FF0000"/>
              </a:solidFill>
            </a:endParaRPr>
          </a:p>
          <a:p>
            <a:pPr algn="ctr"/>
            <a:r>
              <a:rPr lang="ja-JP" altLang="en-US" sz="2400" b="1" dirty="0" smtClean="0">
                <a:solidFill>
                  <a:srgbClr val="FF0000"/>
                </a:solidFill>
              </a:rPr>
              <a:t>温かく</a:t>
            </a:r>
            <a:r>
              <a:rPr kumimoji="1" lang="ja-JP" altLang="en-US" sz="2400" b="1" dirty="0" smtClean="0">
                <a:solidFill>
                  <a:srgbClr val="FF0000"/>
                </a:solidFill>
              </a:rPr>
              <a:t>なりやすい</a:t>
            </a:r>
            <a:endParaRPr kumimoji="1" lang="en-US" altLang="ja-JP" sz="2400" b="1" dirty="0" smtClean="0">
              <a:solidFill>
                <a:srgbClr val="FF0000"/>
              </a:solidFill>
            </a:endParaRPr>
          </a:p>
          <a:p>
            <a:pPr algn="ctr"/>
            <a:r>
              <a:rPr lang="ja-JP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青→日平均の方が雲 少</a:t>
            </a:r>
            <a:endParaRPr lang="en-US" altLang="ja-JP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ja-JP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冷やされやすい</a:t>
            </a:r>
            <a:endParaRPr lang="en-US" altLang="ja-JP" sz="2400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爆発 2 23"/>
          <p:cNvSpPr/>
          <p:nvPr/>
        </p:nvSpPr>
        <p:spPr>
          <a:xfrm>
            <a:off x="6876256" y="4941168"/>
            <a:ext cx="1296144" cy="1080120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爆発 2 22"/>
          <p:cNvSpPr/>
          <p:nvPr/>
        </p:nvSpPr>
        <p:spPr>
          <a:xfrm>
            <a:off x="6660232" y="3789040"/>
            <a:ext cx="1296144" cy="1080120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雲 10"/>
          <p:cNvSpPr/>
          <p:nvPr/>
        </p:nvSpPr>
        <p:spPr>
          <a:xfrm>
            <a:off x="3275856" y="332656"/>
            <a:ext cx="2664296" cy="62068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1.</a:t>
            </a:r>
            <a:r>
              <a:rPr lang="ja-JP" altLang="en-US" sz="4400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研究目的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83568" y="1268760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/>
              <a:t>雲量が変化すると気温が変化する</a:t>
            </a:r>
            <a:r>
              <a:rPr lang="en-US" altLang="ja-JP" sz="2400" b="1" dirty="0" smtClean="0"/>
              <a:t>…</a:t>
            </a:r>
            <a:r>
              <a:rPr lang="ja-JP" altLang="ja-JP" sz="2400" dirty="0" smtClean="0"/>
              <a:t> </a:t>
            </a:r>
            <a:r>
              <a:rPr lang="en-US" altLang="ja-JP" sz="2400" dirty="0" smtClean="0"/>
              <a:t>(Norris,2005</a:t>
            </a:r>
            <a:r>
              <a:rPr lang="ja-JP" altLang="ja-JP" sz="2400" dirty="0" smtClean="0"/>
              <a:t>）</a:t>
            </a:r>
            <a:endParaRPr kumimoji="1" lang="ja-JP" altLang="en-US" sz="24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1560" y="2276872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もし日が当たる昼間に雲が増加したら</a:t>
            </a:r>
            <a:r>
              <a:rPr kumimoji="1" lang="en-US" altLang="ja-JP" sz="2400" b="1" dirty="0" smtClean="0"/>
              <a:t>…??</a:t>
            </a:r>
          </a:p>
          <a:p>
            <a:r>
              <a:rPr lang="ja-JP" altLang="en-US" sz="2400" b="1" dirty="0" smtClean="0">
                <a:solidFill>
                  <a:srgbClr val="0070C0"/>
                </a:solidFill>
              </a:rPr>
              <a:t>気温が低下する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…!?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1560" y="2996952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もし日が当らない夜間に雲が増加したら</a:t>
            </a:r>
            <a:r>
              <a:rPr kumimoji="1" lang="en-US" altLang="ja-JP" sz="2400" b="1" dirty="0" smtClean="0"/>
              <a:t>…??</a:t>
            </a:r>
          </a:p>
          <a:p>
            <a:r>
              <a:rPr lang="ja-JP" altLang="en-US" sz="2400" b="1" dirty="0" smtClean="0">
                <a:solidFill>
                  <a:srgbClr val="FF0000"/>
                </a:solidFill>
              </a:rPr>
              <a:t>気温が上昇する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…!?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9552" y="3933056"/>
            <a:ext cx="8604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/>
              <a:t>全球規模で</a:t>
            </a:r>
            <a:endParaRPr kumimoji="1" lang="en-US" altLang="ja-JP" sz="3200" b="1" dirty="0" smtClean="0"/>
          </a:p>
          <a:p>
            <a:r>
              <a:rPr kumimoji="1" lang="ja-JP" altLang="en-US" sz="3200" b="1" dirty="0" smtClean="0"/>
              <a:t>昼間と夜間で雲量はどう違うのか？</a:t>
            </a:r>
            <a:r>
              <a:rPr lang="en-US" altLang="ja-JP" sz="3200" b="1" dirty="0" smtClean="0"/>
              <a:t> </a:t>
            </a:r>
            <a:endParaRPr kumimoji="1" lang="ja-JP" altLang="en-US" sz="3200" b="1" dirty="0"/>
          </a:p>
        </p:txBody>
      </p:sp>
      <p:sp>
        <p:nvSpPr>
          <p:cNvPr id="10" name="太陽 9"/>
          <p:cNvSpPr/>
          <p:nvPr/>
        </p:nvSpPr>
        <p:spPr>
          <a:xfrm>
            <a:off x="2627784" y="620688"/>
            <a:ext cx="576064" cy="504056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雲 12"/>
          <p:cNvSpPr/>
          <p:nvPr/>
        </p:nvSpPr>
        <p:spPr>
          <a:xfrm>
            <a:off x="7452320" y="6021288"/>
            <a:ext cx="792088" cy="62068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雲 13"/>
          <p:cNvSpPr/>
          <p:nvPr/>
        </p:nvSpPr>
        <p:spPr>
          <a:xfrm>
            <a:off x="1835696" y="260648"/>
            <a:ext cx="792088" cy="62068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太陽 15"/>
          <p:cNvSpPr/>
          <p:nvPr/>
        </p:nvSpPr>
        <p:spPr>
          <a:xfrm>
            <a:off x="8244408" y="5805264"/>
            <a:ext cx="576064" cy="504056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太陽 16"/>
          <p:cNvSpPr/>
          <p:nvPr/>
        </p:nvSpPr>
        <p:spPr>
          <a:xfrm>
            <a:off x="5868144" y="548680"/>
            <a:ext cx="576064" cy="504056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83568" y="5157192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 smtClean="0"/>
              <a:t>雲量の違いは放射にどんな影響を</a:t>
            </a:r>
            <a:endParaRPr lang="en-US" altLang="ja-JP" sz="3200" b="1" dirty="0" smtClean="0"/>
          </a:p>
          <a:p>
            <a:r>
              <a:rPr lang="ja-JP" altLang="en-US" sz="3200" b="1" dirty="0" smtClean="0"/>
              <a:t>及ぼしているのか</a:t>
            </a:r>
            <a:r>
              <a:rPr lang="ja-JP" altLang="en-US" sz="2400" b="1" dirty="0" smtClean="0"/>
              <a:t>？</a:t>
            </a:r>
            <a:endParaRPr kumimoji="1" lang="ja-JP" altLang="en-US" sz="240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804248" y="4149080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</a:rPr>
              <a:t>NEW!!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020272" y="5301208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</a:rPr>
              <a:t>NEW!!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  <p:bldP spid="4" grpId="0"/>
      <p:bldP spid="18" grpId="0"/>
      <p:bldP spid="20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827584" y="4077072"/>
            <a:ext cx="7848872" cy="58477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kumimoji="1" lang="ja-JP" alt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雲 3"/>
          <p:cNvSpPr/>
          <p:nvPr/>
        </p:nvSpPr>
        <p:spPr>
          <a:xfrm>
            <a:off x="467544" y="620688"/>
            <a:ext cx="2808312" cy="72008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11560" y="620688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>
                <a:solidFill>
                  <a:srgbClr val="7030A0"/>
                </a:solidFill>
              </a:rPr>
              <a:t>考察・まとめ</a:t>
            </a:r>
            <a:endParaRPr kumimoji="1" lang="ja-JP" altLang="en-US" sz="3200" b="1" dirty="0">
              <a:solidFill>
                <a:srgbClr val="7030A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27584" y="1628800"/>
            <a:ext cx="6768752" cy="58477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solidFill>
                  <a:schemeClr val="accent4">
                    <a:lumMod val="50000"/>
                  </a:schemeClr>
                </a:solidFill>
              </a:rPr>
              <a:t>昼間と夜間の雲量には</a:t>
            </a:r>
            <a:r>
              <a:rPr kumimoji="1" lang="ja-JP" altLang="en-US" sz="3200" b="1" dirty="0" smtClean="0">
                <a:solidFill>
                  <a:schemeClr val="accent4">
                    <a:lumMod val="50000"/>
                  </a:schemeClr>
                </a:solidFill>
              </a:rPr>
              <a:t>違いがある</a:t>
            </a:r>
            <a:endParaRPr kumimoji="1" lang="ja-JP" alt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55576" y="2420888"/>
            <a:ext cx="7056784" cy="120032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>
                <a:solidFill>
                  <a:schemeClr val="accent4">
                    <a:lumMod val="50000"/>
                  </a:schemeClr>
                </a:solidFill>
              </a:rPr>
              <a:t>日本は雲量から推定すると，</a:t>
            </a:r>
            <a:r>
              <a:rPr lang="ja-JP" altLang="en-US" sz="3600" b="1" dirty="0" smtClean="0">
                <a:solidFill>
                  <a:schemeClr val="accent4">
                    <a:lumMod val="50000"/>
                  </a:schemeClr>
                </a:solidFill>
              </a:rPr>
              <a:t>夜間は温められやすい</a:t>
            </a:r>
            <a:r>
              <a:rPr lang="ja-JP" altLang="en-US" sz="2400" b="1" dirty="0" smtClean="0">
                <a:solidFill>
                  <a:schemeClr val="accent4">
                    <a:lumMod val="50000"/>
                  </a:schemeClr>
                </a:solidFill>
              </a:rPr>
              <a:t>傾向にある</a:t>
            </a:r>
            <a:endParaRPr lang="en-US" altLang="ja-JP" sz="24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27584" y="5157192"/>
            <a:ext cx="7416824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 smtClean="0">
                <a:solidFill>
                  <a:schemeClr val="accent4">
                    <a:lumMod val="50000"/>
                  </a:schemeClr>
                </a:solidFill>
              </a:rPr>
              <a:t>雲量と気温</a:t>
            </a:r>
            <a:r>
              <a:rPr kumimoji="1" lang="en-US" altLang="ja-JP" sz="2400" b="1" dirty="0" smtClean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kumimoji="1" lang="ja-JP" altLang="en-US" sz="2400" b="1" dirty="0" smtClean="0">
                <a:solidFill>
                  <a:schemeClr val="accent4">
                    <a:lumMod val="50000"/>
                  </a:schemeClr>
                </a:solidFill>
              </a:rPr>
              <a:t>放射量</a:t>
            </a:r>
            <a:r>
              <a:rPr kumimoji="1" lang="en-US" altLang="ja-JP" sz="2400" b="1" dirty="0" smtClean="0">
                <a:solidFill>
                  <a:schemeClr val="accent4">
                    <a:lumMod val="50000"/>
                  </a:schemeClr>
                </a:solidFill>
              </a:rPr>
              <a:t>)</a:t>
            </a:r>
            <a:r>
              <a:rPr kumimoji="1" lang="ja-JP" altLang="en-US" sz="2400" b="1" dirty="0" smtClean="0">
                <a:solidFill>
                  <a:schemeClr val="accent4">
                    <a:lumMod val="50000"/>
                  </a:schemeClr>
                </a:solidFill>
              </a:rPr>
              <a:t>の変化を関係づけるためには</a:t>
            </a:r>
            <a:endParaRPr kumimoji="1" lang="en-US" altLang="ja-JP" sz="24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kumimoji="1" lang="ja-JP" altLang="en-US" sz="2400" b="1" dirty="0" smtClean="0">
                <a:solidFill>
                  <a:schemeClr val="accent4">
                    <a:lumMod val="50000"/>
                  </a:schemeClr>
                </a:solidFill>
              </a:rPr>
              <a:t>昼間・夜間を独立させて考える必要がある！</a:t>
            </a:r>
            <a:endParaRPr kumimoji="1" lang="ja-JP" altLang="en-US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827584" y="4149080"/>
            <a:ext cx="77048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schemeClr val="accent4">
                    <a:lumMod val="50000"/>
                  </a:schemeClr>
                </a:solidFill>
              </a:rPr>
              <a:t>ただし，昼間は冷やされやすい傾向にある</a:t>
            </a:r>
            <a:endParaRPr lang="ja-JP" alt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6" grpId="0" animBg="1"/>
      <p:bldP spid="7" grpId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雲 4"/>
          <p:cNvSpPr/>
          <p:nvPr/>
        </p:nvSpPr>
        <p:spPr>
          <a:xfrm>
            <a:off x="467544" y="620688"/>
            <a:ext cx="3888432" cy="79208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83568" y="692696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srgbClr val="7030A0"/>
                </a:solidFill>
              </a:rPr>
              <a:t>参考文献・引用文献</a:t>
            </a:r>
            <a:endParaRPr lang="en-US" altLang="ja-JP" sz="2800" b="1" dirty="0" smtClean="0">
              <a:solidFill>
                <a:srgbClr val="7030A0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23528" y="1628800"/>
            <a:ext cx="65344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err="1" smtClean="0">
                <a:latin typeface="Century" pitchFamily="18" charset="0"/>
              </a:rPr>
              <a:t>Norris,JR</a:t>
            </a:r>
            <a:r>
              <a:rPr lang="en-US" altLang="ja-JP" sz="1600" dirty="0" smtClean="0">
                <a:latin typeface="Century" pitchFamily="18" charset="0"/>
              </a:rPr>
              <a:t>(2005), </a:t>
            </a:r>
            <a:r>
              <a:rPr lang="en-US" altLang="ja-JP" sz="1600" dirty="0" err="1" smtClean="0">
                <a:latin typeface="Century" pitchFamily="18" charset="0"/>
              </a:rPr>
              <a:t>Multidecadal</a:t>
            </a:r>
            <a:r>
              <a:rPr lang="en-US" altLang="ja-JP" sz="1600" dirty="0" smtClean="0">
                <a:latin typeface="Century" pitchFamily="18" charset="0"/>
              </a:rPr>
              <a:t> changes in near-global cloud cover and estimated cloud cover </a:t>
            </a:r>
            <a:r>
              <a:rPr lang="en-US" altLang="ja-JP" sz="1600" dirty="0" err="1" smtClean="0">
                <a:latin typeface="Century" pitchFamily="18" charset="0"/>
              </a:rPr>
              <a:t>radiative</a:t>
            </a:r>
            <a:r>
              <a:rPr lang="en-US" altLang="ja-JP" sz="1600" dirty="0" smtClean="0">
                <a:latin typeface="Century" pitchFamily="18" charset="0"/>
              </a:rPr>
              <a:t> forcing, JOURNAL OF GEOPHYSICAL RESEARCH, </a:t>
            </a:r>
            <a:r>
              <a:rPr lang="en-US" altLang="ja-JP" sz="1600" b="1" dirty="0" smtClean="0">
                <a:latin typeface="Century" pitchFamily="18" charset="0"/>
              </a:rPr>
              <a:t>VOL. 110</a:t>
            </a:r>
            <a:r>
              <a:rPr lang="en-US" altLang="ja-JP" sz="1600" dirty="0" smtClean="0">
                <a:latin typeface="Century" pitchFamily="18" charset="0"/>
              </a:rPr>
              <a:t>, D08206, 17 PP., 2005doi:10.1029/2004JD005600</a:t>
            </a:r>
            <a:endParaRPr lang="ja-JP" altLang="en-US" sz="1600" dirty="0"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  <p:sp>
        <p:nvSpPr>
          <p:cNvPr id="3" name="雲 2"/>
          <p:cNvSpPr/>
          <p:nvPr/>
        </p:nvSpPr>
        <p:spPr>
          <a:xfrm>
            <a:off x="755576" y="332656"/>
            <a:ext cx="6336704" cy="1584176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 smtClean="0">
                <a:solidFill>
                  <a:srgbClr val="0070C0"/>
                </a:solidFill>
              </a:rPr>
              <a:t>ご清聴ありがとうございました</a:t>
            </a:r>
            <a:endParaRPr lang="ja-JP" altLang="en-US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1512" y="6448425"/>
            <a:ext cx="4212976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708920"/>
            <a:ext cx="422241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36912"/>
            <a:ext cx="4464496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正方形/長方形 7"/>
          <p:cNvSpPr/>
          <p:nvPr/>
        </p:nvSpPr>
        <p:spPr>
          <a:xfrm>
            <a:off x="1259632" y="260648"/>
            <a:ext cx="64087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srgbClr val="7030A0"/>
                </a:solidFill>
              </a:rPr>
              <a:t>昼間平均</a:t>
            </a:r>
            <a:r>
              <a:rPr lang="ja-JP" altLang="en-US" sz="3200" b="1" dirty="0" err="1" smtClean="0">
                <a:solidFill>
                  <a:srgbClr val="7030A0"/>
                </a:solidFill>
              </a:rPr>
              <a:t>ー</a:t>
            </a:r>
            <a:r>
              <a:rPr lang="ja-JP" altLang="en-US" sz="3200" b="1" dirty="0" smtClean="0">
                <a:solidFill>
                  <a:srgbClr val="7030A0"/>
                </a:solidFill>
              </a:rPr>
              <a:t>日平均</a:t>
            </a:r>
            <a:endParaRPr lang="en-US" altLang="ja-JP" sz="3200" b="1" dirty="0" smtClean="0">
              <a:solidFill>
                <a:srgbClr val="7030A0"/>
              </a:solidFill>
            </a:endParaRPr>
          </a:p>
          <a:p>
            <a:r>
              <a:rPr lang="ja-JP" altLang="en-US" sz="3200" b="1" dirty="0" smtClean="0">
                <a:solidFill>
                  <a:srgbClr val="7030A0"/>
                </a:solidFill>
              </a:rPr>
              <a:t>実際に到達する短波放射量</a:t>
            </a:r>
            <a:endParaRPr lang="ja-JP" altLang="en-US" sz="3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9552" y="2132856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7030A0"/>
                </a:solidFill>
              </a:rPr>
              <a:t>3</a:t>
            </a:r>
            <a:r>
              <a:rPr kumimoji="1" lang="ja-JP" altLang="en-US" sz="2800" b="1" dirty="0" smtClean="0">
                <a:solidFill>
                  <a:srgbClr val="7030A0"/>
                </a:solidFill>
              </a:rPr>
              <a:t>月</a:t>
            </a:r>
            <a:endParaRPr kumimoji="1" lang="ja-JP" altLang="en-US" sz="2800" b="1" dirty="0">
              <a:solidFill>
                <a:srgbClr val="7030A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88024" y="2204864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srgbClr val="7030A0"/>
                </a:solidFill>
              </a:rPr>
              <a:t>６</a:t>
            </a:r>
            <a:r>
              <a:rPr kumimoji="1" lang="ja-JP" altLang="en-US" sz="2800" b="1" dirty="0" smtClean="0">
                <a:solidFill>
                  <a:srgbClr val="7030A0"/>
                </a:solidFill>
              </a:rPr>
              <a:t>月</a:t>
            </a:r>
            <a:r>
              <a:rPr lang="en-US" altLang="ja-JP" sz="2800" b="1" dirty="0" smtClean="0">
                <a:solidFill>
                  <a:srgbClr val="7030A0"/>
                </a:solidFill>
              </a:rPr>
              <a:t>(</a:t>
            </a:r>
            <a:r>
              <a:rPr lang="ja-JP" altLang="en-US" sz="2800" b="1" dirty="0" smtClean="0">
                <a:solidFill>
                  <a:srgbClr val="7030A0"/>
                </a:solidFill>
              </a:rPr>
              <a:t>夏至</a:t>
            </a:r>
            <a:r>
              <a:rPr lang="en-US" altLang="ja-JP" sz="2800" b="1" dirty="0" smtClean="0">
                <a:solidFill>
                  <a:srgbClr val="7030A0"/>
                </a:solidFill>
              </a:rPr>
              <a:t>)</a:t>
            </a:r>
            <a:endParaRPr kumimoji="1" lang="ja-JP" altLang="en-US" sz="2800" b="1" dirty="0">
              <a:solidFill>
                <a:srgbClr val="7030A0"/>
              </a:solidFill>
            </a:endParaRPr>
          </a:p>
        </p:txBody>
      </p:sp>
      <p:sp>
        <p:nvSpPr>
          <p:cNvPr id="11" name="太陽 10"/>
          <p:cNvSpPr/>
          <p:nvPr/>
        </p:nvSpPr>
        <p:spPr>
          <a:xfrm>
            <a:off x="827584" y="260648"/>
            <a:ext cx="576064" cy="504056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下カーブ矢印 12"/>
          <p:cNvSpPr/>
          <p:nvPr/>
        </p:nvSpPr>
        <p:spPr>
          <a:xfrm rot="4903435" flipV="1">
            <a:off x="154761" y="666286"/>
            <a:ext cx="772530" cy="618266"/>
          </a:xfrm>
          <a:prstGeom prst="curvedDownArrow">
            <a:avLst>
              <a:gd name="adj1" fmla="val 25000"/>
              <a:gd name="adj2" fmla="val 50000"/>
              <a:gd name="adj3" fmla="val 215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156176" y="260648"/>
            <a:ext cx="2987824" cy="1944216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 smtClean="0">
                <a:solidFill>
                  <a:srgbClr val="FF0000"/>
                </a:solidFill>
              </a:rPr>
              <a:t>赤</a:t>
            </a:r>
            <a:r>
              <a:rPr kumimoji="1" lang="ja-JP" altLang="en-US" sz="2400" b="1" dirty="0" smtClean="0">
                <a:solidFill>
                  <a:srgbClr val="FF0000"/>
                </a:solidFill>
              </a:rPr>
              <a:t>→夜のほうが雲多</a:t>
            </a:r>
            <a:endParaRPr kumimoji="1" lang="en-US" altLang="ja-JP" sz="2400" b="1" dirty="0" smtClean="0">
              <a:solidFill>
                <a:srgbClr val="FF0000"/>
              </a:solidFill>
            </a:endParaRPr>
          </a:p>
          <a:p>
            <a:pPr algn="ctr"/>
            <a:r>
              <a:rPr lang="ja-JP" altLang="en-US" sz="2400" b="1" dirty="0" smtClean="0">
                <a:solidFill>
                  <a:srgbClr val="FF0000"/>
                </a:solidFill>
              </a:rPr>
              <a:t>温かく</a:t>
            </a:r>
            <a:r>
              <a:rPr kumimoji="1" lang="ja-JP" altLang="en-US" sz="2400" b="1" dirty="0" smtClean="0">
                <a:solidFill>
                  <a:srgbClr val="FF0000"/>
                </a:solidFill>
              </a:rPr>
              <a:t>なりやすい</a:t>
            </a:r>
            <a:endParaRPr kumimoji="1" lang="en-US" altLang="ja-JP" sz="2400" b="1" dirty="0" smtClean="0">
              <a:solidFill>
                <a:srgbClr val="FF0000"/>
              </a:solidFill>
            </a:endParaRPr>
          </a:p>
          <a:p>
            <a:pPr algn="ctr"/>
            <a:r>
              <a:rPr lang="ja-JP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青→昼のほうが雲多</a:t>
            </a:r>
            <a:endParaRPr lang="en-US" altLang="ja-JP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kumimoji="1" lang="ja-JP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冷やされやすい</a:t>
            </a:r>
            <a:endParaRPr kumimoji="1" lang="ja-JP" altLang="en-US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48425"/>
            <a:ext cx="439248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正方形/長方形 19"/>
          <p:cNvSpPr/>
          <p:nvPr/>
        </p:nvSpPr>
        <p:spPr>
          <a:xfrm>
            <a:off x="251520" y="1268760"/>
            <a:ext cx="2592288" cy="936104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 smtClean="0">
                <a:solidFill>
                  <a:schemeClr val="accent4">
                    <a:lumMod val="50000"/>
                  </a:schemeClr>
                </a:solidFill>
              </a:rPr>
              <a:t>南北に対照的</a:t>
            </a:r>
            <a:endParaRPr kumimoji="1" lang="en-US" altLang="ja-JP" sz="24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4211960" y="6309320"/>
            <a:ext cx="88357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dirty="0" smtClean="0"/>
              <a:t>(W/m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34</a:t>
            </a:fld>
            <a:endParaRPr kumimoji="1" lang="ja-JP" alt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84784"/>
            <a:ext cx="6791325" cy="467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6372200" y="5805264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(%)</a:t>
            </a:r>
            <a:endParaRPr kumimoji="1" lang="ja-JP" alt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1556792"/>
            <a:ext cx="1944216" cy="450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6876256" y="5949280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-</a:t>
            </a:r>
            <a:r>
              <a:rPr kumimoji="1" lang="en-US" altLang="ja-JP" b="1" dirty="0" smtClean="0"/>
              <a:t>10           0             10</a:t>
            </a:r>
            <a:endParaRPr kumimoji="1" lang="ja-JP" altLang="en-US" b="1" dirty="0"/>
          </a:p>
        </p:txBody>
      </p:sp>
      <p:grpSp>
        <p:nvGrpSpPr>
          <p:cNvPr id="25" name="グループ化 24"/>
          <p:cNvGrpSpPr/>
          <p:nvPr/>
        </p:nvGrpSpPr>
        <p:grpSpPr>
          <a:xfrm>
            <a:off x="0" y="332657"/>
            <a:ext cx="9154911" cy="1512167"/>
            <a:chOff x="179511" y="332657"/>
            <a:chExt cx="8975399" cy="1170133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611559" y="548683"/>
              <a:ext cx="705678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b="1" dirty="0" smtClean="0">
                  <a:solidFill>
                    <a:srgbClr val="7030A0"/>
                  </a:solidFill>
                </a:rPr>
                <a:t>昼間の地球　　</a:t>
              </a:r>
              <a:r>
                <a:rPr kumimoji="1" lang="ja-JP" altLang="en-US" sz="2800" b="1" dirty="0" err="1" smtClean="0">
                  <a:solidFill>
                    <a:srgbClr val="7030A0"/>
                  </a:solidFill>
                </a:rPr>
                <a:t>ー</a:t>
              </a:r>
              <a:r>
                <a:rPr lang="ja-JP" altLang="en-US" sz="2800" b="1" dirty="0" smtClean="0">
                  <a:solidFill>
                    <a:srgbClr val="7030A0"/>
                  </a:solidFill>
                </a:rPr>
                <a:t>夜間</a:t>
              </a:r>
              <a:r>
                <a:rPr kumimoji="1" lang="ja-JP" altLang="en-US" sz="2800" b="1" dirty="0" smtClean="0">
                  <a:solidFill>
                    <a:srgbClr val="7030A0"/>
                  </a:solidFill>
                </a:rPr>
                <a:t>の地球</a:t>
              </a:r>
              <a:endParaRPr lang="en-US" altLang="ja-JP" sz="2800" b="1" dirty="0" smtClean="0">
                <a:solidFill>
                  <a:srgbClr val="7030A0"/>
                </a:solidFill>
              </a:endParaRPr>
            </a:p>
            <a:p>
              <a:r>
                <a:rPr kumimoji="1" lang="ja-JP" altLang="en-US" sz="2800" b="1" dirty="0" smtClean="0">
                  <a:solidFill>
                    <a:srgbClr val="7030A0"/>
                  </a:solidFill>
                </a:rPr>
                <a:t>（</a:t>
              </a:r>
              <a:r>
                <a:rPr kumimoji="1" lang="en-US" altLang="ja-JP" sz="2800" b="1" dirty="0" smtClean="0">
                  <a:solidFill>
                    <a:srgbClr val="7030A0"/>
                  </a:solidFill>
                </a:rPr>
                <a:t>2009.3</a:t>
              </a:r>
              <a:r>
                <a:rPr kumimoji="1" lang="ja-JP" altLang="en-US" sz="2800" b="1" dirty="0" smtClean="0">
                  <a:solidFill>
                    <a:srgbClr val="7030A0"/>
                  </a:solidFill>
                </a:rPr>
                <a:t>）                     </a:t>
              </a:r>
              <a:r>
                <a:rPr lang="ja-JP" altLang="en-US" sz="2800" b="1" dirty="0" smtClean="0">
                  <a:solidFill>
                    <a:srgbClr val="7030A0"/>
                  </a:solidFill>
                </a:rPr>
                <a:t>全雲量</a:t>
              </a:r>
              <a:endParaRPr kumimoji="1" lang="ja-JP" altLang="en-US" sz="2800" b="1" dirty="0">
                <a:solidFill>
                  <a:srgbClr val="7030A0"/>
                </a:solidFill>
              </a:endParaRPr>
            </a:p>
          </p:txBody>
        </p:sp>
        <p:sp>
          <p:nvSpPr>
            <p:cNvPr id="8" name="太陽 7"/>
            <p:cNvSpPr/>
            <p:nvPr/>
          </p:nvSpPr>
          <p:spPr>
            <a:xfrm>
              <a:off x="179511" y="476673"/>
              <a:ext cx="627270" cy="433708"/>
            </a:xfrm>
            <a:prstGeom prst="sun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月 8"/>
            <p:cNvSpPr/>
            <p:nvPr/>
          </p:nvSpPr>
          <p:spPr>
            <a:xfrm>
              <a:off x="2699791" y="548681"/>
              <a:ext cx="313635" cy="433708"/>
            </a:xfrm>
            <a:prstGeom prst="moon">
              <a:avLst>
                <a:gd name="adj" fmla="val 48307"/>
              </a:avLst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5940152" y="332657"/>
              <a:ext cx="3214758" cy="867415"/>
            </a:xfrm>
            <a:prstGeom prst="rect">
              <a:avLst/>
            </a:prstGeom>
            <a:blipFill>
              <a:blip r:embed="rId6" cstate="print"/>
              <a:tile tx="0" ty="0" sx="100000" sy="100000" flip="none" algn="tl"/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b="1" dirty="0" smtClean="0">
                  <a:solidFill>
                    <a:schemeClr val="accent5">
                      <a:lumMod val="50000"/>
                    </a:schemeClr>
                  </a:solidFill>
                </a:rPr>
                <a:t>正</a:t>
              </a:r>
              <a:r>
                <a:rPr kumimoji="1" lang="ja-JP" altLang="en-US" sz="2400" b="1" dirty="0" smtClean="0">
                  <a:solidFill>
                    <a:schemeClr val="accent5">
                      <a:lumMod val="50000"/>
                    </a:schemeClr>
                  </a:solidFill>
                </a:rPr>
                <a:t>→昼のほうが雲多</a:t>
              </a:r>
              <a:endParaRPr kumimoji="1" lang="en-US" altLang="ja-JP" sz="2400" b="1" dirty="0" smtClean="0">
                <a:solidFill>
                  <a:schemeClr val="accent5">
                    <a:lumMod val="50000"/>
                  </a:schemeClr>
                </a:solidFill>
              </a:endParaRPr>
            </a:p>
            <a:p>
              <a:pPr algn="ctr"/>
              <a:r>
                <a:rPr lang="ja-JP" altLang="en-US" sz="2400" b="1" dirty="0" smtClean="0">
                  <a:solidFill>
                    <a:schemeClr val="accent5">
                      <a:lumMod val="50000"/>
                    </a:schemeClr>
                  </a:solidFill>
                </a:rPr>
                <a:t>負→夜のほうが雲多</a:t>
              </a:r>
              <a:endParaRPr kumimoji="1" lang="ja-JP" altLang="en-US" sz="24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15" name="円/楕円 14"/>
          <p:cNvSpPr/>
          <p:nvPr/>
        </p:nvSpPr>
        <p:spPr>
          <a:xfrm>
            <a:off x="755576" y="3789040"/>
            <a:ext cx="1872208" cy="180020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2267744" y="2636912"/>
            <a:ext cx="864096" cy="1008112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4499992" y="3789040"/>
            <a:ext cx="1296144" cy="1512168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5436096" y="2348880"/>
            <a:ext cx="792088" cy="1008112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7164288" y="4365104"/>
            <a:ext cx="927720" cy="1016496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7740352" y="2636912"/>
            <a:ext cx="792088" cy="1008112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コネクタ 22"/>
          <p:cNvCxnSpPr/>
          <p:nvPr/>
        </p:nvCxnSpPr>
        <p:spPr>
          <a:xfrm>
            <a:off x="8028384" y="1772816"/>
            <a:ext cx="0" cy="40324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268760"/>
            <a:ext cx="640871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1268760"/>
            <a:ext cx="230425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683568" y="404664"/>
            <a:ext cx="5904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srgbClr val="7030A0"/>
                </a:solidFill>
              </a:rPr>
              <a:t>昼間の地球</a:t>
            </a:r>
            <a:r>
              <a:rPr lang="ja-JP" altLang="en-US" sz="2800" b="1" dirty="0" err="1" smtClean="0">
                <a:solidFill>
                  <a:srgbClr val="7030A0"/>
                </a:solidFill>
              </a:rPr>
              <a:t>ー</a:t>
            </a:r>
            <a:r>
              <a:rPr lang="ja-JP" altLang="en-US" sz="2800" b="1" dirty="0" smtClean="0">
                <a:solidFill>
                  <a:srgbClr val="7030A0"/>
                </a:solidFill>
              </a:rPr>
              <a:t>　　夜間の地球</a:t>
            </a:r>
            <a:endParaRPr lang="en-US" altLang="ja-JP" sz="2800" b="1" dirty="0" smtClean="0">
              <a:solidFill>
                <a:srgbClr val="7030A0"/>
              </a:solidFill>
            </a:endParaRPr>
          </a:p>
          <a:p>
            <a:r>
              <a:rPr lang="ja-JP" altLang="en-US" sz="2800" b="1" dirty="0" smtClean="0">
                <a:solidFill>
                  <a:srgbClr val="7030A0"/>
                </a:solidFill>
              </a:rPr>
              <a:t>　　（</a:t>
            </a:r>
            <a:r>
              <a:rPr lang="en-US" altLang="ja-JP" sz="2800" b="1" dirty="0" smtClean="0">
                <a:solidFill>
                  <a:srgbClr val="7030A0"/>
                </a:solidFill>
              </a:rPr>
              <a:t>2009.03</a:t>
            </a:r>
            <a:r>
              <a:rPr lang="ja-JP" altLang="en-US" sz="2800" b="1" dirty="0" smtClean="0">
                <a:solidFill>
                  <a:srgbClr val="7030A0"/>
                </a:solidFill>
              </a:rPr>
              <a:t>）　　　　　下層雲量</a:t>
            </a:r>
            <a:endParaRPr kumimoji="1" lang="ja-JP" altLang="en-US" sz="2800" b="1" dirty="0">
              <a:solidFill>
                <a:srgbClr val="7030A0"/>
              </a:solidFill>
            </a:endParaRPr>
          </a:p>
        </p:txBody>
      </p:sp>
      <p:sp>
        <p:nvSpPr>
          <p:cNvPr id="6" name="太陽 5"/>
          <p:cNvSpPr/>
          <p:nvPr/>
        </p:nvSpPr>
        <p:spPr>
          <a:xfrm>
            <a:off x="179512" y="476672"/>
            <a:ext cx="576064" cy="504056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月 6"/>
          <p:cNvSpPr/>
          <p:nvPr/>
        </p:nvSpPr>
        <p:spPr>
          <a:xfrm>
            <a:off x="3059832" y="404664"/>
            <a:ext cx="288032" cy="504056"/>
          </a:xfrm>
          <a:prstGeom prst="moon">
            <a:avLst>
              <a:gd name="adj" fmla="val 4830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732240" y="5805264"/>
            <a:ext cx="241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-</a:t>
            </a:r>
            <a:r>
              <a:rPr kumimoji="1" lang="en-US" altLang="ja-JP" b="1" dirty="0" smtClean="0"/>
              <a:t>10             0                10</a:t>
            </a:r>
            <a:endParaRPr kumimoji="1" lang="ja-JP" altLang="en-US" b="1" dirty="0"/>
          </a:p>
        </p:txBody>
      </p:sp>
      <p:sp>
        <p:nvSpPr>
          <p:cNvPr id="9" name="円/楕円 8"/>
          <p:cNvSpPr/>
          <p:nvPr/>
        </p:nvSpPr>
        <p:spPr>
          <a:xfrm>
            <a:off x="7092280" y="3645024"/>
            <a:ext cx="1296144" cy="1584176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5868144" y="260648"/>
            <a:ext cx="2952328" cy="1008112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 smtClean="0">
                <a:solidFill>
                  <a:schemeClr val="accent5">
                    <a:lumMod val="50000"/>
                  </a:schemeClr>
                </a:solidFill>
              </a:rPr>
              <a:t>正</a:t>
            </a:r>
            <a:r>
              <a:rPr kumimoji="1" lang="ja-JP" altLang="en-US" sz="2400" b="1" dirty="0" smtClean="0">
                <a:solidFill>
                  <a:schemeClr val="accent5">
                    <a:lumMod val="50000"/>
                  </a:schemeClr>
                </a:solidFill>
              </a:rPr>
              <a:t>→昼のほうが雲多</a:t>
            </a:r>
            <a:endParaRPr kumimoji="1" lang="en-US" altLang="ja-JP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ja-JP" altLang="en-US" sz="2400" b="1" dirty="0" smtClean="0">
                <a:solidFill>
                  <a:schemeClr val="accent5">
                    <a:lumMod val="50000"/>
                  </a:schemeClr>
                </a:solidFill>
              </a:rPr>
              <a:t>負→夜のほうが雲多</a:t>
            </a:r>
            <a:endParaRPr kumimoji="1" lang="ja-JP" alt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899592" y="3645024"/>
            <a:ext cx="1872208" cy="180020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2339752" y="2564904"/>
            <a:ext cx="864096" cy="792088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220072" y="2348880"/>
            <a:ext cx="792088" cy="1008112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4499992" y="3789040"/>
            <a:ext cx="1296144" cy="1512168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2771800" y="1628800"/>
            <a:ext cx="2952328" cy="1008112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 smtClean="0">
                <a:solidFill>
                  <a:schemeClr val="accent5">
                    <a:lumMod val="50000"/>
                  </a:schemeClr>
                </a:solidFill>
              </a:rPr>
              <a:t>全雲量と同様の地域に差が見られる！</a:t>
            </a:r>
            <a:endParaRPr kumimoji="1" lang="en-US" altLang="ja-JP" sz="24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7956376" y="1556792"/>
            <a:ext cx="0" cy="41044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72816"/>
            <a:ext cx="457200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412776"/>
            <a:ext cx="442798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764704"/>
            <a:ext cx="4751512" cy="648072"/>
          </a:xfrm>
        </p:spPr>
        <p:txBody>
          <a:bodyPr>
            <a:noAutofit/>
          </a:bodyPr>
          <a:lstStyle/>
          <a:p>
            <a:r>
              <a:rPr lang="ja-JP" altLang="en-US" sz="2400" b="1" dirty="0" smtClean="0">
                <a:solidFill>
                  <a:srgbClr val="7030A0"/>
                </a:solidFill>
              </a:rPr>
              <a:t>昼間に到達する短波放射量</a:t>
            </a:r>
            <a:endParaRPr kumimoji="1" lang="ja-JP" altLang="en-US" sz="2400" b="1" dirty="0">
              <a:solidFill>
                <a:srgbClr val="7030A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5AEC-3BF4-4A7F-BFBF-608219726183}" type="slidenum">
              <a:rPr kumimoji="1" lang="ja-JP" altLang="en-US" smtClean="0"/>
              <a:pPr/>
              <a:t>36</a:t>
            </a:fld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4355976" y="836712"/>
            <a:ext cx="4968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7030A0"/>
                </a:solidFill>
              </a:rPr>
              <a:t>1</a:t>
            </a:r>
            <a:r>
              <a:rPr lang="ja-JP" altLang="en-US" sz="2400" b="1" dirty="0" smtClean="0">
                <a:solidFill>
                  <a:srgbClr val="7030A0"/>
                </a:solidFill>
              </a:rPr>
              <a:t>日（昼・夜）に到達する短波放射量</a:t>
            </a:r>
            <a:endParaRPr lang="ja-JP" altLang="en-US" sz="2400" b="1" dirty="0">
              <a:solidFill>
                <a:srgbClr val="7030A0"/>
              </a:solidFill>
            </a:endParaRPr>
          </a:p>
        </p:txBody>
      </p:sp>
      <p:sp>
        <p:nvSpPr>
          <p:cNvPr id="19" name="太陽 18"/>
          <p:cNvSpPr/>
          <p:nvPr/>
        </p:nvSpPr>
        <p:spPr>
          <a:xfrm>
            <a:off x="0" y="836712"/>
            <a:ext cx="576064" cy="504056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月 19"/>
          <p:cNvSpPr/>
          <p:nvPr/>
        </p:nvSpPr>
        <p:spPr>
          <a:xfrm>
            <a:off x="4355976" y="836712"/>
            <a:ext cx="288032" cy="504056"/>
          </a:xfrm>
          <a:prstGeom prst="moon">
            <a:avLst>
              <a:gd name="adj" fmla="val 4830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843808" y="2636912"/>
            <a:ext cx="3312368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>
                <a:solidFill>
                  <a:schemeClr val="bg1"/>
                </a:solidFill>
              </a:rPr>
              <a:t>本当に届く短波の放射量は分からない　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21" name="爆発 2 20"/>
          <p:cNvSpPr/>
          <p:nvPr/>
        </p:nvSpPr>
        <p:spPr>
          <a:xfrm>
            <a:off x="1763688" y="3356992"/>
            <a:ext cx="6624736" cy="1512168"/>
          </a:xfrm>
          <a:prstGeom prst="irregularSeal2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2400" b="1" dirty="0" smtClean="0">
              <a:solidFill>
                <a:schemeClr val="bg1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835696" y="3789040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 smtClean="0">
                <a:solidFill>
                  <a:schemeClr val="bg1"/>
                </a:solidFill>
              </a:rPr>
              <a:t>昼間－</a:t>
            </a:r>
            <a:r>
              <a:rPr lang="en-US" altLang="ja-JP" sz="3200" b="1" dirty="0" smtClean="0">
                <a:solidFill>
                  <a:schemeClr val="bg1"/>
                </a:solidFill>
              </a:rPr>
              <a:t>1</a:t>
            </a:r>
            <a:r>
              <a:rPr lang="ja-JP" altLang="en-US" sz="3200" b="1" dirty="0" smtClean="0">
                <a:solidFill>
                  <a:schemeClr val="bg1"/>
                </a:solidFill>
              </a:rPr>
              <a:t>日＝真の短波放射量</a:t>
            </a:r>
            <a:endParaRPr lang="en-US" altLang="ja-JP" sz="3200" b="1" dirty="0" smtClean="0">
              <a:solidFill>
                <a:schemeClr val="bg1"/>
              </a:solidFill>
            </a:endParaRPr>
          </a:p>
        </p:txBody>
      </p:sp>
      <p:pic>
        <p:nvPicPr>
          <p:cNvPr id="12902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5445224"/>
            <a:ext cx="828092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正方形/長方形 32"/>
          <p:cNvSpPr/>
          <p:nvPr/>
        </p:nvSpPr>
        <p:spPr>
          <a:xfrm>
            <a:off x="7956376" y="5445224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(W/m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15616" y="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err="1" smtClean="0"/>
              <a:t>りは</a:t>
            </a:r>
            <a:r>
              <a:rPr kumimoji="1" lang="ja-JP" altLang="en-US" dirty="0" smtClean="0"/>
              <a:t>まえ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652120" y="1484784"/>
            <a:ext cx="22322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843808" y="1412776"/>
            <a:ext cx="3312368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 smtClean="0">
                <a:solidFill>
                  <a:schemeClr val="bg1"/>
                </a:solidFill>
              </a:rPr>
              <a:t>夜の雲量も加味した</a:t>
            </a:r>
            <a:endParaRPr lang="en-US" altLang="ja-JP" sz="2400" b="1" dirty="0" smtClean="0">
              <a:solidFill>
                <a:schemeClr val="bg1"/>
              </a:solidFill>
            </a:endParaRPr>
          </a:p>
          <a:p>
            <a:pPr algn="ctr"/>
            <a:r>
              <a:rPr lang="ja-JP" altLang="en-US" sz="2400" b="1" dirty="0" smtClean="0">
                <a:solidFill>
                  <a:schemeClr val="bg1"/>
                </a:solidFill>
              </a:rPr>
              <a:t>短波放射量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1" grpId="0" animBg="1"/>
      <p:bldP spid="3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647700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38</a:t>
            </a:fld>
            <a:endParaRPr kumimoji="1" lang="ja-JP" alt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8263" y="1414463"/>
            <a:ext cx="6467475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39</a:t>
            </a:fld>
            <a:endParaRPr kumimoji="1" lang="ja-JP" alt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268760"/>
            <a:ext cx="6336704" cy="443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太陽 19"/>
          <p:cNvSpPr/>
          <p:nvPr/>
        </p:nvSpPr>
        <p:spPr>
          <a:xfrm>
            <a:off x="5940152" y="476672"/>
            <a:ext cx="576064" cy="504056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雲 15"/>
          <p:cNvSpPr/>
          <p:nvPr/>
        </p:nvSpPr>
        <p:spPr>
          <a:xfrm>
            <a:off x="3193504" y="332656"/>
            <a:ext cx="2664296" cy="62068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5AEC-3BF4-4A7F-BFBF-608219726183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395536" y="1124744"/>
            <a:ext cx="179568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2400" b="1" dirty="0" smtClean="0"/>
              <a:t>ＩＳＣＣＰ衛星</a:t>
            </a:r>
            <a:endParaRPr lang="en-US" altLang="ja-JP" sz="2400" b="1" dirty="0" smtClean="0"/>
          </a:p>
        </p:txBody>
      </p:sp>
      <p:sp>
        <p:nvSpPr>
          <p:cNvPr id="12" name="正方形/長方形 11"/>
          <p:cNvSpPr/>
          <p:nvPr/>
        </p:nvSpPr>
        <p:spPr>
          <a:xfrm>
            <a:off x="395536" y="1700808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ja-JP" altLang="en-US" sz="2400" dirty="0" smtClean="0"/>
              <a:t>静止気象衛星</a:t>
            </a:r>
            <a:r>
              <a:rPr lang="en-US" altLang="ja-JP" sz="2400" dirty="0" smtClean="0"/>
              <a:t>×</a:t>
            </a:r>
          </a:p>
          <a:p>
            <a:pPr>
              <a:buNone/>
            </a:pPr>
            <a:r>
              <a:rPr lang="ja-JP" altLang="en-US" sz="2400" dirty="0" smtClean="0"/>
              <a:t>　　　　　　極軌道気象衛星</a:t>
            </a:r>
            <a:endParaRPr lang="en-US" altLang="ja-JP" sz="2400" dirty="0" smtClean="0"/>
          </a:p>
          <a:p>
            <a:r>
              <a:rPr lang="en-US" altLang="ja-JP" sz="2400" dirty="0" smtClean="0"/>
              <a:t>1984</a:t>
            </a:r>
            <a:r>
              <a:rPr lang="ja-JP" altLang="en-US" sz="2400" dirty="0" smtClean="0"/>
              <a:t>年</a:t>
            </a:r>
            <a:r>
              <a:rPr lang="en-US" altLang="ja-JP" sz="2400" dirty="0" smtClean="0"/>
              <a:t>〜2009</a:t>
            </a:r>
            <a:r>
              <a:rPr lang="ja-JP" altLang="en-US" sz="2400" dirty="0" smtClean="0"/>
              <a:t>年</a:t>
            </a:r>
            <a:endParaRPr lang="en-US" altLang="ja-JP" sz="2400" dirty="0" smtClean="0"/>
          </a:p>
          <a:p>
            <a:r>
              <a:rPr lang="ja-JP" altLang="en-US" sz="2400" dirty="0" smtClean="0"/>
              <a:t>高頻度（</a:t>
            </a:r>
            <a:r>
              <a:rPr lang="en-US" altLang="ja-JP" sz="2400" dirty="0" smtClean="0"/>
              <a:t>3hour~</a:t>
            </a:r>
            <a:r>
              <a:rPr lang="ja-JP" altLang="en-US" sz="2400" dirty="0" smtClean="0"/>
              <a:t>）観測</a:t>
            </a:r>
            <a:endParaRPr lang="en-US" altLang="ja-JP" sz="2400" dirty="0" smtClean="0"/>
          </a:p>
          <a:p>
            <a:r>
              <a:rPr lang="ja-JP" altLang="en-US" sz="2400" dirty="0" smtClean="0"/>
              <a:t>出力変数</a:t>
            </a:r>
            <a:r>
              <a:rPr lang="en-US" altLang="ja-JP" sz="2400" dirty="0" smtClean="0"/>
              <a:t>130</a:t>
            </a:r>
          </a:p>
          <a:p>
            <a:r>
              <a:rPr lang="ja-JP" altLang="en-US" sz="2400" dirty="0" smtClean="0"/>
              <a:t>全雲量・下層雲量</a:t>
            </a:r>
            <a:endParaRPr lang="en-US" altLang="ja-JP" sz="2400" dirty="0" smtClean="0"/>
          </a:p>
          <a:p>
            <a:r>
              <a:rPr lang="en-US" altLang="ja-JP" sz="2400" dirty="0" smtClean="0"/>
              <a:t>2.5×2.5</a:t>
            </a:r>
            <a:r>
              <a:rPr lang="ja-JP" altLang="en-US" sz="2400" dirty="0" smtClean="0"/>
              <a:t>グリット</a:t>
            </a:r>
            <a:endParaRPr lang="en-US" altLang="ja-JP" sz="2400" dirty="0" smtClean="0"/>
          </a:p>
          <a:p>
            <a:r>
              <a:rPr lang="ja-JP" altLang="en-US" sz="2400" dirty="0" smtClean="0"/>
              <a:t>衛星天頂角の問題　　　（</a:t>
            </a:r>
            <a:r>
              <a:rPr lang="en-US" altLang="ja-JP" sz="2400" dirty="0" smtClean="0"/>
              <a:t>G.Campbell,2004</a:t>
            </a:r>
            <a:r>
              <a:rPr lang="ja-JP" altLang="en-US" sz="2400" dirty="0" smtClean="0"/>
              <a:t>）</a:t>
            </a:r>
            <a:endParaRPr lang="en-US" altLang="ja-JP" sz="2400" dirty="0" smtClean="0"/>
          </a:p>
          <a:p>
            <a:endParaRPr lang="en-US" altLang="ja-JP" sz="2400" dirty="0" smtClean="0"/>
          </a:p>
        </p:txBody>
      </p:sp>
      <p:sp>
        <p:nvSpPr>
          <p:cNvPr id="14" name="雲 13"/>
          <p:cNvSpPr/>
          <p:nvPr/>
        </p:nvSpPr>
        <p:spPr>
          <a:xfrm>
            <a:off x="2267744" y="332656"/>
            <a:ext cx="792088" cy="62068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2.</a:t>
            </a:r>
            <a:r>
              <a:rPr lang="ja-JP" altLang="en-US" sz="4400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データ説明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タイトル 1"/>
          <p:cNvSpPr txBox="1">
            <a:spLocks/>
          </p:cNvSpPr>
          <p:nvPr/>
        </p:nvSpPr>
        <p:spPr>
          <a:xfrm>
            <a:off x="323528" y="1772816"/>
            <a:ext cx="8373616" cy="79208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太陽 17"/>
          <p:cNvSpPr/>
          <p:nvPr/>
        </p:nvSpPr>
        <p:spPr>
          <a:xfrm>
            <a:off x="2545432" y="620688"/>
            <a:ext cx="576064" cy="504056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爆発 1 12"/>
          <p:cNvSpPr/>
          <p:nvPr/>
        </p:nvSpPr>
        <p:spPr>
          <a:xfrm>
            <a:off x="3851920" y="2924944"/>
            <a:ext cx="4896544" cy="309634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83968" y="3789040"/>
            <a:ext cx="4176464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 smtClean="0"/>
              <a:t>全球で昼・夜の雲量変化を見るのに最適！</a:t>
            </a:r>
            <a:endParaRPr kumimoji="1" lang="ja-JP" altLang="en-US" sz="2800" b="1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 override="childStyl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9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268760"/>
            <a:ext cx="6336704" cy="443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052736"/>
            <a:ext cx="672465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4538" y="1609725"/>
            <a:ext cx="511492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1043608" y="69269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jra25</a:t>
            </a:r>
            <a:endParaRPr kumimoji="1" lang="ja-JP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96752"/>
            <a:ext cx="648072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59632" y="692697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参考文献</a:t>
            </a:r>
            <a:endParaRPr kumimoji="1" lang="en-US" altLang="ja-JP" b="1" dirty="0" smtClean="0"/>
          </a:p>
          <a:p>
            <a:endParaRPr kumimoji="1" lang="ja-JP" alt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57697"/>
            <a:ext cx="4320480" cy="430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4038" y="1038225"/>
            <a:ext cx="5495925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45</a:t>
            </a:fld>
            <a:endParaRPr kumimoji="1" lang="ja-JP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6900" y="1133475"/>
            <a:ext cx="541020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611560" y="105273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68,224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46</a:t>
            </a:fld>
            <a:endParaRPr kumimoji="1" lang="ja-JP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6900" y="1204913"/>
            <a:ext cx="541020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611560" y="47667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68.2354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47</a:t>
            </a:fld>
            <a:endParaRPr kumimoji="1" lang="ja-JP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3550" y="1090613"/>
            <a:ext cx="5676900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1259632" y="47667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68.0512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48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11560" y="83671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68.4597</a:t>
            </a:r>
            <a:endParaRPr kumimoji="1" lang="ja-JP" alt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1163" y="1195388"/>
            <a:ext cx="57816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49</a:t>
            </a:fld>
            <a:endParaRPr kumimoji="1" lang="ja-JP" alt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0713" y="1071563"/>
            <a:ext cx="536257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雲 21"/>
          <p:cNvSpPr/>
          <p:nvPr/>
        </p:nvSpPr>
        <p:spPr>
          <a:xfrm>
            <a:off x="611560" y="620688"/>
            <a:ext cx="7920880" cy="54868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075240" cy="792088"/>
          </a:xfrm>
        </p:spPr>
        <p:txBody>
          <a:bodyPr>
            <a:normAutofit/>
          </a:bodyPr>
          <a:lstStyle/>
          <a:p>
            <a:r>
              <a:rPr lang="ja-JP" altLang="en-US" dirty="0" smtClean="0">
                <a:solidFill>
                  <a:srgbClr val="7030A0"/>
                </a:solidFill>
              </a:rPr>
              <a:t>どうやって昼と夜を分けるか？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412776"/>
            <a:ext cx="8147248" cy="47133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ja-JP" altLang="en-US" sz="2800" dirty="0" smtClean="0"/>
              <a:t>そのまま図を出すと日の当たるところと日の</a:t>
            </a:r>
            <a:endParaRPr lang="en-US" altLang="ja-JP" sz="2800" dirty="0" smtClean="0"/>
          </a:p>
          <a:p>
            <a:pPr>
              <a:buNone/>
            </a:pPr>
            <a:r>
              <a:rPr lang="ja-JP" altLang="en-US" sz="2800" dirty="0" smtClean="0"/>
              <a:t>当らないところが出来てしまう</a:t>
            </a:r>
            <a:r>
              <a:rPr lang="en-US" altLang="ja-JP" sz="2800" dirty="0" smtClean="0"/>
              <a:t>…</a:t>
            </a:r>
          </a:p>
          <a:p>
            <a:pPr>
              <a:buNone/>
            </a:pPr>
            <a:r>
              <a:rPr lang="ja-JP" altLang="en-US" sz="2400" dirty="0" smtClean="0"/>
              <a:t>現地時間で</a:t>
            </a:r>
            <a:r>
              <a:rPr lang="en-US" altLang="ja-JP" sz="2400" dirty="0" smtClean="0"/>
              <a:t>12:00~15:00</a:t>
            </a:r>
            <a:r>
              <a:rPr lang="ja-JP" altLang="en-US" sz="2400" dirty="0" smtClean="0"/>
              <a:t>を平均！→昼間の地球</a:t>
            </a:r>
            <a:endParaRPr lang="en-US" altLang="ja-JP" sz="2400" dirty="0" smtClean="0"/>
          </a:p>
          <a:p>
            <a:pPr>
              <a:buNone/>
            </a:pPr>
            <a:r>
              <a:rPr lang="ja-JP" altLang="en-US" sz="2400" dirty="0" smtClean="0"/>
              <a:t>　　　　　　　</a:t>
            </a:r>
            <a:r>
              <a:rPr lang="en-US" altLang="ja-JP" sz="2400" dirty="0" smtClean="0"/>
              <a:t>0:00~03:00</a:t>
            </a:r>
            <a:r>
              <a:rPr lang="ja-JP" altLang="en-US" sz="2400" dirty="0" smtClean="0"/>
              <a:t>を平均！→夜間の地球</a:t>
            </a:r>
            <a:endParaRPr lang="en-US" altLang="ja-JP" sz="2400" dirty="0" smtClean="0"/>
          </a:p>
          <a:p>
            <a:pPr>
              <a:buNone/>
            </a:pPr>
            <a:endParaRPr kumimoji="1" lang="en-US" altLang="ja-JP" sz="2800" dirty="0" smtClean="0"/>
          </a:p>
          <a:p>
            <a:pPr>
              <a:buNone/>
            </a:pPr>
            <a:endParaRPr kumimoji="1" lang="en-US" altLang="ja-JP" sz="2400" dirty="0" smtClean="0"/>
          </a:p>
          <a:p>
            <a:pPr>
              <a:buNone/>
            </a:pPr>
            <a:r>
              <a:rPr kumimoji="1" lang="ja-JP" altLang="en-US" sz="2400" dirty="0" smtClean="0"/>
              <a:t>◎地球の径度を</a:t>
            </a:r>
            <a:r>
              <a:rPr kumimoji="1" lang="en-US" altLang="ja-JP" sz="2400" dirty="0" smtClean="0"/>
              <a:t>45</a:t>
            </a:r>
            <a:r>
              <a:rPr kumimoji="1" lang="ja-JP" altLang="en-US" sz="2400" dirty="0" smtClean="0"/>
              <a:t>度ごと</a:t>
            </a:r>
            <a:r>
              <a:rPr kumimoji="1" lang="en-US" altLang="ja-JP" sz="2400" dirty="0" smtClean="0"/>
              <a:t>8</a:t>
            </a:r>
            <a:r>
              <a:rPr kumimoji="1" lang="ja-JP" altLang="en-US" sz="2400" dirty="0" err="1" smtClean="0"/>
              <a:t>つに</a:t>
            </a:r>
            <a:r>
              <a:rPr lang="ja-JP" altLang="en-US" sz="2400" dirty="0" smtClean="0"/>
              <a:t>分けて出力！</a:t>
            </a:r>
            <a:r>
              <a:rPr lang="ja-JP" altLang="en-US" sz="1400" b="1" dirty="0" smtClean="0"/>
              <a:t>すいかみたいに</a:t>
            </a:r>
            <a:endParaRPr kumimoji="1" lang="ja-JP" altLang="en-US" sz="1400" b="1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236296" y="2996952"/>
            <a:ext cx="1152128" cy="108012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弧 5"/>
          <p:cNvSpPr/>
          <p:nvPr/>
        </p:nvSpPr>
        <p:spPr>
          <a:xfrm>
            <a:off x="7596336" y="2996952"/>
            <a:ext cx="432048" cy="1080120"/>
          </a:xfrm>
          <a:prstGeom prst="arc">
            <a:avLst>
              <a:gd name="adj1" fmla="val 16200000"/>
              <a:gd name="adj2" fmla="val 16137476"/>
            </a:avLst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弧 6"/>
          <p:cNvSpPr/>
          <p:nvPr/>
        </p:nvSpPr>
        <p:spPr>
          <a:xfrm>
            <a:off x="7236296" y="3212976"/>
            <a:ext cx="1224136" cy="504056"/>
          </a:xfrm>
          <a:prstGeom prst="arc">
            <a:avLst>
              <a:gd name="adj1" fmla="val 21386712"/>
              <a:gd name="adj2" fmla="val 10420707"/>
            </a:avLst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弧 7"/>
          <p:cNvSpPr/>
          <p:nvPr/>
        </p:nvSpPr>
        <p:spPr>
          <a:xfrm rot="16035694">
            <a:off x="7357919" y="3171510"/>
            <a:ext cx="1107607" cy="722697"/>
          </a:xfrm>
          <a:prstGeom prst="arc">
            <a:avLst>
              <a:gd name="adj1" fmla="val 390052"/>
              <a:gd name="adj2" fmla="val 10107093"/>
            </a:avLst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弧 8"/>
          <p:cNvSpPr/>
          <p:nvPr/>
        </p:nvSpPr>
        <p:spPr>
          <a:xfrm flipH="1">
            <a:off x="7380311" y="2996952"/>
            <a:ext cx="576067" cy="1080120"/>
          </a:xfrm>
          <a:prstGeom prst="arc">
            <a:avLst>
              <a:gd name="adj1" fmla="val 16200000"/>
              <a:gd name="adj2" fmla="val 5232803"/>
            </a:avLst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太陽 9"/>
          <p:cNvSpPr/>
          <p:nvPr/>
        </p:nvSpPr>
        <p:spPr>
          <a:xfrm>
            <a:off x="8567936" y="2132856"/>
            <a:ext cx="576064" cy="504056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/>
          <p:nvPr/>
        </p:nvCxnSpPr>
        <p:spPr>
          <a:xfrm flipH="1">
            <a:off x="8100392" y="2564904"/>
            <a:ext cx="360040" cy="21602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H="1">
            <a:off x="8388424" y="2708920"/>
            <a:ext cx="216024" cy="35165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H="1">
            <a:off x="8676456" y="2636912"/>
            <a:ext cx="144016" cy="50405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月 16"/>
          <p:cNvSpPr/>
          <p:nvPr/>
        </p:nvSpPr>
        <p:spPr>
          <a:xfrm>
            <a:off x="6732240" y="2492896"/>
            <a:ext cx="288032" cy="504056"/>
          </a:xfrm>
          <a:prstGeom prst="moon">
            <a:avLst>
              <a:gd name="adj" fmla="val 4830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516216" y="3068960"/>
            <a:ext cx="792088" cy="70788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4000" b="1" dirty="0" smtClean="0">
                <a:solidFill>
                  <a:srgbClr val="00B0F0"/>
                </a:solidFill>
              </a:rPr>
              <a:t>夜</a:t>
            </a:r>
            <a:endParaRPr kumimoji="1" lang="ja-JP" altLang="en-US" sz="4000" b="1" dirty="0">
              <a:solidFill>
                <a:srgbClr val="00B0F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423920" y="3068960"/>
            <a:ext cx="72008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ja-JP" altLang="en-US" sz="4000" b="1" dirty="0" smtClean="0">
                <a:solidFill>
                  <a:schemeClr val="accent6">
                    <a:lumMod val="75000"/>
                  </a:schemeClr>
                </a:solidFill>
              </a:rPr>
              <a:t>昼</a:t>
            </a:r>
            <a:endParaRPr kumimoji="1" lang="ja-JP" alt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1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797152"/>
            <a:ext cx="3960440" cy="1540171"/>
          </a:xfrm>
          <a:prstGeom prst="rect">
            <a:avLst/>
          </a:prstGeom>
          <a:noFill/>
        </p:spPr>
      </p:pic>
      <p:sp>
        <p:nvSpPr>
          <p:cNvPr id="24" name="正方形/長方形 23"/>
          <p:cNvSpPr/>
          <p:nvPr/>
        </p:nvSpPr>
        <p:spPr>
          <a:xfrm>
            <a:off x="7668344" y="3212976"/>
            <a:ext cx="72008" cy="72008"/>
          </a:xfrm>
          <a:prstGeom prst="rect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ローチャート : 判断 24"/>
          <p:cNvSpPr/>
          <p:nvPr/>
        </p:nvSpPr>
        <p:spPr>
          <a:xfrm>
            <a:off x="7524328" y="3284984"/>
            <a:ext cx="144016" cy="216024"/>
          </a:xfrm>
          <a:prstGeom prst="flowChartDecisio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 flipV="1">
            <a:off x="7452320" y="3429000"/>
            <a:ext cx="72008" cy="72008"/>
          </a:xfrm>
          <a:prstGeom prst="rect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下矢印 27"/>
          <p:cNvSpPr/>
          <p:nvPr/>
        </p:nvSpPr>
        <p:spPr>
          <a:xfrm>
            <a:off x="7380312" y="4581128"/>
            <a:ext cx="720080" cy="360040"/>
          </a:xfrm>
          <a:prstGeom prst="downArrow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50</a:t>
            </a:fld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2987824" y="3429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smtClean="0"/>
              <a:t>-kind  purple-&gt;blue-&gt;aqua-&gt;yellow-&gt;orange-&gt;red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8425" y="260648"/>
            <a:ext cx="2695575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260648"/>
            <a:ext cx="21050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51</a:t>
            </a:fld>
            <a:endParaRPr kumimoji="1" lang="ja-JP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276475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32656"/>
            <a:ext cx="2181225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683568" y="530120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昼</a:t>
            </a:r>
            <a:r>
              <a:rPr lang="en-US" altLang="ja-JP" dirty="0" err="1" smtClean="0"/>
              <a:t>mca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52</a:t>
            </a:fld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2051720" y="30689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smtClean="0"/>
              <a:t>color 0 100 10 -kind purple-&gt;blue-&gt;aqua-&gt;yellow-&gt;orange-&gt;red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6700363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正方形/長方形 16"/>
          <p:cNvSpPr/>
          <p:nvPr/>
        </p:nvSpPr>
        <p:spPr>
          <a:xfrm>
            <a:off x="755576" y="548680"/>
            <a:ext cx="5328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b="1" dirty="0" smtClean="0">
                <a:solidFill>
                  <a:srgbClr val="7030A0"/>
                </a:solidFill>
              </a:rPr>
              <a:t>昼間の地球</a:t>
            </a:r>
            <a:r>
              <a:rPr lang="ja-JP" altLang="en-US" sz="2800" b="1" dirty="0" err="1" smtClean="0">
                <a:solidFill>
                  <a:srgbClr val="7030A0"/>
                </a:solidFill>
              </a:rPr>
              <a:t>ー</a:t>
            </a:r>
            <a:r>
              <a:rPr lang="ja-JP" altLang="en-US" sz="2800" b="1" dirty="0" smtClean="0">
                <a:solidFill>
                  <a:srgbClr val="7030A0"/>
                </a:solidFill>
              </a:rPr>
              <a:t>　　夜の地球</a:t>
            </a:r>
            <a:endParaRPr lang="en-US" altLang="ja-JP" sz="2800" b="1" dirty="0" smtClean="0">
              <a:solidFill>
                <a:srgbClr val="7030A0"/>
              </a:solidFill>
            </a:endParaRPr>
          </a:p>
          <a:p>
            <a:pPr algn="ctr"/>
            <a:r>
              <a:rPr lang="ja-JP" altLang="en-US" sz="2800" b="1" dirty="0" smtClean="0">
                <a:solidFill>
                  <a:srgbClr val="7030A0"/>
                </a:solidFill>
              </a:rPr>
              <a:t>～月変化～</a:t>
            </a:r>
            <a:endParaRPr lang="en-US" altLang="ja-JP" sz="2800" b="1" dirty="0" smtClean="0">
              <a:solidFill>
                <a:srgbClr val="7030A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04048" y="76470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31" name="太陽 30"/>
          <p:cNvSpPr/>
          <p:nvPr/>
        </p:nvSpPr>
        <p:spPr>
          <a:xfrm>
            <a:off x="827584" y="548680"/>
            <a:ext cx="576064" cy="504056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月 31"/>
          <p:cNvSpPr/>
          <p:nvPr/>
        </p:nvSpPr>
        <p:spPr>
          <a:xfrm>
            <a:off x="3707904" y="548680"/>
            <a:ext cx="288032" cy="504056"/>
          </a:xfrm>
          <a:prstGeom prst="moon">
            <a:avLst>
              <a:gd name="adj" fmla="val 4830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スライド番号プレースホルダ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53</a:t>
            </a:fld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683568" y="1124745"/>
            <a:ext cx="864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４月</a:t>
            </a:r>
            <a:endParaRPr lang="ja-JP" alt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012160" y="6309320"/>
            <a:ext cx="648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(%)</a:t>
            </a:r>
            <a:endParaRPr kumimoji="1" lang="ja-JP" alt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484784"/>
            <a:ext cx="2592288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テキスト ボックス 52"/>
          <p:cNvSpPr txBox="1"/>
          <p:nvPr/>
        </p:nvSpPr>
        <p:spPr>
          <a:xfrm>
            <a:off x="6372200" y="6165304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-</a:t>
            </a:r>
            <a:r>
              <a:rPr kumimoji="1" lang="en-US" altLang="ja-JP" b="1" dirty="0" smtClean="0"/>
              <a:t>10                                      10</a:t>
            </a:r>
            <a:endParaRPr kumimoji="1"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484784"/>
            <a:ext cx="622818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正方形/長方形 16"/>
          <p:cNvSpPr/>
          <p:nvPr/>
        </p:nvSpPr>
        <p:spPr>
          <a:xfrm>
            <a:off x="755576" y="548680"/>
            <a:ext cx="5328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b="1" dirty="0" smtClean="0">
                <a:solidFill>
                  <a:srgbClr val="7030A0"/>
                </a:solidFill>
              </a:rPr>
              <a:t>昼間の地球</a:t>
            </a:r>
            <a:r>
              <a:rPr lang="ja-JP" altLang="en-US" sz="2800" b="1" dirty="0" err="1" smtClean="0">
                <a:solidFill>
                  <a:srgbClr val="7030A0"/>
                </a:solidFill>
              </a:rPr>
              <a:t>ー</a:t>
            </a:r>
            <a:r>
              <a:rPr lang="ja-JP" altLang="en-US" sz="2800" b="1" dirty="0" smtClean="0">
                <a:solidFill>
                  <a:srgbClr val="7030A0"/>
                </a:solidFill>
              </a:rPr>
              <a:t>　　夜の地球</a:t>
            </a:r>
            <a:endParaRPr lang="en-US" altLang="ja-JP" sz="2800" b="1" dirty="0" smtClean="0">
              <a:solidFill>
                <a:srgbClr val="7030A0"/>
              </a:solidFill>
            </a:endParaRPr>
          </a:p>
          <a:p>
            <a:pPr algn="ctr"/>
            <a:r>
              <a:rPr lang="ja-JP" altLang="en-US" sz="2800" b="1" dirty="0" smtClean="0">
                <a:solidFill>
                  <a:srgbClr val="7030A0"/>
                </a:solidFill>
              </a:rPr>
              <a:t>～月変化～</a:t>
            </a:r>
            <a:endParaRPr lang="en-US" altLang="ja-JP" sz="2800" b="1" dirty="0" smtClean="0">
              <a:solidFill>
                <a:srgbClr val="7030A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04048" y="76470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31" name="太陽 30"/>
          <p:cNvSpPr/>
          <p:nvPr/>
        </p:nvSpPr>
        <p:spPr>
          <a:xfrm>
            <a:off x="899592" y="620688"/>
            <a:ext cx="576064" cy="504056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月 31"/>
          <p:cNvSpPr/>
          <p:nvPr/>
        </p:nvSpPr>
        <p:spPr>
          <a:xfrm>
            <a:off x="3707904" y="548680"/>
            <a:ext cx="288032" cy="504056"/>
          </a:xfrm>
          <a:prstGeom prst="moon">
            <a:avLst>
              <a:gd name="adj" fmla="val 4830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スライド番号プレースホルダ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54</a:t>
            </a:fld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683568" y="1124745"/>
            <a:ext cx="864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ja-JP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月</a:t>
            </a:r>
            <a:endParaRPr lang="ja-JP" alt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556792"/>
            <a:ext cx="2304256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556792"/>
            <a:ext cx="6588223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テキスト ボックス 32"/>
          <p:cNvSpPr txBox="1"/>
          <p:nvPr/>
        </p:nvSpPr>
        <p:spPr>
          <a:xfrm>
            <a:off x="6012160" y="6309320"/>
            <a:ext cx="648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(%)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88224" y="6165304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-</a:t>
            </a:r>
            <a:r>
              <a:rPr kumimoji="1" lang="en-US" altLang="ja-JP" b="1" dirty="0" smtClean="0"/>
              <a:t>10                                   10</a:t>
            </a:r>
            <a:endParaRPr kumimoji="1"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6700363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正方形/長方形 16"/>
          <p:cNvSpPr/>
          <p:nvPr/>
        </p:nvSpPr>
        <p:spPr>
          <a:xfrm>
            <a:off x="755576" y="548680"/>
            <a:ext cx="5328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b="1" dirty="0" smtClean="0">
                <a:solidFill>
                  <a:srgbClr val="7030A0"/>
                </a:solidFill>
              </a:rPr>
              <a:t>昼間の地球</a:t>
            </a:r>
            <a:r>
              <a:rPr lang="ja-JP" altLang="en-US" sz="2800" b="1" dirty="0" err="1" smtClean="0">
                <a:solidFill>
                  <a:srgbClr val="7030A0"/>
                </a:solidFill>
              </a:rPr>
              <a:t>ー</a:t>
            </a:r>
            <a:r>
              <a:rPr lang="ja-JP" altLang="en-US" sz="2800" b="1" dirty="0" smtClean="0">
                <a:solidFill>
                  <a:srgbClr val="7030A0"/>
                </a:solidFill>
              </a:rPr>
              <a:t>　　夜の地球</a:t>
            </a:r>
            <a:endParaRPr lang="en-US" altLang="ja-JP" sz="2800" b="1" dirty="0" smtClean="0">
              <a:solidFill>
                <a:srgbClr val="7030A0"/>
              </a:solidFill>
            </a:endParaRPr>
          </a:p>
          <a:p>
            <a:pPr algn="ctr"/>
            <a:r>
              <a:rPr lang="ja-JP" altLang="en-US" sz="2800" b="1" dirty="0" smtClean="0">
                <a:solidFill>
                  <a:srgbClr val="7030A0"/>
                </a:solidFill>
              </a:rPr>
              <a:t>～月変化～</a:t>
            </a:r>
            <a:endParaRPr lang="en-US" altLang="ja-JP" sz="2800" b="1" dirty="0" smtClean="0">
              <a:solidFill>
                <a:srgbClr val="7030A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04048" y="76470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31" name="太陽 30"/>
          <p:cNvSpPr/>
          <p:nvPr/>
        </p:nvSpPr>
        <p:spPr>
          <a:xfrm>
            <a:off x="899592" y="620688"/>
            <a:ext cx="576064" cy="504056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月 31"/>
          <p:cNvSpPr/>
          <p:nvPr/>
        </p:nvSpPr>
        <p:spPr>
          <a:xfrm>
            <a:off x="3707904" y="548680"/>
            <a:ext cx="288032" cy="504056"/>
          </a:xfrm>
          <a:prstGeom prst="moon">
            <a:avLst>
              <a:gd name="adj" fmla="val 4830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スライド番号プレースホルダ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55</a:t>
            </a:fld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683568" y="1124745"/>
            <a:ext cx="864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chemeClr val="accent5">
                    <a:lumMod val="75000"/>
                  </a:schemeClr>
                </a:solidFill>
              </a:rPr>
              <a:t>6</a:t>
            </a:r>
            <a:r>
              <a:rPr lang="ja-JP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月</a:t>
            </a:r>
            <a:endParaRPr lang="ja-JP" alt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556792"/>
            <a:ext cx="219573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6792"/>
            <a:ext cx="685800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テキスト ボックス 32"/>
          <p:cNvSpPr txBox="1"/>
          <p:nvPr/>
        </p:nvSpPr>
        <p:spPr>
          <a:xfrm>
            <a:off x="6156176" y="6381328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(%)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732240" y="6165304"/>
            <a:ext cx="241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-</a:t>
            </a:r>
            <a:r>
              <a:rPr kumimoji="1" lang="en-US" altLang="ja-JP" b="1" dirty="0" smtClean="0"/>
              <a:t>10                                10</a:t>
            </a:r>
            <a:endParaRPr kumimoji="1"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6700363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正方形/長方形 16"/>
          <p:cNvSpPr/>
          <p:nvPr/>
        </p:nvSpPr>
        <p:spPr>
          <a:xfrm>
            <a:off x="755576" y="548680"/>
            <a:ext cx="5328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b="1" dirty="0" smtClean="0">
                <a:solidFill>
                  <a:srgbClr val="7030A0"/>
                </a:solidFill>
              </a:rPr>
              <a:t>昼間の地球</a:t>
            </a:r>
            <a:r>
              <a:rPr lang="ja-JP" altLang="en-US" sz="2800" b="1" dirty="0" err="1" smtClean="0">
                <a:solidFill>
                  <a:srgbClr val="7030A0"/>
                </a:solidFill>
              </a:rPr>
              <a:t>ー</a:t>
            </a:r>
            <a:r>
              <a:rPr lang="ja-JP" altLang="en-US" sz="2800" b="1" dirty="0" smtClean="0">
                <a:solidFill>
                  <a:srgbClr val="7030A0"/>
                </a:solidFill>
              </a:rPr>
              <a:t>　　夜の地球</a:t>
            </a:r>
            <a:endParaRPr lang="en-US" altLang="ja-JP" sz="2800" b="1" dirty="0" smtClean="0">
              <a:solidFill>
                <a:srgbClr val="7030A0"/>
              </a:solidFill>
            </a:endParaRPr>
          </a:p>
          <a:p>
            <a:pPr algn="ctr"/>
            <a:r>
              <a:rPr lang="ja-JP" altLang="en-US" sz="2800" b="1" dirty="0" smtClean="0">
                <a:solidFill>
                  <a:srgbClr val="7030A0"/>
                </a:solidFill>
              </a:rPr>
              <a:t>～月変化～</a:t>
            </a:r>
            <a:endParaRPr lang="en-US" altLang="ja-JP" sz="2800" b="1" dirty="0" smtClean="0">
              <a:solidFill>
                <a:srgbClr val="7030A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04048" y="76470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31" name="太陽 30"/>
          <p:cNvSpPr/>
          <p:nvPr/>
        </p:nvSpPr>
        <p:spPr>
          <a:xfrm>
            <a:off x="899592" y="620688"/>
            <a:ext cx="576064" cy="504056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月 31"/>
          <p:cNvSpPr/>
          <p:nvPr/>
        </p:nvSpPr>
        <p:spPr>
          <a:xfrm>
            <a:off x="3707904" y="548680"/>
            <a:ext cx="288032" cy="504056"/>
          </a:xfrm>
          <a:prstGeom prst="moon">
            <a:avLst>
              <a:gd name="adj" fmla="val 4830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スライド番号プレースホルダ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56</a:t>
            </a:fld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683568" y="1124745"/>
            <a:ext cx="864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chemeClr val="accent5">
                    <a:lumMod val="75000"/>
                  </a:schemeClr>
                </a:solidFill>
              </a:rPr>
              <a:t>7</a:t>
            </a:r>
            <a:r>
              <a:rPr lang="ja-JP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月</a:t>
            </a:r>
            <a:endParaRPr lang="ja-JP" alt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1628800"/>
            <a:ext cx="2232248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6792"/>
            <a:ext cx="680424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6732240" y="6165304"/>
            <a:ext cx="241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-</a:t>
            </a:r>
            <a:r>
              <a:rPr kumimoji="1" lang="en-US" altLang="ja-JP" b="1" dirty="0" smtClean="0"/>
              <a:t>10                                10</a:t>
            </a:r>
            <a:endParaRPr kumimoji="1" lang="ja-JP" altLang="en-US" b="1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084168" y="6309320"/>
            <a:ext cx="5760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(%)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6700363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正方形/長方形 16"/>
          <p:cNvSpPr/>
          <p:nvPr/>
        </p:nvSpPr>
        <p:spPr>
          <a:xfrm>
            <a:off x="755576" y="548680"/>
            <a:ext cx="5328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b="1" dirty="0" smtClean="0">
                <a:solidFill>
                  <a:srgbClr val="7030A0"/>
                </a:solidFill>
              </a:rPr>
              <a:t>昼間の地球</a:t>
            </a:r>
            <a:r>
              <a:rPr lang="ja-JP" altLang="en-US" sz="2800" b="1" dirty="0" err="1" smtClean="0">
                <a:solidFill>
                  <a:srgbClr val="7030A0"/>
                </a:solidFill>
              </a:rPr>
              <a:t>ー</a:t>
            </a:r>
            <a:r>
              <a:rPr lang="ja-JP" altLang="en-US" sz="2800" b="1" dirty="0" smtClean="0">
                <a:solidFill>
                  <a:srgbClr val="7030A0"/>
                </a:solidFill>
              </a:rPr>
              <a:t>　　夜の地球</a:t>
            </a:r>
            <a:endParaRPr lang="en-US" altLang="ja-JP" sz="2800" b="1" dirty="0" smtClean="0">
              <a:solidFill>
                <a:srgbClr val="7030A0"/>
              </a:solidFill>
            </a:endParaRPr>
          </a:p>
          <a:p>
            <a:pPr algn="ctr"/>
            <a:r>
              <a:rPr lang="ja-JP" altLang="en-US" sz="2800" b="1" dirty="0" smtClean="0">
                <a:solidFill>
                  <a:srgbClr val="7030A0"/>
                </a:solidFill>
              </a:rPr>
              <a:t>～月変化～</a:t>
            </a:r>
            <a:endParaRPr lang="en-US" altLang="ja-JP" sz="2800" b="1" dirty="0" smtClean="0">
              <a:solidFill>
                <a:srgbClr val="7030A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04048" y="76470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31" name="太陽 30"/>
          <p:cNvSpPr/>
          <p:nvPr/>
        </p:nvSpPr>
        <p:spPr>
          <a:xfrm>
            <a:off x="899592" y="620688"/>
            <a:ext cx="576064" cy="504056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月 31"/>
          <p:cNvSpPr/>
          <p:nvPr/>
        </p:nvSpPr>
        <p:spPr>
          <a:xfrm>
            <a:off x="3707904" y="548680"/>
            <a:ext cx="288032" cy="504056"/>
          </a:xfrm>
          <a:prstGeom prst="moon">
            <a:avLst>
              <a:gd name="adj" fmla="val 4830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スライド番号プレースホルダ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57</a:t>
            </a:fld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683568" y="1124745"/>
            <a:ext cx="864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chemeClr val="accent5">
                    <a:lumMod val="75000"/>
                  </a:schemeClr>
                </a:solidFill>
              </a:rPr>
              <a:t>8</a:t>
            </a:r>
            <a:r>
              <a:rPr lang="ja-JP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月</a:t>
            </a:r>
            <a:endParaRPr lang="ja-JP" alt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628800"/>
            <a:ext cx="680424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1484784"/>
            <a:ext cx="2411760" cy="4642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テキスト ボックス 32"/>
          <p:cNvSpPr txBox="1"/>
          <p:nvPr/>
        </p:nvSpPr>
        <p:spPr>
          <a:xfrm>
            <a:off x="6012160" y="6309320"/>
            <a:ext cx="648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(%)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732240" y="6165304"/>
            <a:ext cx="241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-</a:t>
            </a:r>
            <a:r>
              <a:rPr kumimoji="1" lang="en-US" altLang="ja-JP" b="1" dirty="0" smtClean="0"/>
              <a:t>10                                10</a:t>
            </a:r>
            <a:endParaRPr kumimoji="1"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6700363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正方形/長方形 16"/>
          <p:cNvSpPr/>
          <p:nvPr/>
        </p:nvSpPr>
        <p:spPr>
          <a:xfrm>
            <a:off x="755576" y="548680"/>
            <a:ext cx="5328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b="1" dirty="0" smtClean="0">
                <a:solidFill>
                  <a:srgbClr val="7030A0"/>
                </a:solidFill>
              </a:rPr>
              <a:t>昼間の地球</a:t>
            </a:r>
            <a:r>
              <a:rPr lang="ja-JP" altLang="en-US" sz="2800" b="1" dirty="0" err="1" smtClean="0">
                <a:solidFill>
                  <a:srgbClr val="7030A0"/>
                </a:solidFill>
              </a:rPr>
              <a:t>ー</a:t>
            </a:r>
            <a:r>
              <a:rPr lang="ja-JP" altLang="en-US" sz="2800" b="1" dirty="0" smtClean="0">
                <a:solidFill>
                  <a:srgbClr val="7030A0"/>
                </a:solidFill>
              </a:rPr>
              <a:t>　　夜の地球</a:t>
            </a:r>
            <a:endParaRPr lang="en-US" altLang="ja-JP" sz="2800" b="1" dirty="0" smtClean="0">
              <a:solidFill>
                <a:srgbClr val="7030A0"/>
              </a:solidFill>
            </a:endParaRPr>
          </a:p>
          <a:p>
            <a:pPr algn="ctr"/>
            <a:r>
              <a:rPr lang="ja-JP" altLang="en-US" sz="2800" b="1" dirty="0" smtClean="0">
                <a:solidFill>
                  <a:srgbClr val="7030A0"/>
                </a:solidFill>
              </a:rPr>
              <a:t>～月変化～</a:t>
            </a:r>
            <a:endParaRPr lang="en-US" altLang="ja-JP" sz="2800" b="1" dirty="0" smtClean="0">
              <a:solidFill>
                <a:srgbClr val="7030A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04048" y="76470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31" name="太陽 30"/>
          <p:cNvSpPr/>
          <p:nvPr/>
        </p:nvSpPr>
        <p:spPr>
          <a:xfrm>
            <a:off x="899592" y="620688"/>
            <a:ext cx="576064" cy="504056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月 31"/>
          <p:cNvSpPr/>
          <p:nvPr/>
        </p:nvSpPr>
        <p:spPr>
          <a:xfrm>
            <a:off x="3707904" y="548680"/>
            <a:ext cx="288032" cy="504056"/>
          </a:xfrm>
          <a:prstGeom prst="moon">
            <a:avLst>
              <a:gd name="adj" fmla="val 4830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スライド番号プレースホルダ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58</a:t>
            </a:fld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683568" y="1124745"/>
            <a:ext cx="864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chemeClr val="accent5">
                    <a:lumMod val="75000"/>
                  </a:schemeClr>
                </a:solidFill>
              </a:rPr>
              <a:t>9</a:t>
            </a:r>
            <a:r>
              <a:rPr lang="ja-JP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月</a:t>
            </a:r>
            <a:endParaRPr lang="ja-JP" alt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1628800"/>
            <a:ext cx="2411760" cy="464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628800"/>
            <a:ext cx="680085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テキスト ボックス 32"/>
          <p:cNvSpPr txBox="1"/>
          <p:nvPr/>
        </p:nvSpPr>
        <p:spPr>
          <a:xfrm>
            <a:off x="6012160" y="6309320"/>
            <a:ext cx="648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(%)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732240" y="6165304"/>
            <a:ext cx="241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-</a:t>
            </a:r>
            <a:r>
              <a:rPr kumimoji="1" lang="en-US" altLang="ja-JP" b="1" dirty="0" smtClean="0"/>
              <a:t>10                                10</a:t>
            </a:r>
            <a:endParaRPr kumimoji="1"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484784"/>
            <a:ext cx="248376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84784"/>
            <a:ext cx="6700363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正方形/長方形 16"/>
          <p:cNvSpPr/>
          <p:nvPr/>
        </p:nvSpPr>
        <p:spPr>
          <a:xfrm>
            <a:off x="755576" y="548680"/>
            <a:ext cx="5328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b="1" dirty="0" smtClean="0">
                <a:solidFill>
                  <a:srgbClr val="7030A0"/>
                </a:solidFill>
              </a:rPr>
              <a:t>昼間の地球</a:t>
            </a:r>
            <a:r>
              <a:rPr lang="ja-JP" altLang="en-US" sz="2800" b="1" dirty="0" err="1" smtClean="0">
                <a:solidFill>
                  <a:srgbClr val="7030A0"/>
                </a:solidFill>
              </a:rPr>
              <a:t>ー</a:t>
            </a:r>
            <a:r>
              <a:rPr lang="ja-JP" altLang="en-US" sz="2800" b="1" dirty="0" smtClean="0">
                <a:solidFill>
                  <a:srgbClr val="7030A0"/>
                </a:solidFill>
              </a:rPr>
              <a:t>　　夜の地球</a:t>
            </a:r>
            <a:endParaRPr lang="en-US" altLang="ja-JP" sz="2800" b="1" dirty="0" smtClean="0">
              <a:solidFill>
                <a:srgbClr val="7030A0"/>
              </a:solidFill>
            </a:endParaRPr>
          </a:p>
          <a:p>
            <a:pPr algn="ctr"/>
            <a:r>
              <a:rPr lang="ja-JP" altLang="en-US" sz="2800" b="1" dirty="0" smtClean="0">
                <a:solidFill>
                  <a:srgbClr val="7030A0"/>
                </a:solidFill>
              </a:rPr>
              <a:t>～月変化～</a:t>
            </a:r>
            <a:endParaRPr lang="en-US" altLang="ja-JP" sz="2800" b="1" dirty="0" smtClean="0">
              <a:solidFill>
                <a:srgbClr val="7030A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04048" y="76470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31" name="太陽 30"/>
          <p:cNvSpPr/>
          <p:nvPr/>
        </p:nvSpPr>
        <p:spPr>
          <a:xfrm>
            <a:off x="899592" y="620688"/>
            <a:ext cx="576064" cy="504056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月 31"/>
          <p:cNvSpPr/>
          <p:nvPr/>
        </p:nvSpPr>
        <p:spPr>
          <a:xfrm>
            <a:off x="3707904" y="548680"/>
            <a:ext cx="288032" cy="504056"/>
          </a:xfrm>
          <a:prstGeom prst="moon">
            <a:avLst>
              <a:gd name="adj" fmla="val 4830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スライド番号プレースホルダ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59</a:t>
            </a:fld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683568" y="1124745"/>
            <a:ext cx="864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chemeClr val="accent5">
                    <a:lumMod val="75000"/>
                  </a:schemeClr>
                </a:solidFill>
              </a:rPr>
              <a:t>10</a:t>
            </a:r>
            <a:r>
              <a:rPr lang="ja-JP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月</a:t>
            </a:r>
            <a:endParaRPr lang="ja-JP" alt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6792"/>
            <a:ext cx="681990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テキスト ボックス 32"/>
          <p:cNvSpPr txBox="1"/>
          <p:nvPr/>
        </p:nvSpPr>
        <p:spPr>
          <a:xfrm>
            <a:off x="6012160" y="6309320"/>
            <a:ext cx="648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(%)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732240" y="6165304"/>
            <a:ext cx="241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-</a:t>
            </a:r>
            <a:r>
              <a:rPr kumimoji="1" lang="en-US" altLang="ja-JP" b="1" dirty="0" smtClean="0"/>
              <a:t>10                                10</a:t>
            </a:r>
            <a:endParaRPr kumimoji="1"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1" name="Object 1"/>
          <p:cNvGraphicFramePr>
            <a:graphicFrameLocks noChangeAspect="1"/>
          </p:cNvGraphicFramePr>
          <p:nvPr/>
        </p:nvGraphicFramePr>
        <p:xfrm>
          <a:off x="3890417" y="1196752"/>
          <a:ext cx="5253583" cy="5040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2" name="スライド" r:id="rId6" imgW="4570532" imgH="3427618" progId="PowerPoint.Slide.12">
                  <p:embed/>
                </p:oleObj>
              </mc:Choice>
              <mc:Fallback>
                <p:oleObj name="スライド" r:id="rId6" imgW="4570532" imgH="3427618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417" y="1196752"/>
                        <a:ext cx="5253583" cy="50405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1988840"/>
            <a:ext cx="4120412" cy="33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テキスト ボックス 32"/>
          <p:cNvSpPr txBox="1"/>
          <p:nvPr/>
        </p:nvSpPr>
        <p:spPr>
          <a:xfrm>
            <a:off x="0" y="0"/>
            <a:ext cx="939653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 smtClean="0">
                <a:solidFill>
                  <a:srgbClr val="7030A0"/>
                </a:solidFill>
              </a:rPr>
              <a:t>1984-2009</a:t>
            </a:r>
            <a:r>
              <a:rPr kumimoji="1" lang="ja-JP" altLang="en-US" sz="3600" b="1" dirty="0" smtClean="0">
                <a:solidFill>
                  <a:srgbClr val="7030A0"/>
                </a:solidFill>
              </a:rPr>
              <a:t>における　　　</a:t>
            </a:r>
            <a:endParaRPr kumimoji="1" lang="en-US" altLang="ja-JP" sz="3600" b="1" dirty="0" smtClean="0">
              <a:solidFill>
                <a:srgbClr val="7030A0"/>
              </a:solidFill>
            </a:endParaRPr>
          </a:p>
          <a:p>
            <a:r>
              <a:rPr kumimoji="1" lang="ja-JP" altLang="en-US" sz="3600" b="1" dirty="0" smtClean="0">
                <a:solidFill>
                  <a:srgbClr val="7030A0"/>
                </a:solidFill>
              </a:rPr>
              <a:t>　</a:t>
            </a:r>
            <a:r>
              <a:rPr lang="ja-JP" altLang="en-US" sz="3600" b="1" dirty="0" smtClean="0">
                <a:solidFill>
                  <a:srgbClr val="7030A0"/>
                </a:solidFill>
              </a:rPr>
              <a:t>昼間の全雲量</a:t>
            </a:r>
            <a:r>
              <a:rPr lang="en-US" altLang="ja-JP" sz="2800" dirty="0" smtClean="0">
                <a:solidFill>
                  <a:srgbClr val="00B050"/>
                </a:solidFill>
              </a:rPr>
              <a:t>(</a:t>
            </a:r>
            <a:r>
              <a:rPr lang="ja-JP" altLang="en-US" sz="2800" dirty="0" smtClean="0">
                <a:solidFill>
                  <a:srgbClr val="00B050"/>
                </a:solidFill>
              </a:rPr>
              <a:t>気候値</a:t>
            </a:r>
            <a:r>
              <a:rPr lang="en-US" altLang="ja-JP" sz="2800" dirty="0" smtClean="0">
                <a:solidFill>
                  <a:srgbClr val="00B050"/>
                </a:solidFill>
              </a:rPr>
              <a:t>)</a:t>
            </a:r>
            <a:r>
              <a:rPr lang="ja-JP" altLang="en-US" sz="2800" dirty="0" smtClean="0">
                <a:solidFill>
                  <a:srgbClr val="00B050"/>
                </a:solidFill>
              </a:rPr>
              <a:t>　　</a:t>
            </a:r>
            <a:r>
              <a:rPr lang="ja-JP" altLang="en-US" sz="3600" b="1" dirty="0" smtClean="0">
                <a:solidFill>
                  <a:srgbClr val="7030A0"/>
                </a:solidFill>
              </a:rPr>
              <a:t>夜間</a:t>
            </a:r>
            <a:r>
              <a:rPr kumimoji="1" lang="ja-JP" altLang="en-US" sz="3600" b="1" dirty="0" smtClean="0">
                <a:solidFill>
                  <a:srgbClr val="7030A0"/>
                </a:solidFill>
              </a:rPr>
              <a:t>の</a:t>
            </a:r>
            <a:r>
              <a:rPr lang="ja-JP" altLang="en-US" sz="3600" b="1" dirty="0" smtClean="0">
                <a:solidFill>
                  <a:srgbClr val="7030A0"/>
                </a:solidFill>
              </a:rPr>
              <a:t>全雲量</a:t>
            </a:r>
            <a:r>
              <a:rPr lang="en-US" altLang="ja-JP" sz="2800" dirty="0" smtClean="0">
                <a:solidFill>
                  <a:srgbClr val="00B050"/>
                </a:solidFill>
              </a:rPr>
              <a:t>(</a:t>
            </a:r>
            <a:r>
              <a:rPr lang="ja-JP" altLang="en-US" sz="2800" dirty="0" smtClean="0">
                <a:solidFill>
                  <a:srgbClr val="00B050"/>
                </a:solidFill>
              </a:rPr>
              <a:t>気候値</a:t>
            </a:r>
            <a:r>
              <a:rPr lang="en-US" altLang="ja-JP" sz="2800" dirty="0" smtClean="0">
                <a:solidFill>
                  <a:srgbClr val="00B050"/>
                </a:solidFill>
              </a:rPr>
              <a:t>) </a:t>
            </a:r>
            <a:r>
              <a:rPr lang="ja-JP" altLang="en-US" sz="2800" b="1" dirty="0" smtClean="0">
                <a:solidFill>
                  <a:srgbClr val="7030A0"/>
                </a:solidFill>
              </a:rPr>
              <a:t>　　</a:t>
            </a:r>
            <a:endParaRPr kumimoji="1" lang="en-US" altLang="ja-JP" sz="2800" b="1" dirty="0" smtClean="0">
              <a:solidFill>
                <a:srgbClr val="7030A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5AEC-3BF4-4A7F-BFBF-608219726183}" type="slidenum">
              <a:rPr kumimoji="1" lang="ja-JP" altLang="en-US" smtClean="0"/>
              <a:pPr/>
              <a:t>6</a:t>
            </a:fld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95536" y="544522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0              90             180           270       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360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499992" y="5373216"/>
            <a:ext cx="46440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0            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 90             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180          </a:t>
            </a:r>
            <a:r>
              <a:rPr kumimoji="1" lang="ja-JP" altLang="en-US" dirty="0" smtClean="0"/>
              <a:t>　　</a:t>
            </a:r>
            <a:r>
              <a:rPr kumimoji="1" lang="en-US" altLang="ja-JP" dirty="0" smtClean="0"/>
              <a:t> 270   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   360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0" y="1844824"/>
            <a:ext cx="6115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90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60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30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 0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-30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-60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-90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596336" y="5877272"/>
            <a:ext cx="5760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(%)</a:t>
            </a:r>
            <a:endParaRPr kumimoji="1" lang="ja-JP" altLang="en-US" dirty="0"/>
          </a:p>
        </p:txBody>
      </p:sp>
      <p:sp>
        <p:nvSpPr>
          <p:cNvPr id="19" name="太陽 18"/>
          <p:cNvSpPr/>
          <p:nvPr/>
        </p:nvSpPr>
        <p:spPr>
          <a:xfrm>
            <a:off x="0" y="476672"/>
            <a:ext cx="611560" cy="504056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月 19"/>
          <p:cNvSpPr/>
          <p:nvPr/>
        </p:nvSpPr>
        <p:spPr>
          <a:xfrm>
            <a:off x="4572000" y="476672"/>
            <a:ext cx="360040" cy="504056"/>
          </a:xfrm>
          <a:prstGeom prst="moon">
            <a:avLst>
              <a:gd name="adj" fmla="val 4830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8241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552" y="5877272"/>
            <a:ext cx="8064896" cy="471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283968" y="1556792"/>
            <a:ext cx="4860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 flipH="1">
            <a:off x="4211960" y="6381328"/>
            <a:ext cx="7200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(%)</a:t>
            </a:r>
            <a:endParaRPr kumimoji="1" lang="ja-JP" altLang="en-US" sz="2400" dirty="0"/>
          </a:p>
        </p:txBody>
      </p:sp>
      <p:sp>
        <p:nvSpPr>
          <p:cNvPr id="36" name="円/楕円 35"/>
          <p:cNvSpPr/>
          <p:nvPr/>
        </p:nvSpPr>
        <p:spPr>
          <a:xfrm>
            <a:off x="4860032" y="4221088"/>
            <a:ext cx="1440160" cy="1032693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/>
        </p:nvSpPr>
        <p:spPr>
          <a:xfrm>
            <a:off x="827584" y="4221088"/>
            <a:ext cx="1440160" cy="1032693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/>
        </p:nvSpPr>
        <p:spPr>
          <a:xfrm>
            <a:off x="1763688" y="2852936"/>
            <a:ext cx="720080" cy="797008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/>
        </p:nvSpPr>
        <p:spPr>
          <a:xfrm>
            <a:off x="3635896" y="2852936"/>
            <a:ext cx="716173" cy="797008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/>
        </p:nvSpPr>
        <p:spPr>
          <a:xfrm>
            <a:off x="7884368" y="2780928"/>
            <a:ext cx="792088" cy="857835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/>
        </p:nvSpPr>
        <p:spPr>
          <a:xfrm>
            <a:off x="5868144" y="2924944"/>
            <a:ext cx="720080" cy="797008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6700363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正方形/長方形 16"/>
          <p:cNvSpPr/>
          <p:nvPr/>
        </p:nvSpPr>
        <p:spPr>
          <a:xfrm>
            <a:off x="755576" y="548680"/>
            <a:ext cx="5328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b="1" dirty="0" smtClean="0">
                <a:solidFill>
                  <a:srgbClr val="7030A0"/>
                </a:solidFill>
              </a:rPr>
              <a:t>昼間の地球</a:t>
            </a:r>
            <a:r>
              <a:rPr lang="ja-JP" altLang="en-US" sz="2800" b="1" dirty="0" err="1" smtClean="0">
                <a:solidFill>
                  <a:srgbClr val="7030A0"/>
                </a:solidFill>
              </a:rPr>
              <a:t>ー</a:t>
            </a:r>
            <a:r>
              <a:rPr lang="ja-JP" altLang="en-US" sz="2800" b="1" dirty="0" smtClean="0">
                <a:solidFill>
                  <a:srgbClr val="7030A0"/>
                </a:solidFill>
              </a:rPr>
              <a:t>　　夜の地球</a:t>
            </a:r>
            <a:endParaRPr lang="en-US" altLang="ja-JP" sz="2800" b="1" dirty="0" smtClean="0">
              <a:solidFill>
                <a:srgbClr val="7030A0"/>
              </a:solidFill>
            </a:endParaRPr>
          </a:p>
          <a:p>
            <a:pPr algn="ctr"/>
            <a:r>
              <a:rPr lang="ja-JP" altLang="en-US" sz="2800" b="1" dirty="0" smtClean="0">
                <a:solidFill>
                  <a:srgbClr val="7030A0"/>
                </a:solidFill>
              </a:rPr>
              <a:t>～月変化～</a:t>
            </a:r>
            <a:endParaRPr lang="en-US" altLang="ja-JP" sz="2800" b="1" dirty="0" smtClean="0">
              <a:solidFill>
                <a:srgbClr val="7030A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04048" y="76470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31" name="太陽 30"/>
          <p:cNvSpPr/>
          <p:nvPr/>
        </p:nvSpPr>
        <p:spPr>
          <a:xfrm>
            <a:off x="899592" y="620688"/>
            <a:ext cx="576064" cy="504056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月 31"/>
          <p:cNvSpPr/>
          <p:nvPr/>
        </p:nvSpPr>
        <p:spPr>
          <a:xfrm>
            <a:off x="3707904" y="548680"/>
            <a:ext cx="288032" cy="504056"/>
          </a:xfrm>
          <a:prstGeom prst="moon">
            <a:avLst>
              <a:gd name="adj" fmla="val 4830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スライド番号プレースホルダ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60</a:t>
            </a:fld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683568" y="1124745"/>
            <a:ext cx="864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chemeClr val="accent5">
                    <a:lumMod val="75000"/>
                  </a:schemeClr>
                </a:solidFill>
              </a:rPr>
              <a:t>11</a:t>
            </a:r>
            <a:r>
              <a:rPr lang="ja-JP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月</a:t>
            </a:r>
            <a:endParaRPr lang="ja-JP" alt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628800"/>
            <a:ext cx="6715125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テキスト ボックス 32"/>
          <p:cNvSpPr txBox="1"/>
          <p:nvPr/>
        </p:nvSpPr>
        <p:spPr>
          <a:xfrm>
            <a:off x="6012160" y="6309320"/>
            <a:ext cx="648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(%)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04248" y="616530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-</a:t>
            </a:r>
            <a:r>
              <a:rPr kumimoji="1" lang="en-US" altLang="ja-JP" b="1" dirty="0" smtClean="0"/>
              <a:t>10                                10</a:t>
            </a:r>
            <a:endParaRPr kumimoji="1" lang="ja-JP" altLang="en-US" b="1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9231" y="1484784"/>
            <a:ext cx="2287265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755576" y="548680"/>
            <a:ext cx="5328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b="1" dirty="0" smtClean="0">
                <a:solidFill>
                  <a:srgbClr val="7030A0"/>
                </a:solidFill>
              </a:rPr>
              <a:t>昼間の地球</a:t>
            </a:r>
            <a:r>
              <a:rPr lang="ja-JP" altLang="en-US" sz="2800" b="1" dirty="0" err="1" smtClean="0">
                <a:solidFill>
                  <a:srgbClr val="7030A0"/>
                </a:solidFill>
              </a:rPr>
              <a:t>ー</a:t>
            </a:r>
            <a:r>
              <a:rPr lang="ja-JP" altLang="en-US" sz="2800" b="1" dirty="0" smtClean="0">
                <a:solidFill>
                  <a:srgbClr val="7030A0"/>
                </a:solidFill>
              </a:rPr>
              <a:t>　　夜の地球</a:t>
            </a:r>
            <a:endParaRPr lang="en-US" altLang="ja-JP" sz="2800" b="1" dirty="0" smtClean="0">
              <a:solidFill>
                <a:srgbClr val="7030A0"/>
              </a:solidFill>
            </a:endParaRPr>
          </a:p>
          <a:p>
            <a:pPr algn="ctr"/>
            <a:r>
              <a:rPr lang="ja-JP" altLang="en-US" sz="2800" b="1" dirty="0" smtClean="0">
                <a:solidFill>
                  <a:srgbClr val="7030A0"/>
                </a:solidFill>
              </a:rPr>
              <a:t>～月変化～</a:t>
            </a:r>
            <a:endParaRPr lang="en-US" altLang="ja-JP" sz="2800" b="1" dirty="0" smtClean="0">
              <a:solidFill>
                <a:srgbClr val="7030A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04048" y="76470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31" name="太陽 30"/>
          <p:cNvSpPr/>
          <p:nvPr/>
        </p:nvSpPr>
        <p:spPr>
          <a:xfrm>
            <a:off x="899592" y="620688"/>
            <a:ext cx="576064" cy="504056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月 31"/>
          <p:cNvSpPr/>
          <p:nvPr/>
        </p:nvSpPr>
        <p:spPr>
          <a:xfrm>
            <a:off x="3707904" y="548680"/>
            <a:ext cx="288032" cy="504056"/>
          </a:xfrm>
          <a:prstGeom prst="moon">
            <a:avLst>
              <a:gd name="adj" fmla="val 4830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スライド番号プレースホルダ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61</a:t>
            </a:fld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683568" y="1124745"/>
            <a:ext cx="864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chemeClr val="accent5">
                    <a:lumMod val="75000"/>
                  </a:schemeClr>
                </a:solidFill>
              </a:rPr>
              <a:t>12</a:t>
            </a:r>
            <a:r>
              <a:rPr lang="ja-JP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月</a:t>
            </a:r>
            <a:endParaRPr lang="ja-JP" alt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628800"/>
            <a:ext cx="2264470" cy="4710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6804248" y="616530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-</a:t>
            </a:r>
            <a:r>
              <a:rPr kumimoji="1" lang="en-US" altLang="ja-JP" b="1" dirty="0" smtClean="0"/>
              <a:t>10                                10</a:t>
            </a:r>
            <a:endParaRPr kumimoji="1" lang="ja-JP" altLang="en-US" b="1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84784"/>
            <a:ext cx="670560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テキスト ボックス 32"/>
          <p:cNvSpPr txBox="1"/>
          <p:nvPr/>
        </p:nvSpPr>
        <p:spPr>
          <a:xfrm>
            <a:off x="6012160" y="6309320"/>
            <a:ext cx="648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(%)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484784"/>
            <a:ext cx="2411760" cy="4811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84784"/>
            <a:ext cx="6700363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正方形/長方形 16"/>
          <p:cNvSpPr/>
          <p:nvPr/>
        </p:nvSpPr>
        <p:spPr>
          <a:xfrm>
            <a:off x="755576" y="548680"/>
            <a:ext cx="5328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b="1" dirty="0" smtClean="0">
                <a:solidFill>
                  <a:srgbClr val="7030A0"/>
                </a:solidFill>
              </a:rPr>
              <a:t>昼間の地球</a:t>
            </a:r>
            <a:r>
              <a:rPr lang="ja-JP" altLang="en-US" sz="2800" b="1" dirty="0" err="1" smtClean="0">
                <a:solidFill>
                  <a:srgbClr val="7030A0"/>
                </a:solidFill>
              </a:rPr>
              <a:t>ー</a:t>
            </a:r>
            <a:r>
              <a:rPr lang="ja-JP" altLang="en-US" sz="2800" b="1" dirty="0" smtClean="0">
                <a:solidFill>
                  <a:srgbClr val="7030A0"/>
                </a:solidFill>
              </a:rPr>
              <a:t>　　夜の地球</a:t>
            </a:r>
            <a:endParaRPr lang="en-US" altLang="ja-JP" sz="2800" b="1" dirty="0" smtClean="0">
              <a:solidFill>
                <a:srgbClr val="7030A0"/>
              </a:solidFill>
            </a:endParaRPr>
          </a:p>
          <a:p>
            <a:pPr algn="ctr"/>
            <a:r>
              <a:rPr lang="ja-JP" altLang="en-US" sz="2800" b="1" dirty="0" smtClean="0">
                <a:solidFill>
                  <a:srgbClr val="7030A0"/>
                </a:solidFill>
              </a:rPr>
              <a:t>～月変化～</a:t>
            </a:r>
            <a:endParaRPr lang="en-US" altLang="ja-JP" sz="2800" b="1" dirty="0" smtClean="0">
              <a:solidFill>
                <a:srgbClr val="7030A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04048" y="76470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31" name="太陽 30"/>
          <p:cNvSpPr/>
          <p:nvPr/>
        </p:nvSpPr>
        <p:spPr>
          <a:xfrm>
            <a:off x="899592" y="620688"/>
            <a:ext cx="576064" cy="504056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月 31"/>
          <p:cNvSpPr/>
          <p:nvPr/>
        </p:nvSpPr>
        <p:spPr>
          <a:xfrm>
            <a:off x="3707904" y="548680"/>
            <a:ext cx="288032" cy="504056"/>
          </a:xfrm>
          <a:prstGeom prst="moon">
            <a:avLst>
              <a:gd name="adj" fmla="val 4830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スライド番号プレースホルダ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62</a:t>
            </a:fld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683568" y="1124745"/>
            <a:ext cx="864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ja-JP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月</a:t>
            </a:r>
            <a:endParaRPr lang="ja-JP" alt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1556792"/>
            <a:ext cx="6804249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テキスト ボックス 32"/>
          <p:cNvSpPr txBox="1"/>
          <p:nvPr/>
        </p:nvSpPr>
        <p:spPr>
          <a:xfrm>
            <a:off x="6012160" y="6309320"/>
            <a:ext cx="648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(%)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732240" y="616530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-</a:t>
            </a:r>
            <a:r>
              <a:rPr kumimoji="1" lang="en-US" altLang="ja-JP" b="1" dirty="0" smtClean="0"/>
              <a:t>10                                10</a:t>
            </a:r>
            <a:endParaRPr kumimoji="1"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6700363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正方形/長方形 16"/>
          <p:cNvSpPr/>
          <p:nvPr/>
        </p:nvSpPr>
        <p:spPr>
          <a:xfrm>
            <a:off x="755576" y="548680"/>
            <a:ext cx="5328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b="1" dirty="0" smtClean="0">
                <a:solidFill>
                  <a:srgbClr val="7030A0"/>
                </a:solidFill>
              </a:rPr>
              <a:t>昼間の地球</a:t>
            </a:r>
            <a:r>
              <a:rPr lang="ja-JP" altLang="en-US" sz="2800" b="1" dirty="0" err="1" smtClean="0">
                <a:solidFill>
                  <a:srgbClr val="7030A0"/>
                </a:solidFill>
              </a:rPr>
              <a:t>ー</a:t>
            </a:r>
            <a:r>
              <a:rPr lang="ja-JP" altLang="en-US" sz="2800" b="1" dirty="0" smtClean="0">
                <a:solidFill>
                  <a:srgbClr val="7030A0"/>
                </a:solidFill>
              </a:rPr>
              <a:t>　　夜の地球</a:t>
            </a:r>
            <a:endParaRPr lang="en-US" altLang="ja-JP" sz="2800" b="1" dirty="0" smtClean="0">
              <a:solidFill>
                <a:srgbClr val="7030A0"/>
              </a:solidFill>
            </a:endParaRPr>
          </a:p>
          <a:p>
            <a:pPr algn="ctr"/>
            <a:r>
              <a:rPr lang="ja-JP" altLang="en-US" sz="2800" b="1" dirty="0" smtClean="0">
                <a:solidFill>
                  <a:srgbClr val="7030A0"/>
                </a:solidFill>
              </a:rPr>
              <a:t>～月変化～</a:t>
            </a:r>
            <a:endParaRPr lang="en-US" altLang="ja-JP" sz="2800" b="1" dirty="0" smtClean="0">
              <a:solidFill>
                <a:srgbClr val="7030A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04048" y="76470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31" name="太陽 30"/>
          <p:cNvSpPr/>
          <p:nvPr/>
        </p:nvSpPr>
        <p:spPr>
          <a:xfrm>
            <a:off x="899592" y="620688"/>
            <a:ext cx="576064" cy="504056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月 31"/>
          <p:cNvSpPr/>
          <p:nvPr/>
        </p:nvSpPr>
        <p:spPr>
          <a:xfrm>
            <a:off x="3707904" y="548680"/>
            <a:ext cx="288032" cy="504056"/>
          </a:xfrm>
          <a:prstGeom prst="moon">
            <a:avLst>
              <a:gd name="adj" fmla="val 4830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スライド番号プレースホルダ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63</a:t>
            </a:fld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683568" y="1124745"/>
            <a:ext cx="864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ja-JP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月</a:t>
            </a:r>
            <a:endParaRPr lang="ja-JP" alt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628800"/>
            <a:ext cx="6876257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テキスト ボックス 32"/>
          <p:cNvSpPr txBox="1"/>
          <p:nvPr/>
        </p:nvSpPr>
        <p:spPr>
          <a:xfrm>
            <a:off x="6012160" y="6309320"/>
            <a:ext cx="648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(%)</a:t>
            </a:r>
            <a:endParaRPr kumimoji="1" lang="ja-JP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628800"/>
            <a:ext cx="255577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正方形/長方形 11"/>
          <p:cNvSpPr/>
          <p:nvPr/>
        </p:nvSpPr>
        <p:spPr>
          <a:xfrm>
            <a:off x="5436096" y="908720"/>
            <a:ext cx="2736304" cy="864096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 smtClean="0">
                <a:solidFill>
                  <a:schemeClr val="tx2"/>
                </a:solidFill>
              </a:rPr>
              <a:t>夜のほうが雲が多い！</a:t>
            </a:r>
            <a:endParaRPr kumimoji="1" lang="ja-JP" altLang="en-US" sz="2000" b="1" dirty="0">
              <a:solidFill>
                <a:schemeClr val="tx2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804248" y="616530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-</a:t>
            </a:r>
            <a:r>
              <a:rPr kumimoji="1" lang="en-US" altLang="ja-JP" b="1" dirty="0" smtClean="0"/>
              <a:t>10                                10</a:t>
            </a:r>
            <a:endParaRPr kumimoji="1" lang="ja-JP" altLang="en-US" b="1" dirty="0"/>
          </a:p>
        </p:txBody>
      </p:sp>
      <p:sp>
        <p:nvSpPr>
          <p:cNvPr id="14" name="正方形/長方形 13"/>
          <p:cNvSpPr/>
          <p:nvPr/>
        </p:nvSpPr>
        <p:spPr>
          <a:xfrm>
            <a:off x="251520" y="1340768"/>
            <a:ext cx="4752528" cy="144016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 smtClean="0">
                <a:solidFill>
                  <a:schemeClr val="accent5">
                    <a:lumMod val="50000"/>
                  </a:schemeClr>
                </a:solidFill>
              </a:rPr>
              <a:t>一年を通して</a:t>
            </a:r>
            <a:endParaRPr lang="en-US" altLang="ja-JP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ja-JP" altLang="en-US" sz="2000" b="1" dirty="0" smtClean="0">
                <a:solidFill>
                  <a:schemeClr val="accent5">
                    <a:lumMod val="50000"/>
                  </a:schemeClr>
                </a:solidFill>
              </a:rPr>
              <a:t>昼間のほうが多い</a:t>
            </a:r>
            <a:r>
              <a:rPr lang="en-US" altLang="ja-JP" sz="2000" b="1" dirty="0" smtClean="0">
                <a:solidFill>
                  <a:schemeClr val="accent5">
                    <a:lumMod val="50000"/>
                  </a:schemeClr>
                </a:solidFill>
              </a:rPr>
              <a:t>or</a:t>
            </a:r>
            <a:r>
              <a:rPr lang="ja-JP" altLang="en-US" sz="2000" b="1" dirty="0" smtClean="0">
                <a:solidFill>
                  <a:schemeClr val="accent5">
                    <a:lumMod val="50000"/>
                  </a:schemeClr>
                </a:solidFill>
              </a:rPr>
              <a:t>夜間のほうが多い</a:t>
            </a:r>
            <a:endParaRPr lang="en-US" altLang="ja-JP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ja-JP" altLang="en-US" sz="2000" b="1" dirty="0" smtClean="0">
                <a:solidFill>
                  <a:schemeClr val="accent5">
                    <a:lumMod val="50000"/>
                  </a:schemeClr>
                </a:solidFill>
              </a:rPr>
              <a:t>地域がある</a:t>
            </a:r>
            <a:endParaRPr kumimoji="1" lang="en-US" altLang="ja-JP" sz="20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64</a:t>
            </a:fld>
            <a:endParaRPr kumimoji="1" lang="ja-JP" alt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836712"/>
            <a:ext cx="3800475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836712"/>
            <a:ext cx="3819525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65</a:t>
            </a:fld>
            <a:endParaRPr kumimoji="1" lang="ja-JP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24744"/>
            <a:ext cx="3384376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251520" y="47667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3</a:t>
            </a:r>
            <a:endParaRPr kumimoji="1" lang="ja-JP" alt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24744"/>
            <a:ext cx="3810000" cy="459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66</a:t>
            </a:fld>
            <a:endParaRPr kumimoji="1" lang="ja-JP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980728"/>
            <a:ext cx="2664296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980728"/>
            <a:ext cx="36004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67</a:t>
            </a:fld>
            <a:endParaRPr kumimoji="1" lang="ja-JP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96752"/>
            <a:ext cx="3384376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124744"/>
            <a:ext cx="2411760" cy="4642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68</a:t>
            </a:fld>
            <a:endParaRPr kumimoji="1" lang="ja-JP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08720"/>
            <a:ext cx="2411760" cy="464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980728"/>
            <a:ext cx="248376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69</a:t>
            </a:fld>
            <a:endParaRPr kumimoji="1" lang="ja-JP" alt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412776"/>
            <a:ext cx="2264470" cy="4710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980728"/>
            <a:ext cx="2287265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22635" cy="366847"/>
          </a:xfrm>
        </p:spPr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graphicFrame>
        <p:nvGraphicFramePr>
          <p:cNvPr id="49153" name="Object 1"/>
          <p:cNvGraphicFramePr>
            <a:graphicFrameLocks noChangeAspect="1"/>
          </p:cNvGraphicFramePr>
          <p:nvPr/>
        </p:nvGraphicFramePr>
        <p:xfrm>
          <a:off x="0" y="764704"/>
          <a:ext cx="9234590" cy="58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595" name="スライド" r:id="rId6" imgW="4570532" imgH="3427618" progId="PowerPoint.Slide.12">
                  <p:embed/>
                </p:oleObj>
              </mc:Choice>
              <mc:Fallback>
                <p:oleObj name="スライド" r:id="rId6" imgW="4570532" imgH="3427618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4704"/>
                        <a:ext cx="9234590" cy="58326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-161807"/>
            <a:ext cx="90970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-1"/>
            <a:ext cx="9324528" cy="120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 smtClean="0">
                <a:solidFill>
                  <a:srgbClr val="7030A0"/>
                </a:solidFill>
              </a:rPr>
              <a:t>1984-2009</a:t>
            </a:r>
            <a:r>
              <a:rPr kumimoji="1" lang="ja-JP" altLang="en-US" sz="3600" b="1" dirty="0" smtClean="0">
                <a:solidFill>
                  <a:srgbClr val="7030A0"/>
                </a:solidFill>
              </a:rPr>
              <a:t>における　　　</a:t>
            </a:r>
            <a:endParaRPr kumimoji="1" lang="en-US" altLang="ja-JP" sz="3600" b="1" dirty="0" smtClean="0">
              <a:solidFill>
                <a:srgbClr val="7030A0"/>
              </a:solidFill>
            </a:endParaRPr>
          </a:p>
          <a:p>
            <a:r>
              <a:rPr kumimoji="1" lang="ja-JP" altLang="en-US" sz="3600" b="1" dirty="0" smtClean="0">
                <a:solidFill>
                  <a:srgbClr val="7030A0"/>
                </a:solidFill>
              </a:rPr>
              <a:t>　　　昼間</a:t>
            </a:r>
            <a:r>
              <a:rPr lang="ja-JP" altLang="en-US" sz="2400" b="1" dirty="0" smtClean="0">
                <a:solidFill>
                  <a:schemeClr val="accent1">
                    <a:lumMod val="75000"/>
                  </a:schemeClr>
                </a:solidFill>
              </a:rPr>
              <a:t>（気候値）</a:t>
            </a:r>
            <a:r>
              <a:rPr lang="ja-JP" altLang="en-US" sz="3600" b="1" dirty="0" smtClean="0">
                <a:solidFill>
                  <a:srgbClr val="7030A0"/>
                </a:solidFill>
              </a:rPr>
              <a:t>と　　夜間</a:t>
            </a:r>
            <a:r>
              <a:rPr lang="ja-JP" altLang="en-US" sz="2400" b="1" dirty="0" smtClean="0">
                <a:solidFill>
                  <a:schemeClr val="accent1">
                    <a:lumMod val="75000"/>
                  </a:schemeClr>
                </a:solidFill>
              </a:rPr>
              <a:t>（気候値）</a:t>
            </a:r>
            <a:r>
              <a:rPr kumimoji="1" lang="ja-JP" altLang="en-US" sz="3600" b="1" dirty="0" smtClean="0">
                <a:solidFill>
                  <a:srgbClr val="7030A0"/>
                </a:solidFill>
              </a:rPr>
              <a:t>の</a:t>
            </a:r>
            <a:r>
              <a:rPr lang="ja-JP" altLang="en-US" sz="3600" b="1" dirty="0" smtClean="0">
                <a:solidFill>
                  <a:srgbClr val="7030A0"/>
                </a:solidFill>
              </a:rPr>
              <a:t>全雲量の差　　</a:t>
            </a:r>
            <a:endParaRPr kumimoji="1" lang="en-US" altLang="ja-JP" sz="3600" b="1" dirty="0" smtClean="0">
              <a:solidFill>
                <a:srgbClr val="7030A0"/>
              </a:solidFill>
            </a:endParaRPr>
          </a:p>
        </p:txBody>
      </p:sp>
      <p:sp>
        <p:nvSpPr>
          <p:cNvPr id="7" name="太陽 6"/>
          <p:cNvSpPr/>
          <p:nvPr/>
        </p:nvSpPr>
        <p:spPr>
          <a:xfrm>
            <a:off x="0" y="551267"/>
            <a:ext cx="894969" cy="651129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月 7"/>
          <p:cNvSpPr/>
          <p:nvPr/>
        </p:nvSpPr>
        <p:spPr>
          <a:xfrm>
            <a:off x="3688849" y="623615"/>
            <a:ext cx="501466" cy="495611"/>
          </a:xfrm>
          <a:prstGeom prst="moon">
            <a:avLst>
              <a:gd name="adj" fmla="val 57831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6876256" y="1340768"/>
            <a:ext cx="1504397" cy="361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緯度平均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 flipH="1">
            <a:off x="8010251" y="6453336"/>
            <a:ext cx="18133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H="1">
            <a:off x="4373662" y="6416100"/>
            <a:ext cx="18318" cy="16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899592" y="6453336"/>
            <a:ext cx="345638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>
            <a:off x="4644008" y="6453336"/>
            <a:ext cx="3456384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6660232" y="2708920"/>
            <a:ext cx="2088232" cy="1008112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6660232" y="3789040"/>
            <a:ext cx="2088232" cy="93610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971600" y="1412776"/>
            <a:ext cx="5328592" cy="1008112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solidFill>
                  <a:schemeClr val="accent5">
                    <a:lumMod val="50000"/>
                  </a:schemeClr>
                </a:solidFill>
              </a:rPr>
              <a:t>日本の大気は温められやすい</a:t>
            </a:r>
            <a:endParaRPr kumimoji="1" lang="en-US" altLang="ja-JP" sz="28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flipH="1">
            <a:off x="5652120" y="5661248"/>
            <a:ext cx="6480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(%)</a:t>
            </a:r>
            <a:endParaRPr kumimoji="1" lang="ja-JP" altLang="en-US" sz="2400" dirty="0"/>
          </a:p>
        </p:txBody>
      </p:sp>
      <p:sp>
        <p:nvSpPr>
          <p:cNvPr id="9" name="正方形/長方形 8"/>
          <p:cNvSpPr/>
          <p:nvPr/>
        </p:nvSpPr>
        <p:spPr>
          <a:xfrm>
            <a:off x="683568" y="6093296"/>
            <a:ext cx="7375196" cy="390480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 smtClean="0">
                <a:solidFill>
                  <a:schemeClr val="accent5">
                    <a:lumMod val="50000"/>
                  </a:schemeClr>
                </a:solidFill>
              </a:rPr>
              <a:t>正（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赤</a:t>
            </a:r>
            <a:r>
              <a:rPr lang="ja-JP" altLang="en-US" sz="2400" b="1" dirty="0" smtClean="0">
                <a:solidFill>
                  <a:schemeClr val="accent5">
                    <a:lumMod val="50000"/>
                  </a:schemeClr>
                </a:solidFill>
              </a:rPr>
              <a:t>）</a:t>
            </a:r>
            <a:r>
              <a:rPr kumimoji="1" lang="ja-JP" altLang="en-US" sz="2400" b="1" dirty="0" smtClean="0">
                <a:solidFill>
                  <a:schemeClr val="accent5">
                    <a:lumMod val="50000"/>
                  </a:schemeClr>
                </a:solidFill>
              </a:rPr>
              <a:t>→昼のほうが雲多　　</a:t>
            </a:r>
            <a:r>
              <a:rPr lang="ja-JP" altLang="en-US" sz="2400" b="1" dirty="0" smtClean="0">
                <a:solidFill>
                  <a:schemeClr val="accent5">
                    <a:lumMod val="50000"/>
                  </a:schemeClr>
                </a:solidFill>
              </a:rPr>
              <a:t>負（</a:t>
            </a:r>
            <a:r>
              <a:rPr lang="ja-JP" altLang="en-US" sz="2400" b="1" dirty="0" smtClean="0">
                <a:solidFill>
                  <a:srgbClr val="0070C0"/>
                </a:solidFill>
              </a:rPr>
              <a:t>青</a:t>
            </a:r>
            <a:r>
              <a:rPr lang="ja-JP" altLang="en-US" sz="2400" b="1" dirty="0" smtClean="0">
                <a:solidFill>
                  <a:schemeClr val="accent5">
                    <a:lumMod val="50000"/>
                  </a:schemeClr>
                </a:solidFill>
              </a:rPr>
              <a:t>）→夜のほうが雲多</a:t>
            </a:r>
            <a:endParaRPr kumimoji="1" lang="ja-JP" alt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70</a:t>
            </a:fld>
            <a:endParaRPr kumimoji="1" lang="ja-JP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268760"/>
            <a:ext cx="255577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1196752"/>
            <a:ext cx="2411760" cy="4811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7164288" y="7647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71</a:t>
            </a:fld>
            <a:endParaRPr kumimoji="1" lang="ja-JP" alt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836712"/>
            <a:ext cx="3528392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764704"/>
            <a:ext cx="3819525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72</a:t>
            </a:fld>
            <a:endParaRPr kumimoji="1" lang="ja-JP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3744416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836712"/>
            <a:ext cx="396044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73</a:t>
            </a:fld>
            <a:endParaRPr kumimoji="1" lang="ja-JP" altLang="en-US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836712"/>
            <a:ext cx="3888432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836712"/>
            <a:ext cx="3635896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74</a:t>
            </a:fld>
            <a:endParaRPr kumimoji="1" lang="ja-JP" altLang="en-US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396044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124744"/>
            <a:ext cx="4104456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75</a:t>
            </a:fld>
            <a:endParaRPr kumimoji="1" lang="ja-JP" altLang="en-U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836712"/>
            <a:ext cx="3672408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908720"/>
            <a:ext cx="3816424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76</a:t>
            </a:fld>
            <a:endParaRPr kumimoji="1" lang="ja-JP" alt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92696"/>
            <a:ext cx="3600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692696"/>
            <a:ext cx="3672408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77</a:t>
            </a:fld>
            <a:endParaRPr kumimoji="1" lang="ja-JP" alt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38100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124744"/>
            <a:ext cx="3819525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78</a:t>
            </a:fld>
            <a:endParaRPr kumimoji="1" lang="ja-JP" alt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908720"/>
            <a:ext cx="3816424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124744"/>
            <a:ext cx="3312368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79</a:t>
            </a:fld>
            <a:endParaRPr kumimoji="1" lang="ja-JP" alt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4104456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96752"/>
            <a:ext cx="3456384" cy="463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>
          <a:xfrm>
            <a:off x="6553200" y="6357170"/>
            <a:ext cx="2122024" cy="336777"/>
          </a:xfrm>
        </p:spPr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graphicFrame>
        <p:nvGraphicFramePr>
          <p:cNvPr id="47105" name="Object 1"/>
          <p:cNvGraphicFramePr>
            <a:graphicFrameLocks noChangeAspect="1"/>
          </p:cNvGraphicFramePr>
          <p:nvPr/>
        </p:nvGraphicFramePr>
        <p:xfrm>
          <a:off x="0" y="404664"/>
          <a:ext cx="9168906" cy="6486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619" name="スライド" r:id="rId6" imgW="4570541" imgH="3427323" progId="PowerPoint.Slide.12">
                  <p:embed/>
                </p:oleObj>
              </mc:Choice>
              <mc:Fallback>
                <p:oleObj name="スライド" r:id="rId6" imgW="4570541" imgH="3427323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04664"/>
                        <a:ext cx="9168906" cy="64867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" y="-175074"/>
            <a:ext cx="9047654" cy="36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0"/>
            <a:ext cx="9828584" cy="1200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 smtClean="0">
                <a:solidFill>
                  <a:srgbClr val="7030A0"/>
                </a:solidFill>
              </a:rPr>
              <a:t>1984-2009</a:t>
            </a:r>
            <a:r>
              <a:rPr kumimoji="1" lang="ja-JP" altLang="en-US" sz="3600" b="1" dirty="0" smtClean="0">
                <a:solidFill>
                  <a:srgbClr val="7030A0"/>
                </a:solidFill>
              </a:rPr>
              <a:t>における　　　</a:t>
            </a:r>
            <a:endParaRPr kumimoji="1" lang="en-US" altLang="ja-JP" sz="3600" b="1" dirty="0" smtClean="0">
              <a:solidFill>
                <a:srgbClr val="7030A0"/>
              </a:solidFill>
            </a:endParaRPr>
          </a:p>
          <a:p>
            <a:r>
              <a:rPr kumimoji="1" lang="ja-JP" altLang="en-US" sz="3600" b="1" dirty="0" smtClean="0">
                <a:solidFill>
                  <a:srgbClr val="7030A0"/>
                </a:solidFill>
              </a:rPr>
              <a:t>　　昼間</a:t>
            </a:r>
            <a:r>
              <a:rPr lang="ja-JP" altLang="en-US" sz="2400" b="1" dirty="0" smtClean="0">
                <a:solidFill>
                  <a:schemeClr val="accent1">
                    <a:lumMod val="75000"/>
                  </a:schemeClr>
                </a:solidFill>
              </a:rPr>
              <a:t>（気候値）</a:t>
            </a:r>
            <a:r>
              <a:rPr lang="ja-JP" altLang="en-US" sz="3600" b="1" dirty="0" smtClean="0">
                <a:solidFill>
                  <a:srgbClr val="7030A0"/>
                </a:solidFill>
              </a:rPr>
              <a:t>と　夜間</a:t>
            </a:r>
            <a:r>
              <a:rPr lang="ja-JP" altLang="en-US" sz="2400" b="1" dirty="0" smtClean="0">
                <a:solidFill>
                  <a:schemeClr val="accent1">
                    <a:lumMod val="75000"/>
                  </a:schemeClr>
                </a:solidFill>
              </a:rPr>
              <a:t>（気候値）</a:t>
            </a:r>
            <a:r>
              <a:rPr kumimoji="1" lang="ja-JP" altLang="en-US" sz="3600" b="1" dirty="0" smtClean="0">
                <a:solidFill>
                  <a:srgbClr val="7030A0"/>
                </a:solidFill>
              </a:rPr>
              <a:t>の</a:t>
            </a:r>
            <a:r>
              <a:rPr lang="ja-JP" altLang="en-US" sz="3600" b="1" dirty="0" smtClean="0">
                <a:solidFill>
                  <a:srgbClr val="7030A0"/>
                </a:solidFill>
              </a:rPr>
              <a:t>下層雲量の差　　</a:t>
            </a:r>
            <a:endParaRPr kumimoji="1" lang="en-US" altLang="ja-JP" sz="3600" b="1" dirty="0" smtClean="0">
              <a:solidFill>
                <a:srgbClr val="7030A0"/>
              </a:solidFill>
            </a:endParaRPr>
          </a:p>
        </p:txBody>
      </p:sp>
      <p:sp>
        <p:nvSpPr>
          <p:cNvPr id="9" name="太陽 8"/>
          <p:cNvSpPr/>
          <p:nvPr/>
        </p:nvSpPr>
        <p:spPr>
          <a:xfrm>
            <a:off x="0" y="549981"/>
            <a:ext cx="823094" cy="534158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月 9"/>
          <p:cNvSpPr/>
          <p:nvPr/>
        </p:nvSpPr>
        <p:spPr>
          <a:xfrm>
            <a:off x="3203848" y="693647"/>
            <a:ext cx="358087" cy="390715"/>
          </a:xfrm>
          <a:prstGeom prst="moon">
            <a:avLst>
              <a:gd name="adj" fmla="val 57831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683568" y="6021288"/>
            <a:ext cx="7335165" cy="429761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 smtClean="0">
                <a:solidFill>
                  <a:schemeClr val="accent5">
                    <a:lumMod val="50000"/>
                  </a:schemeClr>
                </a:solidFill>
              </a:rPr>
              <a:t>正（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赤</a:t>
            </a:r>
            <a:r>
              <a:rPr lang="ja-JP" altLang="en-US" sz="2400" b="1" dirty="0" smtClean="0">
                <a:solidFill>
                  <a:schemeClr val="accent5">
                    <a:lumMod val="50000"/>
                  </a:schemeClr>
                </a:solidFill>
              </a:rPr>
              <a:t>）</a:t>
            </a:r>
            <a:r>
              <a:rPr kumimoji="1" lang="ja-JP" altLang="en-US" sz="2400" b="1" dirty="0" smtClean="0">
                <a:solidFill>
                  <a:schemeClr val="accent5">
                    <a:lumMod val="50000"/>
                  </a:schemeClr>
                </a:solidFill>
              </a:rPr>
              <a:t>→昼のほうが雲多　　</a:t>
            </a:r>
            <a:r>
              <a:rPr lang="ja-JP" altLang="en-US" sz="2400" b="1" dirty="0" smtClean="0">
                <a:solidFill>
                  <a:schemeClr val="accent5">
                    <a:lumMod val="50000"/>
                  </a:schemeClr>
                </a:solidFill>
              </a:rPr>
              <a:t>負（</a:t>
            </a:r>
            <a:r>
              <a:rPr lang="ja-JP" altLang="en-US" sz="2400" b="1" dirty="0" smtClean="0">
                <a:solidFill>
                  <a:srgbClr val="0070C0"/>
                </a:solidFill>
              </a:rPr>
              <a:t>青</a:t>
            </a:r>
            <a:r>
              <a:rPr lang="ja-JP" altLang="en-US" sz="2400" b="1" dirty="0" smtClean="0">
                <a:solidFill>
                  <a:schemeClr val="accent5">
                    <a:lumMod val="50000"/>
                  </a:schemeClr>
                </a:solidFill>
              </a:rPr>
              <a:t>）→夜のほうが雲多</a:t>
            </a:r>
            <a:endParaRPr kumimoji="1" lang="ja-JP" alt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948263" y="1340768"/>
            <a:ext cx="1424229" cy="334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緯度平均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 flipH="1">
            <a:off x="8010253" y="6453336"/>
            <a:ext cx="18033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H="1">
            <a:off x="4373664" y="6416264"/>
            <a:ext cx="1821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4644008" y="6453336"/>
            <a:ext cx="343763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899592" y="6453336"/>
            <a:ext cx="343763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円/楕円 16"/>
          <p:cNvSpPr/>
          <p:nvPr/>
        </p:nvSpPr>
        <p:spPr>
          <a:xfrm>
            <a:off x="2483768" y="2710861"/>
            <a:ext cx="716173" cy="797008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1331641" y="3864607"/>
            <a:ext cx="1647198" cy="1461182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/>
        </p:nvSpPr>
        <p:spPr>
          <a:xfrm>
            <a:off x="4355977" y="4008461"/>
            <a:ext cx="1575582" cy="139476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5364088" y="2566845"/>
            <a:ext cx="787790" cy="797008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6012160" y="2927208"/>
            <a:ext cx="787790" cy="929843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4499992" y="2926885"/>
            <a:ext cx="931024" cy="797008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6876256" y="2708920"/>
            <a:ext cx="1800200" cy="1008112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6876256" y="3789040"/>
            <a:ext cx="1800200" cy="93610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971600" y="1412776"/>
            <a:ext cx="5328592" cy="1008112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solidFill>
                  <a:schemeClr val="accent5">
                    <a:lumMod val="50000"/>
                  </a:schemeClr>
                </a:solidFill>
              </a:rPr>
              <a:t>全雲量と下層雲は同じような分布をしている</a:t>
            </a:r>
            <a:endParaRPr lang="en-US" altLang="ja-JP" sz="28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 flipH="1">
            <a:off x="6156176" y="5661248"/>
            <a:ext cx="7200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(%)</a:t>
            </a:r>
            <a:endParaRPr kumimoji="1" lang="ja-JP" altLang="en-US" sz="2400" dirty="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80</a:t>
            </a:fld>
            <a:endParaRPr kumimoji="1" lang="ja-JP" altLang="en-US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124744"/>
            <a:ext cx="3672408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196752"/>
            <a:ext cx="3779912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81</a:t>
            </a:fld>
            <a:endParaRPr kumimoji="1" lang="ja-JP" alt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836712"/>
            <a:ext cx="3528392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052736"/>
            <a:ext cx="3456384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82</a:t>
            </a:fld>
            <a:endParaRPr kumimoji="1" lang="ja-JP" alt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980728"/>
            <a:ext cx="3659063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980728"/>
            <a:ext cx="3384376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835696" y="2132856"/>
            <a:ext cx="55446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srgbClr val="7030A0"/>
                </a:solidFill>
              </a:rPr>
              <a:t>昼間の地球と夜間の地球を</a:t>
            </a:r>
            <a:endParaRPr lang="en-US" altLang="ja-JP" sz="3200" b="1" dirty="0" smtClean="0">
              <a:solidFill>
                <a:srgbClr val="7030A0"/>
              </a:solidFill>
            </a:endParaRPr>
          </a:p>
          <a:p>
            <a:r>
              <a:rPr lang="en-US" altLang="ja-JP" sz="3200" b="1" dirty="0" smtClean="0">
                <a:solidFill>
                  <a:srgbClr val="7030A0"/>
                </a:solidFill>
              </a:rPr>
              <a:t>30</a:t>
            </a:r>
            <a:r>
              <a:rPr lang="ja-JP" altLang="en-US" sz="3200" b="1" dirty="0" smtClean="0">
                <a:solidFill>
                  <a:srgbClr val="7030A0"/>
                </a:solidFill>
              </a:rPr>
              <a:t>度ごとに帯状平均をしてみた</a:t>
            </a:r>
            <a:endParaRPr lang="ja-JP" altLang="en-US" sz="3200" b="1" dirty="0">
              <a:solidFill>
                <a:srgbClr val="7030A0"/>
              </a:solidFill>
            </a:endParaRPr>
          </a:p>
        </p:txBody>
      </p:sp>
      <p:sp>
        <p:nvSpPr>
          <p:cNvPr id="3" name="雲 2"/>
          <p:cNvSpPr/>
          <p:nvPr/>
        </p:nvSpPr>
        <p:spPr>
          <a:xfrm>
            <a:off x="1043608" y="2420888"/>
            <a:ext cx="792088" cy="62068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雲 3"/>
          <p:cNvSpPr/>
          <p:nvPr/>
        </p:nvSpPr>
        <p:spPr>
          <a:xfrm>
            <a:off x="7308304" y="2348880"/>
            <a:ext cx="792088" cy="62068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太陽 5"/>
          <p:cNvSpPr/>
          <p:nvPr/>
        </p:nvSpPr>
        <p:spPr>
          <a:xfrm>
            <a:off x="7380312" y="3789040"/>
            <a:ext cx="576064" cy="504056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83</a:t>
            </a:fld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6156176" y="4725144"/>
            <a:ext cx="1152128" cy="108012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弧 8"/>
          <p:cNvSpPr/>
          <p:nvPr/>
        </p:nvSpPr>
        <p:spPr>
          <a:xfrm>
            <a:off x="6516216" y="4725144"/>
            <a:ext cx="432048" cy="1080120"/>
          </a:xfrm>
          <a:prstGeom prst="arc">
            <a:avLst>
              <a:gd name="adj1" fmla="val 16200000"/>
              <a:gd name="adj2" fmla="val 1613747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弧 9"/>
          <p:cNvSpPr/>
          <p:nvPr/>
        </p:nvSpPr>
        <p:spPr>
          <a:xfrm>
            <a:off x="6156176" y="4941168"/>
            <a:ext cx="1224136" cy="504056"/>
          </a:xfrm>
          <a:prstGeom prst="arc">
            <a:avLst>
              <a:gd name="adj1" fmla="val 21386712"/>
              <a:gd name="adj2" fmla="val 1042070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弧 10"/>
          <p:cNvSpPr/>
          <p:nvPr/>
        </p:nvSpPr>
        <p:spPr>
          <a:xfrm rot="16035694">
            <a:off x="6277799" y="4899702"/>
            <a:ext cx="1107607" cy="722697"/>
          </a:xfrm>
          <a:prstGeom prst="arc">
            <a:avLst>
              <a:gd name="adj1" fmla="val 390052"/>
              <a:gd name="adj2" fmla="val 10107093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弧 11"/>
          <p:cNvSpPr/>
          <p:nvPr/>
        </p:nvSpPr>
        <p:spPr>
          <a:xfrm flipH="1">
            <a:off x="6300191" y="4725144"/>
            <a:ext cx="576067" cy="1080120"/>
          </a:xfrm>
          <a:prstGeom prst="arc">
            <a:avLst>
              <a:gd name="adj1" fmla="val 16200000"/>
              <a:gd name="adj2" fmla="val 5232803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コネクタ 12"/>
          <p:cNvCxnSpPr/>
          <p:nvPr/>
        </p:nvCxnSpPr>
        <p:spPr>
          <a:xfrm flipH="1">
            <a:off x="7020272" y="4293096"/>
            <a:ext cx="360040" cy="21602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H="1">
            <a:off x="7308304" y="4437112"/>
            <a:ext cx="216024" cy="35165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H="1">
            <a:off x="7596336" y="4365104"/>
            <a:ext cx="144016" cy="50405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月 15"/>
          <p:cNvSpPr/>
          <p:nvPr/>
        </p:nvSpPr>
        <p:spPr>
          <a:xfrm>
            <a:off x="5364088" y="4221088"/>
            <a:ext cx="288032" cy="504056"/>
          </a:xfrm>
          <a:prstGeom prst="moon">
            <a:avLst>
              <a:gd name="adj" fmla="val 4830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364088" y="4869160"/>
            <a:ext cx="792088" cy="70788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4000" b="1" dirty="0" smtClean="0">
                <a:solidFill>
                  <a:srgbClr val="00B0F0"/>
                </a:solidFill>
              </a:rPr>
              <a:t>夜</a:t>
            </a:r>
            <a:endParaRPr kumimoji="1" lang="ja-JP" altLang="en-US" sz="4000" b="1" dirty="0">
              <a:solidFill>
                <a:srgbClr val="00B0F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308304" y="4941168"/>
            <a:ext cx="72008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ja-JP" altLang="en-US" sz="4000" b="1" dirty="0" smtClean="0">
                <a:solidFill>
                  <a:schemeClr val="accent6">
                    <a:lumMod val="75000"/>
                  </a:schemeClr>
                </a:solidFill>
              </a:rPr>
              <a:t>昼</a:t>
            </a:r>
            <a:endParaRPr kumimoji="1" lang="ja-JP" alt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円弧 18"/>
          <p:cNvSpPr/>
          <p:nvPr/>
        </p:nvSpPr>
        <p:spPr>
          <a:xfrm>
            <a:off x="6300192" y="4869160"/>
            <a:ext cx="792088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矢印コネクタ 20"/>
          <p:cNvCxnSpPr/>
          <p:nvPr/>
        </p:nvCxnSpPr>
        <p:spPr>
          <a:xfrm>
            <a:off x="6372200" y="5733256"/>
            <a:ext cx="814678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6372200" y="4869160"/>
            <a:ext cx="814678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6156176" y="5085184"/>
            <a:ext cx="1152128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6228184" y="5517232"/>
            <a:ext cx="1008112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角丸四角形 29"/>
          <p:cNvSpPr/>
          <p:nvPr/>
        </p:nvSpPr>
        <p:spPr>
          <a:xfrm>
            <a:off x="611560" y="4653136"/>
            <a:ext cx="4680520" cy="10081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39552" y="4653136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①</a:t>
            </a:r>
            <a:r>
              <a:rPr kumimoji="1" lang="en-US" altLang="ja-JP" sz="2400" b="1" dirty="0" smtClean="0"/>
              <a:t>S90-S60    </a:t>
            </a:r>
            <a:r>
              <a:rPr kumimoji="1" lang="ja-JP" altLang="en-US" sz="2400" b="1" dirty="0" smtClean="0"/>
              <a:t>②</a:t>
            </a:r>
            <a:r>
              <a:rPr kumimoji="1" lang="en-US" altLang="ja-JP" sz="2400" b="1" dirty="0" smtClean="0"/>
              <a:t>S60-S30     </a:t>
            </a:r>
            <a:r>
              <a:rPr kumimoji="1" lang="ja-JP" altLang="en-US" sz="2400" b="1" dirty="0" smtClean="0"/>
              <a:t>③</a:t>
            </a:r>
            <a:r>
              <a:rPr kumimoji="1" lang="en-US" altLang="ja-JP" sz="2400" b="1" dirty="0" smtClean="0"/>
              <a:t>S30-0    </a:t>
            </a:r>
          </a:p>
          <a:p>
            <a:r>
              <a:rPr kumimoji="1" lang="ja-JP" altLang="en-US" sz="2400" b="1" dirty="0" smtClean="0"/>
              <a:t>④</a:t>
            </a:r>
            <a:r>
              <a:rPr kumimoji="1" lang="en-US" altLang="ja-JP" sz="2400" b="1" dirty="0" smtClean="0"/>
              <a:t>N30-0 </a:t>
            </a:r>
            <a:r>
              <a:rPr kumimoji="1" lang="ja-JP" altLang="en-US" sz="2400" b="1" dirty="0" smtClean="0"/>
              <a:t>　　⑤</a:t>
            </a:r>
            <a:r>
              <a:rPr kumimoji="1" lang="en-US" altLang="ja-JP" sz="2400" b="1" dirty="0" smtClean="0"/>
              <a:t>N30-N60    </a:t>
            </a:r>
            <a:r>
              <a:rPr kumimoji="1" lang="ja-JP" altLang="en-US" sz="2400" b="1" dirty="0" smtClean="0"/>
              <a:t>⑥</a:t>
            </a:r>
            <a:r>
              <a:rPr kumimoji="1" lang="en-US" altLang="ja-JP" sz="2400" b="1" dirty="0" smtClean="0"/>
              <a:t>N60-N90</a:t>
            </a:r>
            <a:endParaRPr kumimoji="1" lang="ja-JP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645024"/>
            <a:ext cx="7128792" cy="263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1547664" y="3212976"/>
            <a:ext cx="7200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1984                       1990                                      2000                                 2009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323528" y="260648"/>
            <a:ext cx="3816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b="1" dirty="0" smtClean="0">
                <a:solidFill>
                  <a:srgbClr val="7030A0"/>
                </a:solidFill>
              </a:rPr>
              <a:t>夜の地球</a:t>
            </a:r>
            <a:endParaRPr lang="en-US" altLang="ja-JP" sz="2800" b="1" dirty="0" smtClean="0">
              <a:solidFill>
                <a:srgbClr val="7030A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908720"/>
            <a:ext cx="691276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正方形/長方形 6"/>
          <p:cNvSpPr/>
          <p:nvPr/>
        </p:nvSpPr>
        <p:spPr>
          <a:xfrm>
            <a:off x="1403648" y="764704"/>
            <a:ext cx="432048" cy="2448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59632" y="83671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75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59632" y="292494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40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87824" y="332656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FFC000"/>
                </a:solidFill>
              </a:rPr>
              <a:t>～低緯度～</a:t>
            </a:r>
            <a:endParaRPr kumimoji="1" lang="ja-JP" altLang="en-US" sz="2400" b="1" dirty="0">
              <a:solidFill>
                <a:srgbClr val="FFC000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259632" y="3212976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(%)</a:t>
            </a:r>
            <a:endParaRPr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1187624" y="6165304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(%)</a:t>
            </a:r>
            <a:endParaRPr lang="ja-JP" altLang="en-US" dirty="0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84</a:t>
            </a:fld>
            <a:endParaRPr kumimoji="1" lang="ja-JP" altLang="en-US"/>
          </a:p>
        </p:txBody>
      </p:sp>
      <p:sp>
        <p:nvSpPr>
          <p:cNvPr id="19" name="月 18"/>
          <p:cNvSpPr/>
          <p:nvPr/>
        </p:nvSpPr>
        <p:spPr>
          <a:xfrm>
            <a:off x="1187624" y="260648"/>
            <a:ext cx="288032" cy="504056"/>
          </a:xfrm>
          <a:prstGeom prst="moon">
            <a:avLst>
              <a:gd name="adj" fmla="val 4830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179511" y="1772816"/>
            <a:ext cx="16561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chemeClr val="accent5">
                    <a:lumMod val="50000"/>
                  </a:schemeClr>
                </a:solidFill>
              </a:rPr>
              <a:t>S30-0</a:t>
            </a:r>
            <a:r>
              <a:rPr lang="ja-JP" altLang="en-US" sz="2400" dirty="0" smtClean="0">
                <a:solidFill>
                  <a:schemeClr val="accent5">
                    <a:lumMod val="50000"/>
                  </a:schemeClr>
                </a:solidFill>
              </a:rPr>
              <a:t>度</a:t>
            </a:r>
            <a:endParaRPr lang="ja-JP" alt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251520" y="4293096"/>
            <a:ext cx="158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chemeClr val="accent5">
                    <a:lumMod val="50000"/>
                  </a:schemeClr>
                </a:solidFill>
              </a:rPr>
              <a:t>0</a:t>
            </a:r>
            <a:r>
              <a:rPr lang="ja-JP" altLang="en-US" sz="2400" dirty="0" smtClean="0">
                <a:solidFill>
                  <a:schemeClr val="accent5">
                    <a:lumMod val="50000"/>
                  </a:schemeClr>
                </a:solidFill>
              </a:rPr>
              <a:t>度</a:t>
            </a:r>
            <a:r>
              <a:rPr lang="en-US" altLang="ja-JP" sz="2400" dirty="0" smtClean="0">
                <a:solidFill>
                  <a:schemeClr val="accent5">
                    <a:lumMod val="50000"/>
                  </a:schemeClr>
                </a:solidFill>
              </a:rPr>
              <a:t>-N30</a:t>
            </a:r>
            <a:endParaRPr lang="ja-JP" alt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07504" y="1484784"/>
            <a:ext cx="5040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="1" dirty="0" smtClean="0"/>
              <a:t>③</a:t>
            </a:r>
            <a:endParaRPr lang="ja-JP" altLang="en-US" sz="20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79512" y="3933056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 smtClean="0"/>
              <a:t>④</a:t>
            </a:r>
            <a:endParaRPr kumimoji="1" lang="ja-JP" altLang="en-US" sz="2000" b="1" dirty="0"/>
          </a:p>
        </p:txBody>
      </p:sp>
      <p:sp>
        <p:nvSpPr>
          <p:cNvPr id="25" name="正方形/長方形 24"/>
          <p:cNvSpPr/>
          <p:nvPr/>
        </p:nvSpPr>
        <p:spPr>
          <a:xfrm>
            <a:off x="1619672" y="3717032"/>
            <a:ext cx="216024" cy="2448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475656" y="35730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65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475656" y="580526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55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547664" y="6165304"/>
            <a:ext cx="75963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1984                       1990                                      2000                                 2009</a:t>
            </a:r>
            <a:endParaRPr kumimoji="1" lang="ja-JP" altLang="en-US" dirty="0"/>
          </a:p>
        </p:txBody>
      </p:sp>
      <p:cxnSp>
        <p:nvCxnSpPr>
          <p:cNvPr id="29" name="直線矢印コネクタ 28"/>
          <p:cNvCxnSpPr/>
          <p:nvPr/>
        </p:nvCxnSpPr>
        <p:spPr>
          <a:xfrm>
            <a:off x="3059832" y="1844824"/>
            <a:ext cx="4032448" cy="360040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3275856" y="4005064"/>
            <a:ext cx="4176464" cy="936104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正方形/長方形 34"/>
          <p:cNvSpPr/>
          <p:nvPr/>
        </p:nvSpPr>
        <p:spPr>
          <a:xfrm>
            <a:off x="5940152" y="2924944"/>
            <a:ext cx="2952328" cy="1008112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 smtClean="0">
                <a:solidFill>
                  <a:schemeClr val="accent5">
                    <a:lumMod val="50000"/>
                  </a:schemeClr>
                </a:solidFill>
              </a:rPr>
              <a:t>低緯度では夜間の雲が減少している</a:t>
            </a:r>
            <a:endParaRPr kumimoji="1" lang="en-US" altLang="ja-JP" sz="20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764704"/>
            <a:ext cx="7920880" cy="144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060848"/>
            <a:ext cx="792088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429000"/>
            <a:ext cx="806489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4941168"/>
            <a:ext cx="7848872" cy="15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正方形/長方形 5"/>
          <p:cNvSpPr/>
          <p:nvPr/>
        </p:nvSpPr>
        <p:spPr>
          <a:xfrm>
            <a:off x="683568" y="260648"/>
            <a:ext cx="48245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400" b="1" dirty="0" smtClean="0">
                <a:solidFill>
                  <a:srgbClr val="7030A0"/>
                </a:solidFill>
              </a:rPr>
              <a:t>夜の地球</a:t>
            </a:r>
            <a:r>
              <a:rPr lang="en-US" altLang="ja-JP" sz="2400" b="1" dirty="0" smtClean="0">
                <a:solidFill>
                  <a:srgbClr val="7030A0"/>
                </a:solidFill>
              </a:rPr>
              <a:t>(00:00)</a:t>
            </a:r>
            <a:r>
              <a:rPr lang="ja-JP" altLang="en-US" sz="2400" b="1" dirty="0" smtClean="0">
                <a:solidFill>
                  <a:srgbClr val="FFC000"/>
                </a:solidFill>
              </a:rPr>
              <a:t> ～高緯度～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15616" y="6381328"/>
            <a:ext cx="80283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1984                       1990                                                2000                                           2009</a:t>
            </a:r>
            <a:endParaRPr kumimoji="1" lang="ja-JP" altLang="en-US" dirty="0"/>
          </a:p>
        </p:txBody>
      </p:sp>
      <p:sp>
        <p:nvSpPr>
          <p:cNvPr id="8" name="月 7"/>
          <p:cNvSpPr/>
          <p:nvPr/>
        </p:nvSpPr>
        <p:spPr>
          <a:xfrm>
            <a:off x="899592" y="188640"/>
            <a:ext cx="288032" cy="504056"/>
          </a:xfrm>
          <a:prstGeom prst="moon">
            <a:avLst>
              <a:gd name="adj" fmla="val 4830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85</a:t>
            </a:fld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899592" y="764704"/>
            <a:ext cx="288032" cy="5688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1560" y="692696"/>
            <a:ext cx="466474" cy="5760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ja-JP" dirty="0" smtClean="0"/>
              <a:t>75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3568" y="184482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30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83568" y="206084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75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83568" y="314096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50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55576" y="472514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75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11560" y="335699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87.5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83568" y="494116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67.5</a:t>
            </a:r>
            <a:endParaRPr kumimoji="1" lang="ja-JP" altLang="en-US" dirty="0"/>
          </a:p>
        </p:txBody>
      </p:sp>
      <p:cxnSp>
        <p:nvCxnSpPr>
          <p:cNvPr id="21" name="直線矢印コネクタ 20"/>
          <p:cNvCxnSpPr/>
          <p:nvPr/>
        </p:nvCxnSpPr>
        <p:spPr>
          <a:xfrm flipV="1">
            <a:off x="2555776" y="1484784"/>
            <a:ext cx="4392488" cy="144016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755576" y="609329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47</a:t>
            </a:r>
            <a:endParaRPr kumimoji="1" lang="ja-JP" altLang="en-US" dirty="0"/>
          </a:p>
        </p:txBody>
      </p:sp>
      <p:cxnSp>
        <p:nvCxnSpPr>
          <p:cNvPr id="25" name="直線矢印コネクタ 24"/>
          <p:cNvCxnSpPr/>
          <p:nvPr/>
        </p:nvCxnSpPr>
        <p:spPr>
          <a:xfrm flipV="1">
            <a:off x="2555776" y="2780928"/>
            <a:ext cx="4464496" cy="144016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V="1">
            <a:off x="2555776" y="3501008"/>
            <a:ext cx="4320480" cy="648072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V="1">
            <a:off x="2555776" y="5229200"/>
            <a:ext cx="4320480" cy="72008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5580112" y="1700808"/>
            <a:ext cx="2952328" cy="1008112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 smtClean="0">
                <a:solidFill>
                  <a:schemeClr val="accent5">
                    <a:lumMod val="50000"/>
                  </a:schemeClr>
                </a:solidFill>
              </a:rPr>
              <a:t>水蒸気の南北の輸送を見てみたら面白いかも</a:t>
            </a:r>
            <a:r>
              <a:rPr lang="en-US" altLang="ja-JP" sz="2000" b="1" dirty="0" smtClean="0">
                <a:solidFill>
                  <a:schemeClr val="accent5">
                    <a:lumMod val="50000"/>
                  </a:schemeClr>
                </a:solidFill>
              </a:rPr>
              <a:t>…</a:t>
            </a:r>
            <a:endParaRPr kumimoji="1" lang="en-US" altLang="ja-JP" sz="20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5508104" y="476672"/>
            <a:ext cx="3312368" cy="1008112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 smtClean="0">
                <a:solidFill>
                  <a:schemeClr val="accent5">
                    <a:lumMod val="50000"/>
                  </a:schemeClr>
                </a:solidFill>
              </a:rPr>
              <a:t>中～高緯度は雲量は</a:t>
            </a:r>
            <a:endParaRPr kumimoji="1" lang="en-US" altLang="ja-JP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ja-JP" altLang="en-US" sz="2000" b="1" dirty="0" smtClean="0">
                <a:solidFill>
                  <a:schemeClr val="accent5">
                    <a:lumMod val="50000"/>
                  </a:schemeClr>
                </a:solidFill>
              </a:rPr>
              <a:t>変化が少ない</a:t>
            </a:r>
            <a:r>
              <a:rPr lang="en-US" altLang="ja-JP" sz="2000" b="1" dirty="0" smtClean="0">
                <a:solidFill>
                  <a:schemeClr val="accent5">
                    <a:lumMod val="50000"/>
                  </a:schemeClr>
                </a:solidFill>
              </a:rPr>
              <a:t>or</a:t>
            </a:r>
            <a:r>
              <a:rPr kumimoji="1" lang="ja-JP" altLang="en-US" sz="2000" b="1" dirty="0" smtClean="0">
                <a:solidFill>
                  <a:schemeClr val="accent5">
                    <a:lumMod val="50000"/>
                  </a:schemeClr>
                </a:solidFill>
              </a:rPr>
              <a:t>増加</a:t>
            </a:r>
            <a:endParaRPr kumimoji="1" lang="en-US" altLang="ja-JP" sz="20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0" y="1196752"/>
            <a:ext cx="1331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="1" dirty="0" smtClean="0"/>
              <a:t>①</a:t>
            </a:r>
            <a:r>
              <a:rPr lang="en-US" altLang="ja-JP" sz="2000" b="1" dirty="0" smtClean="0"/>
              <a:t>S90-S60 </a:t>
            </a:r>
            <a:endParaRPr lang="ja-JP" altLang="en-US" sz="2000" dirty="0"/>
          </a:p>
        </p:txBody>
      </p:sp>
      <p:sp>
        <p:nvSpPr>
          <p:cNvPr id="37" name="正方形/長方形 36"/>
          <p:cNvSpPr/>
          <p:nvPr/>
        </p:nvSpPr>
        <p:spPr>
          <a:xfrm>
            <a:off x="0" y="2420888"/>
            <a:ext cx="1331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="1" dirty="0" smtClean="0"/>
              <a:t>②</a:t>
            </a:r>
            <a:r>
              <a:rPr lang="en-US" altLang="ja-JP" sz="2000" b="1" dirty="0" smtClean="0"/>
              <a:t>S60-S30 </a:t>
            </a:r>
            <a:endParaRPr lang="ja-JP" altLang="en-US" sz="2000" dirty="0"/>
          </a:p>
        </p:txBody>
      </p:sp>
      <p:sp>
        <p:nvSpPr>
          <p:cNvPr id="38" name="正方形/長方形 37"/>
          <p:cNvSpPr/>
          <p:nvPr/>
        </p:nvSpPr>
        <p:spPr>
          <a:xfrm>
            <a:off x="0" y="3933056"/>
            <a:ext cx="1475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="1" dirty="0" smtClean="0"/>
              <a:t>⑤</a:t>
            </a:r>
            <a:r>
              <a:rPr lang="en-US" altLang="ja-JP" sz="2000" b="1" dirty="0" smtClean="0"/>
              <a:t>N30-N60 </a:t>
            </a:r>
            <a:endParaRPr lang="ja-JP" altLang="en-US" sz="2000" dirty="0"/>
          </a:p>
        </p:txBody>
      </p:sp>
      <p:sp>
        <p:nvSpPr>
          <p:cNvPr id="39" name="正方形/長方形 38"/>
          <p:cNvSpPr/>
          <p:nvPr/>
        </p:nvSpPr>
        <p:spPr>
          <a:xfrm>
            <a:off x="0" y="5661248"/>
            <a:ext cx="16382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="1" dirty="0" smtClean="0"/>
              <a:t>⑥</a:t>
            </a:r>
            <a:r>
              <a:rPr lang="en-US" altLang="ja-JP" sz="2000" b="1" dirty="0" smtClean="0"/>
              <a:t>N60-N90</a:t>
            </a:r>
            <a:endParaRPr lang="ja-JP" altLang="en-US" sz="2000" dirty="0"/>
          </a:p>
        </p:txBody>
      </p:sp>
      <p:sp>
        <p:nvSpPr>
          <p:cNvPr id="40" name="正方形/長方形 39"/>
          <p:cNvSpPr/>
          <p:nvPr/>
        </p:nvSpPr>
        <p:spPr>
          <a:xfrm>
            <a:off x="827584" y="6396335"/>
            <a:ext cx="504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(%)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11560" y="764704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7030A0"/>
                </a:solidFill>
              </a:rPr>
              <a:t>今後の研究の展開予定</a:t>
            </a:r>
            <a:r>
              <a:rPr kumimoji="1" lang="en-US" altLang="ja-JP" sz="2400" b="1" dirty="0" smtClean="0">
                <a:solidFill>
                  <a:srgbClr val="7030A0"/>
                </a:solidFill>
              </a:rPr>
              <a:t>…</a:t>
            </a:r>
            <a:endParaRPr kumimoji="1" lang="ja-JP" altLang="en-US" sz="2400" b="1" dirty="0">
              <a:solidFill>
                <a:srgbClr val="7030A0"/>
              </a:solidFill>
            </a:endParaRPr>
          </a:p>
        </p:txBody>
      </p:sp>
      <p:sp>
        <p:nvSpPr>
          <p:cNvPr id="3" name="雲 2"/>
          <p:cNvSpPr/>
          <p:nvPr/>
        </p:nvSpPr>
        <p:spPr>
          <a:xfrm>
            <a:off x="4067944" y="764704"/>
            <a:ext cx="792088" cy="62068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86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3568" y="2511480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002060"/>
                </a:solidFill>
              </a:rPr>
              <a:t>＊昼間・夜間の雲量の差が激しいところに着目して帯状平均をする！</a:t>
            </a:r>
            <a:endParaRPr kumimoji="1" lang="ja-JP" altLang="en-US" sz="2000" b="1" dirty="0">
              <a:solidFill>
                <a:srgbClr val="00206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55576" y="4077072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solidFill>
                  <a:schemeClr val="accent5">
                    <a:lumMod val="75000"/>
                  </a:schemeClr>
                </a:solidFill>
              </a:rPr>
              <a:t>なぜこのような差が出来るのか明らかにしていきたい！</a:t>
            </a:r>
            <a:endParaRPr kumimoji="1" lang="ja-JP" alt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95536" y="1988840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/>
              <a:t>＊</a:t>
            </a:r>
            <a:r>
              <a:rPr kumimoji="1" lang="en-US" altLang="ja-JP" sz="2000" b="1" dirty="0" smtClean="0"/>
              <a:t>monthly</a:t>
            </a:r>
            <a:r>
              <a:rPr kumimoji="1" lang="ja-JP" altLang="en-US" sz="2000" b="1" dirty="0" smtClean="0"/>
              <a:t>ではなく、</a:t>
            </a:r>
            <a:r>
              <a:rPr lang="ja-JP" altLang="en-US" sz="2000" b="1" dirty="0" smtClean="0"/>
              <a:t>気候値として</a:t>
            </a:r>
            <a:r>
              <a:rPr kumimoji="1" lang="ja-JP" altLang="en-US" sz="2000" b="1" dirty="0" smtClean="0"/>
              <a:t>昼間・夜間の雲量の差を出す</a:t>
            </a:r>
            <a:endParaRPr kumimoji="1" lang="ja-JP" altLang="en-US" sz="20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7544" y="3068960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/>
              <a:t>＊局所的な地域に着目して解析をする</a:t>
            </a:r>
            <a:endParaRPr kumimoji="1" lang="en-US" altLang="ja-JP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87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99592" y="980728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 smtClean="0"/>
              <a:t>昼の雲量変化が短波放射に関与している！</a:t>
            </a:r>
            <a:endParaRPr lang="en-US" altLang="ja-JP" sz="3200" b="1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979712" y="249289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昼の雲量変化が地球に降り注ぐ</a:t>
            </a:r>
            <a:endParaRPr kumimoji="1"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1128713"/>
            <a:ext cx="9145016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88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57288"/>
            <a:ext cx="8964488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89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graphicFrame>
        <p:nvGraphicFramePr>
          <p:cNvPr id="45057" name="Object 1"/>
          <p:cNvGraphicFramePr>
            <a:graphicFrameLocks noChangeAspect="1"/>
          </p:cNvGraphicFramePr>
          <p:nvPr/>
        </p:nvGraphicFramePr>
        <p:xfrm>
          <a:off x="0" y="476672"/>
          <a:ext cx="9144000" cy="6673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667" name="スライド" r:id="rId6" imgW="4570541" imgH="3427323" progId="PowerPoint.Slide.12">
                  <p:embed/>
                </p:oleObj>
              </mc:Choice>
              <mc:Fallback>
                <p:oleObj name="スライド" r:id="rId6" imgW="4570541" imgH="3427323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6672"/>
                        <a:ext cx="9144000" cy="66738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テキスト ボックス 34"/>
          <p:cNvSpPr txBox="1"/>
          <p:nvPr/>
        </p:nvSpPr>
        <p:spPr>
          <a:xfrm>
            <a:off x="0" y="0"/>
            <a:ext cx="9828584" cy="1200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 smtClean="0">
                <a:solidFill>
                  <a:srgbClr val="7030A0"/>
                </a:solidFill>
              </a:rPr>
              <a:t>1984-2009</a:t>
            </a:r>
            <a:r>
              <a:rPr kumimoji="1" lang="ja-JP" altLang="en-US" sz="3600" b="1" dirty="0" smtClean="0">
                <a:solidFill>
                  <a:srgbClr val="7030A0"/>
                </a:solidFill>
              </a:rPr>
              <a:t>における　　　</a:t>
            </a:r>
            <a:endParaRPr kumimoji="1" lang="en-US" altLang="ja-JP" sz="3600" b="1" dirty="0" smtClean="0">
              <a:solidFill>
                <a:srgbClr val="7030A0"/>
              </a:solidFill>
            </a:endParaRPr>
          </a:p>
          <a:p>
            <a:r>
              <a:rPr kumimoji="1" lang="ja-JP" altLang="en-US" sz="3600" b="1" dirty="0" smtClean="0">
                <a:solidFill>
                  <a:srgbClr val="7030A0"/>
                </a:solidFill>
              </a:rPr>
              <a:t>　　昼間</a:t>
            </a:r>
            <a:r>
              <a:rPr lang="ja-JP" altLang="en-US" sz="2400" b="1" dirty="0" smtClean="0">
                <a:solidFill>
                  <a:schemeClr val="accent1">
                    <a:lumMod val="75000"/>
                  </a:schemeClr>
                </a:solidFill>
              </a:rPr>
              <a:t>（気候値）</a:t>
            </a:r>
            <a:r>
              <a:rPr lang="ja-JP" altLang="en-US" sz="3600" b="1" dirty="0" smtClean="0">
                <a:solidFill>
                  <a:srgbClr val="7030A0"/>
                </a:solidFill>
              </a:rPr>
              <a:t>と　夜間</a:t>
            </a:r>
            <a:r>
              <a:rPr lang="ja-JP" altLang="en-US" sz="2400" b="1" dirty="0" smtClean="0">
                <a:solidFill>
                  <a:schemeClr val="accent1">
                    <a:lumMod val="75000"/>
                  </a:schemeClr>
                </a:solidFill>
              </a:rPr>
              <a:t>（気候値）</a:t>
            </a:r>
            <a:r>
              <a:rPr kumimoji="1" lang="ja-JP" altLang="en-US" sz="3600" b="1" dirty="0" smtClean="0">
                <a:solidFill>
                  <a:srgbClr val="7030A0"/>
                </a:solidFill>
              </a:rPr>
              <a:t>の</a:t>
            </a:r>
            <a:r>
              <a:rPr lang="ja-JP" altLang="en-US" sz="3600" b="1" dirty="0" smtClean="0">
                <a:solidFill>
                  <a:srgbClr val="7030A0"/>
                </a:solidFill>
              </a:rPr>
              <a:t>中層雲量の差　　</a:t>
            </a:r>
            <a:endParaRPr kumimoji="1" lang="en-US" altLang="ja-JP" sz="3600" b="1" dirty="0" smtClean="0">
              <a:solidFill>
                <a:srgbClr val="7030A0"/>
              </a:solidFill>
            </a:endParaRPr>
          </a:p>
        </p:txBody>
      </p:sp>
      <p:sp>
        <p:nvSpPr>
          <p:cNvPr id="36" name="太陽 35"/>
          <p:cNvSpPr/>
          <p:nvPr/>
        </p:nvSpPr>
        <p:spPr>
          <a:xfrm>
            <a:off x="0" y="549981"/>
            <a:ext cx="823094" cy="534158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月 36"/>
          <p:cNvSpPr/>
          <p:nvPr/>
        </p:nvSpPr>
        <p:spPr>
          <a:xfrm>
            <a:off x="3203848" y="693647"/>
            <a:ext cx="358087" cy="390715"/>
          </a:xfrm>
          <a:prstGeom prst="moon">
            <a:avLst>
              <a:gd name="adj" fmla="val 57831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/>
        </p:nvSpPr>
        <p:spPr>
          <a:xfrm>
            <a:off x="1115616" y="3789040"/>
            <a:ext cx="1647198" cy="1461182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/>
        </p:nvSpPr>
        <p:spPr>
          <a:xfrm>
            <a:off x="2411760" y="2708920"/>
            <a:ext cx="716173" cy="797008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/>
        </p:nvSpPr>
        <p:spPr>
          <a:xfrm>
            <a:off x="4355976" y="2996952"/>
            <a:ext cx="931024" cy="797008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/>
        </p:nvSpPr>
        <p:spPr>
          <a:xfrm>
            <a:off x="5796136" y="2924944"/>
            <a:ext cx="787790" cy="929843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/>
        </p:nvSpPr>
        <p:spPr>
          <a:xfrm>
            <a:off x="5220072" y="2564904"/>
            <a:ext cx="787790" cy="797008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円/楕円 42"/>
          <p:cNvSpPr/>
          <p:nvPr/>
        </p:nvSpPr>
        <p:spPr>
          <a:xfrm>
            <a:off x="4355977" y="4008461"/>
            <a:ext cx="1575582" cy="139476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/>
        </p:nvSpPr>
        <p:spPr>
          <a:xfrm>
            <a:off x="755576" y="6597352"/>
            <a:ext cx="7335165" cy="260648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 smtClean="0">
                <a:solidFill>
                  <a:schemeClr val="accent5">
                    <a:lumMod val="50000"/>
                  </a:schemeClr>
                </a:solidFill>
              </a:rPr>
              <a:t>正（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赤</a:t>
            </a:r>
            <a:r>
              <a:rPr lang="ja-JP" altLang="en-US" sz="2400" b="1" dirty="0" smtClean="0">
                <a:solidFill>
                  <a:schemeClr val="accent5">
                    <a:lumMod val="50000"/>
                  </a:schemeClr>
                </a:solidFill>
              </a:rPr>
              <a:t>）</a:t>
            </a:r>
            <a:r>
              <a:rPr kumimoji="1" lang="ja-JP" altLang="en-US" sz="2400" b="1" dirty="0" smtClean="0">
                <a:solidFill>
                  <a:schemeClr val="accent5">
                    <a:lumMod val="50000"/>
                  </a:schemeClr>
                </a:solidFill>
              </a:rPr>
              <a:t>→昼のほうが雲多　　</a:t>
            </a:r>
            <a:r>
              <a:rPr lang="ja-JP" altLang="en-US" sz="2400" b="1" dirty="0" smtClean="0">
                <a:solidFill>
                  <a:schemeClr val="accent5">
                    <a:lumMod val="50000"/>
                  </a:schemeClr>
                </a:solidFill>
              </a:rPr>
              <a:t>負（</a:t>
            </a:r>
            <a:r>
              <a:rPr lang="ja-JP" altLang="en-US" sz="2400" b="1" dirty="0" smtClean="0">
                <a:solidFill>
                  <a:srgbClr val="0070C0"/>
                </a:solidFill>
              </a:rPr>
              <a:t>青</a:t>
            </a:r>
            <a:r>
              <a:rPr lang="ja-JP" altLang="en-US" sz="2400" b="1" dirty="0" smtClean="0">
                <a:solidFill>
                  <a:schemeClr val="accent5">
                    <a:lumMod val="50000"/>
                  </a:schemeClr>
                </a:solidFill>
              </a:rPr>
              <a:t>）→夜のほうが雲多</a:t>
            </a:r>
            <a:endParaRPr kumimoji="1" lang="ja-JP" alt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45" name="直線コネクタ 44"/>
          <p:cNvCxnSpPr/>
          <p:nvPr/>
        </p:nvCxnSpPr>
        <p:spPr>
          <a:xfrm>
            <a:off x="899592" y="6858000"/>
            <a:ext cx="343763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4644008" y="6858000"/>
            <a:ext cx="343763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正方形/長方形 48"/>
          <p:cNvSpPr/>
          <p:nvPr/>
        </p:nvSpPr>
        <p:spPr>
          <a:xfrm>
            <a:off x="6948263" y="1340768"/>
            <a:ext cx="1424229" cy="334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緯度平均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971600" y="1412776"/>
            <a:ext cx="5328592" cy="1008112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solidFill>
                  <a:schemeClr val="accent5">
                    <a:lumMod val="50000"/>
                  </a:schemeClr>
                </a:solidFill>
              </a:rPr>
              <a:t>下層雲と逆の分布をしている？</a:t>
            </a:r>
            <a:endParaRPr lang="en-US" altLang="ja-JP" sz="28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flipH="1">
            <a:off x="6012160" y="6021288"/>
            <a:ext cx="6480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(%)</a:t>
            </a:r>
            <a:endParaRPr kumimoji="1" lang="ja-JP" altLang="en-US" sz="2400" dirty="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8713"/>
            <a:ext cx="914400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90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61048"/>
            <a:ext cx="9144000" cy="210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91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85850"/>
            <a:ext cx="8964488" cy="270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92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85850"/>
            <a:ext cx="9324527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93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0625" y="1858169"/>
            <a:ext cx="676275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0150" y="1867694"/>
            <a:ext cx="67437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9675" y="1858169"/>
            <a:ext cx="672465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1772816"/>
            <a:ext cx="679132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9200" y="1820069"/>
            <a:ext cx="670560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00150" y="1810544"/>
            <a:ext cx="67437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00150" y="1824831"/>
            <a:ext cx="67437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90625" y="1739106"/>
            <a:ext cx="67627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87624" y="1844824"/>
            <a:ext cx="683895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59632" y="1772816"/>
            <a:ext cx="675322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59632" y="1916832"/>
            <a:ext cx="6772275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59632" y="1916832"/>
            <a:ext cx="679132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テキスト ボックス 15"/>
          <p:cNvSpPr txBox="1"/>
          <p:nvPr/>
        </p:nvSpPr>
        <p:spPr>
          <a:xfrm>
            <a:off x="1259632" y="54868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755576" y="908720"/>
            <a:ext cx="5328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b="1" dirty="0" smtClean="0">
                <a:solidFill>
                  <a:srgbClr val="7030A0"/>
                </a:solidFill>
              </a:rPr>
              <a:t>昼間の地球</a:t>
            </a:r>
            <a:r>
              <a:rPr lang="ja-JP" altLang="en-US" sz="2800" b="1" dirty="0" err="1" smtClean="0">
                <a:solidFill>
                  <a:srgbClr val="7030A0"/>
                </a:solidFill>
              </a:rPr>
              <a:t>ー</a:t>
            </a:r>
            <a:r>
              <a:rPr lang="ja-JP" altLang="en-US" sz="2800" b="1" dirty="0" smtClean="0">
                <a:solidFill>
                  <a:srgbClr val="7030A0"/>
                </a:solidFill>
              </a:rPr>
              <a:t>　　夜の地球</a:t>
            </a:r>
            <a:endParaRPr lang="en-US" altLang="ja-JP" sz="2800" b="1" dirty="0" smtClean="0">
              <a:solidFill>
                <a:srgbClr val="7030A0"/>
              </a:solidFill>
            </a:endParaRPr>
          </a:p>
          <a:p>
            <a:pPr algn="ctr"/>
            <a:r>
              <a:rPr lang="ja-JP" altLang="en-US" sz="2800" b="1" dirty="0" smtClean="0">
                <a:solidFill>
                  <a:srgbClr val="7030A0"/>
                </a:solidFill>
              </a:rPr>
              <a:t>～月変化～</a:t>
            </a:r>
            <a:endParaRPr lang="en-US" altLang="ja-JP" sz="2800" b="1" dirty="0" smtClean="0">
              <a:solidFill>
                <a:srgbClr val="7030A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95536" y="1988840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schemeClr val="accent5">
                    <a:lumMod val="75000"/>
                  </a:schemeClr>
                </a:solidFill>
              </a:rPr>
              <a:t>４月</a:t>
            </a:r>
            <a:endParaRPr lang="ja-JP" alt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04048" y="76470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907704" y="6237312"/>
            <a:ext cx="54387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円/楕円 23"/>
          <p:cNvSpPr/>
          <p:nvPr/>
        </p:nvSpPr>
        <p:spPr>
          <a:xfrm>
            <a:off x="2123728" y="4149080"/>
            <a:ext cx="1512168" cy="1224136"/>
          </a:xfrm>
          <a:prstGeom prst="ellipse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6372200" y="2564904"/>
            <a:ext cx="864096" cy="108012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3419872" y="2924944"/>
            <a:ext cx="864096" cy="936104"/>
          </a:xfrm>
          <a:prstGeom prst="ellipse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5508104" y="4149080"/>
            <a:ext cx="1296144" cy="172819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251520" y="5229200"/>
            <a:ext cx="2448272" cy="864096"/>
          </a:xfrm>
          <a:prstGeom prst="rect">
            <a:avLst/>
          </a:prstGeom>
          <a:blipFill>
            <a:blip r:embed="rId1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chemeClr val="tx2"/>
                </a:solidFill>
              </a:rPr>
              <a:t>夜のほうが雲が多い！</a:t>
            </a:r>
            <a:endParaRPr kumimoji="1" lang="ja-JP" altLang="en-US" b="1" dirty="0">
              <a:solidFill>
                <a:schemeClr val="tx2"/>
              </a:solidFill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5652120" y="764704"/>
            <a:ext cx="2952328" cy="1008112"/>
          </a:xfrm>
          <a:prstGeom prst="rect">
            <a:avLst/>
          </a:prstGeom>
          <a:blipFill>
            <a:blip r:embed="rId16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 smtClean="0">
                <a:solidFill>
                  <a:schemeClr val="accent5">
                    <a:lumMod val="50000"/>
                  </a:schemeClr>
                </a:solidFill>
              </a:rPr>
              <a:t>紫</a:t>
            </a:r>
            <a:r>
              <a:rPr kumimoji="1" lang="ja-JP" altLang="en-US" sz="2000" b="1" dirty="0" smtClean="0">
                <a:solidFill>
                  <a:schemeClr val="accent5">
                    <a:lumMod val="50000"/>
                  </a:schemeClr>
                </a:solidFill>
              </a:rPr>
              <a:t>色→夜のほうが雲多</a:t>
            </a:r>
            <a:endParaRPr kumimoji="1" lang="en-US" altLang="ja-JP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kumimoji="1" lang="ja-JP" altLang="en-US" sz="2000" b="1" dirty="0" smtClean="0">
                <a:solidFill>
                  <a:schemeClr val="accent5">
                    <a:lumMod val="50000"/>
                  </a:schemeClr>
                </a:solidFill>
              </a:rPr>
              <a:t>黄色</a:t>
            </a:r>
            <a:r>
              <a:rPr lang="ja-JP" altLang="en-US" sz="2000" b="1" dirty="0" smtClean="0">
                <a:solidFill>
                  <a:schemeClr val="accent5">
                    <a:lumMod val="50000"/>
                  </a:schemeClr>
                </a:solidFill>
              </a:rPr>
              <a:t>→昼のほうが雲多</a:t>
            </a:r>
            <a:endParaRPr kumimoji="1" lang="ja-JP" altLang="en-US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1" name="太陽 30"/>
          <p:cNvSpPr/>
          <p:nvPr/>
        </p:nvSpPr>
        <p:spPr>
          <a:xfrm>
            <a:off x="827584" y="908720"/>
            <a:ext cx="576064" cy="504056"/>
          </a:xfrm>
          <a:prstGeom prst="su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月 31"/>
          <p:cNvSpPr/>
          <p:nvPr/>
        </p:nvSpPr>
        <p:spPr>
          <a:xfrm>
            <a:off x="3635896" y="908720"/>
            <a:ext cx="288032" cy="504056"/>
          </a:xfrm>
          <a:prstGeom prst="moon">
            <a:avLst>
              <a:gd name="adj" fmla="val 4830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452320" y="6093296"/>
            <a:ext cx="5760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(%)</a:t>
            </a:r>
            <a:endParaRPr kumimoji="1" lang="ja-JP" altLang="en-US" dirty="0"/>
          </a:p>
        </p:txBody>
      </p:sp>
      <p:sp>
        <p:nvSpPr>
          <p:cNvPr id="34" name="円/楕円 33"/>
          <p:cNvSpPr/>
          <p:nvPr/>
        </p:nvSpPr>
        <p:spPr>
          <a:xfrm>
            <a:off x="7020272" y="2996952"/>
            <a:ext cx="936104" cy="1664568"/>
          </a:xfrm>
          <a:prstGeom prst="ellipse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スライド番号プレースホルダ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94</a:t>
            </a:fld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107504" y="260648"/>
            <a:ext cx="1224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dirty="0" smtClean="0">
                <a:solidFill>
                  <a:schemeClr val="accent5">
                    <a:lumMod val="75000"/>
                  </a:schemeClr>
                </a:solidFill>
              </a:rPr>
              <a:t>５月</a:t>
            </a:r>
            <a:endParaRPr lang="ja-JP" alt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0" y="1700808"/>
            <a:ext cx="9108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chemeClr val="accent5">
                    <a:lumMod val="75000"/>
                  </a:schemeClr>
                </a:solidFill>
              </a:rPr>
              <a:t>10</a:t>
            </a:r>
            <a:r>
              <a:rPr lang="ja-JP" altLang="en-US" sz="2800" b="1" dirty="0" smtClean="0">
                <a:solidFill>
                  <a:schemeClr val="accent5">
                    <a:lumMod val="75000"/>
                  </a:schemeClr>
                </a:solidFill>
              </a:rPr>
              <a:t>月</a:t>
            </a:r>
            <a:endParaRPr lang="ja-JP" alt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4788024" y="260648"/>
            <a:ext cx="1224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dirty="0" smtClean="0">
                <a:solidFill>
                  <a:schemeClr val="accent5">
                    <a:lumMod val="75000"/>
                  </a:schemeClr>
                </a:solidFill>
              </a:rPr>
              <a:t>９月</a:t>
            </a:r>
            <a:endParaRPr lang="ja-JP" alt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179512" y="3573016"/>
            <a:ext cx="1224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dirty="0" smtClean="0">
                <a:solidFill>
                  <a:schemeClr val="accent5">
                    <a:lumMod val="75000"/>
                  </a:schemeClr>
                </a:solidFill>
              </a:rPr>
              <a:t>８月</a:t>
            </a:r>
            <a:endParaRPr lang="ja-JP" alt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251520" y="4077072"/>
            <a:ext cx="1224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dirty="0" smtClean="0">
                <a:solidFill>
                  <a:schemeClr val="accent5">
                    <a:lumMod val="75000"/>
                  </a:schemeClr>
                </a:solidFill>
              </a:rPr>
              <a:t>６月</a:t>
            </a:r>
            <a:endParaRPr lang="ja-JP" alt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395536" y="332656"/>
            <a:ext cx="1224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 smtClean="0">
                <a:solidFill>
                  <a:schemeClr val="accent5">
                    <a:lumMod val="75000"/>
                  </a:schemeClr>
                </a:solidFill>
              </a:rPr>
              <a:t>11</a:t>
            </a:r>
            <a:r>
              <a:rPr lang="ja-JP" altLang="en-US" sz="2800" b="1" dirty="0" smtClean="0">
                <a:solidFill>
                  <a:schemeClr val="accent5">
                    <a:lumMod val="75000"/>
                  </a:schemeClr>
                </a:solidFill>
              </a:rPr>
              <a:t>月</a:t>
            </a:r>
            <a:endParaRPr lang="ja-JP" alt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3851920" y="332656"/>
            <a:ext cx="1224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dirty="0" smtClean="0">
                <a:solidFill>
                  <a:schemeClr val="accent5">
                    <a:lumMod val="75000"/>
                  </a:schemeClr>
                </a:solidFill>
              </a:rPr>
              <a:t>６月</a:t>
            </a:r>
            <a:endParaRPr lang="ja-JP" alt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0" y="4509120"/>
            <a:ext cx="1224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 smtClean="0">
                <a:solidFill>
                  <a:schemeClr val="accent5">
                    <a:lumMod val="75000"/>
                  </a:schemeClr>
                </a:solidFill>
              </a:rPr>
              <a:t>12</a:t>
            </a:r>
            <a:r>
              <a:rPr lang="ja-JP" altLang="en-US" sz="2800" b="1" dirty="0" smtClean="0">
                <a:solidFill>
                  <a:schemeClr val="accent5">
                    <a:lumMod val="75000"/>
                  </a:schemeClr>
                </a:solidFill>
              </a:rPr>
              <a:t>月</a:t>
            </a:r>
            <a:endParaRPr lang="ja-JP" alt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2483768" y="332656"/>
            <a:ext cx="1224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  <a:r>
              <a:rPr lang="ja-JP" altLang="en-US" sz="2800" b="1" dirty="0" smtClean="0">
                <a:solidFill>
                  <a:schemeClr val="accent5">
                    <a:lumMod val="75000"/>
                  </a:schemeClr>
                </a:solidFill>
              </a:rPr>
              <a:t>月</a:t>
            </a:r>
            <a:endParaRPr lang="ja-JP" alt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0" y="620688"/>
            <a:ext cx="1224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 smtClean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ja-JP" altLang="en-US" sz="2800" b="1" dirty="0" smtClean="0">
                <a:solidFill>
                  <a:schemeClr val="accent5">
                    <a:lumMod val="75000"/>
                  </a:schemeClr>
                </a:solidFill>
              </a:rPr>
              <a:t>月</a:t>
            </a:r>
            <a:endParaRPr lang="ja-JP" alt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1403648" y="332656"/>
            <a:ext cx="1224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ja-JP" altLang="en-US" sz="2800" b="1" dirty="0" smtClean="0">
                <a:solidFill>
                  <a:schemeClr val="accent5">
                    <a:lumMod val="75000"/>
                  </a:schemeClr>
                </a:solidFill>
              </a:rPr>
              <a:t>月</a:t>
            </a:r>
            <a:endParaRPr lang="ja-JP" alt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3059832" y="188640"/>
            <a:ext cx="1224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dirty="0" smtClean="0">
                <a:solidFill>
                  <a:schemeClr val="accent5">
                    <a:lumMod val="75000"/>
                  </a:schemeClr>
                </a:solidFill>
              </a:rPr>
              <a:t>６月</a:t>
            </a:r>
            <a:endParaRPr lang="ja-JP" alt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95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２９８</a:t>
            </a:r>
            <a:endParaRPr kumimoji="1" lang="ja-JP" alt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0625" y="1858169"/>
            <a:ext cx="676275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96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Ｔ２９９</a:t>
            </a:r>
            <a:endParaRPr kumimoji="1" lang="ja-JP" alt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0150" y="1867694"/>
            <a:ext cx="67437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97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Ｔ３００</a:t>
            </a:r>
            <a:endParaRPr kumimoji="1" lang="ja-JP" alt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9675" y="1858169"/>
            <a:ext cx="672465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98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Ｔ３０１</a:t>
            </a:r>
            <a:endParaRPr kumimoji="1" lang="ja-JP" alt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772816"/>
            <a:ext cx="679132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D1B94-8005-4053-B1AF-7CCDDB817537}" type="slidenum">
              <a:rPr kumimoji="1" lang="ja-JP" altLang="en-US" smtClean="0"/>
              <a:pPr/>
              <a:t>99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9.1|3|2.6|2.8|2.7|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3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1|3.1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0.2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6.1|6.8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0.8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6|1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5.3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8|1.7|1.2|0.5|1.2|0.7|0.6|1.1|5.9|1.7|0.9|1.6|9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4.9|6.5|4.3|3.2|3.3|5.8"/>
</p:tagLst>
</file>

<file path=ppt/theme/theme1.xml><?xml version="1.0" encoding="utf-8"?>
<a:theme xmlns:a="http://schemas.openxmlformats.org/drawingml/2006/main" name="Office テーマ">
  <a:themeElements>
    <a:clrScheme name="メトロ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19630</TotalTime>
  <Words>2095</Words>
  <Application>Microsoft Office PowerPoint</Application>
  <PresentationFormat>画面に合わせる (4:3)</PresentationFormat>
  <Paragraphs>756</Paragraphs>
  <Slides>147</Slides>
  <Notes>147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147</vt:i4>
      </vt:variant>
    </vt:vector>
  </HeadingPairs>
  <TitlesOfParts>
    <vt:vector size="149" baseType="lpstr">
      <vt:lpstr>Office テーマ</vt:lpstr>
      <vt:lpstr>スライド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どうやって昼と夜を分けるか？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昼間に到達する短波放射量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２９８</vt:lpstr>
      <vt:lpstr>Ｔ２９９</vt:lpstr>
      <vt:lpstr>Ｔ３００</vt:lpstr>
      <vt:lpstr>Ｔ３０１</vt:lpstr>
      <vt:lpstr>３０２　</vt:lpstr>
      <vt:lpstr>303　9月</vt:lpstr>
      <vt:lpstr>Ｔ３０４　10月</vt:lpstr>
      <vt:lpstr>Ｔ３０５　11月</vt:lpstr>
      <vt:lpstr>Ｔ３０６　12月</vt:lpstr>
      <vt:lpstr>Ｔ３０７　1月</vt:lpstr>
      <vt:lpstr>３０８　2月</vt:lpstr>
      <vt:lpstr>Ｔ３０９　3月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2009年3月平均をした 昼間の地球の全雲量</vt:lpstr>
    </vt:vector>
  </TitlesOfParts>
  <Company>mie.univercity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３０８</dc:title>
  <dc:creator>深海冷蔵庫</dc:creator>
  <cp:lastModifiedBy>Yuta Ando</cp:lastModifiedBy>
  <cp:revision>1671</cp:revision>
  <dcterms:created xsi:type="dcterms:W3CDTF">2012-01-22T08:24:19Z</dcterms:created>
  <dcterms:modified xsi:type="dcterms:W3CDTF">2012-02-16T08:51:47Z</dcterms:modified>
</cp:coreProperties>
</file>