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9" r:id="rId2"/>
    <p:sldId id="425" r:id="rId3"/>
    <p:sldId id="292" r:id="rId4"/>
    <p:sldId id="302" r:id="rId5"/>
    <p:sldId id="294" r:id="rId6"/>
    <p:sldId id="427" r:id="rId7"/>
    <p:sldId id="296" r:id="rId8"/>
    <p:sldId id="267" r:id="rId9"/>
    <p:sldId id="297" r:id="rId10"/>
    <p:sldId id="317" r:id="rId11"/>
    <p:sldId id="268" r:id="rId12"/>
    <p:sldId id="269" r:id="rId13"/>
    <p:sldId id="270" r:id="rId14"/>
    <p:sldId id="328" r:id="rId15"/>
    <p:sldId id="410" r:id="rId16"/>
    <p:sldId id="420" r:id="rId17"/>
    <p:sldId id="409" r:id="rId18"/>
    <p:sldId id="345" r:id="rId19"/>
    <p:sldId id="431" r:id="rId20"/>
    <p:sldId id="411" r:id="rId21"/>
    <p:sldId id="417" r:id="rId22"/>
    <p:sldId id="429" r:id="rId23"/>
    <p:sldId id="340" r:id="rId24"/>
    <p:sldId id="424" r:id="rId25"/>
    <p:sldId id="418" r:id="rId26"/>
    <p:sldId id="422" r:id="rId27"/>
    <p:sldId id="412" r:id="rId28"/>
    <p:sldId id="432" r:id="rId29"/>
    <p:sldId id="428" r:id="rId30"/>
    <p:sldId id="434" r:id="rId31"/>
    <p:sldId id="435" r:id="rId32"/>
    <p:sldId id="407" r:id="rId33"/>
    <p:sldId id="408" r:id="rId34"/>
    <p:sldId id="334" r:id="rId35"/>
    <p:sldId id="421" r:id="rId36"/>
    <p:sldId id="439" r:id="rId37"/>
    <p:sldId id="440" r:id="rId3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F2FC"/>
    <a:srgbClr val="FFFFD1"/>
    <a:srgbClr val="FDC0BB"/>
    <a:srgbClr val="FCC7BC"/>
    <a:srgbClr val="D6FCFE"/>
    <a:srgbClr val="D6F9FE"/>
    <a:srgbClr val="CFDDED"/>
    <a:srgbClr val="C7FFAB"/>
    <a:srgbClr val="E0FEDE"/>
    <a:srgbClr val="E0F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399" autoAdjust="0"/>
    <p:restoredTop sz="97464" autoAdjust="0"/>
  </p:normalViewPr>
  <p:slideViewPr>
    <p:cSldViewPr showGuides="1">
      <p:cViewPr varScale="1">
        <p:scale>
          <a:sx n="97" d="100"/>
          <a:sy n="97" d="100"/>
        </p:scale>
        <p:origin x="-114" y="-3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sashi\Desktop\SEIKA\&#12414;&#12392;&#124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file:///C:\Users\masashi\Desktop\SEIKA\&#12414;&#12392;&#1241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asashi\Desktop\SEIKA\&#12414;&#12392;&#1241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cygwin\DATA\DATA\SEIKA\&#12414;&#12392;&#1241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asashi\Desktop\SEIKA\&#12414;&#12392;&#1241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asashi\Desktop\SEIKA\&#12414;&#12392;&#12417;.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asashi\Desktop\Book1.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sashi\Desktop\SEIKA\&#12414;&#12392;&#124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49526460733588"/>
          <c:y val="2.6910204421730918E-2"/>
          <c:w val="0.79854068241469811"/>
          <c:h val="0.7890147505389471"/>
        </c:manualLayout>
      </c:layout>
      <c:lineChart>
        <c:grouping val="standard"/>
        <c:varyColors val="0"/>
        <c:ser>
          <c:idx val="0"/>
          <c:order val="0"/>
          <c:spPr>
            <a:ln>
              <a:solidFill>
                <a:schemeClr val="tx2">
                  <a:lumMod val="60000"/>
                  <a:lumOff val="40000"/>
                </a:schemeClr>
              </a:solidFill>
            </a:ln>
          </c:spPr>
          <c:marker>
            <c:spPr>
              <a:solidFill>
                <a:schemeClr val="tx2">
                  <a:lumMod val="60000"/>
                  <a:lumOff val="40000"/>
                </a:schemeClr>
              </a:solidFill>
              <a:ln>
                <a:solidFill>
                  <a:schemeClr val="tx2">
                    <a:lumMod val="60000"/>
                    <a:lumOff val="40000"/>
                  </a:schemeClr>
                </a:solidFill>
              </a:ln>
            </c:spPr>
          </c:marker>
          <c:cat>
            <c:numRef>
              <c:f>Sheet1!$A$2:$A$33</c:f>
              <c:numCache>
                <c:formatCode>General</c:formatCode>
                <c:ptCount val="32"/>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numCache>
            </c:numRef>
          </c:cat>
          <c:val>
            <c:numRef>
              <c:f>Sheet1!$C$2:$C$33</c:f>
              <c:numCache>
                <c:formatCode>0.00</c:formatCode>
                <c:ptCount val="32"/>
                <c:pt idx="0">
                  <c:v>67.034099999999995</c:v>
                </c:pt>
                <c:pt idx="1">
                  <c:v>62.763800000000003</c:v>
                </c:pt>
                <c:pt idx="2">
                  <c:v>53.201300000000003</c:v>
                </c:pt>
                <c:pt idx="3">
                  <c:v>53.913600000000002</c:v>
                </c:pt>
                <c:pt idx="4">
                  <c:v>60.936100000000003</c:v>
                </c:pt>
                <c:pt idx="5">
                  <c:v>59.891399999999997</c:v>
                </c:pt>
                <c:pt idx="6">
                  <c:v>63.393700000000003</c:v>
                </c:pt>
                <c:pt idx="7">
                  <c:v>61.9816</c:v>
                </c:pt>
                <c:pt idx="8">
                  <c:v>61.872100000000003</c:v>
                </c:pt>
                <c:pt idx="9">
                  <c:v>61.289299999999997</c:v>
                </c:pt>
                <c:pt idx="10">
                  <c:v>50.566000000000003</c:v>
                </c:pt>
                <c:pt idx="11">
                  <c:v>60.029200000000003</c:v>
                </c:pt>
                <c:pt idx="12">
                  <c:v>54.115299999999998</c:v>
                </c:pt>
                <c:pt idx="13">
                  <c:v>56.369799999999998</c:v>
                </c:pt>
                <c:pt idx="14">
                  <c:v>46.600499999999997</c:v>
                </c:pt>
                <c:pt idx="15">
                  <c:v>56.992800000000003</c:v>
                </c:pt>
                <c:pt idx="16">
                  <c:v>49.417499999999997</c:v>
                </c:pt>
                <c:pt idx="17">
                  <c:v>64.770700000000005</c:v>
                </c:pt>
                <c:pt idx="18">
                  <c:v>57.257300000000001</c:v>
                </c:pt>
                <c:pt idx="19">
                  <c:v>46.596600000000002</c:v>
                </c:pt>
                <c:pt idx="20">
                  <c:v>48.049300000000002</c:v>
                </c:pt>
                <c:pt idx="21">
                  <c:v>49.965000000000003</c:v>
                </c:pt>
                <c:pt idx="22">
                  <c:v>58.1614</c:v>
                </c:pt>
                <c:pt idx="23">
                  <c:v>44.817399999999999</c:v>
                </c:pt>
                <c:pt idx="24">
                  <c:v>41.195399999999999</c:v>
                </c:pt>
                <c:pt idx="25">
                  <c:v>50.895699999999998</c:v>
                </c:pt>
                <c:pt idx="26">
                  <c:v>45.070099999999996</c:v>
                </c:pt>
                <c:pt idx="27">
                  <c:v>44.136299999999999</c:v>
                </c:pt>
                <c:pt idx="28">
                  <c:v>26.753900000000002</c:v>
                </c:pt>
                <c:pt idx="29">
                  <c:v>30.1311</c:v>
                </c:pt>
                <c:pt idx="30">
                  <c:v>34.296700000000001</c:v>
                </c:pt>
                <c:pt idx="31">
                  <c:v>30.748000000000001</c:v>
                </c:pt>
              </c:numCache>
            </c:numRef>
          </c:val>
          <c:smooth val="0"/>
        </c:ser>
        <c:dLbls>
          <c:showLegendKey val="0"/>
          <c:showVal val="0"/>
          <c:showCatName val="0"/>
          <c:showSerName val="0"/>
          <c:showPercent val="0"/>
          <c:showBubbleSize val="0"/>
        </c:dLbls>
        <c:marker val="1"/>
        <c:smooth val="0"/>
        <c:axId val="92806144"/>
        <c:axId val="92820608"/>
      </c:lineChart>
      <c:catAx>
        <c:axId val="92806144"/>
        <c:scaling>
          <c:orientation val="minMax"/>
        </c:scaling>
        <c:delete val="0"/>
        <c:axPos val="b"/>
        <c:numFmt formatCode="General" sourceLinked="1"/>
        <c:majorTickMark val="out"/>
        <c:minorTickMark val="none"/>
        <c:tickLblPos val="nextTo"/>
        <c:txPr>
          <a:bodyPr/>
          <a:lstStyle/>
          <a:p>
            <a:pPr>
              <a:defRPr sz="1800" b="1"/>
            </a:pPr>
            <a:endParaRPr lang="ja-JP"/>
          </a:p>
        </c:txPr>
        <c:crossAx val="92820608"/>
        <c:crosses val="autoZero"/>
        <c:auto val="1"/>
        <c:lblAlgn val="ctr"/>
        <c:lblOffset val="100"/>
        <c:tickLblSkip val="5"/>
        <c:noMultiLvlLbl val="0"/>
      </c:catAx>
      <c:valAx>
        <c:axId val="92820608"/>
        <c:scaling>
          <c:orientation val="minMax"/>
          <c:max val="80"/>
          <c:min val="0"/>
        </c:scaling>
        <c:delete val="0"/>
        <c:axPos val="l"/>
        <c:majorGridlines>
          <c:spPr>
            <a:ln>
              <a:solidFill>
                <a:schemeClr val="bg1">
                  <a:lumMod val="75000"/>
                </a:schemeClr>
              </a:solidFill>
              <a:prstDash val="sysDot"/>
            </a:ln>
          </c:spPr>
        </c:majorGridlines>
        <c:numFmt formatCode="General" sourceLinked="0"/>
        <c:majorTickMark val="out"/>
        <c:minorTickMark val="none"/>
        <c:tickLblPos val="nextTo"/>
        <c:txPr>
          <a:bodyPr/>
          <a:lstStyle/>
          <a:p>
            <a:pPr>
              <a:defRPr sz="1800" b="1"/>
            </a:pPr>
            <a:endParaRPr lang="ja-JP"/>
          </a:p>
        </c:txPr>
        <c:crossAx val="92806144"/>
        <c:crosses val="autoZero"/>
        <c:crossBetween val="between"/>
        <c:majorUnit val="10"/>
        <c:minorUnit val="10"/>
      </c:valAx>
      <c:spPr>
        <a:solidFill>
          <a:schemeClr val="bg1"/>
        </a:solidFill>
        <a:ln>
          <a:solidFill>
            <a:schemeClr val="tx1"/>
          </a:solidFill>
        </a:ln>
      </c:spPr>
    </c:plotArea>
    <c:plotVisOnly val="1"/>
    <c:dispBlanksAs val="gap"/>
    <c:showDLblsOverMax val="0"/>
  </c:chart>
  <c:spPr>
    <a:solidFill>
      <a:schemeClr val="bg1"/>
    </a:solidFill>
    <a:ln>
      <a:solidFill>
        <a:schemeClr val="bg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94416415605238"/>
          <c:y val="7.0447457057616888E-2"/>
          <c:w val="0.82781714785651794"/>
          <c:h val="0.75394005095307359"/>
        </c:manualLayout>
      </c:layout>
      <c:lineChart>
        <c:grouping val="standard"/>
        <c:varyColors val="0"/>
        <c:ser>
          <c:idx val="0"/>
          <c:order val="0"/>
          <c:spPr>
            <a:ln>
              <a:solidFill>
                <a:schemeClr val="tx1"/>
              </a:solidFill>
            </a:ln>
          </c:spPr>
          <c:marker>
            <c:spPr>
              <a:solidFill>
                <a:schemeClr val="tx1"/>
              </a:solidFill>
              <a:ln>
                <a:solidFill>
                  <a:schemeClr val="tx1"/>
                </a:solidFill>
              </a:ln>
            </c:spPr>
          </c:marker>
          <c:cat>
            <c:numRef>
              <c:f>Sheet1!$A$2:$A$33</c:f>
              <c:numCache>
                <c:formatCode>General</c:formatCode>
                <c:ptCount val="32"/>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numCache>
            </c:numRef>
          </c:cat>
          <c:val>
            <c:numRef>
              <c:f>Sheet1!$B$2:$B$33</c:f>
              <c:numCache>
                <c:formatCode>m"月"d"日"</c:formatCode>
                <c:ptCount val="32"/>
                <c:pt idx="0">
                  <c:v>40777</c:v>
                </c:pt>
                <c:pt idx="1">
                  <c:v>40783</c:v>
                </c:pt>
                <c:pt idx="2">
                  <c:v>40778</c:v>
                </c:pt>
                <c:pt idx="3">
                  <c:v>40799</c:v>
                </c:pt>
                <c:pt idx="4">
                  <c:v>40788</c:v>
                </c:pt>
                <c:pt idx="5">
                  <c:v>40798</c:v>
                </c:pt>
                <c:pt idx="6">
                  <c:v>40795</c:v>
                </c:pt>
                <c:pt idx="7">
                  <c:v>40802</c:v>
                </c:pt>
                <c:pt idx="8">
                  <c:v>40787</c:v>
                </c:pt>
                <c:pt idx="9">
                  <c:v>40789</c:v>
                </c:pt>
                <c:pt idx="10">
                  <c:v>40797</c:v>
                </c:pt>
                <c:pt idx="11">
                  <c:v>40794</c:v>
                </c:pt>
                <c:pt idx="12">
                  <c:v>40804</c:v>
                </c:pt>
                <c:pt idx="13">
                  <c:v>40786</c:v>
                </c:pt>
                <c:pt idx="14">
                  <c:v>40792</c:v>
                </c:pt>
                <c:pt idx="15">
                  <c:v>40791</c:v>
                </c:pt>
                <c:pt idx="16">
                  <c:v>40815</c:v>
                </c:pt>
                <c:pt idx="17">
                  <c:v>40783</c:v>
                </c:pt>
                <c:pt idx="18">
                  <c:v>40808</c:v>
                </c:pt>
                <c:pt idx="19">
                  <c:v>40801</c:v>
                </c:pt>
                <c:pt idx="20">
                  <c:v>40792</c:v>
                </c:pt>
                <c:pt idx="21">
                  <c:v>40794</c:v>
                </c:pt>
                <c:pt idx="22">
                  <c:v>40803</c:v>
                </c:pt>
                <c:pt idx="23">
                  <c:v>40797</c:v>
                </c:pt>
                <c:pt idx="24">
                  <c:v>40791</c:v>
                </c:pt>
                <c:pt idx="25">
                  <c:v>40793</c:v>
                </c:pt>
                <c:pt idx="26">
                  <c:v>40789</c:v>
                </c:pt>
                <c:pt idx="27">
                  <c:v>40808</c:v>
                </c:pt>
                <c:pt idx="28">
                  <c:v>40797</c:v>
                </c:pt>
                <c:pt idx="29">
                  <c:v>40794</c:v>
                </c:pt>
                <c:pt idx="30">
                  <c:v>40794</c:v>
                </c:pt>
                <c:pt idx="31">
                  <c:v>40797</c:v>
                </c:pt>
              </c:numCache>
            </c:numRef>
          </c:val>
          <c:smooth val="0"/>
        </c:ser>
        <c:dLbls>
          <c:showLegendKey val="0"/>
          <c:showVal val="0"/>
          <c:showCatName val="0"/>
          <c:showSerName val="0"/>
          <c:showPercent val="0"/>
          <c:showBubbleSize val="0"/>
        </c:dLbls>
        <c:marker val="1"/>
        <c:smooth val="0"/>
        <c:axId val="92856320"/>
        <c:axId val="92858240"/>
      </c:lineChart>
      <c:catAx>
        <c:axId val="92856320"/>
        <c:scaling>
          <c:orientation val="minMax"/>
        </c:scaling>
        <c:delete val="0"/>
        <c:axPos val="b"/>
        <c:numFmt formatCode="General" sourceLinked="1"/>
        <c:majorTickMark val="out"/>
        <c:minorTickMark val="none"/>
        <c:tickLblPos val="nextTo"/>
        <c:txPr>
          <a:bodyPr/>
          <a:lstStyle/>
          <a:p>
            <a:pPr>
              <a:defRPr sz="1800" b="1"/>
            </a:pPr>
            <a:endParaRPr lang="ja-JP"/>
          </a:p>
        </c:txPr>
        <c:crossAx val="92858240"/>
        <c:crosses val="autoZero"/>
        <c:auto val="1"/>
        <c:lblAlgn val="ctr"/>
        <c:lblOffset val="100"/>
        <c:tickLblSkip val="5"/>
        <c:noMultiLvlLbl val="0"/>
      </c:catAx>
      <c:valAx>
        <c:axId val="92858240"/>
        <c:scaling>
          <c:orientation val="minMax"/>
        </c:scaling>
        <c:delete val="0"/>
        <c:axPos val="l"/>
        <c:majorGridlines>
          <c:spPr>
            <a:ln>
              <a:prstDash val="sysDot"/>
            </a:ln>
          </c:spPr>
        </c:majorGridlines>
        <c:numFmt formatCode="m&quot;月&quot;d&quot;日&quot;" sourceLinked="1"/>
        <c:majorTickMark val="out"/>
        <c:minorTickMark val="none"/>
        <c:tickLblPos val="nextTo"/>
        <c:txPr>
          <a:bodyPr/>
          <a:lstStyle/>
          <a:p>
            <a:pPr>
              <a:defRPr sz="1600" b="1"/>
            </a:pPr>
            <a:endParaRPr lang="ja-JP"/>
          </a:p>
        </c:txPr>
        <c:crossAx val="92856320"/>
        <c:crosses val="autoZero"/>
        <c:crossBetween val="between"/>
      </c:valAx>
      <c:spPr>
        <a:ln>
          <a:solidFill>
            <a:schemeClr val="tx1"/>
          </a:solidFill>
        </a:ln>
      </c:spPr>
    </c:plotArea>
    <c:plotVisOnly val="1"/>
    <c:dispBlanksAs val="gap"/>
    <c:showDLblsOverMax val="0"/>
  </c:chart>
  <c:spPr>
    <a:solidFill>
      <a:schemeClr val="bg1"/>
    </a:solidFill>
    <a:ln>
      <a:solidFill>
        <a:schemeClr val="bg1"/>
      </a:solidFill>
      <a:prstDash val="sysDot"/>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5.1400554097404488E-2"/>
          <c:w val="0.86651159230096242"/>
          <c:h val="0.79523549139690874"/>
        </c:manualLayout>
      </c:layout>
      <c:lineChart>
        <c:grouping val="standard"/>
        <c:varyColors val="0"/>
        <c:ser>
          <c:idx val="0"/>
          <c:order val="0"/>
          <c:tx>
            <c:v>10月1日</c:v>
          </c:tx>
          <c:cat>
            <c:numRef>
              <c:f>Sheet1!$AJ$2:$AJ$33</c:f>
              <c:numCache>
                <c:formatCode>General</c:formatCode>
                <c:ptCount val="32"/>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numCache>
            </c:numRef>
          </c:cat>
          <c:val>
            <c:numRef>
              <c:f>Sheet1!$AL$2:$AL$33</c:f>
              <c:numCache>
                <c:formatCode>General</c:formatCode>
                <c:ptCount val="32"/>
                <c:pt idx="0">
                  <c:v>71.861000000000004</c:v>
                </c:pt>
                <c:pt idx="1">
                  <c:v>73.5441</c:v>
                </c:pt>
                <c:pt idx="2">
                  <c:v>70.079499999999996</c:v>
                </c:pt>
                <c:pt idx="3">
                  <c:v>62.3354</c:v>
                </c:pt>
                <c:pt idx="4">
                  <c:v>77.484300000000005</c:v>
                </c:pt>
                <c:pt idx="5">
                  <c:v>72.210800000000006</c:v>
                </c:pt>
                <c:pt idx="6">
                  <c:v>73.440700000000007</c:v>
                </c:pt>
                <c:pt idx="7">
                  <c:v>71.039000000000001</c:v>
                </c:pt>
                <c:pt idx="8">
                  <c:v>78.584699999999998</c:v>
                </c:pt>
                <c:pt idx="9">
                  <c:v>72.364599999999996</c:v>
                </c:pt>
                <c:pt idx="10">
                  <c:v>59.862400000000001</c:v>
                </c:pt>
                <c:pt idx="11">
                  <c:v>63.387900000000002</c:v>
                </c:pt>
                <c:pt idx="12">
                  <c:v>61.736600000000003</c:v>
                </c:pt>
                <c:pt idx="13">
                  <c:v>78.777900000000002</c:v>
                </c:pt>
                <c:pt idx="14">
                  <c:v>65.619900000000001</c:v>
                </c:pt>
                <c:pt idx="15">
                  <c:v>77.018900000000002</c:v>
                </c:pt>
                <c:pt idx="16">
                  <c:v>52.825699999999998</c:v>
                </c:pt>
                <c:pt idx="17">
                  <c:v>81.414199999999994</c:v>
                </c:pt>
                <c:pt idx="18">
                  <c:v>60.389099999999999</c:v>
                </c:pt>
                <c:pt idx="19">
                  <c:v>57.3245</c:v>
                </c:pt>
                <c:pt idx="20">
                  <c:v>62.190300000000001</c:v>
                </c:pt>
                <c:pt idx="21">
                  <c:v>63.463299999999997</c:v>
                </c:pt>
                <c:pt idx="22">
                  <c:v>70.628600000000006</c:v>
                </c:pt>
                <c:pt idx="23">
                  <c:v>55.034500000000001</c:v>
                </c:pt>
                <c:pt idx="24">
                  <c:v>47.162999999999997</c:v>
                </c:pt>
                <c:pt idx="25">
                  <c:v>64.212299999999999</c:v>
                </c:pt>
                <c:pt idx="26">
                  <c:v>51.041400000000003</c:v>
                </c:pt>
                <c:pt idx="27">
                  <c:v>48.176299999999998</c:v>
                </c:pt>
                <c:pt idx="28">
                  <c:v>31.262699999999999</c:v>
                </c:pt>
                <c:pt idx="29">
                  <c:v>40.848500000000001</c:v>
                </c:pt>
                <c:pt idx="30">
                  <c:v>46.706299999999999</c:v>
                </c:pt>
                <c:pt idx="31">
                  <c:v>43.305799999999998</c:v>
                </c:pt>
              </c:numCache>
            </c:numRef>
          </c:val>
          <c:smooth val="0"/>
        </c:ser>
        <c:ser>
          <c:idx val="1"/>
          <c:order val="1"/>
          <c:tx>
            <c:v>11月1日</c:v>
          </c:tx>
          <c:cat>
            <c:numRef>
              <c:f>Sheet1!$AJ$2:$AJ$33</c:f>
              <c:numCache>
                <c:formatCode>General</c:formatCode>
                <c:ptCount val="32"/>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numCache>
            </c:numRef>
          </c:cat>
          <c:val>
            <c:numRef>
              <c:f>Sheet1!$AQ$2:$AQ$33</c:f>
              <c:numCache>
                <c:formatCode>General</c:formatCode>
                <c:ptCount val="32"/>
                <c:pt idx="0">
                  <c:v>90.807500000000005</c:v>
                </c:pt>
                <c:pt idx="1">
                  <c:v>89.693200000000004</c:v>
                </c:pt>
                <c:pt idx="2">
                  <c:v>92.023799999999994</c:v>
                </c:pt>
                <c:pt idx="3">
                  <c:v>94.049599999999998</c:v>
                </c:pt>
                <c:pt idx="4">
                  <c:v>96.296499999999995</c:v>
                </c:pt>
                <c:pt idx="5">
                  <c:v>88.966099999999997</c:v>
                </c:pt>
                <c:pt idx="6">
                  <c:v>97.1066</c:v>
                </c:pt>
                <c:pt idx="7">
                  <c:v>91.065899999999999</c:v>
                </c:pt>
                <c:pt idx="8">
                  <c:v>92.215400000000002</c:v>
                </c:pt>
                <c:pt idx="9">
                  <c:v>94.621799999999993</c:v>
                </c:pt>
                <c:pt idx="10">
                  <c:v>89.9298</c:v>
                </c:pt>
                <c:pt idx="11">
                  <c:v>92.1614</c:v>
                </c:pt>
                <c:pt idx="12">
                  <c:v>88.841899999999995</c:v>
                </c:pt>
                <c:pt idx="13">
                  <c:v>95.341200000000001</c:v>
                </c:pt>
                <c:pt idx="14">
                  <c:v>90.065200000000004</c:v>
                </c:pt>
                <c:pt idx="15">
                  <c:v>93.750699999999995</c:v>
                </c:pt>
                <c:pt idx="16">
                  <c:v>86.745999999999995</c:v>
                </c:pt>
                <c:pt idx="17">
                  <c:v>90.075000000000003</c:v>
                </c:pt>
                <c:pt idx="18">
                  <c:v>86.504499999999993</c:v>
                </c:pt>
                <c:pt idx="19">
                  <c:v>84.250500000000002</c:v>
                </c:pt>
                <c:pt idx="20">
                  <c:v>93.211500000000001</c:v>
                </c:pt>
                <c:pt idx="21">
                  <c:v>94.805499999999995</c:v>
                </c:pt>
                <c:pt idx="22">
                  <c:v>92.382199999999997</c:v>
                </c:pt>
                <c:pt idx="23">
                  <c:v>87.130099999999999</c:v>
                </c:pt>
                <c:pt idx="24">
                  <c:v>85.760499999999993</c:v>
                </c:pt>
                <c:pt idx="25">
                  <c:v>91.642499999999998</c:v>
                </c:pt>
                <c:pt idx="26">
                  <c:v>84.748099999999994</c:v>
                </c:pt>
                <c:pt idx="27">
                  <c:v>83.554100000000005</c:v>
                </c:pt>
                <c:pt idx="28">
                  <c:v>74.870500000000007</c:v>
                </c:pt>
                <c:pt idx="29">
                  <c:v>87.108699999999999</c:v>
                </c:pt>
                <c:pt idx="30">
                  <c:v>80.792199999999994</c:v>
                </c:pt>
                <c:pt idx="31">
                  <c:v>80.792199999999994</c:v>
                </c:pt>
              </c:numCache>
            </c:numRef>
          </c:val>
          <c:smooth val="0"/>
        </c:ser>
        <c:ser>
          <c:idx val="2"/>
          <c:order val="2"/>
          <c:tx>
            <c:v>12月1日</c:v>
          </c:tx>
          <c:cat>
            <c:numRef>
              <c:f>Sheet1!$AJ$2:$AJ$33</c:f>
              <c:numCache>
                <c:formatCode>General</c:formatCode>
                <c:ptCount val="32"/>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numCache>
            </c:numRef>
          </c:cat>
          <c:val>
            <c:numRef>
              <c:f>Sheet1!$AW$2:$AW$33</c:f>
              <c:numCache>
                <c:formatCode>0.00</c:formatCode>
                <c:ptCount val="32"/>
                <c:pt idx="0">
                  <c:v>95.563900000000004</c:v>
                </c:pt>
                <c:pt idx="1">
                  <c:v>93.330200000000005</c:v>
                </c:pt>
                <c:pt idx="2">
                  <c:v>97.111900000000006</c:v>
                </c:pt>
                <c:pt idx="3">
                  <c:v>97.068399999999997</c:v>
                </c:pt>
                <c:pt idx="4">
                  <c:v>96.026399999999995</c:v>
                </c:pt>
                <c:pt idx="5">
                  <c:v>96.770399999999995</c:v>
                </c:pt>
                <c:pt idx="6">
                  <c:v>92.694699999999997</c:v>
                </c:pt>
                <c:pt idx="7">
                  <c:v>96.149799999999999</c:v>
                </c:pt>
                <c:pt idx="8">
                  <c:v>99.005499999999998</c:v>
                </c:pt>
                <c:pt idx="9">
                  <c:v>99.274900000000002</c:v>
                </c:pt>
                <c:pt idx="10">
                  <c:v>96.210499999999996</c:v>
                </c:pt>
                <c:pt idx="11">
                  <c:v>99.116900000000001</c:v>
                </c:pt>
                <c:pt idx="12">
                  <c:v>95.291300000000007</c:v>
                </c:pt>
                <c:pt idx="13">
                  <c:v>98.068600000000004</c:v>
                </c:pt>
                <c:pt idx="14">
                  <c:v>96.732299999999995</c:v>
                </c:pt>
                <c:pt idx="15">
                  <c:v>97.974400000000003</c:v>
                </c:pt>
                <c:pt idx="16">
                  <c:v>92.794600000000003</c:v>
                </c:pt>
                <c:pt idx="17">
                  <c:v>96.809700000000007</c:v>
                </c:pt>
                <c:pt idx="18">
                  <c:v>94.910300000000007</c:v>
                </c:pt>
                <c:pt idx="19">
                  <c:v>96.406700000000001</c:v>
                </c:pt>
                <c:pt idx="20">
                  <c:v>97.632300000000001</c:v>
                </c:pt>
                <c:pt idx="21">
                  <c:v>98.803899999999999</c:v>
                </c:pt>
                <c:pt idx="22">
                  <c:v>98.132599999999996</c:v>
                </c:pt>
                <c:pt idx="23">
                  <c:v>95.095699999999994</c:v>
                </c:pt>
                <c:pt idx="24">
                  <c:v>95.364800000000002</c:v>
                </c:pt>
                <c:pt idx="25">
                  <c:v>96.646600000000007</c:v>
                </c:pt>
                <c:pt idx="26">
                  <c:v>97.217299999999994</c:v>
                </c:pt>
                <c:pt idx="27">
                  <c:v>92.6982</c:v>
                </c:pt>
                <c:pt idx="28">
                  <c:v>87.421599999999998</c:v>
                </c:pt>
                <c:pt idx="29">
                  <c:v>98.327699999999993</c:v>
                </c:pt>
                <c:pt idx="30">
                  <c:v>95.459299999999999</c:v>
                </c:pt>
                <c:pt idx="31">
                  <c:v>94.449399999999997</c:v>
                </c:pt>
              </c:numCache>
            </c:numRef>
          </c:val>
          <c:smooth val="0"/>
        </c:ser>
        <c:dLbls>
          <c:showLegendKey val="0"/>
          <c:showVal val="0"/>
          <c:showCatName val="0"/>
          <c:showSerName val="0"/>
          <c:showPercent val="0"/>
          <c:showBubbleSize val="0"/>
        </c:dLbls>
        <c:marker val="1"/>
        <c:smooth val="0"/>
        <c:axId val="93198976"/>
        <c:axId val="93208960"/>
      </c:lineChart>
      <c:catAx>
        <c:axId val="93198976"/>
        <c:scaling>
          <c:orientation val="minMax"/>
        </c:scaling>
        <c:delete val="0"/>
        <c:axPos val="b"/>
        <c:numFmt formatCode="General" sourceLinked="1"/>
        <c:majorTickMark val="out"/>
        <c:minorTickMark val="none"/>
        <c:tickLblPos val="nextTo"/>
        <c:txPr>
          <a:bodyPr/>
          <a:lstStyle/>
          <a:p>
            <a:pPr>
              <a:defRPr sz="1800"/>
            </a:pPr>
            <a:endParaRPr lang="ja-JP"/>
          </a:p>
        </c:txPr>
        <c:crossAx val="93208960"/>
        <c:crosses val="autoZero"/>
        <c:auto val="1"/>
        <c:lblAlgn val="ctr"/>
        <c:lblOffset val="100"/>
        <c:tickLblSkip val="5"/>
        <c:noMultiLvlLbl val="0"/>
      </c:catAx>
      <c:valAx>
        <c:axId val="93208960"/>
        <c:scaling>
          <c:orientation val="minMax"/>
          <c:max val="100"/>
          <c:min val="0"/>
        </c:scaling>
        <c:delete val="0"/>
        <c:axPos val="l"/>
        <c:majorGridlines>
          <c:spPr>
            <a:ln>
              <a:prstDash val="sysDot"/>
            </a:ln>
          </c:spPr>
        </c:majorGridlines>
        <c:numFmt formatCode="General" sourceLinked="1"/>
        <c:majorTickMark val="out"/>
        <c:minorTickMark val="none"/>
        <c:tickLblPos val="nextTo"/>
        <c:txPr>
          <a:bodyPr/>
          <a:lstStyle/>
          <a:p>
            <a:pPr>
              <a:defRPr sz="1800"/>
            </a:pPr>
            <a:endParaRPr lang="ja-JP"/>
          </a:p>
        </c:txPr>
        <c:crossAx val="93198976"/>
        <c:crosses val="autoZero"/>
        <c:crossBetween val="between"/>
      </c:valAx>
      <c:spPr>
        <a:ln>
          <a:solidFill>
            <a:sysClr val="windowText" lastClr="000000"/>
          </a:solidFill>
        </a:ln>
      </c:spPr>
    </c:plotArea>
    <c:legend>
      <c:legendPos val="r"/>
      <c:layout>
        <c:manualLayout>
          <c:xMode val="edge"/>
          <c:yMode val="edge"/>
          <c:x val="0.18313888888888891"/>
          <c:y val="0.52720180810731987"/>
          <c:w val="0.18113888888888888"/>
          <c:h val="0.25115157480314959"/>
        </c:manualLayout>
      </c:layout>
      <c:overlay val="0"/>
      <c:txPr>
        <a:bodyPr/>
        <a:lstStyle/>
        <a:p>
          <a:pPr>
            <a:defRPr sz="1800"/>
          </a:pPr>
          <a:endParaRPr lang="ja-JP"/>
        </a:p>
      </c:txPr>
    </c:legend>
    <c:plotVisOnly val="1"/>
    <c:dispBlanksAs val="gap"/>
    <c:showDLblsOverMax val="0"/>
  </c:chart>
  <c:txPr>
    <a:bodyPr/>
    <a:lstStyle/>
    <a:p>
      <a:pPr>
        <a:defRPr b="1"/>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91907261592301"/>
          <c:y val="5.1400554097404488E-2"/>
          <c:w val="0.8716767279090113"/>
          <c:h val="0.77219889180519097"/>
        </c:manualLayout>
      </c:layout>
      <c:lineChart>
        <c:grouping val="standard"/>
        <c:varyColors val="0"/>
        <c:ser>
          <c:idx val="0"/>
          <c:order val="0"/>
          <c:tx>
            <c:v>10月</c:v>
          </c:tx>
          <c:cat>
            <c:numRef>
              <c:f>Sheet1!$AJ$2:$AJ$33</c:f>
              <c:numCache>
                <c:formatCode>General</c:formatCode>
                <c:ptCount val="32"/>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numCache>
            </c:numRef>
          </c:cat>
          <c:val>
            <c:numRef>
              <c:f>Sheet1!$AU$2:$AU$33</c:f>
              <c:numCache>
                <c:formatCode>0.00</c:formatCode>
                <c:ptCount val="32"/>
                <c:pt idx="0">
                  <c:v>0.59207812500000001</c:v>
                </c:pt>
                <c:pt idx="1">
                  <c:v>0.50465937500000013</c:v>
                </c:pt>
                <c:pt idx="2">
                  <c:v>0.73147666666666666</c:v>
                </c:pt>
                <c:pt idx="3">
                  <c:v>0.99106874999999994</c:v>
                </c:pt>
                <c:pt idx="4">
                  <c:v>0.62707333333333304</c:v>
                </c:pt>
                <c:pt idx="5">
                  <c:v>0.55850999999999973</c:v>
                </c:pt>
                <c:pt idx="6">
                  <c:v>0.7395593749999998</c:v>
                </c:pt>
                <c:pt idx="7">
                  <c:v>0.66756333333333329</c:v>
                </c:pt>
                <c:pt idx="8">
                  <c:v>0.43970000000000015</c:v>
                </c:pt>
                <c:pt idx="9">
                  <c:v>0.71797419354838699</c:v>
                </c:pt>
                <c:pt idx="10">
                  <c:v>0.96991612903225799</c:v>
                </c:pt>
                <c:pt idx="11">
                  <c:v>0.92817741935483866</c:v>
                </c:pt>
                <c:pt idx="12">
                  <c:v>0.87436451612903199</c:v>
                </c:pt>
                <c:pt idx="13">
                  <c:v>0.53429999999999989</c:v>
                </c:pt>
                <c:pt idx="14">
                  <c:v>0.78855806451612909</c:v>
                </c:pt>
                <c:pt idx="15">
                  <c:v>0.53973548387096748</c:v>
                </c:pt>
                <c:pt idx="16">
                  <c:v>1.0942032258064516</c:v>
                </c:pt>
                <c:pt idx="17">
                  <c:v>0.27938064516129063</c:v>
                </c:pt>
                <c:pt idx="18">
                  <c:v>0.84243225806451594</c:v>
                </c:pt>
                <c:pt idx="19">
                  <c:v>0.86858064516129041</c:v>
                </c:pt>
                <c:pt idx="20">
                  <c:v>1.0006838709677419</c:v>
                </c:pt>
                <c:pt idx="21">
                  <c:v>1.0110387096774194</c:v>
                </c:pt>
                <c:pt idx="22">
                  <c:v>0.70172903225806427</c:v>
                </c:pt>
                <c:pt idx="23">
                  <c:v>1.0353419354838709</c:v>
                </c:pt>
                <c:pt idx="24">
                  <c:v>1.2450806451612901</c:v>
                </c:pt>
                <c:pt idx="25">
                  <c:v>0.88484516129032253</c:v>
                </c:pt>
                <c:pt idx="26">
                  <c:v>1.0873129032258062</c:v>
                </c:pt>
                <c:pt idx="27">
                  <c:v>1.14121935483871</c:v>
                </c:pt>
                <c:pt idx="28">
                  <c:v>1.406703225806452</c:v>
                </c:pt>
                <c:pt idx="29">
                  <c:v>1.4922645161290322</c:v>
                </c:pt>
                <c:pt idx="30">
                  <c:v>1.0995451612903224</c:v>
                </c:pt>
                <c:pt idx="31">
                  <c:v>1.2092387096774193</c:v>
                </c:pt>
              </c:numCache>
            </c:numRef>
          </c:val>
          <c:smooth val="0"/>
        </c:ser>
        <c:ser>
          <c:idx val="1"/>
          <c:order val="1"/>
          <c:tx>
            <c:v>11月</c:v>
          </c:tx>
          <c:cat>
            <c:numRef>
              <c:f>Sheet1!$AJ$2:$AJ$33</c:f>
              <c:numCache>
                <c:formatCode>General</c:formatCode>
                <c:ptCount val="32"/>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numCache>
            </c:numRef>
          </c:cat>
          <c:val>
            <c:numRef>
              <c:f>Sheet1!$AY$2:$AY$33</c:f>
              <c:numCache>
                <c:formatCode>0.00</c:formatCode>
                <c:ptCount val="32"/>
                <c:pt idx="0">
                  <c:v>0.15854666666666664</c:v>
                </c:pt>
                <c:pt idx="1">
                  <c:v>0.12123333333333335</c:v>
                </c:pt>
                <c:pt idx="2">
                  <c:v>0.16960333333333372</c:v>
                </c:pt>
                <c:pt idx="3">
                  <c:v>0.10062666666666663</c:v>
                </c:pt>
                <c:pt idx="4">
                  <c:v>-9.0033333333333111E-3</c:v>
                </c:pt>
                <c:pt idx="5">
                  <c:v>0.26014333333333328</c:v>
                </c:pt>
                <c:pt idx="6">
                  <c:v>-0.14706333333333343</c:v>
                </c:pt>
                <c:pt idx="7">
                  <c:v>0.16946333333333333</c:v>
                </c:pt>
                <c:pt idx="8">
                  <c:v>0.22633666666666652</c:v>
                </c:pt>
                <c:pt idx="9">
                  <c:v>0.15510333333333365</c:v>
                </c:pt>
                <c:pt idx="10">
                  <c:v>0.20935666666666652</c:v>
                </c:pt>
                <c:pt idx="11">
                  <c:v>0.23185000000000003</c:v>
                </c:pt>
                <c:pt idx="12">
                  <c:v>0.21498000000000037</c:v>
                </c:pt>
                <c:pt idx="13">
                  <c:v>9.0913333333333429E-2</c:v>
                </c:pt>
                <c:pt idx="14">
                  <c:v>0.22223666666666636</c:v>
                </c:pt>
                <c:pt idx="15">
                  <c:v>0.14079000000000028</c:v>
                </c:pt>
                <c:pt idx="16">
                  <c:v>0.20162000000000024</c:v>
                </c:pt>
                <c:pt idx="17">
                  <c:v>0.22449000000000013</c:v>
                </c:pt>
                <c:pt idx="18">
                  <c:v>0.28019333333333379</c:v>
                </c:pt>
                <c:pt idx="19">
                  <c:v>0.4052066666666666</c:v>
                </c:pt>
                <c:pt idx="20">
                  <c:v>0.14735999999999999</c:v>
                </c:pt>
                <c:pt idx="21">
                  <c:v>0.13328000000000012</c:v>
                </c:pt>
                <c:pt idx="22">
                  <c:v>0.19167999999999996</c:v>
                </c:pt>
                <c:pt idx="23">
                  <c:v>0.26551999999999981</c:v>
                </c:pt>
                <c:pt idx="24">
                  <c:v>0.32014333333333361</c:v>
                </c:pt>
                <c:pt idx="25">
                  <c:v>0.16680333333333361</c:v>
                </c:pt>
                <c:pt idx="26">
                  <c:v>0.41564000000000001</c:v>
                </c:pt>
                <c:pt idx="27">
                  <c:v>0.30480333333333315</c:v>
                </c:pt>
                <c:pt idx="28">
                  <c:v>0.41836999999999969</c:v>
                </c:pt>
                <c:pt idx="29">
                  <c:v>0.37396666666666645</c:v>
                </c:pt>
                <c:pt idx="30">
                  <c:v>0.48890333333333352</c:v>
                </c:pt>
                <c:pt idx="31">
                  <c:v>0.45524000000000009</c:v>
                </c:pt>
              </c:numCache>
            </c:numRef>
          </c:val>
          <c:smooth val="0"/>
        </c:ser>
        <c:dLbls>
          <c:showLegendKey val="0"/>
          <c:showVal val="0"/>
          <c:showCatName val="0"/>
          <c:showSerName val="0"/>
          <c:showPercent val="0"/>
          <c:showBubbleSize val="0"/>
        </c:dLbls>
        <c:marker val="1"/>
        <c:smooth val="0"/>
        <c:axId val="94638080"/>
        <c:axId val="94639616"/>
      </c:lineChart>
      <c:catAx>
        <c:axId val="94638080"/>
        <c:scaling>
          <c:orientation val="minMax"/>
        </c:scaling>
        <c:delete val="0"/>
        <c:axPos val="b"/>
        <c:numFmt formatCode="General" sourceLinked="1"/>
        <c:majorTickMark val="out"/>
        <c:minorTickMark val="none"/>
        <c:tickLblPos val="low"/>
        <c:txPr>
          <a:bodyPr/>
          <a:lstStyle/>
          <a:p>
            <a:pPr>
              <a:defRPr sz="1800" b="1"/>
            </a:pPr>
            <a:endParaRPr lang="ja-JP"/>
          </a:p>
        </c:txPr>
        <c:crossAx val="94639616"/>
        <c:crosses val="autoZero"/>
        <c:auto val="1"/>
        <c:lblAlgn val="ctr"/>
        <c:lblOffset val="100"/>
        <c:tickLblSkip val="5"/>
        <c:noMultiLvlLbl val="0"/>
      </c:catAx>
      <c:valAx>
        <c:axId val="94639616"/>
        <c:scaling>
          <c:orientation val="minMax"/>
        </c:scaling>
        <c:delete val="0"/>
        <c:axPos val="l"/>
        <c:majorGridlines>
          <c:spPr>
            <a:ln>
              <a:prstDash val="sysDot"/>
            </a:ln>
          </c:spPr>
        </c:majorGridlines>
        <c:numFmt formatCode="0.00" sourceLinked="1"/>
        <c:majorTickMark val="out"/>
        <c:minorTickMark val="none"/>
        <c:tickLblPos val="nextTo"/>
        <c:txPr>
          <a:bodyPr/>
          <a:lstStyle/>
          <a:p>
            <a:pPr>
              <a:defRPr sz="2000" b="1"/>
            </a:pPr>
            <a:endParaRPr lang="ja-JP"/>
          </a:p>
        </c:txPr>
        <c:crossAx val="94638080"/>
        <c:crosses val="autoZero"/>
        <c:crossBetween val="between"/>
      </c:valAx>
      <c:spPr>
        <a:ln>
          <a:solidFill>
            <a:schemeClr val="tx1"/>
          </a:solidFill>
        </a:ln>
      </c:spPr>
    </c:plotArea>
    <c:legend>
      <c:legendPos val="r"/>
      <c:layout>
        <c:manualLayout>
          <c:xMode val="edge"/>
          <c:yMode val="edge"/>
          <c:x val="0.12822952622122447"/>
          <c:y val="5.4897428814215839E-2"/>
          <c:w val="0.13927777777777778"/>
          <c:h val="0.16743438320209975"/>
        </c:manualLayout>
      </c:layout>
      <c:overlay val="0"/>
      <c:txPr>
        <a:bodyPr/>
        <a:lstStyle/>
        <a:p>
          <a:pPr>
            <a:defRPr sz="1800" b="1"/>
          </a:pPr>
          <a:endParaRPr lang="ja-JP"/>
        </a:p>
      </c:txPr>
    </c:legend>
    <c:plotVisOnly val="1"/>
    <c:dispBlanksAs val="gap"/>
    <c:showDLblsOverMax val="0"/>
  </c:chart>
  <c:txPr>
    <a:bodyPr/>
    <a:lstStyle/>
    <a:p>
      <a:pPr>
        <a:defRPr sz="16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405074365704281E-2"/>
          <c:y val="5.1400554097404488E-2"/>
          <c:w val="0.89690048118985122"/>
          <c:h val="0.89719889180519097"/>
        </c:manualLayout>
      </c:layout>
      <c:lineChart>
        <c:grouping val="standard"/>
        <c:varyColors val="0"/>
        <c:ser>
          <c:idx val="0"/>
          <c:order val="0"/>
          <c:tx>
            <c:v>10月1日時点の海氷密接度</c:v>
          </c:tx>
          <c:marker>
            <c:symbol val="none"/>
          </c:marker>
          <c:cat>
            <c:numRef>
              <c:f>Sheet1!$AJ$2:$AJ$33</c:f>
              <c:numCache>
                <c:formatCode>General</c:formatCode>
                <c:ptCount val="32"/>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numCache>
            </c:numRef>
          </c:cat>
          <c:val>
            <c:numRef>
              <c:f>Sheet1!$AP$2:$AP$33</c:f>
              <c:numCache>
                <c:formatCode>General</c:formatCode>
                <c:ptCount val="32"/>
                <c:pt idx="0">
                  <c:v>0.73356412510018476</c:v>
                </c:pt>
                <c:pt idx="1">
                  <c:v>0.86756821445667764</c:v>
                </c:pt>
                <c:pt idx="2">
                  <c:v>0.59115206637944739</c:v>
                </c:pt>
                <c:pt idx="3">
                  <c:v>-2.6695388543162737E-2</c:v>
                </c:pt>
                <c:pt idx="4">
                  <c:v>1.1819291527046436</c:v>
                </c:pt>
                <c:pt idx="5">
                  <c:v>0.76119355353438678</c:v>
                </c:pt>
                <c:pt idx="6">
                  <c:v>0.85931865326312462</c:v>
                </c:pt>
                <c:pt idx="7">
                  <c:v>0.66770384554013074</c:v>
                </c:pt>
                <c:pt idx="8">
                  <c:v>1.2697223551938723</c:v>
                </c:pt>
                <c:pt idx="9">
                  <c:v>0.77346417743736984</c:v>
                </c:pt>
                <c:pt idx="10">
                  <c:v>-0.2239987234721558</c:v>
                </c:pt>
                <c:pt idx="11">
                  <c:v>5.7276208712302552E-2</c:v>
                </c:pt>
                <c:pt idx="12">
                  <c:v>-7.4469443114727848E-2</c:v>
                </c:pt>
                <c:pt idx="13">
                  <c:v>1.2851364289133556</c:v>
                </c:pt>
                <c:pt idx="14">
                  <c:v>0.23535184298707509</c:v>
                </c:pt>
                <c:pt idx="15">
                  <c:v>1.1447981490346257</c:v>
                </c:pt>
                <c:pt idx="16">
                  <c:v>-0.78540769108026198</c:v>
                </c:pt>
                <c:pt idx="17">
                  <c:v>1.4954683261528634</c:v>
                </c:pt>
                <c:pt idx="18">
                  <c:v>-0.18197702249880346</c:v>
                </c:pt>
                <c:pt idx="19">
                  <c:v>-0.42647997446944319</c:v>
                </c:pt>
                <c:pt idx="20">
                  <c:v>-3.8271900430828232E-2</c:v>
                </c:pt>
                <c:pt idx="21">
                  <c:v>6.3291846178394368E-2</c:v>
                </c:pt>
                <c:pt idx="22">
                  <c:v>0.63496090633476976</c:v>
                </c:pt>
                <c:pt idx="23">
                  <c:v>-0.60918302217967124</c:v>
                </c:pt>
                <c:pt idx="24">
                  <c:v>-1.2371948300622311</c:v>
                </c:pt>
                <c:pt idx="25">
                  <c:v>0.12304930588798446</c:v>
                </c:pt>
                <c:pt idx="26">
                  <c:v>-0.9277644806127332</c:v>
                </c:pt>
                <c:pt idx="27">
                  <c:v>-1.1563507260252117</c:v>
                </c:pt>
                <c:pt idx="28">
                  <c:v>-2.5057683101962662</c:v>
                </c:pt>
                <c:pt idx="29">
                  <c:v>-1.7409845220998883</c:v>
                </c:pt>
                <c:pt idx="30">
                  <c:v>-1.2736317217169302</c:v>
                </c:pt>
                <c:pt idx="31">
                  <c:v>-1.5449337801180791</c:v>
                </c:pt>
              </c:numCache>
            </c:numRef>
          </c:val>
          <c:smooth val="0"/>
        </c:ser>
        <c:ser>
          <c:idx val="1"/>
          <c:order val="1"/>
          <c:tx>
            <c:v>1日当たりの海氷増加率</c:v>
          </c:tx>
          <c:marker>
            <c:symbol val="none"/>
          </c:marker>
          <c:cat>
            <c:numRef>
              <c:f>Sheet1!$AJ$2:$AJ$33</c:f>
              <c:numCache>
                <c:formatCode>General</c:formatCode>
                <c:ptCount val="32"/>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numCache>
            </c:numRef>
          </c:cat>
          <c:val>
            <c:numRef>
              <c:f>Sheet1!$BA$2:$BA$33</c:f>
              <c:numCache>
                <c:formatCode>General</c:formatCode>
                <c:ptCount val="32"/>
                <c:pt idx="0">
                  <c:v>-0.94338688380281688</c:v>
                </c:pt>
                <c:pt idx="1">
                  <c:v>-1.2511993838028166</c:v>
                </c:pt>
                <c:pt idx="2">
                  <c:v>-0.45254694835680753</c:v>
                </c:pt>
                <c:pt idx="3">
                  <c:v>0.46150968309859142</c:v>
                </c:pt>
                <c:pt idx="4">
                  <c:v>-0.82016431924882738</c:v>
                </c:pt>
                <c:pt idx="5">
                  <c:v>-1.0615845070422545</c:v>
                </c:pt>
                <c:pt idx="6">
                  <c:v>-0.42408670774647955</c:v>
                </c:pt>
                <c:pt idx="7">
                  <c:v>-0.67759389671361525</c:v>
                </c:pt>
                <c:pt idx="8">
                  <c:v>-1.4799295774647883</c:v>
                </c:pt>
                <c:pt idx="9">
                  <c:v>-0.50009086778736977</c:v>
                </c:pt>
                <c:pt idx="10">
                  <c:v>0.38702862335302118</c:v>
                </c:pt>
                <c:pt idx="11">
                  <c:v>0.24006133575647423</c:v>
                </c:pt>
                <c:pt idx="12">
                  <c:v>5.0579282144478883E-2</c:v>
                </c:pt>
                <c:pt idx="13">
                  <c:v>-1.1468309859154935</c:v>
                </c:pt>
                <c:pt idx="14">
                  <c:v>-0.25155611085870039</c:v>
                </c:pt>
                <c:pt idx="15">
                  <c:v>-1.1276919582008187</c:v>
                </c:pt>
                <c:pt idx="16">
                  <c:v>0.82465924579736483</c:v>
                </c:pt>
                <c:pt idx="17">
                  <c:v>-2.0444343480236244</c:v>
                </c:pt>
                <c:pt idx="18">
                  <c:v>-6.1858246251704406E-2</c:v>
                </c:pt>
                <c:pt idx="19">
                  <c:v>3.0213539300318396E-2</c:v>
                </c:pt>
                <c:pt idx="20">
                  <c:v>0.49536574284416179</c:v>
                </c:pt>
                <c:pt idx="21">
                  <c:v>0.53182644252612465</c:v>
                </c:pt>
                <c:pt idx="22">
                  <c:v>-0.55729213993639348</c:v>
                </c:pt>
                <c:pt idx="23">
                  <c:v>0.61740118128123556</c:v>
                </c:pt>
                <c:pt idx="24">
                  <c:v>1.3559177646524303</c:v>
                </c:pt>
                <c:pt idx="25">
                  <c:v>8.7482962289868141E-2</c:v>
                </c:pt>
                <c:pt idx="26">
                  <c:v>0.80039754656974027</c:v>
                </c:pt>
                <c:pt idx="27">
                  <c:v>0.99020899591095068</c:v>
                </c:pt>
                <c:pt idx="28">
                  <c:v>1.9250113584734228</c:v>
                </c:pt>
                <c:pt idx="29">
                  <c:v>2.2262835074965928</c:v>
                </c:pt>
                <c:pt idx="30">
                  <c:v>0.84346887778282553</c:v>
                </c:pt>
                <c:pt idx="31">
                  <c:v>1.2297137664697864</c:v>
                </c:pt>
              </c:numCache>
            </c:numRef>
          </c:val>
          <c:smooth val="0"/>
        </c:ser>
        <c:dLbls>
          <c:showLegendKey val="0"/>
          <c:showVal val="0"/>
          <c:showCatName val="0"/>
          <c:showSerName val="0"/>
          <c:showPercent val="0"/>
          <c:showBubbleSize val="0"/>
        </c:dLbls>
        <c:marker val="1"/>
        <c:smooth val="0"/>
        <c:axId val="94696960"/>
        <c:axId val="94698496"/>
      </c:lineChart>
      <c:catAx>
        <c:axId val="94696960"/>
        <c:scaling>
          <c:orientation val="minMax"/>
        </c:scaling>
        <c:delete val="0"/>
        <c:axPos val="b"/>
        <c:numFmt formatCode="General" sourceLinked="1"/>
        <c:majorTickMark val="out"/>
        <c:minorTickMark val="none"/>
        <c:tickLblPos val="nextTo"/>
        <c:txPr>
          <a:bodyPr/>
          <a:lstStyle/>
          <a:p>
            <a:pPr>
              <a:defRPr sz="2400"/>
            </a:pPr>
            <a:endParaRPr lang="ja-JP"/>
          </a:p>
        </c:txPr>
        <c:crossAx val="94698496"/>
        <c:crosses val="autoZero"/>
        <c:auto val="1"/>
        <c:lblAlgn val="ctr"/>
        <c:lblOffset val="100"/>
        <c:noMultiLvlLbl val="0"/>
      </c:catAx>
      <c:valAx>
        <c:axId val="94698496"/>
        <c:scaling>
          <c:orientation val="minMax"/>
        </c:scaling>
        <c:delete val="0"/>
        <c:axPos val="l"/>
        <c:majorGridlines/>
        <c:numFmt formatCode="General" sourceLinked="1"/>
        <c:majorTickMark val="out"/>
        <c:minorTickMark val="none"/>
        <c:tickLblPos val="nextTo"/>
        <c:txPr>
          <a:bodyPr/>
          <a:lstStyle/>
          <a:p>
            <a:pPr>
              <a:defRPr sz="2800"/>
            </a:pPr>
            <a:endParaRPr lang="ja-JP"/>
          </a:p>
        </c:txPr>
        <c:crossAx val="94696960"/>
        <c:crosses val="autoZero"/>
        <c:crossBetween val="between"/>
      </c:valAx>
      <c:spPr>
        <a:ln>
          <a:solidFill>
            <a:schemeClr val="tx1"/>
          </a:solidFill>
        </a:ln>
      </c:spPr>
    </c:plotArea>
    <c:legend>
      <c:legendPos val="r"/>
      <c:layout>
        <c:manualLayout>
          <c:xMode val="edge"/>
          <c:yMode val="edge"/>
          <c:x val="0.1103365251676858"/>
          <c:y val="5.1310512026730946E-2"/>
          <c:w val="0.45090774512470821"/>
          <c:h val="0.16743438320209975"/>
        </c:manualLayout>
      </c:layout>
      <c:overlay val="0"/>
      <c:txPr>
        <a:bodyPr/>
        <a:lstStyle/>
        <a:p>
          <a:pPr>
            <a:defRPr sz="2000" b="0"/>
          </a:pPr>
          <a:endParaRPr lang="ja-JP"/>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221408893907145"/>
          <c:y val="5.3853609218090188E-2"/>
          <c:w val="0.79854068241469811"/>
          <c:h val="0.7890147505389471"/>
        </c:manualLayout>
      </c:layout>
      <c:lineChart>
        <c:grouping val="standard"/>
        <c:varyColors val="0"/>
        <c:ser>
          <c:idx val="0"/>
          <c:order val="0"/>
          <c:spPr>
            <a:ln>
              <a:solidFill>
                <a:schemeClr val="tx2">
                  <a:lumMod val="60000"/>
                  <a:lumOff val="40000"/>
                </a:schemeClr>
              </a:solidFill>
            </a:ln>
          </c:spPr>
          <c:marker>
            <c:spPr>
              <a:solidFill>
                <a:schemeClr val="tx2">
                  <a:lumMod val="60000"/>
                  <a:lumOff val="40000"/>
                </a:schemeClr>
              </a:solidFill>
              <a:ln>
                <a:solidFill>
                  <a:schemeClr val="tx2">
                    <a:lumMod val="60000"/>
                    <a:lumOff val="40000"/>
                  </a:schemeClr>
                </a:solidFill>
              </a:ln>
            </c:spPr>
          </c:marker>
          <c:cat>
            <c:numRef>
              <c:f>Sheet1!$A$2:$A$33</c:f>
              <c:numCache>
                <c:formatCode>General</c:formatCode>
                <c:ptCount val="32"/>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numCache>
            </c:numRef>
          </c:cat>
          <c:val>
            <c:numRef>
              <c:f>Sheet1!$C$2:$C$33</c:f>
              <c:numCache>
                <c:formatCode>0.00</c:formatCode>
                <c:ptCount val="32"/>
                <c:pt idx="0">
                  <c:v>67.034099999999995</c:v>
                </c:pt>
                <c:pt idx="1">
                  <c:v>62.763800000000003</c:v>
                </c:pt>
                <c:pt idx="2">
                  <c:v>53.201300000000003</c:v>
                </c:pt>
                <c:pt idx="3">
                  <c:v>53.913600000000002</c:v>
                </c:pt>
                <c:pt idx="4">
                  <c:v>60.936100000000003</c:v>
                </c:pt>
                <c:pt idx="5">
                  <c:v>59.891399999999997</c:v>
                </c:pt>
                <c:pt idx="6">
                  <c:v>63.393700000000003</c:v>
                </c:pt>
                <c:pt idx="7">
                  <c:v>61.9816</c:v>
                </c:pt>
                <c:pt idx="8">
                  <c:v>61.872100000000003</c:v>
                </c:pt>
                <c:pt idx="9">
                  <c:v>61.289299999999997</c:v>
                </c:pt>
                <c:pt idx="10">
                  <c:v>50.566000000000003</c:v>
                </c:pt>
                <c:pt idx="11">
                  <c:v>60.029200000000003</c:v>
                </c:pt>
                <c:pt idx="12">
                  <c:v>54.115299999999998</c:v>
                </c:pt>
                <c:pt idx="13">
                  <c:v>56.369799999999998</c:v>
                </c:pt>
                <c:pt idx="14">
                  <c:v>46.600499999999997</c:v>
                </c:pt>
                <c:pt idx="15">
                  <c:v>56.992800000000003</c:v>
                </c:pt>
                <c:pt idx="16">
                  <c:v>49.417499999999997</c:v>
                </c:pt>
                <c:pt idx="17">
                  <c:v>64.770700000000005</c:v>
                </c:pt>
                <c:pt idx="18">
                  <c:v>57.257300000000001</c:v>
                </c:pt>
                <c:pt idx="19">
                  <c:v>46.596600000000002</c:v>
                </c:pt>
                <c:pt idx="20">
                  <c:v>48.049300000000002</c:v>
                </c:pt>
                <c:pt idx="21">
                  <c:v>49.965000000000003</c:v>
                </c:pt>
                <c:pt idx="22">
                  <c:v>58.1614</c:v>
                </c:pt>
                <c:pt idx="23">
                  <c:v>44.817399999999999</c:v>
                </c:pt>
                <c:pt idx="24">
                  <c:v>41.195399999999999</c:v>
                </c:pt>
                <c:pt idx="25">
                  <c:v>50.895699999999998</c:v>
                </c:pt>
                <c:pt idx="26">
                  <c:v>45.070099999999996</c:v>
                </c:pt>
                <c:pt idx="27">
                  <c:v>44.136299999999999</c:v>
                </c:pt>
                <c:pt idx="28">
                  <c:v>26.753900000000002</c:v>
                </c:pt>
                <c:pt idx="29">
                  <c:v>30.1311</c:v>
                </c:pt>
                <c:pt idx="30">
                  <c:v>34.296700000000001</c:v>
                </c:pt>
                <c:pt idx="31">
                  <c:v>30.748000000000001</c:v>
                </c:pt>
              </c:numCache>
            </c:numRef>
          </c:val>
          <c:smooth val="0"/>
        </c:ser>
        <c:dLbls>
          <c:showLegendKey val="0"/>
          <c:showVal val="0"/>
          <c:showCatName val="0"/>
          <c:showSerName val="0"/>
          <c:showPercent val="0"/>
          <c:showBubbleSize val="0"/>
        </c:dLbls>
        <c:marker val="1"/>
        <c:smooth val="0"/>
        <c:axId val="93295360"/>
        <c:axId val="93297280"/>
      </c:lineChart>
      <c:catAx>
        <c:axId val="93295360"/>
        <c:scaling>
          <c:orientation val="minMax"/>
        </c:scaling>
        <c:delete val="0"/>
        <c:axPos val="b"/>
        <c:numFmt formatCode="General" sourceLinked="1"/>
        <c:majorTickMark val="out"/>
        <c:minorTickMark val="none"/>
        <c:tickLblPos val="nextTo"/>
        <c:txPr>
          <a:bodyPr/>
          <a:lstStyle/>
          <a:p>
            <a:pPr>
              <a:defRPr sz="1800" b="1"/>
            </a:pPr>
            <a:endParaRPr lang="ja-JP"/>
          </a:p>
        </c:txPr>
        <c:crossAx val="93297280"/>
        <c:crosses val="autoZero"/>
        <c:auto val="1"/>
        <c:lblAlgn val="ctr"/>
        <c:lblOffset val="100"/>
        <c:tickLblSkip val="5"/>
        <c:noMultiLvlLbl val="0"/>
      </c:catAx>
      <c:valAx>
        <c:axId val="93297280"/>
        <c:scaling>
          <c:orientation val="minMax"/>
          <c:max val="80"/>
          <c:min val="0"/>
        </c:scaling>
        <c:delete val="0"/>
        <c:axPos val="l"/>
        <c:majorGridlines>
          <c:spPr>
            <a:ln>
              <a:solidFill>
                <a:schemeClr val="bg1">
                  <a:lumMod val="75000"/>
                </a:schemeClr>
              </a:solidFill>
              <a:prstDash val="sysDot"/>
            </a:ln>
          </c:spPr>
        </c:majorGridlines>
        <c:numFmt formatCode="General" sourceLinked="0"/>
        <c:majorTickMark val="out"/>
        <c:minorTickMark val="none"/>
        <c:tickLblPos val="nextTo"/>
        <c:txPr>
          <a:bodyPr/>
          <a:lstStyle/>
          <a:p>
            <a:pPr>
              <a:defRPr sz="1800" b="1"/>
            </a:pPr>
            <a:endParaRPr lang="ja-JP"/>
          </a:p>
        </c:txPr>
        <c:crossAx val="93295360"/>
        <c:crosses val="autoZero"/>
        <c:crossBetween val="between"/>
        <c:majorUnit val="10"/>
        <c:minorUnit val="10"/>
      </c:valAx>
      <c:spPr>
        <a:solidFill>
          <a:schemeClr val="bg1"/>
        </a:solidFill>
        <a:ln>
          <a:solidFill>
            <a:schemeClr val="tx1"/>
          </a:solidFill>
        </a:ln>
      </c:spPr>
    </c:plotArea>
    <c:plotVisOnly val="1"/>
    <c:dispBlanksAs val="gap"/>
    <c:showDLblsOverMax val="0"/>
  </c:chart>
  <c:spPr>
    <a:solidFill>
      <a:schemeClr val="bg1"/>
    </a:solidFill>
    <a:ln>
      <a:solidFill>
        <a:schemeClr val="bg1"/>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91907261592301"/>
          <c:y val="5.1400554097404488E-2"/>
          <c:w val="0.8716767279090113"/>
          <c:h val="0.77219889180519097"/>
        </c:manualLayout>
      </c:layout>
      <c:lineChart>
        <c:grouping val="standard"/>
        <c:varyColors val="0"/>
        <c:ser>
          <c:idx val="0"/>
          <c:order val="0"/>
          <c:tx>
            <c:v>10月</c:v>
          </c:tx>
          <c:cat>
            <c:numRef>
              <c:f>Sheet1!$AJ$2:$AJ$33</c:f>
              <c:numCache>
                <c:formatCode>General</c:formatCode>
                <c:ptCount val="32"/>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numCache>
            </c:numRef>
          </c:cat>
          <c:val>
            <c:numRef>
              <c:f>Sheet1!$AU$2:$AU$33</c:f>
              <c:numCache>
                <c:formatCode>0.00</c:formatCode>
                <c:ptCount val="32"/>
                <c:pt idx="0">
                  <c:v>0.59207812500000001</c:v>
                </c:pt>
                <c:pt idx="1">
                  <c:v>0.50465937500000013</c:v>
                </c:pt>
                <c:pt idx="2">
                  <c:v>0.73147666666666666</c:v>
                </c:pt>
                <c:pt idx="3">
                  <c:v>0.99106874999999994</c:v>
                </c:pt>
                <c:pt idx="4">
                  <c:v>0.62707333333333304</c:v>
                </c:pt>
                <c:pt idx="5">
                  <c:v>0.55850999999999973</c:v>
                </c:pt>
                <c:pt idx="6">
                  <c:v>0.7395593749999998</c:v>
                </c:pt>
                <c:pt idx="7">
                  <c:v>0.66756333333333329</c:v>
                </c:pt>
                <c:pt idx="8">
                  <c:v>0.43970000000000015</c:v>
                </c:pt>
                <c:pt idx="9">
                  <c:v>0.71797419354838699</c:v>
                </c:pt>
                <c:pt idx="10">
                  <c:v>0.96991612903225799</c:v>
                </c:pt>
                <c:pt idx="11">
                  <c:v>0.92817741935483866</c:v>
                </c:pt>
                <c:pt idx="12">
                  <c:v>0.87436451612903199</c:v>
                </c:pt>
                <c:pt idx="13">
                  <c:v>0.53429999999999989</c:v>
                </c:pt>
                <c:pt idx="14">
                  <c:v>0.78855806451612909</c:v>
                </c:pt>
                <c:pt idx="15">
                  <c:v>0.53973548387096748</c:v>
                </c:pt>
                <c:pt idx="16">
                  <c:v>1.0942032258064516</c:v>
                </c:pt>
                <c:pt idx="17">
                  <c:v>0.27938064516129063</c:v>
                </c:pt>
                <c:pt idx="18">
                  <c:v>0.84243225806451594</c:v>
                </c:pt>
                <c:pt idx="19">
                  <c:v>0.86858064516129041</c:v>
                </c:pt>
                <c:pt idx="20">
                  <c:v>1.0006838709677419</c:v>
                </c:pt>
                <c:pt idx="21">
                  <c:v>1.0110387096774194</c:v>
                </c:pt>
                <c:pt idx="22">
                  <c:v>0.70172903225806427</c:v>
                </c:pt>
                <c:pt idx="23">
                  <c:v>1.0353419354838709</c:v>
                </c:pt>
                <c:pt idx="24">
                  <c:v>1.2450806451612901</c:v>
                </c:pt>
                <c:pt idx="25">
                  <c:v>0.88484516129032253</c:v>
                </c:pt>
                <c:pt idx="26">
                  <c:v>1.0873129032258062</c:v>
                </c:pt>
                <c:pt idx="27">
                  <c:v>1.14121935483871</c:v>
                </c:pt>
                <c:pt idx="28">
                  <c:v>1.406703225806452</c:v>
                </c:pt>
                <c:pt idx="29">
                  <c:v>1.4922645161290322</c:v>
                </c:pt>
                <c:pt idx="30">
                  <c:v>1.0995451612903224</c:v>
                </c:pt>
                <c:pt idx="31">
                  <c:v>1.2092387096774193</c:v>
                </c:pt>
              </c:numCache>
            </c:numRef>
          </c:val>
          <c:smooth val="0"/>
        </c:ser>
        <c:ser>
          <c:idx val="1"/>
          <c:order val="1"/>
          <c:tx>
            <c:v>11月</c:v>
          </c:tx>
          <c:cat>
            <c:numRef>
              <c:f>Sheet1!$AJ$2:$AJ$33</c:f>
              <c:numCache>
                <c:formatCode>General</c:formatCode>
                <c:ptCount val="32"/>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numCache>
            </c:numRef>
          </c:cat>
          <c:val>
            <c:numRef>
              <c:f>Sheet1!$AY$2:$AY$33</c:f>
              <c:numCache>
                <c:formatCode>0.00</c:formatCode>
                <c:ptCount val="32"/>
                <c:pt idx="0">
                  <c:v>0.15854666666666664</c:v>
                </c:pt>
                <c:pt idx="1">
                  <c:v>0.12123333333333335</c:v>
                </c:pt>
                <c:pt idx="2">
                  <c:v>0.16960333333333372</c:v>
                </c:pt>
                <c:pt idx="3">
                  <c:v>0.10062666666666663</c:v>
                </c:pt>
                <c:pt idx="4">
                  <c:v>-9.0033333333333111E-3</c:v>
                </c:pt>
                <c:pt idx="5">
                  <c:v>0.26014333333333328</c:v>
                </c:pt>
                <c:pt idx="6">
                  <c:v>-0.14706333333333343</c:v>
                </c:pt>
                <c:pt idx="7">
                  <c:v>0.16946333333333333</c:v>
                </c:pt>
                <c:pt idx="8">
                  <c:v>0.22633666666666652</c:v>
                </c:pt>
                <c:pt idx="9">
                  <c:v>0.15510333333333365</c:v>
                </c:pt>
                <c:pt idx="10">
                  <c:v>0.20935666666666652</c:v>
                </c:pt>
                <c:pt idx="11">
                  <c:v>0.23185000000000003</c:v>
                </c:pt>
                <c:pt idx="12">
                  <c:v>0.21498000000000037</c:v>
                </c:pt>
                <c:pt idx="13">
                  <c:v>9.0913333333333429E-2</c:v>
                </c:pt>
                <c:pt idx="14">
                  <c:v>0.22223666666666636</c:v>
                </c:pt>
                <c:pt idx="15">
                  <c:v>0.14079000000000028</c:v>
                </c:pt>
                <c:pt idx="16">
                  <c:v>0.20162000000000024</c:v>
                </c:pt>
                <c:pt idx="17">
                  <c:v>0.22449000000000013</c:v>
                </c:pt>
                <c:pt idx="18">
                  <c:v>0.28019333333333379</c:v>
                </c:pt>
                <c:pt idx="19">
                  <c:v>0.4052066666666666</c:v>
                </c:pt>
                <c:pt idx="20">
                  <c:v>0.14735999999999999</c:v>
                </c:pt>
                <c:pt idx="21">
                  <c:v>0.13328000000000012</c:v>
                </c:pt>
                <c:pt idx="22">
                  <c:v>0.19167999999999996</c:v>
                </c:pt>
                <c:pt idx="23">
                  <c:v>0.26551999999999981</c:v>
                </c:pt>
                <c:pt idx="24">
                  <c:v>0.32014333333333361</c:v>
                </c:pt>
                <c:pt idx="25">
                  <c:v>0.16680333333333361</c:v>
                </c:pt>
                <c:pt idx="26">
                  <c:v>0.41564000000000001</c:v>
                </c:pt>
                <c:pt idx="27">
                  <c:v>0.30480333333333315</c:v>
                </c:pt>
                <c:pt idx="28">
                  <c:v>0.41836999999999969</c:v>
                </c:pt>
                <c:pt idx="29">
                  <c:v>0.37396666666666645</c:v>
                </c:pt>
                <c:pt idx="30">
                  <c:v>0.48890333333333352</c:v>
                </c:pt>
                <c:pt idx="31">
                  <c:v>0.45524000000000009</c:v>
                </c:pt>
              </c:numCache>
            </c:numRef>
          </c:val>
          <c:smooth val="0"/>
        </c:ser>
        <c:dLbls>
          <c:showLegendKey val="0"/>
          <c:showVal val="0"/>
          <c:showCatName val="0"/>
          <c:showSerName val="0"/>
          <c:showPercent val="0"/>
          <c:showBubbleSize val="0"/>
        </c:dLbls>
        <c:marker val="1"/>
        <c:smooth val="0"/>
        <c:axId val="95069312"/>
        <c:axId val="95070848"/>
      </c:lineChart>
      <c:catAx>
        <c:axId val="95069312"/>
        <c:scaling>
          <c:orientation val="minMax"/>
        </c:scaling>
        <c:delete val="0"/>
        <c:axPos val="b"/>
        <c:numFmt formatCode="General" sourceLinked="1"/>
        <c:majorTickMark val="out"/>
        <c:minorTickMark val="none"/>
        <c:tickLblPos val="low"/>
        <c:txPr>
          <a:bodyPr/>
          <a:lstStyle/>
          <a:p>
            <a:pPr>
              <a:defRPr sz="1800" b="1"/>
            </a:pPr>
            <a:endParaRPr lang="ja-JP"/>
          </a:p>
        </c:txPr>
        <c:crossAx val="95070848"/>
        <c:crosses val="autoZero"/>
        <c:auto val="1"/>
        <c:lblAlgn val="ctr"/>
        <c:lblOffset val="100"/>
        <c:tickLblSkip val="5"/>
        <c:noMultiLvlLbl val="0"/>
      </c:catAx>
      <c:valAx>
        <c:axId val="95070848"/>
        <c:scaling>
          <c:orientation val="minMax"/>
        </c:scaling>
        <c:delete val="0"/>
        <c:axPos val="l"/>
        <c:majorGridlines>
          <c:spPr>
            <a:ln>
              <a:prstDash val="sysDot"/>
            </a:ln>
          </c:spPr>
        </c:majorGridlines>
        <c:numFmt formatCode="0.00" sourceLinked="1"/>
        <c:majorTickMark val="out"/>
        <c:minorTickMark val="none"/>
        <c:tickLblPos val="nextTo"/>
        <c:txPr>
          <a:bodyPr/>
          <a:lstStyle/>
          <a:p>
            <a:pPr>
              <a:defRPr sz="2000" b="1"/>
            </a:pPr>
            <a:endParaRPr lang="ja-JP"/>
          </a:p>
        </c:txPr>
        <c:crossAx val="95069312"/>
        <c:crosses val="autoZero"/>
        <c:crossBetween val="between"/>
      </c:valAx>
      <c:spPr>
        <a:ln>
          <a:solidFill>
            <a:schemeClr val="tx1"/>
          </a:solidFill>
        </a:ln>
      </c:spPr>
    </c:plotArea>
    <c:legend>
      <c:legendPos val="r"/>
      <c:layout>
        <c:manualLayout>
          <c:xMode val="edge"/>
          <c:yMode val="edge"/>
          <c:x val="0.12822952622122447"/>
          <c:y val="5.4897428814215839E-2"/>
          <c:w val="0.13927777777777778"/>
          <c:h val="0.16743438320209975"/>
        </c:manualLayout>
      </c:layout>
      <c:overlay val="0"/>
      <c:txPr>
        <a:bodyPr/>
        <a:lstStyle/>
        <a:p>
          <a:pPr>
            <a:defRPr sz="1800" b="1"/>
          </a:pPr>
          <a:endParaRPr lang="ja-JP"/>
        </a:p>
      </c:txPr>
    </c:legend>
    <c:plotVisOnly val="1"/>
    <c:dispBlanksAs val="gap"/>
    <c:showDLblsOverMax val="0"/>
  </c:chart>
  <c:txPr>
    <a:bodyPr/>
    <a:lstStyle/>
    <a:p>
      <a:pPr>
        <a:defRPr sz="16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Sheet1!$A$2:$A$33</c:f>
              <c:strCache>
                <c:ptCount val="1"/>
                <c:pt idx="0">
                  <c:v>1979 1980 1981 1982 1983 1984 1985 1986 1987 1988 1989 1990 1991 1992 1993 1994 1995 1996 1997 1998 1999 2000 2001 2002 2003 2004 2005 2006 2007 2008 2009 2010</c:v>
                </c:pt>
              </c:strCache>
            </c:strRef>
          </c:tx>
          <c:marker>
            <c:symbol val="none"/>
          </c:marker>
          <c:cat>
            <c:numRef>
              <c:f>Sheet1!$A$2:$A$33</c:f>
              <c:numCache>
                <c:formatCode>General</c:formatCode>
                <c:ptCount val="32"/>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numCache>
            </c:numRef>
          </c:cat>
          <c:val>
            <c:numRef>
              <c:f>Sheet1!$B$2:$B$33</c:f>
              <c:numCache>
                <c:formatCode>General</c:formatCode>
                <c:ptCount val="32"/>
                <c:pt idx="0">
                  <c:v>6</c:v>
                </c:pt>
                <c:pt idx="1">
                  <c:v>3</c:v>
                </c:pt>
                <c:pt idx="2">
                  <c:v>4</c:v>
                </c:pt>
                <c:pt idx="3">
                  <c:v>3</c:v>
                </c:pt>
                <c:pt idx="4">
                  <c:v>3</c:v>
                </c:pt>
                <c:pt idx="5">
                  <c:v>5</c:v>
                </c:pt>
                <c:pt idx="6">
                  <c:v>5</c:v>
                </c:pt>
                <c:pt idx="7">
                  <c:v>5</c:v>
                </c:pt>
                <c:pt idx="8">
                  <c:v>4</c:v>
                </c:pt>
                <c:pt idx="9">
                  <c:v>7</c:v>
                </c:pt>
                <c:pt idx="10">
                  <c:v>8</c:v>
                </c:pt>
                <c:pt idx="11">
                  <c:v>5</c:v>
                </c:pt>
                <c:pt idx="12">
                  <c:v>6</c:v>
                </c:pt>
                <c:pt idx="13">
                  <c:v>8</c:v>
                </c:pt>
                <c:pt idx="14">
                  <c:v>9</c:v>
                </c:pt>
                <c:pt idx="15">
                  <c:v>2</c:v>
                </c:pt>
                <c:pt idx="16">
                  <c:v>5</c:v>
                </c:pt>
                <c:pt idx="17">
                  <c:v>3</c:v>
                </c:pt>
                <c:pt idx="18">
                  <c:v>3</c:v>
                </c:pt>
                <c:pt idx="19">
                  <c:v>5</c:v>
                </c:pt>
                <c:pt idx="20">
                  <c:v>6</c:v>
                </c:pt>
                <c:pt idx="21">
                  <c:v>10</c:v>
                </c:pt>
                <c:pt idx="22">
                  <c:v>9</c:v>
                </c:pt>
                <c:pt idx="23">
                  <c:v>12</c:v>
                </c:pt>
                <c:pt idx="24">
                  <c:v>10</c:v>
                </c:pt>
                <c:pt idx="25">
                  <c:v>10</c:v>
                </c:pt>
                <c:pt idx="26">
                  <c:v>10</c:v>
                </c:pt>
                <c:pt idx="27">
                  <c:v>7</c:v>
                </c:pt>
                <c:pt idx="28">
                  <c:v>8</c:v>
                </c:pt>
                <c:pt idx="29">
                  <c:v>7</c:v>
                </c:pt>
                <c:pt idx="30">
                  <c:v>8</c:v>
                </c:pt>
                <c:pt idx="31">
                  <c:v>8</c:v>
                </c:pt>
              </c:numCache>
            </c:numRef>
          </c:val>
          <c:smooth val="0"/>
        </c:ser>
        <c:ser>
          <c:idx val="1"/>
          <c:order val="1"/>
          <c:marker>
            <c:symbol val="none"/>
          </c:marker>
          <c:trendline>
            <c:trendlineType val="linear"/>
            <c:dispRSqr val="0"/>
            <c:dispEq val="0"/>
          </c:trendline>
          <c:cat>
            <c:numRef>
              <c:f>Sheet1!$A$2:$A$33</c:f>
              <c:numCache>
                <c:formatCode>General</c:formatCode>
                <c:ptCount val="32"/>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numCache>
            </c:numRef>
          </c:cat>
          <c:val>
            <c:numRef>
              <c:f>Sheet1!$B$2:$B$33</c:f>
              <c:numCache>
                <c:formatCode>General</c:formatCode>
                <c:ptCount val="32"/>
                <c:pt idx="0">
                  <c:v>6</c:v>
                </c:pt>
                <c:pt idx="1">
                  <c:v>3</c:v>
                </c:pt>
                <c:pt idx="2">
                  <c:v>4</c:v>
                </c:pt>
                <c:pt idx="3">
                  <c:v>3</c:v>
                </c:pt>
                <c:pt idx="4">
                  <c:v>3</c:v>
                </c:pt>
                <c:pt idx="5">
                  <c:v>5</c:v>
                </c:pt>
                <c:pt idx="6">
                  <c:v>5</c:v>
                </c:pt>
                <c:pt idx="7">
                  <c:v>5</c:v>
                </c:pt>
                <c:pt idx="8">
                  <c:v>4</c:v>
                </c:pt>
                <c:pt idx="9">
                  <c:v>7</c:v>
                </c:pt>
                <c:pt idx="10">
                  <c:v>8</c:v>
                </c:pt>
                <c:pt idx="11">
                  <c:v>5</c:v>
                </c:pt>
                <c:pt idx="12">
                  <c:v>6</c:v>
                </c:pt>
                <c:pt idx="13">
                  <c:v>8</c:v>
                </c:pt>
                <c:pt idx="14">
                  <c:v>9</c:v>
                </c:pt>
                <c:pt idx="15">
                  <c:v>2</c:v>
                </c:pt>
                <c:pt idx="16">
                  <c:v>5</c:v>
                </c:pt>
                <c:pt idx="17">
                  <c:v>3</c:v>
                </c:pt>
                <c:pt idx="18">
                  <c:v>3</c:v>
                </c:pt>
                <c:pt idx="19">
                  <c:v>5</c:v>
                </c:pt>
                <c:pt idx="20">
                  <c:v>6</c:v>
                </c:pt>
                <c:pt idx="21">
                  <c:v>10</c:v>
                </c:pt>
                <c:pt idx="22">
                  <c:v>9</c:v>
                </c:pt>
                <c:pt idx="23">
                  <c:v>12</c:v>
                </c:pt>
                <c:pt idx="24">
                  <c:v>10</c:v>
                </c:pt>
                <c:pt idx="25">
                  <c:v>10</c:v>
                </c:pt>
                <c:pt idx="26">
                  <c:v>10</c:v>
                </c:pt>
                <c:pt idx="27">
                  <c:v>7</c:v>
                </c:pt>
                <c:pt idx="28">
                  <c:v>8</c:v>
                </c:pt>
                <c:pt idx="29">
                  <c:v>7</c:v>
                </c:pt>
                <c:pt idx="30">
                  <c:v>8</c:v>
                </c:pt>
                <c:pt idx="31">
                  <c:v>8</c:v>
                </c:pt>
              </c:numCache>
            </c:numRef>
          </c:val>
          <c:smooth val="0"/>
        </c:ser>
        <c:dLbls>
          <c:showLegendKey val="0"/>
          <c:showVal val="0"/>
          <c:showCatName val="0"/>
          <c:showSerName val="0"/>
          <c:showPercent val="0"/>
          <c:showBubbleSize val="0"/>
        </c:dLbls>
        <c:marker val="1"/>
        <c:smooth val="0"/>
        <c:axId val="95930240"/>
        <c:axId val="95931776"/>
      </c:lineChart>
      <c:catAx>
        <c:axId val="95930240"/>
        <c:scaling>
          <c:orientation val="minMax"/>
        </c:scaling>
        <c:delete val="0"/>
        <c:axPos val="b"/>
        <c:numFmt formatCode="General" sourceLinked="1"/>
        <c:majorTickMark val="out"/>
        <c:minorTickMark val="none"/>
        <c:tickLblPos val="nextTo"/>
        <c:crossAx val="95931776"/>
        <c:crosses val="autoZero"/>
        <c:auto val="1"/>
        <c:lblAlgn val="ctr"/>
        <c:lblOffset val="100"/>
        <c:noMultiLvlLbl val="0"/>
      </c:catAx>
      <c:valAx>
        <c:axId val="95931776"/>
        <c:scaling>
          <c:orientation val="minMax"/>
        </c:scaling>
        <c:delete val="0"/>
        <c:axPos val="l"/>
        <c:majorGridlines/>
        <c:numFmt formatCode="General" sourceLinked="1"/>
        <c:majorTickMark val="out"/>
        <c:minorTickMark val="none"/>
        <c:tickLblPos val="nextTo"/>
        <c:crossAx val="95930240"/>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91907261592301"/>
          <c:y val="5.1400554097404488E-2"/>
          <c:w val="0.7968303854690002"/>
          <c:h val="0.77219889180519097"/>
        </c:manualLayout>
      </c:layout>
      <c:lineChart>
        <c:grouping val="standard"/>
        <c:varyColors val="0"/>
        <c:ser>
          <c:idx val="0"/>
          <c:order val="0"/>
          <c:tx>
            <c:v>10月</c:v>
          </c:tx>
          <c:cat>
            <c:numRef>
              <c:f>Sheet1!$AJ$2:$AJ$33</c:f>
              <c:numCache>
                <c:formatCode>General</c:formatCode>
                <c:ptCount val="32"/>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numCache>
            </c:numRef>
          </c:cat>
          <c:val>
            <c:numRef>
              <c:f>Sheet1!$AU$2:$AU$33</c:f>
              <c:numCache>
                <c:formatCode>0.00</c:formatCode>
                <c:ptCount val="32"/>
                <c:pt idx="0">
                  <c:v>0.59207812500000001</c:v>
                </c:pt>
                <c:pt idx="1">
                  <c:v>0.50465937500000013</c:v>
                </c:pt>
                <c:pt idx="2">
                  <c:v>0.73147666666666666</c:v>
                </c:pt>
                <c:pt idx="3">
                  <c:v>0.99106874999999994</c:v>
                </c:pt>
                <c:pt idx="4">
                  <c:v>0.62707333333333304</c:v>
                </c:pt>
                <c:pt idx="5">
                  <c:v>0.55850999999999973</c:v>
                </c:pt>
                <c:pt idx="6">
                  <c:v>0.7395593749999998</c:v>
                </c:pt>
                <c:pt idx="7">
                  <c:v>0.66756333333333329</c:v>
                </c:pt>
                <c:pt idx="8">
                  <c:v>0.43970000000000015</c:v>
                </c:pt>
                <c:pt idx="9">
                  <c:v>0.71797419354838699</c:v>
                </c:pt>
                <c:pt idx="10">
                  <c:v>0.96991612903225799</c:v>
                </c:pt>
                <c:pt idx="11">
                  <c:v>0.92817741935483866</c:v>
                </c:pt>
                <c:pt idx="12">
                  <c:v>0.87436451612903199</c:v>
                </c:pt>
                <c:pt idx="13">
                  <c:v>0.53429999999999989</c:v>
                </c:pt>
                <c:pt idx="14">
                  <c:v>0.78855806451612909</c:v>
                </c:pt>
                <c:pt idx="15">
                  <c:v>0.53973548387096748</c:v>
                </c:pt>
                <c:pt idx="16">
                  <c:v>1.0942032258064516</c:v>
                </c:pt>
                <c:pt idx="17">
                  <c:v>0.27938064516129063</c:v>
                </c:pt>
                <c:pt idx="18">
                  <c:v>0.84243225806451594</c:v>
                </c:pt>
                <c:pt idx="19">
                  <c:v>0.86858064516129041</c:v>
                </c:pt>
                <c:pt idx="20">
                  <c:v>1.0006838709677419</c:v>
                </c:pt>
                <c:pt idx="21">
                  <c:v>1.0110387096774194</c:v>
                </c:pt>
                <c:pt idx="22">
                  <c:v>0.70172903225806427</c:v>
                </c:pt>
                <c:pt idx="23">
                  <c:v>1.0353419354838709</c:v>
                </c:pt>
                <c:pt idx="24">
                  <c:v>1.2450806451612901</c:v>
                </c:pt>
                <c:pt idx="25">
                  <c:v>0.88484516129032253</c:v>
                </c:pt>
                <c:pt idx="26">
                  <c:v>1.0873129032258062</c:v>
                </c:pt>
                <c:pt idx="27">
                  <c:v>1.14121935483871</c:v>
                </c:pt>
                <c:pt idx="28">
                  <c:v>1.406703225806452</c:v>
                </c:pt>
                <c:pt idx="29">
                  <c:v>1.4922645161290322</c:v>
                </c:pt>
                <c:pt idx="30">
                  <c:v>1.0995451612903224</c:v>
                </c:pt>
                <c:pt idx="31">
                  <c:v>1.2092387096774193</c:v>
                </c:pt>
              </c:numCache>
            </c:numRef>
          </c:val>
          <c:smooth val="0"/>
        </c:ser>
        <c:ser>
          <c:idx val="1"/>
          <c:order val="1"/>
          <c:tx>
            <c:v>11月</c:v>
          </c:tx>
          <c:cat>
            <c:numRef>
              <c:f>Sheet1!$AJ$2:$AJ$33</c:f>
              <c:numCache>
                <c:formatCode>General</c:formatCode>
                <c:ptCount val="32"/>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numCache>
            </c:numRef>
          </c:cat>
          <c:val>
            <c:numRef>
              <c:f>Sheet1!$AY$2:$AY$33</c:f>
              <c:numCache>
                <c:formatCode>0.00</c:formatCode>
                <c:ptCount val="32"/>
                <c:pt idx="0">
                  <c:v>0.15854666666666664</c:v>
                </c:pt>
                <c:pt idx="1">
                  <c:v>0.12123333333333335</c:v>
                </c:pt>
                <c:pt idx="2">
                  <c:v>0.16960333333333372</c:v>
                </c:pt>
                <c:pt idx="3">
                  <c:v>0.10062666666666663</c:v>
                </c:pt>
                <c:pt idx="4">
                  <c:v>-9.0033333333333111E-3</c:v>
                </c:pt>
                <c:pt idx="5">
                  <c:v>0.26014333333333328</c:v>
                </c:pt>
                <c:pt idx="6">
                  <c:v>-0.14706333333333343</c:v>
                </c:pt>
                <c:pt idx="7">
                  <c:v>0.16946333333333333</c:v>
                </c:pt>
                <c:pt idx="8">
                  <c:v>0.22633666666666652</c:v>
                </c:pt>
                <c:pt idx="9">
                  <c:v>0.15510333333333365</c:v>
                </c:pt>
                <c:pt idx="10">
                  <c:v>0.20935666666666652</c:v>
                </c:pt>
                <c:pt idx="11">
                  <c:v>0.23185000000000003</c:v>
                </c:pt>
                <c:pt idx="12">
                  <c:v>0.21498000000000037</c:v>
                </c:pt>
                <c:pt idx="13">
                  <c:v>9.0913333333333429E-2</c:v>
                </c:pt>
                <c:pt idx="14">
                  <c:v>0.22223666666666636</c:v>
                </c:pt>
                <c:pt idx="15">
                  <c:v>0.14079000000000028</c:v>
                </c:pt>
                <c:pt idx="16">
                  <c:v>0.20162000000000024</c:v>
                </c:pt>
                <c:pt idx="17">
                  <c:v>0.22449000000000013</c:v>
                </c:pt>
                <c:pt idx="18">
                  <c:v>0.28019333333333379</c:v>
                </c:pt>
                <c:pt idx="19">
                  <c:v>0.4052066666666666</c:v>
                </c:pt>
                <c:pt idx="20">
                  <c:v>0.14735999999999999</c:v>
                </c:pt>
                <c:pt idx="21">
                  <c:v>0.13328000000000012</c:v>
                </c:pt>
                <c:pt idx="22">
                  <c:v>0.19167999999999996</c:v>
                </c:pt>
                <c:pt idx="23">
                  <c:v>0.26551999999999981</c:v>
                </c:pt>
                <c:pt idx="24">
                  <c:v>0.32014333333333361</c:v>
                </c:pt>
                <c:pt idx="25">
                  <c:v>0.16680333333333361</c:v>
                </c:pt>
                <c:pt idx="26">
                  <c:v>0.41564000000000001</c:v>
                </c:pt>
                <c:pt idx="27">
                  <c:v>0.30480333333333315</c:v>
                </c:pt>
                <c:pt idx="28">
                  <c:v>0.41836999999999969</c:v>
                </c:pt>
                <c:pt idx="29">
                  <c:v>0.37396666666666645</c:v>
                </c:pt>
                <c:pt idx="30">
                  <c:v>0.48890333333333352</c:v>
                </c:pt>
                <c:pt idx="31">
                  <c:v>0.45524000000000009</c:v>
                </c:pt>
              </c:numCache>
            </c:numRef>
          </c:val>
          <c:smooth val="0"/>
        </c:ser>
        <c:dLbls>
          <c:showLegendKey val="0"/>
          <c:showVal val="0"/>
          <c:showCatName val="0"/>
          <c:showSerName val="0"/>
          <c:showPercent val="0"/>
          <c:showBubbleSize val="0"/>
        </c:dLbls>
        <c:marker val="1"/>
        <c:smooth val="0"/>
        <c:axId val="95948160"/>
        <c:axId val="95954048"/>
      </c:lineChart>
      <c:catAx>
        <c:axId val="95948160"/>
        <c:scaling>
          <c:orientation val="minMax"/>
        </c:scaling>
        <c:delete val="0"/>
        <c:axPos val="b"/>
        <c:numFmt formatCode="General" sourceLinked="1"/>
        <c:majorTickMark val="out"/>
        <c:minorTickMark val="none"/>
        <c:tickLblPos val="low"/>
        <c:txPr>
          <a:bodyPr/>
          <a:lstStyle/>
          <a:p>
            <a:pPr>
              <a:defRPr sz="1800" b="1"/>
            </a:pPr>
            <a:endParaRPr lang="ja-JP"/>
          </a:p>
        </c:txPr>
        <c:crossAx val="95954048"/>
        <c:crosses val="autoZero"/>
        <c:auto val="1"/>
        <c:lblAlgn val="ctr"/>
        <c:lblOffset val="100"/>
        <c:tickLblSkip val="5"/>
        <c:noMultiLvlLbl val="0"/>
      </c:catAx>
      <c:valAx>
        <c:axId val="95954048"/>
        <c:scaling>
          <c:orientation val="minMax"/>
        </c:scaling>
        <c:delete val="0"/>
        <c:axPos val="l"/>
        <c:majorGridlines>
          <c:spPr>
            <a:ln>
              <a:prstDash val="sysDot"/>
            </a:ln>
          </c:spPr>
        </c:majorGridlines>
        <c:numFmt formatCode="0.00" sourceLinked="1"/>
        <c:majorTickMark val="out"/>
        <c:minorTickMark val="none"/>
        <c:tickLblPos val="nextTo"/>
        <c:txPr>
          <a:bodyPr/>
          <a:lstStyle/>
          <a:p>
            <a:pPr>
              <a:defRPr sz="2000" b="1"/>
            </a:pPr>
            <a:endParaRPr lang="ja-JP"/>
          </a:p>
        </c:txPr>
        <c:crossAx val="95948160"/>
        <c:crosses val="autoZero"/>
        <c:crossBetween val="between"/>
      </c:valAx>
      <c:spPr>
        <a:ln>
          <a:solidFill>
            <a:schemeClr val="tx1"/>
          </a:solidFill>
        </a:ln>
      </c:spPr>
    </c:plotArea>
    <c:legend>
      <c:legendPos val="r"/>
      <c:layout>
        <c:manualLayout>
          <c:xMode val="edge"/>
          <c:yMode val="edge"/>
          <c:x val="0.12822952622122447"/>
          <c:y val="5.4897428814215839E-2"/>
          <c:w val="0.13927777777777778"/>
          <c:h val="0.16743438320209975"/>
        </c:manualLayout>
      </c:layout>
      <c:overlay val="0"/>
      <c:txPr>
        <a:bodyPr/>
        <a:lstStyle/>
        <a:p>
          <a:pPr>
            <a:defRPr sz="1800" b="1"/>
          </a:pPr>
          <a:endParaRPr lang="ja-JP"/>
        </a:p>
      </c:txPr>
    </c:legend>
    <c:plotVisOnly val="1"/>
    <c:dispBlanksAs val="gap"/>
    <c:showDLblsOverMax val="0"/>
  </c:chart>
  <c:txPr>
    <a:bodyPr/>
    <a:lstStyle/>
    <a:p>
      <a:pPr>
        <a:defRPr sz="160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0.29447</cdr:x>
      <cdr:y>0.14416</cdr:y>
    </cdr:from>
    <cdr:to>
      <cdr:x>0.56011</cdr:x>
      <cdr:y>0.32724</cdr:y>
    </cdr:to>
    <cdr:sp macro="" textlink="">
      <cdr:nvSpPr>
        <cdr:cNvPr id="2" name="角丸四角形 1"/>
        <cdr:cNvSpPr/>
      </cdr:nvSpPr>
      <cdr:spPr>
        <a:xfrm xmlns:a="http://schemas.openxmlformats.org/drawingml/2006/main">
          <a:off x="2649964" y="432048"/>
          <a:ext cx="2390595" cy="548680"/>
        </a:xfrm>
        <a:prstGeom xmlns:a="http://schemas.openxmlformats.org/drawingml/2006/main" prst="roundRect">
          <a:avLst/>
        </a:prstGeom>
        <a:solidFill xmlns:a="http://schemas.openxmlformats.org/drawingml/2006/main">
          <a:srgbClr val="D6FCFE"/>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lang="ja-JP" altLang="en-US" sz="2800" b="1" dirty="0">
              <a:solidFill>
                <a:schemeClr val="tx1"/>
              </a:solidFill>
            </a:rPr>
            <a:t>海</a:t>
          </a:r>
          <a:r>
            <a:rPr lang="ja-JP" altLang="en-US" sz="2800" b="1" dirty="0" smtClean="0">
              <a:solidFill>
                <a:schemeClr val="tx1"/>
              </a:solidFill>
            </a:rPr>
            <a:t>氷増加率</a:t>
          </a:r>
          <a:endParaRPr lang="ja-JP" altLang="en-US" sz="28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4EDCA6-D4F1-441D-AB9B-5A4B88A0B03F}" type="datetimeFigureOut">
              <a:rPr kumimoji="1" lang="ja-JP" altLang="en-US" smtClean="0"/>
              <a:t>2012/2/16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A02855-0733-49F4-94AA-85C4331DC89C}" type="slidenum">
              <a:rPr kumimoji="1" lang="ja-JP" altLang="en-US" smtClean="0"/>
              <a:t>‹#›</a:t>
            </a:fld>
            <a:endParaRPr kumimoji="1" lang="ja-JP" altLang="en-US"/>
          </a:p>
        </p:txBody>
      </p:sp>
    </p:spTree>
    <p:extLst>
      <p:ext uri="{BB962C8B-B14F-4D97-AF65-F5344CB8AC3E}">
        <p14:creationId xmlns:p14="http://schemas.microsoft.com/office/powerpoint/2010/main" val="2329093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600" dirty="0" smtClean="0"/>
          </a:p>
        </p:txBody>
      </p:sp>
      <p:sp>
        <p:nvSpPr>
          <p:cNvPr id="4" name="スライド番号プレースホルダー 3"/>
          <p:cNvSpPr>
            <a:spLocks noGrp="1"/>
          </p:cNvSpPr>
          <p:nvPr>
            <p:ph type="sldNum" sz="quarter" idx="10"/>
          </p:nvPr>
        </p:nvSpPr>
        <p:spPr/>
        <p:txBody>
          <a:bodyPr/>
          <a:lstStyle/>
          <a:p>
            <a:fld id="{F8A02855-0733-49F4-94AA-85C4331DC89C}" type="slidenum">
              <a:rPr kumimoji="1" lang="ja-JP" altLang="en-US" smtClean="0"/>
              <a:t>1</a:t>
            </a:fld>
            <a:endParaRPr kumimoji="1" lang="ja-JP" altLang="en-US"/>
          </a:p>
        </p:txBody>
      </p:sp>
    </p:spTree>
    <p:extLst>
      <p:ext uri="{BB962C8B-B14F-4D97-AF65-F5344CB8AC3E}">
        <p14:creationId xmlns:p14="http://schemas.microsoft.com/office/powerpoint/2010/main" val="289557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北極海の海氷面積は、</a:t>
            </a:r>
            <a:r>
              <a:rPr kumimoji="1" lang="en-US" altLang="ja-JP" dirty="0" smtClean="0"/>
              <a:t>30</a:t>
            </a:r>
            <a:r>
              <a:rPr kumimoji="1" lang="ja-JP" altLang="en-US" dirty="0" smtClean="0"/>
              <a:t>年間で約</a:t>
            </a:r>
            <a:r>
              <a:rPr kumimoji="1" lang="en-US" altLang="ja-JP" dirty="0" smtClean="0"/>
              <a:t>50</a:t>
            </a:r>
            <a:r>
              <a:rPr kumimoji="1" lang="ja-JP" altLang="en-US" dirty="0" smtClean="0"/>
              <a:t>％減少しており、温暖化の影響が示唆されています。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A02855-0733-49F4-94AA-85C4331DC89C}" type="slidenum">
              <a:rPr kumimoji="1" lang="ja-JP" altLang="en-US" smtClean="0"/>
              <a:t>3</a:t>
            </a:fld>
            <a:endParaRPr kumimoji="1" lang="ja-JP" altLang="en-US"/>
          </a:p>
        </p:txBody>
      </p:sp>
    </p:spTree>
    <p:extLst>
      <p:ext uri="{BB962C8B-B14F-4D97-AF65-F5344CB8AC3E}">
        <p14:creationId xmlns:p14="http://schemas.microsoft.com/office/powerpoint/2010/main" val="425205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北極海の海氷面積は、</a:t>
            </a:r>
            <a:r>
              <a:rPr kumimoji="1" lang="en-US" altLang="ja-JP" dirty="0" smtClean="0"/>
              <a:t>30</a:t>
            </a:r>
            <a:r>
              <a:rPr kumimoji="1" lang="ja-JP" altLang="en-US" dirty="0" smtClean="0"/>
              <a:t>年間で約</a:t>
            </a:r>
            <a:r>
              <a:rPr kumimoji="1" lang="en-US" altLang="ja-JP" dirty="0" smtClean="0"/>
              <a:t>50</a:t>
            </a:r>
            <a:r>
              <a:rPr kumimoji="1" lang="ja-JP" altLang="en-US" dirty="0" smtClean="0"/>
              <a:t>％減少しており、温暖化の影響が示唆されています。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A02855-0733-49F4-94AA-85C4331DC89C}" type="slidenum">
              <a:rPr kumimoji="1" lang="ja-JP" altLang="en-US" smtClean="0"/>
              <a:t>5</a:t>
            </a:fld>
            <a:endParaRPr kumimoji="1" lang="ja-JP" altLang="en-US"/>
          </a:p>
        </p:txBody>
      </p:sp>
    </p:spTree>
    <p:extLst>
      <p:ext uri="{BB962C8B-B14F-4D97-AF65-F5344CB8AC3E}">
        <p14:creationId xmlns:p14="http://schemas.microsoft.com/office/powerpoint/2010/main" val="4252059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A02855-0733-49F4-94AA-85C4331DC89C}" type="slidenum">
              <a:rPr kumimoji="1" lang="ja-JP" altLang="en-US" smtClean="0"/>
              <a:t>8</a:t>
            </a:fld>
            <a:endParaRPr kumimoji="1" lang="ja-JP" altLang="en-US"/>
          </a:p>
        </p:txBody>
      </p:sp>
    </p:spTree>
    <p:extLst>
      <p:ext uri="{BB962C8B-B14F-4D97-AF65-F5344CB8AC3E}">
        <p14:creationId xmlns:p14="http://schemas.microsoft.com/office/powerpoint/2010/main" val="2634283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A02855-0733-49F4-94AA-85C4331DC89C}" type="slidenum">
              <a:rPr kumimoji="1" lang="ja-JP" altLang="en-US" smtClean="0"/>
              <a:t>34</a:t>
            </a:fld>
            <a:endParaRPr kumimoji="1" lang="ja-JP" altLang="en-US"/>
          </a:p>
        </p:txBody>
      </p:sp>
    </p:spTree>
    <p:extLst>
      <p:ext uri="{BB962C8B-B14F-4D97-AF65-F5344CB8AC3E}">
        <p14:creationId xmlns:p14="http://schemas.microsoft.com/office/powerpoint/2010/main" val="2634283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A02855-0733-49F4-94AA-85C4331DC89C}" type="slidenum">
              <a:rPr kumimoji="1" lang="ja-JP" altLang="en-US" smtClean="0"/>
              <a:t>35</a:t>
            </a:fld>
            <a:endParaRPr kumimoji="1" lang="ja-JP" altLang="en-US"/>
          </a:p>
        </p:txBody>
      </p:sp>
    </p:spTree>
    <p:extLst>
      <p:ext uri="{BB962C8B-B14F-4D97-AF65-F5344CB8AC3E}">
        <p14:creationId xmlns:p14="http://schemas.microsoft.com/office/powerpoint/2010/main" val="2634283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A43EECE-F1EF-471B-8621-025E8C45E763}" type="datetimeFigureOut">
              <a:rPr kumimoji="1" lang="ja-JP" altLang="en-US" smtClean="0"/>
              <a:t>2012/2/16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B6C465-0776-469D-9AF3-2D466F445177}" type="slidenum">
              <a:rPr kumimoji="1" lang="ja-JP" altLang="en-US" smtClean="0"/>
              <a:t>‹#›</a:t>
            </a:fld>
            <a:endParaRPr kumimoji="1" lang="ja-JP" altLang="en-US"/>
          </a:p>
        </p:txBody>
      </p:sp>
    </p:spTree>
    <p:extLst>
      <p:ext uri="{BB962C8B-B14F-4D97-AF65-F5344CB8AC3E}">
        <p14:creationId xmlns:p14="http://schemas.microsoft.com/office/powerpoint/2010/main" val="858654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43EECE-F1EF-471B-8621-025E8C45E763}" type="datetimeFigureOut">
              <a:rPr kumimoji="1" lang="ja-JP" altLang="en-US" smtClean="0"/>
              <a:t>2012/2/16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B6C465-0776-469D-9AF3-2D466F445177}" type="slidenum">
              <a:rPr kumimoji="1" lang="ja-JP" altLang="en-US" smtClean="0"/>
              <a:t>‹#›</a:t>
            </a:fld>
            <a:endParaRPr kumimoji="1" lang="ja-JP" altLang="en-US"/>
          </a:p>
        </p:txBody>
      </p:sp>
    </p:spTree>
    <p:extLst>
      <p:ext uri="{BB962C8B-B14F-4D97-AF65-F5344CB8AC3E}">
        <p14:creationId xmlns:p14="http://schemas.microsoft.com/office/powerpoint/2010/main" val="887413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43EECE-F1EF-471B-8621-025E8C45E763}" type="datetimeFigureOut">
              <a:rPr kumimoji="1" lang="ja-JP" altLang="en-US" smtClean="0"/>
              <a:t>2012/2/16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B6C465-0776-469D-9AF3-2D466F445177}" type="slidenum">
              <a:rPr kumimoji="1" lang="ja-JP" altLang="en-US" smtClean="0"/>
              <a:t>‹#›</a:t>
            </a:fld>
            <a:endParaRPr kumimoji="1" lang="ja-JP" altLang="en-US"/>
          </a:p>
        </p:txBody>
      </p:sp>
    </p:spTree>
    <p:extLst>
      <p:ext uri="{BB962C8B-B14F-4D97-AF65-F5344CB8AC3E}">
        <p14:creationId xmlns:p14="http://schemas.microsoft.com/office/powerpoint/2010/main" val="69133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43EECE-F1EF-471B-8621-025E8C45E763}" type="datetimeFigureOut">
              <a:rPr kumimoji="1" lang="ja-JP" altLang="en-US" smtClean="0"/>
              <a:t>2012/2/16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B6C465-0776-469D-9AF3-2D466F445177}" type="slidenum">
              <a:rPr kumimoji="1" lang="ja-JP" altLang="en-US" smtClean="0"/>
              <a:t>‹#›</a:t>
            </a:fld>
            <a:endParaRPr kumimoji="1" lang="ja-JP" altLang="en-US"/>
          </a:p>
        </p:txBody>
      </p:sp>
    </p:spTree>
    <p:extLst>
      <p:ext uri="{BB962C8B-B14F-4D97-AF65-F5344CB8AC3E}">
        <p14:creationId xmlns:p14="http://schemas.microsoft.com/office/powerpoint/2010/main" val="3546253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43EECE-F1EF-471B-8621-025E8C45E763}" type="datetimeFigureOut">
              <a:rPr kumimoji="1" lang="ja-JP" altLang="en-US" smtClean="0"/>
              <a:t>2012/2/16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B6C465-0776-469D-9AF3-2D466F445177}" type="slidenum">
              <a:rPr kumimoji="1" lang="ja-JP" altLang="en-US" smtClean="0"/>
              <a:t>‹#›</a:t>
            </a:fld>
            <a:endParaRPr kumimoji="1" lang="ja-JP" altLang="en-US"/>
          </a:p>
        </p:txBody>
      </p:sp>
    </p:spTree>
    <p:extLst>
      <p:ext uri="{BB962C8B-B14F-4D97-AF65-F5344CB8AC3E}">
        <p14:creationId xmlns:p14="http://schemas.microsoft.com/office/powerpoint/2010/main" val="161111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A43EECE-F1EF-471B-8621-025E8C45E763}" type="datetimeFigureOut">
              <a:rPr kumimoji="1" lang="ja-JP" altLang="en-US" smtClean="0"/>
              <a:t>2012/2/16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B6C465-0776-469D-9AF3-2D466F445177}" type="slidenum">
              <a:rPr kumimoji="1" lang="ja-JP" altLang="en-US" smtClean="0"/>
              <a:t>‹#›</a:t>
            </a:fld>
            <a:endParaRPr kumimoji="1" lang="ja-JP" altLang="en-US"/>
          </a:p>
        </p:txBody>
      </p:sp>
    </p:spTree>
    <p:extLst>
      <p:ext uri="{BB962C8B-B14F-4D97-AF65-F5344CB8AC3E}">
        <p14:creationId xmlns:p14="http://schemas.microsoft.com/office/powerpoint/2010/main" val="4197957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A43EECE-F1EF-471B-8621-025E8C45E763}" type="datetimeFigureOut">
              <a:rPr kumimoji="1" lang="ja-JP" altLang="en-US" smtClean="0"/>
              <a:t>2012/2/16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FB6C465-0776-469D-9AF3-2D466F445177}" type="slidenum">
              <a:rPr kumimoji="1" lang="ja-JP" altLang="en-US" smtClean="0"/>
              <a:t>‹#›</a:t>
            </a:fld>
            <a:endParaRPr kumimoji="1" lang="ja-JP" altLang="en-US"/>
          </a:p>
        </p:txBody>
      </p:sp>
    </p:spTree>
    <p:extLst>
      <p:ext uri="{BB962C8B-B14F-4D97-AF65-F5344CB8AC3E}">
        <p14:creationId xmlns:p14="http://schemas.microsoft.com/office/powerpoint/2010/main" val="3120755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A43EECE-F1EF-471B-8621-025E8C45E763}" type="datetimeFigureOut">
              <a:rPr kumimoji="1" lang="ja-JP" altLang="en-US" smtClean="0"/>
              <a:t>2012/2/16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FB6C465-0776-469D-9AF3-2D466F445177}" type="slidenum">
              <a:rPr kumimoji="1" lang="ja-JP" altLang="en-US" smtClean="0"/>
              <a:t>‹#›</a:t>
            </a:fld>
            <a:endParaRPr kumimoji="1" lang="ja-JP" altLang="en-US"/>
          </a:p>
        </p:txBody>
      </p:sp>
    </p:spTree>
    <p:extLst>
      <p:ext uri="{BB962C8B-B14F-4D97-AF65-F5344CB8AC3E}">
        <p14:creationId xmlns:p14="http://schemas.microsoft.com/office/powerpoint/2010/main" val="160217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A43EECE-F1EF-471B-8621-025E8C45E763}" type="datetimeFigureOut">
              <a:rPr kumimoji="1" lang="ja-JP" altLang="en-US" smtClean="0"/>
              <a:t>2012/2/16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FB6C465-0776-469D-9AF3-2D466F445177}" type="slidenum">
              <a:rPr kumimoji="1" lang="ja-JP" altLang="en-US" smtClean="0"/>
              <a:t>‹#›</a:t>
            </a:fld>
            <a:endParaRPr kumimoji="1" lang="ja-JP" altLang="en-US"/>
          </a:p>
        </p:txBody>
      </p:sp>
    </p:spTree>
    <p:extLst>
      <p:ext uri="{BB962C8B-B14F-4D97-AF65-F5344CB8AC3E}">
        <p14:creationId xmlns:p14="http://schemas.microsoft.com/office/powerpoint/2010/main" val="2094626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43EECE-F1EF-471B-8621-025E8C45E763}" type="datetimeFigureOut">
              <a:rPr kumimoji="1" lang="ja-JP" altLang="en-US" smtClean="0"/>
              <a:t>2012/2/16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B6C465-0776-469D-9AF3-2D466F445177}" type="slidenum">
              <a:rPr kumimoji="1" lang="ja-JP" altLang="en-US" smtClean="0"/>
              <a:t>‹#›</a:t>
            </a:fld>
            <a:endParaRPr kumimoji="1" lang="ja-JP" altLang="en-US"/>
          </a:p>
        </p:txBody>
      </p:sp>
    </p:spTree>
    <p:extLst>
      <p:ext uri="{BB962C8B-B14F-4D97-AF65-F5344CB8AC3E}">
        <p14:creationId xmlns:p14="http://schemas.microsoft.com/office/powerpoint/2010/main" val="2228355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43EECE-F1EF-471B-8621-025E8C45E763}" type="datetimeFigureOut">
              <a:rPr kumimoji="1" lang="ja-JP" altLang="en-US" smtClean="0"/>
              <a:t>2012/2/16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B6C465-0776-469D-9AF3-2D466F445177}" type="slidenum">
              <a:rPr kumimoji="1" lang="ja-JP" altLang="en-US" smtClean="0"/>
              <a:t>‹#›</a:t>
            </a:fld>
            <a:endParaRPr kumimoji="1" lang="ja-JP" altLang="en-US"/>
          </a:p>
        </p:txBody>
      </p:sp>
    </p:spTree>
    <p:extLst>
      <p:ext uri="{BB962C8B-B14F-4D97-AF65-F5344CB8AC3E}">
        <p14:creationId xmlns:p14="http://schemas.microsoft.com/office/powerpoint/2010/main" val="6470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3EECE-F1EF-471B-8621-025E8C45E763}" type="datetimeFigureOut">
              <a:rPr kumimoji="1" lang="ja-JP" altLang="en-US" smtClean="0"/>
              <a:t>2012/2/16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6C465-0776-469D-9AF3-2D466F445177}" type="slidenum">
              <a:rPr kumimoji="1" lang="ja-JP" altLang="en-US" smtClean="0"/>
              <a:t>‹#›</a:t>
            </a:fld>
            <a:endParaRPr kumimoji="1" lang="ja-JP" altLang="en-US"/>
          </a:p>
        </p:txBody>
      </p:sp>
    </p:spTree>
    <p:extLst>
      <p:ext uri="{BB962C8B-B14F-4D97-AF65-F5344CB8AC3E}">
        <p14:creationId xmlns:p14="http://schemas.microsoft.com/office/powerpoint/2010/main" val="3945799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548680"/>
            <a:ext cx="9144000" cy="18722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秋季における北極の</a:t>
            </a:r>
            <a:r>
              <a:rPr lang="en-US" altLang="ja-JP" dirty="0" smtClean="0"/>
              <a:t/>
            </a:r>
            <a:br>
              <a:rPr lang="en-US" altLang="ja-JP" dirty="0" smtClean="0"/>
            </a:br>
            <a:r>
              <a:rPr lang="ja-JP" altLang="en-US" dirty="0" smtClean="0"/>
              <a:t>海氷回復と大気循環の関係</a:t>
            </a:r>
            <a:endParaRPr lang="ja-JP" altLang="en-US" sz="5400" dirty="0"/>
          </a:p>
        </p:txBody>
      </p:sp>
      <p:sp>
        <p:nvSpPr>
          <p:cNvPr id="4" name="サブタイトル 2"/>
          <p:cNvSpPr txBox="1">
            <a:spLocks/>
          </p:cNvSpPr>
          <p:nvPr/>
        </p:nvSpPr>
        <p:spPr>
          <a:xfrm>
            <a:off x="4129427" y="4437112"/>
            <a:ext cx="4824536"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dirty="0" smtClean="0"/>
              <a:t>地球環境気候学研究室</a:t>
            </a:r>
            <a:endParaRPr lang="en-US" altLang="ja-JP" dirty="0" smtClean="0"/>
          </a:p>
          <a:p>
            <a:pPr marL="0" indent="0">
              <a:buNone/>
            </a:pPr>
            <a:r>
              <a:rPr lang="en-US" altLang="ja-JP" dirty="0" smtClean="0"/>
              <a:t>510M227</a:t>
            </a:r>
            <a:r>
              <a:rPr lang="ja-JP" altLang="en-US" dirty="0" smtClean="0"/>
              <a:t>　伊藤 匡史</a:t>
            </a:r>
            <a:endParaRPr lang="en-US" altLang="ja-JP" dirty="0" smtClean="0"/>
          </a:p>
          <a:p>
            <a:pPr marL="0" indent="0">
              <a:buNone/>
            </a:pPr>
            <a:r>
              <a:rPr lang="ja-JP" altLang="en-US" dirty="0" smtClean="0"/>
              <a:t>担当教員：立花 義裕　教授</a:t>
            </a:r>
            <a:endParaRPr lang="en-US" altLang="ja-JP" dirty="0" smtClean="0"/>
          </a:p>
        </p:txBody>
      </p:sp>
      <p:sp>
        <p:nvSpPr>
          <p:cNvPr id="5" name="タイトル 1"/>
          <p:cNvSpPr txBox="1">
            <a:spLocks/>
          </p:cNvSpPr>
          <p:nvPr/>
        </p:nvSpPr>
        <p:spPr>
          <a:xfrm>
            <a:off x="0" y="2132856"/>
            <a:ext cx="9144000" cy="18722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b="1" dirty="0">
                <a:latin typeface="Times New Roman" pitchFamily="18" charset="0"/>
                <a:cs typeface="Times New Roman" pitchFamily="18" charset="0"/>
              </a:rPr>
              <a:t>The Relationship between the Arctic </a:t>
            </a:r>
            <a:r>
              <a:rPr lang="en-US" altLang="ja-JP" sz="3200" b="1" dirty="0" smtClean="0">
                <a:latin typeface="Times New Roman" pitchFamily="18" charset="0"/>
                <a:cs typeface="Times New Roman" pitchFamily="18" charset="0"/>
              </a:rPr>
              <a:t>Sea-ice Recovery </a:t>
            </a:r>
            <a:r>
              <a:rPr lang="en-US" altLang="ja-JP" sz="3200" b="1" dirty="0">
                <a:latin typeface="Times New Roman" pitchFamily="18" charset="0"/>
                <a:cs typeface="Times New Roman" pitchFamily="18" charset="0"/>
              </a:rPr>
              <a:t>and Atmospheric </a:t>
            </a:r>
            <a:r>
              <a:rPr lang="en-US" altLang="ja-JP" sz="3200" b="1" dirty="0" smtClean="0">
                <a:latin typeface="Times New Roman" pitchFamily="18" charset="0"/>
                <a:cs typeface="Times New Roman" pitchFamily="18" charset="0"/>
              </a:rPr>
              <a:t>Circulations</a:t>
            </a:r>
            <a:r>
              <a:rPr lang="ja-JP" altLang="en-US" sz="3200" b="1" dirty="0" smtClean="0">
                <a:latin typeface="Times New Roman" pitchFamily="18" charset="0"/>
                <a:cs typeface="Times New Roman" pitchFamily="18" charset="0"/>
              </a:rPr>
              <a:t> </a:t>
            </a:r>
            <a:r>
              <a:rPr lang="en-US" altLang="ja-JP" sz="3200" b="1" dirty="0" smtClean="0">
                <a:latin typeface="Times New Roman" pitchFamily="18" charset="0"/>
                <a:cs typeface="Times New Roman" pitchFamily="18" charset="0"/>
              </a:rPr>
              <a:t>in Autumn</a:t>
            </a:r>
            <a:endParaRPr lang="ja-JP" alt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194751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36912"/>
            <a:ext cx="8229600" cy="1143000"/>
          </a:xfrm>
          <a:effectLst/>
        </p:spPr>
        <p:txBody>
          <a:bodyPr/>
          <a:lstStyle/>
          <a:p>
            <a:r>
              <a:rPr kumimoji="1" lang="ja-JP" altLang="en-US" dirty="0" smtClean="0"/>
              <a:t>太平洋セクターでの海氷</a:t>
            </a:r>
            <a:r>
              <a:rPr lang="ja-JP" altLang="en-US" dirty="0"/>
              <a:t>変動</a:t>
            </a:r>
            <a:endParaRPr kumimoji="1" lang="ja-JP" altLang="en-US" dirty="0"/>
          </a:p>
        </p:txBody>
      </p:sp>
    </p:spTree>
    <p:extLst>
      <p:ext uri="{BB962C8B-B14F-4D97-AF65-F5344CB8AC3E}">
        <p14:creationId xmlns:p14="http://schemas.microsoft.com/office/powerpoint/2010/main" val="3856862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7847" y="85084"/>
            <a:ext cx="9168665" cy="936104"/>
          </a:xfrm>
          <a:prstGeom prst="rect">
            <a:avLst/>
          </a:prstGeom>
          <a:gradFill flip="none" rotWithShape="1">
            <a:gsLst>
              <a:gs pos="0">
                <a:srgbClr val="E1FDFF"/>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solidFill>
              </a:rPr>
              <a:t>      海</a:t>
            </a:r>
            <a:r>
              <a:rPr lang="ja-JP" altLang="en-US" sz="3200" b="1" dirty="0">
                <a:solidFill>
                  <a:schemeClr val="tx1"/>
                </a:solidFill>
              </a:rPr>
              <a:t>氷密接度の最小値と</a:t>
            </a:r>
            <a:endParaRPr lang="en-US" altLang="ja-JP" sz="3200" b="1" dirty="0">
              <a:solidFill>
                <a:schemeClr val="tx1"/>
              </a:solidFill>
            </a:endParaRPr>
          </a:p>
          <a:p>
            <a:pPr algn="ctr"/>
            <a:r>
              <a:rPr lang="ja-JP" altLang="en-US" sz="3200" b="1" dirty="0" smtClean="0">
                <a:solidFill>
                  <a:schemeClr val="tx1"/>
                </a:solidFill>
              </a:rPr>
              <a:t>           最小値</a:t>
            </a:r>
            <a:r>
              <a:rPr lang="ja-JP" altLang="en-US" sz="3200" b="1" dirty="0">
                <a:solidFill>
                  <a:schemeClr val="tx1"/>
                </a:solidFill>
              </a:rPr>
              <a:t>を記録した日付（太平洋セクター</a:t>
            </a:r>
            <a:r>
              <a:rPr lang="ja-JP" altLang="en-US" sz="3200" b="1" dirty="0" smtClean="0">
                <a:solidFill>
                  <a:schemeClr val="tx1"/>
                </a:solidFill>
              </a:rPr>
              <a:t>）</a:t>
            </a:r>
            <a:endParaRPr lang="ja-JP" altLang="en-US" sz="3200" b="1" dirty="0">
              <a:solidFill>
                <a:schemeClr val="tx1"/>
              </a:solidFill>
            </a:endParaRPr>
          </a:p>
        </p:txBody>
      </p:sp>
      <p:graphicFrame>
        <p:nvGraphicFramePr>
          <p:cNvPr id="2" name="グラフ 1"/>
          <p:cNvGraphicFramePr/>
          <p:nvPr>
            <p:extLst>
              <p:ext uri="{D42A27DB-BD31-4B8C-83A1-F6EECF244321}">
                <p14:modId xmlns:p14="http://schemas.microsoft.com/office/powerpoint/2010/main" val="3481045170"/>
              </p:ext>
            </p:extLst>
          </p:nvPr>
        </p:nvGraphicFramePr>
        <p:xfrm>
          <a:off x="732941" y="1196752"/>
          <a:ext cx="7560839" cy="2448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グラフ 2"/>
          <p:cNvGraphicFramePr/>
          <p:nvPr>
            <p:extLst>
              <p:ext uri="{D42A27DB-BD31-4B8C-83A1-F6EECF244321}">
                <p14:modId xmlns:p14="http://schemas.microsoft.com/office/powerpoint/2010/main" val="608616180"/>
              </p:ext>
            </p:extLst>
          </p:nvPr>
        </p:nvGraphicFramePr>
        <p:xfrm>
          <a:off x="1025338" y="3789040"/>
          <a:ext cx="7367452" cy="2481452"/>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8189404" y="3284984"/>
            <a:ext cx="43204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年</a:t>
            </a:r>
            <a:endParaRPr kumimoji="1" lang="ja-JP" altLang="en-US" b="1" dirty="0">
              <a:solidFill>
                <a:schemeClr val="tx1"/>
              </a:solidFill>
            </a:endParaRPr>
          </a:p>
        </p:txBody>
      </p:sp>
      <p:sp>
        <p:nvSpPr>
          <p:cNvPr id="7" name="正方形/長方形 6"/>
          <p:cNvSpPr/>
          <p:nvPr/>
        </p:nvSpPr>
        <p:spPr>
          <a:xfrm rot="16200000">
            <a:off x="19149" y="2054560"/>
            <a:ext cx="229168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平均海氷密接度  </a:t>
            </a:r>
            <a:r>
              <a:rPr lang="en-US" altLang="ja-JP" b="1" dirty="0" smtClean="0">
                <a:solidFill>
                  <a:schemeClr val="tx1"/>
                </a:solidFill>
              </a:rPr>
              <a:t>[%]</a:t>
            </a:r>
            <a:endParaRPr kumimoji="1" lang="ja-JP" altLang="en-US" b="1" dirty="0">
              <a:solidFill>
                <a:schemeClr val="tx1"/>
              </a:solidFill>
            </a:endParaRPr>
          </a:p>
        </p:txBody>
      </p:sp>
      <p:sp>
        <p:nvSpPr>
          <p:cNvPr id="8" name="正方形/長方形 7"/>
          <p:cNvSpPr/>
          <p:nvPr/>
        </p:nvSpPr>
        <p:spPr>
          <a:xfrm>
            <a:off x="8316416" y="5877272"/>
            <a:ext cx="43204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年</a:t>
            </a:r>
            <a:endParaRPr kumimoji="1" lang="ja-JP" altLang="en-US" b="1" dirty="0">
              <a:solidFill>
                <a:schemeClr val="tx1"/>
              </a:solidFill>
            </a:endParaRPr>
          </a:p>
        </p:txBody>
      </p:sp>
      <p:sp>
        <p:nvSpPr>
          <p:cNvPr id="9" name="正方形/長方形 8"/>
          <p:cNvSpPr/>
          <p:nvPr/>
        </p:nvSpPr>
        <p:spPr>
          <a:xfrm rot="16200000">
            <a:off x="-750303" y="4718856"/>
            <a:ext cx="28677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密接度最小値を記録した日</a:t>
            </a:r>
            <a:endParaRPr kumimoji="1" lang="ja-JP" altLang="en-US" b="1" dirty="0">
              <a:solidFill>
                <a:schemeClr val="tx1"/>
              </a:solidFill>
            </a:endParaRPr>
          </a:p>
        </p:txBody>
      </p:sp>
      <p:sp>
        <p:nvSpPr>
          <p:cNvPr id="11" name="正方形/長方形 10"/>
          <p:cNvSpPr/>
          <p:nvPr/>
        </p:nvSpPr>
        <p:spPr>
          <a:xfrm>
            <a:off x="2123728" y="2348880"/>
            <a:ext cx="30243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rgbClr val="FF0000"/>
                </a:solidFill>
              </a:rPr>
              <a:t>10</a:t>
            </a:r>
            <a:r>
              <a:rPr lang="ja-JP" altLang="en-US" b="1" dirty="0" smtClean="0">
                <a:solidFill>
                  <a:srgbClr val="FF0000"/>
                </a:solidFill>
              </a:rPr>
              <a:t>年あたり約</a:t>
            </a:r>
            <a:r>
              <a:rPr lang="en-US" altLang="ja-JP" b="1" dirty="0" smtClean="0">
                <a:solidFill>
                  <a:srgbClr val="FF0000"/>
                </a:solidFill>
              </a:rPr>
              <a:t>10</a:t>
            </a:r>
            <a:r>
              <a:rPr lang="ja-JP" altLang="en-US" b="1" dirty="0" smtClean="0">
                <a:solidFill>
                  <a:srgbClr val="FF0000"/>
                </a:solidFill>
              </a:rPr>
              <a:t>％の減少量</a:t>
            </a:r>
            <a:endParaRPr kumimoji="1" lang="ja-JP" altLang="en-US" b="1" dirty="0">
              <a:solidFill>
                <a:srgbClr val="FF0000"/>
              </a:solidFill>
            </a:endParaRPr>
          </a:p>
        </p:txBody>
      </p:sp>
      <p:sp>
        <p:nvSpPr>
          <p:cNvPr id="12" name="正方形/長方形 11"/>
          <p:cNvSpPr/>
          <p:nvPr/>
        </p:nvSpPr>
        <p:spPr>
          <a:xfrm>
            <a:off x="2195736" y="5229200"/>
            <a:ext cx="30243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rgbClr val="FF0000"/>
                </a:solidFill>
              </a:rPr>
              <a:t>10</a:t>
            </a:r>
            <a:r>
              <a:rPr kumimoji="1" lang="ja-JP" altLang="en-US" b="1" dirty="0" smtClean="0">
                <a:solidFill>
                  <a:srgbClr val="FF0000"/>
                </a:solidFill>
              </a:rPr>
              <a:t>年あたり約</a:t>
            </a:r>
            <a:r>
              <a:rPr kumimoji="1" lang="en-US" altLang="ja-JP" b="1" dirty="0" smtClean="0">
                <a:solidFill>
                  <a:srgbClr val="FF0000"/>
                </a:solidFill>
              </a:rPr>
              <a:t>3</a:t>
            </a:r>
            <a:r>
              <a:rPr lang="ja-JP" altLang="en-US" b="1" dirty="0" smtClean="0">
                <a:solidFill>
                  <a:srgbClr val="FF0000"/>
                </a:solidFill>
              </a:rPr>
              <a:t>日遅れている</a:t>
            </a:r>
            <a:endParaRPr kumimoji="1" lang="ja-JP" altLang="en-US" b="1" dirty="0">
              <a:solidFill>
                <a:srgbClr val="FF0000"/>
              </a:solidFill>
            </a:endParaRPr>
          </a:p>
        </p:txBody>
      </p:sp>
      <p:sp>
        <p:nvSpPr>
          <p:cNvPr id="15" name="角丸四角形 14"/>
          <p:cNvSpPr/>
          <p:nvPr/>
        </p:nvSpPr>
        <p:spPr>
          <a:xfrm>
            <a:off x="97690" y="216024"/>
            <a:ext cx="1305958" cy="548680"/>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結果</a:t>
            </a:r>
          </a:p>
        </p:txBody>
      </p:sp>
      <p:cxnSp>
        <p:nvCxnSpPr>
          <p:cNvPr id="16" name="直線コネクタ 15"/>
          <p:cNvCxnSpPr/>
          <p:nvPr/>
        </p:nvCxnSpPr>
        <p:spPr>
          <a:xfrm>
            <a:off x="0" y="1052736"/>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86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8" grpId="0"/>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67265" y="100448"/>
            <a:ext cx="9168665" cy="936104"/>
          </a:xfrm>
          <a:prstGeom prst="rect">
            <a:avLst/>
          </a:prstGeom>
          <a:gradFill flip="none" rotWithShape="1">
            <a:gsLst>
              <a:gs pos="0">
                <a:srgbClr val="E1FDFF"/>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solidFill>
              </a:rPr>
              <a:t>             </a:t>
            </a:r>
            <a:r>
              <a:rPr lang="en-US" altLang="ja-JP" sz="3200" b="1" dirty="0" smtClean="0">
                <a:solidFill>
                  <a:schemeClr val="tx1"/>
                </a:solidFill>
              </a:rPr>
              <a:t>10</a:t>
            </a:r>
            <a:r>
              <a:rPr lang="ja-JP" altLang="en-US" sz="3200" b="1" dirty="0">
                <a:solidFill>
                  <a:schemeClr val="tx1"/>
                </a:solidFill>
              </a:rPr>
              <a:t>月～</a:t>
            </a:r>
            <a:r>
              <a:rPr lang="en-US" altLang="ja-JP" sz="3200" b="1" dirty="0">
                <a:solidFill>
                  <a:schemeClr val="tx1"/>
                </a:solidFill>
              </a:rPr>
              <a:t>12</a:t>
            </a:r>
            <a:r>
              <a:rPr lang="ja-JP" altLang="en-US" sz="3200" b="1" dirty="0">
                <a:solidFill>
                  <a:schemeClr val="tx1"/>
                </a:solidFill>
              </a:rPr>
              <a:t>月、各</a:t>
            </a:r>
            <a:r>
              <a:rPr lang="en-US" altLang="ja-JP" sz="3200" b="1" dirty="0">
                <a:solidFill>
                  <a:schemeClr val="tx1"/>
                </a:solidFill>
              </a:rPr>
              <a:t>1</a:t>
            </a:r>
            <a:r>
              <a:rPr lang="ja-JP" altLang="en-US" sz="3200" b="1" dirty="0">
                <a:solidFill>
                  <a:schemeClr val="tx1"/>
                </a:solidFill>
              </a:rPr>
              <a:t>日時点での海氷密接度</a:t>
            </a:r>
            <a:endParaRPr lang="en-US" altLang="ja-JP" sz="3200" b="1" dirty="0">
              <a:solidFill>
                <a:schemeClr val="tx1"/>
              </a:solidFill>
            </a:endParaRPr>
          </a:p>
          <a:p>
            <a:pPr algn="ctr"/>
            <a:r>
              <a:rPr lang="ja-JP" altLang="en-US" sz="2400" b="1" dirty="0" smtClean="0">
                <a:solidFill>
                  <a:schemeClr val="tx1"/>
                </a:solidFill>
              </a:rPr>
              <a:t>            （</a:t>
            </a:r>
            <a:r>
              <a:rPr lang="ja-JP" altLang="en-US" sz="2400" b="1" dirty="0">
                <a:solidFill>
                  <a:schemeClr val="tx1"/>
                </a:solidFill>
              </a:rPr>
              <a:t>太平洋セクター</a:t>
            </a:r>
            <a:r>
              <a:rPr lang="ja-JP" altLang="en-US" sz="2400" b="1" dirty="0" smtClean="0">
                <a:solidFill>
                  <a:schemeClr val="tx1"/>
                </a:solidFill>
              </a:rPr>
              <a:t>）</a:t>
            </a:r>
            <a:endParaRPr lang="ja-JP" altLang="en-US" sz="2400" b="1" dirty="0">
              <a:solidFill>
                <a:schemeClr val="tx1"/>
              </a:solidFill>
            </a:endParaRPr>
          </a:p>
        </p:txBody>
      </p:sp>
      <p:graphicFrame>
        <p:nvGraphicFramePr>
          <p:cNvPr id="3" name="グラフ 2"/>
          <p:cNvGraphicFramePr>
            <a:graphicFrameLocks/>
          </p:cNvGraphicFramePr>
          <p:nvPr>
            <p:extLst>
              <p:ext uri="{D42A27DB-BD31-4B8C-83A1-F6EECF244321}">
                <p14:modId xmlns:p14="http://schemas.microsoft.com/office/powerpoint/2010/main" val="285677650"/>
              </p:ext>
            </p:extLst>
          </p:nvPr>
        </p:nvGraphicFramePr>
        <p:xfrm>
          <a:off x="1061699" y="1340768"/>
          <a:ext cx="7344814"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121198" y="1224136"/>
            <a:ext cx="3762418"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8" name="正方形/長方形 7"/>
          <p:cNvSpPr/>
          <p:nvPr/>
        </p:nvSpPr>
        <p:spPr>
          <a:xfrm rot="16200000">
            <a:off x="-582962" y="2738637"/>
            <a:ext cx="27957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2000" b="1" dirty="0" smtClean="0">
                <a:solidFill>
                  <a:schemeClr val="tx1"/>
                </a:solidFill>
              </a:rPr>
              <a:t>平均海氷密接度  </a:t>
            </a:r>
            <a:r>
              <a:rPr lang="en-US" altLang="ja-JP" sz="2000" b="1" dirty="0" smtClean="0">
                <a:solidFill>
                  <a:schemeClr val="tx1"/>
                </a:solidFill>
              </a:rPr>
              <a:t>[%]</a:t>
            </a:r>
            <a:endParaRPr kumimoji="1" lang="ja-JP" altLang="en-US" sz="2000" b="1" dirty="0">
              <a:solidFill>
                <a:schemeClr val="tx1"/>
              </a:solidFill>
            </a:endParaRPr>
          </a:p>
        </p:txBody>
      </p:sp>
      <p:sp>
        <p:nvSpPr>
          <p:cNvPr id="9" name="正方形/長方形 8"/>
          <p:cNvSpPr/>
          <p:nvPr/>
        </p:nvSpPr>
        <p:spPr>
          <a:xfrm>
            <a:off x="8388424" y="4581128"/>
            <a:ext cx="43204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年</a:t>
            </a:r>
            <a:endParaRPr kumimoji="1" lang="ja-JP" altLang="en-US" b="1" dirty="0">
              <a:solidFill>
                <a:schemeClr val="tx1"/>
              </a:solidFill>
            </a:endParaRPr>
          </a:p>
        </p:txBody>
      </p:sp>
      <p:sp>
        <p:nvSpPr>
          <p:cNvPr id="10" name="正方形/長方形 9"/>
          <p:cNvSpPr/>
          <p:nvPr/>
        </p:nvSpPr>
        <p:spPr>
          <a:xfrm>
            <a:off x="97691" y="4941168"/>
            <a:ext cx="9046310" cy="1100538"/>
          </a:xfrm>
          <a:prstGeom prst="rect">
            <a:avLst/>
          </a:prstGeom>
          <a:gradFill>
            <a:gsLst>
              <a:gs pos="0">
                <a:srgbClr val="D6F9FE"/>
              </a:gs>
              <a:gs pos="89000">
                <a:schemeClr val="bg1">
                  <a:lumMod val="52000"/>
                  <a:lumOff val="48000"/>
                </a:schemeClr>
              </a:gs>
              <a:gs pos="100000">
                <a:schemeClr val="bg1"/>
              </a:gs>
            </a:gsLst>
            <a:lin ang="16200000" scaled="1"/>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dirty="0" smtClean="0">
                <a:solidFill>
                  <a:schemeClr val="tx1"/>
                </a:solidFill>
              </a:rPr>
              <a:t>12</a:t>
            </a:r>
            <a:r>
              <a:rPr kumimoji="1" lang="ja-JP" altLang="en-US" sz="2400" b="1" dirty="0" smtClean="0">
                <a:solidFill>
                  <a:schemeClr val="tx1"/>
                </a:solidFill>
              </a:rPr>
              <a:t>月になればほぼ回復。</a:t>
            </a:r>
            <a:endParaRPr kumimoji="1" lang="en-US" altLang="ja-JP" sz="2400" b="1" dirty="0" smtClean="0">
              <a:solidFill>
                <a:schemeClr val="tx1"/>
              </a:solidFill>
            </a:endParaRPr>
          </a:p>
          <a:p>
            <a:r>
              <a:rPr kumimoji="1" lang="ja-JP" altLang="en-US" sz="2400" b="1" dirty="0" smtClean="0">
                <a:solidFill>
                  <a:schemeClr val="tx1"/>
                </a:solidFill>
              </a:rPr>
              <a:t>→　</a:t>
            </a:r>
            <a:r>
              <a:rPr kumimoji="1" lang="en-US" altLang="ja-JP" sz="2400" b="1" dirty="0" smtClean="0">
                <a:solidFill>
                  <a:schemeClr val="tx1"/>
                </a:solidFill>
              </a:rPr>
              <a:t>10</a:t>
            </a:r>
            <a:r>
              <a:rPr kumimoji="1" lang="ja-JP" altLang="en-US" sz="2400" b="1" dirty="0" smtClean="0">
                <a:solidFill>
                  <a:schemeClr val="tx1"/>
                </a:solidFill>
              </a:rPr>
              <a:t>月</a:t>
            </a:r>
            <a:r>
              <a:rPr kumimoji="1" lang="en-US" altLang="ja-JP" sz="2400" b="1" dirty="0" smtClean="0">
                <a:solidFill>
                  <a:schemeClr val="tx1"/>
                </a:solidFill>
              </a:rPr>
              <a:t>11</a:t>
            </a:r>
            <a:r>
              <a:rPr lang="ja-JP" altLang="en-US" sz="2400" b="1" dirty="0" smtClean="0">
                <a:solidFill>
                  <a:schemeClr val="tx1"/>
                </a:solidFill>
              </a:rPr>
              <a:t>月で回復しているが、回復量が増加し、回復日数は減少</a:t>
            </a:r>
            <a:endParaRPr lang="en-US" altLang="ja-JP" sz="2400" b="1" dirty="0" smtClean="0">
              <a:solidFill>
                <a:schemeClr val="tx1"/>
              </a:solidFill>
            </a:endParaRPr>
          </a:p>
          <a:p>
            <a:r>
              <a:rPr lang="ja-JP" altLang="en-US" sz="2400" b="1" dirty="0" smtClean="0">
                <a:solidFill>
                  <a:schemeClr val="tx1"/>
                </a:solidFill>
              </a:rPr>
              <a:t>→　</a:t>
            </a:r>
            <a:r>
              <a:rPr lang="en-US" altLang="ja-JP" sz="2400" b="1" dirty="0">
                <a:solidFill>
                  <a:schemeClr val="tx1"/>
                </a:solidFill>
              </a:rPr>
              <a:t>1</a:t>
            </a:r>
            <a:r>
              <a:rPr lang="ja-JP" altLang="en-US" sz="2400" b="1" dirty="0" smtClean="0">
                <a:solidFill>
                  <a:schemeClr val="tx1"/>
                </a:solidFill>
              </a:rPr>
              <a:t>日当たりの増加量が増えるはずである</a:t>
            </a:r>
            <a:r>
              <a:rPr lang="ja-JP" altLang="en-US" sz="2400" b="1" dirty="0" err="1" smtClean="0">
                <a:solidFill>
                  <a:schemeClr val="tx1"/>
                </a:solidFill>
              </a:rPr>
              <a:t>。。。</a:t>
            </a:r>
            <a:endParaRPr lang="en-US" altLang="ja-JP" sz="2400" b="1" dirty="0" smtClean="0">
              <a:solidFill>
                <a:schemeClr val="tx1"/>
              </a:solidFill>
            </a:endParaRPr>
          </a:p>
        </p:txBody>
      </p:sp>
      <p:cxnSp>
        <p:nvCxnSpPr>
          <p:cNvPr id="12" name="直線コネクタ 11"/>
          <p:cNvCxnSpPr/>
          <p:nvPr/>
        </p:nvCxnSpPr>
        <p:spPr>
          <a:xfrm>
            <a:off x="-8148" y="1052736"/>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97690" y="216024"/>
            <a:ext cx="1305958" cy="548680"/>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結果</a:t>
            </a:r>
          </a:p>
        </p:txBody>
      </p:sp>
    </p:spTree>
    <p:extLst>
      <p:ext uri="{BB962C8B-B14F-4D97-AF65-F5344CB8AC3E}">
        <p14:creationId xmlns:p14="http://schemas.microsoft.com/office/powerpoint/2010/main" val="172286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4665" y="85084"/>
            <a:ext cx="9168665" cy="936104"/>
          </a:xfrm>
          <a:prstGeom prst="rect">
            <a:avLst/>
          </a:prstGeom>
          <a:gradFill flip="none" rotWithShape="1">
            <a:gsLst>
              <a:gs pos="0">
                <a:srgbClr val="E1FDFF"/>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solidFill>
              </a:rPr>
              <a:t>               </a:t>
            </a:r>
            <a:r>
              <a:rPr lang="en-US" altLang="ja-JP" sz="3200" b="1" dirty="0" smtClean="0">
                <a:solidFill>
                  <a:schemeClr val="tx1"/>
                </a:solidFill>
              </a:rPr>
              <a:t>10</a:t>
            </a:r>
            <a:r>
              <a:rPr lang="ja-JP" altLang="en-US" sz="3200" b="1" dirty="0">
                <a:solidFill>
                  <a:schemeClr val="tx1"/>
                </a:solidFill>
              </a:rPr>
              <a:t>月、</a:t>
            </a:r>
            <a:r>
              <a:rPr lang="en-US" altLang="ja-JP" sz="3200" b="1" dirty="0">
                <a:solidFill>
                  <a:schemeClr val="tx1"/>
                </a:solidFill>
              </a:rPr>
              <a:t>11</a:t>
            </a:r>
            <a:r>
              <a:rPr lang="ja-JP" altLang="en-US" sz="3200" b="1" dirty="0" smtClean="0">
                <a:solidFill>
                  <a:schemeClr val="tx1"/>
                </a:solidFill>
              </a:rPr>
              <a:t>月中の</a:t>
            </a:r>
            <a:r>
              <a:rPr lang="en-US" altLang="ja-JP" sz="3200" b="1" dirty="0">
                <a:solidFill>
                  <a:schemeClr val="tx1"/>
                </a:solidFill>
              </a:rPr>
              <a:t>1</a:t>
            </a:r>
            <a:r>
              <a:rPr lang="ja-JP" altLang="en-US" sz="3200" b="1" dirty="0">
                <a:solidFill>
                  <a:schemeClr val="tx1"/>
                </a:solidFill>
              </a:rPr>
              <a:t>日当たりの海氷増加率</a:t>
            </a:r>
            <a:endParaRPr lang="en-US" altLang="ja-JP" sz="3200" b="1" dirty="0">
              <a:solidFill>
                <a:schemeClr val="tx1"/>
              </a:solidFill>
            </a:endParaRPr>
          </a:p>
          <a:p>
            <a:pPr algn="ctr"/>
            <a:r>
              <a:rPr lang="ja-JP" altLang="en-US" sz="2400" b="1" dirty="0" smtClean="0">
                <a:solidFill>
                  <a:schemeClr val="tx1"/>
                </a:solidFill>
              </a:rPr>
              <a:t>          （</a:t>
            </a:r>
            <a:r>
              <a:rPr lang="ja-JP" altLang="en-US" sz="2400" b="1" dirty="0">
                <a:solidFill>
                  <a:schemeClr val="tx1"/>
                </a:solidFill>
              </a:rPr>
              <a:t>太平洋セクター</a:t>
            </a:r>
            <a:r>
              <a:rPr lang="ja-JP" altLang="en-US" sz="2400" b="1" dirty="0" smtClean="0">
                <a:solidFill>
                  <a:schemeClr val="tx1"/>
                </a:solidFill>
              </a:rPr>
              <a:t>）</a:t>
            </a:r>
            <a:endParaRPr lang="ja-JP" altLang="en-US" sz="2400" b="1" dirty="0">
              <a:solidFill>
                <a:schemeClr val="tx1"/>
              </a:solidFill>
            </a:endParaRPr>
          </a:p>
        </p:txBody>
      </p:sp>
      <p:graphicFrame>
        <p:nvGraphicFramePr>
          <p:cNvPr id="3" name="グラフ 2"/>
          <p:cNvGraphicFramePr>
            <a:graphicFrameLocks/>
          </p:cNvGraphicFramePr>
          <p:nvPr>
            <p:extLst>
              <p:ext uri="{D42A27DB-BD31-4B8C-83A1-F6EECF244321}">
                <p14:modId xmlns:p14="http://schemas.microsoft.com/office/powerpoint/2010/main" val="3052297814"/>
              </p:ext>
            </p:extLst>
          </p:nvPr>
        </p:nvGraphicFramePr>
        <p:xfrm>
          <a:off x="971600" y="1585055"/>
          <a:ext cx="6927668" cy="3788161"/>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35496" y="0"/>
            <a:ext cx="3762418"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2" name="正方形/長方形 1"/>
          <p:cNvSpPr/>
          <p:nvPr/>
        </p:nvSpPr>
        <p:spPr>
          <a:xfrm rot="16200000">
            <a:off x="-1472318" y="2848583"/>
            <a:ext cx="3888436" cy="584775"/>
          </a:xfrm>
          <a:prstGeom prst="rect">
            <a:avLst/>
          </a:prstGeom>
        </p:spPr>
        <p:txBody>
          <a:bodyPr wrap="square">
            <a:spAutoFit/>
          </a:bodyPr>
          <a:lstStyle/>
          <a:p>
            <a:pPr algn="ctr"/>
            <a:r>
              <a:rPr lang="en-US" altLang="ja-JP" sz="1600" b="1" dirty="0" smtClean="0"/>
              <a:t>1</a:t>
            </a:r>
            <a:r>
              <a:rPr lang="ja-JP" altLang="en-US" sz="1600" b="1" dirty="0" smtClean="0"/>
              <a:t>日あたりの</a:t>
            </a:r>
            <a:endParaRPr lang="en-US" altLang="ja-JP" sz="1600" b="1" dirty="0" smtClean="0"/>
          </a:p>
          <a:p>
            <a:pPr algn="ctr"/>
            <a:r>
              <a:rPr lang="ja-JP" altLang="en-US" sz="1600" b="1" dirty="0" smtClean="0"/>
              <a:t>海</a:t>
            </a:r>
            <a:r>
              <a:rPr lang="ja-JP" altLang="en-US" sz="1600" b="1" dirty="0"/>
              <a:t>氷密接度</a:t>
            </a:r>
            <a:r>
              <a:rPr lang="ja-JP" altLang="en-US" sz="1600" b="1" dirty="0" smtClean="0"/>
              <a:t>の領域平均増加率 </a:t>
            </a:r>
            <a:r>
              <a:rPr lang="en-US" altLang="ja-JP" sz="1600" b="1" dirty="0" smtClean="0"/>
              <a:t>[%/day]</a:t>
            </a:r>
            <a:endParaRPr lang="ja-JP" altLang="en-US" sz="1600" dirty="0"/>
          </a:p>
        </p:txBody>
      </p:sp>
      <p:sp>
        <p:nvSpPr>
          <p:cNvPr id="8" name="正方形/長方形 7"/>
          <p:cNvSpPr/>
          <p:nvPr/>
        </p:nvSpPr>
        <p:spPr>
          <a:xfrm>
            <a:off x="683568" y="5157192"/>
            <a:ext cx="7920880" cy="798108"/>
          </a:xfrm>
          <a:prstGeom prst="rect">
            <a:avLst/>
          </a:prstGeom>
          <a:gradFill flip="none" rotWithShape="1">
            <a:gsLst>
              <a:gs pos="23000">
                <a:schemeClr val="bg1"/>
              </a:gs>
              <a:gs pos="8000">
                <a:srgbClr val="FFFF00">
                  <a:lumMod val="75000"/>
                  <a:lumOff val="25000"/>
                </a:srgbClr>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chemeClr val="tx1"/>
                </a:solidFill>
              </a:rPr>
              <a:t>→　</a:t>
            </a:r>
            <a:r>
              <a:rPr kumimoji="1" lang="en-US" altLang="ja-JP" sz="2400" b="1" dirty="0" smtClean="0">
                <a:solidFill>
                  <a:schemeClr val="tx1"/>
                </a:solidFill>
              </a:rPr>
              <a:t>10</a:t>
            </a:r>
            <a:r>
              <a:rPr kumimoji="1" lang="ja-JP" altLang="en-US" sz="2400" b="1" dirty="0" smtClean="0">
                <a:solidFill>
                  <a:schemeClr val="tx1"/>
                </a:solidFill>
              </a:rPr>
              <a:t>月における</a:t>
            </a:r>
            <a:r>
              <a:rPr kumimoji="1" lang="en-US" altLang="ja-JP" sz="2400" b="1" dirty="0" smtClean="0">
                <a:solidFill>
                  <a:schemeClr val="tx1"/>
                </a:solidFill>
              </a:rPr>
              <a:t>1</a:t>
            </a:r>
            <a:r>
              <a:rPr kumimoji="1" lang="ja-JP" altLang="en-US" sz="2400" b="1" dirty="0" smtClean="0">
                <a:solidFill>
                  <a:schemeClr val="tx1"/>
                </a:solidFill>
              </a:rPr>
              <a:t>日当たりの</a:t>
            </a:r>
            <a:r>
              <a:rPr lang="ja-JP" altLang="en-US" sz="2400" b="1" dirty="0" smtClean="0">
                <a:solidFill>
                  <a:schemeClr val="tx1"/>
                </a:solidFill>
              </a:rPr>
              <a:t>回復量が増加傾向にあり、</a:t>
            </a:r>
            <a:endParaRPr lang="en-US" altLang="ja-JP" sz="2400" b="1" dirty="0" smtClean="0">
              <a:solidFill>
                <a:schemeClr val="tx1"/>
              </a:solidFill>
            </a:endParaRPr>
          </a:p>
          <a:p>
            <a:r>
              <a:rPr lang="ja-JP" altLang="en-US" sz="2400" b="1" dirty="0">
                <a:solidFill>
                  <a:schemeClr val="tx1"/>
                </a:solidFill>
              </a:rPr>
              <a:t> </a:t>
            </a:r>
            <a:r>
              <a:rPr lang="ja-JP" altLang="en-US" sz="2400" b="1" dirty="0" smtClean="0">
                <a:solidFill>
                  <a:schemeClr val="tx1"/>
                </a:solidFill>
              </a:rPr>
              <a:t>      近年の方が急激に増加する。</a:t>
            </a:r>
            <a:endParaRPr lang="en-US" altLang="ja-JP" sz="2400" b="1" dirty="0" smtClean="0">
              <a:solidFill>
                <a:schemeClr val="tx1"/>
              </a:solidFill>
            </a:endParaRPr>
          </a:p>
        </p:txBody>
      </p:sp>
      <p:cxnSp>
        <p:nvCxnSpPr>
          <p:cNvPr id="10" name="直線コネクタ 9"/>
          <p:cNvCxnSpPr/>
          <p:nvPr/>
        </p:nvCxnSpPr>
        <p:spPr>
          <a:xfrm>
            <a:off x="-8148" y="1052736"/>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角丸四角形 10"/>
          <p:cNvSpPr/>
          <p:nvPr/>
        </p:nvSpPr>
        <p:spPr>
          <a:xfrm>
            <a:off x="97690" y="216024"/>
            <a:ext cx="1305958" cy="548680"/>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結果</a:t>
            </a:r>
          </a:p>
        </p:txBody>
      </p:sp>
      <p:sp>
        <p:nvSpPr>
          <p:cNvPr id="13" name="タイトル 1"/>
          <p:cNvSpPr txBox="1">
            <a:spLocks/>
          </p:cNvSpPr>
          <p:nvPr/>
        </p:nvSpPr>
        <p:spPr>
          <a:xfrm>
            <a:off x="1835696" y="1200172"/>
            <a:ext cx="6063572" cy="448180"/>
          </a:xfrm>
          <a:prstGeom prst="rect">
            <a:avLst/>
          </a:prstGeom>
          <a:ln w="22225">
            <a:solidFill>
              <a:srgbClr val="0000FF"/>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800" b="1" dirty="0" smtClean="0"/>
              <a:t>1</a:t>
            </a:r>
            <a:r>
              <a:rPr lang="ja-JP" altLang="en-US" sz="1800" b="1" dirty="0" smtClean="0"/>
              <a:t>日当たりの海氷増加率＝</a:t>
            </a:r>
            <a:r>
              <a:rPr lang="en-US" altLang="ja-JP" sz="1800" b="1" dirty="0" smtClean="0"/>
              <a:t>10</a:t>
            </a:r>
            <a:r>
              <a:rPr lang="ja-JP" altLang="en-US" sz="1800" b="1" dirty="0" smtClean="0"/>
              <a:t>月の海氷増加量</a:t>
            </a:r>
            <a:r>
              <a:rPr lang="en-US" altLang="ja-JP" sz="1800" b="1" dirty="0" smtClean="0"/>
              <a:t>/</a:t>
            </a:r>
            <a:r>
              <a:rPr lang="ja-JP" altLang="en-US" sz="1800" b="1" dirty="0" smtClean="0"/>
              <a:t>日数（</a:t>
            </a:r>
            <a:r>
              <a:rPr lang="en-US" altLang="ja-JP" sz="1800" b="1" dirty="0" smtClean="0"/>
              <a:t>31</a:t>
            </a:r>
            <a:r>
              <a:rPr lang="ja-JP" altLang="en-US" sz="1800" b="1" dirty="0" smtClean="0"/>
              <a:t>日）</a:t>
            </a:r>
            <a:endParaRPr lang="ja-JP" altLang="en-US" sz="1800" b="1" dirty="0"/>
          </a:p>
        </p:txBody>
      </p:sp>
      <p:sp>
        <p:nvSpPr>
          <p:cNvPr id="15" name="正方形/長方形 14"/>
          <p:cNvSpPr/>
          <p:nvPr/>
        </p:nvSpPr>
        <p:spPr>
          <a:xfrm>
            <a:off x="7884368" y="4780968"/>
            <a:ext cx="43204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年</a:t>
            </a:r>
            <a:endParaRPr kumimoji="1" lang="ja-JP" altLang="en-US" b="1" dirty="0">
              <a:solidFill>
                <a:schemeClr val="tx1"/>
              </a:solidFill>
            </a:endParaRPr>
          </a:p>
        </p:txBody>
      </p:sp>
    </p:spTree>
    <p:extLst>
      <p:ext uri="{BB962C8B-B14F-4D97-AF65-F5344CB8AC3E}">
        <p14:creationId xmlns:p14="http://schemas.microsoft.com/office/powerpoint/2010/main" val="172286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p:cNvGraphicFramePr>
            <a:graphicFrameLocks/>
          </p:cNvGraphicFramePr>
          <p:nvPr>
            <p:extLst>
              <p:ext uri="{D42A27DB-BD31-4B8C-83A1-F6EECF244321}">
                <p14:modId xmlns:p14="http://schemas.microsoft.com/office/powerpoint/2010/main" val="3789619908"/>
              </p:ext>
            </p:extLst>
          </p:nvPr>
        </p:nvGraphicFramePr>
        <p:xfrm>
          <a:off x="779665" y="1060140"/>
          <a:ext cx="7576521" cy="4025044"/>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8148" y="11372"/>
            <a:ext cx="9152148" cy="468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b="1" dirty="0">
              <a:solidFill>
                <a:schemeClr val="tx1"/>
              </a:solidFill>
              <a:latin typeface="Times New Roman" pitchFamily="18" charset="0"/>
              <a:cs typeface="Times New Roman" pitchFamily="18" charset="0"/>
            </a:endParaRPr>
          </a:p>
        </p:txBody>
      </p:sp>
      <p:sp>
        <p:nvSpPr>
          <p:cNvPr id="7" name="正方形/長方形 6"/>
          <p:cNvSpPr/>
          <p:nvPr/>
        </p:nvSpPr>
        <p:spPr>
          <a:xfrm>
            <a:off x="-68059" y="4797152"/>
            <a:ext cx="9290062" cy="1368152"/>
          </a:xfrm>
          <a:prstGeom prst="rect">
            <a:avLst/>
          </a:prstGeom>
          <a:gradFill flip="none" rotWithShape="1">
            <a:gsLst>
              <a:gs pos="23000">
                <a:schemeClr val="bg1"/>
              </a:gs>
              <a:gs pos="8000">
                <a:srgbClr val="FFFF00">
                  <a:lumMod val="75000"/>
                  <a:lumOff val="25000"/>
                </a:srgbClr>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smtClean="0">
                <a:solidFill>
                  <a:schemeClr val="tx1"/>
                </a:solidFill>
              </a:rPr>
              <a:t>10</a:t>
            </a:r>
            <a:r>
              <a:rPr lang="ja-JP" altLang="en-US" sz="2400" b="1" dirty="0" smtClean="0">
                <a:solidFill>
                  <a:schemeClr val="tx1"/>
                </a:solidFill>
              </a:rPr>
              <a:t>月</a:t>
            </a:r>
            <a:r>
              <a:rPr lang="en-US" altLang="ja-JP" sz="2400" b="1" dirty="0" smtClean="0">
                <a:solidFill>
                  <a:schemeClr val="tx1"/>
                </a:solidFill>
              </a:rPr>
              <a:t>1</a:t>
            </a:r>
            <a:r>
              <a:rPr lang="ja-JP" altLang="en-US" sz="2400" b="1" dirty="0" smtClean="0">
                <a:solidFill>
                  <a:schemeClr val="tx1"/>
                </a:solidFill>
              </a:rPr>
              <a:t>日時点の海氷密接度と</a:t>
            </a:r>
            <a:r>
              <a:rPr lang="en-US" altLang="ja-JP" sz="2400" b="1" dirty="0" smtClean="0">
                <a:solidFill>
                  <a:schemeClr val="tx1"/>
                </a:solidFill>
              </a:rPr>
              <a:t>10</a:t>
            </a:r>
            <a:r>
              <a:rPr lang="ja-JP" altLang="en-US" sz="2400" b="1" dirty="0" smtClean="0">
                <a:solidFill>
                  <a:schemeClr val="tx1"/>
                </a:solidFill>
              </a:rPr>
              <a:t>月の海氷回復率には、</a:t>
            </a:r>
            <a:r>
              <a:rPr lang="en-US" altLang="ja-JP" sz="2400" b="1" dirty="0" smtClean="0">
                <a:solidFill>
                  <a:srgbClr val="FF0000"/>
                </a:solidFill>
              </a:rPr>
              <a:t>-0.94</a:t>
            </a:r>
            <a:r>
              <a:rPr lang="ja-JP" altLang="en-US" sz="2400" b="1" dirty="0" smtClean="0">
                <a:solidFill>
                  <a:schemeClr val="tx1"/>
                </a:solidFill>
              </a:rPr>
              <a:t>の相関。</a:t>
            </a:r>
            <a:endParaRPr lang="en-US" altLang="ja-JP" sz="2400" b="1" dirty="0" smtClean="0">
              <a:solidFill>
                <a:schemeClr val="tx1"/>
              </a:solidFill>
            </a:endParaRPr>
          </a:p>
          <a:p>
            <a:endParaRPr lang="en-US" altLang="ja-JP" sz="2400" b="1" dirty="0" smtClean="0">
              <a:solidFill>
                <a:schemeClr val="tx1"/>
              </a:solidFill>
            </a:endParaRPr>
          </a:p>
          <a:p>
            <a:r>
              <a:rPr lang="ja-JP" altLang="en-US" sz="2400" b="1" dirty="0" smtClean="0">
                <a:solidFill>
                  <a:schemeClr val="tx1"/>
                </a:solidFill>
              </a:rPr>
              <a:t>→ </a:t>
            </a:r>
            <a:r>
              <a:rPr lang="ja-JP" altLang="en-US" sz="2400" b="1" dirty="0" smtClean="0">
                <a:solidFill>
                  <a:srgbClr val="FF0000"/>
                </a:solidFill>
              </a:rPr>
              <a:t>夏季の海氷が減れば減るほど、</a:t>
            </a:r>
            <a:r>
              <a:rPr lang="en-US" altLang="ja-JP" sz="2400" b="1" dirty="0" smtClean="0">
                <a:solidFill>
                  <a:srgbClr val="FF0000"/>
                </a:solidFill>
              </a:rPr>
              <a:t>10</a:t>
            </a:r>
            <a:r>
              <a:rPr lang="ja-JP" altLang="en-US" sz="2400" b="1" dirty="0" smtClean="0">
                <a:solidFill>
                  <a:srgbClr val="FF0000"/>
                </a:solidFill>
              </a:rPr>
              <a:t>月に急激な海氷増加がみられる。</a:t>
            </a:r>
            <a:endParaRPr lang="en-US" altLang="ja-JP" sz="2400" b="1" dirty="0" smtClean="0">
              <a:solidFill>
                <a:srgbClr val="FF0000"/>
              </a:solidFill>
            </a:endParaRPr>
          </a:p>
        </p:txBody>
      </p:sp>
      <p:sp>
        <p:nvSpPr>
          <p:cNvPr id="9" name="正方形/長方形 8"/>
          <p:cNvSpPr/>
          <p:nvPr/>
        </p:nvSpPr>
        <p:spPr>
          <a:xfrm>
            <a:off x="251520" y="1196752"/>
            <a:ext cx="576063" cy="523220"/>
          </a:xfrm>
          <a:prstGeom prst="rect">
            <a:avLst/>
          </a:prstGeom>
        </p:spPr>
        <p:txBody>
          <a:bodyPr wrap="square">
            <a:spAutoFit/>
          </a:bodyPr>
          <a:lstStyle/>
          <a:p>
            <a:r>
              <a:rPr lang="en-US" altLang="ja-JP" sz="2800" dirty="0" smtClean="0">
                <a:latin typeface="Times New Roman" pitchFamily="18" charset="0"/>
                <a:cs typeface="Times New Roman" pitchFamily="18" charset="0"/>
              </a:rPr>
              <a:t>σ</a:t>
            </a:r>
            <a:endParaRPr lang="ja-JP" altLang="en-US" sz="2800" dirty="0">
              <a:latin typeface="Times New Roman" pitchFamily="18" charset="0"/>
              <a:cs typeface="Times New Roman" pitchFamily="18" charset="0"/>
            </a:endParaRPr>
          </a:p>
        </p:txBody>
      </p:sp>
      <p:sp>
        <p:nvSpPr>
          <p:cNvPr id="8" name="角丸四角形 7"/>
          <p:cNvSpPr/>
          <p:nvPr/>
        </p:nvSpPr>
        <p:spPr>
          <a:xfrm>
            <a:off x="35496" y="144016"/>
            <a:ext cx="1305958" cy="548680"/>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結果</a:t>
            </a:r>
          </a:p>
        </p:txBody>
      </p:sp>
      <p:sp>
        <p:nvSpPr>
          <p:cNvPr id="11" name="正方形/長方形 10"/>
          <p:cNvSpPr/>
          <p:nvPr/>
        </p:nvSpPr>
        <p:spPr>
          <a:xfrm>
            <a:off x="-24665" y="85084"/>
            <a:ext cx="9168665" cy="936104"/>
          </a:xfrm>
          <a:prstGeom prst="rect">
            <a:avLst/>
          </a:prstGeom>
          <a:gradFill flip="none" rotWithShape="1">
            <a:gsLst>
              <a:gs pos="0">
                <a:srgbClr val="E1FDFF"/>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solidFill>
                <a:latin typeface="Times New Roman" pitchFamily="18" charset="0"/>
                <a:cs typeface="Times New Roman" pitchFamily="18" charset="0"/>
              </a:rPr>
              <a:t>             </a:t>
            </a:r>
            <a:r>
              <a:rPr lang="en-US" altLang="ja-JP" sz="3200" b="1" dirty="0" smtClean="0">
                <a:solidFill>
                  <a:schemeClr val="tx1"/>
                </a:solidFill>
                <a:latin typeface="Times New Roman" pitchFamily="18" charset="0"/>
                <a:cs typeface="Times New Roman" pitchFamily="18" charset="0"/>
              </a:rPr>
              <a:t>10</a:t>
            </a:r>
            <a:r>
              <a:rPr lang="ja-JP" altLang="en-US" sz="3200" b="1" dirty="0">
                <a:solidFill>
                  <a:schemeClr val="tx1"/>
                </a:solidFill>
                <a:latin typeface="Times New Roman" pitchFamily="18" charset="0"/>
                <a:cs typeface="Times New Roman" pitchFamily="18" charset="0"/>
              </a:rPr>
              <a:t>月</a:t>
            </a:r>
            <a:r>
              <a:rPr lang="en-US" altLang="ja-JP" sz="3200" b="1" dirty="0">
                <a:solidFill>
                  <a:schemeClr val="tx1"/>
                </a:solidFill>
                <a:latin typeface="Times New Roman" pitchFamily="18" charset="0"/>
                <a:cs typeface="Times New Roman" pitchFamily="18" charset="0"/>
              </a:rPr>
              <a:t>1</a:t>
            </a:r>
            <a:r>
              <a:rPr lang="ja-JP" altLang="en-US" sz="3200" b="1" dirty="0">
                <a:solidFill>
                  <a:schemeClr val="tx1"/>
                </a:solidFill>
                <a:latin typeface="Times New Roman" pitchFamily="18" charset="0"/>
                <a:cs typeface="Times New Roman" pitchFamily="18" charset="0"/>
              </a:rPr>
              <a:t>日の海氷密接度と</a:t>
            </a:r>
            <a:r>
              <a:rPr lang="en-US" altLang="ja-JP" sz="3200" b="1" dirty="0">
                <a:solidFill>
                  <a:schemeClr val="tx1"/>
                </a:solidFill>
                <a:latin typeface="Times New Roman" pitchFamily="18" charset="0"/>
                <a:cs typeface="Times New Roman" pitchFamily="18" charset="0"/>
              </a:rPr>
              <a:t>10</a:t>
            </a:r>
            <a:r>
              <a:rPr lang="ja-JP" altLang="en-US" sz="3200" b="1" dirty="0">
                <a:solidFill>
                  <a:schemeClr val="tx1"/>
                </a:solidFill>
                <a:latin typeface="Times New Roman" pitchFamily="18" charset="0"/>
                <a:cs typeface="Times New Roman" pitchFamily="18" charset="0"/>
              </a:rPr>
              <a:t>月の海氷</a:t>
            </a:r>
            <a:r>
              <a:rPr lang="ja-JP" altLang="en-US" sz="3200" b="1" dirty="0" smtClean="0">
                <a:solidFill>
                  <a:schemeClr val="tx1"/>
                </a:solidFill>
                <a:latin typeface="Times New Roman" pitchFamily="18" charset="0"/>
                <a:cs typeface="Times New Roman" pitchFamily="18" charset="0"/>
              </a:rPr>
              <a:t>増加率</a:t>
            </a:r>
            <a:endParaRPr lang="ja-JP" altLang="en-US" sz="3200" b="1" dirty="0">
              <a:solidFill>
                <a:schemeClr val="tx1"/>
              </a:solidFill>
              <a:latin typeface="Times New Roman" pitchFamily="18" charset="0"/>
              <a:cs typeface="Times New Roman" pitchFamily="18" charset="0"/>
            </a:endParaRPr>
          </a:p>
        </p:txBody>
      </p:sp>
      <p:cxnSp>
        <p:nvCxnSpPr>
          <p:cNvPr id="13" name="直線コネクタ 12"/>
          <p:cNvCxnSpPr/>
          <p:nvPr/>
        </p:nvCxnSpPr>
        <p:spPr>
          <a:xfrm>
            <a:off x="-8148" y="1052736"/>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97690" y="216024"/>
            <a:ext cx="1305958" cy="548680"/>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結果</a:t>
            </a:r>
          </a:p>
        </p:txBody>
      </p:sp>
      <p:sp>
        <p:nvSpPr>
          <p:cNvPr id="15" name="正方形/長方形 14"/>
          <p:cNvSpPr/>
          <p:nvPr/>
        </p:nvSpPr>
        <p:spPr>
          <a:xfrm>
            <a:off x="8316416" y="2852936"/>
            <a:ext cx="43204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年</a:t>
            </a:r>
            <a:endParaRPr kumimoji="1" lang="ja-JP" altLang="en-US" b="1" dirty="0">
              <a:solidFill>
                <a:schemeClr val="tx1"/>
              </a:solidFill>
            </a:endParaRPr>
          </a:p>
        </p:txBody>
      </p:sp>
    </p:spTree>
    <p:extLst>
      <p:ext uri="{BB962C8B-B14F-4D97-AF65-F5344CB8AC3E}">
        <p14:creationId xmlns:p14="http://schemas.microsoft.com/office/powerpoint/2010/main" val="102445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ATA\新しいフォルダー (2)\growth_rate\pci_aci_growth_rate20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0" y="24054"/>
            <a:ext cx="9096869" cy="702939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コネクタ 2"/>
          <p:cNvCxnSpPr/>
          <p:nvPr/>
        </p:nvCxnSpPr>
        <p:spPr>
          <a:xfrm>
            <a:off x="1691680" y="2852936"/>
            <a:ext cx="6408712" cy="36004"/>
          </a:xfrm>
          <a:prstGeom prst="line">
            <a:avLst/>
          </a:prstGeom>
          <a:ln>
            <a:solidFill>
              <a:srgbClr val="FE2C02"/>
            </a:solidFill>
          </a:ln>
        </p:spPr>
        <p:style>
          <a:lnRef idx="1">
            <a:schemeClr val="accent1"/>
          </a:lnRef>
          <a:fillRef idx="0">
            <a:schemeClr val="accent1"/>
          </a:fillRef>
          <a:effectRef idx="0">
            <a:schemeClr val="accent1"/>
          </a:effectRef>
          <a:fontRef idx="minor">
            <a:schemeClr val="tx1"/>
          </a:fontRef>
        </p:style>
      </p:cxnSp>
      <p:sp>
        <p:nvSpPr>
          <p:cNvPr id="5" name="円/楕円 4"/>
          <p:cNvSpPr/>
          <p:nvPr/>
        </p:nvSpPr>
        <p:spPr>
          <a:xfrm>
            <a:off x="4263646" y="2474894"/>
            <a:ext cx="348110" cy="378042"/>
          </a:xfrm>
          <a:prstGeom prst="ellipse">
            <a:avLst/>
          </a:prstGeom>
          <a:no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6512" y="307831"/>
            <a:ext cx="9160517" cy="528881"/>
          </a:xfrm>
          <a:prstGeom prst="rect">
            <a:avLst/>
          </a:prstGeom>
          <a:gradFill flip="none" rotWithShape="1">
            <a:gsLst>
              <a:gs pos="0">
                <a:srgbClr val="99F8FD"/>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smtClean="0">
                <a:solidFill>
                  <a:schemeClr val="tx1"/>
                </a:solidFill>
                <a:latin typeface="Times New Roman" pitchFamily="18" charset="0"/>
                <a:cs typeface="Times New Roman" pitchFamily="18" charset="0"/>
              </a:rPr>
              <a:t>2010</a:t>
            </a:r>
            <a:r>
              <a:rPr kumimoji="1" lang="ja-JP" altLang="en-US" sz="3200" b="1" dirty="0" smtClean="0">
                <a:solidFill>
                  <a:schemeClr val="tx1"/>
                </a:solidFill>
                <a:latin typeface="Times New Roman" pitchFamily="18" charset="0"/>
                <a:cs typeface="Times New Roman" pitchFamily="18" charset="0"/>
              </a:rPr>
              <a:t>年の太平洋セクターの海氷増加率（</a:t>
            </a:r>
            <a:r>
              <a:rPr kumimoji="1" lang="en-US" altLang="ja-JP" sz="3200" b="1" dirty="0" smtClean="0">
                <a:solidFill>
                  <a:schemeClr val="tx1"/>
                </a:solidFill>
                <a:latin typeface="Times New Roman" pitchFamily="18" charset="0"/>
                <a:cs typeface="Times New Roman" pitchFamily="18" charset="0"/>
              </a:rPr>
              <a:t>8</a:t>
            </a:r>
            <a:r>
              <a:rPr kumimoji="1" lang="ja-JP" altLang="en-US" sz="3200" b="1" dirty="0" smtClean="0">
                <a:solidFill>
                  <a:schemeClr val="tx1"/>
                </a:solidFill>
                <a:latin typeface="Times New Roman" pitchFamily="18" charset="0"/>
                <a:cs typeface="Times New Roman" pitchFamily="18" charset="0"/>
              </a:rPr>
              <a:t>月～</a:t>
            </a:r>
            <a:r>
              <a:rPr kumimoji="1" lang="en-US" altLang="ja-JP" sz="3200" b="1" dirty="0" smtClean="0">
                <a:solidFill>
                  <a:schemeClr val="tx1"/>
                </a:solidFill>
                <a:latin typeface="Times New Roman" pitchFamily="18" charset="0"/>
                <a:cs typeface="Times New Roman" pitchFamily="18" charset="0"/>
              </a:rPr>
              <a:t>11</a:t>
            </a:r>
            <a:r>
              <a:rPr kumimoji="1" lang="ja-JP" altLang="en-US" sz="3200" b="1" dirty="0" smtClean="0">
                <a:solidFill>
                  <a:schemeClr val="tx1"/>
                </a:solidFill>
                <a:latin typeface="Times New Roman" pitchFamily="18" charset="0"/>
                <a:cs typeface="Times New Roman" pitchFamily="18" charset="0"/>
              </a:rPr>
              <a:t>月）</a:t>
            </a:r>
            <a:endParaRPr kumimoji="1" lang="ja-JP" altLang="en-US" sz="3200" b="1" dirty="0">
              <a:solidFill>
                <a:schemeClr val="tx1"/>
              </a:solidFill>
              <a:latin typeface="Times New Roman" pitchFamily="18" charset="0"/>
              <a:cs typeface="Times New Roman" pitchFamily="18" charset="0"/>
            </a:endParaRPr>
          </a:p>
        </p:txBody>
      </p:sp>
      <p:sp>
        <p:nvSpPr>
          <p:cNvPr id="8" name="角丸四角形 7"/>
          <p:cNvSpPr/>
          <p:nvPr/>
        </p:nvSpPr>
        <p:spPr>
          <a:xfrm>
            <a:off x="2339752" y="2088232"/>
            <a:ext cx="1872208" cy="548680"/>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chemeClr val="tx1"/>
                </a:solidFill>
              </a:rPr>
              <a:t>O</a:t>
            </a:r>
            <a:r>
              <a:rPr lang="en-US" altLang="ja-JP" sz="2800" b="1" dirty="0" smtClean="0">
                <a:solidFill>
                  <a:schemeClr val="tx1"/>
                </a:solidFill>
              </a:rPr>
              <a:t>nset</a:t>
            </a:r>
            <a:endParaRPr lang="ja-JP" altLang="en-US" sz="2800" b="1"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136" y="3645024"/>
            <a:ext cx="7056783" cy="321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線コネクタ 3"/>
          <p:cNvCxnSpPr/>
          <p:nvPr/>
        </p:nvCxnSpPr>
        <p:spPr>
          <a:xfrm>
            <a:off x="4473488" y="2663915"/>
            <a:ext cx="0" cy="3933437"/>
          </a:xfrm>
          <a:prstGeom prst="line">
            <a:avLst/>
          </a:prstGeom>
          <a:ln>
            <a:solidFill>
              <a:srgbClr val="FE2C02"/>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rot="16200000">
            <a:off x="-1445024" y="3141838"/>
            <a:ext cx="4536503" cy="646331"/>
          </a:xfrm>
          <a:prstGeom prst="rect">
            <a:avLst/>
          </a:prstGeom>
        </p:spPr>
        <p:txBody>
          <a:bodyPr wrap="square">
            <a:spAutoFit/>
          </a:bodyPr>
          <a:lstStyle/>
          <a:p>
            <a:pPr algn="ctr"/>
            <a:r>
              <a:rPr lang="en-US" altLang="ja-JP" b="1" dirty="0" smtClean="0"/>
              <a:t>1</a:t>
            </a:r>
            <a:r>
              <a:rPr lang="ja-JP" altLang="en-US" b="1" dirty="0" smtClean="0"/>
              <a:t>日あたりの</a:t>
            </a:r>
            <a:endParaRPr lang="en-US" altLang="ja-JP" b="1" dirty="0" smtClean="0"/>
          </a:p>
          <a:p>
            <a:pPr algn="ctr"/>
            <a:r>
              <a:rPr lang="ja-JP" altLang="en-US" b="1" dirty="0" smtClean="0"/>
              <a:t>海</a:t>
            </a:r>
            <a:r>
              <a:rPr lang="ja-JP" altLang="en-US" b="1" dirty="0"/>
              <a:t>氷密接度</a:t>
            </a:r>
            <a:r>
              <a:rPr lang="ja-JP" altLang="en-US" b="1" dirty="0" smtClean="0"/>
              <a:t>の領域平均増加率 </a:t>
            </a:r>
            <a:r>
              <a:rPr lang="en-US" altLang="ja-JP" b="1" dirty="0" smtClean="0"/>
              <a:t>[%/day]</a:t>
            </a:r>
            <a:endParaRPr lang="ja-JP" altLang="en-US" dirty="0"/>
          </a:p>
        </p:txBody>
      </p:sp>
      <p:sp>
        <p:nvSpPr>
          <p:cNvPr id="11" name="角丸四角形 10"/>
          <p:cNvSpPr/>
          <p:nvPr/>
        </p:nvSpPr>
        <p:spPr>
          <a:xfrm>
            <a:off x="-150490" y="4414800"/>
            <a:ext cx="2160240" cy="908720"/>
          </a:xfrm>
          <a:prstGeom prst="roundRect">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乱流熱</a:t>
            </a:r>
            <a:endParaRPr lang="en-US" altLang="ja-JP" sz="2800" b="1" dirty="0" smtClean="0">
              <a:solidFill>
                <a:schemeClr val="tx1"/>
              </a:solidFill>
            </a:endParaRPr>
          </a:p>
          <a:p>
            <a:pPr algn="ctr"/>
            <a:r>
              <a:rPr lang="ja-JP" altLang="en-US" sz="2800" b="1" dirty="0" smtClean="0">
                <a:solidFill>
                  <a:schemeClr val="tx1"/>
                </a:solidFill>
              </a:rPr>
              <a:t>フラックス</a:t>
            </a:r>
            <a:endParaRPr lang="ja-JP" altLang="en-US" sz="2800" b="1" dirty="0">
              <a:solidFill>
                <a:schemeClr val="tx1"/>
              </a:solidFill>
            </a:endParaRPr>
          </a:p>
        </p:txBody>
      </p:sp>
    </p:spTree>
    <p:extLst>
      <p:ext uri="{BB962C8B-B14F-4D97-AF65-F5344CB8AC3E}">
        <p14:creationId xmlns:p14="http://schemas.microsoft.com/office/powerpoint/2010/main" val="78565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sashi\Desktop\turb_oct_noice_sekis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26141"/>
            <a:ext cx="8343900" cy="474707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35496" y="116632"/>
            <a:ext cx="3762418"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cxnSp>
        <p:nvCxnSpPr>
          <p:cNvPr id="4" name="直線コネクタ 3"/>
          <p:cNvCxnSpPr/>
          <p:nvPr/>
        </p:nvCxnSpPr>
        <p:spPr>
          <a:xfrm>
            <a:off x="-8148" y="1025352"/>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角丸四角形 4"/>
          <p:cNvSpPr/>
          <p:nvPr/>
        </p:nvSpPr>
        <p:spPr>
          <a:xfrm>
            <a:off x="97690" y="332656"/>
            <a:ext cx="1305958" cy="548680"/>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結果</a:t>
            </a:r>
          </a:p>
        </p:txBody>
      </p:sp>
      <p:sp>
        <p:nvSpPr>
          <p:cNvPr id="6" name="正方形/長方形 5"/>
          <p:cNvSpPr/>
          <p:nvPr/>
        </p:nvSpPr>
        <p:spPr>
          <a:xfrm>
            <a:off x="1259632" y="116632"/>
            <a:ext cx="7704856" cy="910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solidFill>
                  <a:schemeClr val="tx1"/>
                </a:solidFill>
              </a:rPr>
              <a:t>10</a:t>
            </a:r>
            <a:r>
              <a:rPr lang="ja-JP" altLang="en-US" sz="2800" b="1" dirty="0" smtClean="0">
                <a:solidFill>
                  <a:schemeClr val="tx1"/>
                </a:solidFill>
              </a:rPr>
              <a:t>月における乱流熱フラックスの積算値</a:t>
            </a:r>
            <a:endParaRPr lang="ja-JP" altLang="en-US" sz="2800" b="1" dirty="0">
              <a:solidFill>
                <a:schemeClr val="tx1"/>
              </a:solidFill>
            </a:endParaRPr>
          </a:p>
        </p:txBody>
      </p:sp>
      <p:sp>
        <p:nvSpPr>
          <p:cNvPr id="7" name="正方形/長方形 6"/>
          <p:cNvSpPr/>
          <p:nvPr/>
        </p:nvSpPr>
        <p:spPr>
          <a:xfrm>
            <a:off x="1412032" y="1216848"/>
            <a:ext cx="7704856" cy="286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b="1" dirty="0">
              <a:solidFill>
                <a:schemeClr val="tx1"/>
              </a:solidFill>
            </a:endParaRPr>
          </a:p>
        </p:txBody>
      </p:sp>
      <p:sp>
        <p:nvSpPr>
          <p:cNvPr id="8" name="角丸四角形 7"/>
          <p:cNvSpPr/>
          <p:nvPr/>
        </p:nvSpPr>
        <p:spPr>
          <a:xfrm>
            <a:off x="35496" y="1025352"/>
            <a:ext cx="9006788" cy="864096"/>
          </a:xfrm>
          <a:prstGeom prst="roundRect">
            <a:avLst/>
          </a:prstGeom>
          <a:gradFill flip="none" rotWithShape="1">
            <a:gsLst>
              <a:gs pos="0">
                <a:srgbClr val="FFFF00"/>
              </a:gs>
              <a:gs pos="51000">
                <a:srgbClr val="FFFF00"/>
              </a:gs>
              <a:gs pos="100000">
                <a:schemeClr val="bg1"/>
              </a:gs>
            </a:gsLst>
            <a:lin ang="5400000" scaled="0"/>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夏季に蓄えられた熱量が秋季に放出される</a:t>
            </a:r>
            <a:endParaRPr lang="en-US" altLang="ja-JP" sz="2800" b="1" dirty="0" smtClean="0">
              <a:solidFill>
                <a:schemeClr val="tx1"/>
              </a:solidFill>
            </a:endParaRPr>
          </a:p>
          <a:p>
            <a:pPr algn="ctr"/>
            <a:r>
              <a:rPr lang="en-US" altLang="ja-JP" sz="2800" b="1" dirty="0" smtClean="0">
                <a:solidFill>
                  <a:schemeClr val="tx1"/>
                </a:solidFill>
              </a:rPr>
              <a:t>OPEN WATER </a:t>
            </a:r>
            <a:r>
              <a:rPr lang="ja-JP" altLang="en-US" sz="2800" b="1" dirty="0" err="1" smtClean="0">
                <a:solidFill>
                  <a:schemeClr val="tx1"/>
                </a:solidFill>
              </a:rPr>
              <a:t>の拡</a:t>
            </a:r>
            <a:r>
              <a:rPr lang="ja-JP" altLang="en-US" sz="2800" b="1" dirty="0" smtClean="0">
                <a:solidFill>
                  <a:schemeClr val="tx1"/>
                </a:solidFill>
              </a:rPr>
              <a:t>大により熱量の増加</a:t>
            </a:r>
            <a:endParaRPr lang="en-US" altLang="ja-JP" sz="2800" b="1" dirty="0" smtClean="0">
              <a:solidFill>
                <a:schemeClr val="tx1"/>
              </a:solidFill>
            </a:endParaRPr>
          </a:p>
        </p:txBody>
      </p:sp>
      <p:graphicFrame>
        <p:nvGraphicFramePr>
          <p:cNvPr id="9" name="グラフ 8"/>
          <p:cNvGraphicFramePr/>
          <p:nvPr>
            <p:extLst>
              <p:ext uri="{D42A27DB-BD31-4B8C-83A1-F6EECF244321}">
                <p14:modId xmlns:p14="http://schemas.microsoft.com/office/powerpoint/2010/main" val="256991971"/>
              </p:ext>
            </p:extLst>
          </p:nvPr>
        </p:nvGraphicFramePr>
        <p:xfrm>
          <a:off x="535038" y="4849203"/>
          <a:ext cx="7344815" cy="2016224"/>
        </p:xfrm>
        <a:graphic>
          <a:graphicData uri="http://schemas.openxmlformats.org/drawingml/2006/chart">
            <c:chart xmlns:c="http://schemas.openxmlformats.org/drawingml/2006/chart" xmlns:r="http://schemas.openxmlformats.org/officeDocument/2006/relationships" r:id="rId3"/>
          </a:graphicData>
        </a:graphic>
      </p:graphicFrame>
      <p:sp>
        <p:nvSpPr>
          <p:cNvPr id="10" name="正方形/長方形 9"/>
          <p:cNvSpPr/>
          <p:nvPr/>
        </p:nvSpPr>
        <p:spPr>
          <a:xfrm rot="16200000">
            <a:off x="-582962" y="5487516"/>
            <a:ext cx="27957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2000" b="1" dirty="0" smtClean="0">
                <a:solidFill>
                  <a:schemeClr val="tx1"/>
                </a:solidFill>
              </a:rPr>
              <a:t>平均海氷密接度  </a:t>
            </a:r>
            <a:r>
              <a:rPr lang="en-US" altLang="ja-JP" sz="2000" b="1" dirty="0" smtClean="0">
                <a:solidFill>
                  <a:schemeClr val="tx1"/>
                </a:solidFill>
              </a:rPr>
              <a:t>[%]</a:t>
            </a:r>
            <a:endParaRPr kumimoji="1" lang="ja-JP" altLang="en-US" sz="2000" b="1" dirty="0">
              <a:solidFill>
                <a:schemeClr val="tx1"/>
              </a:solidFill>
            </a:endParaRPr>
          </a:p>
        </p:txBody>
      </p:sp>
      <p:sp>
        <p:nvSpPr>
          <p:cNvPr id="11" name="正方形/長方形 10"/>
          <p:cNvSpPr/>
          <p:nvPr/>
        </p:nvSpPr>
        <p:spPr>
          <a:xfrm rot="16200000">
            <a:off x="-570283" y="2738636"/>
            <a:ext cx="27957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2000" b="1" dirty="0" smtClean="0">
                <a:solidFill>
                  <a:schemeClr val="tx1"/>
                </a:solidFill>
              </a:rPr>
              <a:t>10</a:t>
            </a:r>
            <a:r>
              <a:rPr kumimoji="1" lang="ja-JP" altLang="en-US" sz="2000" b="1" dirty="0" smtClean="0">
                <a:solidFill>
                  <a:schemeClr val="tx1"/>
                </a:solidFill>
              </a:rPr>
              <a:t>月の積算乱流熱</a:t>
            </a:r>
            <a:endParaRPr kumimoji="1" lang="en-US" altLang="ja-JP" sz="2000" b="1" dirty="0" smtClean="0">
              <a:solidFill>
                <a:schemeClr val="tx1"/>
              </a:solidFill>
            </a:endParaRPr>
          </a:p>
          <a:p>
            <a:pPr algn="ctr"/>
            <a:r>
              <a:rPr kumimoji="1" lang="ja-JP" altLang="en-US" sz="2000" b="1" dirty="0" smtClean="0">
                <a:solidFill>
                  <a:schemeClr val="tx1"/>
                </a:solidFill>
              </a:rPr>
              <a:t>フラックス</a:t>
            </a:r>
            <a:endParaRPr kumimoji="1" lang="ja-JP" altLang="en-US" sz="2000" b="1" dirty="0">
              <a:solidFill>
                <a:schemeClr val="tx1"/>
              </a:solidFill>
            </a:endParaRPr>
          </a:p>
        </p:txBody>
      </p:sp>
    </p:spTree>
    <p:extLst>
      <p:ext uri="{BB962C8B-B14F-4D97-AF65-F5344CB8AC3E}">
        <p14:creationId xmlns:p14="http://schemas.microsoft.com/office/powerpoint/2010/main" val="325282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857500"/>
            <a:ext cx="9144000" cy="1143000"/>
          </a:xfrm>
        </p:spPr>
        <p:txBody>
          <a:bodyPr>
            <a:normAutofit fontScale="90000"/>
          </a:bodyPr>
          <a:lstStyle/>
          <a:p>
            <a:r>
              <a:rPr kumimoji="1" lang="ja-JP" altLang="en-US" dirty="0" smtClean="0"/>
              <a:t>では、</a:t>
            </a:r>
            <a:r>
              <a:rPr kumimoji="1" lang="en-US" altLang="ja-JP" dirty="0" smtClean="0"/>
              <a:t/>
            </a:r>
            <a:br>
              <a:rPr kumimoji="1" lang="en-US" altLang="ja-JP" dirty="0" smtClean="0"/>
            </a:br>
            <a:r>
              <a:rPr lang="en-US" altLang="ja-JP" dirty="0"/>
              <a:t/>
            </a:r>
            <a:br>
              <a:rPr lang="en-US" altLang="ja-JP" dirty="0"/>
            </a:br>
            <a:r>
              <a:rPr lang="ja-JP" altLang="en-US" dirty="0" smtClean="0"/>
              <a:t>何が原因となって急激に回復するのか？</a:t>
            </a:r>
            <a:r>
              <a:rPr lang="en-US" altLang="ja-JP" dirty="0" smtClean="0"/>
              <a:t/>
            </a:r>
            <a:br>
              <a:rPr lang="en-US" altLang="ja-JP" dirty="0" smtClean="0"/>
            </a:br>
            <a:r>
              <a:rPr lang="en-US" altLang="ja-JP" dirty="0"/>
              <a:t/>
            </a:r>
            <a:br>
              <a:rPr lang="en-US" altLang="ja-JP" dirty="0"/>
            </a:br>
            <a:r>
              <a:rPr lang="ja-JP" altLang="en-US" dirty="0" smtClean="0"/>
              <a:t>熱を排出するだけの現象が必要！</a:t>
            </a:r>
            <a:endParaRPr kumimoji="1" lang="ja-JP" altLang="en-US" dirty="0"/>
          </a:p>
        </p:txBody>
      </p:sp>
    </p:spTree>
    <p:extLst>
      <p:ext uri="{BB962C8B-B14F-4D97-AF65-F5344CB8AC3E}">
        <p14:creationId xmlns:p14="http://schemas.microsoft.com/office/powerpoint/2010/main" val="4014263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76872"/>
            <a:ext cx="8229600" cy="1723628"/>
          </a:xfrm>
        </p:spPr>
        <p:txBody>
          <a:bodyPr>
            <a:noAutofit/>
          </a:bodyPr>
          <a:lstStyle/>
          <a:p>
            <a:r>
              <a:rPr kumimoji="1" lang="ja-JP" altLang="en-US" dirty="0" smtClean="0"/>
              <a:t>海氷増加値と</a:t>
            </a:r>
            <a:r>
              <a:rPr kumimoji="1" lang="en-US" altLang="ja-JP" dirty="0" smtClean="0"/>
              <a:t/>
            </a:r>
            <a:br>
              <a:rPr kumimoji="1" lang="en-US" altLang="ja-JP" dirty="0" smtClean="0"/>
            </a:br>
            <a:r>
              <a:rPr kumimoji="1" lang="en-US" altLang="ja-JP" dirty="0" smtClean="0"/>
              <a:t/>
            </a:r>
            <a:br>
              <a:rPr kumimoji="1" lang="en-US" altLang="ja-JP" dirty="0" smtClean="0"/>
            </a:br>
            <a:r>
              <a:rPr kumimoji="1" lang="ja-JP" altLang="en-US" dirty="0" smtClean="0"/>
              <a:t>気圧配置の観点から</a:t>
            </a:r>
            <a:endParaRPr kumimoji="1" lang="ja-JP" altLang="en-US" dirty="0"/>
          </a:p>
        </p:txBody>
      </p:sp>
    </p:spTree>
    <p:extLst>
      <p:ext uri="{BB962C8B-B14F-4D97-AF65-F5344CB8AC3E}">
        <p14:creationId xmlns:p14="http://schemas.microsoft.com/office/powerpoint/2010/main" val="3773620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ATA\新しいフォルダー (2)\growth_rate\pci_aci_growth_rate20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16632"/>
            <a:ext cx="9096869" cy="702939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コネクタ 2"/>
          <p:cNvCxnSpPr/>
          <p:nvPr/>
        </p:nvCxnSpPr>
        <p:spPr>
          <a:xfrm>
            <a:off x="1661642" y="2945514"/>
            <a:ext cx="6408712" cy="36004"/>
          </a:xfrm>
          <a:prstGeom prst="line">
            <a:avLst/>
          </a:prstGeom>
          <a:ln>
            <a:solidFill>
              <a:srgbClr val="FE2C02"/>
            </a:solidFill>
          </a:ln>
        </p:spPr>
        <p:style>
          <a:lnRef idx="1">
            <a:schemeClr val="accent1"/>
          </a:lnRef>
          <a:fillRef idx="0">
            <a:schemeClr val="accent1"/>
          </a:fillRef>
          <a:effectRef idx="0">
            <a:schemeClr val="accent1"/>
          </a:effectRef>
          <a:fontRef idx="minor">
            <a:schemeClr val="tx1"/>
          </a:fontRef>
        </p:style>
      </p:cxnSp>
      <p:sp>
        <p:nvSpPr>
          <p:cNvPr id="5" name="円/楕円 4"/>
          <p:cNvSpPr/>
          <p:nvPr/>
        </p:nvSpPr>
        <p:spPr>
          <a:xfrm>
            <a:off x="4233608" y="2567472"/>
            <a:ext cx="348110" cy="378042"/>
          </a:xfrm>
          <a:prstGeom prst="ellipse">
            <a:avLst/>
          </a:prstGeom>
          <a:no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309714" y="2180810"/>
            <a:ext cx="1872208" cy="548680"/>
          </a:xfrm>
          <a:prstGeom prst="roundRect">
            <a:avLst/>
          </a:prstGeom>
          <a:solidFill>
            <a:srgbClr val="D6FCFE"/>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chemeClr val="tx1"/>
                </a:solidFill>
              </a:rPr>
              <a:t>O</a:t>
            </a:r>
            <a:r>
              <a:rPr lang="en-US" altLang="ja-JP" sz="2800" b="1" dirty="0" smtClean="0">
                <a:solidFill>
                  <a:schemeClr val="tx1"/>
                </a:solidFill>
              </a:rPr>
              <a:t>nset</a:t>
            </a:r>
            <a:endParaRPr lang="ja-JP" altLang="en-US" sz="2800" b="1" dirty="0">
              <a:solidFill>
                <a:schemeClr val="tx1"/>
              </a:solidFill>
            </a:endParaRPr>
          </a:p>
        </p:txBody>
      </p:sp>
      <p:cxnSp>
        <p:nvCxnSpPr>
          <p:cNvPr id="4" name="直線コネクタ 3"/>
          <p:cNvCxnSpPr/>
          <p:nvPr/>
        </p:nvCxnSpPr>
        <p:spPr>
          <a:xfrm>
            <a:off x="4475818" y="2756493"/>
            <a:ext cx="0" cy="3933437"/>
          </a:xfrm>
          <a:prstGeom prst="line">
            <a:avLst/>
          </a:prstGeom>
          <a:ln w="19050">
            <a:solidFill>
              <a:srgbClr val="FE2C02"/>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rot="16200000">
            <a:off x="-1592442" y="3347656"/>
            <a:ext cx="5400601" cy="707886"/>
          </a:xfrm>
          <a:prstGeom prst="rect">
            <a:avLst/>
          </a:prstGeom>
          <a:solidFill>
            <a:schemeClr val="bg1"/>
          </a:solidFill>
        </p:spPr>
        <p:txBody>
          <a:bodyPr wrap="square">
            <a:spAutoFit/>
          </a:bodyPr>
          <a:lstStyle/>
          <a:p>
            <a:pPr algn="ctr"/>
            <a:r>
              <a:rPr lang="en-US" altLang="ja-JP" sz="2000" b="1" dirty="0" smtClean="0"/>
              <a:t>1</a:t>
            </a:r>
            <a:r>
              <a:rPr lang="ja-JP" altLang="en-US" sz="2000" b="1" dirty="0" smtClean="0"/>
              <a:t>日あたりの</a:t>
            </a:r>
            <a:endParaRPr lang="en-US" altLang="ja-JP" sz="2000" b="1" dirty="0" smtClean="0"/>
          </a:p>
          <a:p>
            <a:pPr algn="ctr"/>
            <a:r>
              <a:rPr lang="ja-JP" altLang="en-US" sz="2000" b="1" dirty="0" smtClean="0"/>
              <a:t>海</a:t>
            </a:r>
            <a:r>
              <a:rPr lang="ja-JP" altLang="en-US" sz="2000" b="1" dirty="0"/>
              <a:t>氷密接度</a:t>
            </a:r>
            <a:r>
              <a:rPr lang="ja-JP" altLang="en-US" sz="2000" b="1" dirty="0" smtClean="0"/>
              <a:t>の領域平均増加率 </a:t>
            </a:r>
            <a:r>
              <a:rPr lang="en-US" altLang="ja-JP" sz="2000" b="1" dirty="0" smtClean="0"/>
              <a:t>[%/day]</a:t>
            </a:r>
            <a:endParaRPr lang="ja-JP" altLang="en-US" sz="2000" dirty="0"/>
          </a:p>
        </p:txBody>
      </p:sp>
      <p:sp>
        <p:nvSpPr>
          <p:cNvPr id="12" name="角丸四角形 11"/>
          <p:cNvSpPr/>
          <p:nvPr/>
        </p:nvSpPr>
        <p:spPr>
          <a:xfrm>
            <a:off x="1445618" y="2684866"/>
            <a:ext cx="495672" cy="548680"/>
          </a:xfrm>
          <a:prstGeom prst="roundRect">
            <a:avLst/>
          </a:prstGeom>
          <a:solidFill>
            <a:srgbClr val="D6FCFE"/>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chemeClr val="tx1"/>
                </a:solidFill>
              </a:rPr>
              <a:t>1</a:t>
            </a:r>
            <a:endParaRPr lang="ja-JP" altLang="en-US" sz="2800" b="1" dirty="0">
              <a:solidFill>
                <a:schemeClr val="tx1"/>
              </a:solidFill>
            </a:endParaRPr>
          </a:p>
        </p:txBody>
      </p:sp>
      <p:sp>
        <p:nvSpPr>
          <p:cNvPr id="13" name="正方形/長方形 12"/>
          <p:cNvSpPr/>
          <p:nvPr/>
        </p:nvSpPr>
        <p:spPr>
          <a:xfrm>
            <a:off x="-8148" y="11372"/>
            <a:ext cx="9152148" cy="468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b="1" dirty="0">
              <a:solidFill>
                <a:schemeClr val="tx1"/>
              </a:solidFill>
              <a:latin typeface="Times New Roman" pitchFamily="18" charset="0"/>
              <a:cs typeface="Times New Roman" pitchFamily="18" charset="0"/>
            </a:endParaRPr>
          </a:p>
        </p:txBody>
      </p:sp>
      <p:sp>
        <p:nvSpPr>
          <p:cNvPr id="21" name="正方形/長方形 20"/>
          <p:cNvSpPr/>
          <p:nvPr/>
        </p:nvSpPr>
        <p:spPr>
          <a:xfrm>
            <a:off x="0" y="164364"/>
            <a:ext cx="9160517" cy="864096"/>
          </a:xfrm>
          <a:prstGeom prst="rect">
            <a:avLst/>
          </a:prstGeom>
          <a:gradFill flip="none" rotWithShape="1">
            <a:gsLst>
              <a:gs pos="0">
                <a:srgbClr val="99F8FD"/>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a:solidFill>
                  <a:schemeClr val="tx1"/>
                </a:solidFill>
                <a:latin typeface="Times New Roman" pitchFamily="18" charset="0"/>
                <a:cs typeface="Times New Roman" pitchFamily="18" charset="0"/>
              </a:rPr>
              <a:t>2010</a:t>
            </a:r>
            <a:r>
              <a:rPr lang="ja-JP" altLang="en-US" sz="3200" b="1" dirty="0">
                <a:solidFill>
                  <a:schemeClr val="tx1"/>
                </a:solidFill>
                <a:latin typeface="Times New Roman" pitchFamily="18" charset="0"/>
                <a:cs typeface="Times New Roman" pitchFamily="18" charset="0"/>
              </a:rPr>
              <a:t>年の海氷増加率（</a:t>
            </a:r>
            <a:r>
              <a:rPr lang="en-US" altLang="ja-JP" sz="3200" b="1" dirty="0">
                <a:solidFill>
                  <a:schemeClr val="tx1"/>
                </a:solidFill>
                <a:latin typeface="Times New Roman" pitchFamily="18" charset="0"/>
                <a:cs typeface="Times New Roman" pitchFamily="18" charset="0"/>
              </a:rPr>
              <a:t>8</a:t>
            </a:r>
            <a:r>
              <a:rPr lang="ja-JP" altLang="en-US" sz="3200" b="1" dirty="0">
                <a:solidFill>
                  <a:schemeClr val="tx1"/>
                </a:solidFill>
                <a:latin typeface="Times New Roman" pitchFamily="18" charset="0"/>
                <a:cs typeface="Times New Roman" pitchFamily="18" charset="0"/>
              </a:rPr>
              <a:t>月～</a:t>
            </a:r>
            <a:r>
              <a:rPr lang="en-US" altLang="ja-JP" sz="3200" b="1" dirty="0">
                <a:solidFill>
                  <a:schemeClr val="tx1"/>
                </a:solidFill>
                <a:latin typeface="Times New Roman" pitchFamily="18" charset="0"/>
                <a:cs typeface="Times New Roman" pitchFamily="18" charset="0"/>
              </a:rPr>
              <a:t>11</a:t>
            </a:r>
            <a:r>
              <a:rPr lang="ja-JP" altLang="en-US" sz="3200" b="1" dirty="0">
                <a:solidFill>
                  <a:schemeClr val="tx1"/>
                </a:solidFill>
                <a:latin typeface="Times New Roman" pitchFamily="18" charset="0"/>
                <a:cs typeface="Times New Roman" pitchFamily="18" charset="0"/>
              </a:rPr>
              <a:t>月）</a:t>
            </a:r>
            <a:endParaRPr lang="en-US" altLang="ja-JP" sz="3200" b="1" dirty="0">
              <a:solidFill>
                <a:schemeClr val="tx1"/>
              </a:solidFill>
              <a:latin typeface="Times New Roman" pitchFamily="18" charset="0"/>
              <a:cs typeface="Times New Roman" pitchFamily="18" charset="0"/>
            </a:endParaRPr>
          </a:p>
          <a:p>
            <a:pPr algn="ctr"/>
            <a:r>
              <a:rPr lang="en-US" altLang="ja-JP" sz="2400" b="1" dirty="0">
                <a:solidFill>
                  <a:schemeClr val="tx1"/>
                </a:solidFill>
                <a:latin typeface="Times New Roman" pitchFamily="18" charset="0"/>
                <a:cs typeface="Times New Roman" pitchFamily="18" charset="0"/>
              </a:rPr>
              <a:t>     (</a:t>
            </a:r>
            <a:r>
              <a:rPr lang="ja-JP" altLang="en-US" sz="2400" b="1" dirty="0">
                <a:solidFill>
                  <a:schemeClr val="tx1"/>
                </a:solidFill>
                <a:latin typeface="Times New Roman" pitchFamily="18" charset="0"/>
                <a:cs typeface="Times New Roman" pitchFamily="18" charset="0"/>
              </a:rPr>
              <a:t>太平洋セクター</a:t>
            </a:r>
            <a:r>
              <a:rPr lang="en-US" altLang="ja-JP" sz="2400" b="1" dirty="0" smtClean="0">
                <a:solidFill>
                  <a:schemeClr val="tx1"/>
                </a:solidFill>
                <a:latin typeface="Times New Roman" pitchFamily="18" charset="0"/>
                <a:cs typeface="Times New Roman" pitchFamily="18" charset="0"/>
              </a:rPr>
              <a:t>)</a:t>
            </a:r>
            <a:endParaRPr lang="ja-JP" altLang="en-US" sz="2400" b="1" dirty="0">
              <a:solidFill>
                <a:schemeClr val="tx1"/>
              </a:solidFill>
              <a:latin typeface="Times New Roman" pitchFamily="18" charset="0"/>
              <a:cs typeface="Times New Roman" pitchFamily="18" charset="0"/>
            </a:endParaRPr>
          </a:p>
        </p:txBody>
      </p:sp>
      <p:sp>
        <p:nvSpPr>
          <p:cNvPr id="22" name="角丸四角形 21"/>
          <p:cNvSpPr/>
          <p:nvPr/>
        </p:nvSpPr>
        <p:spPr>
          <a:xfrm>
            <a:off x="97690" y="260648"/>
            <a:ext cx="1305958" cy="548680"/>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結果</a:t>
            </a:r>
          </a:p>
        </p:txBody>
      </p:sp>
      <p:cxnSp>
        <p:nvCxnSpPr>
          <p:cNvPr id="23" name="直線コネクタ 22"/>
          <p:cNvCxnSpPr/>
          <p:nvPr/>
        </p:nvCxnSpPr>
        <p:spPr>
          <a:xfrm>
            <a:off x="-8148" y="1052736"/>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6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296108" y="332656"/>
            <a:ext cx="4580148"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tx1"/>
                </a:solidFill>
              </a:rPr>
              <a:t>発表内容</a:t>
            </a:r>
            <a:endParaRPr kumimoji="1" lang="ja-JP" altLang="en-US" sz="3600" b="1" dirty="0">
              <a:solidFill>
                <a:schemeClr val="tx1"/>
              </a:solidFill>
            </a:endParaRPr>
          </a:p>
        </p:txBody>
      </p:sp>
      <p:cxnSp>
        <p:nvCxnSpPr>
          <p:cNvPr id="3" name="直線コネクタ 2"/>
          <p:cNvCxnSpPr/>
          <p:nvPr/>
        </p:nvCxnSpPr>
        <p:spPr>
          <a:xfrm>
            <a:off x="0" y="980728"/>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1043608" y="1052736"/>
            <a:ext cx="7704856" cy="5328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Clr>
                <a:srgbClr val="0067FE"/>
              </a:buClr>
              <a:buBlip>
                <a:blip r:embed="rId2"/>
              </a:buBlip>
            </a:pPr>
            <a:r>
              <a:rPr lang="ja-JP" altLang="en-US" sz="3600" dirty="0" smtClean="0">
                <a:solidFill>
                  <a:schemeClr val="tx1"/>
                </a:solidFill>
              </a:rPr>
              <a:t>背景・目的</a:t>
            </a:r>
            <a:endParaRPr lang="en-US" altLang="ja-JP" sz="3600" dirty="0" smtClean="0">
              <a:solidFill>
                <a:schemeClr val="tx1"/>
              </a:solidFill>
            </a:endParaRPr>
          </a:p>
          <a:p>
            <a:pPr marL="571500" indent="-571500">
              <a:buClr>
                <a:srgbClr val="0067FE"/>
              </a:buClr>
              <a:buBlip>
                <a:blip r:embed="rId2"/>
              </a:buBlip>
            </a:pPr>
            <a:r>
              <a:rPr lang="ja-JP" altLang="en-US" sz="3600" dirty="0" smtClean="0">
                <a:solidFill>
                  <a:schemeClr val="tx1"/>
                </a:solidFill>
              </a:rPr>
              <a:t>使用データ</a:t>
            </a:r>
            <a:endParaRPr lang="en-US" altLang="ja-JP" sz="3600" dirty="0" smtClean="0">
              <a:solidFill>
                <a:schemeClr val="tx1"/>
              </a:solidFill>
            </a:endParaRPr>
          </a:p>
          <a:p>
            <a:pPr marL="571500" indent="-571500">
              <a:buClr>
                <a:srgbClr val="0067FE"/>
              </a:buClr>
              <a:buBlip>
                <a:blip r:embed="rId2"/>
              </a:buBlip>
            </a:pPr>
            <a:r>
              <a:rPr lang="ja-JP" altLang="en-US" sz="3600" dirty="0" smtClean="0">
                <a:solidFill>
                  <a:schemeClr val="tx1"/>
                </a:solidFill>
              </a:rPr>
              <a:t>解析手法</a:t>
            </a:r>
            <a:endParaRPr lang="en-US" altLang="ja-JP" sz="3600" dirty="0" smtClean="0">
              <a:solidFill>
                <a:schemeClr val="tx1"/>
              </a:solidFill>
            </a:endParaRPr>
          </a:p>
          <a:p>
            <a:pPr marL="571500" indent="-571500">
              <a:buClr>
                <a:srgbClr val="0067FE"/>
              </a:buClr>
              <a:buBlip>
                <a:blip r:embed="rId2"/>
              </a:buBlip>
            </a:pPr>
            <a:r>
              <a:rPr lang="ja-JP" altLang="en-US" sz="3600" dirty="0" smtClean="0">
                <a:solidFill>
                  <a:schemeClr val="tx1"/>
                </a:solidFill>
              </a:rPr>
              <a:t>結果</a:t>
            </a:r>
            <a:endParaRPr lang="en-US" altLang="ja-JP" sz="3600" dirty="0">
              <a:solidFill>
                <a:schemeClr val="tx1"/>
              </a:solidFill>
            </a:endParaRPr>
          </a:p>
          <a:p>
            <a:pPr>
              <a:buClr>
                <a:srgbClr val="0067FE"/>
              </a:buClr>
            </a:pPr>
            <a:r>
              <a:rPr lang="ja-JP" altLang="en-US" sz="3600" dirty="0" smtClean="0">
                <a:solidFill>
                  <a:schemeClr val="tx1"/>
                </a:solidFill>
              </a:rPr>
              <a:t>     ・夏～秋における</a:t>
            </a:r>
            <a:r>
              <a:rPr lang="ja-JP" altLang="en-US" sz="3600" dirty="0" smtClean="0">
                <a:solidFill>
                  <a:srgbClr val="FF0000"/>
                </a:solidFill>
              </a:rPr>
              <a:t>海氷増加</a:t>
            </a:r>
            <a:endParaRPr lang="en-US" altLang="ja-JP" sz="3600" dirty="0" smtClean="0">
              <a:solidFill>
                <a:srgbClr val="FF0000"/>
              </a:solidFill>
            </a:endParaRPr>
          </a:p>
          <a:p>
            <a:pPr>
              <a:buClr>
                <a:srgbClr val="0067FE"/>
              </a:buClr>
            </a:pPr>
            <a:r>
              <a:rPr lang="ja-JP" altLang="en-US" sz="3600" dirty="0" smtClean="0">
                <a:solidFill>
                  <a:schemeClr val="tx1"/>
                </a:solidFill>
              </a:rPr>
              <a:t>     ・海氷増加期の</a:t>
            </a:r>
            <a:r>
              <a:rPr lang="ja-JP" altLang="en-US" sz="3600" dirty="0" smtClean="0">
                <a:solidFill>
                  <a:srgbClr val="FF0000"/>
                </a:solidFill>
              </a:rPr>
              <a:t>気圧配置</a:t>
            </a:r>
            <a:endParaRPr lang="en-US" altLang="ja-JP" sz="3600" dirty="0" smtClean="0">
              <a:solidFill>
                <a:srgbClr val="FF0000"/>
              </a:solidFill>
            </a:endParaRPr>
          </a:p>
          <a:p>
            <a:pPr>
              <a:buClr>
                <a:srgbClr val="0067FE"/>
              </a:buClr>
            </a:pPr>
            <a:r>
              <a:rPr lang="ja-JP" altLang="en-US" sz="3600" dirty="0" smtClean="0">
                <a:solidFill>
                  <a:schemeClr val="tx1"/>
                </a:solidFill>
              </a:rPr>
              <a:t>     ・海氷増加期の</a:t>
            </a:r>
            <a:r>
              <a:rPr lang="ja-JP" altLang="en-US" sz="3600" dirty="0" smtClean="0">
                <a:solidFill>
                  <a:srgbClr val="FF0000"/>
                </a:solidFill>
              </a:rPr>
              <a:t>熱移動</a:t>
            </a:r>
            <a:endParaRPr lang="en-US" altLang="ja-JP" sz="3600" dirty="0" smtClean="0">
              <a:solidFill>
                <a:schemeClr val="tx1"/>
              </a:solidFill>
            </a:endParaRPr>
          </a:p>
          <a:p>
            <a:pPr marL="571500" indent="-571500">
              <a:buClr>
                <a:srgbClr val="0067FE"/>
              </a:buClr>
              <a:buBlip>
                <a:blip r:embed="rId2"/>
              </a:buBlip>
            </a:pPr>
            <a:r>
              <a:rPr lang="ja-JP" altLang="en-US" sz="3600" dirty="0" smtClean="0">
                <a:solidFill>
                  <a:schemeClr val="tx1"/>
                </a:solidFill>
              </a:rPr>
              <a:t>まとめ</a:t>
            </a:r>
            <a:endParaRPr lang="en-US" altLang="ja-JP" sz="3600" dirty="0" smtClean="0">
              <a:solidFill>
                <a:schemeClr val="tx1"/>
              </a:solidFill>
            </a:endParaRPr>
          </a:p>
          <a:p>
            <a:pPr marL="571500" indent="-571500">
              <a:buClr>
                <a:srgbClr val="0067FE"/>
              </a:buClr>
              <a:buBlip>
                <a:blip r:embed="rId2"/>
              </a:buBlip>
            </a:pPr>
            <a:r>
              <a:rPr lang="ja-JP" altLang="en-US" sz="3600" dirty="0" smtClean="0">
                <a:solidFill>
                  <a:schemeClr val="tx1"/>
                </a:solidFill>
              </a:rPr>
              <a:t>引用文献</a:t>
            </a:r>
            <a:endParaRPr lang="en-US" altLang="ja-JP" sz="3600" dirty="0" smtClean="0">
              <a:solidFill>
                <a:schemeClr val="tx1"/>
              </a:solidFill>
            </a:endParaRPr>
          </a:p>
        </p:txBody>
      </p:sp>
      <p:sp>
        <p:nvSpPr>
          <p:cNvPr id="7" name="爆発 2 6"/>
          <p:cNvSpPr/>
          <p:nvPr/>
        </p:nvSpPr>
        <p:spPr>
          <a:xfrm rot="1877139">
            <a:off x="6581069" y="3263912"/>
            <a:ext cx="2981922" cy="1362061"/>
          </a:xfrm>
          <a:prstGeom prst="irregularSeal2">
            <a:avLst/>
          </a:prstGeom>
          <a:solidFill>
            <a:srgbClr val="EFFB4F"/>
          </a:solidFill>
          <a:ln>
            <a:solidFill>
              <a:srgbClr val="E8E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800" dirty="0" smtClean="0">
                <a:solidFill>
                  <a:schemeClr val="tx1"/>
                </a:solidFill>
                <a:latin typeface="Times New Roman" pitchFamily="18" charset="0"/>
                <a:cs typeface="Times New Roman" pitchFamily="18" charset="0"/>
              </a:rPr>
              <a:t>Key</a:t>
            </a:r>
            <a:endParaRPr kumimoji="1" lang="ja-JP" altLang="en-US" sz="4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0993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64364"/>
            <a:ext cx="9160517" cy="864096"/>
          </a:xfrm>
          <a:prstGeom prst="rect">
            <a:avLst/>
          </a:prstGeom>
          <a:gradFill flip="none" rotWithShape="1">
            <a:gsLst>
              <a:gs pos="0">
                <a:srgbClr val="99F8FD"/>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rPr>
              <a:t>海氷増加時</a:t>
            </a:r>
            <a:r>
              <a:rPr lang="ja-JP" altLang="en-US" sz="3200" dirty="0" smtClean="0">
                <a:solidFill>
                  <a:schemeClr val="tx1"/>
                </a:solidFill>
              </a:rPr>
              <a:t>、高・低気圧分布</a:t>
            </a:r>
            <a:endParaRPr lang="ja-JP" altLang="en-US" sz="3200" dirty="0">
              <a:solidFill>
                <a:schemeClr val="tx1"/>
              </a:solidFill>
            </a:endParaRPr>
          </a:p>
        </p:txBody>
      </p:sp>
      <p:sp>
        <p:nvSpPr>
          <p:cNvPr id="6" name="角丸四角形 5"/>
          <p:cNvSpPr/>
          <p:nvPr/>
        </p:nvSpPr>
        <p:spPr>
          <a:xfrm>
            <a:off x="97690" y="260648"/>
            <a:ext cx="1305958" cy="548680"/>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結果</a:t>
            </a:r>
          </a:p>
        </p:txBody>
      </p:sp>
      <p:sp>
        <p:nvSpPr>
          <p:cNvPr id="7" name="角丸四角形 6"/>
          <p:cNvSpPr/>
          <p:nvPr/>
        </p:nvSpPr>
        <p:spPr>
          <a:xfrm>
            <a:off x="179512" y="4941168"/>
            <a:ext cx="8704241" cy="1080120"/>
          </a:xfrm>
          <a:prstGeom prst="roundRect">
            <a:avLst/>
          </a:prstGeom>
          <a:gradFill flip="none" rotWithShape="1">
            <a:gsLst>
              <a:gs pos="0">
                <a:srgbClr val="FFFF00"/>
              </a:gs>
              <a:gs pos="51000">
                <a:srgbClr val="FFFF00"/>
              </a:gs>
              <a:gs pos="100000">
                <a:schemeClr val="bg1"/>
              </a:gs>
            </a:gsLst>
            <a:lin ang="5400000" scaled="0"/>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低気圧と高気圧の組み合わせが多いが、</a:t>
            </a:r>
            <a:endParaRPr lang="en-US" altLang="ja-JP" sz="2800" b="1" dirty="0" smtClean="0">
              <a:solidFill>
                <a:schemeClr val="tx1"/>
              </a:solidFill>
            </a:endParaRPr>
          </a:p>
          <a:p>
            <a:pPr algn="ctr"/>
            <a:r>
              <a:rPr lang="ja-JP" altLang="en-US" sz="2800" b="1" dirty="0" smtClean="0">
                <a:solidFill>
                  <a:schemeClr val="tx1"/>
                </a:solidFill>
              </a:rPr>
              <a:t>決まったパターンになるとは限らない</a:t>
            </a:r>
            <a:endParaRPr lang="ja-JP" altLang="en-US" sz="2800" b="1"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340768"/>
            <a:ext cx="3133211"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 8"/>
          <p:cNvSpPr/>
          <p:nvPr/>
        </p:nvSpPr>
        <p:spPr>
          <a:xfrm>
            <a:off x="-252536" y="1152128"/>
            <a:ext cx="3434205" cy="404664"/>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solidFill>
              </a:rPr>
              <a:t>Onset</a:t>
            </a:r>
            <a:r>
              <a:rPr lang="ja-JP" altLang="en-US" sz="2000" b="1" dirty="0" smtClean="0">
                <a:solidFill>
                  <a:schemeClr val="tx1"/>
                </a:solidFill>
              </a:rPr>
              <a:t>時の気圧配置 </a:t>
            </a:r>
            <a:r>
              <a:rPr lang="en-US" altLang="ja-JP" sz="2000" b="1" dirty="0" smtClean="0">
                <a:solidFill>
                  <a:schemeClr val="tx1"/>
                </a:solidFill>
              </a:rPr>
              <a:t>(2010)</a:t>
            </a:r>
            <a:endParaRPr lang="ja-JP" altLang="en-US" sz="2000" b="1" dirty="0">
              <a:solidFill>
                <a:schemeClr val="tx1"/>
              </a:solidFill>
            </a:endParaRPr>
          </a:p>
        </p:txBody>
      </p:sp>
      <p:sp>
        <p:nvSpPr>
          <p:cNvPr id="3" name="円/楕円 2"/>
          <p:cNvSpPr/>
          <p:nvPr/>
        </p:nvSpPr>
        <p:spPr>
          <a:xfrm>
            <a:off x="1547664" y="2780928"/>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11" name="円/楕円 10"/>
          <p:cNvSpPr/>
          <p:nvPr/>
        </p:nvSpPr>
        <p:spPr>
          <a:xfrm>
            <a:off x="467544" y="2564904"/>
            <a:ext cx="864096" cy="792088"/>
          </a:xfrm>
          <a:prstGeom prst="ellipse">
            <a:avLst/>
          </a:prstGeom>
          <a:solidFill>
            <a:srgbClr val="FF797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chemeClr val="tx1"/>
                </a:solidFill>
              </a:rPr>
              <a:t>H</a:t>
            </a:r>
            <a:endParaRPr kumimoji="1" lang="ja-JP" altLang="en-US" sz="4000" dirty="0">
              <a:solidFill>
                <a:schemeClr val="tx1"/>
              </a:solidFill>
            </a:endParaRPr>
          </a:p>
        </p:txBody>
      </p:sp>
      <p:cxnSp>
        <p:nvCxnSpPr>
          <p:cNvPr id="12" name="直線コネクタ 11"/>
          <p:cNvCxnSpPr/>
          <p:nvPr/>
        </p:nvCxnSpPr>
        <p:spPr>
          <a:xfrm>
            <a:off x="-8148" y="1052736"/>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828" y="1309220"/>
            <a:ext cx="3131190" cy="305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円/楕円 19"/>
          <p:cNvSpPr/>
          <p:nvPr/>
        </p:nvSpPr>
        <p:spPr>
          <a:xfrm>
            <a:off x="3897618" y="2791919"/>
            <a:ext cx="864096" cy="792088"/>
          </a:xfrm>
          <a:prstGeom prst="ellipse">
            <a:avLst/>
          </a:prstGeom>
          <a:solidFill>
            <a:srgbClr val="FF797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chemeClr val="tx1"/>
                </a:solidFill>
              </a:rPr>
              <a:t>H</a:t>
            </a:r>
            <a:endParaRPr kumimoji="1" lang="ja-JP" altLang="en-US" sz="4000" dirty="0">
              <a:solidFill>
                <a:schemeClr val="tx1"/>
              </a:solidFill>
            </a:endParaRPr>
          </a:p>
        </p:txBody>
      </p:sp>
      <p:sp>
        <p:nvSpPr>
          <p:cNvPr id="21" name="円/楕円 20"/>
          <p:cNvSpPr/>
          <p:nvPr/>
        </p:nvSpPr>
        <p:spPr>
          <a:xfrm>
            <a:off x="3491880" y="2204864"/>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22" name="円/楕円 21"/>
          <p:cNvSpPr/>
          <p:nvPr/>
        </p:nvSpPr>
        <p:spPr>
          <a:xfrm>
            <a:off x="4605952" y="3165216"/>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23" name="角丸四角形 22"/>
          <p:cNvSpPr/>
          <p:nvPr/>
        </p:nvSpPr>
        <p:spPr>
          <a:xfrm>
            <a:off x="2987824" y="1152128"/>
            <a:ext cx="3312368" cy="404664"/>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solidFill>
              </a:rPr>
              <a:t>Onset</a:t>
            </a:r>
            <a:r>
              <a:rPr lang="ja-JP" altLang="en-US" sz="2000" b="1" dirty="0" smtClean="0">
                <a:solidFill>
                  <a:schemeClr val="tx1"/>
                </a:solidFill>
              </a:rPr>
              <a:t>時の気圧配置 </a:t>
            </a:r>
            <a:r>
              <a:rPr lang="en-US" altLang="ja-JP" sz="2000" b="1" dirty="0" smtClean="0">
                <a:solidFill>
                  <a:schemeClr val="tx1"/>
                </a:solidFill>
              </a:rPr>
              <a:t>(2009)</a:t>
            </a:r>
            <a:endParaRPr lang="ja-JP" altLang="en-US" sz="2000" b="1" dirty="0">
              <a:solidFill>
                <a:schemeClr val="tx1"/>
              </a:solidFill>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1072" y="1444324"/>
            <a:ext cx="304305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角丸四角形 25"/>
          <p:cNvSpPr/>
          <p:nvPr/>
        </p:nvSpPr>
        <p:spPr>
          <a:xfrm>
            <a:off x="6084168" y="1152128"/>
            <a:ext cx="3312368" cy="404664"/>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solidFill>
              </a:rPr>
              <a:t>Onset</a:t>
            </a:r>
            <a:r>
              <a:rPr lang="ja-JP" altLang="en-US" sz="2000" b="1" dirty="0" smtClean="0">
                <a:solidFill>
                  <a:schemeClr val="tx1"/>
                </a:solidFill>
              </a:rPr>
              <a:t>時の気圧配置 </a:t>
            </a:r>
            <a:r>
              <a:rPr lang="en-US" altLang="ja-JP" sz="2000" b="1" dirty="0" smtClean="0">
                <a:solidFill>
                  <a:schemeClr val="tx1"/>
                </a:solidFill>
              </a:rPr>
              <a:t>(2008)</a:t>
            </a:r>
            <a:endParaRPr lang="ja-JP" altLang="en-US" sz="2000" b="1" dirty="0">
              <a:solidFill>
                <a:schemeClr val="tx1"/>
              </a:solidFill>
            </a:endParaRPr>
          </a:p>
        </p:txBody>
      </p:sp>
      <p:sp>
        <p:nvSpPr>
          <p:cNvPr id="27" name="円/楕円 26"/>
          <p:cNvSpPr/>
          <p:nvPr/>
        </p:nvSpPr>
        <p:spPr>
          <a:xfrm>
            <a:off x="7435843" y="2219025"/>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28" name="円/楕円 27"/>
          <p:cNvSpPr/>
          <p:nvPr/>
        </p:nvSpPr>
        <p:spPr>
          <a:xfrm>
            <a:off x="7055944" y="2736533"/>
            <a:ext cx="864096" cy="792088"/>
          </a:xfrm>
          <a:prstGeom prst="ellipse">
            <a:avLst/>
          </a:prstGeom>
          <a:solidFill>
            <a:srgbClr val="FF797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chemeClr val="tx1"/>
                </a:solidFill>
              </a:rPr>
              <a:t>H</a:t>
            </a:r>
            <a:endParaRPr kumimoji="1" lang="ja-JP" altLang="en-US" sz="4000" dirty="0">
              <a:solidFill>
                <a:schemeClr val="tx1"/>
              </a:solidFill>
            </a:endParaRPr>
          </a:p>
        </p:txBody>
      </p:sp>
      <p:sp>
        <p:nvSpPr>
          <p:cNvPr id="29" name="円/楕円 28"/>
          <p:cNvSpPr/>
          <p:nvPr/>
        </p:nvSpPr>
        <p:spPr>
          <a:xfrm>
            <a:off x="8100392" y="2960948"/>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30" name="角丸四角形 29"/>
          <p:cNvSpPr/>
          <p:nvPr/>
        </p:nvSpPr>
        <p:spPr>
          <a:xfrm>
            <a:off x="7267061" y="4323886"/>
            <a:ext cx="1305958" cy="5486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solidFill>
                  <a:schemeClr val="tx1"/>
                </a:solidFill>
              </a:rPr>
              <a:t>etc…</a:t>
            </a:r>
            <a:endParaRPr lang="ja-JP" altLang="en-US" sz="2800" b="1" dirty="0">
              <a:solidFill>
                <a:schemeClr val="tx1"/>
              </a:solidFill>
            </a:endParaRPr>
          </a:p>
        </p:txBody>
      </p:sp>
    </p:spTree>
    <p:extLst>
      <p:ext uri="{BB962C8B-B14F-4D97-AF65-F5344CB8AC3E}">
        <p14:creationId xmlns:p14="http://schemas.microsoft.com/office/powerpoint/2010/main" val="39456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fade">
                                      <p:cBhvr>
                                        <p:cTn id="25" dur="500"/>
                                        <p:tgtEl>
                                          <p:spTgt spid="10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9"/>
                                        </p:tgtEl>
                                        <p:attrNameLst>
                                          <p:attrName>style.visibility</p:attrName>
                                        </p:attrNameLst>
                                      </p:cBhvr>
                                      <p:to>
                                        <p:strVal val="visible"/>
                                      </p:to>
                                    </p:set>
                                    <p:animEffect transition="in" filter="fade">
                                      <p:cBhvr>
                                        <p:cTn id="42" dur="500"/>
                                        <p:tgtEl>
                                          <p:spTgt spid="10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 grpId="0" animBg="1"/>
      <p:bldP spid="11" grpId="0" animBg="1"/>
      <p:bldP spid="20" grpId="0" animBg="1"/>
      <p:bldP spid="21" grpId="0" animBg="1"/>
      <p:bldP spid="22" grpId="0" animBg="1"/>
      <p:bldP spid="23" grpId="0" animBg="1"/>
      <p:bldP spid="26" grpId="0" animBg="1"/>
      <p:bldP spid="27" grpId="0" animBg="1"/>
      <p:bldP spid="28" grpId="0" animBg="1"/>
      <p:bldP spid="29" grpId="0" animBg="1"/>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57500"/>
            <a:ext cx="8229600" cy="1143000"/>
          </a:xfrm>
        </p:spPr>
        <p:txBody>
          <a:bodyPr>
            <a:normAutofit fontScale="90000"/>
          </a:bodyPr>
          <a:lstStyle/>
          <a:p>
            <a:r>
              <a:rPr lang="ja-JP" altLang="en-US" sz="5400" dirty="0" smtClean="0"/>
              <a:t>結氷期の特徴を調べるため</a:t>
            </a:r>
            <a:r>
              <a:rPr lang="en-US" altLang="ja-JP" sz="5400" dirty="0" smtClean="0"/>
              <a:t/>
            </a:r>
            <a:br>
              <a:rPr lang="en-US" altLang="ja-JP" sz="5400" dirty="0" smtClean="0"/>
            </a:br>
            <a:r>
              <a:rPr lang="en-US" altLang="ja-JP" sz="5400" dirty="0" smtClean="0"/>
              <a:t/>
            </a:r>
            <a:br>
              <a:rPr lang="en-US" altLang="ja-JP" sz="5400" dirty="0" smtClean="0"/>
            </a:br>
            <a:r>
              <a:rPr lang="ja-JP" altLang="en-US" sz="5400" dirty="0" smtClean="0"/>
              <a:t>コンポジット解析</a:t>
            </a:r>
            <a:r>
              <a:rPr lang="en-US" altLang="ja-JP" sz="5400" dirty="0"/>
              <a:t/>
            </a:r>
            <a:br>
              <a:rPr lang="en-US" altLang="ja-JP" sz="5400" dirty="0"/>
            </a:br>
            <a:r>
              <a:rPr lang="ja-JP" altLang="en-US" sz="5400" dirty="0" smtClean="0"/>
              <a:t>（</a:t>
            </a:r>
            <a:r>
              <a:rPr lang="en-US" altLang="ja-JP" sz="5400" dirty="0" smtClean="0"/>
              <a:t>Composite analysis</a:t>
            </a:r>
            <a:r>
              <a:rPr lang="ja-JP" altLang="en-US" sz="5400" dirty="0" smtClean="0"/>
              <a:t>）</a:t>
            </a:r>
            <a:endParaRPr kumimoji="1" lang="ja-JP" altLang="en-US" sz="5400" dirty="0"/>
          </a:p>
        </p:txBody>
      </p:sp>
    </p:spTree>
    <p:extLst>
      <p:ext uri="{BB962C8B-B14F-4D97-AF65-F5344CB8AC3E}">
        <p14:creationId xmlns:p14="http://schemas.microsoft.com/office/powerpoint/2010/main" val="757445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88640"/>
            <a:ext cx="8640960" cy="864096"/>
          </a:xfrm>
        </p:spPr>
        <p:txBody>
          <a:bodyPr>
            <a:normAutofit/>
          </a:bodyPr>
          <a:lstStyle/>
          <a:p>
            <a:r>
              <a:rPr kumimoji="1" lang="ja-JP" altLang="en-US" dirty="0" smtClean="0"/>
              <a:t>コンポジット解析 </a:t>
            </a:r>
            <a:r>
              <a:rPr kumimoji="1" lang="en-US" altLang="ja-JP" dirty="0" smtClean="0"/>
              <a:t>(</a:t>
            </a:r>
            <a:r>
              <a:rPr kumimoji="1" lang="ja-JP" altLang="en-US" dirty="0" smtClean="0"/>
              <a:t>合成解析</a:t>
            </a:r>
            <a:r>
              <a:rPr kumimoji="1" lang="en-US" altLang="ja-JP" dirty="0" smtClean="0"/>
              <a:t>)</a:t>
            </a:r>
            <a:r>
              <a:rPr kumimoji="1" lang="ja-JP" altLang="en-US" dirty="0" smtClean="0"/>
              <a:t>とは？</a:t>
            </a:r>
            <a:endParaRPr kumimoji="1" lang="ja-JP" alt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340768"/>
            <a:ext cx="3133211"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 3"/>
          <p:cNvSpPr/>
          <p:nvPr/>
        </p:nvSpPr>
        <p:spPr>
          <a:xfrm>
            <a:off x="-252536" y="1152128"/>
            <a:ext cx="3434205" cy="404664"/>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solidFill>
              </a:rPr>
              <a:t>Onset</a:t>
            </a:r>
            <a:r>
              <a:rPr lang="ja-JP" altLang="en-US" sz="2000" b="1" dirty="0" smtClean="0">
                <a:solidFill>
                  <a:schemeClr val="tx1"/>
                </a:solidFill>
              </a:rPr>
              <a:t>時の気圧配置 </a:t>
            </a:r>
            <a:r>
              <a:rPr lang="en-US" altLang="ja-JP" sz="2000" b="1" dirty="0" smtClean="0">
                <a:solidFill>
                  <a:schemeClr val="tx1"/>
                </a:solidFill>
              </a:rPr>
              <a:t>(2010)</a:t>
            </a:r>
            <a:endParaRPr lang="ja-JP" altLang="en-US" sz="2000" b="1" dirty="0">
              <a:solidFill>
                <a:schemeClr val="tx1"/>
              </a:solidFill>
            </a:endParaRPr>
          </a:p>
        </p:txBody>
      </p:sp>
      <p:sp>
        <p:nvSpPr>
          <p:cNvPr id="5" name="円/楕円 4"/>
          <p:cNvSpPr/>
          <p:nvPr/>
        </p:nvSpPr>
        <p:spPr>
          <a:xfrm>
            <a:off x="1547664" y="2780928"/>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6" name="円/楕円 5"/>
          <p:cNvSpPr/>
          <p:nvPr/>
        </p:nvSpPr>
        <p:spPr>
          <a:xfrm>
            <a:off x="467544" y="2564904"/>
            <a:ext cx="864096" cy="792088"/>
          </a:xfrm>
          <a:prstGeom prst="ellipse">
            <a:avLst/>
          </a:prstGeom>
          <a:solidFill>
            <a:srgbClr val="FF797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chemeClr val="tx1"/>
                </a:solidFill>
              </a:rPr>
              <a:t>H</a:t>
            </a:r>
            <a:endParaRPr kumimoji="1" lang="ja-JP" altLang="en-US" sz="4000" dirty="0">
              <a:solidFill>
                <a:schemeClr val="tx1"/>
              </a:solidFill>
            </a:endParaRPr>
          </a:p>
        </p:txBody>
      </p:sp>
      <p:cxnSp>
        <p:nvCxnSpPr>
          <p:cNvPr id="7" name="直線コネクタ 6"/>
          <p:cNvCxnSpPr/>
          <p:nvPr/>
        </p:nvCxnSpPr>
        <p:spPr>
          <a:xfrm>
            <a:off x="-8148" y="1052736"/>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828" y="1309220"/>
            <a:ext cx="3131190" cy="305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円/楕円 8"/>
          <p:cNvSpPr/>
          <p:nvPr/>
        </p:nvSpPr>
        <p:spPr>
          <a:xfrm>
            <a:off x="3897618" y="2791919"/>
            <a:ext cx="864096" cy="792088"/>
          </a:xfrm>
          <a:prstGeom prst="ellipse">
            <a:avLst/>
          </a:prstGeom>
          <a:solidFill>
            <a:srgbClr val="FF797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chemeClr val="tx1"/>
                </a:solidFill>
              </a:rPr>
              <a:t>H</a:t>
            </a:r>
            <a:endParaRPr kumimoji="1" lang="ja-JP" altLang="en-US" sz="4000" dirty="0">
              <a:solidFill>
                <a:schemeClr val="tx1"/>
              </a:solidFill>
            </a:endParaRPr>
          </a:p>
        </p:txBody>
      </p:sp>
      <p:sp>
        <p:nvSpPr>
          <p:cNvPr id="10" name="円/楕円 9"/>
          <p:cNvSpPr/>
          <p:nvPr/>
        </p:nvSpPr>
        <p:spPr>
          <a:xfrm>
            <a:off x="3491880" y="2204864"/>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11" name="円/楕円 10"/>
          <p:cNvSpPr/>
          <p:nvPr/>
        </p:nvSpPr>
        <p:spPr>
          <a:xfrm>
            <a:off x="4605952" y="3165216"/>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12" name="角丸四角形 11"/>
          <p:cNvSpPr/>
          <p:nvPr/>
        </p:nvSpPr>
        <p:spPr>
          <a:xfrm>
            <a:off x="2987824" y="1152128"/>
            <a:ext cx="3312368" cy="404664"/>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solidFill>
              </a:rPr>
              <a:t>Onset</a:t>
            </a:r>
            <a:r>
              <a:rPr lang="ja-JP" altLang="en-US" sz="2000" b="1" dirty="0" smtClean="0">
                <a:solidFill>
                  <a:schemeClr val="tx1"/>
                </a:solidFill>
              </a:rPr>
              <a:t>時の気圧配置 </a:t>
            </a:r>
            <a:r>
              <a:rPr lang="en-US" altLang="ja-JP" sz="2000" b="1" dirty="0" smtClean="0">
                <a:solidFill>
                  <a:schemeClr val="tx1"/>
                </a:solidFill>
              </a:rPr>
              <a:t>(2009)</a:t>
            </a:r>
            <a:endParaRPr lang="ja-JP" altLang="en-US" sz="2000" b="1" dirty="0">
              <a:solidFill>
                <a:schemeClr val="tx1"/>
              </a:solidFill>
            </a:endParaRPr>
          </a:p>
        </p:txBody>
      </p:sp>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1072" y="1444324"/>
            <a:ext cx="304305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角丸四角形 13"/>
          <p:cNvSpPr/>
          <p:nvPr/>
        </p:nvSpPr>
        <p:spPr>
          <a:xfrm>
            <a:off x="6084168" y="1152128"/>
            <a:ext cx="3312368" cy="404664"/>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solidFill>
              </a:rPr>
              <a:t>Onset</a:t>
            </a:r>
            <a:r>
              <a:rPr lang="ja-JP" altLang="en-US" sz="2000" b="1" dirty="0" smtClean="0">
                <a:solidFill>
                  <a:schemeClr val="tx1"/>
                </a:solidFill>
              </a:rPr>
              <a:t>時の気圧配置 </a:t>
            </a:r>
            <a:r>
              <a:rPr lang="en-US" altLang="ja-JP" sz="2000" b="1" dirty="0" smtClean="0">
                <a:solidFill>
                  <a:schemeClr val="tx1"/>
                </a:solidFill>
              </a:rPr>
              <a:t>(2008)</a:t>
            </a:r>
            <a:endParaRPr lang="ja-JP" altLang="en-US" sz="2000" b="1" dirty="0">
              <a:solidFill>
                <a:schemeClr val="tx1"/>
              </a:solidFill>
            </a:endParaRPr>
          </a:p>
        </p:txBody>
      </p:sp>
      <p:sp>
        <p:nvSpPr>
          <p:cNvPr id="15" name="円/楕円 14"/>
          <p:cNvSpPr/>
          <p:nvPr/>
        </p:nvSpPr>
        <p:spPr>
          <a:xfrm>
            <a:off x="7435843" y="2219025"/>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16" name="円/楕円 15"/>
          <p:cNvSpPr/>
          <p:nvPr/>
        </p:nvSpPr>
        <p:spPr>
          <a:xfrm>
            <a:off x="7055944" y="2736533"/>
            <a:ext cx="864096" cy="792088"/>
          </a:xfrm>
          <a:prstGeom prst="ellipse">
            <a:avLst/>
          </a:prstGeom>
          <a:solidFill>
            <a:srgbClr val="FF797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chemeClr val="tx1"/>
                </a:solidFill>
              </a:rPr>
              <a:t>H</a:t>
            </a:r>
            <a:endParaRPr kumimoji="1" lang="ja-JP" altLang="en-US" sz="4000" dirty="0">
              <a:solidFill>
                <a:schemeClr val="tx1"/>
              </a:solidFill>
            </a:endParaRPr>
          </a:p>
        </p:txBody>
      </p:sp>
      <p:sp>
        <p:nvSpPr>
          <p:cNvPr id="17" name="円/楕円 16"/>
          <p:cNvSpPr/>
          <p:nvPr/>
        </p:nvSpPr>
        <p:spPr>
          <a:xfrm>
            <a:off x="8100392" y="2960948"/>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18" name="角丸四角形 17"/>
          <p:cNvSpPr/>
          <p:nvPr/>
        </p:nvSpPr>
        <p:spPr>
          <a:xfrm>
            <a:off x="7267061" y="4323886"/>
            <a:ext cx="1305958" cy="5486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solidFill>
                  <a:schemeClr val="tx1"/>
                </a:solidFill>
              </a:rPr>
              <a:t>etc…</a:t>
            </a:r>
            <a:endParaRPr lang="ja-JP" altLang="en-US" sz="2800" b="1" dirty="0">
              <a:solidFill>
                <a:schemeClr val="tx1"/>
              </a:solidFill>
            </a:endParaRPr>
          </a:p>
        </p:txBody>
      </p:sp>
      <p:sp>
        <p:nvSpPr>
          <p:cNvPr id="19" name="角丸四角形 18"/>
          <p:cNvSpPr/>
          <p:nvPr/>
        </p:nvSpPr>
        <p:spPr>
          <a:xfrm>
            <a:off x="179512" y="5157192"/>
            <a:ext cx="8704241" cy="1080120"/>
          </a:xfrm>
          <a:prstGeom prst="roundRect">
            <a:avLst/>
          </a:prstGeom>
          <a:gradFill flip="none" rotWithShape="1">
            <a:gsLst>
              <a:gs pos="0">
                <a:srgbClr val="FFFF00"/>
              </a:gs>
              <a:gs pos="51000">
                <a:srgbClr val="FFFF00"/>
              </a:gs>
              <a:gs pos="100000">
                <a:schemeClr val="bg1"/>
              </a:gs>
            </a:gsLst>
            <a:lin ang="5400000" scaled="0"/>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合成することによって、特徴的なパターンが出てくる</a:t>
            </a:r>
            <a:endParaRPr lang="ja-JP" altLang="en-US" sz="2800" b="1" dirty="0">
              <a:solidFill>
                <a:schemeClr val="tx1"/>
              </a:solidFill>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037" y="1124744"/>
            <a:ext cx="4213331" cy="406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円/楕円 20"/>
          <p:cNvSpPr/>
          <p:nvPr/>
        </p:nvSpPr>
        <p:spPr>
          <a:xfrm>
            <a:off x="5848185" y="3286840"/>
            <a:ext cx="1313715" cy="1080120"/>
          </a:xfrm>
          <a:prstGeom prst="ellipse">
            <a:avLst/>
          </a:prstGeom>
          <a:solidFill>
            <a:srgbClr val="FFFF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dirty="0" smtClean="0">
                <a:solidFill>
                  <a:schemeClr val="tx1"/>
                </a:solidFill>
              </a:rPr>
              <a:t>H?</a:t>
            </a:r>
            <a:endParaRPr kumimoji="1" lang="ja-JP" altLang="en-US" sz="4400" dirty="0">
              <a:solidFill>
                <a:schemeClr val="tx1"/>
              </a:solidFill>
            </a:endParaRPr>
          </a:p>
        </p:txBody>
      </p:sp>
      <p:sp>
        <p:nvSpPr>
          <p:cNvPr id="22" name="円/楕円 21"/>
          <p:cNvSpPr/>
          <p:nvPr/>
        </p:nvSpPr>
        <p:spPr>
          <a:xfrm>
            <a:off x="4192001" y="3122062"/>
            <a:ext cx="1313715" cy="1080120"/>
          </a:xfrm>
          <a:prstGeom prst="ellipse">
            <a:avLst/>
          </a:prstGeom>
          <a:solidFill>
            <a:srgbClr val="FFFF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smtClean="0">
                <a:solidFill>
                  <a:schemeClr val="tx1"/>
                </a:solidFill>
              </a:rPr>
              <a:t>L</a:t>
            </a:r>
            <a:r>
              <a:rPr kumimoji="1" lang="ja-JP" altLang="en-US" sz="4000" dirty="0" smtClean="0">
                <a:solidFill>
                  <a:schemeClr val="tx1"/>
                </a:solidFill>
              </a:rPr>
              <a:t>？</a:t>
            </a:r>
            <a:endParaRPr kumimoji="1" lang="ja-JP" altLang="en-US" sz="4000" dirty="0">
              <a:solidFill>
                <a:schemeClr val="tx1"/>
              </a:solidFill>
            </a:endParaRPr>
          </a:p>
        </p:txBody>
      </p:sp>
      <p:sp>
        <p:nvSpPr>
          <p:cNvPr id="24" name="円/楕円 23"/>
          <p:cNvSpPr/>
          <p:nvPr/>
        </p:nvSpPr>
        <p:spPr>
          <a:xfrm>
            <a:off x="5120844" y="2308420"/>
            <a:ext cx="1313715" cy="1080120"/>
          </a:xfrm>
          <a:prstGeom prst="ellipse">
            <a:avLst/>
          </a:prstGeom>
          <a:solidFill>
            <a:srgbClr val="FFFF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smtClean="0">
                <a:solidFill>
                  <a:schemeClr val="tx1"/>
                </a:solidFill>
              </a:rPr>
              <a:t>L</a:t>
            </a:r>
            <a:r>
              <a:rPr kumimoji="1" lang="ja-JP" altLang="en-US" sz="4000" dirty="0" smtClean="0">
                <a:solidFill>
                  <a:schemeClr val="tx1"/>
                </a:solidFill>
              </a:rPr>
              <a:t>？</a:t>
            </a:r>
            <a:endParaRPr kumimoji="1" lang="ja-JP" altLang="en-US" sz="4000" dirty="0">
              <a:solidFill>
                <a:schemeClr val="tx1"/>
              </a:solidFill>
            </a:endParaRPr>
          </a:p>
        </p:txBody>
      </p:sp>
      <p:sp>
        <p:nvSpPr>
          <p:cNvPr id="25" name="右矢印 24"/>
          <p:cNvSpPr/>
          <p:nvPr/>
        </p:nvSpPr>
        <p:spPr>
          <a:xfrm>
            <a:off x="3022965" y="2743395"/>
            <a:ext cx="1152128" cy="1083505"/>
          </a:xfrm>
          <a:prstGeom prst="rightArrow">
            <a:avLst/>
          </a:prstGeom>
          <a:solidFill>
            <a:srgbClr val="FDC0B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813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C -0.09202 0.0007 -0.18403 0.00093 -0.27604 0.00232 C -0.28906 0.00255 -0.30191 0.01064 -0.31511 0.01064 " pathEditMode="relative" ptsTypes="ffA">
                                      <p:cBhvr>
                                        <p:cTn id="6" dur="2000" fill="hold"/>
                                        <p:tgtEl>
                                          <p:spTgt spid="8"/>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C -0.09202 0.0007 -0.18403 0.00093 -0.27604 0.00232 C -0.28906 0.00255 -0.30191 0.01064 -0.31511 0.01064 " pathEditMode="relative" ptsTypes="ffA">
                                      <p:cBhvr>
                                        <p:cTn id="8" dur="2000" fill="hold"/>
                                        <p:tgtEl>
                                          <p:spTgt spid="9"/>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C -0.09202 0.0007 -0.18403 0.00093 -0.27604 0.00232 C -0.28906 0.00255 -0.30191 0.01064 -0.31511 0.01064 " pathEditMode="relative" ptsTypes="ffA">
                                      <p:cBhvr>
                                        <p:cTn id="10" dur="2000" fill="hold"/>
                                        <p:tgtEl>
                                          <p:spTgt spid="10"/>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C -0.09202 0.0007 -0.18403 0.00093 -0.27604 0.00232 C -0.28906 0.00255 -0.30191 0.01064 -0.31511 0.01064 " pathEditMode="relative" ptsTypes="ffA">
                                      <p:cBhvr>
                                        <p:cTn id="12" dur="2000" fill="hold"/>
                                        <p:tgtEl>
                                          <p:spTgt spid="11"/>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C -0.09202 0.0007 -0.18403 0.00093 -0.27604 0.00232 C -0.28906 0.00255 -0.30191 0.01064 -0.31511 0.01064 " pathEditMode="relative" ptsTypes="ffA">
                                      <p:cBhvr>
                                        <p:cTn id="14" dur="2000" fill="hold"/>
                                        <p:tgtEl>
                                          <p:spTgt spid="12"/>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 0 C -0.02413 -0.00624 0.00209 0 -0.06111 0 C -0.12725 0 -0.19323 -0.00092 -0.25937 -0.00138 C -0.32066 -0.00046 -0.38212 -0.00046 -0.4434 0.00116 C -0.46284 0.00162 -0.48229 0.00509 -0.50173 0.00694 C -0.5085 0.00764 -0.52222 0.00926 -0.52222 0.00926 C -0.53125 0.01319 -0.54149 0.0118 -0.55052 0.0081 C -0.55729 0.00856 -0.56406 0.00856 -0.57083 0.00926 C -0.57482 0.00972 -0.57899 0.01342 -0.58316 0.01411 C -0.59357 0.01596 -0.61684 0.0162 -0.62222 0.01643 C -0.63993 0.01851 -0.65347 0.01874 -0.67257 0.01874 L -0.66718 0.01758 " pathEditMode="relative" ptsTypes="ffffffffffAA">
                                      <p:cBhvr>
                                        <p:cTn id="18" dur="2000" fill="hold"/>
                                        <p:tgtEl>
                                          <p:spTgt spid="13"/>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C -0.02413 -0.00624 0.00209 0 -0.06111 0 C -0.12725 0 -0.19323 -0.00092 -0.25937 -0.00138 C -0.32066 -0.00046 -0.38212 -0.00046 -0.4434 0.00116 C -0.46284 0.00162 -0.48229 0.00509 -0.50173 0.00694 C -0.5085 0.00764 -0.52222 0.00926 -0.52222 0.00926 C -0.53125 0.01319 -0.54149 0.0118 -0.55052 0.0081 C -0.55729 0.00856 -0.56406 0.00856 -0.57083 0.00926 C -0.57482 0.00972 -0.57899 0.01342 -0.58316 0.01411 C -0.59357 0.01596 -0.61684 0.0162 -0.62222 0.01643 C -0.63993 0.01851 -0.65347 0.01874 -0.67257 0.01874 L -0.66718 0.01758 " pathEditMode="relative" ptsTypes="ffffffffffAA">
                                      <p:cBhvr>
                                        <p:cTn id="20" dur="2000" fill="hold"/>
                                        <p:tgtEl>
                                          <p:spTgt spid="14"/>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C -0.02413 -0.00624 0.00209 0 -0.06111 0 C -0.12725 0 -0.19323 -0.00092 -0.25937 -0.00138 C -0.32066 -0.00046 -0.38212 -0.00046 -0.4434 0.00116 C -0.46284 0.00162 -0.48229 0.00509 -0.50173 0.00694 C -0.5085 0.00764 -0.52222 0.00926 -0.52222 0.00926 C -0.53125 0.01319 -0.54149 0.0118 -0.55052 0.0081 C -0.55729 0.00856 -0.56406 0.00856 -0.57083 0.00926 C -0.57482 0.00972 -0.57899 0.01342 -0.58316 0.01411 C -0.59357 0.01596 -0.61684 0.0162 -0.62222 0.01643 C -0.63993 0.01851 -0.65347 0.01874 -0.67257 0.01874 L -0.66718 0.01758 " pathEditMode="relative" ptsTypes="ffffffffffAA">
                                      <p:cBhvr>
                                        <p:cTn id="22" dur="2000" fill="hold"/>
                                        <p:tgtEl>
                                          <p:spTgt spid="15"/>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C -0.02413 -0.00624 0.00209 0 -0.06111 0 C -0.12725 0 -0.19323 -0.00092 -0.25937 -0.00138 C -0.32066 -0.00046 -0.38212 -0.00046 -0.4434 0.00116 C -0.46284 0.00162 -0.48229 0.00509 -0.50173 0.00694 C -0.5085 0.00764 -0.52222 0.00926 -0.52222 0.00926 C -0.53125 0.01319 -0.54149 0.0118 -0.55052 0.0081 C -0.55729 0.00856 -0.56406 0.00856 -0.57083 0.00926 C -0.57482 0.00972 -0.57899 0.01342 -0.58316 0.01411 C -0.59357 0.01596 -0.61684 0.0162 -0.62222 0.01643 C -0.63993 0.01851 -0.65347 0.01874 -0.67257 0.01874 L -0.66718 0.01758 " pathEditMode="relative" ptsTypes="ffffffffffAA">
                                      <p:cBhvr>
                                        <p:cTn id="24" dur="2000" fill="hold"/>
                                        <p:tgtEl>
                                          <p:spTgt spid="16"/>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C -0.02413 -0.00624 0.00209 0 -0.06111 0 C -0.12725 0 -0.19323 -0.00092 -0.25937 -0.00138 C -0.32066 -0.00046 -0.38212 -0.00046 -0.4434 0.00116 C -0.46284 0.00162 -0.48229 0.00509 -0.50173 0.00694 C -0.5085 0.00764 -0.52222 0.00926 -0.52222 0.00926 C -0.53125 0.01319 -0.54149 0.0118 -0.55052 0.0081 C -0.55729 0.00856 -0.56406 0.00856 -0.57083 0.00926 C -0.57482 0.00972 -0.57899 0.01342 -0.58316 0.01411 C -0.59357 0.01596 -0.61684 0.0162 -0.62222 0.01643 C -0.63993 0.01851 -0.65347 0.01874 -0.67257 0.01874 L -0.66718 0.01758 " pathEditMode="relative" ptsTypes="ffffffffffAA">
                                      <p:cBhvr>
                                        <p:cTn id="26" dur="2000" fill="hold"/>
                                        <p:tgtEl>
                                          <p:spTgt spid="17"/>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5.55556E-6 -6.41684E-6 C -0.00261 -0.00371 -0.00122 -0.00278 -0.00626 -0.00371 C -0.0323 -0.00857 -0.05661 -0.01273 -0.0823 -0.01898 C -0.10799 -0.03448 -0.13282 -0.03633 -0.15938 -0.04951 C -0.1665 -0.05298 -0.1724 -0.06061 -0.1797 -0.06385 C -0.18699 -0.06709 -0.19445 -0.06617 -0.20174 -0.06848 C -0.21997 -0.07449 -0.23786 -0.0819 -0.25574 -0.0886 C -0.26511 -0.09207 -0.31772 -0.09624 -0.32397 -0.0967 C -0.36286 -0.11035 -0.40209 -0.11336 -0.44168 -0.12145 C -0.44827 -0.12284 -0.4547 -0.12423 -0.46112 -0.12631 C -0.46615 -0.12793 -0.47102 -0.13094 -0.47605 -0.13209 C -0.50313 -0.13834 -0.53126 -0.14227 -0.55852 -0.1462 C -0.57918 -0.15361 -0.59914 -0.15869 -0.62032 -0.1617 C -0.62657 -0.16378 -0.63022 -0.16841 -0.63629 -0.1698 C -0.65331 -0.1735 -0.67119 -0.17234 -0.68855 -0.1735 C -0.69011 -0.17974 -0.68872 -0.17627 -0.6948 -0.1816 C -0.70192 -0.18761 -0.69931 -0.19316 -0.70799 -0.19825 C -0.70921 -0.20056 -0.71129 -0.20172 -0.71233 -0.20403 C -0.71303 -0.20588 -0.71286 -0.2082 -0.71338 -0.21005 C -0.71529 -0.21652 -0.71511 -0.21144 -0.71511 -0.21467 " pathEditMode="relative" ptsTypes="fffffffffffffffffffA">
                                      <p:cBhvr>
                                        <p:cTn id="30" dur="2000" fill="hold"/>
                                        <p:tgtEl>
                                          <p:spTgt spid="18"/>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16" grpId="0" animBg="1"/>
      <p:bldP spid="17" grpId="0" animBg="1"/>
      <p:bldP spid="18" grpId="0"/>
      <p:bldP spid="19" grpId="0" animBg="1"/>
      <p:bldP spid="21" grpId="0" animBg="1"/>
      <p:bldP spid="22"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a:graphicFrameLocks/>
          </p:cNvGraphicFramePr>
          <p:nvPr>
            <p:extLst>
              <p:ext uri="{D42A27DB-BD31-4B8C-83A1-F6EECF244321}">
                <p14:modId xmlns:p14="http://schemas.microsoft.com/office/powerpoint/2010/main" val="2771881786"/>
              </p:ext>
            </p:extLst>
          </p:nvPr>
        </p:nvGraphicFramePr>
        <p:xfrm>
          <a:off x="647564" y="1052736"/>
          <a:ext cx="7848872"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35496" y="0"/>
            <a:ext cx="3762418"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7" name="正方形/長方形 6"/>
          <p:cNvSpPr/>
          <p:nvPr/>
        </p:nvSpPr>
        <p:spPr>
          <a:xfrm>
            <a:off x="8460432" y="5805264"/>
            <a:ext cx="43204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年</a:t>
            </a:r>
            <a:endParaRPr kumimoji="1" lang="ja-JP" altLang="en-US" b="1" dirty="0">
              <a:solidFill>
                <a:schemeClr val="tx1"/>
              </a:solidFill>
            </a:endParaRPr>
          </a:p>
        </p:txBody>
      </p:sp>
      <p:sp>
        <p:nvSpPr>
          <p:cNvPr id="2" name="正方形/長方形 1"/>
          <p:cNvSpPr/>
          <p:nvPr/>
        </p:nvSpPr>
        <p:spPr>
          <a:xfrm rot="16200000">
            <a:off x="-2273408" y="3496363"/>
            <a:ext cx="5256586" cy="369332"/>
          </a:xfrm>
          <a:prstGeom prst="rect">
            <a:avLst/>
          </a:prstGeom>
        </p:spPr>
        <p:txBody>
          <a:bodyPr wrap="square">
            <a:spAutoFit/>
          </a:bodyPr>
          <a:lstStyle/>
          <a:p>
            <a:r>
              <a:rPr lang="en-US" altLang="ja-JP" b="1" dirty="0" smtClean="0"/>
              <a:t>1</a:t>
            </a:r>
            <a:r>
              <a:rPr lang="ja-JP" altLang="en-US" b="1" dirty="0" smtClean="0"/>
              <a:t>日あたりの海</a:t>
            </a:r>
            <a:r>
              <a:rPr lang="ja-JP" altLang="en-US" b="1" dirty="0"/>
              <a:t>氷密接度の領域</a:t>
            </a:r>
            <a:r>
              <a:rPr lang="ja-JP" altLang="en-US" b="1" dirty="0" smtClean="0"/>
              <a:t>平均増加率 </a:t>
            </a:r>
            <a:r>
              <a:rPr lang="en-US" altLang="ja-JP" b="1" dirty="0" smtClean="0"/>
              <a:t>[%/day]</a:t>
            </a:r>
            <a:endParaRPr lang="ja-JP" altLang="en-US" dirty="0"/>
          </a:p>
        </p:txBody>
      </p:sp>
      <p:sp>
        <p:nvSpPr>
          <p:cNvPr id="6" name="円/楕円 5"/>
          <p:cNvSpPr/>
          <p:nvPr/>
        </p:nvSpPr>
        <p:spPr>
          <a:xfrm>
            <a:off x="7441205" y="1600997"/>
            <a:ext cx="288032" cy="288032"/>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7668344" y="1409760"/>
            <a:ext cx="288032" cy="288032"/>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6588224" y="1916832"/>
            <a:ext cx="288032" cy="288032"/>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8100392" y="1988840"/>
            <a:ext cx="288032" cy="288032"/>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7236296" y="2132856"/>
            <a:ext cx="288032" cy="288032"/>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5214413" y="1213722"/>
            <a:ext cx="1872208" cy="548680"/>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上位５年</a:t>
            </a:r>
            <a:endParaRPr lang="ja-JP" altLang="en-US" sz="2800" b="1" dirty="0">
              <a:solidFill>
                <a:schemeClr val="tx1"/>
              </a:solidFill>
            </a:endParaRPr>
          </a:p>
        </p:txBody>
      </p:sp>
      <p:sp>
        <p:nvSpPr>
          <p:cNvPr id="17" name="正方形/長方形 16"/>
          <p:cNvSpPr/>
          <p:nvPr/>
        </p:nvSpPr>
        <p:spPr>
          <a:xfrm>
            <a:off x="0" y="164364"/>
            <a:ext cx="9160517" cy="864096"/>
          </a:xfrm>
          <a:prstGeom prst="rect">
            <a:avLst/>
          </a:prstGeom>
          <a:gradFill flip="none" rotWithShape="1">
            <a:gsLst>
              <a:gs pos="0">
                <a:srgbClr val="99F8FD"/>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solidFill>
              </a:rPr>
              <a:t>               </a:t>
            </a:r>
            <a:r>
              <a:rPr lang="en-US" altLang="ja-JP" sz="3200" b="1" dirty="0" smtClean="0">
                <a:solidFill>
                  <a:schemeClr val="tx1"/>
                </a:solidFill>
              </a:rPr>
              <a:t>10</a:t>
            </a:r>
            <a:r>
              <a:rPr lang="ja-JP" altLang="en-US" sz="3200" b="1" dirty="0">
                <a:solidFill>
                  <a:schemeClr val="tx1"/>
                </a:solidFill>
              </a:rPr>
              <a:t>月、</a:t>
            </a:r>
            <a:r>
              <a:rPr lang="en-US" altLang="ja-JP" sz="3200" b="1" dirty="0">
                <a:solidFill>
                  <a:schemeClr val="tx1"/>
                </a:solidFill>
              </a:rPr>
              <a:t>11</a:t>
            </a:r>
            <a:r>
              <a:rPr lang="ja-JP" altLang="en-US" sz="3200" b="1" dirty="0">
                <a:solidFill>
                  <a:schemeClr val="tx1"/>
                </a:solidFill>
              </a:rPr>
              <a:t>月中での</a:t>
            </a:r>
            <a:r>
              <a:rPr lang="en-US" altLang="ja-JP" sz="3200" b="1" dirty="0">
                <a:solidFill>
                  <a:schemeClr val="tx1"/>
                </a:solidFill>
              </a:rPr>
              <a:t>1</a:t>
            </a:r>
            <a:r>
              <a:rPr lang="ja-JP" altLang="en-US" sz="3200" b="1" dirty="0">
                <a:solidFill>
                  <a:schemeClr val="tx1"/>
                </a:solidFill>
              </a:rPr>
              <a:t>日当たりの海氷増加率</a:t>
            </a:r>
            <a:endParaRPr lang="en-US" altLang="ja-JP" sz="3200" b="1" dirty="0">
              <a:solidFill>
                <a:schemeClr val="tx1"/>
              </a:solidFill>
            </a:endParaRPr>
          </a:p>
          <a:p>
            <a:pPr algn="ctr"/>
            <a:r>
              <a:rPr lang="ja-JP" altLang="en-US" sz="3200" b="1" dirty="0" smtClean="0">
                <a:solidFill>
                  <a:schemeClr val="tx1"/>
                </a:solidFill>
              </a:rPr>
              <a:t>          （</a:t>
            </a:r>
            <a:r>
              <a:rPr lang="ja-JP" altLang="en-US" sz="3200" b="1" dirty="0">
                <a:solidFill>
                  <a:schemeClr val="tx1"/>
                </a:solidFill>
              </a:rPr>
              <a:t>太平洋</a:t>
            </a:r>
            <a:r>
              <a:rPr lang="ja-JP" altLang="en-US" sz="3200" b="1" dirty="0" smtClean="0">
                <a:solidFill>
                  <a:schemeClr val="tx1"/>
                </a:solidFill>
              </a:rPr>
              <a:t>セクター）</a:t>
            </a:r>
            <a:endParaRPr lang="ja-JP" altLang="en-US" sz="3200" dirty="0">
              <a:solidFill>
                <a:schemeClr val="tx1"/>
              </a:solidFill>
            </a:endParaRPr>
          </a:p>
        </p:txBody>
      </p:sp>
      <p:sp>
        <p:nvSpPr>
          <p:cNvPr id="18" name="角丸四角形 17"/>
          <p:cNvSpPr/>
          <p:nvPr/>
        </p:nvSpPr>
        <p:spPr>
          <a:xfrm>
            <a:off x="97690" y="260648"/>
            <a:ext cx="1305958" cy="548680"/>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結果</a:t>
            </a:r>
          </a:p>
        </p:txBody>
      </p:sp>
      <p:cxnSp>
        <p:nvCxnSpPr>
          <p:cNvPr id="19" name="直線コネクタ 18"/>
          <p:cNvCxnSpPr/>
          <p:nvPr/>
        </p:nvCxnSpPr>
        <p:spPr>
          <a:xfrm>
            <a:off x="-8148" y="1052736"/>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97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ATA\新しいフォルダー (2)\growth_rate\pci_aci_growth_rate20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0" y="24054"/>
            <a:ext cx="9096869" cy="702939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コネクタ 2"/>
          <p:cNvCxnSpPr/>
          <p:nvPr/>
        </p:nvCxnSpPr>
        <p:spPr>
          <a:xfrm>
            <a:off x="1691680" y="2852936"/>
            <a:ext cx="6408712" cy="36004"/>
          </a:xfrm>
          <a:prstGeom prst="line">
            <a:avLst/>
          </a:prstGeom>
          <a:ln>
            <a:solidFill>
              <a:srgbClr val="FE2C02"/>
            </a:solidFill>
          </a:ln>
        </p:spPr>
        <p:style>
          <a:lnRef idx="1">
            <a:schemeClr val="accent1"/>
          </a:lnRef>
          <a:fillRef idx="0">
            <a:schemeClr val="accent1"/>
          </a:fillRef>
          <a:effectRef idx="0">
            <a:schemeClr val="accent1"/>
          </a:effectRef>
          <a:fontRef idx="minor">
            <a:schemeClr val="tx1"/>
          </a:fontRef>
        </p:style>
      </p:cxnSp>
      <p:sp>
        <p:nvSpPr>
          <p:cNvPr id="5" name="円/楕円 4"/>
          <p:cNvSpPr/>
          <p:nvPr/>
        </p:nvSpPr>
        <p:spPr>
          <a:xfrm>
            <a:off x="4427984" y="2636912"/>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4483207" y="2097101"/>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4581719" y="2636912"/>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4609103" y="2385133"/>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635607" y="2038345"/>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4725735" y="2182361"/>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4941759" y="2758425"/>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4987263" y="1700808"/>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5229791" y="2249501"/>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5331836" y="2385133"/>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5419311" y="2492896"/>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5445815" y="2614409"/>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5750632" y="2564904"/>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5805855" y="2398385"/>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5877863" y="2542401"/>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5894648" y="2155857"/>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5949871" y="1916832"/>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6021879" y="1700808"/>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6084168" y="2470393"/>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6084168" y="2758425"/>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6165895" y="2542401"/>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6237903" y="2686417"/>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6381919" y="2758425"/>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6669951" y="2686417"/>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7101999" y="2614409"/>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7174007" y="2614409"/>
            <a:ext cx="134297" cy="94511"/>
          </a:xfrm>
          <a:prstGeom prst="ellipse">
            <a:avLst/>
          </a:prstGeom>
          <a:solidFill>
            <a:srgbClr val="FF4747"/>
          </a:solidFill>
          <a:ln>
            <a:solidFill>
              <a:srgbClr val="FE2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1691680" y="2249501"/>
            <a:ext cx="6408712" cy="47255"/>
          </a:xfrm>
          <a:prstGeom prst="line">
            <a:avLst/>
          </a:prstGeom>
        </p:spPr>
        <p:style>
          <a:lnRef idx="1">
            <a:schemeClr val="accent1"/>
          </a:lnRef>
          <a:fillRef idx="0">
            <a:schemeClr val="accent1"/>
          </a:fillRef>
          <a:effectRef idx="0">
            <a:schemeClr val="accent1"/>
          </a:effectRef>
          <a:fontRef idx="minor">
            <a:schemeClr val="tx1"/>
          </a:fontRef>
        </p:style>
      </p:cxnSp>
      <p:sp>
        <p:nvSpPr>
          <p:cNvPr id="37" name="円/楕円 36"/>
          <p:cNvSpPr/>
          <p:nvPr/>
        </p:nvSpPr>
        <p:spPr>
          <a:xfrm>
            <a:off x="4496063" y="2107768"/>
            <a:ext cx="134297" cy="94511"/>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6012160" y="1700808"/>
            <a:ext cx="134297" cy="94511"/>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5967448" y="1925393"/>
            <a:ext cx="134297" cy="94511"/>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5868144" y="2132856"/>
            <a:ext cx="134297" cy="94511"/>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5004048" y="1700808"/>
            <a:ext cx="134297" cy="94511"/>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4653727" y="1988840"/>
            <a:ext cx="134297" cy="94511"/>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4716016" y="2182361"/>
            <a:ext cx="134297" cy="94511"/>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タイトル 1"/>
          <p:cNvSpPr>
            <a:spLocks noGrp="1"/>
          </p:cNvSpPr>
          <p:nvPr>
            <p:ph type="title"/>
          </p:nvPr>
        </p:nvSpPr>
        <p:spPr>
          <a:xfrm>
            <a:off x="1907704" y="2492896"/>
            <a:ext cx="2498634" cy="288032"/>
          </a:xfrm>
          <a:ln>
            <a:solidFill>
              <a:srgbClr val="FE2C02"/>
            </a:solidFill>
          </a:ln>
        </p:spPr>
        <p:txBody>
          <a:bodyPr>
            <a:noAutofit/>
          </a:bodyPr>
          <a:lstStyle/>
          <a:p>
            <a:r>
              <a:rPr kumimoji="1" lang="ja-JP" altLang="en-US" sz="2000" b="1" dirty="0" smtClean="0"/>
              <a:t>海氷増加率</a:t>
            </a:r>
            <a:r>
              <a:rPr kumimoji="1" lang="en-US" altLang="ja-JP" sz="2000" b="1" dirty="0" smtClean="0">
                <a:solidFill>
                  <a:srgbClr val="FF0000"/>
                </a:solidFill>
              </a:rPr>
              <a:t>1</a:t>
            </a:r>
            <a:r>
              <a:rPr kumimoji="1" lang="en-US" altLang="ja-JP" sz="2000" b="1" dirty="0" smtClean="0"/>
              <a:t>%/day</a:t>
            </a:r>
            <a:endParaRPr kumimoji="1" lang="ja-JP" altLang="en-US" sz="2000" b="1" dirty="0"/>
          </a:p>
        </p:txBody>
      </p:sp>
      <p:sp>
        <p:nvSpPr>
          <p:cNvPr id="47" name="タイトル 1"/>
          <p:cNvSpPr txBox="1">
            <a:spLocks/>
          </p:cNvSpPr>
          <p:nvPr/>
        </p:nvSpPr>
        <p:spPr>
          <a:xfrm>
            <a:off x="1835696" y="1988840"/>
            <a:ext cx="2498634" cy="288032"/>
          </a:xfrm>
          <a:prstGeom prst="rect">
            <a:avLst/>
          </a:prstGeom>
          <a:ln>
            <a:solidFill>
              <a:srgbClr val="0000FF"/>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dirty="0" smtClean="0"/>
              <a:t>海氷増加率</a:t>
            </a:r>
            <a:r>
              <a:rPr lang="ja-JP" altLang="en-US" sz="2000" b="1" dirty="0">
                <a:solidFill>
                  <a:srgbClr val="0000FF"/>
                </a:solidFill>
              </a:rPr>
              <a:t>２</a:t>
            </a:r>
            <a:r>
              <a:rPr lang="en-US" altLang="ja-JP" sz="2000" b="1" dirty="0" smtClean="0"/>
              <a:t>%/day</a:t>
            </a:r>
            <a:endParaRPr lang="ja-JP" altLang="en-US" sz="2000" b="1" dirty="0"/>
          </a:p>
        </p:txBody>
      </p:sp>
      <p:sp>
        <p:nvSpPr>
          <p:cNvPr id="46" name="正方形/長方形 45"/>
          <p:cNvSpPr/>
          <p:nvPr/>
        </p:nvSpPr>
        <p:spPr>
          <a:xfrm rot="16200000">
            <a:off x="-1550956" y="3503285"/>
            <a:ext cx="5733256" cy="400110"/>
          </a:xfrm>
          <a:prstGeom prst="rect">
            <a:avLst/>
          </a:prstGeom>
          <a:solidFill>
            <a:schemeClr val="bg1"/>
          </a:solidFill>
        </p:spPr>
        <p:txBody>
          <a:bodyPr wrap="square">
            <a:spAutoFit/>
          </a:bodyPr>
          <a:lstStyle/>
          <a:p>
            <a:r>
              <a:rPr lang="en-US" altLang="ja-JP" sz="2000" b="1" dirty="0" smtClean="0"/>
              <a:t>1</a:t>
            </a:r>
            <a:r>
              <a:rPr lang="ja-JP" altLang="en-US" sz="2000" b="1" dirty="0" smtClean="0"/>
              <a:t>日あたりの海</a:t>
            </a:r>
            <a:r>
              <a:rPr lang="ja-JP" altLang="en-US" sz="2000" b="1" dirty="0"/>
              <a:t>氷密接度の領域</a:t>
            </a:r>
            <a:r>
              <a:rPr lang="ja-JP" altLang="en-US" sz="2000" b="1" dirty="0" smtClean="0"/>
              <a:t>平均増加率 </a:t>
            </a:r>
            <a:r>
              <a:rPr lang="en-US" altLang="ja-JP" sz="2000" b="1" dirty="0" smtClean="0"/>
              <a:t>[%/day]</a:t>
            </a:r>
            <a:endParaRPr lang="ja-JP" altLang="en-US" sz="2000" dirty="0"/>
          </a:p>
        </p:txBody>
      </p:sp>
      <p:sp>
        <p:nvSpPr>
          <p:cNvPr id="48" name="角丸四角形 47"/>
          <p:cNvSpPr/>
          <p:nvPr/>
        </p:nvSpPr>
        <p:spPr>
          <a:xfrm>
            <a:off x="1484040" y="2636912"/>
            <a:ext cx="495672" cy="548680"/>
          </a:xfrm>
          <a:prstGeom prst="roundRect">
            <a:avLst/>
          </a:prstGeom>
          <a:solidFill>
            <a:srgbClr val="FCC7B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chemeClr val="tx1"/>
                </a:solidFill>
              </a:rPr>
              <a:t>1</a:t>
            </a:r>
            <a:endParaRPr lang="ja-JP" altLang="en-US" sz="2800" b="1" dirty="0">
              <a:solidFill>
                <a:schemeClr val="tx1"/>
              </a:solidFill>
            </a:endParaRPr>
          </a:p>
        </p:txBody>
      </p:sp>
      <p:sp>
        <p:nvSpPr>
          <p:cNvPr id="49" name="角丸四角形 48"/>
          <p:cNvSpPr/>
          <p:nvPr/>
        </p:nvSpPr>
        <p:spPr>
          <a:xfrm>
            <a:off x="1484040" y="1916832"/>
            <a:ext cx="495672" cy="548680"/>
          </a:xfrm>
          <a:prstGeom prst="roundRect">
            <a:avLst/>
          </a:prstGeom>
          <a:solidFill>
            <a:srgbClr val="D6FCFE"/>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solidFill>
                  <a:schemeClr val="tx1"/>
                </a:solidFill>
              </a:rPr>
              <a:t>2</a:t>
            </a:r>
            <a:endParaRPr lang="ja-JP" altLang="en-US" sz="2800" b="1" dirty="0">
              <a:solidFill>
                <a:schemeClr val="tx1"/>
              </a:solidFill>
            </a:endParaRPr>
          </a:p>
        </p:txBody>
      </p:sp>
      <p:sp>
        <p:nvSpPr>
          <p:cNvPr id="50" name="正方形/長方形 49"/>
          <p:cNvSpPr/>
          <p:nvPr/>
        </p:nvSpPr>
        <p:spPr>
          <a:xfrm>
            <a:off x="3128" y="-105196"/>
            <a:ext cx="3762418"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51" name="正方形/長方形 50"/>
          <p:cNvSpPr/>
          <p:nvPr/>
        </p:nvSpPr>
        <p:spPr>
          <a:xfrm>
            <a:off x="-32368" y="59168"/>
            <a:ext cx="9160517" cy="864096"/>
          </a:xfrm>
          <a:prstGeom prst="rect">
            <a:avLst/>
          </a:prstGeom>
          <a:gradFill flip="none" rotWithShape="1">
            <a:gsLst>
              <a:gs pos="0">
                <a:srgbClr val="99F8FD"/>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solidFill>
                <a:latin typeface="Times New Roman" pitchFamily="18" charset="0"/>
                <a:cs typeface="Times New Roman" pitchFamily="18" charset="0"/>
              </a:rPr>
              <a:t>    </a:t>
            </a:r>
            <a:r>
              <a:rPr lang="en-US" altLang="ja-JP" sz="3200" b="1" dirty="0" smtClean="0">
                <a:solidFill>
                  <a:schemeClr val="tx1"/>
                </a:solidFill>
                <a:latin typeface="Times New Roman" pitchFamily="18" charset="0"/>
                <a:cs typeface="Times New Roman" pitchFamily="18" charset="0"/>
              </a:rPr>
              <a:t>2010</a:t>
            </a:r>
            <a:r>
              <a:rPr lang="ja-JP" altLang="en-US" sz="3200" b="1" dirty="0">
                <a:solidFill>
                  <a:schemeClr val="tx1"/>
                </a:solidFill>
                <a:latin typeface="Times New Roman" pitchFamily="18" charset="0"/>
                <a:cs typeface="Times New Roman" pitchFamily="18" charset="0"/>
              </a:rPr>
              <a:t>年</a:t>
            </a:r>
            <a:r>
              <a:rPr lang="ja-JP" altLang="en-US" sz="3200" b="1" dirty="0" smtClean="0">
                <a:solidFill>
                  <a:schemeClr val="tx1"/>
                </a:solidFill>
                <a:latin typeface="Times New Roman" pitchFamily="18" charset="0"/>
                <a:cs typeface="Times New Roman" pitchFamily="18" charset="0"/>
              </a:rPr>
              <a:t>の海</a:t>
            </a:r>
            <a:r>
              <a:rPr lang="ja-JP" altLang="en-US" sz="3200" b="1" dirty="0">
                <a:solidFill>
                  <a:schemeClr val="tx1"/>
                </a:solidFill>
                <a:latin typeface="Times New Roman" pitchFamily="18" charset="0"/>
                <a:cs typeface="Times New Roman" pitchFamily="18" charset="0"/>
              </a:rPr>
              <a:t>氷増加率（</a:t>
            </a:r>
            <a:r>
              <a:rPr lang="en-US" altLang="ja-JP" sz="3200" b="1" dirty="0">
                <a:solidFill>
                  <a:schemeClr val="tx1"/>
                </a:solidFill>
                <a:latin typeface="Times New Roman" pitchFamily="18" charset="0"/>
                <a:cs typeface="Times New Roman" pitchFamily="18" charset="0"/>
              </a:rPr>
              <a:t>8</a:t>
            </a:r>
            <a:r>
              <a:rPr lang="ja-JP" altLang="en-US" sz="3200" b="1" dirty="0">
                <a:solidFill>
                  <a:schemeClr val="tx1"/>
                </a:solidFill>
                <a:latin typeface="Times New Roman" pitchFamily="18" charset="0"/>
                <a:cs typeface="Times New Roman" pitchFamily="18" charset="0"/>
              </a:rPr>
              <a:t>月～</a:t>
            </a:r>
            <a:r>
              <a:rPr lang="en-US" altLang="ja-JP" sz="3200" b="1" dirty="0">
                <a:solidFill>
                  <a:schemeClr val="tx1"/>
                </a:solidFill>
                <a:latin typeface="Times New Roman" pitchFamily="18" charset="0"/>
                <a:cs typeface="Times New Roman" pitchFamily="18" charset="0"/>
              </a:rPr>
              <a:t>11</a:t>
            </a:r>
            <a:r>
              <a:rPr lang="ja-JP" altLang="en-US" sz="3200" b="1" dirty="0">
                <a:solidFill>
                  <a:schemeClr val="tx1"/>
                </a:solidFill>
                <a:latin typeface="Times New Roman" pitchFamily="18" charset="0"/>
                <a:cs typeface="Times New Roman" pitchFamily="18" charset="0"/>
              </a:rPr>
              <a:t>月</a:t>
            </a:r>
            <a:r>
              <a:rPr lang="ja-JP" altLang="en-US" sz="3200" b="1" dirty="0" smtClean="0">
                <a:solidFill>
                  <a:schemeClr val="tx1"/>
                </a:solidFill>
                <a:latin typeface="Times New Roman" pitchFamily="18" charset="0"/>
                <a:cs typeface="Times New Roman" pitchFamily="18" charset="0"/>
              </a:rPr>
              <a:t>）</a:t>
            </a:r>
            <a:endParaRPr lang="en-US" altLang="ja-JP" sz="3200" b="1" dirty="0" smtClean="0">
              <a:solidFill>
                <a:schemeClr val="tx1"/>
              </a:solidFill>
              <a:latin typeface="Times New Roman" pitchFamily="18" charset="0"/>
              <a:cs typeface="Times New Roman" pitchFamily="18" charset="0"/>
            </a:endParaRPr>
          </a:p>
          <a:p>
            <a:pPr algn="ctr"/>
            <a:r>
              <a:rPr lang="ja-JP" altLang="en-US" sz="2400" b="1" dirty="0" smtClean="0">
                <a:solidFill>
                  <a:schemeClr val="tx1"/>
                </a:solidFill>
                <a:latin typeface="Times New Roman" pitchFamily="18" charset="0"/>
                <a:cs typeface="Times New Roman" pitchFamily="18" charset="0"/>
              </a:rPr>
              <a:t>         </a:t>
            </a:r>
            <a:r>
              <a:rPr lang="en-US" altLang="ja-JP" sz="2400" b="1" dirty="0" smtClean="0">
                <a:solidFill>
                  <a:schemeClr val="tx1"/>
                </a:solidFill>
                <a:latin typeface="Times New Roman" pitchFamily="18" charset="0"/>
                <a:cs typeface="Times New Roman" pitchFamily="18" charset="0"/>
              </a:rPr>
              <a:t>(</a:t>
            </a:r>
            <a:r>
              <a:rPr lang="ja-JP" altLang="en-US" sz="2400" b="1" dirty="0" smtClean="0">
                <a:solidFill>
                  <a:schemeClr val="tx1"/>
                </a:solidFill>
                <a:latin typeface="Times New Roman" pitchFamily="18" charset="0"/>
                <a:cs typeface="Times New Roman" pitchFamily="18" charset="0"/>
              </a:rPr>
              <a:t>太平洋セクター</a:t>
            </a:r>
            <a:r>
              <a:rPr lang="en-US" altLang="ja-JP" sz="2400" b="1" dirty="0" smtClean="0">
                <a:solidFill>
                  <a:schemeClr val="tx1"/>
                </a:solidFill>
                <a:latin typeface="Times New Roman" pitchFamily="18" charset="0"/>
                <a:cs typeface="Times New Roman" pitchFamily="18" charset="0"/>
              </a:rPr>
              <a:t>)</a:t>
            </a:r>
            <a:endParaRPr lang="ja-JP" altLang="en-US" sz="2400" b="1" dirty="0">
              <a:solidFill>
                <a:schemeClr val="tx1"/>
              </a:solidFill>
              <a:latin typeface="Times New Roman" pitchFamily="18" charset="0"/>
              <a:cs typeface="Times New Roman" pitchFamily="18" charset="0"/>
            </a:endParaRPr>
          </a:p>
        </p:txBody>
      </p:sp>
      <p:sp>
        <p:nvSpPr>
          <p:cNvPr id="52" name="角丸四角形 51"/>
          <p:cNvSpPr/>
          <p:nvPr/>
        </p:nvSpPr>
        <p:spPr>
          <a:xfrm>
            <a:off x="65322" y="155452"/>
            <a:ext cx="1305958" cy="548680"/>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結果</a:t>
            </a:r>
          </a:p>
        </p:txBody>
      </p:sp>
      <p:cxnSp>
        <p:nvCxnSpPr>
          <p:cNvPr id="53" name="直線コネクタ 52"/>
          <p:cNvCxnSpPr/>
          <p:nvPr/>
        </p:nvCxnSpPr>
        <p:spPr>
          <a:xfrm>
            <a:off x="-40516" y="947540"/>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77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500"/>
                                        <p:tgtEl>
                                          <p:spTgt spid="3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500"/>
                                        <p:tgtEl>
                                          <p:spTgt spid="3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500"/>
                                        <p:tgtEl>
                                          <p:spTgt spid="3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500"/>
                                        <p:tgtEl>
                                          <p:spTgt spid="4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500"/>
                                        <p:tgtEl>
                                          <p:spTgt spid="4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500"/>
                                        <p:tgtEl>
                                          <p:spTgt spid="4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500"/>
                                        <p:tgtEl>
                                          <p:spTgt spid="4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fade">
                                      <p:cBhvr>
                                        <p:cTn id="111" dur="500"/>
                                        <p:tgtEl>
                                          <p:spTgt spid="44"/>
                                        </p:tgtEl>
                                      </p:cBhvr>
                                    </p:animEffect>
                                  </p:childTnLst>
                                </p:cTn>
                              </p:par>
                              <p:par>
                                <p:cTn id="112" presetID="10" presetClass="entr" presetSubtype="0" fill="hold" nodeType="with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fade">
                                      <p:cBhvr>
                                        <p:cTn id="114" dur="500"/>
                                        <p:tgtEl>
                                          <p:spTgt spid="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fade">
                                      <p:cBhvr>
                                        <p:cTn id="1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39" grpId="0" animBg="1"/>
      <p:bldP spid="40" grpId="0" animBg="1"/>
      <p:bldP spid="41" grpId="0" animBg="1"/>
      <p:bldP spid="42" grpId="0" animBg="1"/>
      <p:bldP spid="43" grpId="0" animBg="1"/>
      <p:bldP spid="44" grpId="0" animBg="1"/>
      <p:bldP spid="45" grpId="0" animBg="1"/>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asashi\デスクトップ\mslsfc08_11composit_iceov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1827056"/>
            <a:ext cx="5088163" cy="40370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masashi\デスクトップ\mslsfc08_11composit_iceover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7" y="1818312"/>
            <a:ext cx="5112569" cy="4056452"/>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35496" y="0"/>
            <a:ext cx="3762418"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cxnSp>
        <p:nvCxnSpPr>
          <p:cNvPr id="6" name="直線コネクタ 5"/>
          <p:cNvCxnSpPr/>
          <p:nvPr/>
        </p:nvCxnSpPr>
        <p:spPr>
          <a:xfrm>
            <a:off x="-8148" y="1052736"/>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97690" y="216024"/>
            <a:ext cx="1305958" cy="548680"/>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結果</a:t>
            </a:r>
          </a:p>
        </p:txBody>
      </p:sp>
      <p:sp>
        <p:nvSpPr>
          <p:cNvPr id="8" name="正方形/長方形 7"/>
          <p:cNvSpPr/>
          <p:nvPr/>
        </p:nvSpPr>
        <p:spPr>
          <a:xfrm>
            <a:off x="1259632" y="188640"/>
            <a:ext cx="7704856" cy="721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solidFill>
              </a:rPr>
              <a:t>海氷増加率上位</a:t>
            </a:r>
            <a:r>
              <a:rPr lang="en-US" altLang="ja-JP" sz="3200" b="1" dirty="0" smtClean="0">
                <a:solidFill>
                  <a:schemeClr val="tx1"/>
                </a:solidFill>
              </a:rPr>
              <a:t>5</a:t>
            </a:r>
            <a:r>
              <a:rPr lang="ja-JP" altLang="en-US" sz="3200" b="1" dirty="0" smtClean="0">
                <a:solidFill>
                  <a:schemeClr val="tx1"/>
                </a:solidFill>
              </a:rPr>
              <a:t>年の</a:t>
            </a:r>
            <a:endParaRPr lang="en-US" altLang="ja-JP" sz="3200" b="1" dirty="0" smtClean="0">
              <a:solidFill>
                <a:schemeClr val="tx1"/>
              </a:solidFill>
            </a:endParaRPr>
          </a:p>
          <a:p>
            <a:pPr algn="ctr"/>
            <a:r>
              <a:rPr lang="ja-JP" altLang="en-US" sz="3200" b="1" dirty="0" smtClean="0">
                <a:solidFill>
                  <a:schemeClr val="tx1"/>
                </a:solidFill>
              </a:rPr>
              <a:t>海面更正気圧の</a:t>
            </a:r>
            <a:r>
              <a:rPr lang="en-US" altLang="ja-JP" sz="3200" b="1" dirty="0" smtClean="0">
                <a:solidFill>
                  <a:schemeClr val="tx1"/>
                </a:solidFill>
              </a:rPr>
              <a:t>composite</a:t>
            </a:r>
            <a:endParaRPr lang="ja-JP" altLang="en-US" sz="3200" b="1" dirty="0">
              <a:solidFill>
                <a:schemeClr val="tx1"/>
              </a:solidFill>
            </a:endParaRPr>
          </a:p>
        </p:txBody>
      </p:sp>
      <p:sp>
        <p:nvSpPr>
          <p:cNvPr id="9" name="タイトル 1"/>
          <p:cNvSpPr>
            <a:spLocks noGrp="1"/>
          </p:cNvSpPr>
          <p:nvPr>
            <p:ph type="title"/>
          </p:nvPr>
        </p:nvSpPr>
        <p:spPr>
          <a:xfrm>
            <a:off x="35496" y="980728"/>
            <a:ext cx="3787931" cy="1143000"/>
          </a:xfrm>
        </p:spPr>
        <p:txBody>
          <a:bodyPr>
            <a:normAutofit/>
          </a:bodyPr>
          <a:lstStyle/>
          <a:p>
            <a:r>
              <a:rPr kumimoji="1" lang="ja-JP" altLang="en-US" sz="2800" dirty="0" smtClean="0"/>
              <a:t>海氷増加率</a:t>
            </a:r>
            <a:r>
              <a:rPr kumimoji="1" lang="en-US" altLang="ja-JP" sz="2800" dirty="0" smtClean="0">
                <a:solidFill>
                  <a:srgbClr val="FF0000"/>
                </a:solidFill>
              </a:rPr>
              <a:t>1</a:t>
            </a:r>
            <a:r>
              <a:rPr kumimoji="1" lang="en-US" altLang="ja-JP" sz="2800" dirty="0" smtClean="0"/>
              <a:t>%/day</a:t>
            </a:r>
            <a:endParaRPr kumimoji="1" lang="ja-JP" altLang="en-US" sz="2800" dirty="0"/>
          </a:p>
        </p:txBody>
      </p:sp>
      <p:sp>
        <p:nvSpPr>
          <p:cNvPr id="10" name="タイトル 1"/>
          <p:cNvSpPr txBox="1">
            <a:spLocks/>
          </p:cNvSpPr>
          <p:nvPr/>
        </p:nvSpPr>
        <p:spPr>
          <a:xfrm>
            <a:off x="4528485" y="980728"/>
            <a:ext cx="378793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t>海氷増加率</a:t>
            </a:r>
            <a:r>
              <a:rPr lang="en-US" altLang="ja-JP" sz="2800" dirty="0" smtClean="0">
                <a:solidFill>
                  <a:srgbClr val="FF0000"/>
                </a:solidFill>
              </a:rPr>
              <a:t>2</a:t>
            </a:r>
            <a:r>
              <a:rPr lang="en-US" altLang="ja-JP" sz="2800" dirty="0" smtClean="0"/>
              <a:t>%/day</a:t>
            </a:r>
            <a:endParaRPr lang="ja-JP" altLang="en-US" sz="2800" dirty="0"/>
          </a:p>
        </p:txBody>
      </p:sp>
      <p:sp>
        <p:nvSpPr>
          <p:cNvPr id="12" name="タイトル 1"/>
          <p:cNvSpPr txBox="1">
            <a:spLocks/>
          </p:cNvSpPr>
          <p:nvPr/>
        </p:nvSpPr>
        <p:spPr>
          <a:xfrm>
            <a:off x="2123728" y="5802756"/>
            <a:ext cx="4363995" cy="8666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t>気候値からの偏差を見る</a:t>
            </a:r>
            <a:endParaRPr lang="ja-JP" altLang="en-US" sz="2800" dirty="0"/>
          </a:p>
        </p:txBody>
      </p:sp>
    </p:spTree>
    <p:extLst>
      <p:ext uri="{BB962C8B-B14F-4D97-AF65-F5344CB8AC3E}">
        <p14:creationId xmlns:p14="http://schemas.microsoft.com/office/powerpoint/2010/main" val="164280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5496" y="0"/>
            <a:ext cx="3762418"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cxnSp>
        <p:nvCxnSpPr>
          <p:cNvPr id="6" name="直線コネクタ 5"/>
          <p:cNvCxnSpPr/>
          <p:nvPr/>
        </p:nvCxnSpPr>
        <p:spPr>
          <a:xfrm>
            <a:off x="-8148" y="1052736"/>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313714" y="216024"/>
            <a:ext cx="1305958" cy="548680"/>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結果</a:t>
            </a:r>
          </a:p>
        </p:txBody>
      </p:sp>
      <p:sp>
        <p:nvSpPr>
          <p:cNvPr id="8" name="正方形/長方形 7"/>
          <p:cNvSpPr/>
          <p:nvPr/>
        </p:nvSpPr>
        <p:spPr>
          <a:xfrm>
            <a:off x="1259632" y="44624"/>
            <a:ext cx="7704856" cy="910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海氷増加率上位</a:t>
            </a:r>
            <a:r>
              <a:rPr lang="en-US" altLang="ja-JP" sz="2800" b="1" dirty="0" smtClean="0">
                <a:solidFill>
                  <a:schemeClr val="tx1"/>
                </a:solidFill>
              </a:rPr>
              <a:t>5</a:t>
            </a:r>
            <a:r>
              <a:rPr lang="ja-JP" altLang="en-US" sz="2800" b="1" dirty="0" smtClean="0">
                <a:solidFill>
                  <a:schemeClr val="tx1"/>
                </a:solidFill>
              </a:rPr>
              <a:t>年の</a:t>
            </a:r>
            <a:r>
              <a:rPr lang="ja-JP" altLang="en-US" sz="2800" b="1" dirty="0">
                <a:solidFill>
                  <a:schemeClr val="tx1"/>
                </a:solidFill>
              </a:rPr>
              <a:t>ＳＬＰ</a:t>
            </a:r>
            <a:r>
              <a:rPr lang="ja-JP" altLang="en-US" sz="2800" b="1" dirty="0" smtClean="0">
                <a:solidFill>
                  <a:schemeClr val="tx1"/>
                </a:solidFill>
              </a:rPr>
              <a:t>の</a:t>
            </a:r>
            <a:endParaRPr lang="en-US" altLang="ja-JP" sz="2800" b="1" dirty="0" smtClean="0">
              <a:solidFill>
                <a:schemeClr val="tx1"/>
              </a:solidFill>
            </a:endParaRPr>
          </a:p>
          <a:p>
            <a:pPr algn="ctr"/>
            <a:r>
              <a:rPr lang="en-US" altLang="ja-JP" sz="2800" b="1" dirty="0" smtClean="0">
                <a:solidFill>
                  <a:schemeClr val="tx1"/>
                </a:solidFill>
              </a:rPr>
              <a:t>Composite anomaly</a:t>
            </a:r>
            <a:endParaRPr lang="ja-JP" altLang="en-US" sz="2800" b="1" dirty="0">
              <a:solidFill>
                <a:schemeClr val="tx1"/>
              </a:solidFill>
            </a:endParaRPr>
          </a:p>
        </p:txBody>
      </p:sp>
      <p:pic>
        <p:nvPicPr>
          <p:cNvPr id="205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575098"/>
            <a:ext cx="3888432" cy="40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7739" y="1556792"/>
            <a:ext cx="3844701"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タイトル 1"/>
          <p:cNvSpPr>
            <a:spLocks noGrp="1"/>
          </p:cNvSpPr>
          <p:nvPr>
            <p:ph type="title"/>
          </p:nvPr>
        </p:nvSpPr>
        <p:spPr>
          <a:xfrm>
            <a:off x="538170" y="1376772"/>
            <a:ext cx="3601782" cy="360040"/>
          </a:xfrm>
          <a:solidFill>
            <a:schemeClr val="bg1"/>
          </a:solidFill>
          <a:ln>
            <a:solidFill>
              <a:srgbClr val="FF0000"/>
            </a:solidFill>
          </a:ln>
        </p:spPr>
        <p:txBody>
          <a:bodyPr>
            <a:normAutofit fontScale="90000"/>
          </a:bodyPr>
          <a:lstStyle/>
          <a:p>
            <a:r>
              <a:rPr lang="ja-JP" altLang="en-US" sz="2000" dirty="0"/>
              <a:t>海</a:t>
            </a:r>
            <a:r>
              <a:rPr lang="ja-JP" altLang="en-US" sz="2000" dirty="0" smtClean="0"/>
              <a:t>氷増加率１％以上 </a:t>
            </a:r>
            <a:r>
              <a:rPr lang="en-US" altLang="ja-JP" sz="2800" dirty="0" smtClean="0"/>
              <a:t>–</a:t>
            </a:r>
            <a:r>
              <a:rPr lang="en-US" altLang="ja-JP" sz="2000" dirty="0" smtClean="0"/>
              <a:t> </a:t>
            </a:r>
            <a:r>
              <a:rPr lang="ja-JP" altLang="en-US" sz="2000" dirty="0" smtClean="0"/>
              <a:t>気候値</a:t>
            </a:r>
            <a:endParaRPr kumimoji="1" lang="ja-JP" altLang="en-US" sz="2000" dirty="0"/>
          </a:p>
        </p:txBody>
      </p:sp>
      <p:sp>
        <p:nvSpPr>
          <p:cNvPr id="29" name="タイトル 1"/>
          <p:cNvSpPr txBox="1">
            <a:spLocks/>
          </p:cNvSpPr>
          <p:nvPr/>
        </p:nvSpPr>
        <p:spPr>
          <a:xfrm>
            <a:off x="4858650" y="1373136"/>
            <a:ext cx="3601782" cy="360040"/>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dirty="0" smtClean="0"/>
              <a:t>海氷増加率２％以上 </a:t>
            </a:r>
            <a:r>
              <a:rPr lang="en-US" altLang="ja-JP" sz="2400" dirty="0" smtClean="0"/>
              <a:t>–</a:t>
            </a:r>
            <a:r>
              <a:rPr lang="en-US" altLang="ja-JP" sz="1600" dirty="0" smtClean="0"/>
              <a:t> </a:t>
            </a:r>
            <a:r>
              <a:rPr lang="ja-JP" altLang="en-US" sz="1600" dirty="0" smtClean="0"/>
              <a:t>気候値</a:t>
            </a:r>
            <a:endParaRPr lang="ja-JP" altLang="en-US" sz="1600" dirty="0"/>
          </a:p>
        </p:txBody>
      </p:sp>
      <p:sp>
        <p:nvSpPr>
          <p:cNvPr id="30" name="円/楕円 29"/>
          <p:cNvSpPr/>
          <p:nvPr/>
        </p:nvSpPr>
        <p:spPr>
          <a:xfrm>
            <a:off x="2051720" y="3501008"/>
            <a:ext cx="864096" cy="792088"/>
          </a:xfrm>
          <a:prstGeom prst="ellipse">
            <a:avLst/>
          </a:prstGeom>
          <a:solidFill>
            <a:srgbClr val="FF797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chemeClr val="tx1"/>
                </a:solidFill>
              </a:rPr>
              <a:t>H</a:t>
            </a:r>
            <a:endParaRPr kumimoji="1" lang="ja-JP" altLang="en-US" sz="4000" dirty="0">
              <a:solidFill>
                <a:schemeClr val="tx1"/>
              </a:solidFill>
            </a:endParaRPr>
          </a:p>
        </p:txBody>
      </p:sp>
      <p:sp>
        <p:nvSpPr>
          <p:cNvPr id="31" name="円/楕円 30"/>
          <p:cNvSpPr/>
          <p:nvPr/>
        </p:nvSpPr>
        <p:spPr>
          <a:xfrm>
            <a:off x="6084168" y="3222129"/>
            <a:ext cx="864096" cy="792088"/>
          </a:xfrm>
          <a:prstGeom prst="ellipse">
            <a:avLst/>
          </a:prstGeom>
          <a:solidFill>
            <a:srgbClr val="FF797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chemeClr val="tx1"/>
                </a:solidFill>
              </a:rPr>
              <a:t>H</a:t>
            </a:r>
            <a:endParaRPr kumimoji="1" lang="ja-JP" altLang="en-US" sz="4000" dirty="0">
              <a:solidFill>
                <a:schemeClr val="tx1"/>
              </a:solidFill>
            </a:endParaRPr>
          </a:p>
        </p:txBody>
      </p:sp>
      <p:sp>
        <p:nvSpPr>
          <p:cNvPr id="43" name="円/楕円 42"/>
          <p:cNvSpPr/>
          <p:nvPr/>
        </p:nvSpPr>
        <p:spPr>
          <a:xfrm>
            <a:off x="1023035" y="3789040"/>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44" name="円/楕円 43"/>
          <p:cNvSpPr/>
          <p:nvPr/>
        </p:nvSpPr>
        <p:spPr>
          <a:xfrm>
            <a:off x="1955060" y="4653136"/>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45" name="円/楕円 44"/>
          <p:cNvSpPr/>
          <p:nvPr/>
        </p:nvSpPr>
        <p:spPr>
          <a:xfrm>
            <a:off x="3203848" y="4591299"/>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46" name="円/楕円 45"/>
          <p:cNvSpPr/>
          <p:nvPr/>
        </p:nvSpPr>
        <p:spPr>
          <a:xfrm>
            <a:off x="5004048" y="3631159"/>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47" name="円/楕円 46"/>
          <p:cNvSpPr/>
          <p:nvPr/>
        </p:nvSpPr>
        <p:spPr>
          <a:xfrm>
            <a:off x="5819679" y="4460509"/>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48" name="円/楕円 47"/>
          <p:cNvSpPr/>
          <p:nvPr/>
        </p:nvSpPr>
        <p:spPr>
          <a:xfrm>
            <a:off x="6948264" y="4206246"/>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11" name="角丸四角形 10"/>
          <p:cNvSpPr/>
          <p:nvPr/>
        </p:nvSpPr>
        <p:spPr>
          <a:xfrm>
            <a:off x="35496" y="5252597"/>
            <a:ext cx="9006788" cy="1344755"/>
          </a:xfrm>
          <a:prstGeom prst="roundRect">
            <a:avLst/>
          </a:prstGeom>
          <a:gradFill flip="none" rotWithShape="1">
            <a:gsLst>
              <a:gs pos="0">
                <a:srgbClr val="FFFF00"/>
              </a:gs>
              <a:gs pos="51000">
                <a:srgbClr val="FFFF00"/>
              </a:gs>
              <a:gs pos="100000">
                <a:schemeClr val="bg1"/>
              </a:gs>
            </a:gsLst>
            <a:lin ang="5400000" scaled="0"/>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海氷が多く増加する時に気圧のコントラストがはっきりする</a:t>
            </a:r>
            <a:endParaRPr lang="en-US" altLang="ja-JP" sz="2800" b="1" dirty="0" smtClean="0">
              <a:solidFill>
                <a:schemeClr val="tx1"/>
              </a:solidFill>
            </a:endParaRPr>
          </a:p>
          <a:p>
            <a:pPr algn="ctr"/>
            <a:endParaRPr lang="en-US" altLang="ja-JP" sz="2800" b="1" dirty="0" smtClean="0">
              <a:solidFill>
                <a:schemeClr val="tx1"/>
              </a:solidFill>
            </a:endParaRPr>
          </a:p>
          <a:p>
            <a:pPr algn="ctr"/>
            <a:r>
              <a:rPr lang="ja-JP" altLang="en-US" sz="2800" b="1" dirty="0" smtClean="0">
                <a:solidFill>
                  <a:schemeClr val="tx1"/>
                </a:solidFill>
              </a:rPr>
              <a:t>極中心で高気圧偏差、シベリア・アラスカで低気圧偏差</a:t>
            </a:r>
            <a:endParaRPr lang="ja-JP" altLang="en-US" sz="2800" b="1" dirty="0">
              <a:solidFill>
                <a:schemeClr val="tx1"/>
              </a:solidFill>
            </a:endParaRPr>
          </a:p>
        </p:txBody>
      </p:sp>
    </p:spTree>
    <p:extLst>
      <p:ext uri="{BB962C8B-B14F-4D97-AF65-F5344CB8AC3E}">
        <p14:creationId xmlns:p14="http://schemas.microsoft.com/office/powerpoint/2010/main" val="59942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43" grpId="0" animBg="1"/>
      <p:bldP spid="44" grpId="0" animBg="1"/>
      <p:bldP spid="45" grpId="0" animBg="1"/>
      <p:bldP spid="46" grpId="0" animBg="1"/>
      <p:bldP spid="47" grpId="0" animBg="1"/>
      <p:bldP spid="48"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5496" y="0"/>
            <a:ext cx="3762418"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cxnSp>
        <p:nvCxnSpPr>
          <p:cNvPr id="5" name="直線コネクタ 4"/>
          <p:cNvCxnSpPr/>
          <p:nvPr/>
        </p:nvCxnSpPr>
        <p:spPr>
          <a:xfrm>
            <a:off x="-8148" y="908720"/>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角丸四角形 5"/>
          <p:cNvSpPr/>
          <p:nvPr/>
        </p:nvSpPr>
        <p:spPr>
          <a:xfrm>
            <a:off x="97690" y="216024"/>
            <a:ext cx="1305958" cy="548680"/>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結果</a:t>
            </a:r>
          </a:p>
        </p:txBody>
      </p:sp>
      <p:sp>
        <p:nvSpPr>
          <p:cNvPr id="7" name="正方形/長方形 6"/>
          <p:cNvSpPr/>
          <p:nvPr/>
        </p:nvSpPr>
        <p:spPr>
          <a:xfrm>
            <a:off x="1259632" y="0"/>
            <a:ext cx="7704856" cy="910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海氷増加率上位</a:t>
            </a:r>
            <a:r>
              <a:rPr lang="en-US" altLang="ja-JP" sz="2800" b="1" dirty="0" smtClean="0">
                <a:solidFill>
                  <a:schemeClr val="tx1"/>
                </a:solidFill>
              </a:rPr>
              <a:t>5</a:t>
            </a:r>
            <a:r>
              <a:rPr lang="ja-JP" altLang="en-US" sz="2800" b="1" dirty="0" smtClean="0">
                <a:solidFill>
                  <a:schemeClr val="tx1"/>
                </a:solidFill>
              </a:rPr>
              <a:t>年の</a:t>
            </a:r>
            <a:r>
              <a:rPr lang="ja-JP" altLang="en-US" sz="2800" b="1" dirty="0">
                <a:solidFill>
                  <a:schemeClr val="tx1"/>
                </a:solidFill>
              </a:rPr>
              <a:t>海</a:t>
            </a:r>
            <a:r>
              <a:rPr lang="ja-JP" altLang="en-US" sz="2800" b="1" dirty="0" smtClean="0">
                <a:solidFill>
                  <a:schemeClr val="tx1"/>
                </a:solidFill>
              </a:rPr>
              <a:t>氷増加率の</a:t>
            </a:r>
            <a:endParaRPr lang="en-US" altLang="ja-JP" sz="2800" b="1" dirty="0" smtClean="0">
              <a:solidFill>
                <a:schemeClr val="tx1"/>
              </a:solidFill>
            </a:endParaRPr>
          </a:p>
          <a:p>
            <a:pPr algn="ctr"/>
            <a:r>
              <a:rPr lang="en-US" altLang="ja-JP" sz="2800" b="1" dirty="0" smtClean="0">
                <a:solidFill>
                  <a:schemeClr val="tx1"/>
                </a:solidFill>
              </a:rPr>
              <a:t>Composite </a:t>
            </a:r>
            <a:endParaRPr lang="ja-JP" altLang="en-US" sz="2800" b="1" dirty="0">
              <a:solidFill>
                <a:schemeClr val="tx1"/>
              </a:solidFill>
            </a:endParaRPr>
          </a:p>
        </p:txBody>
      </p:sp>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939" y="1916832"/>
            <a:ext cx="3416021" cy="3401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1332" y="2405063"/>
            <a:ext cx="4191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6250" y="1925341"/>
            <a:ext cx="3388118" cy="338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角丸四角形 40"/>
          <p:cNvSpPr/>
          <p:nvPr/>
        </p:nvSpPr>
        <p:spPr>
          <a:xfrm>
            <a:off x="35496" y="5229200"/>
            <a:ext cx="9006788" cy="1296144"/>
          </a:xfrm>
          <a:prstGeom prst="roundRect">
            <a:avLst/>
          </a:prstGeom>
          <a:gradFill flip="none" rotWithShape="1">
            <a:gsLst>
              <a:gs pos="0">
                <a:srgbClr val="FFFF00"/>
              </a:gs>
              <a:gs pos="51000">
                <a:srgbClr val="FFFF00"/>
              </a:gs>
              <a:gs pos="100000">
                <a:schemeClr val="bg1"/>
              </a:gs>
            </a:gsLst>
            <a:lin ang="5400000" scaled="0"/>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先の気圧偏差時に海氷が顕著に増加。</a:t>
            </a:r>
            <a:endParaRPr lang="en-US" altLang="ja-JP" sz="2800" b="1" dirty="0" smtClean="0">
              <a:solidFill>
                <a:schemeClr val="tx1"/>
              </a:solidFill>
            </a:endParaRPr>
          </a:p>
          <a:p>
            <a:pPr algn="ctr"/>
            <a:endParaRPr lang="en-US" altLang="ja-JP" sz="2800" b="1" dirty="0" smtClean="0">
              <a:solidFill>
                <a:schemeClr val="tx1"/>
              </a:solidFill>
            </a:endParaRPr>
          </a:p>
          <a:p>
            <a:pPr algn="ctr"/>
            <a:r>
              <a:rPr lang="ja-JP" altLang="en-US" sz="2800" b="1" dirty="0" smtClean="0">
                <a:solidFill>
                  <a:schemeClr val="tx1"/>
                </a:solidFill>
              </a:rPr>
              <a:t>東シベリア海での海氷増加が顕著</a:t>
            </a:r>
            <a:endParaRPr lang="en-US" altLang="ja-JP" sz="2800" b="1" dirty="0" smtClean="0">
              <a:solidFill>
                <a:schemeClr val="tx1"/>
              </a:solidFill>
            </a:endParaRPr>
          </a:p>
        </p:txBody>
      </p:sp>
      <p:sp>
        <p:nvSpPr>
          <p:cNvPr id="31" name="タイトル 1"/>
          <p:cNvSpPr>
            <a:spLocks noGrp="1"/>
          </p:cNvSpPr>
          <p:nvPr>
            <p:ph type="title"/>
          </p:nvPr>
        </p:nvSpPr>
        <p:spPr>
          <a:xfrm>
            <a:off x="1043608" y="1376772"/>
            <a:ext cx="2880320" cy="360040"/>
          </a:xfrm>
          <a:solidFill>
            <a:schemeClr val="bg1"/>
          </a:solidFill>
          <a:ln>
            <a:solidFill>
              <a:srgbClr val="FF0000"/>
            </a:solidFill>
          </a:ln>
        </p:spPr>
        <p:txBody>
          <a:bodyPr>
            <a:normAutofit fontScale="90000"/>
          </a:bodyPr>
          <a:lstStyle/>
          <a:p>
            <a:r>
              <a:rPr lang="ja-JP" altLang="en-US" sz="2000" b="1" dirty="0"/>
              <a:t>海</a:t>
            </a:r>
            <a:r>
              <a:rPr lang="ja-JP" altLang="en-US" sz="2000" b="1" dirty="0" smtClean="0"/>
              <a:t>氷増加率１％以上 </a:t>
            </a:r>
            <a:endParaRPr kumimoji="1" lang="ja-JP" altLang="en-US" sz="2000" b="1" dirty="0"/>
          </a:p>
        </p:txBody>
      </p:sp>
      <p:sp>
        <p:nvSpPr>
          <p:cNvPr id="32" name="タイトル 1"/>
          <p:cNvSpPr txBox="1">
            <a:spLocks/>
          </p:cNvSpPr>
          <p:nvPr/>
        </p:nvSpPr>
        <p:spPr>
          <a:xfrm>
            <a:off x="4858650" y="1373136"/>
            <a:ext cx="2809694" cy="360040"/>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smtClean="0"/>
              <a:t>海氷増加率２％以上 </a:t>
            </a:r>
            <a:endParaRPr lang="ja-JP" altLang="en-US" sz="1600" b="1" dirty="0"/>
          </a:p>
        </p:txBody>
      </p:sp>
      <p:sp>
        <p:nvSpPr>
          <p:cNvPr id="3" name="円/楕円 2"/>
          <p:cNvSpPr/>
          <p:nvPr/>
        </p:nvSpPr>
        <p:spPr>
          <a:xfrm rot="1368944">
            <a:off x="5066249" y="3762818"/>
            <a:ext cx="1872208" cy="7457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8497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7739" y="1556792"/>
            <a:ext cx="3844701"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518864" y="269776"/>
            <a:ext cx="8229600" cy="1431032"/>
          </a:xfrm>
          <a:ln w="28575">
            <a:solidFill>
              <a:srgbClr val="FF0000"/>
            </a:solidFill>
          </a:ln>
        </p:spPr>
        <p:txBody>
          <a:bodyPr>
            <a:normAutofit/>
          </a:bodyPr>
          <a:lstStyle/>
          <a:p>
            <a:r>
              <a:rPr kumimoji="1" lang="ja-JP" altLang="en-US" sz="2800" dirty="0" smtClean="0"/>
              <a:t>近年の海氷増加がこの気圧偏差と一致するならば、</a:t>
            </a:r>
            <a:r>
              <a:rPr lang="ja-JP" altLang="en-US" sz="2800" dirty="0"/>
              <a:t>昔と最近では、気圧傾向が違うはずである</a:t>
            </a:r>
            <a:r>
              <a:rPr lang="ja-JP" altLang="en-US" sz="2800" dirty="0" smtClean="0"/>
              <a:t>。</a:t>
            </a:r>
            <a:endParaRPr kumimoji="1" lang="ja-JP" altLang="en-US" sz="2800" dirty="0"/>
          </a:p>
        </p:txBody>
      </p:sp>
      <p:sp>
        <p:nvSpPr>
          <p:cNvPr id="3" name="タイトル 1"/>
          <p:cNvSpPr txBox="1">
            <a:spLocks/>
          </p:cNvSpPr>
          <p:nvPr/>
        </p:nvSpPr>
        <p:spPr>
          <a:xfrm>
            <a:off x="683568" y="3212976"/>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4" name="円/楕円 3"/>
          <p:cNvSpPr/>
          <p:nvPr/>
        </p:nvSpPr>
        <p:spPr>
          <a:xfrm>
            <a:off x="6084168" y="3222129"/>
            <a:ext cx="864096" cy="792088"/>
          </a:xfrm>
          <a:prstGeom prst="ellipse">
            <a:avLst/>
          </a:prstGeom>
          <a:solidFill>
            <a:srgbClr val="FF797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chemeClr val="tx1"/>
                </a:solidFill>
              </a:rPr>
              <a:t>H</a:t>
            </a:r>
            <a:endParaRPr kumimoji="1" lang="ja-JP" altLang="en-US" sz="4000" dirty="0">
              <a:solidFill>
                <a:schemeClr val="tx1"/>
              </a:solidFill>
            </a:endParaRPr>
          </a:p>
        </p:txBody>
      </p:sp>
      <p:sp>
        <p:nvSpPr>
          <p:cNvPr id="5" name="円/楕円 4"/>
          <p:cNvSpPr/>
          <p:nvPr/>
        </p:nvSpPr>
        <p:spPr>
          <a:xfrm>
            <a:off x="5004048" y="3631159"/>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6" name="円/楕円 5"/>
          <p:cNvSpPr/>
          <p:nvPr/>
        </p:nvSpPr>
        <p:spPr>
          <a:xfrm>
            <a:off x="5819679" y="4460509"/>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7" name="円/楕円 6"/>
          <p:cNvSpPr/>
          <p:nvPr/>
        </p:nvSpPr>
        <p:spPr>
          <a:xfrm>
            <a:off x="6948264" y="4206246"/>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9" name="角丸四角形 8"/>
          <p:cNvSpPr/>
          <p:nvPr/>
        </p:nvSpPr>
        <p:spPr>
          <a:xfrm>
            <a:off x="5917826" y="5733256"/>
            <a:ext cx="1531898" cy="548680"/>
          </a:xfrm>
          <a:prstGeom prst="roundRect">
            <a:avLst/>
          </a:prstGeom>
          <a:no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最近</a:t>
            </a:r>
            <a:endParaRPr lang="en-US" altLang="ja-JP" sz="2800" b="1" dirty="0" smtClean="0">
              <a:solidFill>
                <a:schemeClr val="tx1"/>
              </a:solidFill>
            </a:endParaRPr>
          </a:p>
        </p:txBody>
      </p:sp>
      <p:sp>
        <p:nvSpPr>
          <p:cNvPr id="10" name="正方形/長方形 9"/>
          <p:cNvSpPr/>
          <p:nvPr/>
        </p:nvSpPr>
        <p:spPr>
          <a:xfrm>
            <a:off x="467544" y="1772816"/>
            <a:ext cx="4032448" cy="3816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a:t>
            </a:r>
            <a:endParaRPr kumimoji="1" lang="en-US" altLang="ja-JP" sz="2800" b="1" dirty="0" smtClean="0">
              <a:solidFill>
                <a:schemeClr val="tx1"/>
              </a:solidFill>
            </a:endParaRPr>
          </a:p>
          <a:p>
            <a:pPr algn="ctr"/>
            <a:endParaRPr lang="en-US" altLang="ja-JP" sz="2800" b="1" dirty="0">
              <a:solidFill>
                <a:schemeClr val="tx1"/>
              </a:solidFill>
            </a:endParaRPr>
          </a:p>
          <a:p>
            <a:pPr algn="ctr"/>
            <a:r>
              <a:rPr kumimoji="1" lang="ja-JP" altLang="en-US" sz="2800" b="1" dirty="0" smtClean="0">
                <a:solidFill>
                  <a:schemeClr val="tx1"/>
                </a:solidFill>
              </a:rPr>
              <a:t>昔は</a:t>
            </a:r>
            <a:endParaRPr kumimoji="1" lang="en-US" altLang="ja-JP" sz="2800" b="1" dirty="0" smtClean="0">
              <a:solidFill>
                <a:schemeClr val="tx1"/>
              </a:solidFill>
            </a:endParaRPr>
          </a:p>
          <a:p>
            <a:pPr algn="ctr"/>
            <a:endParaRPr lang="en-US" altLang="ja-JP" sz="2800" b="1" dirty="0">
              <a:solidFill>
                <a:schemeClr val="tx1"/>
              </a:solidFill>
            </a:endParaRPr>
          </a:p>
          <a:p>
            <a:pPr algn="ctr"/>
            <a:r>
              <a:rPr kumimoji="1" lang="ja-JP" altLang="en-US" sz="2800" b="1" dirty="0" smtClean="0">
                <a:solidFill>
                  <a:schemeClr val="tx1"/>
                </a:solidFill>
              </a:rPr>
              <a:t>？？？？？？</a:t>
            </a:r>
            <a:r>
              <a:rPr kumimoji="1" lang="ja-JP" altLang="en-US" sz="2800" b="1" dirty="0" smtClean="0"/>
              <a:t>？</a:t>
            </a:r>
            <a:endParaRPr kumimoji="1" lang="ja-JP" altLang="en-US" sz="2800" b="1" dirty="0"/>
          </a:p>
        </p:txBody>
      </p:sp>
      <p:sp>
        <p:nvSpPr>
          <p:cNvPr id="11" name="タイトル 1"/>
          <p:cNvSpPr txBox="1">
            <a:spLocks/>
          </p:cNvSpPr>
          <p:nvPr/>
        </p:nvSpPr>
        <p:spPr>
          <a:xfrm>
            <a:off x="107504" y="4158208"/>
            <a:ext cx="9001000" cy="1143000"/>
          </a:xfrm>
          <a:prstGeom prst="rect">
            <a:avLst/>
          </a:prstGeom>
          <a:solidFill>
            <a:srgbClr val="FFFFD1"/>
          </a:solidFill>
          <a:ln>
            <a:solidFill>
              <a:srgbClr val="FFFF00"/>
            </a:solidFill>
          </a:ln>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近年この偏差パターンにどれくらい一致</a:t>
            </a:r>
            <a:endParaRPr lang="en-US" altLang="ja-JP" dirty="0" smtClean="0"/>
          </a:p>
          <a:p>
            <a:r>
              <a:rPr lang="ja-JP" altLang="en-US" dirty="0" smtClean="0"/>
              <a:t>しているかをパターン相関法で調べる</a:t>
            </a:r>
            <a:endParaRPr lang="ja-JP" altLang="en-US" dirty="0"/>
          </a:p>
        </p:txBody>
      </p:sp>
    </p:spTree>
    <p:extLst>
      <p:ext uri="{BB962C8B-B14F-4D97-AF65-F5344CB8AC3E}">
        <p14:creationId xmlns:p14="http://schemas.microsoft.com/office/powerpoint/2010/main" val="295901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79512" y="188640"/>
            <a:ext cx="864096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パターン相関法</a:t>
            </a:r>
            <a:endParaRPr lang="ja-JP" altLang="en-US" dirty="0"/>
          </a:p>
        </p:txBody>
      </p:sp>
      <p:cxnSp>
        <p:nvCxnSpPr>
          <p:cNvPr id="5" name="直線コネクタ 4"/>
          <p:cNvCxnSpPr/>
          <p:nvPr/>
        </p:nvCxnSpPr>
        <p:spPr>
          <a:xfrm>
            <a:off x="-8148" y="1052736"/>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6"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7739" y="1556792"/>
            <a:ext cx="3844701"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円/楕円 6"/>
          <p:cNvSpPr/>
          <p:nvPr/>
        </p:nvSpPr>
        <p:spPr>
          <a:xfrm>
            <a:off x="6084168" y="3222129"/>
            <a:ext cx="864096" cy="792088"/>
          </a:xfrm>
          <a:prstGeom prst="ellipse">
            <a:avLst/>
          </a:prstGeom>
          <a:solidFill>
            <a:srgbClr val="FF797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chemeClr val="tx1"/>
                </a:solidFill>
              </a:rPr>
              <a:t>H</a:t>
            </a:r>
            <a:endParaRPr kumimoji="1" lang="ja-JP" altLang="en-US" sz="4000" dirty="0">
              <a:solidFill>
                <a:schemeClr val="tx1"/>
              </a:solidFill>
            </a:endParaRPr>
          </a:p>
        </p:txBody>
      </p:sp>
      <p:sp>
        <p:nvSpPr>
          <p:cNvPr id="8" name="円/楕円 7"/>
          <p:cNvSpPr/>
          <p:nvPr/>
        </p:nvSpPr>
        <p:spPr>
          <a:xfrm>
            <a:off x="5004048" y="3631159"/>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9" name="円/楕円 8"/>
          <p:cNvSpPr/>
          <p:nvPr/>
        </p:nvSpPr>
        <p:spPr>
          <a:xfrm>
            <a:off x="5819679" y="4460509"/>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10" name="円/楕円 9"/>
          <p:cNvSpPr/>
          <p:nvPr/>
        </p:nvSpPr>
        <p:spPr>
          <a:xfrm>
            <a:off x="6948264" y="4206246"/>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pic>
        <p:nvPicPr>
          <p:cNvPr id="11"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909936"/>
            <a:ext cx="1037824" cy="108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944" y="2062336"/>
            <a:ext cx="1037824" cy="108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344" y="2214736"/>
            <a:ext cx="1037824" cy="108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744" y="2367136"/>
            <a:ext cx="1037824" cy="108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144" y="2519536"/>
            <a:ext cx="1037824" cy="108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9544" y="2671936"/>
            <a:ext cx="1037824" cy="108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944" y="2824336"/>
            <a:ext cx="1037824" cy="108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4344" y="2976736"/>
            <a:ext cx="1037824" cy="108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6744" y="3129136"/>
            <a:ext cx="1037824" cy="108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9144" y="3281536"/>
            <a:ext cx="1037824" cy="108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544" y="3433936"/>
            <a:ext cx="1037824" cy="108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944" y="3586336"/>
            <a:ext cx="1037824" cy="108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6344" y="3738736"/>
            <a:ext cx="1037824" cy="108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8744" y="3891136"/>
            <a:ext cx="1037824" cy="108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1144" y="4043536"/>
            <a:ext cx="1037824" cy="108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3544" y="4195936"/>
            <a:ext cx="1037824" cy="108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944" y="4348336"/>
            <a:ext cx="1037824" cy="108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8344" y="4500736"/>
            <a:ext cx="1037824" cy="108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角丸四角形 28"/>
          <p:cNvSpPr/>
          <p:nvPr/>
        </p:nvSpPr>
        <p:spPr>
          <a:xfrm>
            <a:off x="150435" y="1208856"/>
            <a:ext cx="4291818" cy="853480"/>
          </a:xfrm>
          <a:prstGeom prst="roundRect">
            <a:avLst/>
          </a:prstGeom>
          <a:no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solidFill>
                  <a:schemeClr val="tx1"/>
                </a:solidFill>
              </a:rPr>
              <a:t>10</a:t>
            </a:r>
            <a:r>
              <a:rPr lang="ja-JP" altLang="en-US" sz="2800" b="1" dirty="0" smtClean="0">
                <a:solidFill>
                  <a:schemeClr val="tx1"/>
                </a:solidFill>
              </a:rPr>
              <a:t>月の毎日の気候値</a:t>
            </a:r>
            <a:endParaRPr lang="en-US" altLang="ja-JP" sz="2800" b="1" dirty="0" smtClean="0">
              <a:solidFill>
                <a:schemeClr val="tx1"/>
              </a:solidFill>
            </a:endParaRPr>
          </a:p>
          <a:p>
            <a:pPr algn="ctr"/>
            <a:r>
              <a:rPr lang="ja-JP" altLang="en-US" sz="2800" b="1" dirty="0" smtClean="0">
                <a:solidFill>
                  <a:schemeClr val="tx1"/>
                </a:solidFill>
              </a:rPr>
              <a:t>からの偏差 </a:t>
            </a:r>
            <a:r>
              <a:rPr lang="en-US" altLang="ja-JP" sz="2800" b="1" dirty="0" smtClean="0">
                <a:solidFill>
                  <a:schemeClr val="tx1"/>
                </a:solidFill>
              </a:rPr>
              <a:t>(1979</a:t>
            </a:r>
            <a:r>
              <a:rPr lang="ja-JP" altLang="en-US" sz="2800" b="1" dirty="0" smtClean="0">
                <a:solidFill>
                  <a:schemeClr val="tx1"/>
                </a:solidFill>
              </a:rPr>
              <a:t>－</a:t>
            </a:r>
            <a:r>
              <a:rPr lang="en-US" altLang="ja-JP" sz="2800" b="1" dirty="0" smtClean="0">
                <a:solidFill>
                  <a:schemeClr val="tx1"/>
                </a:solidFill>
              </a:rPr>
              <a:t>2010)</a:t>
            </a:r>
          </a:p>
        </p:txBody>
      </p:sp>
      <p:sp>
        <p:nvSpPr>
          <p:cNvPr id="30" name="角丸四角形 29"/>
          <p:cNvSpPr/>
          <p:nvPr/>
        </p:nvSpPr>
        <p:spPr>
          <a:xfrm>
            <a:off x="2143944" y="2484648"/>
            <a:ext cx="3354415" cy="853480"/>
          </a:xfrm>
          <a:prstGeom prst="roundRect">
            <a:avLst/>
          </a:prstGeom>
          <a:solidFill>
            <a:srgbClr val="D4F2FC"/>
          </a:soli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同じパターンか判断</a:t>
            </a:r>
            <a:endParaRPr lang="en-US" altLang="ja-JP" sz="2800" b="1" dirty="0" smtClean="0">
              <a:solidFill>
                <a:schemeClr val="tx1"/>
              </a:solidFill>
            </a:endParaRPr>
          </a:p>
        </p:txBody>
      </p:sp>
      <p:sp>
        <p:nvSpPr>
          <p:cNvPr id="31" name="角丸四角形 30"/>
          <p:cNvSpPr/>
          <p:nvPr/>
        </p:nvSpPr>
        <p:spPr>
          <a:xfrm>
            <a:off x="-8148" y="2276872"/>
            <a:ext cx="780492" cy="548680"/>
          </a:xfrm>
          <a:prstGeom prst="roundRect">
            <a:avLst/>
          </a:prstGeom>
          <a:no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solidFill>
                  <a:schemeClr val="tx1"/>
                </a:solidFill>
              </a:rPr>
              <a:t>1</a:t>
            </a:r>
            <a:r>
              <a:rPr lang="ja-JP" altLang="en-US" sz="2800" b="1" dirty="0" smtClean="0">
                <a:solidFill>
                  <a:schemeClr val="tx1"/>
                </a:solidFill>
              </a:rPr>
              <a:t>日</a:t>
            </a:r>
            <a:endParaRPr lang="en-US" altLang="ja-JP" sz="2800" b="1" dirty="0" smtClean="0">
              <a:solidFill>
                <a:schemeClr val="tx1"/>
              </a:solidFill>
            </a:endParaRPr>
          </a:p>
        </p:txBody>
      </p:sp>
      <p:sp>
        <p:nvSpPr>
          <p:cNvPr id="32" name="角丸四角形 31"/>
          <p:cNvSpPr/>
          <p:nvPr/>
        </p:nvSpPr>
        <p:spPr>
          <a:xfrm>
            <a:off x="2143944" y="5436840"/>
            <a:ext cx="1280912" cy="548680"/>
          </a:xfrm>
          <a:prstGeom prst="roundRect">
            <a:avLst/>
          </a:prstGeom>
          <a:no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３１</a:t>
            </a:r>
            <a:r>
              <a:rPr lang="ja-JP" altLang="en-US" sz="2800" b="1" dirty="0" smtClean="0">
                <a:solidFill>
                  <a:schemeClr val="tx1"/>
                </a:solidFill>
              </a:rPr>
              <a:t>日</a:t>
            </a:r>
            <a:endParaRPr lang="en-US" altLang="ja-JP" sz="2800" b="1" dirty="0" smtClean="0">
              <a:solidFill>
                <a:schemeClr val="tx1"/>
              </a:solidFill>
            </a:endParaRPr>
          </a:p>
        </p:txBody>
      </p:sp>
    </p:spTree>
    <p:extLst>
      <p:ext uri="{BB962C8B-B14F-4D97-AF65-F5344CB8AC3E}">
        <p14:creationId xmlns:p14="http://schemas.microsoft.com/office/powerpoint/2010/main" val="387184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193" y="1599288"/>
            <a:ext cx="3613794" cy="3613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243" y="1626441"/>
            <a:ext cx="3550983" cy="355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6448" y="1564884"/>
            <a:ext cx="332175" cy="36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正方形/長方形 18"/>
          <p:cNvSpPr/>
          <p:nvPr/>
        </p:nvSpPr>
        <p:spPr>
          <a:xfrm>
            <a:off x="1555251" y="1604048"/>
            <a:ext cx="3281358" cy="36144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828707" y="1605984"/>
            <a:ext cx="3378847" cy="36124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2627241" y="1023190"/>
            <a:ext cx="1203976" cy="461665"/>
          </a:xfrm>
          <a:prstGeom prst="rect">
            <a:avLst/>
          </a:prstGeom>
          <a:noFill/>
          <a:ln w="15875">
            <a:solidFill>
              <a:schemeClr val="bg1"/>
            </a:solidFill>
          </a:ln>
        </p:spPr>
        <p:txBody>
          <a:bodyPr wrap="square">
            <a:spAutoFit/>
          </a:bodyPr>
          <a:lstStyle/>
          <a:p>
            <a:pPr algn="ctr"/>
            <a:r>
              <a:rPr lang="en-US" altLang="ja-JP" sz="2400" b="1" dirty="0" smtClean="0"/>
              <a:t>1979</a:t>
            </a:r>
            <a:r>
              <a:rPr lang="ja-JP" altLang="en-US" sz="2400" b="1" dirty="0" smtClean="0"/>
              <a:t>年</a:t>
            </a:r>
            <a:endParaRPr lang="ja-JP" altLang="en-US" sz="2400" b="1" dirty="0"/>
          </a:p>
        </p:txBody>
      </p:sp>
      <p:sp>
        <p:nvSpPr>
          <p:cNvPr id="31" name="正方形/長方形 30"/>
          <p:cNvSpPr/>
          <p:nvPr/>
        </p:nvSpPr>
        <p:spPr>
          <a:xfrm>
            <a:off x="5845088" y="1004870"/>
            <a:ext cx="1375811" cy="461665"/>
          </a:xfrm>
          <a:prstGeom prst="rect">
            <a:avLst/>
          </a:prstGeom>
          <a:noFill/>
          <a:ln w="15875">
            <a:solidFill>
              <a:schemeClr val="bg1"/>
            </a:solidFill>
          </a:ln>
        </p:spPr>
        <p:txBody>
          <a:bodyPr wrap="square">
            <a:spAutoFit/>
          </a:bodyPr>
          <a:lstStyle/>
          <a:p>
            <a:pPr algn="ctr"/>
            <a:r>
              <a:rPr lang="en-US" altLang="ja-JP" sz="2400" b="1" dirty="0"/>
              <a:t>2010</a:t>
            </a:r>
            <a:r>
              <a:rPr lang="ja-JP" altLang="en-US" sz="2400" b="1" dirty="0" smtClean="0"/>
              <a:t>年</a:t>
            </a:r>
            <a:endParaRPr lang="ja-JP" altLang="en-US" sz="2400" b="1" dirty="0"/>
          </a:p>
        </p:txBody>
      </p:sp>
      <p:sp>
        <p:nvSpPr>
          <p:cNvPr id="46" name="正方形/長方形 45"/>
          <p:cNvSpPr/>
          <p:nvPr/>
        </p:nvSpPr>
        <p:spPr>
          <a:xfrm>
            <a:off x="1603991" y="4607981"/>
            <a:ext cx="1233680" cy="338554"/>
          </a:xfrm>
          <a:prstGeom prst="rect">
            <a:avLst/>
          </a:prstGeom>
          <a:solidFill>
            <a:schemeClr val="bg1"/>
          </a:solidFill>
          <a:ln w="15875">
            <a:noFill/>
          </a:ln>
        </p:spPr>
        <p:txBody>
          <a:bodyPr wrap="square">
            <a:spAutoFit/>
          </a:bodyPr>
          <a:lstStyle/>
          <a:p>
            <a:pPr algn="ctr"/>
            <a:r>
              <a:rPr lang="ja-JP" altLang="en-US" sz="1600" b="1" dirty="0"/>
              <a:t>ユーラシア</a:t>
            </a:r>
          </a:p>
        </p:txBody>
      </p:sp>
      <p:sp>
        <p:nvSpPr>
          <p:cNvPr id="49" name="正方形/長方形 48"/>
          <p:cNvSpPr/>
          <p:nvPr/>
        </p:nvSpPr>
        <p:spPr>
          <a:xfrm>
            <a:off x="3629759" y="4454092"/>
            <a:ext cx="833284" cy="338554"/>
          </a:xfrm>
          <a:prstGeom prst="rect">
            <a:avLst/>
          </a:prstGeom>
          <a:solidFill>
            <a:schemeClr val="bg1"/>
          </a:solidFill>
          <a:ln w="15875">
            <a:noFill/>
          </a:ln>
        </p:spPr>
        <p:txBody>
          <a:bodyPr wrap="square">
            <a:spAutoFit/>
          </a:bodyPr>
          <a:lstStyle/>
          <a:p>
            <a:pPr algn="ctr"/>
            <a:r>
              <a:rPr lang="ja-JP" altLang="en-US" sz="1600" b="1" dirty="0"/>
              <a:t>北米</a:t>
            </a:r>
          </a:p>
        </p:txBody>
      </p:sp>
      <p:sp>
        <p:nvSpPr>
          <p:cNvPr id="50" name="正方形/長方形 49"/>
          <p:cNvSpPr/>
          <p:nvPr/>
        </p:nvSpPr>
        <p:spPr>
          <a:xfrm>
            <a:off x="7164288" y="4489375"/>
            <a:ext cx="782157" cy="338554"/>
          </a:xfrm>
          <a:prstGeom prst="rect">
            <a:avLst/>
          </a:prstGeom>
          <a:solidFill>
            <a:schemeClr val="bg1"/>
          </a:solidFill>
          <a:ln w="15875">
            <a:noFill/>
          </a:ln>
        </p:spPr>
        <p:txBody>
          <a:bodyPr wrap="square">
            <a:spAutoFit/>
          </a:bodyPr>
          <a:lstStyle/>
          <a:p>
            <a:pPr algn="ctr"/>
            <a:r>
              <a:rPr lang="ja-JP" altLang="en-US" sz="1600" b="1" dirty="0"/>
              <a:t>北米</a:t>
            </a:r>
          </a:p>
        </p:txBody>
      </p:sp>
      <p:sp>
        <p:nvSpPr>
          <p:cNvPr id="51" name="正方形/長方形 50"/>
          <p:cNvSpPr/>
          <p:nvPr/>
        </p:nvSpPr>
        <p:spPr>
          <a:xfrm>
            <a:off x="4860873" y="4674622"/>
            <a:ext cx="1230882" cy="338554"/>
          </a:xfrm>
          <a:prstGeom prst="rect">
            <a:avLst/>
          </a:prstGeom>
          <a:solidFill>
            <a:schemeClr val="bg1"/>
          </a:solidFill>
          <a:ln w="15875">
            <a:noFill/>
          </a:ln>
        </p:spPr>
        <p:txBody>
          <a:bodyPr wrap="square">
            <a:spAutoFit/>
          </a:bodyPr>
          <a:lstStyle/>
          <a:p>
            <a:pPr algn="ctr"/>
            <a:r>
              <a:rPr lang="ja-JP" altLang="en-US" sz="1600" b="1" dirty="0"/>
              <a:t>ユーラシア</a:t>
            </a:r>
          </a:p>
        </p:txBody>
      </p:sp>
      <p:sp>
        <p:nvSpPr>
          <p:cNvPr id="52" name="正方形/長方形 51"/>
          <p:cNvSpPr/>
          <p:nvPr/>
        </p:nvSpPr>
        <p:spPr>
          <a:xfrm>
            <a:off x="-17847" y="236950"/>
            <a:ext cx="9168665" cy="718913"/>
          </a:xfrm>
          <a:prstGeom prst="rect">
            <a:avLst/>
          </a:prstGeom>
          <a:gradFill flip="none" rotWithShape="1">
            <a:gsLst>
              <a:gs pos="0">
                <a:srgbClr val="E1FDFF"/>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solidFill>
                <a:latin typeface="Times New Roman" pitchFamily="18" charset="0"/>
                <a:cs typeface="Times New Roman" pitchFamily="18" charset="0"/>
              </a:rPr>
              <a:t>      夏季の海氷状態 （</a:t>
            </a:r>
            <a:r>
              <a:rPr lang="en-US" altLang="ja-JP" sz="3200" b="1" dirty="0" smtClean="0">
                <a:solidFill>
                  <a:schemeClr val="tx1"/>
                </a:solidFill>
                <a:latin typeface="Times New Roman" pitchFamily="18" charset="0"/>
                <a:cs typeface="Times New Roman" pitchFamily="18" charset="0"/>
              </a:rPr>
              <a:t>1979 vs. 2010</a:t>
            </a:r>
            <a:r>
              <a:rPr lang="ja-JP" altLang="en-US" sz="3200" b="1" dirty="0" smtClean="0">
                <a:solidFill>
                  <a:schemeClr val="tx1"/>
                </a:solidFill>
                <a:latin typeface="Times New Roman" pitchFamily="18" charset="0"/>
                <a:cs typeface="Times New Roman" pitchFamily="18" charset="0"/>
              </a:rPr>
              <a:t>）</a:t>
            </a:r>
            <a:endParaRPr kumimoji="1" lang="ja-JP" altLang="en-US" sz="3200" b="1" dirty="0">
              <a:solidFill>
                <a:schemeClr val="tx1"/>
              </a:solidFill>
              <a:latin typeface="Times New Roman" pitchFamily="18" charset="0"/>
              <a:cs typeface="Times New Roman" pitchFamily="18" charset="0"/>
            </a:endParaRPr>
          </a:p>
        </p:txBody>
      </p:sp>
      <p:sp>
        <p:nvSpPr>
          <p:cNvPr id="66" name="正方形/長方形 65"/>
          <p:cNvSpPr/>
          <p:nvPr/>
        </p:nvSpPr>
        <p:spPr>
          <a:xfrm>
            <a:off x="73627" y="5113736"/>
            <a:ext cx="8976805" cy="523220"/>
          </a:xfrm>
          <a:prstGeom prst="rect">
            <a:avLst/>
          </a:prstGeom>
          <a:gradFill flip="none" rotWithShape="1">
            <a:gsLst>
              <a:gs pos="0">
                <a:srgbClr val="FFFF69"/>
              </a:gs>
              <a:gs pos="43000">
                <a:schemeClr val="bg1"/>
              </a:gs>
            </a:gsLst>
            <a:lin ang="16200000" scaled="1"/>
            <a:tileRect/>
          </a:gradFill>
          <a:ln w="38100">
            <a:solidFill>
              <a:srgbClr val="FFFF00"/>
            </a:solidFill>
          </a:ln>
        </p:spPr>
        <p:txBody>
          <a:bodyPr wrap="square">
            <a:spAutoFit/>
          </a:bodyPr>
          <a:lstStyle/>
          <a:p>
            <a:pPr algn="ctr"/>
            <a:r>
              <a:rPr lang="ja-JP" altLang="en-US" sz="2800" dirty="0"/>
              <a:t>海氷面積が約</a:t>
            </a:r>
            <a:r>
              <a:rPr lang="en-US" altLang="ja-JP" sz="2800" dirty="0"/>
              <a:t>50</a:t>
            </a:r>
            <a:r>
              <a:rPr lang="ja-JP" altLang="en-US" sz="2800" dirty="0"/>
              <a:t>％</a:t>
            </a:r>
            <a:r>
              <a:rPr lang="ja-JP" altLang="en-US" sz="2800" dirty="0" smtClean="0"/>
              <a:t>減少</a:t>
            </a:r>
            <a:r>
              <a:rPr lang="en-US" altLang="ja-JP" sz="2800" dirty="0" smtClean="0"/>
              <a:t>.</a:t>
            </a:r>
            <a:r>
              <a:rPr lang="ja-JP" altLang="en-US" sz="2800" dirty="0" smtClean="0"/>
              <a:t>　</a:t>
            </a:r>
            <a:r>
              <a:rPr lang="en-US" altLang="ja-JP" sz="2400" dirty="0" err="1" smtClean="0"/>
              <a:t>Stroeve</a:t>
            </a:r>
            <a:r>
              <a:rPr lang="en-US" altLang="ja-JP" sz="2400" dirty="0" smtClean="0"/>
              <a:t>., </a:t>
            </a:r>
            <a:r>
              <a:rPr lang="en-US" altLang="ja-JP" sz="2400" dirty="0"/>
              <a:t>et al. (2008)</a:t>
            </a:r>
            <a:endParaRPr lang="en-US" altLang="ja-JP" sz="2400" b="1" dirty="0" smtClean="0"/>
          </a:p>
        </p:txBody>
      </p:sp>
      <p:sp>
        <p:nvSpPr>
          <p:cNvPr id="4" name="円/楕円 3"/>
          <p:cNvSpPr/>
          <p:nvPr/>
        </p:nvSpPr>
        <p:spPr>
          <a:xfrm rot="1279253">
            <a:off x="5281024" y="3756720"/>
            <a:ext cx="1779732" cy="70404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rot="8233885">
            <a:off x="5398919" y="2884266"/>
            <a:ext cx="1050053" cy="46861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4860873" y="1638106"/>
            <a:ext cx="3309183" cy="523220"/>
          </a:xfrm>
          <a:prstGeom prst="rect">
            <a:avLst/>
          </a:prstGeom>
          <a:solidFill>
            <a:schemeClr val="bg1"/>
          </a:solidFill>
          <a:ln w="38100">
            <a:solidFill>
              <a:srgbClr val="FF0000"/>
            </a:solidFill>
          </a:ln>
        </p:spPr>
        <p:txBody>
          <a:bodyPr wrap="square">
            <a:spAutoFit/>
          </a:bodyPr>
          <a:lstStyle/>
          <a:p>
            <a:pPr algn="ctr"/>
            <a:r>
              <a:rPr lang="ja-JP" altLang="en-US" sz="2800" b="1" dirty="0" smtClean="0"/>
              <a:t>海氷減少が顕著</a:t>
            </a:r>
            <a:endParaRPr lang="en-US" altLang="ja-JP" sz="2800" b="1" dirty="0" smtClean="0"/>
          </a:p>
        </p:txBody>
      </p:sp>
      <p:sp>
        <p:nvSpPr>
          <p:cNvPr id="24" name="正方形/長方形 23"/>
          <p:cNvSpPr/>
          <p:nvPr/>
        </p:nvSpPr>
        <p:spPr>
          <a:xfrm>
            <a:off x="82541" y="5733256"/>
            <a:ext cx="8967891" cy="523220"/>
          </a:xfrm>
          <a:prstGeom prst="rect">
            <a:avLst/>
          </a:prstGeom>
          <a:gradFill flip="none" rotWithShape="1">
            <a:gsLst>
              <a:gs pos="0">
                <a:srgbClr val="FFFF69"/>
              </a:gs>
              <a:gs pos="43000">
                <a:schemeClr val="bg1"/>
              </a:gs>
            </a:gsLst>
            <a:lin ang="16200000" scaled="1"/>
            <a:tileRect/>
          </a:gradFill>
          <a:ln w="38100">
            <a:solidFill>
              <a:srgbClr val="FFFF00"/>
            </a:solidFill>
          </a:ln>
        </p:spPr>
        <p:txBody>
          <a:bodyPr wrap="square">
            <a:spAutoFit/>
          </a:bodyPr>
          <a:lstStyle/>
          <a:p>
            <a:pPr algn="ctr"/>
            <a:r>
              <a:rPr lang="ja-JP" altLang="en-US" sz="2800" dirty="0" smtClean="0"/>
              <a:t>海氷減少に伴い、海氷融解期の長期化</a:t>
            </a:r>
            <a:r>
              <a:rPr lang="en-US" altLang="ja-JP" sz="2800" dirty="0" smtClean="0"/>
              <a:t>. </a:t>
            </a:r>
            <a:r>
              <a:rPr lang="de-DE" altLang="ja-JP" sz="2400" dirty="0" smtClean="0"/>
              <a:t>Perovich.,</a:t>
            </a:r>
            <a:r>
              <a:rPr lang="en-US" altLang="ja-JP" sz="2400" dirty="0" smtClean="0"/>
              <a:t> et al.</a:t>
            </a:r>
            <a:r>
              <a:rPr lang="de-DE" altLang="ja-JP" sz="2400" dirty="0" smtClean="0"/>
              <a:t>(2007)</a:t>
            </a:r>
            <a:endParaRPr lang="en-US" altLang="ja-JP" sz="2400" b="1" dirty="0" smtClean="0"/>
          </a:p>
        </p:txBody>
      </p:sp>
      <p:sp>
        <p:nvSpPr>
          <p:cNvPr id="25" name="角丸四角形 24"/>
          <p:cNvSpPr/>
          <p:nvPr/>
        </p:nvSpPr>
        <p:spPr>
          <a:xfrm>
            <a:off x="73627" y="261226"/>
            <a:ext cx="1017926" cy="554167"/>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背景</a:t>
            </a:r>
            <a:endParaRPr lang="ja-JP" altLang="en-US" sz="2800" b="1" dirty="0">
              <a:solidFill>
                <a:schemeClr val="tx1"/>
              </a:solidFill>
            </a:endParaRPr>
          </a:p>
        </p:txBody>
      </p:sp>
      <p:cxnSp>
        <p:nvCxnSpPr>
          <p:cNvPr id="26" name="直線コネクタ 25"/>
          <p:cNvCxnSpPr/>
          <p:nvPr/>
        </p:nvCxnSpPr>
        <p:spPr>
          <a:xfrm>
            <a:off x="0" y="980728"/>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995" y="1716992"/>
            <a:ext cx="4572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正方形/長方形 64"/>
          <p:cNvSpPr/>
          <p:nvPr/>
        </p:nvSpPr>
        <p:spPr>
          <a:xfrm rot="16200000">
            <a:off x="-1078037" y="3122916"/>
            <a:ext cx="3235609" cy="400110"/>
          </a:xfrm>
          <a:prstGeom prst="rect">
            <a:avLst/>
          </a:prstGeom>
          <a:noFill/>
          <a:ln w="15875">
            <a:noFill/>
          </a:ln>
        </p:spPr>
        <p:txBody>
          <a:bodyPr wrap="square">
            <a:spAutoFit/>
          </a:bodyPr>
          <a:lstStyle/>
          <a:p>
            <a:pPr algn="ctr"/>
            <a:r>
              <a:rPr lang="ja-JP" altLang="en-US" sz="2000" b="1" dirty="0"/>
              <a:t>海</a:t>
            </a:r>
            <a:r>
              <a:rPr lang="ja-JP" altLang="en-US" sz="2000" b="1" dirty="0" smtClean="0"/>
              <a:t>氷密接度 </a:t>
            </a:r>
            <a:r>
              <a:rPr lang="en-US" altLang="ja-JP" sz="2000" b="1" dirty="0" smtClean="0"/>
              <a:t>[%]</a:t>
            </a:r>
            <a:r>
              <a:rPr lang="ja-JP" altLang="en-US" sz="2000" b="1" dirty="0" smtClean="0"/>
              <a:t> </a:t>
            </a:r>
            <a:endParaRPr lang="ja-JP" altLang="en-US" sz="2000" b="1" dirty="0"/>
          </a:p>
        </p:txBody>
      </p:sp>
    </p:spTree>
    <p:extLst>
      <p:ext uri="{BB962C8B-B14F-4D97-AF65-F5344CB8AC3E}">
        <p14:creationId xmlns:p14="http://schemas.microsoft.com/office/powerpoint/2010/main" val="171696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up)">
                                      <p:cBhvr>
                                        <p:cTn id="7" dur="500"/>
                                        <p:tgtEl>
                                          <p:spTgt spid="103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up)">
                                      <p:cBhvr>
                                        <p:cTn id="10" dur="500"/>
                                        <p:tgtEl>
                                          <p:spTgt spid="3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up)">
                                      <p:cBhvr>
                                        <p:cTn id="16" dur="500"/>
                                        <p:tgtEl>
                                          <p:spTgt spid="4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up)">
                                      <p:cBhvr>
                                        <p:cTn id="19" dur="500"/>
                                        <p:tgtEl>
                                          <p:spTgt spid="49"/>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500"/>
                                        <p:tgtEl>
                                          <p:spTgt spid="65"/>
                                        </p:tgtEl>
                                      </p:cBhvr>
                                    </p:animEffect>
                                  </p:childTnLst>
                                </p:cTn>
                              </p:par>
                              <p:par>
                                <p:cTn id="23" presetID="22" presetClass="entr" presetSubtype="1"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par>
                                <p:cTn id="26" presetID="22" presetClass="entr" presetSubtype="1" fill="hold" nodeType="with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wipe(up)">
                                      <p:cBhvr>
                                        <p:cTn id="28" dur="500"/>
                                        <p:tgtEl>
                                          <p:spTgt spid="10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031"/>
                                        </p:tgtEl>
                                        <p:attrNameLst>
                                          <p:attrName>style.visibility</p:attrName>
                                        </p:attrNameLst>
                                      </p:cBhvr>
                                      <p:to>
                                        <p:strVal val="visible"/>
                                      </p:to>
                                    </p:set>
                                    <p:animEffect transition="in" filter="wipe(up)">
                                      <p:cBhvr>
                                        <p:cTn id="33" dur="500"/>
                                        <p:tgtEl>
                                          <p:spTgt spid="103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up)">
                                      <p:cBhvr>
                                        <p:cTn id="36" dur="500"/>
                                        <p:tgtEl>
                                          <p:spTgt spid="2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up)">
                                      <p:cBhvr>
                                        <p:cTn id="42" dur="500"/>
                                        <p:tgtEl>
                                          <p:spTgt spid="51"/>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up)">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500"/>
                                        <p:tgtEl>
                                          <p:spTgt spid="6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par>
                          <p:cTn id="54" fill="hold">
                            <p:stCondLst>
                              <p:cond delay="500"/>
                            </p:stCondLst>
                            <p:childTnLst>
                              <p:par>
                                <p:cTn id="55" presetID="26" presetClass="emph" presetSubtype="0" repeatCount="2000" fill="hold" nodeType="afterEffect">
                                  <p:stCondLst>
                                    <p:cond delay="0"/>
                                  </p:stCondLst>
                                  <p:childTnLst>
                                    <p:animEffect transition="out" filter="fade">
                                      <p:cBhvr>
                                        <p:cTn id="56" dur="1000" tmFilter="0, 0; .2, .5; .8, .5; 1, 0"/>
                                        <p:tgtEl>
                                          <p:spTgt spid="68"/>
                                        </p:tgtEl>
                                      </p:cBhvr>
                                    </p:animEffect>
                                    <p:animScale>
                                      <p:cBhvr>
                                        <p:cTn id="57" dur="500" autoRev="1" fill="hold"/>
                                        <p:tgtEl>
                                          <p:spTgt spid="68"/>
                                        </p:tgtEl>
                                      </p:cBhvr>
                                      <p:by x="105000" y="105000"/>
                                    </p:animScale>
                                  </p:childTnLst>
                                </p:cTn>
                              </p:par>
                              <p:par>
                                <p:cTn id="58" presetID="26" presetClass="emph" presetSubtype="0" repeatCount="2000" fill="hold" nodeType="withEffect">
                                  <p:stCondLst>
                                    <p:cond delay="0"/>
                                  </p:stCondLst>
                                  <p:childTnLst>
                                    <p:animEffect transition="out" filter="fade">
                                      <p:cBhvr>
                                        <p:cTn id="59" dur="1000" tmFilter="0, 0; .2, .5; .8, .5; 1, 0"/>
                                        <p:tgtEl>
                                          <p:spTgt spid="4"/>
                                        </p:tgtEl>
                                      </p:cBhvr>
                                    </p:animEffect>
                                    <p:animScale>
                                      <p:cBhvr>
                                        <p:cTn id="60" dur="500" autoRev="1" fill="hold"/>
                                        <p:tgtEl>
                                          <p:spTgt spid="4"/>
                                        </p:tgtEl>
                                      </p:cBhvr>
                                      <p:by x="105000" y="105000"/>
                                    </p:animScale>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500"/>
                                        <p:tgtEl>
                                          <p:spTgt spid="6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500"/>
                                        <p:tgtEl>
                                          <p:spTgt spid="6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animBg="1"/>
      <p:bldP spid="30" grpId="0" animBg="1"/>
      <p:bldP spid="31" grpId="0" animBg="1"/>
      <p:bldP spid="46" grpId="0" animBg="1"/>
      <p:bldP spid="49" grpId="0" animBg="1"/>
      <p:bldP spid="50" grpId="0" animBg="1"/>
      <p:bldP spid="51" grpId="0" animBg="1"/>
      <p:bldP spid="66" grpId="0" animBg="1"/>
      <p:bldP spid="4" grpId="0" animBg="1"/>
      <p:bldP spid="68" grpId="0" animBg="1"/>
      <p:bldP spid="69" grpId="0" animBg="1"/>
      <p:bldP spid="24" grpId="0" animBg="1"/>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534798621"/>
              </p:ext>
            </p:extLst>
          </p:nvPr>
        </p:nvGraphicFramePr>
        <p:xfrm>
          <a:off x="899592" y="1052736"/>
          <a:ext cx="7560840" cy="31718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線コネクタ 5"/>
          <p:cNvCxnSpPr/>
          <p:nvPr/>
        </p:nvCxnSpPr>
        <p:spPr>
          <a:xfrm>
            <a:off x="-8148" y="1052736"/>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2555776" y="116632"/>
            <a:ext cx="4291818" cy="853480"/>
          </a:xfrm>
          <a:prstGeom prst="roundRect">
            <a:avLst/>
          </a:prstGeom>
          <a:no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どれだけあっていたか？？</a:t>
            </a:r>
            <a:endParaRPr lang="en-US" altLang="ja-JP" sz="2800" b="1" dirty="0" smtClean="0">
              <a:solidFill>
                <a:schemeClr val="tx1"/>
              </a:solidFill>
            </a:endParaRPr>
          </a:p>
        </p:txBody>
      </p:sp>
      <p:sp>
        <p:nvSpPr>
          <p:cNvPr id="10" name="正方形/長方形 9"/>
          <p:cNvSpPr/>
          <p:nvPr/>
        </p:nvSpPr>
        <p:spPr>
          <a:xfrm rot="16200000">
            <a:off x="133925" y="2087272"/>
            <a:ext cx="1296145" cy="523220"/>
          </a:xfrm>
          <a:prstGeom prst="rect">
            <a:avLst/>
          </a:prstGeom>
        </p:spPr>
        <p:txBody>
          <a:bodyPr wrap="square">
            <a:spAutoFit/>
          </a:bodyPr>
          <a:lstStyle/>
          <a:p>
            <a:r>
              <a:rPr lang="en-US" altLang="ja-JP" sz="2800" b="1" smtClean="0"/>
              <a:t>Index</a:t>
            </a:r>
            <a:endParaRPr lang="ja-JP" altLang="en-US" sz="2800" b="1" dirty="0"/>
          </a:p>
        </p:txBody>
      </p:sp>
      <p:graphicFrame>
        <p:nvGraphicFramePr>
          <p:cNvPr id="11" name="グラフ 10"/>
          <p:cNvGraphicFramePr>
            <a:graphicFrameLocks/>
          </p:cNvGraphicFramePr>
          <p:nvPr>
            <p:extLst>
              <p:ext uri="{D42A27DB-BD31-4B8C-83A1-F6EECF244321}">
                <p14:modId xmlns:p14="http://schemas.microsoft.com/office/powerpoint/2010/main" val="2211481066"/>
              </p:ext>
            </p:extLst>
          </p:nvPr>
        </p:nvGraphicFramePr>
        <p:xfrm>
          <a:off x="179512" y="3861048"/>
          <a:ext cx="8999196" cy="2996952"/>
        </p:xfrm>
        <a:graphic>
          <a:graphicData uri="http://schemas.openxmlformats.org/drawingml/2006/chart">
            <c:chart xmlns:c="http://schemas.openxmlformats.org/drawingml/2006/chart" xmlns:r="http://schemas.openxmlformats.org/officeDocument/2006/relationships" r:id="rId3"/>
          </a:graphicData>
        </a:graphic>
      </p:graphicFrame>
      <p:sp>
        <p:nvSpPr>
          <p:cNvPr id="12" name="角丸四角形 11"/>
          <p:cNvSpPr/>
          <p:nvPr/>
        </p:nvSpPr>
        <p:spPr>
          <a:xfrm>
            <a:off x="251520" y="322040"/>
            <a:ext cx="9006788" cy="1296144"/>
          </a:xfrm>
          <a:prstGeom prst="roundRect">
            <a:avLst/>
          </a:prstGeom>
          <a:gradFill flip="none" rotWithShape="1">
            <a:gsLst>
              <a:gs pos="0">
                <a:srgbClr val="FFFF00"/>
              </a:gs>
              <a:gs pos="51000">
                <a:srgbClr val="FFFF00"/>
              </a:gs>
              <a:gs pos="100000">
                <a:schemeClr val="bg1"/>
              </a:gs>
            </a:gsLst>
            <a:lin ang="5400000" scaled="0"/>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海面更正気圧のコンポジットアノマリーも</a:t>
            </a:r>
            <a:endParaRPr lang="en-US" altLang="ja-JP" sz="2800" b="1" dirty="0" smtClean="0">
              <a:solidFill>
                <a:schemeClr val="tx1"/>
              </a:solidFill>
            </a:endParaRPr>
          </a:p>
          <a:p>
            <a:pPr algn="ctr"/>
            <a:r>
              <a:rPr lang="ja-JP" altLang="en-US" sz="2800" b="1" dirty="0">
                <a:solidFill>
                  <a:schemeClr val="tx1"/>
                </a:solidFill>
              </a:rPr>
              <a:t>海</a:t>
            </a:r>
            <a:r>
              <a:rPr lang="ja-JP" altLang="en-US" sz="2800" b="1" dirty="0" smtClean="0">
                <a:solidFill>
                  <a:schemeClr val="tx1"/>
                </a:solidFill>
              </a:rPr>
              <a:t>氷増加率も増加トレンドで一致</a:t>
            </a:r>
            <a:endParaRPr lang="en-US" altLang="ja-JP" sz="2800" b="1" dirty="0" smtClean="0">
              <a:solidFill>
                <a:schemeClr val="tx1"/>
              </a:solidFill>
            </a:endParaRPr>
          </a:p>
        </p:txBody>
      </p:sp>
      <p:sp>
        <p:nvSpPr>
          <p:cNvPr id="13" name="角丸四角形 12"/>
          <p:cNvSpPr/>
          <p:nvPr/>
        </p:nvSpPr>
        <p:spPr>
          <a:xfrm>
            <a:off x="-34509" y="3073248"/>
            <a:ext cx="9006788" cy="1296144"/>
          </a:xfrm>
          <a:prstGeom prst="roundRect">
            <a:avLst/>
          </a:prstGeom>
          <a:gradFill flip="none" rotWithShape="1">
            <a:gsLst>
              <a:gs pos="0">
                <a:srgbClr val="FFFF00"/>
              </a:gs>
              <a:gs pos="51000">
                <a:srgbClr val="FFFF00"/>
              </a:gs>
              <a:gs pos="100000">
                <a:schemeClr val="bg1"/>
              </a:gs>
            </a:gsLst>
            <a:lin ang="5400000" scaled="0"/>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solidFill>
                  <a:schemeClr val="tx1"/>
                </a:solidFill>
              </a:rPr>
              <a:t>Index</a:t>
            </a:r>
            <a:r>
              <a:rPr lang="ja-JP" altLang="en-US" sz="2800" b="1" dirty="0" smtClean="0">
                <a:solidFill>
                  <a:schemeClr val="tx1"/>
                </a:solidFill>
              </a:rPr>
              <a:t>と海氷増加率の相関 </a:t>
            </a:r>
            <a:r>
              <a:rPr lang="en-US" altLang="ja-JP" sz="2800" b="1" dirty="0" smtClean="0">
                <a:solidFill>
                  <a:srgbClr val="FF0000"/>
                </a:solidFill>
              </a:rPr>
              <a:t>0.52</a:t>
            </a:r>
          </a:p>
          <a:p>
            <a:pPr algn="ctr"/>
            <a:r>
              <a:rPr lang="ja-JP" altLang="en-US" sz="2800" b="1" dirty="0" smtClean="0">
                <a:solidFill>
                  <a:schemeClr val="tx1"/>
                </a:solidFill>
              </a:rPr>
              <a:t>つまり、近年の気圧傾向によって、海氷が急激に増加</a:t>
            </a:r>
            <a:endParaRPr lang="en-US" altLang="ja-JP" sz="2800" b="1" dirty="0" smtClean="0">
              <a:solidFill>
                <a:schemeClr val="tx1"/>
              </a:solidFill>
            </a:endParaRPr>
          </a:p>
          <a:p>
            <a:pPr algn="ctr"/>
            <a:r>
              <a:rPr lang="ja-JP" altLang="en-US" sz="2800" b="1" dirty="0">
                <a:solidFill>
                  <a:schemeClr val="tx1"/>
                </a:solidFill>
              </a:rPr>
              <a:t>しやすいこと</a:t>
            </a:r>
            <a:r>
              <a:rPr lang="ja-JP" altLang="en-US" sz="2800" b="1" dirty="0" smtClean="0">
                <a:solidFill>
                  <a:schemeClr val="tx1"/>
                </a:solidFill>
              </a:rPr>
              <a:t>が言える。</a:t>
            </a:r>
            <a:endParaRPr lang="en-US" altLang="ja-JP" sz="2800" b="1" dirty="0" smtClean="0">
              <a:solidFill>
                <a:schemeClr val="tx1"/>
              </a:solidFill>
            </a:endParaRPr>
          </a:p>
        </p:txBody>
      </p:sp>
    </p:spTree>
    <p:extLst>
      <p:ext uri="{BB962C8B-B14F-4D97-AF65-F5344CB8AC3E}">
        <p14:creationId xmlns:p14="http://schemas.microsoft.com/office/powerpoint/2010/main" val="86111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57500"/>
            <a:ext cx="8229600" cy="1143000"/>
          </a:xfrm>
        </p:spPr>
        <p:txBody>
          <a:bodyPr>
            <a:normAutofit/>
          </a:bodyPr>
          <a:lstStyle/>
          <a:p>
            <a:r>
              <a:rPr lang="ja-JP" altLang="en-US" dirty="0" smtClean="0"/>
              <a:t>熱的</a:t>
            </a:r>
            <a:r>
              <a:rPr kumimoji="1" lang="ja-JP" altLang="en-US" dirty="0" smtClean="0"/>
              <a:t>観点から</a:t>
            </a:r>
            <a:endParaRPr kumimoji="1" lang="ja-JP" altLang="en-US" dirty="0"/>
          </a:p>
        </p:txBody>
      </p:sp>
    </p:spTree>
    <p:extLst>
      <p:ext uri="{BB962C8B-B14F-4D97-AF65-F5344CB8AC3E}">
        <p14:creationId xmlns:p14="http://schemas.microsoft.com/office/powerpoint/2010/main" val="654374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43608" y="145584"/>
            <a:ext cx="7056784"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solidFill>
              </a:rPr>
              <a:t>温度フラックス </a:t>
            </a:r>
            <a:r>
              <a:rPr lang="en-US" altLang="ja-JP" sz="3200" b="1" dirty="0" smtClean="0">
                <a:solidFill>
                  <a:schemeClr val="tx1"/>
                </a:solidFill>
              </a:rPr>
              <a:t>divergence</a:t>
            </a:r>
          </a:p>
        </p:txBody>
      </p:sp>
      <p:cxnSp>
        <p:nvCxnSpPr>
          <p:cNvPr id="5" name="直線コネクタ 4"/>
          <p:cNvCxnSpPr/>
          <p:nvPr/>
        </p:nvCxnSpPr>
        <p:spPr>
          <a:xfrm>
            <a:off x="-8148" y="764704"/>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角丸四角形 5"/>
          <p:cNvSpPr/>
          <p:nvPr/>
        </p:nvSpPr>
        <p:spPr>
          <a:xfrm>
            <a:off x="97690" y="132895"/>
            <a:ext cx="1305958" cy="548680"/>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対象</a:t>
            </a:r>
            <a:endParaRPr lang="ja-JP" altLang="en-US" sz="2800" b="1" dirty="0">
              <a:solidFill>
                <a:schemeClr val="tx1"/>
              </a:solidFill>
            </a:endParaRPr>
          </a:p>
        </p:txBody>
      </p:sp>
      <p:pic>
        <p:nvPicPr>
          <p:cNvPr id="4098" name="図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17120"/>
            <a:ext cx="5506116" cy="548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アーチ 7"/>
          <p:cNvSpPr/>
          <p:nvPr/>
        </p:nvSpPr>
        <p:spPr>
          <a:xfrm rot="10800000">
            <a:off x="1547664" y="3746230"/>
            <a:ext cx="3456384" cy="1915018"/>
          </a:xfrm>
          <a:custGeom>
            <a:avLst/>
            <a:gdLst>
              <a:gd name="connsiteX0" fmla="*/ 0 w 3456384"/>
              <a:gd name="connsiteY0" fmla="*/ 1872208 h 3744416"/>
              <a:gd name="connsiteX1" fmla="*/ 1728192 w 3456384"/>
              <a:gd name="connsiteY1" fmla="*/ 0 h 3744416"/>
              <a:gd name="connsiteX2" fmla="*/ 3456384 w 3456384"/>
              <a:gd name="connsiteY2" fmla="*/ 1872208 h 3744416"/>
              <a:gd name="connsiteX3" fmla="*/ 2592288 w 3456384"/>
              <a:gd name="connsiteY3" fmla="*/ 1872208 h 3744416"/>
              <a:gd name="connsiteX4" fmla="*/ 1728192 w 3456384"/>
              <a:gd name="connsiteY4" fmla="*/ 864096 h 3744416"/>
              <a:gd name="connsiteX5" fmla="*/ 864096 w 3456384"/>
              <a:gd name="connsiteY5" fmla="*/ 1872208 h 3744416"/>
              <a:gd name="connsiteX6" fmla="*/ 0 w 3456384"/>
              <a:gd name="connsiteY6" fmla="*/ 1872208 h 3744416"/>
              <a:gd name="connsiteX0" fmla="*/ 0 w 3456384"/>
              <a:gd name="connsiteY0" fmla="*/ 1872208 h 1903625"/>
              <a:gd name="connsiteX1" fmla="*/ 1728192 w 3456384"/>
              <a:gd name="connsiteY1" fmla="*/ 0 h 1903625"/>
              <a:gd name="connsiteX2" fmla="*/ 3456384 w 3456384"/>
              <a:gd name="connsiteY2" fmla="*/ 1872208 h 1903625"/>
              <a:gd name="connsiteX3" fmla="*/ 2592288 w 3456384"/>
              <a:gd name="connsiteY3" fmla="*/ 1872208 h 1903625"/>
              <a:gd name="connsiteX4" fmla="*/ 1776319 w 3456384"/>
              <a:gd name="connsiteY4" fmla="*/ 1903625 h 1903625"/>
              <a:gd name="connsiteX5" fmla="*/ 864096 w 3456384"/>
              <a:gd name="connsiteY5" fmla="*/ 1872208 h 1903625"/>
              <a:gd name="connsiteX6" fmla="*/ 0 w 3456384"/>
              <a:gd name="connsiteY6" fmla="*/ 1872208 h 1903625"/>
              <a:gd name="connsiteX0" fmla="*/ 0 w 3456384"/>
              <a:gd name="connsiteY0" fmla="*/ 1872208 h 1910709"/>
              <a:gd name="connsiteX1" fmla="*/ 1728192 w 3456384"/>
              <a:gd name="connsiteY1" fmla="*/ 0 h 1910709"/>
              <a:gd name="connsiteX2" fmla="*/ 3456384 w 3456384"/>
              <a:gd name="connsiteY2" fmla="*/ 1872208 h 1910709"/>
              <a:gd name="connsiteX3" fmla="*/ 2592288 w 3456384"/>
              <a:gd name="connsiteY3" fmla="*/ 1872208 h 1910709"/>
              <a:gd name="connsiteX4" fmla="*/ 1776319 w 3456384"/>
              <a:gd name="connsiteY4" fmla="*/ 1903625 h 1910709"/>
              <a:gd name="connsiteX5" fmla="*/ 1788121 w 3456384"/>
              <a:gd name="connsiteY5" fmla="*/ 1910709 h 1910709"/>
              <a:gd name="connsiteX6" fmla="*/ 0 w 3456384"/>
              <a:gd name="connsiteY6" fmla="*/ 1872208 h 1910709"/>
              <a:gd name="connsiteX0" fmla="*/ 0 w 3456384"/>
              <a:gd name="connsiteY0" fmla="*/ 1872208 h 1910709"/>
              <a:gd name="connsiteX1" fmla="*/ 1728192 w 3456384"/>
              <a:gd name="connsiteY1" fmla="*/ 0 h 1910709"/>
              <a:gd name="connsiteX2" fmla="*/ 3456384 w 3456384"/>
              <a:gd name="connsiteY2" fmla="*/ 1872208 h 1910709"/>
              <a:gd name="connsiteX3" fmla="*/ 1831893 w 3456384"/>
              <a:gd name="connsiteY3" fmla="*/ 1891458 h 1910709"/>
              <a:gd name="connsiteX4" fmla="*/ 1776319 w 3456384"/>
              <a:gd name="connsiteY4" fmla="*/ 1903625 h 1910709"/>
              <a:gd name="connsiteX5" fmla="*/ 1788121 w 3456384"/>
              <a:gd name="connsiteY5" fmla="*/ 1910709 h 1910709"/>
              <a:gd name="connsiteX6" fmla="*/ 0 w 3456384"/>
              <a:gd name="connsiteY6" fmla="*/ 1872208 h 1910709"/>
              <a:gd name="connsiteX0" fmla="*/ 0 w 3456384"/>
              <a:gd name="connsiteY0" fmla="*/ 1872208 h 1915018"/>
              <a:gd name="connsiteX1" fmla="*/ 1728192 w 3456384"/>
              <a:gd name="connsiteY1" fmla="*/ 0 h 1915018"/>
              <a:gd name="connsiteX2" fmla="*/ 3456384 w 3456384"/>
              <a:gd name="connsiteY2" fmla="*/ 1872208 h 1915018"/>
              <a:gd name="connsiteX3" fmla="*/ 1831893 w 3456384"/>
              <a:gd name="connsiteY3" fmla="*/ 1891458 h 1915018"/>
              <a:gd name="connsiteX4" fmla="*/ 1776319 w 3456384"/>
              <a:gd name="connsiteY4" fmla="*/ 1903625 h 1915018"/>
              <a:gd name="connsiteX5" fmla="*/ 1788121 w 3456384"/>
              <a:gd name="connsiteY5" fmla="*/ 1910709 h 1915018"/>
              <a:gd name="connsiteX6" fmla="*/ 0 w 3456384"/>
              <a:gd name="connsiteY6" fmla="*/ 1872208 h 1915018"/>
              <a:gd name="connsiteX0" fmla="*/ 0 w 3456384"/>
              <a:gd name="connsiteY0" fmla="*/ 1872208 h 1915018"/>
              <a:gd name="connsiteX1" fmla="*/ 1728192 w 3456384"/>
              <a:gd name="connsiteY1" fmla="*/ 0 h 1915018"/>
              <a:gd name="connsiteX2" fmla="*/ 3456384 w 3456384"/>
              <a:gd name="connsiteY2" fmla="*/ 1872208 h 1915018"/>
              <a:gd name="connsiteX3" fmla="*/ 1831893 w 3456384"/>
              <a:gd name="connsiteY3" fmla="*/ 1891458 h 1915018"/>
              <a:gd name="connsiteX4" fmla="*/ 1776319 w 3456384"/>
              <a:gd name="connsiteY4" fmla="*/ 1903625 h 1915018"/>
              <a:gd name="connsiteX5" fmla="*/ 1788121 w 3456384"/>
              <a:gd name="connsiteY5" fmla="*/ 1910709 h 1915018"/>
              <a:gd name="connsiteX6" fmla="*/ 0 w 3456384"/>
              <a:gd name="connsiteY6" fmla="*/ 1872208 h 191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6384" h="1915018">
                <a:moveTo>
                  <a:pt x="0" y="1872208"/>
                </a:moveTo>
                <a:cubicBezTo>
                  <a:pt x="0" y="838216"/>
                  <a:pt x="773738" y="0"/>
                  <a:pt x="1728192" y="0"/>
                </a:cubicBezTo>
                <a:cubicBezTo>
                  <a:pt x="2682646" y="0"/>
                  <a:pt x="3456384" y="838216"/>
                  <a:pt x="3456384" y="1872208"/>
                </a:cubicBezTo>
                <a:lnTo>
                  <a:pt x="1831893" y="1891458"/>
                </a:lnTo>
                <a:cubicBezTo>
                  <a:pt x="1290396" y="1897875"/>
                  <a:pt x="1783614" y="1900417"/>
                  <a:pt x="1776319" y="1903625"/>
                </a:cubicBezTo>
                <a:cubicBezTo>
                  <a:pt x="1299092" y="1903625"/>
                  <a:pt x="2384161" y="1923543"/>
                  <a:pt x="1788121" y="1910709"/>
                </a:cubicBezTo>
                <a:lnTo>
                  <a:pt x="0" y="1872208"/>
                </a:lnTo>
                <a:close/>
              </a:path>
            </a:pathLst>
          </a:cu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直線コネクタ 3073"/>
          <p:cNvSpPr>
            <a:spLocks noChangeShapeType="1"/>
          </p:cNvSpPr>
          <p:nvPr/>
        </p:nvSpPr>
        <p:spPr bwMode="auto">
          <a:xfrm>
            <a:off x="5004048" y="4589512"/>
            <a:ext cx="412750" cy="207640"/>
          </a:xfrm>
          <a:prstGeom prst="line">
            <a:avLst/>
          </a:prstGeom>
          <a:noFill/>
          <a:ln w="63500">
            <a:solidFill>
              <a:srgbClr val="92D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2000"/>
          </a:p>
        </p:txBody>
      </p:sp>
      <p:sp>
        <p:nvSpPr>
          <p:cNvPr id="15" name="直線コネクタ 3075"/>
          <p:cNvSpPr>
            <a:spLocks noChangeShapeType="1"/>
          </p:cNvSpPr>
          <p:nvPr/>
        </p:nvSpPr>
        <p:spPr bwMode="auto">
          <a:xfrm flipV="1">
            <a:off x="5436096" y="4797152"/>
            <a:ext cx="2808312" cy="0"/>
          </a:xfrm>
          <a:prstGeom prst="line">
            <a:avLst/>
          </a:prstGeom>
          <a:noFill/>
          <a:ln w="63500">
            <a:solidFill>
              <a:srgbClr val="92D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2000"/>
          </a:p>
        </p:txBody>
      </p:sp>
      <p:sp>
        <p:nvSpPr>
          <p:cNvPr id="16" name="正方形/長方形 3076"/>
          <p:cNvSpPr>
            <a:spLocks noChangeArrowheads="1"/>
          </p:cNvSpPr>
          <p:nvPr/>
        </p:nvSpPr>
        <p:spPr bwMode="auto">
          <a:xfrm>
            <a:off x="5876701" y="3861048"/>
            <a:ext cx="2727747"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2400" b="1" dirty="0" smtClean="0">
                <a:latin typeface="Arial" pitchFamily="34" charset="0"/>
                <a:ea typeface="ＭＳ Ｐゴシック" pitchFamily="50" charset="-128"/>
                <a:cs typeface="ＭＳ Ｐゴシック" pitchFamily="50" charset="-128"/>
              </a:rPr>
              <a:t>太平洋</a:t>
            </a:r>
            <a:r>
              <a:rPr kumimoji="1" lang="ja-JP" altLang="en-US"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セクター</a:t>
            </a:r>
            <a:endParaRPr kumimoji="1" lang="en-US" altLang="ja-JP"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lvl="0" algn="ctr" fontAlgn="base">
              <a:spcBef>
                <a:spcPct val="0"/>
              </a:spcBef>
              <a:spcAft>
                <a:spcPct val="0"/>
              </a:spcAft>
            </a:pPr>
            <a:r>
              <a:rPr lang="en-US" altLang="ja-JP" sz="2400" b="1" dirty="0">
                <a:latin typeface="Arial" pitchFamily="34" charset="0"/>
                <a:ea typeface="ＭＳ Ｐゴシック" pitchFamily="50" charset="-128"/>
                <a:cs typeface="ＭＳ Ｐゴシック" pitchFamily="50" charset="-128"/>
              </a:rPr>
              <a:t>(</a:t>
            </a:r>
            <a:r>
              <a:rPr lang="ja-JP" altLang="en-US" sz="2400" b="1" dirty="0">
                <a:latin typeface="Arial" pitchFamily="34" charset="0"/>
                <a:ea typeface="ＭＳ Ｐゴシック" pitchFamily="50" charset="-128"/>
                <a:cs typeface="ＭＳ Ｐゴシック" pitchFamily="50" charset="-128"/>
              </a:rPr>
              <a:t>北緯</a:t>
            </a:r>
            <a:r>
              <a:rPr lang="en-US" altLang="ja-JP" sz="2400" b="1" dirty="0">
                <a:latin typeface="Arial" pitchFamily="34" charset="0"/>
                <a:ea typeface="ＭＳ Ｐゴシック" pitchFamily="50" charset="-128"/>
                <a:cs typeface="ＭＳ Ｐゴシック" pitchFamily="50" charset="-128"/>
              </a:rPr>
              <a:t>70</a:t>
            </a:r>
            <a:r>
              <a:rPr lang="ja-JP" altLang="en-US" sz="2400" b="1" dirty="0">
                <a:latin typeface="Arial" pitchFamily="34" charset="0"/>
                <a:ea typeface="ＭＳ Ｐゴシック" pitchFamily="50" charset="-128"/>
                <a:cs typeface="ＭＳ Ｐゴシック" pitchFamily="50" charset="-128"/>
              </a:rPr>
              <a:t>度～</a:t>
            </a:r>
            <a:r>
              <a:rPr lang="en-US" altLang="ja-JP" sz="2400" b="1" dirty="0">
                <a:latin typeface="Arial" pitchFamily="34" charset="0"/>
                <a:ea typeface="ＭＳ Ｐゴシック" pitchFamily="50" charset="-128"/>
                <a:cs typeface="ＭＳ Ｐゴシック" pitchFamily="50" charset="-128"/>
              </a:rPr>
              <a:t>90</a:t>
            </a:r>
            <a:r>
              <a:rPr lang="ja-JP" altLang="en-US" sz="2400" b="1" dirty="0">
                <a:latin typeface="Arial" pitchFamily="34" charset="0"/>
                <a:ea typeface="ＭＳ Ｐゴシック" pitchFamily="50" charset="-128"/>
                <a:cs typeface="ＭＳ Ｐゴシック" pitchFamily="50" charset="-128"/>
              </a:rPr>
              <a:t>度</a:t>
            </a:r>
            <a:r>
              <a:rPr lang="en-US" altLang="ja-JP" sz="2400" b="1" dirty="0">
                <a:latin typeface="Arial" pitchFamily="34" charset="0"/>
                <a:ea typeface="ＭＳ Ｐゴシック" pitchFamily="50" charset="-128"/>
                <a:cs typeface="ＭＳ Ｐゴシック" pitchFamily="50" charset="-128"/>
              </a:rPr>
              <a:t>,</a:t>
            </a:r>
          </a:p>
          <a:p>
            <a:pPr lvl="0" algn="ctr" fontAlgn="base">
              <a:spcBef>
                <a:spcPct val="0"/>
              </a:spcBef>
              <a:spcAft>
                <a:spcPct val="0"/>
              </a:spcAft>
            </a:pPr>
            <a:r>
              <a:rPr lang="ja-JP" altLang="en-US" sz="2400" b="1" dirty="0" smtClean="0">
                <a:latin typeface="Arial" pitchFamily="34" charset="0"/>
                <a:ea typeface="ＭＳ Ｐゴシック" pitchFamily="50" charset="-128"/>
                <a:cs typeface="ＭＳ Ｐゴシック" pitchFamily="50" charset="-128"/>
              </a:rPr>
              <a:t>東経</a:t>
            </a:r>
            <a:r>
              <a:rPr lang="en-US" altLang="ja-JP" sz="2400" b="1" dirty="0">
                <a:latin typeface="Arial" pitchFamily="34" charset="0"/>
                <a:ea typeface="ＭＳ Ｐゴシック" pitchFamily="50" charset="-128"/>
                <a:cs typeface="ＭＳ Ｐゴシック" pitchFamily="50" charset="-128"/>
              </a:rPr>
              <a:t>90</a:t>
            </a:r>
            <a:r>
              <a:rPr lang="ja-JP" altLang="en-US" sz="2400" b="1" dirty="0" smtClean="0">
                <a:latin typeface="Arial" pitchFamily="34" charset="0"/>
                <a:ea typeface="ＭＳ Ｐゴシック" pitchFamily="50" charset="-128"/>
                <a:cs typeface="ＭＳ Ｐゴシック" pitchFamily="50" charset="-128"/>
              </a:rPr>
              <a:t>度～</a:t>
            </a:r>
            <a:r>
              <a:rPr lang="en-US" altLang="ja-JP" sz="2400" b="1" dirty="0" smtClean="0">
                <a:latin typeface="Arial" pitchFamily="34" charset="0"/>
                <a:ea typeface="ＭＳ Ｐゴシック" pitchFamily="50" charset="-128"/>
                <a:cs typeface="ＭＳ Ｐゴシック" pitchFamily="50" charset="-128"/>
              </a:rPr>
              <a:t>270</a:t>
            </a:r>
            <a:r>
              <a:rPr lang="ja-JP" altLang="en-US" sz="2400" b="1" dirty="0" smtClean="0">
                <a:latin typeface="Arial" pitchFamily="34" charset="0"/>
                <a:ea typeface="ＭＳ Ｐゴシック" pitchFamily="50" charset="-128"/>
                <a:cs typeface="ＭＳ Ｐゴシック" pitchFamily="50" charset="-128"/>
              </a:rPr>
              <a:t>度</a:t>
            </a:r>
            <a:r>
              <a:rPr lang="en-US" altLang="ja-JP" sz="2400" b="1" dirty="0">
                <a:latin typeface="Arial" pitchFamily="34" charset="0"/>
                <a:ea typeface="ＭＳ Ｐゴシック" pitchFamily="50" charset="-128"/>
                <a:cs typeface="ＭＳ Ｐゴシック" pitchFamily="50" charset="-128"/>
              </a:rPr>
              <a:t>)</a:t>
            </a:r>
            <a:endParaRPr lang="ja-JP" altLang="ja-JP" sz="2400" b="1" dirty="0">
              <a:latin typeface="Arial" pitchFamily="34" charset="0"/>
              <a:ea typeface="ＭＳ Ｐゴシック"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正方形/長方形 17"/>
          <p:cNvSpPr/>
          <p:nvPr/>
        </p:nvSpPr>
        <p:spPr>
          <a:xfrm>
            <a:off x="5832140" y="3427113"/>
            <a:ext cx="2772308" cy="17017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rgbClr val="FF0000"/>
              </a:solidFill>
            </a:endParaRPr>
          </a:p>
        </p:txBody>
      </p:sp>
      <p:sp>
        <p:nvSpPr>
          <p:cNvPr id="19" name="下矢印 18"/>
          <p:cNvSpPr/>
          <p:nvPr/>
        </p:nvSpPr>
        <p:spPr>
          <a:xfrm>
            <a:off x="4139952" y="3414537"/>
            <a:ext cx="432048" cy="648072"/>
          </a:xfrm>
          <a:prstGeom prst="downArrow">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a:off x="2339752" y="3414537"/>
            <a:ext cx="432048" cy="648072"/>
          </a:xfrm>
          <a:prstGeom prst="downArrow">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rot="13708384">
            <a:off x="1824596" y="4642028"/>
            <a:ext cx="432048" cy="648072"/>
          </a:xfrm>
          <a:prstGeom prst="downArrow">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rot="10800000">
            <a:off x="3148593" y="5229200"/>
            <a:ext cx="432048" cy="648072"/>
          </a:xfrm>
          <a:prstGeom prst="downArrow">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23"/>
          <p:cNvSpPr/>
          <p:nvPr/>
        </p:nvSpPr>
        <p:spPr>
          <a:xfrm rot="7670252">
            <a:off x="4545956" y="4505126"/>
            <a:ext cx="432048" cy="707490"/>
          </a:xfrm>
          <a:prstGeom prst="downArrow">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652120" y="2636912"/>
            <a:ext cx="3600400"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温度</a:t>
            </a:r>
            <a:r>
              <a:rPr lang="en-US" altLang="ja-JP" sz="2800" dirty="0" smtClean="0">
                <a:solidFill>
                  <a:schemeClr val="tx1"/>
                </a:solidFill>
              </a:rPr>
              <a:t>Flux</a:t>
            </a:r>
            <a:r>
              <a:rPr lang="ja-JP" altLang="en-US" sz="2800" dirty="0" smtClean="0">
                <a:solidFill>
                  <a:schemeClr val="tx1"/>
                </a:solidFill>
              </a:rPr>
              <a:t>＝</a:t>
            </a:r>
            <a:r>
              <a:rPr kumimoji="1" lang="en-US" altLang="ja-JP" sz="2800" dirty="0" smtClean="0">
                <a:solidFill>
                  <a:schemeClr val="tx1"/>
                </a:solidFill>
              </a:rPr>
              <a:t> </a:t>
            </a:r>
            <a:r>
              <a:rPr kumimoji="1" lang="en-US" altLang="ja-JP" sz="2800" dirty="0" err="1" smtClean="0">
                <a:solidFill>
                  <a:schemeClr val="tx1"/>
                </a:solidFill>
              </a:rPr>
              <a:t>uT</a:t>
            </a:r>
            <a:r>
              <a:rPr kumimoji="1" lang="en-US" altLang="ja-JP" sz="2800" dirty="0" smtClean="0">
                <a:solidFill>
                  <a:schemeClr val="tx1"/>
                </a:solidFill>
              </a:rPr>
              <a:t> + </a:t>
            </a:r>
            <a:r>
              <a:rPr kumimoji="1" lang="en-US" altLang="ja-JP" sz="2800" dirty="0" err="1" smtClean="0">
                <a:solidFill>
                  <a:schemeClr val="tx1"/>
                </a:solidFill>
              </a:rPr>
              <a:t>vT</a:t>
            </a:r>
            <a:endParaRPr kumimoji="1" lang="ja-JP" altLang="en-US" sz="2800" dirty="0">
              <a:solidFill>
                <a:schemeClr val="tx1"/>
              </a:solidFill>
            </a:endParaRPr>
          </a:p>
        </p:txBody>
      </p:sp>
      <p:cxnSp>
        <p:nvCxnSpPr>
          <p:cNvPr id="25" name="直線コネクタ 24"/>
          <p:cNvCxnSpPr/>
          <p:nvPr/>
        </p:nvCxnSpPr>
        <p:spPr>
          <a:xfrm>
            <a:off x="7740352" y="2780928"/>
            <a:ext cx="4320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8460432" y="2780928"/>
            <a:ext cx="4320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正方形/長方形 3076"/>
          <p:cNvSpPr>
            <a:spLocks noChangeArrowheads="1"/>
          </p:cNvSpPr>
          <p:nvPr/>
        </p:nvSpPr>
        <p:spPr bwMode="auto">
          <a:xfrm>
            <a:off x="5574324" y="1565311"/>
            <a:ext cx="3606188"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赤色の部分を線積分</a:t>
            </a:r>
            <a:endParaRPr kumimoji="1" lang="ja-JP" altLang="ja-JP"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11041335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502" y="476672"/>
            <a:ext cx="7416824" cy="607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8545118" y="6309320"/>
            <a:ext cx="43204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年</a:t>
            </a:r>
            <a:endParaRPr kumimoji="1" lang="ja-JP" altLang="en-US" b="1" dirty="0">
              <a:solidFill>
                <a:schemeClr val="tx1"/>
              </a:solidFill>
            </a:endParaRPr>
          </a:p>
        </p:txBody>
      </p:sp>
      <p:cxnSp>
        <p:nvCxnSpPr>
          <p:cNvPr id="6" name="直線コネクタ 5"/>
          <p:cNvCxnSpPr/>
          <p:nvPr/>
        </p:nvCxnSpPr>
        <p:spPr>
          <a:xfrm>
            <a:off x="1547664" y="4021392"/>
            <a:ext cx="662473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043608" y="145584"/>
            <a:ext cx="7501510" cy="548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smtClean="0">
                <a:solidFill>
                  <a:schemeClr val="tx1"/>
                </a:solidFill>
              </a:rPr>
              <a:t>10</a:t>
            </a:r>
            <a:r>
              <a:rPr lang="ja-JP" altLang="en-US" sz="3200" b="1" dirty="0" smtClean="0">
                <a:solidFill>
                  <a:schemeClr val="tx1"/>
                </a:solidFill>
              </a:rPr>
              <a:t>月温度</a:t>
            </a:r>
            <a:r>
              <a:rPr lang="ja-JP" altLang="en-US" sz="3200" b="1" dirty="0">
                <a:solidFill>
                  <a:schemeClr val="tx1"/>
                </a:solidFill>
              </a:rPr>
              <a:t>フラックス</a:t>
            </a:r>
            <a:r>
              <a:rPr lang="ja-JP" altLang="en-US" sz="3200" b="1" dirty="0" smtClean="0">
                <a:solidFill>
                  <a:schemeClr val="tx1"/>
                </a:solidFill>
              </a:rPr>
              <a:t>（積算値）</a:t>
            </a:r>
            <a:endParaRPr lang="en-US" altLang="ja-JP" sz="3200" b="1" dirty="0" smtClean="0">
              <a:solidFill>
                <a:schemeClr val="tx1"/>
              </a:solidFill>
            </a:endParaRPr>
          </a:p>
        </p:txBody>
      </p:sp>
      <p:cxnSp>
        <p:nvCxnSpPr>
          <p:cNvPr id="8" name="直線コネクタ 7"/>
          <p:cNvCxnSpPr/>
          <p:nvPr/>
        </p:nvCxnSpPr>
        <p:spPr>
          <a:xfrm>
            <a:off x="-8148" y="764704"/>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97690" y="132895"/>
            <a:ext cx="1305958" cy="548680"/>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対象</a:t>
            </a:r>
            <a:endParaRPr lang="ja-JP" altLang="en-US" sz="2800" b="1" dirty="0">
              <a:solidFill>
                <a:schemeClr val="tx1"/>
              </a:solidFill>
            </a:endParaRPr>
          </a:p>
        </p:txBody>
      </p:sp>
      <p:sp>
        <p:nvSpPr>
          <p:cNvPr id="10" name="正方形/長方形 9"/>
          <p:cNvSpPr/>
          <p:nvPr/>
        </p:nvSpPr>
        <p:spPr>
          <a:xfrm>
            <a:off x="1475656" y="5373216"/>
            <a:ext cx="6768752" cy="93610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温度フラックスの減少によって氷を凍らせる可能性もあり</a:t>
            </a:r>
            <a:endParaRPr lang="en-US" altLang="ja-JP" sz="2800" b="1" dirty="0" smtClean="0">
              <a:solidFill>
                <a:schemeClr val="tx1"/>
              </a:solidFill>
            </a:endParaRPr>
          </a:p>
        </p:txBody>
      </p:sp>
      <p:sp>
        <p:nvSpPr>
          <p:cNvPr id="11" name="正方形/長方形 10"/>
          <p:cNvSpPr/>
          <p:nvPr/>
        </p:nvSpPr>
        <p:spPr>
          <a:xfrm>
            <a:off x="4041404" y="908720"/>
            <a:ext cx="3992768"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温度</a:t>
            </a:r>
            <a:r>
              <a:rPr lang="ja-JP" altLang="en-US" sz="2800" dirty="0">
                <a:solidFill>
                  <a:schemeClr val="tx1"/>
                </a:solidFill>
              </a:rPr>
              <a:t>フラックス</a:t>
            </a:r>
            <a:r>
              <a:rPr lang="ja-JP" altLang="en-US" sz="2800" dirty="0" smtClean="0">
                <a:solidFill>
                  <a:schemeClr val="tx1"/>
                </a:solidFill>
              </a:rPr>
              <a:t>＝</a:t>
            </a:r>
            <a:r>
              <a:rPr kumimoji="1" lang="en-US" altLang="ja-JP" sz="2800" dirty="0" smtClean="0">
                <a:solidFill>
                  <a:schemeClr val="tx1"/>
                </a:solidFill>
              </a:rPr>
              <a:t> </a:t>
            </a:r>
            <a:r>
              <a:rPr kumimoji="1" lang="en-US" altLang="ja-JP" sz="2800" dirty="0" err="1" smtClean="0">
                <a:solidFill>
                  <a:schemeClr val="tx1"/>
                </a:solidFill>
              </a:rPr>
              <a:t>uT</a:t>
            </a:r>
            <a:r>
              <a:rPr kumimoji="1" lang="en-US" altLang="ja-JP" sz="2800" dirty="0" smtClean="0">
                <a:solidFill>
                  <a:schemeClr val="tx1"/>
                </a:solidFill>
              </a:rPr>
              <a:t> + </a:t>
            </a:r>
            <a:r>
              <a:rPr kumimoji="1" lang="en-US" altLang="ja-JP" sz="2800" dirty="0" err="1" smtClean="0">
                <a:solidFill>
                  <a:schemeClr val="tx1"/>
                </a:solidFill>
              </a:rPr>
              <a:t>vT</a:t>
            </a:r>
            <a:endParaRPr kumimoji="1" lang="ja-JP" altLang="en-US" sz="2800" dirty="0">
              <a:solidFill>
                <a:schemeClr val="tx1"/>
              </a:solidFill>
            </a:endParaRPr>
          </a:p>
        </p:txBody>
      </p:sp>
      <p:cxnSp>
        <p:nvCxnSpPr>
          <p:cNvPr id="12" name="直線コネクタ 11"/>
          <p:cNvCxnSpPr/>
          <p:nvPr/>
        </p:nvCxnSpPr>
        <p:spPr>
          <a:xfrm>
            <a:off x="6732240" y="1052736"/>
            <a:ext cx="4320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452320" y="1052736"/>
            <a:ext cx="4320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1" y="836712"/>
            <a:ext cx="98950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a:t>
            </a:r>
            <a:r>
              <a:rPr kumimoji="1" lang="en-US" altLang="ja-JP" b="1" dirty="0" err="1" smtClean="0">
                <a:solidFill>
                  <a:schemeClr val="tx1"/>
                </a:solidFill>
              </a:rPr>
              <a:t>mK</a:t>
            </a:r>
            <a:r>
              <a:rPr kumimoji="1" lang="en-US" altLang="ja-JP" b="1" dirty="0" smtClean="0">
                <a:solidFill>
                  <a:schemeClr val="tx1"/>
                </a:solidFill>
              </a:rPr>
              <a:t>/s]</a:t>
            </a:r>
            <a:endParaRPr kumimoji="1" lang="ja-JP" altLang="en-US" b="1" dirty="0">
              <a:solidFill>
                <a:schemeClr val="tx1"/>
              </a:solidFill>
            </a:endParaRPr>
          </a:p>
        </p:txBody>
      </p:sp>
      <p:sp>
        <p:nvSpPr>
          <p:cNvPr id="2" name="右矢印 1"/>
          <p:cNvSpPr/>
          <p:nvPr/>
        </p:nvSpPr>
        <p:spPr>
          <a:xfrm rot="411923">
            <a:off x="3622626" y="3727611"/>
            <a:ext cx="1898748" cy="587562"/>
          </a:xfrm>
          <a:prstGeom prst="rightArrow">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0016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309141" y="1124744"/>
            <a:ext cx="8556383" cy="1584176"/>
          </a:xfrm>
          <a:prstGeom prst="rect">
            <a:avLst/>
          </a:prstGeom>
          <a:gradFill>
            <a:gsLst>
              <a:gs pos="33000">
                <a:schemeClr val="bg1"/>
              </a:gs>
              <a:gs pos="0">
                <a:srgbClr val="9AECFC"/>
              </a:gs>
            </a:gsLst>
            <a:lin ang="16200000" scaled="1"/>
          </a:gra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schemeClr val="tx1"/>
                </a:solidFill>
              </a:rPr>
              <a:t>→　</a:t>
            </a:r>
            <a:r>
              <a:rPr kumimoji="1" lang="en-US" altLang="ja-JP" sz="2800" b="1" dirty="0" smtClean="0">
                <a:solidFill>
                  <a:schemeClr val="tx1"/>
                </a:solidFill>
              </a:rPr>
              <a:t>10</a:t>
            </a:r>
            <a:r>
              <a:rPr kumimoji="1" lang="ja-JP" altLang="en-US" sz="2800" b="1" dirty="0" smtClean="0">
                <a:solidFill>
                  <a:schemeClr val="tx1"/>
                </a:solidFill>
              </a:rPr>
              <a:t>月における</a:t>
            </a:r>
            <a:r>
              <a:rPr kumimoji="1" lang="en-US" altLang="ja-JP" sz="2800" b="1" dirty="0" smtClean="0">
                <a:solidFill>
                  <a:schemeClr val="tx1"/>
                </a:solidFill>
              </a:rPr>
              <a:t>1</a:t>
            </a:r>
            <a:r>
              <a:rPr kumimoji="1" lang="ja-JP" altLang="en-US" sz="2800" b="1" dirty="0" smtClean="0">
                <a:solidFill>
                  <a:schemeClr val="tx1"/>
                </a:solidFill>
              </a:rPr>
              <a:t>日当たりの</a:t>
            </a:r>
            <a:r>
              <a:rPr lang="ja-JP" altLang="en-US" sz="2800" b="1" dirty="0" smtClean="0">
                <a:solidFill>
                  <a:schemeClr val="tx1"/>
                </a:solidFill>
              </a:rPr>
              <a:t>回復量が増加傾向にあり、  近年の方が急激に回復する。</a:t>
            </a:r>
            <a:endParaRPr lang="en-US" altLang="ja-JP" sz="2800" b="1" dirty="0" smtClean="0">
              <a:solidFill>
                <a:schemeClr val="tx1"/>
              </a:solidFill>
            </a:endParaRPr>
          </a:p>
          <a:p>
            <a:r>
              <a:rPr lang="ja-JP" altLang="en-US" sz="2800" b="1" dirty="0" smtClean="0">
                <a:solidFill>
                  <a:schemeClr val="tx1"/>
                </a:solidFill>
              </a:rPr>
              <a:t>さらに、海氷が減れば減るほど回復量も増加する。</a:t>
            </a:r>
            <a:endParaRPr lang="en-US" altLang="ja-JP" sz="2800" b="1" dirty="0" smtClean="0">
              <a:solidFill>
                <a:schemeClr val="tx1"/>
              </a:solidFill>
            </a:endParaRPr>
          </a:p>
        </p:txBody>
      </p:sp>
      <p:sp>
        <p:nvSpPr>
          <p:cNvPr id="15" name="正方形/長方形 14"/>
          <p:cNvSpPr/>
          <p:nvPr/>
        </p:nvSpPr>
        <p:spPr>
          <a:xfrm>
            <a:off x="35496" y="0"/>
            <a:ext cx="3762418"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17" name="正方形/長方形 16"/>
          <p:cNvSpPr/>
          <p:nvPr/>
        </p:nvSpPr>
        <p:spPr>
          <a:xfrm>
            <a:off x="35496" y="0"/>
            <a:ext cx="3762418"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cxnSp>
        <p:nvCxnSpPr>
          <p:cNvPr id="20" name="直線コネクタ 19"/>
          <p:cNvCxnSpPr/>
          <p:nvPr/>
        </p:nvCxnSpPr>
        <p:spPr>
          <a:xfrm>
            <a:off x="-8148" y="908720"/>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1403648" y="328630"/>
            <a:ext cx="6691752" cy="44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tx1"/>
                </a:solidFill>
              </a:rPr>
              <a:t>～気圧傾向～</a:t>
            </a:r>
            <a:endParaRPr lang="ja-JP" altLang="en-US" sz="3600" b="1" dirty="0">
              <a:solidFill>
                <a:schemeClr val="tx1"/>
              </a:solidFill>
            </a:endParaRPr>
          </a:p>
        </p:txBody>
      </p:sp>
      <p:sp>
        <p:nvSpPr>
          <p:cNvPr id="8" name="正方形/長方形 7"/>
          <p:cNvSpPr/>
          <p:nvPr/>
        </p:nvSpPr>
        <p:spPr>
          <a:xfrm>
            <a:off x="323528" y="2852936"/>
            <a:ext cx="8556383" cy="2736304"/>
          </a:xfrm>
          <a:prstGeom prst="rect">
            <a:avLst/>
          </a:prstGeom>
          <a:gradFill>
            <a:gsLst>
              <a:gs pos="33000">
                <a:schemeClr val="bg1"/>
              </a:gs>
              <a:gs pos="0">
                <a:srgbClr val="9AECFC"/>
              </a:gs>
            </a:gsLst>
            <a:lin ang="16200000" scaled="1"/>
          </a:gra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schemeClr val="tx1"/>
                </a:solidFill>
              </a:rPr>
              <a:t>→　決まった気圧パターンで結氷が決まるわけではないが、気圧勾配が強い時の方が、より海氷が生成される傾向にある。</a:t>
            </a:r>
            <a:endParaRPr kumimoji="1" lang="en-US" altLang="ja-JP" sz="2800" b="1" dirty="0" smtClean="0">
              <a:solidFill>
                <a:schemeClr val="tx1"/>
              </a:solidFill>
            </a:endParaRPr>
          </a:p>
          <a:p>
            <a:endParaRPr kumimoji="1" lang="en-US" altLang="ja-JP" sz="2800" b="1" dirty="0" smtClean="0">
              <a:solidFill>
                <a:schemeClr val="tx1"/>
              </a:solidFill>
            </a:endParaRPr>
          </a:p>
          <a:p>
            <a:r>
              <a:rPr lang="ja-JP" altLang="en-US" sz="2800" b="1" dirty="0" smtClean="0">
                <a:solidFill>
                  <a:schemeClr val="tx1"/>
                </a:solidFill>
              </a:rPr>
              <a:t>近年では特徴的な気圧配置によって</a:t>
            </a:r>
            <a:r>
              <a:rPr lang="en-US" altLang="ja-JP" sz="2800" b="1" dirty="0" smtClean="0">
                <a:solidFill>
                  <a:schemeClr val="tx1"/>
                </a:solidFill>
              </a:rPr>
              <a:t>10</a:t>
            </a:r>
            <a:r>
              <a:rPr lang="ja-JP" altLang="en-US" sz="2800" b="1" dirty="0" smtClean="0">
                <a:solidFill>
                  <a:schemeClr val="tx1"/>
                </a:solidFill>
              </a:rPr>
              <a:t>月に海氷が急激に増加することが分かった。</a:t>
            </a:r>
            <a:endParaRPr lang="en-US" altLang="ja-JP" sz="2800" b="1" dirty="0" smtClean="0">
              <a:solidFill>
                <a:schemeClr val="tx1"/>
              </a:solidFill>
            </a:endParaRPr>
          </a:p>
        </p:txBody>
      </p:sp>
      <p:sp>
        <p:nvSpPr>
          <p:cNvPr id="9" name="角丸四角形 8"/>
          <p:cNvSpPr/>
          <p:nvPr/>
        </p:nvSpPr>
        <p:spPr>
          <a:xfrm>
            <a:off x="97690" y="216024"/>
            <a:ext cx="1305958" cy="548680"/>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まとめ</a:t>
            </a:r>
            <a:endParaRPr lang="ja-JP" altLang="en-US" sz="2800" b="1" dirty="0">
              <a:solidFill>
                <a:schemeClr val="tx1"/>
              </a:solidFill>
            </a:endParaRPr>
          </a:p>
        </p:txBody>
      </p:sp>
    </p:spTree>
    <p:extLst>
      <p:ext uri="{BB962C8B-B14F-4D97-AF65-F5344CB8AC3E}">
        <p14:creationId xmlns:p14="http://schemas.microsoft.com/office/powerpoint/2010/main" val="29991414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309141" y="1268760"/>
            <a:ext cx="8556383" cy="4824536"/>
          </a:xfrm>
          <a:prstGeom prst="rect">
            <a:avLst/>
          </a:prstGeom>
          <a:gradFill>
            <a:gsLst>
              <a:gs pos="80833">
                <a:schemeClr val="bg1"/>
              </a:gs>
              <a:gs pos="60000">
                <a:schemeClr val="bg1"/>
              </a:gs>
              <a:gs pos="0">
                <a:srgbClr val="FD9649"/>
              </a:gs>
            </a:gsLst>
            <a:lin ang="16200000" scaled="1"/>
          </a:gra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schemeClr val="tx1"/>
                </a:solidFill>
              </a:rPr>
              <a:t>→　近年太平洋セクターに入る温度フラックスの減少が見られた。これにより、近年冷却が加速され</a:t>
            </a:r>
            <a:r>
              <a:rPr lang="ja-JP" altLang="en-US" sz="2800" b="1" dirty="0" smtClean="0">
                <a:solidFill>
                  <a:schemeClr val="tx1"/>
                </a:solidFill>
              </a:rPr>
              <a:t>ているかもしれない。</a:t>
            </a:r>
            <a:endParaRPr lang="en-US" altLang="ja-JP" sz="2800" b="1" dirty="0">
              <a:solidFill>
                <a:schemeClr val="tx1"/>
              </a:solidFill>
            </a:endParaRPr>
          </a:p>
          <a:p>
            <a:endParaRPr lang="en-US" altLang="ja-JP" sz="2800" b="1" dirty="0" smtClean="0">
              <a:solidFill>
                <a:schemeClr val="tx1"/>
              </a:solidFill>
            </a:endParaRPr>
          </a:p>
          <a:p>
            <a:r>
              <a:rPr lang="ja-JP" altLang="en-US" sz="2800" b="1" dirty="0" smtClean="0">
                <a:solidFill>
                  <a:schemeClr val="tx1"/>
                </a:solidFill>
              </a:rPr>
              <a:t>   結氷期における高低気圧の分布は、先行研究より、熱移動の媒介の役目を果たす重要なファクターであるため、熱収支</a:t>
            </a:r>
            <a:r>
              <a:rPr lang="ja-JP" altLang="en-US" sz="2800" b="1" dirty="0">
                <a:solidFill>
                  <a:schemeClr val="tx1"/>
                </a:solidFill>
              </a:rPr>
              <a:t>と</a:t>
            </a:r>
            <a:r>
              <a:rPr lang="ja-JP" altLang="en-US" sz="2800" b="1" dirty="0" smtClean="0">
                <a:solidFill>
                  <a:schemeClr val="tx1"/>
                </a:solidFill>
              </a:rPr>
              <a:t>気圧配置の両方を考慮する事が今後も重要な課題となる。</a:t>
            </a:r>
            <a:endParaRPr lang="en-US" altLang="ja-JP" sz="2800" b="1" dirty="0" smtClean="0">
              <a:solidFill>
                <a:schemeClr val="tx1"/>
              </a:solidFill>
            </a:endParaRPr>
          </a:p>
          <a:p>
            <a:endParaRPr lang="en-US" altLang="ja-JP" sz="2800" b="1" dirty="0">
              <a:solidFill>
                <a:schemeClr val="tx1"/>
              </a:solidFill>
            </a:endParaRPr>
          </a:p>
        </p:txBody>
      </p:sp>
      <p:sp>
        <p:nvSpPr>
          <p:cNvPr id="15" name="正方形/長方形 14"/>
          <p:cNvSpPr/>
          <p:nvPr/>
        </p:nvSpPr>
        <p:spPr>
          <a:xfrm>
            <a:off x="35496" y="0"/>
            <a:ext cx="3762418"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17" name="正方形/長方形 16"/>
          <p:cNvSpPr/>
          <p:nvPr/>
        </p:nvSpPr>
        <p:spPr>
          <a:xfrm>
            <a:off x="35496" y="0"/>
            <a:ext cx="3762418"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cxnSp>
        <p:nvCxnSpPr>
          <p:cNvPr id="20" name="直線コネクタ 19"/>
          <p:cNvCxnSpPr/>
          <p:nvPr/>
        </p:nvCxnSpPr>
        <p:spPr>
          <a:xfrm>
            <a:off x="-8148" y="908720"/>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1403648" y="328630"/>
            <a:ext cx="6691752" cy="44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tx1"/>
                </a:solidFill>
              </a:rPr>
              <a:t>～熱収支～</a:t>
            </a:r>
            <a:endParaRPr lang="ja-JP" altLang="en-US" sz="3600" b="1" dirty="0">
              <a:solidFill>
                <a:schemeClr val="tx1"/>
              </a:solidFill>
            </a:endParaRPr>
          </a:p>
        </p:txBody>
      </p:sp>
      <p:sp>
        <p:nvSpPr>
          <p:cNvPr id="9" name="角丸四角形 8"/>
          <p:cNvSpPr/>
          <p:nvPr/>
        </p:nvSpPr>
        <p:spPr>
          <a:xfrm>
            <a:off x="97690" y="216024"/>
            <a:ext cx="1305958" cy="548680"/>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まとめ</a:t>
            </a:r>
            <a:endParaRPr lang="ja-JP" altLang="en-US" sz="2800" b="1" dirty="0">
              <a:solidFill>
                <a:schemeClr val="tx1"/>
              </a:solidFill>
            </a:endParaRPr>
          </a:p>
        </p:txBody>
      </p:sp>
    </p:spTree>
    <p:extLst>
      <p:ext uri="{BB962C8B-B14F-4D97-AF65-F5344CB8AC3E}">
        <p14:creationId xmlns:p14="http://schemas.microsoft.com/office/powerpoint/2010/main" val="1979308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43608" y="145584"/>
            <a:ext cx="7056784"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b="1" dirty="0" smtClean="0">
              <a:solidFill>
                <a:schemeClr val="tx1"/>
              </a:solidFill>
            </a:endParaRPr>
          </a:p>
        </p:txBody>
      </p:sp>
      <p:cxnSp>
        <p:nvCxnSpPr>
          <p:cNvPr id="5" name="直線コネクタ 4"/>
          <p:cNvCxnSpPr/>
          <p:nvPr/>
        </p:nvCxnSpPr>
        <p:spPr>
          <a:xfrm>
            <a:off x="-8148" y="764704"/>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4098" name="図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17120"/>
            <a:ext cx="5506116" cy="548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アーチ 7"/>
          <p:cNvSpPr/>
          <p:nvPr/>
        </p:nvSpPr>
        <p:spPr>
          <a:xfrm rot="10800000">
            <a:off x="1547664" y="3746230"/>
            <a:ext cx="3456384" cy="1915018"/>
          </a:xfrm>
          <a:custGeom>
            <a:avLst/>
            <a:gdLst>
              <a:gd name="connsiteX0" fmla="*/ 0 w 3456384"/>
              <a:gd name="connsiteY0" fmla="*/ 1872208 h 3744416"/>
              <a:gd name="connsiteX1" fmla="*/ 1728192 w 3456384"/>
              <a:gd name="connsiteY1" fmla="*/ 0 h 3744416"/>
              <a:gd name="connsiteX2" fmla="*/ 3456384 w 3456384"/>
              <a:gd name="connsiteY2" fmla="*/ 1872208 h 3744416"/>
              <a:gd name="connsiteX3" fmla="*/ 2592288 w 3456384"/>
              <a:gd name="connsiteY3" fmla="*/ 1872208 h 3744416"/>
              <a:gd name="connsiteX4" fmla="*/ 1728192 w 3456384"/>
              <a:gd name="connsiteY4" fmla="*/ 864096 h 3744416"/>
              <a:gd name="connsiteX5" fmla="*/ 864096 w 3456384"/>
              <a:gd name="connsiteY5" fmla="*/ 1872208 h 3744416"/>
              <a:gd name="connsiteX6" fmla="*/ 0 w 3456384"/>
              <a:gd name="connsiteY6" fmla="*/ 1872208 h 3744416"/>
              <a:gd name="connsiteX0" fmla="*/ 0 w 3456384"/>
              <a:gd name="connsiteY0" fmla="*/ 1872208 h 1903625"/>
              <a:gd name="connsiteX1" fmla="*/ 1728192 w 3456384"/>
              <a:gd name="connsiteY1" fmla="*/ 0 h 1903625"/>
              <a:gd name="connsiteX2" fmla="*/ 3456384 w 3456384"/>
              <a:gd name="connsiteY2" fmla="*/ 1872208 h 1903625"/>
              <a:gd name="connsiteX3" fmla="*/ 2592288 w 3456384"/>
              <a:gd name="connsiteY3" fmla="*/ 1872208 h 1903625"/>
              <a:gd name="connsiteX4" fmla="*/ 1776319 w 3456384"/>
              <a:gd name="connsiteY4" fmla="*/ 1903625 h 1903625"/>
              <a:gd name="connsiteX5" fmla="*/ 864096 w 3456384"/>
              <a:gd name="connsiteY5" fmla="*/ 1872208 h 1903625"/>
              <a:gd name="connsiteX6" fmla="*/ 0 w 3456384"/>
              <a:gd name="connsiteY6" fmla="*/ 1872208 h 1903625"/>
              <a:gd name="connsiteX0" fmla="*/ 0 w 3456384"/>
              <a:gd name="connsiteY0" fmla="*/ 1872208 h 1910709"/>
              <a:gd name="connsiteX1" fmla="*/ 1728192 w 3456384"/>
              <a:gd name="connsiteY1" fmla="*/ 0 h 1910709"/>
              <a:gd name="connsiteX2" fmla="*/ 3456384 w 3456384"/>
              <a:gd name="connsiteY2" fmla="*/ 1872208 h 1910709"/>
              <a:gd name="connsiteX3" fmla="*/ 2592288 w 3456384"/>
              <a:gd name="connsiteY3" fmla="*/ 1872208 h 1910709"/>
              <a:gd name="connsiteX4" fmla="*/ 1776319 w 3456384"/>
              <a:gd name="connsiteY4" fmla="*/ 1903625 h 1910709"/>
              <a:gd name="connsiteX5" fmla="*/ 1788121 w 3456384"/>
              <a:gd name="connsiteY5" fmla="*/ 1910709 h 1910709"/>
              <a:gd name="connsiteX6" fmla="*/ 0 w 3456384"/>
              <a:gd name="connsiteY6" fmla="*/ 1872208 h 1910709"/>
              <a:gd name="connsiteX0" fmla="*/ 0 w 3456384"/>
              <a:gd name="connsiteY0" fmla="*/ 1872208 h 1910709"/>
              <a:gd name="connsiteX1" fmla="*/ 1728192 w 3456384"/>
              <a:gd name="connsiteY1" fmla="*/ 0 h 1910709"/>
              <a:gd name="connsiteX2" fmla="*/ 3456384 w 3456384"/>
              <a:gd name="connsiteY2" fmla="*/ 1872208 h 1910709"/>
              <a:gd name="connsiteX3" fmla="*/ 1831893 w 3456384"/>
              <a:gd name="connsiteY3" fmla="*/ 1891458 h 1910709"/>
              <a:gd name="connsiteX4" fmla="*/ 1776319 w 3456384"/>
              <a:gd name="connsiteY4" fmla="*/ 1903625 h 1910709"/>
              <a:gd name="connsiteX5" fmla="*/ 1788121 w 3456384"/>
              <a:gd name="connsiteY5" fmla="*/ 1910709 h 1910709"/>
              <a:gd name="connsiteX6" fmla="*/ 0 w 3456384"/>
              <a:gd name="connsiteY6" fmla="*/ 1872208 h 1910709"/>
              <a:gd name="connsiteX0" fmla="*/ 0 w 3456384"/>
              <a:gd name="connsiteY0" fmla="*/ 1872208 h 1915018"/>
              <a:gd name="connsiteX1" fmla="*/ 1728192 w 3456384"/>
              <a:gd name="connsiteY1" fmla="*/ 0 h 1915018"/>
              <a:gd name="connsiteX2" fmla="*/ 3456384 w 3456384"/>
              <a:gd name="connsiteY2" fmla="*/ 1872208 h 1915018"/>
              <a:gd name="connsiteX3" fmla="*/ 1831893 w 3456384"/>
              <a:gd name="connsiteY3" fmla="*/ 1891458 h 1915018"/>
              <a:gd name="connsiteX4" fmla="*/ 1776319 w 3456384"/>
              <a:gd name="connsiteY4" fmla="*/ 1903625 h 1915018"/>
              <a:gd name="connsiteX5" fmla="*/ 1788121 w 3456384"/>
              <a:gd name="connsiteY5" fmla="*/ 1910709 h 1915018"/>
              <a:gd name="connsiteX6" fmla="*/ 0 w 3456384"/>
              <a:gd name="connsiteY6" fmla="*/ 1872208 h 1915018"/>
              <a:gd name="connsiteX0" fmla="*/ 0 w 3456384"/>
              <a:gd name="connsiteY0" fmla="*/ 1872208 h 1915018"/>
              <a:gd name="connsiteX1" fmla="*/ 1728192 w 3456384"/>
              <a:gd name="connsiteY1" fmla="*/ 0 h 1915018"/>
              <a:gd name="connsiteX2" fmla="*/ 3456384 w 3456384"/>
              <a:gd name="connsiteY2" fmla="*/ 1872208 h 1915018"/>
              <a:gd name="connsiteX3" fmla="*/ 1831893 w 3456384"/>
              <a:gd name="connsiteY3" fmla="*/ 1891458 h 1915018"/>
              <a:gd name="connsiteX4" fmla="*/ 1776319 w 3456384"/>
              <a:gd name="connsiteY4" fmla="*/ 1903625 h 1915018"/>
              <a:gd name="connsiteX5" fmla="*/ 1788121 w 3456384"/>
              <a:gd name="connsiteY5" fmla="*/ 1910709 h 1915018"/>
              <a:gd name="connsiteX6" fmla="*/ 0 w 3456384"/>
              <a:gd name="connsiteY6" fmla="*/ 1872208 h 191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6384" h="1915018">
                <a:moveTo>
                  <a:pt x="0" y="1872208"/>
                </a:moveTo>
                <a:cubicBezTo>
                  <a:pt x="0" y="838216"/>
                  <a:pt x="773738" y="0"/>
                  <a:pt x="1728192" y="0"/>
                </a:cubicBezTo>
                <a:cubicBezTo>
                  <a:pt x="2682646" y="0"/>
                  <a:pt x="3456384" y="838216"/>
                  <a:pt x="3456384" y="1872208"/>
                </a:cubicBezTo>
                <a:lnTo>
                  <a:pt x="1831893" y="1891458"/>
                </a:lnTo>
                <a:cubicBezTo>
                  <a:pt x="1290396" y="1897875"/>
                  <a:pt x="1783614" y="1900417"/>
                  <a:pt x="1776319" y="1903625"/>
                </a:cubicBezTo>
                <a:cubicBezTo>
                  <a:pt x="1299092" y="1903625"/>
                  <a:pt x="2384161" y="1923543"/>
                  <a:pt x="1788121" y="1910709"/>
                </a:cubicBezTo>
                <a:lnTo>
                  <a:pt x="0" y="1872208"/>
                </a:lnTo>
                <a:close/>
              </a:path>
            </a:pathLst>
          </a:cu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下矢印 18"/>
          <p:cNvSpPr/>
          <p:nvPr/>
        </p:nvSpPr>
        <p:spPr>
          <a:xfrm>
            <a:off x="4139952" y="3414537"/>
            <a:ext cx="432048" cy="648072"/>
          </a:xfrm>
          <a:prstGeom prst="downArrow">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a:off x="2339752" y="3414537"/>
            <a:ext cx="432048" cy="648072"/>
          </a:xfrm>
          <a:prstGeom prst="downArrow">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rot="13708384">
            <a:off x="1824596" y="4642028"/>
            <a:ext cx="432048" cy="648072"/>
          </a:xfrm>
          <a:prstGeom prst="downArrow">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rot="10800000">
            <a:off x="3148593" y="5229200"/>
            <a:ext cx="432048" cy="648072"/>
          </a:xfrm>
          <a:prstGeom prst="downArrow">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23"/>
          <p:cNvSpPr/>
          <p:nvPr/>
        </p:nvSpPr>
        <p:spPr>
          <a:xfrm rot="7670252">
            <a:off x="4545956" y="4505126"/>
            <a:ext cx="432048" cy="707490"/>
          </a:xfrm>
          <a:prstGeom prst="downArrow">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652120" y="2636912"/>
            <a:ext cx="3600400"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温度</a:t>
            </a:r>
            <a:r>
              <a:rPr lang="en-US" altLang="ja-JP" sz="2800" dirty="0" smtClean="0">
                <a:solidFill>
                  <a:schemeClr val="tx1"/>
                </a:solidFill>
              </a:rPr>
              <a:t>Flux</a:t>
            </a:r>
            <a:r>
              <a:rPr lang="ja-JP" altLang="en-US" sz="2800" dirty="0" smtClean="0">
                <a:solidFill>
                  <a:schemeClr val="tx1"/>
                </a:solidFill>
              </a:rPr>
              <a:t>＝</a:t>
            </a:r>
            <a:r>
              <a:rPr kumimoji="1" lang="en-US" altLang="ja-JP" sz="2800" dirty="0" smtClean="0">
                <a:solidFill>
                  <a:schemeClr val="tx1"/>
                </a:solidFill>
              </a:rPr>
              <a:t> </a:t>
            </a:r>
            <a:r>
              <a:rPr kumimoji="1" lang="en-US" altLang="ja-JP" sz="2800" dirty="0" err="1" smtClean="0">
                <a:solidFill>
                  <a:schemeClr val="tx1"/>
                </a:solidFill>
              </a:rPr>
              <a:t>uT</a:t>
            </a:r>
            <a:r>
              <a:rPr kumimoji="1" lang="en-US" altLang="ja-JP" sz="2800" dirty="0" smtClean="0">
                <a:solidFill>
                  <a:schemeClr val="tx1"/>
                </a:solidFill>
              </a:rPr>
              <a:t> + </a:t>
            </a:r>
            <a:r>
              <a:rPr kumimoji="1" lang="en-US" altLang="ja-JP" sz="2800" dirty="0" err="1" smtClean="0">
                <a:solidFill>
                  <a:schemeClr val="tx1"/>
                </a:solidFill>
              </a:rPr>
              <a:t>vT</a:t>
            </a:r>
            <a:endParaRPr kumimoji="1" lang="ja-JP" altLang="en-US" sz="2800" dirty="0">
              <a:solidFill>
                <a:schemeClr val="tx1"/>
              </a:solidFill>
            </a:endParaRPr>
          </a:p>
        </p:txBody>
      </p:sp>
      <p:cxnSp>
        <p:nvCxnSpPr>
          <p:cNvPr id="25" name="直線コネクタ 24"/>
          <p:cNvCxnSpPr/>
          <p:nvPr/>
        </p:nvCxnSpPr>
        <p:spPr>
          <a:xfrm>
            <a:off x="7740352" y="2780928"/>
            <a:ext cx="4320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8460432" y="2780928"/>
            <a:ext cx="4320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正方形/長方形 3076"/>
          <p:cNvSpPr>
            <a:spLocks noChangeArrowheads="1"/>
          </p:cNvSpPr>
          <p:nvPr/>
        </p:nvSpPr>
        <p:spPr bwMode="auto">
          <a:xfrm>
            <a:off x="5574324" y="1565311"/>
            <a:ext cx="3606188"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赤色の部分を線積分</a:t>
            </a:r>
            <a:endParaRPr kumimoji="1" lang="ja-JP" altLang="ja-JP"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0"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9299" y="1220149"/>
            <a:ext cx="3844701"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円/楕円 27"/>
          <p:cNvSpPr/>
          <p:nvPr/>
        </p:nvSpPr>
        <p:spPr>
          <a:xfrm>
            <a:off x="6695728" y="2885486"/>
            <a:ext cx="864096" cy="792088"/>
          </a:xfrm>
          <a:prstGeom prst="ellipse">
            <a:avLst/>
          </a:prstGeom>
          <a:solidFill>
            <a:srgbClr val="FF797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chemeClr val="tx1"/>
                </a:solidFill>
              </a:rPr>
              <a:t>H</a:t>
            </a:r>
            <a:endParaRPr kumimoji="1" lang="ja-JP" altLang="en-US" sz="4000" dirty="0">
              <a:solidFill>
                <a:schemeClr val="tx1"/>
              </a:solidFill>
            </a:endParaRPr>
          </a:p>
        </p:txBody>
      </p:sp>
      <p:sp>
        <p:nvSpPr>
          <p:cNvPr id="29" name="円/楕円 28"/>
          <p:cNvSpPr/>
          <p:nvPr/>
        </p:nvSpPr>
        <p:spPr>
          <a:xfrm>
            <a:off x="5615608" y="3294516"/>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30" name="円/楕円 29"/>
          <p:cNvSpPr/>
          <p:nvPr/>
        </p:nvSpPr>
        <p:spPr>
          <a:xfrm>
            <a:off x="6431239" y="4123866"/>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31" name="円/楕円 30"/>
          <p:cNvSpPr/>
          <p:nvPr/>
        </p:nvSpPr>
        <p:spPr>
          <a:xfrm>
            <a:off x="7559824" y="3869603"/>
            <a:ext cx="864096" cy="792088"/>
          </a:xfrm>
          <a:prstGeom prst="ellipse">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chemeClr val="tx1"/>
                </a:solidFill>
              </a:rPr>
              <a:t>L</a:t>
            </a:r>
            <a:endParaRPr kumimoji="1" lang="ja-JP" altLang="en-US" sz="4000" dirty="0">
              <a:solidFill>
                <a:schemeClr val="tx1"/>
              </a:solidFill>
            </a:endParaRPr>
          </a:p>
        </p:txBody>
      </p:sp>
      <p:sp>
        <p:nvSpPr>
          <p:cNvPr id="32" name="下矢印 31"/>
          <p:cNvSpPr/>
          <p:nvPr/>
        </p:nvSpPr>
        <p:spPr>
          <a:xfrm rot="2982318">
            <a:off x="7079312" y="3511564"/>
            <a:ext cx="432048" cy="707490"/>
          </a:xfrm>
          <a:prstGeom prst="downArrow">
            <a:avLst/>
          </a:prstGeom>
          <a:solidFill>
            <a:srgbClr val="9AE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上矢印 32"/>
          <p:cNvSpPr/>
          <p:nvPr/>
        </p:nvSpPr>
        <p:spPr>
          <a:xfrm>
            <a:off x="6502909" y="2996952"/>
            <a:ext cx="408625" cy="977491"/>
          </a:xfrm>
          <a:prstGeom prst="up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上矢印 33"/>
          <p:cNvSpPr/>
          <p:nvPr/>
        </p:nvSpPr>
        <p:spPr>
          <a:xfrm>
            <a:off x="6899679" y="3243597"/>
            <a:ext cx="408625" cy="977491"/>
          </a:xfrm>
          <a:prstGeom prst="up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3823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22" presetClass="entr" presetSubtype="4" repeatCount="200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1000"/>
                                        <p:tgtEl>
                                          <p:spTgt spid="33"/>
                                        </p:tgtEl>
                                      </p:cBhvr>
                                    </p:animEffect>
                                  </p:childTnLst>
                                </p:cTn>
                              </p:par>
                              <p:par>
                                <p:cTn id="23" presetID="22" presetClass="entr" presetSubtype="4" repeatCount="200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3" grpId="0" animBg="1"/>
      <p:bldP spid="3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496" y="0"/>
            <a:ext cx="3096344"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引用文献</a:t>
            </a:r>
            <a:endParaRPr kumimoji="1" lang="ja-JP" altLang="en-US" b="1" dirty="0">
              <a:solidFill>
                <a:schemeClr val="tx1"/>
              </a:solidFill>
            </a:endParaRPr>
          </a:p>
        </p:txBody>
      </p:sp>
      <p:sp>
        <p:nvSpPr>
          <p:cNvPr id="3" name="正方形/長方形 2"/>
          <p:cNvSpPr/>
          <p:nvPr/>
        </p:nvSpPr>
        <p:spPr>
          <a:xfrm>
            <a:off x="557300" y="620688"/>
            <a:ext cx="7848872" cy="3970318"/>
          </a:xfrm>
          <a:prstGeom prst="rect">
            <a:avLst/>
          </a:prstGeom>
        </p:spPr>
        <p:txBody>
          <a:bodyPr wrap="square">
            <a:spAutoFit/>
          </a:bodyPr>
          <a:lstStyle/>
          <a:p>
            <a:r>
              <a:rPr lang="en-US" altLang="ja-JP" sz="1400" dirty="0"/>
              <a:t>[</a:t>
            </a:r>
            <a:r>
              <a:rPr lang="en-US" altLang="ja-JP" sz="1400" dirty="0">
                <a:latin typeface="Times New Roman" pitchFamily="18" charset="0"/>
                <a:cs typeface="Times New Roman" pitchFamily="18" charset="0"/>
              </a:rPr>
              <a:t>1</a:t>
            </a:r>
            <a:r>
              <a:rPr lang="en-US" altLang="ja-JP" sz="1400" dirty="0" smtClean="0">
                <a:latin typeface="Times New Roman" pitchFamily="18" charset="0"/>
                <a:cs typeface="Times New Roman" pitchFamily="18" charset="0"/>
              </a:rPr>
              <a:t>] Inoue</a:t>
            </a:r>
            <a:r>
              <a:rPr lang="en-US" altLang="ja-JP" sz="1400" dirty="0">
                <a:latin typeface="Times New Roman" pitchFamily="18" charset="0"/>
                <a:cs typeface="Times New Roman" pitchFamily="18" charset="0"/>
              </a:rPr>
              <a:t>, J., and M. Hori (2011), Arctic </a:t>
            </a:r>
            <a:r>
              <a:rPr lang="en-US" altLang="ja-JP" sz="1400" dirty="0" err="1">
                <a:latin typeface="Times New Roman" pitchFamily="18" charset="0"/>
                <a:cs typeface="Times New Roman" pitchFamily="18" charset="0"/>
              </a:rPr>
              <a:t>cyclogenesis</a:t>
            </a:r>
            <a:r>
              <a:rPr lang="en-US" altLang="ja-JP" sz="1400" dirty="0">
                <a:latin typeface="Times New Roman" pitchFamily="18" charset="0"/>
                <a:cs typeface="Times New Roman" pitchFamily="18" charset="0"/>
              </a:rPr>
              <a:t> at the marginal ice zone: A contributory mechanism for the temperature amplification? </a:t>
            </a:r>
            <a:r>
              <a:rPr lang="en-US" altLang="ja-JP" sz="1400" i="1" dirty="0" err="1">
                <a:latin typeface="Times New Roman" pitchFamily="18" charset="0"/>
                <a:cs typeface="Times New Roman" pitchFamily="18" charset="0"/>
              </a:rPr>
              <a:t>Geophys</a:t>
            </a:r>
            <a:r>
              <a:rPr lang="en-US" altLang="ja-JP" sz="1400" i="1" dirty="0">
                <a:latin typeface="Times New Roman" pitchFamily="18" charset="0"/>
                <a:cs typeface="Times New Roman" pitchFamily="18" charset="0"/>
              </a:rPr>
              <a:t>. Res. </a:t>
            </a:r>
            <a:r>
              <a:rPr lang="en-US" altLang="ja-JP" sz="1400" i="1" dirty="0" err="1">
                <a:latin typeface="Times New Roman" pitchFamily="18" charset="0"/>
                <a:cs typeface="Times New Roman" pitchFamily="18" charset="0"/>
              </a:rPr>
              <a:t>Lett</a:t>
            </a:r>
            <a:r>
              <a:rPr lang="en-US" altLang="ja-JP" sz="1400" dirty="0">
                <a:latin typeface="Times New Roman" pitchFamily="18" charset="0"/>
                <a:cs typeface="Times New Roman" pitchFamily="18" charset="0"/>
              </a:rPr>
              <a:t>., </a:t>
            </a:r>
            <a:r>
              <a:rPr lang="en-US" altLang="ja-JP" sz="1400" b="1" dirty="0">
                <a:latin typeface="Times New Roman" pitchFamily="18" charset="0"/>
                <a:cs typeface="Times New Roman" pitchFamily="18" charset="0"/>
              </a:rPr>
              <a:t>38</a:t>
            </a:r>
            <a:r>
              <a:rPr lang="en-US" altLang="ja-JP" sz="1400" dirty="0">
                <a:latin typeface="Times New Roman" pitchFamily="18" charset="0"/>
                <a:cs typeface="Times New Roman" pitchFamily="18" charset="0"/>
              </a:rPr>
              <a:t>, L12902, doi:10.1029/2011GL047696</a:t>
            </a:r>
            <a:r>
              <a:rPr lang="en-US" altLang="ja-JP" sz="1400" dirty="0" smtClean="0">
                <a:latin typeface="Times New Roman" pitchFamily="18" charset="0"/>
                <a:cs typeface="Times New Roman" pitchFamily="18" charset="0"/>
              </a:rPr>
              <a:t>.</a:t>
            </a:r>
          </a:p>
          <a:p>
            <a:endParaRPr lang="ja-JP" altLang="ja-JP" sz="1400" dirty="0">
              <a:latin typeface="Times New Roman" pitchFamily="18" charset="0"/>
              <a:cs typeface="Times New Roman" pitchFamily="18" charset="0"/>
            </a:endParaRPr>
          </a:p>
          <a:p>
            <a:endParaRPr lang="en-US" altLang="ja-JP" sz="1400" dirty="0" smtClean="0">
              <a:latin typeface="Times New Roman" pitchFamily="18" charset="0"/>
              <a:cs typeface="Times New Roman" pitchFamily="18" charset="0"/>
            </a:endParaRPr>
          </a:p>
          <a:p>
            <a:r>
              <a:rPr lang="en-US" altLang="ja-JP" sz="1400" dirty="0" smtClean="0">
                <a:latin typeface="Times New Roman" pitchFamily="18" charset="0"/>
                <a:cs typeface="Times New Roman" pitchFamily="18" charset="0"/>
              </a:rPr>
              <a:t>[2] </a:t>
            </a:r>
            <a:r>
              <a:rPr lang="en-US" altLang="ja-JP" sz="1400" dirty="0" err="1" smtClean="0">
                <a:latin typeface="Times New Roman" pitchFamily="18" charset="0"/>
                <a:cs typeface="Times New Roman" pitchFamily="18" charset="0"/>
              </a:rPr>
              <a:t>Perovich</a:t>
            </a:r>
            <a:r>
              <a:rPr lang="en-US" altLang="ja-JP" sz="1400" dirty="0">
                <a:latin typeface="Times New Roman" pitchFamily="18" charset="0"/>
                <a:cs typeface="Times New Roman" pitchFamily="18" charset="0"/>
              </a:rPr>
              <a:t>, D. K., S. V. </a:t>
            </a:r>
            <a:r>
              <a:rPr lang="en-US" altLang="ja-JP" sz="1400" dirty="0" err="1">
                <a:latin typeface="Times New Roman" pitchFamily="18" charset="0"/>
                <a:cs typeface="Times New Roman" pitchFamily="18" charset="0"/>
              </a:rPr>
              <a:t>Nghiem</a:t>
            </a:r>
            <a:r>
              <a:rPr lang="en-US" altLang="ja-JP" sz="1400" dirty="0">
                <a:latin typeface="Times New Roman" pitchFamily="18" charset="0"/>
                <a:cs typeface="Times New Roman" pitchFamily="18" charset="0"/>
              </a:rPr>
              <a:t>, T. Markus, and A. </a:t>
            </a:r>
            <a:r>
              <a:rPr lang="en-US" altLang="ja-JP" sz="1400" dirty="0" err="1">
                <a:latin typeface="Times New Roman" pitchFamily="18" charset="0"/>
                <a:cs typeface="Times New Roman" pitchFamily="18" charset="0"/>
              </a:rPr>
              <a:t>Schweiger</a:t>
            </a:r>
            <a:r>
              <a:rPr lang="en-US" altLang="ja-JP" sz="1400" dirty="0">
                <a:latin typeface="Times New Roman" pitchFamily="18" charset="0"/>
                <a:cs typeface="Times New Roman" pitchFamily="18" charset="0"/>
              </a:rPr>
              <a:t>, 2007: Seasonal evolution and </a:t>
            </a:r>
            <a:r>
              <a:rPr lang="en-US" altLang="ja-JP" sz="1400" dirty="0" err="1">
                <a:latin typeface="Times New Roman" pitchFamily="18" charset="0"/>
                <a:cs typeface="Times New Roman" pitchFamily="18" charset="0"/>
              </a:rPr>
              <a:t>interannual</a:t>
            </a:r>
            <a:r>
              <a:rPr lang="en-US" altLang="ja-JP" sz="1400" dirty="0">
                <a:latin typeface="Times New Roman" pitchFamily="18" charset="0"/>
                <a:cs typeface="Times New Roman" pitchFamily="18" charset="0"/>
              </a:rPr>
              <a:t> variability of the local solar energy absorbed by the Arctic sea ice–ocean system, </a:t>
            </a:r>
            <a:r>
              <a:rPr lang="en-US" altLang="ja-JP" sz="1400" i="1" dirty="0">
                <a:latin typeface="Times New Roman" pitchFamily="18" charset="0"/>
                <a:cs typeface="Times New Roman" pitchFamily="18" charset="0"/>
              </a:rPr>
              <a:t>J. </a:t>
            </a:r>
            <a:r>
              <a:rPr lang="en-US" altLang="ja-JP" sz="1400" i="1" dirty="0" err="1">
                <a:latin typeface="Times New Roman" pitchFamily="18" charset="0"/>
                <a:cs typeface="Times New Roman" pitchFamily="18" charset="0"/>
              </a:rPr>
              <a:t>Geophys</a:t>
            </a:r>
            <a:r>
              <a:rPr lang="en-US" altLang="ja-JP" sz="1400" i="1" dirty="0">
                <a:latin typeface="Times New Roman" pitchFamily="18" charset="0"/>
                <a:cs typeface="Times New Roman" pitchFamily="18" charset="0"/>
              </a:rPr>
              <a:t>. Res.</a:t>
            </a:r>
            <a:r>
              <a:rPr lang="en-US" altLang="ja-JP" sz="1400" dirty="0">
                <a:latin typeface="Times New Roman" pitchFamily="18" charset="0"/>
                <a:cs typeface="Times New Roman" pitchFamily="18" charset="0"/>
              </a:rPr>
              <a:t>, </a:t>
            </a:r>
            <a:r>
              <a:rPr lang="en-US" altLang="ja-JP" sz="1400" b="1" dirty="0">
                <a:latin typeface="Times New Roman" pitchFamily="18" charset="0"/>
                <a:cs typeface="Times New Roman" pitchFamily="18" charset="0"/>
              </a:rPr>
              <a:t>112</a:t>
            </a:r>
            <a:r>
              <a:rPr lang="en-US" altLang="ja-JP" sz="1400" dirty="0">
                <a:latin typeface="Times New Roman" pitchFamily="18" charset="0"/>
                <a:cs typeface="Times New Roman" pitchFamily="18" charset="0"/>
              </a:rPr>
              <a:t>, C03005, doi:10.1029/2006JC003558.</a:t>
            </a:r>
            <a:endParaRPr lang="ja-JP" altLang="ja-JP" sz="1400" dirty="0">
              <a:latin typeface="Times New Roman" pitchFamily="18" charset="0"/>
              <a:cs typeface="Times New Roman" pitchFamily="18" charset="0"/>
            </a:endParaRPr>
          </a:p>
          <a:p>
            <a:endParaRPr lang="en-US" altLang="ja-JP" sz="1400" dirty="0">
              <a:latin typeface="Times New Roman" pitchFamily="18" charset="0"/>
              <a:cs typeface="Times New Roman" pitchFamily="18" charset="0"/>
            </a:endParaRPr>
          </a:p>
          <a:p>
            <a:endParaRPr lang="en-US" altLang="ja-JP" sz="1400" dirty="0" smtClean="0">
              <a:latin typeface="Times New Roman" pitchFamily="18" charset="0"/>
              <a:cs typeface="Times New Roman" pitchFamily="18" charset="0"/>
            </a:endParaRPr>
          </a:p>
          <a:p>
            <a:r>
              <a:rPr lang="en-US" altLang="ja-JP" sz="1400" dirty="0" smtClean="0">
                <a:latin typeface="Times New Roman" pitchFamily="18" charset="0"/>
                <a:cs typeface="Times New Roman" pitchFamily="18" charset="0"/>
              </a:rPr>
              <a:t>[</a:t>
            </a:r>
            <a:r>
              <a:rPr lang="en-US" altLang="ja-JP" sz="1400" dirty="0">
                <a:latin typeface="Times New Roman" pitchFamily="18" charset="0"/>
                <a:cs typeface="Times New Roman" pitchFamily="18" charset="0"/>
              </a:rPr>
              <a:t>3</a:t>
            </a:r>
            <a:r>
              <a:rPr lang="en-US" altLang="ja-JP" sz="1400" dirty="0" smtClean="0">
                <a:latin typeface="Times New Roman" pitchFamily="18" charset="0"/>
                <a:cs typeface="Times New Roman" pitchFamily="18" charset="0"/>
              </a:rPr>
              <a:t>] </a:t>
            </a:r>
            <a:r>
              <a:rPr lang="en-US" altLang="ja-JP" sz="1400" dirty="0">
                <a:latin typeface="Times New Roman" pitchFamily="18" charset="0"/>
                <a:cs typeface="Times New Roman" pitchFamily="18" charset="0"/>
              </a:rPr>
              <a:t>Screen, James A.; Simmonds, </a:t>
            </a:r>
            <a:r>
              <a:rPr lang="en-US" altLang="ja-JP" sz="1400" dirty="0" smtClean="0">
                <a:latin typeface="Times New Roman" pitchFamily="18" charset="0"/>
                <a:cs typeface="Times New Roman" pitchFamily="18" charset="0"/>
              </a:rPr>
              <a:t>Ian</a:t>
            </a:r>
            <a:r>
              <a:rPr lang="ja-JP" altLang="en-US" sz="1400" dirty="0" smtClean="0">
                <a:latin typeface="Times New Roman" pitchFamily="18" charset="0"/>
                <a:cs typeface="Times New Roman" pitchFamily="18" charset="0"/>
              </a:rPr>
              <a:t>　</a:t>
            </a:r>
            <a:r>
              <a:rPr lang="en-US" altLang="ja-JP" sz="1400" dirty="0" smtClean="0">
                <a:latin typeface="Times New Roman" pitchFamily="18" charset="0"/>
                <a:cs typeface="Times New Roman" pitchFamily="18" charset="0"/>
              </a:rPr>
              <a:t>(2010),</a:t>
            </a:r>
            <a:r>
              <a:rPr lang="ja-JP" altLang="en-US" sz="1400" dirty="0">
                <a:latin typeface="Times New Roman" pitchFamily="18" charset="0"/>
                <a:cs typeface="Times New Roman" pitchFamily="18" charset="0"/>
              </a:rPr>
              <a:t> </a:t>
            </a:r>
            <a:r>
              <a:rPr lang="en-US" altLang="ja-JP" sz="1400" dirty="0" smtClean="0">
                <a:latin typeface="Times New Roman" pitchFamily="18" charset="0"/>
                <a:cs typeface="Times New Roman" pitchFamily="18" charset="0"/>
              </a:rPr>
              <a:t>Increasing </a:t>
            </a:r>
            <a:r>
              <a:rPr lang="en-US" altLang="ja-JP" sz="1400" dirty="0">
                <a:latin typeface="Times New Roman" pitchFamily="18" charset="0"/>
                <a:cs typeface="Times New Roman" pitchFamily="18" charset="0"/>
              </a:rPr>
              <a:t>fall-winter energy loss from the Arctic Ocean and its role in Arctic temperature </a:t>
            </a:r>
            <a:r>
              <a:rPr lang="en-US" altLang="ja-JP" sz="1400" dirty="0" smtClean="0">
                <a:latin typeface="Times New Roman" pitchFamily="18" charset="0"/>
                <a:cs typeface="Times New Roman" pitchFamily="18" charset="0"/>
              </a:rPr>
              <a:t>amplification, </a:t>
            </a:r>
            <a:r>
              <a:rPr lang="en-US" altLang="ja-JP" sz="1400" dirty="0" err="1" smtClean="0">
                <a:latin typeface="Times New Roman" pitchFamily="18" charset="0"/>
                <a:cs typeface="Times New Roman" pitchFamily="18" charset="0"/>
              </a:rPr>
              <a:t>Geophys</a:t>
            </a:r>
            <a:r>
              <a:rPr lang="en-US" altLang="ja-JP" sz="1400" dirty="0">
                <a:latin typeface="Times New Roman" pitchFamily="18" charset="0"/>
                <a:cs typeface="Times New Roman" pitchFamily="18" charset="0"/>
              </a:rPr>
              <a:t>. Res. </a:t>
            </a:r>
            <a:r>
              <a:rPr lang="en-US" altLang="ja-JP" sz="1400" dirty="0" err="1">
                <a:latin typeface="Times New Roman" pitchFamily="18" charset="0"/>
                <a:cs typeface="Times New Roman" pitchFamily="18" charset="0"/>
              </a:rPr>
              <a:t>Lett</a:t>
            </a:r>
            <a:r>
              <a:rPr lang="en-US" altLang="ja-JP" sz="1400" dirty="0">
                <a:latin typeface="Times New Roman" pitchFamily="18" charset="0"/>
                <a:cs typeface="Times New Roman" pitchFamily="18" charset="0"/>
              </a:rPr>
              <a:t>.,  </a:t>
            </a:r>
            <a:r>
              <a:rPr lang="en-US" altLang="ja-JP" sz="1400" b="1" dirty="0">
                <a:latin typeface="Times New Roman" pitchFamily="18" charset="0"/>
                <a:cs typeface="Times New Roman" pitchFamily="18" charset="0"/>
              </a:rPr>
              <a:t>37</a:t>
            </a:r>
            <a:r>
              <a:rPr lang="en-US" altLang="ja-JP" sz="1400" dirty="0">
                <a:latin typeface="Times New Roman" pitchFamily="18" charset="0"/>
                <a:cs typeface="Times New Roman" pitchFamily="18" charset="0"/>
              </a:rPr>
              <a:t>, No. 16, L16707 </a:t>
            </a:r>
            <a:r>
              <a:rPr lang="en-US" altLang="ja-JP" sz="1400" dirty="0" smtClean="0">
                <a:latin typeface="Times New Roman" pitchFamily="18" charset="0"/>
                <a:cs typeface="Times New Roman" pitchFamily="18" charset="0"/>
              </a:rPr>
              <a:t>10.1029/2010GL044136.</a:t>
            </a:r>
          </a:p>
          <a:p>
            <a:endParaRPr lang="en-US" altLang="ja-JP" sz="1400" dirty="0" smtClean="0">
              <a:latin typeface="Times New Roman" pitchFamily="18" charset="0"/>
              <a:cs typeface="Times New Roman" pitchFamily="18" charset="0"/>
            </a:endParaRPr>
          </a:p>
          <a:p>
            <a:endParaRPr lang="en-US" altLang="ja-JP" sz="1400" dirty="0">
              <a:latin typeface="Times New Roman" pitchFamily="18" charset="0"/>
              <a:cs typeface="Times New Roman" pitchFamily="18" charset="0"/>
            </a:endParaRPr>
          </a:p>
          <a:p>
            <a:r>
              <a:rPr lang="en-US" altLang="ja-JP" sz="1400" dirty="0" smtClean="0">
                <a:latin typeface="Times New Roman" pitchFamily="18" charset="0"/>
                <a:cs typeface="Times New Roman" pitchFamily="18" charset="0"/>
              </a:rPr>
              <a:t>[6] </a:t>
            </a:r>
            <a:r>
              <a:rPr lang="en-US" altLang="ja-JP" sz="1400" dirty="0" err="1" smtClean="0">
                <a:latin typeface="Times New Roman" pitchFamily="18" charset="0"/>
                <a:cs typeface="Times New Roman" pitchFamily="18" charset="0"/>
              </a:rPr>
              <a:t>Stroeve</a:t>
            </a:r>
            <a:r>
              <a:rPr lang="en-US" altLang="ja-JP" sz="1400" dirty="0">
                <a:latin typeface="Times New Roman" pitchFamily="18" charset="0"/>
                <a:cs typeface="Times New Roman" pitchFamily="18" charset="0"/>
              </a:rPr>
              <a:t>, J., M. M. Holland, W. Meier, T. </a:t>
            </a:r>
            <a:r>
              <a:rPr lang="en-US" altLang="ja-JP" sz="1400" dirty="0" err="1">
                <a:latin typeface="Times New Roman" pitchFamily="18" charset="0"/>
                <a:cs typeface="Times New Roman" pitchFamily="18" charset="0"/>
              </a:rPr>
              <a:t>Scambos</a:t>
            </a:r>
            <a:r>
              <a:rPr lang="en-US" altLang="ja-JP" sz="1400" dirty="0">
                <a:latin typeface="Times New Roman" pitchFamily="18" charset="0"/>
                <a:cs typeface="Times New Roman" pitchFamily="18" charset="0"/>
              </a:rPr>
              <a:t>, and M. </a:t>
            </a:r>
            <a:r>
              <a:rPr lang="en-US" altLang="ja-JP" sz="1400" dirty="0" err="1" smtClean="0">
                <a:latin typeface="Times New Roman" pitchFamily="18" charset="0"/>
                <a:cs typeface="Times New Roman" pitchFamily="18" charset="0"/>
              </a:rPr>
              <a:t>Serreze</a:t>
            </a:r>
            <a:r>
              <a:rPr lang="en-US" altLang="ja-JP" sz="1400" dirty="0" smtClean="0">
                <a:latin typeface="Times New Roman" pitchFamily="18" charset="0"/>
                <a:cs typeface="Times New Roman" pitchFamily="18" charset="0"/>
              </a:rPr>
              <a:t>, 2007</a:t>
            </a:r>
            <a:r>
              <a:rPr lang="en-US" altLang="ja-JP" sz="1400" dirty="0">
                <a:latin typeface="Times New Roman" pitchFamily="18" charset="0"/>
                <a:cs typeface="Times New Roman" pitchFamily="18" charset="0"/>
              </a:rPr>
              <a:t>: Arctic sea ice decline: Faster than forecast. </a:t>
            </a:r>
            <a:r>
              <a:rPr lang="en-US" altLang="ja-JP" sz="1400" i="1" dirty="0" err="1" smtClean="0">
                <a:latin typeface="Times New Roman" pitchFamily="18" charset="0"/>
                <a:cs typeface="Times New Roman" pitchFamily="18" charset="0"/>
              </a:rPr>
              <a:t>Geophys</a:t>
            </a:r>
            <a:r>
              <a:rPr lang="en-US" altLang="ja-JP" sz="1400" i="1" dirty="0" smtClean="0">
                <a:latin typeface="Times New Roman" pitchFamily="18" charset="0"/>
                <a:cs typeface="Times New Roman" pitchFamily="18" charset="0"/>
              </a:rPr>
              <a:t>. </a:t>
            </a:r>
            <a:r>
              <a:rPr lang="nb-NO" altLang="ja-JP" sz="1400" i="1" dirty="0" smtClean="0">
                <a:latin typeface="Times New Roman" pitchFamily="18" charset="0"/>
                <a:cs typeface="Times New Roman" pitchFamily="18" charset="0"/>
              </a:rPr>
              <a:t>Res</a:t>
            </a:r>
            <a:r>
              <a:rPr lang="nb-NO" altLang="ja-JP" sz="1400" i="1" dirty="0">
                <a:latin typeface="Times New Roman" pitchFamily="18" charset="0"/>
                <a:cs typeface="Times New Roman" pitchFamily="18" charset="0"/>
              </a:rPr>
              <a:t>. Lett</a:t>
            </a:r>
            <a:r>
              <a:rPr lang="nb-NO" altLang="ja-JP" sz="1400" dirty="0">
                <a:latin typeface="Times New Roman" pitchFamily="18" charset="0"/>
                <a:cs typeface="Times New Roman" pitchFamily="18" charset="0"/>
              </a:rPr>
              <a:t>., 34, L09501, doi:10.1029/2007GL029703.</a:t>
            </a:r>
            <a:endParaRPr lang="en-US" altLang="ja-JP" sz="1400" dirty="0">
              <a:latin typeface="Times New Roman" pitchFamily="18" charset="0"/>
              <a:cs typeface="Times New Roman" pitchFamily="18" charset="0"/>
            </a:endParaRPr>
          </a:p>
          <a:p>
            <a:endParaRPr lang="en-US" altLang="ja-JP" sz="1400" dirty="0" smtClean="0">
              <a:latin typeface="Times New Roman" pitchFamily="18" charset="0"/>
              <a:cs typeface="Times New Roman" pitchFamily="18" charset="0"/>
            </a:endParaRPr>
          </a:p>
          <a:p>
            <a:endParaRPr lang="ja-JP" altLang="ja-JP" sz="1400" dirty="0"/>
          </a:p>
        </p:txBody>
      </p:sp>
    </p:spTree>
    <p:extLst>
      <p:ext uri="{BB962C8B-B14F-4D97-AF65-F5344CB8AC3E}">
        <p14:creationId xmlns:p14="http://schemas.microsoft.com/office/powerpoint/2010/main" val="3873493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060848"/>
            <a:ext cx="25336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628" y="2045938"/>
            <a:ext cx="24765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74" y="2060848"/>
            <a:ext cx="25336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8148" y="11372"/>
            <a:ext cx="9152148" cy="468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b="1" dirty="0">
              <a:solidFill>
                <a:schemeClr val="tx1"/>
              </a:solidFill>
              <a:latin typeface="Times New Roman" pitchFamily="18" charset="0"/>
              <a:cs typeface="Times New Roman" pitchFamily="18" charset="0"/>
            </a:endParaRPr>
          </a:p>
        </p:txBody>
      </p:sp>
      <p:sp>
        <p:nvSpPr>
          <p:cNvPr id="35" name="正方形/長方形 34"/>
          <p:cNvSpPr/>
          <p:nvPr/>
        </p:nvSpPr>
        <p:spPr>
          <a:xfrm>
            <a:off x="3059831" y="1013827"/>
            <a:ext cx="2927167" cy="830997"/>
          </a:xfrm>
          <a:prstGeom prst="rect">
            <a:avLst/>
          </a:prstGeom>
          <a:noFill/>
          <a:ln w="15875">
            <a:noFill/>
          </a:ln>
        </p:spPr>
        <p:txBody>
          <a:bodyPr wrap="square">
            <a:spAutoFit/>
          </a:bodyPr>
          <a:lstStyle/>
          <a:p>
            <a:pPr algn="ctr"/>
            <a:r>
              <a:rPr lang="ja-JP" altLang="en-US" sz="2400" b="1" dirty="0"/>
              <a:t>地表</a:t>
            </a:r>
            <a:r>
              <a:rPr lang="ja-JP" altLang="en-US" sz="2400" b="1" dirty="0" smtClean="0"/>
              <a:t>の鉛直</a:t>
            </a:r>
            <a:endParaRPr lang="en-US" altLang="ja-JP" sz="2400" b="1" dirty="0" smtClean="0"/>
          </a:p>
          <a:p>
            <a:pPr algn="ctr"/>
            <a:r>
              <a:rPr lang="ja-JP" altLang="en-US" sz="2400" b="1" dirty="0" smtClean="0"/>
              <a:t>乱流熱フラックス</a:t>
            </a:r>
            <a:endParaRPr lang="ja-JP" altLang="en-US" sz="2400" b="1" dirty="0"/>
          </a:p>
        </p:txBody>
      </p:sp>
      <p:sp>
        <p:nvSpPr>
          <p:cNvPr id="36" name="正方形/長方形 35"/>
          <p:cNvSpPr/>
          <p:nvPr/>
        </p:nvSpPr>
        <p:spPr>
          <a:xfrm>
            <a:off x="755576" y="1340206"/>
            <a:ext cx="2065300" cy="461665"/>
          </a:xfrm>
          <a:prstGeom prst="rect">
            <a:avLst/>
          </a:prstGeom>
          <a:noFill/>
          <a:ln w="15875">
            <a:solidFill>
              <a:schemeClr val="bg1"/>
            </a:solidFill>
          </a:ln>
        </p:spPr>
        <p:txBody>
          <a:bodyPr wrap="square">
            <a:spAutoFit/>
          </a:bodyPr>
          <a:lstStyle/>
          <a:p>
            <a:pPr algn="ctr"/>
            <a:r>
              <a:rPr lang="ja-JP" altLang="en-US" sz="2400" b="1" dirty="0"/>
              <a:t>海</a:t>
            </a:r>
            <a:r>
              <a:rPr lang="ja-JP" altLang="en-US" sz="2400" b="1" dirty="0" smtClean="0"/>
              <a:t>氷密接度</a:t>
            </a:r>
            <a:endParaRPr lang="ja-JP" altLang="en-US" sz="2400" b="1" dirty="0"/>
          </a:p>
        </p:txBody>
      </p:sp>
      <p:sp>
        <p:nvSpPr>
          <p:cNvPr id="37" name="正方形/長方形 36"/>
          <p:cNvSpPr/>
          <p:nvPr/>
        </p:nvSpPr>
        <p:spPr>
          <a:xfrm>
            <a:off x="6300192" y="1290444"/>
            <a:ext cx="1944216" cy="461665"/>
          </a:xfrm>
          <a:prstGeom prst="rect">
            <a:avLst/>
          </a:prstGeom>
          <a:noFill/>
          <a:ln w="15875">
            <a:solidFill>
              <a:schemeClr val="bg1"/>
            </a:solidFill>
          </a:ln>
        </p:spPr>
        <p:txBody>
          <a:bodyPr wrap="square">
            <a:spAutoFit/>
          </a:bodyPr>
          <a:lstStyle/>
          <a:p>
            <a:pPr algn="ctr"/>
            <a:r>
              <a:rPr lang="ja-JP" altLang="en-US" sz="2400" b="1" dirty="0" smtClean="0"/>
              <a:t>地表気温</a:t>
            </a:r>
            <a:endParaRPr lang="ja-JP" altLang="en-US" sz="2400" b="1"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3089" y="4664725"/>
            <a:ext cx="5399211" cy="85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円/楕円 38"/>
          <p:cNvSpPr/>
          <p:nvPr/>
        </p:nvSpPr>
        <p:spPr>
          <a:xfrm rot="8233885">
            <a:off x="3428952" y="2607618"/>
            <a:ext cx="1050053" cy="5796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rot="12000790">
            <a:off x="3490938" y="3589313"/>
            <a:ext cx="1775493" cy="696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rot="12000790">
            <a:off x="835411" y="3654211"/>
            <a:ext cx="1471083" cy="696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rot="8233885">
            <a:off x="6187815" y="2528904"/>
            <a:ext cx="1242388" cy="5796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rot="8233885">
            <a:off x="656425" y="2628326"/>
            <a:ext cx="1050053" cy="5796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419992" y="4056365"/>
            <a:ext cx="592168" cy="523220"/>
          </a:xfrm>
          <a:prstGeom prst="rect">
            <a:avLst/>
          </a:prstGeom>
          <a:solidFill>
            <a:srgbClr val="FFFFFF"/>
          </a:solidFill>
          <a:ln w="15875">
            <a:solidFill>
              <a:schemeClr val="bg1"/>
            </a:solidFill>
          </a:ln>
        </p:spPr>
        <p:txBody>
          <a:bodyPr wrap="square">
            <a:spAutoFit/>
          </a:bodyPr>
          <a:lstStyle/>
          <a:p>
            <a:pPr algn="ctr"/>
            <a:endParaRPr lang="ja-JP" altLang="en-US" sz="2800" b="1" dirty="0"/>
          </a:p>
        </p:txBody>
      </p:sp>
      <p:sp>
        <p:nvSpPr>
          <p:cNvPr id="7" name="正方形/長方形 6"/>
          <p:cNvSpPr/>
          <p:nvPr/>
        </p:nvSpPr>
        <p:spPr>
          <a:xfrm>
            <a:off x="30924" y="931356"/>
            <a:ext cx="2956900" cy="369332"/>
          </a:xfrm>
          <a:prstGeom prst="rect">
            <a:avLst/>
          </a:prstGeom>
        </p:spPr>
        <p:txBody>
          <a:bodyPr wrap="none">
            <a:spAutoFit/>
          </a:bodyPr>
          <a:lstStyle/>
          <a:p>
            <a:pPr algn="ctr"/>
            <a:r>
              <a:rPr lang="en-US" altLang="ja-JP" b="1" dirty="0"/>
              <a:t>Screen and Simmonds (2010)</a:t>
            </a:r>
            <a:endParaRPr lang="ja-JP" altLang="en-US" b="1" dirty="0"/>
          </a:p>
        </p:txBody>
      </p:sp>
      <p:sp>
        <p:nvSpPr>
          <p:cNvPr id="25" name="円/楕円 24"/>
          <p:cNvSpPr/>
          <p:nvPr/>
        </p:nvSpPr>
        <p:spPr>
          <a:xfrm rot="12000790">
            <a:off x="6187364" y="3581414"/>
            <a:ext cx="1775493" cy="696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a:off x="0" y="980728"/>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36512" y="245284"/>
            <a:ext cx="9168665" cy="718913"/>
          </a:xfrm>
          <a:prstGeom prst="rect">
            <a:avLst/>
          </a:prstGeom>
          <a:gradFill flip="none" rotWithShape="1">
            <a:gsLst>
              <a:gs pos="0">
                <a:srgbClr val="E1FDFF"/>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solidFill>
              </a:rPr>
              <a:t>            海</a:t>
            </a:r>
            <a:r>
              <a:rPr lang="ja-JP" altLang="en-US" sz="3200" b="1" dirty="0">
                <a:solidFill>
                  <a:schemeClr val="tx1"/>
                </a:solidFill>
              </a:rPr>
              <a:t>氷域の減少に伴う環境場</a:t>
            </a:r>
            <a:r>
              <a:rPr lang="ja-JP" altLang="en-US" sz="3200" b="1" dirty="0" smtClean="0">
                <a:solidFill>
                  <a:schemeClr val="tx1"/>
                </a:solidFill>
                <a:latin typeface="Times New Roman" pitchFamily="18" charset="0"/>
                <a:cs typeface="Times New Roman" pitchFamily="18" charset="0"/>
              </a:rPr>
              <a:t>のトレンド（</a:t>
            </a:r>
            <a:r>
              <a:rPr lang="ja-JP" altLang="en-US" sz="3200" b="1" dirty="0">
                <a:solidFill>
                  <a:schemeClr val="tx1"/>
                </a:solidFill>
                <a:latin typeface="Times New Roman" pitchFamily="18" charset="0"/>
                <a:cs typeface="Times New Roman" pitchFamily="18" charset="0"/>
              </a:rPr>
              <a:t>秋季）</a:t>
            </a:r>
          </a:p>
        </p:txBody>
      </p:sp>
      <p:sp>
        <p:nvSpPr>
          <p:cNvPr id="31" name="角丸四角形 30"/>
          <p:cNvSpPr/>
          <p:nvPr/>
        </p:nvSpPr>
        <p:spPr>
          <a:xfrm>
            <a:off x="73627" y="261226"/>
            <a:ext cx="1017926" cy="554167"/>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背景</a:t>
            </a:r>
            <a:endParaRPr lang="ja-JP" altLang="en-US" sz="2800" b="1" dirty="0">
              <a:solidFill>
                <a:schemeClr val="tx1"/>
              </a:solidFill>
            </a:endParaRPr>
          </a:p>
        </p:txBody>
      </p:sp>
      <p:sp>
        <p:nvSpPr>
          <p:cNvPr id="32" name="角丸四角形 31"/>
          <p:cNvSpPr/>
          <p:nvPr/>
        </p:nvSpPr>
        <p:spPr>
          <a:xfrm>
            <a:off x="899592" y="4813893"/>
            <a:ext cx="953052" cy="554167"/>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減少</a:t>
            </a:r>
          </a:p>
        </p:txBody>
      </p:sp>
      <p:sp>
        <p:nvSpPr>
          <p:cNvPr id="33" name="角丸四角形 32"/>
          <p:cNvSpPr/>
          <p:nvPr/>
        </p:nvSpPr>
        <p:spPr>
          <a:xfrm>
            <a:off x="7363364" y="4781788"/>
            <a:ext cx="953052" cy="554167"/>
          </a:xfrm>
          <a:prstGeom prst="roundRect">
            <a:avLst/>
          </a:prstGeom>
          <a:solidFill>
            <a:srgbClr val="FECBC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増加</a:t>
            </a:r>
            <a:endParaRPr lang="ja-JP" altLang="en-US" sz="2400" b="1" dirty="0">
              <a:solidFill>
                <a:schemeClr val="tx1"/>
              </a:solidFill>
            </a:endParaRPr>
          </a:p>
        </p:txBody>
      </p:sp>
      <p:sp>
        <p:nvSpPr>
          <p:cNvPr id="38" name="角丸四角形 37"/>
          <p:cNvSpPr/>
          <p:nvPr/>
        </p:nvSpPr>
        <p:spPr>
          <a:xfrm>
            <a:off x="258848" y="2082745"/>
            <a:ext cx="953052" cy="554167"/>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減少</a:t>
            </a:r>
          </a:p>
        </p:txBody>
      </p:sp>
      <p:sp>
        <p:nvSpPr>
          <p:cNvPr id="41" name="角丸四角形 40"/>
          <p:cNvSpPr/>
          <p:nvPr/>
        </p:nvSpPr>
        <p:spPr>
          <a:xfrm>
            <a:off x="234572" y="3933056"/>
            <a:ext cx="953052" cy="554167"/>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減少</a:t>
            </a:r>
          </a:p>
        </p:txBody>
      </p:sp>
      <p:sp>
        <p:nvSpPr>
          <p:cNvPr id="46" name="角丸四角形 45"/>
          <p:cNvSpPr/>
          <p:nvPr/>
        </p:nvSpPr>
        <p:spPr>
          <a:xfrm>
            <a:off x="3178808" y="2060848"/>
            <a:ext cx="953052" cy="554167"/>
          </a:xfrm>
          <a:prstGeom prst="roundRect">
            <a:avLst/>
          </a:prstGeom>
          <a:solidFill>
            <a:srgbClr val="FECBC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増加</a:t>
            </a:r>
            <a:endParaRPr lang="ja-JP" altLang="en-US" sz="2400" b="1" dirty="0">
              <a:solidFill>
                <a:schemeClr val="tx1"/>
              </a:solidFill>
            </a:endParaRPr>
          </a:p>
        </p:txBody>
      </p:sp>
      <p:sp>
        <p:nvSpPr>
          <p:cNvPr id="47" name="角丸四角形 46"/>
          <p:cNvSpPr/>
          <p:nvPr/>
        </p:nvSpPr>
        <p:spPr>
          <a:xfrm>
            <a:off x="3186900" y="4005064"/>
            <a:ext cx="953052" cy="554167"/>
          </a:xfrm>
          <a:prstGeom prst="roundRect">
            <a:avLst/>
          </a:prstGeom>
          <a:solidFill>
            <a:srgbClr val="FECBC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増加</a:t>
            </a:r>
            <a:endParaRPr lang="ja-JP" altLang="en-US" sz="2400" b="1" dirty="0">
              <a:solidFill>
                <a:schemeClr val="tx1"/>
              </a:solidFill>
            </a:endParaRPr>
          </a:p>
        </p:txBody>
      </p:sp>
      <p:sp>
        <p:nvSpPr>
          <p:cNvPr id="48" name="角丸四角形 47"/>
          <p:cNvSpPr/>
          <p:nvPr/>
        </p:nvSpPr>
        <p:spPr>
          <a:xfrm>
            <a:off x="5987120" y="2060848"/>
            <a:ext cx="953052" cy="554167"/>
          </a:xfrm>
          <a:prstGeom prst="roundRect">
            <a:avLst/>
          </a:prstGeom>
          <a:solidFill>
            <a:srgbClr val="FECBC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増加</a:t>
            </a:r>
            <a:endParaRPr lang="ja-JP" altLang="en-US" sz="2400" b="1" dirty="0">
              <a:solidFill>
                <a:schemeClr val="tx1"/>
              </a:solidFill>
            </a:endParaRPr>
          </a:p>
        </p:txBody>
      </p:sp>
      <p:sp>
        <p:nvSpPr>
          <p:cNvPr id="49" name="角丸四角形 48"/>
          <p:cNvSpPr/>
          <p:nvPr/>
        </p:nvSpPr>
        <p:spPr>
          <a:xfrm>
            <a:off x="5995212" y="4005064"/>
            <a:ext cx="953052" cy="554167"/>
          </a:xfrm>
          <a:prstGeom prst="roundRect">
            <a:avLst/>
          </a:prstGeom>
          <a:solidFill>
            <a:srgbClr val="FECBC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増加</a:t>
            </a:r>
            <a:endParaRPr lang="ja-JP" altLang="en-US" sz="2400" b="1" dirty="0">
              <a:solidFill>
                <a:schemeClr val="tx1"/>
              </a:solidFill>
            </a:endParaRPr>
          </a:p>
        </p:txBody>
      </p:sp>
      <p:sp>
        <p:nvSpPr>
          <p:cNvPr id="45" name="正方形/長方形 44"/>
          <p:cNvSpPr/>
          <p:nvPr/>
        </p:nvSpPr>
        <p:spPr>
          <a:xfrm>
            <a:off x="30924" y="5283205"/>
            <a:ext cx="9101229" cy="954107"/>
          </a:xfrm>
          <a:prstGeom prst="rect">
            <a:avLst/>
          </a:prstGeom>
          <a:gradFill flip="none" rotWithShape="1">
            <a:gsLst>
              <a:gs pos="0">
                <a:srgbClr val="FFFF69"/>
              </a:gs>
              <a:gs pos="43000">
                <a:schemeClr val="bg1"/>
              </a:gs>
            </a:gsLst>
            <a:lin ang="16200000" scaled="1"/>
            <a:tileRect/>
          </a:gradFill>
          <a:ln w="38100">
            <a:solidFill>
              <a:srgbClr val="FFFF00"/>
            </a:solidFill>
          </a:ln>
        </p:spPr>
        <p:txBody>
          <a:bodyPr wrap="square">
            <a:spAutoFit/>
          </a:bodyPr>
          <a:lstStyle/>
          <a:p>
            <a:pPr algn="ctr"/>
            <a:r>
              <a:rPr lang="ja-JP" altLang="en-US" sz="2800" b="1" dirty="0" smtClean="0"/>
              <a:t>夏季の海氷減少に伴って蓄積されたエネルギーが</a:t>
            </a:r>
            <a:endParaRPr lang="en-US" altLang="ja-JP" sz="2800" b="1" dirty="0" smtClean="0"/>
          </a:p>
          <a:p>
            <a:pPr algn="ctr"/>
            <a:r>
              <a:rPr lang="ja-JP" altLang="en-US" sz="2800" b="1" dirty="0" smtClean="0"/>
              <a:t>秋季に放出され、熱移動が増加。</a:t>
            </a:r>
            <a:endParaRPr lang="ja-JP" altLang="en-US" sz="2400" dirty="0"/>
          </a:p>
        </p:txBody>
      </p:sp>
      <p:sp>
        <p:nvSpPr>
          <p:cNvPr id="10" name="上矢印 9"/>
          <p:cNvSpPr/>
          <p:nvPr/>
        </p:nvSpPr>
        <p:spPr>
          <a:xfrm>
            <a:off x="4523415" y="3423502"/>
            <a:ext cx="408625" cy="578813"/>
          </a:xfrm>
          <a:prstGeom prst="up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上矢印 49"/>
          <p:cNvSpPr/>
          <p:nvPr/>
        </p:nvSpPr>
        <p:spPr>
          <a:xfrm>
            <a:off x="3995936" y="3354243"/>
            <a:ext cx="408625" cy="578813"/>
          </a:xfrm>
          <a:prstGeom prst="up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上矢印 50"/>
          <p:cNvSpPr/>
          <p:nvPr/>
        </p:nvSpPr>
        <p:spPr>
          <a:xfrm>
            <a:off x="3707904" y="2420888"/>
            <a:ext cx="408625" cy="578813"/>
          </a:xfrm>
          <a:prstGeom prst="up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2717772" y="1755432"/>
            <a:ext cx="3660060" cy="369332"/>
          </a:xfrm>
          <a:prstGeom prst="rect">
            <a:avLst/>
          </a:prstGeom>
          <a:noFill/>
          <a:ln w="15875">
            <a:noFill/>
          </a:ln>
        </p:spPr>
        <p:txBody>
          <a:bodyPr wrap="square">
            <a:spAutoFit/>
          </a:bodyPr>
          <a:lstStyle/>
          <a:p>
            <a:pPr algn="ctr"/>
            <a:r>
              <a:rPr lang="ja-JP" altLang="en-US" b="1" dirty="0" smtClean="0">
                <a:solidFill>
                  <a:srgbClr val="FF0000"/>
                </a:solidFill>
              </a:rPr>
              <a:t>＝潜熱フラックス＋顕熱フラックス</a:t>
            </a:r>
            <a:endParaRPr lang="ja-JP" altLang="en-US" b="1" dirty="0">
              <a:solidFill>
                <a:srgbClr val="FF0000"/>
              </a:solidFill>
            </a:endParaRPr>
          </a:p>
        </p:txBody>
      </p:sp>
    </p:spTree>
    <p:extLst>
      <p:ext uri="{BB962C8B-B14F-4D97-AF65-F5344CB8AC3E}">
        <p14:creationId xmlns:p14="http://schemas.microsoft.com/office/powerpoint/2010/main" val="253593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fade">
                                      <p:cBhvr>
                                        <p:cTn id="25" dur="500"/>
                                        <p:tgtEl>
                                          <p:spTgt spid="10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29"/>
                                        </p:tgtEl>
                                        <p:attrNameLst>
                                          <p:attrName>style.visibility</p:attrName>
                                        </p:attrNameLst>
                                      </p:cBhvr>
                                      <p:to>
                                        <p:strVal val="visible"/>
                                      </p:to>
                                    </p:set>
                                    <p:animEffect transition="in" filter="fade">
                                      <p:cBhvr>
                                        <p:cTn id="39" dur="500"/>
                                        <p:tgtEl>
                                          <p:spTgt spid="10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repeatCount="2000"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down)">
                                      <p:cBhvr>
                                        <p:cTn id="67" dur="1000"/>
                                        <p:tgtEl>
                                          <p:spTgt spid="51"/>
                                        </p:tgtEl>
                                      </p:cBhvr>
                                    </p:animEffect>
                                  </p:childTnLst>
                                </p:cTn>
                              </p:par>
                              <p:par>
                                <p:cTn id="68" presetID="22" presetClass="entr" presetSubtype="4" repeatCount="200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down)">
                                      <p:cBhvr>
                                        <p:cTn id="70" dur="1000"/>
                                        <p:tgtEl>
                                          <p:spTgt spid="50"/>
                                        </p:tgtEl>
                                      </p:cBhvr>
                                    </p:animEffect>
                                  </p:childTnLst>
                                </p:cTn>
                              </p:par>
                              <p:par>
                                <p:cTn id="71" presetID="22" presetClass="entr" presetSubtype="4" repeatCount="200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10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030"/>
                                        </p:tgtEl>
                                        <p:attrNameLst>
                                          <p:attrName>style.visibility</p:attrName>
                                        </p:attrNameLst>
                                      </p:cBhvr>
                                      <p:to>
                                        <p:strVal val="visible"/>
                                      </p:to>
                                    </p:set>
                                    <p:animEffect transition="in" filter="fade">
                                      <p:cBhvr>
                                        <p:cTn id="78" dur="500"/>
                                        <p:tgtEl>
                                          <p:spTgt spid="10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500"/>
                                        <p:tgtEl>
                                          <p:spTgt spid="3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500"/>
                                        <p:tgtEl>
                                          <p:spTgt spid="4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fade">
                                      <p:cBhvr>
                                        <p:cTn id="90" dur="500"/>
                                        <p:tgtEl>
                                          <p:spTgt spid="4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500"/>
                                        <p:tgtEl>
                                          <p:spTgt spid="4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7" grpId="0" animBg="1"/>
      <p:bldP spid="39" grpId="0" animBg="1"/>
      <p:bldP spid="40" grpId="0" animBg="1"/>
      <p:bldP spid="42" grpId="0" animBg="1"/>
      <p:bldP spid="43" grpId="0" animBg="1"/>
      <p:bldP spid="44" grpId="0" animBg="1"/>
      <p:bldP spid="20" grpId="0" animBg="1"/>
      <p:bldP spid="7" grpId="0"/>
      <p:bldP spid="25" grpId="0" animBg="1"/>
      <p:bldP spid="32" grpId="0" animBg="1"/>
      <p:bldP spid="33" grpId="0" animBg="1"/>
      <p:bldP spid="38" grpId="0" animBg="1"/>
      <p:bldP spid="41" grpId="0" animBg="1"/>
      <p:bldP spid="46" grpId="0" animBg="1"/>
      <p:bldP spid="47" grpId="0" animBg="1"/>
      <p:bldP spid="48" grpId="0" animBg="1"/>
      <p:bldP spid="49" grpId="0" animBg="1"/>
      <p:bldP spid="45" grpId="0" animBg="1"/>
      <p:bldP spid="10" grpId="0" animBg="1"/>
      <p:bldP spid="50" grpId="0" animBg="1"/>
      <p:bldP spid="51" grpId="0" animBg="1"/>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111" y="1574820"/>
            <a:ext cx="3922297" cy="381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959" y="1556792"/>
            <a:ext cx="3676862" cy="383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正方形/長方形 22"/>
          <p:cNvSpPr/>
          <p:nvPr/>
        </p:nvSpPr>
        <p:spPr>
          <a:xfrm>
            <a:off x="2296108" y="174459"/>
            <a:ext cx="5228220"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solidFill>
                <a:schemeClr val="tx1"/>
              </a:solidFill>
            </a:endParaRPr>
          </a:p>
        </p:txBody>
      </p:sp>
      <p:sp>
        <p:nvSpPr>
          <p:cNvPr id="19" name="正方形/長方形 18"/>
          <p:cNvSpPr/>
          <p:nvPr/>
        </p:nvSpPr>
        <p:spPr>
          <a:xfrm>
            <a:off x="1480511" y="1560462"/>
            <a:ext cx="3297486" cy="3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797970" y="1574820"/>
            <a:ext cx="3446437" cy="38144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2433624" y="1095127"/>
            <a:ext cx="1375811" cy="461665"/>
          </a:xfrm>
          <a:prstGeom prst="rect">
            <a:avLst/>
          </a:prstGeom>
          <a:noFill/>
          <a:ln w="15875">
            <a:solidFill>
              <a:schemeClr val="bg1"/>
            </a:solidFill>
          </a:ln>
        </p:spPr>
        <p:txBody>
          <a:bodyPr wrap="square">
            <a:spAutoFit/>
          </a:bodyPr>
          <a:lstStyle/>
          <a:p>
            <a:pPr algn="ctr"/>
            <a:r>
              <a:rPr lang="en-US" altLang="ja-JP" sz="2400" b="1" dirty="0" smtClean="0"/>
              <a:t>1979</a:t>
            </a:r>
            <a:r>
              <a:rPr lang="ja-JP" altLang="en-US" sz="2400" b="1" dirty="0" smtClean="0"/>
              <a:t>年</a:t>
            </a:r>
            <a:endParaRPr lang="ja-JP" altLang="en-US" sz="2400" b="1" dirty="0"/>
          </a:p>
        </p:txBody>
      </p:sp>
      <p:sp>
        <p:nvSpPr>
          <p:cNvPr id="31" name="正方形/長方形 30"/>
          <p:cNvSpPr/>
          <p:nvPr/>
        </p:nvSpPr>
        <p:spPr>
          <a:xfrm>
            <a:off x="5818000" y="1095127"/>
            <a:ext cx="1375811" cy="461665"/>
          </a:xfrm>
          <a:prstGeom prst="rect">
            <a:avLst/>
          </a:prstGeom>
          <a:noFill/>
          <a:ln w="15875">
            <a:solidFill>
              <a:schemeClr val="bg1"/>
            </a:solidFill>
          </a:ln>
        </p:spPr>
        <p:txBody>
          <a:bodyPr wrap="square">
            <a:spAutoFit/>
          </a:bodyPr>
          <a:lstStyle/>
          <a:p>
            <a:pPr algn="ctr"/>
            <a:r>
              <a:rPr lang="en-US" altLang="ja-JP" sz="2400" b="1" dirty="0"/>
              <a:t>2010</a:t>
            </a:r>
            <a:r>
              <a:rPr lang="ja-JP" altLang="en-US" sz="2400" b="1" dirty="0" smtClean="0"/>
              <a:t>年</a:t>
            </a:r>
            <a:endParaRPr lang="ja-JP" altLang="en-US" sz="2400" b="1" dirty="0"/>
          </a:p>
        </p:txBody>
      </p:sp>
      <p:sp>
        <p:nvSpPr>
          <p:cNvPr id="50" name="正方形/長方形 49"/>
          <p:cNvSpPr/>
          <p:nvPr/>
        </p:nvSpPr>
        <p:spPr>
          <a:xfrm>
            <a:off x="6985832" y="4529016"/>
            <a:ext cx="915777" cy="400110"/>
          </a:xfrm>
          <a:prstGeom prst="rect">
            <a:avLst/>
          </a:prstGeom>
          <a:solidFill>
            <a:schemeClr val="bg1"/>
          </a:solidFill>
          <a:ln w="15875">
            <a:noFill/>
          </a:ln>
        </p:spPr>
        <p:txBody>
          <a:bodyPr wrap="square">
            <a:spAutoFit/>
          </a:bodyPr>
          <a:lstStyle/>
          <a:p>
            <a:pPr algn="ctr"/>
            <a:r>
              <a:rPr lang="ja-JP" altLang="en-US" sz="2000" b="1" dirty="0"/>
              <a:t>北米</a:t>
            </a:r>
          </a:p>
        </p:txBody>
      </p:sp>
      <p:sp>
        <p:nvSpPr>
          <p:cNvPr id="51" name="正方形/長方形 50"/>
          <p:cNvSpPr/>
          <p:nvPr/>
        </p:nvSpPr>
        <p:spPr>
          <a:xfrm>
            <a:off x="4809455" y="4861068"/>
            <a:ext cx="1213377" cy="338554"/>
          </a:xfrm>
          <a:prstGeom prst="rect">
            <a:avLst/>
          </a:prstGeom>
          <a:solidFill>
            <a:schemeClr val="bg1"/>
          </a:solidFill>
          <a:ln w="15875">
            <a:noFill/>
          </a:ln>
        </p:spPr>
        <p:txBody>
          <a:bodyPr wrap="square">
            <a:spAutoFit/>
          </a:bodyPr>
          <a:lstStyle/>
          <a:p>
            <a:pPr algn="ctr"/>
            <a:r>
              <a:rPr lang="ja-JP" altLang="en-US" sz="1600" b="1" u="sng" dirty="0"/>
              <a:t>ユーラシア</a:t>
            </a:r>
          </a:p>
        </p:txBody>
      </p:sp>
      <p:pic>
        <p:nvPicPr>
          <p:cNvPr id="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9913" y="1581068"/>
            <a:ext cx="3824378" cy="382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8656" y="1556792"/>
            <a:ext cx="3679368" cy="382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正方形/長方形 51"/>
          <p:cNvSpPr/>
          <p:nvPr/>
        </p:nvSpPr>
        <p:spPr>
          <a:xfrm>
            <a:off x="1480511" y="1560462"/>
            <a:ext cx="3297486" cy="3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4797972" y="1574820"/>
            <a:ext cx="3446436" cy="38144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3710589" y="4602614"/>
            <a:ext cx="933419" cy="338554"/>
          </a:xfrm>
          <a:prstGeom prst="rect">
            <a:avLst/>
          </a:prstGeom>
          <a:solidFill>
            <a:schemeClr val="bg1"/>
          </a:solidFill>
          <a:ln w="15875">
            <a:noFill/>
          </a:ln>
        </p:spPr>
        <p:txBody>
          <a:bodyPr wrap="square">
            <a:spAutoFit/>
          </a:bodyPr>
          <a:lstStyle/>
          <a:p>
            <a:pPr algn="ctr"/>
            <a:r>
              <a:rPr lang="ja-JP" altLang="en-US" sz="1600" b="1" dirty="0"/>
              <a:t>北米</a:t>
            </a:r>
          </a:p>
        </p:txBody>
      </p:sp>
      <p:sp>
        <p:nvSpPr>
          <p:cNvPr id="56" name="正方形/長方形 55"/>
          <p:cNvSpPr/>
          <p:nvPr/>
        </p:nvSpPr>
        <p:spPr>
          <a:xfrm>
            <a:off x="6985832" y="4529016"/>
            <a:ext cx="915777" cy="338554"/>
          </a:xfrm>
          <a:prstGeom prst="rect">
            <a:avLst/>
          </a:prstGeom>
          <a:solidFill>
            <a:schemeClr val="bg1"/>
          </a:solidFill>
          <a:ln w="15875">
            <a:noFill/>
          </a:ln>
        </p:spPr>
        <p:txBody>
          <a:bodyPr wrap="square">
            <a:spAutoFit/>
          </a:bodyPr>
          <a:lstStyle/>
          <a:p>
            <a:pPr algn="ctr"/>
            <a:r>
              <a:rPr lang="ja-JP" altLang="en-US" sz="1600" b="1" dirty="0"/>
              <a:t>北米</a:t>
            </a:r>
          </a:p>
        </p:txBody>
      </p:sp>
      <p:sp>
        <p:nvSpPr>
          <p:cNvPr id="57" name="正方形/長方形 56"/>
          <p:cNvSpPr/>
          <p:nvPr/>
        </p:nvSpPr>
        <p:spPr>
          <a:xfrm>
            <a:off x="4828306" y="4818638"/>
            <a:ext cx="1213377" cy="338554"/>
          </a:xfrm>
          <a:prstGeom prst="rect">
            <a:avLst/>
          </a:prstGeom>
          <a:solidFill>
            <a:schemeClr val="bg1"/>
          </a:solidFill>
          <a:ln w="15875">
            <a:noFill/>
          </a:ln>
        </p:spPr>
        <p:txBody>
          <a:bodyPr wrap="square">
            <a:spAutoFit/>
          </a:bodyPr>
          <a:lstStyle/>
          <a:p>
            <a:pPr algn="ctr"/>
            <a:r>
              <a:rPr lang="ja-JP" altLang="en-US" sz="1600" b="1" u="sng" dirty="0"/>
              <a:t>ユーラシア</a:t>
            </a:r>
          </a:p>
        </p:txBody>
      </p:sp>
      <p:sp>
        <p:nvSpPr>
          <p:cNvPr id="59" name="正方形/長方形 58"/>
          <p:cNvSpPr/>
          <p:nvPr/>
        </p:nvSpPr>
        <p:spPr>
          <a:xfrm>
            <a:off x="-17847" y="236950"/>
            <a:ext cx="9168665" cy="718913"/>
          </a:xfrm>
          <a:prstGeom prst="rect">
            <a:avLst/>
          </a:prstGeom>
          <a:gradFill flip="none" rotWithShape="1">
            <a:gsLst>
              <a:gs pos="0">
                <a:srgbClr val="E1FDFF"/>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solidFill>
              </a:rPr>
              <a:t>           海</a:t>
            </a:r>
            <a:r>
              <a:rPr lang="ja-JP" altLang="en-US" sz="3200" b="1" dirty="0">
                <a:solidFill>
                  <a:schemeClr val="tx1"/>
                </a:solidFill>
              </a:rPr>
              <a:t>氷最小時と</a:t>
            </a:r>
            <a:r>
              <a:rPr lang="en-US" altLang="ja-JP" sz="3200" b="1" dirty="0">
                <a:solidFill>
                  <a:schemeClr val="tx1"/>
                </a:solidFill>
              </a:rPr>
              <a:t>12</a:t>
            </a:r>
            <a:r>
              <a:rPr lang="ja-JP" altLang="en-US" sz="3200" b="1" dirty="0">
                <a:solidFill>
                  <a:schemeClr val="tx1"/>
                </a:solidFill>
              </a:rPr>
              <a:t>月における北極海の海</a:t>
            </a:r>
            <a:r>
              <a:rPr lang="ja-JP" altLang="en-US" sz="3200" b="1" dirty="0" smtClean="0">
                <a:solidFill>
                  <a:schemeClr val="tx1"/>
                </a:solidFill>
              </a:rPr>
              <a:t>氷</a:t>
            </a:r>
            <a:endParaRPr lang="ja-JP" altLang="en-US" sz="3200" b="1" dirty="0">
              <a:solidFill>
                <a:schemeClr val="tx1"/>
              </a:solidFill>
            </a:endParaRPr>
          </a:p>
        </p:txBody>
      </p:sp>
      <p:sp>
        <p:nvSpPr>
          <p:cNvPr id="60" name="角丸四角形 59"/>
          <p:cNvSpPr/>
          <p:nvPr/>
        </p:nvSpPr>
        <p:spPr>
          <a:xfrm>
            <a:off x="73627" y="261226"/>
            <a:ext cx="1017926" cy="554167"/>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背景</a:t>
            </a:r>
            <a:endParaRPr lang="ja-JP" altLang="en-US" sz="2800" b="1" dirty="0">
              <a:solidFill>
                <a:schemeClr val="tx1"/>
              </a:solidFill>
            </a:endParaRPr>
          </a:p>
        </p:txBody>
      </p:sp>
      <p:cxnSp>
        <p:nvCxnSpPr>
          <p:cNvPr id="61" name="直線コネクタ 60"/>
          <p:cNvCxnSpPr/>
          <p:nvPr/>
        </p:nvCxnSpPr>
        <p:spPr>
          <a:xfrm>
            <a:off x="0" y="980728"/>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1505179" y="4818638"/>
            <a:ext cx="1236751" cy="338554"/>
          </a:xfrm>
          <a:prstGeom prst="rect">
            <a:avLst/>
          </a:prstGeom>
          <a:solidFill>
            <a:schemeClr val="bg1"/>
          </a:solidFill>
          <a:ln w="15875">
            <a:noFill/>
          </a:ln>
        </p:spPr>
        <p:txBody>
          <a:bodyPr wrap="square">
            <a:spAutoFit/>
          </a:bodyPr>
          <a:lstStyle/>
          <a:p>
            <a:pPr algn="ctr"/>
            <a:r>
              <a:rPr lang="ja-JP" altLang="en-US" sz="1600" b="1" u="sng" dirty="0"/>
              <a:t>ユーラシア</a:t>
            </a:r>
          </a:p>
        </p:txBody>
      </p:sp>
      <p:pic>
        <p:nvPicPr>
          <p:cNvPr id="6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874" y="1564884"/>
            <a:ext cx="332175" cy="36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8803" y="1716992"/>
            <a:ext cx="4572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正方形/長方形 63"/>
          <p:cNvSpPr/>
          <p:nvPr/>
        </p:nvSpPr>
        <p:spPr>
          <a:xfrm rot="16200000">
            <a:off x="-1166229" y="3122916"/>
            <a:ext cx="3235609" cy="400110"/>
          </a:xfrm>
          <a:prstGeom prst="rect">
            <a:avLst/>
          </a:prstGeom>
          <a:noFill/>
          <a:ln w="15875">
            <a:noFill/>
          </a:ln>
        </p:spPr>
        <p:txBody>
          <a:bodyPr wrap="square">
            <a:spAutoFit/>
          </a:bodyPr>
          <a:lstStyle/>
          <a:p>
            <a:pPr algn="ctr"/>
            <a:r>
              <a:rPr lang="ja-JP" altLang="en-US" sz="2000" b="1" dirty="0"/>
              <a:t>海</a:t>
            </a:r>
            <a:r>
              <a:rPr lang="ja-JP" altLang="en-US" sz="2000" b="1" dirty="0" smtClean="0"/>
              <a:t>氷密接度 </a:t>
            </a:r>
            <a:r>
              <a:rPr lang="en-US" altLang="ja-JP" sz="2000" b="1" dirty="0" smtClean="0"/>
              <a:t>[%]</a:t>
            </a:r>
            <a:r>
              <a:rPr lang="ja-JP" altLang="en-US" sz="2000" b="1" dirty="0" smtClean="0"/>
              <a:t> </a:t>
            </a:r>
            <a:endParaRPr lang="ja-JP" altLang="en-US" sz="2000" b="1" dirty="0"/>
          </a:p>
        </p:txBody>
      </p:sp>
      <p:sp>
        <p:nvSpPr>
          <p:cNvPr id="2" name="ひし形 1"/>
          <p:cNvSpPr/>
          <p:nvPr/>
        </p:nvSpPr>
        <p:spPr>
          <a:xfrm>
            <a:off x="4016692" y="1556792"/>
            <a:ext cx="699324" cy="576064"/>
          </a:xfrm>
          <a:prstGeom prst="diamond">
            <a:avLst/>
          </a:prstGeom>
          <a:solidFill>
            <a:srgbClr val="FCC7B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夏</a:t>
            </a:r>
            <a:endParaRPr kumimoji="1" lang="ja-JP" altLang="en-US" sz="2400" b="1" dirty="0">
              <a:solidFill>
                <a:schemeClr val="tx1"/>
              </a:solidFill>
            </a:endParaRPr>
          </a:p>
        </p:txBody>
      </p:sp>
      <p:sp>
        <p:nvSpPr>
          <p:cNvPr id="66" name="ひし形 65"/>
          <p:cNvSpPr/>
          <p:nvPr/>
        </p:nvSpPr>
        <p:spPr>
          <a:xfrm>
            <a:off x="7531600" y="1604524"/>
            <a:ext cx="699324" cy="576064"/>
          </a:xfrm>
          <a:prstGeom prst="diamond">
            <a:avLst/>
          </a:prstGeom>
          <a:solidFill>
            <a:srgbClr val="FCC7B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夏</a:t>
            </a:r>
            <a:endParaRPr kumimoji="1" lang="ja-JP" altLang="en-US" sz="2400" b="1" dirty="0">
              <a:solidFill>
                <a:schemeClr val="tx1"/>
              </a:solidFill>
            </a:endParaRPr>
          </a:p>
        </p:txBody>
      </p:sp>
      <p:sp>
        <p:nvSpPr>
          <p:cNvPr id="3" name="ひし形 2"/>
          <p:cNvSpPr/>
          <p:nvPr/>
        </p:nvSpPr>
        <p:spPr>
          <a:xfrm>
            <a:off x="3995936" y="1510991"/>
            <a:ext cx="715780" cy="621865"/>
          </a:xfrm>
          <a:prstGeom prst="diamond">
            <a:avLst/>
          </a:prstGeom>
          <a:solidFill>
            <a:srgbClr val="EFFE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冬</a:t>
            </a:r>
            <a:endParaRPr kumimoji="1" lang="ja-JP" altLang="en-US" sz="2400" b="1" dirty="0">
              <a:solidFill>
                <a:schemeClr val="tx1"/>
              </a:solidFill>
            </a:endParaRPr>
          </a:p>
        </p:txBody>
      </p:sp>
      <p:sp>
        <p:nvSpPr>
          <p:cNvPr id="67" name="ひし形 66"/>
          <p:cNvSpPr/>
          <p:nvPr/>
        </p:nvSpPr>
        <p:spPr>
          <a:xfrm>
            <a:off x="7528628" y="1556792"/>
            <a:ext cx="715780" cy="621865"/>
          </a:xfrm>
          <a:prstGeom prst="diamond">
            <a:avLst/>
          </a:prstGeom>
          <a:solidFill>
            <a:srgbClr val="EFFE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冬</a:t>
            </a:r>
            <a:endParaRPr kumimoji="1" lang="ja-JP" altLang="en-US" sz="2400" b="1" dirty="0">
              <a:solidFill>
                <a:schemeClr val="tx1"/>
              </a:solidFill>
            </a:endParaRPr>
          </a:p>
        </p:txBody>
      </p:sp>
      <p:sp>
        <p:nvSpPr>
          <p:cNvPr id="32" name="正方形/長方形 31"/>
          <p:cNvSpPr/>
          <p:nvPr/>
        </p:nvSpPr>
        <p:spPr>
          <a:xfrm>
            <a:off x="107504" y="5229200"/>
            <a:ext cx="8928992" cy="954107"/>
          </a:xfrm>
          <a:prstGeom prst="rect">
            <a:avLst/>
          </a:prstGeom>
          <a:gradFill flip="none" rotWithShape="1">
            <a:gsLst>
              <a:gs pos="0">
                <a:srgbClr val="FFFF69"/>
              </a:gs>
              <a:gs pos="43000">
                <a:schemeClr val="bg1"/>
              </a:gs>
            </a:gsLst>
            <a:lin ang="16200000" scaled="1"/>
            <a:tileRect/>
          </a:gradFill>
          <a:ln w="38100">
            <a:solidFill>
              <a:srgbClr val="FFFF00"/>
            </a:solidFill>
          </a:ln>
        </p:spPr>
        <p:txBody>
          <a:bodyPr wrap="square">
            <a:spAutoFit/>
          </a:bodyPr>
          <a:lstStyle/>
          <a:p>
            <a:pPr algn="ctr"/>
            <a:r>
              <a:rPr lang="ja-JP" altLang="en-US" sz="2800" b="1" dirty="0" smtClean="0"/>
              <a:t>融解期</a:t>
            </a:r>
            <a:r>
              <a:rPr lang="en-US" altLang="ja-JP" sz="2800" b="1" dirty="0" smtClean="0"/>
              <a:t> </a:t>
            </a:r>
            <a:r>
              <a:rPr lang="ja-JP" altLang="en-US" sz="2800" b="1" dirty="0" smtClean="0"/>
              <a:t>の長期化にも関わらず、</a:t>
            </a:r>
            <a:endParaRPr lang="en-US" altLang="ja-JP" sz="2800" b="1" dirty="0" smtClean="0"/>
          </a:p>
          <a:p>
            <a:pPr algn="ctr"/>
            <a:r>
              <a:rPr lang="en-US" altLang="ja-JP" sz="2800" b="1" dirty="0" smtClean="0"/>
              <a:t>12</a:t>
            </a:r>
            <a:r>
              <a:rPr lang="ja-JP" altLang="en-US" sz="2800" b="1" dirty="0" smtClean="0"/>
              <a:t>月は、ほぼ同じ面積まで回復</a:t>
            </a:r>
            <a:endParaRPr lang="ja-JP" altLang="en-US" sz="2800" b="1" dirty="0"/>
          </a:p>
        </p:txBody>
      </p:sp>
    </p:spTree>
    <p:extLst>
      <p:ext uri="{BB962C8B-B14F-4D97-AF65-F5344CB8AC3E}">
        <p14:creationId xmlns:p14="http://schemas.microsoft.com/office/powerpoint/2010/main" val="379299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8"/>
                                        </p:tgtEl>
                                      </p:cBhvr>
                                    </p:animEffect>
                                    <p:set>
                                      <p:cBhvr>
                                        <p:cTn id="7" dur="1" fill="hold">
                                          <p:stCondLst>
                                            <p:cond delay="499"/>
                                          </p:stCondLst>
                                        </p:cTn>
                                        <p:tgtEl>
                                          <p:spTgt spid="4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7"/>
                                        </p:tgtEl>
                                      </p:cBhvr>
                                    </p:animEffect>
                                    <p:set>
                                      <p:cBhvr>
                                        <p:cTn id="10" dur="1" fill="hold">
                                          <p:stCondLst>
                                            <p:cond delay="499"/>
                                          </p:stCondLst>
                                        </p:cTn>
                                        <p:tgtEl>
                                          <p:spTgt spid="4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6" grpId="0" animBg="1"/>
      <p:bldP spid="3" grpId="0" animBg="1"/>
      <p:bldP spid="67"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104" y="1105486"/>
            <a:ext cx="7771555" cy="52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48" y="1148346"/>
            <a:ext cx="4049514" cy="5521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179512" y="6315935"/>
            <a:ext cx="2416111" cy="369332"/>
          </a:xfrm>
          <a:prstGeom prst="rect">
            <a:avLst/>
          </a:prstGeom>
          <a:ln w="15875">
            <a:noFill/>
          </a:ln>
        </p:spPr>
        <p:txBody>
          <a:bodyPr wrap="none">
            <a:spAutoFit/>
          </a:bodyPr>
          <a:lstStyle/>
          <a:p>
            <a:r>
              <a:rPr lang="en-US" altLang="ja-JP" b="1" dirty="0" smtClean="0">
                <a:latin typeface="Times New Roman" pitchFamily="18" charset="0"/>
                <a:cs typeface="Times New Roman" pitchFamily="18" charset="0"/>
              </a:rPr>
              <a:t>Inoue and Hori  (2011)</a:t>
            </a:r>
          </a:p>
        </p:txBody>
      </p:sp>
      <p:sp>
        <p:nvSpPr>
          <p:cNvPr id="10" name="スライド番号プレースホルダー 4"/>
          <p:cNvSpPr>
            <a:spLocks noGrp="1"/>
          </p:cNvSpPr>
          <p:nvPr>
            <p:ph type="sldNum" sz="quarter" idx="12"/>
          </p:nvPr>
        </p:nvSpPr>
        <p:spPr>
          <a:xfrm>
            <a:off x="6553200" y="6356350"/>
            <a:ext cx="2133600" cy="365125"/>
          </a:xfrm>
        </p:spPr>
        <p:txBody>
          <a:bodyPr/>
          <a:lstStyle/>
          <a:p>
            <a:fld id="{AFB6C465-0776-469D-9AF3-2D466F445177}" type="slidenum">
              <a:rPr kumimoji="1" lang="ja-JP" altLang="en-US" smtClean="0"/>
              <a:t>6</a:t>
            </a:fld>
            <a:endParaRPr kumimoji="1" lang="ja-JP" altLang="en-US"/>
          </a:p>
        </p:txBody>
      </p:sp>
      <p:sp>
        <p:nvSpPr>
          <p:cNvPr id="11" name="正方形/長方形 10"/>
          <p:cNvSpPr/>
          <p:nvPr/>
        </p:nvSpPr>
        <p:spPr>
          <a:xfrm>
            <a:off x="-8148" y="11372"/>
            <a:ext cx="9152148" cy="468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b="1" dirty="0">
              <a:solidFill>
                <a:schemeClr val="tx1"/>
              </a:solidFill>
              <a:latin typeface="Times New Roman" pitchFamily="18" charset="0"/>
              <a:cs typeface="Times New Roman" pitchFamily="18" charset="0"/>
            </a:endParaRPr>
          </a:p>
        </p:txBody>
      </p:sp>
      <p:sp>
        <p:nvSpPr>
          <p:cNvPr id="17" name="正方形/長方形 16"/>
          <p:cNvSpPr/>
          <p:nvPr/>
        </p:nvSpPr>
        <p:spPr>
          <a:xfrm>
            <a:off x="-17847" y="236950"/>
            <a:ext cx="9168665" cy="718913"/>
          </a:xfrm>
          <a:prstGeom prst="rect">
            <a:avLst/>
          </a:prstGeom>
          <a:gradFill flip="none" rotWithShape="1">
            <a:gsLst>
              <a:gs pos="0">
                <a:srgbClr val="E1FDFF"/>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solidFill>
                <a:latin typeface="Times New Roman" pitchFamily="18" charset="0"/>
                <a:cs typeface="Times New Roman" pitchFamily="18" charset="0"/>
              </a:rPr>
              <a:t>         低気圧</a:t>
            </a:r>
            <a:r>
              <a:rPr lang="ja-JP" altLang="en-US" sz="3200" b="1" dirty="0">
                <a:solidFill>
                  <a:schemeClr val="tx1"/>
                </a:solidFill>
                <a:latin typeface="Times New Roman" pitchFamily="18" charset="0"/>
                <a:cs typeface="Times New Roman" pitchFamily="18" charset="0"/>
              </a:rPr>
              <a:t>通過に伴う海氷</a:t>
            </a:r>
            <a:r>
              <a:rPr lang="ja-JP" altLang="en-US" sz="3200" b="1" dirty="0" smtClean="0">
                <a:solidFill>
                  <a:schemeClr val="tx1"/>
                </a:solidFill>
                <a:latin typeface="Times New Roman" pitchFamily="18" charset="0"/>
                <a:cs typeface="Times New Roman" pitchFamily="18" charset="0"/>
              </a:rPr>
              <a:t>増加の例 </a:t>
            </a:r>
            <a:r>
              <a:rPr lang="en-US" altLang="ja-JP" sz="3200" b="1" dirty="0" smtClean="0">
                <a:solidFill>
                  <a:schemeClr val="tx1"/>
                </a:solidFill>
                <a:latin typeface="Times New Roman" pitchFamily="18" charset="0"/>
                <a:cs typeface="Times New Roman" pitchFamily="18" charset="0"/>
              </a:rPr>
              <a:t>(2010</a:t>
            </a:r>
            <a:r>
              <a:rPr lang="ja-JP" altLang="en-US" sz="3200" b="1" dirty="0" smtClean="0">
                <a:solidFill>
                  <a:schemeClr val="tx1"/>
                </a:solidFill>
                <a:latin typeface="Times New Roman" pitchFamily="18" charset="0"/>
                <a:cs typeface="Times New Roman" pitchFamily="18" charset="0"/>
              </a:rPr>
              <a:t>年</a:t>
            </a:r>
            <a:r>
              <a:rPr lang="en-US" altLang="ja-JP" sz="3200" b="1" dirty="0" smtClean="0">
                <a:solidFill>
                  <a:schemeClr val="tx1"/>
                </a:solidFill>
                <a:latin typeface="Times New Roman" pitchFamily="18" charset="0"/>
                <a:cs typeface="Times New Roman" pitchFamily="18" charset="0"/>
              </a:rPr>
              <a:t>)</a:t>
            </a:r>
            <a:endParaRPr lang="ja-JP" altLang="en-US" sz="3200" b="1" dirty="0">
              <a:solidFill>
                <a:schemeClr val="tx1"/>
              </a:solidFill>
            </a:endParaRPr>
          </a:p>
        </p:txBody>
      </p:sp>
      <p:sp>
        <p:nvSpPr>
          <p:cNvPr id="18" name="角丸四角形 17"/>
          <p:cNvSpPr/>
          <p:nvPr/>
        </p:nvSpPr>
        <p:spPr>
          <a:xfrm>
            <a:off x="73627" y="261226"/>
            <a:ext cx="1017926" cy="554167"/>
          </a:xfrm>
          <a:prstGeom prst="roundRect">
            <a:avLst/>
          </a:prstGeom>
          <a:gradFill flip="none" rotWithShape="1">
            <a:gsLst>
              <a:gs pos="0">
                <a:srgbClr val="9BC3FF"/>
              </a:gs>
              <a:gs pos="6000">
                <a:schemeClr val="accent1">
                  <a:tint val="44500"/>
                  <a:satMod val="160000"/>
                </a:schemeClr>
              </a:gs>
              <a:gs pos="100000">
                <a:schemeClr val="bg1"/>
              </a:gs>
            </a:gsLst>
            <a:lin ang="2700000" scaled="1"/>
            <a:tileRect/>
          </a:gradFill>
          <a:ln>
            <a:gradFill flip="none" rotWithShape="1">
              <a:gsLst>
                <a:gs pos="0">
                  <a:srgbClr val="3366FF"/>
                </a:gs>
                <a:gs pos="100000">
                  <a:schemeClr val="accent1">
                    <a:tint val="44500"/>
                    <a:satMod val="160000"/>
                  </a:schemeClr>
                </a:gs>
                <a:gs pos="100000">
                  <a:schemeClr val="accent1">
                    <a:tint val="23500"/>
                    <a:satMod val="160000"/>
                    <a:lumMod val="80000"/>
                    <a:lumOff val="2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背景</a:t>
            </a:r>
            <a:endParaRPr lang="ja-JP" altLang="en-US" sz="2800" b="1" dirty="0">
              <a:solidFill>
                <a:schemeClr val="tx1"/>
              </a:solidFill>
            </a:endParaRPr>
          </a:p>
        </p:txBody>
      </p:sp>
      <p:cxnSp>
        <p:nvCxnSpPr>
          <p:cNvPr id="19" name="直線コネクタ 18"/>
          <p:cNvCxnSpPr/>
          <p:nvPr/>
        </p:nvCxnSpPr>
        <p:spPr>
          <a:xfrm>
            <a:off x="0" y="980728"/>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円/楕円 1"/>
          <p:cNvSpPr/>
          <p:nvPr/>
        </p:nvSpPr>
        <p:spPr>
          <a:xfrm>
            <a:off x="4315709" y="1509760"/>
            <a:ext cx="792088" cy="640720"/>
          </a:xfrm>
          <a:prstGeom prst="ellipse">
            <a:avLst/>
          </a:prstGeom>
          <a:solidFill>
            <a:srgbClr val="D6FCFE"/>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latin typeface="Times New Roman" pitchFamily="18" charset="0"/>
                <a:cs typeface="Times New Roman" pitchFamily="18" charset="0"/>
              </a:rPr>
              <a:t>L</a:t>
            </a:r>
            <a:endParaRPr kumimoji="1" lang="ja-JP" altLang="en-US" sz="3200" dirty="0">
              <a:solidFill>
                <a:schemeClr val="tx1"/>
              </a:solidFill>
              <a:latin typeface="Times New Roman" pitchFamily="18" charset="0"/>
              <a:cs typeface="Times New Roman" pitchFamily="18" charset="0"/>
            </a:endParaRPr>
          </a:p>
        </p:txBody>
      </p:sp>
      <p:sp>
        <p:nvSpPr>
          <p:cNvPr id="3" name="四角形吹き出し 2"/>
          <p:cNvSpPr/>
          <p:nvPr/>
        </p:nvSpPr>
        <p:spPr>
          <a:xfrm>
            <a:off x="5328083" y="1268760"/>
            <a:ext cx="1800200" cy="360040"/>
          </a:xfrm>
          <a:prstGeom prst="wedgeRectCallout">
            <a:avLst>
              <a:gd name="adj1" fmla="val -74484"/>
              <a:gd name="adj2" fmla="val 13217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rPr>
              <a:t>低気圧発生</a:t>
            </a:r>
            <a:endParaRPr kumimoji="1" lang="ja-JP" altLang="en-US" sz="2000" b="1" dirty="0">
              <a:solidFill>
                <a:schemeClr val="tx1"/>
              </a:solidFill>
            </a:endParaRPr>
          </a:p>
        </p:txBody>
      </p:sp>
      <p:sp>
        <p:nvSpPr>
          <p:cNvPr id="20" name="四角形吹き出し 19"/>
          <p:cNvSpPr/>
          <p:nvPr/>
        </p:nvSpPr>
        <p:spPr>
          <a:xfrm>
            <a:off x="6444208" y="3067917"/>
            <a:ext cx="1008112" cy="360040"/>
          </a:xfrm>
          <a:prstGeom prst="wedgeRectCallout">
            <a:avLst>
              <a:gd name="adj1" fmla="val -75383"/>
              <a:gd name="adj2" fmla="val 6474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消滅</a:t>
            </a:r>
            <a:endParaRPr kumimoji="1" lang="ja-JP" altLang="en-US" sz="2000" b="1" dirty="0">
              <a:solidFill>
                <a:schemeClr val="tx1"/>
              </a:solidFill>
            </a:endParaRPr>
          </a:p>
        </p:txBody>
      </p:sp>
      <p:sp>
        <p:nvSpPr>
          <p:cNvPr id="9" name="下矢印 8"/>
          <p:cNvSpPr/>
          <p:nvPr/>
        </p:nvSpPr>
        <p:spPr>
          <a:xfrm>
            <a:off x="2179988" y="2487480"/>
            <a:ext cx="399887" cy="792088"/>
          </a:xfrm>
          <a:prstGeom prst="downArrow">
            <a:avLst/>
          </a:prstGeom>
          <a:solidFill>
            <a:srgbClr val="00B0F0"/>
          </a:solidFill>
          <a:ln>
            <a:solidFill>
              <a:srgbClr val="EF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a:off x="2195736" y="3789040"/>
            <a:ext cx="399887" cy="792088"/>
          </a:xfrm>
          <a:prstGeom prst="downArrow">
            <a:avLst/>
          </a:prstGeom>
          <a:solidFill>
            <a:srgbClr val="00B0F0"/>
          </a:solidFill>
          <a:ln>
            <a:solidFill>
              <a:srgbClr val="EF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a:off x="2195736" y="5157192"/>
            <a:ext cx="399887" cy="792088"/>
          </a:xfrm>
          <a:prstGeom prst="downArrow">
            <a:avLst/>
          </a:prstGeom>
          <a:solidFill>
            <a:srgbClr val="00B0F0"/>
          </a:solidFill>
          <a:ln>
            <a:solidFill>
              <a:srgbClr val="EF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rot="10800000">
            <a:off x="2803961" y="2924944"/>
            <a:ext cx="399887" cy="484159"/>
          </a:xfrm>
          <a:prstGeom prst="downArrow">
            <a:avLst/>
          </a:prstGeom>
          <a:solidFill>
            <a:srgbClr val="F27F68"/>
          </a:solidFill>
          <a:ln>
            <a:solidFill>
              <a:srgbClr val="EF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23"/>
          <p:cNvSpPr/>
          <p:nvPr/>
        </p:nvSpPr>
        <p:spPr>
          <a:xfrm rot="10800000">
            <a:off x="2843808" y="4221088"/>
            <a:ext cx="399887" cy="504056"/>
          </a:xfrm>
          <a:prstGeom prst="downArrow">
            <a:avLst/>
          </a:prstGeom>
          <a:solidFill>
            <a:srgbClr val="F27F68"/>
          </a:solidFill>
          <a:ln>
            <a:solidFill>
              <a:srgbClr val="EF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rot="10800000">
            <a:off x="2915816" y="5589240"/>
            <a:ext cx="399887" cy="576064"/>
          </a:xfrm>
          <a:prstGeom prst="downArrow">
            <a:avLst/>
          </a:prstGeom>
          <a:solidFill>
            <a:srgbClr val="F27F68"/>
          </a:solidFill>
          <a:ln>
            <a:solidFill>
              <a:srgbClr val="EF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39509" y="4995173"/>
            <a:ext cx="9183509" cy="954107"/>
          </a:xfrm>
          <a:prstGeom prst="rect">
            <a:avLst/>
          </a:prstGeom>
          <a:gradFill flip="none" rotWithShape="1">
            <a:gsLst>
              <a:gs pos="0">
                <a:srgbClr val="FFFF69"/>
              </a:gs>
              <a:gs pos="43000">
                <a:schemeClr val="bg1"/>
              </a:gs>
            </a:gsLst>
            <a:lin ang="16200000" scaled="1"/>
            <a:tileRect/>
          </a:gradFill>
          <a:ln w="38100">
            <a:solidFill>
              <a:srgbClr val="FFFF00"/>
            </a:solidFill>
          </a:ln>
        </p:spPr>
        <p:txBody>
          <a:bodyPr wrap="square">
            <a:spAutoFit/>
          </a:bodyPr>
          <a:lstStyle/>
          <a:p>
            <a:pPr algn="ctr"/>
            <a:r>
              <a:rPr lang="ja-JP" altLang="en-US" sz="2800" b="1" dirty="0" smtClean="0"/>
              <a:t>低気圧の通過に伴う</a:t>
            </a:r>
            <a:endParaRPr lang="en-US" altLang="ja-JP" sz="2800" b="1" dirty="0" smtClean="0"/>
          </a:p>
          <a:p>
            <a:pPr algn="ctr"/>
            <a:r>
              <a:rPr lang="ja-JP" altLang="en-US" sz="2800" b="1" dirty="0"/>
              <a:t>海</a:t>
            </a:r>
            <a:r>
              <a:rPr lang="ja-JP" altLang="en-US" sz="2800" b="1" dirty="0" smtClean="0"/>
              <a:t>氷域からの寒気移流によって結氷。</a:t>
            </a:r>
            <a:endParaRPr lang="en-US" altLang="ja-JP" sz="2800" b="1" dirty="0" smtClean="0"/>
          </a:p>
        </p:txBody>
      </p:sp>
      <p:sp>
        <p:nvSpPr>
          <p:cNvPr id="26" name="円/楕円 25"/>
          <p:cNvSpPr/>
          <p:nvPr/>
        </p:nvSpPr>
        <p:spPr>
          <a:xfrm>
            <a:off x="1475656" y="2127440"/>
            <a:ext cx="759927" cy="720080"/>
          </a:xfrm>
          <a:prstGeom prst="ellipse">
            <a:avLst/>
          </a:prstGeom>
          <a:solidFill>
            <a:srgbClr val="D6FC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寒気</a:t>
            </a:r>
            <a:endParaRPr kumimoji="1" lang="ja-JP" altLang="en-US" b="1" dirty="0">
              <a:solidFill>
                <a:schemeClr val="tx1"/>
              </a:solidFill>
            </a:endParaRPr>
          </a:p>
        </p:txBody>
      </p:sp>
      <p:sp>
        <p:nvSpPr>
          <p:cNvPr id="27" name="円/楕円 26"/>
          <p:cNvSpPr/>
          <p:nvPr/>
        </p:nvSpPr>
        <p:spPr>
          <a:xfrm>
            <a:off x="3091993" y="3284984"/>
            <a:ext cx="759927" cy="720080"/>
          </a:xfrm>
          <a:prstGeom prst="ellipse">
            <a:avLst/>
          </a:prstGeom>
          <a:solidFill>
            <a:srgbClr val="FCC7B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暖気</a:t>
            </a:r>
            <a:endParaRPr kumimoji="1" lang="ja-JP" altLang="en-US" b="1" dirty="0">
              <a:solidFill>
                <a:schemeClr val="tx1"/>
              </a:solidFill>
            </a:endParaRPr>
          </a:p>
        </p:txBody>
      </p:sp>
    </p:spTree>
    <p:extLst>
      <p:ext uri="{BB962C8B-B14F-4D97-AF65-F5344CB8AC3E}">
        <p14:creationId xmlns:p14="http://schemas.microsoft.com/office/powerpoint/2010/main" val="297225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1.11111E-6 7.4948E-7 C -0.00035 0.01573 -0.00035 0.03146 -0.00087 0.04719 C -0.00174 0.07495 -0.0092 0.1004 0.00798 0.11566 C 0.00972 0.12237 0.01336 0.127 0.01771 0.13093 C 0.01892 0.13324 0.02014 0.13579 0.02135 0.1381 C 0.02257 0.14041 0.02656 0.14273 0.02656 0.14273 C 0.02812 0.14597 0.03055 0.15105 0.03281 0.15337 C 0.03437 0.15499 0.03646 0.15545 0.03802 0.15684 C 0.03923 0.16193 0.04271 0.16655 0.046 0.16979 C 0.04809 0.17187 0.05225 0.17581 0.05225 0.17581 C 0.05416 0.17951 0.05659 0.18136 0.0585 0.18506 C 0.06024 0.18853 0.06111 0.19223 0.06284 0.1957 C 0.06493 0.20403 0.0651 0.20056 0.06371 0.20634 C 0.06701 0.21999 0.06267 0.20865 0.07083 0.21582 C 0.0717 0.21652 0.07239 0.21768 0.07343 0.21814 C 0.07517 0.21906 0.07882 0.22045 0.07882 0.22045 C 0.07916 0.22161 0.07899 0.22323 0.07968 0.22415 C 0.08055 0.22531 0.08211 0.22554 0.08316 0.22647 C 0.08871 0.23155 0.09514 0.23641 0.10173 0.23942 C 0.10659 0.24543 0.1151 0.24543 0.12135 0.24659 C 0.12916 0.25006 0.1309 0.24659 0.13628 0.24173 C 0.13784 0.23526 0.13819 0.23271 0.14253 0.22878 C 0.14548 0.22924 0.15139 0.22994 0.15139 0.22994 " pathEditMode="relative" ptsTypes="ffffffffffffffffffffffA">
                                      <p:cBhvr>
                                        <p:cTn id="14" dur="3000" fill="hold"/>
                                        <p:tgtEl>
                                          <p:spTgt spid="2"/>
                                        </p:tgtEl>
                                        <p:attrNameLst>
                                          <p:attrName>ppt_x</p:attrName>
                                          <p:attrName>ppt_y</p:attrName>
                                        </p:attrNameLst>
                                      </p:cBhvr>
                                    </p:animMotion>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20" grpId="0" animBg="1"/>
      <p:bldP spid="9" grpId="0" animBg="1"/>
      <p:bldP spid="21" grpId="0" animBg="1"/>
      <p:bldP spid="22" grpId="0" animBg="1"/>
      <p:bldP spid="23" grpId="0" animBg="1"/>
      <p:bldP spid="24" grpId="0" animBg="1"/>
      <p:bldP spid="25" grpId="0" animBg="1"/>
      <p:bldP spid="1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827584" y="1281642"/>
            <a:ext cx="7920880" cy="3155470"/>
          </a:xfrm>
          <a:prstGeom prst="roundRect">
            <a:avLst/>
          </a:prstGeom>
          <a:solidFill>
            <a:srgbClr val="E0FEDE"/>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611560" y="1556792"/>
            <a:ext cx="5544616" cy="877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rgbClr val="00B050"/>
              </a:buClr>
              <a:buBlip>
                <a:blip r:embed="rId2"/>
              </a:buBlip>
            </a:pPr>
            <a:r>
              <a:rPr kumimoji="1" lang="ja-JP" altLang="en-US" sz="2400" b="1" u="sng" dirty="0" smtClean="0">
                <a:solidFill>
                  <a:schemeClr val="tx1"/>
                </a:solidFill>
              </a:rPr>
              <a:t>月単位や季節単位の変動に着目</a:t>
            </a:r>
            <a:endParaRPr kumimoji="1" lang="en-US" altLang="ja-JP" sz="2400" b="1" u="sng" dirty="0" smtClean="0">
              <a:solidFill>
                <a:schemeClr val="tx1"/>
              </a:solidFill>
            </a:endParaRPr>
          </a:p>
        </p:txBody>
      </p:sp>
      <p:sp>
        <p:nvSpPr>
          <p:cNvPr id="4" name="正方形/長方形 3"/>
          <p:cNvSpPr/>
          <p:nvPr/>
        </p:nvSpPr>
        <p:spPr>
          <a:xfrm>
            <a:off x="1043608" y="360040"/>
            <a:ext cx="7056784"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本研究</a:t>
            </a:r>
            <a:r>
              <a:rPr lang="ja-JP" altLang="en-US" sz="3200" b="1" dirty="0" smtClean="0">
                <a:solidFill>
                  <a:schemeClr val="tx1"/>
                </a:solidFill>
              </a:rPr>
              <a:t>の目的</a:t>
            </a:r>
            <a:endParaRPr kumimoji="1" lang="ja-JP" altLang="en-US" sz="3200" b="1" dirty="0">
              <a:solidFill>
                <a:schemeClr val="tx1"/>
              </a:solidFill>
            </a:endParaRPr>
          </a:p>
        </p:txBody>
      </p:sp>
      <p:sp>
        <p:nvSpPr>
          <p:cNvPr id="11" name="正方形/長方形 10"/>
          <p:cNvSpPr/>
          <p:nvPr/>
        </p:nvSpPr>
        <p:spPr>
          <a:xfrm>
            <a:off x="1349597" y="2309971"/>
            <a:ext cx="4176464" cy="830997"/>
          </a:xfrm>
          <a:prstGeom prst="rect">
            <a:avLst/>
          </a:prstGeom>
          <a:gradFill flip="none" rotWithShape="1">
            <a:gsLst>
              <a:gs pos="0">
                <a:srgbClr val="9AECFC"/>
              </a:gs>
              <a:gs pos="22000">
                <a:schemeClr val="bg1"/>
              </a:gs>
            </a:gsLst>
            <a:lin ang="16200000" scaled="1"/>
            <a:tileRect/>
          </a:gradFill>
          <a:ln w="38100">
            <a:solidFill>
              <a:srgbClr val="0057D6"/>
            </a:solidFill>
          </a:ln>
        </p:spPr>
        <p:txBody>
          <a:bodyPr wrap="square">
            <a:spAutoFit/>
          </a:bodyPr>
          <a:lstStyle/>
          <a:p>
            <a:pPr algn="ctr"/>
            <a:r>
              <a:rPr lang="ja-JP" altLang="en-US" sz="2400" b="1" dirty="0" smtClean="0">
                <a:latin typeface="Times New Roman" pitchFamily="18" charset="0"/>
                <a:cs typeface="Times New Roman" pitchFamily="18" charset="0"/>
              </a:rPr>
              <a:t>海氷増加と低気圧の関係</a:t>
            </a:r>
            <a:endParaRPr lang="en-US" altLang="ja-JP" sz="2400" b="1" dirty="0" smtClean="0">
              <a:latin typeface="Times New Roman" pitchFamily="18" charset="0"/>
              <a:cs typeface="Times New Roman" pitchFamily="18" charset="0"/>
            </a:endParaRPr>
          </a:p>
          <a:p>
            <a:pPr algn="ctr"/>
            <a:r>
              <a:rPr lang="en-US" altLang="ja-JP" sz="2400" b="1" dirty="0" smtClean="0">
                <a:latin typeface="Times New Roman" pitchFamily="18" charset="0"/>
                <a:cs typeface="Times New Roman" pitchFamily="18" charset="0"/>
              </a:rPr>
              <a:t>[ Inoue and Hori., 2011 ]</a:t>
            </a:r>
            <a:endParaRPr lang="ja-JP" altLang="en-US" sz="2400" b="1" dirty="0"/>
          </a:p>
        </p:txBody>
      </p:sp>
      <p:sp>
        <p:nvSpPr>
          <p:cNvPr id="12" name="正方形/長方形 11"/>
          <p:cNvSpPr/>
          <p:nvPr/>
        </p:nvSpPr>
        <p:spPr>
          <a:xfrm>
            <a:off x="68606" y="5088086"/>
            <a:ext cx="9006788" cy="1077218"/>
          </a:xfrm>
          <a:prstGeom prst="rect">
            <a:avLst/>
          </a:prstGeom>
          <a:gradFill flip="none" rotWithShape="1">
            <a:gsLst>
              <a:gs pos="0">
                <a:srgbClr val="FFFF69"/>
              </a:gs>
              <a:gs pos="43000">
                <a:schemeClr val="bg1"/>
              </a:gs>
            </a:gsLst>
            <a:lin ang="16200000" scaled="1"/>
            <a:tileRect/>
          </a:gradFill>
          <a:ln w="38100">
            <a:solidFill>
              <a:srgbClr val="FFFF00"/>
            </a:solidFill>
          </a:ln>
        </p:spPr>
        <p:txBody>
          <a:bodyPr wrap="square">
            <a:spAutoFit/>
          </a:bodyPr>
          <a:lstStyle/>
          <a:p>
            <a:pPr algn="ctr"/>
            <a:r>
              <a:rPr lang="ja-JP" altLang="en-US" sz="3200" b="1" dirty="0" smtClean="0"/>
              <a:t>北極海における海</a:t>
            </a:r>
            <a:r>
              <a:rPr lang="ja-JP" altLang="en-US" sz="3200" b="1" dirty="0"/>
              <a:t>氷</a:t>
            </a:r>
            <a:r>
              <a:rPr lang="ja-JP" altLang="en-US" sz="3200" b="1" dirty="0" smtClean="0"/>
              <a:t>増加期の大気と海氷の関係を日データを用いて、明らか</a:t>
            </a:r>
            <a:r>
              <a:rPr lang="ja-JP" altLang="en-US" sz="3200" b="1" dirty="0"/>
              <a:t>にする事を目的とする</a:t>
            </a:r>
            <a:r>
              <a:rPr lang="ja-JP" altLang="en-US" sz="3200" b="1" dirty="0" smtClean="0"/>
              <a:t>。</a:t>
            </a:r>
            <a:endParaRPr lang="ja-JP" altLang="en-US" sz="3200" b="1" dirty="0"/>
          </a:p>
        </p:txBody>
      </p:sp>
      <p:sp>
        <p:nvSpPr>
          <p:cNvPr id="15" name="左矢印 14"/>
          <p:cNvSpPr/>
          <p:nvPr/>
        </p:nvSpPr>
        <p:spPr>
          <a:xfrm rot="16200000">
            <a:off x="4248551" y="4328515"/>
            <a:ext cx="646901" cy="576064"/>
          </a:xfrm>
          <a:prstGeom prst="leftArrow">
            <a:avLst/>
          </a:prstGeom>
          <a:gradFill flip="none" rotWithShape="1">
            <a:gsLst>
              <a:gs pos="0">
                <a:srgbClr val="FFFF00"/>
              </a:gs>
              <a:gs pos="99000">
                <a:schemeClr val="bg1"/>
              </a:gs>
              <a:gs pos="100000">
                <a:schemeClr val="bg1"/>
              </a:gs>
            </a:gsLst>
            <a:lin ang="189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16605" y="4554554"/>
            <a:ext cx="1017926" cy="548680"/>
          </a:xfrm>
          <a:prstGeom prst="roundRect">
            <a:avLst/>
          </a:prstGeom>
          <a:solidFill>
            <a:srgbClr val="FFFFD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目的</a:t>
            </a:r>
          </a:p>
        </p:txBody>
      </p:sp>
      <p:cxnSp>
        <p:nvCxnSpPr>
          <p:cNvPr id="10" name="直線コネクタ 9"/>
          <p:cNvCxnSpPr/>
          <p:nvPr/>
        </p:nvCxnSpPr>
        <p:spPr>
          <a:xfrm>
            <a:off x="0" y="980728"/>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825568" y="1124744"/>
            <a:ext cx="1728192" cy="548680"/>
          </a:xfrm>
          <a:prstGeom prst="roundRect">
            <a:avLst/>
          </a:prstGeom>
          <a:solidFill>
            <a:srgbClr val="C7FFA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先行研究</a:t>
            </a:r>
            <a:endParaRPr lang="ja-JP" altLang="en-US" sz="2800" b="1" dirty="0">
              <a:solidFill>
                <a:schemeClr val="tx1"/>
              </a:solidFill>
            </a:endParaRPr>
          </a:p>
        </p:txBody>
      </p:sp>
      <p:sp>
        <p:nvSpPr>
          <p:cNvPr id="7" name="四角形吹き出し 6"/>
          <p:cNvSpPr/>
          <p:nvPr/>
        </p:nvSpPr>
        <p:spPr>
          <a:xfrm>
            <a:off x="5796136" y="2204864"/>
            <a:ext cx="2693008" cy="432048"/>
          </a:xfrm>
          <a:prstGeom prst="wedgeRectCallout">
            <a:avLst>
              <a:gd name="adj1" fmla="val -71596"/>
              <a:gd name="adj2" fmla="val 39953"/>
            </a:avLst>
          </a:prstGeom>
          <a:gradFill flip="none" rotWithShape="1">
            <a:gsLst>
              <a:gs pos="0">
                <a:srgbClr val="D6F9FE"/>
              </a:gs>
              <a:gs pos="22000">
                <a:schemeClr val="bg1">
                  <a:lumMod val="52000"/>
                  <a:lumOff val="48000"/>
                </a:schemeClr>
              </a:gs>
              <a:gs pos="100000">
                <a:schemeClr val="bg1"/>
              </a:gs>
            </a:gsLst>
            <a:lin ang="16200000" scaled="1"/>
            <a:tileRect/>
          </a:grad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chemeClr val="tx1"/>
                </a:solidFill>
              </a:rPr>
              <a:t>2010</a:t>
            </a:r>
            <a:r>
              <a:rPr kumimoji="1" lang="ja-JP" altLang="en-US" sz="2000" b="1" dirty="0" smtClean="0">
                <a:solidFill>
                  <a:schemeClr val="tx1"/>
                </a:solidFill>
              </a:rPr>
              <a:t>年 の</a:t>
            </a:r>
            <a:r>
              <a:rPr kumimoji="1" lang="en-US" altLang="ja-JP" sz="2000" b="1" dirty="0" smtClean="0">
                <a:solidFill>
                  <a:schemeClr val="tx1"/>
                </a:solidFill>
              </a:rPr>
              <a:t>1</a:t>
            </a:r>
            <a:r>
              <a:rPr kumimoji="1" lang="ja-JP" altLang="en-US" sz="2000" b="1" dirty="0" smtClean="0">
                <a:solidFill>
                  <a:schemeClr val="tx1"/>
                </a:solidFill>
              </a:rPr>
              <a:t>事例を確認</a:t>
            </a:r>
            <a:endParaRPr kumimoji="1" lang="ja-JP" altLang="en-US" sz="2000" b="1" dirty="0">
              <a:solidFill>
                <a:schemeClr val="tx1"/>
              </a:solidFill>
            </a:endParaRPr>
          </a:p>
        </p:txBody>
      </p:sp>
      <p:sp>
        <p:nvSpPr>
          <p:cNvPr id="17" name="正方形/長方形 16"/>
          <p:cNvSpPr/>
          <p:nvPr/>
        </p:nvSpPr>
        <p:spPr>
          <a:xfrm>
            <a:off x="1043608" y="3239550"/>
            <a:ext cx="7632848" cy="1053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00B050"/>
              </a:buClr>
              <a:buBlip>
                <a:blip r:embed="rId3"/>
              </a:buBlip>
            </a:pPr>
            <a:r>
              <a:rPr kumimoji="1" lang="ja-JP" altLang="en-US" sz="2400" b="1" u="sng" dirty="0" smtClean="0">
                <a:solidFill>
                  <a:schemeClr val="tx1"/>
                </a:solidFill>
              </a:rPr>
              <a:t>海氷増加期や日変動に着目した事例が少ない。</a:t>
            </a:r>
            <a:endParaRPr kumimoji="1" lang="en-US" altLang="ja-JP" sz="2400" b="1" u="sng" dirty="0" smtClean="0">
              <a:solidFill>
                <a:schemeClr val="tx1"/>
              </a:solidFill>
            </a:endParaRPr>
          </a:p>
          <a:p>
            <a:pPr>
              <a:buClr>
                <a:srgbClr val="00B050"/>
              </a:buClr>
            </a:pPr>
            <a:r>
              <a:rPr lang="ja-JP" altLang="en-US" sz="2400" b="1" u="sng" dirty="0" smtClean="0">
                <a:solidFill>
                  <a:schemeClr val="tx1"/>
                </a:solidFill>
              </a:rPr>
              <a:t>どのような大気場が海氷生成に</a:t>
            </a:r>
            <a:r>
              <a:rPr kumimoji="1" lang="ja-JP" altLang="en-US" sz="2400" b="1" u="sng" dirty="0" smtClean="0">
                <a:solidFill>
                  <a:schemeClr val="tx1"/>
                </a:solidFill>
              </a:rPr>
              <a:t>影響を与えているのか？</a:t>
            </a:r>
            <a:endParaRPr kumimoji="1" lang="en-US" altLang="ja-JP" sz="2400" b="1" u="sng" dirty="0" smtClean="0">
              <a:solidFill>
                <a:schemeClr val="tx1"/>
              </a:solidFill>
            </a:endParaRPr>
          </a:p>
        </p:txBody>
      </p:sp>
      <p:sp>
        <p:nvSpPr>
          <p:cNvPr id="18" name="爆発 2 17"/>
          <p:cNvSpPr/>
          <p:nvPr/>
        </p:nvSpPr>
        <p:spPr>
          <a:xfrm rot="20489228">
            <a:off x="-479850" y="2608880"/>
            <a:ext cx="2620445" cy="1227961"/>
          </a:xfrm>
          <a:prstGeom prst="irregularSeal2">
            <a:avLst/>
          </a:prstGeom>
          <a:solidFill>
            <a:srgbClr val="EFFB4F"/>
          </a:solidFill>
          <a:ln>
            <a:solidFill>
              <a:srgbClr val="E8E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FF0000"/>
                </a:solidFill>
                <a:latin typeface="Times New Roman" pitchFamily="18" charset="0"/>
                <a:cs typeface="Times New Roman" pitchFamily="18" charset="0"/>
              </a:rPr>
              <a:t>問題点</a:t>
            </a:r>
            <a:endParaRPr kumimoji="1" lang="ja-JP" altLang="en-US" sz="2400" dirty="0">
              <a:solidFill>
                <a:srgbClr val="FF0000"/>
              </a:solidFill>
              <a:latin typeface="Times New Roman" pitchFamily="18" charset="0"/>
              <a:cs typeface="Times New Roman" pitchFamily="18" charset="0"/>
            </a:endParaRPr>
          </a:p>
        </p:txBody>
      </p:sp>
      <p:sp>
        <p:nvSpPr>
          <p:cNvPr id="19" name="円/楕円 18"/>
          <p:cNvSpPr/>
          <p:nvPr/>
        </p:nvSpPr>
        <p:spPr>
          <a:xfrm>
            <a:off x="5148064" y="4149080"/>
            <a:ext cx="1440160" cy="864096"/>
          </a:xfrm>
          <a:prstGeom prst="ellipse">
            <a:avLst/>
          </a:prstGeom>
          <a:solidFill>
            <a:srgbClr val="D6FC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低気圧？</a:t>
            </a:r>
            <a:endParaRPr kumimoji="1" lang="ja-JP" altLang="en-US" sz="1600" b="1" dirty="0">
              <a:solidFill>
                <a:schemeClr val="tx1"/>
              </a:solidFill>
            </a:endParaRPr>
          </a:p>
        </p:txBody>
      </p:sp>
      <p:sp>
        <p:nvSpPr>
          <p:cNvPr id="20" name="円/楕円 19"/>
          <p:cNvSpPr/>
          <p:nvPr/>
        </p:nvSpPr>
        <p:spPr>
          <a:xfrm>
            <a:off x="6876256" y="4149080"/>
            <a:ext cx="1440160" cy="864096"/>
          </a:xfrm>
          <a:prstGeom prst="ellipse">
            <a:avLst/>
          </a:prstGeom>
          <a:solidFill>
            <a:srgbClr val="FCC7B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高気圧？</a:t>
            </a:r>
            <a:endParaRPr kumimoji="1" lang="ja-JP" altLang="en-US" sz="1600" b="1" dirty="0">
              <a:solidFill>
                <a:schemeClr val="tx1"/>
              </a:solidFill>
            </a:endParaRPr>
          </a:p>
        </p:txBody>
      </p:sp>
      <p:sp>
        <p:nvSpPr>
          <p:cNvPr id="5" name="正方形/長方形 4"/>
          <p:cNvSpPr/>
          <p:nvPr/>
        </p:nvSpPr>
        <p:spPr>
          <a:xfrm>
            <a:off x="6084168" y="4077072"/>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それとも？</a:t>
            </a:r>
            <a:endParaRPr kumimoji="1" lang="ja-JP" altLang="en-US" dirty="0">
              <a:solidFill>
                <a:schemeClr val="tx1"/>
              </a:solidFill>
            </a:endParaRPr>
          </a:p>
        </p:txBody>
      </p:sp>
      <p:sp>
        <p:nvSpPr>
          <p:cNvPr id="21" name="正方形/長方形 20"/>
          <p:cNvSpPr/>
          <p:nvPr/>
        </p:nvSpPr>
        <p:spPr>
          <a:xfrm>
            <a:off x="6084168" y="4581128"/>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両方？</a:t>
            </a:r>
            <a:endParaRPr kumimoji="1" lang="ja-JP" altLang="en-US" dirty="0">
              <a:solidFill>
                <a:schemeClr val="tx1"/>
              </a:solidFill>
            </a:endParaRPr>
          </a:p>
        </p:txBody>
      </p:sp>
    </p:spTree>
    <p:extLst>
      <p:ext uri="{BB962C8B-B14F-4D97-AF65-F5344CB8AC3E}">
        <p14:creationId xmlns:p14="http://schemas.microsoft.com/office/powerpoint/2010/main" val="270039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6" grpId="0" animBg="1"/>
      <p:bldP spid="7" grpId="0" animBg="1"/>
      <p:bldP spid="17" grpId="0"/>
      <p:bldP spid="18" grpId="0" animBg="1"/>
      <p:bldP spid="19" grpId="0" animBg="1"/>
      <p:bldP spid="20" grpId="0" animBg="1"/>
      <p:bldP spid="5"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043608" y="332656"/>
            <a:ext cx="7056784"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使用データ</a:t>
            </a:r>
            <a:endParaRPr kumimoji="1" lang="ja-JP" altLang="en-US" sz="3200" b="1" dirty="0">
              <a:solidFill>
                <a:schemeClr val="tx1"/>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1069881070"/>
              </p:ext>
            </p:extLst>
          </p:nvPr>
        </p:nvGraphicFramePr>
        <p:xfrm>
          <a:off x="6621" y="1820768"/>
          <a:ext cx="9145016" cy="3840480"/>
        </p:xfrm>
        <a:graphic>
          <a:graphicData uri="http://schemas.openxmlformats.org/drawingml/2006/table">
            <a:tbl>
              <a:tblPr firstRow="1" bandRow="1">
                <a:tableStyleId>{5940675A-B579-460E-94D1-54222C63F5DA}</a:tableStyleId>
              </a:tblPr>
              <a:tblGrid>
                <a:gridCol w="3057945"/>
                <a:gridCol w="6087071"/>
              </a:tblGrid>
              <a:tr h="18529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chemeClr val="tx1"/>
                          </a:solidFill>
                          <a:latin typeface="Times New Roman" pitchFamily="18" charset="0"/>
                          <a:cs typeface="Times New Roman" pitchFamily="18" charset="0"/>
                        </a:rPr>
                        <a:t>・海氷密接度</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dirty="0" smtClean="0">
                        <a:solidFill>
                          <a:schemeClr val="tx1"/>
                        </a:solidFill>
                        <a:latin typeface="Times New Roman" pitchFamily="18" charset="0"/>
                        <a:cs typeface="Times New Roman" pitchFamily="18" charset="0"/>
                      </a:endParaRPr>
                    </a:p>
                  </a:txBody>
                  <a:tcPr>
                    <a:gradFill flip="none" rotWithShape="1">
                      <a:gsLst>
                        <a:gs pos="0">
                          <a:srgbClr val="05EAF5"/>
                        </a:gs>
                        <a:gs pos="100000">
                          <a:schemeClr val="bg1"/>
                        </a:gs>
                        <a:gs pos="63000">
                          <a:schemeClr val="bg1"/>
                        </a:gs>
                      </a:gsLst>
                      <a:lin ang="162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400" b="1" dirty="0" smtClean="0">
                          <a:solidFill>
                            <a:schemeClr val="tx1"/>
                          </a:solidFill>
                          <a:latin typeface="Times New Roman" pitchFamily="18" charset="0"/>
                          <a:cs typeface="Times New Roman" pitchFamily="18" charset="0"/>
                        </a:rPr>
                        <a:t>NSIDC (National Snow and Ice Data Center)</a:t>
                      </a:r>
                      <a:r>
                        <a:rPr lang="ja-JP" altLang="en-US" sz="2400" b="1" dirty="0" smtClean="0">
                          <a:solidFill>
                            <a:schemeClr val="tx1"/>
                          </a:solidFill>
                          <a:latin typeface="Times New Roman" pitchFamily="18" charset="0"/>
                          <a:cs typeface="Times New Roman" pitchFamily="18" charset="0"/>
                        </a:rPr>
                        <a:t>の</a:t>
                      </a:r>
                      <a:r>
                        <a:rPr lang="en-US" altLang="ja-JP" sz="2400" b="1" dirty="0" smtClean="0">
                          <a:solidFill>
                            <a:srgbClr val="FF0000"/>
                          </a:solidFill>
                          <a:latin typeface="Times New Roman" pitchFamily="18" charset="0"/>
                          <a:cs typeface="Times New Roman" pitchFamily="18" charset="0"/>
                        </a:rPr>
                        <a:t>Nimbus-7 SMMR </a:t>
                      </a:r>
                      <a:r>
                        <a:rPr lang="ja-JP" altLang="en-US" sz="2400" b="1" dirty="0" smtClean="0">
                          <a:solidFill>
                            <a:srgbClr val="FF0000"/>
                          </a:solidFill>
                          <a:latin typeface="Times New Roman" pitchFamily="18" charset="0"/>
                          <a:cs typeface="Times New Roman" pitchFamily="18" charset="0"/>
                        </a:rPr>
                        <a:t>及び</a:t>
                      </a:r>
                      <a:r>
                        <a:rPr lang="en-US" altLang="ja-JP" sz="2400" b="1" dirty="0" smtClean="0">
                          <a:solidFill>
                            <a:srgbClr val="FF0000"/>
                          </a:solidFill>
                          <a:latin typeface="Times New Roman" pitchFamily="18" charset="0"/>
                          <a:cs typeface="Times New Roman" pitchFamily="18" charset="0"/>
                        </a:rPr>
                        <a:t> DMSP SSM/I </a:t>
                      </a:r>
                      <a:r>
                        <a:rPr lang="ja-JP" altLang="en-US" sz="2400" b="1" dirty="0" smtClean="0">
                          <a:solidFill>
                            <a:srgbClr val="FF0000"/>
                          </a:solidFill>
                          <a:latin typeface="Times New Roman" pitchFamily="18" charset="0"/>
                          <a:cs typeface="Times New Roman" pitchFamily="18" charset="0"/>
                        </a:rPr>
                        <a:t>の</a:t>
                      </a:r>
                      <a:endParaRPr lang="en-US" altLang="ja-JP" sz="2400" b="1" dirty="0" smtClean="0">
                        <a:solidFill>
                          <a:srgbClr val="FF0000"/>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rgbClr val="FF0000"/>
                          </a:solidFill>
                          <a:latin typeface="Times New Roman" pitchFamily="18" charset="0"/>
                          <a:cs typeface="Times New Roman" pitchFamily="18" charset="0"/>
                        </a:rPr>
                        <a:t>マイクロ波放射計から算出されたデータ  </a:t>
                      </a:r>
                      <a:endParaRPr lang="en-US" altLang="ja-JP" sz="2400" b="1" dirty="0" smtClean="0">
                        <a:solidFill>
                          <a:srgbClr val="FF0000"/>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chemeClr val="tx1"/>
                          </a:solidFill>
                          <a:latin typeface="Times New Roman" pitchFamily="18" charset="0"/>
                          <a:cs typeface="Times New Roman" pitchFamily="18" charset="0"/>
                        </a:rPr>
                        <a:t>グリッド間隔：</a:t>
                      </a:r>
                      <a:r>
                        <a:rPr lang="en-US" altLang="ja-JP" sz="2400" b="1" dirty="0" smtClean="0">
                          <a:solidFill>
                            <a:schemeClr val="tx1"/>
                          </a:solidFill>
                          <a:latin typeface="Times New Roman" pitchFamily="18" charset="0"/>
                          <a:cs typeface="Times New Roman" pitchFamily="18" charset="0"/>
                        </a:rPr>
                        <a:t>25km×25km</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chemeClr val="tx1"/>
                          </a:solidFill>
                          <a:latin typeface="Times New Roman" pitchFamily="18" charset="0"/>
                          <a:cs typeface="Times New Roman" pitchFamily="18" charset="0"/>
                        </a:rPr>
                        <a:t>解析期間：</a:t>
                      </a:r>
                      <a:r>
                        <a:rPr lang="en-US" altLang="ja-JP" sz="2400" b="1" dirty="0" smtClean="0">
                          <a:solidFill>
                            <a:schemeClr val="tx1"/>
                          </a:solidFill>
                          <a:latin typeface="Times New Roman" pitchFamily="18" charset="0"/>
                          <a:cs typeface="Times New Roman" pitchFamily="18" charset="0"/>
                        </a:rPr>
                        <a:t>1979</a:t>
                      </a:r>
                      <a:r>
                        <a:rPr lang="ja-JP" altLang="en-US" sz="2400" b="1" dirty="0" smtClean="0">
                          <a:solidFill>
                            <a:schemeClr val="tx1"/>
                          </a:solidFill>
                          <a:latin typeface="Times New Roman" pitchFamily="18" charset="0"/>
                          <a:cs typeface="Times New Roman" pitchFamily="18" charset="0"/>
                        </a:rPr>
                        <a:t>年～</a:t>
                      </a:r>
                      <a:r>
                        <a:rPr lang="en-US" altLang="ja-JP" sz="2400" b="1" dirty="0" smtClean="0">
                          <a:solidFill>
                            <a:schemeClr val="tx1"/>
                          </a:solidFill>
                          <a:latin typeface="Times New Roman" pitchFamily="18" charset="0"/>
                          <a:cs typeface="Times New Roman" pitchFamily="18" charset="0"/>
                        </a:rPr>
                        <a:t>2010</a:t>
                      </a:r>
                      <a:r>
                        <a:rPr lang="ja-JP" altLang="en-US" sz="2400" b="1" dirty="0" smtClean="0">
                          <a:solidFill>
                            <a:schemeClr val="tx1"/>
                          </a:solidFill>
                          <a:latin typeface="Times New Roman" pitchFamily="18" charset="0"/>
                          <a:cs typeface="Times New Roman" pitchFamily="18" charset="0"/>
                        </a:rPr>
                        <a:t>年</a:t>
                      </a:r>
                      <a:endParaRPr lang="en-US" altLang="ja-JP" sz="2400" b="1" dirty="0" smtClean="0">
                        <a:solidFill>
                          <a:schemeClr val="tx1"/>
                        </a:solidFill>
                        <a:latin typeface="Times New Roman" pitchFamily="18" charset="0"/>
                        <a:cs typeface="Times New Roman" pitchFamily="18" charset="0"/>
                      </a:endParaRPr>
                    </a:p>
                  </a:txBody>
                  <a:tcPr/>
                </a:tc>
              </a:tr>
              <a:tr h="14999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chemeClr val="tx1"/>
                          </a:solidFill>
                          <a:latin typeface="Times New Roman" pitchFamily="18" charset="0"/>
                          <a:cs typeface="Times New Roman" pitchFamily="18" charset="0"/>
                        </a:rPr>
                        <a:t>・海面更正気圧（</a:t>
                      </a:r>
                      <a:r>
                        <a:rPr kumimoji="1" lang="en-US" altLang="ja-JP" sz="2400" b="1" dirty="0" smtClean="0">
                          <a:solidFill>
                            <a:schemeClr val="tx1"/>
                          </a:solidFill>
                          <a:latin typeface="Times New Roman" pitchFamily="18" charset="0"/>
                          <a:cs typeface="Times New Roman" pitchFamily="18" charset="0"/>
                        </a:rPr>
                        <a:t>SLP</a:t>
                      </a:r>
                      <a:r>
                        <a:rPr kumimoji="1" lang="ja-JP" altLang="en-US" sz="2400" b="1" dirty="0" smtClean="0">
                          <a:solidFill>
                            <a:schemeClr val="tx1"/>
                          </a:solidFill>
                          <a:latin typeface="Times New Roman" pitchFamily="18" charset="0"/>
                          <a:cs typeface="Times New Roman" pitchFamily="18" charset="0"/>
                        </a:rPr>
                        <a:t>）</a:t>
                      </a:r>
                      <a:endParaRPr kumimoji="1" lang="en-US" altLang="ja-JP" sz="2400" b="1"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chemeClr val="tx1"/>
                          </a:solidFill>
                          <a:latin typeface="Times New Roman" pitchFamily="18" charset="0"/>
                          <a:cs typeface="Times New Roman" pitchFamily="18" charset="0"/>
                        </a:rPr>
                        <a:t>・地表温度（</a:t>
                      </a:r>
                      <a:r>
                        <a:rPr kumimoji="1" lang="en-US" altLang="ja-JP" sz="2400" b="1" dirty="0" smtClean="0">
                          <a:solidFill>
                            <a:schemeClr val="tx1"/>
                          </a:solidFill>
                          <a:latin typeface="Times New Roman" pitchFamily="18" charset="0"/>
                          <a:cs typeface="Times New Roman" pitchFamily="18" charset="0"/>
                        </a:rPr>
                        <a:t>sat</a:t>
                      </a:r>
                      <a:r>
                        <a:rPr kumimoji="1" lang="ja-JP" altLang="en-US" sz="2400" b="1" dirty="0" smtClean="0">
                          <a:solidFill>
                            <a:schemeClr val="tx1"/>
                          </a:solidFill>
                          <a:latin typeface="Times New Roman" pitchFamily="18" charset="0"/>
                          <a:cs typeface="Times New Roman" pitchFamily="18" charset="0"/>
                        </a:rPr>
                        <a:t>）</a:t>
                      </a:r>
                      <a:endParaRPr kumimoji="1" lang="en-US" altLang="ja-JP" sz="2400" b="1"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chemeClr val="tx1"/>
                          </a:solidFill>
                          <a:latin typeface="Times New Roman" pitchFamily="18" charset="0"/>
                          <a:cs typeface="Times New Roman" pitchFamily="18" charset="0"/>
                        </a:rPr>
                        <a:t>・風（</a:t>
                      </a:r>
                      <a:r>
                        <a:rPr kumimoji="1" lang="en-US" altLang="ja-JP" sz="2400" b="1" dirty="0" smtClean="0">
                          <a:solidFill>
                            <a:schemeClr val="tx1"/>
                          </a:solidFill>
                          <a:latin typeface="Times New Roman" pitchFamily="18" charset="0"/>
                          <a:cs typeface="Times New Roman" pitchFamily="18" charset="0"/>
                        </a:rPr>
                        <a:t>10</a:t>
                      </a:r>
                      <a:r>
                        <a:rPr kumimoji="1" lang="ja-JP" altLang="en-US" sz="2400" b="1" dirty="0" smtClean="0">
                          <a:solidFill>
                            <a:schemeClr val="tx1"/>
                          </a:solidFill>
                          <a:latin typeface="Times New Roman" pitchFamily="18" charset="0"/>
                          <a:cs typeface="Times New Roman" pitchFamily="18" charset="0"/>
                        </a:rPr>
                        <a:t>ｍ）</a:t>
                      </a:r>
                      <a:endParaRPr kumimoji="1" lang="en-US" altLang="ja-JP" sz="2400" b="1"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chemeClr val="tx1"/>
                          </a:solidFill>
                          <a:latin typeface="Times New Roman" pitchFamily="18" charset="0"/>
                          <a:cs typeface="Times New Roman" pitchFamily="18" charset="0"/>
                        </a:rPr>
                        <a:t>・潜熱</a:t>
                      </a:r>
                      <a:r>
                        <a:rPr kumimoji="1" lang="en-US" altLang="ja-JP" sz="2400" b="1" dirty="0" smtClean="0">
                          <a:solidFill>
                            <a:schemeClr val="tx1"/>
                          </a:solidFill>
                          <a:latin typeface="Times New Roman" pitchFamily="18" charset="0"/>
                          <a:cs typeface="Times New Roman" pitchFamily="18" charset="0"/>
                        </a:rPr>
                        <a:t>Flux</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chemeClr val="tx1"/>
                          </a:solidFill>
                          <a:latin typeface="Times New Roman" pitchFamily="18" charset="0"/>
                          <a:cs typeface="Times New Roman" pitchFamily="18" charset="0"/>
                        </a:rPr>
                        <a:t>・顕熱</a:t>
                      </a:r>
                      <a:r>
                        <a:rPr kumimoji="1" lang="en-US" altLang="ja-JP" sz="2400" b="1" dirty="0" smtClean="0">
                          <a:solidFill>
                            <a:schemeClr val="tx1"/>
                          </a:solidFill>
                          <a:latin typeface="Times New Roman" pitchFamily="18" charset="0"/>
                          <a:cs typeface="Times New Roman" pitchFamily="18" charset="0"/>
                        </a:rPr>
                        <a:t>Flux</a:t>
                      </a:r>
                    </a:p>
                  </a:txBody>
                  <a:tcPr>
                    <a:gradFill flip="none" rotWithShape="1">
                      <a:gsLst>
                        <a:gs pos="0">
                          <a:srgbClr val="05EAF5"/>
                        </a:gs>
                        <a:gs pos="100000">
                          <a:schemeClr val="bg1"/>
                        </a:gs>
                        <a:gs pos="63000">
                          <a:schemeClr val="bg1"/>
                        </a:gs>
                      </a:gsLst>
                      <a:lin ang="1620000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400" b="1" dirty="0" smtClean="0">
                          <a:latin typeface="Times New Roman" pitchFamily="18" charset="0"/>
                          <a:cs typeface="Times New Roman" pitchFamily="18" charset="0"/>
                        </a:rPr>
                        <a:t>ECMWF (European Centre for Medium-Range Weather Forecasts)</a:t>
                      </a:r>
                      <a:r>
                        <a:rPr kumimoji="1" lang="ja-JP" altLang="en-US" sz="2400" b="1" dirty="0" smtClean="0">
                          <a:latin typeface="Times New Roman" pitchFamily="18" charset="0"/>
                          <a:cs typeface="Times New Roman" pitchFamily="18" charset="0"/>
                        </a:rPr>
                        <a:t>の</a:t>
                      </a:r>
                      <a:endParaRPr kumimoji="1" lang="en-US" altLang="ja-JP" sz="2400" b="1"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400" b="1" dirty="0" smtClean="0">
                          <a:solidFill>
                            <a:srgbClr val="FF0000"/>
                          </a:solidFill>
                          <a:latin typeface="Times New Roman" pitchFamily="18" charset="0"/>
                          <a:cs typeface="Times New Roman" pitchFamily="18" charset="0"/>
                        </a:rPr>
                        <a:t>ERA-Interim</a:t>
                      </a:r>
                      <a:r>
                        <a:rPr kumimoji="1" lang="ja-JP" altLang="en-US" sz="2400" b="1" dirty="0" smtClean="0">
                          <a:solidFill>
                            <a:srgbClr val="FF0000"/>
                          </a:solidFill>
                          <a:latin typeface="Times New Roman" pitchFamily="18" charset="0"/>
                          <a:cs typeface="Times New Roman" pitchFamily="18" charset="0"/>
                        </a:rPr>
                        <a:t>再解析データ</a:t>
                      </a:r>
                      <a:endParaRPr kumimoji="1" lang="en-US" altLang="ja-JP" sz="2400" b="1" dirty="0" smtClean="0">
                        <a:solidFill>
                          <a:srgbClr val="FF0000"/>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chemeClr val="tx1"/>
                          </a:solidFill>
                          <a:latin typeface="Times New Roman" pitchFamily="18" charset="0"/>
                          <a:cs typeface="Times New Roman" pitchFamily="18" charset="0"/>
                        </a:rPr>
                        <a:t>グリッド間隔：</a:t>
                      </a:r>
                      <a:r>
                        <a:rPr kumimoji="1" lang="en-US" altLang="ja-JP" sz="2400" b="1" dirty="0" smtClean="0">
                          <a:solidFill>
                            <a:schemeClr val="tx1"/>
                          </a:solidFill>
                          <a:latin typeface="Times New Roman" pitchFamily="18" charset="0"/>
                          <a:cs typeface="Times New Roman" pitchFamily="18" charset="0"/>
                        </a:rPr>
                        <a:t>1.5°×1.5°</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chemeClr val="tx1"/>
                          </a:solidFill>
                          <a:latin typeface="Times New Roman" pitchFamily="18" charset="0"/>
                          <a:cs typeface="Times New Roman" pitchFamily="18" charset="0"/>
                        </a:rPr>
                        <a:t>解析期間：</a:t>
                      </a:r>
                      <a:r>
                        <a:rPr kumimoji="1" lang="en-US" altLang="ja-JP" sz="2400" b="1" dirty="0" smtClean="0">
                          <a:solidFill>
                            <a:schemeClr val="tx1"/>
                          </a:solidFill>
                          <a:latin typeface="Times New Roman" pitchFamily="18" charset="0"/>
                          <a:cs typeface="Times New Roman" pitchFamily="18" charset="0"/>
                        </a:rPr>
                        <a:t>1979</a:t>
                      </a:r>
                      <a:r>
                        <a:rPr kumimoji="1" lang="ja-JP" altLang="en-US" sz="2400" b="1" dirty="0" smtClean="0">
                          <a:solidFill>
                            <a:schemeClr val="tx1"/>
                          </a:solidFill>
                          <a:latin typeface="Times New Roman" pitchFamily="18" charset="0"/>
                          <a:cs typeface="Times New Roman" pitchFamily="18" charset="0"/>
                        </a:rPr>
                        <a:t>年～</a:t>
                      </a:r>
                      <a:r>
                        <a:rPr kumimoji="1" lang="en-US" altLang="ja-JP" sz="2400" b="1" dirty="0" smtClean="0">
                          <a:solidFill>
                            <a:schemeClr val="tx1"/>
                          </a:solidFill>
                          <a:latin typeface="Times New Roman" pitchFamily="18" charset="0"/>
                          <a:cs typeface="Times New Roman" pitchFamily="18" charset="0"/>
                        </a:rPr>
                        <a:t>2010</a:t>
                      </a:r>
                      <a:r>
                        <a:rPr kumimoji="1" lang="ja-JP" altLang="en-US" sz="2400" b="1" dirty="0" smtClean="0">
                          <a:solidFill>
                            <a:schemeClr val="tx1"/>
                          </a:solidFill>
                          <a:latin typeface="Times New Roman" pitchFamily="18" charset="0"/>
                          <a:cs typeface="Times New Roman" pitchFamily="18" charset="0"/>
                        </a:rPr>
                        <a:t>年</a:t>
                      </a:r>
                      <a:endParaRPr kumimoji="1" lang="en-US" altLang="ja-JP" sz="2400" b="1" dirty="0" smtClean="0">
                        <a:solidFill>
                          <a:schemeClr val="tx1"/>
                        </a:solidFill>
                        <a:latin typeface="Times New Roman" pitchFamily="18" charset="0"/>
                        <a:cs typeface="Times New Roman" pitchFamily="18" charset="0"/>
                      </a:endParaRPr>
                    </a:p>
                  </a:txBody>
                  <a:tcPr/>
                </a:tc>
              </a:tr>
            </a:tbl>
          </a:graphicData>
        </a:graphic>
      </p:graphicFrame>
      <p:cxnSp>
        <p:nvCxnSpPr>
          <p:cNvPr id="6" name="直線コネクタ 5"/>
          <p:cNvCxnSpPr/>
          <p:nvPr/>
        </p:nvCxnSpPr>
        <p:spPr>
          <a:xfrm>
            <a:off x="0" y="980728"/>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0" y="3772856"/>
            <a:ext cx="9252520" cy="2088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492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43608" y="360040"/>
            <a:ext cx="7056784"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solidFill>
              </a:rPr>
              <a:t>対象領域</a:t>
            </a:r>
            <a:endParaRPr kumimoji="1" lang="ja-JP" altLang="en-US" sz="3200" b="1" dirty="0">
              <a:solidFill>
                <a:schemeClr val="tx1"/>
              </a:solidFill>
            </a:endParaRPr>
          </a:p>
        </p:txBody>
      </p:sp>
      <p:pic>
        <p:nvPicPr>
          <p:cNvPr id="4098" name="図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04" y="1340768"/>
            <a:ext cx="4773708"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アーチ 7"/>
          <p:cNvSpPr/>
          <p:nvPr/>
        </p:nvSpPr>
        <p:spPr>
          <a:xfrm rot="10800000">
            <a:off x="1763688" y="3674222"/>
            <a:ext cx="2952327" cy="1771002"/>
          </a:xfrm>
          <a:custGeom>
            <a:avLst/>
            <a:gdLst>
              <a:gd name="connsiteX0" fmla="*/ 0 w 3456384"/>
              <a:gd name="connsiteY0" fmla="*/ 1872208 h 3744416"/>
              <a:gd name="connsiteX1" fmla="*/ 1728192 w 3456384"/>
              <a:gd name="connsiteY1" fmla="*/ 0 h 3744416"/>
              <a:gd name="connsiteX2" fmla="*/ 3456384 w 3456384"/>
              <a:gd name="connsiteY2" fmla="*/ 1872208 h 3744416"/>
              <a:gd name="connsiteX3" fmla="*/ 2592288 w 3456384"/>
              <a:gd name="connsiteY3" fmla="*/ 1872208 h 3744416"/>
              <a:gd name="connsiteX4" fmla="*/ 1728192 w 3456384"/>
              <a:gd name="connsiteY4" fmla="*/ 864096 h 3744416"/>
              <a:gd name="connsiteX5" fmla="*/ 864096 w 3456384"/>
              <a:gd name="connsiteY5" fmla="*/ 1872208 h 3744416"/>
              <a:gd name="connsiteX6" fmla="*/ 0 w 3456384"/>
              <a:gd name="connsiteY6" fmla="*/ 1872208 h 3744416"/>
              <a:gd name="connsiteX0" fmla="*/ 0 w 3456384"/>
              <a:gd name="connsiteY0" fmla="*/ 1872208 h 1903625"/>
              <a:gd name="connsiteX1" fmla="*/ 1728192 w 3456384"/>
              <a:gd name="connsiteY1" fmla="*/ 0 h 1903625"/>
              <a:gd name="connsiteX2" fmla="*/ 3456384 w 3456384"/>
              <a:gd name="connsiteY2" fmla="*/ 1872208 h 1903625"/>
              <a:gd name="connsiteX3" fmla="*/ 2592288 w 3456384"/>
              <a:gd name="connsiteY3" fmla="*/ 1872208 h 1903625"/>
              <a:gd name="connsiteX4" fmla="*/ 1776319 w 3456384"/>
              <a:gd name="connsiteY4" fmla="*/ 1903625 h 1903625"/>
              <a:gd name="connsiteX5" fmla="*/ 864096 w 3456384"/>
              <a:gd name="connsiteY5" fmla="*/ 1872208 h 1903625"/>
              <a:gd name="connsiteX6" fmla="*/ 0 w 3456384"/>
              <a:gd name="connsiteY6" fmla="*/ 1872208 h 1903625"/>
              <a:gd name="connsiteX0" fmla="*/ 0 w 3456384"/>
              <a:gd name="connsiteY0" fmla="*/ 1872208 h 1910709"/>
              <a:gd name="connsiteX1" fmla="*/ 1728192 w 3456384"/>
              <a:gd name="connsiteY1" fmla="*/ 0 h 1910709"/>
              <a:gd name="connsiteX2" fmla="*/ 3456384 w 3456384"/>
              <a:gd name="connsiteY2" fmla="*/ 1872208 h 1910709"/>
              <a:gd name="connsiteX3" fmla="*/ 2592288 w 3456384"/>
              <a:gd name="connsiteY3" fmla="*/ 1872208 h 1910709"/>
              <a:gd name="connsiteX4" fmla="*/ 1776319 w 3456384"/>
              <a:gd name="connsiteY4" fmla="*/ 1903625 h 1910709"/>
              <a:gd name="connsiteX5" fmla="*/ 1788121 w 3456384"/>
              <a:gd name="connsiteY5" fmla="*/ 1910709 h 1910709"/>
              <a:gd name="connsiteX6" fmla="*/ 0 w 3456384"/>
              <a:gd name="connsiteY6" fmla="*/ 1872208 h 1910709"/>
              <a:gd name="connsiteX0" fmla="*/ 0 w 3456384"/>
              <a:gd name="connsiteY0" fmla="*/ 1872208 h 1910709"/>
              <a:gd name="connsiteX1" fmla="*/ 1728192 w 3456384"/>
              <a:gd name="connsiteY1" fmla="*/ 0 h 1910709"/>
              <a:gd name="connsiteX2" fmla="*/ 3456384 w 3456384"/>
              <a:gd name="connsiteY2" fmla="*/ 1872208 h 1910709"/>
              <a:gd name="connsiteX3" fmla="*/ 1831893 w 3456384"/>
              <a:gd name="connsiteY3" fmla="*/ 1891458 h 1910709"/>
              <a:gd name="connsiteX4" fmla="*/ 1776319 w 3456384"/>
              <a:gd name="connsiteY4" fmla="*/ 1903625 h 1910709"/>
              <a:gd name="connsiteX5" fmla="*/ 1788121 w 3456384"/>
              <a:gd name="connsiteY5" fmla="*/ 1910709 h 1910709"/>
              <a:gd name="connsiteX6" fmla="*/ 0 w 3456384"/>
              <a:gd name="connsiteY6" fmla="*/ 1872208 h 1910709"/>
              <a:gd name="connsiteX0" fmla="*/ 0 w 3456384"/>
              <a:gd name="connsiteY0" fmla="*/ 1872208 h 1915018"/>
              <a:gd name="connsiteX1" fmla="*/ 1728192 w 3456384"/>
              <a:gd name="connsiteY1" fmla="*/ 0 h 1915018"/>
              <a:gd name="connsiteX2" fmla="*/ 3456384 w 3456384"/>
              <a:gd name="connsiteY2" fmla="*/ 1872208 h 1915018"/>
              <a:gd name="connsiteX3" fmla="*/ 1831893 w 3456384"/>
              <a:gd name="connsiteY3" fmla="*/ 1891458 h 1915018"/>
              <a:gd name="connsiteX4" fmla="*/ 1776319 w 3456384"/>
              <a:gd name="connsiteY4" fmla="*/ 1903625 h 1915018"/>
              <a:gd name="connsiteX5" fmla="*/ 1788121 w 3456384"/>
              <a:gd name="connsiteY5" fmla="*/ 1910709 h 1915018"/>
              <a:gd name="connsiteX6" fmla="*/ 0 w 3456384"/>
              <a:gd name="connsiteY6" fmla="*/ 1872208 h 1915018"/>
              <a:gd name="connsiteX0" fmla="*/ 0 w 3456384"/>
              <a:gd name="connsiteY0" fmla="*/ 1872208 h 1915018"/>
              <a:gd name="connsiteX1" fmla="*/ 1728192 w 3456384"/>
              <a:gd name="connsiteY1" fmla="*/ 0 h 1915018"/>
              <a:gd name="connsiteX2" fmla="*/ 3456384 w 3456384"/>
              <a:gd name="connsiteY2" fmla="*/ 1872208 h 1915018"/>
              <a:gd name="connsiteX3" fmla="*/ 1831893 w 3456384"/>
              <a:gd name="connsiteY3" fmla="*/ 1891458 h 1915018"/>
              <a:gd name="connsiteX4" fmla="*/ 1776319 w 3456384"/>
              <a:gd name="connsiteY4" fmla="*/ 1903625 h 1915018"/>
              <a:gd name="connsiteX5" fmla="*/ 1788121 w 3456384"/>
              <a:gd name="connsiteY5" fmla="*/ 1910709 h 1915018"/>
              <a:gd name="connsiteX6" fmla="*/ 0 w 3456384"/>
              <a:gd name="connsiteY6" fmla="*/ 1872208 h 191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6384" h="1915018">
                <a:moveTo>
                  <a:pt x="0" y="1872208"/>
                </a:moveTo>
                <a:cubicBezTo>
                  <a:pt x="0" y="838216"/>
                  <a:pt x="773738" y="0"/>
                  <a:pt x="1728192" y="0"/>
                </a:cubicBezTo>
                <a:cubicBezTo>
                  <a:pt x="2682646" y="0"/>
                  <a:pt x="3456384" y="838216"/>
                  <a:pt x="3456384" y="1872208"/>
                </a:cubicBezTo>
                <a:lnTo>
                  <a:pt x="1831893" y="1891458"/>
                </a:lnTo>
                <a:cubicBezTo>
                  <a:pt x="1290396" y="1897875"/>
                  <a:pt x="1783614" y="1900417"/>
                  <a:pt x="1776319" y="1903625"/>
                </a:cubicBezTo>
                <a:cubicBezTo>
                  <a:pt x="1299092" y="1903625"/>
                  <a:pt x="2384161" y="1923543"/>
                  <a:pt x="1788121" y="1910709"/>
                </a:cubicBezTo>
                <a:lnTo>
                  <a:pt x="0" y="1872208"/>
                </a:lnTo>
                <a:close/>
              </a:path>
            </a:pathLst>
          </a:custGeom>
          <a:solidFill>
            <a:srgbClr val="FDC0BB">
              <a:alpha val="47843"/>
            </a:srgb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直線コネクタ 3073"/>
          <p:cNvSpPr>
            <a:spLocks noChangeShapeType="1"/>
          </p:cNvSpPr>
          <p:nvPr/>
        </p:nvSpPr>
        <p:spPr bwMode="auto">
          <a:xfrm>
            <a:off x="4579331" y="4614572"/>
            <a:ext cx="875976" cy="362211"/>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2000"/>
          </a:p>
        </p:txBody>
      </p:sp>
      <p:sp>
        <p:nvSpPr>
          <p:cNvPr id="15" name="直線コネクタ 3075"/>
          <p:cNvSpPr>
            <a:spLocks noChangeShapeType="1"/>
          </p:cNvSpPr>
          <p:nvPr/>
        </p:nvSpPr>
        <p:spPr bwMode="auto">
          <a:xfrm flipV="1">
            <a:off x="5455307" y="4976783"/>
            <a:ext cx="2808312"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2000"/>
          </a:p>
        </p:txBody>
      </p:sp>
      <p:sp>
        <p:nvSpPr>
          <p:cNvPr id="16" name="正方形/長方形 3076"/>
          <p:cNvSpPr>
            <a:spLocks noChangeArrowheads="1"/>
          </p:cNvSpPr>
          <p:nvPr/>
        </p:nvSpPr>
        <p:spPr bwMode="auto">
          <a:xfrm>
            <a:off x="5876701" y="4040680"/>
            <a:ext cx="2727747"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2400" b="1" dirty="0" smtClean="0">
                <a:latin typeface="Arial" pitchFamily="34" charset="0"/>
                <a:ea typeface="ＭＳ Ｐゴシック" pitchFamily="50" charset="-128"/>
                <a:cs typeface="ＭＳ Ｐゴシック" pitchFamily="50" charset="-128"/>
              </a:rPr>
              <a:t>太平洋</a:t>
            </a:r>
            <a:r>
              <a:rPr kumimoji="1" lang="ja-JP" altLang="en-US"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セクター</a:t>
            </a:r>
            <a:endParaRPr kumimoji="1" lang="en-US" altLang="ja-JP"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lvl="0" algn="ctr" fontAlgn="base">
              <a:spcBef>
                <a:spcPct val="0"/>
              </a:spcBef>
              <a:spcAft>
                <a:spcPct val="0"/>
              </a:spcAft>
            </a:pPr>
            <a:r>
              <a:rPr lang="en-US" altLang="ja-JP" sz="2400" b="1" dirty="0">
                <a:latin typeface="Arial" pitchFamily="34" charset="0"/>
                <a:ea typeface="ＭＳ Ｐゴシック" pitchFamily="50" charset="-128"/>
                <a:cs typeface="ＭＳ Ｐゴシック" pitchFamily="50" charset="-128"/>
              </a:rPr>
              <a:t>(</a:t>
            </a:r>
            <a:r>
              <a:rPr lang="ja-JP" altLang="en-US" sz="2400" b="1" dirty="0">
                <a:latin typeface="Arial" pitchFamily="34" charset="0"/>
                <a:ea typeface="ＭＳ Ｐゴシック" pitchFamily="50" charset="-128"/>
                <a:cs typeface="ＭＳ Ｐゴシック" pitchFamily="50" charset="-128"/>
              </a:rPr>
              <a:t>北緯</a:t>
            </a:r>
            <a:r>
              <a:rPr lang="en-US" altLang="ja-JP" sz="2400" b="1" dirty="0">
                <a:latin typeface="Arial" pitchFamily="34" charset="0"/>
                <a:ea typeface="ＭＳ Ｐゴシック" pitchFamily="50" charset="-128"/>
                <a:cs typeface="ＭＳ Ｐゴシック" pitchFamily="50" charset="-128"/>
              </a:rPr>
              <a:t>70</a:t>
            </a:r>
            <a:r>
              <a:rPr lang="ja-JP" altLang="en-US" sz="2400" b="1" dirty="0">
                <a:latin typeface="Arial" pitchFamily="34" charset="0"/>
                <a:ea typeface="ＭＳ Ｐゴシック" pitchFamily="50" charset="-128"/>
                <a:cs typeface="ＭＳ Ｐゴシック" pitchFamily="50" charset="-128"/>
              </a:rPr>
              <a:t>度～</a:t>
            </a:r>
            <a:r>
              <a:rPr lang="en-US" altLang="ja-JP" sz="2400" b="1" dirty="0">
                <a:latin typeface="Arial" pitchFamily="34" charset="0"/>
                <a:ea typeface="ＭＳ Ｐゴシック" pitchFamily="50" charset="-128"/>
                <a:cs typeface="ＭＳ Ｐゴシック" pitchFamily="50" charset="-128"/>
              </a:rPr>
              <a:t>90</a:t>
            </a:r>
            <a:r>
              <a:rPr lang="ja-JP" altLang="en-US" sz="2400" b="1" dirty="0">
                <a:latin typeface="Arial" pitchFamily="34" charset="0"/>
                <a:ea typeface="ＭＳ Ｐゴシック" pitchFamily="50" charset="-128"/>
                <a:cs typeface="ＭＳ Ｐゴシック" pitchFamily="50" charset="-128"/>
              </a:rPr>
              <a:t>度</a:t>
            </a:r>
            <a:r>
              <a:rPr lang="en-US" altLang="ja-JP" sz="2400" b="1" dirty="0">
                <a:latin typeface="Arial" pitchFamily="34" charset="0"/>
                <a:ea typeface="ＭＳ Ｐゴシック" pitchFamily="50" charset="-128"/>
                <a:cs typeface="ＭＳ Ｐゴシック" pitchFamily="50" charset="-128"/>
              </a:rPr>
              <a:t>,</a:t>
            </a:r>
          </a:p>
          <a:p>
            <a:pPr lvl="0" algn="ctr" fontAlgn="base">
              <a:spcBef>
                <a:spcPct val="0"/>
              </a:spcBef>
              <a:spcAft>
                <a:spcPct val="0"/>
              </a:spcAft>
            </a:pPr>
            <a:r>
              <a:rPr lang="ja-JP" altLang="en-US" sz="2400" b="1" dirty="0" smtClean="0">
                <a:latin typeface="Arial" pitchFamily="34" charset="0"/>
                <a:ea typeface="ＭＳ Ｐゴシック" pitchFamily="50" charset="-128"/>
                <a:cs typeface="ＭＳ Ｐゴシック" pitchFamily="50" charset="-128"/>
              </a:rPr>
              <a:t>東経</a:t>
            </a:r>
            <a:r>
              <a:rPr lang="en-US" altLang="ja-JP" sz="2400" b="1" dirty="0">
                <a:latin typeface="Arial" pitchFamily="34" charset="0"/>
                <a:ea typeface="ＭＳ Ｐゴシック" pitchFamily="50" charset="-128"/>
                <a:cs typeface="ＭＳ Ｐゴシック" pitchFamily="50" charset="-128"/>
              </a:rPr>
              <a:t>90</a:t>
            </a:r>
            <a:r>
              <a:rPr lang="ja-JP" altLang="en-US" sz="2400" b="1" dirty="0" smtClean="0">
                <a:latin typeface="Arial" pitchFamily="34" charset="0"/>
                <a:ea typeface="ＭＳ Ｐゴシック" pitchFamily="50" charset="-128"/>
                <a:cs typeface="ＭＳ Ｐゴシック" pitchFamily="50" charset="-128"/>
              </a:rPr>
              <a:t>度～</a:t>
            </a:r>
            <a:r>
              <a:rPr lang="en-US" altLang="ja-JP" sz="2400" b="1" dirty="0" smtClean="0">
                <a:latin typeface="Arial" pitchFamily="34" charset="0"/>
                <a:ea typeface="ＭＳ Ｐゴシック" pitchFamily="50" charset="-128"/>
                <a:cs typeface="ＭＳ Ｐゴシック" pitchFamily="50" charset="-128"/>
              </a:rPr>
              <a:t>270</a:t>
            </a:r>
            <a:r>
              <a:rPr lang="ja-JP" altLang="en-US" sz="2400" b="1" dirty="0" smtClean="0">
                <a:latin typeface="Arial" pitchFamily="34" charset="0"/>
                <a:ea typeface="ＭＳ Ｐゴシック" pitchFamily="50" charset="-128"/>
                <a:cs typeface="ＭＳ Ｐゴシック" pitchFamily="50" charset="-128"/>
              </a:rPr>
              <a:t>度</a:t>
            </a:r>
            <a:r>
              <a:rPr lang="en-US" altLang="ja-JP" sz="2400" b="1" dirty="0">
                <a:latin typeface="Arial" pitchFamily="34" charset="0"/>
                <a:ea typeface="ＭＳ Ｐゴシック" pitchFamily="50" charset="-128"/>
                <a:cs typeface="ＭＳ Ｐゴシック" pitchFamily="50" charset="-128"/>
              </a:rPr>
              <a:t>)</a:t>
            </a:r>
            <a:endParaRPr lang="ja-JP" altLang="ja-JP" sz="2400" b="1" dirty="0">
              <a:latin typeface="Arial" pitchFamily="34" charset="0"/>
              <a:ea typeface="ＭＳ Ｐゴシック"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正方形/長方形 3076"/>
          <p:cNvSpPr>
            <a:spLocks noChangeArrowheads="1"/>
          </p:cNvSpPr>
          <p:nvPr/>
        </p:nvSpPr>
        <p:spPr bwMode="auto">
          <a:xfrm>
            <a:off x="5364088" y="2636912"/>
            <a:ext cx="3651333" cy="100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北緯</a:t>
            </a:r>
            <a:r>
              <a:rPr kumimoji="1" lang="en-US" altLang="ja-JP"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70</a:t>
            </a:r>
            <a:r>
              <a:rPr kumimoji="1" lang="ja-JP" altLang="en-US"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度以北の極域全体</a:t>
            </a:r>
            <a:endParaRPr kumimoji="1" lang="en-US" altLang="ja-JP"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ja-JP" altLang="en-US" sz="2400" b="1" dirty="0">
                <a:latin typeface="Arial" pitchFamily="34" charset="0"/>
                <a:ea typeface="ＭＳ Ｐゴシック" pitchFamily="50" charset="-128"/>
                <a:cs typeface="ＭＳ Ｐゴシック" pitchFamily="50" charset="-128"/>
              </a:rPr>
              <a:t>及び</a:t>
            </a:r>
            <a:endParaRPr lang="en-US" altLang="ja-JP" sz="2400" b="1" dirty="0">
              <a:latin typeface="Arial" pitchFamily="34" charset="0"/>
              <a:ea typeface="ＭＳ Ｐゴシック" pitchFamily="50" charset="-128"/>
              <a:cs typeface="ＭＳ Ｐゴシック" pitchFamily="50" charset="-128"/>
            </a:endParaRPr>
          </a:p>
        </p:txBody>
      </p:sp>
      <p:sp>
        <p:nvSpPr>
          <p:cNvPr id="18" name="正方形/長方形 17"/>
          <p:cNvSpPr/>
          <p:nvPr/>
        </p:nvSpPr>
        <p:spPr>
          <a:xfrm>
            <a:off x="5832140" y="3606745"/>
            <a:ext cx="2772308" cy="17017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rgbClr val="FF0000"/>
              </a:solidFill>
            </a:endParaRPr>
          </a:p>
        </p:txBody>
      </p:sp>
      <p:sp>
        <p:nvSpPr>
          <p:cNvPr id="2" name="正方形/長方形 1"/>
          <p:cNvSpPr/>
          <p:nvPr/>
        </p:nvSpPr>
        <p:spPr>
          <a:xfrm>
            <a:off x="6444208" y="5038503"/>
            <a:ext cx="1224136" cy="540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solidFill>
                  <a:srgbClr val="FF0000"/>
                </a:solidFill>
              </a:rPr>
              <a:t>Main</a:t>
            </a:r>
            <a:endParaRPr kumimoji="1" lang="ja-JP" altLang="en-US" sz="2800" dirty="0">
              <a:solidFill>
                <a:srgbClr val="FF0000"/>
              </a:solidFill>
            </a:endParaRPr>
          </a:p>
        </p:txBody>
      </p:sp>
      <p:cxnSp>
        <p:nvCxnSpPr>
          <p:cNvPr id="19" name="直線コネクタ 18"/>
          <p:cNvCxnSpPr/>
          <p:nvPr/>
        </p:nvCxnSpPr>
        <p:spPr>
          <a:xfrm>
            <a:off x="0" y="980728"/>
            <a:ext cx="9050432" cy="0"/>
          </a:xfrm>
          <a:prstGeom prst="line">
            <a:avLst/>
          </a:prstGeom>
          <a:ln w="31750">
            <a:gradFill flip="none" rotWithShape="1">
              <a:gsLst>
                <a:gs pos="0">
                  <a:srgbClr val="0057D6"/>
                </a:gs>
                <a:gs pos="70000">
                  <a:srgbClr val="85C2FF"/>
                </a:gs>
                <a:gs pos="85000">
                  <a:srgbClr val="C4D6EB"/>
                </a:gs>
                <a:gs pos="100000">
                  <a:srgbClr val="FFEBFA"/>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04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10"/>
                                        </p:tgtEl>
                                        <p:attrNameLst>
                                          <p:attrName>style.color</p:attrName>
                                        </p:attrNameLst>
                                      </p:cBhvr>
                                      <p:to>
                                        <a:schemeClr val="accent2"/>
                                      </p:to>
                                    </p:animClr>
                                    <p:animClr clrSpc="rgb" dir="cw">
                                      <p:cBhvr>
                                        <p:cTn id="7" dur="500" fill="hold"/>
                                        <p:tgtEl>
                                          <p:spTgt spid="10"/>
                                        </p:tgtEl>
                                        <p:attrNameLst>
                                          <p:attrName>fillcolor</p:attrName>
                                        </p:attrNameLst>
                                      </p:cBhvr>
                                      <p:to>
                                        <a:schemeClr val="accent2"/>
                                      </p:to>
                                    </p:animClr>
                                    <p:set>
                                      <p:cBhvr>
                                        <p:cTn id="8" dur="500" fill="hold"/>
                                        <p:tgtEl>
                                          <p:spTgt spid="10"/>
                                        </p:tgtEl>
                                        <p:attrNameLst>
                                          <p:attrName>fill.type</p:attrName>
                                        </p:attrNameLst>
                                      </p:cBhvr>
                                      <p:to>
                                        <p:strVal val="solid"/>
                                      </p:to>
                                    </p:set>
                                    <p:set>
                                      <p:cBhvr>
                                        <p:cTn id="9" dur="5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13380</TotalTime>
  <Words>1580</Words>
  <Application>Microsoft Office PowerPoint</Application>
  <PresentationFormat>画面に合わせる (4:3)</PresentationFormat>
  <Paragraphs>328</Paragraphs>
  <Slides>37</Slides>
  <Notes>6</Notes>
  <HiddenSlides>0</HiddenSlides>
  <MMClips>0</MMClips>
  <ScaleCrop>false</ScaleCrop>
  <HeadingPairs>
    <vt:vector size="4" baseType="variant">
      <vt:variant>
        <vt:lpstr>テーマ</vt:lpstr>
      </vt:variant>
      <vt:variant>
        <vt:i4>1</vt:i4>
      </vt:variant>
      <vt:variant>
        <vt:lpstr>スライド タイトル</vt:lpstr>
      </vt:variant>
      <vt:variant>
        <vt:i4>37</vt:i4>
      </vt:variant>
    </vt:vector>
  </HeadingPairs>
  <TitlesOfParts>
    <vt:vector size="38"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太平洋セクターでの海氷変動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では、  何が原因となって急激に回復するのか？  熱を排出するだけの現象が必要！</vt:lpstr>
      <vt:lpstr>海氷増加値と  気圧配置の観点から</vt:lpstr>
      <vt:lpstr>PowerPoint プレゼンテーション</vt:lpstr>
      <vt:lpstr>PowerPoint プレゼンテーション</vt:lpstr>
      <vt:lpstr>結氷期の特徴を調べるため  コンポジット解析 （Composite analysis）</vt:lpstr>
      <vt:lpstr>コンポジット解析 (合成解析)とは？</vt:lpstr>
      <vt:lpstr>PowerPoint プレゼンテーション</vt:lpstr>
      <vt:lpstr>海氷増加率1%/day</vt:lpstr>
      <vt:lpstr>海氷増加率1%/day</vt:lpstr>
      <vt:lpstr>海氷増加率１％以上 – 気候値</vt:lpstr>
      <vt:lpstr>海氷増加率１％以上 </vt:lpstr>
      <vt:lpstr>近年の海氷増加がこの気圧偏差と一致するならば、昔と最近では、気圧傾向が違うはずである。</vt:lpstr>
      <vt:lpstr>PowerPoint プレゼンテーション</vt:lpstr>
      <vt:lpstr>PowerPoint プレゼンテーション</vt:lpstr>
      <vt:lpstr>熱的観点から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masashi</dc:creator>
  <cp:lastModifiedBy>masashi</cp:lastModifiedBy>
  <cp:revision>450</cp:revision>
  <dcterms:created xsi:type="dcterms:W3CDTF">2011-09-12T12:43:46Z</dcterms:created>
  <dcterms:modified xsi:type="dcterms:W3CDTF">2012-02-16T09:12:12Z</dcterms:modified>
</cp:coreProperties>
</file>