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406" r:id="rId3"/>
    <p:sldId id="268" r:id="rId4"/>
    <p:sldId id="403" r:id="rId5"/>
    <p:sldId id="260" r:id="rId6"/>
    <p:sldId id="398" r:id="rId7"/>
    <p:sldId id="261" r:id="rId8"/>
    <p:sldId id="367" r:id="rId9"/>
    <p:sldId id="387" r:id="rId10"/>
    <p:sldId id="371" r:id="rId11"/>
    <p:sldId id="331" r:id="rId12"/>
    <p:sldId id="401" r:id="rId13"/>
    <p:sldId id="409" r:id="rId14"/>
    <p:sldId id="407" r:id="rId15"/>
    <p:sldId id="410" r:id="rId16"/>
    <p:sldId id="336" r:id="rId17"/>
    <p:sldId id="399" r:id="rId18"/>
    <p:sldId id="348" r:id="rId19"/>
    <p:sldId id="382" r:id="rId20"/>
    <p:sldId id="383" r:id="rId21"/>
    <p:sldId id="384" r:id="rId22"/>
    <p:sldId id="405" r:id="rId23"/>
    <p:sldId id="389" r:id="rId24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800" b="1" kern="1200" baseline="300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99FF"/>
    <a:srgbClr val="FF9933"/>
    <a:srgbClr val="CC0066"/>
    <a:srgbClr val="FF0000"/>
    <a:srgbClr val="9900FF"/>
    <a:srgbClr val="CC99FF"/>
    <a:srgbClr val="969696"/>
    <a:srgbClr val="FFCC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7444" autoAdjust="0"/>
  </p:normalViewPr>
  <p:slideViewPr>
    <p:cSldViewPr>
      <p:cViewPr>
        <p:scale>
          <a:sx n="75" d="100"/>
          <a:sy n="75" d="100"/>
        </p:scale>
        <p:origin x="-100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ala\&#12487;&#12473;&#12463;&#12488;&#12483;&#12503;\STUDY\1010&#33322;&#28023;\XSL\&#31649;&#21306;&#27671;&#35937;&#214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tsu\Desktop\&#35251;&#28204;&#30058;&#2149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661519998750156E-2"/>
          <c:y val="2.2847684144877263E-2"/>
          <c:w val="0.91923371069724358"/>
          <c:h val="0.93758039436246943"/>
        </c:manualLayout>
      </c:layout>
      <c:lineChart>
        <c:grouping val="standard"/>
        <c:varyColors val="0"/>
        <c:ser>
          <c:idx val="1"/>
          <c:order val="0"/>
          <c:tx>
            <c:v>大船渡</c:v>
          </c:tx>
          <c:spPr>
            <a:ln w="38100">
              <a:solidFill>
                <a:schemeClr val="accent1">
                  <a:lumMod val="90000"/>
                </a:schemeClr>
              </a:solidFill>
            </a:ln>
          </c:spPr>
          <c:marker>
            <c:symbol val="none"/>
          </c:marker>
          <c:cat>
            <c:numRef>
              <c:f>宮古_25日!$A$82:$A$202</c:f>
              <c:numCache>
                <c:formatCode>h:mm</c:formatCode>
                <c:ptCount val="121"/>
                <c:pt idx="0">
                  <c:v>0.33333333333333331</c:v>
                </c:pt>
                <c:pt idx="1">
                  <c:v>0.34027777777777773</c:v>
                </c:pt>
                <c:pt idx="2">
                  <c:v>0.34722222222222227</c:v>
                </c:pt>
                <c:pt idx="3">
                  <c:v>0.35416666666666669</c:v>
                </c:pt>
                <c:pt idx="4">
                  <c:v>0.3611111111111111</c:v>
                </c:pt>
                <c:pt idx="5">
                  <c:v>0.36805555555555558</c:v>
                </c:pt>
                <c:pt idx="6">
                  <c:v>0.375</c:v>
                </c:pt>
                <c:pt idx="7">
                  <c:v>0.38194444444444442</c:v>
                </c:pt>
                <c:pt idx="8">
                  <c:v>0.3888888888888889</c:v>
                </c:pt>
                <c:pt idx="9">
                  <c:v>0.39583333333333331</c:v>
                </c:pt>
                <c:pt idx="10">
                  <c:v>0.40277777777777773</c:v>
                </c:pt>
                <c:pt idx="11">
                  <c:v>0.40972222222222227</c:v>
                </c:pt>
                <c:pt idx="12">
                  <c:v>0.41666666666666669</c:v>
                </c:pt>
                <c:pt idx="13">
                  <c:v>0.4236111111111111</c:v>
                </c:pt>
                <c:pt idx="14">
                  <c:v>0.43055555555555558</c:v>
                </c:pt>
                <c:pt idx="15">
                  <c:v>0.4375</c:v>
                </c:pt>
                <c:pt idx="16">
                  <c:v>0.44444444444444442</c:v>
                </c:pt>
                <c:pt idx="17">
                  <c:v>0.4513888888888889</c:v>
                </c:pt>
                <c:pt idx="18">
                  <c:v>0.45833333333333331</c:v>
                </c:pt>
                <c:pt idx="19">
                  <c:v>0.46527777777777773</c:v>
                </c:pt>
                <c:pt idx="20">
                  <c:v>0.47222222222222227</c:v>
                </c:pt>
                <c:pt idx="21">
                  <c:v>0.47916666666666669</c:v>
                </c:pt>
                <c:pt idx="22">
                  <c:v>0.4861111111111111</c:v>
                </c:pt>
                <c:pt idx="23">
                  <c:v>0.49305555555555558</c:v>
                </c:pt>
                <c:pt idx="24">
                  <c:v>0.5</c:v>
                </c:pt>
                <c:pt idx="25">
                  <c:v>0.50694444444444442</c:v>
                </c:pt>
                <c:pt idx="26">
                  <c:v>0.51388888888888895</c:v>
                </c:pt>
                <c:pt idx="27">
                  <c:v>0.52083333333333337</c:v>
                </c:pt>
                <c:pt idx="28">
                  <c:v>0.52777777777777779</c:v>
                </c:pt>
                <c:pt idx="29">
                  <c:v>0.53472222222222221</c:v>
                </c:pt>
                <c:pt idx="30">
                  <c:v>0.54166666666666663</c:v>
                </c:pt>
                <c:pt idx="31">
                  <c:v>0.54861111111111105</c:v>
                </c:pt>
                <c:pt idx="32">
                  <c:v>0.55555555555555558</c:v>
                </c:pt>
                <c:pt idx="33">
                  <c:v>0.5625</c:v>
                </c:pt>
                <c:pt idx="34">
                  <c:v>0.56944444444444442</c:v>
                </c:pt>
                <c:pt idx="35">
                  <c:v>0.57638888888888895</c:v>
                </c:pt>
                <c:pt idx="36">
                  <c:v>0.58333333333333337</c:v>
                </c:pt>
                <c:pt idx="37">
                  <c:v>0.59027777777777779</c:v>
                </c:pt>
                <c:pt idx="38">
                  <c:v>0.59722222222222221</c:v>
                </c:pt>
                <c:pt idx="39">
                  <c:v>0.60416666666666663</c:v>
                </c:pt>
                <c:pt idx="40">
                  <c:v>0.61111111111111105</c:v>
                </c:pt>
                <c:pt idx="41">
                  <c:v>0.61805555555555558</c:v>
                </c:pt>
                <c:pt idx="42">
                  <c:v>0.625</c:v>
                </c:pt>
                <c:pt idx="43">
                  <c:v>0.63194444444444442</c:v>
                </c:pt>
                <c:pt idx="44">
                  <c:v>0.63888888888888895</c:v>
                </c:pt>
                <c:pt idx="45">
                  <c:v>0.64583333333333337</c:v>
                </c:pt>
                <c:pt idx="46">
                  <c:v>0.65277777777777779</c:v>
                </c:pt>
                <c:pt idx="47">
                  <c:v>0.65972222222222221</c:v>
                </c:pt>
                <c:pt idx="48">
                  <c:v>0.66666666666666663</c:v>
                </c:pt>
                <c:pt idx="49">
                  <c:v>0.67361111111111116</c:v>
                </c:pt>
                <c:pt idx="50">
                  <c:v>0.68055555555555547</c:v>
                </c:pt>
                <c:pt idx="51">
                  <c:v>0.6875</c:v>
                </c:pt>
                <c:pt idx="52">
                  <c:v>0.69444444444444453</c:v>
                </c:pt>
                <c:pt idx="53">
                  <c:v>0.70138888888888884</c:v>
                </c:pt>
                <c:pt idx="54">
                  <c:v>0.70833333333333337</c:v>
                </c:pt>
                <c:pt idx="55">
                  <c:v>0.71527777777777779</c:v>
                </c:pt>
                <c:pt idx="56">
                  <c:v>0.72222222222222221</c:v>
                </c:pt>
                <c:pt idx="57">
                  <c:v>0.72916666666666663</c:v>
                </c:pt>
                <c:pt idx="58">
                  <c:v>0.73611111111111116</c:v>
                </c:pt>
                <c:pt idx="59">
                  <c:v>0.74305555555555547</c:v>
                </c:pt>
                <c:pt idx="60">
                  <c:v>0.75</c:v>
                </c:pt>
                <c:pt idx="61">
                  <c:v>0.75694444444444453</c:v>
                </c:pt>
                <c:pt idx="62">
                  <c:v>0.76388888888888884</c:v>
                </c:pt>
                <c:pt idx="63">
                  <c:v>0.77083333333333337</c:v>
                </c:pt>
                <c:pt idx="64">
                  <c:v>0.77777777777777779</c:v>
                </c:pt>
                <c:pt idx="65">
                  <c:v>0.78472222222222221</c:v>
                </c:pt>
                <c:pt idx="66">
                  <c:v>0.79166666666666663</c:v>
                </c:pt>
                <c:pt idx="67">
                  <c:v>0.79861111111111116</c:v>
                </c:pt>
                <c:pt idx="68">
                  <c:v>0.80555555555555547</c:v>
                </c:pt>
                <c:pt idx="69">
                  <c:v>0.8125</c:v>
                </c:pt>
                <c:pt idx="70">
                  <c:v>0.81944444444444453</c:v>
                </c:pt>
                <c:pt idx="71">
                  <c:v>0.82638888888888884</c:v>
                </c:pt>
                <c:pt idx="72">
                  <c:v>0.83333333333333337</c:v>
                </c:pt>
                <c:pt idx="73">
                  <c:v>0.84027777777777779</c:v>
                </c:pt>
                <c:pt idx="74">
                  <c:v>0.84722222222222221</c:v>
                </c:pt>
                <c:pt idx="75">
                  <c:v>0.85416666666666663</c:v>
                </c:pt>
                <c:pt idx="76">
                  <c:v>0.86111111111111116</c:v>
                </c:pt>
                <c:pt idx="77">
                  <c:v>0.86805555555555547</c:v>
                </c:pt>
                <c:pt idx="78">
                  <c:v>0.875</c:v>
                </c:pt>
                <c:pt idx="79">
                  <c:v>0.88194444444444453</c:v>
                </c:pt>
                <c:pt idx="80">
                  <c:v>0.88888888888888884</c:v>
                </c:pt>
                <c:pt idx="81">
                  <c:v>0.89583333333333337</c:v>
                </c:pt>
                <c:pt idx="82">
                  <c:v>0.90277777777777779</c:v>
                </c:pt>
                <c:pt idx="83">
                  <c:v>0.90972222222222221</c:v>
                </c:pt>
                <c:pt idx="84">
                  <c:v>0.91666666666666663</c:v>
                </c:pt>
                <c:pt idx="85">
                  <c:v>0.92361111111111116</c:v>
                </c:pt>
                <c:pt idx="86">
                  <c:v>0.93055555555555547</c:v>
                </c:pt>
                <c:pt idx="87">
                  <c:v>0.9375</c:v>
                </c:pt>
                <c:pt idx="88">
                  <c:v>0.94444444444444453</c:v>
                </c:pt>
                <c:pt idx="89">
                  <c:v>0.95138888888888884</c:v>
                </c:pt>
                <c:pt idx="90">
                  <c:v>0.95833333333333337</c:v>
                </c:pt>
                <c:pt idx="91">
                  <c:v>0.96527777777777779</c:v>
                </c:pt>
                <c:pt idx="92">
                  <c:v>0.97222222222222221</c:v>
                </c:pt>
                <c:pt idx="93">
                  <c:v>0.97916666666666663</c:v>
                </c:pt>
                <c:pt idx="94">
                  <c:v>0.98611111111111116</c:v>
                </c:pt>
                <c:pt idx="95">
                  <c:v>0.99305555555555547</c:v>
                </c:pt>
                <c:pt idx="96">
                  <c:v>1</c:v>
                </c:pt>
                <c:pt idx="97">
                  <c:v>6.9444444444444441E-3</c:v>
                </c:pt>
                <c:pt idx="98">
                  <c:v>1.3888888888888888E-2</c:v>
                </c:pt>
                <c:pt idx="99">
                  <c:v>2.0833333333333332E-2</c:v>
                </c:pt>
                <c:pt idx="100">
                  <c:v>2.7777777777777776E-2</c:v>
                </c:pt>
                <c:pt idx="101">
                  <c:v>3.4722222222222224E-2</c:v>
                </c:pt>
                <c:pt idx="102">
                  <c:v>4.1666666666666664E-2</c:v>
                </c:pt>
                <c:pt idx="103">
                  <c:v>4.8611111111111112E-2</c:v>
                </c:pt>
                <c:pt idx="104">
                  <c:v>5.5555555555555552E-2</c:v>
                </c:pt>
                <c:pt idx="105">
                  <c:v>6.25E-2</c:v>
                </c:pt>
                <c:pt idx="106">
                  <c:v>6.9444444444444434E-2</c:v>
                </c:pt>
                <c:pt idx="107">
                  <c:v>7.6388888888888895E-2</c:v>
                </c:pt>
                <c:pt idx="108">
                  <c:v>8.3333333333333329E-2</c:v>
                </c:pt>
                <c:pt idx="109">
                  <c:v>9.0277777777777776E-2</c:v>
                </c:pt>
                <c:pt idx="110">
                  <c:v>9.7222222222222224E-2</c:v>
                </c:pt>
                <c:pt idx="111">
                  <c:v>0.10416666666666667</c:v>
                </c:pt>
                <c:pt idx="112">
                  <c:v>0.1111111111111111</c:v>
                </c:pt>
                <c:pt idx="113">
                  <c:v>0.11805555555555557</c:v>
                </c:pt>
                <c:pt idx="114">
                  <c:v>0.125</c:v>
                </c:pt>
                <c:pt idx="115">
                  <c:v>0.13194444444444445</c:v>
                </c:pt>
                <c:pt idx="116">
                  <c:v>0.1388888888888889</c:v>
                </c:pt>
                <c:pt idx="117">
                  <c:v>0.14583333333333334</c:v>
                </c:pt>
                <c:pt idx="118">
                  <c:v>0.15277777777777776</c:v>
                </c:pt>
                <c:pt idx="119">
                  <c:v>0.15972222222222224</c:v>
                </c:pt>
                <c:pt idx="120">
                  <c:v>0.16666666666666666</c:v>
                </c:pt>
              </c:numCache>
            </c:numRef>
          </c:cat>
          <c:val>
            <c:numRef>
              <c:f>(大船渡_25日!$C$82:$C$178,大船渡_25日!$C$179:$C$205)</c:f>
              <c:numCache>
                <c:formatCode>General</c:formatCode>
                <c:ptCount val="124"/>
                <c:pt idx="0">
                  <c:v>1013.2</c:v>
                </c:pt>
                <c:pt idx="1">
                  <c:v>1013.2</c:v>
                </c:pt>
                <c:pt idx="2">
                  <c:v>1013.2</c:v>
                </c:pt>
                <c:pt idx="3">
                  <c:v>1013.3</c:v>
                </c:pt>
                <c:pt idx="4">
                  <c:v>1013.1</c:v>
                </c:pt>
                <c:pt idx="5">
                  <c:v>1013.2</c:v>
                </c:pt>
                <c:pt idx="6">
                  <c:v>1013</c:v>
                </c:pt>
                <c:pt idx="7">
                  <c:v>1013.1</c:v>
                </c:pt>
                <c:pt idx="8">
                  <c:v>1012.9</c:v>
                </c:pt>
                <c:pt idx="9">
                  <c:v>1013</c:v>
                </c:pt>
                <c:pt idx="10">
                  <c:v>1013</c:v>
                </c:pt>
                <c:pt idx="11">
                  <c:v>1013.1</c:v>
                </c:pt>
                <c:pt idx="12">
                  <c:v>1013</c:v>
                </c:pt>
                <c:pt idx="13">
                  <c:v>1013</c:v>
                </c:pt>
                <c:pt idx="14">
                  <c:v>1012.8</c:v>
                </c:pt>
                <c:pt idx="15">
                  <c:v>1012.7</c:v>
                </c:pt>
                <c:pt idx="16">
                  <c:v>1012.7</c:v>
                </c:pt>
                <c:pt idx="17">
                  <c:v>1012.6</c:v>
                </c:pt>
                <c:pt idx="18">
                  <c:v>1012.6</c:v>
                </c:pt>
                <c:pt idx="19">
                  <c:v>1012.6</c:v>
                </c:pt>
                <c:pt idx="20">
                  <c:v>1012.6</c:v>
                </c:pt>
                <c:pt idx="21">
                  <c:v>1012.5</c:v>
                </c:pt>
                <c:pt idx="22">
                  <c:v>1012.5</c:v>
                </c:pt>
                <c:pt idx="23">
                  <c:v>1012.6</c:v>
                </c:pt>
                <c:pt idx="24">
                  <c:v>1012.5</c:v>
                </c:pt>
                <c:pt idx="25">
                  <c:v>1012.5</c:v>
                </c:pt>
                <c:pt idx="26">
                  <c:v>1012.5</c:v>
                </c:pt>
                <c:pt idx="27">
                  <c:v>1012.6</c:v>
                </c:pt>
                <c:pt idx="28">
                  <c:v>1012.7</c:v>
                </c:pt>
                <c:pt idx="29">
                  <c:v>1012.7</c:v>
                </c:pt>
                <c:pt idx="30">
                  <c:v>1012.7</c:v>
                </c:pt>
                <c:pt idx="31">
                  <c:v>1012.7</c:v>
                </c:pt>
                <c:pt idx="32">
                  <c:v>1012.8</c:v>
                </c:pt>
                <c:pt idx="33">
                  <c:v>1012.9</c:v>
                </c:pt>
                <c:pt idx="34">
                  <c:v>1013</c:v>
                </c:pt>
                <c:pt idx="35">
                  <c:v>1013</c:v>
                </c:pt>
                <c:pt idx="36">
                  <c:v>1013.1</c:v>
                </c:pt>
                <c:pt idx="37">
                  <c:v>1013</c:v>
                </c:pt>
                <c:pt idx="38">
                  <c:v>1013</c:v>
                </c:pt>
                <c:pt idx="39">
                  <c:v>1013.1</c:v>
                </c:pt>
                <c:pt idx="40">
                  <c:v>1013</c:v>
                </c:pt>
                <c:pt idx="41">
                  <c:v>1013.1</c:v>
                </c:pt>
                <c:pt idx="42">
                  <c:v>1013.1</c:v>
                </c:pt>
                <c:pt idx="43">
                  <c:v>1013.1</c:v>
                </c:pt>
                <c:pt idx="44">
                  <c:v>1013</c:v>
                </c:pt>
                <c:pt idx="45">
                  <c:v>1013</c:v>
                </c:pt>
                <c:pt idx="46">
                  <c:v>1013</c:v>
                </c:pt>
                <c:pt idx="47">
                  <c:v>1013</c:v>
                </c:pt>
                <c:pt idx="48">
                  <c:v>1013</c:v>
                </c:pt>
                <c:pt idx="49">
                  <c:v>1012.8</c:v>
                </c:pt>
                <c:pt idx="50">
                  <c:v>1012.8</c:v>
                </c:pt>
                <c:pt idx="51">
                  <c:v>1012.8</c:v>
                </c:pt>
                <c:pt idx="52">
                  <c:v>1012.8</c:v>
                </c:pt>
                <c:pt idx="53">
                  <c:v>1012.9</c:v>
                </c:pt>
                <c:pt idx="54">
                  <c:v>1013.1</c:v>
                </c:pt>
                <c:pt idx="55">
                  <c:v>1013.2</c:v>
                </c:pt>
                <c:pt idx="56">
                  <c:v>1013.2</c:v>
                </c:pt>
                <c:pt idx="57">
                  <c:v>1013.2</c:v>
                </c:pt>
                <c:pt idx="58">
                  <c:v>1013.4</c:v>
                </c:pt>
                <c:pt idx="59">
                  <c:v>1013.5</c:v>
                </c:pt>
                <c:pt idx="60">
                  <c:v>1013.5</c:v>
                </c:pt>
                <c:pt idx="61">
                  <c:v>1013.7</c:v>
                </c:pt>
                <c:pt idx="62">
                  <c:v>1013.9</c:v>
                </c:pt>
                <c:pt idx="63">
                  <c:v>1014</c:v>
                </c:pt>
                <c:pt idx="64">
                  <c:v>1014</c:v>
                </c:pt>
                <c:pt idx="65">
                  <c:v>1014</c:v>
                </c:pt>
                <c:pt idx="66">
                  <c:v>1014.1</c:v>
                </c:pt>
                <c:pt idx="67">
                  <c:v>1014.3</c:v>
                </c:pt>
                <c:pt idx="68">
                  <c:v>1014.4</c:v>
                </c:pt>
                <c:pt idx="69">
                  <c:v>1014.6</c:v>
                </c:pt>
                <c:pt idx="70">
                  <c:v>1014.7</c:v>
                </c:pt>
                <c:pt idx="71">
                  <c:v>1014.8</c:v>
                </c:pt>
                <c:pt idx="72">
                  <c:v>1015.1</c:v>
                </c:pt>
                <c:pt idx="73">
                  <c:v>1015.3</c:v>
                </c:pt>
                <c:pt idx="74">
                  <c:v>1015.5</c:v>
                </c:pt>
                <c:pt idx="75">
                  <c:v>1015.6</c:v>
                </c:pt>
                <c:pt idx="76">
                  <c:v>1015.8</c:v>
                </c:pt>
                <c:pt idx="77">
                  <c:v>1015.9</c:v>
                </c:pt>
                <c:pt idx="78">
                  <c:v>1015.9</c:v>
                </c:pt>
                <c:pt idx="79">
                  <c:v>1015.9</c:v>
                </c:pt>
                <c:pt idx="80">
                  <c:v>1015.9</c:v>
                </c:pt>
                <c:pt idx="81">
                  <c:v>1015.8</c:v>
                </c:pt>
                <c:pt idx="82">
                  <c:v>1015.9</c:v>
                </c:pt>
                <c:pt idx="83">
                  <c:v>1015.9</c:v>
                </c:pt>
                <c:pt idx="84">
                  <c:v>1015.9</c:v>
                </c:pt>
                <c:pt idx="85">
                  <c:v>1015.9</c:v>
                </c:pt>
                <c:pt idx="86">
                  <c:v>1015.8</c:v>
                </c:pt>
                <c:pt idx="87">
                  <c:v>1015.9</c:v>
                </c:pt>
                <c:pt idx="88">
                  <c:v>1015.9</c:v>
                </c:pt>
                <c:pt idx="89">
                  <c:v>1015.9</c:v>
                </c:pt>
                <c:pt idx="90">
                  <c:v>1015.8</c:v>
                </c:pt>
                <c:pt idx="91">
                  <c:v>1015.7</c:v>
                </c:pt>
                <c:pt idx="92">
                  <c:v>1015.7</c:v>
                </c:pt>
                <c:pt idx="93">
                  <c:v>1015.8</c:v>
                </c:pt>
                <c:pt idx="94">
                  <c:v>1015.8</c:v>
                </c:pt>
                <c:pt idx="95">
                  <c:v>1015.8</c:v>
                </c:pt>
                <c:pt idx="96">
                  <c:v>1015.8</c:v>
                </c:pt>
                <c:pt idx="97">
                  <c:v>1015.9</c:v>
                </c:pt>
                <c:pt idx="98">
                  <c:v>1015.9</c:v>
                </c:pt>
                <c:pt idx="99">
                  <c:v>1015.8</c:v>
                </c:pt>
                <c:pt idx="100">
                  <c:v>1015.8</c:v>
                </c:pt>
                <c:pt idx="101">
                  <c:v>1015.8</c:v>
                </c:pt>
                <c:pt idx="102">
                  <c:v>1015.9</c:v>
                </c:pt>
                <c:pt idx="103">
                  <c:v>1015.9</c:v>
                </c:pt>
                <c:pt idx="104">
                  <c:v>1015.8</c:v>
                </c:pt>
                <c:pt idx="105">
                  <c:v>1015.8</c:v>
                </c:pt>
                <c:pt idx="106">
                  <c:v>1015.8</c:v>
                </c:pt>
                <c:pt idx="107">
                  <c:v>1015.8</c:v>
                </c:pt>
                <c:pt idx="108">
                  <c:v>1015.7</c:v>
                </c:pt>
                <c:pt idx="109">
                  <c:v>1015.7</c:v>
                </c:pt>
                <c:pt idx="110">
                  <c:v>1015.6</c:v>
                </c:pt>
                <c:pt idx="111">
                  <c:v>1015.6</c:v>
                </c:pt>
                <c:pt idx="112">
                  <c:v>1015.6</c:v>
                </c:pt>
                <c:pt idx="113">
                  <c:v>1015.6</c:v>
                </c:pt>
                <c:pt idx="114">
                  <c:v>1015.6</c:v>
                </c:pt>
                <c:pt idx="115">
                  <c:v>1015.7</c:v>
                </c:pt>
                <c:pt idx="116">
                  <c:v>1015.7</c:v>
                </c:pt>
                <c:pt idx="117">
                  <c:v>1015.7</c:v>
                </c:pt>
                <c:pt idx="118">
                  <c:v>1015.6</c:v>
                </c:pt>
                <c:pt idx="119">
                  <c:v>1015.7</c:v>
                </c:pt>
                <c:pt idx="120">
                  <c:v>1015.7</c:v>
                </c:pt>
                <c:pt idx="121">
                  <c:v>1015.7</c:v>
                </c:pt>
                <c:pt idx="122">
                  <c:v>1015.7</c:v>
                </c:pt>
                <c:pt idx="123">
                  <c:v>1015.9</c:v>
                </c:pt>
              </c:numCache>
            </c:numRef>
          </c:val>
          <c:smooth val="0"/>
        </c:ser>
        <c:ser>
          <c:idx val="4"/>
          <c:order val="1"/>
          <c:tx>
            <c:v>石巻</c:v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石巻_25日!$C$82:$C$202</c:f>
              <c:numCache>
                <c:formatCode>General</c:formatCode>
                <c:ptCount val="121"/>
                <c:pt idx="0">
                  <c:v>1013.9</c:v>
                </c:pt>
                <c:pt idx="1">
                  <c:v>1013.9</c:v>
                </c:pt>
                <c:pt idx="2">
                  <c:v>1013.8</c:v>
                </c:pt>
                <c:pt idx="3">
                  <c:v>1013.8</c:v>
                </c:pt>
                <c:pt idx="4">
                  <c:v>1013.8</c:v>
                </c:pt>
                <c:pt idx="5">
                  <c:v>1013.8</c:v>
                </c:pt>
                <c:pt idx="6">
                  <c:v>1013.8</c:v>
                </c:pt>
                <c:pt idx="7">
                  <c:v>1013.7</c:v>
                </c:pt>
                <c:pt idx="8">
                  <c:v>1013.6</c:v>
                </c:pt>
                <c:pt idx="9">
                  <c:v>1013.5</c:v>
                </c:pt>
                <c:pt idx="10">
                  <c:v>1013.6</c:v>
                </c:pt>
                <c:pt idx="11">
                  <c:v>1013.7</c:v>
                </c:pt>
                <c:pt idx="12">
                  <c:v>1013.6</c:v>
                </c:pt>
                <c:pt idx="13">
                  <c:v>1013.7</c:v>
                </c:pt>
                <c:pt idx="14">
                  <c:v>1013.7</c:v>
                </c:pt>
                <c:pt idx="15">
                  <c:v>1013.7</c:v>
                </c:pt>
                <c:pt idx="16">
                  <c:v>1013.8</c:v>
                </c:pt>
                <c:pt idx="17">
                  <c:v>1013.7</c:v>
                </c:pt>
                <c:pt idx="18">
                  <c:v>1013.7</c:v>
                </c:pt>
                <c:pt idx="19">
                  <c:v>1013.6</c:v>
                </c:pt>
                <c:pt idx="20">
                  <c:v>1013.5</c:v>
                </c:pt>
                <c:pt idx="21">
                  <c:v>1013.7</c:v>
                </c:pt>
                <c:pt idx="22">
                  <c:v>1013.8</c:v>
                </c:pt>
                <c:pt idx="23">
                  <c:v>1013.8</c:v>
                </c:pt>
                <c:pt idx="24">
                  <c:v>1013.6</c:v>
                </c:pt>
                <c:pt idx="25">
                  <c:v>1013.5</c:v>
                </c:pt>
                <c:pt idx="26">
                  <c:v>1013.8</c:v>
                </c:pt>
                <c:pt idx="27">
                  <c:v>1013.8</c:v>
                </c:pt>
                <c:pt idx="28">
                  <c:v>1013.8</c:v>
                </c:pt>
                <c:pt idx="29">
                  <c:v>1013.9</c:v>
                </c:pt>
                <c:pt idx="30">
                  <c:v>1013.7</c:v>
                </c:pt>
                <c:pt idx="31">
                  <c:v>1013.8</c:v>
                </c:pt>
                <c:pt idx="32">
                  <c:v>1013.6</c:v>
                </c:pt>
                <c:pt idx="33">
                  <c:v>1013.7</c:v>
                </c:pt>
                <c:pt idx="34">
                  <c:v>1013.7</c:v>
                </c:pt>
                <c:pt idx="35">
                  <c:v>1013.7</c:v>
                </c:pt>
                <c:pt idx="36">
                  <c:v>1013.7</c:v>
                </c:pt>
                <c:pt idx="37">
                  <c:v>1013.7</c:v>
                </c:pt>
                <c:pt idx="38">
                  <c:v>1013.7</c:v>
                </c:pt>
                <c:pt idx="39">
                  <c:v>1013.7</c:v>
                </c:pt>
                <c:pt idx="40">
                  <c:v>1013.7</c:v>
                </c:pt>
                <c:pt idx="41">
                  <c:v>1013.6</c:v>
                </c:pt>
                <c:pt idx="42">
                  <c:v>1013.6</c:v>
                </c:pt>
                <c:pt idx="43">
                  <c:v>1013.6</c:v>
                </c:pt>
                <c:pt idx="44">
                  <c:v>1013.6</c:v>
                </c:pt>
                <c:pt idx="45">
                  <c:v>1013.7</c:v>
                </c:pt>
                <c:pt idx="46">
                  <c:v>1013.6</c:v>
                </c:pt>
                <c:pt idx="47">
                  <c:v>1013.6</c:v>
                </c:pt>
                <c:pt idx="48">
                  <c:v>1013.6</c:v>
                </c:pt>
                <c:pt idx="49">
                  <c:v>1013.6</c:v>
                </c:pt>
                <c:pt idx="50">
                  <c:v>1013.8</c:v>
                </c:pt>
                <c:pt idx="51">
                  <c:v>1013.9</c:v>
                </c:pt>
                <c:pt idx="52">
                  <c:v>1013.8</c:v>
                </c:pt>
                <c:pt idx="53">
                  <c:v>1013.7</c:v>
                </c:pt>
                <c:pt idx="54">
                  <c:v>1013.7</c:v>
                </c:pt>
                <c:pt idx="55">
                  <c:v>1013.9</c:v>
                </c:pt>
                <c:pt idx="56">
                  <c:v>1013.9</c:v>
                </c:pt>
                <c:pt idx="57">
                  <c:v>1014.1</c:v>
                </c:pt>
                <c:pt idx="58">
                  <c:v>1014.2</c:v>
                </c:pt>
                <c:pt idx="59">
                  <c:v>1014.2</c:v>
                </c:pt>
                <c:pt idx="60">
                  <c:v>1014.3</c:v>
                </c:pt>
                <c:pt idx="61">
                  <c:v>1014.4</c:v>
                </c:pt>
                <c:pt idx="62">
                  <c:v>1014.4</c:v>
                </c:pt>
                <c:pt idx="63">
                  <c:v>1014.3</c:v>
                </c:pt>
                <c:pt idx="64">
                  <c:v>1014.4</c:v>
                </c:pt>
                <c:pt idx="65">
                  <c:v>1014.6</c:v>
                </c:pt>
                <c:pt idx="66">
                  <c:v>1014.7</c:v>
                </c:pt>
                <c:pt idx="67">
                  <c:v>1014.9</c:v>
                </c:pt>
                <c:pt idx="68">
                  <c:v>1014.9</c:v>
                </c:pt>
                <c:pt idx="69">
                  <c:v>1015.2</c:v>
                </c:pt>
                <c:pt idx="70">
                  <c:v>1015.2</c:v>
                </c:pt>
                <c:pt idx="71">
                  <c:v>1015.4</c:v>
                </c:pt>
                <c:pt idx="72">
                  <c:v>1015.5</c:v>
                </c:pt>
                <c:pt idx="73">
                  <c:v>1015.6</c:v>
                </c:pt>
                <c:pt idx="74">
                  <c:v>1015.9</c:v>
                </c:pt>
                <c:pt idx="75">
                  <c:v>1015.9</c:v>
                </c:pt>
                <c:pt idx="76">
                  <c:v>1016</c:v>
                </c:pt>
                <c:pt idx="77">
                  <c:v>1016</c:v>
                </c:pt>
                <c:pt idx="78">
                  <c:v>1016.1</c:v>
                </c:pt>
                <c:pt idx="79">
                  <c:v>1016.1</c:v>
                </c:pt>
                <c:pt idx="80">
                  <c:v>1016</c:v>
                </c:pt>
                <c:pt idx="81">
                  <c:v>1015.9</c:v>
                </c:pt>
                <c:pt idx="82">
                  <c:v>1016</c:v>
                </c:pt>
                <c:pt idx="83">
                  <c:v>1016</c:v>
                </c:pt>
                <c:pt idx="84">
                  <c:v>1016.1</c:v>
                </c:pt>
                <c:pt idx="85">
                  <c:v>1016</c:v>
                </c:pt>
                <c:pt idx="86">
                  <c:v>1016</c:v>
                </c:pt>
                <c:pt idx="87">
                  <c:v>1016</c:v>
                </c:pt>
                <c:pt idx="88">
                  <c:v>1016</c:v>
                </c:pt>
                <c:pt idx="89">
                  <c:v>1016</c:v>
                </c:pt>
                <c:pt idx="90">
                  <c:v>1016</c:v>
                </c:pt>
                <c:pt idx="91">
                  <c:v>1016</c:v>
                </c:pt>
                <c:pt idx="92">
                  <c:v>1016</c:v>
                </c:pt>
                <c:pt idx="93">
                  <c:v>1015.9</c:v>
                </c:pt>
                <c:pt idx="94">
                  <c:v>1015.8</c:v>
                </c:pt>
                <c:pt idx="95">
                  <c:v>1015.8</c:v>
                </c:pt>
                <c:pt idx="96">
                  <c:v>1015.9</c:v>
                </c:pt>
                <c:pt idx="97">
                  <c:v>1016</c:v>
                </c:pt>
                <c:pt idx="98">
                  <c:v>1016.1</c:v>
                </c:pt>
                <c:pt idx="99">
                  <c:v>1016.1</c:v>
                </c:pt>
                <c:pt idx="100">
                  <c:v>1016.1</c:v>
                </c:pt>
                <c:pt idx="101">
                  <c:v>1016</c:v>
                </c:pt>
                <c:pt idx="102">
                  <c:v>1016</c:v>
                </c:pt>
                <c:pt idx="103">
                  <c:v>1015.9</c:v>
                </c:pt>
                <c:pt idx="104">
                  <c:v>1015.9</c:v>
                </c:pt>
                <c:pt idx="105">
                  <c:v>1015.9</c:v>
                </c:pt>
                <c:pt idx="106">
                  <c:v>1016</c:v>
                </c:pt>
                <c:pt idx="107">
                  <c:v>1015.8</c:v>
                </c:pt>
                <c:pt idx="108">
                  <c:v>1015.8</c:v>
                </c:pt>
                <c:pt idx="109">
                  <c:v>1015.8</c:v>
                </c:pt>
                <c:pt idx="110">
                  <c:v>1015.7</c:v>
                </c:pt>
                <c:pt idx="111">
                  <c:v>1015.7</c:v>
                </c:pt>
                <c:pt idx="112">
                  <c:v>1015.7</c:v>
                </c:pt>
                <c:pt idx="113">
                  <c:v>1015.7</c:v>
                </c:pt>
                <c:pt idx="114">
                  <c:v>1015.9</c:v>
                </c:pt>
                <c:pt idx="115">
                  <c:v>1016</c:v>
                </c:pt>
                <c:pt idx="116">
                  <c:v>1016</c:v>
                </c:pt>
                <c:pt idx="117">
                  <c:v>1016</c:v>
                </c:pt>
                <c:pt idx="118">
                  <c:v>1016</c:v>
                </c:pt>
                <c:pt idx="119">
                  <c:v>1016.1</c:v>
                </c:pt>
                <c:pt idx="120">
                  <c:v>1016.1</c:v>
                </c:pt>
              </c:numCache>
            </c:numRef>
          </c:val>
          <c:smooth val="0"/>
        </c:ser>
        <c:ser>
          <c:idx val="0"/>
          <c:order val="2"/>
          <c:tx>
            <c:v>宮古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宮古_25日!$A$82:$A$202</c:f>
              <c:numCache>
                <c:formatCode>h:mm</c:formatCode>
                <c:ptCount val="121"/>
                <c:pt idx="0">
                  <c:v>0.33333333333333331</c:v>
                </c:pt>
                <c:pt idx="1">
                  <c:v>0.34027777777777773</c:v>
                </c:pt>
                <c:pt idx="2">
                  <c:v>0.34722222222222227</c:v>
                </c:pt>
                <c:pt idx="3">
                  <c:v>0.35416666666666669</c:v>
                </c:pt>
                <c:pt idx="4">
                  <c:v>0.3611111111111111</c:v>
                </c:pt>
                <c:pt idx="5">
                  <c:v>0.36805555555555558</c:v>
                </c:pt>
                <c:pt idx="6">
                  <c:v>0.375</c:v>
                </c:pt>
                <c:pt idx="7">
                  <c:v>0.38194444444444442</c:v>
                </c:pt>
                <c:pt idx="8">
                  <c:v>0.3888888888888889</c:v>
                </c:pt>
                <c:pt idx="9">
                  <c:v>0.39583333333333331</c:v>
                </c:pt>
                <c:pt idx="10">
                  <c:v>0.40277777777777773</c:v>
                </c:pt>
                <c:pt idx="11">
                  <c:v>0.40972222222222227</c:v>
                </c:pt>
                <c:pt idx="12">
                  <c:v>0.41666666666666669</c:v>
                </c:pt>
                <c:pt idx="13">
                  <c:v>0.4236111111111111</c:v>
                </c:pt>
                <c:pt idx="14">
                  <c:v>0.43055555555555558</c:v>
                </c:pt>
                <c:pt idx="15">
                  <c:v>0.4375</c:v>
                </c:pt>
                <c:pt idx="16">
                  <c:v>0.44444444444444442</c:v>
                </c:pt>
                <c:pt idx="17">
                  <c:v>0.4513888888888889</c:v>
                </c:pt>
                <c:pt idx="18">
                  <c:v>0.45833333333333331</c:v>
                </c:pt>
                <c:pt idx="19">
                  <c:v>0.46527777777777773</c:v>
                </c:pt>
                <c:pt idx="20">
                  <c:v>0.47222222222222227</c:v>
                </c:pt>
                <c:pt idx="21">
                  <c:v>0.47916666666666669</c:v>
                </c:pt>
                <c:pt idx="22">
                  <c:v>0.4861111111111111</c:v>
                </c:pt>
                <c:pt idx="23">
                  <c:v>0.49305555555555558</c:v>
                </c:pt>
                <c:pt idx="24">
                  <c:v>0.5</c:v>
                </c:pt>
                <c:pt idx="25">
                  <c:v>0.50694444444444442</c:v>
                </c:pt>
                <c:pt idx="26">
                  <c:v>0.51388888888888895</c:v>
                </c:pt>
                <c:pt idx="27">
                  <c:v>0.52083333333333337</c:v>
                </c:pt>
                <c:pt idx="28">
                  <c:v>0.52777777777777779</c:v>
                </c:pt>
                <c:pt idx="29">
                  <c:v>0.53472222222222221</c:v>
                </c:pt>
                <c:pt idx="30">
                  <c:v>0.54166666666666663</c:v>
                </c:pt>
                <c:pt idx="31">
                  <c:v>0.54861111111111105</c:v>
                </c:pt>
                <c:pt idx="32">
                  <c:v>0.55555555555555558</c:v>
                </c:pt>
                <c:pt idx="33">
                  <c:v>0.5625</c:v>
                </c:pt>
                <c:pt idx="34">
                  <c:v>0.56944444444444442</c:v>
                </c:pt>
                <c:pt idx="35">
                  <c:v>0.57638888888888895</c:v>
                </c:pt>
                <c:pt idx="36">
                  <c:v>0.58333333333333337</c:v>
                </c:pt>
                <c:pt idx="37">
                  <c:v>0.59027777777777779</c:v>
                </c:pt>
                <c:pt idx="38">
                  <c:v>0.59722222222222221</c:v>
                </c:pt>
                <c:pt idx="39">
                  <c:v>0.60416666666666663</c:v>
                </c:pt>
                <c:pt idx="40">
                  <c:v>0.61111111111111105</c:v>
                </c:pt>
                <c:pt idx="41">
                  <c:v>0.61805555555555558</c:v>
                </c:pt>
                <c:pt idx="42">
                  <c:v>0.625</c:v>
                </c:pt>
                <c:pt idx="43">
                  <c:v>0.63194444444444442</c:v>
                </c:pt>
                <c:pt idx="44">
                  <c:v>0.63888888888888895</c:v>
                </c:pt>
                <c:pt idx="45">
                  <c:v>0.64583333333333337</c:v>
                </c:pt>
                <c:pt idx="46">
                  <c:v>0.65277777777777779</c:v>
                </c:pt>
                <c:pt idx="47">
                  <c:v>0.65972222222222221</c:v>
                </c:pt>
                <c:pt idx="48">
                  <c:v>0.66666666666666663</c:v>
                </c:pt>
                <c:pt idx="49">
                  <c:v>0.67361111111111116</c:v>
                </c:pt>
                <c:pt idx="50">
                  <c:v>0.68055555555555547</c:v>
                </c:pt>
                <c:pt idx="51">
                  <c:v>0.6875</c:v>
                </c:pt>
                <c:pt idx="52">
                  <c:v>0.69444444444444453</c:v>
                </c:pt>
                <c:pt idx="53">
                  <c:v>0.70138888888888884</c:v>
                </c:pt>
                <c:pt idx="54">
                  <c:v>0.70833333333333337</c:v>
                </c:pt>
                <c:pt idx="55">
                  <c:v>0.71527777777777779</c:v>
                </c:pt>
                <c:pt idx="56">
                  <c:v>0.72222222222222221</c:v>
                </c:pt>
                <c:pt idx="57">
                  <c:v>0.72916666666666663</c:v>
                </c:pt>
                <c:pt idx="58">
                  <c:v>0.73611111111111116</c:v>
                </c:pt>
                <c:pt idx="59">
                  <c:v>0.74305555555555547</c:v>
                </c:pt>
                <c:pt idx="60">
                  <c:v>0.75</c:v>
                </c:pt>
                <c:pt idx="61">
                  <c:v>0.75694444444444453</c:v>
                </c:pt>
                <c:pt idx="62">
                  <c:v>0.76388888888888884</c:v>
                </c:pt>
                <c:pt idx="63">
                  <c:v>0.77083333333333337</c:v>
                </c:pt>
                <c:pt idx="64">
                  <c:v>0.77777777777777779</c:v>
                </c:pt>
                <c:pt idx="65">
                  <c:v>0.78472222222222221</c:v>
                </c:pt>
                <c:pt idx="66">
                  <c:v>0.79166666666666663</c:v>
                </c:pt>
                <c:pt idx="67">
                  <c:v>0.79861111111111116</c:v>
                </c:pt>
                <c:pt idx="68">
                  <c:v>0.80555555555555547</c:v>
                </c:pt>
                <c:pt idx="69">
                  <c:v>0.8125</c:v>
                </c:pt>
                <c:pt idx="70">
                  <c:v>0.81944444444444453</c:v>
                </c:pt>
                <c:pt idx="71">
                  <c:v>0.82638888888888884</c:v>
                </c:pt>
                <c:pt idx="72">
                  <c:v>0.83333333333333337</c:v>
                </c:pt>
                <c:pt idx="73">
                  <c:v>0.84027777777777779</c:v>
                </c:pt>
                <c:pt idx="74">
                  <c:v>0.84722222222222221</c:v>
                </c:pt>
                <c:pt idx="75">
                  <c:v>0.85416666666666663</c:v>
                </c:pt>
                <c:pt idx="76">
                  <c:v>0.86111111111111116</c:v>
                </c:pt>
                <c:pt idx="77">
                  <c:v>0.86805555555555547</c:v>
                </c:pt>
                <c:pt idx="78">
                  <c:v>0.875</c:v>
                </c:pt>
                <c:pt idx="79">
                  <c:v>0.88194444444444453</c:v>
                </c:pt>
                <c:pt idx="80">
                  <c:v>0.88888888888888884</c:v>
                </c:pt>
                <c:pt idx="81">
                  <c:v>0.89583333333333337</c:v>
                </c:pt>
                <c:pt idx="82">
                  <c:v>0.90277777777777779</c:v>
                </c:pt>
                <c:pt idx="83">
                  <c:v>0.90972222222222221</c:v>
                </c:pt>
                <c:pt idx="84">
                  <c:v>0.91666666666666663</c:v>
                </c:pt>
                <c:pt idx="85">
                  <c:v>0.92361111111111116</c:v>
                </c:pt>
                <c:pt idx="86">
                  <c:v>0.93055555555555547</c:v>
                </c:pt>
                <c:pt idx="87">
                  <c:v>0.9375</c:v>
                </c:pt>
                <c:pt idx="88">
                  <c:v>0.94444444444444453</c:v>
                </c:pt>
                <c:pt idx="89">
                  <c:v>0.95138888888888884</c:v>
                </c:pt>
                <c:pt idx="90">
                  <c:v>0.95833333333333337</c:v>
                </c:pt>
                <c:pt idx="91">
                  <c:v>0.96527777777777779</c:v>
                </c:pt>
                <c:pt idx="92">
                  <c:v>0.97222222222222221</c:v>
                </c:pt>
                <c:pt idx="93">
                  <c:v>0.97916666666666663</c:v>
                </c:pt>
                <c:pt idx="94">
                  <c:v>0.98611111111111116</c:v>
                </c:pt>
                <c:pt idx="95">
                  <c:v>0.99305555555555547</c:v>
                </c:pt>
                <c:pt idx="96">
                  <c:v>1</c:v>
                </c:pt>
                <c:pt idx="97">
                  <c:v>6.9444444444444441E-3</c:v>
                </c:pt>
                <c:pt idx="98">
                  <c:v>1.3888888888888888E-2</c:v>
                </c:pt>
                <c:pt idx="99">
                  <c:v>2.0833333333333332E-2</c:v>
                </c:pt>
                <c:pt idx="100">
                  <c:v>2.7777777777777776E-2</c:v>
                </c:pt>
                <c:pt idx="101">
                  <c:v>3.4722222222222224E-2</c:v>
                </c:pt>
                <c:pt idx="102">
                  <c:v>4.1666666666666664E-2</c:v>
                </c:pt>
                <c:pt idx="103">
                  <c:v>4.8611111111111112E-2</c:v>
                </c:pt>
                <c:pt idx="104">
                  <c:v>5.5555555555555552E-2</c:v>
                </c:pt>
                <c:pt idx="105">
                  <c:v>6.25E-2</c:v>
                </c:pt>
                <c:pt idx="106">
                  <c:v>6.9444444444444434E-2</c:v>
                </c:pt>
                <c:pt idx="107">
                  <c:v>7.6388888888888895E-2</c:v>
                </c:pt>
                <c:pt idx="108">
                  <c:v>8.3333333333333329E-2</c:v>
                </c:pt>
                <c:pt idx="109">
                  <c:v>9.0277777777777776E-2</c:v>
                </c:pt>
                <c:pt idx="110">
                  <c:v>9.7222222222222224E-2</c:v>
                </c:pt>
                <c:pt idx="111">
                  <c:v>0.10416666666666667</c:v>
                </c:pt>
                <c:pt idx="112">
                  <c:v>0.1111111111111111</c:v>
                </c:pt>
                <c:pt idx="113">
                  <c:v>0.11805555555555557</c:v>
                </c:pt>
                <c:pt idx="114">
                  <c:v>0.125</c:v>
                </c:pt>
                <c:pt idx="115">
                  <c:v>0.13194444444444445</c:v>
                </c:pt>
                <c:pt idx="116">
                  <c:v>0.1388888888888889</c:v>
                </c:pt>
                <c:pt idx="117">
                  <c:v>0.14583333333333334</c:v>
                </c:pt>
                <c:pt idx="118">
                  <c:v>0.15277777777777776</c:v>
                </c:pt>
                <c:pt idx="119">
                  <c:v>0.15972222222222224</c:v>
                </c:pt>
                <c:pt idx="120">
                  <c:v>0.16666666666666666</c:v>
                </c:pt>
              </c:numCache>
            </c:numRef>
          </c:cat>
          <c:val>
            <c:numRef>
              <c:f>宮古_25日!$C$82:$C$202</c:f>
              <c:numCache>
                <c:formatCode>General</c:formatCode>
                <c:ptCount val="121"/>
                <c:pt idx="0">
                  <c:v>1012.7</c:v>
                </c:pt>
                <c:pt idx="1">
                  <c:v>1012.8</c:v>
                </c:pt>
                <c:pt idx="2">
                  <c:v>1012.8</c:v>
                </c:pt>
                <c:pt idx="3">
                  <c:v>1012.9</c:v>
                </c:pt>
                <c:pt idx="4">
                  <c:v>1012.8</c:v>
                </c:pt>
                <c:pt idx="5">
                  <c:v>1012.8</c:v>
                </c:pt>
                <c:pt idx="6">
                  <c:v>1012.8</c:v>
                </c:pt>
                <c:pt idx="7">
                  <c:v>1013</c:v>
                </c:pt>
                <c:pt idx="8">
                  <c:v>1013</c:v>
                </c:pt>
                <c:pt idx="9">
                  <c:v>1013</c:v>
                </c:pt>
                <c:pt idx="10">
                  <c:v>1013</c:v>
                </c:pt>
                <c:pt idx="11">
                  <c:v>1013.1</c:v>
                </c:pt>
                <c:pt idx="12">
                  <c:v>1013.1</c:v>
                </c:pt>
                <c:pt idx="13">
                  <c:v>1013.2</c:v>
                </c:pt>
                <c:pt idx="14">
                  <c:v>1013.2</c:v>
                </c:pt>
                <c:pt idx="15">
                  <c:v>1013.2</c:v>
                </c:pt>
                <c:pt idx="16">
                  <c:v>1013.2</c:v>
                </c:pt>
                <c:pt idx="17">
                  <c:v>1013.1</c:v>
                </c:pt>
                <c:pt idx="18">
                  <c:v>1013.1</c:v>
                </c:pt>
                <c:pt idx="19">
                  <c:v>1013.1</c:v>
                </c:pt>
                <c:pt idx="20">
                  <c:v>1013.1</c:v>
                </c:pt>
                <c:pt idx="21">
                  <c:v>1013</c:v>
                </c:pt>
                <c:pt idx="22">
                  <c:v>1013</c:v>
                </c:pt>
                <c:pt idx="23">
                  <c:v>1013</c:v>
                </c:pt>
                <c:pt idx="24">
                  <c:v>1013</c:v>
                </c:pt>
                <c:pt idx="25">
                  <c:v>1012.9</c:v>
                </c:pt>
                <c:pt idx="26">
                  <c:v>1012.9</c:v>
                </c:pt>
                <c:pt idx="27">
                  <c:v>1012.9</c:v>
                </c:pt>
                <c:pt idx="28">
                  <c:v>1012.9</c:v>
                </c:pt>
                <c:pt idx="29">
                  <c:v>1012.9</c:v>
                </c:pt>
                <c:pt idx="30">
                  <c:v>1012.9</c:v>
                </c:pt>
                <c:pt idx="31">
                  <c:v>1012.8</c:v>
                </c:pt>
                <c:pt idx="32">
                  <c:v>1012.7</c:v>
                </c:pt>
                <c:pt idx="33">
                  <c:v>1012.7</c:v>
                </c:pt>
                <c:pt idx="34">
                  <c:v>1012.7</c:v>
                </c:pt>
                <c:pt idx="35">
                  <c:v>1012.7</c:v>
                </c:pt>
                <c:pt idx="36">
                  <c:v>1012.7</c:v>
                </c:pt>
                <c:pt idx="37">
                  <c:v>1012.9</c:v>
                </c:pt>
                <c:pt idx="38">
                  <c:v>1012.7</c:v>
                </c:pt>
                <c:pt idx="39">
                  <c:v>1012.7</c:v>
                </c:pt>
                <c:pt idx="40">
                  <c:v>1012.7</c:v>
                </c:pt>
                <c:pt idx="41">
                  <c:v>1012.6</c:v>
                </c:pt>
                <c:pt idx="42">
                  <c:v>1012.7</c:v>
                </c:pt>
                <c:pt idx="43">
                  <c:v>1012.7</c:v>
                </c:pt>
                <c:pt idx="44">
                  <c:v>1012.6</c:v>
                </c:pt>
                <c:pt idx="45">
                  <c:v>1012.5</c:v>
                </c:pt>
                <c:pt idx="46">
                  <c:v>1012.5</c:v>
                </c:pt>
                <c:pt idx="47">
                  <c:v>1012.5</c:v>
                </c:pt>
                <c:pt idx="48">
                  <c:v>1012.5</c:v>
                </c:pt>
                <c:pt idx="49">
                  <c:v>1012.5</c:v>
                </c:pt>
                <c:pt idx="50">
                  <c:v>1012.5</c:v>
                </c:pt>
                <c:pt idx="51">
                  <c:v>1012.5</c:v>
                </c:pt>
                <c:pt idx="52">
                  <c:v>1012.4</c:v>
                </c:pt>
                <c:pt idx="53">
                  <c:v>1012.3</c:v>
                </c:pt>
                <c:pt idx="54">
                  <c:v>1012.4</c:v>
                </c:pt>
                <c:pt idx="55">
                  <c:v>1012.6</c:v>
                </c:pt>
                <c:pt idx="56">
                  <c:v>1012.6</c:v>
                </c:pt>
                <c:pt idx="57">
                  <c:v>1012.8</c:v>
                </c:pt>
                <c:pt idx="58">
                  <c:v>1012.9</c:v>
                </c:pt>
                <c:pt idx="59">
                  <c:v>1012.9</c:v>
                </c:pt>
                <c:pt idx="60">
                  <c:v>1013</c:v>
                </c:pt>
                <c:pt idx="61">
                  <c:v>1013.3</c:v>
                </c:pt>
                <c:pt idx="62">
                  <c:v>1013.3</c:v>
                </c:pt>
                <c:pt idx="63">
                  <c:v>1013.3</c:v>
                </c:pt>
                <c:pt idx="64">
                  <c:v>1013.5</c:v>
                </c:pt>
                <c:pt idx="65">
                  <c:v>1013.6</c:v>
                </c:pt>
                <c:pt idx="66">
                  <c:v>1013.7</c:v>
                </c:pt>
                <c:pt idx="67">
                  <c:v>1013.7</c:v>
                </c:pt>
                <c:pt idx="68">
                  <c:v>1013.8</c:v>
                </c:pt>
                <c:pt idx="69">
                  <c:v>1013.8</c:v>
                </c:pt>
                <c:pt idx="70">
                  <c:v>1013.9</c:v>
                </c:pt>
                <c:pt idx="71">
                  <c:v>1014</c:v>
                </c:pt>
                <c:pt idx="72">
                  <c:v>1014.2</c:v>
                </c:pt>
                <c:pt idx="73">
                  <c:v>1014.6</c:v>
                </c:pt>
                <c:pt idx="74">
                  <c:v>1014.8</c:v>
                </c:pt>
                <c:pt idx="75">
                  <c:v>1015</c:v>
                </c:pt>
                <c:pt idx="76">
                  <c:v>1015.1</c:v>
                </c:pt>
                <c:pt idx="77">
                  <c:v>1015.2</c:v>
                </c:pt>
                <c:pt idx="78">
                  <c:v>1015.2</c:v>
                </c:pt>
                <c:pt idx="79">
                  <c:v>1015.3</c:v>
                </c:pt>
                <c:pt idx="80">
                  <c:v>1015.4</c:v>
                </c:pt>
                <c:pt idx="81">
                  <c:v>1015.3</c:v>
                </c:pt>
                <c:pt idx="82">
                  <c:v>1015.3</c:v>
                </c:pt>
                <c:pt idx="83">
                  <c:v>1015.4</c:v>
                </c:pt>
                <c:pt idx="84">
                  <c:v>1015.2</c:v>
                </c:pt>
                <c:pt idx="85">
                  <c:v>1015.3</c:v>
                </c:pt>
                <c:pt idx="86">
                  <c:v>1015.4</c:v>
                </c:pt>
                <c:pt idx="87">
                  <c:v>1015.4</c:v>
                </c:pt>
                <c:pt idx="88">
                  <c:v>1015.5</c:v>
                </c:pt>
                <c:pt idx="89">
                  <c:v>1015.5</c:v>
                </c:pt>
                <c:pt idx="90">
                  <c:v>1015.5</c:v>
                </c:pt>
                <c:pt idx="91">
                  <c:v>1015.4</c:v>
                </c:pt>
                <c:pt idx="92">
                  <c:v>1015.4</c:v>
                </c:pt>
                <c:pt idx="93">
                  <c:v>1015.2</c:v>
                </c:pt>
                <c:pt idx="94">
                  <c:v>1015.2</c:v>
                </c:pt>
                <c:pt idx="95">
                  <c:v>1015.2</c:v>
                </c:pt>
                <c:pt idx="96">
                  <c:v>1015.3</c:v>
                </c:pt>
                <c:pt idx="97">
                  <c:v>1015.4</c:v>
                </c:pt>
                <c:pt idx="98">
                  <c:v>1015.3</c:v>
                </c:pt>
                <c:pt idx="99">
                  <c:v>1015.2</c:v>
                </c:pt>
                <c:pt idx="100">
                  <c:v>1015.1</c:v>
                </c:pt>
                <c:pt idx="101">
                  <c:v>1015.1</c:v>
                </c:pt>
                <c:pt idx="102">
                  <c:v>1015.1</c:v>
                </c:pt>
                <c:pt idx="103">
                  <c:v>1015.1</c:v>
                </c:pt>
                <c:pt idx="104">
                  <c:v>1015</c:v>
                </c:pt>
                <c:pt idx="105">
                  <c:v>1014.8</c:v>
                </c:pt>
                <c:pt idx="106">
                  <c:v>1014.8</c:v>
                </c:pt>
                <c:pt idx="107">
                  <c:v>1014.7</c:v>
                </c:pt>
                <c:pt idx="108">
                  <c:v>1014.6</c:v>
                </c:pt>
                <c:pt idx="109">
                  <c:v>1014.6</c:v>
                </c:pt>
                <c:pt idx="110">
                  <c:v>1014.6</c:v>
                </c:pt>
                <c:pt idx="111">
                  <c:v>1014.5</c:v>
                </c:pt>
                <c:pt idx="112">
                  <c:v>1014.4</c:v>
                </c:pt>
                <c:pt idx="113">
                  <c:v>1014.5</c:v>
                </c:pt>
                <c:pt idx="114">
                  <c:v>1014.6</c:v>
                </c:pt>
                <c:pt idx="115">
                  <c:v>1014.6</c:v>
                </c:pt>
                <c:pt idx="116">
                  <c:v>1014.7</c:v>
                </c:pt>
                <c:pt idx="117">
                  <c:v>1014.7</c:v>
                </c:pt>
                <c:pt idx="118">
                  <c:v>1014.8</c:v>
                </c:pt>
                <c:pt idx="119">
                  <c:v>1014.8</c:v>
                </c:pt>
                <c:pt idx="120">
                  <c:v>1014.8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9920"/>
        <c:axId val="155193728"/>
      </c:lineChart>
      <c:catAx>
        <c:axId val="148449920"/>
        <c:scaling>
          <c:orientation val="minMax"/>
        </c:scaling>
        <c:delete val="0"/>
        <c:axPos val="b"/>
        <c:minorGridlines>
          <c:spPr>
            <a:ln w="6350">
              <a:prstDash val="sysDot"/>
            </a:ln>
          </c:spPr>
        </c:minorGridlines>
        <c:numFmt formatCode="h:mm" sourceLinked="1"/>
        <c:majorTickMark val="out"/>
        <c:minorTickMark val="none"/>
        <c:tickLblPos val="nextTo"/>
        <c:crossAx val="155193728"/>
        <c:crosses val="autoZero"/>
        <c:auto val="1"/>
        <c:lblAlgn val="ctr"/>
        <c:lblOffset val="100"/>
        <c:tickLblSkip val="6"/>
        <c:tickMarkSkip val="10"/>
        <c:noMultiLvlLbl val="0"/>
      </c:catAx>
      <c:valAx>
        <c:axId val="155193728"/>
        <c:scaling>
          <c:orientation val="minMax"/>
          <c:max val="1017"/>
          <c:min val="101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44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17189283692061"/>
          <c:y val="0.45587184307269624"/>
          <c:w val="0.24712922755593097"/>
          <c:h val="0.39844788462928871"/>
        </c:manualLayout>
      </c:layout>
      <c:overlay val="0"/>
      <c:spPr>
        <a:solidFill>
          <a:schemeClr val="bg1"/>
        </a:solidFill>
        <a:ln>
          <a:solidFill>
            <a:schemeClr val="tx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3471502590674"/>
          <c:y val="3.5714285714285712E-2"/>
          <c:w val="0.85388601036269429"/>
          <c:h val="0.823129251700680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val>
            <c:numRef>
              <c:f>'野帳1－39'!$H$2:$H$40</c:f>
              <c:numCache>
                <c:formatCode>General</c:formatCode>
                <c:ptCount val="39"/>
                <c:pt idx="0">
                  <c:v>1013.4</c:v>
                </c:pt>
                <c:pt idx="1">
                  <c:v>1013.5</c:v>
                </c:pt>
                <c:pt idx="2">
                  <c:v>1013.9</c:v>
                </c:pt>
                <c:pt idx="3">
                  <c:v>1014</c:v>
                </c:pt>
                <c:pt idx="4">
                  <c:v>1014</c:v>
                </c:pt>
                <c:pt idx="5">
                  <c:v>1014</c:v>
                </c:pt>
                <c:pt idx="6">
                  <c:v>1013.8</c:v>
                </c:pt>
                <c:pt idx="7">
                  <c:v>1013.8</c:v>
                </c:pt>
                <c:pt idx="8">
                  <c:v>1013.6</c:v>
                </c:pt>
                <c:pt idx="9">
                  <c:v>1013.7</c:v>
                </c:pt>
                <c:pt idx="10">
                  <c:v>1013.6</c:v>
                </c:pt>
                <c:pt idx="11">
                  <c:v>1013.7</c:v>
                </c:pt>
                <c:pt idx="12">
                  <c:v>1013.5</c:v>
                </c:pt>
                <c:pt idx="13">
                  <c:v>1013.5</c:v>
                </c:pt>
                <c:pt idx="14">
                  <c:v>1013.5</c:v>
                </c:pt>
                <c:pt idx="15">
                  <c:v>1013.8</c:v>
                </c:pt>
                <c:pt idx="16">
                  <c:v>1013.6</c:v>
                </c:pt>
                <c:pt idx="17">
                  <c:v>1013.6</c:v>
                </c:pt>
                <c:pt idx="18">
                  <c:v>1014</c:v>
                </c:pt>
                <c:pt idx="19">
                  <c:v>1014.4</c:v>
                </c:pt>
                <c:pt idx="20">
                  <c:v>1014.3</c:v>
                </c:pt>
                <c:pt idx="21">
                  <c:v>1014.8</c:v>
                </c:pt>
                <c:pt idx="22">
                  <c:v>1015.3</c:v>
                </c:pt>
                <c:pt idx="23">
                  <c:v>1015.8</c:v>
                </c:pt>
                <c:pt idx="24">
                  <c:v>1016.6</c:v>
                </c:pt>
                <c:pt idx="25">
                  <c:v>1016.6</c:v>
                </c:pt>
                <c:pt idx="26">
                  <c:v>1016.4</c:v>
                </c:pt>
                <c:pt idx="27">
                  <c:v>1016.5</c:v>
                </c:pt>
                <c:pt idx="28">
                  <c:v>1016.4</c:v>
                </c:pt>
                <c:pt idx="29">
                  <c:v>1016.2</c:v>
                </c:pt>
                <c:pt idx="30">
                  <c:v>1015.9</c:v>
                </c:pt>
                <c:pt idx="31">
                  <c:v>1015.9</c:v>
                </c:pt>
                <c:pt idx="32">
                  <c:v>1015.7</c:v>
                </c:pt>
                <c:pt idx="33">
                  <c:v>1015.8</c:v>
                </c:pt>
                <c:pt idx="34">
                  <c:v>1015</c:v>
                </c:pt>
                <c:pt idx="35">
                  <c:v>1015.8</c:v>
                </c:pt>
                <c:pt idx="36">
                  <c:v>1016</c:v>
                </c:pt>
                <c:pt idx="37">
                  <c:v>1016.2</c:v>
                </c:pt>
                <c:pt idx="38">
                  <c:v>1016.3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19392"/>
        <c:axId val="158220672"/>
      </c:lineChart>
      <c:catAx>
        <c:axId val="1574193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HGS創英角ｺﾞｼｯｸUB"/>
                <a:ea typeface="HGS創英角ｺﾞｼｯｸUB"/>
                <a:cs typeface="HGS創英角ｺﾞｼｯｸUB"/>
              </a:defRPr>
            </a:pPr>
            <a:endParaRPr lang="ja-JP"/>
          </a:p>
        </c:txPr>
        <c:crossAx val="15822067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582206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HGS創英角ｺﾞｼｯｸUB"/>
                <a:ea typeface="HGS創英角ｺﾞｼｯｸUB"/>
                <a:cs typeface="HGS創英角ｺﾞｼｯｸUB"/>
              </a:defRPr>
            </a:pPr>
            <a:endParaRPr lang="ja-JP"/>
          </a:p>
        </c:txPr>
        <c:crossAx val="157419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fld id="{0E0E580D-D028-47A5-806A-5D4542F0A6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730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fld id="{4446DAFB-16B0-4980-97A2-1BCA6A70E5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767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F86A8334-7989-41D3-845A-A1D57954E37C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189B2D0E-E143-4DCA-B6CA-6F279F4D2343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09B248BF-B683-4C4E-BBB2-E6094B323F9B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68B9C67E-0751-48E5-9360-F529B429BEAC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5388BE35-88CB-4F39-B91D-1C53A5C8058F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C61F9957-9CE3-4294-96F0-39A996F385DB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BF9C3E05-8717-4D59-96A4-8A06D60BDAA6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05754E7B-242D-41C8-A874-60467CE80AB1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F6997AC2-C00C-4938-91BF-1B8D42D492EC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E38A2686-D38B-41D2-873A-7719F94EAF4C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</a:t>
            </a:r>
            <a:fld id="{2191CBC2-A5B0-4821-8370-5E42B0930FE7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&lt;</a:t>
            </a:r>
            <a:fld id="{A71D9CC0-6BCE-462D-86C8-CC4EDEB6FDB1}" type="slidenum">
              <a:rPr lang="en-US" altLang="ja-JP">
                <a:latin typeface="GungsuhChe" pitchFamily="49" charset="-127"/>
                <a:ea typeface="GungsuhChe" pitchFamily="49" charset="-127"/>
              </a:rPr>
              <a:pPr>
                <a:defRPr/>
              </a:pPr>
              <a:t>‹#›</a:t>
            </a:fld>
            <a:r>
              <a:rPr lang="en-US" altLang="ja-JP"/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isei.co.jp/products/meteo/rs06ggps.html" TargetMode="External"/><Relationship Id="rId2" Type="http://schemas.openxmlformats.org/officeDocument/2006/relationships/hyperlink" Target="http://jra.kishou.go.jp/JRA-25/index_j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ma.go.jp/jma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64E1B49C-77CF-4305-B916-43DB6AC688C7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-756592" y="260350"/>
            <a:ext cx="10729192" cy="2376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400" b="0" baseline="0" dirty="0" err="1"/>
              <a:t>Meso</a:t>
            </a:r>
            <a:r>
              <a:rPr lang="en-US" altLang="ja-JP" sz="3400" b="0" baseline="0" dirty="0"/>
              <a:t>-scale atmospheric anticyclone disclosed </a:t>
            </a:r>
            <a:endParaRPr lang="en-US" altLang="ja-JP" sz="3400" b="0" baseline="0" dirty="0" smtClean="0"/>
          </a:p>
          <a:p>
            <a:pPr algn="ctr"/>
            <a:r>
              <a:rPr lang="en-US" altLang="ja-JP" sz="3400" b="0" baseline="0" dirty="0" smtClean="0"/>
              <a:t>by </a:t>
            </a:r>
            <a:r>
              <a:rPr lang="en-US" altLang="ja-JP" sz="3400" b="0" baseline="0" dirty="0"/>
              <a:t>innovative </a:t>
            </a:r>
            <a:r>
              <a:rPr lang="en-US" altLang="ja-JP" sz="3400" b="0" baseline="0" dirty="0" err="1"/>
              <a:t>radiosonde</a:t>
            </a:r>
            <a:r>
              <a:rPr lang="en-US" altLang="ja-JP" sz="3400" b="0" baseline="0" dirty="0"/>
              <a:t> observation </a:t>
            </a:r>
            <a:endParaRPr lang="en-US" altLang="ja-JP" sz="3400" b="0" baseline="0" dirty="0" smtClean="0"/>
          </a:p>
          <a:p>
            <a:pPr algn="ctr"/>
            <a:r>
              <a:rPr lang="en-US" altLang="ja-JP" sz="3400" b="0" baseline="0" dirty="0" smtClean="0"/>
              <a:t>over </a:t>
            </a:r>
            <a:r>
              <a:rPr lang="en-US" altLang="ja-JP" sz="3400" b="0" baseline="0" dirty="0"/>
              <a:t>the </a:t>
            </a:r>
            <a:r>
              <a:rPr lang="en-US" altLang="ja-JP" sz="3400" b="0" baseline="0" dirty="0" err="1"/>
              <a:t>Kuroshio-Oyashio</a:t>
            </a:r>
            <a:r>
              <a:rPr lang="en-US" altLang="ja-JP" sz="3400" b="0" baseline="0" dirty="0"/>
              <a:t> front</a:t>
            </a:r>
          </a:p>
          <a:p>
            <a:pPr algn="ctr"/>
            <a:r>
              <a:rPr lang="ja-JP" altLang="en-US" b="0" baseline="0" dirty="0"/>
              <a:t>海洋前線上で実施した</a:t>
            </a:r>
          </a:p>
          <a:p>
            <a:pPr algn="ctr"/>
            <a:r>
              <a:rPr lang="ja-JP" altLang="en-US" b="0" baseline="0" dirty="0"/>
              <a:t>革新的なラジオゾンデ観測によって明らかとなったメソ高気圧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26346" y="4697760"/>
            <a:ext cx="4807527" cy="216024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en-US" altLang="ja-JP" b="0" baseline="0" dirty="0" smtClean="0">
              <a:solidFill>
                <a:srgbClr val="000000"/>
              </a:solidFill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ja-JP" altLang="en-US" b="0" baseline="0" dirty="0">
                <a:solidFill>
                  <a:srgbClr val="000000"/>
                </a:solidFill>
              </a:rPr>
              <a:t>自然</a:t>
            </a:r>
            <a:r>
              <a:rPr lang="ja-JP" altLang="en-US" b="0" baseline="0" dirty="0" smtClean="0">
                <a:solidFill>
                  <a:srgbClr val="000000"/>
                </a:solidFill>
              </a:rPr>
              <a:t>環境</a:t>
            </a:r>
            <a:r>
              <a:rPr lang="ja-JP" altLang="en-US" b="0" baseline="0" dirty="0">
                <a:solidFill>
                  <a:srgbClr val="000000"/>
                </a:solidFill>
              </a:rPr>
              <a:t>システム学講座</a:t>
            </a:r>
            <a:endParaRPr lang="en-US" altLang="ja-JP" b="0" baseline="0" dirty="0" smtClean="0">
              <a:solidFill>
                <a:srgbClr val="000000"/>
              </a:solidFill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ja-JP" altLang="en-US" b="0" baseline="0" dirty="0" smtClean="0">
                <a:solidFill>
                  <a:srgbClr val="000000"/>
                </a:solidFill>
              </a:rPr>
              <a:t>地球</a:t>
            </a:r>
            <a:r>
              <a:rPr lang="ja-JP" altLang="en-US" b="0" baseline="0" dirty="0">
                <a:solidFill>
                  <a:srgbClr val="000000"/>
                </a:solidFill>
              </a:rPr>
              <a:t>環境気候学研究室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altLang="ja-JP" b="0" baseline="0" dirty="0">
                <a:solidFill>
                  <a:srgbClr val="000000"/>
                </a:solidFill>
              </a:rPr>
              <a:t>510M239</a:t>
            </a:r>
            <a:r>
              <a:rPr lang="ja-JP" altLang="en-US" b="0" baseline="0" dirty="0">
                <a:solidFill>
                  <a:srgbClr val="000000"/>
                </a:solidFill>
              </a:rPr>
              <a:t>　西川はつみ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ja-JP" altLang="en-US" b="0" baseline="0" dirty="0">
                <a:solidFill>
                  <a:srgbClr val="000000"/>
                </a:solidFill>
              </a:rPr>
              <a:t>指導教員：立花義裕教授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altLang="ja-JP" sz="2400" b="0" baseline="0" dirty="0"/>
          </a:p>
        </p:txBody>
      </p:sp>
      <p:sp>
        <p:nvSpPr>
          <p:cNvPr id="2" name="テキスト ボックス 1"/>
          <p:cNvSpPr txBox="1"/>
          <p:nvPr/>
        </p:nvSpPr>
        <p:spPr bwMode="auto">
          <a:xfrm>
            <a:off x="6425545" y="6236816"/>
            <a:ext cx="2706488" cy="6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algn="r"/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pPr algn="r"/>
            <a:r>
              <a:rPr kumimoji="1" lang="ja-JP" altLang="en-US" dirty="0" smtClean="0"/>
              <a:t>修士論文発表会・審査会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4" y="5041900"/>
            <a:ext cx="368844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48" y="5038725"/>
            <a:ext cx="368844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Rectangle 12"/>
          <p:cNvSpPr>
            <a:spLocks noChangeArrowheads="1"/>
          </p:cNvSpPr>
          <p:nvPr/>
        </p:nvSpPr>
        <p:spPr bwMode="auto">
          <a:xfrm>
            <a:off x="5004048" y="627098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北</a:t>
            </a:r>
          </a:p>
        </p:txBody>
      </p:sp>
      <p:sp>
        <p:nvSpPr>
          <p:cNvPr id="114" name="Rectangle 13"/>
          <p:cNvSpPr>
            <a:spLocks noChangeArrowheads="1"/>
          </p:cNvSpPr>
          <p:nvPr/>
        </p:nvSpPr>
        <p:spPr bwMode="auto">
          <a:xfrm>
            <a:off x="7781704" y="6263448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南</a:t>
            </a:r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660497" y="6284168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北</a:t>
            </a:r>
          </a:p>
        </p:txBody>
      </p:sp>
      <p:sp>
        <p:nvSpPr>
          <p:cNvPr id="116" name="Rectangle 13"/>
          <p:cNvSpPr>
            <a:spLocks noChangeArrowheads="1"/>
          </p:cNvSpPr>
          <p:nvPr/>
        </p:nvSpPr>
        <p:spPr bwMode="auto">
          <a:xfrm>
            <a:off x="3438153" y="6276636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南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&lt;</a:t>
            </a:r>
            <a:fld id="{F6997AC2-C00C-4938-91BF-1B8D42D492EC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>
                <a:defRPr/>
              </a:pPr>
              <a:t>10</a:t>
            </a:fld>
            <a:r>
              <a:rPr lang="en-US" altLang="ja-JP" smtClean="0"/>
              <a:t>&gt;</a:t>
            </a:r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43" y="1034182"/>
            <a:ext cx="4462053" cy="38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44450"/>
            <a:ext cx="91440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>
                <a:solidFill>
                  <a:schemeClr val="tx2"/>
                </a:solidFill>
              </a:rPr>
              <a:t>ゾンデ観測結果～鉛直断面図～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931821" y="516882"/>
            <a:ext cx="3379749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ja-JP" altLang="en-US" sz="2400" baseline="0" dirty="0" smtClean="0"/>
              <a:t>気圧 </a:t>
            </a:r>
            <a:r>
              <a:rPr lang="en-US" altLang="ja-JP" sz="2400" baseline="0" dirty="0" smtClean="0"/>
              <a:t>[</a:t>
            </a:r>
            <a:r>
              <a:rPr lang="en-US" altLang="ja-JP" sz="2400" baseline="0" dirty="0" err="1" smtClean="0"/>
              <a:t>hPa</a:t>
            </a:r>
            <a:r>
              <a:rPr lang="en-US" altLang="ja-JP" sz="2400" baseline="0" dirty="0" smtClean="0"/>
              <a:t>]</a:t>
            </a:r>
            <a:r>
              <a:rPr lang="ja-JP" altLang="en-US" sz="2400" baseline="0" dirty="0" smtClean="0"/>
              <a:t>：トレンド除去</a:t>
            </a:r>
            <a:endParaRPr lang="ja-JP" altLang="en-US" sz="2400" baseline="0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22683" y="549275"/>
            <a:ext cx="2240015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ja-JP" altLang="en-US" sz="2400" baseline="0" dirty="0" smtClean="0"/>
              <a:t>風速偏差 </a:t>
            </a:r>
            <a:r>
              <a:rPr lang="en-US" altLang="ja-JP" sz="2400" baseline="0" dirty="0" smtClean="0"/>
              <a:t>[m/s]</a:t>
            </a:r>
            <a:endParaRPr lang="ja-JP" altLang="en-US" sz="2400" baseline="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4" y="1034182"/>
            <a:ext cx="4348647" cy="389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角丸四角形 19"/>
          <p:cNvSpPr/>
          <p:nvPr/>
        </p:nvSpPr>
        <p:spPr bwMode="auto">
          <a:xfrm rot="5400000">
            <a:off x="1910831" y="3934573"/>
            <a:ext cx="2452829" cy="178911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 rot="5400000">
            <a:off x="48681" y="4160010"/>
            <a:ext cx="2452828" cy="1338242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05203" y="189516"/>
            <a:ext cx="360387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縦軸：高度</a:t>
            </a:r>
            <a:r>
              <a:rPr lang="en-US" altLang="ja-JP" dirty="0" smtClean="0"/>
              <a:t>(m)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横軸：観測点番号</a:t>
            </a:r>
            <a:endParaRPr lang="en-US" altLang="ja-JP" dirty="0" smtClean="0"/>
          </a:p>
        </p:txBody>
      </p:sp>
      <p:sp>
        <p:nvSpPr>
          <p:cNvPr id="23" name="角丸四角形 22"/>
          <p:cNvSpPr/>
          <p:nvPr/>
        </p:nvSpPr>
        <p:spPr bwMode="auto">
          <a:xfrm rot="5400000">
            <a:off x="4766972" y="3864643"/>
            <a:ext cx="1054596" cy="522387"/>
          </a:xfrm>
          <a:prstGeom prst="round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 bwMode="auto">
          <a:xfrm rot="5400000">
            <a:off x="6393788" y="3579546"/>
            <a:ext cx="1615127" cy="52238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"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 rot="5400000">
            <a:off x="5875151" y="3929836"/>
            <a:ext cx="1050417" cy="39618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"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 rot="5400000">
            <a:off x="5392785" y="3869475"/>
            <a:ext cx="1054596" cy="522387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dash"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 rot="5400000">
            <a:off x="6969853" y="3579547"/>
            <a:ext cx="1615125" cy="522387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dash"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 rot="5400000">
            <a:off x="6245293" y="3990408"/>
            <a:ext cx="1054595" cy="261194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dash"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69209" y="1034182"/>
            <a:ext cx="418139" cy="21602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4475243" y="998607"/>
            <a:ext cx="418139" cy="21602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-38414" y="1002538"/>
            <a:ext cx="713955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2000</a:t>
            </a:r>
            <a:endParaRPr kumimoji="1"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 bwMode="auto">
          <a:xfrm>
            <a:off x="4290093" y="995242"/>
            <a:ext cx="713955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2000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763688" y="5134473"/>
            <a:ext cx="2526405" cy="1260742"/>
            <a:chOff x="1763688" y="5134473"/>
            <a:chExt cx="2526405" cy="1260742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1763688" y="5134473"/>
              <a:ext cx="479000" cy="914400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7" name="Rectangle 35"/>
            <p:cNvSpPr>
              <a:spLocks noChangeArrowheads="1"/>
            </p:cNvSpPr>
            <p:nvPr/>
          </p:nvSpPr>
          <p:spPr bwMode="auto">
            <a:xfrm>
              <a:off x="2001698" y="5931369"/>
              <a:ext cx="2288395" cy="463846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algn="ctr"/>
              <a:r>
                <a:rPr lang="ja-JP" altLang="en-US" sz="2400" baseline="0" dirty="0"/>
                <a:t>約</a:t>
              </a:r>
              <a:r>
                <a:rPr lang="en-US" altLang="ja-JP" sz="2400" baseline="0" dirty="0"/>
                <a:t>10℃/20km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7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48" y="5038725"/>
            <a:ext cx="368844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12"/>
          <p:cNvSpPr>
            <a:spLocks noChangeArrowheads="1"/>
          </p:cNvSpPr>
          <p:nvPr/>
        </p:nvSpPr>
        <p:spPr bwMode="auto">
          <a:xfrm>
            <a:off x="660497" y="6284168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北</a:t>
            </a:r>
          </a:p>
        </p:txBody>
      </p:sp>
      <p:sp>
        <p:nvSpPr>
          <p:cNvPr id="106" name="Rectangle 13"/>
          <p:cNvSpPr>
            <a:spLocks noChangeArrowheads="1"/>
          </p:cNvSpPr>
          <p:nvPr/>
        </p:nvSpPr>
        <p:spPr bwMode="auto">
          <a:xfrm>
            <a:off x="3438153" y="6276636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南</a:t>
            </a:r>
          </a:p>
        </p:txBody>
      </p:sp>
      <p:pic>
        <p:nvPicPr>
          <p:cNvPr id="103" name="Picture 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4" y="5041900"/>
            <a:ext cx="368844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3" y="1059623"/>
            <a:ext cx="4285562" cy="375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7" y="1059542"/>
            <a:ext cx="4209390" cy="38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8FDA2A6D-6515-4860-BFBB-E8317EA909F4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11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0" y="44450"/>
            <a:ext cx="91440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 dirty="0">
                <a:solidFill>
                  <a:schemeClr val="tx2"/>
                </a:solidFill>
              </a:rPr>
              <a:t>ゾンデ観測結果～鉛直断面図～</a:t>
            </a: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1009650" y="2686460"/>
            <a:ext cx="612166" cy="1994854"/>
          </a:xfrm>
          <a:prstGeom prst="rect">
            <a:avLst/>
          </a:prstGeom>
          <a:noFill/>
          <a:ln w="76200" algn="ctr">
            <a:solidFill>
              <a:srgbClr val="0080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56" name="角丸四角形 55"/>
          <p:cNvSpPr/>
          <p:nvPr/>
        </p:nvSpPr>
        <p:spPr bwMode="auto">
          <a:xfrm rot="5400000">
            <a:off x="21896" y="3420140"/>
            <a:ext cx="1989748" cy="522387"/>
          </a:xfrm>
          <a:prstGeom prst="round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3928" y="4640022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東風</a:t>
            </a:r>
            <a:endParaRPr kumimoji="1" lang="ja-JP" altLang="en-US" sz="2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900275" y="90872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西風</a:t>
            </a:r>
            <a:endParaRPr kumimoji="1" lang="ja-JP" altLang="en-US" sz="2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505203" y="189516"/>
            <a:ext cx="360387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縦軸：高度</a:t>
            </a:r>
            <a:r>
              <a:rPr lang="en-US" altLang="ja-JP" dirty="0" smtClean="0"/>
              <a:t>(m)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横軸：観測点番号</a:t>
            </a:r>
            <a:endParaRPr lang="en-US" altLang="ja-JP" dirty="0" smtClean="0"/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5964952" y="516882"/>
            <a:ext cx="1313478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ja-JP" altLang="en-US" sz="2400" baseline="0" dirty="0"/>
              <a:t>温位</a:t>
            </a:r>
            <a:r>
              <a:rPr lang="ja-JP" altLang="en-US" sz="2400" baseline="0" dirty="0" smtClean="0"/>
              <a:t> </a:t>
            </a:r>
            <a:r>
              <a:rPr lang="en-US" altLang="ja-JP" sz="2400" baseline="0" dirty="0" smtClean="0"/>
              <a:t>[K]</a:t>
            </a:r>
            <a:endParaRPr lang="ja-JP" altLang="en-US" sz="2400" baseline="0" dirty="0"/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1277372" y="549275"/>
            <a:ext cx="1930635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ja-JP" altLang="en-US" sz="2400" baseline="0" dirty="0" smtClean="0"/>
              <a:t>東西風 </a:t>
            </a:r>
            <a:r>
              <a:rPr lang="en-US" altLang="ja-JP" sz="2400" baseline="0" dirty="0" smtClean="0"/>
              <a:t>[m/s]</a:t>
            </a:r>
            <a:endParaRPr lang="ja-JP" altLang="en-US" sz="2400" baseline="0" dirty="0"/>
          </a:p>
        </p:txBody>
      </p:sp>
      <p:sp>
        <p:nvSpPr>
          <p:cNvPr id="85" name="角丸四角形 84"/>
          <p:cNvSpPr/>
          <p:nvPr/>
        </p:nvSpPr>
        <p:spPr bwMode="auto">
          <a:xfrm rot="5400000">
            <a:off x="4303685" y="3420140"/>
            <a:ext cx="1989748" cy="522387"/>
          </a:xfrm>
          <a:prstGeom prst="round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0495" name="Group 44"/>
          <p:cNvGrpSpPr>
            <a:grpSpLocks/>
          </p:cNvGrpSpPr>
          <p:nvPr/>
        </p:nvGrpSpPr>
        <p:grpSpPr bwMode="auto">
          <a:xfrm>
            <a:off x="213704" y="5142673"/>
            <a:ext cx="438150" cy="1349375"/>
            <a:chOff x="112" y="3273"/>
            <a:chExt cx="276" cy="850"/>
          </a:xfrm>
        </p:grpSpPr>
        <p:sp>
          <p:nvSpPr>
            <p:cNvPr id="20527" name="Rectangle 40"/>
            <p:cNvSpPr>
              <a:spLocks noChangeArrowheads="1"/>
            </p:cNvSpPr>
            <p:nvPr/>
          </p:nvSpPr>
          <p:spPr bwMode="auto">
            <a:xfrm>
              <a:off x="158" y="3273"/>
              <a:ext cx="182" cy="726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0528" name="Text Box 39"/>
            <p:cNvSpPr txBox="1">
              <a:spLocks noChangeArrowheads="1"/>
            </p:cNvSpPr>
            <p:nvPr/>
          </p:nvSpPr>
          <p:spPr bwMode="auto">
            <a:xfrm>
              <a:off x="158" y="3940"/>
              <a:ext cx="230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10</a:t>
              </a:r>
            </a:p>
          </p:txBody>
        </p:sp>
        <p:sp>
          <p:nvSpPr>
            <p:cNvPr id="20529" name="Text Box 41"/>
            <p:cNvSpPr txBox="1">
              <a:spLocks noChangeArrowheads="1"/>
            </p:cNvSpPr>
            <p:nvPr/>
          </p:nvSpPr>
          <p:spPr bwMode="auto">
            <a:xfrm>
              <a:off x="158" y="3430"/>
              <a:ext cx="230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20</a:t>
              </a:r>
            </a:p>
          </p:txBody>
        </p:sp>
        <p:sp>
          <p:nvSpPr>
            <p:cNvPr id="20530" name="Text Box 42"/>
            <p:cNvSpPr txBox="1">
              <a:spLocks noChangeArrowheads="1"/>
            </p:cNvSpPr>
            <p:nvPr/>
          </p:nvSpPr>
          <p:spPr bwMode="auto">
            <a:xfrm>
              <a:off x="158" y="3701"/>
              <a:ext cx="230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15</a:t>
              </a:r>
            </a:p>
          </p:txBody>
        </p:sp>
        <p:sp>
          <p:nvSpPr>
            <p:cNvPr id="20531" name="Text Box 43"/>
            <p:cNvSpPr txBox="1">
              <a:spLocks noChangeArrowheads="1"/>
            </p:cNvSpPr>
            <p:nvPr/>
          </p:nvSpPr>
          <p:spPr bwMode="auto">
            <a:xfrm rot="-5400000">
              <a:off x="-58" y="3600"/>
              <a:ext cx="524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SST</a:t>
              </a:r>
              <a:r>
                <a:rPr lang="ja-JP" altLang="en-US" sz="2000"/>
                <a:t>（℃）</a:t>
              </a:r>
            </a:p>
          </p:txBody>
        </p:sp>
      </p:grpSp>
      <p:grpSp>
        <p:nvGrpSpPr>
          <p:cNvPr id="91218" name="Group 82"/>
          <p:cNvGrpSpPr>
            <a:grpSpLocks/>
          </p:cNvGrpSpPr>
          <p:nvPr/>
        </p:nvGrpSpPr>
        <p:grpSpPr bwMode="auto">
          <a:xfrm>
            <a:off x="-432409" y="4744210"/>
            <a:ext cx="4884738" cy="2060575"/>
            <a:chOff x="-288" y="3022"/>
            <a:chExt cx="3077" cy="1298"/>
          </a:xfrm>
        </p:grpSpPr>
        <p:grpSp>
          <p:nvGrpSpPr>
            <p:cNvPr id="20519" name="Group 81"/>
            <p:cNvGrpSpPr>
              <a:grpSpLocks/>
            </p:cNvGrpSpPr>
            <p:nvPr/>
          </p:nvGrpSpPr>
          <p:grpSpPr bwMode="auto">
            <a:xfrm>
              <a:off x="-288" y="3022"/>
              <a:ext cx="3077" cy="1298"/>
              <a:chOff x="-288" y="3022"/>
              <a:chExt cx="3077" cy="1298"/>
            </a:xfrm>
          </p:grpSpPr>
          <p:grpSp>
            <p:nvGrpSpPr>
              <p:cNvPr id="20522" name="Group 71"/>
              <p:cNvGrpSpPr>
                <a:grpSpLocks/>
              </p:cNvGrpSpPr>
              <p:nvPr/>
            </p:nvGrpSpPr>
            <p:grpSpPr bwMode="auto">
              <a:xfrm>
                <a:off x="-288" y="3022"/>
                <a:ext cx="3077" cy="1298"/>
                <a:chOff x="-288" y="3022"/>
                <a:chExt cx="3077" cy="1298"/>
              </a:xfrm>
            </p:grpSpPr>
            <p:sp>
              <p:nvSpPr>
                <p:cNvPr id="20524" name="Rectangle 53"/>
                <p:cNvSpPr>
                  <a:spLocks noChangeArrowheads="1"/>
                </p:cNvSpPr>
                <p:nvPr/>
              </p:nvSpPr>
              <p:spPr bwMode="auto">
                <a:xfrm>
                  <a:off x="-288" y="3113"/>
                  <a:ext cx="3077" cy="1207"/>
                </a:xfrm>
                <a:prstGeom prst="rect">
                  <a:avLst/>
                </a:prstGeom>
                <a:solidFill>
                  <a:schemeClr val="bg1"/>
                </a:solidFill>
                <a:ln w="28575" algn="ctr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0525" name="Line 54"/>
                <p:cNvSpPr>
                  <a:spLocks noChangeShapeType="1"/>
                </p:cNvSpPr>
                <p:nvPr/>
              </p:nvSpPr>
              <p:spPr bwMode="auto">
                <a:xfrm>
                  <a:off x="385" y="3022"/>
                  <a:ext cx="0" cy="129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526" name="Line 55"/>
                <p:cNvSpPr>
                  <a:spLocks noChangeShapeType="1"/>
                </p:cNvSpPr>
                <p:nvPr/>
              </p:nvSpPr>
              <p:spPr bwMode="auto">
                <a:xfrm>
                  <a:off x="884" y="3022"/>
                  <a:ext cx="0" cy="129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20523" name="Text Box 74"/>
              <p:cNvSpPr txBox="1">
                <a:spLocks noChangeArrowheads="1"/>
              </p:cNvSpPr>
              <p:nvPr/>
            </p:nvSpPr>
            <p:spPr bwMode="auto">
              <a:xfrm rot="-5400000">
                <a:off x="-126" y="3611"/>
                <a:ext cx="692" cy="24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ja-JP" altLang="en-US"/>
                  <a:t>上から</a:t>
                </a:r>
                <a:r>
                  <a:rPr lang="en-US" altLang="ja-JP"/>
                  <a:t>…</a:t>
                </a:r>
              </a:p>
            </p:txBody>
          </p:sp>
        </p:grpSp>
        <p:sp>
          <p:nvSpPr>
            <p:cNvPr id="20520" name="Rectangle 79"/>
            <p:cNvSpPr>
              <a:spLocks noChangeArrowheads="1"/>
            </p:cNvSpPr>
            <p:nvPr/>
          </p:nvSpPr>
          <p:spPr bwMode="auto">
            <a:xfrm>
              <a:off x="885" y="3196"/>
              <a:ext cx="242" cy="212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ja-JP" altLang="en-US" sz="1600" baseline="0"/>
                <a:t>東</a:t>
              </a:r>
            </a:p>
          </p:txBody>
        </p:sp>
        <p:sp>
          <p:nvSpPr>
            <p:cNvPr id="20521" name="Rectangle 80"/>
            <p:cNvSpPr>
              <a:spLocks noChangeArrowheads="1"/>
            </p:cNvSpPr>
            <p:nvPr/>
          </p:nvSpPr>
          <p:spPr bwMode="auto">
            <a:xfrm>
              <a:off x="884" y="4070"/>
              <a:ext cx="242" cy="212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ja-JP" altLang="en-US" sz="1600" baseline="0"/>
                <a:t>西</a:t>
              </a:r>
            </a:p>
          </p:txBody>
        </p:sp>
      </p:grpSp>
      <p:grpSp>
        <p:nvGrpSpPr>
          <p:cNvPr id="91197" name="Group 61"/>
          <p:cNvGrpSpPr>
            <a:grpSpLocks/>
          </p:cNvGrpSpPr>
          <p:nvPr/>
        </p:nvGrpSpPr>
        <p:grpSpPr bwMode="auto">
          <a:xfrm>
            <a:off x="575654" y="5391910"/>
            <a:ext cx="914400" cy="914400"/>
            <a:chOff x="340" y="3475"/>
            <a:chExt cx="576" cy="576"/>
          </a:xfrm>
        </p:grpSpPr>
        <p:sp>
          <p:nvSpPr>
            <p:cNvPr id="20517" name="Oval 59"/>
            <p:cNvSpPr>
              <a:spLocks noChangeArrowheads="1"/>
            </p:cNvSpPr>
            <p:nvPr/>
          </p:nvSpPr>
          <p:spPr bwMode="auto">
            <a:xfrm>
              <a:off x="340" y="3475"/>
              <a:ext cx="576" cy="576"/>
            </a:xfrm>
            <a:prstGeom prst="ellipse">
              <a:avLst/>
            </a:prstGeom>
            <a:solidFill>
              <a:srgbClr val="3366FF"/>
            </a:solidFill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0518" name="Text Box 60"/>
            <p:cNvSpPr txBox="1">
              <a:spLocks noChangeArrowheads="1"/>
            </p:cNvSpPr>
            <p:nvPr/>
          </p:nvSpPr>
          <p:spPr bwMode="auto">
            <a:xfrm>
              <a:off x="476" y="3703"/>
              <a:ext cx="270" cy="31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ja-JP" sz="4000"/>
                <a:t>C</a:t>
              </a:r>
            </a:p>
          </p:txBody>
        </p:sp>
      </p:grpSp>
      <p:grpSp>
        <p:nvGrpSpPr>
          <p:cNvPr id="91198" name="Group 62"/>
          <p:cNvGrpSpPr>
            <a:grpSpLocks/>
          </p:cNvGrpSpPr>
          <p:nvPr/>
        </p:nvGrpSpPr>
        <p:grpSpPr bwMode="auto">
          <a:xfrm>
            <a:off x="566129" y="5177598"/>
            <a:ext cx="976313" cy="1263650"/>
            <a:chOff x="4014" y="139"/>
            <a:chExt cx="615" cy="796"/>
          </a:xfrm>
        </p:grpSpPr>
        <p:sp>
          <p:nvSpPr>
            <p:cNvPr id="20515" name="AutoShape 63"/>
            <p:cNvSpPr>
              <a:spLocks noChangeArrowheads="1"/>
            </p:cNvSpPr>
            <p:nvPr/>
          </p:nvSpPr>
          <p:spPr bwMode="auto">
            <a:xfrm>
              <a:off x="4014" y="139"/>
              <a:ext cx="615" cy="6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00">
                <a:alpha val="50195"/>
              </a:srgb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16" name="AutoShape 64"/>
            <p:cNvSpPr>
              <a:spLocks noChangeArrowheads="1"/>
            </p:cNvSpPr>
            <p:nvPr/>
          </p:nvSpPr>
          <p:spPr bwMode="auto">
            <a:xfrm rot="10800000">
              <a:off x="4014" y="320"/>
              <a:ext cx="615" cy="6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00">
                <a:alpha val="50195"/>
              </a:srgb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791554" y="5536373"/>
            <a:ext cx="503238" cy="503237"/>
          </a:xfrm>
          <a:prstGeom prst="ellipse">
            <a:avLst/>
          </a:prstGeom>
          <a:solidFill>
            <a:srgbClr val="FFCC00">
              <a:alpha val="50195"/>
            </a:srgbClr>
          </a:solidFill>
          <a:ln w="317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800" baseline="0"/>
              <a:t>H</a:t>
            </a:r>
          </a:p>
        </p:txBody>
      </p:sp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1861529" y="4919762"/>
            <a:ext cx="1954213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600" dirty="0"/>
              <a:t>寒気ドーム</a:t>
            </a:r>
          </a:p>
        </p:txBody>
      </p:sp>
      <p:sp>
        <p:nvSpPr>
          <p:cNvPr id="91203" name="AutoShape 67"/>
          <p:cNvSpPr>
            <a:spLocks noChangeArrowheads="1"/>
          </p:cNvSpPr>
          <p:nvPr/>
        </p:nvSpPr>
        <p:spPr bwMode="auto">
          <a:xfrm>
            <a:off x="2627784" y="5257900"/>
            <a:ext cx="292893" cy="18732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91204" name="Text Box 68"/>
          <p:cNvSpPr txBox="1">
            <a:spLocks noChangeArrowheads="1"/>
          </p:cNvSpPr>
          <p:nvPr/>
        </p:nvSpPr>
        <p:spPr bwMode="auto">
          <a:xfrm>
            <a:off x="1149808" y="5650355"/>
            <a:ext cx="3317875" cy="5869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4800" dirty="0" smtClean="0"/>
              <a:t>メソ高気圧</a:t>
            </a:r>
            <a:endParaRPr lang="ja-JP" altLang="en-US" sz="4800" dirty="0"/>
          </a:p>
        </p:txBody>
      </p:sp>
      <p:sp>
        <p:nvSpPr>
          <p:cNvPr id="91205" name="AutoShape 69"/>
          <p:cNvSpPr>
            <a:spLocks noChangeArrowheads="1"/>
          </p:cNvSpPr>
          <p:nvPr/>
        </p:nvSpPr>
        <p:spPr bwMode="auto">
          <a:xfrm>
            <a:off x="2627784" y="6214717"/>
            <a:ext cx="292893" cy="18732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91206" name="Text Box 70"/>
          <p:cNvSpPr txBox="1">
            <a:spLocks noChangeArrowheads="1"/>
          </p:cNvSpPr>
          <p:nvPr/>
        </p:nvSpPr>
        <p:spPr bwMode="auto">
          <a:xfrm>
            <a:off x="2293329" y="6565554"/>
            <a:ext cx="1019175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600"/>
              <a:t>東風</a:t>
            </a:r>
          </a:p>
        </p:txBody>
      </p:sp>
      <p:sp>
        <p:nvSpPr>
          <p:cNvPr id="91211" name="Text Box 75"/>
          <p:cNvSpPr txBox="1">
            <a:spLocks noChangeArrowheads="1"/>
          </p:cNvSpPr>
          <p:nvPr/>
        </p:nvSpPr>
        <p:spPr bwMode="auto">
          <a:xfrm>
            <a:off x="2915816" y="6093296"/>
            <a:ext cx="592138" cy="900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169209" y="1034182"/>
            <a:ext cx="418139" cy="21602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4475243" y="998607"/>
            <a:ext cx="418139" cy="21602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 bwMode="auto">
          <a:xfrm>
            <a:off x="102662" y="1002538"/>
            <a:ext cx="580906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500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 bwMode="auto">
          <a:xfrm>
            <a:off x="4423142" y="995242"/>
            <a:ext cx="580906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500</a:t>
            </a:r>
            <a:endParaRPr kumimoji="1" lang="ja-JP" altLang="en-US" dirty="0"/>
          </a:p>
        </p:txBody>
      </p:sp>
      <p:sp>
        <p:nvSpPr>
          <p:cNvPr id="101" name="Rectangle 74"/>
          <p:cNvSpPr>
            <a:spLocks noChangeArrowheads="1"/>
          </p:cNvSpPr>
          <p:nvPr/>
        </p:nvSpPr>
        <p:spPr bwMode="auto">
          <a:xfrm>
            <a:off x="5622729" y="4818743"/>
            <a:ext cx="781919" cy="1202546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102" name="Text Box 75"/>
          <p:cNvSpPr txBox="1">
            <a:spLocks noChangeArrowheads="1"/>
          </p:cNvSpPr>
          <p:nvPr/>
        </p:nvSpPr>
        <p:spPr bwMode="auto">
          <a:xfrm>
            <a:off x="5717619" y="5137083"/>
            <a:ext cx="592138" cy="900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5004048" y="627098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北</a:t>
            </a:r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7781704" y="6263448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南</a:t>
            </a:r>
          </a:p>
        </p:txBody>
      </p:sp>
      <p:sp>
        <p:nvSpPr>
          <p:cNvPr id="2" name="角丸四角形 1"/>
          <p:cNvSpPr/>
          <p:nvPr/>
        </p:nvSpPr>
        <p:spPr bwMode="auto">
          <a:xfrm>
            <a:off x="1812316" y="5459760"/>
            <a:ext cx="2003426" cy="633536"/>
          </a:xfrm>
          <a:prstGeom prst="roundRect">
            <a:avLst/>
          </a:prstGeom>
          <a:noFill/>
          <a:ln w="762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5" grpId="0" animBg="1"/>
      <p:bldP spid="91201" grpId="0" animBg="1"/>
      <p:bldP spid="91202" grpId="0"/>
      <p:bldP spid="91203" grpId="0" animBg="1"/>
      <p:bldP spid="91204" grpId="0"/>
      <p:bldP spid="91205" grpId="0" animBg="1"/>
      <p:bldP spid="91206" grpId="0"/>
      <p:bldP spid="91211" grpId="0"/>
      <p:bldP spid="10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&lt;</a:t>
            </a:r>
            <a:fld id="{25B077EC-BF15-4F65-8DF7-FB656A5DD95E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>
                <a:defRPr/>
              </a:pPr>
              <a:t>12</a:t>
            </a:fld>
            <a:r>
              <a:rPr lang="en-US" altLang="ja-JP" smtClean="0"/>
              <a:t>&gt;</a:t>
            </a:r>
            <a:endParaRPr lang="en-US" altLang="ja-JP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44450"/>
            <a:ext cx="9144000" cy="5254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 dirty="0" smtClean="0">
                <a:solidFill>
                  <a:schemeClr val="tx2"/>
                </a:solidFill>
              </a:rPr>
              <a:t>顕熱フラックス</a:t>
            </a:r>
            <a:endParaRPr lang="ja-JP" altLang="en-US" b="0" u="sng" baseline="0" dirty="0">
              <a:solidFill>
                <a:schemeClr val="tx2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08942"/>
              </p:ext>
            </p:extLst>
          </p:nvPr>
        </p:nvGraphicFramePr>
        <p:xfrm>
          <a:off x="179512" y="1052736"/>
          <a:ext cx="441816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数式" r:id="rId3" imgW="1714320" imgH="304560" progId="Equation.3">
                  <p:embed/>
                </p:oleObj>
              </mc:Choice>
              <mc:Fallback>
                <p:oleObj name="数式" r:id="rId3" imgW="17143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1874"/>
                      <a:stretch>
                        <a:fillRect/>
                      </a:stretch>
                    </p:blipFill>
                    <p:spPr bwMode="auto">
                      <a:xfrm>
                        <a:off x="179512" y="1052736"/>
                        <a:ext cx="4418164" cy="86409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37086" y="69269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0" dirty="0" smtClean="0"/>
              <a:t>バルク</a:t>
            </a:r>
            <a:r>
              <a:rPr lang="ja-JP" altLang="en-US" sz="3600" b="0" dirty="0"/>
              <a:t>法</a:t>
            </a:r>
            <a:r>
              <a:rPr kumimoji="1" lang="ja-JP" altLang="en-US" b="0" baseline="0" dirty="0" smtClean="0"/>
              <a:t> </a:t>
            </a:r>
            <a:r>
              <a:rPr kumimoji="1" lang="en-US" altLang="ja-JP" sz="2400" b="0" dirty="0" smtClean="0"/>
              <a:t>(Kondo 1975)</a:t>
            </a:r>
            <a:endParaRPr kumimoji="1" lang="ja-JP" altLang="en-US" sz="2400" b="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24" y="173732"/>
            <a:ext cx="3401893" cy="2103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 smtClean="0"/>
              <a:t>H</a:t>
            </a:r>
            <a:r>
              <a:rPr kumimoji="1" lang="ja-JP" altLang="en-US" b="0" dirty="0" smtClean="0"/>
              <a:t>：顕熱フラックス </a:t>
            </a:r>
            <a:r>
              <a:rPr kumimoji="1" lang="en-US" altLang="ja-JP" b="0" dirty="0" smtClean="0"/>
              <a:t>[W]</a:t>
            </a:r>
          </a:p>
          <a:p>
            <a:r>
              <a:rPr lang="en-US" altLang="ja-JP" b="0" dirty="0" smtClean="0"/>
              <a:t>C</a:t>
            </a:r>
            <a:r>
              <a:rPr lang="en-US" altLang="ja-JP" sz="1600" b="0" dirty="0" smtClean="0"/>
              <a:t>H</a:t>
            </a:r>
            <a:r>
              <a:rPr lang="ja-JP" altLang="en-US" b="0" dirty="0" smtClean="0"/>
              <a:t>：バルク係数</a:t>
            </a:r>
            <a:endParaRPr lang="en-US" altLang="ja-JP" b="0" dirty="0" smtClean="0"/>
          </a:p>
          <a:p>
            <a:r>
              <a:rPr kumimoji="1" lang="en-US" altLang="ja-JP" b="0" dirty="0" err="1" smtClean="0"/>
              <a:t>C</a:t>
            </a:r>
            <a:r>
              <a:rPr kumimoji="1" lang="en-US" altLang="ja-JP" sz="1600" b="0" dirty="0" err="1" smtClean="0"/>
              <a:t>p</a:t>
            </a:r>
            <a:r>
              <a:rPr kumimoji="1" lang="ja-JP" altLang="en-US" b="0" dirty="0" smtClean="0"/>
              <a:t>：定圧比熱 </a:t>
            </a:r>
            <a:r>
              <a:rPr kumimoji="1" lang="en-US" altLang="ja-JP" b="0" dirty="0" smtClean="0"/>
              <a:t>(=1004.5) [J/</a:t>
            </a:r>
            <a:r>
              <a:rPr kumimoji="1" lang="en-US" altLang="ja-JP" b="0" dirty="0" err="1" smtClean="0"/>
              <a:t>kgK</a:t>
            </a:r>
            <a:r>
              <a:rPr kumimoji="1" lang="en-US" altLang="ja-JP" b="0" dirty="0" smtClean="0"/>
              <a:t>]</a:t>
            </a:r>
          </a:p>
          <a:p>
            <a:r>
              <a:rPr lang="el-GR" altLang="ja-JP" b="0" dirty="0" smtClean="0"/>
              <a:t>ρ</a:t>
            </a:r>
            <a:r>
              <a:rPr lang="ja-JP" altLang="en-US" b="0" dirty="0" smtClean="0"/>
              <a:t>：密度 </a:t>
            </a:r>
            <a:r>
              <a:rPr lang="en-US" altLang="ja-JP" b="0" dirty="0" smtClean="0"/>
              <a:t>[kg/m</a:t>
            </a:r>
            <a:r>
              <a:rPr lang="en-US" altLang="ja-JP" sz="1800" b="0" baseline="70000" dirty="0" smtClean="0"/>
              <a:t>3</a:t>
            </a:r>
            <a:r>
              <a:rPr lang="en-US" altLang="ja-JP" b="0" dirty="0" smtClean="0"/>
              <a:t>]</a:t>
            </a:r>
          </a:p>
          <a:p>
            <a:r>
              <a:rPr kumimoji="1" lang="en-US" altLang="ja-JP" b="0" dirty="0" smtClean="0"/>
              <a:t>SAT</a:t>
            </a:r>
            <a:r>
              <a:rPr kumimoji="1" lang="ja-JP" altLang="en-US" b="0" dirty="0" smtClean="0"/>
              <a:t>：海上気温</a:t>
            </a:r>
            <a:endParaRPr kumimoji="1" lang="en-US" altLang="ja-JP" b="0" dirty="0" smtClean="0"/>
          </a:p>
          <a:p>
            <a:r>
              <a:rPr lang="en-US" altLang="ja-JP" b="0" dirty="0" smtClean="0"/>
              <a:t>SST</a:t>
            </a:r>
            <a:r>
              <a:rPr lang="ja-JP" altLang="en-US" b="0" dirty="0" smtClean="0"/>
              <a:t>：海面水温</a:t>
            </a:r>
            <a:endParaRPr lang="en-US" altLang="ja-JP" b="0" dirty="0" smtClean="0"/>
          </a:p>
          <a:p>
            <a:r>
              <a:rPr kumimoji="1" lang="en-US" altLang="ja-JP" b="0" dirty="0" smtClean="0"/>
              <a:t>V</a:t>
            </a:r>
            <a:r>
              <a:rPr kumimoji="1" lang="ja-JP" altLang="en-US" b="0" dirty="0" smtClean="0"/>
              <a:t>：風速 </a:t>
            </a:r>
            <a:r>
              <a:rPr kumimoji="1" lang="en-US" altLang="ja-JP" b="0" dirty="0" smtClean="0"/>
              <a:t>[m/s]</a:t>
            </a:r>
            <a:endParaRPr kumimoji="1" lang="ja-JP" altLang="en-US" b="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29488" y="4365104"/>
            <a:ext cx="5842237" cy="2115616"/>
            <a:chOff x="4572000" y="4915876"/>
            <a:chExt cx="3964990" cy="153746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915876"/>
              <a:ext cx="3825626" cy="1537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 bwMode="auto">
            <a:xfrm>
              <a:off x="6658819" y="5269369"/>
              <a:ext cx="1878171" cy="337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pct80">
                    <a:fgClr>
                      <a:srgbClr val="FFCC99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7C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kumimoji="1" lang="ja-JP" altLang="en-US" sz="3600" dirty="0" smtClean="0"/>
                <a:t>正：海が大気を冷却</a:t>
              </a:r>
              <a:endParaRPr kumimoji="1" lang="ja-JP" altLang="en-US" sz="3600" dirty="0"/>
            </a:p>
          </p:txBody>
        </p:sp>
      </p:grp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107504" y="629920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北</a:t>
            </a: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6368448" y="632460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南</a:t>
            </a:r>
          </a:p>
        </p:txBody>
      </p:sp>
      <p:pic>
        <p:nvPicPr>
          <p:cNvPr id="24" name="Picture 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392" y="2276872"/>
            <a:ext cx="5655603" cy="205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 bwMode="auto">
          <a:xfrm>
            <a:off x="4711823" y="65306"/>
            <a:ext cx="3478093" cy="2139558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96136" y="2276872"/>
            <a:ext cx="2775552" cy="18979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4400" dirty="0" smtClean="0"/>
          </a:p>
          <a:p>
            <a:r>
              <a:rPr kumimoji="1" lang="en-US" altLang="ja-JP" sz="4400" dirty="0" smtClean="0"/>
              <a:t>SST</a:t>
            </a:r>
            <a:r>
              <a:rPr kumimoji="1" lang="ja-JP" altLang="en-US" sz="4400" dirty="0" smtClean="0"/>
              <a:t>極小域で，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海面から大気への冷却大</a:t>
            </a:r>
            <a:r>
              <a:rPr kumimoji="1" lang="en-US" altLang="ja-JP" sz="4400" dirty="0" smtClean="0"/>
              <a:t>!!</a:t>
            </a:r>
            <a:endParaRPr kumimoji="1" lang="ja-JP" altLang="en-US" sz="4400" dirty="0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404322" y="4626250"/>
            <a:ext cx="2895869" cy="602950"/>
          </a:xfrm>
          <a:prstGeom prst="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83132" y="3975239"/>
            <a:ext cx="2775552" cy="234936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4400" dirty="0" smtClean="0"/>
          </a:p>
          <a:p>
            <a:r>
              <a:rPr kumimoji="1" lang="ja-JP" altLang="en-US" sz="4400" dirty="0" smtClean="0"/>
              <a:t>なぜ海からの冷却大のところに寒気ドームができないのか</a:t>
            </a:r>
            <a:r>
              <a:rPr kumimoji="1" lang="en-US" altLang="ja-JP" sz="4400" dirty="0" smtClean="0"/>
              <a:t>??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498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12C7B9EE-D62A-437F-BA18-5AB2F84927F8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13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21513" name="Rectangle 181"/>
          <p:cNvSpPr>
            <a:spLocks noGrp="1" noChangeArrowheads="1"/>
          </p:cNvSpPr>
          <p:nvPr>
            <p:ph type="title"/>
          </p:nvPr>
        </p:nvSpPr>
        <p:spPr>
          <a:xfrm>
            <a:off x="40829" y="43409"/>
            <a:ext cx="4891211" cy="649287"/>
          </a:xfrm>
        </p:spPr>
        <p:txBody>
          <a:bodyPr/>
          <a:lstStyle/>
          <a:p>
            <a:pPr eaLnBrk="1" hangingPunct="1"/>
            <a:r>
              <a:rPr lang="ja-JP" altLang="en-US" sz="4000" u="sng" dirty="0" smtClean="0">
                <a:solidFill>
                  <a:srgbClr val="FF0000"/>
                </a:solidFill>
              </a:rPr>
              <a:t>革新的ポイントその②</a:t>
            </a:r>
          </a:p>
        </p:txBody>
      </p:sp>
      <p:sp>
        <p:nvSpPr>
          <p:cNvPr id="110791" name="AutoShape 199"/>
          <p:cNvSpPr>
            <a:spLocks noChangeArrowheads="1"/>
          </p:cNvSpPr>
          <p:nvPr/>
        </p:nvSpPr>
        <p:spPr bwMode="auto">
          <a:xfrm>
            <a:off x="852839" y="5871808"/>
            <a:ext cx="1534944" cy="569761"/>
          </a:xfrm>
          <a:prstGeom prst="rightArrow">
            <a:avLst>
              <a:gd name="adj1" fmla="val 50000"/>
              <a:gd name="adj2" fmla="val 6299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110792" name="AutoShape 200"/>
          <p:cNvSpPr>
            <a:spLocks noChangeArrowheads="1"/>
          </p:cNvSpPr>
          <p:nvPr/>
        </p:nvSpPr>
        <p:spPr bwMode="auto">
          <a:xfrm rot="14231710">
            <a:off x="2799876" y="5104780"/>
            <a:ext cx="1496973" cy="609200"/>
          </a:xfrm>
          <a:prstGeom prst="rightArrow">
            <a:avLst>
              <a:gd name="adj1" fmla="val 50000"/>
              <a:gd name="adj2" fmla="val 6299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110793" name="AutoShape 201"/>
          <p:cNvSpPr>
            <a:spLocks noChangeArrowheads="1"/>
          </p:cNvSpPr>
          <p:nvPr/>
        </p:nvSpPr>
        <p:spPr bwMode="auto">
          <a:xfrm rot="7339796">
            <a:off x="1096806" y="3991765"/>
            <a:ext cx="1496973" cy="609200"/>
          </a:xfrm>
          <a:prstGeom prst="rightArrow">
            <a:avLst>
              <a:gd name="adj1" fmla="val 50000"/>
              <a:gd name="adj2" fmla="val 6299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grpSp>
        <p:nvGrpSpPr>
          <p:cNvPr id="110806" name="Group 214"/>
          <p:cNvGrpSpPr>
            <a:grpSpLocks/>
          </p:cNvGrpSpPr>
          <p:nvPr/>
        </p:nvGrpSpPr>
        <p:grpSpPr bwMode="auto">
          <a:xfrm>
            <a:off x="285707" y="3162744"/>
            <a:ext cx="3973734" cy="3312368"/>
            <a:chOff x="3469" y="953"/>
            <a:chExt cx="1996" cy="1706"/>
          </a:xfrm>
        </p:grpSpPr>
        <p:sp>
          <p:nvSpPr>
            <p:cNvPr id="21531" name="AutoShape 198"/>
            <p:cNvSpPr>
              <a:spLocks noChangeArrowheads="1"/>
            </p:cNvSpPr>
            <p:nvPr/>
          </p:nvSpPr>
          <p:spPr bwMode="auto">
            <a:xfrm>
              <a:off x="3651" y="1134"/>
              <a:ext cx="1678" cy="1361"/>
            </a:xfrm>
            <a:prstGeom prst="triangle">
              <a:avLst>
                <a:gd name="adj" fmla="val 50000"/>
              </a:avLst>
            </a:prstGeom>
            <a:noFill/>
            <a:ln w="508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32" name="Oval 202"/>
            <p:cNvSpPr>
              <a:spLocks noChangeArrowheads="1"/>
            </p:cNvSpPr>
            <p:nvPr/>
          </p:nvSpPr>
          <p:spPr bwMode="auto">
            <a:xfrm>
              <a:off x="3469" y="2387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33" name="Oval 203"/>
            <p:cNvSpPr>
              <a:spLocks noChangeArrowheads="1"/>
            </p:cNvSpPr>
            <p:nvPr/>
          </p:nvSpPr>
          <p:spPr bwMode="auto">
            <a:xfrm>
              <a:off x="5193" y="2387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34" name="Oval 204"/>
            <p:cNvSpPr>
              <a:spLocks noChangeArrowheads="1"/>
            </p:cNvSpPr>
            <p:nvPr/>
          </p:nvSpPr>
          <p:spPr bwMode="auto">
            <a:xfrm>
              <a:off x="4331" y="953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110797" name="AutoShape 205"/>
          <p:cNvSpPr>
            <a:spLocks noChangeArrowheads="1"/>
          </p:cNvSpPr>
          <p:nvPr/>
        </p:nvSpPr>
        <p:spPr bwMode="auto">
          <a:xfrm>
            <a:off x="4817434" y="3688778"/>
            <a:ext cx="3353429" cy="248755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99FF"/>
              </a:gs>
              <a:gs pos="100000">
                <a:srgbClr val="FF7C8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grpSp>
        <p:nvGrpSpPr>
          <p:cNvPr id="110807" name="Group 215"/>
          <p:cNvGrpSpPr>
            <a:grpSpLocks/>
          </p:cNvGrpSpPr>
          <p:nvPr/>
        </p:nvGrpSpPr>
        <p:grpSpPr bwMode="auto">
          <a:xfrm>
            <a:off x="4427984" y="3162744"/>
            <a:ext cx="3988942" cy="3312368"/>
            <a:chOff x="3533" y="2631"/>
            <a:chExt cx="1996" cy="1706"/>
          </a:xfrm>
        </p:grpSpPr>
        <p:sp>
          <p:nvSpPr>
            <p:cNvPr id="21528" name="Oval 206"/>
            <p:cNvSpPr>
              <a:spLocks noChangeArrowheads="1"/>
            </p:cNvSpPr>
            <p:nvPr/>
          </p:nvSpPr>
          <p:spPr bwMode="auto">
            <a:xfrm>
              <a:off x="3533" y="4065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29" name="Oval 207"/>
            <p:cNvSpPr>
              <a:spLocks noChangeArrowheads="1"/>
            </p:cNvSpPr>
            <p:nvPr/>
          </p:nvSpPr>
          <p:spPr bwMode="auto">
            <a:xfrm>
              <a:off x="5257" y="4065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30" name="Oval 208"/>
            <p:cNvSpPr>
              <a:spLocks noChangeArrowheads="1"/>
            </p:cNvSpPr>
            <p:nvPr/>
          </p:nvSpPr>
          <p:spPr bwMode="auto">
            <a:xfrm>
              <a:off x="4395" y="2631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110801" name="AutoShape 209"/>
          <p:cNvSpPr>
            <a:spLocks noChangeArrowheads="1"/>
          </p:cNvSpPr>
          <p:nvPr/>
        </p:nvSpPr>
        <p:spPr bwMode="auto">
          <a:xfrm rot="5400000">
            <a:off x="5701974" y="4582091"/>
            <a:ext cx="1584347" cy="907304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110803" name="Text Box 211"/>
          <p:cNvSpPr txBox="1">
            <a:spLocks noChangeArrowheads="1"/>
          </p:cNvSpPr>
          <p:nvPr/>
        </p:nvSpPr>
        <p:spPr bwMode="auto">
          <a:xfrm>
            <a:off x="805084" y="3348831"/>
            <a:ext cx="935037" cy="50488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4000" dirty="0"/>
              <a:t>渦度</a:t>
            </a:r>
          </a:p>
        </p:txBody>
      </p:sp>
      <p:sp>
        <p:nvSpPr>
          <p:cNvPr id="110804" name="Text Box 212"/>
          <p:cNvSpPr txBox="1">
            <a:spLocks noChangeArrowheads="1"/>
          </p:cNvSpPr>
          <p:nvPr/>
        </p:nvSpPr>
        <p:spPr bwMode="auto">
          <a:xfrm>
            <a:off x="5105458" y="3348830"/>
            <a:ext cx="935037" cy="50488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4000" dirty="0"/>
              <a:t>移流</a:t>
            </a:r>
          </a:p>
        </p:txBody>
      </p:sp>
      <p:sp>
        <p:nvSpPr>
          <p:cNvPr id="110805" name="Rectangle 213"/>
          <p:cNvSpPr>
            <a:spLocks noChangeArrowheads="1"/>
          </p:cNvSpPr>
          <p:nvPr/>
        </p:nvSpPr>
        <p:spPr bwMode="auto">
          <a:xfrm>
            <a:off x="639959" y="779716"/>
            <a:ext cx="7785599" cy="1901914"/>
          </a:xfrm>
          <a:prstGeom prst="rect">
            <a:avLst/>
          </a:prstGeom>
          <a:noFill/>
          <a:ln w="63500" algn="ctr">
            <a:solidFill>
              <a:srgbClr val="FF7C80"/>
            </a:solidFill>
            <a:miter lim="800000"/>
            <a:headEnd/>
            <a:tailEnd/>
          </a:ln>
        </p:spPr>
        <p:txBody>
          <a:bodyPr wrap="square" lIns="90000" tIns="190800" rIns="90000" bIns="46800" anchor="ctr">
            <a:spAutoFit/>
          </a:bodyPr>
          <a:lstStyle/>
          <a:p>
            <a:pPr algn="ctr"/>
            <a:r>
              <a:rPr lang="ja-JP" altLang="en-US" sz="5400" dirty="0"/>
              <a:t>気象を考える上</a:t>
            </a:r>
            <a:r>
              <a:rPr lang="ja-JP" altLang="en-US" sz="5400" dirty="0" smtClean="0"/>
              <a:t>で</a:t>
            </a:r>
            <a:endParaRPr lang="en-US" altLang="ja-JP" sz="5400" dirty="0" smtClean="0"/>
          </a:p>
          <a:p>
            <a:pPr algn="ctr"/>
            <a:r>
              <a:rPr lang="ja-JP" altLang="en-US" sz="5400" dirty="0" smtClean="0"/>
              <a:t>渦度</a:t>
            </a:r>
            <a:r>
              <a:rPr lang="ja-JP" altLang="en-US" sz="5400" dirty="0"/>
              <a:t>，</a:t>
            </a:r>
            <a:r>
              <a:rPr lang="ja-JP" altLang="en-US" sz="5400" dirty="0" smtClean="0"/>
              <a:t>移流等を計算することは非常</a:t>
            </a:r>
            <a:r>
              <a:rPr lang="ja-JP" altLang="en-US" sz="5400" dirty="0"/>
              <a:t>に</a:t>
            </a:r>
            <a:r>
              <a:rPr lang="ja-JP" altLang="en-US" sz="5400" dirty="0" smtClean="0"/>
              <a:t>重要である</a:t>
            </a:r>
            <a:r>
              <a:rPr lang="en-US" altLang="ja-JP" sz="5400" dirty="0" smtClean="0"/>
              <a:t>!!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045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10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1" grpId="0" animBg="1"/>
      <p:bldP spid="110792" grpId="0" animBg="1"/>
      <p:bldP spid="110793" grpId="0" animBg="1"/>
      <p:bldP spid="110797" grpId="0" animBg="1"/>
      <p:bldP spid="110801" grpId="0" animBg="1"/>
      <p:bldP spid="11080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2270395" y="6268911"/>
            <a:ext cx="2133600" cy="476250"/>
          </a:xfrm>
        </p:spPr>
        <p:txBody>
          <a:bodyPr/>
          <a:lstStyle/>
          <a:p>
            <a:fld id="{1BC87FD2-A9CB-4F3B-B3FB-0C2E5AE6C69F}" type="slidenum">
              <a:rPr lang="en-US" altLang="ja-JP"/>
              <a:pPr/>
              <a:t>14</a:t>
            </a:fld>
            <a:endParaRPr lang="en-US" altLang="ja-JP"/>
          </a:p>
        </p:txBody>
      </p:sp>
      <p:grpSp>
        <p:nvGrpSpPr>
          <p:cNvPr id="45187" name="Group 131"/>
          <p:cNvGrpSpPr>
            <a:grpSpLocks/>
          </p:cNvGrpSpPr>
          <p:nvPr/>
        </p:nvGrpSpPr>
        <p:grpSpPr bwMode="auto">
          <a:xfrm>
            <a:off x="2424383" y="2811336"/>
            <a:ext cx="1512887" cy="433388"/>
            <a:chOff x="2426" y="2478"/>
            <a:chExt cx="1121" cy="384"/>
          </a:xfrm>
        </p:grpSpPr>
        <p:sp>
          <p:nvSpPr>
            <p:cNvPr id="45188" name="AutoShape 132"/>
            <p:cNvSpPr>
              <a:spLocks noChangeArrowheads="1"/>
            </p:cNvSpPr>
            <p:nvPr/>
          </p:nvSpPr>
          <p:spPr bwMode="auto">
            <a:xfrm>
              <a:off x="2971" y="2478"/>
              <a:ext cx="576" cy="384"/>
            </a:xfrm>
            <a:prstGeom prst="cloudCallout">
              <a:avLst>
                <a:gd name="adj1" fmla="val -127431"/>
                <a:gd name="adj2" fmla="val -21616"/>
              </a:avLst>
            </a:prstGeom>
            <a:solidFill>
              <a:schemeClr val="bg1">
                <a:alpha val="70000"/>
              </a:schemeClr>
            </a:solidFill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endParaRPr lang="ja-JP" altLang="ja-JP"/>
            </a:p>
          </p:txBody>
        </p:sp>
        <p:sp>
          <p:nvSpPr>
            <p:cNvPr id="45189" name="Rectangle 133"/>
            <p:cNvSpPr>
              <a:spLocks noChangeArrowheads="1"/>
            </p:cNvSpPr>
            <p:nvPr/>
          </p:nvSpPr>
          <p:spPr bwMode="auto">
            <a:xfrm>
              <a:off x="2426" y="2523"/>
              <a:ext cx="48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58" name="Group 102"/>
          <p:cNvGrpSpPr>
            <a:grpSpLocks/>
          </p:cNvGrpSpPr>
          <p:nvPr/>
        </p:nvGrpSpPr>
        <p:grpSpPr bwMode="auto">
          <a:xfrm>
            <a:off x="2352945" y="3244724"/>
            <a:ext cx="503238" cy="1152525"/>
            <a:chOff x="340" y="1480"/>
            <a:chExt cx="408" cy="1043"/>
          </a:xfrm>
        </p:grpSpPr>
        <p:sp>
          <p:nvSpPr>
            <p:cNvPr id="45159" name="AutoShape 103"/>
            <p:cNvSpPr>
              <a:spLocks noChangeArrowheads="1"/>
            </p:cNvSpPr>
            <p:nvPr/>
          </p:nvSpPr>
          <p:spPr bwMode="auto">
            <a:xfrm>
              <a:off x="508" y="1898"/>
              <a:ext cx="90" cy="77"/>
            </a:xfrm>
            <a:prstGeom prst="triangle">
              <a:avLst>
                <a:gd name="adj" fmla="val 50000"/>
              </a:avLst>
            </a:prstGeom>
            <a:solidFill>
              <a:srgbClr val="FF6600">
                <a:alpha val="70000"/>
              </a:srgbClr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60" name="Oval 104"/>
            <p:cNvSpPr>
              <a:spLocks noChangeArrowheads="1"/>
            </p:cNvSpPr>
            <p:nvPr/>
          </p:nvSpPr>
          <p:spPr bwMode="auto">
            <a:xfrm>
              <a:off x="340" y="1480"/>
              <a:ext cx="408" cy="440"/>
            </a:xfrm>
            <a:prstGeom prst="ellipse">
              <a:avLst/>
            </a:prstGeom>
            <a:solidFill>
              <a:srgbClr val="FF6600">
                <a:alpha val="70000"/>
              </a:srgbClr>
            </a:solidFill>
            <a:ln w="2857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61" name="Line 105"/>
            <p:cNvSpPr>
              <a:spLocks noChangeShapeType="1"/>
            </p:cNvSpPr>
            <p:nvPr/>
          </p:nvSpPr>
          <p:spPr bwMode="auto">
            <a:xfrm>
              <a:off x="566" y="1979"/>
              <a:ext cx="18" cy="241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62" name="Line 106"/>
            <p:cNvSpPr>
              <a:spLocks noChangeShapeType="1"/>
            </p:cNvSpPr>
            <p:nvPr/>
          </p:nvSpPr>
          <p:spPr bwMode="auto">
            <a:xfrm>
              <a:off x="595" y="2387"/>
              <a:ext cx="0" cy="136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63" name="Rectangle 107"/>
            <p:cNvSpPr>
              <a:spLocks noChangeArrowheads="1"/>
            </p:cNvSpPr>
            <p:nvPr/>
          </p:nvSpPr>
          <p:spPr bwMode="auto">
            <a:xfrm>
              <a:off x="521" y="2205"/>
              <a:ext cx="136" cy="1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06" name="Group 50"/>
          <p:cNvGrpSpPr>
            <a:grpSpLocks/>
          </p:cNvGrpSpPr>
          <p:nvPr/>
        </p:nvGrpSpPr>
        <p:grpSpPr bwMode="auto">
          <a:xfrm>
            <a:off x="1992583" y="3603499"/>
            <a:ext cx="1223962" cy="792162"/>
            <a:chOff x="884" y="2785"/>
            <a:chExt cx="1012" cy="724"/>
          </a:xfrm>
        </p:grpSpPr>
        <p:sp>
          <p:nvSpPr>
            <p:cNvPr id="45107" name="AutoShape 51"/>
            <p:cNvSpPr>
              <a:spLocks noChangeArrowheads="1"/>
            </p:cNvSpPr>
            <p:nvPr/>
          </p:nvSpPr>
          <p:spPr bwMode="auto">
            <a:xfrm flipH="1">
              <a:off x="930" y="3113"/>
              <a:ext cx="952" cy="396"/>
            </a:xfrm>
            <a:prstGeom prst="homePlate">
              <a:avLst>
                <a:gd name="adj" fmla="val 60101"/>
              </a:avLst>
            </a:prstGeom>
            <a:solidFill>
              <a:srgbClr val="FF7C80"/>
            </a:solidFill>
            <a:ln w="2857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08" name="Rectangle 52"/>
            <p:cNvSpPr>
              <a:spLocks noChangeArrowheads="1"/>
            </p:cNvSpPr>
            <p:nvPr/>
          </p:nvSpPr>
          <p:spPr bwMode="auto">
            <a:xfrm>
              <a:off x="884" y="2976"/>
              <a:ext cx="1012" cy="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09" name="Line 53"/>
            <p:cNvSpPr>
              <a:spLocks noChangeShapeType="1"/>
            </p:cNvSpPr>
            <p:nvPr/>
          </p:nvSpPr>
          <p:spPr bwMode="auto">
            <a:xfrm>
              <a:off x="920" y="3301"/>
              <a:ext cx="976" cy="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10" name="Rectangle 54"/>
            <p:cNvSpPr>
              <a:spLocks noChangeArrowheads="1"/>
            </p:cNvSpPr>
            <p:nvPr/>
          </p:nvSpPr>
          <p:spPr bwMode="auto">
            <a:xfrm>
              <a:off x="1247" y="2997"/>
              <a:ext cx="544" cy="30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11" name="Rectangle 55"/>
            <p:cNvSpPr>
              <a:spLocks noChangeArrowheads="1"/>
            </p:cNvSpPr>
            <p:nvPr/>
          </p:nvSpPr>
          <p:spPr bwMode="auto">
            <a:xfrm>
              <a:off x="1578" y="2785"/>
              <a:ext cx="123" cy="213"/>
            </a:xfrm>
            <a:prstGeom prst="rect">
              <a:avLst/>
            </a:prstGeom>
            <a:solidFill>
              <a:srgbClr val="C0C0C0">
                <a:alpha val="70000"/>
              </a:srgbClr>
            </a:solidFill>
            <a:ln w="2857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12" name="Oval 56"/>
            <p:cNvSpPr>
              <a:spLocks noChangeArrowheads="1"/>
            </p:cNvSpPr>
            <p:nvPr/>
          </p:nvSpPr>
          <p:spPr bwMode="auto">
            <a:xfrm>
              <a:off x="1338" y="3067"/>
              <a:ext cx="181" cy="181"/>
            </a:xfrm>
            <a:prstGeom prst="ellipse">
              <a:avLst/>
            </a:prstGeom>
            <a:solidFill>
              <a:srgbClr val="99CCFF"/>
            </a:solidFill>
            <a:ln w="2857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13" name="Oval 57"/>
            <p:cNvSpPr>
              <a:spLocks noChangeArrowheads="1"/>
            </p:cNvSpPr>
            <p:nvPr/>
          </p:nvSpPr>
          <p:spPr bwMode="auto">
            <a:xfrm>
              <a:off x="1565" y="3067"/>
              <a:ext cx="181" cy="181"/>
            </a:xfrm>
            <a:prstGeom prst="ellipse">
              <a:avLst/>
            </a:prstGeom>
            <a:solidFill>
              <a:srgbClr val="99CCFF"/>
            </a:solidFill>
            <a:ln w="2857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66" name="Group 110"/>
          <p:cNvGrpSpPr>
            <a:grpSpLocks/>
          </p:cNvGrpSpPr>
          <p:nvPr/>
        </p:nvGrpSpPr>
        <p:grpSpPr bwMode="auto">
          <a:xfrm flipH="1">
            <a:off x="-695055" y="3327274"/>
            <a:ext cx="5976938" cy="6337300"/>
            <a:chOff x="2653" y="2341"/>
            <a:chExt cx="3402" cy="2994"/>
          </a:xfrm>
        </p:grpSpPr>
        <p:sp>
          <p:nvSpPr>
            <p:cNvPr id="45167" name="Freeform 111"/>
            <p:cNvSpPr>
              <a:spLocks/>
            </p:cNvSpPr>
            <p:nvPr/>
          </p:nvSpPr>
          <p:spPr bwMode="auto">
            <a:xfrm>
              <a:off x="2734" y="2354"/>
              <a:ext cx="3189" cy="2766"/>
            </a:xfrm>
            <a:custGeom>
              <a:avLst/>
              <a:gdLst>
                <a:gd name="T0" fmla="*/ 2762 w 3189"/>
                <a:gd name="T1" fmla="*/ 2401 h 2766"/>
                <a:gd name="T2" fmla="*/ 3060 w 3189"/>
                <a:gd name="T3" fmla="*/ 324 h 2766"/>
                <a:gd name="T4" fmla="*/ 2616 w 3189"/>
                <a:gd name="T5" fmla="*/ 454 h 2766"/>
                <a:gd name="T6" fmla="*/ 2335 w 3189"/>
                <a:gd name="T7" fmla="*/ 389 h 2766"/>
                <a:gd name="T8" fmla="*/ 2093 w 3189"/>
                <a:gd name="T9" fmla="*/ 463 h 2766"/>
                <a:gd name="T10" fmla="*/ 1852 w 3189"/>
                <a:gd name="T11" fmla="*/ 468 h 2766"/>
                <a:gd name="T12" fmla="*/ 1816 w 3189"/>
                <a:gd name="T13" fmla="*/ 396 h 2766"/>
                <a:gd name="T14" fmla="*/ 1401 w 3189"/>
                <a:gd name="T15" fmla="*/ 501 h 2766"/>
                <a:gd name="T16" fmla="*/ 1017 w 3189"/>
                <a:gd name="T17" fmla="*/ 368 h 2766"/>
                <a:gd name="T18" fmla="*/ 711 w 3189"/>
                <a:gd name="T19" fmla="*/ 449 h 2766"/>
                <a:gd name="T20" fmla="*/ 391 w 3189"/>
                <a:gd name="T21" fmla="*/ 432 h 2766"/>
                <a:gd name="T22" fmla="*/ 209 w 3189"/>
                <a:gd name="T23" fmla="*/ 331 h 2766"/>
                <a:gd name="T24" fmla="*/ 48 w 3189"/>
                <a:gd name="T25" fmla="*/ 900 h 2766"/>
                <a:gd name="T26" fmla="*/ 499 w 3189"/>
                <a:gd name="T27" fmla="*/ 2502 h 2766"/>
                <a:gd name="T28" fmla="*/ 2762 w 3189"/>
                <a:gd name="T29" fmla="*/ 2401 h 2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9" h="2766">
                  <a:moveTo>
                    <a:pt x="2762" y="2401"/>
                  </a:moveTo>
                  <a:cubicBezTo>
                    <a:pt x="3189" y="2036"/>
                    <a:pt x="3084" y="648"/>
                    <a:pt x="3060" y="324"/>
                  </a:cubicBezTo>
                  <a:cubicBezTo>
                    <a:pt x="3036" y="0"/>
                    <a:pt x="2737" y="443"/>
                    <a:pt x="2616" y="454"/>
                  </a:cubicBezTo>
                  <a:cubicBezTo>
                    <a:pt x="2495" y="465"/>
                    <a:pt x="2422" y="388"/>
                    <a:pt x="2335" y="389"/>
                  </a:cubicBezTo>
                  <a:cubicBezTo>
                    <a:pt x="2248" y="390"/>
                    <a:pt x="2173" y="450"/>
                    <a:pt x="2093" y="463"/>
                  </a:cubicBezTo>
                  <a:cubicBezTo>
                    <a:pt x="2013" y="476"/>
                    <a:pt x="1898" y="479"/>
                    <a:pt x="1852" y="468"/>
                  </a:cubicBezTo>
                  <a:cubicBezTo>
                    <a:pt x="1806" y="457"/>
                    <a:pt x="1891" y="391"/>
                    <a:pt x="1816" y="396"/>
                  </a:cubicBezTo>
                  <a:cubicBezTo>
                    <a:pt x="1741" y="401"/>
                    <a:pt x="1534" y="506"/>
                    <a:pt x="1401" y="501"/>
                  </a:cubicBezTo>
                  <a:cubicBezTo>
                    <a:pt x="1268" y="496"/>
                    <a:pt x="1132" y="377"/>
                    <a:pt x="1017" y="368"/>
                  </a:cubicBezTo>
                  <a:cubicBezTo>
                    <a:pt x="902" y="359"/>
                    <a:pt x="815" y="438"/>
                    <a:pt x="711" y="449"/>
                  </a:cubicBezTo>
                  <a:cubicBezTo>
                    <a:pt x="607" y="460"/>
                    <a:pt x="475" y="452"/>
                    <a:pt x="391" y="432"/>
                  </a:cubicBezTo>
                  <a:cubicBezTo>
                    <a:pt x="307" y="412"/>
                    <a:pt x="266" y="253"/>
                    <a:pt x="209" y="331"/>
                  </a:cubicBezTo>
                  <a:cubicBezTo>
                    <a:pt x="152" y="409"/>
                    <a:pt x="0" y="539"/>
                    <a:pt x="48" y="900"/>
                  </a:cubicBezTo>
                  <a:cubicBezTo>
                    <a:pt x="97" y="1262"/>
                    <a:pt x="46" y="2252"/>
                    <a:pt x="499" y="2502"/>
                  </a:cubicBezTo>
                  <a:cubicBezTo>
                    <a:pt x="951" y="2752"/>
                    <a:pt x="2354" y="2766"/>
                    <a:pt x="2762" y="2401"/>
                  </a:cubicBezTo>
                  <a:close/>
                </a:path>
              </a:pathLst>
            </a:custGeom>
            <a:solidFill>
              <a:srgbClr val="33CCCC"/>
            </a:solidFill>
            <a:ln w="28575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68" name="Rectangle 112"/>
            <p:cNvSpPr>
              <a:spLocks noChangeArrowheads="1"/>
            </p:cNvSpPr>
            <p:nvPr/>
          </p:nvSpPr>
          <p:spPr bwMode="auto">
            <a:xfrm flipH="1">
              <a:off x="5733" y="2341"/>
              <a:ext cx="322" cy="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69" name="Rectangle 113"/>
            <p:cNvSpPr>
              <a:spLocks noChangeArrowheads="1"/>
            </p:cNvSpPr>
            <p:nvPr/>
          </p:nvSpPr>
          <p:spPr bwMode="auto">
            <a:xfrm flipH="1">
              <a:off x="2653" y="2341"/>
              <a:ext cx="322" cy="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70" name="Rectangle 114"/>
            <p:cNvSpPr>
              <a:spLocks noChangeArrowheads="1"/>
            </p:cNvSpPr>
            <p:nvPr/>
          </p:nvSpPr>
          <p:spPr bwMode="auto">
            <a:xfrm rot="16200000" flipH="1">
              <a:off x="3657" y="3070"/>
              <a:ext cx="1261" cy="3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44" name="Group 88"/>
          <p:cNvGrpSpPr>
            <a:grpSpLocks/>
          </p:cNvGrpSpPr>
          <p:nvPr/>
        </p:nvGrpSpPr>
        <p:grpSpPr bwMode="auto">
          <a:xfrm>
            <a:off x="-528367" y="3603499"/>
            <a:ext cx="5400675" cy="5545137"/>
            <a:chOff x="2653" y="2341"/>
            <a:chExt cx="3402" cy="2994"/>
          </a:xfrm>
        </p:grpSpPr>
        <p:sp>
          <p:nvSpPr>
            <p:cNvPr id="45139" name="Freeform 83"/>
            <p:cNvSpPr>
              <a:spLocks/>
            </p:cNvSpPr>
            <p:nvPr/>
          </p:nvSpPr>
          <p:spPr bwMode="auto">
            <a:xfrm>
              <a:off x="2734" y="2354"/>
              <a:ext cx="3189" cy="2766"/>
            </a:xfrm>
            <a:custGeom>
              <a:avLst/>
              <a:gdLst>
                <a:gd name="T0" fmla="*/ 2762 w 3189"/>
                <a:gd name="T1" fmla="*/ 2401 h 2766"/>
                <a:gd name="T2" fmla="*/ 3060 w 3189"/>
                <a:gd name="T3" fmla="*/ 324 h 2766"/>
                <a:gd name="T4" fmla="*/ 2616 w 3189"/>
                <a:gd name="T5" fmla="*/ 454 h 2766"/>
                <a:gd name="T6" fmla="*/ 2335 w 3189"/>
                <a:gd name="T7" fmla="*/ 389 h 2766"/>
                <a:gd name="T8" fmla="*/ 2093 w 3189"/>
                <a:gd name="T9" fmla="*/ 463 h 2766"/>
                <a:gd name="T10" fmla="*/ 1852 w 3189"/>
                <a:gd name="T11" fmla="*/ 468 h 2766"/>
                <a:gd name="T12" fmla="*/ 1816 w 3189"/>
                <a:gd name="T13" fmla="*/ 396 h 2766"/>
                <a:gd name="T14" fmla="*/ 1401 w 3189"/>
                <a:gd name="T15" fmla="*/ 501 h 2766"/>
                <a:gd name="T16" fmla="*/ 1017 w 3189"/>
                <a:gd name="T17" fmla="*/ 368 h 2766"/>
                <a:gd name="T18" fmla="*/ 711 w 3189"/>
                <a:gd name="T19" fmla="*/ 449 h 2766"/>
                <a:gd name="T20" fmla="*/ 391 w 3189"/>
                <a:gd name="T21" fmla="*/ 432 h 2766"/>
                <a:gd name="T22" fmla="*/ 209 w 3189"/>
                <a:gd name="T23" fmla="*/ 331 h 2766"/>
                <a:gd name="T24" fmla="*/ 48 w 3189"/>
                <a:gd name="T25" fmla="*/ 900 h 2766"/>
                <a:gd name="T26" fmla="*/ 499 w 3189"/>
                <a:gd name="T27" fmla="*/ 2502 h 2766"/>
                <a:gd name="T28" fmla="*/ 2762 w 3189"/>
                <a:gd name="T29" fmla="*/ 2401 h 2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9" h="2766">
                  <a:moveTo>
                    <a:pt x="2762" y="2401"/>
                  </a:moveTo>
                  <a:cubicBezTo>
                    <a:pt x="3189" y="2036"/>
                    <a:pt x="3084" y="648"/>
                    <a:pt x="3060" y="324"/>
                  </a:cubicBezTo>
                  <a:cubicBezTo>
                    <a:pt x="3036" y="0"/>
                    <a:pt x="2737" y="443"/>
                    <a:pt x="2616" y="454"/>
                  </a:cubicBezTo>
                  <a:cubicBezTo>
                    <a:pt x="2495" y="465"/>
                    <a:pt x="2422" y="388"/>
                    <a:pt x="2335" y="389"/>
                  </a:cubicBezTo>
                  <a:cubicBezTo>
                    <a:pt x="2248" y="390"/>
                    <a:pt x="2173" y="450"/>
                    <a:pt x="2093" y="463"/>
                  </a:cubicBezTo>
                  <a:cubicBezTo>
                    <a:pt x="2013" y="476"/>
                    <a:pt x="1898" y="479"/>
                    <a:pt x="1852" y="468"/>
                  </a:cubicBezTo>
                  <a:cubicBezTo>
                    <a:pt x="1806" y="457"/>
                    <a:pt x="1891" y="391"/>
                    <a:pt x="1816" y="396"/>
                  </a:cubicBezTo>
                  <a:cubicBezTo>
                    <a:pt x="1741" y="401"/>
                    <a:pt x="1534" y="506"/>
                    <a:pt x="1401" y="501"/>
                  </a:cubicBezTo>
                  <a:cubicBezTo>
                    <a:pt x="1268" y="496"/>
                    <a:pt x="1132" y="377"/>
                    <a:pt x="1017" y="368"/>
                  </a:cubicBezTo>
                  <a:cubicBezTo>
                    <a:pt x="902" y="359"/>
                    <a:pt x="815" y="438"/>
                    <a:pt x="711" y="449"/>
                  </a:cubicBezTo>
                  <a:cubicBezTo>
                    <a:pt x="607" y="460"/>
                    <a:pt x="475" y="452"/>
                    <a:pt x="391" y="432"/>
                  </a:cubicBezTo>
                  <a:cubicBezTo>
                    <a:pt x="307" y="412"/>
                    <a:pt x="266" y="253"/>
                    <a:pt x="209" y="331"/>
                  </a:cubicBezTo>
                  <a:cubicBezTo>
                    <a:pt x="152" y="409"/>
                    <a:pt x="0" y="539"/>
                    <a:pt x="48" y="900"/>
                  </a:cubicBezTo>
                  <a:cubicBezTo>
                    <a:pt x="97" y="1262"/>
                    <a:pt x="46" y="2252"/>
                    <a:pt x="499" y="2502"/>
                  </a:cubicBezTo>
                  <a:cubicBezTo>
                    <a:pt x="951" y="2752"/>
                    <a:pt x="2354" y="2766"/>
                    <a:pt x="2762" y="2401"/>
                  </a:cubicBezTo>
                  <a:close/>
                </a:path>
              </a:pathLst>
            </a:custGeom>
            <a:solidFill>
              <a:srgbClr val="33CCCC"/>
            </a:solidFill>
            <a:ln w="28575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40" name="Rectangle 84"/>
            <p:cNvSpPr>
              <a:spLocks noChangeArrowheads="1"/>
            </p:cNvSpPr>
            <p:nvPr/>
          </p:nvSpPr>
          <p:spPr bwMode="auto">
            <a:xfrm flipH="1">
              <a:off x="5733" y="2341"/>
              <a:ext cx="322" cy="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41" name="Rectangle 85"/>
            <p:cNvSpPr>
              <a:spLocks noChangeArrowheads="1"/>
            </p:cNvSpPr>
            <p:nvPr/>
          </p:nvSpPr>
          <p:spPr bwMode="auto">
            <a:xfrm flipH="1">
              <a:off x="2653" y="2341"/>
              <a:ext cx="322" cy="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42" name="Rectangle 86"/>
            <p:cNvSpPr>
              <a:spLocks noChangeArrowheads="1"/>
            </p:cNvSpPr>
            <p:nvPr/>
          </p:nvSpPr>
          <p:spPr bwMode="auto">
            <a:xfrm rot="16200000" flipH="1">
              <a:off x="3657" y="3070"/>
              <a:ext cx="1261" cy="3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81" name="Group 125"/>
          <p:cNvGrpSpPr>
            <a:grpSpLocks/>
          </p:cNvGrpSpPr>
          <p:nvPr/>
        </p:nvGrpSpPr>
        <p:grpSpPr bwMode="auto">
          <a:xfrm>
            <a:off x="408258" y="2379536"/>
            <a:ext cx="1779587" cy="609600"/>
            <a:chOff x="2426" y="2478"/>
            <a:chExt cx="1121" cy="384"/>
          </a:xfrm>
        </p:grpSpPr>
        <p:sp>
          <p:nvSpPr>
            <p:cNvPr id="45182" name="AutoShape 126"/>
            <p:cNvSpPr>
              <a:spLocks noChangeArrowheads="1"/>
            </p:cNvSpPr>
            <p:nvPr/>
          </p:nvSpPr>
          <p:spPr bwMode="auto">
            <a:xfrm>
              <a:off x="2971" y="2478"/>
              <a:ext cx="576" cy="384"/>
            </a:xfrm>
            <a:prstGeom prst="cloudCallout">
              <a:avLst>
                <a:gd name="adj1" fmla="val -127431"/>
                <a:gd name="adj2" fmla="val -21616"/>
              </a:avLst>
            </a:prstGeom>
            <a:solidFill>
              <a:schemeClr val="bg1">
                <a:alpha val="70000"/>
              </a:schemeClr>
            </a:solidFill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endParaRPr lang="ja-JP" altLang="ja-JP"/>
            </a:p>
          </p:txBody>
        </p:sp>
        <p:sp>
          <p:nvSpPr>
            <p:cNvPr id="45183" name="Rectangle 127"/>
            <p:cNvSpPr>
              <a:spLocks noChangeArrowheads="1"/>
            </p:cNvSpPr>
            <p:nvPr/>
          </p:nvSpPr>
          <p:spPr bwMode="auto">
            <a:xfrm>
              <a:off x="2426" y="2523"/>
              <a:ext cx="48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84" name="Group 128"/>
          <p:cNvGrpSpPr>
            <a:grpSpLocks/>
          </p:cNvGrpSpPr>
          <p:nvPr/>
        </p:nvGrpSpPr>
        <p:grpSpPr bwMode="auto">
          <a:xfrm>
            <a:off x="47895" y="2811336"/>
            <a:ext cx="1512888" cy="433388"/>
            <a:chOff x="2426" y="2478"/>
            <a:chExt cx="1121" cy="384"/>
          </a:xfrm>
        </p:grpSpPr>
        <p:sp>
          <p:nvSpPr>
            <p:cNvPr id="45185" name="AutoShape 129"/>
            <p:cNvSpPr>
              <a:spLocks noChangeArrowheads="1"/>
            </p:cNvSpPr>
            <p:nvPr/>
          </p:nvSpPr>
          <p:spPr bwMode="auto">
            <a:xfrm>
              <a:off x="2971" y="2478"/>
              <a:ext cx="576" cy="384"/>
            </a:xfrm>
            <a:prstGeom prst="cloudCallout">
              <a:avLst>
                <a:gd name="adj1" fmla="val -127431"/>
                <a:gd name="adj2" fmla="val -21616"/>
              </a:avLst>
            </a:prstGeom>
            <a:solidFill>
              <a:schemeClr val="bg1">
                <a:alpha val="70000"/>
              </a:schemeClr>
            </a:solidFill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endParaRPr lang="ja-JP" altLang="ja-JP"/>
            </a:p>
          </p:txBody>
        </p:sp>
        <p:sp>
          <p:nvSpPr>
            <p:cNvPr id="45186" name="Rectangle 130"/>
            <p:cNvSpPr>
              <a:spLocks noChangeArrowheads="1"/>
            </p:cNvSpPr>
            <p:nvPr/>
          </p:nvSpPr>
          <p:spPr bwMode="auto">
            <a:xfrm>
              <a:off x="2426" y="2523"/>
              <a:ext cx="48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52" name="Group 96"/>
          <p:cNvGrpSpPr>
            <a:grpSpLocks/>
          </p:cNvGrpSpPr>
          <p:nvPr/>
        </p:nvGrpSpPr>
        <p:grpSpPr bwMode="auto">
          <a:xfrm>
            <a:off x="1990995" y="5044949"/>
            <a:ext cx="503238" cy="1152525"/>
            <a:chOff x="340" y="1480"/>
            <a:chExt cx="408" cy="1043"/>
          </a:xfrm>
        </p:grpSpPr>
        <p:sp>
          <p:nvSpPr>
            <p:cNvPr id="45153" name="AutoShape 97"/>
            <p:cNvSpPr>
              <a:spLocks noChangeArrowheads="1"/>
            </p:cNvSpPr>
            <p:nvPr/>
          </p:nvSpPr>
          <p:spPr bwMode="auto">
            <a:xfrm>
              <a:off x="508" y="1898"/>
              <a:ext cx="90" cy="77"/>
            </a:xfrm>
            <a:prstGeom prst="triangle">
              <a:avLst>
                <a:gd name="adj" fmla="val 50000"/>
              </a:avLst>
            </a:prstGeom>
            <a:solidFill>
              <a:srgbClr val="FF6600">
                <a:alpha val="70000"/>
              </a:srgbClr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54" name="Oval 98"/>
            <p:cNvSpPr>
              <a:spLocks noChangeArrowheads="1"/>
            </p:cNvSpPr>
            <p:nvPr/>
          </p:nvSpPr>
          <p:spPr bwMode="auto">
            <a:xfrm>
              <a:off x="340" y="1480"/>
              <a:ext cx="408" cy="440"/>
            </a:xfrm>
            <a:prstGeom prst="ellipse">
              <a:avLst/>
            </a:prstGeom>
            <a:solidFill>
              <a:srgbClr val="FF6600">
                <a:alpha val="70000"/>
              </a:srgbClr>
            </a:solidFill>
            <a:ln w="2857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55" name="Line 99"/>
            <p:cNvSpPr>
              <a:spLocks noChangeShapeType="1"/>
            </p:cNvSpPr>
            <p:nvPr/>
          </p:nvSpPr>
          <p:spPr bwMode="auto">
            <a:xfrm>
              <a:off x="566" y="1979"/>
              <a:ext cx="18" cy="241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56" name="Line 100"/>
            <p:cNvSpPr>
              <a:spLocks noChangeShapeType="1"/>
            </p:cNvSpPr>
            <p:nvPr/>
          </p:nvSpPr>
          <p:spPr bwMode="auto">
            <a:xfrm>
              <a:off x="595" y="2387"/>
              <a:ext cx="0" cy="136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57" name="Rectangle 101"/>
            <p:cNvSpPr>
              <a:spLocks noChangeArrowheads="1"/>
            </p:cNvSpPr>
            <p:nvPr/>
          </p:nvSpPr>
          <p:spPr bwMode="auto">
            <a:xfrm>
              <a:off x="521" y="2205"/>
              <a:ext cx="136" cy="1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65" name="Group 109"/>
          <p:cNvGrpSpPr>
            <a:grpSpLocks/>
          </p:cNvGrpSpPr>
          <p:nvPr/>
        </p:nvGrpSpPr>
        <p:grpSpPr bwMode="auto">
          <a:xfrm>
            <a:off x="1632220" y="5332286"/>
            <a:ext cx="1368425" cy="936625"/>
            <a:chOff x="3969" y="3475"/>
            <a:chExt cx="862" cy="590"/>
          </a:xfrm>
        </p:grpSpPr>
        <p:grpSp>
          <p:nvGrpSpPr>
            <p:cNvPr id="45145" name="Group 89"/>
            <p:cNvGrpSpPr>
              <a:grpSpLocks/>
            </p:cNvGrpSpPr>
            <p:nvPr/>
          </p:nvGrpSpPr>
          <p:grpSpPr bwMode="auto">
            <a:xfrm>
              <a:off x="3969" y="3475"/>
              <a:ext cx="862" cy="590"/>
              <a:chOff x="3969" y="3475"/>
              <a:chExt cx="862" cy="590"/>
            </a:xfrm>
          </p:grpSpPr>
          <p:sp>
            <p:nvSpPr>
              <p:cNvPr id="45131" name="AutoShape 75"/>
              <p:cNvSpPr>
                <a:spLocks noChangeArrowheads="1"/>
              </p:cNvSpPr>
              <p:nvPr/>
            </p:nvSpPr>
            <p:spPr bwMode="auto">
              <a:xfrm flipH="1">
                <a:off x="4008" y="3742"/>
                <a:ext cx="811" cy="323"/>
              </a:xfrm>
              <a:prstGeom prst="homePlate">
                <a:avLst>
                  <a:gd name="adj" fmla="val 62771"/>
                </a:avLst>
              </a:prstGeom>
              <a:solidFill>
                <a:srgbClr val="FF7C80"/>
              </a:solidFill>
              <a:ln w="28575" algn="ctr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45132" name="Rectangle 76"/>
              <p:cNvSpPr>
                <a:spLocks noChangeArrowheads="1"/>
              </p:cNvSpPr>
              <p:nvPr/>
            </p:nvSpPr>
            <p:spPr bwMode="auto">
              <a:xfrm>
                <a:off x="3969" y="3631"/>
                <a:ext cx="862" cy="27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6666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45134" name="Rectangle 78"/>
              <p:cNvSpPr>
                <a:spLocks noChangeArrowheads="1"/>
              </p:cNvSpPr>
              <p:nvPr/>
            </p:nvSpPr>
            <p:spPr bwMode="auto">
              <a:xfrm>
                <a:off x="4278" y="3648"/>
                <a:ext cx="464" cy="247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45135" name="Rectangle 79"/>
              <p:cNvSpPr>
                <a:spLocks noChangeArrowheads="1"/>
              </p:cNvSpPr>
              <p:nvPr/>
            </p:nvSpPr>
            <p:spPr bwMode="auto">
              <a:xfrm>
                <a:off x="4560" y="3475"/>
                <a:ext cx="105" cy="174"/>
              </a:xfrm>
              <a:prstGeom prst="rect">
                <a:avLst/>
              </a:prstGeom>
              <a:solidFill>
                <a:srgbClr val="C0C0C0">
                  <a:alpha val="70000"/>
                </a:srgbClr>
              </a:solidFill>
              <a:ln w="28575" algn="ctr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45136" name="Oval 80"/>
              <p:cNvSpPr>
                <a:spLocks noChangeArrowheads="1"/>
              </p:cNvSpPr>
              <p:nvPr/>
            </p:nvSpPr>
            <p:spPr bwMode="auto">
              <a:xfrm>
                <a:off x="4356" y="3705"/>
                <a:ext cx="154" cy="147"/>
              </a:xfrm>
              <a:prstGeom prst="ellipse">
                <a:avLst/>
              </a:prstGeom>
              <a:solidFill>
                <a:srgbClr val="99CCFF"/>
              </a:solidFill>
              <a:ln w="28575" algn="ctr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45137" name="Oval 81"/>
              <p:cNvSpPr>
                <a:spLocks noChangeArrowheads="1"/>
              </p:cNvSpPr>
              <p:nvPr/>
            </p:nvSpPr>
            <p:spPr bwMode="auto">
              <a:xfrm>
                <a:off x="4549" y="3705"/>
                <a:ext cx="154" cy="147"/>
              </a:xfrm>
              <a:prstGeom prst="ellipse">
                <a:avLst/>
              </a:prstGeom>
              <a:solidFill>
                <a:srgbClr val="99CCFF"/>
              </a:solidFill>
              <a:ln w="28575" algn="ctr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5164" name="Line 108"/>
            <p:cNvSpPr>
              <a:spLocks noChangeShapeType="1"/>
            </p:cNvSpPr>
            <p:nvPr/>
          </p:nvSpPr>
          <p:spPr bwMode="auto">
            <a:xfrm>
              <a:off x="4014" y="3901"/>
              <a:ext cx="816" cy="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76" name="Group 120"/>
          <p:cNvGrpSpPr>
            <a:grpSpLocks/>
          </p:cNvGrpSpPr>
          <p:nvPr/>
        </p:nvGrpSpPr>
        <p:grpSpPr bwMode="auto">
          <a:xfrm>
            <a:off x="1560783" y="6124449"/>
            <a:ext cx="1944687" cy="576262"/>
            <a:chOff x="0" y="3294"/>
            <a:chExt cx="2880" cy="862"/>
          </a:xfrm>
        </p:grpSpPr>
        <p:sp>
          <p:nvSpPr>
            <p:cNvPr id="45177" name="Freeform 121"/>
            <p:cNvSpPr>
              <a:spLocks/>
            </p:cNvSpPr>
            <p:nvPr/>
          </p:nvSpPr>
          <p:spPr bwMode="auto">
            <a:xfrm>
              <a:off x="113" y="3301"/>
              <a:ext cx="2699" cy="793"/>
            </a:xfrm>
            <a:custGeom>
              <a:avLst/>
              <a:gdLst>
                <a:gd name="T0" fmla="*/ 361 w 2699"/>
                <a:gd name="T1" fmla="*/ 688 h 793"/>
                <a:gd name="T2" fmla="*/ 109 w 2699"/>
                <a:gd name="T3" fmla="*/ 90 h 793"/>
                <a:gd name="T4" fmla="*/ 474 w 2699"/>
                <a:gd name="T5" fmla="*/ 147 h 793"/>
                <a:gd name="T6" fmla="*/ 751 w 2699"/>
                <a:gd name="T7" fmla="*/ 73 h 793"/>
                <a:gd name="T8" fmla="*/ 928 w 2699"/>
                <a:gd name="T9" fmla="*/ 130 h 793"/>
                <a:gd name="T10" fmla="*/ 1113 w 2699"/>
                <a:gd name="T11" fmla="*/ 95 h 793"/>
                <a:gd name="T12" fmla="*/ 1513 w 2699"/>
                <a:gd name="T13" fmla="*/ 141 h 793"/>
                <a:gd name="T14" fmla="*/ 1794 w 2699"/>
                <a:gd name="T15" fmla="*/ 92 h 793"/>
                <a:gd name="T16" fmla="*/ 2097 w 2699"/>
                <a:gd name="T17" fmla="*/ 126 h 793"/>
                <a:gd name="T18" fmla="*/ 2381 w 2699"/>
                <a:gd name="T19" fmla="*/ 174 h 793"/>
                <a:gd name="T20" fmla="*/ 2522 w 2699"/>
                <a:gd name="T21" fmla="*/ 92 h 793"/>
                <a:gd name="T22" fmla="*/ 2658 w 2699"/>
                <a:gd name="T23" fmla="*/ 256 h 793"/>
                <a:gd name="T24" fmla="*/ 2277 w 2699"/>
                <a:gd name="T25" fmla="*/ 717 h 793"/>
                <a:gd name="T26" fmla="*/ 361 w 2699"/>
                <a:gd name="T27" fmla="*/ 688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9" h="793">
                  <a:moveTo>
                    <a:pt x="361" y="688"/>
                  </a:moveTo>
                  <a:cubicBezTo>
                    <a:pt x="0" y="583"/>
                    <a:pt x="90" y="180"/>
                    <a:pt x="109" y="90"/>
                  </a:cubicBezTo>
                  <a:cubicBezTo>
                    <a:pt x="128" y="0"/>
                    <a:pt x="367" y="150"/>
                    <a:pt x="474" y="147"/>
                  </a:cubicBezTo>
                  <a:cubicBezTo>
                    <a:pt x="581" y="144"/>
                    <a:pt x="675" y="75"/>
                    <a:pt x="751" y="73"/>
                  </a:cubicBezTo>
                  <a:cubicBezTo>
                    <a:pt x="826" y="71"/>
                    <a:pt x="869" y="126"/>
                    <a:pt x="928" y="130"/>
                  </a:cubicBezTo>
                  <a:cubicBezTo>
                    <a:pt x="988" y="134"/>
                    <a:pt x="1016" y="93"/>
                    <a:pt x="1113" y="95"/>
                  </a:cubicBezTo>
                  <a:cubicBezTo>
                    <a:pt x="1210" y="97"/>
                    <a:pt x="1400" y="141"/>
                    <a:pt x="1513" y="141"/>
                  </a:cubicBezTo>
                  <a:cubicBezTo>
                    <a:pt x="1626" y="141"/>
                    <a:pt x="1697" y="95"/>
                    <a:pt x="1794" y="92"/>
                  </a:cubicBezTo>
                  <a:cubicBezTo>
                    <a:pt x="1891" y="89"/>
                    <a:pt x="1999" y="112"/>
                    <a:pt x="2097" y="126"/>
                  </a:cubicBezTo>
                  <a:cubicBezTo>
                    <a:pt x="2195" y="140"/>
                    <a:pt x="2310" y="180"/>
                    <a:pt x="2381" y="174"/>
                  </a:cubicBezTo>
                  <a:cubicBezTo>
                    <a:pt x="2452" y="168"/>
                    <a:pt x="2476" y="78"/>
                    <a:pt x="2522" y="92"/>
                  </a:cubicBezTo>
                  <a:cubicBezTo>
                    <a:pt x="2568" y="106"/>
                    <a:pt x="2699" y="152"/>
                    <a:pt x="2658" y="256"/>
                  </a:cubicBezTo>
                  <a:cubicBezTo>
                    <a:pt x="2617" y="360"/>
                    <a:pt x="2660" y="645"/>
                    <a:pt x="2277" y="717"/>
                  </a:cubicBezTo>
                  <a:cubicBezTo>
                    <a:pt x="1894" y="789"/>
                    <a:pt x="707" y="793"/>
                    <a:pt x="361" y="688"/>
                  </a:cubicBezTo>
                  <a:close/>
                </a:path>
              </a:pathLst>
            </a:custGeom>
            <a:solidFill>
              <a:srgbClr val="33CCCC"/>
            </a:solidFill>
            <a:ln w="28575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78" name="Rectangle 122"/>
            <p:cNvSpPr>
              <a:spLocks noChangeArrowheads="1"/>
            </p:cNvSpPr>
            <p:nvPr/>
          </p:nvSpPr>
          <p:spPr bwMode="auto">
            <a:xfrm>
              <a:off x="0" y="3294"/>
              <a:ext cx="273" cy="72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79" name="Rectangle 123"/>
            <p:cNvSpPr>
              <a:spLocks noChangeArrowheads="1"/>
            </p:cNvSpPr>
            <p:nvPr/>
          </p:nvSpPr>
          <p:spPr bwMode="auto">
            <a:xfrm>
              <a:off x="2607" y="3294"/>
              <a:ext cx="273" cy="72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80" name="Rectangle 124"/>
            <p:cNvSpPr>
              <a:spLocks noChangeArrowheads="1"/>
            </p:cNvSpPr>
            <p:nvPr/>
          </p:nvSpPr>
          <p:spPr bwMode="auto">
            <a:xfrm rot="5400000">
              <a:off x="1315" y="2591"/>
              <a:ext cx="363" cy="276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46" name="Group 90"/>
          <p:cNvGrpSpPr>
            <a:grpSpLocks/>
          </p:cNvGrpSpPr>
          <p:nvPr/>
        </p:nvGrpSpPr>
        <p:grpSpPr bwMode="auto">
          <a:xfrm>
            <a:off x="695595" y="3963861"/>
            <a:ext cx="503238" cy="1152525"/>
            <a:chOff x="340" y="1480"/>
            <a:chExt cx="408" cy="1043"/>
          </a:xfrm>
        </p:grpSpPr>
        <p:sp>
          <p:nvSpPr>
            <p:cNvPr id="45147" name="AutoShape 91"/>
            <p:cNvSpPr>
              <a:spLocks noChangeArrowheads="1"/>
            </p:cNvSpPr>
            <p:nvPr/>
          </p:nvSpPr>
          <p:spPr bwMode="auto">
            <a:xfrm>
              <a:off x="508" y="1898"/>
              <a:ext cx="90" cy="77"/>
            </a:xfrm>
            <a:prstGeom prst="triangle">
              <a:avLst>
                <a:gd name="adj" fmla="val 50000"/>
              </a:avLst>
            </a:prstGeom>
            <a:solidFill>
              <a:srgbClr val="FF6600">
                <a:alpha val="70000"/>
              </a:srgbClr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48" name="Oval 92"/>
            <p:cNvSpPr>
              <a:spLocks noChangeArrowheads="1"/>
            </p:cNvSpPr>
            <p:nvPr/>
          </p:nvSpPr>
          <p:spPr bwMode="auto">
            <a:xfrm>
              <a:off x="340" y="1480"/>
              <a:ext cx="408" cy="440"/>
            </a:xfrm>
            <a:prstGeom prst="ellipse">
              <a:avLst/>
            </a:prstGeom>
            <a:solidFill>
              <a:srgbClr val="FF6600">
                <a:alpha val="70000"/>
              </a:srgbClr>
            </a:solidFill>
            <a:ln w="2857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49" name="Line 93"/>
            <p:cNvSpPr>
              <a:spLocks noChangeShapeType="1"/>
            </p:cNvSpPr>
            <p:nvPr/>
          </p:nvSpPr>
          <p:spPr bwMode="auto">
            <a:xfrm>
              <a:off x="566" y="1979"/>
              <a:ext cx="18" cy="241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50" name="Line 94"/>
            <p:cNvSpPr>
              <a:spLocks noChangeShapeType="1"/>
            </p:cNvSpPr>
            <p:nvPr/>
          </p:nvSpPr>
          <p:spPr bwMode="auto">
            <a:xfrm>
              <a:off x="595" y="2387"/>
              <a:ext cx="0" cy="136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51" name="Rectangle 95"/>
            <p:cNvSpPr>
              <a:spLocks noChangeArrowheads="1"/>
            </p:cNvSpPr>
            <p:nvPr/>
          </p:nvSpPr>
          <p:spPr bwMode="auto">
            <a:xfrm>
              <a:off x="521" y="2205"/>
              <a:ext cx="136" cy="1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22" name="Group 66"/>
          <p:cNvGrpSpPr>
            <a:grpSpLocks/>
          </p:cNvGrpSpPr>
          <p:nvPr/>
        </p:nvGrpSpPr>
        <p:grpSpPr bwMode="auto">
          <a:xfrm>
            <a:off x="408258" y="4395661"/>
            <a:ext cx="1223962" cy="792163"/>
            <a:chOff x="884" y="2785"/>
            <a:chExt cx="1012" cy="724"/>
          </a:xfrm>
        </p:grpSpPr>
        <p:sp>
          <p:nvSpPr>
            <p:cNvPr id="45123" name="AutoShape 67"/>
            <p:cNvSpPr>
              <a:spLocks noChangeArrowheads="1"/>
            </p:cNvSpPr>
            <p:nvPr/>
          </p:nvSpPr>
          <p:spPr bwMode="auto">
            <a:xfrm flipH="1">
              <a:off x="930" y="3113"/>
              <a:ext cx="952" cy="396"/>
            </a:xfrm>
            <a:prstGeom prst="homePlate">
              <a:avLst>
                <a:gd name="adj" fmla="val 60101"/>
              </a:avLst>
            </a:prstGeom>
            <a:solidFill>
              <a:srgbClr val="FF7C80"/>
            </a:solidFill>
            <a:ln w="2857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24" name="Rectangle 68"/>
            <p:cNvSpPr>
              <a:spLocks noChangeArrowheads="1"/>
            </p:cNvSpPr>
            <p:nvPr/>
          </p:nvSpPr>
          <p:spPr bwMode="auto">
            <a:xfrm>
              <a:off x="884" y="2976"/>
              <a:ext cx="1012" cy="3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25" name="Line 69"/>
            <p:cNvSpPr>
              <a:spLocks noChangeShapeType="1"/>
            </p:cNvSpPr>
            <p:nvPr/>
          </p:nvSpPr>
          <p:spPr bwMode="auto">
            <a:xfrm>
              <a:off x="920" y="3301"/>
              <a:ext cx="976" cy="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26" name="Rectangle 70"/>
            <p:cNvSpPr>
              <a:spLocks noChangeArrowheads="1"/>
            </p:cNvSpPr>
            <p:nvPr/>
          </p:nvSpPr>
          <p:spPr bwMode="auto">
            <a:xfrm>
              <a:off x="1247" y="2997"/>
              <a:ext cx="544" cy="30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1578" y="2785"/>
              <a:ext cx="123" cy="213"/>
            </a:xfrm>
            <a:prstGeom prst="rect">
              <a:avLst/>
            </a:prstGeom>
            <a:solidFill>
              <a:srgbClr val="C0C0C0">
                <a:alpha val="70000"/>
              </a:srgbClr>
            </a:solidFill>
            <a:ln w="2857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28" name="Oval 72"/>
            <p:cNvSpPr>
              <a:spLocks noChangeArrowheads="1"/>
            </p:cNvSpPr>
            <p:nvPr/>
          </p:nvSpPr>
          <p:spPr bwMode="auto">
            <a:xfrm>
              <a:off x="1338" y="3067"/>
              <a:ext cx="181" cy="181"/>
            </a:xfrm>
            <a:prstGeom prst="ellipse">
              <a:avLst/>
            </a:prstGeom>
            <a:solidFill>
              <a:srgbClr val="99CCFF"/>
            </a:solidFill>
            <a:ln w="2857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29" name="Oval 73"/>
            <p:cNvSpPr>
              <a:spLocks noChangeArrowheads="1"/>
            </p:cNvSpPr>
            <p:nvPr/>
          </p:nvSpPr>
          <p:spPr bwMode="auto">
            <a:xfrm>
              <a:off x="1565" y="3067"/>
              <a:ext cx="181" cy="181"/>
            </a:xfrm>
            <a:prstGeom prst="ellipse">
              <a:avLst/>
            </a:prstGeom>
            <a:solidFill>
              <a:srgbClr val="99CCFF"/>
            </a:solidFill>
            <a:ln w="2857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5171" name="Group 115"/>
          <p:cNvGrpSpPr>
            <a:grpSpLocks/>
          </p:cNvGrpSpPr>
          <p:nvPr/>
        </p:nvGrpSpPr>
        <p:grpSpPr bwMode="auto">
          <a:xfrm flipH="1">
            <a:off x="119333" y="5044949"/>
            <a:ext cx="1835150" cy="576262"/>
            <a:chOff x="0" y="3294"/>
            <a:chExt cx="2880" cy="862"/>
          </a:xfrm>
        </p:grpSpPr>
        <p:sp>
          <p:nvSpPr>
            <p:cNvPr id="45172" name="Freeform 116"/>
            <p:cNvSpPr>
              <a:spLocks/>
            </p:cNvSpPr>
            <p:nvPr/>
          </p:nvSpPr>
          <p:spPr bwMode="auto">
            <a:xfrm>
              <a:off x="113" y="3301"/>
              <a:ext cx="2699" cy="793"/>
            </a:xfrm>
            <a:custGeom>
              <a:avLst/>
              <a:gdLst>
                <a:gd name="T0" fmla="*/ 361 w 2699"/>
                <a:gd name="T1" fmla="*/ 688 h 793"/>
                <a:gd name="T2" fmla="*/ 109 w 2699"/>
                <a:gd name="T3" fmla="*/ 90 h 793"/>
                <a:gd name="T4" fmla="*/ 474 w 2699"/>
                <a:gd name="T5" fmla="*/ 147 h 793"/>
                <a:gd name="T6" fmla="*/ 751 w 2699"/>
                <a:gd name="T7" fmla="*/ 73 h 793"/>
                <a:gd name="T8" fmla="*/ 928 w 2699"/>
                <a:gd name="T9" fmla="*/ 130 h 793"/>
                <a:gd name="T10" fmla="*/ 1113 w 2699"/>
                <a:gd name="T11" fmla="*/ 95 h 793"/>
                <a:gd name="T12" fmla="*/ 1513 w 2699"/>
                <a:gd name="T13" fmla="*/ 141 h 793"/>
                <a:gd name="T14" fmla="*/ 1794 w 2699"/>
                <a:gd name="T15" fmla="*/ 92 h 793"/>
                <a:gd name="T16" fmla="*/ 2097 w 2699"/>
                <a:gd name="T17" fmla="*/ 126 h 793"/>
                <a:gd name="T18" fmla="*/ 2381 w 2699"/>
                <a:gd name="T19" fmla="*/ 174 h 793"/>
                <a:gd name="T20" fmla="*/ 2522 w 2699"/>
                <a:gd name="T21" fmla="*/ 92 h 793"/>
                <a:gd name="T22" fmla="*/ 2658 w 2699"/>
                <a:gd name="T23" fmla="*/ 256 h 793"/>
                <a:gd name="T24" fmla="*/ 2277 w 2699"/>
                <a:gd name="T25" fmla="*/ 717 h 793"/>
                <a:gd name="T26" fmla="*/ 361 w 2699"/>
                <a:gd name="T27" fmla="*/ 688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9" h="793">
                  <a:moveTo>
                    <a:pt x="361" y="688"/>
                  </a:moveTo>
                  <a:cubicBezTo>
                    <a:pt x="0" y="583"/>
                    <a:pt x="90" y="180"/>
                    <a:pt x="109" y="90"/>
                  </a:cubicBezTo>
                  <a:cubicBezTo>
                    <a:pt x="128" y="0"/>
                    <a:pt x="367" y="150"/>
                    <a:pt x="474" y="147"/>
                  </a:cubicBezTo>
                  <a:cubicBezTo>
                    <a:pt x="581" y="144"/>
                    <a:pt x="675" y="75"/>
                    <a:pt x="751" y="73"/>
                  </a:cubicBezTo>
                  <a:cubicBezTo>
                    <a:pt x="826" y="71"/>
                    <a:pt x="869" y="126"/>
                    <a:pt x="928" y="130"/>
                  </a:cubicBezTo>
                  <a:cubicBezTo>
                    <a:pt x="988" y="134"/>
                    <a:pt x="1016" y="93"/>
                    <a:pt x="1113" y="95"/>
                  </a:cubicBezTo>
                  <a:cubicBezTo>
                    <a:pt x="1210" y="97"/>
                    <a:pt x="1400" y="141"/>
                    <a:pt x="1513" y="141"/>
                  </a:cubicBezTo>
                  <a:cubicBezTo>
                    <a:pt x="1626" y="141"/>
                    <a:pt x="1697" y="95"/>
                    <a:pt x="1794" y="92"/>
                  </a:cubicBezTo>
                  <a:cubicBezTo>
                    <a:pt x="1891" y="89"/>
                    <a:pt x="1999" y="112"/>
                    <a:pt x="2097" y="126"/>
                  </a:cubicBezTo>
                  <a:cubicBezTo>
                    <a:pt x="2195" y="140"/>
                    <a:pt x="2310" y="180"/>
                    <a:pt x="2381" y="174"/>
                  </a:cubicBezTo>
                  <a:cubicBezTo>
                    <a:pt x="2452" y="168"/>
                    <a:pt x="2476" y="78"/>
                    <a:pt x="2522" y="92"/>
                  </a:cubicBezTo>
                  <a:cubicBezTo>
                    <a:pt x="2568" y="106"/>
                    <a:pt x="2699" y="152"/>
                    <a:pt x="2658" y="256"/>
                  </a:cubicBezTo>
                  <a:cubicBezTo>
                    <a:pt x="2617" y="360"/>
                    <a:pt x="2660" y="645"/>
                    <a:pt x="2277" y="717"/>
                  </a:cubicBezTo>
                  <a:cubicBezTo>
                    <a:pt x="1894" y="789"/>
                    <a:pt x="707" y="793"/>
                    <a:pt x="361" y="688"/>
                  </a:cubicBezTo>
                  <a:close/>
                </a:path>
              </a:pathLst>
            </a:custGeom>
            <a:solidFill>
              <a:srgbClr val="33CCCC"/>
            </a:solidFill>
            <a:ln w="28575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73" name="Rectangle 117"/>
            <p:cNvSpPr>
              <a:spLocks noChangeArrowheads="1"/>
            </p:cNvSpPr>
            <p:nvPr/>
          </p:nvSpPr>
          <p:spPr bwMode="auto">
            <a:xfrm>
              <a:off x="0" y="3294"/>
              <a:ext cx="273" cy="72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74" name="Rectangle 118"/>
            <p:cNvSpPr>
              <a:spLocks noChangeArrowheads="1"/>
            </p:cNvSpPr>
            <p:nvPr/>
          </p:nvSpPr>
          <p:spPr bwMode="auto">
            <a:xfrm>
              <a:off x="2607" y="3294"/>
              <a:ext cx="273" cy="72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5175" name="Rectangle 119"/>
            <p:cNvSpPr>
              <a:spLocks noChangeArrowheads="1"/>
            </p:cNvSpPr>
            <p:nvPr/>
          </p:nvSpPr>
          <p:spPr bwMode="auto">
            <a:xfrm rot="5400000">
              <a:off x="1315" y="2591"/>
              <a:ext cx="363" cy="276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25" name="Rectangle 181"/>
          <p:cNvSpPr>
            <a:spLocks noGrp="1" noChangeArrowheads="1"/>
          </p:cNvSpPr>
          <p:nvPr>
            <p:ph type="title"/>
          </p:nvPr>
        </p:nvSpPr>
        <p:spPr>
          <a:xfrm>
            <a:off x="40829" y="43409"/>
            <a:ext cx="4891211" cy="649287"/>
          </a:xfrm>
        </p:spPr>
        <p:txBody>
          <a:bodyPr/>
          <a:lstStyle/>
          <a:p>
            <a:pPr eaLnBrk="1" hangingPunct="1"/>
            <a:r>
              <a:rPr lang="ja-JP" altLang="en-US" sz="4000" u="sng" dirty="0" smtClean="0">
                <a:solidFill>
                  <a:srgbClr val="FF0000"/>
                </a:solidFill>
              </a:rPr>
              <a:t>革新的ポイントその②</a:t>
            </a: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190047" y="908720"/>
            <a:ext cx="4230943" cy="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sz="4400" dirty="0" smtClean="0"/>
              <a:t>3</a:t>
            </a:r>
            <a:r>
              <a:rPr kumimoji="1" lang="ja-JP" altLang="en-US" sz="4400" dirty="0" smtClean="0"/>
              <a:t>隻以上の船での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同時観測が可能なら</a:t>
            </a:r>
            <a:r>
              <a:rPr kumimoji="1" lang="ja-JP" altLang="en-US" sz="4400" dirty="0" err="1" smtClean="0"/>
              <a:t>。。。</a:t>
            </a:r>
            <a:endParaRPr kumimoji="1" lang="ja-JP" altLang="en-US" sz="4400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4420990" y="2026583"/>
            <a:ext cx="4615505" cy="2554545"/>
          </a:xfrm>
          <a:prstGeom prst="rect">
            <a:avLst/>
          </a:prstGeom>
          <a:noFill/>
          <a:ln w="5715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6000" dirty="0" smtClean="0"/>
          </a:p>
          <a:p>
            <a:pPr algn="ctr"/>
            <a:r>
              <a:rPr kumimoji="1" lang="en-US" altLang="ja-JP" sz="6000" dirty="0" smtClean="0"/>
              <a:t>1</a:t>
            </a:r>
            <a:r>
              <a:rPr kumimoji="1" lang="ja-JP" altLang="en-US" sz="6000" dirty="0" smtClean="0"/>
              <a:t>隻の船で</a:t>
            </a:r>
            <a:endParaRPr kumimoji="1" lang="en-US" altLang="ja-JP" sz="6000" dirty="0" smtClean="0"/>
          </a:p>
          <a:p>
            <a:pPr algn="ctr"/>
            <a:r>
              <a:rPr lang="ja-JP" altLang="en-US" sz="6000" dirty="0"/>
              <a:t>同じよう</a:t>
            </a:r>
            <a:r>
              <a:rPr lang="ja-JP" altLang="en-US" sz="6000" dirty="0" smtClean="0"/>
              <a:t>な</a:t>
            </a:r>
            <a:r>
              <a:rPr kumimoji="1" lang="ja-JP" altLang="en-US" sz="6000" dirty="0" smtClean="0"/>
              <a:t>観測は</a:t>
            </a:r>
            <a:endParaRPr kumimoji="1" lang="en-US" altLang="ja-JP" sz="6000" dirty="0" smtClean="0"/>
          </a:p>
          <a:p>
            <a:pPr algn="ctr"/>
            <a:r>
              <a:rPr kumimoji="1" lang="ja-JP" altLang="en-US" sz="6000" dirty="0" smtClean="0"/>
              <a:t>できないのか</a:t>
            </a:r>
            <a:r>
              <a:rPr kumimoji="1" lang="en-US" altLang="ja-JP" sz="6000" dirty="0" smtClean="0"/>
              <a:t>!?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694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00087 -0.04282 0.00208 -0.03472 0.00173 -0.07754 C 0.00173 -0.07777 -0.00261 -0.12847 -0.00208 -0.13264 C -0.00139 -0.13727 0.00538 -0.21782 0.00538 -0.21759 C 0.00226 -0.27014 0.00121 -0.23148 0.00121 -0.3150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4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00087 -0.04282 0.00208 -0.03472 0.00173 -0.07754 C 0.00173 -0.07777 -0.00261 -0.12847 -0.00208 -0.13264 C -0.00139 -0.13727 0.00538 -0.21782 0.00538 -0.21759 C 0.00226 -0.27014 0.00121 -0.23148 0.00121 -0.31504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5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00087 -0.04282 0.00208 -0.03472 0.00173 -0.07754 C 0.00173 -0.07777 -0.00261 -0.12847 -0.00208 -0.13264 C -0.00139 -0.13727 0.00538 -0.21782 0.00538 -0.21759 C 0.00226 -0.27014 0.00121 -0.23148 0.00121 -0.31504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4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212976"/>
            <a:ext cx="3443288" cy="3527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150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12C7B9EE-D62A-437F-BA18-5AB2F84927F8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15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pic>
        <p:nvPicPr>
          <p:cNvPr id="21506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403" y="1700213"/>
            <a:ext cx="3502025" cy="51577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pSp>
        <p:nvGrpSpPr>
          <p:cNvPr id="110705" name="Group 113"/>
          <p:cNvGrpSpPr>
            <a:grpSpLocks/>
          </p:cNvGrpSpPr>
          <p:nvPr/>
        </p:nvGrpSpPr>
        <p:grpSpPr bwMode="auto">
          <a:xfrm>
            <a:off x="2646790" y="3259138"/>
            <a:ext cx="503238" cy="1152525"/>
            <a:chOff x="340" y="1480"/>
            <a:chExt cx="408" cy="1043"/>
          </a:xfrm>
        </p:grpSpPr>
        <p:sp>
          <p:nvSpPr>
            <p:cNvPr id="21572" name="AutoShape 114"/>
            <p:cNvSpPr>
              <a:spLocks noChangeArrowheads="1"/>
            </p:cNvSpPr>
            <p:nvPr/>
          </p:nvSpPr>
          <p:spPr bwMode="auto">
            <a:xfrm>
              <a:off x="508" y="1898"/>
              <a:ext cx="90" cy="77"/>
            </a:xfrm>
            <a:prstGeom prst="triangle">
              <a:avLst>
                <a:gd name="adj" fmla="val 50000"/>
              </a:avLst>
            </a:prstGeom>
            <a:solidFill>
              <a:srgbClr val="FF6600">
                <a:alpha val="70195"/>
              </a:srgbClr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73" name="Oval 115"/>
            <p:cNvSpPr>
              <a:spLocks noChangeArrowheads="1"/>
            </p:cNvSpPr>
            <p:nvPr/>
          </p:nvSpPr>
          <p:spPr bwMode="auto">
            <a:xfrm>
              <a:off x="340" y="1480"/>
              <a:ext cx="408" cy="440"/>
            </a:xfrm>
            <a:prstGeom prst="ellipse">
              <a:avLst/>
            </a:prstGeom>
            <a:solidFill>
              <a:srgbClr val="FF6600">
                <a:alpha val="70195"/>
              </a:srgbClr>
            </a:solidFill>
            <a:ln w="28575" algn="ctr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74" name="Line 116"/>
            <p:cNvSpPr>
              <a:spLocks noChangeShapeType="1"/>
            </p:cNvSpPr>
            <p:nvPr/>
          </p:nvSpPr>
          <p:spPr bwMode="auto">
            <a:xfrm>
              <a:off x="566" y="1979"/>
              <a:ext cx="18" cy="241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1575" name="Line 117"/>
            <p:cNvSpPr>
              <a:spLocks noChangeShapeType="1"/>
            </p:cNvSpPr>
            <p:nvPr/>
          </p:nvSpPr>
          <p:spPr bwMode="auto">
            <a:xfrm>
              <a:off x="595" y="2387"/>
              <a:ext cx="0" cy="136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1576" name="Rectangle 118"/>
            <p:cNvSpPr>
              <a:spLocks noChangeArrowheads="1"/>
            </p:cNvSpPr>
            <p:nvPr/>
          </p:nvSpPr>
          <p:spPr bwMode="auto">
            <a:xfrm>
              <a:off x="521" y="2205"/>
              <a:ext cx="136" cy="1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21508" name="Group 122"/>
          <p:cNvGrpSpPr>
            <a:grpSpLocks/>
          </p:cNvGrpSpPr>
          <p:nvPr/>
        </p:nvGrpSpPr>
        <p:grpSpPr bwMode="auto">
          <a:xfrm rot="431832">
            <a:off x="1919715" y="5362575"/>
            <a:ext cx="1368425" cy="936625"/>
            <a:chOff x="3969" y="3475"/>
            <a:chExt cx="862" cy="590"/>
          </a:xfrm>
        </p:grpSpPr>
        <p:grpSp>
          <p:nvGrpSpPr>
            <p:cNvPr id="21564" name="Group 123"/>
            <p:cNvGrpSpPr>
              <a:grpSpLocks/>
            </p:cNvGrpSpPr>
            <p:nvPr/>
          </p:nvGrpSpPr>
          <p:grpSpPr bwMode="auto">
            <a:xfrm>
              <a:off x="3969" y="3475"/>
              <a:ext cx="862" cy="590"/>
              <a:chOff x="3969" y="3475"/>
              <a:chExt cx="862" cy="590"/>
            </a:xfrm>
          </p:grpSpPr>
          <p:sp>
            <p:nvSpPr>
              <p:cNvPr id="21566" name="AutoShape 124"/>
              <p:cNvSpPr>
                <a:spLocks noChangeArrowheads="1"/>
              </p:cNvSpPr>
              <p:nvPr/>
            </p:nvSpPr>
            <p:spPr bwMode="auto">
              <a:xfrm flipH="1">
                <a:off x="4008" y="3742"/>
                <a:ext cx="811" cy="323"/>
              </a:xfrm>
              <a:prstGeom prst="homePlate">
                <a:avLst>
                  <a:gd name="adj" fmla="val 62771"/>
                </a:avLst>
              </a:prstGeom>
              <a:solidFill>
                <a:srgbClr val="FF7C80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67" name="Rectangle 125"/>
              <p:cNvSpPr>
                <a:spLocks noChangeArrowheads="1"/>
              </p:cNvSpPr>
              <p:nvPr/>
            </p:nvSpPr>
            <p:spPr bwMode="auto">
              <a:xfrm>
                <a:off x="3969" y="3631"/>
                <a:ext cx="862" cy="276"/>
              </a:xfrm>
              <a:prstGeom prst="rect">
                <a:avLst/>
              </a:prstGeom>
              <a:solidFill>
                <a:srgbClr val="33CCCC"/>
              </a:solidFill>
              <a:ln w="28575" algn="ctr">
                <a:noFill/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68" name="Rectangle 126"/>
              <p:cNvSpPr>
                <a:spLocks noChangeArrowheads="1"/>
              </p:cNvSpPr>
              <p:nvPr/>
            </p:nvSpPr>
            <p:spPr bwMode="auto">
              <a:xfrm>
                <a:off x="4278" y="3648"/>
                <a:ext cx="464" cy="247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 w="28575" algn="ctr">
                <a:solidFill>
                  <a:srgbClr val="666699"/>
                </a:solidFill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69" name="Rectangle 127"/>
              <p:cNvSpPr>
                <a:spLocks noChangeArrowheads="1"/>
              </p:cNvSpPr>
              <p:nvPr/>
            </p:nvSpPr>
            <p:spPr bwMode="auto">
              <a:xfrm>
                <a:off x="4560" y="3475"/>
                <a:ext cx="105" cy="174"/>
              </a:xfrm>
              <a:prstGeom prst="rect">
                <a:avLst/>
              </a:prstGeom>
              <a:solidFill>
                <a:srgbClr val="C0C0C0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70" name="Oval 128"/>
              <p:cNvSpPr>
                <a:spLocks noChangeArrowheads="1"/>
              </p:cNvSpPr>
              <p:nvPr/>
            </p:nvSpPr>
            <p:spPr bwMode="auto">
              <a:xfrm>
                <a:off x="4356" y="3705"/>
                <a:ext cx="154" cy="147"/>
              </a:xfrm>
              <a:prstGeom prst="ellipse">
                <a:avLst/>
              </a:prstGeom>
              <a:solidFill>
                <a:srgbClr val="99CCFF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71" name="Oval 129"/>
              <p:cNvSpPr>
                <a:spLocks noChangeArrowheads="1"/>
              </p:cNvSpPr>
              <p:nvPr/>
            </p:nvSpPr>
            <p:spPr bwMode="auto">
              <a:xfrm>
                <a:off x="4549" y="3705"/>
                <a:ext cx="154" cy="147"/>
              </a:xfrm>
              <a:prstGeom prst="ellipse">
                <a:avLst/>
              </a:prstGeom>
              <a:solidFill>
                <a:srgbClr val="99CCFF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1565" name="Line 130"/>
            <p:cNvSpPr>
              <a:spLocks noChangeShapeType="1"/>
            </p:cNvSpPr>
            <p:nvPr/>
          </p:nvSpPr>
          <p:spPr bwMode="auto">
            <a:xfrm>
              <a:off x="4014" y="3901"/>
              <a:ext cx="816" cy="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10723" name="Group 131"/>
          <p:cNvGrpSpPr>
            <a:grpSpLocks/>
          </p:cNvGrpSpPr>
          <p:nvPr/>
        </p:nvGrpSpPr>
        <p:grpSpPr bwMode="auto">
          <a:xfrm>
            <a:off x="989440" y="3978275"/>
            <a:ext cx="503238" cy="1152525"/>
            <a:chOff x="340" y="1480"/>
            <a:chExt cx="408" cy="1043"/>
          </a:xfrm>
        </p:grpSpPr>
        <p:sp>
          <p:nvSpPr>
            <p:cNvPr id="21559" name="AutoShape 132"/>
            <p:cNvSpPr>
              <a:spLocks noChangeArrowheads="1"/>
            </p:cNvSpPr>
            <p:nvPr/>
          </p:nvSpPr>
          <p:spPr bwMode="auto">
            <a:xfrm>
              <a:off x="508" y="1898"/>
              <a:ext cx="90" cy="77"/>
            </a:xfrm>
            <a:prstGeom prst="triangle">
              <a:avLst>
                <a:gd name="adj" fmla="val 50000"/>
              </a:avLst>
            </a:prstGeom>
            <a:solidFill>
              <a:srgbClr val="FF6600">
                <a:alpha val="70195"/>
              </a:srgbClr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60" name="Oval 133"/>
            <p:cNvSpPr>
              <a:spLocks noChangeArrowheads="1"/>
            </p:cNvSpPr>
            <p:nvPr/>
          </p:nvSpPr>
          <p:spPr bwMode="auto">
            <a:xfrm>
              <a:off x="340" y="1480"/>
              <a:ext cx="408" cy="440"/>
            </a:xfrm>
            <a:prstGeom prst="ellipse">
              <a:avLst/>
            </a:prstGeom>
            <a:solidFill>
              <a:srgbClr val="FF6600">
                <a:alpha val="70195"/>
              </a:srgbClr>
            </a:solidFill>
            <a:ln w="28575" algn="ctr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61" name="Line 134"/>
            <p:cNvSpPr>
              <a:spLocks noChangeShapeType="1"/>
            </p:cNvSpPr>
            <p:nvPr/>
          </p:nvSpPr>
          <p:spPr bwMode="auto">
            <a:xfrm>
              <a:off x="566" y="1979"/>
              <a:ext cx="18" cy="241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1562" name="Line 135"/>
            <p:cNvSpPr>
              <a:spLocks noChangeShapeType="1"/>
            </p:cNvSpPr>
            <p:nvPr/>
          </p:nvSpPr>
          <p:spPr bwMode="auto">
            <a:xfrm>
              <a:off x="595" y="2387"/>
              <a:ext cx="0" cy="136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1563" name="Rectangle 136"/>
            <p:cNvSpPr>
              <a:spLocks noChangeArrowheads="1"/>
            </p:cNvSpPr>
            <p:nvPr/>
          </p:nvSpPr>
          <p:spPr bwMode="auto">
            <a:xfrm>
              <a:off x="521" y="2205"/>
              <a:ext cx="136" cy="1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110730" name="Group 138"/>
          <p:cNvGrpSpPr>
            <a:grpSpLocks/>
          </p:cNvGrpSpPr>
          <p:nvPr/>
        </p:nvGrpSpPr>
        <p:grpSpPr bwMode="auto">
          <a:xfrm rot="431832">
            <a:off x="595740" y="4772025"/>
            <a:ext cx="1368425" cy="936625"/>
            <a:chOff x="3969" y="3475"/>
            <a:chExt cx="862" cy="590"/>
          </a:xfrm>
        </p:grpSpPr>
        <p:grpSp>
          <p:nvGrpSpPr>
            <p:cNvPr id="21551" name="Group 139"/>
            <p:cNvGrpSpPr>
              <a:grpSpLocks/>
            </p:cNvGrpSpPr>
            <p:nvPr/>
          </p:nvGrpSpPr>
          <p:grpSpPr bwMode="auto">
            <a:xfrm>
              <a:off x="3969" y="3475"/>
              <a:ext cx="862" cy="590"/>
              <a:chOff x="3969" y="3475"/>
              <a:chExt cx="862" cy="590"/>
            </a:xfrm>
          </p:grpSpPr>
          <p:sp>
            <p:nvSpPr>
              <p:cNvPr id="21553" name="AutoShape 140"/>
              <p:cNvSpPr>
                <a:spLocks noChangeArrowheads="1"/>
              </p:cNvSpPr>
              <p:nvPr/>
            </p:nvSpPr>
            <p:spPr bwMode="auto">
              <a:xfrm flipH="1">
                <a:off x="4008" y="3742"/>
                <a:ext cx="811" cy="323"/>
              </a:xfrm>
              <a:prstGeom prst="homePlate">
                <a:avLst>
                  <a:gd name="adj" fmla="val 62771"/>
                </a:avLst>
              </a:prstGeom>
              <a:solidFill>
                <a:srgbClr val="FF7C80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54" name="Rectangle 141"/>
              <p:cNvSpPr>
                <a:spLocks noChangeArrowheads="1"/>
              </p:cNvSpPr>
              <p:nvPr/>
            </p:nvSpPr>
            <p:spPr bwMode="auto">
              <a:xfrm>
                <a:off x="3969" y="3631"/>
                <a:ext cx="862" cy="276"/>
              </a:xfrm>
              <a:prstGeom prst="rect">
                <a:avLst/>
              </a:prstGeom>
              <a:solidFill>
                <a:srgbClr val="33CCCC"/>
              </a:solidFill>
              <a:ln w="28575" algn="ctr">
                <a:noFill/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55" name="Rectangle 142"/>
              <p:cNvSpPr>
                <a:spLocks noChangeArrowheads="1"/>
              </p:cNvSpPr>
              <p:nvPr/>
            </p:nvSpPr>
            <p:spPr bwMode="auto">
              <a:xfrm>
                <a:off x="4278" y="3648"/>
                <a:ext cx="464" cy="247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 w="28575" algn="ctr">
                <a:solidFill>
                  <a:srgbClr val="666699"/>
                </a:solidFill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56" name="Rectangle 143"/>
              <p:cNvSpPr>
                <a:spLocks noChangeArrowheads="1"/>
              </p:cNvSpPr>
              <p:nvPr/>
            </p:nvSpPr>
            <p:spPr bwMode="auto">
              <a:xfrm>
                <a:off x="4560" y="3475"/>
                <a:ext cx="105" cy="174"/>
              </a:xfrm>
              <a:prstGeom prst="rect">
                <a:avLst/>
              </a:prstGeom>
              <a:solidFill>
                <a:srgbClr val="C0C0C0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57" name="Oval 144"/>
              <p:cNvSpPr>
                <a:spLocks noChangeArrowheads="1"/>
              </p:cNvSpPr>
              <p:nvPr/>
            </p:nvSpPr>
            <p:spPr bwMode="auto">
              <a:xfrm>
                <a:off x="4356" y="3705"/>
                <a:ext cx="154" cy="147"/>
              </a:xfrm>
              <a:prstGeom prst="ellipse">
                <a:avLst/>
              </a:prstGeom>
              <a:solidFill>
                <a:srgbClr val="99CCFF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58" name="Oval 145"/>
              <p:cNvSpPr>
                <a:spLocks noChangeArrowheads="1"/>
              </p:cNvSpPr>
              <p:nvPr/>
            </p:nvSpPr>
            <p:spPr bwMode="auto">
              <a:xfrm>
                <a:off x="4549" y="3705"/>
                <a:ext cx="154" cy="147"/>
              </a:xfrm>
              <a:prstGeom prst="ellipse">
                <a:avLst/>
              </a:prstGeom>
              <a:solidFill>
                <a:srgbClr val="99CCFF">
                  <a:alpha val="59999"/>
                </a:srgbClr>
              </a:solidFill>
              <a:ln w="28575" algn="ctr">
                <a:solidFill>
                  <a:srgbClr val="666699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1552" name="Line 146"/>
            <p:cNvSpPr>
              <a:spLocks noChangeShapeType="1"/>
            </p:cNvSpPr>
            <p:nvPr/>
          </p:nvSpPr>
          <p:spPr bwMode="auto">
            <a:xfrm>
              <a:off x="4014" y="3901"/>
              <a:ext cx="816" cy="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10739" name="Group 147"/>
          <p:cNvGrpSpPr>
            <a:grpSpLocks/>
          </p:cNvGrpSpPr>
          <p:nvPr/>
        </p:nvGrpSpPr>
        <p:grpSpPr bwMode="auto">
          <a:xfrm rot="431832">
            <a:off x="1926065" y="5346700"/>
            <a:ext cx="1368425" cy="936625"/>
            <a:chOff x="3969" y="3475"/>
            <a:chExt cx="862" cy="590"/>
          </a:xfrm>
        </p:grpSpPr>
        <p:grpSp>
          <p:nvGrpSpPr>
            <p:cNvPr id="21543" name="Group 148"/>
            <p:cNvGrpSpPr>
              <a:grpSpLocks/>
            </p:cNvGrpSpPr>
            <p:nvPr/>
          </p:nvGrpSpPr>
          <p:grpSpPr bwMode="auto">
            <a:xfrm>
              <a:off x="3969" y="3475"/>
              <a:ext cx="862" cy="590"/>
              <a:chOff x="3969" y="3475"/>
              <a:chExt cx="862" cy="590"/>
            </a:xfrm>
          </p:grpSpPr>
          <p:sp>
            <p:nvSpPr>
              <p:cNvPr id="21545" name="AutoShape 149"/>
              <p:cNvSpPr>
                <a:spLocks noChangeArrowheads="1"/>
              </p:cNvSpPr>
              <p:nvPr/>
            </p:nvSpPr>
            <p:spPr bwMode="auto">
              <a:xfrm flipH="1">
                <a:off x="4008" y="3742"/>
                <a:ext cx="811" cy="323"/>
              </a:xfrm>
              <a:prstGeom prst="homePlate">
                <a:avLst>
                  <a:gd name="adj" fmla="val 62771"/>
                </a:avLst>
              </a:prstGeom>
              <a:solidFill>
                <a:srgbClr val="FF7C80"/>
              </a:solidFill>
              <a:ln w="28575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46" name="Rectangle 150"/>
              <p:cNvSpPr>
                <a:spLocks noChangeArrowheads="1"/>
              </p:cNvSpPr>
              <p:nvPr/>
            </p:nvSpPr>
            <p:spPr bwMode="auto">
              <a:xfrm>
                <a:off x="3969" y="3631"/>
                <a:ext cx="862" cy="276"/>
              </a:xfrm>
              <a:prstGeom prst="rect">
                <a:avLst/>
              </a:prstGeom>
              <a:solidFill>
                <a:srgbClr val="33CCCC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47" name="Rectangle 151"/>
              <p:cNvSpPr>
                <a:spLocks noChangeArrowheads="1"/>
              </p:cNvSpPr>
              <p:nvPr/>
            </p:nvSpPr>
            <p:spPr bwMode="auto">
              <a:xfrm>
                <a:off x="4278" y="3648"/>
                <a:ext cx="464" cy="247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48" name="Rectangle 152"/>
              <p:cNvSpPr>
                <a:spLocks noChangeArrowheads="1"/>
              </p:cNvSpPr>
              <p:nvPr/>
            </p:nvSpPr>
            <p:spPr bwMode="auto">
              <a:xfrm>
                <a:off x="4560" y="3475"/>
                <a:ext cx="105" cy="174"/>
              </a:xfrm>
              <a:prstGeom prst="rect">
                <a:avLst/>
              </a:prstGeom>
              <a:solidFill>
                <a:srgbClr val="C0C0C0">
                  <a:alpha val="70195"/>
                </a:srgbClr>
              </a:solidFill>
              <a:ln w="28575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49" name="Oval 153"/>
              <p:cNvSpPr>
                <a:spLocks noChangeArrowheads="1"/>
              </p:cNvSpPr>
              <p:nvPr/>
            </p:nvSpPr>
            <p:spPr bwMode="auto">
              <a:xfrm>
                <a:off x="4356" y="3705"/>
                <a:ext cx="154" cy="147"/>
              </a:xfrm>
              <a:prstGeom prst="ellipse">
                <a:avLst/>
              </a:prstGeom>
              <a:solidFill>
                <a:srgbClr val="99CCFF"/>
              </a:solidFill>
              <a:ln w="28575" algn="ctr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50" name="Oval 154"/>
              <p:cNvSpPr>
                <a:spLocks noChangeArrowheads="1"/>
              </p:cNvSpPr>
              <p:nvPr/>
            </p:nvSpPr>
            <p:spPr bwMode="auto">
              <a:xfrm>
                <a:off x="4549" y="3705"/>
                <a:ext cx="154" cy="147"/>
              </a:xfrm>
              <a:prstGeom prst="ellipse">
                <a:avLst/>
              </a:prstGeom>
              <a:solidFill>
                <a:srgbClr val="99CCFF"/>
              </a:solidFill>
              <a:ln w="28575" algn="ctr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1544" name="Line 155"/>
            <p:cNvSpPr>
              <a:spLocks noChangeShapeType="1"/>
            </p:cNvSpPr>
            <p:nvPr/>
          </p:nvSpPr>
          <p:spPr bwMode="auto">
            <a:xfrm>
              <a:off x="4014" y="3901"/>
              <a:ext cx="816" cy="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10759" name="Group 167"/>
          <p:cNvGrpSpPr>
            <a:grpSpLocks/>
          </p:cNvGrpSpPr>
          <p:nvPr/>
        </p:nvGrpSpPr>
        <p:grpSpPr bwMode="auto">
          <a:xfrm>
            <a:off x="2284840" y="5059363"/>
            <a:ext cx="503238" cy="1152525"/>
            <a:chOff x="340" y="1480"/>
            <a:chExt cx="408" cy="1043"/>
          </a:xfrm>
        </p:grpSpPr>
        <p:sp>
          <p:nvSpPr>
            <p:cNvPr id="21538" name="AutoShape 168"/>
            <p:cNvSpPr>
              <a:spLocks noChangeArrowheads="1"/>
            </p:cNvSpPr>
            <p:nvPr/>
          </p:nvSpPr>
          <p:spPr bwMode="auto">
            <a:xfrm>
              <a:off x="508" y="1898"/>
              <a:ext cx="90" cy="77"/>
            </a:xfrm>
            <a:prstGeom prst="triangle">
              <a:avLst>
                <a:gd name="adj" fmla="val 50000"/>
              </a:avLst>
            </a:prstGeom>
            <a:solidFill>
              <a:srgbClr val="FF6600">
                <a:alpha val="70195"/>
              </a:srgbClr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39" name="Oval 169"/>
            <p:cNvSpPr>
              <a:spLocks noChangeArrowheads="1"/>
            </p:cNvSpPr>
            <p:nvPr/>
          </p:nvSpPr>
          <p:spPr bwMode="auto">
            <a:xfrm>
              <a:off x="340" y="1480"/>
              <a:ext cx="408" cy="440"/>
            </a:xfrm>
            <a:prstGeom prst="ellipse">
              <a:avLst/>
            </a:prstGeom>
            <a:solidFill>
              <a:srgbClr val="FF6600">
                <a:alpha val="70195"/>
              </a:srgbClr>
            </a:solidFill>
            <a:ln w="28575" algn="ctr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1540" name="Line 170"/>
            <p:cNvSpPr>
              <a:spLocks noChangeShapeType="1"/>
            </p:cNvSpPr>
            <p:nvPr/>
          </p:nvSpPr>
          <p:spPr bwMode="auto">
            <a:xfrm>
              <a:off x="566" y="1979"/>
              <a:ext cx="18" cy="241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1541" name="Line 171"/>
            <p:cNvSpPr>
              <a:spLocks noChangeShapeType="1"/>
            </p:cNvSpPr>
            <p:nvPr/>
          </p:nvSpPr>
          <p:spPr bwMode="auto">
            <a:xfrm>
              <a:off x="595" y="2387"/>
              <a:ext cx="0" cy="136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1542" name="Rectangle 172"/>
            <p:cNvSpPr>
              <a:spLocks noChangeArrowheads="1"/>
            </p:cNvSpPr>
            <p:nvPr/>
          </p:nvSpPr>
          <p:spPr bwMode="auto">
            <a:xfrm>
              <a:off x="521" y="2205"/>
              <a:ext cx="136" cy="1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21513" name="Rectangle 18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91211" cy="649287"/>
          </a:xfrm>
        </p:spPr>
        <p:txBody>
          <a:bodyPr/>
          <a:lstStyle/>
          <a:p>
            <a:pPr eaLnBrk="1" hangingPunct="1"/>
            <a:r>
              <a:rPr lang="ja-JP" altLang="en-US" sz="4000" u="sng" dirty="0" smtClean="0">
                <a:solidFill>
                  <a:srgbClr val="FF0000"/>
                </a:solidFill>
              </a:rPr>
              <a:t>革新的ポイントその②</a:t>
            </a:r>
          </a:p>
        </p:txBody>
      </p:sp>
      <p:grpSp>
        <p:nvGrpSpPr>
          <p:cNvPr id="110785" name="Group 193"/>
          <p:cNvGrpSpPr>
            <a:grpSpLocks/>
          </p:cNvGrpSpPr>
          <p:nvPr/>
        </p:nvGrpSpPr>
        <p:grpSpPr bwMode="auto">
          <a:xfrm>
            <a:off x="7339583" y="-83409"/>
            <a:ext cx="1912937" cy="6742113"/>
            <a:chOff x="2381" y="0"/>
            <a:chExt cx="1205" cy="4247"/>
          </a:xfrm>
        </p:grpSpPr>
        <p:pic>
          <p:nvPicPr>
            <p:cNvPr id="21535" name="Picture 1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1" y="91"/>
              <a:ext cx="868" cy="415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</p:pic>
        <p:sp>
          <p:nvSpPr>
            <p:cNvPr id="21536" name="Text Box 189"/>
            <p:cNvSpPr txBox="1">
              <a:spLocks noChangeArrowheads="1"/>
            </p:cNvSpPr>
            <p:nvPr/>
          </p:nvSpPr>
          <p:spPr bwMode="auto">
            <a:xfrm>
              <a:off x="3178" y="0"/>
              <a:ext cx="408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ja-JP" sz="2000" baseline="0"/>
                <a:t>40N</a:t>
              </a:r>
            </a:p>
          </p:txBody>
        </p:sp>
        <p:sp>
          <p:nvSpPr>
            <p:cNvPr id="21537" name="Text Box 191"/>
            <p:cNvSpPr txBox="1">
              <a:spLocks noChangeArrowheads="1"/>
            </p:cNvSpPr>
            <p:nvPr/>
          </p:nvSpPr>
          <p:spPr bwMode="auto">
            <a:xfrm>
              <a:off x="3157" y="2291"/>
              <a:ext cx="408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ja-JP" sz="2000" baseline="0"/>
                <a:t>39N</a:t>
              </a:r>
            </a:p>
          </p:txBody>
        </p:sp>
      </p:grpSp>
      <p:sp>
        <p:nvSpPr>
          <p:cNvPr id="21527" name="Rectangle 217"/>
          <p:cNvSpPr>
            <a:spLocks noChangeArrowheads="1"/>
          </p:cNvSpPr>
          <p:nvPr/>
        </p:nvSpPr>
        <p:spPr bwMode="auto">
          <a:xfrm>
            <a:off x="221139" y="691480"/>
            <a:ext cx="38512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000" b="0" baseline="0" dirty="0">
                <a:solidFill>
                  <a:srgbClr val="FF0000"/>
                </a:solidFill>
              </a:rPr>
              <a:t>ジグザグ観測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91299" y="1348656"/>
            <a:ext cx="4615505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6000" dirty="0" smtClean="0"/>
          </a:p>
          <a:p>
            <a:pPr algn="ctr"/>
            <a:r>
              <a:rPr kumimoji="1" lang="ja-JP" altLang="en-US" sz="6000" dirty="0" smtClean="0"/>
              <a:t>疑似的な</a:t>
            </a:r>
            <a:endParaRPr kumimoji="1" lang="en-US" altLang="ja-JP" sz="6000" dirty="0" smtClean="0"/>
          </a:p>
          <a:p>
            <a:pPr algn="ctr"/>
            <a:r>
              <a:rPr kumimoji="1" lang="ja-JP" altLang="en-US" sz="6000" dirty="0" smtClean="0"/>
              <a:t>同時観測が可能</a:t>
            </a:r>
            <a:r>
              <a:rPr kumimoji="1" lang="en-US" altLang="ja-JP" sz="6000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9908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51445E-7 C -0.00087 -0.03237 0.00208 -0.02636 0.00173 -0.0585 C 0.00173 -0.05873 -0.00261 -0.09688 -0.00209 -0.10012 C -0.00139 -0.10358 0.00555 -0.16416 0.00555 -0.16416 C 0.00225 -0.2037 0.00121 -0.17457 0.00121 -0.23746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10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-0.01341 -0.00868 -0.01758 -0.01753 -0.02544 C -0.02031 -0.02775 -0.02691 -0.0296 -0.02691 -0.0296 C -0.03524 -0.0407 -0.03542 -0.05018 -0.04601 -0.05711 C -0.05729 -0.07307 -0.03976 -0.04971 -0.05399 -0.06359 C -0.06076 -0.07029 -0.06267 -0.07723 -0.06823 -0.08463 C -0.07378 -0.09203 -0.08298 -0.09827 -0.09045 -0.10151 C -0.10347 -0.11307 -0.11476 -0.11977 -0.13021 -0.12486 C -0.13229 -0.12763 -0.13403 -0.13087 -0.13646 -0.13318 C -0.1401 -0.13665 -0.14444 -0.1355 -0.14444 -0.14382 " pathEditMode="relative" rAng="0" ptsTypes="fffffffffA">
                                      <p:cBhvr>
                                        <p:cTn id="8" dur="500" fill="hold"/>
                                        <p:tgtEl>
                                          <p:spTgt spid="110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8728E-6 C -0.00104 -0.03514 0.00277 -0.02821 0.00243 -0.06335 C 0.00243 -0.06312 -0.0033 -0.10474 -0.00278 -0.10821 C -0.00174 -0.11191 0.00729 -0.17711 0.00729 -0.17688 C 0.00312 -0.21965 0.00173 -0.18844 0.00173 -0.25618 " pathEditMode="relative" rAng="0" ptsTypes="fffff">
                                      <p:cBhvr>
                                        <p:cTn id="15" dur="500" fill="hold"/>
                                        <p:tgtEl>
                                          <p:spTgt spid="11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5 -0.14382 C -0.13386 -0.1459 -0.13073 -0.14474 -0.12379 -0.15445 C -0.11875 -0.15861 -0.10851 -0.15653 -0.10608 -0.15931 C -0.10417 -0.15931 -0.11546 -0.15468 -0.1125 -0.15492 C -0.10417 -0.16231 -0.10278 -0.15561 -0.08871 -0.16139 C -0.08541 -0.16278 -0.07587 -0.16994 -0.07587 -0.16971 C -0.05799 -0.17526 -0.0066 -0.17896 0.00972 -0.18035 C 0.02605 -0.18174 0.01788 -0.17827 0.0224 -0.17827 C 0.03108 -0.18289 0.03316 -0.17549 0.03681 -0.18035 " pathEditMode="relative" rAng="0" ptsTypes="ffafffaff">
                                      <p:cBhvr>
                                        <p:cTn id="17" dur="500" fill="hold"/>
                                        <p:tgtEl>
                                          <p:spTgt spid="110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1676E-6 C -0.00087 -0.03375 0.00208 -0.02728 0.00174 -0.06104 C 0.00174 -0.06127 -0.0026 -0.10127 -0.00208 -0.10451 C -0.00139 -0.10821 0.00538 -0.17133 0.00538 -0.17133 C 0.00226 -0.21248 0.00122 -0.18219 0.00122 -0.24786 " pathEditMode="relative" rAng="0" ptsTypes="fffff">
                                      <p:cBhvr>
                                        <p:cTn id="27" dur="500" fill="hold"/>
                                        <p:tgtEl>
                                          <p:spTgt spid="110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02" y="1013121"/>
            <a:ext cx="4476502" cy="37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B143FC14-BC29-43FA-8267-850FE7BAD6BC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16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pic>
        <p:nvPicPr>
          <p:cNvPr id="22531" name="Picture 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349" y="5038725"/>
            <a:ext cx="3600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5254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 dirty="0">
                <a:solidFill>
                  <a:schemeClr val="tx2"/>
                </a:solidFill>
              </a:rPr>
              <a:t>相対</a:t>
            </a:r>
            <a:r>
              <a:rPr lang="ja-JP" altLang="en-US" b="0" u="sng" baseline="0" dirty="0" smtClean="0">
                <a:solidFill>
                  <a:schemeClr val="tx2"/>
                </a:solidFill>
              </a:rPr>
              <a:t>渦度</a:t>
            </a:r>
            <a:endParaRPr lang="ja-JP" altLang="en-US" b="0" u="sng" baseline="0" dirty="0">
              <a:solidFill>
                <a:schemeClr val="tx2"/>
              </a:solidFill>
            </a:endParaRPr>
          </a:p>
        </p:txBody>
      </p:sp>
      <p:sp>
        <p:nvSpPr>
          <p:cNvPr id="22537" name="Rectangle 47"/>
          <p:cNvSpPr>
            <a:spLocks noChangeArrowheads="1"/>
          </p:cNvSpPr>
          <p:nvPr/>
        </p:nvSpPr>
        <p:spPr bwMode="auto">
          <a:xfrm>
            <a:off x="4581399" y="640080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北</a:t>
            </a:r>
          </a:p>
        </p:txBody>
      </p:sp>
      <p:sp>
        <p:nvSpPr>
          <p:cNvPr id="22538" name="Rectangle 48"/>
          <p:cNvSpPr>
            <a:spLocks noChangeArrowheads="1"/>
          </p:cNvSpPr>
          <p:nvPr/>
        </p:nvSpPr>
        <p:spPr bwMode="auto">
          <a:xfrm>
            <a:off x="8181849" y="640080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南</a:t>
            </a:r>
          </a:p>
        </p:txBody>
      </p:sp>
      <p:sp>
        <p:nvSpPr>
          <p:cNvPr id="36" name="角丸四角形 35"/>
          <p:cNvSpPr/>
          <p:nvPr/>
        </p:nvSpPr>
        <p:spPr bwMode="auto">
          <a:xfrm rot="5400000">
            <a:off x="4401863" y="3319714"/>
            <a:ext cx="1990777" cy="522387"/>
          </a:xfrm>
          <a:prstGeom prst="round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05203" y="189516"/>
            <a:ext cx="360387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縦軸：高度</a:t>
            </a:r>
            <a:r>
              <a:rPr lang="en-US" altLang="ja-JP" dirty="0" smtClean="0"/>
              <a:t>(m)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横軸：観測点番号</a:t>
            </a:r>
            <a:endParaRPr lang="en-US" altLang="ja-JP" dirty="0" smtClean="0"/>
          </a:p>
        </p:txBody>
      </p:sp>
      <p:sp>
        <p:nvSpPr>
          <p:cNvPr id="43" name="正方形/長方形 42"/>
          <p:cNvSpPr/>
          <p:nvPr/>
        </p:nvSpPr>
        <p:spPr bwMode="auto">
          <a:xfrm>
            <a:off x="4482525" y="983906"/>
            <a:ext cx="418139" cy="21602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 bwMode="auto">
          <a:xfrm>
            <a:off x="4415978" y="980728"/>
            <a:ext cx="580906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500</a:t>
            </a:r>
            <a:endParaRPr kumimoji="1" lang="ja-JP" altLang="en-US" dirty="0"/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5561146" y="549275"/>
            <a:ext cx="1965901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ja-JP" altLang="en-US" sz="2400" baseline="0" dirty="0" smtClean="0"/>
              <a:t>相対渦度 </a:t>
            </a:r>
            <a:r>
              <a:rPr lang="en-US" altLang="ja-JP" sz="2400" baseline="0" dirty="0" smtClean="0"/>
              <a:t>[/s]</a:t>
            </a:r>
            <a:endParaRPr lang="ja-JP" altLang="en-US" sz="2400" baseline="0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232402" y="4653136"/>
            <a:ext cx="90601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高気圧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8196020" y="899235"/>
            <a:ext cx="90601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低気圧</a:t>
            </a:r>
          </a:p>
        </p:txBody>
      </p:sp>
      <p:pic>
        <p:nvPicPr>
          <p:cNvPr id="53" name="Picture 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05" y="1279061"/>
            <a:ext cx="368844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696354" y="2524504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北</a:t>
            </a: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474010" y="2516972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南</a:t>
            </a:r>
          </a:p>
        </p:txBody>
      </p: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249561" y="1383009"/>
            <a:ext cx="438150" cy="1349375"/>
            <a:chOff x="112" y="3273"/>
            <a:chExt cx="276" cy="850"/>
          </a:xfrm>
        </p:grpSpPr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158" y="3273"/>
              <a:ext cx="182" cy="726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158" y="3940"/>
              <a:ext cx="230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10</a:t>
              </a:r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auto">
            <a:xfrm>
              <a:off x="158" y="3430"/>
              <a:ext cx="230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20</a:t>
              </a: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158" y="3701"/>
              <a:ext cx="230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15</a:t>
              </a:r>
            </a:p>
          </p:txBody>
        </p:sp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 rot="-5400000">
              <a:off x="-58" y="3600"/>
              <a:ext cx="524" cy="1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en-US" altLang="ja-JP" sz="2000"/>
                <a:t>SST</a:t>
              </a:r>
              <a:r>
                <a:rPr lang="ja-JP" altLang="en-US" sz="2000"/>
                <a:t>（℃）</a:t>
              </a:r>
            </a:p>
          </p:txBody>
        </p:sp>
      </p:grpSp>
      <p:grpSp>
        <p:nvGrpSpPr>
          <p:cNvPr id="62" name="Group 82"/>
          <p:cNvGrpSpPr>
            <a:grpSpLocks/>
          </p:cNvGrpSpPr>
          <p:nvPr/>
        </p:nvGrpSpPr>
        <p:grpSpPr bwMode="auto">
          <a:xfrm>
            <a:off x="-396552" y="984546"/>
            <a:ext cx="4884738" cy="2060575"/>
            <a:chOff x="-288" y="3022"/>
            <a:chExt cx="3077" cy="1298"/>
          </a:xfrm>
        </p:grpSpPr>
        <p:grpSp>
          <p:nvGrpSpPr>
            <p:cNvPr id="66" name="Group 71"/>
            <p:cNvGrpSpPr>
              <a:grpSpLocks/>
            </p:cNvGrpSpPr>
            <p:nvPr/>
          </p:nvGrpSpPr>
          <p:grpSpPr bwMode="auto">
            <a:xfrm>
              <a:off x="-288" y="3022"/>
              <a:ext cx="3077" cy="1298"/>
              <a:chOff x="-288" y="3022"/>
              <a:chExt cx="3077" cy="1298"/>
            </a:xfrm>
          </p:grpSpPr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-288" y="3113"/>
                <a:ext cx="3077" cy="1207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69" name="Line 54"/>
              <p:cNvSpPr>
                <a:spLocks noChangeShapeType="1"/>
              </p:cNvSpPr>
              <p:nvPr/>
            </p:nvSpPr>
            <p:spPr bwMode="auto">
              <a:xfrm>
                <a:off x="385" y="3022"/>
                <a:ext cx="0" cy="129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0" name="Line 55"/>
              <p:cNvSpPr>
                <a:spLocks noChangeShapeType="1"/>
              </p:cNvSpPr>
              <p:nvPr/>
            </p:nvSpPr>
            <p:spPr bwMode="auto">
              <a:xfrm>
                <a:off x="884" y="3022"/>
                <a:ext cx="0" cy="129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4" name="Rectangle 79"/>
            <p:cNvSpPr>
              <a:spLocks noChangeArrowheads="1"/>
            </p:cNvSpPr>
            <p:nvPr/>
          </p:nvSpPr>
          <p:spPr bwMode="auto">
            <a:xfrm>
              <a:off x="885" y="3196"/>
              <a:ext cx="242" cy="212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ja-JP" altLang="en-US" sz="1600" baseline="0"/>
                <a:t>東</a:t>
              </a:r>
            </a:p>
          </p:txBody>
        </p:sp>
        <p:sp>
          <p:nvSpPr>
            <p:cNvPr id="65" name="Rectangle 80"/>
            <p:cNvSpPr>
              <a:spLocks noChangeArrowheads="1"/>
            </p:cNvSpPr>
            <p:nvPr/>
          </p:nvSpPr>
          <p:spPr bwMode="auto">
            <a:xfrm>
              <a:off x="884" y="4070"/>
              <a:ext cx="242" cy="212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ja-JP" altLang="en-US" sz="1600" baseline="0"/>
                <a:t>西</a:t>
              </a:r>
            </a:p>
          </p:txBody>
        </p:sp>
      </p:grpSp>
      <p:grpSp>
        <p:nvGrpSpPr>
          <p:cNvPr id="71" name="Group 61"/>
          <p:cNvGrpSpPr>
            <a:grpSpLocks/>
          </p:cNvGrpSpPr>
          <p:nvPr/>
        </p:nvGrpSpPr>
        <p:grpSpPr bwMode="auto">
          <a:xfrm>
            <a:off x="611511" y="1632246"/>
            <a:ext cx="914400" cy="914400"/>
            <a:chOff x="340" y="3475"/>
            <a:chExt cx="576" cy="576"/>
          </a:xfrm>
        </p:grpSpPr>
        <p:sp>
          <p:nvSpPr>
            <p:cNvPr id="72" name="Oval 59"/>
            <p:cNvSpPr>
              <a:spLocks noChangeArrowheads="1"/>
            </p:cNvSpPr>
            <p:nvPr/>
          </p:nvSpPr>
          <p:spPr bwMode="auto">
            <a:xfrm>
              <a:off x="340" y="3475"/>
              <a:ext cx="576" cy="576"/>
            </a:xfrm>
            <a:prstGeom prst="ellipse">
              <a:avLst/>
            </a:prstGeom>
            <a:solidFill>
              <a:srgbClr val="3366FF"/>
            </a:solidFill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73" name="Text Box 60"/>
            <p:cNvSpPr txBox="1">
              <a:spLocks noChangeArrowheads="1"/>
            </p:cNvSpPr>
            <p:nvPr/>
          </p:nvSpPr>
          <p:spPr bwMode="auto">
            <a:xfrm>
              <a:off x="476" y="3703"/>
              <a:ext cx="270" cy="31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ja-JP" sz="4000"/>
                <a:t>C</a:t>
              </a:r>
            </a:p>
          </p:txBody>
        </p:sp>
      </p:grpSp>
      <p:grpSp>
        <p:nvGrpSpPr>
          <p:cNvPr id="74" name="Group 62"/>
          <p:cNvGrpSpPr>
            <a:grpSpLocks/>
          </p:cNvGrpSpPr>
          <p:nvPr/>
        </p:nvGrpSpPr>
        <p:grpSpPr bwMode="auto">
          <a:xfrm>
            <a:off x="601986" y="1417934"/>
            <a:ext cx="976313" cy="1263650"/>
            <a:chOff x="4014" y="139"/>
            <a:chExt cx="615" cy="796"/>
          </a:xfrm>
        </p:grpSpPr>
        <p:sp>
          <p:nvSpPr>
            <p:cNvPr id="75" name="AutoShape 63"/>
            <p:cNvSpPr>
              <a:spLocks noChangeArrowheads="1"/>
            </p:cNvSpPr>
            <p:nvPr/>
          </p:nvSpPr>
          <p:spPr bwMode="auto">
            <a:xfrm>
              <a:off x="4014" y="139"/>
              <a:ext cx="615" cy="6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00">
                <a:alpha val="50195"/>
              </a:srgb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AutoShape 64"/>
            <p:cNvSpPr>
              <a:spLocks noChangeArrowheads="1"/>
            </p:cNvSpPr>
            <p:nvPr/>
          </p:nvSpPr>
          <p:spPr bwMode="auto">
            <a:xfrm rot="10800000">
              <a:off x="4014" y="320"/>
              <a:ext cx="615" cy="6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00">
                <a:alpha val="50195"/>
              </a:srgb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7" name="Oval 65"/>
          <p:cNvSpPr>
            <a:spLocks noChangeArrowheads="1"/>
          </p:cNvSpPr>
          <p:nvPr/>
        </p:nvSpPr>
        <p:spPr bwMode="auto">
          <a:xfrm>
            <a:off x="827411" y="1776709"/>
            <a:ext cx="503238" cy="503237"/>
          </a:xfrm>
          <a:prstGeom prst="ellipse">
            <a:avLst/>
          </a:prstGeom>
          <a:solidFill>
            <a:srgbClr val="FFCC00">
              <a:alpha val="50195"/>
            </a:srgbClr>
          </a:solidFill>
          <a:ln w="317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800" baseline="0"/>
              <a:t>H</a:t>
            </a:r>
          </a:p>
        </p:txBody>
      </p:sp>
      <p:sp>
        <p:nvSpPr>
          <p:cNvPr id="78" name="Text Box 66"/>
          <p:cNvSpPr txBox="1">
            <a:spLocks noChangeArrowheads="1"/>
          </p:cNvSpPr>
          <p:nvPr/>
        </p:nvSpPr>
        <p:spPr bwMode="auto">
          <a:xfrm>
            <a:off x="1897386" y="1367134"/>
            <a:ext cx="1954213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600" dirty="0"/>
              <a:t>寒気ドーム</a:t>
            </a:r>
          </a:p>
        </p:txBody>
      </p:sp>
      <p:sp>
        <p:nvSpPr>
          <p:cNvPr id="79" name="AutoShape 67"/>
          <p:cNvSpPr>
            <a:spLocks noChangeArrowheads="1"/>
          </p:cNvSpPr>
          <p:nvPr/>
        </p:nvSpPr>
        <p:spPr bwMode="auto">
          <a:xfrm>
            <a:off x="2694931" y="1700733"/>
            <a:ext cx="292893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80" name="Text Box 68"/>
          <p:cNvSpPr txBox="1">
            <a:spLocks noChangeArrowheads="1"/>
          </p:cNvSpPr>
          <p:nvPr/>
        </p:nvSpPr>
        <p:spPr bwMode="auto">
          <a:xfrm>
            <a:off x="1185665" y="1965579"/>
            <a:ext cx="3317875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600" dirty="0" smtClean="0"/>
              <a:t>メソ高気圧</a:t>
            </a:r>
            <a:endParaRPr lang="ja-JP" altLang="en-US" sz="3600" dirty="0"/>
          </a:p>
        </p:txBody>
      </p:sp>
      <p:sp>
        <p:nvSpPr>
          <p:cNvPr id="81" name="AutoShape 69"/>
          <p:cNvSpPr>
            <a:spLocks noChangeArrowheads="1"/>
          </p:cNvSpPr>
          <p:nvPr/>
        </p:nvSpPr>
        <p:spPr bwMode="auto">
          <a:xfrm>
            <a:off x="2694931" y="2348433"/>
            <a:ext cx="292893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82" name="Text Box 70"/>
          <p:cNvSpPr txBox="1">
            <a:spLocks noChangeArrowheads="1"/>
          </p:cNvSpPr>
          <p:nvPr/>
        </p:nvSpPr>
        <p:spPr bwMode="auto">
          <a:xfrm>
            <a:off x="2329186" y="2703809"/>
            <a:ext cx="1019175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600"/>
              <a:t>東風</a:t>
            </a:r>
          </a:p>
        </p:txBody>
      </p:sp>
      <p:sp>
        <p:nvSpPr>
          <p:cNvPr id="83" name="Text Box 75"/>
          <p:cNvSpPr txBox="1">
            <a:spLocks noChangeArrowheads="1"/>
          </p:cNvSpPr>
          <p:nvPr/>
        </p:nvSpPr>
        <p:spPr bwMode="auto">
          <a:xfrm>
            <a:off x="2971750" y="2276872"/>
            <a:ext cx="592138" cy="900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4" name="AutoShape 199"/>
          <p:cNvSpPr>
            <a:spLocks noChangeArrowheads="1"/>
          </p:cNvSpPr>
          <p:nvPr/>
        </p:nvSpPr>
        <p:spPr bwMode="auto">
          <a:xfrm>
            <a:off x="323404" y="5967561"/>
            <a:ext cx="1223962" cy="485775"/>
          </a:xfrm>
          <a:prstGeom prst="rightArrow">
            <a:avLst>
              <a:gd name="adj1" fmla="val 50000"/>
              <a:gd name="adj2" fmla="val 6299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85" name="AutoShape 200"/>
          <p:cNvSpPr>
            <a:spLocks noChangeArrowheads="1"/>
          </p:cNvSpPr>
          <p:nvPr/>
        </p:nvSpPr>
        <p:spPr bwMode="auto">
          <a:xfrm rot="-7162224">
            <a:off x="2114898" y="5409554"/>
            <a:ext cx="1223962" cy="485775"/>
          </a:xfrm>
          <a:prstGeom prst="rightArrow">
            <a:avLst>
              <a:gd name="adj1" fmla="val 50000"/>
              <a:gd name="adj2" fmla="val 6299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86" name="AutoShape 201"/>
          <p:cNvSpPr>
            <a:spLocks noChangeArrowheads="1"/>
          </p:cNvSpPr>
          <p:nvPr/>
        </p:nvSpPr>
        <p:spPr bwMode="auto">
          <a:xfrm rot="7133767">
            <a:off x="746473" y="4330054"/>
            <a:ext cx="1223962" cy="485775"/>
          </a:xfrm>
          <a:prstGeom prst="rightArrow">
            <a:avLst>
              <a:gd name="adj1" fmla="val 50000"/>
              <a:gd name="adj2" fmla="val 62990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grpSp>
        <p:nvGrpSpPr>
          <p:cNvPr id="87" name="Group 214"/>
          <p:cNvGrpSpPr>
            <a:grpSpLocks/>
          </p:cNvGrpSpPr>
          <p:nvPr/>
        </p:nvGrpSpPr>
        <p:grpSpPr bwMode="auto">
          <a:xfrm>
            <a:off x="107504" y="3745061"/>
            <a:ext cx="3168650" cy="2708275"/>
            <a:chOff x="3469" y="953"/>
            <a:chExt cx="1996" cy="1706"/>
          </a:xfrm>
        </p:grpSpPr>
        <p:sp>
          <p:nvSpPr>
            <p:cNvPr id="88" name="AutoShape 198"/>
            <p:cNvSpPr>
              <a:spLocks noChangeArrowheads="1"/>
            </p:cNvSpPr>
            <p:nvPr/>
          </p:nvSpPr>
          <p:spPr bwMode="auto">
            <a:xfrm>
              <a:off x="3651" y="1134"/>
              <a:ext cx="1678" cy="1361"/>
            </a:xfrm>
            <a:prstGeom prst="triangle">
              <a:avLst>
                <a:gd name="adj" fmla="val 50000"/>
              </a:avLst>
            </a:prstGeom>
            <a:noFill/>
            <a:ln w="508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89" name="Oval 202"/>
            <p:cNvSpPr>
              <a:spLocks noChangeArrowheads="1"/>
            </p:cNvSpPr>
            <p:nvPr/>
          </p:nvSpPr>
          <p:spPr bwMode="auto">
            <a:xfrm>
              <a:off x="3469" y="2387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90" name="Oval 203"/>
            <p:cNvSpPr>
              <a:spLocks noChangeArrowheads="1"/>
            </p:cNvSpPr>
            <p:nvPr/>
          </p:nvSpPr>
          <p:spPr bwMode="auto">
            <a:xfrm>
              <a:off x="5193" y="2387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91" name="Oval 204"/>
            <p:cNvSpPr>
              <a:spLocks noChangeArrowheads="1"/>
            </p:cNvSpPr>
            <p:nvPr/>
          </p:nvSpPr>
          <p:spPr bwMode="auto">
            <a:xfrm>
              <a:off x="4331" y="953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92" name="Text Box 211"/>
          <p:cNvSpPr txBox="1">
            <a:spLocks noChangeArrowheads="1"/>
          </p:cNvSpPr>
          <p:nvPr/>
        </p:nvSpPr>
        <p:spPr bwMode="auto">
          <a:xfrm>
            <a:off x="396356" y="3919784"/>
            <a:ext cx="935037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600" dirty="0"/>
              <a:t>渦度</a:t>
            </a:r>
          </a:p>
        </p:txBody>
      </p:sp>
      <p:sp>
        <p:nvSpPr>
          <p:cNvPr id="93" name="角丸四角形吹き出し 92"/>
          <p:cNvSpPr/>
          <p:nvPr/>
        </p:nvSpPr>
        <p:spPr bwMode="auto">
          <a:xfrm>
            <a:off x="2268042" y="3395668"/>
            <a:ext cx="2039739" cy="1012619"/>
          </a:xfrm>
          <a:prstGeom prst="wedgeRoundRectCallout">
            <a:avLst>
              <a:gd name="adj1" fmla="val 103976"/>
              <a:gd name="adj2" fmla="val 48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000" dirty="0" smtClean="0">
                <a:ea typeface="ＭＳ Ｐゴシック" pitchFamily="50" charset="-128"/>
              </a:rPr>
              <a:t>高気圧</a:t>
            </a:r>
            <a:r>
              <a:rPr lang="ja-JP" altLang="en-US" sz="4000" dirty="0">
                <a:ea typeface="ＭＳ Ｐゴシック" pitchFamily="50" charset="-128"/>
              </a:rPr>
              <a:t>循環</a:t>
            </a:r>
            <a:endParaRPr kumimoji="1" lang="en-US" altLang="ja-JP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4572000" y="4915876"/>
            <a:ext cx="4263344" cy="1537460"/>
            <a:chOff x="4572000" y="4915876"/>
            <a:chExt cx="4263344" cy="153746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915876"/>
              <a:ext cx="3825626" cy="1537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テキスト ボックス 51"/>
            <p:cNvSpPr txBox="1"/>
            <p:nvPr/>
          </p:nvSpPr>
          <p:spPr bwMode="auto">
            <a:xfrm>
              <a:off x="6645023" y="5104187"/>
              <a:ext cx="2190321" cy="381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pct80">
                    <a:fgClr>
                      <a:srgbClr val="FFCC99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7C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kumimoji="1" lang="ja-JP" altLang="en-US" dirty="0" smtClean="0"/>
                <a:t>正：海が大気を冷却</a:t>
              </a:r>
              <a:endParaRPr kumimoji="1" lang="ja-JP" altLang="en-US" dirty="0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73" y="1048696"/>
            <a:ext cx="4499429" cy="37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B143FC14-BC29-43FA-8267-850FE7BAD6BC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17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5254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 dirty="0" smtClean="0">
                <a:solidFill>
                  <a:schemeClr val="tx2"/>
                </a:solidFill>
              </a:rPr>
              <a:t>水平</a:t>
            </a:r>
            <a:r>
              <a:rPr lang="ja-JP" altLang="en-US" b="0" u="sng" baseline="0" dirty="0">
                <a:solidFill>
                  <a:schemeClr val="tx2"/>
                </a:solidFill>
              </a:rPr>
              <a:t>温度移流</a:t>
            </a:r>
          </a:p>
        </p:txBody>
      </p:sp>
      <p:sp>
        <p:nvSpPr>
          <p:cNvPr id="22539" name="Rectangle 60"/>
          <p:cNvSpPr>
            <a:spLocks noChangeArrowheads="1"/>
          </p:cNvSpPr>
          <p:nvPr/>
        </p:nvSpPr>
        <p:spPr bwMode="auto">
          <a:xfrm>
            <a:off x="4374901" y="640080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北</a:t>
            </a:r>
          </a:p>
        </p:txBody>
      </p:sp>
      <p:sp>
        <p:nvSpPr>
          <p:cNvPr id="22540" name="Rectangle 61"/>
          <p:cNvSpPr>
            <a:spLocks noChangeArrowheads="1"/>
          </p:cNvSpPr>
          <p:nvPr/>
        </p:nvSpPr>
        <p:spPr bwMode="auto">
          <a:xfrm>
            <a:off x="8262689" y="6329363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南</a:t>
            </a:r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>
            <a:off x="8292940" y="4681959"/>
            <a:ext cx="52770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/>
              <a:t>暖気</a:t>
            </a:r>
          </a:p>
        </p:txBody>
      </p:sp>
      <p:sp>
        <p:nvSpPr>
          <p:cNvPr id="22551" name="Text Box 25"/>
          <p:cNvSpPr txBox="1">
            <a:spLocks noChangeArrowheads="1"/>
          </p:cNvSpPr>
          <p:nvPr/>
        </p:nvSpPr>
        <p:spPr bwMode="auto">
          <a:xfrm>
            <a:off x="8244408" y="971243"/>
            <a:ext cx="52770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/>
              <a:t>寒気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05203" y="189516"/>
            <a:ext cx="360387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縦軸：高度</a:t>
            </a:r>
            <a:r>
              <a:rPr lang="en-US" altLang="ja-JP" dirty="0" smtClean="0"/>
              <a:t>(m)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横軸：観測点番号</a:t>
            </a:r>
            <a:endParaRPr lang="en-US" altLang="ja-JP" dirty="0" smtClean="0"/>
          </a:p>
        </p:txBody>
      </p:sp>
      <p:sp>
        <p:nvSpPr>
          <p:cNvPr id="44" name="正方形/長方形 43"/>
          <p:cNvSpPr/>
          <p:nvPr/>
        </p:nvSpPr>
        <p:spPr bwMode="auto">
          <a:xfrm>
            <a:off x="4475243" y="998607"/>
            <a:ext cx="418139" cy="21602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 bwMode="auto">
          <a:xfrm>
            <a:off x="4423142" y="995242"/>
            <a:ext cx="580906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500</a:t>
            </a:r>
            <a:endParaRPr kumimoji="1" lang="ja-JP" altLang="en-US" dirty="0"/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5217954" y="516882"/>
            <a:ext cx="2807477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ja-JP" altLang="en-US" sz="2400" baseline="0" dirty="0"/>
              <a:t>水平</a:t>
            </a:r>
            <a:r>
              <a:rPr lang="ja-JP" altLang="en-US" sz="2400" baseline="0" dirty="0" smtClean="0"/>
              <a:t>温度</a:t>
            </a:r>
            <a:r>
              <a:rPr lang="ja-JP" altLang="en-US" sz="2400" baseline="0" dirty="0"/>
              <a:t>移流</a:t>
            </a:r>
            <a:r>
              <a:rPr lang="ja-JP" altLang="en-US" sz="2400" baseline="0" dirty="0" smtClean="0"/>
              <a:t> </a:t>
            </a:r>
            <a:r>
              <a:rPr lang="en-US" altLang="ja-JP" sz="2400" baseline="0" dirty="0" smtClean="0"/>
              <a:t>[K/s]</a:t>
            </a:r>
            <a:endParaRPr lang="ja-JP" altLang="en-US" sz="2400" baseline="0" dirty="0"/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5622729" y="4818743"/>
            <a:ext cx="781919" cy="1202546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53" name="AutoShape 205"/>
          <p:cNvSpPr>
            <a:spLocks noChangeArrowheads="1"/>
          </p:cNvSpPr>
          <p:nvPr/>
        </p:nvSpPr>
        <p:spPr bwMode="auto">
          <a:xfrm>
            <a:off x="654298" y="1617681"/>
            <a:ext cx="2663825" cy="21605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99FF"/>
              </a:gs>
              <a:gs pos="100000">
                <a:srgbClr val="FF7C8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grpSp>
        <p:nvGrpSpPr>
          <p:cNvPr id="54" name="Group 215"/>
          <p:cNvGrpSpPr>
            <a:grpSpLocks/>
          </p:cNvGrpSpPr>
          <p:nvPr/>
        </p:nvGrpSpPr>
        <p:grpSpPr bwMode="auto">
          <a:xfrm>
            <a:off x="395536" y="1285894"/>
            <a:ext cx="3168650" cy="2708275"/>
            <a:chOff x="3533" y="2631"/>
            <a:chExt cx="1996" cy="1706"/>
          </a:xfrm>
        </p:grpSpPr>
        <p:sp>
          <p:nvSpPr>
            <p:cNvPr id="55" name="Oval 206"/>
            <p:cNvSpPr>
              <a:spLocks noChangeArrowheads="1"/>
            </p:cNvSpPr>
            <p:nvPr/>
          </p:nvSpPr>
          <p:spPr bwMode="auto">
            <a:xfrm>
              <a:off x="3533" y="4065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6" name="Oval 207"/>
            <p:cNvSpPr>
              <a:spLocks noChangeArrowheads="1"/>
            </p:cNvSpPr>
            <p:nvPr/>
          </p:nvSpPr>
          <p:spPr bwMode="auto">
            <a:xfrm>
              <a:off x="5257" y="4065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7" name="Oval 208"/>
            <p:cNvSpPr>
              <a:spLocks noChangeArrowheads="1"/>
            </p:cNvSpPr>
            <p:nvPr/>
          </p:nvSpPr>
          <p:spPr bwMode="auto">
            <a:xfrm>
              <a:off x="4395" y="2631"/>
              <a:ext cx="272" cy="272"/>
            </a:xfrm>
            <a:prstGeom prst="ellipse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58" name="AutoShape 209"/>
          <p:cNvSpPr>
            <a:spLocks noChangeArrowheads="1"/>
          </p:cNvSpPr>
          <p:nvPr/>
        </p:nvSpPr>
        <p:spPr bwMode="auto">
          <a:xfrm rot="5400000">
            <a:off x="1303586" y="2552718"/>
            <a:ext cx="1295400" cy="720725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99CC00"/>
          </a:solidFill>
          <a:ln w="28575" algn="ctr">
            <a:solidFill>
              <a:srgbClr val="339966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59" name="Text Box 212"/>
          <p:cNvSpPr txBox="1">
            <a:spLocks noChangeArrowheads="1"/>
          </p:cNvSpPr>
          <p:nvPr/>
        </p:nvSpPr>
        <p:spPr bwMode="auto">
          <a:xfrm>
            <a:off x="804268" y="1545176"/>
            <a:ext cx="935037" cy="4638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3600" dirty="0"/>
              <a:t>移流</a:t>
            </a:r>
          </a:p>
        </p:txBody>
      </p:sp>
      <p:sp>
        <p:nvSpPr>
          <p:cNvPr id="60" name="角丸四角形 59"/>
          <p:cNvSpPr/>
          <p:nvPr/>
        </p:nvSpPr>
        <p:spPr bwMode="auto">
          <a:xfrm rot="5400000">
            <a:off x="4401863" y="3319714"/>
            <a:ext cx="1990777" cy="522387"/>
          </a:xfrm>
          <a:prstGeom prst="round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8384" name="Rectangle 80"/>
          <p:cNvSpPr>
            <a:spLocks noChangeArrowheads="1"/>
          </p:cNvSpPr>
          <p:nvPr/>
        </p:nvSpPr>
        <p:spPr bwMode="auto">
          <a:xfrm>
            <a:off x="5505203" y="2585519"/>
            <a:ext cx="766814" cy="2038685"/>
          </a:xfrm>
          <a:prstGeom prst="rect">
            <a:avLst/>
          </a:prstGeom>
          <a:noFill/>
          <a:ln w="76200" algn="ctr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2923556" y="2073713"/>
            <a:ext cx="1648444" cy="1012619"/>
          </a:xfrm>
          <a:prstGeom prst="wedgeRoundRectCallout">
            <a:avLst>
              <a:gd name="adj1" fmla="val 113991"/>
              <a:gd name="adj2" fmla="val 712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暖気移流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29398" y="4624204"/>
            <a:ext cx="4104456" cy="156966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3600" dirty="0" smtClean="0"/>
          </a:p>
          <a:p>
            <a:r>
              <a:rPr kumimoji="1" lang="ja-JP" altLang="en-US" sz="3600" dirty="0" smtClean="0"/>
              <a:t>海からの冷却と水平温度移流が，寒気ドームの主な形成要因であることが示唆される</a:t>
            </a:r>
            <a:endParaRPr kumimoji="1" lang="ja-JP" altLang="en-US" sz="3600" dirty="0"/>
          </a:p>
        </p:txBody>
      </p:sp>
      <p:sp>
        <p:nvSpPr>
          <p:cNvPr id="62" name="Text Box 75"/>
          <p:cNvSpPr txBox="1">
            <a:spLocks noChangeArrowheads="1"/>
          </p:cNvSpPr>
          <p:nvPr/>
        </p:nvSpPr>
        <p:spPr bwMode="auto">
          <a:xfrm>
            <a:off x="5757196" y="5500688"/>
            <a:ext cx="592138" cy="900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40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84" grpId="0" animBg="1"/>
      <p:bldP spid="2" grpId="0" animBg="1"/>
      <p:bldP spid="61" grpId="0" animBg="1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9"/>
          <p:cNvSpPr>
            <a:spLocks noChangeArrowheads="1"/>
          </p:cNvSpPr>
          <p:nvPr/>
        </p:nvSpPr>
        <p:spPr bwMode="auto">
          <a:xfrm>
            <a:off x="2195513" y="3429000"/>
            <a:ext cx="3097212" cy="273685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78" name="Rectangle 38"/>
          <p:cNvSpPr>
            <a:spLocks noChangeArrowheads="1"/>
          </p:cNvSpPr>
          <p:nvPr/>
        </p:nvSpPr>
        <p:spPr bwMode="auto">
          <a:xfrm>
            <a:off x="2195513" y="692150"/>
            <a:ext cx="3097212" cy="273685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7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EFF7F180-1F12-4611-BA6C-AE76CD7F7737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18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pic>
        <p:nvPicPr>
          <p:cNvPr id="24580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17986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268538" y="765175"/>
            <a:ext cx="666750" cy="7239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3366FF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ja-JP" baseline="0">
                <a:solidFill>
                  <a:srgbClr val="6699FF"/>
                </a:solidFill>
              </a:rPr>
              <a:t>C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3563938" y="1631950"/>
            <a:ext cx="520700" cy="4173538"/>
            <a:chOff x="1293" y="935"/>
            <a:chExt cx="227" cy="1587"/>
          </a:xfrm>
        </p:grpSpPr>
        <p:sp>
          <p:nvSpPr>
            <p:cNvPr id="24603" name="Line 7"/>
            <p:cNvSpPr>
              <a:spLocks noChangeShapeType="1"/>
            </p:cNvSpPr>
            <p:nvPr/>
          </p:nvSpPr>
          <p:spPr bwMode="auto">
            <a:xfrm>
              <a:off x="1293" y="935"/>
              <a:ext cx="227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4" name="Line 8"/>
            <p:cNvSpPr>
              <a:spLocks noChangeShapeType="1"/>
            </p:cNvSpPr>
            <p:nvPr/>
          </p:nvSpPr>
          <p:spPr bwMode="auto">
            <a:xfrm flipH="1">
              <a:off x="1293" y="1116"/>
              <a:ext cx="226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5" name="Line 9"/>
            <p:cNvSpPr>
              <a:spLocks noChangeShapeType="1"/>
            </p:cNvSpPr>
            <p:nvPr/>
          </p:nvSpPr>
          <p:spPr bwMode="auto">
            <a:xfrm>
              <a:off x="1293" y="1253"/>
              <a:ext cx="227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6" name="Line 10"/>
            <p:cNvSpPr>
              <a:spLocks noChangeShapeType="1"/>
            </p:cNvSpPr>
            <p:nvPr/>
          </p:nvSpPr>
          <p:spPr bwMode="auto">
            <a:xfrm flipH="1">
              <a:off x="1293" y="1434"/>
              <a:ext cx="226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7" name="Line 11"/>
            <p:cNvSpPr>
              <a:spLocks noChangeShapeType="1"/>
            </p:cNvSpPr>
            <p:nvPr/>
          </p:nvSpPr>
          <p:spPr bwMode="auto">
            <a:xfrm>
              <a:off x="1293" y="1570"/>
              <a:ext cx="227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8" name="Line 12"/>
            <p:cNvSpPr>
              <a:spLocks noChangeShapeType="1"/>
            </p:cNvSpPr>
            <p:nvPr/>
          </p:nvSpPr>
          <p:spPr bwMode="auto">
            <a:xfrm flipH="1">
              <a:off x="1293" y="1751"/>
              <a:ext cx="226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9" name="Line 13"/>
            <p:cNvSpPr>
              <a:spLocks noChangeShapeType="1"/>
            </p:cNvSpPr>
            <p:nvPr/>
          </p:nvSpPr>
          <p:spPr bwMode="auto">
            <a:xfrm>
              <a:off x="1293" y="1888"/>
              <a:ext cx="227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10" name="Line 14"/>
            <p:cNvSpPr>
              <a:spLocks noChangeShapeType="1"/>
            </p:cNvSpPr>
            <p:nvPr/>
          </p:nvSpPr>
          <p:spPr bwMode="auto">
            <a:xfrm flipH="1">
              <a:off x="1293" y="2069"/>
              <a:ext cx="226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11" name="Line 15"/>
            <p:cNvSpPr>
              <a:spLocks noChangeShapeType="1"/>
            </p:cNvSpPr>
            <p:nvPr/>
          </p:nvSpPr>
          <p:spPr bwMode="auto">
            <a:xfrm>
              <a:off x="1293" y="2205"/>
              <a:ext cx="227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12" name="Line 16"/>
            <p:cNvSpPr>
              <a:spLocks noChangeShapeType="1"/>
            </p:cNvSpPr>
            <p:nvPr/>
          </p:nvSpPr>
          <p:spPr bwMode="auto">
            <a:xfrm flipH="1">
              <a:off x="1293" y="2386"/>
              <a:ext cx="226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4583" name="Oval 17"/>
          <p:cNvSpPr>
            <a:spLocks noChangeArrowheads="1"/>
          </p:cNvSpPr>
          <p:nvPr/>
        </p:nvSpPr>
        <p:spPr bwMode="auto">
          <a:xfrm>
            <a:off x="4572000" y="5445125"/>
            <a:ext cx="682625" cy="7239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7C8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ja-JP" baseline="0">
                <a:solidFill>
                  <a:srgbClr val="FF7C80"/>
                </a:solidFill>
              </a:rPr>
              <a:t>W</a:t>
            </a:r>
          </a:p>
        </p:txBody>
      </p:sp>
      <p:grpSp>
        <p:nvGrpSpPr>
          <p:cNvPr id="112659" name="Group 19"/>
          <p:cNvGrpSpPr>
            <a:grpSpLocks/>
          </p:cNvGrpSpPr>
          <p:nvPr/>
        </p:nvGrpSpPr>
        <p:grpSpPr bwMode="auto">
          <a:xfrm>
            <a:off x="3492500" y="2636838"/>
            <a:ext cx="661988" cy="784225"/>
            <a:chOff x="340" y="3475"/>
            <a:chExt cx="576" cy="637"/>
          </a:xfrm>
        </p:grpSpPr>
        <p:sp>
          <p:nvSpPr>
            <p:cNvPr id="24601" name="Oval 20"/>
            <p:cNvSpPr>
              <a:spLocks noChangeArrowheads="1"/>
            </p:cNvSpPr>
            <p:nvPr/>
          </p:nvSpPr>
          <p:spPr bwMode="auto">
            <a:xfrm>
              <a:off x="340" y="3475"/>
              <a:ext cx="576" cy="576"/>
            </a:xfrm>
            <a:prstGeom prst="ellipse">
              <a:avLst/>
            </a:prstGeom>
            <a:solidFill>
              <a:srgbClr val="3366FF"/>
            </a:solidFill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4602" name="Text Box 21"/>
            <p:cNvSpPr txBox="1">
              <a:spLocks noChangeArrowheads="1"/>
            </p:cNvSpPr>
            <p:nvPr/>
          </p:nvSpPr>
          <p:spPr bwMode="auto">
            <a:xfrm>
              <a:off x="424" y="3703"/>
              <a:ext cx="373" cy="40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ja-JP" sz="4000"/>
                <a:t>C</a:t>
              </a:r>
            </a:p>
          </p:txBody>
        </p:sp>
      </p:grpSp>
      <p:grpSp>
        <p:nvGrpSpPr>
          <p:cNvPr id="112669" name="Group 29"/>
          <p:cNvGrpSpPr>
            <a:grpSpLocks/>
          </p:cNvGrpSpPr>
          <p:nvPr/>
        </p:nvGrpSpPr>
        <p:grpSpPr bwMode="auto">
          <a:xfrm>
            <a:off x="3203575" y="2276475"/>
            <a:ext cx="1295400" cy="1439863"/>
            <a:chOff x="1927" y="799"/>
            <a:chExt cx="1086" cy="1240"/>
          </a:xfrm>
        </p:grpSpPr>
        <p:grpSp>
          <p:nvGrpSpPr>
            <p:cNvPr id="24597" name="Group 30"/>
            <p:cNvGrpSpPr>
              <a:grpSpLocks/>
            </p:cNvGrpSpPr>
            <p:nvPr/>
          </p:nvGrpSpPr>
          <p:grpSpPr bwMode="auto">
            <a:xfrm>
              <a:off x="1927" y="799"/>
              <a:ext cx="1086" cy="1240"/>
              <a:chOff x="4014" y="139"/>
              <a:chExt cx="615" cy="796"/>
            </a:xfrm>
          </p:grpSpPr>
          <p:sp>
            <p:nvSpPr>
              <p:cNvPr id="24599" name="AutoShape 31"/>
              <p:cNvSpPr>
                <a:spLocks noChangeArrowheads="1"/>
              </p:cNvSpPr>
              <p:nvPr/>
            </p:nvSpPr>
            <p:spPr bwMode="auto">
              <a:xfrm>
                <a:off x="4014" y="139"/>
                <a:ext cx="615" cy="6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CC00">
                  <a:alpha val="50195"/>
                </a:srgbClr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4400"/>
              </a:p>
            </p:txBody>
          </p:sp>
          <p:sp>
            <p:nvSpPr>
              <p:cNvPr id="24600" name="AutoShape 32"/>
              <p:cNvSpPr>
                <a:spLocks noChangeArrowheads="1"/>
              </p:cNvSpPr>
              <p:nvPr/>
            </p:nvSpPr>
            <p:spPr bwMode="auto">
              <a:xfrm rot="10800000">
                <a:off x="4014" y="320"/>
                <a:ext cx="615" cy="6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CC00">
                  <a:alpha val="50195"/>
                </a:srgbClr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4400"/>
              </a:p>
            </p:txBody>
          </p:sp>
        </p:grpSp>
        <p:sp>
          <p:nvSpPr>
            <p:cNvPr id="24598" name="Oval 33"/>
            <p:cNvSpPr>
              <a:spLocks noChangeArrowheads="1"/>
            </p:cNvSpPr>
            <p:nvPr/>
          </p:nvSpPr>
          <p:spPr bwMode="auto">
            <a:xfrm>
              <a:off x="2140" y="1117"/>
              <a:ext cx="559" cy="494"/>
            </a:xfrm>
            <a:prstGeom prst="ellipse">
              <a:avLst/>
            </a:prstGeom>
            <a:solidFill>
              <a:srgbClr val="FFCC00">
                <a:alpha val="50195"/>
              </a:srgbClr>
            </a:solidFill>
            <a:ln w="317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3600" baseline="0" dirty="0"/>
                <a:t>H</a:t>
              </a:r>
            </a:p>
          </p:txBody>
        </p:sp>
      </p:grpSp>
      <p:grpSp>
        <p:nvGrpSpPr>
          <p:cNvPr id="24586" name="Group 34"/>
          <p:cNvGrpSpPr>
            <a:grpSpLocks/>
          </p:cNvGrpSpPr>
          <p:nvPr/>
        </p:nvGrpSpPr>
        <p:grpSpPr bwMode="auto">
          <a:xfrm rot="5400000">
            <a:off x="1758156" y="1361282"/>
            <a:ext cx="803275" cy="3382962"/>
            <a:chOff x="378" y="3022"/>
            <a:chExt cx="506" cy="1298"/>
          </a:xfrm>
        </p:grpSpPr>
        <p:sp>
          <p:nvSpPr>
            <p:cNvPr id="24595" name="Line 35"/>
            <p:cNvSpPr>
              <a:spLocks noChangeShapeType="1"/>
            </p:cNvSpPr>
            <p:nvPr/>
          </p:nvSpPr>
          <p:spPr bwMode="auto">
            <a:xfrm>
              <a:off x="378" y="3022"/>
              <a:ext cx="0" cy="129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4596" name="Line 36"/>
            <p:cNvSpPr>
              <a:spLocks noChangeShapeType="1"/>
            </p:cNvSpPr>
            <p:nvPr/>
          </p:nvSpPr>
          <p:spPr bwMode="auto">
            <a:xfrm flipH="1">
              <a:off x="877" y="3022"/>
              <a:ext cx="7" cy="129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4587" name="Text Box 37"/>
          <p:cNvSpPr txBox="1">
            <a:spLocks noChangeArrowheads="1"/>
          </p:cNvSpPr>
          <p:nvPr/>
        </p:nvSpPr>
        <p:spPr bwMode="auto">
          <a:xfrm>
            <a:off x="0" y="44450"/>
            <a:ext cx="91440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>
                <a:solidFill>
                  <a:schemeClr val="tx2"/>
                </a:solidFill>
              </a:rPr>
              <a:t>メソ高気圧形成メカニズム</a:t>
            </a:r>
          </a:p>
        </p:txBody>
      </p:sp>
      <p:sp>
        <p:nvSpPr>
          <p:cNvPr id="112679" name="AutoShape 39"/>
          <p:cNvSpPr>
            <a:spLocks noChangeArrowheads="1"/>
          </p:cNvSpPr>
          <p:nvPr/>
        </p:nvSpPr>
        <p:spPr bwMode="auto">
          <a:xfrm rot="5400000">
            <a:off x="3328543" y="3522095"/>
            <a:ext cx="1069278" cy="1291773"/>
          </a:xfrm>
          <a:prstGeom prst="leftArrow">
            <a:avLst>
              <a:gd name="adj1" fmla="val 50000"/>
              <a:gd name="adj2" fmla="val 38578"/>
            </a:avLst>
          </a:prstGeom>
          <a:solidFill>
            <a:srgbClr val="FFCC99"/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190800" rIns="90000" bIns="46800" anchor="ctr">
            <a:spAutoFit/>
          </a:bodyPr>
          <a:lstStyle/>
          <a:p>
            <a:pPr algn="ctr"/>
            <a:r>
              <a:rPr lang="ja-JP" altLang="en-US" sz="4000" dirty="0" smtClean="0"/>
              <a:t>暖気</a:t>
            </a:r>
            <a:endParaRPr lang="ja-JP" altLang="en-US" sz="4000" dirty="0"/>
          </a:p>
        </p:txBody>
      </p:sp>
      <p:sp>
        <p:nvSpPr>
          <p:cNvPr id="24590" name="Rectangle 41"/>
          <p:cNvSpPr>
            <a:spLocks noChangeArrowheads="1"/>
          </p:cNvSpPr>
          <p:nvPr/>
        </p:nvSpPr>
        <p:spPr bwMode="auto">
          <a:xfrm>
            <a:off x="0" y="981075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北</a:t>
            </a:r>
          </a:p>
        </p:txBody>
      </p:sp>
      <p:sp>
        <p:nvSpPr>
          <p:cNvPr id="24591" name="Rectangle 42"/>
          <p:cNvSpPr>
            <a:spLocks noChangeArrowheads="1"/>
          </p:cNvSpPr>
          <p:nvPr/>
        </p:nvSpPr>
        <p:spPr bwMode="auto">
          <a:xfrm>
            <a:off x="0" y="5949950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南</a:t>
            </a:r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3203575" y="2781300"/>
            <a:ext cx="1225550" cy="482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3419475" y="1844675"/>
            <a:ext cx="863600" cy="863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94" y="260648"/>
            <a:ext cx="3555994" cy="328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5364163" y="4540032"/>
            <a:ext cx="3708400" cy="863600"/>
          </a:xfrm>
          <a:prstGeom prst="rect">
            <a:avLst/>
          </a:prstGeom>
          <a:noFill/>
          <a:ln w="76200" algn="ctr">
            <a:solidFill>
              <a:srgbClr val="FF7C80"/>
            </a:solidFill>
            <a:miter lim="800000"/>
            <a:headEnd/>
            <a:tailEnd/>
          </a:ln>
        </p:spPr>
        <p:txBody>
          <a:bodyPr wrap="none" lIns="90000" tIns="190800" rIns="90000" bIns="46800" anchor="ctr" anchorCtr="1"/>
          <a:lstStyle/>
          <a:p>
            <a:pPr algn="ctr"/>
            <a:r>
              <a:rPr lang="ja-JP" altLang="en-US" sz="4800" dirty="0" smtClean="0"/>
              <a:t>　渦の時間発展は</a:t>
            </a:r>
            <a:r>
              <a:rPr lang="en-US" altLang="ja-JP" sz="4800" dirty="0" smtClean="0"/>
              <a:t>??</a:t>
            </a:r>
            <a:r>
              <a:rPr lang="ja-JP" altLang="en-US" sz="4800" dirty="0" smtClean="0"/>
              <a:t>　</a:t>
            </a:r>
            <a:endParaRPr lang="ja-JP" altLang="en-US" sz="48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82201" y="134531"/>
            <a:ext cx="268557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2010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6</a:t>
            </a:r>
            <a:r>
              <a:rPr kumimoji="1" lang="ja-JP" altLang="en-US" sz="2000" dirty="0" smtClean="0"/>
              <a:t>月</a:t>
            </a:r>
            <a:r>
              <a:rPr kumimoji="1" lang="en-US" altLang="ja-JP" sz="2000" dirty="0" smtClean="0"/>
              <a:t>25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SST</a:t>
            </a:r>
            <a:r>
              <a:rPr lang="ja-JP" altLang="en-US" sz="2000" dirty="0" smtClean="0"/>
              <a:t>図</a:t>
            </a:r>
            <a:endParaRPr lang="en-US" altLang="ja-JP" sz="2000" dirty="0" smtClean="0"/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7639207" y="3552569"/>
            <a:ext cx="1028144" cy="2996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 anchorCtr="1">
            <a:spAutoFit/>
          </a:bodyPr>
          <a:lstStyle/>
          <a:p>
            <a:pPr algn="ctr"/>
            <a:r>
              <a:rPr lang="ja-JP" altLang="en-US" sz="2000" dirty="0" smtClean="0"/>
              <a:t>（</a:t>
            </a:r>
            <a:r>
              <a:rPr lang="en-US" altLang="ja-JP" sz="2000" dirty="0" smtClean="0"/>
              <a:t>JCOPE2</a:t>
            </a:r>
            <a:r>
              <a:rPr lang="ja-JP" altLang="en-US" sz="2000" dirty="0" smtClean="0"/>
              <a:t>）</a:t>
            </a:r>
            <a:endParaRPr lang="ja-JP" altLang="en-US" sz="2000" dirty="0"/>
          </a:p>
        </p:txBody>
      </p:sp>
      <p:sp>
        <p:nvSpPr>
          <p:cNvPr id="48" name="正方形/長方形 47"/>
          <p:cNvSpPr/>
          <p:nvPr/>
        </p:nvSpPr>
        <p:spPr bwMode="auto">
          <a:xfrm>
            <a:off x="6380602" y="1813664"/>
            <a:ext cx="90010" cy="5760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00469 -0.088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5.55556E-7 -0.08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9" grpId="0" animBg="1"/>
      <p:bldP spid="2" grpId="0" animBg="1"/>
      <p:bldP spid="3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068AB004-FBCF-4F89-8E30-6B92EB5EAB8A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19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>
                <a:solidFill>
                  <a:schemeClr val="tx2"/>
                </a:solidFill>
              </a:rPr>
              <a:t>渦度方程式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919659"/>
            <a:ext cx="7991475" cy="17002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339975" y="1702172"/>
            <a:ext cx="3095625" cy="1008062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359150" y="1448172"/>
            <a:ext cx="1141413" cy="4638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2400" baseline="0"/>
              <a:t>発散項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127250" y="2783259"/>
            <a:ext cx="3095625" cy="1008063"/>
          </a:xfrm>
          <a:prstGeom prst="rect">
            <a:avLst/>
          </a:prstGeom>
          <a:noFill/>
          <a:ln w="2857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843213" y="3680197"/>
            <a:ext cx="1944687" cy="4638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2400" baseline="0"/>
              <a:t>立ち上がり項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511800" y="2767384"/>
            <a:ext cx="3095625" cy="1008063"/>
          </a:xfrm>
          <a:prstGeom prst="rect">
            <a:avLst/>
          </a:prstGeom>
          <a:noFill/>
          <a:ln w="2857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6323013" y="3664322"/>
            <a:ext cx="1724025" cy="4638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2400" baseline="0"/>
              <a:t>ソレノイド項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327025" y="1846634"/>
            <a:ext cx="1655763" cy="1008063"/>
          </a:xfrm>
          <a:prstGeom prst="rect">
            <a:avLst/>
          </a:prstGeom>
          <a:noFill/>
          <a:ln w="28575" algn="ctr">
            <a:solidFill>
              <a:srgbClr val="FF7C8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-108520" y="1452986"/>
            <a:ext cx="2411983" cy="4638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ja-JP" altLang="en-US" sz="2400" baseline="0" dirty="0"/>
              <a:t>絶対渦度の発達</a:t>
            </a: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119063" y="4353073"/>
            <a:ext cx="5634037" cy="48577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発散項：気柱の伸縮による渦度の発達</a:t>
            </a: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107950" y="5162698"/>
            <a:ext cx="8945563" cy="485775"/>
          </a:xfrm>
          <a:prstGeom prst="rect">
            <a:avLst/>
          </a:prstGeom>
          <a:noFill/>
          <a:ln w="28575" algn="ctr">
            <a:solidFill>
              <a:srgbClr val="99CC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立ち上がり項：水平・鉛直両方向の風速シアによる渦度の発達</a:t>
            </a:r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119063" y="5967561"/>
            <a:ext cx="6918325" cy="485775"/>
          </a:xfrm>
          <a:prstGeom prst="rect">
            <a:avLst/>
          </a:prstGeom>
          <a:noFill/>
          <a:ln w="28575" algn="ctr">
            <a:solidFill>
              <a:srgbClr val="99CCFF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ソレノイド項：密度分布の違いによる渦度の発達</a:t>
            </a:r>
          </a:p>
        </p:txBody>
      </p:sp>
      <p:sp>
        <p:nvSpPr>
          <p:cNvPr id="25615" name="Rectangle 18"/>
          <p:cNvSpPr>
            <a:spLocks noChangeArrowheads="1"/>
          </p:cNvSpPr>
          <p:nvPr/>
        </p:nvSpPr>
        <p:spPr bwMode="auto">
          <a:xfrm>
            <a:off x="2916238" y="31091"/>
            <a:ext cx="6048375" cy="1142732"/>
          </a:xfrm>
          <a:prstGeom prst="rect">
            <a:avLst/>
          </a:prstGeom>
          <a:solidFill>
            <a:schemeClr val="bg1"/>
          </a:solidFill>
          <a:ln w="63500" algn="ctr">
            <a:solidFill>
              <a:srgbClr val="FF7C80"/>
            </a:solidFill>
            <a:miter lim="800000"/>
            <a:headEnd/>
            <a:tailEnd/>
          </a:ln>
        </p:spPr>
        <p:txBody>
          <a:bodyPr lIns="90000" tIns="190800" rIns="90000" bIns="46800" anchor="ctr">
            <a:spAutoFit/>
          </a:bodyPr>
          <a:lstStyle/>
          <a:p>
            <a:pPr algn="ctr"/>
            <a:r>
              <a:rPr lang="ja-JP" altLang="en-US" sz="4400"/>
              <a:t>ジグザグ観測では，さらに</a:t>
            </a:r>
            <a:r>
              <a:rPr lang="en-US" altLang="ja-JP" sz="4400"/>
              <a:t>!!</a:t>
            </a:r>
          </a:p>
          <a:p>
            <a:pPr algn="ctr"/>
            <a:r>
              <a:rPr lang="ja-JP" altLang="en-US" sz="4400"/>
              <a:t>渦の時間発展まで予測できる</a:t>
            </a:r>
          </a:p>
        </p:txBody>
      </p:sp>
    </p:spTree>
    <p:extLst>
      <p:ext uri="{BB962C8B-B14F-4D97-AF65-F5344CB8AC3E}">
        <p14:creationId xmlns:p14="http://schemas.microsoft.com/office/powerpoint/2010/main" val="7787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C087EAFE-85B0-4ED3-A1D3-847229E34617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2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発表の流れ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導入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観測概要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観測結果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まとめ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参考・引用文献</a:t>
            </a:r>
          </a:p>
        </p:txBody>
      </p:sp>
    </p:spTree>
    <p:extLst>
      <p:ext uri="{BB962C8B-B14F-4D97-AF65-F5344CB8AC3E}">
        <p14:creationId xmlns:p14="http://schemas.microsoft.com/office/powerpoint/2010/main" val="37938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36" y="692150"/>
            <a:ext cx="4649463" cy="435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48DFF9AC-AA24-4EDD-B760-BA24089475C5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20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pic>
        <p:nvPicPr>
          <p:cNvPr id="26627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46" y="5084588"/>
            <a:ext cx="3600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0" y="30163"/>
            <a:ext cx="914400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>
                <a:solidFill>
                  <a:schemeClr val="tx2"/>
                </a:solidFill>
              </a:rPr>
              <a:t>渦の発達</a:t>
            </a:r>
          </a:p>
        </p:txBody>
      </p:sp>
      <p:sp>
        <p:nvSpPr>
          <p:cNvPr id="26630" name="Rectangle 30"/>
          <p:cNvSpPr>
            <a:spLocks noChangeArrowheads="1"/>
          </p:cNvSpPr>
          <p:nvPr/>
        </p:nvSpPr>
        <p:spPr bwMode="auto">
          <a:xfrm>
            <a:off x="54421" y="6356176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北</a:t>
            </a:r>
          </a:p>
        </p:txBody>
      </p:sp>
      <p:sp>
        <p:nvSpPr>
          <p:cNvPr id="26631" name="Rectangle 31"/>
          <p:cNvSpPr>
            <a:spLocks noChangeArrowheads="1"/>
          </p:cNvSpPr>
          <p:nvPr/>
        </p:nvSpPr>
        <p:spPr bwMode="auto">
          <a:xfrm>
            <a:off x="3942209" y="6284738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/>
              <a:t>南</a:t>
            </a:r>
          </a:p>
        </p:txBody>
      </p:sp>
      <p:grpSp>
        <p:nvGrpSpPr>
          <p:cNvPr id="26633" name="Group 40"/>
          <p:cNvGrpSpPr>
            <a:grpSpLocks/>
          </p:cNvGrpSpPr>
          <p:nvPr/>
        </p:nvGrpSpPr>
        <p:grpSpPr bwMode="auto">
          <a:xfrm>
            <a:off x="1395413" y="4510112"/>
            <a:ext cx="587375" cy="1727200"/>
            <a:chOff x="378" y="3022"/>
            <a:chExt cx="506" cy="1298"/>
          </a:xfrm>
        </p:grpSpPr>
        <p:sp>
          <p:nvSpPr>
            <p:cNvPr id="26637" name="Line 41"/>
            <p:cNvSpPr>
              <a:spLocks noChangeShapeType="1"/>
            </p:cNvSpPr>
            <p:nvPr/>
          </p:nvSpPr>
          <p:spPr bwMode="auto">
            <a:xfrm>
              <a:off x="378" y="3022"/>
              <a:ext cx="0" cy="129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38" name="Line 42"/>
            <p:cNvSpPr>
              <a:spLocks noChangeShapeType="1"/>
            </p:cNvSpPr>
            <p:nvPr/>
          </p:nvSpPr>
          <p:spPr bwMode="auto">
            <a:xfrm flipH="1">
              <a:off x="877" y="3022"/>
              <a:ext cx="7" cy="129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6634" name="AutoShape 43"/>
          <p:cNvSpPr>
            <a:spLocks noChangeArrowheads="1"/>
          </p:cNvSpPr>
          <p:nvPr/>
        </p:nvSpPr>
        <p:spPr bwMode="auto">
          <a:xfrm>
            <a:off x="4143375" y="692150"/>
            <a:ext cx="2520950" cy="576263"/>
          </a:xfrm>
          <a:prstGeom prst="wedgeRoundRectCallout">
            <a:avLst>
              <a:gd name="adj1" fmla="val -47731"/>
              <a:gd name="adj2" fmla="val 76995"/>
              <a:gd name="adj3" fmla="val 16667"/>
            </a:avLst>
          </a:prstGeom>
          <a:solidFill>
            <a:schemeClr val="bg1"/>
          </a:solidFill>
          <a:ln w="50800" algn="ctr">
            <a:solidFill>
              <a:srgbClr val="6699FF"/>
            </a:solidFill>
            <a:miter lim="800000"/>
            <a:headEnd/>
            <a:tailEnd/>
          </a:ln>
        </p:spPr>
        <p:txBody>
          <a:bodyPr lIns="90000" tIns="190800" rIns="90000" bIns="46800" anchor="ctr" anchorCtr="1"/>
          <a:lstStyle/>
          <a:p>
            <a:pPr algn="ctr"/>
            <a:r>
              <a:rPr lang="ja-JP" altLang="en-US"/>
              <a:t>高気圧が弱まる</a:t>
            </a:r>
          </a:p>
        </p:txBody>
      </p:sp>
      <p:sp>
        <p:nvSpPr>
          <p:cNvPr id="26635" name="AutoShape 44"/>
          <p:cNvSpPr>
            <a:spLocks noChangeArrowheads="1"/>
          </p:cNvSpPr>
          <p:nvPr/>
        </p:nvSpPr>
        <p:spPr bwMode="auto">
          <a:xfrm>
            <a:off x="4286250" y="4581525"/>
            <a:ext cx="2520950" cy="576263"/>
          </a:xfrm>
          <a:prstGeom prst="wedgeRoundRectCallout">
            <a:avLst>
              <a:gd name="adj1" fmla="val -51324"/>
              <a:gd name="adj2" fmla="val -122727"/>
              <a:gd name="adj3" fmla="val 16667"/>
            </a:avLst>
          </a:prstGeom>
          <a:solidFill>
            <a:schemeClr val="bg1"/>
          </a:solidFill>
          <a:ln w="50800" algn="ctr">
            <a:solidFill>
              <a:srgbClr val="FF7C80"/>
            </a:solidFill>
            <a:miter lim="800000"/>
            <a:headEnd/>
            <a:tailEnd/>
          </a:ln>
        </p:spPr>
        <p:txBody>
          <a:bodyPr lIns="90000" tIns="190800" rIns="90000" bIns="46800" anchor="ctr" anchorCtr="1"/>
          <a:lstStyle/>
          <a:p>
            <a:pPr algn="ctr"/>
            <a:r>
              <a:rPr lang="ja-JP" altLang="en-US"/>
              <a:t>高気圧が強まる</a:t>
            </a:r>
          </a:p>
        </p:txBody>
      </p:sp>
      <p:sp>
        <p:nvSpPr>
          <p:cNvPr id="25612" name="Rectangle 68"/>
          <p:cNvSpPr>
            <a:spLocks noChangeArrowheads="1"/>
          </p:cNvSpPr>
          <p:nvPr/>
        </p:nvSpPr>
        <p:spPr bwMode="auto">
          <a:xfrm>
            <a:off x="4697413" y="2092205"/>
            <a:ext cx="4370387" cy="1550467"/>
          </a:xfrm>
          <a:prstGeom prst="rect">
            <a:avLst/>
          </a:prstGeom>
          <a:noFill/>
          <a:ln w="76200" algn="ctr">
            <a:solidFill>
              <a:srgbClr val="FF7C80"/>
            </a:solidFill>
            <a:miter lim="800000"/>
            <a:headEnd/>
            <a:tailEnd/>
          </a:ln>
        </p:spPr>
        <p:txBody>
          <a:bodyPr wrap="none" lIns="90000" tIns="190800" rIns="90000" bIns="46800" anchor="ctr" anchorCtr="1"/>
          <a:lstStyle/>
          <a:p>
            <a:pPr algn="ctr"/>
            <a:r>
              <a:rPr lang="ja-JP" altLang="en-US" sz="4800" dirty="0" smtClean="0"/>
              <a:t>メソ高気圧が</a:t>
            </a:r>
            <a:endParaRPr lang="ja-JP" altLang="en-US" sz="4800" dirty="0"/>
          </a:p>
          <a:p>
            <a:pPr algn="ctr"/>
            <a:r>
              <a:rPr lang="ja-JP" altLang="en-US" sz="4800" dirty="0"/>
              <a:t>今後発達</a:t>
            </a:r>
            <a:r>
              <a:rPr lang="ja-JP" altLang="en-US" sz="4800" dirty="0" smtClean="0"/>
              <a:t>することを示唆</a:t>
            </a:r>
            <a:endParaRPr lang="en-US" altLang="ja-JP" sz="4800" dirty="0"/>
          </a:p>
        </p:txBody>
      </p:sp>
      <p:sp>
        <p:nvSpPr>
          <p:cNvPr id="18" name="角丸四角形 17"/>
          <p:cNvSpPr/>
          <p:nvPr/>
        </p:nvSpPr>
        <p:spPr bwMode="auto">
          <a:xfrm rot="5400000">
            <a:off x="40183" y="3591962"/>
            <a:ext cx="1990777" cy="522387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05203" y="188640"/>
            <a:ext cx="360387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縦軸：高度</a:t>
            </a:r>
            <a:r>
              <a:rPr lang="en-US" altLang="ja-JP" dirty="0" smtClean="0"/>
              <a:t>(m)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横軸：観測点番号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941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37518ACE-3EA3-4790-B9A8-97A08411BA26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21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-26988"/>
            <a:ext cx="9144000" cy="519113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 dirty="0">
                <a:solidFill>
                  <a:schemeClr val="tx2"/>
                </a:solidFill>
              </a:rPr>
              <a:t>まとめ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-323850" y="2246189"/>
            <a:ext cx="9720263" cy="790575"/>
          </a:xfrm>
          <a:prstGeom prst="rect">
            <a:avLst/>
          </a:prstGeom>
          <a:noFill/>
          <a:ln w="50800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lIns="90000" tIns="190800" rIns="90000" bIns="46800" anchor="b" anchorCtr="1"/>
          <a:lstStyle/>
          <a:p>
            <a:pPr algn="ctr"/>
            <a:endParaRPr lang="ja-JP" altLang="ja-JP" sz="360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-323850" y="3542383"/>
            <a:ext cx="9864725" cy="1312812"/>
          </a:xfrm>
          <a:prstGeom prst="rect">
            <a:avLst/>
          </a:prstGeom>
          <a:noFill/>
          <a:ln w="50800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lIns="90000" tIns="190800" rIns="90000" bIns="46800" anchor="b" anchorCtr="1"/>
          <a:lstStyle/>
          <a:p>
            <a:pPr algn="ctr"/>
            <a:endParaRPr lang="ja-JP" altLang="ja-JP" sz="3600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05692" y="2246189"/>
            <a:ext cx="6986588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190800" rIns="90000" bIns="46800" anchor="b" anchorCtr="1"/>
          <a:lstStyle/>
          <a:p>
            <a:r>
              <a:rPr lang="ja-JP" altLang="en-US" sz="4400" b="0" dirty="0"/>
              <a:t>◇</a:t>
            </a:r>
            <a:r>
              <a:rPr lang="ja-JP" altLang="en-US" sz="4400" b="0" dirty="0" smtClean="0"/>
              <a:t>メソスケールの</a:t>
            </a:r>
            <a:r>
              <a:rPr lang="ja-JP" altLang="en-US" sz="4400" b="0" dirty="0"/>
              <a:t>高・低気圧の存在を示唆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204788" y="3905127"/>
            <a:ext cx="7351990" cy="19001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4400" b="0" dirty="0" smtClean="0"/>
              <a:t>◇メソ高気圧</a:t>
            </a:r>
            <a:r>
              <a:rPr lang="ja-JP" altLang="en-US" sz="4400" b="0" dirty="0"/>
              <a:t>渦の存在と形成</a:t>
            </a:r>
            <a:r>
              <a:rPr lang="ja-JP" altLang="en-US" sz="4400" b="0" dirty="0" smtClean="0"/>
              <a:t>過程が明らか</a:t>
            </a:r>
            <a:r>
              <a:rPr lang="ja-JP" altLang="en-US" sz="4400" b="0" dirty="0"/>
              <a:t>に</a:t>
            </a:r>
          </a:p>
          <a:p>
            <a:r>
              <a:rPr lang="ja-JP" altLang="en-US" sz="4400" b="0" dirty="0" smtClean="0"/>
              <a:t>◇高気圧</a:t>
            </a:r>
            <a:r>
              <a:rPr lang="ja-JP" altLang="en-US" sz="4400" b="0" dirty="0"/>
              <a:t>の発達を示唆</a:t>
            </a:r>
          </a:p>
          <a:p>
            <a:endParaRPr lang="ja-JP" altLang="en-US" sz="4400" b="0" dirty="0"/>
          </a:p>
          <a:p>
            <a:endParaRPr lang="en-US" altLang="ja-JP" sz="4400" b="0" dirty="0"/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107504" y="5157192"/>
            <a:ext cx="8892480" cy="981075"/>
          </a:xfrm>
          <a:prstGeom prst="rect">
            <a:avLst/>
          </a:prstGeom>
          <a:solidFill>
            <a:srgbClr val="FF7C80">
              <a:alpha val="5882"/>
            </a:srgbClr>
          </a:solidFill>
          <a:ln w="50800" algn="ctr">
            <a:solidFill>
              <a:srgbClr val="FF7C80"/>
            </a:solidFill>
            <a:miter lim="800000"/>
            <a:headEnd/>
            <a:tailEnd/>
          </a:ln>
        </p:spPr>
        <p:txBody>
          <a:bodyPr wrap="none" lIns="90000" tIns="190800" rIns="90000" bIns="46800" anchor="b" anchorCtr="1"/>
          <a:lstStyle/>
          <a:p>
            <a:pPr algn="ctr"/>
            <a:r>
              <a:rPr lang="ja-JP" altLang="en-US" sz="4800"/>
              <a:t>局所的な</a:t>
            </a:r>
            <a:r>
              <a:rPr lang="en-US" altLang="ja-JP" sz="4800"/>
              <a:t>SST</a:t>
            </a:r>
            <a:r>
              <a:rPr lang="ja-JP" altLang="en-US" sz="4800"/>
              <a:t>が大気に与える影響，観測の重要性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95373" y="2041959"/>
            <a:ext cx="3168352" cy="35378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-26144" y="2134118"/>
            <a:ext cx="3398837" cy="5869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 anchor="b" anchorCtr="1">
            <a:spAutoFit/>
          </a:bodyPr>
          <a:lstStyle/>
          <a:p>
            <a:pPr algn="ctr"/>
            <a:r>
              <a:rPr lang="en-US" altLang="ja-JP" sz="4800" dirty="0"/>
              <a:t>30</a:t>
            </a:r>
            <a:r>
              <a:rPr lang="ja-JP" altLang="en-US" sz="4800" dirty="0"/>
              <a:t>分間隔の観測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07504" y="3303390"/>
            <a:ext cx="2736280" cy="35378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35496" y="3361628"/>
            <a:ext cx="2808288" cy="5869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 anchor="b" anchorCtr="1">
            <a:spAutoFit/>
          </a:bodyPr>
          <a:lstStyle/>
          <a:p>
            <a:pPr algn="ctr"/>
            <a:r>
              <a:rPr lang="ja-JP" altLang="en-US" sz="4800" dirty="0"/>
              <a:t>ジグザグ観測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323851" y="511319"/>
            <a:ext cx="9720263" cy="14055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 smtClean="0"/>
          </a:p>
          <a:p>
            <a:pPr algn="ctr"/>
            <a:r>
              <a:rPr kumimoji="1" lang="en-US" altLang="ja-JP" sz="4000" dirty="0" smtClean="0"/>
              <a:t>2010</a:t>
            </a:r>
            <a:r>
              <a:rPr kumimoji="1" lang="ja-JP" altLang="en-US" sz="4000" dirty="0" smtClean="0"/>
              <a:t>年</a:t>
            </a:r>
            <a:r>
              <a:rPr kumimoji="1" lang="en-US" altLang="ja-JP" sz="4000" dirty="0" smtClean="0"/>
              <a:t>6</a:t>
            </a:r>
            <a:r>
              <a:rPr kumimoji="1" lang="ja-JP" altLang="en-US" sz="4000" dirty="0" smtClean="0"/>
              <a:t>月，三陸沖海域において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ラジオゾンデ受信機</a:t>
            </a:r>
            <a:r>
              <a:rPr kumimoji="1" lang="en-US" altLang="ja-JP" sz="4000" dirty="0" smtClean="0"/>
              <a:t>6</a:t>
            </a:r>
            <a:r>
              <a:rPr kumimoji="1" lang="ja-JP" altLang="en-US" sz="4000" dirty="0" smtClean="0"/>
              <a:t>台を用いた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革新的な気象観測</a:t>
            </a:r>
            <a:r>
              <a:rPr kumimoji="1" lang="ja-JP" altLang="en-US" sz="4000" dirty="0" smtClean="0"/>
              <a:t>を行った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271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&lt;</a:t>
            </a:r>
            <a:fld id="{68B9C67E-0751-48E5-9360-F529B429BEAC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>
                <a:defRPr/>
              </a:pPr>
              <a:t>22</a:t>
            </a:fld>
            <a:r>
              <a:rPr lang="en-US" altLang="ja-JP" smtClean="0"/>
              <a:t>&gt;</a:t>
            </a:r>
            <a:endParaRPr lang="en-US" altLang="ja-JP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26988"/>
            <a:ext cx="9144000" cy="525401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ja-JP" altLang="en-US" b="0" u="sng" baseline="0" dirty="0" smtClean="0">
                <a:solidFill>
                  <a:schemeClr val="tx2"/>
                </a:solidFill>
              </a:rPr>
              <a:t>参考・引用文献</a:t>
            </a:r>
            <a:endParaRPr lang="ja-JP" altLang="en-US" b="0" u="sng" baseline="0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89502" y="692696"/>
            <a:ext cx="8964996" cy="555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rtlCol="0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n-US" altLang="ja-JP" b="0" kern="100" dirty="0" err="1">
                <a:latin typeface="Times New Roman"/>
                <a:ea typeface="ＭＳ 明朝"/>
              </a:rPr>
              <a:t>Kushnir</a:t>
            </a:r>
            <a:r>
              <a:rPr lang="en-US" altLang="ja-JP" b="0" kern="100" dirty="0">
                <a:latin typeface="Times New Roman"/>
                <a:ea typeface="ＭＳ 明朝"/>
              </a:rPr>
              <a:t>, Y., W.A. Robinson, I. Blade, N.M.J. Hall, S. </a:t>
            </a:r>
            <a:r>
              <a:rPr lang="en-US" altLang="ja-JP" b="0" kern="100" dirty="0" err="1">
                <a:latin typeface="Times New Roman"/>
                <a:ea typeface="ＭＳ 明朝"/>
              </a:rPr>
              <a:t>Peng</a:t>
            </a:r>
            <a:r>
              <a:rPr lang="en-US" altLang="ja-JP" b="0" kern="100" dirty="0">
                <a:latin typeface="Times New Roman"/>
                <a:ea typeface="ＭＳ 明朝"/>
              </a:rPr>
              <a:t> and R. Sutton 2002: Atmospheric GCM response to </a:t>
            </a:r>
            <a:r>
              <a:rPr lang="en-US" altLang="ja-JP" b="0" kern="100" dirty="0" err="1">
                <a:latin typeface="Times New Roman"/>
                <a:ea typeface="ＭＳ 明朝"/>
              </a:rPr>
              <a:t>extratropical</a:t>
            </a:r>
            <a:r>
              <a:rPr lang="en-US" altLang="ja-JP" b="0" kern="100" dirty="0">
                <a:latin typeface="Times New Roman"/>
                <a:ea typeface="ＭＳ 明朝"/>
              </a:rPr>
              <a:t> SST anomalies: synthesis and evaluation, </a:t>
            </a:r>
            <a:r>
              <a:rPr lang="en-US" altLang="ja-JP" b="0" i="1" kern="100" dirty="0">
                <a:latin typeface="Times New Roman"/>
                <a:ea typeface="ＭＳ 明朝"/>
              </a:rPr>
              <a:t>J. Climate</a:t>
            </a:r>
            <a:r>
              <a:rPr lang="en-US" altLang="ja-JP" b="0" kern="100" dirty="0">
                <a:latin typeface="Times New Roman"/>
                <a:ea typeface="ＭＳ 明朝"/>
              </a:rPr>
              <a:t>, </a:t>
            </a:r>
            <a:r>
              <a:rPr lang="en-US" altLang="ja-JP" kern="100" dirty="0">
                <a:latin typeface="Times New Roman"/>
                <a:ea typeface="ＭＳ 明朝"/>
              </a:rPr>
              <a:t>15</a:t>
            </a:r>
            <a:r>
              <a:rPr lang="en-US" altLang="ja-JP" b="0" kern="100" dirty="0">
                <a:latin typeface="Times New Roman"/>
                <a:ea typeface="ＭＳ 明朝"/>
              </a:rPr>
              <a:t>, 2233-2256</a:t>
            </a:r>
            <a:r>
              <a:rPr lang="en-US" altLang="ja-JP" b="0" kern="100" dirty="0" smtClean="0">
                <a:latin typeface="Times New Roman"/>
                <a:ea typeface="ＭＳ 明朝"/>
              </a:rPr>
              <a:t>.</a:t>
            </a:r>
          </a:p>
          <a:p>
            <a:pPr marL="228600" indent="-228600" algn="just">
              <a:spcAft>
                <a:spcPts val="0"/>
              </a:spcAft>
            </a:pPr>
            <a:r>
              <a:rPr lang="en-US" altLang="ja-JP" b="0" kern="100" dirty="0" err="1">
                <a:latin typeface="Times New Roman"/>
                <a:ea typeface="ＭＳ 明朝"/>
              </a:rPr>
              <a:t>Nonaka</a:t>
            </a:r>
            <a:r>
              <a:rPr lang="en-US" altLang="ja-JP" b="0" kern="100" dirty="0">
                <a:latin typeface="Times New Roman"/>
                <a:ea typeface="ＭＳ 明朝"/>
              </a:rPr>
              <a:t>, M. and S.-P. </a:t>
            </a:r>
            <a:r>
              <a:rPr lang="en-US" altLang="ja-JP" b="0" kern="100" dirty="0" err="1">
                <a:latin typeface="Times New Roman"/>
                <a:ea typeface="ＭＳ 明朝"/>
              </a:rPr>
              <a:t>Xie</a:t>
            </a:r>
            <a:r>
              <a:rPr lang="en-US" altLang="ja-JP" b="0" kern="100" dirty="0">
                <a:latin typeface="Times New Roman"/>
                <a:ea typeface="ＭＳ 明朝"/>
              </a:rPr>
              <a:t>, 2003: </a:t>
            </a:r>
            <a:r>
              <a:rPr lang="en-US" altLang="ja-JP" b="0" kern="100" dirty="0" err="1">
                <a:latin typeface="Times New Roman"/>
                <a:ea typeface="ＭＳ 明朝"/>
              </a:rPr>
              <a:t>Covariations</a:t>
            </a:r>
            <a:r>
              <a:rPr lang="en-US" altLang="ja-JP" b="0" kern="100" dirty="0">
                <a:latin typeface="Times New Roman"/>
                <a:ea typeface="ＭＳ 明朝"/>
              </a:rPr>
              <a:t> of sea surface temperature and wind over the </a:t>
            </a:r>
            <a:r>
              <a:rPr lang="en-US" altLang="ja-JP" b="0" kern="100" dirty="0" err="1">
                <a:latin typeface="Times New Roman"/>
                <a:ea typeface="ＭＳ 明朝"/>
              </a:rPr>
              <a:t>Kuroshio</a:t>
            </a:r>
            <a:r>
              <a:rPr lang="en-US" altLang="ja-JP" b="0" kern="100" dirty="0">
                <a:latin typeface="Times New Roman"/>
                <a:ea typeface="ＭＳ 明朝"/>
              </a:rPr>
              <a:t> and its extension: Evidence for ocean-to atmosphere feedback, J. Climate, </a:t>
            </a:r>
            <a:r>
              <a:rPr lang="en-US" altLang="ja-JP" kern="100" dirty="0">
                <a:latin typeface="Times New Roman"/>
                <a:ea typeface="ＭＳ 明朝"/>
              </a:rPr>
              <a:t>16</a:t>
            </a:r>
            <a:r>
              <a:rPr lang="en-US" altLang="ja-JP" b="0" kern="100" dirty="0">
                <a:latin typeface="Times New Roman"/>
                <a:ea typeface="ＭＳ 明朝"/>
              </a:rPr>
              <a:t>, 1404-1413</a:t>
            </a:r>
            <a:r>
              <a:rPr lang="en-US" altLang="ja-JP" b="0" kern="100" dirty="0" smtClean="0">
                <a:latin typeface="Times New Roman"/>
                <a:ea typeface="ＭＳ 明朝"/>
              </a:rPr>
              <a:t>.</a:t>
            </a:r>
          </a:p>
          <a:p>
            <a:pPr marL="228600" indent="-228600" algn="just">
              <a:spcAft>
                <a:spcPts val="0"/>
              </a:spcAft>
            </a:pPr>
            <a:r>
              <a:rPr lang="en-US" altLang="ja-JP" b="0" kern="100" dirty="0">
                <a:latin typeface="Times New Roman"/>
                <a:ea typeface="ＭＳ 明朝"/>
              </a:rPr>
              <a:t>Wallace, J. M., T. P. Mitchell, and C. </a:t>
            </a:r>
            <a:r>
              <a:rPr lang="en-US" altLang="ja-JP" b="0" kern="100" dirty="0" err="1">
                <a:latin typeface="Times New Roman"/>
                <a:ea typeface="ＭＳ 明朝"/>
              </a:rPr>
              <a:t>Deser</a:t>
            </a:r>
            <a:r>
              <a:rPr lang="en-US" altLang="ja-JP" b="0" kern="100" dirty="0">
                <a:latin typeface="Times New Roman"/>
                <a:ea typeface="ＭＳ 明朝"/>
              </a:rPr>
              <a:t>, 1989: The influence of sea surface temperature on surface wind in the eastern equatorial Pacific: Seasonal and </a:t>
            </a:r>
            <a:r>
              <a:rPr lang="en-US" altLang="ja-JP" b="0" kern="100" dirty="0" err="1">
                <a:latin typeface="Times New Roman"/>
                <a:ea typeface="ＭＳ 明朝"/>
              </a:rPr>
              <a:t>interannual</a:t>
            </a:r>
            <a:r>
              <a:rPr lang="en-US" altLang="ja-JP" b="0" kern="100" dirty="0">
                <a:latin typeface="Times New Roman"/>
                <a:ea typeface="ＭＳ 明朝"/>
              </a:rPr>
              <a:t> variability, J. Climate, </a:t>
            </a:r>
            <a:r>
              <a:rPr lang="en-US" altLang="ja-JP" kern="100" dirty="0">
                <a:latin typeface="Times New Roman"/>
                <a:ea typeface="ＭＳ 明朝"/>
              </a:rPr>
              <a:t>2</a:t>
            </a:r>
            <a:r>
              <a:rPr lang="en-US" altLang="ja-JP" b="0" kern="100" dirty="0">
                <a:latin typeface="Times New Roman"/>
                <a:ea typeface="ＭＳ 明朝"/>
              </a:rPr>
              <a:t>, 1492-1499</a:t>
            </a:r>
            <a:r>
              <a:rPr lang="en-US" altLang="ja-JP" b="0" kern="100" dirty="0" smtClean="0">
                <a:latin typeface="Times New Roman"/>
                <a:ea typeface="ＭＳ 明朝"/>
              </a:rPr>
              <a:t>.</a:t>
            </a:r>
          </a:p>
          <a:p>
            <a:pPr marL="228600" indent="-228600" algn="just">
              <a:spcAft>
                <a:spcPts val="0"/>
              </a:spcAft>
            </a:pPr>
            <a:r>
              <a:rPr lang="en-US" altLang="ja-JP" b="0" kern="100" dirty="0" err="1">
                <a:latin typeface="Times New Roman"/>
                <a:ea typeface="ＭＳ 明朝"/>
              </a:rPr>
              <a:t>Tanimoto</a:t>
            </a:r>
            <a:r>
              <a:rPr lang="en-US" altLang="ja-JP" b="0" kern="100" dirty="0">
                <a:latin typeface="Times New Roman"/>
                <a:ea typeface="ＭＳ 明朝"/>
              </a:rPr>
              <a:t>, Y., S.-P. </a:t>
            </a:r>
            <a:r>
              <a:rPr lang="en-US" altLang="ja-JP" b="0" kern="100" dirty="0" err="1">
                <a:latin typeface="Times New Roman"/>
                <a:ea typeface="ＭＳ 明朝"/>
              </a:rPr>
              <a:t>Xie</a:t>
            </a:r>
            <a:r>
              <a:rPr lang="en-US" altLang="ja-JP" b="0" kern="100" dirty="0">
                <a:latin typeface="Times New Roman"/>
                <a:ea typeface="ＭＳ 明朝"/>
              </a:rPr>
              <a:t>, K. Kai, H. </a:t>
            </a:r>
            <a:r>
              <a:rPr lang="en-US" altLang="ja-JP" b="0" kern="100" dirty="0" err="1">
                <a:latin typeface="Times New Roman"/>
                <a:ea typeface="ＭＳ 明朝"/>
              </a:rPr>
              <a:t>Okajima</a:t>
            </a:r>
            <a:r>
              <a:rPr lang="en-US" altLang="ja-JP" b="0" kern="100" dirty="0">
                <a:latin typeface="Times New Roman"/>
                <a:ea typeface="ＭＳ 明朝"/>
              </a:rPr>
              <a:t>, H. </a:t>
            </a:r>
            <a:r>
              <a:rPr lang="en-US" altLang="ja-JP" b="0" kern="100" dirty="0" err="1">
                <a:latin typeface="Times New Roman"/>
                <a:ea typeface="ＭＳ 明朝"/>
              </a:rPr>
              <a:t>Tokinaga</a:t>
            </a:r>
            <a:r>
              <a:rPr lang="en-US" altLang="ja-JP" b="0" kern="100" dirty="0">
                <a:latin typeface="Times New Roman"/>
                <a:ea typeface="ＭＳ 明朝"/>
              </a:rPr>
              <a:t>, T. Murayama, M. </a:t>
            </a:r>
            <a:r>
              <a:rPr lang="en-US" altLang="ja-JP" b="0" kern="100" dirty="0" err="1">
                <a:latin typeface="Times New Roman"/>
                <a:ea typeface="ＭＳ 明朝"/>
              </a:rPr>
              <a:t>Nonaka</a:t>
            </a:r>
            <a:r>
              <a:rPr lang="en-US" altLang="ja-JP" b="0" kern="100" dirty="0">
                <a:latin typeface="Times New Roman"/>
                <a:ea typeface="ＭＳ 明朝"/>
              </a:rPr>
              <a:t>, and H. Nakamura, 2009: Observations of marine atmospheric boundary layer transitions across the summer </a:t>
            </a:r>
            <a:r>
              <a:rPr lang="en-US" altLang="ja-JP" b="0" kern="100" dirty="0" err="1">
                <a:latin typeface="Times New Roman"/>
                <a:ea typeface="ＭＳ 明朝"/>
              </a:rPr>
              <a:t>Kuroshio</a:t>
            </a:r>
            <a:r>
              <a:rPr lang="en-US" altLang="ja-JP" b="0" kern="100" dirty="0">
                <a:latin typeface="Times New Roman"/>
                <a:ea typeface="ＭＳ 明朝"/>
              </a:rPr>
              <a:t> Extension, Journal of Climate, </a:t>
            </a:r>
            <a:r>
              <a:rPr lang="en-US" altLang="ja-JP" kern="100" dirty="0">
                <a:latin typeface="Times New Roman"/>
                <a:ea typeface="ＭＳ 明朝"/>
              </a:rPr>
              <a:t>22</a:t>
            </a:r>
            <a:r>
              <a:rPr lang="en-US" altLang="ja-JP" b="0" kern="100" dirty="0">
                <a:latin typeface="Times New Roman"/>
                <a:ea typeface="ＭＳ 明朝"/>
              </a:rPr>
              <a:t>, 1360-1374</a:t>
            </a:r>
            <a:r>
              <a:rPr lang="en-US" altLang="ja-JP" b="0" kern="100" dirty="0" smtClean="0">
                <a:latin typeface="Times New Roman"/>
                <a:ea typeface="ＭＳ 明朝"/>
              </a:rPr>
              <a:t>.</a:t>
            </a:r>
          </a:p>
          <a:p>
            <a:pPr marL="228600" indent="-228600" algn="just">
              <a:spcAft>
                <a:spcPts val="0"/>
              </a:spcAft>
            </a:pPr>
            <a:r>
              <a:rPr lang="en-US" altLang="ja-JP" b="0" kern="100" dirty="0">
                <a:latin typeface="Times New Roman"/>
                <a:ea typeface="ＭＳ 明朝"/>
              </a:rPr>
              <a:t>Miyazawa, Y., R. Zhang, X. </a:t>
            </a:r>
            <a:r>
              <a:rPr lang="en-US" altLang="ja-JP" b="0" kern="100" dirty="0" err="1">
                <a:latin typeface="Times New Roman"/>
                <a:ea typeface="ＭＳ 明朝"/>
              </a:rPr>
              <a:t>Guo</a:t>
            </a:r>
            <a:r>
              <a:rPr lang="en-US" altLang="ja-JP" b="0" kern="100" dirty="0">
                <a:latin typeface="Times New Roman"/>
                <a:ea typeface="ＭＳ 明朝"/>
              </a:rPr>
              <a:t>, H. Tamura, D. </a:t>
            </a:r>
            <a:r>
              <a:rPr lang="en-US" altLang="ja-JP" b="0" kern="100" dirty="0" err="1">
                <a:latin typeface="Times New Roman"/>
                <a:ea typeface="ＭＳ 明朝"/>
              </a:rPr>
              <a:t>Ambe</a:t>
            </a:r>
            <a:r>
              <a:rPr lang="en-US" altLang="ja-JP" b="0" kern="100" dirty="0">
                <a:latin typeface="Times New Roman"/>
                <a:ea typeface="ＭＳ 明朝"/>
              </a:rPr>
              <a:t>, J.-S. Lee, A. </a:t>
            </a:r>
            <a:r>
              <a:rPr lang="en-US" altLang="ja-JP" b="0" kern="100" dirty="0" err="1">
                <a:latin typeface="Times New Roman"/>
                <a:ea typeface="ＭＳ 明朝"/>
              </a:rPr>
              <a:t>Okuno</a:t>
            </a:r>
            <a:r>
              <a:rPr lang="en-US" altLang="ja-JP" b="0" kern="100" dirty="0">
                <a:latin typeface="Times New Roman"/>
                <a:ea typeface="ＭＳ 明朝"/>
              </a:rPr>
              <a:t>, H. </a:t>
            </a:r>
            <a:r>
              <a:rPr lang="en-US" altLang="ja-JP" b="0" kern="100" dirty="0" err="1">
                <a:latin typeface="Times New Roman"/>
                <a:ea typeface="ＭＳ 明朝"/>
              </a:rPr>
              <a:t>Yoshinari</a:t>
            </a:r>
            <a:r>
              <a:rPr lang="en-US" altLang="ja-JP" b="0" kern="100" dirty="0">
                <a:latin typeface="Times New Roman"/>
                <a:ea typeface="ＭＳ 明朝"/>
              </a:rPr>
              <a:t>, T. </a:t>
            </a:r>
            <a:r>
              <a:rPr lang="en-US" altLang="ja-JP" b="0" kern="100" dirty="0" err="1">
                <a:latin typeface="Times New Roman"/>
                <a:ea typeface="ＭＳ 明朝"/>
              </a:rPr>
              <a:t>Setou</a:t>
            </a:r>
            <a:r>
              <a:rPr lang="en-US" altLang="ja-JP" b="0" kern="100" dirty="0">
                <a:latin typeface="Times New Roman"/>
                <a:ea typeface="ＭＳ 明朝"/>
              </a:rPr>
              <a:t>, and K. Komatsu, 2009: Water mass variability in the western North Pacific detected in a 15-year eddy resolving ocean reanalysis, </a:t>
            </a:r>
            <a:r>
              <a:rPr lang="en-US" altLang="ja-JP" b="0" i="1" kern="100" dirty="0">
                <a:latin typeface="Times New Roman"/>
                <a:ea typeface="ＭＳ 明朝"/>
              </a:rPr>
              <a:t>J. </a:t>
            </a:r>
            <a:r>
              <a:rPr lang="en-US" altLang="ja-JP" b="0" i="1" kern="100" dirty="0" err="1">
                <a:latin typeface="Times New Roman"/>
                <a:ea typeface="ＭＳ 明朝"/>
              </a:rPr>
              <a:t>Oceanogr</a:t>
            </a:r>
            <a:r>
              <a:rPr lang="en-US" altLang="ja-JP" b="0" kern="100" dirty="0">
                <a:latin typeface="Times New Roman"/>
                <a:ea typeface="ＭＳ 明朝"/>
              </a:rPr>
              <a:t>., </a:t>
            </a:r>
            <a:r>
              <a:rPr lang="en-US" altLang="ja-JP" kern="100" dirty="0">
                <a:latin typeface="Times New Roman"/>
                <a:ea typeface="ＭＳ 明朝"/>
              </a:rPr>
              <a:t>65</a:t>
            </a:r>
            <a:r>
              <a:rPr lang="en-US" altLang="ja-JP" b="0" kern="100" dirty="0">
                <a:latin typeface="Times New Roman"/>
                <a:ea typeface="ＭＳ 明朝"/>
              </a:rPr>
              <a:t>, 737-756.</a:t>
            </a:r>
          </a:p>
          <a:p>
            <a:pPr marL="228600" indent="-228600" algn="just">
              <a:spcAft>
                <a:spcPts val="0"/>
              </a:spcAft>
            </a:pPr>
            <a:r>
              <a:rPr lang="ja-JP" altLang="en-US" b="0" kern="100" dirty="0" smtClean="0">
                <a:latin typeface="Times New Roman"/>
                <a:ea typeface="ＭＳ 明朝"/>
              </a:rPr>
              <a:t>長期</a:t>
            </a:r>
            <a:r>
              <a:rPr lang="ja-JP" altLang="en-US" b="0" kern="100" dirty="0">
                <a:latin typeface="Times New Roman"/>
                <a:ea typeface="ＭＳ 明朝"/>
              </a:rPr>
              <a:t>再解析</a:t>
            </a:r>
            <a:r>
              <a:rPr lang="en-US" altLang="ja-JP" b="0" kern="100" dirty="0">
                <a:latin typeface="Times New Roman"/>
                <a:ea typeface="ＭＳ 明朝"/>
              </a:rPr>
              <a:t>JRA25</a:t>
            </a:r>
            <a:r>
              <a:rPr lang="ja-JP" altLang="en-US" b="0" kern="100" dirty="0">
                <a:latin typeface="Times New Roman"/>
                <a:ea typeface="ＭＳ 明朝"/>
              </a:rPr>
              <a:t>　</a:t>
            </a:r>
            <a:r>
              <a:rPr lang="en-US" altLang="ja-JP" b="0" kern="100" dirty="0">
                <a:latin typeface="Times New Roman"/>
                <a:ea typeface="ＭＳ 明朝"/>
                <a:hlinkClick r:id="rId2"/>
              </a:rPr>
              <a:t>http://</a:t>
            </a:r>
            <a:r>
              <a:rPr lang="en-US" altLang="ja-JP" b="0" kern="100" dirty="0" smtClean="0">
                <a:latin typeface="Times New Roman"/>
                <a:ea typeface="ＭＳ 明朝"/>
                <a:hlinkClick r:id="rId2"/>
              </a:rPr>
              <a:t>jra.kishou.go.jp/JRA-25/index_jp.html</a:t>
            </a:r>
            <a:endParaRPr lang="en-US" altLang="ja-JP" b="0" kern="100" dirty="0" smtClean="0">
              <a:latin typeface="Times New Roman"/>
              <a:ea typeface="ＭＳ 明朝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ja-JP" altLang="en-US" b="0" kern="100" dirty="0">
                <a:latin typeface="Times New Roman"/>
                <a:ea typeface="ＭＳ 明朝"/>
              </a:rPr>
              <a:t>明星電気　</a:t>
            </a:r>
            <a:r>
              <a:rPr lang="en-US" altLang="ja-JP" b="0" kern="100" dirty="0">
                <a:latin typeface="Times New Roman"/>
                <a:ea typeface="ＭＳ 明朝"/>
                <a:hlinkClick r:id="rId3"/>
              </a:rPr>
              <a:t>http://</a:t>
            </a:r>
            <a:r>
              <a:rPr lang="en-US" altLang="ja-JP" b="0" kern="100" dirty="0" smtClean="0">
                <a:latin typeface="Times New Roman"/>
                <a:ea typeface="ＭＳ 明朝"/>
                <a:hlinkClick r:id="rId3"/>
              </a:rPr>
              <a:t>www.meisei.co.jp/products/meteo/rs06ggps.html</a:t>
            </a:r>
            <a:endParaRPr lang="en-US" altLang="ja-JP" b="0" kern="100" dirty="0" smtClean="0">
              <a:latin typeface="Times New Roman"/>
              <a:ea typeface="ＭＳ 明朝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ja-JP" altLang="en-US" b="0" kern="100" dirty="0" smtClean="0">
                <a:latin typeface="Times New Roman"/>
                <a:ea typeface="ＭＳ 明朝"/>
              </a:rPr>
              <a:t>気象庁　</a:t>
            </a:r>
            <a:r>
              <a:rPr lang="en-US" altLang="ja-JP" b="0" kern="100" dirty="0">
                <a:latin typeface="Times New Roman"/>
                <a:ea typeface="ＭＳ 明朝"/>
                <a:hlinkClick r:id="rId4"/>
              </a:rPr>
              <a:t>http://</a:t>
            </a:r>
            <a:r>
              <a:rPr lang="en-US" altLang="ja-JP" b="0" kern="100" dirty="0" smtClean="0">
                <a:latin typeface="Times New Roman"/>
                <a:ea typeface="ＭＳ 明朝"/>
                <a:hlinkClick r:id="rId4"/>
              </a:rPr>
              <a:t>www.jma.go.jp/jma/index.html</a:t>
            </a:r>
            <a:endParaRPr lang="en-US" altLang="ja-JP" b="0" kern="100" dirty="0" smtClean="0">
              <a:latin typeface="Times New Roman"/>
              <a:ea typeface="ＭＳ 明朝"/>
            </a:endParaRPr>
          </a:p>
          <a:p>
            <a:endParaRPr kumimoji="1" lang="ja-JP" altLang="en-US" b="0" dirty="0"/>
          </a:p>
        </p:txBody>
      </p:sp>
    </p:spTree>
    <p:extLst>
      <p:ext uri="{BB962C8B-B14F-4D97-AF65-F5344CB8AC3E}">
        <p14:creationId xmlns:p14="http://schemas.microsoft.com/office/powerpoint/2010/main" val="13052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39B113FD-8556-4B34-87D6-3E0CA1437361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23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5413" y="188913"/>
            <a:ext cx="8893175" cy="118468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ja-JP" altLang="en-US" sz="4000" b="0" baseline="0" dirty="0" smtClean="0">
                <a:solidFill>
                  <a:schemeClr val="bg1"/>
                </a:solidFill>
              </a:rPr>
              <a:t>観測にご協力いただいた皆様，</a:t>
            </a:r>
            <a:endParaRPr lang="en-US" altLang="ja-JP" sz="4000" b="0" baseline="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ja-JP" altLang="en-US" sz="4000" b="0" baseline="0" dirty="0" smtClean="0">
                <a:solidFill>
                  <a:schemeClr val="bg1"/>
                </a:solidFill>
              </a:rPr>
              <a:t>　　　　　　　　　　ありがとうございました</a:t>
            </a:r>
            <a:r>
              <a:rPr lang="en-US" altLang="ja-JP" sz="4000" b="0" baseline="0" dirty="0" smtClean="0">
                <a:solidFill>
                  <a:schemeClr val="bg1"/>
                </a:solidFill>
              </a:rPr>
              <a:t>!!</a:t>
            </a:r>
          </a:p>
        </p:txBody>
      </p:sp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340768"/>
            <a:ext cx="7776864" cy="58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-1206933" y="6088823"/>
            <a:ext cx="11881718" cy="605909"/>
          </a:xfrm>
          <a:prstGeom prst="ellipse">
            <a:avLst/>
          </a:prstGeom>
          <a:solidFill>
            <a:schemeClr val="bg1">
              <a:alpha val="81175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baseline="0" dirty="0" smtClean="0"/>
              <a:t>ご清聴ありがとうございました。</a:t>
            </a:r>
            <a:endParaRPr lang="ja-JP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8101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9C2BE6F5-C2EF-4192-9D19-559A188E5136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3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3" y="2996952"/>
            <a:ext cx="9184232" cy="63019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CC99FF"/>
              </a:buClr>
              <a:buNone/>
            </a:pPr>
            <a:r>
              <a:rPr lang="ja-JP" altLang="en-US" sz="2800" dirty="0" smtClean="0"/>
              <a:t>◇中緯度海域における大気海洋相互作用の新しい知見</a:t>
            </a:r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-396552" y="0"/>
            <a:ext cx="1706563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u="sng" baseline="0" dirty="0"/>
              <a:t>導入</a:t>
            </a:r>
          </a:p>
        </p:txBody>
      </p:sp>
      <p:sp>
        <p:nvSpPr>
          <p:cNvPr id="16388" name="Text Box 19"/>
          <p:cNvSpPr txBox="1">
            <a:spLocks noChangeArrowheads="1"/>
          </p:cNvSpPr>
          <p:nvPr/>
        </p:nvSpPr>
        <p:spPr bwMode="auto">
          <a:xfrm>
            <a:off x="6660232" y="2275136"/>
            <a:ext cx="2365375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800" b="0" baseline="0" dirty="0"/>
              <a:t>(</a:t>
            </a:r>
            <a:r>
              <a:rPr lang="en-US" altLang="ja-JP" sz="1800" b="0" baseline="0" dirty="0" err="1"/>
              <a:t>Kushnir</a:t>
            </a:r>
            <a:r>
              <a:rPr lang="en-US" altLang="ja-JP" sz="1800" b="0" baseline="0" dirty="0"/>
              <a:t> et al., 2002) </a:t>
            </a:r>
          </a:p>
        </p:txBody>
      </p:sp>
      <p:sp>
        <p:nvSpPr>
          <p:cNvPr id="4" name="フリーフォーム 3"/>
          <p:cNvSpPr/>
          <p:nvPr/>
        </p:nvSpPr>
        <p:spPr bwMode="auto">
          <a:xfrm>
            <a:off x="395536" y="5333872"/>
            <a:ext cx="4013076" cy="117171"/>
          </a:xfrm>
          <a:custGeom>
            <a:avLst/>
            <a:gdLst>
              <a:gd name="connsiteX0" fmla="*/ 0 w 3263900"/>
              <a:gd name="connsiteY0" fmla="*/ 50800 h 117171"/>
              <a:gd name="connsiteX1" fmla="*/ 63500 w 3263900"/>
              <a:gd name="connsiteY1" fmla="*/ 38100 h 117171"/>
              <a:gd name="connsiteX2" fmla="*/ 127000 w 3263900"/>
              <a:gd name="connsiteY2" fmla="*/ 12700 h 117171"/>
              <a:gd name="connsiteX3" fmla="*/ 254000 w 3263900"/>
              <a:gd name="connsiteY3" fmla="*/ 0 h 117171"/>
              <a:gd name="connsiteX4" fmla="*/ 558800 w 3263900"/>
              <a:gd name="connsiteY4" fmla="*/ 12700 h 117171"/>
              <a:gd name="connsiteX5" fmla="*/ 647700 w 3263900"/>
              <a:gd name="connsiteY5" fmla="*/ 38100 h 117171"/>
              <a:gd name="connsiteX6" fmla="*/ 736600 w 3263900"/>
              <a:gd name="connsiteY6" fmla="*/ 50800 h 117171"/>
              <a:gd name="connsiteX7" fmla="*/ 1943100 w 3263900"/>
              <a:gd name="connsiteY7" fmla="*/ 63500 h 117171"/>
              <a:gd name="connsiteX8" fmla="*/ 1981200 w 3263900"/>
              <a:gd name="connsiteY8" fmla="*/ 88900 h 117171"/>
              <a:gd name="connsiteX9" fmla="*/ 2070100 w 3263900"/>
              <a:gd name="connsiteY9" fmla="*/ 101600 h 117171"/>
              <a:gd name="connsiteX10" fmla="*/ 2146300 w 3263900"/>
              <a:gd name="connsiteY10" fmla="*/ 114300 h 117171"/>
              <a:gd name="connsiteX11" fmla="*/ 2794000 w 3263900"/>
              <a:gd name="connsiteY11" fmla="*/ 88900 h 117171"/>
              <a:gd name="connsiteX12" fmla="*/ 2832100 w 3263900"/>
              <a:gd name="connsiteY12" fmla="*/ 76200 h 117171"/>
              <a:gd name="connsiteX13" fmla="*/ 2882900 w 3263900"/>
              <a:gd name="connsiteY13" fmla="*/ 63500 h 117171"/>
              <a:gd name="connsiteX14" fmla="*/ 2921000 w 3263900"/>
              <a:gd name="connsiteY14" fmla="*/ 38100 h 117171"/>
              <a:gd name="connsiteX15" fmla="*/ 3225800 w 3263900"/>
              <a:gd name="connsiteY15" fmla="*/ 38100 h 117171"/>
              <a:gd name="connsiteX16" fmla="*/ 3263900 w 3263900"/>
              <a:gd name="connsiteY16" fmla="*/ 63500 h 1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3900" h="117171">
                <a:moveTo>
                  <a:pt x="0" y="50800"/>
                </a:moveTo>
                <a:cubicBezTo>
                  <a:pt x="21167" y="46567"/>
                  <a:pt x="42825" y="44303"/>
                  <a:pt x="63500" y="38100"/>
                </a:cubicBezTo>
                <a:cubicBezTo>
                  <a:pt x="85336" y="31549"/>
                  <a:pt x="104646" y="17171"/>
                  <a:pt x="127000" y="12700"/>
                </a:cubicBezTo>
                <a:cubicBezTo>
                  <a:pt x="168718" y="4356"/>
                  <a:pt x="211667" y="4233"/>
                  <a:pt x="254000" y="0"/>
                </a:cubicBezTo>
                <a:cubicBezTo>
                  <a:pt x="355600" y="4233"/>
                  <a:pt x="457370" y="5455"/>
                  <a:pt x="558800" y="12700"/>
                </a:cubicBezTo>
                <a:cubicBezTo>
                  <a:pt x="607900" y="16207"/>
                  <a:pt x="604306" y="29421"/>
                  <a:pt x="647700" y="38100"/>
                </a:cubicBezTo>
                <a:cubicBezTo>
                  <a:pt x="677053" y="43971"/>
                  <a:pt x="706672" y="50213"/>
                  <a:pt x="736600" y="50800"/>
                </a:cubicBezTo>
                <a:lnTo>
                  <a:pt x="1943100" y="63500"/>
                </a:lnTo>
                <a:cubicBezTo>
                  <a:pt x="1955800" y="71967"/>
                  <a:pt x="1966580" y="84514"/>
                  <a:pt x="1981200" y="88900"/>
                </a:cubicBezTo>
                <a:cubicBezTo>
                  <a:pt x="2009872" y="97502"/>
                  <a:pt x="2040514" y="97048"/>
                  <a:pt x="2070100" y="101600"/>
                </a:cubicBezTo>
                <a:cubicBezTo>
                  <a:pt x="2095551" y="105516"/>
                  <a:pt x="2120900" y="110067"/>
                  <a:pt x="2146300" y="114300"/>
                </a:cubicBezTo>
                <a:cubicBezTo>
                  <a:pt x="2200576" y="113094"/>
                  <a:pt x="2603222" y="131295"/>
                  <a:pt x="2794000" y="88900"/>
                </a:cubicBezTo>
                <a:cubicBezTo>
                  <a:pt x="2807068" y="85996"/>
                  <a:pt x="2819228" y="79878"/>
                  <a:pt x="2832100" y="76200"/>
                </a:cubicBezTo>
                <a:cubicBezTo>
                  <a:pt x="2848883" y="71405"/>
                  <a:pt x="2865967" y="67733"/>
                  <a:pt x="2882900" y="63500"/>
                </a:cubicBezTo>
                <a:cubicBezTo>
                  <a:pt x="2895600" y="55033"/>
                  <a:pt x="2907348" y="44926"/>
                  <a:pt x="2921000" y="38100"/>
                </a:cubicBezTo>
                <a:cubicBezTo>
                  <a:pt x="3006241" y="-4520"/>
                  <a:pt x="3193662" y="36570"/>
                  <a:pt x="3225800" y="38100"/>
                </a:cubicBezTo>
                <a:lnTo>
                  <a:pt x="3263900" y="63500"/>
                </a:ln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509365" y="5597811"/>
            <a:ext cx="1594991" cy="709961"/>
          </a:xfrm>
          <a:prstGeom prst="ellipse">
            <a:avLst/>
          </a:prstGeom>
          <a:solidFill>
            <a:srgbClr val="FF993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warm</a:t>
            </a:r>
            <a:endParaRPr kumimoji="1" lang="ja-JP" altLang="en-US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2739981" y="5623689"/>
            <a:ext cx="1594991" cy="709961"/>
          </a:xfrm>
          <a:prstGeom prst="ellipse">
            <a:avLst/>
          </a:prstGeom>
          <a:solidFill>
            <a:srgbClr val="669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cold</a:t>
            </a:r>
            <a:endParaRPr kumimoji="1" lang="ja-JP" altLang="en-US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653381" y="4733340"/>
            <a:ext cx="1665368" cy="407962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395536" y="3948955"/>
            <a:ext cx="4083452" cy="238469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18548" y="3717032"/>
            <a:ext cx="3435855" cy="4638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2400" b="0" baseline="0" dirty="0" err="1" smtClean="0"/>
              <a:t>Nonaka</a:t>
            </a:r>
            <a:r>
              <a:rPr lang="en-US" altLang="ja-JP" sz="2400" b="0" baseline="0" dirty="0" smtClean="0"/>
              <a:t> and </a:t>
            </a:r>
            <a:r>
              <a:rPr lang="en-US" altLang="ja-JP" sz="2400" b="0" baseline="0" dirty="0" err="1" smtClean="0"/>
              <a:t>Xie</a:t>
            </a:r>
            <a:r>
              <a:rPr lang="en-US" altLang="ja-JP" sz="2400" b="0" baseline="0" dirty="0" smtClean="0"/>
              <a:t> (2003) </a:t>
            </a:r>
            <a:endParaRPr lang="en-US" altLang="ja-JP" sz="2400" b="0" baseline="0" dirty="0"/>
          </a:p>
        </p:txBody>
      </p:sp>
      <p:sp>
        <p:nvSpPr>
          <p:cNvPr id="23" name="右矢印 22"/>
          <p:cNvSpPr/>
          <p:nvPr/>
        </p:nvSpPr>
        <p:spPr bwMode="auto">
          <a:xfrm>
            <a:off x="3174459" y="4738737"/>
            <a:ext cx="584449" cy="407962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2606780" y="4321385"/>
            <a:ext cx="0" cy="1880034"/>
          </a:xfrm>
          <a:prstGeom prst="line">
            <a:avLst/>
          </a:prstGeom>
          <a:pattFill prst="pct80">
            <a:fgClr>
              <a:srgbClr val="FFCC99"/>
            </a:fgClr>
            <a:bgClr>
              <a:schemeClr val="bg1"/>
            </a:bgClr>
          </a:patt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テキスト ボックス 18"/>
          <p:cNvSpPr txBox="1"/>
          <p:nvPr/>
        </p:nvSpPr>
        <p:spPr bwMode="auto">
          <a:xfrm>
            <a:off x="677213" y="4389435"/>
            <a:ext cx="1561944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Strong wind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 bwMode="auto">
          <a:xfrm>
            <a:off x="2779181" y="4389434"/>
            <a:ext cx="1411775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Weak wind</a:t>
            </a:r>
            <a:endParaRPr kumimoji="1" lang="ja-JP" altLang="en-US" dirty="0"/>
          </a:p>
        </p:txBody>
      </p:sp>
      <p:cxnSp>
        <p:nvCxnSpPr>
          <p:cNvPr id="14337" name="直線コネクタ 14336"/>
          <p:cNvCxnSpPr/>
          <p:nvPr/>
        </p:nvCxnSpPr>
        <p:spPr bwMode="auto">
          <a:xfrm>
            <a:off x="-290351" y="2780928"/>
            <a:ext cx="9721080" cy="0"/>
          </a:xfrm>
          <a:prstGeom prst="line">
            <a:avLst/>
          </a:prstGeom>
          <a:pattFill prst="pct80">
            <a:fgClr>
              <a:srgbClr val="FFCC99"/>
            </a:fgClr>
            <a:bgClr>
              <a:schemeClr val="bg1"/>
            </a:bgClr>
          </a:patt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-36512" y="710576"/>
            <a:ext cx="9184232" cy="63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CC99FF"/>
              </a:buClr>
              <a:buNone/>
            </a:pPr>
            <a:r>
              <a:rPr lang="ja-JP" altLang="en-US" sz="4000" b="0" dirty="0" smtClean="0"/>
              <a:t>◇中緯度海域</a:t>
            </a:r>
            <a:endParaRPr lang="en-US" altLang="ja-JP" sz="4000" b="0" dirty="0" smtClean="0"/>
          </a:p>
          <a:p>
            <a:pPr marL="0" indent="0" eaLnBrk="1" hangingPunct="1">
              <a:lnSpc>
                <a:spcPct val="90000"/>
              </a:lnSpc>
              <a:buClr>
                <a:srgbClr val="CC99FF"/>
              </a:buClr>
              <a:buNone/>
            </a:pPr>
            <a:r>
              <a:rPr lang="ja-JP" altLang="en-US" sz="2800" b="0" dirty="0"/>
              <a:t>　</a:t>
            </a:r>
            <a:r>
              <a:rPr lang="ja-JP" altLang="en-US" sz="2800" b="0" dirty="0" smtClean="0"/>
              <a:t>　</a:t>
            </a:r>
            <a:r>
              <a:rPr lang="ja-JP" altLang="en-US" sz="3600" b="0" dirty="0" smtClean="0"/>
              <a:t>熱帯に比べ，海面水温 </a:t>
            </a:r>
            <a:r>
              <a:rPr lang="en-US" altLang="ja-JP" sz="3600" b="0" dirty="0" smtClean="0"/>
              <a:t>(SST) </a:t>
            </a:r>
            <a:r>
              <a:rPr lang="ja-JP" altLang="en-US" sz="3600" b="0" dirty="0" smtClean="0"/>
              <a:t>がそれほど高くない。</a:t>
            </a:r>
            <a:endParaRPr lang="en-US" altLang="ja-JP" sz="3600" b="0" dirty="0" smtClean="0"/>
          </a:p>
          <a:p>
            <a:pPr marL="0" indent="0" eaLnBrk="1" hangingPunct="1">
              <a:lnSpc>
                <a:spcPct val="90000"/>
              </a:lnSpc>
              <a:buClr>
                <a:srgbClr val="CC99FF"/>
              </a:buClr>
              <a:buNone/>
            </a:pPr>
            <a:r>
              <a:rPr lang="ja-JP" altLang="en-US" sz="3600" b="0" dirty="0"/>
              <a:t>　</a:t>
            </a:r>
            <a:r>
              <a:rPr lang="ja-JP" altLang="en-US" sz="3600" b="0" dirty="0" smtClean="0"/>
              <a:t>　⇒対流が起こりにくい。</a:t>
            </a:r>
            <a:endParaRPr lang="en-US" altLang="ja-JP" sz="3600" b="0" dirty="0" smtClean="0"/>
          </a:p>
          <a:p>
            <a:pPr marL="0" indent="0" eaLnBrk="1" hangingPunct="1">
              <a:lnSpc>
                <a:spcPct val="90000"/>
              </a:lnSpc>
              <a:buClr>
                <a:srgbClr val="CC99FF"/>
              </a:buClr>
              <a:buNone/>
            </a:pPr>
            <a:r>
              <a:rPr lang="ja-JP" altLang="en-US" sz="4000" b="0" dirty="0" smtClean="0"/>
              <a:t>海洋から大気へのフィードバックは極めて弱いと考えられてきた。</a:t>
            </a:r>
            <a:endParaRPr lang="en-US" altLang="ja-JP" sz="4000" b="0" dirty="0" smtClean="0"/>
          </a:p>
        </p:txBody>
      </p:sp>
      <p:sp>
        <p:nvSpPr>
          <p:cNvPr id="60" name="正方形/長方形 59"/>
          <p:cNvSpPr/>
          <p:nvPr/>
        </p:nvSpPr>
        <p:spPr bwMode="auto">
          <a:xfrm>
            <a:off x="4592265" y="4329319"/>
            <a:ext cx="4250104" cy="1325620"/>
          </a:xfrm>
          <a:prstGeom prst="rect">
            <a:avLst/>
          </a:prstGeom>
          <a:ln w="57150">
            <a:solidFill>
              <a:srgbClr val="66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暖かい</a:t>
            </a:r>
            <a:r>
              <a:rPr kumimoji="1" lang="en-US" altLang="ja-JP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SST</a:t>
            </a:r>
            <a:r>
              <a:rPr kumimoji="1" lang="ja-JP" alt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上：海上風強</a:t>
            </a:r>
            <a:endParaRPr kumimoji="1" lang="en-US" altLang="ja-JP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0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冷たい</a:t>
            </a:r>
            <a:r>
              <a:rPr lang="en-US" altLang="ja-JP" sz="40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SST</a:t>
            </a:r>
            <a:r>
              <a:rPr lang="ja-JP" altLang="en-US" sz="40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上：海上風弱</a:t>
            </a:r>
            <a:endParaRPr kumimoji="1" lang="ja-JP" altLang="en-US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吹き出し 32"/>
          <p:cNvSpPr/>
          <p:nvPr/>
        </p:nvSpPr>
        <p:spPr bwMode="auto">
          <a:xfrm>
            <a:off x="4880814" y="931430"/>
            <a:ext cx="3816970" cy="1394999"/>
          </a:xfrm>
          <a:prstGeom prst="wedgeRoundRectCallout">
            <a:avLst>
              <a:gd name="adj1" fmla="val -62224"/>
              <a:gd name="adj2" fmla="val -433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&lt;</a:t>
            </a:r>
            <a:fld id="{68B9C67E-0751-48E5-9360-F529B429BEAC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>
                <a:defRPr/>
              </a:pPr>
              <a:t>4</a:t>
            </a:fld>
            <a:r>
              <a:rPr lang="en-US" altLang="ja-JP" smtClean="0"/>
              <a:t>&gt;</a:t>
            </a:r>
            <a:endParaRPr lang="en-US" altLang="ja-JP"/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0" y="4653136"/>
            <a:ext cx="9144000" cy="2232248"/>
          </a:xfrm>
          <a:prstGeom prst="foldedCorner">
            <a:avLst>
              <a:gd name="adj" fmla="val 12500"/>
            </a:avLst>
          </a:prstGeom>
          <a:solidFill>
            <a:srgbClr val="FF99CC">
              <a:alpha val="50195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 sz="2400" baseline="0" dirty="0" smtClean="0"/>
          </a:p>
          <a:p>
            <a:pPr algn="ctr"/>
            <a:r>
              <a:rPr lang="ja-JP" altLang="en-US" sz="3200" baseline="0" dirty="0" smtClean="0"/>
              <a:t>黒潮</a:t>
            </a:r>
            <a:r>
              <a:rPr lang="ja-JP" altLang="en-US" sz="3200" baseline="0" dirty="0"/>
              <a:t>続流と親潮が形成する</a:t>
            </a:r>
          </a:p>
          <a:p>
            <a:pPr algn="ctr"/>
            <a:r>
              <a:rPr lang="en-US" altLang="ja-JP" sz="3200" baseline="0" dirty="0" smtClean="0"/>
              <a:t>SST(</a:t>
            </a:r>
            <a:r>
              <a:rPr lang="ja-JP" altLang="en-US" sz="3200" baseline="0" dirty="0" smtClean="0"/>
              <a:t>海面水温</a:t>
            </a:r>
            <a:r>
              <a:rPr lang="en-US" altLang="ja-JP" sz="3200" baseline="0" dirty="0" smtClean="0"/>
              <a:t>)</a:t>
            </a:r>
            <a:r>
              <a:rPr lang="ja-JP" altLang="en-US" sz="3200" baseline="0" dirty="0" smtClean="0"/>
              <a:t>フロント</a:t>
            </a:r>
            <a:r>
              <a:rPr lang="ja-JP" altLang="en-US" sz="3200" baseline="0" dirty="0"/>
              <a:t>で</a:t>
            </a:r>
            <a:r>
              <a:rPr lang="ja-JP" altLang="en-US" sz="3600" baseline="0" dirty="0">
                <a:solidFill>
                  <a:srgbClr val="FF0000"/>
                </a:solidFill>
              </a:rPr>
              <a:t>ラジオゾンデ観測</a:t>
            </a:r>
            <a:r>
              <a:rPr lang="ja-JP" altLang="en-US" sz="3200" baseline="0" dirty="0"/>
              <a:t>を行い</a:t>
            </a:r>
          </a:p>
          <a:p>
            <a:pPr algn="ctr"/>
            <a:r>
              <a:rPr lang="ja-JP" altLang="en-US" sz="4800" baseline="0" dirty="0"/>
              <a:t>大気と海洋の関係を探る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0" y="4653136"/>
            <a:ext cx="1706563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u="sng" baseline="0" dirty="0"/>
              <a:t>研究目的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-396552" y="0"/>
            <a:ext cx="1706563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u="sng" baseline="0" dirty="0"/>
              <a:t>導入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80017" y="1601986"/>
            <a:ext cx="3570660" cy="31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CC99FF"/>
              </a:buClr>
              <a:buNone/>
            </a:pPr>
            <a:r>
              <a:rPr lang="ja-JP" altLang="en-US" sz="3600" b="0" dirty="0" smtClean="0"/>
              <a:t>黒潮・親潮フロントでの</a:t>
            </a:r>
            <a:endParaRPr lang="en-US" altLang="ja-JP" sz="3600" b="0" dirty="0" smtClean="0"/>
          </a:p>
          <a:p>
            <a:pPr marL="0" indent="0" eaLnBrk="1" hangingPunct="1">
              <a:lnSpc>
                <a:spcPct val="90000"/>
              </a:lnSpc>
              <a:buClr>
                <a:srgbClr val="CC99FF"/>
              </a:buClr>
              <a:buNone/>
            </a:pPr>
            <a:r>
              <a:rPr lang="ja-JP" altLang="en-US" sz="3600" b="0" dirty="0" smtClean="0"/>
              <a:t>ラジオゾンデ</a:t>
            </a:r>
            <a:r>
              <a:rPr lang="ja-JP" altLang="en-US" sz="3600" b="0" dirty="0" err="1" smtClean="0"/>
              <a:t>観測観測</a:t>
            </a:r>
            <a:endParaRPr lang="en-US" altLang="ja-JP" sz="3600" b="0" dirty="0" smtClean="0"/>
          </a:p>
        </p:txBody>
      </p:sp>
      <p:sp>
        <p:nvSpPr>
          <p:cNvPr id="12" name="フリーフォーム 11"/>
          <p:cNvSpPr/>
          <p:nvPr/>
        </p:nvSpPr>
        <p:spPr bwMode="auto">
          <a:xfrm>
            <a:off x="225202" y="3478006"/>
            <a:ext cx="4013076" cy="117171"/>
          </a:xfrm>
          <a:custGeom>
            <a:avLst/>
            <a:gdLst>
              <a:gd name="connsiteX0" fmla="*/ 0 w 3263900"/>
              <a:gd name="connsiteY0" fmla="*/ 50800 h 117171"/>
              <a:gd name="connsiteX1" fmla="*/ 63500 w 3263900"/>
              <a:gd name="connsiteY1" fmla="*/ 38100 h 117171"/>
              <a:gd name="connsiteX2" fmla="*/ 127000 w 3263900"/>
              <a:gd name="connsiteY2" fmla="*/ 12700 h 117171"/>
              <a:gd name="connsiteX3" fmla="*/ 254000 w 3263900"/>
              <a:gd name="connsiteY3" fmla="*/ 0 h 117171"/>
              <a:gd name="connsiteX4" fmla="*/ 558800 w 3263900"/>
              <a:gd name="connsiteY4" fmla="*/ 12700 h 117171"/>
              <a:gd name="connsiteX5" fmla="*/ 647700 w 3263900"/>
              <a:gd name="connsiteY5" fmla="*/ 38100 h 117171"/>
              <a:gd name="connsiteX6" fmla="*/ 736600 w 3263900"/>
              <a:gd name="connsiteY6" fmla="*/ 50800 h 117171"/>
              <a:gd name="connsiteX7" fmla="*/ 1943100 w 3263900"/>
              <a:gd name="connsiteY7" fmla="*/ 63500 h 117171"/>
              <a:gd name="connsiteX8" fmla="*/ 1981200 w 3263900"/>
              <a:gd name="connsiteY8" fmla="*/ 88900 h 117171"/>
              <a:gd name="connsiteX9" fmla="*/ 2070100 w 3263900"/>
              <a:gd name="connsiteY9" fmla="*/ 101600 h 117171"/>
              <a:gd name="connsiteX10" fmla="*/ 2146300 w 3263900"/>
              <a:gd name="connsiteY10" fmla="*/ 114300 h 117171"/>
              <a:gd name="connsiteX11" fmla="*/ 2794000 w 3263900"/>
              <a:gd name="connsiteY11" fmla="*/ 88900 h 117171"/>
              <a:gd name="connsiteX12" fmla="*/ 2832100 w 3263900"/>
              <a:gd name="connsiteY12" fmla="*/ 76200 h 117171"/>
              <a:gd name="connsiteX13" fmla="*/ 2882900 w 3263900"/>
              <a:gd name="connsiteY13" fmla="*/ 63500 h 117171"/>
              <a:gd name="connsiteX14" fmla="*/ 2921000 w 3263900"/>
              <a:gd name="connsiteY14" fmla="*/ 38100 h 117171"/>
              <a:gd name="connsiteX15" fmla="*/ 3225800 w 3263900"/>
              <a:gd name="connsiteY15" fmla="*/ 38100 h 117171"/>
              <a:gd name="connsiteX16" fmla="*/ 3263900 w 3263900"/>
              <a:gd name="connsiteY16" fmla="*/ 63500 h 1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3900" h="117171">
                <a:moveTo>
                  <a:pt x="0" y="50800"/>
                </a:moveTo>
                <a:cubicBezTo>
                  <a:pt x="21167" y="46567"/>
                  <a:pt x="42825" y="44303"/>
                  <a:pt x="63500" y="38100"/>
                </a:cubicBezTo>
                <a:cubicBezTo>
                  <a:pt x="85336" y="31549"/>
                  <a:pt x="104646" y="17171"/>
                  <a:pt x="127000" y="12700"/>
                </a:cubicBezTo>
                <a:cubicBezTo>
                  <a:pt x="168718" y="4356"/>
                  <a:pt x="211667" y="4233"/>
                  <a:pt x="254000" y="0"/>
                </a:cubicBezTo>
                <a:cubicBezTo>
                  <a:pt x="355600" y="4233"/>
                  <a:pt x="457370" y="5455"/>
                  <a:pt x="558800" y="12700"/>
                </a:cubicBezTo>
                <a:cubicBezTo>
                  <a:pt x="607900" y="16207"/>
                  <a:pt x="604306" y="29421"/>
                  <a:pt x="647700" y="38100"/>
                </a:cubicBezTo>
                <a:cubicBezTo>
                  <a:pt x="677053" y="43971"/>
                  <a:pt x="706672" y="50213"/>
                  <a:pt x="736600" y="50800"/>
                </a:cubicBezTo>
                <a:lnTo>
                  <a:pt x="1943100" y="63500"/>
                </a:lnTo>
                <a:cubicBezTo>
                  <a:pt x="1955800" y="71967"/>
                  <a:pt x="1966580" y="84514"/>
                  <a:pt x="1981200" y="88900"/>
                </a:cubicBezTo>
                <a:cubicBezTo>
                  <a:pt x="2009872" y="97502"/>
                  <a:pt x="2040514" y="97048"/>
                  <a:pt x="2070100" y="101600"/>
                </a:cubicBezTo>
                <a:cubicBezTo>
                  <a:pt x="2095551" y="105516"/>
                  <a:pt x="2120900" y="110067"/>
                  <a:pt x="2146300" y="114300"/>
                </a:cubicBezTo>
                <a:cubicBezTo>
                  <a:pt x="2200576" y="113094"/>
                  <a:pt x="2603222" y="131295"/>
                  <a:pt x="2794000" y="88900"/>
                </a:cubicBezTo>
                <a:cubicBezTo>
                  <a:pt x="2807068" y="85996"/>
                  <a:pt x="2819228" y="79878"/>
                  <a:pt x="2832100" y="76200"/>
                </a:cubicBezTo>
                <a:cubicBezTo>
                  <a:pt x="2848883" y="71405"/>
                  <a:pt x="2865967" y="67733"/>
                  <a:pt x="2882900" y="63500"/>
                </a:cubicBezTo>
                <a:cubicBezTo>
                  <a:pt x="2895600" y="55033"/>
                  <a:pt x="2907348" y="44926"/>
                  <a:pt x="2921000" y="38100"/>
                </a:cubicBezTo>
                <a:cubicBezTo>
                  <a:pt x="3006241" y="-4520"/>
                  <a:pt x="3193662" y="36570"/>
                  <a:pt x="3225800" y="38100"/>
                </a:cubicBezTo>
                <a:lnTo>
                  <a:pt x="3263900" y="63500"/>
                </a:ln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251520" y="3670216"/>
            <a:ext cx="1594991" cy="709961"/>
          </a:xfrm>
          <a:prstGeom prst="ellipse">
            <a:avLst/>
          </a:prstGeom>
          <a:solidFill>
            <a:srgbClr val="FF993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warm</a:t>
            </a:r>
            <a:endParaRPr kumimoji="1" lang="ja-JP" altLang="en-US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2843808" y="3696094"/>
            <a:ext cx="1594991" cy="709961"/>
          </a:xfrm>
          <a:prstGeom prst="ellipse">
            <a:avLst/>
          </a:prstGeom>
          <a:solidFill>
            <a:srgbClr val="669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cold</a:t>
            </a:r>
            <a:endParaRPr kumimoji="1" lang="ja-JP" altLang="en-US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右矢印 14"/>
          <p:cNvSpPr/>
          <p:nvPr/>
        </p:nvSpPr>
        <p:spPr bwMode="auto">
          <a:xfrm>
            <a:off x="343347" y="2126727"/>
            <a:ext cx="1512168" cy="340429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右矢印 15"/>
          <p:cNvSpPr/>
          <p:nvPr/>
        </p:nvSpPr>
        <p:spPr bwMode="auto">
          <a:xfrm>
            <a:off x="340899" y="2575559"/>
            <a:ext cx="1405401" cy="300375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右矢印 16"/>
          <p:cNvSpPr/>
          <p:nvPr/>
        </p:nvSpPr>
        <p:spPr bwMode="auto">
          <a:xfrm>
            <a:off x="357187" y="2995083"/>
            <a:ext cx="1273299" cy="340429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右矢印 17"/>
          <p:cNvSpPr/>
          <p:nvPr/>
        </p:nvSpPr>
        <p:spPr bwMode="auto">
          <a:xfrm>
            <a:off x="343347" y="1687641"/>
            <a:ext cx="1512168" cy="340429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右矢印 18"/>
          <p:cNvSpPr/>
          <p:nvPr/>
        </p:nvSpPr>
        <p:spPr bwMode="auto">
          <a:xfrm>
            <a:off x="334343" y="1237703"/>
            <a:ext cx="1512168" cy="340429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右矢印 19"/>
          <p:cNvSpPr/>
          <p:nvPr/>
        </p:nvSpPr>
        <p:spPr bwMode="auto">
          <a:xfrm>
            <a:off x="3121929" y="2126728"/>
            <a:ext cx="1164578" cy="340428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右矢印 20"/>
          <p:cNvSpPr/>
          <p:nvPr/>
        </p:nvSpPr>
        <p:spPr bwMode="auto">
          <a:xfrm>
            <a:off x="3142358" y="2575560"/>
            <a:ext cx="863470" cy="300374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3131956" y="2995084"/>
            <a:ext cx="551006" cy="340428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右矢印 22"/>
          <p:cNvSpPr/>
          <p:nvPr/>
        </p:nvSpPr>
        <p:spPr bwMode="auto">
          <a:xfrm>
            <a:off x="3143200" y="1687642"/>
            <a:ext cx="1327244" cy="340428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右矢印 23"/>
          <p:cNvSpPr/>
          <p:nvPr/>
        </p:nvSpPr>
        <p:spPr bwMode="auto">
          <a:xfrm>
            <a:off x="3134196" y="1237704"/>
            <a:ext cx="1327244" cy="340428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 bwMode="auto">
          <a:xfrm>
            <a:off x="334343" y="1073471"/>
            <a:ext cx="12674" cy="2417235"/>
          </a:xfrm>
          <a:prstGeom prst="line">
            <a:avLst/>
          </a:prstGeom>
          <a:pattFill prst="pct80">
            <a:fgClr>
              <a:srgbClr val="FFCC99"/>
            </a:fgClr>
            <a:bgClr>
              <a:schemeClr val="bg1"/>
            </a:bgClr>
          </a:patt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>
            <a:off x="3119166" y="1093687"/>
            <a:ext cx="12674" cy="2417235"/>
          </a:xfrm>
          <a:prstGeom prst="line">
            <a:avLst/>
          </a:prstGeom>
          <a:pattFill prst="pct80">
            <a:fgClr>
              <a:srgbClr val="FFCC99"/>
            </a:fgClr>
            <a:bgClr>
              <a:schemeClr val="bg1"/>
            </a:bgClr>
          </a:patt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>
            <a:off x="2699792" y="1127217"/>
            <a:ext cx="0" cy="3134822"/>
          </a:xfrm>
          <a:prstGeom prst="line">
            <a:avLst/>
          </a:prstGeom>
          <a:pattFill prst="pct80">
            <a:fgClr>
              <a:srgbClr val="FFCC99"/>
            </a:fgClr>
            <a:bgClr>
              <a:schemeClr val="bg1"/>
            </a:bgClr>
          </a:patt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上カーブ矢印 27"/>
          <p:cNvSpPr/>
          <p:nvPr/>
        </p:nvSpPr>
        <p:spPr bwMode="auto">
          <a:xfrm>
            <a:off x="2052781" y="2575559"/>
            <a:ext cx="608076" cy="816675"/>
          </a:xfrm>
          <a:prstGeom prst="curvedUpArrow">
            <a:avLst/>
          </a:prstGeom>
          <a:solidFill>
            <a:srgbClr val="FFFF00"/>
          </a:solidFill>
          <a:ln w="2857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上カーブ矢印 28"/>
          <p:cNvSpPr/>
          <p:nvPr/>
        </p:nvSpPr>
        <p:spPr bwMode="auto">
          <a:xfrm rot="10800000">
            <a:off x="1912757" y="1649375"/>
            <a:ext cx="608076" cy="816675"/>
          </a:xfrm>
          <a:prstGeom prst="curvedUpArrow">
            <a:avLst/>
          </a:prstGeom>
          <a:solidFill>
            <a:srgbClr val="FFFF00"/>
          </a:solidFill>
          <a:ln w="2857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35496" y="780603"/>
            <a:ext cx="4536504" cy="376946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22035" y="548680"/>
            <a:ext cx="3079795" cy="4638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2400" b="0" baseline="0" dirty="0"/>
              <a:t>Wallace et </a:t>
            </a:r>
            <a:r>
              <a:rPr lang="en-US" altLang="ja-JP" sz="2400" b="0" baseline="0" dirty="0" smtClean="0"/>
              <a:t>al.</a:t>
            </a:r>
            <a:r>
              <a:rPr lang="ja-JP" altLang="en-US" sz="2400" b="0" baseline="0" dirty="0"/>
              <a:t> </a:t>
            </a:r>
            <a:r>
              <a:rPr lang="en-US" altLang="ja-JP" sz="2400" b="0" baseline="0" dirty="0" smtClean="0"/>
              <a:t>(1989) </a:t>
            </a:r>
            <a:endParaRPr lang="en-US" altLang="ja-JP" sz="2400" b="0" baseline="0" dirty="0"/>
          </a:p>
        </p:txBody>
      </p:sp>
      <p:sp>
        <p:nvSpPr>
          <p:cNvPr id="32" name="正方形/長方形 31"/>
          <p:cNvSpPr/>
          <p:nvPr/>
        </p:nvSpPr>
        <p:spPr bwMode="auto">
          <a:xfrm>
            <a:off x="4776807" y="2601890"/>
            <a:ext cx="4250104" cy="1818063"/>
          </a:xfrm>
          <a:prstGeom prst="rect">
            <a:avLst/>
          </a:prstGeom>
          <a:ln w="57150">
            <a:solidFill>
              <a:srgbClr val="66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先行研究の多くは，</a:t>
            </a:r>
            <a:endParaRPr kumimoji="1" lang="en-US" altLang="ja-JP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0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衛星</a:t>
            </a:r>
            <a:r>
              <a:rPr lang="ja-JP" altLang="en-US" sz="40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データ等の</a:t>
            </a:r>
            <a:r>
              <a:rPr kumimoji="1" lang="ja-JP" alt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データ解析。</a:t>
            </a:r>
            <a:endParaRPr kumimoji="1" lang="en-US" altLang="ja-JP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8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観測研究は少ない。</a:t>
            </a:r>
            <a:endParaRPr kumimoji="1" lang="ja-JP" altLang="en-US" sz="48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166974" y="1014636"/>
            <a:ext cx="3244649" cy="46384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2400" b="0" baseline="0" dirty="0" err="1" smtClean="0"/>
              <a:t>Tanimoto</a:t>
            </a:r>
            <a:r>
              <a:rPr lang="en-US" altLang="ja-JP" sz="2400" b="0" baseline="0" dirty="0" smtClean="0"/>
              <a:t> et al. (2009) </a:t>
            </a:r>
            <a:endParaRPr lang="en-US" altLang="ja-JP" sz="2400" b="0" baseline="0" dirty="0"/>
          </a:p>
        </p:txBody>
      </p:sp>
    </p:spTree>
    <p:extLst>
      <p:ext uri="{BB962C8B-B14F-4D97-AF65-F5344CB8AC3E}">
        <p14:creationId xmlns:p14="http://schemas.microsoft.com/office/powerpoint/2010/main" val="26525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0" y="3244136"/>
            <a:ext cx="3555994" cy="328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74904" y="6381750"/>
            <a:ext cx="2133600" cy="476250"/>
          </a:xfrm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B63A38DC-0D70-4F45-8209-70C76B8BFD96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5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7838"/>
            <a:ext cx="8713787" cy="4535487"/>
          </a:xfrm>
        </p:spPr>
        <p:txBody>
          <a:bodyPr/>
          <a:lstStyle/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三重大学練習船勢水丸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en-US" altLang="ja-JP" dirty="0" smtClean="0"/>
              <a:t>1010</a:t>
            </a:r>
            <a:r>
              <a:rPr lang="ja-JP" altLang="en-US" dirty="0" smtClean="0"/>
              <a:t>航海：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22</a:t>
            </a:r>
            <a:r>
              <a:rPr lang="ja-JP" altLang="en-US" dirty="0" smtClean="0"/>
              <a:t>日～</a:t>
            </a:r>
            <a:r>
              <a:rPr lang="en-US" altLang="ja-JP" dirty="0" smtClean="0"/>
              <a:t>29</a:t>
            </a:r>
            <a:r>
              <a:rPr lang="ja-JP" altLang="en-US" dirty="0" smtClean="0"/>
              <a:t>日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観測実施日：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25</a:t>
            </a:r>
            <a:r>
              <a:rPr lang="ja-JP" altLang="en-US" dirty="0" smtClean="0"/>
              <a:t>日</a:t>
            </a:r>
            <a:r>
              <a:rPr lang="en-US" altLang="ja-JP" dirty="0" smtClean="0"/>
              <a:t>,26</a:t>
            </a:r>
            <a:r>
              <a:rPr lang="ja-JP" altLang="en-US" dirty="0" smtClean="0"/>
              <a:t>日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dirty="0" smtClean="0"/>
              <a:t>観測内容：ラジオゾンデ観測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sz="2400" dirty="0" smtClean="0">
                <a:solidFill>
                  <a:schemeClr val="accent2"/>
                </a:solidFill>
              </a:rPr>
              <a:t>船舶データ：気象データ，</a:t>
            </a:r>
            <a:r>
              <a:rPr lang="en-US" altLang="ja-JP" sz="2400" dirty="0" smtClean="0">
                <a:solidFill>
                  <a:schemeClr val="accent2"/>
                </a:solidFill>
              </a:rPr>
              <a:t>ADCP</a:t>
            </a:r>
            <a:r>
              <a:rPr lang="ja-JP" altLang="en-US" sz="2400" dirty="0" err="1" smtClean="0">
                <a:solidFill>
                  <a:schemeClr val="accent2"/>
                </a:solidFill>
              </a:rPr>
              <a:t>，</a:t>
            </a:r>
            <a:r>
              <a:rPr lang="ja-JP" altLang="en-US" sz="2400" dirty="0" smtClean="0">
                <a:solidFill>
                  <a:schemeClr val="accent2"/>
                </a:solidFill>
              </a:rPr>
              <a:t>乱流計</a:t>
            </a:r>
          </a:p>
          <a:p>
            <a:pPr eaLnBrk="1" hangingPunct="1">
              <a:buClr>
                <a:srgbClr val="CC99FF"/>
              </a:buClr>
              <a:buFont typeface="Wingdings" pitchFamily="2" charset="2"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0" y="0"/>
            <a:ext cx="1763713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u="sng" baseline="0" dirty="0"/>
              <a:t>観測概要</a:t>
            </a:r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179388" y="3717925"/>
            <a:ext cx="41767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sz="3200" b="0" baseline="0" dirty="0"/>
              <a:t>三陸沖：黒潮続流域</a:t>
            </a:r>
          </a:p>
          <a:p>
            <a:pPr marL="342900" indent="-342900">
              <a:spcBef>
                <a:spcPct val="20000"/>
              </a:spcBef>
              <a:buClr>
                <a:srgbClr val="CC99FF"/>
              </a:buClr>
              <a:buFont typeface="Wingdings" pitchFamily="2" charset="2"/>
              <a:buNone/>
            </a:pPr>
            <a:endParaRPr lang="en-US" altLang="ja-JP" sz="3200" b="0" baseline="0" dirty="0"/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-184150" y="3270250"/>
            <a:ext cx="21240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u="sng" baseline="0"/>
              <a:t>観測海域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7631313" y="6536057"/>
            <a:ext cx="1028144" cy="2996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 anchorCtr="1">
            <a:spAutoFit/>
          </a:bodyPr>
          <a:lstStyle/>
          <a:p>
            <a:pPr algn="ctr"/>
            <a:r>
              <a:rPr lang="ja-JP" altLang="en-US" sz="2000" dirty="0" smtClean="0"/>
              <a:t>（</a:t>
            </a:r>
            <a:r>
              <a:rPr lang="en-US" altLang="ja-JP" sz="2000" dirty="0" smtClean="0"/>
              <a:t>JCOPE2</a:t>
            </a:r>
            <a:r>
              <a:rPr lang="ja-JP" altLang="en-US" sz="2000" dirty="0" smtClean="0"/>
              <a:t>）</a:t>
            </a:r>
            <a:endParaRPr lang="ja-JP" altLang="en-US" sz="2000" dirty="0"/>
          </a:p>
        </p:txBody>
      </p:sp>
      <p:sp>
        <p:nvSpPr>
          <p:cNvPr id="17415" name="Rectangle 18"/>
          <p:cNvSpPr>
            <a:spLocks noChangeArrowheads="1"/>
          </p:cNvSpPr>
          <p:nvPr/>
        </p:nvSpPr>
        <p:spPr bwMode="auto">
          <a:xfrm>
            <a:off x="0" y="4968131"/>
            <a:ext cx="50038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sz="1800" b="0" baseline="0" dirty="0"/>
              <a:t>ラジオゾンデ観測データ</a:t>
            </a:r>
          </a:p>
          <a:p>
            <a:pPr marL="342900" indent="-342900">
              <a:spcBef>
                <a:spcPct val="20000"/>
              </a:spcBef>
              <a:buClr>
                <a:srgbClr val="CC99FF"/>
              </a:buClr>
              <a:buFont typeface="Wingdings" pitchFamily="2" charset="2"/>
              <a:buNone/>
            </a:pPr>
            <a:r>
              <a:rPr lang="ja-JP" altLang="en-US" sz="1800" b="0" baseline="0" dirty="0"/>
              <a:t>　　</a:t>
            </a:r>
            <a:r>
              <a:rPr lang="en-US" altLang="ja-JP" sz="1800" b="0" baseline="0" dirty="0"/>
              <a:t>25</a:t>
            </a:r>
            <a:r>
              <a:rPr lang="ja-JP" altLang="en-US" sz="1800" b="0" baseline="0" dirty="0"/>
              <a:t>日</a:t>
            </a:r>
            <a:r>
              <a:rPr lang="en-US" altLang="ja-JP" sz="1800" b="0" baseline="0" dirty="0"/>
              <a:t>8</a:t>
            </a:r>
            <a:r>
              <a:rPr lang="ja-JP" altLang="en-US" sz="1800" b="0" baseline="0" dirty="0"/>
              <a:t>：</a:t>
            </a:r>
            <a:r>
              <a:rPr lang="en-US" altLang="ja-JP" sz="1800" b="0" baseline="0" dirty="0"/>
              <a:t>00</a:t>
            </a:r>
            <a:r>
              <a:rPr lang="ja-JP" altLang="en-US" sz="1800" b="0" baseline="0" dirty="0"/>
              <a:t>～</a:t>
            </a:r>
            <a:r>
              <a:rPr lang="en-US" altLang="ja-JP" sz="1800" b="0" baseline="0" dirty="0"/>
              <a:t>26</a:t>
            </a:r>
            <a:r>
              <a:rPr lang="ja-JP" altLang="en-US" sz="1800" b="0" baseline="0" dirty="0"/>
              <a:t>日</a:t>
            </a:r>
            <a:r>
              <a:rPr lang="en-US" altLang="ja-JP" sz="1800" b="0" baseline="0" dirty="0"/>
              <a:t>4</a:t>
            </a:r>
            <a:r>
              <a:rPr lang="ja-JP" altLang="en-US" sz="1800" b="0" baseline="0" dirty="0"/>
              <a:t>：</a:t>
            </a:r>
            <a:r>
              <a:rPr lang="en-US" altLang="ja-JP" sz="1800" b="0" baseline="0" dirty="0"/>
              <a:t>00</a:t>
            </a:r>
            <a:r>
              <a:rPr lang="ja-JP" altLang="en-US" sz="1800" b="0" baseline="0" dirty="0"/>
              <a:t>まで</a:t>
            </a:r>
            <a:r>
              <a:rPr lang="en-US" altLang="ja-JP" sz="1800" b="0" baseline="0" dirty="0"/>
              <a:t>30</a:t>
            </a:r>
            <a:r>
              <a:rPr lang="ja-JP" altLang="en-US" sz="1800" b="0" baseline="0" dirty="0"/>
              <a:t>分間隔の全</a:t>
            </a:r>
            <a:r>
              <a:rPr lang="en-US" altLang="ja-JP" sz="1800" b="0" baseline="0" dirty="0"/>
              <a:t>39</a:t>
            </a:r>
            <a:r>
              <a:rPr lang="ja-JP" altLang="en-US" sz="1800" b="0" baseline="0" dirty="0"/>
              <a:t>点</a:t>
            </a:r>
          </a:p>
          <a:p>
            <a:pPr marL="342900" indent="-342900">
              <a:spcBef>
                <a:spcPct val="20000"/>
              </a:spcBef>
              <a:buClr>
                <a:srgbClr val="CC99FF"/>
              </a:buClr>
              <a:buFont typeface="Wingdings" pitchFamily="2" charset="2"/>
              <a:buChar char="u"/>
            </a:pPr>
            <a:r>
              <a:rPr lang="en-US" altLang="ja-JP" sz="1400" b="0" baseline="0" dirty="0" smtClean="0"/>
              <a:t>JRA-JCDAS</a:t>
            </a:r>
            <a:r>
              <a:rPr lang="ja-JP" altLang="en-US" sz="1800" b="0" baseline="0" dirty="0"/>
              <a:t>　　</a:t>
            </a:r>
            <a:r>
              <a:rPr lang="en-US" altLang="ja-JP" sz="1800" b="0" baseline="0" dirty="0" smtClean="0"/>
              <a:t>      </a:t>
            </a:r>
            <a:endParaRPr lang="en-US" altLang="ja-JP" sz="1400" b="0" baseline="0" dirty="0" smtClean="0"/>
          </a:p>
          <a:p>
            <a:pPr marL="342900" indent="-342900">
              <a:spcBef>
                <a:spcPct val="20000"/>
              </a:spcBef>
              <a:buClr>
                <a:srgbClr val="CC99FF"/>
              </a:buClr>
              <a:buFont typeface="Wingdings" pitchFamily="2" charset="2"/>
              <a:buChar char="u"/>
            </a:pPr>
            <a:r>
              <a:rPr lang="en-US" altLang="ja-JP" sz="1400" b="0" baseline="0" dirty="0" smtClean="0"/>
              <a:t>JCOPE2</a:t>
            </a:r>
            <a:r>
              <a:rPr lang="ja-JP" altLang="en-US" sz="1400" b="0" baseline="0" dirty="0"/>
              <a:t>再</a:t>
            </a:r>
            <a:r>
              <a:rPr lang="ja-JP" altLang="en-US" sz="1400" b="0" baseline="0" dirty="0" smtClean="0"/>
              <a:t>解析データ </a:t>
            </a:r>
            <a:r>
              <a:rPr lang="en-US" altLang="ja-JP" sz="1400" b="0" baseline="0" dirty="0" smtClean="0"/>
              <a:t>(Miyazawa et al., 2009)</a:t>
            </a:r>
          </a:p>
          <a:p>
            <a:pPr marL="342900" indent="-342900">
              <a:spcBef>
                <a:spcPct val="20000"/>
              </a:spcBef>
              <a:buClr>
                <a:srgbClr val="CC99FF"/>
              </a:buClr>
              <a:buFont typeface="Wingdings" pitchFamily="2" charset="2"/>
              <a:buChar char="u"/>
            </a:pPr>
            <a:r>
              <a:rPr lang="ja-JP" altLang="en-US" sz="1400" b="0" baseline="0" dirty="0"/>
              <a:t>仙台管区気象</a:t>
            </a:r>
            <a:r>
              <a:rPr lang="ja-JP" altLang="en-US" sz="1400" b="0" baseline="0" dirty="0" smtClean="0"/>
              <a:t>台</a:t>
            </a:r>
            <a:r>
              <a:rPr lang="ja-JP" altLang="en-US" sz="1400" b="0" baseline="0" dirty="0"/>
              <a:t> </a:t>
            </a:r>
            <a:r>
              <a:rPr lang="en-US" altLang="ja-JP" sz="1400" b="0" baseline="0" dirty="0" smtClean="0"/>
              <a:t>(</a:t>
            </a:r>
            <a:r>
              <a:rPr lang="ja-JP" altLang="en-US" sz="1400" b="0" baseline="0" dirty="0" smtClean="0"/>
              <a:t>気象庁</a:t>
            </a:r>
            <a:r>
              <a:rPr lang="en-US" altLang="ja-JP" sz="1400" b="0" baseline="0" dirty="0" smtClean="0"/>
              <a:t>)</a:t>
            </a:r>
            <a:endParaRPr lang="ja-JP" altLang="en-US" sz="1400" b="0" baseline="0" dirty="0"/>
          </a:p>
        </p:txBody>
      </p:sp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-144463" y="4437112"/>
            <a:ext cx="2124076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ja-JP" altLang="en-US" sz="2400" u="sng" baseline="0" dirty="0"/>
              <a:t>使用データ</a:t>
            </a:r>
          </a:p>
        </p:txBody>
      </p:sp>
      <p:pic>
        <p:nvPicPr>
          <p:cNvPr id="17417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0"/>
            <a:ext cx="241141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408712" y="3131483"/>
            <a:ext cx="268557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2010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6</a:t>
            </a:r>
            <a:r>
              <a:rPr kumimoji="1" lang="ja-JP" altLang="en-US" sz="2000" dirty="0" smtClean="0"/>
              <a:t>月</a:t>
            </a:r>
            <a:r>
              <a:rPr kumimoji="1" lang="en-US" altLang="ja-JP" sz="2000" dirty="0" smtClean="0"/>
              <a:t>25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SST</a:t>
            </a:r>
            <a:r>
              <a:rPr lang="ja-JP" altLang="en-US" sz="2000" dirty="0" smtClean="0"/>
              <a:t>図</a:t>
            </a:r>
            <a:endParaRPr lang="en-US" altLang="ja-JP" sz="2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29679" y="6424308"/>
            <a:ext cx="744114" cy="3795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143E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68552" y="4705593"/>
            <a:ext cx="623889" cy="3795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40N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6387222" y="5300290"/>
            <a:ext cx="0" cy="1108918"/>
          </a:xfrm>
          <a:prstGeom prst="line">
            <a:avLst/>
          </a:prstGeom>
          <a:ln>
            <a:solidFill>
              <a:srgbClr val="969696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 bwMode="auto">
          <a:xfrm flipH="1">
            <a:off x="5592441" y="4829809"/>
            <a:ext cx="780267" cy="1"/>
          </a:xfrm>
          <a:prstGeom prst="line">
            <a:avLst/>
          </a:prstGeom>
          <a:ln>
            <a:solidFill>
              <a:srgbClr val="969696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 bwMode="auto">
          <a:xfrm flipH="1">
            <a:off x="5628445" y="5402243"/>
            <a:ext cx="780267" cy="1"/>
          </a:xfrm>
          <a:prstGeom prst="line">
            <a:avLst/>
          </a:prstGeom>
          <a:ln>
            <a:solidFill>
              <a:srgbClr val="969696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968552" y="5301208"/>
            <a:ext cx="623889" cy="3795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38N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6372708" y="4797152"/>
            <a:ext cx="90010" cy="5760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vert="horz" anchor="b" anchorCtr="1"/>
          <a:lstStyle/>
          <a:p>
            <a:fld id="{0F1F9CB6-6E81-4A94-9E6A-FD2DBB8D0EB5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54276" name="Picture 4" descr="P3150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9750"/>
            <a:ext cx="385127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CIMG4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381635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ゾン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13113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P62562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887788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90" name="AutoShape 18"/>
          <p:cNvSpPr>
            <a:spLocks noChangeArrowheads="1"/>
          </p:cNvSpPr>
          <p:nvPr/>
        </p:nvSpPr>
        <p:spPr bwMode="auto">
          <a:xfrm rot="15961652">
            <a:off x="2941638" y="3155823"/>
            <a:ext cx="1943100" cy="1194053"/>
          </a:xfrm>
          <a:prstGeom prst="lightningBolt">
            <a:avLst/>
          </a:prstGeom>
          <a:solidFill>
            <a:srgbClr val="FF6600"/>
          </a:solidFill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000" tIns="46800" rIns="90000" bIns="46800" anchor="b" anchorCtr="1">
            <a:spAutoFit/>
          </a:bodyPr>
          <a:lstStyle/>
          <a:p>
            <a:endParaRPr lang="ja-JP" altLang="en-US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580063" y="3031619"/>
            <a:ext cx="3025775" cy="2359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anchor="b" anchorCtr="1">
            <a:spAutoFit/>
          </a:bodyPr>
          <a:lstStyle/>
          <a:p>
            <a:pPr algn="l"/>
            <a:r>
              <a:rPr lang="ja-JP" altLang="en-US" sz="1400"/>
              <a:t>明星：</a:t>
            </a:r>
            <a:r>
              <a:rPr lang="en-US" altLang="ja-JP" sz="1400"/>
              <a:t>GPS</a:t>
            </a:r>
            <a:r>
              <a:rPr lang="ja-JP" altLang="en-US" sz="1400"/>
              <a:t>ラジオゾンデ（</a:t>
            </a:r>
            <a:r>
              <a:rPr lang="en-US" altLang="ja-JP" sz="1400"/>
              <a:t>RS-06G</a:t>
            </a:r>
            <a:r>
              <a:rPr lang="ja-JP" altLang="en-US" sz="1400"/>
              <a:t>）</a:t>
            </a: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5976937" y="1937543"/>
            <a:ext cx="1727200" cy="392113"/>
          </a:xfrm>
          <a:prstGeom prst="wedgeRectCallout">
            <a:avLst>
              <a:gd name="adj1" fmla="val -41939"/>
              <a:gd name="adj2" fmla="val -19707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000" tIns="46800" rIns="90000" bIns="46800" anchor="b" anchorCtr="1"/>
          <a:lstStyle/>
          <a:p>
            <a:r>
              <a:rPr lang="en-US" altLang="ja-JP" sz="1800"/>
              <a:t>GPS</a:t>
            </a:r>
            <a:r>
              <a:rPr lang="ja-JP" altLang="en-US" sz="1800"/>
              <a:t>アンテナ</a:t>
            </a: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6588125" y="1125538"/>
            <a:ext cx="2232025" cy="392112"/>
          </a:xfrm>
          <a:prstGeom prst="wedgeRectCallout">
            <a:avLst>
              <a:gd name="adj1" fmla="val -50213"/>
              <a:gd name="adj2" fmla="val -144736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000" tIns="46800" rIns="90000" bIns="46800" anchor="b" anchorCtr="1"/>
          <a:lstStyle/>
          <a:p>
            <a:r>
              <a:rPr lang="ja-JP" altLang="en-US" sz="1800"/>
              <a:t>温度・湿度センサー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7164388" y="3275857"/>
            <a:ext cx="1007305" cy="2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anchor="b" anchorCtr="1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明星電気</a:t>
            </a:r>
            <a:r>
              <a:rPr lang="en-US" altLang="ja-JP" sz="1600" b="0"/>
              <a:t>HP)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396081" y="2957257"/>
            <a:ext cx="8351837" cy="3480056"/>
          </a:xfrm>
          <a:prstGeom prst="rect">
            <a:avLst/>
          </a:prstGeom>
          <a:pattFill prst="pct80">
            <a:fgClr>
              <a:srgbClr val="FFFF66"/>
            </a:fgClr>
            <a:bgClr>
              <a:schemeClr val="bg1"/>
            </a:bgClr>
          </a:pattFill>
          <a:ln w="28575" algn="ctr">
            <a:solidFill>
              <a:srgbClr val="FFCC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FF9933"/>
              </a:buClr>
              <a:buFont typeface="Wingdings" pitchFamily="2" charset="2"/>
              <a:buNone/>
            </a:pPr>
            <a:r>
              <a:rPr lang="en-US" altLang="ja-JP" sz="4400" baseline="0" dirty="0"/>
              <a:t>&lt;</a:t>
            </a:r>
            <a:r>
              <a:rPr lang="ja-JP" altLang="en-US" sz="4400" baseline="0" dirty="0"/>
              <a:t>ラジオゾンデ観測の欠点</a:t>
            </a:r>
            <a:r>
              <a:rPr lang="en-US" altLang="ja-JP" sz="4400" baseline="0" dirty="0"/>
              <a:t>&gt;</a:t>
            </a:r>
          </a:p>
          <a:p>
            <a:pPr>
              <a:buClr>
                <a:srgbClr val="FF9933"/>
              </a:buClr>
              <a:buFont typeface="Wingdings" pitchFamily="2" charset="2"/>
              <a:buChar char="u"/>
            </a:pPr>
            <a:r>
              <a:rPr lang="en-US" altLang="ja-JP" sz="4400" baseline="0" dirty="0"/>
              <a:t>1</a:t>
            </a:r>
            <a:r>
              <a:rPr lang="ja-JP" altLang="en-US" sz="4400" baseline="0" dirty="0"/>
              <a:t>台の受信機で</a:t>
            </a:r>
            <a:r>
              <a:rPr lang="en-US" altLang="ja-JP" sz="4400" baseline="0" dirty="0"/>
              <a:t>1</a:t>
            </a:r>
            <a:r>
              <a:rPr lang="ja-JP" altLang="en-US" sz="4400" baseline="0" dirty="0" err="1"/>
              <a:t>つの</a:t>
            </a:r>
            <a:r>
              <a:rPr lang="ja-JP" altLang="en-US" sz="4400" baseline="0" dirty="0"/>
              <a:t>ゾンデしか上げることができない</a:t>
            </a:r>
          </a:p>
          <a:p>
            <a:pPr>
              <a:buClr>
                <a:srgbClr val="FF9933"/>
              </a:buClr>
              <a:buFont typeface="Wingdings" pitchFamily="2" charset="2"/>
              <a:buChar char="u"/>
            </a:pPr>
            <a:r>
              <a:rPr lang="ja-JP" altLang="en-US" sz="4400" baseline="0" dirty="0"/>
              <a:t>一回のラジオゾンデ観測</a:t>
            </a:r>
          </a:p>
          <a:p>
            <a:pPr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4400" baseline="0" dirty="0"/>
              <a:t>　　⇒約</a:t>
            </a:r>
            <a:r>
              <a:rPr lang="en-US" altLang="ja-JP" sz="4400" baseline="0" dirty="0">
                <a:solidFill>
                  <a:srgbClr val="FF0000"/>
                </a:solidFill>
              </a:rPr>
              <a:t>2</a:t>
            </a:r>
            <a:r>
              <a:rPr lang="ja-JP" altLang="en-US" sz="4400" baseline="0" dirty="0">
                <a:solidFill>
                  <a:srgbClr val="FF0000"/>
                </a:solidFill>
              </a:rPr>
              <a:t>時間半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0"/>
            <a:ext cx="3131840" cy="5254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ja-JP" altLang="en-US" u="sng" baseline="0" dirty="0" smtClean="0"/>
              <a:t>ラジオゾンデとは</a:t>
            </a:r>
            <a:r>
              <a:rPr lang="en-US" altLang="ja-JP" u="sng" baseline="0" dirty="0" smtClean="0"/>
              <a:t>?</a:t>
            </a:r>
            <a:endParaRPr lang="ja-JP" altLang="en-US" u="sng" baseline="0" dirty="0"/>
          </a:p>
        </p:txBody>
      </p:sp>
    </p:spTree>
    <p:extLst>
      <p:ext uri="{BB962C8B-B14F-4D97-AF65-F5344CB8AC3E}">
        <p14:creationId xmlns:p14="http://schemas.microsoft.com/office/powerpoint/2010/main" val="31312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&lt;</a:t>
            </a:r>
            <a:fld id="{F3CFC1F6-F7E3-41A1-9955-E11EFEE8AF7A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/>
              <a:t>7</a:t>
            </a:fld>
            <a:r>
              <a:rPr lang="en-US" altLang="ja-JP" smtClean="0">
                <a:ea typeface="ＭＳ Ｐゴシック" charset="-128"/>
              </a:rPr>
              <a:t>&gt;</a:t>
            </a:r>
          </a:p>
        </p:txBody>
      </p:sp>
      <p:pic>
        <p:nvPicPr>
          <p:cNvPr id="18434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981075"/>
            <a:ext cx="32083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5"/>
          <p:cNvSpPr txBox="1">
            <a:spLocks noChangeArrowheads="1"/>
          </p:cNvSpPr>
          <p:nvPr/>
        </p:nvSpPr>
        <p:spPr bwMode="auto">
          <a:xfrm>
            <a:off x="0" y="0"/>
            <a:ext cx="4932040" cy="71006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ja-JP" altLang="en-US" sz="4000" u="sng" baseline="0" dirty="0">
                <a:solidFill>
                  <a:srgbClr val="FF0000"/>
                </a:solidFill>
              </a:rPr>
              <a:t>革新的</a:t>
            </a:r>
            <a:r>
              <a:rPr lang="ja-JP" altLang="en-US" sz="4000" u="sng" baseline="0" dirty="0" smtClean="0">
                <a:solidFill>
                  <a:srgbClr val="FF0000"/>
                </a:solidFill>
              </a:rPr>
              <a:t>ポイントその</a:t>
            </a:r>
            <a:r>
              <a:rPr lang="ja-JP" altLang="en-US" sz="4000" u="sng" baseline="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173558" y="5200244"/>
            <a:ext cx="4860082" cy="648512"/>
          </a:xfrm>
          <a:prstGeom prst="rect">
            <a:avLst/>
          </a:prstGeom>
          <a:pattFill prst="pct80">
            <a:fgClr>
              <a:srgbClr val="FFFF66"/>
            </a:fgClr>
            <a:bgClr>
              <a:schemeClr val="bg1"/>
            </a:bgClr>
          </a:pattFill>
          <a:ln w="28575" algn="ctr">
            <a:solidFill>
              <a:srgbClr val="FFCC00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3600" baseline="0" dirty="0" smtClean="0"/>
              <a:t>時間変化</a:t>
            </a:r>
            <a:r>
              <a:rPr lang="en-US" altLang="ja-JP" sz="3600" baseline="0" dirty="0" smtClean="0"/>
              <a:t>?</a:t>
            </a:r>
            <a:r>
              <a:rPr lang="ja-JP" altLang="en-US" sz="3600" baseline="0" dirty="0" smtClean="0"/>
              <a:t>空間変化</a:t>
            </a:r>
            <a:r>
              <a:rPr lang="en-US" altLang="ja-JP" sz="3600" baseline="0" dirty="0" smtClean="0"/>
              <a:t>??</a:t>
            </a:r>
            <a:endParaRPr lang="ja-JP" altLang="en-US" sz="3600" baseline="0" dirty="0"/>
          </a:p>
        </p:txBody>
      </p:sp>
      <p:grpSp>
        <p:nvGrpSpPr>
          <p:cNvPr id="18439" name="Group 62"/>
          <p:cNvGrpSpPr>
            <a:grpSpLocks/>
          </p:cNvGrpSpPr>
          <p:nvPr/>
        </p:nvGrpSpPr>
        <p:grpSpPr bwMode="auto">
          <a:xfrm>
            <a:off x="3198813" y="1628775"/>
            <a:ext cx="1004887" cy="2160588"/>
            <a:chOff x="2064" y="1162"/>
            <a:chExt cx="633" cy="1361"/>
          </a:xfrm>
        </p:grpSpPr>
        <p:sp>
          <p:nvSpPr>
            <p:cNvPr id="18443" name="AutoShape 60"/>
            <p:cNvSpPr>
              <a:spLocks/>
            </p:cNvSpPr>
            <p:nvPr/>
          </p:nvSpPr>
          <p:spPr bwMode="auto">
            <a:xfrm>
              <a:off x="2064" y="1162"/>
              <a:ext cx="90" cy="1361"/>
            </a:xfrm>
            <a:prstGeom prst="rightBrace">
              <a:avLst>
                <a:gd name="adj1" fmla="val 126019"/>
                <a:gd name="adj2" fmla="val 50000"/>
              </a:avLst>
            </a:prstGeom>
            <a:noFill/>
            <a:ln w="28575">
              <a:solidFill>
                <a:srgbClr val="FF7C8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8444" name="Text Box 61"/>
            <p:cNvSpPr txBox="1">
              <a:spLocks noChangeArrowheads="1"/>
            </p:cNvSpPr>
            <p:nvPr/>
          </p:nvSpPr>
          <p:spPr bwMode="auto">
            <a:xfrm>
              <a:off x="2109" y="1784"/>
              <a:ext cx="588" cy="24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pPr algn="ctr"/>
              <a:r>
                <a:rPr lang="ja-JP" altLang="en-US"/>
                <a:t>全</a:t>
              </a:r>
              <a:r>
                <a:rPr lang="en-US" altLang="ja-JP"/>
                <a:t>39</a:t>
              </a:r>
              <a:r>
                <a:rPr lang="ja-JP" altLang="en-US"/>
                <a:t>点</a:t>
              </a:r>
            </a:p>
          </p:txBody>
        </p:sp>
      </p:grp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28575" y="4776787"/>
            <a:ext cx="4681537" cy="50488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ja-JP" sz="4000" dirty="0"/>
              <a:t>⇒</a:t>
            </a:r>
            <a:r>
              <a:rPr lang="ja-JP" altLang="en-US" sz="4000" dirty="0"/>
              <a:t>約</a:t>
            </a:r>
            <a:r>
              <a:rPr lang="en-US" altLang="ja-JP" sz="4000" dirty="0"/>
              <a:t>4</a:t>
            </a:r>
            <a:r>
              <a:rPr lang="ja-JP" altLang="en-US" sz="4000" dirty="0"/>
              <a:t>日間かかってしまう</a:t>
            </a:r>
          </a:p>
        </p:txBody>
      </p:sp>
      <p:pic>
        <p:nvPicPr>
          <p:cNvPr id="18442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103" y="4566831"/>
            <a:ext cx="13811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2"/>
          <p:cNvGrpSpPr/>
          <p:nvPr/>
        </p:nvGrpSpPr>
        <p:grpSpPr>
          <a:xfrm>
            <a:off x="3744738" y="1412776"/>
            <a:ext cx="5291758" cy="2664296"/>
            <a:chOff x="3744738" y="1412776"/>
            <a:chExt cx="5291758" cy="2664296"/>
          </a:xfrm>
        </p:grpSpPr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3744738" y="1544968"/>
              <a:ext cx="5291758" cy="253210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lvl="1">
                <a:spcBef>
                  <a:spcPct val="20000"/>
                </a:spcBef>
                <a:buClr>
                  <a:srgbClr val="CC99FF"/>
                </a:buClr>
                <a:buFont typeface="Wingdings" pitchFamily="2" charset="2"/>
                <a:buChar char="u"/>
              </a:pPr>
              <a:r>
                <a:rPr lang="ja-JP" altLang="en-US" sz="3600" baseline="0" dirty="0"/>
                <a:t>受信機</a:t>
              </a:r>
              <a:r>
                <a:rPr lang="en-US" altLang="ja-JP" sz="3600" baseline="0" dirty="0">
                  <a:solidFill>
                    <a:srgbClr val="FF0000"/>
                  </a:solidFill>
                </a:rPr>
                <a:t>6</a:t>
              </a:r>
              <a:r>
                <a:rPr lang="ja-JP" altLang="en-US" sz="3600" baseline="0" dirty="0">
                  <a:solidFill>
                    <a:srgbClr val="FF0000"/>
                  </a:solidFill>
                </a:rPr>
                <a:t>台</a:t>
              </a:r>
            </a:p>
            <a:p>
              <a:pPr lvl="1">
                <a:spcBef>
                  <a:spcPct val="20000"/>
                </a:spcBef>
                <a:buClr>
                  <a:srgbClr val="CC99FF"/>
                </a:buClr>
                <a:buFont typeface="Wingdings" pitchFamily="2" charset="2"/>
                <a:buChar char="u"/>
              </a:pPr>
              <a:r>
                <a:rPr lang="ja-JP" altLang="en-US" sz="3600" baseline="0" dirty="0"/>
                <a:t>観測点間隔</a:t>
              </a:r>
              <a:r>
                <a:rPr lang="en-US" altLang="ja-JP" sz="3600" baseline="0" dirty="0">
                  <a:solidFill>
                    <a:srgbClr val="FF0000"/>
                  </a:solidFill>
                </a:rPr>
                <a:t>30</a:t>
              </a:r>
              <a:r>
                <a:rPr lang="ja-JP" altLang="en-US" sz="3600" baseline="0" dirty="0">
                  <a:solidFill>
                    <a:srgbClr val="FF0000"/>
                  </a:solidFill>
                </a:rPr>
                <a:t>分</a:t>
              </a:r>
              <a:r>
                <a:rPr lang="en-US" altLang="ja-JP" sz="3600" baseline="0" dirty="0">
                  <a:solidFill>
                    <a:srgbClr val="FF0000"/>
                  </a:solidFill>
                </a:rPr>
                <a:t>!!</a:t>
              </a:r>
              <a:endParaRPr lang="en-US" altLang="ja-JP" sz="3600" baseline="0" dirty="0"/>
            </a:p>
            <a:p>
              <a:pPr lvl="1">
                <a:spcBef>
                  <a:spcPct val="20000"/>
                </a:spcBef>
                <a:buClr>
                  <a:srgbClr val="CC99FF"/>
                </a:buClr>
                <a:buFont typeface="Wingdings" pitchFamily="2" charset="2"/>
                <a:buChar char="u"/>
              </a:pPr>
              <a:r>
                <a:rPr lang="en-US" altLang="ja-JP" sz="3600" baseline="0" dirty="0"/>
                <a:t>6</a:t>
              </a:r>
              <a:r>
                <a:rPr lang="ja-JP" altLang="en-US" sz="3600" baseline="0" dirty="0"/>
                <a:t>月</a:t>
              </a:r>
              <a:r>
                <a:rPr lang="en-US" altLang="ja-JP" sz="3600" baseline="0" dirty="0"/>
                <a:t>25</a:t>
              </a:r>
              <a:r>
                <a:rPr lang="ja-JP" altLang="en-US" sz="3600" baseline="0" dirty="0"/>
                <a:t>日</a:t>
              </a:r>
              <a:r>
                <a:rPr lang="en-US" altLang="ja-JP" sz="3600" baseline="0" dirty="0"/>
                <a:t>JST08</a:t>
              </a:r>
              <a:r>
                <a:rPr lang="ja-JP" altLang="en-US" sz="3600" baseline="0" dirty="0"/>
                <a:t>～</a:t>
              </a:r>
              <a:r>
                <a:rPr lang="en-US" altLang="ja-JP" sz="3600" baseline="0" dirty="0"/>
                <a:t>26</a:t>
              </a:r>
              <a:r>
                <a:rPr lang="ja-JP" altLang="en-US" sz="3600" baseline="0" dirty="0"/>
                <a:t>日</a:t>
              </a:r>
              <a:r>
                <a:rPr lang="en-US" altLang="ja-JP" sz="3600" baseline="0" dirty="0"/>
                <a:t>JST04</a:t>
              </a:r>
              <a:r>
                <a:rPr lang="ja-JP" altLang="en-US" sz="3600" baseline="0" dirty="0"/>
                <a:t>：</a:t>
              </a:r>
              <a:r>
                <a:rPr lang="en-US" altLang="ja-JP" sz="3600" baseline="0" dirty="0"/>
                <a:t>20</a:t>
              </a:r>
              <a:r>
                <a:rPr lang="ja-JP" altLang="en-US" sz="3600" baseline="0" dirty="0"/>
                <a:t>時間</a:t>
              </a:r>
            </a:p>
          </p:txBody>
        </p:sp>
        <p:sp>
          <p:nvSpPr>
            <p:cNvPr id="2" name="正方形/長方形 1"/>
            <p:cNvSpPr/>
            <p:nvPr/>
          </p:nvSpPr>
          <p:spPr bwMode="auto">
            <a:xfrm>
              <a:off x="4252912" y="1412776"/>
              <a:ext cx="4639568" cy="2664296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0"/>
            <a:ext cx="3131840" cy="5254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ja-JP" altLang="en-US" u="sng" baseline="0" dirty="0"/>
              <a:t>観測時</a:t>
            </a:r>
            <a:r>
              <a:rPr lang="ja-JP" altLang="en-US" u="sng" baseline="0" dirty="0" smtClean="0"/>
              <a:t>の</a:t>
            </a:r>
            <a:r>
              <a:rPr lang="ja-JP" altLang="en-US" u="sng" baseline="0" dirty="0"/>
              <a:t>大気場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0" y="964006"/>
            <a:ext cx="4433707" cy="53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97" y="1064746"/>
            <a:ext cx="740380" cy="433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00141" y="666489"/>
            <a:ext cx="352378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25</a:t>
            </a:r>
            <a:r>
              <a:rPr lang="ja-JP" altLang="en-US" dirty="0" smtClean="0"/>
              <a:t>日</a:t>
            </a:r>
            <a:r>
              <a:rPr lang="en-US" altLang="ja-JP" dirty="0" smtClean="0"/>
              <a:t>JST15</a:t>
            </a:r>
            <a:r>
              <a:rPr lang="ja-JP" altLang="en-US" dirty="0" smtClean="0"/>
              <a:t>天気図</a:t>
            </a:r>
            <a:endParaRPr lang="en-US" altLang="ja-JP" dirty="0" smtClean="0"/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5004048" y="1340768"/>
            <a:ext cx="4176464" cy="206428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US" altLang="ja-JP" sz="4800" dirty="0" smtClean="0"/>
          </a:p>
          <a:p>
            <a:pPr algn="ctr"/>
            <a:r>
              <a:rPr lang="ja-JP" altLang="en-US" sz="4800" dirty="0"/>
              <a:t>気圧配置</a:t>
            </a:r>
            <a:r>
              <a:rPr lang="ja-JP" altLang="en-US" sz="4800" dirty="0" smtClean="0"/>
              <a:t>は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期間を通してほぼ同じ</a:t>
            </a:r>
            <a:endParaRPr lang="en-US" altLang="ja-JP" sz="4800" dirty="0" smtClean="0"/>
          </a:p>
          <a:p>
            <a:pPr algn="ctr"/>
            <a:endParaRPr lang="en-US" altLang="ja-JP" sz="4800" dirty="0"/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148065" y="3411570"/>
            <a:ext cx="3960718" cy="2064284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8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800" u="sng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観測結果</a:t>
            </a:r>
            <a:r>
              <a:rPr lang="ja-JP" altLang="en-US" sz="4800" u="sng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は空間変化</a:t>
            </a:r>
            <a:endParaRPr lang="en-US" altLang="ja-JP" sz="4800" u="sng" dirty="0" smtClean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800" b="1" i="0" u="sng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800" u="sng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卓越風は西風</a:t>
            </a:r>
            <a:endParaRPr kumimoji="1" lang="ja-JP" altLang="en-US" sz="4800" b="1" i="0" u="sng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0292" y="6217761"/>
            <a:ext cx="744114" cy="3795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143E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107636" y="3888716"/>
            <a:ext cx="623889" cy="3795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40N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2272349" y="4719445"/>
            <a:ext cx="0" cy="1445859"/>
          </a:xfrm>
          <a:prstGeom prst="line">
            <a:avLst/>
          </a:prstGeom>
          <a:ln>
            <a:solidFill>
              <a:srgbClr val="969696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 bwMode="auto">
          <a:xfrm flipH="1">
            <a:off x="449943" y="3946097"/>
            <a:ext cx="1803245" cy="1789"/>
          </a:xfrm>
          <a:prstGeom prst="line">
            <a:avLst/>
          </a:prstGeom>
          <a:ln>
            <a:solidFill>
              <a:srgbClr val="969696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-86862" y="4660275"/>
            <a:ext cx="623889" cy="3795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38N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272349" y="3937129"/>
            <a:ext cx="139411" cy="7823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 flipH="1" flipV="1">
            <a:off x="508000" y="4717143"/>
            <a:ext cx="1764350" cy="2302"/>
          </a:xfrm>
          <a:prstGeom prst="line">
            <a:avLst/>
          </a:prstGeom>
          <a:ln>
            <a:solidFill>
              <a:srgbClr val="969696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 bwMode="auto">
          <a:xfrm>
            <a:off x="2971996" y="6373422"/>
            <a:ext cx="1553928" cy="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en-US" altLang="ja-JP" dirty="0" smtClean="0"/>
              <a:t>JRA-JCDAS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グラフ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53742"/>
              </p:ext>
            </p:extLst>
          </p:nvPr>
        </p:nvGraphicFramePr>
        <p:xfrm>
          <a:off x="3991860" y="2953399"/>
          <a:ext cx="5184649" cy="310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&lt;</a:t>
            </a:r>
            <a:fld id="{68B9C67E-0751-48E5-9360-F529B429BEAC}" type="slidenum">
              <a:rPr lang="en-US" altLang="ja-JP" smtClean="0">
                <a:latin typeface="GungsuhChe" pitchFamily="49" charset="-127"/>
                <a:ea typeface="GungsuhChe" pitchFamily="49" charset="-127"/>
              </a:rPr>
              <a:pPr>
                <a:defRPr/>
              </a:pPr>
              <a:t>9</a:t>
            </a:fld>
            <a:r>
              <a:rPr lang="en-US" altLang="ja-JP" smtClean="0"/>
              <a:t>&gt;</a:t>
            </a:r>
            <a:endParaRPr lang="en-US" altLang="ja-JP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0"/>
            <a:ext cx="3131840" cy="5254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ja-JP" altLang="en-US" u="sng" baseline="0" dirty="0" smtClean="0"/>
              <a:t>気圧トレンド</a:t>
            </a:r>
            <a:endParaRPr lang="ja-JP" altLang="en-US" u="sng" baseline="0" dirty="0"/>
          </a:p>
        </p:txBody>
      </p:sp>
      <p:graphicFrame>
        <p:nvGraphicFramePr>
          <p:cNvPr id="10" name="グラフ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93176"/>
              </p:ext>
            </p:extLst>
          </p:nvPr>
        </p:nvGraphicFramePr>
        <p:xfrm>
          <a:off x="3767472" y="616992"/>
          <a:ext cx="5337921" cy="22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357673" y="188640"/>
            <a:ext cx="203292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船舶データ（気圧）</a:t>
            </a:r>
            <a:endParaRPr kumimoji="1" lang="ja-JP" altLang="en-US" dirty="0"/>
          </a:p>
        </p:txBody>
      </p:sp>
      <p:cxnSp>
        <p:nvCxnSpPr>
          <p:cNvPr id="35" name="直線コネクタ 34"/>
          <p:cNvCxnSpPr/>
          <p:nvPr/>
        </p:nvCxnSpPr>
        <p:spPr bwMode="auto">
          <a:xfrm flipH="1">
            <a:off x="6435492" y="653696"/>
            <a:ext cx="135" cy="495933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 bwMode="auto">
          <a:xfrm>
            <a:off x="7299588" y="649143"/>
            <a:ext cx="0" cy="4963883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026"/>
            <a:ext cx="3851918" cy="416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435352" y="2483732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北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8521577" y="2507544"/>
            <a:ext cx="485775" cy="457200"/>
          </a:xfrm>
          <a:prstGeom prst="rect">
            <a:avLst/>
          </a:prstGeom>
          <a:solidFill>
            <a:srgbClr val="C0C0C0">
              <a:alpha val="59999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ja-JP" altLang="en-US" sz="2400" baseline="0" dirty="0"/>
              <a:t>南</a:t>
            </a: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334997" y="5156429"/>
            <a:ext cx="3434251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80">
                  <a:fgClr>
                    <a:srgbClr val="FFCC99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kumimoji="1" lang="ja-JP" altLang="en-US" dirty="0" smtClean="0"/>
              <a:t>仙台管区気象台宮古測候所</a:t>
            </a:r>
            <a:endParaRPr kumimoji="1" lang="en-US" altLang="ja-JP" dirty="0" smtClean="0"/>
          </a:p>
          <a:p>
            <a:r>
              <a:rPr lang="ja-JP" altLang="en-US" dirty="0"/>
              <a:t>仙台管区気象</a:t>
            </a:r>
            <a:r>
              <a:rPr lang="ja-JP" altLang="en-US" dirty="0" smtClean="0"/>
              <a:t>台大船渡測候所</a:t>
            </a:r>
            <a:endParaRPr lang="en-US" altLang="ja-JP" dirty="0" smtClean="0"/>
          </a:p>
          <a:p>
            <a:r>
              <a:rPr kumimoji="1" lang="ja-JP" altLang="en-US" dirty="0" smtClean="0"/>
              <a:t>アメダス　石巻観測所</a:t>
            </a:r>
            <a:endParaRPr kumimoji="1" lang="ja-JP" altLang="en-US" dirty="0"/>
          </a:p>
        </p:txBody>
      </p:sp>
      <p:sp>
        <p:nvSpPr>
          <p:cNvPr id="14" name="四角形吹き出し 13"/>
          <p:cNvSpPr/>
          <p:nvPr/>
        </p:nvSpPr>
        <p:spPr bwMode="auto">
          <a:xfrm>
            <a:off x="2187427" y="1824335"/>
            <a:ext cx="660596" cy="484364"/>
          </a:xfrm>
          <a:prstGeom prst="wedgeRectCallout">
            <a:avLst>
              <a:gd name="adj1" fmla="val -64776"/>
              <a:gd name="adj2" fmla="val -22788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4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宮古</a:t>
            </a:r>
          </a:p>
        </p:txBody>
      </p:sp>
      <p:sp>
        <p:nvSpPr>
          <p:cNvPr id="31" name="四角形吹き出し 30"/>
          <p:cNvSpPr/>
          <p:nvPr/>
        </p:nvSpPr>
        <p:spPr bwMode="auto">
          <a:xfrm>
            <a:off x="1944213" y="2749817"/>
            <a:ext cx="990894" cy="484364"/>
          </a:xfrm>
          <a:prstGeom prst="wedgeRectCallout">
            <a:avLst>
              <a:gd name="adj1" fmla="val -64776"/>
              <a:gd name="adj2" fmla="val -22788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4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大船渡</a:t>
            </a:r>
          </a:p>
        </p:txBody>
      </p:sp>
      <p:sp>
        <p:nvSpPr>
          <p:cNvPr id="32" name="四角形吹き出し 31"/>
          <p:cNvSpPr/>
          <p:nvPr/>
        </p:nvSpPr>
        <p:spPr bwMode="auto">
          <a:xfrm>
            <a:off x="1412794" y="3712385"/>
            <a:ext cx="660596" cy="484364"/>
          </a:xfrm>
          <a:prstGeom prst="wedgeRectCallout">
            <a:avLst>
              <a:gd name="adj1" fmla="val -64776"/>
              <a:gd name="adj2" fmla="val -22788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4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石巻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2517725" y="5301208"/>
            <a:ext cx="3985990" cy="1103424"/>
          </a:xfrm>
          <a:prstGeom prst="roundRect">
            <a:avLst/>
          </a:prstGeom>
          <a:solidFill>
            <a:srgbClr val="FF7C8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4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気圧：トレンド</a:t>
            </a:r>
            <a:r>
              <a:rPr lang="ja-JP" altLang="en-US" sz="44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除去</a:t>
            </a:r>
            <a:endParaRPr kumimoji="1" lang="ja-JP" altLang="en-US" sz="44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1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80">
          <a:fgClr>
            <a:srgbClr val="FFCC99"/>
          </a:fgClr>
          <a:bgClr>
            <a:schemeClr val="bg1"/>
          </a:bgClr>
        </a:pattFill>
        <a:ln w="28575" cap="flat" cmpd="sng" algn="ctr">
          <a:solidFill>
            <a:srgbClr val="FF7C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pct80">
          <a:fgClr>
            <a:srgbClr val="FFCC99"/>
          </a:fgClr>
          <a:bgClr>
            <a:schemeClr val="bg1"/>
          </a:bgClr>
        </a:pattFill>
        <a:ln w="28575" cap="flat" cmpd="sng" algn="ctr">
          <a:solidFill>
            <a:srgbClr val="FF7C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pattFill prst="pct80">
                <a:fgClr>
                  <a:srgbClr val="FFCC99"/>
                </a:fgClr>
                <a:bgClr>
                  <a:schemeClr val="bg1"/>
                </a:bgClr>
              </a:pattFill>
            </a14:hiddenFill>
          </a:ext>
          <a:ext uri="{91240B29-F687-4F45-9708-019B960494DF}">
            <a14:hiddenLine xmlns:a14="http://schemas.microsoft.com/office/drawing/2010/main" w="28575" algn="ctr">
              <a:solidFill>
                <a:srgbClr val="FF7C8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90000" tIns="46800" rIns="90000" bIns="46800" rtlCol="0">
        <a:spAutoFit/>
      </a:bodyPr>
      <a:lstStyle>
        <a:defPPr>
          <a:defRPr kumimoji="1" dirty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12440</TotalTime>
  <Words>1280</Words>
  <Application>Microsoft Office PowerPoint</Application>
  <PresentationFormat>画面に合わせる (4:3)</PresentationFormat>
  <Paragraphs>298</Paragraphs>
  <Slides>23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標準デザイン</vt:lpstr>
      <vt:lpstr>数式</vt:lpstr>
      <vt:lpstr>PowerPoint プレゼンテーション</vt:lpstr>
      <vt:lpstr>発表の流れ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革新的ポイントその②</vt:lpstr>
      <vt:lpstr>革新的ポイントその②</vt:lpstr>
      <vt:lpstr>革新的ポイントその②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mie_university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doala</dc:creator>
  <cp:lastModifiedBy>doala</cp:lastModifiedBy>
  <cp:revision>209</cp:revision>
  <dcterms:created xsi:type="dcterms:W3CDTF">2010-10-01T09:55:32Z</dcterms:created>
  <dcterms:modified xsi:type="dcterms:W3CDTF">2012-02-14T03:49:04Z</dcterms:modified>
</cp:coreProperties>
</file>