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57"/>
  </p:notesMasterIdLst>
  <p:handoutMasterIdLst>
    <p:handoutMasterId r:id="rId58"/>
  </p:handoutMasterIdLst>
  <p:sldIdLst>
    <p:sldId id="442" r:id="rId2"/>
    <p:sldId id="400" r:id="rId3"/>
    <p:sldId id="443" r:id="rId4"/>
    <p:sldId id="444" r:id="rId5"/>
    <p:sldId id="446" r:id="rId6"/>
    <p:sldId id="447" r:id="rId7"/>
    <p:sldId id="448" r:id="rId8"/>
    <p:sldId id="456" r:id="rId9"/>
    <p:sldId id="458" r:id="rId10"/>
    <p:sldId id="457" r:id="rId11"/>
    <p:sldId id="459" r:id="rId12"/>
    <p:sldId id="454" r:id="rId13"/>
    <p:sldId id="462" r:id="rId14"/>
    <p:sldId id="461" r:id="rId15"/>
    <p:sldId id="453" r:id="rId16"/>
    <p:sldId id="460" r:id="rId17"/>
    <p:sldId id="450" r:id="rId18"/>
    <p:sldId id="407" r:id="rId19"/>
    <p:sldId id="425" r:id="rId20"/>
    <p:sldId id="474" r:id="rId21"/>
    <p:sldId id="469" r:id="rId22"/>
    <p:sldId id="471" r:id="rId23"/>
    <p:sldId id="411" r:id="rId24"/>
    <p:sldId id="472" r:id="rId25"/>
    <p:sldId id="410" r:id="rId26"/>
    <p:sldId id="455" r:id="rId27"/>
    <p:sldId id="473" r:id="rId28"/>
    <p:sldId id="452" r:id="rId29"/>
    <p:sldId id="468" r:id="rId30"/>
    <p:sldId id="464" r:id="rId31"/>
    <p:sldId id="409" r:id="rId32"/>
    <p:sldId id="440" r:id="rId33"/>
    <p:sldId id="463" r:id="rId34"/>
    <p:sldId id="413" r:id="rId35"/>
    <p:sldId id="414" r:id="rId36"/>
    <p:sldId id="415" r:id="rId37"/>
    <p:sldId id="416" r:id="rId38"/>
    <p:sldId id="417" r:id="rId39"/>
    <p:sldId id="418" r:id="rId40"/>
    <p:sldId id="419" r:id="rId41"/>
    <p:sldId id="423" r:id="rId42"/>
    <p:sldId id="424" r:id="rId43"/>
    <p:sldId id="422" r:id="rId44"/>
    <p:sldId id="420" r:id="rId45"/>
    <p:sldId id="421" r:id="rId46"/>
    <p:sldId id="427" r:id="rId47"/>
    <p:sldId id="428" r:id="rId48"/>
    <p:sldId id="431" r:id="rId49"/>
    <p:sldId id="432" r:id="rId50"/>
    <p:sldId id="433" r:id="rId51"/>
    <p:sldId id="434" r:id="rId52"/>
    <p:sldId id="435" r:id="rId53"/>
    <p:sldId id="436" r:id="rId54"/>
    <p:sldId id="437" r:id="rId55"/>
    <p:sldId id="451" r:id="rId56"/>
  </p:sldIdLst>
  <p:sldSz cx="9144000" cy="6858000" type="screen4x3"/>
  <p:notesSz cx="6784975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003300"/>
    <a:srgbClr val="009900"/>
    <a:srgbClr val="FF7C80"/>
    <a:srgbClr val="FF5050"/>
    <a:srgbClr val="99FF66"/>
    <a:srgbClr val="CCFF99"/>
    <a:srgbClr val="9999FF"/>
    <a:srgbClr val="99FF99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6" autoAdjust="0"/>
    <p:restoredTop sz="94110" autoAdjust="0"/>
  </p:normalViewPr>
  <p:slideViewPr>
    <p:cSldViewPr snapToGrid="0">
      <p:cViewPr>
        <p:scale>
          <a:sx n="70" d="100"/>
          <a:sy n="70" d="100"/>
        </p:scale>
        <p:origin x="-4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2100" y="-102"/>
      </p:cViewPr>
      <p:guideLst>
        <p:guide orient="horz" pos="3127"/>
        <p:guide pos="21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YAKISOBA\&#12487;&#12473;&#12463;&#12488;&#12483;&#12503;\&#38663;&#24230;&#21029;&#22320;&#38663;&#12487;&#12540;&#1247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YAKISOBA\&#12487;&#12473;&#12463;&#12488;&#12483;&#12503;\&#38663;&#24230;&#21029;&#22320;&#38663;&#12487;&#12540;&#1247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YAKISOBA\&#12487;&#12473;&#12463;&#12488;&#12483;&#12503;\&#38663;&#24230;&#21029;&#22320;&#38663;&#12487;&#12540;&#1247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style val="9"/>
  <c:chart>
    <c:title>
      <c:tx>
        <c:rich>
          <a:bodyPr/>
          <a:lstStyle/>
          <a:p>
            <a:pPr>
              <a:defRPr sz="2000" b="0">
                <a:latin typeface="HG創英角ｺﾞｼｯｸUB" pitchFamily="49" charset="-128"/>
                <a:ea typeface="HG創英角ｺﾞｼｯｸUB" pitchFamily="49" charset="-128"/>
              </a:defRPr>
            </a:pPr>
            <a:r>
              <a:rPr lang="en-US" altLang="ja-JP" sz="2000" b="0" dirty="0">
                <a:latin typeface="HG創英角ｺﾞｼｯｸUB" pitchFamily="49" charset="-128"/>
                <a:ea typeface="HG創英角ｺﾞｼｯｸUB" pitchFamily="49" charset="-128"/>
              </a:rPr>
              <a:t>Fig.1</a:t>
            </a:r>
            <a:r>
              <a:rPr lang="ja-JP" altLang="en-US" sz="2000" b="0" dirty="0">
                <a:latin typeface="HG創英角ｺﾞｼｯｸUB" pitchFamily="49" charset="-128"/>
                <a:ea typeface="HG創英角ｺﾞｼｯｸUB" pitchFamily="49" charset="-128"/>
              </a:rPr>
              <a:t> 地震の発生頻度</a:t>
            </a:r>
            <a:r>
              <a:rPr lang="en-US" altLang="ja-JP" sz="2000" b="0" dirty="0">
                <a:latin typeface="HG創英角ｺﾞｼｯｸUB" pitchFamily="49" charset="-128"/>
                <a:ea typeface="HG創英角ｺﾞｼｯｸUB" pitchFamily="49" charset="-128"/>
              </a:rPr>
              <a:t>(</a:t>
            </a:r>
            <a:r>
              <a:rPr lang="ja-JP" altLang="en-US" sz="2000" b="0" dirty="0">
                <a:latin typeface="HG創英角ｺﾞｼｯｸUB" pitchFamily="49" charset="-128"/>
                <a:ea typeface="HG創英角ｺﾞｼｯｸUB" pitchFamily="49" charset="-128"/>
              </a:rPr>
              <a:t>東北地方</a:t>
            </a:r>
            <a:r>
              <a:rPr lang="en-US" altLang="ja-JP" sz="2000" b="0" dirty="0">
                <a:latin typeface="HG創英角ｺﾞｼｯｸUB" pitchFamily="49" charset="-128"/>
                <a:ea typeface="HG創英角ｺﾞｼｯｸUB" pitchFamily="49" charset="-128"/>
              </a:rPr>
              <a:t>)</a:t>
            </a:r>
          </a:p>
        </c:rich>
      </c:tx>
      <c:layout>
        <c:manualLayout>
          <c:xMode val="edge"/>
          <c:yMode val="edge"/>
          <c:x val="0.17520995002446149"/>
          <c:y val="0.84753012377155756"/>
        </c:manualLayout>
      </c:layout>
    </c:title>
    <c:plotArea>
      <c:layout>
        <c:manualLayout>
          <c:layoutTarget val="inner"/>
          <c:xMode val="edge"/>
          <c:yMode val="edge"/>
          <c:x val="0.15790535982069046"/>
          <c:y val="3.7793419778755048E-2"/>
          <c:w val="0.80102449057243263"/>
          <c:h val="0.58808978851690541"/>
        </c:manualLayout>
      </c:layout>
      <c:lineChart>
        <c:grouping val="standard"/>
        <c:ser>
          <c:idx val="0"/>
          <c:order val="0"/>
          <c:marker>
            <c:symbol val="none"/>
          </c:marker>
          <c:cat>
            <c:numRef>
              <c:f>震度別データ!$O$3:$O$155</c:f>
              <c:numCache>
                <c:formatCode>mm"月"dd"日"</c:formatCode>
                <c:ptCount val="153"/>
                <c:pt idx="0">
                  <c:v>40603</c:v>
                </c:pt>
                <c:pt idx="1">
                  <c:v>40604</c:v>
                </c:pt>
                <c:pt idx="2">
                  <c:v>40605</c:v>
                </c:pt>
                <c:pt idx="3">
                  <c:v>40606</c:v>
                </c:pt>
                <c:pt idx="4">
                  <c:v>40607</c:v>
                </c:pt>
                <c:pt idx="5">
                  <c:v>40608</c:v>
                </c:pt>
                <c:pt idx="6">
                  <c:v>40609</c:v>
                </c:pt>
                <c:pt idx="7">
                  <c:v>40610</c:v>
                </c:pt>
                <c:pt idx="8">
                  <c:v>40611</c:v>
                </c:pt>
                <c:pt idx="9">
                  <c:v>40612</c:v>
                </c:pt>
                <c:pt idx="10">
                  <c:v>40613</c:v>
                </c:pt>
                <c:pt idx="11">
                  <c:v>40614</c:v>
                </c:pt>
                <c:pt idx="12">
                  <c:v>40615</c:v>
                </c:pt>
                <c:pt idx="13">
                  <c:v>40616</c:v>
                </c:pt>
                <c:pt idx="14">
                  <c:v>40617</c:v>
                </c:pt>
                <c:pt idx="15">
                  <c:v>40618</c:v>
                </c:pt>
                <c:pt idx="16">
                  <c:v>40619</c:v>
                </c:pt>
                <c:pt idx="17">
                  <c:v>40620</c:v>
                </c:pt>
                <c:pt idx="18">
                  <c:v>40621</c:v>
                </c:pt>
                <c:pt idx="19">
                  <c:v>40622</c:v>
                </c:pt>
                <c:pt idx="20">
                  <c:v>40623</c:v>
                </c:pt>
                <c:pt idx="21">
                  <c:v>40624</c:v>
                </c:pt>
                <c:pt idx="22">
                  <c:v>40625</c:v>
                </c:pt>
                <c:pt idx="23">
                  <c:v>40626</c:v>
                </c:pt>
                <c:pt idx="24">
                  <c:v>40627</c:v>
                </c:pt>
                <c:pt idx="25">
                  <c:v>40628</c:v>
                </c:pt>
                <c:pt idx="26">
                  <c:v>40629</c:v>
                </c:pt>
                <c:pt idx="27">
                  <c:v>40630</c:v>
                </c:pt>
                <c:pt idx="28">
                  <c:v>40631</c:v>
                </c:pt>
                <c:pt idx="29">
                  <c:v>40632</c:v>
                </c:pt>
                <c:pt idx="30">
                  <c:v>40633</c:v>
                </c:pt>
                <c:pt idx="31">
                  <c:v>40634</c:v>
                </c:pt>
                <c:pt idx="32">
                  <c:v>40635</c:v>
                </c:pt>
                <c:pt idx="33">
                  <c:v>40636</c:v>
                </c:pt>
                <c:pt idx="34">
                  <c:v>40637</c:v>
                </c:pt>
                <c:pt idx="35">
                  <c:v>40638</c:v>
                </c:pt>
                <c:pt idx="36">
                  <c:v>40639</c:v>
                </c:pt>
                <c:pt idx="37">
                  <c:v>40640</c:v>
                </c:pt>
                <c:pt idx="38">
                  <c:v>40641</c:v>
                </c:pt>
                <c:pt idx="39">
                  <c:v>40642</c:v>
                </c:pt>
                <c:pt idx="40">
                  <c:v>40643</c:v>
                </c:pt>
                <c:pt idx="41">
                  <c:v>40644</c:v>
                </c:pt>
                <c:pt idx="42">
                  <c:v>40645</c:v>
                </c:pt>
                <c:pt idx="43">
                  <c:v>40646</c:v>
                </c:pt>
                <c:pt idx="44">
                  <c:v>40647</c:v>
                </c:pt>
                <c:pt idx="45">
                  <c:v>40648</c:v>
                </c:pt>
                <c:pt idx="46">
                  <c:v>40649</c:v>
                </c:pt>
                <c:pt idx="47">
                  <c:v>40650</c:v>
                </c:pt>
                <c:pt idx="48">
                  <c:v>40651</c:v>
                </c:pt>
                <c:pt idx="49">
                  <c:v>40652</c:v>
                </c:pt>
                <c:pt idx="50">
                  <c:v>40653</c:v>
                </c:pt>
                <c:pt idx="51">
                  <c:v>40654</c:v>
                </c:pt>
                <c:pt idx="52">
                  <c:v>40655</c:v>
                </c:pt>
                <c:pt idx="53">
                  <c:v>40656</c:v>
                </c:pt>
                <c:pt idx="54">
                  <c:v>40657</c:v>
                </c:pt>
                <c:pt idx="55">
                  <c:v>40658</c:v>
                </c:pt>
                <c:pt idx="56">
                  <c:v>40659</c:v>
                </c:pt>
                <c:pt idx="57">
                  <c:v>40660</c:v>
                </c:pt>
                <c:pt idx="58">
                  <c:v>40661</c:v>
                </c:pt>
                <c:pt idx="59">
                  <c:v>40662</c:v>
                </c:pt>
                <c:pt idx="60">
                  <c:v>40663</c:v>
                </c:pt>
                <c:pt idx="61">
                  <c:v>40664</c:v>
                </c:pt>
                <c:pt idx="62">
                  <c:v>40665</c:v>
                </c:pt>
                <c:pt idx="63">
                  <c:v>40666</c:v>
                </c:pt>
                <c:pt idx="64">
                  <c:v>40667</c:v>
                </c:pt>
                <c:pt idx="65">
                  <c:v>40668</c:v>
                </c:pt>
                <c:pt idx="66">
                  <c:v>40669</c:v>
                </c:pt>
                <c:pt idx="67">
                  <c:v>40670</c:v>
                </c:pt>
                <c:pt idx="68">
                  <c:v>40671</c:v>
                </c:pt>
                <c:pt idx="69">
                  <c:v>40672</c:v>
                </c:pt>
                <c:pt idx="70">
                  <c:v>40673</c:v>
                </c:pt>
                <c:pt idx="71">
                  <c:v>40674</c:v>
                </c:pt>
                <c:pt idx="72">
                  <c:v>40675</c:v>
                </c:pt>
                <c:pt idx="73">
                  <c:v>40676</c:v>
                </c:pt>
                <c:pt idx="74">
                  <c:v>40677</c:v>
                </c:pt>
                <c:pt idx="75">
                  <c:v>40678</c:v>
                </c:pt>
                <c:pt idx="76">
                  <c:v>40679</c:v>
                </c:pt>
                <c:pt idx="77">
                  <c:v>40680</c:v>
                </c:pt>
                <c:pt idx="78">
                  <c:v>40681</c:v>
                </c:pt>
                <c:pt idx="79">
                  <c:v>40682</c:v>
                </c:pt>
                <c:pt idx="80">
                  <c:v>40683</c:v>
                </c:pt>
                <c:pt idx="81">
                  <c:v>40684</c:v>
                </c:pt>
                <c:pt idx="82">
                  <c:v>40685</c:v>
                </c:pt>
                <c:pt idx="83">
                  <c:v>40686</c:v>
                </c:pt>
                <c:pt idx="84">
                  <c:v>40687</c:v>
                </c:pt>
                <c:pt idx="85">
                  <c:v>40688</c:v>
                </c:pt>
                <c:pt idx="86">
                  <c:v>40689</c:v>
                </c:pt>
                <c:pt idx="87">
                  <c:v>40690</c:v>
                </c:pt>
                <c:pt idx="88">
                  <c:v>40691</c:v>
                </c:pt>
                <c:pt idx="89">
                  <c:v>40692</c:v>
                </c:pt>
                <c:pt idx="90">
                  <c:v>40693</c:v>
                </c:pt>
                <c:pt idx="91">
                  <c:v>40694</c:v>
                </c:pt>
                <c:pt idx="92">
                  <c:v>40695</c:v>
                </c:pt>
                <c:pt idx="93">
                  <c:v>40696</c:v>
                </c:pt>
                <c:pt idx="94">
                  <c:v>40697</c:v>
                </c:pt>
                <c:pt idx="95">
                  <c:v>40698</c:v>
                </c:pt>
                <c:pt idx="96">
                  <c:v>40699</c:v>
                </c:pt>
                <c:pt idx="97">
                  <c:v>40700</c:v>
                </c:pt>
                <c:pt idx="98">
                  <c:v>40701</c:v>
                </c:pt>
                <c:pt idx="99">
                  <c:v>40702</c:v>
                </c:pt>
                <c:pt idx="100">
                  <c:v>40703</c:v>
                </c:pt>
                <c:pt idx="101">
                  <c:v>40704</c:v>
                </c:pt>
                <c:pt idx="102">
                  <c:v>40705</c:v>
                </c:pt>
                <c:pt idx="103">
                  <c:v>40706</c:v>
                </c:pt>
                <c:pt idx="104">
                  <c:v>40707</c:v>
                </c:pt>
                <c:pt idx="105">
                  <c:v>40708</c:v>
                </c:pt>
                <c:pt idx="106">
                  <c:v>40709</c:v>
                </c:pt>
                <c:pt idx="107">
                  <c:v>40710</c:v>
                </c:pt>
                <c:pt idx="108">
                  <c:v>40711</c:v>
                </c:pt>
                <c:pt idx="109">
                  <c:v>40712</c:v>
                </c:pt>
                <c:pt idx="110">
                  <c:v>40713</c:v>
                </c:pt>
                <c:pt idx="111">
                  <c:v>40714</c:v>
                </c:pt>
                <c:pt idx="112">
                  <c:v>40715</c:v>
                </c:pt>
                <c:pt idx="113">
                  <c:v>40716</c:v>
                </c:pt>
                <c:pt idx="114">
                  <c:v>40717</c:v>
                </c:pt>
                <c:pt idx="115">
                  <c:v>40718</c:v>
                </c:pt>
                <c:pt idx="116">
                  <c:v>40719</c:v>
                </c:pt>
                <c:pt idx="117">
                  <c:v>40720</c:v>
                </c:pt>
                <c:pt idx="118">
                  <c:v>40721</c:v>
                </c:pt>
                <c:pt idx="119">
                  <c:v>40722</c:v>
                </c:pt>
                <c:pt idx="120">
                  <c:v>40723</c:v>
                </c:pt>
                <c:pt idx="121">
                  <c:v>40724</c:v>
                </c:pt>
                <c:pt idx="122">
                  <c:v>40725</c:v>
                </c:pt>
                <c:pt idx="123">
                  <c:v>40726</c:v>
                </c:pt>
                <c:pt idx="124">
                  <c:v>40727</c:v>
                </c:pt>
                <c:pt idx="125">
                  <c:v>40728</c:v>
                </c:pt>
                <c:pt idx="126">
                  <c:v>40729</c:v>
                </c:pt>
                <c:pt idx="127">
                  <c:v>40730</c:v>
                </c:pt>
                <c:pt idx="128">
                  <c:v>40731</c:v>
                </c:pt>
                <c:pt idx="129">
                  <c:v>40732</c:v>
                </c:pt>
                <c:pt idx="130">
                  <c:v>40733</c:v>
                </c:pt>
                <c:pt idx="131">
                  <c:v>40734</c:v>
                </c:pt>
                <c:pt idx="132">
                  <c:v>40735</c:v>
                </c:pt>
                <c:pt idx="133">
                  <c:v>40736</c:v>
                </c:pt>
                <c:pt idx="134">
                  <c:v>40737</c:v>
                </c:pt>
                <c:pt idx="135">
                  <c:v>40738</c:v>
                </c:pt>
                <c:pt idx="136">
                  <c:v>40739</c:v>
                </c:pt>
                <c:pt idx="137">
                  <c:v>40740</c:v>
                </c:pt>
                <c:pt idx="138">
                  <c:v>40741</c:v>
                </c:pt>
                <c:pt idx="139">
                  <c:v>40742</c:v>
                </c:pt>
                <c:pt idx="140">
                  <c:v>40743</c:v>
                </c:pt>
                <c:pt idx="141">
                  <c:v>40744</c:v>
                </c:pt>
                <c:pt idx="142">
                  <c:v>40745</c:v>
                </c:pt>
                <c:pt idx="143">
                  <c:v>40746</c:v>
                </c:pt>
                <c:pt idx="144">
                  <c:v>40747</c:v>
                </c:pt>
                <c:pt idx="145">
                  <c:v>40748</c:v>
                </c:pt>
                <c:pt idx="146">
                  <c:v>40749</c:v>
                </c:pt>
                <c:pt idx="147">
                  <c:v>40750</c:v>
                </c:pt>
                <c:pt idx="148">
                  <c:v>40751</c:v>
                </c:pt>
                <c:pt idx="149">
                  <c:v>40752</c:v>
                </c:pt>
                <c:pt idx="150">
                  <c:v>40753</c:v>
                </c:pt>
                <c:pt idx="151">
                  <c:v>40754</c:v>
                </c:pt>
                <c:pt idx="152">
                  <c:v>40755</c:v>
                </c:pt>
              </c:numCache>
            </c:numRef>
          </c:cat>
          <c:val>
            <c:numRef>
              <c:f>震度別データ!$P$3:$P$155</c:f>
              <c:numCache>
                <c:formatCode>General</c:formatCode>
                <c:ptCount val="153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20</c:v>
                </c:pt>
                <c:pt idx="9">
                  <c:v>13</c:v>
                </c:pt>
                <c:pt idx="10">
                  <c:v>78</c:v>
                </c:pt>
                <c:pt idx="11">
                  <c:v>100</c:v>
                </c:pt>
                <c:pt idx="12">
                  <c:v>35</c:v>
                </c:pt>
                <c:pt idx="13">
                  <c:v>32</c:v>
                </c:pt>
                <c:pt idx="14">
                  <c:v>23</c:v>
                </c:pt>
                <c:pt idx="15">
                  <c:v>29</c:v>
                </c:pt>
                <c:pt idx="16">
                  <c:v>25</c:v>
                </c:pt>
                <c:pt idx="17">
                  <c:v>19</c:v>
                </c:pt>
                <c:pt idx="18">
                  <c:v>24</c:v>
                </c:pt>
                <c:pt idx="19">
                  <c:v>13</c:v>
                </c:pt>
                <c:pt idx="20">
                  <c:v>17</c:v>
                </c:pt>
                <c:pt idx="21">
                  <c:v>20</c:v>
                </c:pt>
                <c:pt idx="22">
                  <c:v>31</c:v>
                </c:pt>
                <c:pt idx="23">
                  <c:v>9</c:v>
                </c:pt>
                <c:pt idx="24">
                  <c:v>11</c:v>
                </c:pt>
                <c:pt idx="25">
                  <c:v>17</c:v>
                </c:pt>
                <c:pt idx="26">
                  <c:v>17</c:v>
                </c:pt>
                <c:pt idx="27">
                  <c:v>11</c:v>
                </c:pt>
                <c:pt idx="28">
                  <c:v>12</c:v>
                </c:pt>
                <c:pt idx="29">
                  <c:v>12</c:v>
                </c:pt>
                <c:pt idx="30">
                  <c:v>3</c:v>
                </c:pt>
                <c:pt idx="31">
                  <c:v>9</c:v>
                </c:pt>
                <c:pt idx="32">
                  <c:v>20</c:v>
                </c:pt>
                <c:pt idx="33">
                  <c:v>15</c:v>
                </c:pt>
                <c:pt idx="34">
                  <c:v>10</c:v>
                </c:pt>
                <c:pt idx="35">
                  <c:v>12</c:v>
                </c:pt>
                <c:pt idx="36">
                  <c:v>8</c:v>
                </c:pt>
                <c:pt idx="37">
                  <c:v>8</c:v>
                </c:pt>
                <c:pt idx="38">
                  <c:v>5</c:v>
                </c:pt>
                <c:pt idx="39">
                  <c:v>12</c:v>
                </c:pt>
                <c:pt idx="40">
                  <c:v>8</c:v>
                </c:pt>
                <c:pt idx="41">
                  <c:v>67</c:v>
                </c:pt>
                <c:pt idx="42">
                  <c:v>48</c:v>
                </c:pt>
                <c:pt idx="43">
                  <c:v>16</c:v>
                </c:pt>
                <c:pt idx="44">
                  <c:v>15</c:v>
                </c:pt>
                <c:pt idx="45">
                  <c:v>13</c:v>
                </c:pt>
                <c:pt idx="46">
                  <c:v>14</c:v>
                </c:pt>
                <c:pt idx="47">
                  <c:v>23</c:v>
                </c:pt>
                <c:pt idx="48">
                  <c:v>8</c:v>
                </c:pt>
                <c:pt idx="49">
                  <c:v>27</c:v>
                </c:pt>
                <c:pt idx="50">
                  <c:v>12</c:v>
                </c:pt>
                <c:pt idx="51">
                  <c:v>18</c:v>
                </c:pt>
                <c:pt idx="52">
                  <c:v>7</c:v>
                </c:pt>
                <c:pt idx="53">
                  <c:v>7</c:v>
                </c:pt>
                <c:pt idx="54">
                  <c:v>8</c:v>
                </c:pt>
                <c:pt idx="55">
                  <c:v>6</c:v>
                </c:pt>
                <c:pt idx="56">
                  <c:v>8</c:v>
                </c:pt>
                <c:pt idx="57">
                  <c:v>24</c:v>
                </c:pt>
                <c:pt idx="58">
                  <c:v>26</c:v>
                </c:pt>
                <c:pt idx="59">
                  <c:v>29</c:v>
                </c:pt>
                <c:pt idx="60">
                  <c:v>31</c:v>
                </c:pt>
                <c:pt idx="61">
                  <c:v>37</c:v>
                </c:pt>
                <c:pt idx="62">
                  <c:v>29</c:v>
                </c:pt>
                <c:pt idx="63">
                  <c:v>25</c:v>
                </c:pt>
                <c:pt idx="64">
                  <c:v>32</c:v>
                </c:pt>
                <c:pt idx="65">
                  <c:v>27</c:v>
                </c:pt>
                <c:pt idx="66">
                  <c:v>31</c:v>
                </c:pt>
                <c:pt idx="67">
                  <c:v>13</c:v>
                </c:pt>
                <c:pt idx="68">
                  <c:v>27</c:v>
                </c:pt>
                <c:pt idx="69">
                  <c:v>29</c:v>
                </c:pt>
                <c:pt idx="70">
                  <c:v>25</c:v>
                </c:pt>
                <c:pt idx="71">
                  <c:v>35</c:v>
                </c:pt>
                <c:pt idx="72">
                  <c:v>15</c:v>
                </c:pt>
                <c:pt idx="73">
                  <c:v>29</c:v>
                </c:pt>
                <c:pt idx="74">
                  <c:v>26</c:v>
                </c:pt>
                <c:pt idx="75">
                  <c:v>31</c:v>
                </c:pt>
                <c:pt idx="76">
                  <c:v>20</c:v>
                </c:pt>
                <c:pt idx="77">
                  <c:v>20</c:v>
                </c:pt>
                <c:pt idx="78">
                  <c:v>24</c:v>
                </c:pt>
                <c:pt idx="79">
                  <c:v>19</c:v>
                </c:pt>
                <c:pt idx="80">
                  <c:v>27</c:v>
                </c:pt>
                <c:pt idx="81">
                  <c:v>22</c:v>
                </c:pt>
                <c:pt idx="82">
                  <c:v>18</c:v>
                </c:pt>
                <c:pt idx="83">
                  <c:v>17</c:v>
                </c:pt>
                <c:pt idx="84">
                  <c:v>27</c:v>
                </c:pt>
                <c:pt idx="85">
                  <c:v>32</c:v>
                </c:pt>
                <c:pt idx="86">
                  <c:v>23</c:v>
                </c:pt>
                <c:pt idx="87">
                  <c:v>31</c:v>
                </c:pt>
                <c:pt idx="88">
                  <c:v>25</c:v>
                </c:pt>
                <c:pt idx="89">
                  <c:v>28</c:v>
                </c:pt>
                <c:pt idx="90">
                  <c:v>22</c:v>
                </c:pt>
                <c:pt idx="91">
                  <c:v>13</c:v>
                </c:pt>
                <c:pt idx="92">
                  <c:v>26</c:v>
                </c:pt>
                <c:pt idx="93">
                  <c:v>33</c:v>
                </c:pt>
                <c:pt idx="94">
                  <c:v>29</c:v>
                </c:pt>
                <c:pt idx="95">
                  <c:v>22</c:v>
                </c:pt>
                <c:pt idx="96">
                  <c:v>22</c:v>
                </c:pt>
                <c:pt idx="97">
                  <c:v>10</c:v>
                </c:pt>
                <c:pt idx="98">
                  <c:v>13</c:v>
                </c:pt>
                <c:pt idx="99">
                  <c:v>11</c:v>
                </c:pt>
                <c:pt idx="100">
                  <c:v>10</c:v>
                </c:pt>
                <c:pt idx="101">
                  <c:v>25</c:v>
                </c:pt>
                <c:pt idx="102">
                  <c:v>17</c:v>
                </c:pt>
                <c:pt idx="103">
                  <c:v>16</c:v>
                </c:pt>
                <c:pt idx="104">
                  <c:v>13</c:v>
                </c:pt>
                <c:pt idx="105">
                  <c:v>11</c:v>
                </c:pt>
                <c:pt idx="106">
                  <c:v>12</c:v>
                </c:pt>
                <c:pt idx="107">
                  <c:v>15</c:v>
                </c:pt>
                <c:pt idx="108">
                  <c:v>12</c:v>
                </c:pt>
                <c:pt idx="109">
                  <c:v>21</c:v>
                </c:pt>
                <c:pt idx="110">
                  <c:v>22</c:v>
                </c:pt>
                <c:pt idx="111">
                  <c:v>26</c:v>
                </c:pt>
                <c:pt idx="112">
                  <c:v>24</c:v>
                </c:pt>
                <c:pt idx="113">
                  <c:v>18</c:v>
                </c:pt>
                <c:pt idx="114">
                  <c:v>13</c:v>
                </c:pt>
                <c:pt idx="115">
                  <c:v>25</c:v>
                </c:pt>
                <c:pt idx="116">
                  <c:v>22</c:v>
                </c:pt>
                <c:pt idx="117">
                  <c:v>21</c:v>
                </c:pt>
                <c:pt idx="118">
                  <c:v>16</c:v>
                </c:pt>
                <c:pt idx="119">
                  <c:v>28</c:v>
                </c:pt>
                <c:pt idx="120">
                  <c:v>22</c:v>
                </c:pt>
                <c:pt idx="121">
                  <c:v>20</c:v>
                </c:pt>
                <c:pt idx="122">
                  <c:v>9</c:v>
                </c:pt>
                <c:pt idx="123">
                  <c:v>10</c:v>
                </c:pt>
                <c:pt idx="124">
                  <c:v>17</c:v>
                </c:pt>
                <c:pt idx="125">
                  <c:v>22</c:v>
                </c:pt>
                <c:pt idx="126">
                  <c:v>12</c:v>
                </c:pt>
                <c:pt idx="127">
                  <c:v>11</c:v>
                </c:pt>
                <c:pt idx="128">
                  <c:v>18</c:v>
                </c:pt>
                <c:pt idx="129">
                  <c:v>19</c:v>
                </c:pt>
                <c:pt idx="130">
                  <c:v>20</c:v>
                </c:pt>
                <c:pt idx="131">
                  <c:v>15</c:v>
                </c:pt>
                <c:pt idx="132">
                  <c:v>17</c:v>
                </c:pt>
                <c:pt idx="133">
                  <c:v>15</c:v>
                </c:pt>
                <c:pt idx="134">
                  <c:v>18</c:v>
                </c:pt>
                <c:pt idx="135">
                  <c:v>15</c:v>
                </c:pt>
                <c:pt idx="136">
                  <c:v>14</c:v>
                </c:pt>
                <c:pt idx="137">
                  <c:v>12</c:v>
                </c:pt>
                <c:pt idx="138">
                  <c:v>11</c:v>
                </c:pt>
                <c:pt idx="139">
                  <c:v>14</c:v>
                </c:pt>
                <c:pt idx="140">
                  <c:v>13</c:v>
                </c:pt>
                <c:pt idx="141">
                  <c:v>13</c:v>
                </c:pt>
                <c:pt idx="142">
                  <c:v>15</c:v>
                </c:pt>
                <c:pt idx="143">
                  <c:v>18</c:v>
                </c:pt>
                <c:pt idx="144">
                  <c:v>11</c:v>
                </c:pt>
                <c:pt idx="145">
                  <c:v>14</c:v>
                </c:pt>
                <c:pt idx="146">
                  <c:v>19</c:v>
                </c:pt>
                <c:pt idx="147">
                  <c:v>19</c:v>
                </c:pt>
                <c:pt idx="148">
                  <c:v>14</c:v>
                </c:pt>
                <c:pt idx="149">
                  <c:v>11</c:v>
                </c:pt>
                <c:pt idx="150">
                  <c:v>18</c:v>
                </c:pt>
                <c:pt idx="151">
                  <c:v>13</c:v>
                </c:pt>
                <c:pt idx="152">
                  <c:v>23</c:v>
                </c:pt>
              </c:numCache>
            </c:numRef>
          </c:val>
        </c:ser>
        <c:dLbls/>
        <c:marker val="1"/>
        <c:axId val="90059520"/>
        <c:axId val="90359296"/>
      </c:lineChart>
      <c:dateAx>
        <c:axId val="900595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0">
                    <a:latin typeface="HG創英角ｺﾞｼｯｸUB" pitchFamily="49" charset="-128"/>
                    <a:ea typeface="HG創英角ｺﾞｼｯｸUB" pitchFamily="49" charset="-128"/>
                  </a:defRPr>
                </a:pPr>
                <a:r>
                  <a:rPr lang="ja-JP" altLang="en-US" sz="1800" b="0" dirty="0">
                    <a:latin typeface="HG創英角ｺﾞｼｯｸUB" pitchFamily="49" charset="-128"/>
                    <a:ea typeface="HG創英角ｺﾞｼｯｸUB" pitchFamily="49" charset="-128"/>
                  </a:rPr>
                  <a:t>時間</a:t>
                </a:r>
              </a:p>
            </c:rich>
          </c:tx>
          <c:layout/>
        </c:title>
        <c:numFmt formatCode="mm&quot;月&quot;dd&quot;日&quot;" sourceLinked="1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90359296"/>
        <c:crosses val="autoZero"/>
        <c:auto val="1"/>
        <c:lblOffset val="100"/>
        <c:baseTimeUnit val="days"/>
        <c:majorUnit val="15"/>
        <c:majorTimeUnit val="days"/>
      </c:dateAx>
      <c:valAx>
        <c:axId val="90359296"/>
        <c:scaling>
          <c:orientation val="minMax"/>
        </c:scaling>
        <c:axPos val="l"/>
        <c:majorGridlines/>
        <c:title>
          <c:tx>
            <c:rich>
              <a:bodyPr rot="0" vert="wordArtVertRtl"/>
              <a:lstStyle/>
              <a:p>
                <a:pPr>
                  <a:defRPr sz="1800" b="0">
                    <a:latin typeface="HG創英角ｺﾞｼｯｸUB" pitchFamily="49" charset="-128"/>
                    <a:ea typeface="HG創英角ｺﾞｼｯｸUB" pitchFamily="49" charset="-128"/>
                  </a:defRPr>
                </a:pPr>
                <a:r>
                  <a:rPr lang="ja-JP" altLang="en-US" sz="1800" b="0" dirty="0" smtClean="0">
                    <a:latin typeface="HG創英角ｺﾞｼｯｸUB" pitchFamily="49" charset="-128"/>
                    <a:ea typeface="HG創英角ｺﾞｼｯｸUB" pitchFamily="49" charset="-128"/>
                  </a:rPr>
                  <a:t>地震発生</a:t>
                </a:r>
                <a:r>
                  <a:rPr lang="ja-JP" altLang="en-US" sz="1800" b="0" dirty="0">
                    <a:latin typeface="HG創英角ｺﾞｼｯｸUB" pitchFamily="49" charset="-128"/>
                    <a:ea typeface="HG創英角ｺﾞｼｯｸUB" pitchFamily="49" charset="-128"/>
                  </a:rPr>
                  <a:t>回数</a:t>
                </a:r>
              </a:p>
            </c:rich>
          </c:tx>
          <c:layout>
            <c:manualLayout>
              <c:xMode val="edge"/>
              <c:yMode val="edge"/>
              <c:x val="1.7963456785386731E-3"/>
              <c:y val="0.1883512472248845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90059520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style val="9"/>
  <c:chart>
    <c:title>
      <c:tx>
        <c:rich>
          <a:bodyPr/>
          <a:lstStyle/>
          <a:p>
            <a:pPr>
              <a:defRPr sz="2000" b="0">
                <a:latin typeface="HG創英角ｺﾞｼｯｸUB" pitchFamily="49" charset="-128"/>
                <a:ea typeface="HG創英角ｺﾞｼｯｸUB" pitchFamily="49" charset="-128"/>
              </a:defRPr>
            </a:pPr>
            <a:r>
              <a:rPr lang="en-US" altLang="ja-JP" sz="2000" b="0" dirty="0" smtClean="0">
                <a:latin typeface="HG創英角ｺﾞｼｯｸUB" pitchFamily="49" charset="-128"/>
                <a:ea typeface="HG創英角ｺﾞｼｯｸUB" pitchFamily="49" charset="-128"/>
              </a:rPr>
              <a:t>Fig.2</a:t>
            </a:r>
            <a:r>
              <a:rPr lang="ja-JP" altLang="en-US" sz="2000" b="0" dirty="0" smtClean="0">
                <a:latin typeface="HG創英角ｺﾞｼｯｸUB" pitchFamily="49" charset="-128"/>
                <a:ea typeface="HG創英角ｺﾞｼｯｸUB" pitchFamily="49" charset="-128"/>
              </a:rPr>
              <a:t>　</a:t>
            </a:r>
            <a:r>
              <a:rPr lang="ja-JP" sz="2000" b="0" dirty="0" smtClean="0">
                <a:latin typeface="HG創英角ｺﾞｼｯｸUB" pitchFamily="49" charset="-128"/>
                <a:ea typeface="HG創英角ｺﾞｼｯｸUB" pitchFamily="49" charset="-128"/>
              </a:rPr>
              <a:t>地震</a:t>
            </a:r>
            <a:r>
              <a:rPr lang="ja-JP" sz="2000" b="0" dirty="0">
                <a:latin typeface="HG創英角ｺﾞｼｯｸUB" pitchFamily="49" charset="-128"/>
                <a:ea typeface="HG創英角ｺﾞｼｯｸUB" pitchFamily="49" charset="-128"/>
              </a:rPr>
              <a:t>の発生</a:t>
            </a:r>
            <a:r>
              <a:rPr lang="ja-JP" sz="2000" b="0" dirty="0" smtClean="0">
                <a:latin typeface="HG創英角ｺﾞｼｯｸUB" pitchFamily="49" charset="-128"/>
                <a:ea typeface="HG創英角ｺﾞｼｯｸUB" pitchFamily="49" charset="-128"/>
              </a:rPr>
              <a:t>頻度</a:t>
            </a:r>
            <a:r>
              <a:rPr lang="en-US" altLang="ja-JP" sz="2000" b="0" dirty="0" smtClean="0">
                <a:latin typeface="HG創英角ｺﾞｼｯｸUB" pitchFamily="49" charset="-128"/>
                <a:ea typeface="HG創英角ｺﾞｼｯｸUB" pitchFamily="49" charset="-128"/>
              </a:rPr>
              <a:t>(</a:t>
            </a:r>
            <a:r>
              <a:rPr lang="ja-JP" altLang="en-US" sz="2000" b="0" dirty="0" smtClean="0">
                <a:latin typeface="HG創英角ｺﾞｼｯｸUB" pitchFamily="49" charset="-128"/>
                <a:ea typeface="HG創英角ｺﾞｼｯｸUB" pitchFamily="49" charset="-128"/>
              </a:rPr>
              <a:t>抽出</a:t>
            </a:r>
            <a:r>
              <a:rPr lang="en-US" altLang="ja-JP" sz="2000" b="0" dirty="0" smtClean="0">
                <a:latin typeface="HG創英角ｺﾞｼｯｸUB" pitchFamily="49" charset="-128"/>
                <a:ea typeface="HG創英角ｺﾞｼｯｸUB" pitchFamily="49" charset="-128"/>
              </a:rPr>
              <a:t>)</a:t>
            </a:r>
            <a:endParaRPr lang="ja-JP" sz="2000" b="0" dirty="0">
              <a:latin typeface="HG創英角ｺﾞｼｯｸUB" pitchFamily="49" charset="-128"/>
              <a:ea typeface="HG創英角ｺﾞｼｯｸUB" pitchFamily="49" charset="-128"/>
            </a:endParaRPr>
          </a:p>
        </c:rich>
      </c:tx>
      <c:layout>
        <c:manualLayout>
          <c:xMode val="edge"/>
          <c:yMode val="edge"/>
          <c:x val="0.16295436419763007"/>
          <c:y val="0.8846645244545478"/>
        </c:manualLayout>
      </c:layout>
    </c:title>
    <c:plotArea>
      <c:layout>
        <c:manualLayout>
          <c:layoutTarget val="inner"/>
          <c:xMode val="edge"/>
          <c:yMode val="edge"/>
          <c:x val="0.13811411827257289"/>
          <c:y val="3.9123858032868136E-2"/>
          <c:w val="0.81084393296991764"/>
          <c:h val="0.63621964012545662"/>
        </c:manualLayout>
      </c:layout>
      <c:lineChart>
        <c:grouping val="standard"/>
        <c:ser>
          <c:idx val="0"/>
          <c:order val="0"/>
          <c:tx>
            <c:v>近似曲線</c:v>
          </c:tx>
          <c:marker>
            <c:symbol val="none"/>
          </c:marker>
          <c:trendline>
            <c:trendlineType val="exp"/>
            <c:dispEq val="1"/>
            <c:trendlineLbl>
              <c:layout>
                <c:manualLayout>
                  <c:x val="-3.4516502134683449E-2"/>
                  <c:y val="-0.30851673532001123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latin typeface="HGP創英角ｺﾞｼｯｸUB" pitchFamily="50" charset="-128"/>
                        <a:ea typeface="HGP創英角ｺﾞｼｯｸUB" pitchFamily="50" charset="-128"/>
                      </a:defRPr>
                    </a:pPr>
                    <a:r>
                      <a:rPr lang="en-US"/>
                      <a:t>y = 27.171e-0.007x</a:t>
                    </a:r>
                  </a:p>
                </c:rich>
              </c:tx>
              <c:numFmt formatCode="General" sourceLinked="0"/>
            </c:trendlineLbl>
          </c:trendline>
          <c:cat>
            <c:numRef>
              <c:f>相関!$B$3:$B$98</c:f>
              <c:numCache>
                <c:formatCode>mm"月"dd"日"</c:formatCode>
                <c:ptCount val="96"/>
                <c:pt idx="0">
                  <c:v>40660</c:v>
                </c:pt>
                <c:pt idx="1">
                  <c:v>40661</c:v>
                </c:pt>
                <c:pt idx="2">
                  <c:v>40662</c:v>
                </c:pt>
                <c:pt idx="3">
                  <c:v>40663</c:v>
                </c:pt>
                <c:pt idx="4">
                  <c:v>40664</c:v>
                </c:pt>
                <c:pt idx="5">
                  <c:v>40665</c:v>
                </c:pt>
                <c:pt idx="6">
                  <c:v>40666</c:v>
                </c:pt>
                <c:pt idx="7">
                  <c:v>40667</c:v>
                </c:pt>
                <c:pt idx="8">
                  <c:v>40668</c:v>
                </c:pt>
                <c:pt idx="9">
                  <c:v>40669</c:v>
                </c:pt>
                <c:pt idx="10">
                  <c:v>40670</c:v>
                </c:pt>
                <c:pt idx="11">
                  <c:v>40671</c:v>
                </c:pt>
                <c:pt idx="12">
                  <c:v>40672</c:v>
                </c:pt>
                <c:pt idx="13">
                  <c:v>40673</c:v>
                </c:pt>
                <c:pt idx="14">
                  <c:v>40674</c:v>
                </c:pt>
                <c:pt idx="15">
                  <c:v>40675</c:v>
                </c:pt>
                <c:pt idx="16">
                  <c:v>40676</c:v>
                </c:pt>
                <c:pt idx="17">
                  <c:v>40677</c:v>
                </c:pt>
                <c:pt idx="18">
                  <c:v>40678</c:v>
                </c:pt>
                <c:pt idx="19">
                  <c:v>40679</c:v>
                </c:pt>
                <c:pt idx="20">
                  <c:v>40680</c:v>
                </c:pt>
                <c:pt idx="21">
                  <c:v>40681</c:v>
                </c:pt>
                <c:pt idx="22">
                  <c:v>40682</c:v>
                </c:pt>
                <c:pt idx="23">
                  <c:v>40683</c:v>
                </c:pt>
                <c:pt idx="24">
                  <c:v>40684</c:v>
                </c:pt>
                <c:pt idx="25">
                  <c:v>40685</c:v>
                </c:pt>
                <c:pt idx="26">
                  <c:v>40686</c:v>
                </c:pt>
                <c:pt idx="27">
                  <c:v>40687</c:v>
                </c:pt>
                <c:pt idx="28">
                  <c:v>40688</c:v>
                </c:pt>
                <c:pt idx="29">
                  <c:v>40689</c:v>
                </c:pt>
                <c:pt idx="30">
                  <c:v>40690</c:v>
                </c:pt>
                <c:pt idx="31">
                  <c:v>40691</c:v>
                </c:pt>
                <c:pt idx="32">
                  <c:v>40692</c:v>
                </c:pt>
                <c:pt idx="33">
                  <c:v>40693</c:v>
                </c:pt>
                <c:pt idx="34">
                  <c:v>40694</c:v>
                </c:pt>
                <c:pt idx="35">
                  <c:v>40695</c:v>
                </c:pt>
                <c:pt idx="36">
                  <c:v>40696</c:v>
                </c:pt>
                <c:pt idx="37">
                  <c:v>40697</c:v>
                </c:pt>
                <c:pt idx="38">
                  <c:v>40698</c:v>
                </c:pt>
                <c:pt idx="39">
                  <c:v>40699</c:v>
                </c:pt>
                <c:pt idx="40">
                  <c:v>40700</c:v>
                </c:pt>
                <c:pt idx="41">
                  <c:v>40701</c:v>
                </c:pt>
                <c:pt idx="42">
                  <c:v>40702</c:v>
                </c:pt>
                <c:pt idx="43">
                  <c:v>40703</c:v>
                </c:pt>
                <c:pt idx="44">
                  <c:v>40704</c:v>
                </c:pt>
                <c:pt idx="45">
                  <c:v>40705</c:v>
                </c:pt>
                <c:pt idx="46">
                  <c:v>40706</c:v>
                </c:pt>
                <c:pt idx="47">
                  <c:v>40707</c:v>
                </c:pt>
                <c:pt idx="48">
                  <c:v>40708</c:v>
                </c:pt>
                <c:pt idx="49">
                  <c:v>40709</c:v>
                </c:pt>
                <c:pt idx="50">
                  <c:v>40710</c:v>
                </c:pt>
                <c:pt idx="51">
                  <c:v>40711</c:v>
                </c:pt>
                <c:pt idx="52">
                  <c:v>40712</c:v>
                </c:pt>
                <c:pt idx="53">
                  <c:v>40713</c:v>
                </c:pt>
                <c:pt idx="54">
                  <c:v>40714</c:v>
                </c:pt>
                <c:pt idx="55">
                  <c:v>40715</c:v>
                </c:pt>
                <c:pt idx="56">
                  <c:v>40716</c:v>
                </c:pt>
                <c:pt idx="57">
                  <c:v>40717</c:v>
                </c:pt>
                <c:pt idx="58">
                  <c:v>40718</c:v>
                </c:pt>
                <c:pt idx="59">
                  <c:v>40719</c:v>
                </c:pt>
                <c:pt idx="60">
                  <c:v>40720</c:v>
                </c:pt>
                <c:pt idx="61">
                  <c:v>40721</c:v>
                </c:pt>
                <c:pt idx="62">
                  <c:v>40722</c:v>
                </c:pt>
                <c:pt idx="63">
                  <c:v>40723</c:v>
                </c:pt>
                <c:pt idx="64">
                  <c:v>40724</c:v>
                </c:pt>
                <c:pt idx="65">
                  <c:v>40725</c:v>
                </c:pt>
                <c:pt idx="66">
                  <c:v>40726</c:v>
                </c:pt>
                <c:pt idx="67">
                  <c:v>40727</c:v>
                </c:pt>
                <c:pt idx="68">
                  <c:v>40728</c:v>
                </c:pt>
                <c:pt idx="69">
                  <c:v>40729</c:v>
                </c:pt>
                <c:pt idx="70">
                  <c:v>40730</c:v>
                </c:pt>
                <c:pt idx="71">
                  <c:v>40731</c:v>
                </c:pt>
                <c:pt idx="72">
                  <c:v>40732</c:v>
                </c:pt>
                <c:pt idx="73">
                  <c:v>40733</c:v>
                </c:pt>
                <c:pt idx="74">
                  <c:v>40734</c:v>
                </c:pt>
                <c:pt idx="75">
                  <c:v>40735</c:v>
                </c:pt>
                <c:pt idx="76">
                  <c:v>40736</c:v>
                </c:pt>
                <c:pt idx="77">
                  <c:v>40737</c:v>
                </c:pt>
                <c:pt idx="78">
                  <c:v>40738</c:v>
                </c:pt>
                <c:pt idx="79">
                  <c:v>40739</c:v>
                </c:pt>
                <c:pt idx="80">
                  <c:v>40740</c:v>
                </c:pt>
                <c:pt idx="81">
                  <c:v>40741</c:v>
                </c:pt>
                <c:pt idx="82">
                  <c:v>40742</c:v>
                </c:pt>
                <c:pt idx="83">
                  <c:v>40743</c:v>
                </c:pt>
                <c:pt idx="84">
                  <c:v>40744</c:v>
                </c:pt>
                <c:pt idx="85">
                  <c:v>40745</c:v>
                </c:pt>
                <c:pt idx="86">
                  <c:v>40746</c:v>
                </c:pt>
                <c:pt idx="87">
                  <c:v>40747</c:v>
                </c:pt>
                <c:pt idx="88">
                  <c:v>40748</c:v>
                </c:pt>
                <c:pt idx="89">
                  <c:v>40749</c:v>
                </c:pt>
                <c:pt idx="90">
                  <c:v>40750</c:v>
                </c:pt>
                <c:pt idx="91">
                  <c:v>40751</c:v>
                </c:pt>
                <c:pt idx="92">
                  <c:v>40752</c:v>
                </c:pt>
                <c:pt idx="93">
                  <c:v>40753</c:v>
                </c:pt>
                <c:pt idx="94">
                  <c:v>40754</c:v>
                </c:pt>
                <c:pt idx="95">
                  <c:v>40755</c:v>
                </c:pt>
              </c:numCache>
            </c:numRef>
          </c:cat>
          <c:val>
            <c:numRef>
              <c:f>震度別データ!$P$60:$P$155</c:f>
              <c:numCache>
                <c:formatCode>General</c:formatCode>
                <c:ptCount val="96"/>
                <c:pt idx="0">
                  <c:v>24</c:v>
                </c:pt>
                <c:pt idx="1">
                  <c:v>26</c:v>
                </c:pt>
                <c:pt idx="2">
                  <c:v>29</c:v>
                </c:pt>
                <c:pt idx="3">
                  <c:v>31</c:v>
                </c:pt>
                <c:pt idx="4">
                  <c:v>37</c:v>
                </c:pt>
                <c:pt idx="5">
                  <c:v>29</c:v>
                </c:pt>
                <c:pt idx="6">
                  <c:v>25</c:v>
                </c:pt>
                <c:pt idx="7">
                  <c:v>32</c:v>
                </c:pt>
                <c:pt idx="8">
                  <c:v>27</c:v>
                </c:pt>
                <c:pt idx="9">
                  <c:v>31</c:v>
                </c:pt>
                <c:pt idx="10">
                  <c:v>13</c:v>
                </c:pt>
                <c:pt idx="11">
                  <c:v>27</c:v>
                </c:pt>
                <c:pt idx="12">
                  <c:v>29</c:v>
                </c:pt>
                <c:pt idx="13">
                  <c:v>25</c:v>
                </c:pt>
                <c:pt idx="14">
                  <c:v>35</c:v>
                </c:pt>
                <c:pt idx="15">
                  <c:v>15</c:v>
                </c:pt>
                <c:pt idx="16">
                  <c:v>29</c:v>
                </c:pt>
                <c:pt idx="17">
                  <c:v>26</c:v>
                </c:pt>
                <c:pt idx="18">
                  <c:v>31</c:v>
                </c:pt>
                <c:pt idx="19">
                  <c:v>20</c:v>
                </c:pt>
                <c:pt idx="20">
                  <c:v>20</c:v>
                </c:pt>
                <c:pt idx="21">
                  <c:v>24</c:v>
                </c:pt>
                <c:pt idx="22">
                  <c:v>19</c:v>
                </c:pt>
                <c:pt idx="23">
                  <c:v>27</c:v>
                </c:pt>
                <c:pt idx="24">
                  <c:v>22</c:v>
                </c:pt>
                <c:pt idx="25">
                  <c:v>18</c:v>
                </c:pt>
                <c:pt idx="26">
                  <c:v>17</c:v>
                </c:pt>
                <c:pt idx="27">
                  <c:v>27</c:v>
                </c:pt>
                <c:pt idx="28">
                  <c:v>32</c:v>
                </c:pt>
                <c:pt idx="29">
                  <c:v>23</c:v>
                </c:pt>
                <c:pt idx="30">
                  <c:v>31</c:v>
                </c:pt>
                <c:pt idx="31">
                  <c:v>25</c:v>
                </c:pt>
                <c:pt idx="32">
                  <c:v>28</c:v>
                </c:pt>
                <c:pt idx="33">
                  <c:v>22</c:v>
                </c:pt>
                <c:pt idx="34">
                  <c:v>13</c:v>
                </c:pt>
                <c:pt idx="35">
                  <c:v>26</c:v>
                </c:pt>
                <c:pt idx="36">
                  <c:v>33</c:v>
                </c:pt>
                <c:pt idx="37">
                  <c:v>29</c:v>
                </c:pt>
                <c:pt idx="38">
                  <c:v>22</c:v>
                </c:pt>
                <c:pt idx="39">
                  <c:v>22</c:v>
                </c:pt>
                <c:pt idx="40">
                  <c:v>10</c:v>
                </c:pt>
                <c:pt idx="41">
                  <c:v>13</c:v>
                </c:pt>
                <c:pt idx="42">
                  <c:v>11</c:v>
                </c:pt>
                <c:pt idx="43">
                  <c:v>10</c:v>
                </c:pt>
                <c:pt idx="44">
                  <c:v>25</c:v>
                </c:pt>
                <c:pt idx="45">
                  <c:v>17</c:v>
                </c:pt>
                <c:pt idx="46">
                  <c:v>16</c:v>
                </c:pt>
                <c:pt idx="47">
                  <c:v>13</c:v>
                </c:pt>
                <c:pt idx="48">
                  <c:v>11</c:v>
                </c:pt>
                <c:pt idx="49">
                  <c:v>12</c:v>
                </c:pt>
                <c:pt idx="50">
                  <c:v>15</c:v>
                </c:pt>
                <c:pt idx="51">
                  <c:v>12</c:v>
                </c:pt>
                <c:pt idx="52">
                  <c:v>21</c:v>
                </c:pt>
                <c:pt idx="53">
                  <c:v>22</c:v>
                </c:pt>
                <c:pt idx="54">
                  <c:v>26</c:v>
                </c:pt>
                <c:pt idx="55">
                  <c:v>24</c:v>
                </c:pt>
                <c:pt idx="56">
                  <c:v>18</c:v>
                </c:pt>
                <c:pt idx="57">
                  <c:v>13</c:v>
                </c:pt>
                <c:pt idx="58">
                  <c:v>25</c:v>
                </c:pt>
                <c:pt idx="59">
                  <c:v>22</c:v>
                </c:pt>
                <c:pt idx="60">
                  <c:v>21</c:v>
                </c:pt>
                <c:pt idx="61">
                  <c:v>16</c:v>
                </c:pt>
                <c:pt idx="62">
                  <c:v>28</c:v>
                </c:pt>
                <c:pt idx="63">
                  <c:v>22</c:v>
                </c:pt>
                <c:pt idx="64">
                  <c:v>20</c:v>
                </c:pt>
                <c:pt idx="65">
                  <c:v>9</c:v>
                </c:pt>
                <c:pt idx="66">
                  <c:v>10</c:v>
                </c:pt>
                <c:pt idx="67">
                  <c:v>17</c:v>
                </c:pt>
                <c:pt idx="68">
                  <c:v>22</c:v>
                </c:pt>
                <c:pt idx="69">
                  <c:v>12</c:v>
                </c:pt>
                <c:pt idx="70">
                  <c:v>11</c:v>
                </c:pt>
                <c:pt idx="71">
                  <c:v>18</c:v>
                </c:pt>
                <c:pt idx="72">
                  <c:v>19</c:v>
                </c:pt>
                <c:pt idx="73">
                  <c:v>20</c:v>
                </c:pt>
                <c:pt idx="74">
                  <c:v>15</c:v>
                </c:pt>
                <c:pt idx="75">
                  <c:v>17</c:v>
                </c:pt>
                <c:pt idx="76">
                  <c:v>15</c:v>
                </c:pt>
                <c:pt idx="77">
                  <c:v>18</c:v>
                </c:pt>
                <c:pt idx="78">
                  <c:v>15</c:v>
                </c:pt>
                <c:pt idx="79">
                  <c:v>14</c:v>
                </c:pt>
                <c:pt idx="80">
                  <c:v>12</c:v>
                </c:pt>
                <c:pt idx="81">
                  <c:v>11</c:v>
                </c:pt>
                <c:pt idx="82">
                  <c:v>14</c:v>
                </c:pt>
                <c:pt idx="83">
                  <c:v>13</c:v>
                </c:pt>
                <c:pt idx="84">
                  <c:v>13</c:v>
                </c:pt>
                <c:pt idx="85">
                  <c:v>15</c:v>
                </c:pt>
                <c:pt idx="86">
                  <c:v>18</c:v>
                </c:pt>
                <c:pt idx="87">
                  <c:v>11</c:v>
                </c:pt>
                <c:pt idx="88">
                  <c:v>14</c:v>
                </c:pt>
                <c:pt idx="89">
                  <c:v>19</c:v>
                </c:pt>
                <c:pt idx="90">
                  <c:v>19</c:v>
                </c:pt>
                <c:pt idx="91">
                  <c:v>14</c:v>
                </c:pt>
                <c:pt idx="92">
                  <c:v>11</c:v>
                </c:pt>
                <c:pt idx="93">
                  <c:v>18</c:v>
                </c:pt>
                <c:pt idx="94">
                  <c:v>13</c:v>
                </c:pt>
                <c:pt idx="95">
                  <c:v>23</c:v>
                </c:pt>
              </c:numCache>
            </c:numRef>
          </c:val>
        </c:ser>
        <c:dLbls/>
        <c:marker val="1"/>
        <c:axId val="151276160"/>
        <c:axId val="151286144"/>
      </c:lineChart>
      <c:dateAx>
        <c:axId val="151276160"/>
        <c:scaling>
          <c:orientation val="minMax"/>
          <c:max val="40753"/>
          <c:min val="40663"/>
        </c:scaling>
        <c:axPos val="b"/>
        <c:numFmt formatCode="mm&quot;月&quot;dd&quot;日&quot;" sourceLinked="1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151286144"/>
        <c:crosses val="autoZero"/>
        <c:auto val="1"/>
        <c:lblOffset val="100"/>
        <c:baseTimeUnit val="days"/>
        <c:majorUnit val="15"/>
        <c:majorTimeUnit val="days"/>
      </c:dateAx>
      <c:valAx>
        <c:axId val="151286144"/>
        <c:scaling>
          <c:orientation val="minMax"/>
        </c:scaling>
        <c:axPos val="l"/>
        <c:majorGridlines/>
        <c:title>
          <c:tx>
            <c:rich>
              <a:bodyPr rot="0" vert="wordArtVertRtl"/>
              <a:lstStyle/>
              <a:p>
                <a:pPr>
                  <a:defRPr sz="1600" b="0">
                    <a:latin typeface="HG創英角ｺﾞｼｯｸUB" pitchFamily="49" charset="-128"/>
                    <a:ea typeface="HG創英角ｺﾞｼｯｸUB" pitchFamily="49" charset="-128"/>
                  </a:defRPr>
                </a:pPr>
                <a:r>
                  <a:rPr lang="ja-JP" altLang="en-US" sz="1600" b="0" dirty="0" smtClean="0">
                    <a:latin typeface="HG創英角ｺﾞｼｯｸUB" pitchFamily="49" charset="-128"/>
                    <a:ea typeface="HG創英角ｺﾞｼｯｸUB" pitchFamily="49" charset="-128"/>
                  </a:rPr>
                  <a:t>地震発生回数</a:t>
                </a:r>
                <a:endParaRPr lang="ja-JP" altLang="en-US" sz="1600" b="0" dirty="0">
                  <a:latin typeface="HG創英角ｺﾞｼｯｸUB" pitchFamily="49" charset="-128"/>
                  <a:ea typeface="HG創英角ｺﾞｼｯｸUB" pitchFamily="49" charset="-128"/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>
                <a:latin typeface="HGP創英角ｺﾞｼｯｸUB" pitchFamily="50" charset="-128"/>
                <a:ea typeface="HGP創英角ｺﾞｼｯｸUB" pitchFamily="50" charset="-128"/>
              </a:defRPr>
            </a:pPr>
            <a:endParaRPr lang="ja-JP"/>
          </a:p>
        </c:txPr>
        <c:crossAx val="151276160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>
              <a:defRPr sz="1600">
                <a:latin typeface="HGP創英角ｺﾞｼｯｸUB" pitchFamily="50" charset="-128"/>
                <a:ea typeface="HGP創英角ｺﾞｼｯｸUB" pitchFamily="50" charset="-128"/>
              </a:defRPr>
            </a:pPr>
            <a:endParaRPr lang="ja-JP"/>
          </a:p>
        </c:txPr>
      </c:legendEntry>
      <c:layout>
        <c:manualLayout>
          <c:xMode val="edge"/>
          <c:yMode val="edge"/>
          <c:x val="0.5163917798815999"/>
          <c:y val="0.57950772563732156"/>
          <c:w val="0.40853744425222577"/>
          <c:h val="0.10144288194007697"/>
        </c:manualLayout>
      </c:layout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</c:chart>
  <c:spPr>
    <a:solidFill>
      <a:schemeClr val="lt1"/>
    </a:solidFill>
    <a:ln w="25400" cap="flat" cmpd="sng" algn="ctr">
      <a:solidFill>
        <a:srgbClr val="FF0000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ja-JP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style val="1"/>
  <c:chart>
    <c:title>
      <c:tx>
        <c:rich>
          <a:bodyPr/>
          <a:lstStyle/>
          <a:p>
            <a:pPr>
              <a:defRPr>
                <a:latin typeface="HG創英角ｺﾞｼｯｸUB" pitchFamily="49" charset="-128"/>
                <a:ea typeface="HG創英角ｺﾞｼｯｸUB" pitchFamily="49" charset="-128"/>
              </a:defRPr>
            </a:pPr>
            <a:r>
              <a:rPr lang="en-US" sz="1600" b="0" dirty="0" smtClean="0">
                <a:latin typeface="HG創英角ｺﾞｼｯｸUB" pitchFamily="49" charset="-128"/>
                <a:ea typeface="HG創英角ｺﾞｼｯｸUB" pitchFamily="49" charset="-128"/>
              </a:rPr>
              <a:t>Fig.</a:t>
            </a:r>
            <a:r>
              <a:rPr lang="en-US" altLang="ja-JP" sz="1600" b="0" dirty="0" smtClean="0">
                <a:latin typeface="HG創英角ｺﾞｼｯｸUB" pitchFamily="49" charset="-128"/>
                <a:ea typeface="HG創英角ｺﾞｼｯｸUB" pitchFamily="49" charset="-128"/>
              </a:rPr>
              <a:t>3</a:t>
            </a:r>
            <a:r>
              <a:rPr lang="ja-JP" altLang="en-US" sz="1600" b="0" baseline="0" dirty="0" smtClean="0">
                <a:latin typeface="HG創英角ｺﾞｼｯｸUB" pitchFamily="49" charset="-128"/>
                <a:ea typeface="HG創英角ｺﾞｼｯｸUB" pitchFamily="49" charset="-128"/>
              </a:rPr>
              <a:t> </a:t>
            </a:r>
            <a:r>
              <a:rPr lang="ja-JP" sz="1600" b="0" dirty="0" smtClean="0">
                <a:latin typeface="HG創英角ｺﾞｼｯｸUB" pitchFamily="49" charset="-128"/>
                <a:ea typeface="HG創英角ｺﾞｼｯｸUB" pitchFamily="49" charset="-128"/>
              </a:rPr>
              <a:t>地震</a:t>
            </a:r>
            <a:r>
              <a:rPr lang="ja-JP" sz="1600" b="0" dirty="0">
                <a:latin typeface="HG創英角ｺﾞｼｯｸUB" pitchFamily="49" charset="-128"/>
                <a:ea typeface="HG創英角ｺﾞｼｯｸUB" pitchFamily="49" charset="-128"/>
              </a:rPr>
              <a:t>の発生頻度</a:t>
            </a:r>
            <a:r>
              <a:rPr lang="en-US" sz="1600" b="0" dirty="0">
                <a:latin typeface="HG創英角ｺﾞｼｯｸUB" pitchFamily="49" charset="-128"/>
                <a:ea typeface="HG創英角ｺﾞｼｯｸUB" pitchFamily="49" charset="-128"/>
              </a:rPr>
              <a:t>(</a:t>
            </a:r>
            <a:r>
              <a:rPr lang="ja-JP" sz="1600" b="0" dirty="0">
                <a:latin typeface="HG創英角ｺﾞｼｯｸUB" pitchFamily="49" charset="-128"/>
                <a:ea typeface="HG創英角ｺﾞｼｯｸUB" pitchFamily="49" charset="-128"/>
              </a:rPr>
              <a:t>トレンド除去</a:t>
            </a:r>
            <a:r>
              <a:rPr lang="en-US" sz="1600" b="0" dirty="0">
                <a:latin typeface="HG創英角ｺﾞｼｯｸUB" pitchFamily="49" charset="-128"/>
                <a:ea typeface="HG創英角ｺﾞｼｯｸUB" pitchFamily="49" charset="-128"/>
              </a:rPr>
              <a:t>)</a:t>
            </a:r>
            <a:endParaRPr lang="ja-JP" sz="1600" b="0" dirty="0">
              <a:latin typeface="HG創英角ｺﾞｼｯｸUB" pitchFamily="49" charset="-128"/>
              <a:ea typeface="HG創英角ｺﾞｼｯｸUB" pitchFamily="49" charset="-128"/>
            </a:endParaRPr>
          </a:p>
        </c:rich>
      </c:tx>
      <c:layout>
        <c:manualLayout>
          <c:xMode val="edge"/>
          <c:yMode val="edge"/>
          <c:x val="2.2743430819676386E-4"/>
          <c:y val="0.91597952317719256"/>
        </c:manualLayout>
      </c:layout>
    </c:title>
    <c:plotArea>
      <c:layout>
        <c:manualLayout>
          <c:layoutTarget val="inner"/>
          <c:xMode val="edge"/>
          <c:yMode val="edge"/>
          <c:x val="0.16107068705963987"/>
          <c:y val="4.0989890012220871E-2"/>
          <c:w val="0.80651120102524088"/>
          <c:h val="0.65785357182535276"/>
        </c:manualLayout>
      </c:layout>
      <c:lineChart>
        <c:grouping val="standard"/>
        <c:ser>
          <c:idx val="0"/>
          <c:order val="0"/>
          <c:marker>
            <c:symbol val="none"/>
          </c:marker>
          <c:cat>
            <c:numRef>
              <c:f>相関!$B$3:$B$98</c:f>
              <c:numCache>
                <c:formatCode>mm"月"dd"日"</c:formatCode>
                <c:ptCount val="96"/>
                <c:pt idx="0">
                  <c:v>40660</c:v>
                </c:pt>
                <c:pt idx="1">
                  <c:v>40661</c:v>
                </c:pt>
                <c:pt idx="2">
                  <c:v>40662</c:v>
                </c:pt>
                <c:pt idx="3">
                  <c:v>40663</c:v>
                </c:pt>
                <c:pt idx="4">
                  <c:v>40664</c:v>
                </c:pt>
                <c:pt idx="5">
                  <c:v>40665</c:v>
                </c:pt>
                <c:pt idx="6">
                  <c:v>40666</c:v>
                </c:pt>
                <c:pt idx="7">
                  <c:v>40667</c:v>
                </c:pt>
                <c:pt idx="8">
                  <c:v>40668</c:v>
                </c:pt>
                <c:pt idx="9">
                  <c:v>40669</c:v>
                </c:pt>
                <c:pt idx="10">
                  <c:v>40670</c:v>
                </c:pt>
                <c:pt idx="11">
                  <c:v>40671</c:v>
                </c:pt>
                <c:pt idx="12">
                  <c:v>40672</c:v>
                </c:pt>
                <c:pt idx="13">
                  <c:v>40673</c:v>
                </c:pt>
                <c:pt idx="14">
                  <c:v>40674</c:v>
                </c:pt>
                <c:pt idx="15">
                  <c:v>40675</c:v>
                </c:pt>
                <c:pt idx="16">
                  <c:v>40676</c:v>
                </c:pt>
                <c:pt idx="17">
                  <c:v>40677</c:v>
                </c:pt>
                <c:pt idx="18">
                  <c:v>40678</c:v>
                </c:pt>
                <c:pt idx="19">
                  <c:v>40679</c:v>
                </c:pt>
                <c:pt idx="20">
                  <c:v>40680</c:v>
                </c:pt>
                <c:pt idx="21">
                  <c:v>40681</c:v>
                </c:pt>
                <c:pt idx="22">
                  <c:v>40682</c:v>
                </c:pt>
                <c:pt idx="23">
                  <c:v>40683</c:v>
                </c:pt>
                <c:pt idx="24">
                  <c:v>40684</c:v>
                </c:pt>
                <c:pt idx="25">
                  <c:v>40685</c:v>
                </c:pt>
                <c:pt idx="26">
                  <c:v>40686</c:v>
                </c:pt>
                <c:pt idx="27">
                  <c:v>40687</c:v>
                </c:pt>
                <c:pt idx="28">
                  <c:v>40688</c:v>
                </c:pt>
                <c:pt idx="29">
                  <c:v>40689</c:v>
                </c:pt>
                <c:pt idx="30">
                  <c:v>40690</c:v>
                </c:pt>
                <c:pt idx="31">
                  <c:v>40691</c:v>
                </c:pt>
                <c:pt idx="32">
                  <c:v>40692</c:v>
                </c:pt>
                <c:pt idx="33">
                  <c:v>40693</c:v>
                </c:pt>
                <c:pt idx="34">
                  <c:v>40694</c:v>
                </c:pt>
                <c:pt idx="35">
                  <c:v>40695</c:v>
                </c:pt>
                <c:pt idx="36">
                  <c:v>40696</c:v>
                </c:pt>
                <c:pt idx="37">
                  <c:v>40697</c:v>
                </c:pt>
                <c:pt idx="38">
                  <c:v>40698</c:v>
                </c:pt>
                <c:pt idx="39">
                  <c:v>40699</c:v>
                </c:pt>
                <c:pt idx="40">
                  <c:v>40700</c:v>
                </c:pt>
                <c:pt idx="41">
                  <c:v>40701</c:v>
                </c:pt>
                <c:pt idx="42">
                  <c:v>40702</c:v>
                </c:pt>
                <c:pt idx="43">
                  <c:v>40703</c:v>
                </c:pt>
                <c:pt idx="44">
                  <c:v>40704</c:v>
                </c:pt>
                <c:pt idx="45">
                  <c:v>40705</c:v>
                </c:pt>
                <c:pt idx="46">
                  <c:v>40706</c:v>
                </c:pt>
                <c:pt idx="47">
                  <c:v>40707</c:v>
                </c:pt>
                <c:pt idx="48">
                  <c:v>40708</c:v>
                </c:pt>
                <c:pt idx="49">
                  <c:v>40709</c:v>
                </c:pt>
                <c:pt idx="50">
                  <c:v>40710</c:v>
                </c:pt>
                <c:pt idx="51">
                  <c:v>40711</c:v>
                </c:pt>
                <c:pt idx="52">
                  <c:v>40712</c:v>
                </c:pt>
                <c:pt idx="53">
                  <c:v>40713</c:v>
                </c:pt>
                <c:pt idx="54">
                  <c:v>40714</c:v>
                </c:pt>
                <c:pt idx="55">
                  <c:v>40715</c:v>
                </c:pt>
                <c:pt idx="56">
                  <c:v>40716</c:v>
                </c:pt>
                <c:pt idx="57">
                  <c:v>40717</c:v>
                </c:pt>
                <c:pt idx="58">
                  <c:v>40718</c:v>
                </c:pt>
                <c:pt idx="59">
                  <c:v>40719</c:v>
                </c:pt>
                <c:pt idx="60">
                  <c:v>40720</c:v>
                </c:pt>
                <c:pt idx="61">
                  <c:v>40721</c:v>
                </c:pt>
                <c:pt idx="62">
                  <c:v>40722</c:v>
                </c:pt>
                <c:pt idx="63">
                  <c:v>40723</c:v>
                </c:pt>
                <c:pt idx="64">
                  <c:v>40724</c:v>
                </c:pt>
                <c:pt idx="65">
                  <c:v>40725</c:v>
                </c:pt>
                <c:pt idx="66">
                  <c:v>40726</c:v>
                </c:pt>
                <c:pt idx="67">
                  <c:v>40727</c:v>
                </c:pt>
                <c:pt idx="68">
                  <c:v>40728</c:v>
                </c:pt>
                <c:pt idx="69">
                  <c:v>40729</c:v>
                </c:pt>
                <c:pt idx="70">
                  <c:v>40730</c:v>
                </c:pt>
                <c:pt idx="71">
                  <c:v>40731</c:v>
                </c:pt>
                <c:pt idx="72">
                  <c:v>40732</c:v>
                </c:pt>
                <c:pt idx="73">
                  <c:v>40733</c:v>
                </c:pt>
                <c:pt idx="74">
                  <c:v>40734</c:v>
                </c:pt>
                <c:pt idx="75">
                  <c:v>40735</c:v>
                </c:pt>
                <c:pt idx="76">
                  <c:v>40736</c:v>
                </c:pt>
                <c:pt idx="77">
                  <c:v>40737</c:v>
                </c:pt>
                <c:pt idx="78">
                  <c:v>40738</c:v>
                </c:pt>
                <c:pt idx="79">
                  <c:v>40739</c:v>
                </c:pt>
                <c:pt idx="80">
                  <c:v>40740</c:v>
                </c:pt>
                <c:pt idx="81">
                  <c:v>40741</c:v>
                </c:pt>
                <c:pt idx="82">
                  <c:v>40742</c:v>
                </c:pt>
                <c:pt idx="83">
                  <c:v>40743</c:v>
                </c:pt>
                <c:pt idx="84">
                  <c:v>40744</c:v>
                </c:pt>
                <c:pt idx="85">
                  <c:v>40745</c:v>
                </c:pt>
                <c:pt idx="86">
                  <c:v>40746</c:v>
                </c:pt>
                <c:pt idx="87">
                  <c:v>40747</c:v>
                </c:pt>
                <c:pt idx="88">
                  <c:v>40748</c:v>
                </c:pt>
                <c:pt idx="89">
                  <c:v>40749</c:v>
                </c:pt>
                <c:pt idx="90">
                  <c:v>40750</c:v>
                </c:pt>
                <c:pt idx="91">
                  <c:v>40751</c:v>
                </c:pt>
                <c:pt idx="92">
                  <c:v>40752</c:v>
                </c:pt>
                <c:pt idx="93">
                  <c:v>40753</c:v>
                </c:pt>
                <c:pt idx="94">
                  <c:v>40754</c:v>
                </c:pt>
                <c:pt idx="95">
                  <c:v>40755</c:v>
                </c:pt>
              </c:numCache>
            </c:numRef>
          </c:cat>
          <c:val>
            <c:numRef>
              <c:f>相関!$F$3:$F$98</c:f>
              <c:numCache>
                <c:formatCode>General</c:formatCode>
                <c:ptCount val="96"/>
                <c:pt idx="0">
                  <c:v>-3</c:v>
                </c:pt>
                <c:pt idx="1">
                  <c:v>-1</c:v>
                </c:pt>
                <c:pt idx="2">
                  <c:v>2</c:v>
                </c:pt>
                <c:pt idx="3">
                  <c:v>5</c:v>
                </c:pt>
                <c:pt idx="4">
                  <c:v>11</c:v>
                </c:pt>
                <c:pt idx="5">
                  <c:v>3</c:v>
                </c:pt>
                <c:pt idx="6">
                  <c:v>-1</c:v>
                </c:pt>
                <c:pt idx="7">
                  <c:v>6</c:v>
                </c:pt>
                <c:pt idx="8">
                  <c:v>1</c:v>
                </c:pt>
                <c:pt idx="9">
                  <c:v>6</c:v>
                </c:pt>
                <c:pt idx="10">
                  <c:v>-12</c:v>
                </c:pt>
                <c:pt idx="11">
                  <c:v>2</c:v>
                </c:pt>
                <c:pt idx="12">
                  <c:v>4</c:v>
                </c:pt>
                <c:pt idx="13">
                  <c:v>0</c:v>
                </c:pt>
                <c:pt idx="14">
                  <c:v>11</c:v>
                </c:pt>
                <c:pt idx="15">
                  <c:v>-9</c:v>
                </c:pt>
                <c:pt idx="16">
                  <c:v>5</c:v>
                </c:pt>
                <c:pt idx="17">
                  <c:v>2</c:v>
                </c:pt>
                <c:pt idx="18">
                  <c:v>7</c:v>
                </c:pt>
                <c:pt idx="19">
                  <c:v>-4</c:v>
                </c:pt>
                <c:pt idx="20">
                  <c:v>-3</c:v>
                </c:pt>
                <c:pt idx="21">
                  <c:v>1</c:v>
                </c:pt>
                <c:pt idx="22">
                  <c:v>-4</c:v>
                </c:pt>
                <c:pt idx="23">
                  <c:v>4</c:v>
                </c:pt>
                <c:pt idx="24">
                  <c:v>-1</c:v>
                </c:pt>
                <c:pt idx="25">
                  <c:v>-5</c:v>
                </c:pt>
                <c:pt idx="26">
                  <c:v>-5</c:v>
                </c:pt>
                <c:pt idx="27">
                  <c:v>5</c:v>
                </c:pt>
                <c:pt idx="28">
                  <c:v>10</c:v>
                </c:pt>
                <c:pt idx="29">
                  <c:v>1</c:v>
                </c:pt>
                <c:pt idx="30">
                  <c:v>9</c:v>
                </c:pt>
                <c:pt idx="31">
                  <c:v>3</c:v>
                </c:pt>
                <c:pt idx="32">
                  <c:v>6</c:v>
                </c:pt>
                <c:pt idx="33">
                  <c:v>1</c:v>
                </c:pt>
                <c:pt idx="34">
                  <c:v>-8</c:v>
                </c:pt>
                <c:pt idx="35">
                  <c:v>5</c:v>
                </c:pt>
                <c:pt idx="36">
                  <c:v>12</c:v>
                </c:pt>
                <c:pt idx="37">
                  <c:v>8</c:v>
                </c:pt>
                <c:pt idx="38">
                  <c:v>1</c:v>
                </c:pt>
                <c:pt idx="39">
                  <c:v>1</c:v>
                </c:pt>
                <c:pt idx="40">
                  <c:v>-10</c:v>
                </c:pt>
                <c:pt idx="41">
                  <c:v>-7</c:v>
                </c:pt>
                <c:pt idx="42">
                  <c:v>-9</c:v>
                </c:pt>
                <c:pt idx="43">
                  <c:v>-10</c:v>
                </c:pt>
                <c:pt idx="44">
                  <c:v>5</c:v>
                </c:pt>
                <c:pt idx="45">
                  <c:v>-3</c:v>
                </c:pt>
                <c:pt idx="46">
                  <c:v>-4</c:v>
                </c:pt>
                <c:pt idx="47">
                  <c:v>-6</c:v>
                </c:pt>
                <c:pt idx="48">
                  <c:v>-8</c:v>
                </c:pt>
                <c:pt idx="49">
                  <c:v>-7</c:v>
                </c:pt>
                <c:pt idx="50">
                  <c:v>-4</c:v>
                </c:pt>
                <c:pt idx="51">
                  <c:v>-7</c:v>
                </c:pt>
                <c:pt idx="52">
                  <c:v>2</c:v>
                </c:pt>
                <c:pt idx="53">
                  <c:v>3</c:v>
                </c:pt>
                <c:pt idx="54">
                  <c:v>8</c:v>
                </c:pt>
                <c:pt idx="55">
                  <c:v>6</c:v>
                </c:pt>
                <c:pt idx="56">
                  <c:v>0</c:v>
                </c:pt>
                <c:pt idx="57">
                  <c:v>-5</c:v>
                </c:pt>
                <c:pt idx="58">
                  <c:v>7</c:v>
                </c:pt>
                <c:pt idx="59">
                  <c:v>4</c:v>
                </c:pt>
                <c:pt idx="60">
                  <c:v>3</c:v>
                </c:pt>
                <c:pt idx="61">
                  <c:v>-2</c:v>
                </c:pt>
                <c:pt idx="62">
                  <c:v>11</c:v>
                </c:pt>
                <c:pt idx="63">
                  <c:v>5</c:v>
                </c:pt>
                <c:pt idx="64">
                  <c:v>3</c:v>
                </c:pt>
                <c:pt idx="65">
                  <c:v>-8</c:v>
                </c:pt>
                <c:pt idx="66">
                  <c:v>-7</c:v>
                </c:pt>
                <c:pt idx="67">
                  <c:v>0</c:v>
                </c:pt>
                <c:pt idx="68">
                  <c:v>5</c:v>
                </c:pt>
                <c:pt idx="69">
                  <c:v>-5</c:v>
                </c:pt>
                <c:pt idx="70">
                  <c:v>-6</c:v>
                </c:pt>
                <c:pt idx="71">
                  <c:v>2</c:v>
                </c:pt>
                <c:pt idx="72">
                  <c:v>3</c:v>
                </c:pt>
                <c:pt idx="73">
                  <c:v>4</c:v>
                </c:pt>
                <c:pt idx="74">
                  <c:v>-1</c:v>
                </c:pt>
                <c:pt idx="75">
                  <c:v>1</c:v>
                </c:pt>
                <c:pt idx="76">
                  <c:v>-1</c:v>
                </c:pt>
                <c:pt idx="77">
                  <c:v>2</c:v>
                </c:pt>
                <c:pt idx="78">
                  <c:v>-1</c:v>
                </c:pt>
                <c:pt idx="79">
                  <c:v>-2</c:v>
                </c:pt>
                <c:pt idx="80">
                  <c:v>-3</c:v>
                </c:pt>
                <c:pt idx="81">
                  <c:v>-4</c:v>
                </c:pt>
                <c:pt idx="82">
                  <c:v>-1</c:v>
                </c:pt>
                <c:pt idx="83">
                  <c:v>-2</c:v>
                </c:pt>
                <c:pt idx="84">
                  <c:v>-2</c:v>
                </c:pt>
                <c:pt idx="85">
                  <c:v>0</c:v>
                </c:pt>
                <c:pt idx="86">
                  <c:v>3</c:v>
                </c:pt>
                <c:pt idx="87">
                  <c:v>-4</c:v>
                </c:pt>
                <c:pt idx="88">
                  <c:v>-1</c:v>
                </c:pt>
                <c:pt idx="89">
                  <c:v>5</c:v>
                </c:pt>
                <c:pt idx="90">
                  <c:v>5</c:v>
                </c:pt>
                <c:pt idx="91">
                  <c:v>0</c:v>
                </c:pt>
                <c:pt idx="92">
                  <c:v>-3</c:v>
                </c:pt>
                <c:pt idx="93">
                  <c:v>4</c:v>
                </c:pt>
                <c:pt idx="94">
                  <c:v>-1</c:v>
                </c:pt>
                <c:pt idx="95">
                  <c:v>9</c:v>
                </c:pt>
              </c:numCache>
            </c:numRef>
          </c:val>
        </c:ser>
        <c:dLbls/>
        <c:marker val="1"/>
        <c:axId val="151222528"/>
        <c:axId val="151232512"/>
      </c:lineChart>
      <c:dateAx>
        <c:axId val="151222528"/>
        <c:scaling>
          <c:orientation val="minMax"/>
          <c:max val="40753"/>
          <c:min val="40663"/>
        </c:scaling>
        <c:axPos val="b"/>
        <c:numFmt formatCode="mm&quot;月&quot;dd&quot;日&quot;" sourceLinked="1"/>
        <c:majorTickMark val="in"/>
        <c:tickLblPos val="low"/>
        <c:txPr>
          <a:bodyPr rot="-5400000" vert="horz"/>
          <a:lstStyle/>
          <a:p>
            <a:pPr>
              <a:defRPr sz="1400" b="1"/>
            </a:pPr>
            <a:endParaRPr lang="ja-JP"/>
          </a:p>
        </c:txPr>
        <c:crossAx val="151232512"/>
        <c:crosses val="autoZero"/>
        <c:auto val="1"/>
        <c:lblOffset val="100"/>
        <c:baseTimeUnit val="days"/>
        <c:majorUnit val="15"/>
        <c:majorTimeUnit val="days"/>
      </c:dateAx>
      <c:valAx>
        <c:axId val="151232512"/>
        <c:scaling>
          <c:orientation val="minMax"/>
        </c:scaling>
        <c:axPos val="l"/>
        <c:majorGridlines/>
        <c:title>
          <c:tx>
            <c:rich>
              <a:bodyPr rot="0" vert="wordArtVertRtl"/>
              <a:lstStyle/>
              <a:p>
                <a:pPr>
                  <a:defRPr sz="1600" b="0">
                    <a:latin typeface="HG創英角ｺﾞｼｯｸUB" pitchFamily="49" charset="-128"/>
                    <a:ea typeface="HG創英角ｺﾞｼｯｸUB" pitchFamily="49" charset="-128"/>
                  </a:defRPr>
                </a:pPr>
                <a:r>
                  <a:rPr lang="ja-JP" sz="1600" b="0">
                    <a:latin typeface="HG創英角ｺﾞｼｯｸUB" pitchFamily="49" charset="-128"/>
                    <a:ea typeface="HG創英角ｺﾞｼｯｸUB" pitchFamily="49" charset="-128"/>
                  </a:rPr>
                  <a:t>発生頻度成分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 b="0">
                <a:latin typeface="HG創英角ｺﾞｼｯｸUB" pitchFamily="49" charset="-128"/>
                <a:ea typeface="HG創英角ｺﾞｼｯｸUB" pitchFamily="49" charset="-128"/>
              </a:defRPr>
            </a:pPr>
            <a:endParaRPr lang="ja-JP"/>
          </a:p>
        </c:txPr>
        <c:crossAx val="151222528"/>
        <c:crosses val="autoZero"/>
        <c:crossBetween val="between"/>
      </c:valAx>
    </c:plotArea>
    <c:plotVisOnly val="1"/>
    <c:dispBlanksAs val="gap"/>
  </c:chart>
  <c:spPr>
    <a:solidFill>
      <a:schemeClr val="bg1"/>
    </a:solidFill>
    <a:ln w="9525" cap="flat" cmpd="sng" algn="ctr">
      <a:solidFill>
        <a:schemeClr val="accent2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ja-JP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3" tIns="46010" rIns="92023" bIns="46010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effectLst/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925" y="0"/>
            <a:ext cx="29400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3" tIns="46010" rIns="92023" bIns="46010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effectLst/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00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3" tIns="46010" rIns="92023" bIns="46010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effectLst/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432925"/>
            <a:ext cx="29400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3" tIns="46010" rIns="92023" bIns="46010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effectLst/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901E1912-736C-4060-A80C-E9D98618B37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858902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23" tIns="46010" rIns="92023" bIns="46010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8575" y="0"/>
            <a:ext cx="29162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23" tIns="46010" rIns="92023" bIns="46010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3613" y="765175"/>
            <a:ext cx="4911725" cy="368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754563"/>
            <a:ext cx="4991100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23" tIns="46010" rIns="92023" bIns="460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2 レベル</a:t>
            </a:r>
          </a:p>
          <a:p>
            <a:pPr lvl="2"/>
            <a:r>
              <a:rPr lang="ja-JP" altLang="en-US" noProof="0" smtClean="0"/>
              <a:t>第 3 レベル</a:t>
            </a:r>
          </a:p>
          <a:p>
            <a:pPr lvl="3"/>
            <a:r>
              <a:rPr lang="ja-JP" altLang="en-US" noProof="0" smtClean="0"/>
              <a:t>第 4 レベル</a:t>
            </a:r>
          </a:p>
          <a:p>
            <a:pPr lvl="4"/>
            <a:r>
              <a:rPr lang="ja-JP" altLang="en-US" noProof="0" smtClean="0"/>
              <a:t>第 5 レベル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162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23" tIns="46010" rIns="92023" bIns="46010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8575" y="9432925"/>
            <a:ext cx="29162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23" tIns="46010" rIns="92023" bIns="46010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20AF68C-5312-4997-AAA5-D63A337E721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462669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AF68C-5312-4997-AAA5-D63A337E721D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AF68C-5312-4997-AAA5-D63A337E721D}" type="slidenum">
              <a:rPr lang="en-US" altLang="ja-JP" smtClean="0"/>
              <a:pPr>
                <a:defRPr/>
              </a:pPr>
              <a:t>28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8157B-F21C-4545-8C94-D88F90E58397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43C0F-B92D-48F5-AC3C-FDDC51940EBD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BCDE7-833B-45F9-83D0-3A88CCFC55AA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D9704-3BE4-4F69-9EE5-E85C8D64919A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1F94E-A49A-4943-B383-5AD861AE59C3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DB761-3060-4ED3-92B5-74DD1A863D8E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7EB3C-4C8F-4C48-BCD6-680680DB2EA3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8A283-55E1-417E-8EB8-ECCD75968623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91871-CFB4-4D39-89EA-FD93A359A8D8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CAE0F-CEF6-4571-82ED-73FC884CA208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B2BC4-7BB0-4A89-975F-91DA4C5C1FFC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2EDADC-CCC1-4F74-AF2D-31CF244104C5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  <p:pic>
        <p:nvPicPr>
          <p:cNvPr id="7" name="Picture 166" descr="bi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67738" y="6265863"/>
            <a:ext cx="50323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9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4625" y="249238"/>
            <a:ext cx="449263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6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29.jpeg"/><Relationship Id="rId4" Type="http://schemas.openxmlformats.org/officeDocument/2006/relationships/hyperlink" Target="http://photo.mixi.jp/slideshow.pl?via=photo&amp;photo_id=1206310067&amp;owner_id=2401420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94445" y="5695003"/>
            <a:ext cx="297709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cap="none" spc="0" dirty="0" smtClean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2012</a:t>
            </a:r>
            <a:r>
              <a:rPr lang="ja-JP" altLang="en-US" sz="2800" b="1" cap="none" spc="0" dirty="0" smtClean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年 </a:t>
            </a:r>
            <a:r>
              <a:rPr lang="en-US" altLang="ja-JP" sz="2800" b="1" cap="none" spc="0" dirty="0" smtClean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ja-JP" altLang="en-US" sz="2800" b="1" cap="none" spc="0" dirty="0" smtClean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月</a:t>
            </a:r>
            <a:r>
              <a:rPr lang="en-US" altLang="ja-JP" sz="2800" b="1" cap="none" spc="0" dirty="0" smtClean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14</a:t>
            </a:r>
            <a:r>
              <a:rPr lang="ja-JP" altLang="en-US" sz="2800" b="1" cap="none" spc="0" dirty="0" smtClean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日</a:t>
            </a:r>
            <a:endParaRPr lang="en-US" altLang="ja-JP" sz="2800" b="1" cap="none" spc="0" dirty="0" smtClean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ja-JP" altLang="en-US" sz="2800" b="1" cap="none" spc="0" dirty="0" smtClean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卒業論文　発表会</a:t>
            </a:r>
            <a:endParaRPr lang="ja-JP" altLang="en-US" sz="2800" b="1" cap="none" spc="0" dirty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848289" y="5310955"/>
            <a:ext cx="413767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ja-JP" altLang="en-US" sz="2800" b="1" dirty="0" smtClean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地球環境気候学研究室</a:t>
            </a:r>
            <a:endParaRPr lang="en-US" altLang="ja-JP" sz="2800" b="1" dirty="0" smtClean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r>
              <a:rPr lang="en-US" altLang="ja-JP" sz="2800" b="1" cap="none" spc="0" dirty="0" smtClean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B4</a:t>
            </a:r>
            <a:r>
              <a:rPr lang="ja-JP" altLang="en-US" sz="2800" b="1" cap="none" spc="0" dirty="0" smtClean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　大西　将雅</a:t>
            </a:r>
            <a:endParaRPr lang="en-US" altLang="ja-JP" sz="2800" b="1" cap="none" spc="0" dirty="0" smtClean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r>
              <a:rPr lang="ja-JP" altLang="en-US" sz="2800" b="1" dirty="0" smtClean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指導教官　立花義裕 教授</a:t>
            </a:r>
            <a:endParaRPr lang="ja-JP" altLang="en-US" sz="2800" b="1" cap="none" spc="0" dirty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1823" y="389810"/>
            <a:ext cx="9144000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perspectiveContrastingRightFacing"/>
              <a:lightRig rig="chilly" dir="t"/>
            </a:scene3d>
            <a:sp3d extrusionH="50800" prstMaterial="softEdge">
              <a:extrusionClr>
                <a:schemeClr val="tx1"/>
              </a:extrusionClr>
              <a:contourClr>
                <a:schemeClr val="bg2"/>
              </a:contourClr>
            </a:sp3d>
          </a:bodyPr>
          <a:lstStyle/>
          <a:p>
            <a:r>
              <a:rPr kumimoji="1" lang="ja-JP" altLang="en-US" sz="7200" dirty="0" smtClean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dist="292100" dir="12600000" sx="99000" sy="99000" algn="tr" rotWithShape="0">
                    <a:srgbClr val="92D050">
                      <a:alpha val="98000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大津波</a:t>
            </a:r>
            <a:r>
              <a:rPr kumimoji="1" lang="ja-JP" altLang="en-US" sz="44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は</a:t>
            </a:r>
            <a:r>
              <a:rPr kumimoji="1" lang="ja-JP" altLang="en-US" sz="7000" dirty="0" smtClean="0">
                <a:ln w="12700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dist="292100" dir="12600000" sx="99000" sy="99000" algn="tr" rotWithShape="0">
                    <a:srgbClr val="92D050">
                      <a:alpha val="98000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気象</a:t>
            </a:r>
            <a:r>
              <a:rPr kumimoji="1" lang="ja-JP" altLang="en-US" sz="40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に</a:t>
            </a:r>
            <a:endParaRPr kumimoji="1" lang="en-US" altLang="ja-JP" sz="6600" dirty="0" smtClean="0">
              <a:ln w="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lang="ja-JP" altLang="en-US" sz="7200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dist="292100" dir="12600000" sx="99000" sy="99000" algn="tr" rotWithShape="0">
                    <a:srgbClr val="92D050">
                      <a:alpha val="98000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影響</a:t>
            </a:r>
            <a:r>
              <a:rPr lang="ja-JP" altLang="en-US" sz="44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を与えうる</a:t>
            </a:r>
            <a:r>
              <a:rPr lang="ja-JP" altLang="en-US" sz="40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のか</a:t>
            </a:r>
            <a:r>
              <a:rPr lang="ja-JP" altLang="en-US" sz="4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？</a:t>
            </a:r>
            <a:endParaRPr lang="en-US" altLang="ja-JP" sz="6600" dirty="0" smtClean="0">
              <a:ln w="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lang="ja-JP" altLang="en-US" sz="7200" dirty="0" smtClean="0">
                <a:ln w="12700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dist="292100" dir="12600000" sx="99000" sy="99000" algn="tr" rotWithShape="0">
                    <a:srgbClr val="92D050">
                      <a:alpha val="98000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気象</a:t>
            </a:r>
            <a:r>
              <a:rPr lang="ja-JP" altLang="en-US" sz="44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は</a:t>
            </a:r>
            <a:r>
              <a:rPr lang="ja-JP" altLang="en-US" sz="7000" dirty="0" smtClean="0">
                <a:ln w="12700">
                  <a:solidFill>
                    <a:schemeClr val="tx1"/>
                  </a:solidFill>
                </a:ln>
                <a:solidFill>
                  <a:srgbClr val="0099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dist="292100" dir="12600000" sx="99000" sy="99000" algn="tr" rotWithShape="0">
                    <a:srgbClr val="92D050">
                      <a:alpha val="98000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地震</a:t>
            </a:r>
            <a:r>
              <a:rPr lang="ja-JP" altLang="en-US" sz="44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を</a:t>
            </a:r>
            <a:r>
              <a:rPr lang="ja-JP" altLang="en-US" sz="6600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dist="292100" dir="12600000" sx="99000" sy="99000" algn="tr" rotWithShape="0">
                    <a:srgbClr val="92D050">
                      <a:alpha val="98000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誘発</a:t>
            </a:r>
            <a:r>
              <a:rPr lang="ja-JP" altLang="en-US" sz="40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するか</a:t>
            </a:r>
            <a:r>
              <a:rPr lang="ja-JP" altLang="en-US" sz="4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？</a:t>
            </a:r>
            <a:endParaRPr lang="en-US" altLang="ja-JP" sz="4800" dirty="0" smtClean="0">
              <a:ln w="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8629" y="0"/>
            <a:ext cx="213847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4571" y="0"/>
            <a:ext cx="1959429" cy="529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466" y="0"/>
            <a:ext cx="9146466" cy="685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魔法使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027727"/>
            <a:ext cx="4349931" cy="58302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円形吹き出し 7"/>
          <p:cNvSpPr/>
          <p:nvPr/>
        </p:nvSpPr>
        <p:spPr>
          <a:xfrm>
            <a:off x="4010297" y="235130"/>
            <a:ext cx="5133703" cy="3879669"/>
          </a:xfrm>
          <a:prstGeom prst="wedgeEllipseCallout">
            <a:avLst>
              <a:gd name="adj1" fmla="val -85719"/>
              <a:gd name="adj2" fmla="val 26810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ja-JP" altLang="en-US" sz="4000" i="1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ここでちょっと</a:t>
            </a:r>
            <a:endParaRPr lang="en-US" altLang="ja-JP" sz="4000" i="1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r>
              <a:rPr kumimoji="1" lang="en-US" altLang="ja-JP" sz="4000" i="1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3</a:t>
            </a:r>
            <a:r>
              <a:rPr kumimoji="1" lang="ja-JP" altLang="en-US" sz="4000" i="1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月</a:t>
            </a:r>
            <a:r>
              <a:rPr kumimoji="1" lang="en-US" altLang="ja-JP" sz="4000" i="1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11</a:t>
            </a:r>
            <a:r>
              <a:rPr kumimoji="1" lang="ja-JP" altLang="en-US" sz="4000" i="1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日</a:t>
            </a:r>
            <a:r>
              <a:rPr lang="ja-JP" altLang="en-US" sz="4000" i="1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の天気図を</a:t>
            </a:r>
            <a:endParaRPr lang="en-US" altLang="ja-JP" sz="4000" i="1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r>
              <a:rPr lang="ja-JP" altLang="en-US" sz="4000" i="1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見てみましょう</a:t>
            </a:r>
            <a:r>
              <a:rPr lang="en-US" altLang="ja-JP" sz="4000" i="1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!!!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43701" y="6396335"/>
            <a:ext cx="248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dirty="0" smtClean="0"/>
              <a:t>撮影：マコ様</a:t>
            </a:r>
            <a:r>
              <a:rPr kumimoji="1" lang="en-US" altLang="ja-JP" sz="1800" dirty="0" smtClean="0"/>
              <a:t>(</a:t>
            </a:r>
            <a:r>
              <a:rPr kumimoji="1" lang="ja-JP" altLang="en-US" sz="1800" dirty="0" smtClean="0"/>
              <a:t>山本真人</a:t>
            </a:r>
            <a:r>
              <a:rPr kumimoji="1" lang="en-US" altLang="ja-JP" sz="1800" dirty="0" smtClean="0"/>
              <a:t>)</a:t>
            </a:r>
            <a:endParaRPr kumimoji="1" lang="ja-JP" altLang="en-US" sz="1800" dirty="0"/>
          </a:p>
        </p:txBody>
      </p:sp>
      <p:pic>
        <p:nvPicPr>
          <p:cNvPr id="5" name="図 4" descr="スライド番号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7643716" y="5738648"/>
            <a:ext cx="1500283" cy="111935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8021030" y="5691351"/>
            <a:ext cx="1059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10</a:t>
            </a:r>
            <a:endParaRPr kumimoji="1" lang="ja-JP" alt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363" y="1433015"/>
            <a:ext cx="5747072" cy="50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457200" y="179103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6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低気圧</a:t>
            </a:r>
            <a:r>
              <a:rPr kumimoji="1" lang="ja-JP" altLang="en-US" sz="4800" dirty="0" smtClean="0">
                <a:latin typeface="HG創英角ｺﾞｼｯｸUB" pitchFamily="49" charset="-128"/>
                <a:ea typeface="HG創英角ｺﾞｼｯｸUB" pitchFamily="49" charset="-128"/>
              </a:rPr>
              <a:t>があります．</a:t>
            </a:r>
            <a:endParaRPr kumimoji="1" lang="ja-JP" altLang="en-US" sz="48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1950" y="3173565"/>
            <a:ext cx="2432050" cy="2774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円形吹き出し 8"/>
          <p:cNvSpPr/>
          <p:nvPr/>
        </p:nvSpPr>
        <p:spPr>
          <a:xfrm>
            <a:off x="6100548" y="1254870"/>
            <a:ext cx="3043451" cy="1637732"/>
          </a:xfrm>
          <a:prstGeom prst="wedgeEllipseCallout">
            <a:avLst>
              <a:gd name="adj1" fmla="val 13188"/>
              <a:gd name="adj2" fmla="val 85648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では</a:t>
            </a:r>
            <a:r>
              <a:rPr kumimoji="1" lang="ja-JP" altLang="en-US" sz="3200" dirty="0" smtClean="0">
                <a:solidFill>
                  <a:srgbClr val="0000CC"/>
                </a:solidFill>
                <a:latin typeface="HG創英角ｺﾞｼｯｸUB" pitchFamily="49" charset="-128"/>
                <a:ea typeface="HG創英角ｺﾞｼｯｸUB" pitchFamily="49" charset="-128"/>
              </a:rPr>
              <a:t>気圧変動</a:t>
            </a:r>
            <a:endParaRPr kumimoji="1" lang="en-US" altLang="ja-JP" sz="2800" dirty="0" smtClean="0">
              <a:solidFill>
                <a:srgbClr val="0000CC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の様子は</a:t>
            </a:r>
            <a:endParaRPr kumimoji="1" lang="en-US" altLang="ja-JP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どうかな？</a:t>
            </a:r>
          </a:p>
        </p:txBody>
      </p:sp>
      <p:pic>
        <p:nvPicPr>
          <p:cNvPr id="6" name="図 5" descr="スライド番号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7643716" y="5738648"/>
            <a:ext cx="1500283" cy="111935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8021030" y="5691351"/>
            <a:ext cx="1059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11</a:t>
            </a:r>
            <a:endParaRPr kumimoji="1" lang="ja-JP" alt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46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図 9" descr="スライド番号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7643716" y="5738648"/>
            <a:ext cx="1500283" cy="1119352"/>
          </a:xfrm>
          <a:prstGeom prst="rect">
            <a:avLst/>
          </a:prstGeom>
        </p:spPr>
      </p:pic>
      <p:sp>
        <p:nvSpPr>
          <p:cNvPr id="4" name="星 32 3"/>
          <p:cNvSpPr/>
          <p:nvPr/>
        </p:nvSpPr>
        <p:spPr>
          <a:xfrm>
            <a:off x="1" y="992777"/>
            <a:ext cx="4121330" cy="4898572"/>
          </a:xfrm>
          <a:prstGeom prst="star32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800" i="1" u="wavyHeavy" dirty="0" smtClean="0">
                <a:ln>
                  <a:solidFill>
                    <a:schemeClr val="tx1"/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HG創英角ｺﾞｼｯｸUB" pitchFamily="49" charset="-128"/>
                <a:ea typeface="HG創英角ｺﾞｼｯｸUB" pitchFamily="49" charset="-128"/>
              </a:rPr>
              <a:t>地震発生</a:t>
            </a:r>
            <a:endParaRPr lang="en-US" altLang="ja-JP" sz="4800" i="1" u="wavyHeavy" dirty="0" smtClean="0">
              <a:ln>
                <a:solidFill>
                  <a:schemeClr val="tx1"/>
                </a:solidFill>
              </a:ln>
              <a:blipFill>
                <a:blip r:embed="rId4"/>
                <a:tile tx="0" ty="0" sx="100000" sy="100000" flip="none" algn="tl"/>
              </a:blip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r>
              <a:rPr lang="ja-JP" altLang="en-US" sz="2800" i="1" dirty="0" smtClean="0">
                <a:solidFill>
                  <a:sysClr val="windowText" lastClr="000000"/>
                </a:solidFill>
                <a:latin typeface="HG創英角ｺﾞｼｯｸUB" pitchFamily="49" charset="-128"/>
                <a:ea typeface="HG創英角ｺﾞｼｯｸUB" pitchFamily="49" charset="-128"/>
              </a:rPr>
              <a:t>の前には</a:t>
            </a:r>
            <a:r>
              <a:rPr lang="ja-JP" altLang="en-US" sz="3600" i="1" dirty="0" smtClean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急激</a:t>
            </a:r>
            <a:r>
              <a:rPr lang="ja-JP" altLang="en-US" sz="3200" i="1" dirty="0" smtClean="0">
                <a:solidFill>
                  <a:sysClr val="windowText" lastClr="000000"/>
                </a:solidFill>
                <a:latin typeface="HG創英角ｺﾞｼｯｸUB" pitchFamily="49" charset="-128"/>
                <a:ea typeface="HG創英角ｺﾞｼｯｸUB" pitchFamily="49" charset="-128"/>
              </a:rPr>
              <a:t>な</a:t>
            </a:r>
            <a:endParaRPr lang="en-US" altLang="ja-JP" sz="3600" i="1" dirty="0" smtClean="0">
              <a:solidFill>
                <a:sysClr val="windowText" lastClr="000000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r>
              <a:rPr lang="ja-JP" altLang="en-US" sz="3600" i="1" u="sng" dirty="0" smtClean="0">
                <a:solidFill>
                  <a:srgbClr val="0000CC"/>
                </a:solidFill>
                <a:latin typeface="HG創英角ｺﾞｼｯｸUB" pitchFamily="49" charset="-128"/>
                <a:ea typeface="HG創英角ｺﾞｼｯｸUB" pitchFamily="49" charset="-128"/>
              </a:rPr>
              <a:t>気圧降下</a:t>
            </a:r>
            <a:r>
              <a:rPr lang="ja-JP" altLang="en-US" sz="3600" i="1" dirty="0" smtClean="0">
                <a:solidFill>
                  <a:sysClr val="windowText" lastClr="000000"/>
                </a:solidFill>
                <a:latin typeface="HG創英角ｺﾞｼｯｸUB" pitchFamily="49" charset="-128"/>
                <a:ea typeface="HG創英角ｺﾞｼｯｸUB" pitchFamily="49" charset="-128"/>
              </a:rPr>
              <a:t>！？</a:t>
            </a:r>
            <a:endParaRPr lang="ja-JP" sz="3600" i="1" dirty="0">
              <a:solidFill>
                <a:sysClr val="windowText" lastClr="000000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" name="直線矢印コネクタ 4"/>
          <p:cNvSpPr/>
          <p:nvPr/>
        </p:nvSpPr>
        <p:spPr>
          <a:xfrm>
            <a:off x="3592285" y="2690948"/>
            <a:ext cx="1058091" cy="2782389"/>
          </a:xfrm>
          <a:prstGeom prst="straightConnector1">
            <a:avLst/>
          </a:prstGeom>
          <a:ln w="730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6" name="直線コネクタ 5"/>
          <p:cNvSpPr/>
          <p:nvPr/>
        </p:nvSpPr>
        <p:spPr>
          <a:xfrm flipH="1" flipV="1">
            <a:off x="5172891" y="888274"/>
            <a:ext cx="52251" cy="51337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7" name="左矢印吹き出し 6"/>
          <p:cNvSpPr/>
          <p:nvPr/>
        </p:nvSpPr>
        <p:spPr>
          <a:xfrm>
            <a:off x="5238204" y="927280"/>
            <a:ext cx="1716387" cy="70557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638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地震発生</a:t>
            </a:r>
            <a:endParaRPr lang="ja-JP" sz="2000" dirty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441370" y="2459866"/>
            <a:ext cx="607147" cy="2281952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急激な気圧下降！</a:t>
            </a:r>
            <a:endParaRPr lang="ja-JP" sz="1200" dirty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021030" y="5691351"/>
            <a:ext cx="1059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12</a:t>
            </a:r>
            <a:endParaRPr kumimoji="1" lang="ja-JP" alt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dirty="0" smtClean="0">
                <a:latin typeface="HG創英角ｺﾞｼｯｸUB" pitchFamily="49" charset="-128"/>
                <a:ea typeface="HG創英角ｺﾞｼｯｸUB" pitchFamily="49" charset="-128"/>
              </a:rPr>
              <a:t>　</a:t>
            </a:r>
            <a:r>
              <a:rPr kumimoji="1" lang="ja-JP" altLang="en-US" dirty="0" smtClean="0">
                <a:latin typeface="HG創英角ｺﾞｼｯｸUB" pitchFamily="49" charset="-128"/>
                <a:ea typeface="HG創英角ｺﾞｼｯｸUB" pitchFamily="49" charset="-128"/>
              </a:rPr>
              <a:t>そういえば</a:t>
            </a:r>
            <a:r>
              <a:rPr kumimoji="1" lang="en-US" altLang="ja-JP" dirty="0" smtClean="0">
                <a:latin typeface="HG創英角ｺﾞｼｯｸUB" pitchFamily="49" charset="-128"/>
                <a:ea typeface="HG創英角ｺﾞｼｯｸUB" pitchFamily="49" charset="-128"/>
              </a:rPr>
              <a:t>…</a:t>
            </a:r>
            <a:r>
              <a:rPr kumimoji="1" lang="ja-JP" altLang="en-US" dirty="0" smtClean="0">
                <a:latin typeface="HG創英角ｺﾞｼｯｸUB" pitchFamily="49" charset="-128"/>
                <a:ea typeface="HG創英角ｺﾞｼｯｸUB" pitchFamily="49" charset="-128"/>
              </a:rPr>
              <a:t>　</a:t>
            </a:r>
            <a:endParaRPr kumimoji="1" lang="ja-JP" altLang="en-US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3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163" y="1426392"/>
            <a:ext cx="576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円/楕円 3"/>
          <p:cNvSpPr/>
          <p:nvPr/>
        </p:nvSpPr>
        <p:spPr>
          <a:xfrm>
            <a:off x="3616431" y="2576119"/>
            <a:ext cx="1031966" cy="94052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476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n w="22225">
                  <a:solidFill>
                    <a:srgbClr val="FFFF00"/>
                  </a:solidFill>
                </a:ln>
                <a:solidFill>
                  <a:srgbClr val="0000CC"/>
                </a:solidFill>
                <a:latin typeface="HG創英角ｺﾞｼｯｸUB" pitchFamily="49" charset="-128"/>
                <a:ea typeface="HG創英角ｺﾞｼｯｸUB" pitchFamily="49" charset="-128"/>
              </a:rPr>
              <a:t>低</a:t>
            </a:r>
            <a:endParaRPr kumimoji="1" lang="ja-JP" altLang="en-US" dirty="0" smtClean="0">
              <a:ln w="22225">
                <a:solidFill>
                  <a:srgbClr val="FFFF00"/>
                </a:solidFill>
              </a:ln>
              <a:solidFill>
                <a:srgbClr val="0000CC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4450649" y="4405646"/>
            <a:ext cx="1031966" cy="940526"/>
          </a:xfrm>
          <a:prstGeom prst="ellipse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n w="22225">
                  <a:solidFill>
                    <a:srgbClr val="FFFF00"/>
                  </a:solidFill>
                </a:ln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高</a:t>
            </a:r>
            <a:endParaRPr kumimoji="1" lang="ja-JP" altLang="en-US" sz="2800" dirty="0" smtClean="0">
              <a:ln w="22225">
                <a:solidFill>
                  <a:srgbClr val="FFFF00"/>
                </a:solidFill>
              </a:ln>
              <a:solidFill>
                <a:srgbClr val="FF0000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6" name="図 5" descr="スライド番号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7643716" y="5738648"/>
            <a:ext cx="1500283" cy="111935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8021030" y="5691351"/>
            <a:ext cx="1059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13</a:t>
            </a:r>
            <a:endParaRPr kumimoji="1" lang="ja-JP" alt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海溝型地震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620" y="251561"/>
            <a:ext cx="5592225" cy="6188428"/>
          </a:xfrm>
          <a:prstGeom prst="rect">
            <a:avLst/>
          </a:prstGeom>
          <a:ln w="50800">
            <a:solidFill>
              <a:srgbClr val="003300"/>
            </a:solidFill>
          </a:ln>
        </p:spPr>
      </p:pic>
      <p:sp>
        <p:nvSpPr>
          <p:cNvPr id="4" name="正方形/長方形 3"/>
          <p:cNvSpPr/>
          <p:nvPr/>
        </p:nvSpPr>
        <p:spPr>
          <a:xfrm>
            <a:off x="3814353" y="2555965"/>
            <a:ext cx="2333897" cy="470263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太平洋</a:t>
            </a:r>
            <a:r>
              <a:rPr kumimoji="1"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プレート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823059" y="5451589"/>
            <a:ext cx="2333897" cy="470263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太平洋</a:t>
            </a:r>
            <a:r>
              <a:rPr kumimoji="1"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プレート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0" y="5014967"/>
            <a:ext cx="2103120" cy="470263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北米プレート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0" y="2098765"/>
            <a:ext cx="2103120" cy="470263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北米プレート</a:t>
            </a:r>
          </a:p>
        </p:txBody>
      </p:sp>
      <p:sp>
        <p:nvSpPr>
          <p:cNvPr id="8" name="円/楕円 7"/>
          <p:cNvSpPr/>
          <p:nvPr/>
        </p:nvSpPr>
        <p:spPr>
          <a:xfrm>
            <a:off x="4437001" y="870876"/>
            <a:ext cx="1031966" cy="940526"/>
          </a:xfrm>
          <a:prstGeom prst="ellipse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n w="22225">
                  <a:solidFill>
                    <a:srgbClr val="FFFF00"/>
                  </a:solidFill>
                </a:ln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高</a:t>
            </a:r>
            <a:endParaRPr kumimoji="1" lang="ja-JP" altLang="en-US" sz="2800" dirty="0" smtClean="0">
              <a:ln w="22225">
                <a:solidFill>
                  <a:srgbClr val="FFFF00"/>
                </a:solidFill>
              </a:ln>
              <a:solidFill>
                <a:srgbClr val="FF0000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9" name="下矢印 8"/>
          <p:cNvSpPr/>
          <p:nvPr/>
        </p:nvSpPr>
        <p:spPr>
          <a:xfrm>
            <a:off x="4036422" y="1920240"/>
            <a:ext cx="1841863" cy="600891"/>
          </a:xfrm>
          <a:prstGeom prst="down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0" name="正方形/長方形 9"/>
          <p:cNvSpPr/>
          <p:nvPr/>
        </p:nvSpPr>
        <p:spPr>
          <a:xfrm>
            <a:off x="1554480" y="2808514"/>
            <a:ext cx="1502229" cy="653143"/>
          </a:xfrm>
          <a:prstGeom prst="rect">
            <a:avLst/>
          </a:prstGeom>
          <a:solidFill>
            <a:schemeClr val="accent1">
              <a:alpha val="0"/>
            </a:schemeClr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13017" y="6550223"/>
            <a:ext cx="2850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静岡大学理学部地球科学科</a:t>
            </a:r>
            <a:r>
              <a:rPr kumimoji="1" lang="en-US" altLang="ja-JP" sz="1400" dirty="0" smtClean="0"/>
              <a:t>HP</a:t>
            </a:r>
            <a:r>
              <a:rPr kumimoji="1" lang="ja-JP" altLang="en-US" sz="1400" dirty="0" smtClean="0"/>
              <a:t>より</a:t>
            </a:r>
            <a:endParaRPr kumimoji="1" lang="ja-JP" altLang="en-US" sz="1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069771" y="271707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</a:t>
            </a:r>
            <a:endParaRPr kumimoji="1" lang="ja-JP" altLang="en-US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 flipV="1">
            <a:off x="0" y="3762103"/>
            <a:ext cx="9144000" cy="26126"/>
          </a:xfrm>
          <a:prstGeom prst="line">
            <a:avLst/>
          </a:prstGeom>
          <a:ln w="1174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5727680" y="1345475"/>
            <a:ext cx="341632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HG創英角ｺﾞｼｯｸUB" pitchFamily="49" charset="-128"/>
                <a:ea typeface="HG創英角ｺﾞｼｯｸUB" pitchFamily="49" charset="-128"/>
              </a:rPr>
              <a:t>①太平洋プレートで</a:t>
            </a:r>
            <a:endParaRPr kumimoji="1" lang="en-US" altLang="ja-JP" sz="2800" dirty="0" smtClean="0"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lang="ja-JP" altLang="en-US" sz="2800" dirty="0" smtClean="0">
                <a:latin typeface="HG創英角ｺﾞｼｯｸUB" pitchFamily="49" charset="-128"/>
                <a:ea typeface="HG創英角ｺﾞｼｯｸUB" pitchFamily="49" charset="-128"/>
              </a:rPr>
              <a:t>　高気圧傾向の時</a:t>
            </a:r>
            <a:endParaRPr lang="en-US" altLang="ja-JP" sz="2800" dirty="0" smtClean="0"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kumimoji="1" lang="ja-JP" altLang="en-US" sz="2800" dirty="0" smtClean="0">
                <a:latin typeface="HG創英角ｺﾞｼｯｸUB" pitchFamily="49" charset="-128"/>
                <a:ea typeface="HG創英角ｺﾞｼｯｸUB" pitchFamily="49" charset="-128"/>
              </a:rPr>
              <a:t>　引きずり込みが</a:t>
            </a:r>
            <a:endParaRPr kumimoji="1" lang="en-US" altLang="ja-JP" sz="2800" dirty="0" smtClean="0"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lang="ja-JP" altLang="en-US" sz="2800" dirty="0" smtClean="0">
                <a:latin typeface="HG創英角ｺﾞｼｯｸUB" pitchFamily="49" charset="-128"/>
                <a:ea typeface="HG創英角ｺﾞｼｯｸUB" pitchFamily="49" charset="-128"/>
              </a:rPr>
              <a:t>　大きくなる！！</a:t>
            </a:r>
            <a:endParaRPr kumimoji="1" lang="ja-JP" altLang="en-US" sz="28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4207257" y="3725580"/>
            <a:ext cx="1031966" cy="940526"/>
          </a:xfrm>
          <a:prstGeom prst="ellipse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n w="22225">
                  <a:solidFill>
                    <a:srgbClr val="FFFF00"/>
                  </a:solidFill>
                </a:ln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高</a:t>
            </a:r>
            <a:endParaRPr kumimoji="1" lang="ja-JP" altLang="en-US" sz="2800" dirty="0" smtClean="0">
              <a:ln w="22225">
                <a:solidFill>
                  <a:srgbClr val="FFFF00"/>
                </a:solidFill>
              </a:ln>
              <a:solidFill>
                <a:srgbClr val="FF0000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7" name="下矢印 16"/>
          <p:cNvSpPr/>
          <p:nvPr/>
        </p:nvSpPr>
        <p:spPr>
          <a:xfrm>
            <a:off x="3806678" y="4774944"/>
            <a:ext cx="1841863" cy="600891"/>
          </a:xfrm>
          <a:prstGeom prst="down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8" name="円/楕円 17"/>
          <p:cNvSpPr/>
          <p:nvPr/>
        </p:nvSpPr>
        <p:spPr>
          <a:xfrm>
            <a:off x="1924109" y="3804417"/>
            <a:ext cx="1031966" cy="94052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476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n w="22225">
                  <a:solidFill>
                    <a:srgbClr val="FFFF00"/>
                  </a:solidFill>
                </a:ln>
                <a:solidFill>
                  <a:srgbClr val="0000CC"/>
                </a:solidFill>
                <a:latin typeface="HG創英角ｺﾞｼｯｸUB" pitchFamily="49" charset="-128"/>
                <a:ea typeface="HG創英角ｺﾞｼｯｸUB" pitchFamily="49" charset="-128"/>
              </a:rPr>
              <a:t>低</a:t>
            </a:r>
            <a:endParaRPr kumimoji="1" lang="ja-JP" altLang="en-US" dirty="0" smtClean="0">
              <a:ln w="22225">
                <a:solidFill>
                  <a:srgbClr val="FFFF00"/>
                </a:solidFill>
              </a:ln>
              <a:solidFill>
                <a:srgbClr val="0000CC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9" name="下矢印 18"/>
          <p:cNvSpPr/>
          <p:nvPr/>
        </p:nvSpPr>
        <p:spPr>
          <a:xfrm rot="10800000">
            <a:off x="1529777" y="4818162"/>
            <a:ext cx="1841863" cy="600891"/>
          </a:xfrm>
          <a:prstGeom prst="downArrow">
            <a:avLst/>
          </a:prstGeom>
          <a:solidFill>
            <a:srgbClr val="0000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0" name="爆発 1 19"/>
          <p:cNvSpPr/>
          <p:nvPr/>
        </p:nvSpPr>
        <p:spPr>
          <a:xfrm>
            <a:off x="2988860" y="5308979"/>
            <a:ext cx="764274" cy="614149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743600" y="3899923"/>
            <a:ext cx="305724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latin typeface="HG創英角ｺﾞｼｯｸUB" pitchFamily="49" charset="-128"/>
                <a:ea typeface="HG創英角ｺﾞｼｯｸUB" pitchFamily="49" charset="-128"/>
              </a:rPr>
              <a:t>②北米</a:t>
            </a:r>
            <a:r>
              <a:rPr kumimoji="1" lang="ja-JP" altLang="en-US" sz="2800" dirty="0" smtClean="0">
                <a:latin typeface="HG創英角ｺﾞｼｯｸUB" pitchFamily="49" charset="-128"/>
                <a:ea typeface="HG創英角ｺﾞｼｯｸUB" pitchFamily="49" charset="-128"/>
              </a:rPr>
              <a:t>プレートで</a:t>
            </a:r>
            <a:endParaRPr kumimoji="1" lang="en-US" altLang="ja-JP" sz="2800" dirty="0" smtClean="0"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lang="ja-JP" altLang="en-US" sz="2800" dirty="0" smtClean="0">
                <a:latin typeface="HG創英角ｺﾞｼｯｸUB" pitchFamily="49" charset="-128"/>
                <a:ea typeface="HG創英角ｺﾞｼｯｸUB" pitchFamily="49" charset="-128"/>
              </a:rPr>
              <a:t>　急激な</a:t>
            </a:r>
            <a:r>
              <a:rPr lang="ja-JP" altLang="en-US" sz="2800" dirty="0" smtClean="0">
                <a:solidFill>
                  <a:srgbClr val="0000CC"/>
                </a:solidFill>
                <a:latin typeface="HG創英角ｺﾞｼｯｸUB" pitchFamily="49" charset="-128"/>
                <a:ea typeface="HG創英角ｺﾞｼｯｸUB" pitchFamily="49" charset="-128"/>
              </a:rPr>
              <a:t>気圧下降</a:t>
            </a:r>
            <a:endParaRPr lang="en-US" altLang="ja-JP" sz="2800" dirty="0" smtClean="0">
              <a:solidFill>
                <a:srgbClr val="0000CC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lang="ja-JP" altLang="en-US" sz="2800" dirty="0" smtClean="0">
                <a:latin typeface="HG創英角ｺﾞｼｯｸUB" pitchFamily="49" charset="-128"/>
                <a:ea typeface="HG創英角ｺﾞｼｯｸUB" pitchFamily="49" charset="-128"/>
              </a:rPr>
              <a:t>　→プレート間で</a:t>
            </a:r>
            <a:endParaRPr lang="en-US" altLang="ja-JP" sz="2800" dirty="0" smtClean="0"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lang="ja-JP" altLang="en-US" sz="2800" dirty="0" smtClean="0">
                <a:latin typeface="HG創英角ｺﾞｼｯｸUB" pitchFamily="49" charset="-128"/>
                <a:ea typeface="HG創英角ｺﾞｼｯｸUB" pitchFamily="49" charset="-128"/>
              </a:rPr>
              <a:t>　</a:t>
            </a:r>
            <a:r>
              <a:rPr lang="ja-JP" altLang="en-US" sz="2800" dirty="0" smtClean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シアーストレス</a:t>
            </a:r>
            <a:endParaRPr lang="en-US" altLang="ja-JP" sz="2800" dirty="0" smtClean="0">
              <a:solidFill>
                <a:srgbClr val="FF0000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kumimoji="1" lang="ja-JP" altLang="en-US" sz="2800" dirty="0" smtClean="0">
                <a:latin typeface="HG創英角ｺﾞｼｯｸUB" pitchFamily="49" charset="-128"/>
                <a:ea typeface="HG創英角ｺﾞｼｯｸUB" pitchFamily="49" charset="-128"/>
              </a:rPr>
              <a:t>　</a:t>
            </a:r>
            <a:endParaRPr kumimoji="1" lang="ja-JP" altLang="en-US" sz="28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95531" y="327547"/>
            <a:ext cx="827341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0" b="1" i="1" dirty="0" smtClean="0">
                <a:ln w="57150" cmpd="tri">
                  <a:solidFill>
                    <a:srgbClr val="FF0000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地 震</a:t>
            </a:r>
            <a:endParaRPr kumimoji="1" lang="en-US" altLang="ja-JP" sz="18000" b="1" i="1" dirty="0" smtClean="0">
              <a:ln w="57150" cmpd="tri">
                <a:solidFill>
                  <a:srgbClr val="FF0000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18000" b="1" i="1" dirty="0" smtClean="0">
                <a:ln w="57150" cmpd="tri">
                  <a:solidFill>
                    <a:srgbClr val="FF0000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発 生</a:t>
            </a:r>
            <a:r>
              <a:rPr lang="en-US" altLang="ja-JP" sz="18000" b="1" i="1" dirty="0" smtClean="0">
                <a:ln w="57150" cmpd="tri">
                  <a:solidFill>
                    <a:srgbClr val="FF0000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!?</a:t>
            </a:r>
            <a:endParaRPr kumimoji="1" lang="ja-JP" altLang="en-US" sz="18000" b="1" i="1" dirty="0">
              <a:ln w="57150" cmpd="tri">
                <a:solidFill>
                  <a:srgbClr val="FF0000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図 22" descr="スライド番号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7643716" y="5738648"/>
            <a:ext cx="1500283" cy="1119352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8021030" y="5691351"/>
            <a:ext cx="1059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14</a:t>
            </a:r>
            <a:endParaRPr kumimoji="1" lang="ja-JP" alt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37" fill="hold">
                                          <p:stCondLst>
                                            <p:cond delay="13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7" decel="50000" autoRev="1" fill="hold">
                                          <p:stCondLst>
                                            <p:cond delay="13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fill="hold">
                                          <p:stCondLst>
                                            <p:cond delay="2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156754" y="1384662"/>
            <a:ext cx="3082835" cy="2808516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1" name="正方形/長方形 10"/>
          <p:cNvSpPr/>
          <p:nvPr/>
        </p:nvSpPr>
        <p:spPr>
          <a:xfrm>
            <a:off x="182880" y="4284617"/>
            <a:ext cx="2998202" cy="2416620"/>
          </a:xfrm>
          <a:prstGeom prst="rect">
            <a:avLst/>
          </a:prstGeom>
          <a:solidFill>
            <a:schemeClr val="bg1"/>
          </a:solidFill>
          <a:ln w="635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006" y="0"/>
            <a:ext cx="8229600" cy="1143000"/>
          </a:xfrm>
        </p:spPr>
        <p:txBody>
          <a:bodyPr/>
          <a:lstStyle/>
          <a:p>
            <a:pPr algn="l"/>
            <a:r>
              <a:rPr kumimoji="1" lang="ja-JP" altLang="en-US" dirty="0" smtClean="0">
                <a:latin typeface="HG創英角ｺﾞｼｯｸUB" pitchFamily="49" charset="-128"/>
                <a:ea typeface="HG創英角ｺﾞｼｯｸUB" pitchFamily="49" charset="-128"/>
              </a:rPr>
              <a:t>　他の事例を見てみよう！</a:t>
            </a:r>
            <a:endParaRPr kumimoji="1" lang="ja-JP" altLang="en-US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8195" y="4266239"/>
            <a:ext cx="301016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/>
              <a:t>【</a:t>
            </a:r>
            <a:r>
              <a:rPr kumimoji="1" lang="ja-JP" altLang="en-US" sz="2800" b="1" dirty="0" smtClean="0"/>
              <a:t>三陸沖地震</a:t>
            </a:r>
            <a:r>
              <a:rPr lang="en-US" altLang="ja-JP" sz="2800" b="1" dirty="0" smtClean="0"/>
              <a:t>】</a:t>
            </a:r>
            <a:endParaRPr kumimoji="1" lang="en-US" altLang="ja-JP" sz="2800" b="1" dirty="0" smtClean="0"/>
          </a:p>
          <a:p>
            <a:r>
              <a:rPr lang="ja-JP" altLang="en-US" sz="2000" dirty="0" smtClean="0">
                <a:latin typeface="HG創英角ｺﾞｼｯｸUB" pitchFamily="49" charset="-128"/>
                <a:ea typeface="HG創英角ｺﾞｼｯｸUB" pitchFamily="49" charset="-128"/>
              </a:rPr>
              <a:t>・</a:t>
            </a:r>
            <a:r>
              <a:rPr kumimoji="1" lang="en-US" altLang="ja-JP" sz="2000" dirty="0" smtClean="0">
                <a:latin typeface="HG創英角ｺﾞｼｯｸUB" pitchFamily="49" charset="-128"/>
                <a:ea typeface="HG創英角ｺﾞｼｯｸUB" pitchFamily="49" charset="-128"/>
              </a:rPr>
              <a:t>1968</a:t>
            </a:r>
            <a:r>
              <a:rPr kumimoji="1" lang="ja-JP" altLang="en-US" sz="2000" dirty="0" smtClean="0">
                <a:latin typeface="HG創英角ｺﾞｼｯｸUB" pitchFamily="49" charset="-128"/>
                <a:ea typeface="HG創英角ｺﾞｼｯｸUB" pitchFamily="49" charset="-128"/>
              </a:rPr>
              <a:t>年</a:t>
            </a:r>
            <a:r>
              <a:rPr kumimoji="1" lang="en-US" altLang="ja-JP" sz="2000" dirty="0" smtClean="0">
                <a:latin typeface="HG創英角ｺﾞｼｯｸUB" pitchFamily="49" charset="-128"/>
                <a:ea typeface="HG創英角ｺﾞｼｯｸUB" pitchFamily="49" charset="-128"/>
              </a:rPr>
              <a:t>5</a:t>
            </a:r>
            <a:r>
              <a:rPr kumimoji="1" lang="ja-JP" altLang="en-US" sz="2000" dirty="0" smtClean="0">
                <a:latin typeface="HG創英角ｺﾞｼｯｸUB" pitchFamily="49" charset="-128"/>
                <a:ea typeface="HG創英角ｺﾞｼｯｸUB" pitchFamily="49" charset="-128"/>
              </a:rPr>
              <a:t>月</a:t>
            </a:r>
            <a:r>
              <a:rPr kumimoji="1" lang="en-US" altLang="ja-JP" sz="2000" dirty="0" smtClean="0">
                <a:latin typeface="HG創英角ｺﾞｼｯｸUB" pitchFamily="49" charset="-128"/>
                <a:ea typeface="HG創英角ｺﾞｼｯｸUB" pitchFamily="49" charset="-128"/>
              </a:rPr>
              <a:t>16</a:t>
            </a:r>
            <a:r>
              <a:rPr kumimoji="1" lang="ja-JP" altLang="en-US" sz="2000" dirty="0" smtClean="0">
                <a:latin typeface="HG創英角ｺﾞｼｯｸUB" pitchFamily="49" charset="-128"/>
                <a:ea typeface="HG創英角ｺﾞｼｯｸUB" pitchFamily="49" charset="-128"/>
              </a:rPr>
              <a:t>日</a:t>
            </a:r>
            <a:endParaRPr kumimoji="1" lang="en-US" altLang="ja-JP" sz="2000" dirty="0" smtClean="0"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lang="ja-JP" altLang="en-US" sz="2000" dirty="0" smtClean="0">
                <a:latin typeface="HG創英角ｺﾞｼｯｸUB" pitchFamily="49" charset="-128"/>
                <a:ea typeface="HG創英角ｺﾞｼｯｸUB" pitchFamily="49" charset="-128"/>
              </a:rPr>
              <a:t>　十勝沖地震</a:t>
            </a:r>
            <a:endParaRPr lang="en-US" altLang="ja-JP" sz="2000" dirty="0" smtClean="0"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kumimoji="1" lang="ja-JP" altLang="en-US" sz="2000" dirty="0" smtClean="0">
                <a:latin typeface="HG創英角ｺﾞｼｯｸUB" pitchFamily="49" charset="-128"/>
                <a:ea typeface="HG創英角ｺﾞｼｯｸUB" pitchFamily="49" charset="-128"/>
              </a:rPr>
              <a:t>・</a:t>
            </a:r>
            <a:r>
              <a:rPr kumimoji="1" lang="en-US" altLang="ja-JP" sz="2000" dirty="0" smtClean="0">
                <a:latin typeface="HG創英角ｺﾞｼｯｸUB" pitchFamily="49" charset="-128"/>
                <a:ea typeface="HG創英角ｺﾞｼｯｸUB" pitchFamily="49" charset="-128"/>
              </a:rPr>
              <a:t>1994</a:t>
            </a:r>
            <a:r>
              <a:rPr kumimoji="1" lang="ja-JP" altLang="en-US" sz="2000" dirty="0" smtClean="0">
                <a:latin typeface="HG創英角ｺﾞｼｯｸUB" pitchFamily="49" charset="-128"/>
                <a:ea typeface="HG創英角ｺﾞｼｯｸUB" pitchFamily="49" charset="-128"/>
              </a:rPr>
              <a:t>年</a:t>
            </a:r>
            <a:r>
              <a:rPr kumimoji="1" lang="en-US" altLang="ja-JP" sz="2000" dirty="0" smtClean="0">
                <a:latin typeface="HG創英角ｺﾞｼｯｸUB" pitchFamily="49" charset="-128"/>
                <a:ea typeface="HG創英角ｺﾞｼｯｸUB" pitchFamily="49" charset="-128"/>
              </a:rPr>
              <a:t>12</a:t>
            </a:r>
            <a:r>
              <a:rPr kumimoji="1" lang="ja-JP" altLang="en-US" sz="2000" dirty="0" smtClean="0">
                <a:latin typeface="HG創英角ｺﾞｼｯｸUB" pitchFamily="49" charset="-128"/>
                <a:ea typeface="HG創英角ｺﾞｼｯｸUB" pitchFamily="49" charset="-128"/>
              </a:rPr>
              <a:t>月</a:t>
            </a:r>
            <a:r>
              <a:rPr kumimoji="1" lang="en-US" altLang="ja-JP" sz="2000" dirty="0" smtClean="0">
                <a:latin typeface="HG創英角ｺﾞｼｯｸUB" pitchFamily="49" charset="-128"/>
                <a:ea typeface="HG創英角ｺﾞｼｯｸUB" pitchFamily="49" charset="-128"/>
              </a:rPr>
              <a:t>28</a:t>
            </a:r>
            <a:r>
              <a:rPr kumimoji="1" lang="ja-JP" altLang="en-US" sz="2000" dirty="0" smtClean="0">
                <a:latin typeface="HG創英角ｺﾞｼｯｸUB" pitchFamily="49" charset="-128"/>
                <a:ea typeface="HG創英角ｺﾞｼｯｸUB" pitchFamily="49" charset="-128"/>
              </a:rPr>
              <a:t>日</a:t>
            </a:r>
            <a:endParaRPr kumimoji="1" lang="en-US" altLang="ja-JP" sz="2000" dirty="0" smtClean="0"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lang="ja-JP" altLang="en-US" sz="2000" dirty="0" smtClean="0">
                <a:latin typeface="HG創英角ｺﾞｼｯｸUB" pitchFamily="49" charset="-128"/>
                <a:ea typeface="HG創英角ｺﾞｼｯｸUB" pitchFamily="49" charset="-128"/>
              </a:rPr>
              <a:t>　</a:t>
            </a:r>
            <a:r>
              <a:rPr lang="ja-JP" altLang="en-US" sz="2000" u="heavy" dirty="0" smtClean="0">
                <a:uFill>
                  <a:solidFill>
                    <a:srgbClr val="FF0000"/>
                  </a:solidFill>
                </a:uFill>
                <a:latin typeface="HG創英角ｺﾞｼｯｸUB" pitchFamily="49" charset="-128"/>
                <a:ea typeface="HG創英角ｺﾞｼｯｸUB" pitchFamily="49" charset="-128"/>
              </a:rPr>
              <a:t>三陸はるか沖地震</a:t>
            </a:r>
            <a:endParaRPr lang="en-US" altLang="ja-JP" sz="2000" u="heavy" dirty="0" smtClean="0">
              <a:uFill>
                <a:solidFill>
                  <a:srgbClr val="FF0000"/>
                </a:solidFill>
              </a:uFill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kumimoji="1" lang="ja-JP" altLang="en-US" sz="2000" dirty="0" smtClean="0">
                <a:latin typeface="HG創英角ｺﾞｼｯｸUB" pitchFamily="49" charset="-128"/>
                <a:ea typeface="HG創英角ｺﾞｼｯｸUB" pitchFamily="49" charset="-128"/>
              </a:rPr>
              <a:t>・</a:t>
            </a:r>
            <a:r>
              <a:rPr kumimoji="1" lang="en-US" altLang="ja-JP" sz="2000" dirty="0" smtClean="0">
                <a:latin typeface="HG創英角ｺﾞｼｯｸUB" pitchFamily="49" charset="-128"/>
                <a:ea typeface="HG創英角ｺﾞｼｯｸUB" pitchFamily="49" charset="-128"/>
              </a:rPr>
              <a:t>2011</a:t>
            </a:r>
            <a:r>
              <a:rPr kumimoji="1" lang="ja-JP" altLang="en-US" sz="2000" dirty="0" smtClean="0">
                <a:latin typeface="HG創英角ｺﾞｼｯｸUB" pitchFamily="49" charset="-128"/>
                <a:ea typeface="HG創英角ｺﾞｼｯｸUB" pitchFamily="49" charset="-128"/>
              </a:rPr>
              <a:t>年</a:t>
            </a:r>
            <a:r>
              <a:rPr kumimoji="1" lang="en-US" altLang="ja-JP" sz="2000" dirty="0" smtClean="0">
                <a:latin typeface="HG創英角ｺﾞｼｯｸUB" pitchFamily="49" charset="-128"/>
                <a:ea typeface="HG創英角ｺﾞｼｯｸUB" pitchFamily="49" charset="-128"/>
              </a:rPr>
              <a:t>3</a:t>
            </a:r>
            <a:r>
              <a:rPr kumimoji="1" lang="ja-JP" altLang="en-US" sz="2000" dirty="0" smtClean="0">
                <a:latin typeface="HG創英角ｺﾞｼｯｸUB" pitchFamily="49" charset="-128"/>
                <a:ea typeface="HG創英角ｺﾞｼｯｸUB" pitchFamily="49" charset="-128"/>
              </a:rPr>
              <a:t>月</a:t>
            </a:r>
            <a:r>
              <a:rPr kumimoji="1" lang="en-US" altLang="ja-JP" sz="2000" dirty="0" smtClean="0">
                <a:latin typeface="HG創英角ｺﾞｼｯｸUB" pitchFamily="49" charset="-128"/>
                <a:ea typeface="HG創英角ｺﾞｼｯｸUB" pitchFamily="49" charset="-128"/>
              </a:rPr>
              <a:t>11</a:t>
            </a:r>
            <a:r>
              <a:rPr kumimoji="1" lang="ja-JP" altLang="en-US" sz="2000" dirty="0" smtClean="0">
                <a:latin typeface="HG創英角ｺﾞｼｯｸUB" pitchFamily="49" charset="-128"/>
                <a:ea typeface="HG創英角ｺﾞｼｯｸUB" pitchFamily="49" charset="-128"/>
              </a:rPr>
              <a:t>日</a:t>
            </a:r>
            <a:endParaRPr kumimoji="1" lang="en-US" altLang="ja-JP" sz="2000" dirty="0" smtClean="0"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lang="ja-JP" altLang="en-US" sz="2000" dirty="0" smtClean="0">
                <a:latin typeface="HG創英角ｺﾞｼｯｸUB" pitchFamily="49" charset="-128"/>
                <a:ea typeface="HG創英角ｺﾞｼｯｸUB" pitchFamily="49" charset="-128"/>
              </a:rPr>
              <a:t>　東北地方太平洋沖地震</a:t>
            </a:r>
            <a:endParaRPr kumimoji="1" lang="ja-JP" altLang="en-US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48196" y="1123406"/>
            <a:ext cx="2939142" cy="444137"/>
          </a:xfrm>
          <a:prstGeom prst="rect">
            <a:avLst/>
          </a:prstGeom>
          <a:solidFill>
            <a:schemeClr val="bg1"/>
          </a:solidFill>
          <a:ln w="508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三陸はるか沖地震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249" y="1606732"/>
            <a:ext cx="326243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HG創英角ｺﾞｼｯｸUB" pitchFamily="49" charset="-128"/>
                <a:ea typeface="HG創英角ｺﾞｼｯｸUB" pitchFamily="49" charset="-128"/>
              </a:rPr>
              <a:t>・震源域が東北地方</a:t>
            </a:r>
            <a:endParaRPr kumimoji="1" lang="en-US" altLang="ja-JP" sz="2000" dirty="0" smtClean="0"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lang="ja-JP" altLang="en-US" sz="2000" dirty="0" smtClean="0">
                <a:latin typeface="HG創英角ｺﾞｼｯｸUB" pitchFamily="49" charset="-128"/>
                <a:ea typeface="HG創英角ｺﾞｼｯｸUB" pitchFamily="49" charset="-128"/>
              </a:rPr>
              <a:t>　</a:t>
            </a:r>
            <a:r>
              <a:rPr kumimoji="1" lang="ja-JP" altLang="en-US" sz="2000" dirty="0" smtClean="0">
                <a:latin typeface="HG創英角ｺﾞｼｯｸUB" pitchFamily="49" charset="-128"/>
                <a:ea typeface="HG創英角ｺﾞｼｯｸUB" pitchFamily="49" charset="-128"/>
              </a:rPr>
              <a:t>太平洋沖地震に似ている</a:t>
            </a:r>
            <a:endParaRPr kumimoji="1" lang="en-US" altLang="ja-JP" sz="2000" dirty="0" smtClean="0"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lang="ja-JP" altLang="en-US" sz="2000" dirty="0" smtClean="0">
                <a:latin typeface="HG創英角ｺﾞｼｯｸUB" pitchFamily="49" charset="-128"/>
                <a:ea typeface="HG創英角ｺﾞｼｯｸUB" pitchFamily="49" charset="-128"/>
              </a:rPr>
              <a:t>・</a:t>
            </a:r>
            <a:r>
              <a:rPr lang="en-US" altLang="ja-JP" sz="2000" dirty="0" smtClean="0">
                <a:latin typeface="HG創英角ｺﾞｼｯｸUB" pitchFamily="49" charset="-128"/>
                <a:ea typeface="HG創英角ｺﾞｼｯｸUB" pitchFamily="49" charset="-128"/>
              </a:rPr>
              <a:t>M7.6</a:t>
            </a:r>
            <a:r>
              <a:rPr lang="ja-JP" altLang="en-US" sz="2000" dirty="0" smtClean="0">
                <a:latin typeface="HG創英角ｺﾞｼｯｸUB" pitchFamily="49" charset="-128"/>
                <a:ea typeface="HG創英角ｺﾞｼｯｸUB" pitchFamily="49" charset="-128"/>
              </a:rPr>
              <a:t>と比較的大きい</a:t>
            </a:r>
            <a:endParaRPr lang="en-US" altLang="ja-JP" sz="2000" dirty="0" smtClean="0"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lang="ja-JP" altLang="en-US" sz="2000" dirty="0" smtClean="0">
                <a:latin typeface="HG創英角ｺﾞｼｯｸUB" pitchFamily="49" charset="-128"/>
                <a:ea typeface="HG創英角ｺﾞｼｯｸUB" pitchFamily="49" charset="-128"/>
              </a:rPr>
              <a:t>　地震でありデータが</a:t>
            </a:r>
            <a:endParaRPr lang="en-US" altLang="ja-JP" sz="2000" dirty="0" smtClean="0"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lang="ja-JP" altLang="en-US" sz="2000" dirty="0" smtClean="0">
                <a:latin typeface="HG創英角ｺﾞｼｯｸUB" pitchFamily="49" charset="-128"/>
                <a:ea typeface="HG創英角ｺﾞｼｯｸUB" pitchFamily="49" charset="-128"/>
              </a:rPr>
              <a:t>　残ってる数少ない前例</a:t>
            </a:r>
            <a:endParaRPr lang="en-US" altLang="ja-JP" sz="2000" dirty="0" smtClean="0"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kumimoji="1" lang="ja-JP" altLang="en-US" sz="2000" dirty="0" smtClean="0">
                <a:latin typeface="HG創英角ｺﾞｼｯｸUB" pitchFamily="49" charset="-128"/>
                <a:ea typeface="HG創英角ｺﾞｼｯｸUB" pitchFamily="49" charset="-128"/>
              </a:rPr>
              <a:t>・津波も約</a:t>
            </a:r>
            <a:r>
              <a:rPr kumimoji="1" lang="en-US" altLang="ja-JP" sz="2000" dirty="0" smtClean="0">
                <a:latin typeface="HG創英角ｺﾞｼｯｸUB" pitchFamily="49" charset="-128"/>
                <a:ea typeface="HG創英角ｺﾞｼｯｸUB" pitchFamily="49" charset="-128"/>
              </a:rPr>
              <a:t>50cm</a:t>
            </a:r>
            <a:r>
              <a:rPr kumimoji="1" lang="ja-JP" altLang="en-US" sz="2000" dirty="0" smtClean="0">
                <a:latin typeface="HG創英角ｺﾞｼｯｸUB" pitchFamily="49" charset="-128"/>
                <a:ea typeface="HG創英角ｺﾞｼｯｸUB" pitchFamily="49" charset="-128"/>
              </a:rPr>
              <a:t>程度</a:t>
            </a:r>
            <a:endParaRPr kumimoji="1" lang="en-US" altLang="ja-JP" sz="2000" dirty="0" smtClean="0"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lang="ja-JP" altLang="en-US" sz="2000" dirty="0" smtClean="0">
                <a:latin typeface="HG創英角ｺﾞｼｯｸUB" pitchFamily="49" charset="-128"/>
                <a:ea typeface="HG創英角ｺﾞｼｯｸUB" pitchFamily="49" charset="-128"/>
              </a:rPr>
              <a:t>　</a:t>
            </a:r>
            <a:r>
              <a:rPr kumimoji="1" lang="ja-JP" altLang="en-US" sz="2000" dirty="0" smtClean="0">
                <a:latin typeface="HG創英角ｺﾞｼｯｸUB" pitchFamily="49" charset="-128"/>
                <a:ea typeface="HG創英角ｺﾞｼｯｸUB" pitchFamily="49" charset="-128"/>
              </a:rPr>
              <a:t>観測されている．</a:t>
            </a:r>
            <a:endParaRPr kumimoji="1" lang="ja-JP" altLang="en-US" sz="20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2715" y="2507524"/>
            <a:ext cx="5713372" cy="380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直線コネクタ 15"/>
          <p:cNvSpPr/>
          <p:nvPr/>
        </p:nvSpPr>
        <p:spPr>
          <a:xfrm flipV="1">
            <a:off x="7145383" y="3122022"/>
            <a:ext cx="13062" cy="31220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19" name="直線矢印コネクタ 18"/>
          <p:cNvSpPr/>
          <p:nvPr/>
        </p:nvSpPr>
        <p:spPr>
          <a:xfrm>
            <a:off x="5447211" y="3540034"/>
            <a:ext cx="692330" cy="1737360"/>
          </a:xfrm>
          <a:prstGeom prst="straightConnector1">
            <a:avLst/>
          </a:prstGeom>
          <a:ln w="730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20" name="正方形/長方形 19"/>
          <p:cNvSpPr/>
          <p:nvPr/>
        </p:nvSpPr>
        <p:spPr>
          <a:xfrm>
            <a:off x="4976947" y="4558937"/>
            <a:ext cx="457200" cy="1972491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急激な気圧下降！</a:t>
            </a:r>
            <a:endParaRPr lang="ja-JP" dirty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22" name="星 32 21"/>
          <p:cNvSpPr/>
          <p:nvPr/>
        </p:nvSpPr>
        <p:spPr>
          <a:xfrm>
            <a:off x="3383280" y="901337"/>
            <a:ext cx="5447211" cy="1763486"/>
          </a:xfrm>
          <a:prstGeom prst="star32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3200" dirty="0" smtClean="0">
                <a:solidFill>
                  <a:srgbClr val="0000CC"/>
                </a:solidFill>
                <a:latin typeface="HG創英角ｺﾞｼｯｸUB" pitchFamily="49" charset="-128"/>
                <a:ea typeface="HG創英角ｺﾞｼｯｸUB" pitchFamily="49" charset="-128"/>
              </a:rPr>
              <a:t>気圧急降下</a:t>
            </a:r>
            <a:r>
              <a:rPr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は</a:t>
            </a:r>
            <a:endParaRPr lang="en-US" altLang="ja-JP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r>
              <a:rPr lang="ja-JP" altLang="en-US" dirty="0" smtClean="0">
                <a:solidFill>
                  <a:srgbClr val="009900"/>
                </a:solidFill>
                <a:latin typeface="HG創英角ｺﾞｼｯｸUB" pitchFamily="49" charset="-128"/>
                <a:ea typeface="HG創英角ｺﾞｼｯｸUB" pitchFamily="49" charset="-128"/>
              </a:rPr>
              <a:t>地震発生</a:t>
            </a:r>
            <a:r>
              <a:rPr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のトリガー</a:t>
            </a:r>
            <a:endParaRPr lang="en-US" altLang="ja-JP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の可能性を</a:t>
            </a:r>
            <a:r>
              <a:rPr lang="ja-JP" altLang="en-US" dirty="0" smtClean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示唆</a:t>
            </a:r>
            <a:r>
              <a:rPr lang="en-US" altLang="ja-JP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!!</a:t>
            </a:r>
          </a:p>
        </p:txBody>
      </p:sp>
      <p:pic>
        <p:nvPicPr>
          <p:cNvPr id="15" name="図 14" descr="スライド番号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7643716" y="5738648"/>
            <a:ext cx="1500283" cy="1119352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8021030" y="5691351"/>
            <a:ext cx="1059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15</a:t>
            </a:r>
            <a:endParaRPr kumimoji="1" lang="ja-JP" alt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21" name="右矢印吹き出し 20"/>
          <p:cNvSpPr/>
          <p:nvPr/>
        </p:nvSpPr>
        <p:spPr>
          <a:xfrm rot="20240581">
            <a:off x="5596759" y="6139028"/>
            <a:ext cx="1608083" cy="42566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722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地震発生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6625988" cy="1143000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800" dirty="0" smtClean="0">
                <a:latin typeface="HG創英角ｺﾞｼｯｸUB" pitchFamily="49" charset="-128"/>
                <a:ea typeface="HG創英角ｺﾞｼｯｸUB" pitchFamily="49" charset="-128"/>
              </a:rPr>
              <a:t>　そういえば</a:t>
            </a:r>
            <a:r>
              <a:rPr kumimoji="1" lang="en-US" altLang="ja-JP" sz="4800" dirty="0" smtClean="0">
                <a:latin typeface="HG創英角ｺﾞｼｯｸUB" pitchFamily="49" charset="-128"/>
                <a:ea typeface="HG創英角ｺﾞｼｯｸUB" pitchFamily="49" charset="-128"/>
              </a:rPr>
              <a:t>…</a:t>
            </a:r>
            <a:endParaRPr kumimoji="1" lang="ja-JP" altLang="en-US" sz="48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3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6599" y="0"/>
            <a:ext cx="3676461" cy="377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円/楕円 5"/>
          <p:cNvSpPr/>
          <p:nvPr/>
        </p:nvSpPr>
        <p:spPr>
          <a:xfrm>
            <a:off x="7322201" y="1050878"/>
            <a:ext cx="833667" cy="759798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476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ln w="22225">
                  <a:solidFill>
                    <a:srgbClr val="FFFF00"/>
                  </a:solidFill>
                </a:ln>
                <a:solidFill>
                  <a:srgbClr val="0000CC"/>
                </a:solidFill>
                <a:latin typeface="HG創英角ｺﾞｼｯｸUB" pitchFamily="49" charset="-128"/>
                <a:ea typeface="HG創英角ｺﾞｼｯｸUB" pitchFamily="49" charset="-128"/>
              </a:rPr>
              <a:t>低</a:t>
            </a:r>
            <a:endParaRPr kumimoji="1" lang="ja-JP" altLang="en-US" sz="1800" dirty="0" smtClean="0">
              <a:ln w="22225">
                <a:solidFill>
                  <a:srgbClr val="FFFF00"/>
                </a:solidFill>
              </a:ln>
              <a:solidFill>
                <a:srgbClr val="0000CC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7997588" y="2432109"/>
            <a:ext cx="801434" cy="730421"/>
          </a:xfrm>
          <a:prstGeom prst="ellipse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n w="22225">
                  <a:solidFill>
                    <a:srgbClr val="FFFF00"/>
                  </a:solidFill>
                </a:ln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高</a:t>
            </a:r>
            <a:endParaRPr kumimoji="1" lang="ja-JP" altLang="en-US" sz="1800" dirty="0" smtClean="0">
              <a:ln w="22225">
                <a:solidFill>
                  <a:srgbClr val="FFFF00"/>
                </a:solidFill>
              </a:ln>
              <a:solidFill>
                <a:srgbClr val="FF0000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9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78000"/>
            <a:ext cx="5424883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円/楕円 9"/>
          <p:cNvSpPr/>
          <p:nvPr/>
        </p:nvSpPr>
        <p:spPr>
          <a:xfrm>
            <a:off x="3002507" y="4722125"/>
            <a:ext cx="1308676" cy="1308709"/>
          </a:xfrm>
          <a:prstGeom prst="ellipse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 smtClean="0">
                <a:ln w="22225">
                  <a:solidFill>
                    <a:srgbClr val="FFFF00"/>
                  </a:solidFill>
                </a:ln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高</a:t>
            </a:r>
            <a:endParaRPr kumimoji="1" lang="ja-JP" altLang="en-US" sz="4000" dirty="0" smtClean="0">
              <a:ln w="22225">
                <a:solidFill>
                  <a:srgbClr val="FFFF00"/>
                </a:solidFill>
              </a:ln>
              <a:solidFill>
                <a:srgbClr val="FF0000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6854" y="136477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latin typeface="HG創英角ｺﾞｼｯｸUB" pitchFamily="49" charset="-128"/>
                <a:ea typeface="HG創英角ｺﾞｼｯｸUB" pitchFamily="49" charset="-128"/>
              </a:rPr>
              <a:t>似ている</a:t>
            </a:r>
            <a:r>
              <a:rPr kumimoji="1" lang="en-US" altLang="ja-JP" sz="3600" dirty="0" smtClean="0">
                <a:latin typeface="HG創英角ｺﾞｼｯｸUB" pitchFamily="49" charset="-128"/>
                <a:ea typeface="HG創英角ｺﾞｼｯｸUB" pitchFamily="49" charset="-128"/>
              </a:rPr>
              <a:t>…!?</a:t>
            </a:r>
            <a:endParaRPr kumimoji="1" lang="ja-JP" altLang="en-US" sz="36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74868"/>
            <a:ext cx="2842652" cy="202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雲形吹き出し 13"/>
          <p:cNvSpPr/>
          <p:nvPr/>
        </p:nvSpPr>
        <p:spPr>
          <a:xfrm>
            <a:off x="2842652" y="1886702"/>
            <a:ext cx="2825087" cy="2508069"/>
          </a:xfrm>
          <a:prstGeom prst="cloudCallout">
            <a:avLst>
              <a:gd name="adj1" fmla="val -99206"/>
              <a:gd name="adj2" fmla="val 63044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ja-JP" altLang="en-US" sz="40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気象</a:t>
            </a:r>
            <a:r>
              <a:rPr lang="ja-JP" altLang="en-US" sz="2800" i="1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が</a:t>
            </a:r>
            <a:endParaRPr lang="en-US" altLang="ja-JP" i="1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r>
              <a:rPr lang="ja-JP" altLang="en-US" sz="4000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地震</a:t>
            </a:r>
            <a:r>
              <a:rPr lang="ja-JP" altLang="en-US" sz="2800" i="1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の</a:t>
            </a:r>
            <a:endParaRPr lang="en-US" altLang="ja-JP" sz="2800" i="1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r>
              <a:rPr lang="ja-JP" altLang="en-US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トリガー</a:t>
            </a:r>
            <a:r>
              <a:rPr lang="en-US" altLang="ja-JP" sz="3200" i="1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!?</a:t>
            </a:r>
            <a:endParaRPr kumimoji="1" lang="ja-JP" altLang="en-US" sz="3200" i="1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8340" y="5934525"/>
            <a:ext cx="1845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C000"/>
                </a:solidFill>
                <a:latin typeface="HG創英角ｺﾞｼｯｸUB" pitchFamily="49" charset="-128"/>
                <a:ea typeface="HG創英角ｺﾞｼｯｸUB" pitchFamily="49" charset="-128"/>
              </a:rPr>
              <a:t>Yakisoba</a:t>
            </a:r>
            <a:r>
              <a:rPr kumimoji="1" lang="ja-JP" altLang="en-US" sz="1600" b="1" dirty="0" smtClean="0">
                <a:solidFill>
                  <a:srgbClr val="FFC000"/>
                </a:solidFill>
                <a:latin typeface="HG創英角ｺﾞｼｯｸUB" pitchFamily="49" charset="-128"/>
                <a:ea typeface="HG創英角ｺﾞｼｯｸUB" pitchFamily="49" charset="-128"/>
              </a:rPr>
              <a:t>＆おふじ</a:t>
            </a:r>
            <a:endParaRPr kumimoji="1" lang="ja-JP" altLang="en-US" sz="1600" b="1" dirty="0">
              <a:solidFill>
                <a:srgbClr val="FFC000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16" name="図 15" descr="スライド番号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>
          <a:xfrm>
            <a:off x="7643716" y="5738648"/>
            <a:ext cx="1500283" cy="1119352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8021030" y="5691351"/>
            <a:ext cx="1059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16</a:t>
            </a:r>
            <a:endParaRPr kumimoji="1" lang="ja-JP" alt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83082" y="3727788"/>
            <a:ext cx="2533473" cy="232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/>
      <p:bldP spid="14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692332" y="1084210"/>
            <a:ext cx="792915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76200">
              <a:extrusionClr>
                <a:schemeClr val="tx1"/>
              </a:extrusionClr>
            </a:sp3d>
          </a:bodyPr>
          <a:lstStyle/>
          <a:p>
            <a:pPr algn="ctr"/>
            <a:r>
              <a:rPr lang="ja-JP" altLang="en-US" sz="8000" b="1" dirty="0" smtClean="0">
                <a:ln w="25400" cap="rnd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dist="279400" dir="12000000" algn="br" rotWithShape="0">
                    <a:srgbClr val="00B0F0">
                      <a:alpha val="30000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大津波</a:t>
            </a:r>
            <a:r>
              <a:rPr lang="ja-JP" altLang="en-US" sz="6000" dirty="0" smtClean="0">
                <a:ln w="63500" cmpd="sng">
                  <a:noFill/>
                  <a:prstDash val="solid"/>
                </a:ln>
                <a:latin typeface="HG創英角ｺﾞｼｯｸUB" pitchFamily="49" charset="-128"/>
                <a:ea typeface="HG創英角ｺﾞｼｯｸUB" pitchFamily="49" charset="-128"/>
              </a:rPr>
              <a:t>は</a:t>
            </a:r>
            <a:r>
              <a:rPr lang="ja-JP" altLang="en-US" sz="8000" dirty="0" smtClean="0">
                <a:ln w="25400" cap="rnd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effectLst>
                  <a:outerShdw dist="279400" dir="12000000" algn="br" rotWithShape="0">
                    <a:srgbClr val="0000CC">
                      <a:alpha val="30000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気象</a:t>
            </a:r>
            <a:r>
              <a:rPr lang="ja-JP" altLang="en-US" sz="6000" dirty="0" smtClean="0">
                <a:ln w="63500" cmpd="sng">
                  <a:noFill/>
                  <a:prstDash val="solid"/>
                </a:ln>
                <a:latin typeface="HG創英角ｺﾞｼｯｸUB" pitchFamily="49" charset="-128"/>
                <a:ea typeface="HG創英角ｺﾞｼｯｸUB" pitchFamily="49" charset="-128"/>
              </a:rPr>
              <a:t>に</a:t>
            </a:r>
            <a:endParaRPr lang="en-US" altLang="ja-JP" sz="8000" cap="none" spc="0" dirty="0" smtClean="0">
              <a:ln w="63500" cmpd="sng">
                <a:noFill/>
                <a:prstDash val="solid"/>
              </a:ln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r>
              <a:rPr lang="ja-JP" altLang="en-US" sz="8000" dirty="0" smtClean="0">
                <a:ln w="25400" cap="rnd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279400" dir="12000000" algn="br" rotWithShape="0">
                    <a:srgbClr val="FF5050">
                      <a:alpha val="30000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影響</a:t>
            </a:r>
            <a:r>
              <a:rPr lang="ja-JP" altLang="en-US" sz="6000" cap="none" spc="0" dirty="0" smtClean="0">
                <a:ln w="63500" cmpd="sng">
                  <a:noFill/>
                  <a:prstDash val="solid"/>
                </a:ln>
                <a:latin typeface="HG創英角ｺﾞｼｯｸUB" pitchFamily="49" charset="-128"/>
                <a:ea typeface="HG創英角ｺﾞｼｯｸUB" pitchFamily="49" charset="-128"/>
              </a:rPr>
              <a:t>を与えうるか？</a:t>
            </a:r>
            <a:endParaRPr lang="ja-JP" altLang="en-US" sz="8000" cap="none" spc="0" dirty="0">
              <a:ln w="63500" cmpd="sng">
                <a:noFill/>
                <a:prstDash val="solid"/>
              </a:ln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5" name="図 4" descr="つなみまん２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3493" y="3916826"/>
            <a:ext cx="2220684" cy="2185154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5385051" y="6156661"/>
            <a:ext cx="2246811" cy="313508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err="1" smtClean="0">
                <a:solidFill>
                  <a:schemeClr val="tx1"/>
                </a:solidFill>
              </a:rPr>
              <a:t>つなみまん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8" name="図 7" descr="スライド番号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7643716" y="5738648"/>
            <a:ext cx="1500283" cy="111935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8021030" y="5691351"/>
            <a:ext cx="1059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17</a:t>
            </a:r>
            <a:endParaRPr kumimoji="1" lang="ja-JP" alt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65683" y="6457890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HG創英角ｺﾞｼｯｸUB" pitchFamily="49" charset="-128"/>
                <a:ea typeface="HG創英角ｺﾞｼｯｸUB" pitchFamily="49" charset="-128"/>
              </a:rPr>
              <a:t>著：やなせたかし</a:t>
            </a:r>
            <a:endParaRPr kumimoji="1" lang="ja-JP" altLang="en-US" sz="20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正方形/長方形 3"/>
          <p:cNvSpPr>
            <a:spLocks noChangeArrowheads="1"/>
          </p:cNvSpPr>
          <p:nvPr/>
        </p:nvSpPr>
        <p:spPr bwMode="auto">
          <a:xfrm>
            <a:off x="117475" y="1647825"/>
            <a:ext cx="4257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dirty="0">
                <a:solidFill>
                  <a:srgbClr val="009900"/>
                </a:solidFill>
                <a:latin typeface="HGP創英角ｺﾞｼｯｸUB" pitchFamily="50" charset="-128"/>
                <a:ea typeface="HGP創英角ｺﾞｼｯｸUB" pitchFamily="50" charset="-128"/>
              </a:rPr>
              <a:t>地震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後の</a:t>
            </a:r>
            <a:r>
              <a:rPr lang="ja-JP" altLang="en-US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HGP創英角ｺﾞｼｯｸUB" pitchFamily="50" charset="-128"/>
                <a:ea typeface="HGP創英角ｺﾞｼｯｸUB" pitchFamily="50" charset="-128"/>
              </a:rPr>
              <a:t>大津波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による，海水の</a:t>
            </a: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鉛直混合により，被災地上空の</a:t>
            </a: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>
                <a:solidFill>
                  <a:srgbClr val="0000CC"/>
                </a:solidFill>
                <a:latin typeface="HGP創英角ｺﾞｼｯｸUB" pitchFamily="50" charset="-128"/>
                <a:ea typeface="HGP創英角ｺﾞｼｯｸUB" pitchFamily="50" charset="-128"/>
              </a:rPr>
              <a:t>大気変動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があるのではないか？</a:t>
            </a: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" name="小波 4"/>
          <p:cNvSpPr/>
          <p:nvPr/>
        </p:nvSpPr>
        <p:spPr>
          <a:xfrm>
            <a:off x="6124077" y="1764293"/>
            <a:ext cx="2879725" cy="1728788"/>
          </a:xfrm>
          <a:prstGeom prst="doubleWav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6124077" y="2713981"/>
            <a:ext cx="2879725" cy="7921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8678" name="テキスト ボックス 6"/>
          <p:cNvSpPr txBox="1">
            <a:spLocks noChangeArrowheads="1"/>
          </p:cNvSpPr>
          <p:nvPr/>
        </p:nvSpPr>
        <p:spPr bwMode="auto">
          <a:xfrm>
            <a:off x="7019064" y="2193644"/>
            <a:ext cx="1108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>
                <a:latin typeface="HG創英角ｺﾞｼｯｸUB" pitchFamily="49" charset="-128"/>
                <a:ea typeface="HG創英角ｺﾞｼｯｸUB" pitchFamily="49" charset="-128"/>
              </a:rPr>
              <a:t>暖かい</a:t>
            </a:r>
          </a:p>
        </p:txBody>
      </p:sp>
      <p:sp>
        <p:nvSpPr>
          <p:cNvPr id="28679" name="テキスト ボックス 7"/>
          <p:cNvSpPr txBox="1">
            <a:spLocks noChangeArrowheads="1"/>
          </p:cNvSpPr>
          <p:nvPr/>
        </p:nvSpPr>
        <p:spPr bwMode="auto">
          <a:xfrm>
            <a:off x="7046051" y="2769907"/>
            <a:ext cx="1108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>
                <a:latin typeface="HG創英角ｺﾞｼｯｸUB" pitchFamily="49" charset="-128"/>
                <a:ea typeface="HG創英角ｺﾞｼｯｸUB" pitchFamily="49" charset="-128"/>
              </a:rPr>
              <a:t>冷たい</a:t>
            </a:r>
          </a:p>
        </p:txBody>
      </p:sp>
      <p:sp>
        <p:nvSpPr>
          <p:cNvPr id="13" name="太陽 12"/>
          <p:cNvSpPr/>
          <p:nvPr/>
        </p:nvSpPr>
        <p:spPr>
          <a:xfrm>
            <a:off x="5854337" y="133887"/>
            <a:ext cx="649288" cy="576263"/>
          </a:xfrm>
          <a:prstGeom prst="sun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8685" name="テキスト ボックス 13"/>
          <p:cNvSpPr txBox="1">
            <a:spLocks noChangeArrowheads="1"/>
          </p:cNvSpPr>
          <p:nvPr/>
        </p:nvSpPr>
        <p:spPr bwMode="auto">
          <a:xfrm>
            <a:off x="6339977" y="1058219"/>
            <a:ext cx="23383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 dirty="0">
                <a:latin typeface="HG創英角ｺﾞｼｯｸUB" pitchFamily="49" charset="-128"/>
                <a:ea typeface="HG創英角ｺﾞｼｯｸUB" pitchFamily="49" charset="-128"/>
              </a:rPr>
              <a:t>相互　　作用</a:t>
            </a:r>
            <a:endParaRPr lang="ja-JP" altLang="en-US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27" name="正方形/長方形 26"/>
          <p:cNvSpPr/>
          <p:nvPr/>
        </p:nvSpPr>
        <p:spPr bwMode="auto">
          <a:xfrm>
            <a:off x="179388" y="3003550"/>
            <a:ext cx="2844800" cy="576263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使用データなど</a:t>
            </a:r>
            <a:endParaRPr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07264" y="3998976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21" name="上下矢印 20"/>
          <p:cNvSpPr/>
          <p:nvPr/>
        </p:nvSpPr>
        <p:spPr>
          <a:xfrm>
            <a:off x="7321447" y="1059863"/>
            <a:ext cx="432048" cy="648072"/>
          </a:xfrm>
          <a:prstGeom prst="upDownArrow">
            <a:avLst/>
          </a:prstGeom>
          <a:noFill/>
          <a:ln w="508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小波 21"/>
          <p:cNvSpPr/>
          <p:nvPr/>
        </p:nvSpPr>
        <p:spPr>
          <a:xfrm>
            <a:off x="6109002" y="1760488"/>
            <a:ext cx="2880320" cy="1728192"/>
          </a:xfrm>
          <a:prstGeom prst="doubleWav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6082874" y="2722745"/>
            <a:ext cx="2880320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左カーブ矢印 22"/>
          <p:cNvSpPr/>
          <p:nvPr/>
        </p:nvSpPr>
        <p:spPr>
          <a:xfrm>
            <a:off x="8125226" y="2133592"/>
            <a:ext cx="504056" cy="1080120"/>
          </a:xfrm>
          <a:prstGeom prst="curvedLeftArrow">
            <a:avLst>
              <a:gd name="adj1" fmla="val 8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左カーブ矢印 23"/>
          <p:cNvSpPr/>
          <p:nvPr/>
        </p:nvSpPr>
        <p:spPr>
          <a:xfrm rot="10800000">
            <a:off x="6397034" y="2061584"/>
            <a:ext cx="504056" cy="1080120"/>
          </a:xfrm>
          <a:prstGeom prst="curvedLeftArrow">
            <a:avLst>
              <a:gd name="adj1" fmla="val 8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757074" y="2421624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HG創英角ｺﾞｼｯｸUB" pitchFamily="49" charset="-128"/>
                <a:ea typeface="HG創英角ｺﾞｼｯｸUB" pitchFamily="49" charset="-128"/>
              </a:rPr>
              <a:t>SST</a:t>
            </a:r>
            <a:r>
              <a:rPr lang="ja-JP" altLang="en-US" sz="2400" dirty="0" smtClean="0">
                <a:latin typeface="HG創英角ｺﾞｼｯｸUB" pitchFamily="49" charset="-128"/>
                <a:ea typeface="HG創英角ｺﾞｼｯｸUB" pitchFamily="49" charset="-128"/>
              </a:rPr>
              <a:t>下降</a:t>
            </a:r>
            <a:r>
              <a:rPr lang="en-US" altLang="ja-JP" sz="2400" dirty="0" smtClean="0">
                <a:latin typeface="HG創英角ｺﾞｼｯｸUB" pitchFamily="49" charset="-128"/>
                <a:ea typeface="HG創英角ｺﾞｼｯｸUB" pitchFamily="49" charset="-128"/>
              </a:rPr>
              <a:t>!!</a:t>
            </a:r>
            <a:endParaRPr kumimoji="1" lang="ja-JP" altLang="en-US" sz="24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29" name="左カーブ矢印 28"/>
          <p:cNvSpPr/>
          <p:nvPr/>
        </p:nvSpPr>
        <p:spPr bwMode="auto">
          <a:xfrm rot="10800000">
            <a:off x="4715691" y="914391"/>
            <a:ext cx="1097280" cy="1685109"/>
          </a:xfrm>
          <a:prstGeom prst="curvedLef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ea typeface="ＭＳ Ｐゴシック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003075" y="1384653"/>
            <a:ext cx="162736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 smtClean="0">
                <a:solidFill>
                  <a:srgbClr val="0000CC"/>
                </a:solidFill>
              </a:rPr>
              <a:t>大気変動</a:t>
            </a:r>
            <a:endParaRPr lang="en-US" altLang="ja-JP" sz="2800" b="1" dirty="0" smtClean="0">
              <a:solidFill>
                <a:srgbClr val="0000CC"/>
              </a:solidFill>
            </a:endParaRPr>
          </a:p>
          <a:p>
            <a:r>
              <a:rPr lang="ja-JP" altLang="en-US" b="1" dirty="0" smtClean="0"/>
              <a:t>する？？</a:t>
            </a:r>
            <a:endParaRPr kumimoji="1" lang="ja-JP" altLang="en-US" b="1" dirty="0"/>
          </a:p>
        </p:txBody>
      </p:sp>
      <p:sp>
        <p:nvSpPr>
          <p:cNvPr id="32" name="正方形/長方形 31"/>
          <p:cNvSpPr/>
          <p:nvPr/>
        </p:nvSpPr>
        <p:spPr>
          <a:xfrm>
            <a:off x="182880" y="3728387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</a:rPr>
              <a:t>2011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</a:rPr>
              <a:t>3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月</a:t>
            </a:r>
            <a: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</a:rPr>
              <a:t>10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日～</a:t>
            </a:r>
            <a:endParaRPr lang="en-US" altLang="ja-JP" sz="2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</a:rPr>
              <a:t>3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月</a:t>
            </a:r>
            <a: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</a:rPr>
              <a:t>12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日の</a:t>
            </a:r>
            <a:r>
              <a:rPr lang="ja-JP" altLang="en-US" sz="2000" u="sng" dirty="0" smtClean="0">
                <a:latin typeface="HGP創英角ｺﾞｼｯｸUB" pitchFamily="50" charset="-128"/>
                <a:ea typeface="HGP創英角ｺﾞｼｯｸUB" pitchFamily="50" charset="-128"/>
              </a:rPr>
              <a:t>江島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における</a:t>
            </a:r>
            <a:endParaRPr lang="en-US" altLang="ja-JP" sz="2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sz="2000" u="sng" dirty="0" smtClean="0">
                <a:latin typeface="HGP創英角ｺﾞｼｯｸUB" pitchFamily="50" charset="-128"/>
                <a:ea typeface="HGP創英角ｺﾞｼｯｸUB" pitchFamily="50" charset="-128"/>
              </a:rPr>
              <a:t>SST</a:t>
            </a:r>
            <a:r>
              <a:rPr lang="ja-JP" altLang="en-US" sz="2000" u="sng" dirty="0" smtClean="0">
                <a:latin typeface="HGP創英角ｺﾞｼｯｸUB" pitchFamily="50" charset="-128"/>
                <a:ea typeface="HGP創英角ｺﾞｼｯｸUB" pitchFamily="50" charset="-128"/>
              </a:rPr>
              <a:t>データ</a:t>
            </a:r>
            <a:endParaRPr lang="en-US" altLang="ja-JP" sz="2000" u="sng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000" u="sng" dirty="0" smtClean="0">
                <a:latin typeface="HGP創英角ｺﾞｼｯｸUB" pitchFamily="50" charset="-128"/>
                <a:ea typeface="HGP創英角ｺﾞｼｯｸUB" pitchFamily="50" charset="-128"/>
              </a:rPr>
              <a:t>東北区水産研究所より</a:t>
            </a:r>
            <a:endParaRPr lang="en-US" altLang="ja-JP" sz="2000" u="sng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33" name="図 32" descr="宮城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7549" y="3580887"/>
            <a:ext cx="3493390" cy="3009099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5546558" y="6441370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気象庁</a:t>
            </a:r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HP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より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5" name="雲 34"/>
          <p:cNvSpPr/>
          <p:nvPr/>
        </p:nvSpPr>
        <p:spPr>
          <a:xfrm>
            <a:off x="6771777" y="541149"/>
            <a:ext cx="647700" cy="21590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6" name="雲 35"/>
          <p:cNvSpPr/>
          <p:nvPr/>
        </p:nvSpPr>
        <p:spPr>
          <a:xfrm>
            <a:off x="6195514" y="899924"/>
            <a:ext cx="647700" cy="21590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7" name="雲 36"/>
          <p:cNvSpPr/>
          <p:nvPr/>
        </p:nvSpPr>
        <p:spPr>
          <a:xfrm>
            <a:off x="7995739" y="828486"/>
            <a:ext cx="936625" cy="21590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8" name="雲 37"/>
          <p:cNvSpPr/>
          <p:nvPr/>
        </p:nvSpPr>
        <p:spPr>
          <a:xfrm>
            <a:off x="8283077" y="468124"/>
            <a:ext cx="649287" cy="21590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39" name="Picture 2" descr="C:\Documents and Settings\YAKISOBA\デスクトップ\re\DSCF1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90344" y="3959418"/>
            <a:ext cx="2519048" cy="1889286"/>
          </a:xfrm>
          <a:prstGeom prst="rect">
            <a:avLst/>
          </a:prstGeom>
          <a:noFill/>
        </p:spPr>
      </p:pic>
      <p:sp>
        <p:nvSpPr>
          <p:cNvPr id="40" name="テキスト ボックス 39"/>
          <p:cNvSpPr txBox="1"/>
          <p:nvPr/>
        </p:nvSpPr>
        <p:spPr>
          <a:xfrm>
            <a:off x="2942911" y="6195539"/>
            <a:ext cx="19094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/>
              <a:t>撮影：宮城県職員小野寺さん</a:t>
            </a:r>
            <a:endParaRPr kumimoji="1" lang="ja-JP" altLang="en-US" sz="1100" dirty="0"/>
          </a:p>
        </p:txBody>
      </p:sp>
      <p:pic>
        <p:nvPicPr>
          <p:cNvPr id="41" name="Picture 6" descr="http://ic.photo.mixi.jp/v/db5b112865bd51002c36d90f463e919d7c5c0f5e85/4e16772d/picture/24014200_1206310067_129larg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475" y="5020426"/>
            <a:ext cx="2198000" cy="16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テキスト ボックス 41"/>
          <p:cNvSpPr txBox="1"/>
          <p:nvPr/>
        </p:nvSpPr>
        <p:spPr>
          <a:xfrm>
            <a:off x="207750" y="5342708"/>
            <a:ext cx="346249" cy="69826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050" dirty="0" smtClean="0"/>
              <a:t>撮影・大西</a:t>
            </a:r>
            <a:endParaRPr kumimoji="1" lang="ja-JP" altLang="en-US" sz="1050" dirty="0"/>
          </a:p>
        </p:txBody>
      </p:sp>
      <p:sp>
        <p:nvSpPr>
          <p:cNvPr id="44" name="正方形/長方形 43"/>
          <p:cNvSpPr/>
          <p:nvPr/>
        </p:nvSpPr>
        <p:spPr>
          <a:xfrm>
            <a:off x="222068" y="979714"/>
            <a:ext cx="1449978" cy="68027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仮説</a:t>
            </a:r>
            <a:endParaRPr kumimoji="1" lang="ja-JP" altLang="en-US" sz="3200" dirty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45" name="図 44" descr="スライド番号.jpg"/>
          <p:cNvPicPr>
            <a:picLocks noChangeAspect="1"/>
          </p:cNvPicPr>
          <p:nvPr/>
        </p:nvPicPr>
        <p:blipFill>
          <a:blip r:embed="rId6" cstate="print">
            <a:lum bright="10000"/>
          </a:blip>
          <a:stretch>
            <a:fillRect/>
          </a:stretch>
        </p:blipFill>
        <p:spPr>
          <a:xfrm>
            <a:off x="7643716" y="5738648"/>
            <a:ext cx="1500283" cy="1119352"/>
          </a:xfrm>
          <a:prstGeom prst="rect">
            <a:avLst/>
          </a:prstGeom>
        </p:spPr>
      </p:pic>
      <p:sp>
        <p:nvSpPr>
          <p:cNvPr id="47" name="テキスト ボックス 46"/>
          <p:cNvSpPr txBox="1"/>
          <p:nvPr/>
        </p:nvSpPr>
        <p:spPr>
          <a:xfrm>
            <a:off x="8021030" y="5691351"/>
            <a:ext cx="1059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18</a:t>
            </a:r>
            <a:endParaRPr kumimoji="1" lang="ja-JP" alt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3" grpId="0" animBg="1"/>
      <p:bldP spid="24" grpId="0" animBg="1"/>
      <p:bldP spid="25" grpId="0"/>
      <p:bldP spid="29" grpId="0" animBg="1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 descr="グラフ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540" y="1340768"/>
            <a:ext cx="8228920" cy="498002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" y="0"/>
            <a:ext cx="8059783" cy="1143000"/>
          </a:xfrm>
        </p:spPr>
        <p:txBody>
          <a:bodyPr/>
          <a:lstStyle/>
          <a:p>
            <a:pPr algn="l"/>
            <a:r>
              <a:rPr kumimoji="1" lang="ja-JP" altLang="en-US" dirty="0" smtClean="0">
                <a:latin typeface="HG創英角ｺﾞｼｯｸUB" pitchFamily="49" charset="-128"/>
                <a:ea typeface="HG創英角ｺﾞｼｯｸUB" pitchFamily="49" charset="-128"/>
              </a:rPr>
              <a:t>　　　津波と気象の関係性</a:t>
            </a:r>
            <a:endParaRPr kumimoji="1" lang="ja-JP" altLang="en-US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749" y="1022453"/>
            <a:ext cx="7632848" cy="541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正方形/長方形 4"/>
          <p:cNvSpPr/>
          <p:nvPr/>
        </p:nvSpPr>
        <p:spPr>
          <a:xfrm>
            <a:off x="3923928" y="2060848"/>
            <a:ext cx="216024" cy="2448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1259632" y="2492896"/>
            <a:ext cx="3456367" cy="72009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7" name="直線コネクタ 6"/>
          <p:cNvSpPr/>
          <p:nvPr/>
        </p:nvSpPr>
        <p:spPr>
          <a:xfrm>
            <a:off x="1187624" y="2780928"/>
            <a:ext cx="35283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8" name="直線コネクタ 7"/>
          <p:cNvSpPr/>
          <p:nvPr/>
        </p:nvSpPr>
        <p:spPr>
          <a:xfrm>
            <a:off x="4355976" y="3284984"/>
            <a:ext cx="35283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9" name="円/楕円 8"/>
          <p:cNvSpPr/>
          <p:nvPr/>
        </p:nvSpPr>
        <p:spPr>
          <a:xfrm>
            <a:off x="4428001" y="2924944"/>
            <a:ext cx="3456367" cy="72009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10" name="爆発 2 9"/>
          <p:cNvSpPr/>
          <p:nvPr/>
        </p:nvSpPr>
        <p:spPr>
          <a:xfrm>
            <a:off x="4860032" y="1988840"/>
            <a:ext cx="3672432" cy="864087"/>
          </a:xfrm>
          <a:prstGeom prst="irregularSeal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約</a:t>
            </a:r>
            <a:r>
              <a:rPr lang="en-US" altLang="ja-JP" sz="18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0.8</a:t>
            </a:r>
            <a:r>
              <a:rPr lang="ja-JP" altLang="en-US" sz="18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℃下降</a:t>
            </a:r>
            <a:r>
              <a:rPr lang="en-US" altLang="ja-JP" sz="18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!!</a:t>
            </a:r>
            <a:endParaRPr lang="ja-JP" sz="18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283968" y="2060848"/>
            <a:ext cx="216024" cy="2448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下矢印 11"/>
          <p:cNvSpPr/>
          <p:nvPr/>
        </p:nvSpPr>
        <p:spPr>
          <a:xfrm>
            <a:off x="4484812" y="2805319"/>
            <a:ext cx="447228" cy="47966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13" name="直線矢印コネクタ 12"/>
          <p:cNvSpPr/>
          <p:nvPr/>
        </p:nvSpPr>
        <p:spPr>
          <a:xfrm flipV="1">
            <a:off x="3419872" y="3661487"/>
            <a:ext cx="521752" cy="15987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14" name="直線矢印コネクタ 13"/>
          <p:cNvSpPr/>
          <p:nvPr/>
        </p:nvSpPr>
        <p:spPr>
          <a:xfrm rot="10800000">
            <a:off x="4537900" y="4141152"/>
            <a:ext cx="447228" cy="7993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15" name="テキスト ボックス 1"/>
          <p:cNvSpPr txBox="1"/>
          <p:nvPr/>
        </p:nvSpPr>
        <p:spPr>
          <a:xfrm>
            <a:off x="2411760" y="3861048"/>
            <a:ext cx="946606" cy="3997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地震発生</a:t>
            </a:r>
            <a:endParaRPr lang="ja-JP" altLang="en-US" sz="2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6" name="テキスト ボックス 1"/>
          <p:cNvSpPr txBox="1"/>
          <p:nvPr/>
        </p:nvSpPr>
        <p:spPr>
          <a:xfrm>
            <a:off x="4946081" y="4100908"/>
            <a:ext cx="946521" cy="3997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津波到達</a:t>
            </a:r>
            <a:endParaRPr lang="ja-JP" altLang="en-US" sz="2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8" name="下矢印吹き出し 17"/>
          <p:cNvSpPr/>
          <p:nvPr/>
        </p:nvSpPr>
        <p:spPr>
          <a:xfrm>
            <a:off x="3970134" y="1988840"/>
            <a:ext cx="1437888" cy="936104"/>
          </a:xfrm>
          <a:prstGeom prst="downArrowCallout">
            <a:avLst>
              <a:gd name="adj1" fmla="val 10635"/>
              <a:gd name="adj2" fmla="val 16381"/>
              <a:gd name="adj3" fmla="val 25000"/>
              <a:gd name="adj4" fmla="val 64977"/>
            </a:avLst>
          </a:prstGeom>
          <a:solidFill>
            <a:srgbClr val="FFFF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地震発生</a:t>
            </a:r>
            <a:endParaRPr kumimoji="1" lang="ja-JP" altLang="en-US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9" name="上矢印吹き出し 18"/>
          <p:cNvSpPr/>
          <p:nvPr/>
        </p:nvSpPr>
        <p:spPr>
          <a:xfrm>
            <a:off x="4173095" y="3631961"/>
            <a:ext cx="1261053" cy="913913"/>
          </a:xfrm>
          <a:prstGeom prst="upArrowCallout">
            <a:avLst>
              <a:gd name="adj1" fmla="val 8023"/>
              <a:gd name="adj2" fmla="val 13116"/>
              <a:gd name="adj3" fmla="val 25000"/>
              <a:gd name="adj4" fmla="val 51396"/>
            </a:avLst>
          </a:prstGeom>
          <a:solidFill>
            <a:srgbClr val="FFFF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大津波</a:t>
            </a:r>
            <a:endParaRPr kumimoji="1" lang="ja-JP" altLang="en-US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6300192" y="1988840"/>
            <a:ext cx="1296144" cy="2160240"/>
          </a:xfrm>
          <a:prstGeom prst="ellipse">
            <a:avLst/>
          </a:prstGeom>
          <a:solidFill>
            <a:srgbClr val="FF0000">
              <a:alpha val="10000"/>
            </a:srgb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/>
          <p:cNvCxnSpPr/>
          <p:nvPr/>
        </p:nvCxnSpPr>
        <p:spPr>
          <a:xfrm flipH="1" flipV="1">
            <a:off x="7308304" y="4005064"/>
            <a:ext cx="360040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7380312" y="4581128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エラー値？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4139952" y="2780928"/>
            <a:ext cx="1728192" cy="1152128"/>
          </a:xfrm>
          <a:prstGeom prst="ellipse">
            <a:avLst/>
          </a:prstGeom>
          <a:solidFill>
            <a:schemeClr val="bg1">
              <a:alpha val="0"/>
            </a:schemeClr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>
          <a:xfrm rot="19387655">
            <a:off x="3234097" y="3633215"/>
            <a:ext cx="803589" cy="368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星 32 28"/>
          <p:cNvSpPr/>
          <p:nvPr/>
        </p:nvSpPr>
        <p:spPr>
          <a:xfrm>
            <a:off x="1547664" y="4005064"/>
            <a:ext cx="2160240" cy="1224136"/>
          </a:xfrm>
          <a:prstGeom prst="star32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i="1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注目</a:t>
            </a:r>
            <a:r>
              <a:rPr kumimoji="1" lang="en-US" altLang="ja-JP" sz="2800" i="1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!!</a:t>
            </a:r>
            <a:endParaRPr kumimoji="1" lang="ja-JP" altLang="en-US" sz="2800" i="1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0" name="星 32 29"/>
          <p:cNvSpPr/>
          <p:nvPr/>
        </p:nvSpPr>
        <p:spPr bwMode="auto">
          <a:xfrm>
            <a:off x="463919" y="1075903"/>
            <a:ext cx="8222541" cy="3541229"/>
          </a:xfrm>
          <a:prstGeom prst="star32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</a:gra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この，</a:t>
            </a:r>
            <a:r>
              <a:rPr kumimoji="1" lang="en-US" altLang="ja-JP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SST</a:t>
            </a:r>
            <a:r>
              <a:rPr kumimoji="1" lang="ja-JP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下降の影響が</a:t>
            </a:r>
            <a:endParaRPr kumimoji="1" lang="en-US" altLang="ja-JP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itchFamily="49" charset="-128"/>
              <a:ea typeface="HG創英角ｺﾞｼｯｸUB" pitchFamily="49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大気にどのような影響を</a:t>
            </a:r>
            <a:endParaRPr lang="en-US" altLang="ja-JP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itchFamily="49" charset="-128"/>
              <a:ea typeface="HG創英角ｺﾞｼｯｸUB" pitchFamily="49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与えるのかを見ていく！</a:t>
            </a:r>
          </a:p>
        </p:txBody>
      </p:sp>
      <p:pic>
        <p:nvPicPr>
          <p:cNvPr id="32" name="図 31" descr="スライド番号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7643716" y="5738648"/>
            <a:ext cx="1500283" cy="1119352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8021030" y="5691351"/>
            <a:ext cx="1059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19</a:t>
            </a:r>
            <a:endParaRPr kumimoji="1" lang="ja-JP" alt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4" grpId="0"/>
      <p:bldP spid="24" grpId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スライド番号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7643716" y="5738648"/>
            <a:ext cx="1500283" cy="1119352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ja-JP" altLang="en-US" dirty="0" smtClean="0"/>
              <a:t>　</a:t>
            </a:r>
            <a:r>
              <a:rPr lang="ja-JP" altLang="en-US" sz="4800" dirty="0" smtClean="0">
                <a:ln w="6350">
                  <a:noFill/>
                </a:ln>
                <a:effectLst>
                  <a:innerShdw dist="101600" dir="13500000">
                    <a:schemeClr val="tx1">
                      <a:alpha val="74000"/>
                    </a:schemeClr>
                  </a:innerShdw>
                </a:effectLst>
                <a:latin typeface="HG創英角ｺﾞｼｯｸUB" pitchFamily="49" charset="-128"/>
                <a:ea typeface="HG創英角ｺﾞｼｯｸUB" pitchFamily="49" charset="-128"/>
              </a:rPr>
              <a:t>発表の流れ</a:t>
            </a:r>
            <a:endParaRPr lang="ja-JP" altLang="en-US" sz="4800" dirty="0">
              <a:ln w="6350">
                <a:noFill/>
              </a:ln>
              <a:effectLst>
                <a:innerShdw dist="101600" dir="13500000">
                  <a:schemeClr val="tx1">
                    <a:alpha val="74000"/>
                  </a:schemeClr>
                </a:innerShdw>
              </a:effectLst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4" name="コンテンツ プレースホルダ 2"/>
          <p:cNvSpPr txBox="1">
            <a:spLocks/>
          </p:cNvSpPr>
          <p:nvPr/>
        </p:nvSpPr>
        <p:spPr>
          <a:xfrm>
            <a:off x="339634" y="1132432"/>
            <a:ext cx="8218488" cy="49688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ja-JP" altLang="en-US" sz="4000" dirty="0" smtClean="0">
                <a:latin typeface="HG創英角ｺﾞｼｯｸUB" pitchFamily="49" charset="-128"/>
                <a:ea typeface="HG創英角ｺﾞｼｯｸUB" pitchFamily="49" charset="-128"/>
              </a:rPr>
              <a:t>研究背景・研究目的</a:t>
            </a:r>
            <a:endParaRPr lang="en-US" altLang="ja-JP" sz="4000" dirty="0" smtClean="0">
              <a:latin typeface="HG創英角ｺﾞｼｯｸUB" pitchFamily="49" charset="-128"/>
              <a:ea typeface="HG創英角ｺﾞｼｯｸUB" pitchFamily="49" charset="-128"/>
            </a:endParaRPr>
          </a:p>
          <a:p>
            <a:pPr marL="0" indent="0">
              <a:buFontTx/>
              <a:buNone/>
              <a:defRPr/>
            </a:pPr>
            <a:endParaRPr lang="en-US" altLang="ja-JP" sz="1050" dirty="0" smtClean="0">
              <a:latin typeface="HG創英角ｺﾞｼｯｸUB" pitchFamily="49" charset="-128"/>
              <a:ea typeface="HG創英角ｺﾞｼｯｸUB" pitchFamily="49" charset="-128"/>
            </a:endParaRPr>
          </a:p>
          <a:p>
            <a:pPr>
              <a:defRPr/>
            </a:pPr>
            <a:r>
              <a:rPr lang="ja-JP" altLang="en-US" sz="4000" u="sng" dirty="0" smtClean="0">
                <a:solidFill>
                  <a:srgbClr val="0000CC"/>
                </a:solidFill>
                <a:latin typeface="HG創英角ｺﾞｼｯｸUB" pitchFamily="49" charset="-128"/>
                <a:ea typeface="HG創英角ｺﾞｼｯｸUB" pitchFamily="49" charset="-128"/>
              </a:rPr>
              <a:t>気象</a:t>
            </a:r>
            <a:r>
              <a:rPr lang="ja-JP" altLang="en-US" sz="4000" dirty="0" smtClean="0">
                <a:latin typeface="HG創英角ｺﾞｼｯｸUB" pitchFamily="49" charset="-128"/>
                <a:ea typeface="HG創英角ｺﾞｼｯｸUB" pitchFamily="49" charset="-128"/>
              </a:rPr>
              <a:t>が</a:t>
            </a:r>
            <a:r>
              <a:rPr lang="ja-JP" altLang="en-US" sz="4000" u="sng" dirty="0" smtClean="0">
                <a:solidFill>
                  <a:srgbClr val="009900"/>
                </a:solidFill>
                <a:latin typeface="HG創英角ｺﾞｼｯｸUB" pitchFamily="49" charset="-128"/>
                <a:ea typeface="HG創英角ｺﾞｼｯｸUB" pitchFamily="49" charset="-128"/>
              </a:rPr>
              <a:t>地震</a:t>
            </a:r>
            <a:r>
              <a:rPr lang="ja-JP" altLang="en-US" sz="4000" dirty="0" smtClean="0">
                <a:latin typeface="HG創英角ｺﾞｼｯｸUB" pitchFamily="49" charset="-128"/>
                <a:ea typeface="HG創英角ｺﾞｼｯｸUB" pitchFamily="49" charset="-128"/>
              </a:rPr>
              <a:t>を</a:t>
            </a:r>
            <a:r>
              <a:rPr lang="ja-JP" altLang="en-US" sz="4000" u="sng" dirty="0" smtClean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誘発</a:t>
            </a:r>
            <a:r>
              <a:rPr lang="ja-JP" altLang="en-US" sz="4000" dirty="0" smtClean="0">
                <a:latin typeface="HG創英角ｺﾞｼｯｸUB" pitchFamily="49" charset="-128"/>
                <a:ea typeface="HG創英角ｺﾞｼｯｸUB" pitchFamily="49" charset="-128"/>
              </a:rPr>
              <a:t>！？</a:t>
            </a:r>
            <a:endParaRPr lang="en-US" altLang="ja-JP" sz="4000" dirty="0" smtClean="0">
              <a:latin typeface="HG創英角ｺﾞｼｯｸUB" pitchFamily="49" charset="-128"/>
              <a:ea typeface="HG創英角ｺﾞｼｯｸUB" pitchFamily="49" charset="-128"/>
            </a:endParaRPr>
          </a:p>
          <a:p>
            <a:pPr marL="0" indent="0">
              <a:buFontTx/>
              <a:buNone/>
              <a:defRPr/>
            </a:pPr>
            <a:endParaRPr lang="en-US" altLang="ja-JP" sz="1050" dirty="0" smtClean="0">
              <a:latin typeface="HG創英角ｺﾞｼｯｸUB" pitchFamily="49" charset="-128"/>
              <a:ea typeface="HG創英角ｺﾞｼｯｸUB" pitchFamily="49" charset="-128"/>
            </a:endParaRPr>
          </a:p>
          <a:p>
            <a:pPr>
              <a:defRPr/>
            </a:pPr>
            <a:r>
              <a:rPr lang="ja-JP" altLang="en-US" sz="4000" u="sng" dirty="0" smtClean="0">
                <a:solidFill>
                  <a:srgbClr val="00B0F0"/>
                </a:solidFill>
                <a:latin typeface="HG創英角ｺﾞｼｯｸUB" pitchFamily="49" charset="-128"/>
                <a:ea typeface="HG創英角ｺﾞｼｯｸUB" pitchFamily="49" charset="-128"/>
              </a:rPr>
              <a:t>津波</a:t>
            </a:r>
            <a:r>
              <a:rPr lang="ja-JP" altLang="en-US" sz="4000" dirty="0" smtClean="0">
                <a:latin typeface="HG創英角ｺﾞｼｯｸUB" pitchFamily="49" charset="-128"/>
                <a:ea typeface="HG創英角ｺﾞｼｯｸUB" pitchFamily="49" charset="-128"/>
              </a:rPr>
              <a:t>が</a:t>
            </a:r>
            <a:r>
              <a:rPr lang="ja-JP" altLang="en-US" sz="4000" u="sng" dirty="0" smtClean="0">
                <a:solidFill>
                  <a:srgbClr val="0000CC"/>
                </a:solidFill>
                <a:latin typeface="HG創英角ｺﾞｼｯｸUB" pitchFamily="49" charset="-128"/>
                <a:ea typeface="HG創英角ｺﾞｼｯｸUB" pitchFamily="49" charset="-128"/>
              </a:rPr>
              <a:t>気象</a:t>
            </a:r>
            <a:r>
              <a:rPr lang="ja-JP" altLang="en-US" sz="4000" dirty="0" smtClean="0">
                <a:latin typeface="HG創英角ｺﾞｼｯｸUB" pitchFamily="49" charset="-128"/>
                <a:ea typeface="HG創英角ｺﾞｼｯｸUB" pitchFamily="49" charset="-128"/>
              </a:rPr>
              <a:t>に</a:t>
            </a:r>
            <a:r>
              <a:rPr lang="ja-JP" altLang="en-US" sz="4000" u="sng" dirty="0" smtClean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影響</a:t>
            </a:r>
            <a:r>
              <a:rPr lang="ja-JP" altLang="en-US" sz="4000" dirty="0" smtClean="0">
                <a:latin typeface="HG創英角ｺﾞｼｯｸUB" pitchFamily="49" charset="-128"/>
                <a:ea typeface="HG創英角ｺﾞｼｯｸUB" pitchFamily="49" charset="-128"/>
              </a:rPr>
              <a:t>！？</a:t>
            </a:r>
            <a:endParaRPr lang="en-US" altLang="ja-JP" sz="4000" dirty="0" smtClean="0">
              <a:latin typeface="HG創英角ｺﾞｼｯｸUB" pitchFamily="49" charset="-128"/>
              <a:ea typeface="HG創英角ｺﾞｼｯｸUB" pitchFamily="49" charset="-128"/>
            </a:endParaRPr>
          </a:p>
          <a:p>
            <a:pPr marL="0" indent="0">
              <a:buFontTx/>
              <a:buNone/>
              <a:defRPr/>
            </a:pPr>
            <a:endParaRPr lang="en-US" altLang="ja-JP" sz="1050" dirty="0" smtClean="0">
              <a:latin typeface="HG創英角ｺﾞｼｯｸUB" pitchFamily="49" charset="-128"/>
              <a:ea typeface="HG創英角ｺﾞｼｯｸUB" pitchFamily="49" charset="-128"/>
            </a:endParaRPr>
          </a:p>
          <a:p>
            <a:pPr>
              <a:defRPr/>
            </a:pPr>
            <a:r>
              <a:rPr lang="ja-JP" altLang="en-US" sz="4000" dirty="0" smtClean="0">
                <a:latin typeface="HG創英角ｺﾞｼｯｸUB" pitchFamily="49" charset="-128"/>
                <a:ea typeface="HG創英角ｺﾞｼｯｸUB" pitchFamily="49" charset="-128"/>
              </a:rPr>
              <a:t>まとめ</a:t>
            </a:r>
            <a:endParaRPr lang="en-US" altLang="ja-JP" sz="4000" dirty="0" smtClean="0">
              <a:latin typeface="HG創英角ｺﾞｼｯｸUB" pitchFamily="49" charset="-128"/>
              <a:ea typeface="HG創英角ｺﾞｼｯｸUB" pitchFamily="49" charset="-128"/>
            </a:endParaRPr>
          </a:p>
          <a:p>
            <a:pPr marL="0" indent="0">
              <a:buFontTx/>
              <a:buNone/>
              <a:defRPr/>
            </a:pPr>
            <a:endParaRPr lang="en-US" altLang="ja-JP" sz="1050" dirty="0" smtClean="0">
              <a:latin typeface="HG創英角ｺﾞｼｯｸUB" pitchFamily="49" charset="-128"/>
              <a:ea typeface="HG創英角ｺﾞｼｯｸUB" pitchFamily="49" charset="-128"/>
            </a:endParaRPr>
          </a:p>
          <a:p>
            <a:pPr>
              <a:defRPr/>
            </a:pPr>
            <a:r>
              <a:rPr lang="ja-JP" altLang="en-US" sz="4000" dirty="0" smtClean="0">
                <a:latin typeface="HG創英角ｺﾞｼｯｸUB" pitchFamily="49" charset="-128"/>
                <a:ea typeface="HG創英角ｺﾞｼｯｸUB" pitchFamily="49" charset="-128"/>
              </a:rPr>
              <a:t>参考文献</a:t>
            </a:r>
            <a:endParaRPr lang="en-US" altLang="ja-JP" sz="4000" dirty="0" smtClean="0">
              <a:latin typeface="HG創英角ｺﾞｼｯｸUB" pitchFamily="49" charset="-128"/>
              <a:ea typeface="HG創英角ｺﾞｼｯｸUB" pitchFamily="49" charset="-128"/>
            </a:endParaRPr>
          </a:p>
          <a:p>
            <a:pPr>
              <a:defRPr/>
            </a:pPr>
            <a:endParaRPr lang="ja-JP" alt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730532" y="2297724"/>
            <a:ext cx="3413468" cy="3576637"/>
          </a:xfrm>
          <a:prstGeom prst="ellipse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extLst/>
        </p:spPr>
      </p:pic>
      <p:sp>
        <p:nvSpPr>
          <p:cNvPr id="8" name="テキスト ボックス 7"/>
          <p:cNvSpPr txBox="1"/>
          <p:nvPr/>
        </p:nvSpPr>
        <p:spPr>
          <a:xfrm>
            <a:off x="8292662" y="5722883"/>
            <a:ext cx="622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2</a:t>
            </a:r>
            <a:endParaRPr kumimoji="1" lang="ja-JP" alt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15312" y="796162"/>
            <a:ext cx="8466082" cy="4525963"/>
          </a:xfrm>
        </p:spPr>
        <p:txBody>
          <a:bodyPr>
            <a:noAutofit/>
          </a:bodyPr>
          <a:lstStyle/>
          <a:p>
            <a:r>
              <a:rPr lang="en-US" altLang="ja-JP" sz="40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HG創英角ｺﾞｼｯｸUB" pitchFamily="49" charset="-128"/>
                <a:ea typeface="HG創英角ｺﾞｼｯｸUB" pitchFamily="49" charset="-128"/>
              </a:rPr>
              <a:t>SST</a:t>
            </a:r>
            <a:r>
              <a:rPr lang="ja-JP" altLang="en-US" sz="40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HG創英角ｺﾞｼｯｸUB" pitchFamily="49" charset="-128"/>
                <a:ea typeface="HG創英角ｺﾞｼｯｸUB" pitchFamily="49" charset="-128"/>
              </a:rPr>
              <a:t>が下降</a:t>
            </a:r>
            <a:r>
              <a:rPr lang="ja-JP" altLang="en-US" dirty="0" smtClean="0">
                <a:latin typeface="HG創英角ｺﾞｼｯｸUB" pitchFamily="49" charset="-128"/>
                <a:ea typeface="HG創英角ｺﾞｼｯｸUB" pitchFamily="49" charset="-128"/>
              </a:rPr>
              <a:t>しているのが確認できた！！</a:t>
            </a:r>
            <a:endParaRPr lang="en-US" altLang="ja-JP" dirty="0" smtClean="0"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kumimoji="1" lang="ja-JP" altLang="en-US" dirty="0" smtClean="0">
                <a:latin typeface="HG創英角ｺﾞｼｯｸUB" pitchFamily="49" charset="-128"/>
                <a:ea typeface="HG創英角ｺﾞｼｯｸUB" pitchFamily="49" charset="-128"/>
              </a:rPr>
              <a:t>大気が異常な気温変動をしていれば，</a:t>
            </a:r>
            <a:endParaRPr kumimoji="1" lang="en-US" altLang="ja-JP" dirty="0" smtClean="0">
              <a:latin typeface="HG創英角ｺﾞｼｯｸUB" pitchFamily="49" charset="-128"/>
              <a:ea typeface="HG創英角ｺﾞｼｯｸUB" pitchFamily="49" charset="-128"/>
            </a:endParaRPr>
          </a:p>
          <a:p>
            <a:pPr>
              <a:buNone/>
            </a:pPr>
            <a:r>
              <a:rPr lang="ja-JP" altLang="en-US" dirty="0" smtClean="0">
                <a:latin typeface="HG創英角ｺﾞｼｯｸUB" pitchFamily="49" charset="-128"/>
                <a:ea typeface="HG創英角ｺﾞｼｯｸUB" pitchFamily="49" charset="-128"/>
              </a:rPr>
              <a:t>　</a:t>
            </a:r>
            <a:r>
              <a:rPr kumimoji="1" lang="en-US" altLang="ja-JP" sz="4000" dirty="0" smtClean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SST</a:t>
            </a:r>
            <a:r>
              <a:rPr kumimoji="1" lang="ja-JP" altLang="en-US" sz="4000" dirty="0" smtClean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下降の影響で気温が変動</a:t>
            </a:r>
            <a:endParaRPr kumimoji="1" lang="en-US" altLang="ja-JP" sz="4000" dirty="0" smtClean="0">
              <a:solidFill>
                <a:srgbClr val="FF0000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>
              <a:buNone/>
            </a:pPr>
            <a:r>
              <a:rPr lang="ja-JP" altLang="en-US" sz="4000" dirty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　</a:t>
            </a:r>
            <a:r>
              <a:rPr kumimoji="1" lang="ja-JP" altLang="en-US" dirty="0" smtClean="0">
                <a:latin typeface="HG創英角ｺﾞｼｯｸUB" pitchFamily="49" charset="-128"/>
                <a:ea typeface="HG創英角ｺﾞｼｯｸUB" pitchFamily="49" charset="-128"/>
              </a:rPr>
              <a:t>した可能性が示唆される．</a:t>
            </a:r>
            <a:endParaRPr kumimoji="1" lang="en-US" altLang="ja-JP" dirty="0" smtClean="0"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kumimoji="1" lang="ja-JP" altLang="en-US" dirty="0" smtClean="0">
                <a:latin typeface="HG創英角ｺﾞｼｯｸUB" pitchFamily="49" charset="-128"/>
                <a:ea typeface="HG創英角ｺﾞｼｯｸUB" pitchFamily="49" charset="-128"/>
              </a:rPr>
              <a:t>地震が起こっていない日で</a:t>
            </a:r>
            <a:r>
              <a:rPr lang="ja-JP" altLang="en-US" dirty="0" smtClean="0">
                <a:latin typeface="HG創英角ｺﾞｼｯｸUB" pitchFamily="49" charset="-128"/>
                <a:ea typeface="HG創英角ｺﾞｼｯｸUB" pitchFamily="49" charset="-128"/>
              </a:rPr>
              <a:t>，</a:t>
            </a:r>
            <a:r>
              <a:rPr kumimoji="1" lang="ja-JP" altLang="en-US" sz="3600" dirty="0" smtClean="0">
                <a:solidFill>
                  <a:srgbClr val="0000CC"/>
                </a:solidFill>
                <a:latin typeface="HG創英角ｺﾞｼｯｸUB" pitchFamily="49" charset="-128"/>
                <a:ea typeface="HG創英角ｺﾞｼｯｸUB" pitchFamily="49" charset="-128"/>
              </a:rPr>
              <a:t>同じ気象条件の日</a:t>
            </a:r>
            <a:r>
              <a:rPr kumimoji="1" lang="en-US" altLang="ja-JP" dirty="0" smtClean="0">
                <a:latin typeface="HG創英角ｺﾞｼｯｸUB" pitchFamily="49" charset="-128"/>
                <a:ea typeface="HG創英角ｺﾞｼｯｸUB" pitchFamily="49" charset="-128"/>
              </a:rPr>
              <a:t>(</a:t>
            </a:r>
            <a:r>
              <a:rPr kumimoji="1" lang="ja-JP" altLang="en-US" dirty="0" smtClean="0">
                <a:latin typeface="HG創英角ｺﾞｼｯｸUB" pitchFamily="49" charset="-128"/>
                <a:ea typeface="HG創英角ｺﾞｼｯｸUB" pitchFamily="49" charset="-128"/>
              </a:rPr>
              <a:t>同じ気圧変動の日</a:t>
            </a:r>
            <a:r>
              <a:rPr kumimoji="1" lang="en-US" altLang="ja-JP" dirty="0" smtClean="0">
                <a:latin typeface="HG創英角ｺﾞｼｯｸUB" pitchFamily="49" charset="-128"/>
                <a:ea typeface="HG創英角ｺﾞｼｯｸUB" pitchFamily="49" charset="-128"/>
              </a:rPr>
              <a:t>)</a:t>
            </a:r>
            <a:r>
              <a:rPr kumimoji="1" lang="ja-JP" altLang="en-US" dirty="0" smtClean="0">
                <a:latin typeface="HG創英角ｺﾞｼｯｸUB" pitchFamily="49" charset="-128"/>
                <a:ea typeface="HG創英角ｺﾞｼｯｸUB" pitchFamily="49" charset="-128"/>
              </a:rPr>
              <a:t>が見つかれば，</a:t>
            </a:r>
            <a:endParaRPr kumimoji="1" lang="en-US" altLang="ja-JP" dirty="0" smtClean="0">
              <a:latin typeface="HG創英角ｺﾞｼｯｸUB" pitchFamily="49" charset="-128"/>
              <a:ea typeface="HG創英角ｺﾞｼｯｸUB" pitchFamily="49" charset="-128"/>
            </a:endParaRPr>
          </a:p>
          <a:p>
            <a:pPr>
              <a:buNone/>
            </a:pPr>
            <a:r>
              <a:rPr lang="ja-JP" altLang="en-US" dirty="0" smtClean="0">
                <a:latin typeface="HG創英角ｺﾞｼｯｸUB" pitchFamily="49" charset="-128"/>
                <a:ea typeface="HG創英角ｺﾞｼｯｸUB" pitchFamily="49" charset="-128"/>
              </a:rPr>
              <a:t>　</a:t>
            </a:r>
            <a:r>
              <a:rPr kumimoji="1" lang="ja-JP" altLang="en-US" dirty="0" smtClean="0">
                <a:latin typeface="HG創英角ｺﾞｼｯｸUB" pitchFamily="49" charset="-128"/>
                <a:ea typeface="HG創英角ｺﾞｼｯｸUB" pitchFamily="49" charset="-128"/>
              </a:rPr>
              <a:t>その両者を</a:t>
            </a:r>
            <a:r>
              <a:rPr kumimoji="1" lang="ja-JP" altLang="en-US" sz="4000" dirty="0" smtClean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比較</a:t>
            </a:r>
            <a:r>
              <a:rPr kumimoji="1" lang="ja-JP" altLang="en-US" dirty="0" smtClean="0">
                <a:latin typeface="HG創英角ｺﾞｼｯｸUB" pitchFamily="49" charset="-128"/>
                <a:ea typeface="HG創英角ｺﾞｼｯｸUB" pitchFamily="49" charset="-128"/>
              </a:rPr>
              <a:t>して異常な気温変動が</a:t>
            </a:r>
            <a:endParaRPr kumimoji="1" lang="en-US" altLang="ja-JP" dirty="0" smtClean="0">
              <a:latin typeface="HG創英角ｺﾞｼｯｸUB" pitchFamily="49" charset="-128"/>
              <a:ea typeface="HG創英角ｺﾞｼｯｸUB" pitchFamily="49" charset="-128"/>
            </a:endParaRPr>
          </a:p>
          <a:p>
            <a:pPr>
              <a:buNone/>
            </a:pPr>
            <a:r>
              <a:rPr lang="ja-JP" altLang="en-US" dirty="0" smtClean="0">
                <a:latin typeface="HG創英角ｺﾞｼｯｸUB" pitchFamily="49" charset="-128"/>
                <a:ea typeface="HG創英角ｺﾞｼｯｸUB" pitchFamily="49" charset="-128"/>
              </a:rPr>
              <a:t>　</a:t>
            </a:r>
            <a:r>
              <a:rPr kumimoji="1" lang="ja-JP" altLang="en-US" dirty="0" smtClean="0">
                <a:latin typeface="HG創英角ｺﾞｼｯｸUB" pitchFamily="49" charset="-128"/>
                <a:ea typeface="HG創英角ｺﾞｼｯｸUB" pitchFamily="49" charset="-128"/>
              </a:rPr>
              <a:t>あったかどうかがわかるはず！！</a:t>
            </a:r>
            <a:endParaRPr kumimoji="1" lang="en-US" altLang="ja-JP" dirty="0" smtClean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4" name="図 3" descr="スライド番号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7643716" y="5738648"/>
            <a:ext cx="1500283" cy="111935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021030" y="5691351"/>
            <a:ext cx="1059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20</a:t>
            </a:r>
            <a:endParaRPr kumimoji="1" lang="ja-JP" alt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128" y="4099024"/>
            <a:ext cx="1590516" cy="1704477"/>
          </a:xfrm>
          <a:prstGeom prst="rect">
            <a:avLst/>
          </a:prstGeom>
          <a:noFill/>
          <a:ln w="8255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  <a:headEnd/>
            <a:tailEnd/>
          </a:ln>
        </p:spPr>
      </p:pic>
      <p:sp>
        <p:nvSpPr>
          <p:cNvPr id="28" name="正方形/長方形 27"/>
          <p:cNvSpPr/>
          <p:nvPr/>
        </p:nvSpPr>
        <p:spPr>
          <a:xfrm>
            <a:off x="47298" y="5912059"/>
            <a:ext cx="1734207" cy="4099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本 震 日</a:t>
            </a:r>
            <a:endParaRPr kumimoji="1" lang="ja-JP" altLang="en-US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97" name="図 96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8376702" y="47298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129" name="正方形/長方形 128"/>
          <p:cNvSpPr/>
          <p:nvPr/>
        </p:nvSpPr>
        <p:spPr>
          <a:xfrm>
            <a:off x="1923394" y="4051735"/>
            <a:ext cx="7031420" cy="2144111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8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1994</a:t>
            </a:r>
            <a:r>
              <a:rPr lang="ja-JP" altLang="en-US" sz="28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年～</a:t>
            </a:r>
            <a:r>
              <a:rPr lang="en-US" altLang="ja-JP" sz="28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2011</a:t>
            </a:r>
            <a:r>
              <a:rPr lang="ja-JP" altLang="en-US" sz="28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年の</a:t>
            </a:r>
            <a:r>
              <a:rPr lang="en-US" altLang="ja-JP" sz="28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1</a:t>
            </a:r>
            <a:r>
              <a:rPr lang="ja-JP" altLang="en-US" sz="28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月</a:t>
            </a:r>
            <a:r>
              <a:rPr lang="en-US" altLang="ja-JP" sz="28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,2</a:t>
            </a:r>
            <a:r>
              <a:rPr lang="ja-JP" altLang="en-US" sz="28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月</a:t>
            </a:r>
            <a:r>
              <a:rPr lang="en-US" altLang="ja-JP" sz="28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,3</a:t>
            </a:r>
            <a:r>
              <a:rPr lang="ja-JP" altLang="en-US" sz="28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月</a:t>
            </a:r>
            <a:r>
              <a:rPr lang="en-US" altLang="ja-JP" sz="28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,11</a:t>
            </a:r>
            <a:r>
              <a:rPr lang="ja-JP" altLang="en-US" sz="28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月</a:t>
            </a:r>
            <a:r>
              <a:rPr lang="en-US" altLang="ja-JP" sz="28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,12</a:t>
            </a:r>
            <a:r>
              <a:rPr lang="ja-JP" altLang="en-US" sz="28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月</a:t>
            </a:r>
            <a:endParaRPr lang="en-US" altLang="ja-JP" sz="2800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lang="ja-JP" altLang="en-US" sz="28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の天気図の中から</a:t>
            </a:r>
            <a:r>
              <a:rPr lang="en-US" altLang="ja-JP" sz="28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2011</a:t>
            </a:r>
            <a:r>
              <a:rPr lang="ja-JP" altLang="en-US" sz="28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年</a:t>
            </a:r>
            <a:r>
              <a:rPr lang="en-US" altLang="ja-JP" sz="28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3</a:t>
            </a:r>
            <a:r>
              <a:rPr lang="ja-JP" altLang="en-US" sz="28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月</a:t>
            </a:r>
            <a:r>
              <a:rPr lang="en-US" altLang="ja-JP" sz="28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11</a:t>
            </a:r>
            <a:r>
              <a:rPr lang="ja-JP" altLang="en-US" sz="28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日</a:t>
            </a:r>
            <a:r>
              <a:rPr lang="en-US" altLang="ja-JP" sz="28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(</a:t>
            </a:r>
            <a:r>
              <a:rPr lang="ja-JP" altLang="en-US" sz="28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本震日</a:t>
            </a:r>
            <a:r>
              <a:rPr lang="en-US" altLang="ja-JP" sz="28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)</a:t>
            </a:r>
          </a:p>
          <a:p>
            <a:r>
              <a:rPr lang="ja-JP" altLang="en-US" sz="28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と似た天気図を抽出する！！</a:t>
            </a:r>
            <a:endParaRPr lang="en-US" altLang="ja-JP" sz="2800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lang="ja-JP" altLang="en-US" sz="28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全部で</a:t>
            </a:r>
            <a:r>
              <a:rPr lang="en-US" altLang="ja-JP" sz="48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184</a:t>
            </a:r>
            <a:r>
              <a:rPr lang="ja-JP" altLang="en-US" sz="48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枚</a:t>
            </a:r>
            <a:r>
              <a:rPr lang="ja-JP" altLang="en-US" sz="28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をピックアップ</a:t>
            </a:r>
            <a:r>
              <a:rPr lang="en-US" altLang="ja-JP" sz="28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!!</a:t>
            </a:r>
          </a:p>
        </p:txBody>
      </p:sp>
      <p:pic>
        <p:nvPicPr>
          <p:cNvPr id="150" name="図 149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7567405" y="42038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51" name="図 150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981154" y="52542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52" name="図 151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779943" y="47298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53" name="図 152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578726" y="47298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54" name="図 153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969838" y="47298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55" name="図 154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187626" y="47298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56" name="図 155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382769" y="47298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57" name="図 156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181556" y="47298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58" name="図 157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768620" y="47298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79" name="図 178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8376702" y="846086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80" name="図 179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7567405" y="840826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81" name="図 180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981154" y="851330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82" name="図 181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779943" y="846086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83" name="図 182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578726" y="846086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84" name="図 183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969838" y="846086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85" name="図 184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187626" y="846086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86" name="図 185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382769" y="846086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87" name="図 186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181556" y="846086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88" name="図 187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768620" y="846086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89" name="図 188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8376702" y="1634360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90" name="図 189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7567405" y="1629100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91" name="図 190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981154" y="1639604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92" name="図 191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779943" y="1634360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93" name="図 192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578726" y="1634360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94" name="図 193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969838" y="1634360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95" name="図 194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187626" y="1634360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96" name="図 195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382769" y="1634360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97" name="図 196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181556" y="1634360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98" name="図 197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768620" y="1634360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99" name="図 198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8376702" y="2433148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200" name="図 199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7567405" y="2427888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201" name="図 200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981154" y="2438392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202" name="図 201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779943" y="2433148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203" name="図 202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578726" y="2433148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204" name="図 203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969838" y="2433148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205" name="図 204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187626" y="2433148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206" name="図 205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382769" y="2433148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207" name="図 206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181556" y="2433148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208" name="図 207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768620" y="2433148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209" name="図 208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980341" y="3231934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211" name="図 210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981154" y="3237178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212" name="図 211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779943" y="3231934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213" name="図 212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578726" y="3231934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215" name="図 214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187626" y="3231934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216" name="図 215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382769" y="3231934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219" name="正方形/長方形 218"/>
          <p:cNvSpPr/>
          <p:nvPr/>
        </p:nvSpPr>
        <p:spPr>
          <a:xfrm>
            <a:off x="63064" y="157654"/>
            <a:ext cx="1024762" cy="3689131"/>
          </a:xfrm>
          <a:prstGeom prst="rect">
            <a:avLst/>
          </a:prstGeom>
          <a:solidFill>
            <a:schemeClr val="bg1"/>
          </a:solidFill>
          <a:ln w="88900" cmpd="dbl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lIns="0" tIns="0" rIns="0" bIns="0" rtlCol="0" anchor="ctr" anchorCtr="1"/>
          <a:lstStyle/>
          <a:p>
            <a:pPr algn="ctr"/>
            <a:r>
              <a:rPr lang="ja-JP" altLang="en-US" sz="4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過去の天気図</a:t>
            </a:r>
            <a:endParaRPr lang="en-US" altLang="ja-JP" sz="44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286" name="図 285" descr="2001年11月14日.jpg"/>
          <p:cNvPicPr preferRelativeResize="0">
            <a:picLocks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3594495" y="3258208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287" name="図 286" descr="2001年11月14日.jpg"/>
          <p:cNvPicPr preferRelativeResize="0">
            <a:picLocks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6773898" y="1623849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289" name="図 288" descr="2001年11月14日.jpg"/>
          <p:cNvPicPr preferRelativeResize="0">
            <a:picLocks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1991660" y="31532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290" name="テキスト ボックス 289"/>
          <p:cNvSpPr txBox="1"/>
          <p:nvPr/>
        </p:nvSpPr>
        <p:spPr>
          <a:xfrm>
            <a:off x="2065286" y="-63058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kumimoji="1" lang="ja-JP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1" name="テキスト ボックス 290"/>
          <p:cNvSpPr txBox="1"/>
          <p:nvPr/>
        </p:nvSpPr>
        <p:spPr>
          <a:xfrm>
            <a:off x="3715415" y="3132092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kumimoji="1" lang="ja-JP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2" name="テキスト ボックス 291"/>
          <p:cNvSpPr txBox="1"/>
          <p:nvPr/>
        </p:nvSpPr>
        <p:spPr>
          <a:xfrm>
            <a:off x="6847485" y="1513503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kumimoji="1" lang="ja-JP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3" name="テキスト ボックス 292"/>
          <p:cNvSpPr txBox="1"/>
          <p:nvPr/>
        </p:nvSpPr>
        <p:spPr>
          <a:xfrm>
            <a:off x="4997659" y="2979678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600" dirty="0" smtClean="0">
                <a:latin typeface="HG創英角ｺﾞｼｯｸUB" pitchFamily="49" charset="-128"/>
                <a:ea typeface="HG創英角ｺﾞｼｯｸUB" pitchFamily="49" charset="-128"/>
              </a:rPr>
              <a:t>…</a:t>
            </a:r>
            <a:endParaRPr kumimoji="1" lang="ja-JP" altLang="en-US" sz="66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294" name="正方形/長方形 293"/>
          <p:cNvSpPr/>
          <p:nvPr/>
        </p:nvSpPr>
        <p:spPr>
          <a:xfrm>
            <a:off x="6826471" y="3216166"/>
            <a:ext cx="2207173" cy="740979"/>
          </a:xfrm>
          <a:prstGeom prst="rect">
            <a:avLst/>
          </a:prstGeom>
          <a:solidFill>
            <a:schemeClr val="bg1"/>
          </a:solidFill>
          <a:ln w="53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全</a:t>
            </a:r>
            <a:r>
              <a:rPr kumimoji="1" lang="en-US" altLang="ja-JP" sz="36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2718</a:t>
            </a:r>
            <a:r>
              <a:rPr lang="ja-JP" altLang="en-US" sz="36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枚</a:t>
            </a:r>
            <a:endParaRPr kumimoji="1" lang="ja-JP" altLang="en-US" sz="3600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60" name="図 59" descr="スライド番号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7643716" y="5738648"/>
            <a:ext cx="1500283" cy="1119352"/>
          </a:xfrm>
          <a:prstGeom prst="rect">
            <a:avLst/>
          </a:prstGeom>
        </p:spPr>
      </p:pic>
      <p:sp>
        <p:nvSpPr>
          <p:cNvPr id="61" name="テキスト ボックス 60"/>
          <p:cNvSpPr txBox="1"/>
          <p:nvPr/>
        </p:nvSpPr>
        <p:spPr>
          <a:xfrm>
            <a:off x="8021030" y="5691351"/>
            <a:ext cx="1059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21</a:t>
            </a:r>
            <a:endParaRPr kumimoji="1" lang="ja-JP" alt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450408" y="1261215"/>
            <a:ext cx="75713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探してみた．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itchFamily="49" charset="-128"/>
              <a:ea typeface="HG創英角ｺﾞｼｯｸUB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8" presetClass="exit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8" presetClass="exit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8" presetClass="exit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8" presetClass="exit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8" presetClass="exit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8" presetClass="exit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8" presetClass="exit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8" presetClass="exit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8" presetClass="exit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8" presetClass="exit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8" presetClass="exit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8" presetClass="exit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8" presetClass="exit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8" presetClass="exit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8" presetClass="exit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8" presetClass="exit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8" presetClass="exit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8" presetClass="exit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8" presetClass="exit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8" presetClass="exit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8" presetClass="exit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8" presetClass="exit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48" presetClass="exit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2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8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0"/>
      <p:bldP spid="291" grpId="0"/>
      <p:bldP spid="292" grpId="0"/>
      <p:bldP spid="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2777" y="1008984"/>
            <a:ext cx="1590516" cy="1704477"/>
          </a:xfrm>
          <a:prstGeom prst="rect">
            <a:avLst/>
          </a:prstGeom>
          <a:noFill/>
          <a:ln w="8255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  <a:headEnd/>
            <a:tailEnd/>
          </a:ln>
        </p:spPr>
      </p:pic>
      <p:sp>
        <p:nvSpPr>
          <p:cNvPr id="28" name="正方形/長方形 27"/>
          <p:cNvSpPr/>
          <p:nvPr/>
        </p:nvSpPr>
        <p:spPr>
          <a:xfrm>
            <a:off x="1229712" y="2900848"/>
            <a:ext cx="1734207" cy="4099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本 震 日</a:t>
            </a:r>
            <a:endParaRPr kumimoji="1" lang="ja-JP" altLang="en-US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97" name="図 96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8376702" y="47298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129" name="正方形/長方形 128"/>
          <p:cNvSpPr/>
          <p:nvPr/>
        </p:nvSpPr>
        <p:spPr>
          <a:xfrm>
            <a:off x="3074277" y="914401"/>
            <a:ext cx="5754414" cy="186033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抽出した</a:t>
            </a:r>
            <a:r>
              <a:rPr lang="en-US" altLang="ja-JP" sz="36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184</a:t>
            </a:r>
            <a:r>
              <a:rPr lang="ja-JP" altLang="en-US" sz="36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日</a:t>
            </a:r>
            <a:r>
              <a:rPr lang="ja-JP" altLang="en-US" sz="32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それぞれと</a:t>
            </a:r>
            <a:endParaRPr lang="en-US" altLang="ja-JP" sz="3200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lang="ja-JP" altLang="en-US" sz="32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本震日とで</a:t>
            </a:r>
            <a:r>
              <a:rPr lang="en-US" altLang="ja-JP" sz="3200" u="sng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0</a:t>
            </a:r>
            <a:r>
              <a:rPr lang="ja-JP" altLang="en-US" sz="3200" u="sng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時～</a:t>
            </a:r>
            <a:r>
              <a:rPr lang="en-US" altLang="ja-JP" sz="3200" u="sng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24</a:t>
            </a:r>
            <a:r>
              <a:rPr lang="ja-JP" altLang="en-US" sz="3200" u="sng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時</a:t>
            </a:r>
            <a:r>
              <a:rPr lang="ja-JP" altLang="en-US" sz="32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の</a:t>
            </a:r>
            <a:endParaRPr lang="en-US" altLang="ja-JP" sz="3200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lang="ja-JP" altLang="en-US" sz="3200" dirty="0" smtClean="0">
                <a:solidFill>
                  <a:srgbClr val="0000CC"/>
                </a:solidFill>
                <a:latin typeface="HG創英角ｺﾞｼｯｸUB" pitchFamily="49" charset="-128"/>
                <a:ea typeface="HG創英角ｺﾞｼｯｸUB" pitchFamily="49" charset="-128"/>
              </a:rPr>
              <a:t>気圧</a:t>
            </a:r>
            <a:r>
              <a:rPr lang="ja-JP" altLang="en-US" sz="32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の</a:t>
            </a:r>
            <a:r>
              <a:rPr lang="ja-JP" altLang="en-US" sz="3200" dirty="0" smtClean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相関</a:t>
            </a:r>
            <a:r>
              <a:rPr lang="ja-JP" altLang="en-US" sz="32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を取る．</a:t>
            </a:r>
            <a:r>
              <a:rPr lang="en-US" altLang="ja-JP" sz="32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(</a:t>
            </a:r>
            <a:r>
              <a:rPr lang="ja-JP" altLang="en-US" sz="32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仙台</a:t>
            </a:r>
            <a:r>
              <a:rPr lang="en-US" altLang="ja-JP" sz="32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)</a:t>
            </a:r>
          </a:p>
        </p:txBody>
      </p:sp>
      <p:pic>
        <p:nvPicPr>
          <p:cNvPr id="151" name="図 150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981154" y="52542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52" name="図 151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779943" y="47298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53" name="図 152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578726" y="47298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54" name="図 153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969838" y="47298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55" name="図 154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187626" y="47298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56" name="図 155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382769" y="47298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57" name="図 156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181556" y="47298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58" name="図 157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768620" y="47298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219" name="正方形/長方形 218"/>
          <p:cNvSpPr/>
          <p:nvPr/>
        </p:nvSpPr>
        <p:spPr>
          <a:xfrm>
            <a:off x="63064" y="157654"/>
            <a:ext cx="1024762" cy="3689131"/>
          </a:xfrm>
          <a:prstGeom prst="rect">
            <a:avLst/>
          </a:prstGeom>
          <a:solidFill>
            <a:schemeClr val="bg1"/>
          </a:solidFill>
          <a:ln w="88900" cmpd="dbl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lIns="0" tIns="0" rIns="0" bIns="0" rtlCol="0" anchor="ctr" anchorCtr="1"/>
          <a:lstStyle/>
          <a:p>
            <a:pPr algn="ctr"/>
            <a:r>
              <a:rPr lang="ja-JP" alt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さらに絞る</a:t>
            </a:r>
            <a:endParaRPr lang="en-US" altLang="ja-JP" sz="4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293" name="テキスト ボックス 292"/>
          <p:cNvSpPr txBox="1"/>
          <p:nvPr/>
        </p:nvSpPr>
        <p:spPr>
          <a:xfrm>
            <a:off x="7409784" y="-189190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600" dirty="0" smtClean="0">
                <a:latin typeface="HG創英角ｺﾞｼｯｸUB" pitchFamily="49" charset="-128"/>
                <a:ea typeface="HG創英角ｺﾞｼｯｸUB" pitchFamily="49" charset="-128"/>
              </a:rPr>
              <a:t>…</a:t>
            </a:r>
            <a:endParaRPr kumimoji="1" lang="ja-JP" altLang="en-US" sz="66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261245" y="-31532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kumimoji="1" lang="ja-JP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2060032" y="-31532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kumimoji="1" lang="ja-JP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879838" y="-31532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kumimoji="1" lang="ja-JP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3668114" y="-47298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kumimoji="1" lang="ja-JP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487922" y="-47298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kumimoji="1" lang="ja-JP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8271643" y="94596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184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6048707" y="-63064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kumimoji="1" lang="ja-JP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6863260" y="-47298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kumimoji="1" lang="ja-JP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5281452" y="-63064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kumimoji="1" lang="ja-JP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下矢印 109"/>
          <p:cNvSpPr/>
          <p:nvPr/>
        </p:nvSpPr>
        <p:spPr>
          <a:xfrm>
            <a:off x="4540470" y="2885088"/>
            <a:ext cx="2885089" cy="551793"/>
          </a:xfrm>
          <a:prstGeom prst="downArrow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11" name="正方形/長方形 110"/>
          <p:cNvSpPr/>
          <p:nvPr/>
        </p:nvSpPr>
        <p:spPr>
          <a:xfrm>
            <a:off x="3042745" y="3547239"/>
            <a:ext cx="5785945" cy="819807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相関</a:t>
            </a:r>
            <a:r>
              <a:rPr lang="ja-JP" altLang="en-US" sz="2800" dirty="0" smtClean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係数</a:t>
            </a:r>
            <a:r>
              <a:rPr lang="ja-JP" altLang="en-US" sz="28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が</a:t>
            </a:r>
            <a:r>
              <a:rPr lang="en-US" altLang="ja-JP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0.8</a:t>
            </a:r>
            <a:r>
              <a:rPr lang="ja-JP" altLang="en-US" sz="28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を超える日を抽出</a:t>
            </a:r>
            <a:r>
              <a:rPr lang="en-US" altLang="ja-JP" sz="28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!!</a:t>
            </a:r>
            <a:endParaRPr kumimoji="1" lang="en-US" altLang="ja-JP" sz="2800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112" name="図 111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7746082" y="4419593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13" name="図 112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936785" y="4414333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14" name="図 113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350534" y="4424837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15" name="図 114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149323" y="4419593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16" name="図 115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948106" y="4419593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17" name="図 116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339218" y="4419593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18" name="図 117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57006" y="4419593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19" name="図 118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752149" y="4419593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20" name="図 119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550936" y="4419593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21" name="図 120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138000" y="4419593"/>
            <a:ext cx="720000" cy="7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122" name="テキスト ボックス 121"/>
          <p:cNvSpPr txBox="1"/>
          <p:nvPr/>
        </p:nvSpPr>
        <p:spPr>
          <a:xfrm>
            <a:off x="557046" y="4209391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1340066" y="4186946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2138854" y="4202711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2937637" y="4186946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3752191" y="4202712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4572116" y="4219897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テキスト ボックス 127"/>
          <p:cNvSpPr txBox="1"/>
          <p:nvPr/>
        </p:nvSpPr>
        <p:spPr>
          <a:xfrm>
            <a:off x="5323604" y="4213218"/>
            <a:ext cx="7825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6122392" y="4228983"/>
            <a:ext cx="7825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7015771" y="4213218"/>
            <a:ext cx="4844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7783027" y="4213218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正方形/長方形 132"/>
          <p:cNvSpPr/>
          <p:nvPr/>
        </p:nvSpPr>
        <p:spPr>
          <a:xfrm>
            <a:off x="609601" y="5228896"/>
            <a:ext cx="7714592" cy="819807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全１０日を抽出！！</a:t>
            </a:r>
            <a:endParaRPr kumimoji="1" lang="en-US" altLang="ja-JP" sz="4000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48" name="図 47" descr="スライド番号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7643716" y="5738648"/>
            <a:ext cx="1500283" cy="1119352"/>
          </a:xfrm>
          <a:prstGeom prst="rect">
            <a:avLst/>
          </a:prstGeom>
        </p:spPr>
      </p:pic>
      <p:sp>
        <p:nvSpPr>
          <p:cNvPr id="49" name="テキスト ボックス 48"/>
          <p:cNvSpPr txBox="1"/>
          <p:nvPr/>
        </p:nvSpPr>
        <p:spPr>
          <a:xfrm>
            <a:off x="8021030" y="5691351"/>
            <a:ext cx="1059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22</a:t>
            </a:r>
            <a:endParaRPr kumimoji="1" lang="ja-JP" alt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1" grpId="0" animBg="1"/>
      <p:bldP spid="122" grpId="0" build="allAtOnce"/>
      <p:bldP spid="123" grpId="0" build="allAtOnce"/>
      <p:bldP spid="124" grpId="0" build="allAtOnce"/>
      <p:bldP spid="125" grpId="0" build="allAtOnce"/>
      <p:bldP spid="126" grpId="0" build="allAtOnce"/>
      <p:bldP spid="127" grpId="0" build="allAtOnce"/>
      <p:bldP spid="128" grpId="0" build="allAtOnce"/>
      <p:bldP spid="130" grpId="0" build="allAtOnce"/>
      <p:bldP spid="131" grpId="0" build="allAtOnce"/>
      <p:bldP spid="132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000" y="990600"/>
            <a:ext cx="6942092" cy="5434788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5132" y="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4000" dirty="0">
                <a:latin typeface="HG創英角ｺﾞｼｯｸUB" pitchFamily="49" charset="-128"/>
                <a:ea typeface="HG創英角ｺﾞｼｯｸUB" pitchFamily="49" charset="-128"/>
              </a:rPr>
              <a:t>気温</a:t>
            </a:r>
            <a:r>
              <a:rPr lang="ja-JP" altLang="en-US" sz="4000" dirty="0" smtClean="0">
                <a:latin typeface="HG創英角ｺﾞｼｯｸUB" pitchFamily="49" charset="-128"/>
                <a:ea typeface="HG創英角ｺﾞｼｯｸUB" pitchFamily="49" charset="-128"/>
              </a:rPr>
              <a:t>偏差の移り変わり</a:t>
            </a:r>
            <a:r>
              <a:rPr lang="en-US" altLang="ja-JP" sz="4000" dirty="0" smtClean="0">
                <a:latin typeface="HG創英角ｺﾞｼｯｸUB" pitchFamily="49" charset="-128"/>
                <a:ea typeface="HG創英角ｺﾞｼｯｸUB" pitchFamily="49" charset="-128"/>
              </a:rPr>
              <a:t>(</a:t>
            </a:r>
            <a:r>
              <a:rPr lang="ja-JP" altLang="en-US" sz="4000" dirty="0" smtClean="0">
                <a:latin typeface="HG創英角ｺﾞｼｯｸUB" pitchFamily="49" charset="-128"/>
                <a:ea typeface="HG創英角ｺﾞｼｯｸUB" pitchFamily="49" charset="-128"/>
              </a:rPr>
              <a:t>仙台</a:t>
            </a:r>
            <a:r>
              <a:rPr lang="en-US" altLang="ja-JP" sz="4000" dirty="0" smtClean="0">
                <a:latin typeface="HG創英角ｺﾞｼｯｸUB" pitchFamily="49" charset="-128"/>
                <a:ea typeface="HG創英角ｺﾞｼｯｸUB" pitchFamily="49" charset="-128"/>
              </a:rPr>
              <a:t>)</a:t>
            </a:r>
            <a:endParaRPr lang="ja-JP" altLang="en-US" sz="40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cxnSp>
        <p:nvCxnSpPr>
          <p:cNvPr id="7" name="直線コネクタ 6"/>
          <p:cNvCxnSpPr/>
          <p:nvPr/>
        </p:nvCxnSpPr>
        <p:spPr bwMode="auto">
          <a:xfrm flipH="1" flipV="1">
            <a:off x="3540034" y="1737360"/>
            <a:ext cx="39189" cy="403642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直線コネクタ 7"/>
          <p:cNvCxnSpPr/>
          <p:nvPr/>
        </p:nvCxnSpPr>
        <p:spPr bwMode="auto">
          <a:xfrm flipH="1" flipV="1">
            <a:off x="3130725" y="1746067"/>
            <a:ext cx="39189" cy="403642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右矢印吹き出し 8"/>
          <p:cNvSpPr/>
          <p:nvPr/>
        </p:nvSpPr>
        <p:spPr bwMode="auto">
          <a:xfrm>
            <a:off x="1240971" y="1724297"/>
            <a:ext cx="1802675" cy="61395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6515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地震</a:t>
            </a:r>
            <a:r>
              <a:rPr kumimoji="1" lang="ja-JP" alt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発生</a:t>
            </a:r>
          </a:p>
        </p:txBody>
      </p:sp>
      <p:sp>
        <p:nvSpPr>
          <p:cNvPr id="10" name="左矢印吹き出し 9"/>
          <p:cNvSpPr/>
          <p:nvPr/>
        </p:nvSpPr>
        <p:spPr bwMode="auto">
          <a:xfrm>
            <a:off x="3605348" y="1763486"/>
            <a:ext cx="1724297" cy="56170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8613"/>
            </a:avLst>
          </a:prstGeom>
          <a:solidFill>
            <a:schemeClr val="bg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津波</a:t>
            </a:r>
            <a:r>
              <a: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襲来</a:t>
            </a:r>
          </a:p>
        </p:txBody>
      </p:sp>
      <p:sp>
        <p:nvSpPr>
          <p:cNvPr id="11" name="右矢印 10"/>
          <p:cNvSpPr/>
          <p:nvPr/>
        </p:nvSpPr>
        <p:spPr bwMode="auto">
          <a:xfrm rot="4591006">
            <a:off x="2472147" y="3643232"/>
            <a:ext cx="1489166" cy="19377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ea typeface="ＭＳ Ｐゴシック" pitchFamily="50" charset="-128"/>
            </a:endParaRPr>
          </a:p>
        </p:txBody>
      </p:sp>
      <p:sp>
        <p:nvSpPr>
          <p:cNvPr id="5" name="右矢印 4"/>
          <p:cNvSpPr/>
          <p:nvPr/>
        </p:nvSpPr>
        <p:spPr bwMode="auto">
          <a:xfrm rot="1578219">
            <a:off x="3268401" y="3651304"/>
            <a:ext cx="1201783" cy="213728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08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ea typeface="ＭＳ Ｐゴシック" pitchFamily="50" charset="-128"/>
            </a:endParaRPr>
          </a:p>
        </p:txBody>
      </p:sp>
      <p:sp>
        <p:nvSpPr>
          <p:cNvPr id="14" name="右矢印 13"/>
          <p:cNvSpPr/>
          <p:nvPr/>
        </p:nvSpPr>
        <p:spPr bwMode="auto">
          <a:xfrm rot="1578219">
            <a:off x="4557269" y="4469909"/>
            <a:ext cx="1201783" cy="213728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08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ea typeface="ＭＳ Ｐゴシック" pitchFamily="50" charset="-128"/>
            </a:endParaRPr>
          </a:p>
        </p:txBody>
      </p:sp>
      <p:sp>
        <p:nvSpPr>
          <p:cNvPr id="15" name="右矢印 14"/>
          <p:cNvSpPr/>
          <p:nvPr/>
        </p:nvSpPr>
        <p:spPr bwMode="auto">
          <a:xfrm>
            <a:off x="4309656" y="4579407"/>
            <a:ext cx="1489166" cy="19377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ea typeface="ＭＳ Ｐゴシック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5930537" y="3317966"/>
            <a:ext cx="3213463" cy="2299063"/>
          </a:xfrm>
          <a:prstGeom prst="rect">
            <a:avLst/>
          </a:prstGeom>
          <a:solidFill>
            <a:schemeClr val="bg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ＭＳ Ｐゴシック" pitchFamily="50" charset="-128"/>
              </a:rPr>
              <a:t>地震発生直後は</a:t>
            </a:r>
            <a:endParaRPr kumimoji="1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ea typeface="ＭＳ Ｐゴシック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ＭＳ Ｐゴシック" pitchFamily="50" charset="-128"/>
              </a:rPr>
              <a:t>気温が下降している．</a:t>
            </a:r>
            <a:endParaRPr kumimoji="1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ea typeface="ＭＳ Ｐゴシック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ＭＳ Ｐゴシック" pitchFamily="50" charset="-128"/>
              </a:rPr>
              <a:t>その後数時間後から，</a:t>
            </a:r>
            <a:endParaRPr kumimoji="1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ea typeface="ＭＳ Ｐゴシック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ＭＳ Ｐゴシック" pitchFamily="50" charset="-128"/>
              </a:rPr>
              <a:t>気温の下降が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ＭＳ Ｐゴシック" pitchFamily="50" charset="-128"/>
              </a:rPr>
              <a:t>緩く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ea typeface="ＭＳ Ｐゴシック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ＭＳ Ｐゴシック" pitchFamily="50" charset="-128"/>
              </a:rPr>
              <a:t>なっている</a:t>
            </a: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ea typeface="ＭＳ Ｐゴシック" pitchFamily="50" charset="-128"/>
            </a:endParaRPr>
          </a:p>
        </p:txBody>
      </p:sp>
      <p:sp>
        <p:nvSpPr>
          <p:cNvPr id="13" name="右矢印 12"/>
          <p:cNvSpPr/>
          <p:nvPr/>
        </p:nvSpPr>
        <p:spPr bwMode="auto">
          <a:xfrm rot="17400824">
            <a:off x="1109236" y="3900136"/>
            <a:ext cx="1489166" cy="19377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ea typeface="ＭＳ Ｐゴシック" pitchFamily="50" charset="-128"/>
            </a:endParaRPr>
          </a:p>
        </p:txBody>
      </p:sp>
      <p:sp>
        <p:nvSpPr>
          <p:cNvPr id="17" name="右矢印 16"/>
          <p:cNvSpPr/>
          <p:nvPr/>
        </p:nvSpPr>
        <p:spPr bwMode="auto">
          <a:xfrm rot="17298937">
            <a:off x="1513605" y="4078025"/>
            <a:ext cx="1201783" cy="213728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08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ea typeface="ＭＳ Ｐゴシック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 bwMode="auto">
          <a:xfrm>
            <a:off x="3853541" y="5590903"/>
            <a:ext cx="3344093" cy="1110343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ea typeface="ＭＳ Ｐゴシック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958046" y="5655887"/>
            <a:ext cx="14766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A</a:t>
            </a:r>
            <a:r>
              <a:rPr kumimoji="1" lang="ja-JP" altLang="en-US" sz="1200" dirty="0" smtClean="0"/>
              <a:t>：</a:t>
            </a:r>
            <a:r>
              <a:rPr kumimoji="1" lang="en-US" altLang="ja-JP" sz="1200" dirty="0" smtClean="0"/>
              <a:t>1994</a:t>
            </a:r>
            <a:r>
              <a:rPr kumimoji="1" lang="ja-JP" altLang="en-US" sz="1200" dirty="0" smtClean="0"/>
              <a:t>年</a:t>
            </a:r>
            <a:r>
              <a:rPr kumimoji="1" lang="en-US" altLang="ja-JP" sz="1200" dirty="0" smtClean="0"/>
              <a:t>12</a:t>
            </a:r>
            <a:r>
              <a:rPr kumimoji="1" lang="ja-JP" altLang="en-US" sz="1200" dirty="0" smtClean="0"/>
              <a:t>月</a:t>
            </a:r>
            <a:r>
              <a:rPr kumimoji="1" lang="en-US" altLang="ja-JP" sz="1200" dirty="0" smtClean="0"/>
              <a:t>5</a:t>
            </a:r>
            <a:r>
              <a:rPr kumimoji="1" lang="ja-JP" altLang="en-US" sz="1200" dirty="0" smtClean="0"/>
              <a:t>日</a:t>
            </a:r>
            <a:endParaRPr kumimoji="1" lang="en-US" altLang="ja-JP" sz="1200" dirty="0" smtClean="0"/>
          </a:p>
          <a:p>
            <a:r>
              <a:rPr lang="en-US" altLang="ja-JP" sz="1200" dirty="0" smtClean="0"/>
              <a:t>B</a:t>
            </a:r>
            <a:r>
              <a:rPr lang="ja-JP" altLang="en-US" sz="1200" dirty="0" smtClean="0"/>
              <a:t>：</a:t>
            </a:r>
            <a:r>
              <a:rPr lang="en-US" altLang="ja-JP" sz="1200" dirty="0" smtClean="0"/>
              <a:t>1998</a:t>
            </a:r>
            <a:r>
              <a:rPr lang="ja-JP" altLang="en-US" sz="1200" dirty="0" smtClean="0"/>
              <a:t>年</a:t>
            </a:r>
            <a:r>
              <a:rPr lang="en-US" altLang="ja-JP" sz="1200" dirty="0" smtClean="0"/>
              <a:t>1</a:t>
            </a:r>
            <a:r>
              <a:rPr lang="ja-JP" altLang="en-US" sz="1200" dirty="0" smtClean="0"/>
              <a:t>月</a:t>
            </a:r>
            <a:r>
              <a:rPr lang="en-US" altLang="ja-JP" sz="1200" dirty="0" smtClean="0"/>
              <a:t>6</a:t>
            </a:r>
            <a:r>
              <a:rPr lang="ja-JP" altLang="en-US" sz="1200" dirty="0" smtClean="0"/>
              <a:t>日</a:t>
            </a:r>
            <a:endParaRPr lang="en-US" altLang="ja-JP" sz="1200" dirty="0" smtClean="0"/>
          </a:p>
          <a:p>
            <a:r>
              <a:rPr lang="en-US" altLang="ja-JP" sz="1200" dirty="0" smtClean="0"/>
              <a:t>C</a:t>
            </a:r>
            <a:r>
              <a:rPr lang="ja-JP" altLang="en-US" sz="1200" dirty="0" smtClean="0"/>
              <a:t>：</a:t>
            </a:r>
            <a:r>
              <a:rPr lang="en-US" altLang="ja-JP" sz="1200" dirty="0" smtClean="0"/>
              <a:t>2000</a:t>
            </a:r>
            <a:r>
              <a:rPr lang="ja-JP" altLang="en-US" sz="1200" dirty="0" smtClean="0"/>
              <a:t>年</a:t>
            </a:r>
            <a:r>
              <a:rPr lang="en-US" altLang="ja-JP" sz="1200" dirty="0" smtClean="0"/>
              <a:t>2</a:t>
            </a:r>
            <a:r>
              <a:rPr lang="ja-JP" altLang="en-US" sz="1200" dirty="0" smtClean="0"/>
              <a:t>月</a:t>
            </a:r>
            <a:r>
              <a:rPr lang="en-US" altLang="ja-JP" sz="1200" dirty="0" smtClean="0"/>
              <a:t>2</a:t>
            </a:r>
            <a:r>
              <a:rPr lang="ja-JP" altLang="en-US" sz="1200" dirty="0" smtClean="0"/>
              <a:t>日</a:t>
            </a:r>
            <a:endParaRPr lang="en-US" altLang="ja-JP" sz="1200" dirty="0" smtClean="0"/>
          </a:p>
          <a:p>
            <a:r>
              <a:rPr lang="en-US" altLang="ja-JP" sz="1200" dirty="0" smtClean="0"/>
              <a:t>D</a:t>
            </a:r>
            <a:r>
              <a:rPr lang="ja-JP" altLang="en-US" sz="1200" dirty="0" smtClean="0"/>
              <a:t>：</a:t>
            </a:r>
            <a:r>
              <a:rPr lang="en-US" altLang="ja-JP" sz="1200" dirty="0" smtClean="0"/>
              <a:t>2000</a:t>
            </a:r>
            <a:r>
              <a:rPr lang="ja-JP" altLang="en-US" sz="1200" dirty="0" smtClean="0"/>
              <a:t>年</a:t>
            </a:r>
            <a:r>
              <a:rPr lang="en-US" altLang="ja-JP" sz="1200" dirty="0" smtClean="0"/>
              <a:t>3</a:t>
            </a:r>
            <a:r>
              <a:rPr lang="ja-JP" altLang="en-US" sz="1200" dirty="0" smtClean="0"/>
              <a:t>月</a:t>
            </a:r>
            <a:r>
              <a:rPr lang="en-US" altLang="ja-JP" sz="1200" dirty="0" smtClean="0"/>
              <a:t>13</a:t>
            </a:r>
            <a:r>
              <a:rPr lang="ja-JP" altLang="en-US" sz="1200" dirty="0" smtClean="0"/>
              <a:t>日</a:t>
            </a:r>
            <a:endParaRPr lang="en-US" altLang="ja-JP" sz="1200" dirty="0" smtClean="0"/>
          </a:p>
          <a:p>
            <a:r>
              <a:rPr lang="en-US" altLang="ja-JP" sz="1200" dirty="0" smtClean="0"/>
              <a:t>E</a:t>
            </a:r>
            <a:r>
              <a:rPr lang="ja-JP" altLang="en-US" sz="1200" dirty="0" smtClean="0"/>
              <a:t>：</a:t>
            </a:r>
            <a:r>
              <a:rPr lang="en-US" altLang="ja-JP" sz="1200" dirty="0" smtClean="0"/>
              <a:t>2001</a:t>
            </a:r>
            <a:r>
              <a:rPr lang="ja-JP" altLang="en-US" sz="1200" dirty="0" smtClean="0"/>
              <a:t>年</a:t>
            </a:r>
            <a:r>
              <a:rPr lang="en-US" altLang="ja-JP" sz="1200" dirty="0" smtClean="0"/>
              <a:t>11</a:t>
            </a:r>
            <a:r>
              <a:rPr lang="ja-JP" altLang="en-US" sz="1200" dirty="0" smtClean="0"/>
              <a:t>月</a:t>
            </a:r>
            <a:r>
              <a:rPr lang="en-US" altLang="ja-JP" sz="1200" dirty="0" smtClean="0"/>
              <a:t>14</a:t>
            </a:r>
            <a:r>
              <a:rPr lang="ja-JP" altLang="en-US" sz="1200" dirty="0" smtClean="0"/>
              <a:t>日</a:t>
            </a:r>
            <a:endParaRPr lang="en-US" altLang="ja-JP" sz="1200" dirty="0" smtClean="0"/>
          </a:p>
          <a:p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551714" y="5643154"/>
            <a:ext cx="14927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F</a:t>
            </a:r>
            <a:r>
              <a:rPr kumimoji="1" lang="ja-JP" altLang="en-US" sz="1200" dirty="0" smtClean="0"/>
              <a:t>：</a:t>
            </a:r>
            <a:r>
              <a:rPr kumimoji="1" lang="en-US" altLang="ja-JP" sz="1200" dirty="0" smtClean="0"/>
              <a:t>2002</a:t>
            </a:r>
            <a:r>
              <a:rPr kumimoji="1" lang="ja-JP" altLang="en-US" sz="1200" dirty="0" smtClean="0"/>
              <a:t>年</a:t>
            </a:r>
            <a:r>
              <a:rPr kumimoji="1" lang="en-US" altLang="ja-JP" sz="1200" dirty="0" smtClean="0"/>
              <a:t>1</a:t>
            </a:r>
            <a:r>
              <a:rPr kumimoji="1" lang="ja-JP" altLang="en-US" sz="1200" dirty="0" smtClean="0"/>
              <a:t>月</a:t>
            </a:r>
            <a:r>
              <a:rPr kumimoji="1" lang="en-US" altLang="ja-JP" sz="1200" dirty="0" smtClean="0"/>
              <a:t>11</a:t>
            </a:r>
            <a:r>
              <a:rPr kumimoji="1" lang="ja-JP" altLang="en-US" sz="1200" dirty="0" smtClean="0"/>
              <a:t>日</a:t>
            </a:r>
            <a:endParaRPr kumimoji="1" lang="en-US" altLang="ja-JP" sz="1200" dirty="0" smtClean="0"/>
          </a:p>
          <a:p>
            <a:r>
              <a:rPr kumimoji="1" lang="en-US" altLang="ja-JP" sz="1200" dirty="0" smtClean="0"/>
              <a:t>G</a:t>
            </a:r>
            <a:r>
              <a:rPr kumimoji="1" lang="ja-JP" altLang="en-US" sz="1200" dirty="0" smtClean="0"/>
              <a:t>：</a:t>
            </a:r>
            <a:r>
              <a:rPr kumimoji="1" lang="en-US" altLang="ja-JP" sz="1200" dirty="0" smtClean="0"/>
              <a:t>2002</a:t>
            </a:r>
            <a:r>
              <a:rPr kumimoji="1" lang="ja-JP" altLang="en-US" sz="1200" dirty="0" smtClean="0"/>
              <a:t>年</a:t>
            </a:r>
            <a:r>
              <a:rPr kumimoji="1" lang="en-US" altLang="ja-JP" sz="1200" dirty="0" smtClean="0"/>
              <a:t>11</a:t>
            </a:r>
            <a:r>
              <a:rPr kumimoji="1" lang="ja-JP" altLang="en-US" sz="1200" dirty="0" smtClean="0"/>
              <a:t>月</a:t>
            </a:r>
            <a:r>
              <a:rPr kumimoji="1" lang="en-US" altLang="ja-JP" sz="1200" dirty="0" smtClean="0"/>
              <a:t>13</a:t>
            </a:r>
            <a:r>
              <a:rPr kumimoji="1" lang="ja-JP" altLang="en-US" sz="1200" dirty="0" smtClean="0"/>
              <a:t>日</a:t>
            </a:r>
            <a:endParaRPr kumimoji="1" lang="en-US" altLang="ja-JP" sz="1200" dirty="0" smtClean="0"/>
          </a:p>
          <a:p>
            <a:r>
              <a:rPr lang="en-US" altLang="ja-JP" sz="1200" dirty="0" smtClean="0"/>
              <a:t>H</a:t>
            </a:r>
            <a:r>
              <a:rPr lang="ja-JP" altLang="en-US" sz="1200" dirty="0" smtClean="0"/>
              <a:t>：</a:t>
            </a:r>
            <a:r>
              <a:rPr lang="en-US" altLang="ja-JP" sz="1200" dirty="0" smtClean="0"/>
              <a:t>2006</a:t>
            </a:r>
            <a:r>
              <a:rPr lang="ja-JP" altLang="en-US" sz="1200" dirty="0" smtClean="0"/>
              <a:t>年</a:t>
            </a:r>
            <a:r>
              <a:rPr lang="en-US" altLang="ja-JP" sz="1200" dirty="0" smtClean="0"/>
              <a:t>1</a:t>
            </a:r>
            <a:r>
              <a:rPr lang="ja-JP" altLang="en-US" sz="1200" dirty="0" smtClean="0"/>
              <a:t>月</a:t>
            </a:r>
            <a:r>
              <a:rPr lang="en-US" altLang="ja-JP" sz="1200" dirty="0" smtClean="0"/>
              <a:t>27</a:t>
            </a:r>
            <a:r>
              <a:rPr lang="ja-JP" altLang="en-US" sz="1200" dirty="0" smtClean="0"/>
              <a:t>日</a:t>
            </a:r>
            <a:endParaRPr lang="en-US" altLang="ja-JP" sz="1200" dirty="0" smtClean="0"/>
          </a:p>
          <a:p>
            <a:r>
              <a:rPr kumimoji="1" lang="en-US" altLang="ja-JP" sz="1200" dirty="0" smtClean="0"/>
              <a:t>I</a:t>
            </a:r>
            <a:r>
              <a:rPr kumimoji="1" lang="ja-JP" altLang="en-US" sz="1200" dirty="0" smtClean="0"/>
              <a:t>：</a:t>
            </a:r>
            <a:r>
              <a:rPr kumimoji="1" lang="en-US" altLang="ja-JP" sz="1200" dirty="0" smtClean="0"/>
              <a:t>2006</a:t>
            </a:r>
            <a:r>
              <a:rPr kumimoji="1" lang="ja-JP" altLang="en-US" sz="1200" dirty="0" smtClean="0"/>
              <a:t>年</a:t>
            </a:r>
            <a:r>
              <a:rPr kumimoji="1" lang="en-US" altLang="ja-JP" sz="1200" dirty="0" smtClean="0"/>
              <a:t>2</a:t>
            </a:r>
            <a:r>
              <a:rPr kumimoji="1" lang="ja-JP" altLang="en-US" sz="1200" dirty="0" smtClean="0"/>
              <a:t>月</a:t>
            </a:r>
            <a:r>
              <a:rPr kumimoji="1" lang="en-US" altLang="ja-JP" sz="1200" dirty="0" smtClean="0"/>
              <a:t>3</a:t>
            </a:r>
            <a:r>
              <a:rPr kumimoji="1" lang="ja-JP" altLang="en-US" sz="1200" dirty="0" smtClean="0"/>
              <a:t>日</a:t>
            </a:r>
            <a:endParaRPr kumimoji="1" lang="en-US" altLang="ja-JP" sz="1200" dirty="0" smtClean="0"/>
          </a:p>
          <a:p>
            <a:r>
              <a:rPr lang="en-US" altLang="ja-JP" sz="1200" dirty="0" smtClean="0"/>
              <a:t>J2009</a:t>
            </a:r>
            <a:r>
              <a:rPr lang="ja-JP" altLang="en-US" sz="1200" dirty="0" smtClean="0"/>
              <a:t>年</a:t>
            </a:r>
            <a:r>
              <a:rPr lang="en-US" altLang="ja-JP" sz="1200" dirty="0" smtClean="0"/>
              <a:t>3</a:t>
            </a:r>
            <a:r>
              <a:rPr lang="ja-JP" altLang="en-US" sz="1200" dirty="0" smtClean="0"/>
              <a:t>月</a:t>
            </a:r>
            <a:r>
              <a:rPr lang="en-US" altLang="ja-JP" sz="1200" dirty="0" smtClean="0"/>
              <a:t>27</a:t>
            </a:r>
            <a:r>
              <a:rPr lang="ja-JP" altLang="en-US" sz="1200" dirty="0" smtClean="0"/>
              <a:t>日</a:t>
            </a:r>
            <a:endParaRPr kumimoji="1" lang="ja-JP" altLang="en-US" sz="1200" dirty="0"/>
          </a:p>
        </p:txBody>
      </p:sp>
      <p:pic>
        <p:nvPicPr>
          <p:cNvPr id="19" name="図 18" descr="スライド番号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7643716" y="5738648"/>
            <a:ext cx="1500283" cy="1119352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8021030" y="5691351"/>
            <a:ext cx="1059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23</a:t>
            </a:r>
            <a:endParaRPr kumimoji="1" lang="ja-JP" alt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5" grpId="0" animBg="1"/>
      <p:bldP spid="14" grpId="0" animBg="1"/>
      <p:bldP spid="15" grpId="0" animBg="1"/>
      <p:bldP spid="16" grpId="0" animBg="1"/>
      <p:bldP spid="13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7763" y="3090094"/>
            <a:ext cx="432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894" y="3137223"/>
            <a:ext cx="432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正方形/長方形 8"/>
          <p:cNvSpPr/>
          <p:nvPr/>
        </p:nvSpPr>
        <p:spPr>
          <a:xfrm>
            <a:off x="504497" y="3231931"/>
            <a:ext cx="1923393" cy="2664373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0" name="正方形/長方形 9"/>
          <p:cNvSpPr/>
          <p:nvPr/>
        </p:nvSpPr>
        <p:spPr>
          <a:xfrm>
            <a:off x="2469931" y="3226675"/>
            <a:ext cx="1923393" cy="2664373"/>
          </a:xfrm>
          <a:prstGeom prst="rect">
            <a:avLst/>
          </a:prstGeom>
          <a:solidFill>
            <a:srgbClr val="00B0F0">
              <a:alpha val="50000"/>
            </a:srgbClr>
          </a:solidFill>
          <a:ln w="508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1" name="正方形/長方形 10"/>
          <p:cNvSpPr/>
          <p:nvPr/>
        </p:nvSpPr>
        <p:spPr>
          <a:xfrm>
            <a:off x="4913587" y="3226676"/>
            <a:ext cx="1923393" cy="2664373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2" name="正方形/長方形 11"/>
          <p:cNvSpPr/>
          <p:nvPr/>
        </p:nvSpPr>
        <p:spPr>
          <a:xfrm>
            <a:off x="6879021" y="3221420"/>
            <a:ext cx="1923393" cy="2664373"/>
          </a:xfrm>
          <a:prstGeom prst="rect">
            <a:avLst/>
          </a:prstGeom>
          <a:solidFill>
            <a:srgbClr val="00B0F0">
              <a:alpha val="50000"/>
            </a:srgbClr>
          </a:solidFill>
          <a:ln w="508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cxnSp>
        <p:nvCxnSpPr>
          <p:cNvPr id="14" name="直線コネクタ 13"/>
          <p:cNvCxnSpPr/>
          <p:nvPr/>
        </p:nvCxnSpPr>
        <p:spPr>
          <a:xfrm flipH="1">
            <a:off x="2427891" y="2238703"/>
            <a:ext cx="31530" cy="3641835"/>
          </a:xfrm>
          <a:prstGeom prst="line">
            <a:avLst/>
          </a:prstGeom>
          <a:ln w="762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H="1">
            <a:off x="6836980" y="2249213"/>
            <a:ext cx="31531" cy="3641835"/>
          </a:xfrm>
          <a:prstGeom prst="line">
            <a:avLst/>
          </a:prstGeom>
          <a:ln w="762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394141" y="6053956"/>
            <a:ext cx="6842233" cy="725214"/>
          </a:xfrm>
          <a:prstGeom prst="rect">
            <a:avLst/>
          </a:prstGeom>
          <a:solidFill>
            <a:schemeClr val="bg1"/>
          </a:solidFill>
          <a:ln w="793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仙台における</a:t>
            </a:r>
            <a:r>
              <a:rPr kumimoji="1" lang="ja-JP" altLang="en-US" sz="4000" dirty="0" smtClean="0">
                <a:solidFill>
                  <a:srgbClr val="0000CC"/>
                </a:solidFill>
                <a:latin typeface="HG創英角ｺﾞｼｯｸUB" pitchFamily="49" charset="-128"/>
                <a:ea typeface="HG創英角ｺﾞｼｯｸUB" pitchFamily="49" charset="-128"/>
              </a:rPr>
              <a:t>気温変動</a:t>
            </a:r>
            <a:r>
              <a:rPr kumimoji="1" lang="en-US" altLang="ja-JP" sz="36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(3</a:t>
            </a:r>
            <a:r>
              <a:rPr kumimoji="1" lang="ja-JP" altLang="en-US" sz="36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月</a:t>
            </a:r>
            <a:r>
              <a:rPr kumimoji="1" lang="en-US" altLang="ja-JP" sz="36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11</a:t>
            </a:r>
            <a:r>
              <a:rPr kumimoji="1" lang="ja-JP" altLang="en-US" sz="36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日</a:t>
            </a:r>
            <a:r>
              <a:rPr kumimoji="1" lang="en-US" altLang="ja-JP" sz="36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)</a:t>
            </a:r>
            <a:endParaRPr kumimoji="1" lang="ja-JP" altLang="en-US" sz="2000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9" name="左矢印吹き出し 18"/>
          <p:cNvSpPr/>
          <p:nvPr/>
        </p:nvSpPr>
        <p:spPr>
          <a:xfrm rot="10800000">
            <a:off x="3463158" y="1933904"/>
            <a:ext cx="3153104" cy="709448"/>
          </a:xfrm>
          <a:prstGeom prst="leftArrowCallout">
            <a:avLst>
              <a:gd name="adj1" fmla="val 25000"/>
              <a:gd name="adj2" fmla="val 25000"/>
              <a:gd name="adj3" fmla="val 27222"/>
              <a:gd name="adj4" fmla="val 8282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8" name="左矢印吹き出し 17"/>
          <p:cNvSpPr/>
          <p:nvPr/>
        </p:nvSpPr>
        <p:spPr>
          <a:xfrm>
            <a:off x="2774730" y="1939159"/>
            <a:ext cx="3294994" cy="70944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282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ja-JP" altLang="en-US" sz="28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HG創英角ｺﾞｼｯｸUB" pitchFamily="49" charset="-128"/>
                <a:ea typeface="HG創英角ｺﾞｼｯｸUB" pitchFamily="49" charset="-128"/>
              </a:rPr>
              <a:t>大津波</a:t>
            </a:r>
            <a:r>
              <a:rPr lang="ja-JP" altLang="en-US" sz="26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襲来</a:t>
            </a:r>
            <a:r>
              <a:rPr lang="en-US" altLang="ja-JP" sz="26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(16</a:t>
            </a:r>
            <a:r>
              <a:rPr lang="ja-JP" altLang="en-US" sz="26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時</a:t>
            </a:r>
            <a:r>
              <a:rPr lang="en-US" altLang="ja-JP" sz="26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)</a:t>
            </a:r>
            <a:endParaRPr kumimoji="1" lang="ja-JP" altLang="en-US" sz="2600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176345" y="4093779"/>
            <a:ext cx="1576552" cy="9091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ja-JP" altLang="en-US" sz="28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HG創英角ｺﾞｼｯｸUB" pitchFamily="49" charset="-128"/>
                <a:ea typeface="HG創英角ｺﾞｼｯｸUB" pitchFamily="49" charset="-128"/>
              </a:rPr>
              <a:t>大津波</a:t>
            </a:r>
            <a:endParaRPr lang="en-US" altLang="ja-JP" sz="2800" dirty="0" smtClean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襲来前</a:t>
            </a:r>
            <a:endParaRPr kumimoji="1" lang="ja-JP" altLang="en-US" sz="2800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646387" y="4167351"/>
            <a:ext cx="1576552" cy="9091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ja-JP" altLang="en-US" sz="28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HG創英角ｺﾞｼｯｸUB" pitchFamily="49" charset="-128"/>
                <a:ea typeface="HG創英角ｺﾞｼｯｸUB" pitchFamily="49" charset="-128"/>
              </a:rPr>
              <a:t>大津波</a:t>
            </a:r>
            <a:endParaRPr lang="en-US" altLang="ja-JP" sz="2800" dirty="0" smtClean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襲来前</a:t>
            </a:r>
            <a:endParaRPr kumimoji="1" lang="ja-JP" altLang="en-US" sz="2800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6968359" y="3957144"/>
            <a:ext cx="1734207" cy="113511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ja-JP" altLang="en-US" sz="28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HG創英角ｺﾞｼｯｸUB" pitchFamily="49" charset="-128"/>
                <a:ea typeface="HG創英角ｺﾞｼｯｸUB" pitchFamily="49" charset="-128"/>
              </a:rPr>
              <a:t>大津波</a:t>
            </a:r>
            <a:endParaRPr lang="en-US" altLang="ja-JP" sz="2800" dirty="0" smtClean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襲来後</a:t>
            </a:r>
            <a:endParaRPr kumimoji="1" lang="ja-JP" altLang="en-US" sz="2800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2580290" y="4014950"/>
            <a:ext cx="1734207" cy="113511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ja-JP" altLang="en-US" sz="28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HG創英角ｺﾞｼｯｸUB" pitchFamily="49" charset="-128"/>
                <a:ea typeface="HG創英角ｺﾞｼｯｸUB" pitchFamily="49" charset="-128"/>
              </a:rPr>
              <a:t>大津波</a:t>
            </a:r>
            <a:endParaRPr lang="en-US" altLang="ja-JP" sz="2800" dirty="0" smtClean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襲来後</a:t>
            </a:r>
            <a:endParaRPr kumimoji="1" lang="ja-JP" altLang="en-US" sz="2800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26" name="雲 25"/>
          <p:cNvSpPr/>
          <p:nvPr/>
        </p:nvSpPr>
        <p:spPr>
          <a:xfrm>
            <a:off x="1497724" y="2506717"/>
            <a:ext cx="2286000" cy="977462"/>
          </a:xfrm>
          <a:prstGeom prst="cloud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本震日</a:t>
            </a:r>
            <a:endParaRPr kumimoji="1" lang="ja-JP" altLang="en-US" sz="3200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27" name="雲 26"/>
          <p:cNvSpPr/>
          <p:nvPr/>
        </p:nvSpPr>
        <p:spPr>
          <a:xfrm>
            <a:off x="5770179" y="2490952"/>
            <a:ext cx="2286000" cy="1145627"/>
          </a:xfrm>
          <a:prstGeom prst="cloud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抽出日</a:t>
            </a:r>
            <a:endParaRPr kumimoji="1" lang="en-US" altLang="ja-JP" sz="2800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A</a:t>
            </a:r>
            <a:r>
              <a:rPr kumimoji="1" lang="ja-JP" altLang="en-US" sz="28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～</a:t>
            </a:r>
            <a:r>
              <a:rPr kumimoji="1" lang="en-US" altLang="ja-JP" sz="28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J</a:t>
            </a:r>
            <a:endParaRPr kumimoji="1" lang="ja-JP" altLang="en-US" sz="2800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378373" y="1276999"/>
            <a:ext cx="1576552" cy="14189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ja-JP" altLang="en-US" sz="32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HG創英角ｺﾞｼｯｸUB" pitchFamily="49" charset="-128"/>
                <a:ea typeface="HG創英角ｺﾞｼｯｸUB" pitchFamily="49" charset="-128"/>
              </a:rPr>
              <a:t>大津波</a:t>
            </a:r>
            <a:endParaRPr lang="en-US" altLang="ja-JP" sz="3200" dirty="0" smtClean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襲来</a:t>
            </a:r>
            <a:r>
              <a:rPr lang="ja-JP" altLang="en-US" sz="4400" u="sng" dirty="0" smtClean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前</a:t>
            </a:r>
            <a:endParaRPr lang="en-US" altLang="ja-JP" sz="2800" u="sng" dirty="0" smtClean="0">
              <a:solidFill>
                <a:srgbClr val="FF0000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0" y="0"/>
            <a:ext cx="9144000" cy="105629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rgbClr val="0000CC"/>
                </a:solidFill>
                <a:latin typeface="HG創英角ｺﾞｼｯｸUB" pitchFamily="49" charset="-128"/>
                <a:ea typeface="HG創英角ｺﾞｼｯｸUB" pitchFamily="49" charset="-128"/>
              </a:rPr>
              <a:t>気圧変動</a:t>
            </a:r>
            <a:r>
              <a:rPr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が同じ日同士で，気温変動の相関を取れば</a:t>
            </a:r>
            <a:r>
              <a:rPr lang="ja-JP" altLang="en-US" sz="2800" u="sng" dirty="0" smtClean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高い</a:t>
            </a:r>
            <a:r>
              <a:rPr lang="ja-JP" altLang="en-US" u="sng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はず</a:t>
            </a:r>
            <a:endParaRPr lang="en-US" altLang="ja-JP" u="sng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もし相関が高くなかったら，</a:t>
            </a:r>
            <a:r>
              <a:rPr kumimoji="1" lang="ja-JP" altLang="en-US" sz="2800" dirty="0" smtClean="0">
                <a:solidFill>
                  <a:srgbClr val="009900"/>
                </a:solidFill>
                <a:latin typeface="HG創英角ｺﾞｼｯｸUB" pitchFamily="49" charset="-128"/>
                <a:ea typeface="HG創英角ｺﾞｼｯｸUB" pitchFamily="49" charset="-128"/>
              </a:rPr>
              <a:t>気圧変動以外の影響</a:t>
            </a:r>
            <a:r>
              <a:rPr kumimoji="1"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がある！？</a:t>
            </a:r>
          </a:p>
        </p:txBody>
      </p:sp>
      <p:sp>
        <p:nvSpPr>
          <p:cNvPr id="34" name="円/楕円 33"/>
          <p:cNvSpPr/>
          <p:nvPr/>
        </p:nvSpPr>
        <p:spPr>
          <a:xfrm>
            <a:off x="7026166" y="1224455"/>
            <a:ext cx="1734207" cy="1676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ja-JP" altLang="en-US" sz="32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HG創英角ｺﾞｼｯｸUB" pitchFamily="49" charset="-128"/>
                <a:ea typeface="HG創英角ｺﾞｼｯｸUB" pitchFamily="49" charset="-128"/>
              </a:rPr>
              <a:t>大津波</a:t>
            </a:r>
            <a:endParaRPr lang="en-US" altLang="ja-JP" sz="3200" dirty="0" smtClean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襲来</a:t>
            </a:r>
            <a:r>
              <a:rPr lang="ja-JP" altLang="en-US" sz="4400" u="sng" dirty="0" smtClean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後</a:t>
            </a:r>
            <a:endParaRPr lang="en-US" altLang="ja-JP" sz="2800" u="sng" dirty="0" smtClean="0">
              <a:solidFill>
                <a:srgbClr val="FF0000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22" name="図 21" descr="スライド番号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7643716" y="5738648"/>
            <a:ext cx="1500283" cy="1119352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8021030" y="5691351"/>
            <a:ext cx="1059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24</a:t>
            </a:r>
            <a:endParaRPr kumimoji="1" lang="ja-JP" alt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30" name="左右矢印 29"/>
          <p:cNvSpPr/>
          <p:nvPr/>
        </p:nvSpPr>
        <p:spPr>
          <a:xfrm>
            <a:off x="2149433" y="1033153"/>
            <a:ext cx="4660800" cy="1258785"/>
          </a:xfrm>
          <a:prstGeom prst="leftRight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</a:gra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ja-JP" altLang="en-US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気温変動</a:t>
            </a:r>
            <a:r>
              <a:rPr kumimoji="1"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の</a:t>
            </a:r>
            <a:r>
              <a:rPr kumimoji="1" lang="ja-JP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相関比較</a:t>
            </a:r>
            <a:endParaRPr kumimoji="1" lang="ja-JP" altLang="en-US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itchFamily="49" charset="-128"/>
              <a:ea typeface="HG創英角ｺﾞｼｯｸUB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1" grpId="0" animBg="1"/>
      <p:bldP spid="23" grpId="0" animBg="1"/>
      <p:bldP spid="24" grpId="0" animBg="1"/>
      <p:bldP spid="25" grpId="0" animBg="1"/>
      <p:bldP spid="28" grpId="0" animBg="1"/>
      <p:bldP spid="33" grpId="0" animBg="1"/>
      <p:bldP spid="34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 19"/>
          <p:cNvSpPr/>
          <p:nvPr/>
        </p:nvSpPr>
        <p:spPr bwMode="auto">
          <a:xfrm>
            <a:off x="313506" y="4883683"/>
            <a:ext cx="4127864" cy="1201783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541418" y="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3200" b="1" dirty="0" smtClean="0"/>
              <a:t>本震日と抽出日</a:t>
            </a:r>
            <a:r>
              <a:rPr lang="en-US" altLang="ja-JP" sz="3200" b="1" dirty="0" smtClean="0"/>
              <a:t>(A</a:t>
            </a:r>
            <a:r>
              <a:rPr lang="ja-JP" altLang="en-US" sz="3200" b="1" dirty="0" smtClean="0"/>
              <a:t>～</a:t>
            </a:r>
            <a:r>
              <a:rPr lang="en-US" altLang="ja-JP" sz="3200" b="1" dirty="0" smtClean="0"/>
              <a:t>J)</a:t>
            </a:r>
            <a:br>
              <a:rPr lang="en-US" altLang="ja-JP" sz="3200" b="1" dirty="0" smtClean="0"/>
            </a:br>
            <a:r>
              <a:rPr lang="ja-JP" altLang="en-US" sz="3200" b="1" dirty="0" smtClean="0"/>
              <a:t>の相関関係</a:t>
            </a:r>
            <a:r>
              <a:rPr lang="en-US" altLang="ja-JP" sz="3200" b="1" dirty="0" smtClean="0"/>
              <a:t>(</a:t>
            </a:r>
            <a:r>
              <a:rPr lang="ja-JP" altLang="en-US" sz="3200" b="1" dirty="0" smtClean="0"/>
              <a:t>仙台</a:t>
            </a:r>
            <a:r>
              <a:rPr lang="en-US" altLang="ja-JP" sz="3200" b="1" dirty="0" smtClean="0"/>
              <a:t>)</a:t>
            </a:r>
            <a:endParaRPr lang="ja-JP" altLang="en-US" sz="32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6290"/>
            <a:ext cx="4577957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6043" y="3144261"/>
            <a:ext cx="4577957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正方形/長方形 12"/>
          <p:cNvSpPr/>
          <p:nvPr/>
        </p:nvSpPr>
        <p:spPr bwMode="auto">
          <a:xfrm>
            <a:off x="4132037" y="2222938"/>
            <a:ext cx="1658112" cy="858906"/>
          </a:xfrm>
          <a:prstGeom prst="rect">
            <a:avLst/>
          </a:prstGeom>
          <a:solidFill>
            <a:schemeClr val="bg1"/>
          </a:solidFill>
          <a:ln w="50800" cap="rnd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ＭＳ Ｐゴシック" pitchFamily="50" charset="-128"/>
              </a:rPr>
              <a:t>相関係数</a:t>
            </a:r>
            <a:endParaRPr kumimoji="1" lang="en-US" altLang="ja-JP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ea typeface="ＭＳ Ｐゴシック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０．９０</a:t>
            </a:r>
            <a:endParaRPr kumimoji="1" lang="ja-JP" alt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7296702" y="2333297"/>
            <a:ext cx="1658112" cy="771459"/>
          </a:xfrm>
          <a:prstGeom prst="rect">
            <a:avLst/>
          </a:prstGeom>
          <a:solidFill>
            <a:schemeClr val="bg1"/>
          </a:solidFill>
          <a:ln w="50800" cap="rnd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ＭＳ Ｐゴシック" pitchFamily="50" charset="-128"/>
              </a:rPr>
              <a:t>相関係数</a:t>
            </a:r>
            <a:endParaRPr kumimoji="1" lang="en-US" altLang="ja-JP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ea typeface="ＭＳ Ｐゴシック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０．６１</a:t>
            </a:r>
            <a:endParaRPr kumimoji="1" lang="ja-JP" alt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5" name="下矢印 14"/>
          <p:cNvSpPr/>
          <p:nvPr/>
        </p:nvSpPr>
        <p:spPr bwMode="auto">
          <a:xfrm rot="18856822">
            <a:off x="3213879" y="3168003"/>
            <a:ext cx="1377683" cy="1543356"/>
          </a:xfrm>
          <a:prstGeom prst="downArrow">
            <a:avLst/>
          </a:prstGeom>
          <a:solidFill>
            <a:schemeClr val="accent1">
              <a:lumMod val="9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ea typeface="ＭＳ Ｐゴシック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82421" y="4926602"/>
            <a:ext cx="178961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A</a:t>
            </a:r>
            <a:r>
              <a:rPr kumimoji="1" lang="ja-JP" altLang="en-US" sz="1400" dirty="0" smtClean="0"/>
              <a:t>：</a:t>
            </a:r>
            <a:r>
              <a:rPr kumimoji="1" lang="en-US" altLang="ja-JP" sz="1400" dirty="0" smtClean="0"/>
              <a:t>1994</a:t>
            </a:r>
            <a:r>
              <a:rPr kumimoji="1" lang="ja-JP" altLang="en-US" sz="1400" dirty="0" smtClean="0"/>
              <a:t>年</a:t>
            </a:r>
            <a:r>
              <a:rPr kumimoji="1" lang="en-US" altLang="ja-JP" sz="1400" dirty="0" smtClean="0"/>
              <a:t>12</a:t>
            </a:r>
            <a:r>
              <a:rPr kumimoji="1" lang="ja-JP" altLang="en-US" sz="1400" dirty="0" smtClean="0"/>
              <a:t>月</a:t>
            </a:r>
            <a:r>
              <a:rPr kumimoji="1" lang="en-US" altLang="ja-JP" sz="1400" dirty="0" smtClean="0"/>
              <a:t>5</a:t>
            </a:r>
            <a:r>
              <a:rPr kumimoji="1" lang="ja-JP" altLang="en-US" sz="1400" dirty="0" smtClean="0"/>
              <a:t>日</a:t>
            </a:r>
            <a:endParaRPr kumimoji="1" lang="en-US" altLang="ja-JP" sz="1400" dirty="0" smtClean="0"/>
          </a:p>
          <a:p>
            <a:r>
              <a:rPr lang="en-US" altLang="ja-JP" sz="1400" dirty="0" smtClean="0"/>
              <a:t>B</a:t>
            </a:r>
            <a:r>
              <a:rPr lang="ja-JP" altLang="en-US" sz="1400" dirty="0" smtClean="0"/>
              <a:t>：</a:t>
            </a:r>
            <a:r>
              <a:rPr lang="en-US" altLang="ja-JP" sz="1400" dirty="0" smtClean="0"/>
              <a:t>1998</a:t>
            </a:r>
            <a:r>
              <a:rPr lang="ja-JP" altLang="en-US" sz="1400" dirty="0" smtClean="0"/>
              <a:t>年</a:t>
            </a:r>
            <a:r>
              <a:rPr lang="en-US" altLang="ja-JP" sz="1400" dirty="0" smtClean="0"/>
              <a:t>1</a:t>
            </a:r>
            <a:r>
              <a:rPr lang="ja-JP" altLang="en-US" sz="1400" dirty="0" smtClean="0"/>
              <a:t>月</a:t>
            </a:r>
            <a:r>
              <a:rPr lang="en-US" altLang="ja-JP" sz="1400" dirty="0" smtClean="0"/>
              <a:t>6</a:t>
            </a:r>
            <a:r>
              <a:rPr lang="ja-JP" altLang="en-US" sz="1400" dirty="0" smtClean="0"/>
              <a:t>日</a:t>
            </a:r>
            <a:endParaRPr lang="en-US" altLang="ja-JP" sz="1400" dirty="0" smtClean="0"/>
          </a:p>
          <a:p>
            <a:r>
              <a:rPr lang="en-US" altLang="ja-JP" sz="1400" dirty="0" smtClean="0"/>
              <a:t>C</a:t>
            </a:r>
            <a:r>
              <a:rPr lang="ja-JP" altLang="en-US" sz="1400" dirty="0" smtClean="0"/>
              <a:t>：</a:t>
            </a:r>
            <a:r>
              <a:rPr lang="en-US" altLang="ja-JP" sz="1400" dirty="0" smtClean="0"/>
              <a:t>2000</a:t>
            </a:r>
            <a:r>
              <a:rPr lang="ja-JP" altLang="en-US" sz="1400" dirty="0" smtClean="0"/>
              <a:t>年</a:t>
            </a:r>
            <a:r>
              <a:rPr lang="en-US" altLang="ja-JP" sz="1400" dirty="0" smtClean="0"/>
              <a:t>2</a:t>
            </a:r>
            <a:r>
              <a:rPr lang="ja-JP" altLang="en-US" sz="1400" dirty="0" smtClean="0"/>
              <a:t>月</a:t>
            </a:r>
            <a:r>
              <a:rPr lang="en-US" altLang="ja-JP" sz="1400" dirty="0" smtClean="0"/>
              <a:t>2</a:t>
            </a:r>
            <a:r>
              <a:rPr lang="ja-JP" altLang="en-US" sz="1400" dirty="0" smtClean="0"/>
              <a:t>日</a:t>
            </a:r>
            <a:endParaRPr lang="en-US" altLang="ja-JP" sz="1400" dirty="0" smtClean="0"/>
          </a:p>
          <a:p>
            <a:r>
              <a:rPr lang="en-US" altLang="ja-JP" sz="1400" dirty="0" smtClean="0"/>
              <a:t>D</a:t>
            </a:r>
            <a:r>
              <a:rPr lang="ja-JP" altLang="en-US" sz="1400" dirty="0" smtClean="0"/>
              <a:t>：</a:t>
            </a:r>
            <a:r>
              <a:rPr lang="en-US" altLang="ja-JP" sz="1400" dirty="0" smtClean="0"/>
              <a:t>2000</a:t>
            </a:r>
            <a:r>
              <a:rPr lang="ja-JP" altLang="en-US" sz="1400" dirty="0" smtClean="0"/>
              <a:t>年</a:t>
            </a:r>
            <a:r>
              <a:rPr lang="en-US" altLang="ja-JP" sz="1400" dirty="0" smtClean="0"/>
              <a:t>3</a:t>
            </a:r>
            <a:r>
              <a:rPr lang="ja-JP" altLang="en-US" sz="1400" dirty="0" smtClean="0"/>
              <a:t>月</a:t>
            </a:r>
            <a:r>
              <a:rPr lang="en-US" altLang="ja-JP" sz="1400" dirty="0" smtClean="0"/>
              <a:t>13</a:t>
            </a:r>
            <a:r>
              <a:rPr lang="ja-JP" altLang="en-US" sz="1400" dirty="0" smtClean="0"/>
              <a:t>日</a:t>
            </a:r>
            <a:endParaRPr lang="en-US" altLang="ja-JP" sz="1400" dirty="0" smtClean="0"/>
          </a:p>
          <a:p>
            <a:r>
              <a:rPr lang="en-US" altLang="ja-JP" sz="1400" dirty="0" smtClean="0"/>
              <a:t>E</a:t>
            </a:r>
            <a:r>
              <a:rPr lang="ja-JP" altLang="en-US" sz="1400" dirty="0" smtClean="0"/>
              <a:t>：</a:t>
            </a:r>
            <a:r>
              <a:rPr lang="en-US" altLang="ja-JP" sz="1400" dirty="0" smtClean="0"/>
              <a:t>2001</a:t>
            </a:r>
            <a:r>
              <a:rPr lang="ja-JP" altLang="en-US" sz="1400" dirty="0" smtClean="0"/>
              <a:t>年</a:t>
            </a:r>
            <a:r>
              <a:rPr lang="en-US" altLang="ja-JP" sz="1400" dirty="0" smtClean="0"/>
              <a:t>11</a:t>
            </a:r>
            <a:r>
              <a:rPr lang="ja-JP" altLang="en-US" sz="1400" dirty="0" smtClean="0"/>
              <a:t>月</a:t>
            </a:r>
            <a:r>
              <a:rPr lang="en-US" altLang="ja-JP" sz="1400" dirty="0" smtClean="0"/>
              <a:t>14</a:t>
            </a:r>
            <a:r>
              <a:rPr lang="ja-JP" altLang="en-US" sz="1400" dirty="0" smtClean="0"/>
              <a:t>日</a:t>
            </a:r>
            <a:endParaRPr lang="en-US" altLang="ja-JP" sz="1400" dirty="0" smtClean="0"/>
          </a:p>
          <a:p>
            <a:endParaRPr kumimoji="1" lang="ja-JP" altLang="en-US" sz="28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486899" y="4905761"/>
            <a:ext cx="171553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F</a:t>
            </a:r>
            <a:r>
              <a:rPr kumimoji="1" lang="ja-JP" altLang="en-US" sz="1400" dirty="0" smtClean="0"/>
              <a:t>：</a:t>
            </a:r>
            <a:r>
              <a:rPr kumimoji="1" lang="en-US" altLang="ja-JP" sz="1400" dirty="0" smtClean="0"/>
              <a:t>2002</a:t>
            </a:r>
            <a:r>
              <a:rPr kumimoji="1" lang="ja-JP" altLang="en-US" sz="1400" dirty="0" smtClean="0"/>
              <a:t>年</a:t>
            </a:r>
            <a:r>
              <a:rPr kumimoji="1" lang="en-US" altLang="ja-JP" sz="1400" dirty="0" smtClean="0"/>
              <a:t>1</a:t>
            </a:r>
            <a:r>
              <a:rPr kumimoji="1" lang="ja-JP" altLang="en-US" sz="1400" dirty="0" smtClean="0"/>
              <a:t>月</a:t>
            </a:r>
            <a:r>
              <a:rPr kumimoji="1" lang="en-US" altLang="ja-JP" sz="1400" dirty="0" smtClean="0"/>
              <a:t>11</a:t>
            </a:r>
            <a:r>
              <a:rPr kumimoji="1" lang="ja-JP" altLang="en-US" sz="1400" dirty="0" smtClean="0"/>
              <a:t>日</a:t>
            </a:r>
            <a:endParaRPr kumimoji="1" lang="en-US" altLang="ja-JP" sz="1400" dirty="0" smtClean="0"/>
          </a:p>
          <a:p>
            <a:r>
              <a:rPr kumimoji="1" lang="en-US" altLang="ja-JP" sz="1400" dirty="0" smtClean="0"/>
              <a:t>G</a:t>
            </a:r>
            <a:r>
              <a:rPr kumimoji="1" lang="ja-JP" altLang="en-US" sz="1400" dirty="0" smtClean="0"/>
              <a:t>：</a:t>
            </a:r>
            <a:r>
              <a:rPr kumimoji="1" lang="en-US" altLang="ja-JP" sz="1400" dirty="0" smtClean="0"/>
              <a:t>2002</a:t>
            </a:r>
            <a:r>
              <a:rPr kumimoji="1" lang="ja-JP" altLang="en-US" sz="1400" dirty="0" smtClean="0"/>
              <a:t>年</a:t>
            </a:r>
            <a:r>
              <a:rPr kumimoji="1" lang="en-US" altLang="ja-JP" sz="1400" dirty="0" smtClean="0"/>
              <a:t>11</a:t>
            </a:r>
            <a:r>
              <a:rPr kumimoji="1" lang="ja-JP" altLang="en-US" sz="1400" dirty="0" smtClean="0"/>
              <a:t>月</a:t>
            </a:r>
            <a:r>
              <a:rPr kumimoji="1" lang="en-US" altLang="ja-JP" sz="1400" dirty="0" smtClean="0"/>
              <a:t>13</a:t>
            </a:r>
            <a:r>
              <a:rPr kumimoji="1" lang="ja-JP" altLang="en-US" sz="1400" dirty="0" smtClean="0"/>
              <a:t>日</a:t>
            </a:r>
            <a:endParaRPr kumimoji="1" lang="en-US" altLang="ja-JP" sz="1400" dirty="0" smtClean="0"/>
          </a:p>
          <a:p>
            <a:r>
              <a:rPr lang="en-US" altLang="ja-JP" sz="1400" dirty="0" smtClean="0"/>
              <a:t>H</a:t>
            </a:r>
            <a:r>
              <a:rPr lang="ja-JP" altLang="en-US" sz="1400" dirty="0" smtClean="0"/>
              <a:t>：</a:t>
            </a:r>
            <a:r>
              <a:rPr lang="en-US" altLang="ja-JP" sz="1400" dirty="0" smtClean="0"/>
              <a:t>2006</a:t>
            </a:r>
            <a:r>
              <a:rPr lang="ja-JP" altLang="en-US" sz="1400" dirty="0" smtClean="0"/>
              <a:t>年</a:t>
            </a:r>
            <a:r>
              <a:rPr lang="en-US" altLang="ja-JP" sz="1400" dirty="0" smtClean="0"/>
              <a:t>1</a:t>
            </a:r>
            <a:r>
              <a:rPr lang="ja-JP" altLang="en-US" sz="1400" dirty="0" smtClean="0"/>
              <a:t>月</a:t>
            </a:r>
            <a:r>
              <a:rPr lang="en-US" altLang="ja-JP" sz="1400" dirty="0" smtClean="0"/>
              <a:t>27</a:t>
            </a:r>
            <a:r>
              <a:rPr lang="ja-JP" altLang="en-US" sz="1400" dirty="0" smtClean="0"/>
              <a:t>日</a:t>
            </a:r>
            <a:endParaRPr lang="en-US" altLang="ja-JP" sz="1400" dirty="0" smtClean="0"/>
          </a:p>
          <a:p>
            <a:r>
              <a:rPr kumimoji="1" lang="en-US" altLang="ja-JP" sz="1400" dirty="0" smtClean="0"/>
              <a:t>I</a:t>
            </a:r>
            <a:r>
              <a:rPr kumimoji="1" lang="ja-JP" altLang="en-US" sz="1400" dirty="0" smtClean="0"/>
              <a:t>：</a:t>
            </a:r>
            <a:r>
              <a:rPr kumimoji="1" lang="en-US" altLang="ja-JP" sz="1400" dirty="0" smtClean="0"/>
              <a:t>2006</a:t>
            </a:r>
            <a:r>
              <a:rPr kumimoji="1" lang="ja-JP" altLang="en-US" sz="1400" dirty="0" smtClean="0"/>
              <a:t>年</a:t>
            </a:r>
            <a:r>
              <a:rPr kumimoji="1" lang="en-US" altLang="ja-JP" sz="1400" dirty="0" smtClean="0"/>
              <a:t>2</a:t>
            </a:r>
            <a:r>
              <a:rPr kumimoji="1" lang="ja-JP" altLang="en-US" sz="1400" dirty="0" smtClean="0"/>
              <a:t>月</a:t>
            </a:r>
            <a:r>
              <a:rPr kumimoji="1" lang="en-US" altLang="ja-JP" sz="1400" dirty="0" smtClean="0"/>
              <a:t>3</a:t>
            </a:r>
            <a:r>
              <a:rPr kumimoji="1" lang="ja-JP" altLang="en-US" sz="1400" dirty="0" smtClean="0"/>
              <a:t>日</a:t>
            </a:r>
            <a:endParaRPr kumimoji="1" lang="en-US" altLang="ja-JP" sz="1400" dirty="0" smtClean="0"/>
          </a:p>
          <a:p>
            <a:r>
              <a:rPr lang="en-US" altLang="ja-JP" sz="1400" dirty="0" smtClean="0"/>
              <a:t>J:2009</a:t>
            </a:r>
            <a:r>
              <a:rPr lang="ja-JP" altLang="en-US" sz="1400" dirty="0" smtClean="0"/>
              <a:t>年</a:t>
            </a:r>
            <a:r>
              <a:rPr lang="en-US" altLang="ja-JP" sz="1400" dirty="0" smtClean="0"/>
              <a:t>3</a:t>
            </a:r>
            <a:r>
              <a:rPr lang="ja-JP" altLang="en-US" sz="1400" dirty="0" smtClean="0"/>
              <a:t>月</a:t>
            </a:r>
            <a:r>
              <a:rPr lang="en-US" altLang="ja-JP" sz="1400" dirty="0" smtClean="0"/>
              <a:t>27</a:t>
            </a:r>
            <a:r>
              <a:rPr lang="ja-JP" altLang="en-US" sz="1400" dirty="0" smtClean="0"/>
              <a:t>日</a:t>
            </a:r>
            <a:endParaRPr kumimoji="1" lang="ja-JP" altLang="en-US" sz="1400" dirty="0"/>
          </a:p>
        </p:txBody>
      </p:sp>
      <p:sp>
        <p:nvSpPr>
          <p:cNvPr id="24" name="右矢印 23"/>
          <p:cNvSpPr/>
          <p:nvPr/>
        </p:nvSpPr>
        <p:spPr>
          <a:xfrm>
            <a:off x="6211614" y="2538248"/>
            <a:ext cx="646386" cy="346842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5" name="正方形/長方形 24"/>
          <p:cNvSpPr/>
          <p:nvPr/>
        </p:nvSpPr>
        <p:spPr>
          <a:xfrm>
            <a:off x="4682359" y="252248"/>
            <a:ext cx="4162096" cy="1860331"/>
          </a:xfrm>
          <a:prstGeom prst="rect">
            <a:avLst/>
          </a:prstGeom>
          <a:solidFill>
            <a:schemeClr val="bg1"/>
          </a:solidFill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u="heavy" dirty="0" smtClean="0">
                <a:solidFill>
                  <a:srgbClr val="00B0F0"/>
                </a:solidFill>
                <a:uFill>
                  <a:solidFill>
                    <a:schemeClr val="tx1"/>
                  </a:solidFill>
                </a:uFill>
                <a:latin typeface="HG創英角ｺﾞｼｯｸUB" pitchFamily="49" charset="-128"/>
                <a:ea typeface="HG創英角ｺﾞｼｯｸUB" pitchFamily="49" charset="-128"/>
              </a:rPr>
              <a:t>大津波襲来</a:t>
            </a:r>
            <a:r>
              <a:rPr kumimoji="1"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により，</a:t>
            </a:r>
            <a:endParaRPr kumimoji="1" lang="en-US" altLang="ja-JP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r>
              <a:rPr kumimoji="1" lang="ja-JP" altLang="en-US" sz="3200" dirty="0" smtClean="0">
                <a:solidFill>
                  <a:srgbClr val="0000CC"/>
                </a:solidFill>
                <a:latin typeface="HG創英角ｺﾞｼｯｸUB" pitchFamily="49" charset="-128"/>
                <a:ea typeface="HG創英角ｺﾞｼｯｸUB" pitchFamily="49" charset="-128"/>
              </a:rPr>
              <a:t>気温変動</a:t>
            </a:r>
            <a:r>
              <a:rPr kumimoji="1"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が</a:t>
            </a:r>
            <a:r>
              <a:rPr kumimoji="1" lang="ja-JP" altLang="en-US" sz="3200" dirty="0" smtClean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変わった</a:t>
            </a:r>
            <a:r>
              <a:rPr kumimoji="1" lang="en-US" altLang="ja-JP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!!</a:t>
            </a:r>
          </a:p>
        </p:txBody>
      </p:sp>
      <p:sp>
        <p:nvSpPr>
          <p:cNvPr id="16" name="星 32 15"/>
          <p:cNvSpPr/>
          <p:nvPr/>
        </p:nvSpPr>
        <p:spPr>
          <a:xfrm>
            <a:off x="614856" y="867159"/>
            <a:ext cx="7725103" cy="4162096"/>
          </a:xfrm>
          <a:prstGeom prst="star32">
            <a:avLst/>
          </a:prstGeom>
          <a:solidFill>
            <a:schemeClr val="bg1"/>
          </a:solidFill>
          <a:ln w="920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00B0F0"/>
                </a:solidFill>
                <a:latin typeface="HG創英角ｺﾞｼｯｸUB" pitchFamily="49" charset="-128"/>
                <a:ea typeface="HG創英角ｺﾞｼｯｸUB" pitchFamily="49" charset="-128"/>
              </a:rPr>
              <a:t>大津波</a:t>
            </a:r>
            <a:r>
              <a:rPr kumimoji="1" lang="ja-JP" altLang="en-US" sz="36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が</a:t>
            </a:r>
            <a:r>
              <a:rPr kumimoji="1" lang="ja-JP" altLang="en-US" sz="4400" dirty="0" smtClean="0">
                <a:solidFill>
                  <a:srgbClr val="0000CC"/>
                </a:solidFill>
                <a:latin typeface="HG創英角ｺﾞｼｯｸUB" pitchFamily="49" charset="-128"/>
                <a:ea typeface="HG創英角ｺﾞｼｯｸUB" pitchFamily="49" charset="-128"/>
              </a:rPr>
              <a:t>気象</a:t>
            </a:r>
            <a:r>
              <a:rPr kumimoji="1" lang="ja-JP" altLang="en-US" sz="36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に</a:t>
            </a:r>
            <a:r>
              <a:rPr kumimoji="1" lang="ja-JP" altLang="en-US" sz="4000" dirty="0" smtClean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影響</a:t>
            </a:r>
            <a:r>
              <a:rPr kumimoji="1" lang="ja-JP" altLang="en-US" sz="40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を与えた</a:t>
            </a:r>
            <a:endParaRPr kumimoji="1" lang="en-US" altLang="ja-JP" sz="4000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r>
              <a:rPr kumimoji="1" lang="ja-JP" altLang="en-US" sz="40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可能性を示唆</a:t>
            </a:r>
          </a:p>
        </p:txBody>
      </p:sp>
      <p:pic>
        <p:nvPicPr>
          <p:cNvPr id="17" name="図 16" descr="スライド番号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7643716" y="5738648"/>
            <a:ext cx="1500283" cy="1119352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8021030" y="5691351"/>
            <a:ext cx="1059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25</a:t>
            </a:r>
            <a:endParaRPr kumimoji="1" lang="ja-JP" alt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4" grpId="0" animBg="1"/>
      <p:bldP spid="2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まとめと考察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541417" y="104501"/>
            <a:ext cx="7498085" cy="130628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38100">
            <a:noFill/>
          </a:ln>
          <a:effectLst>
            <a:outerShdw blurRad="5207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u="sng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9900"/>
                </a:solidFill>
                <a:latin typeface="HG創英角ｺﾞｼｯｸUB" pitchFamily="49" charset="-128"/>
                <a:ea typeface="HG創英角ｺﾞｼｯｸUB" pitchFamily="49" charset="-128"/>
              </a:rPr>
              <a:t>地震発生数</a:t>
            </a:r>
            <a:r>
              <a:rPr kumimoji="1"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と</a:t>
            </a:r>
            <a:r>
              <a:rPr kumimoji="1" lang="ja-JP" altLang="en-US" sz="2800" u="sng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CC"/>
                </a:solidFill>
                <a:latin typeface="HG創英角ｺﾞｼｯｸUB" pitchFamily="49" charset="-128"/>
                <a:ea typeface="HG創英角ｺﾞｼｯｸUB" pitchFamily="49" charset="-128"/>
              </a:rPr>
              <a:t>気圧偏差</a:t>
            </a:r>
            <a:r>
              <a:rPr kumimoji="1"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との間に</a:t>
            </a:r>
            <a:r>
              <a:rPr kumimoji="1" lang="ja-JP" altLang="en-US" sz="2800" u="sng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相関</a:t>
            </a:r>
            <a:r>
              <a:rPr kumimoji="1"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が見られた．→北米プレートへの力のかかり方が</a:t>
            </a:r>
            <a:r>
              <a:rPr kumimoji="1" lang="ja-JP" altLang="en-US" sz="2800" u="sng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トリガー</a:t>
            </a:r>
            <a:r>
              <a:rPr kumimoji="1"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に</a:t>
            </a:r>
            <a:endParaRPr kumimoji="1" lang="en-US" altLang="ja-JP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なっている</a:t>
            </a:r>
            <a:r>
              <a:rPr kumimoji="1" lang="ja-JP" altLang="en-US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可能性が示唆される．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946366" y="1476103"/>
            <a:ext cx="7080067" cy="1658983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 w="38100">
            <a:noFill/>
          </a:ln>
          <a:effectLst>
            <a:outerShdw blurRad="368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同じ三陸沖で発生した</a:t>
            </a:r>
            <a:r>
              <a:rPr kumimoji="1" lang="ja-JP" altLang="en-US" sz="2800" u="sng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9900"/>
                </a:solidFill>
                <a:latin typeface="HG創英角ｺﾞｼｯｸUB" pitchFamily="49" charset="-128"/>
                <a:ea typeface="HG創英角ｺﾞｼｯｸUB" pitchFamily="49" charset="-128"/>
              </a:rPr>
              <a:t>大地震</a:t>
            </a:r>
            <a:r>
              <a:rPr kumimoji="1"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の直前で，</a:t>
            </a:r>
            <a:endParaRPr kumimoji="1" lang="en-US" altLang="ja-JP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急激な</a:t>
            </a:r>
            <a:r>
              <a:rPr kumimoji="1" lang="ja-JP" altLang="en-US" sz="2800" u="sng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00CC"/>
                </a:solidFill>
                <a:latin typeface="HG創英角ｺﾞｼｯｸUB" pitchFamily="49" charset="-128"/>
                <a:ea typeface="HG創英角ｺﾞｼｯｸUB" pitchFamily="49" charset="-128"/>
              </a:rPr>
              <a:t>気圧下降</a:t>
            </a:r>
            <a:r>
              <a:rPr kumimoji="1"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が見られた．</a:t>
            </a:r>
            <a:endParaRPr kumimoji="1" lang="en-US" altLang="ja-JP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→</a:t>
            </a:r>
            <a:r>
              <a:rPr lang="ja-JP" altLang="en-US" u="sng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9900"/>
                </a:solidFill>
                <a:latin typeface="HG創英角ｺﾞｼｯｸUB" pitchFamily="49" charset="-128"/>
                <a:ea typeface="HG創英角ｺﾞｼｯｸUB" pitchFamily="49" charset="-128"/>
              </a:rPr>
              <a:t>大地震発生</a:t>
            </a:r>
            <a:r>
              <a:rPr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の</a:t>
            </a:r>
            <a:r>
              <a:rPr lang="ja-JP" altLang="en-US" sz="2800" u="sng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トリガー</a:t>
            </a:r>
            <a:r>
              <a:rPr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になっている</a:t>
            </a:r>
            <a:endParaRPr lang="en-US" altLang="ja-JP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r>
              <a:rPr lang="ja-JP" altLang="en-US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可能性が示唆される</a:t>
            </a:r>
            <a:r>
              <a:rPr lang="ja-JP" altLang="en-US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．</a:t>
            </a:r>
            <a:endParaRPr kumimoji="1" lang="ja-JP" altLang="en-US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364377" y="3187337"/>
            <a:ext cx="6635931" cy="1423851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  <a:effectLst>
            <a:outerShdw blurRad="571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生きているデータのみで解析を試みたが，</a:t>
            </a:r>
            <a:endParaRPr kumimoji="1" lang="en-US" altLang="ja-JP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肝心の</a:t>
            </a:r>
            <a:r>
              <a:rPr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欲しい部分のデータは得られず，</a:t>
            </a:r>
            <a:endParaRPr lang="en-US" altLang="ja-JP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不十分な解析結果しか出なかった．</a:t>
            </a:r>
            <a:endParaRPr lang="en-US" altLang="ja-JP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690949" y="4676502"/>
            <a:ext cx="6322419" cy="97971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3556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AMeDAS</a:t>
            </a:r>
            <a:r>
              <a:rPr kumimoji="1"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の観測データ量が観測点によって違い</a:t>
            </a:r>
            <a:endParaRPr kumimoji="1" lang="en-US" altLang="ja-JP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十分な量の事例解析が出来なかった．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4254500"/>
            <a:ext cx="2305050" cy="260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雲形吹き出し 20"/>
          <p:cNvSpPr/>
          <p:nvPr/>
        </p:nvSpPr>
        <p:spPr>
          <a:xfrm>
            <a:off x="0" y="3004456"/>
            <a:ext cx="2194560" cy="914400"/>
          </a:xfrm>
          <a:prstGeom prst="cloudCallout">
            <a:avLst>
              <a:gd name="adj1" fmla="val 34524"/>
              <a:gd name="adj2" fmla="val 183929"/>
            </a:avLst>
          </a:prstGeom>
          <a:solidFill>
            <a:schemeClr val="bg1"/>
          </a:solid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3600" i="1" dirty="0" smtClean="0">
                <a:solidFill>
                  <a:schemeClr val="accent6">
                    <a:lumMod val="75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まとめ</a:t>
            </a:r>
            <a:endParaRPr kumimoji="1" lang="ja-JP" altLang="en-US" sz="2800" i="1" dirty="0" smtClean="0">
              <a:solidFill>
                <a:schemeClr val="accent6">
                  <a:lumMod val="75000"/>
                </a:schemeClr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9" name="図 8" descr="スライド番号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7643716" y="5738648"/>
            <a:ext cx="1500283" cy="111935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8021030" y="5691351"/>
            <a:ext cx="1059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26</a:t>
            </a:r>
            <a:endParaRPr kumimoji="1" lang="ja-JP" alt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　</a:t>
            </a:r>
            <a:r>
              <a:rPr kumimoji="1" lang="ja-JP" altLang="en-US" dirty="0" smtClean="0">
                <a:latin typeface="HG創英角ｺﾞｼｯｸUB" pitchFamily="49" charset="-128"/>
                <a:ea typeface="HG創英角ｺﾞｼｯｸUB" pitchFamily="49" charset="-128"/>
              </a:rPr>
              <a:t>参考文献</a:t>
            </a:r>
            <a:endParaRPr kumimoji="1" lang="ja-JP" altLang="en-US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 dirty="0" smtClean="0">
                <a:latin typeface="HG創英角ｺﾞｼｯｸUB" pitchFamily="49" charset="-128"/>
                <a:ea typeface="HG創英角ｺﾞｼｯｸUB" pitchFamily="49" charset="-128"/>
              </a:rPr>
              <a:t>山口生知</a:t>
            </a:r>
            <a:r>
              <a:rPr lang="en-US" altLang="ja-JP" dirty="0" smtClean="0">
                <a:latin typeface="HG創英角ｺﾞｼｯｸUB" pitchFamily="49" charset="-128"/>
                <a:ea typeface="HG創英角ｺﾞｼｯｸUB" pitchFamily="49" charset="-128"/>
              </a:rPr>
              <a:t>(1934)</a:t>
            </a:r>
            <a:r>
              <a:rPr lang="ja-JP" altLang="ja-JP" dirty="0" smtClean="0">
                <a:latin typeface="HG創英角ｺﾞｼｯｸUB" pitchFamily="49" charset="-128"/>
                <a:ea typeface="HG創英角ｺﾞｼｯｸUB" pitchFamily="49" charset="-128"/>
              </a:rPr>
              <a:t>「</a:t>
            </a:r>
            <a:r>
              <a:rPr lang="en-US" altLang="ja-JP" dirty="0" smtClean="0">
                <a:latin typeface="HG創英角ｺﾞｼｯｸUB" pitchFamily="49" charset="-128"/>
                <a:ea typeface="HG創英角ｺﾞｼｯｸUB" pitchFamily="49" charset="-128"/>
              </a:rPr>
              <a:t>Relation between Cyclone and</a:t>
            </a:r>
            <a:r>
              <a:rPr lang="ja-JP" altLang="ja-JP" dirty="0" smtClean="0">
                <a:latin typeface="HG創英角ｺﾞｼｯｸUB" pitchFamily="49" charset="-128"/>
                <a:ea typeface="HG創英角ｺﾞｼｯｸUB" pitchFamily="49" charset="-128"/>
              </a:rPr>
              <a:t>　</a:t>
            </a:r>
            <a:r>
              <a:rPr lang="en-US" altLang="ja-JP" dirty="0" smtClean="0">
                <a:latin typeface="HG創英角ｺﾞｼｯｸUB" pitchFamily="49" charset="-128"/>
                <a:ea typeface="HG創英角ｺﾞｼｯｸUB" pitchFamily="49" charset="-128"/>
              </a:rPr>
              <a:t>Earthquake</a:t>
            </a:r>
            <a:r>
              <a:rPr lang="ja-JP" altLang="ja-JP" dirty="0" smtClean="0">
                <a:latin typeface="HG創英角ｺﾞｼｯｸUB" pitchFamily="49" charset="-128"/>
                <a:ea typeface="HG創英角ｺﾞｼｯｸUB" pitchFamily="49" charset="-128"/>
              </a:rPr>
              <a:t>」『東京帝国大学地震研究所彙報』</a:t>
            </a:r>
            <a:r>
              <a:rPr lang="en-US" altLang="ja-JP" dirty="0" smtClean="0">
                <a:latin typeface="HG創英角ｺﾞｼｯｸUB" pitchFamily="49" charset="-128"/>
                <a:ea typeface="HG創英角ｺﾞｼｯｸUB" pitchFamily="49" charset="-128"/>
              </a:rPr>
              <a:t>Vol.12-4(1934)pp.742-753</a:t>
            </a:r>
            <a:endParaRPr lang="ja-JP" altLang="ja-JP" dirty="0" smtClean="0">
              <a:latin typeface="HG創英角ｺﾞｼｯｸUB" pitchFamily="49" charset="-128"/>
              <a:ea typeface="HG創英角ｺﾞｼｯｸUB" pitchFamily="49" charset="-128"/>
            </a:endParaRPr>
          </a:p>
          <a:p>
            <a:endParaRPr kumimoji="1" lang="ja-JP" altLang="en-US" dirty="0"/>
          </a:p>
        </p:txBody>
      </p:sp>
      <p:pic>
        <p:nvPicPr>
          <p:cNvPr id="4" name="図 3" descr="スライド番号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7643716" y="5738648"/>
            <a:ext cx="1500283" cy="111935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021030" y="5691351"/>
            <a:ext cx="1059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27</a:t>
            </a:r>
            <a:endParaRPr kumimoji="1" lang="ja-JP" alt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図 36" descr="qr-tachichi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0950" y="2304000"/>
            <a:ext cx="2268000" cy="226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3" name="図 42" descr="qr-tachichi.jp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0950" y="4570950"/>
            <a:ext cx="2268000" cy="226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4" name="図 43" descr="qr-tachichi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76000" y="4590000"/>
            <a:ext cx="2268000" cy="226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5" name="図 44" descr="qr-tachichi.jp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0950" y="0"/>
            <a:ext cx="2268000" cy="226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6" name="図 45" descr="qr-tachichi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76000" y="2284950"/>
            <a:ext cx="2268000" cy="226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7" name="図 46" descr="qr-tachichi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76000" y="0"/>
            <a:ext cx="2268000" cy="226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8" name="図 47" descr="qr-tachichi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84950" y="2304000"/>
            <a:ext cx="2268000" cy="226800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50" name="図 49" descr="qr-tachichi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2304000"/>
            <a:ext cx="2268000" cy="226800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51" name="図 50" descr="qr-tachichi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4590000"/>
            <a:ext cx="2268000" cy="226800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52" name="図 51" descr="qr-tachichi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86000" y="4590000"/>
            <a:ext cx="2268000" cy="226800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53" name="図 52" descr="qr-tachichi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19050"/>
            <a:ext cx="2268000" cy="226800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54" name="図 53" descr="qr-tachichi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84950" y="19050"/>
            <a:ext cx="2268000" cy="226800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10799977" rev="0"/>
            </a:camera>
            <a:lightRig rig="threePt" dir="t"/>
          </a:scene3d>
        </p:spPr>
      </p:pic>
      <p:sp>
        <p:nvSpPr>
          <p:cNvPr id="15" name="正方形/長方形 14"/>
          <p:cNvSpPr/>
          <p:nvPr/>
        </p:nvSpPr>
        <p:spPr>
          <a:xfrm>
            <a:off x="-879274" y="665570"/>
            <a:ext cx="986199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8000" b="1" i="1" dirty="0" smtClean="0">
                <a:ln w="3175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HGS創英角ﾎﾟｯﾌﾟ体" pitchFamily="50" charset="-128"/>
                <a:ea typeface="HGS創英角ﾎﾟｯﾌﾟ体" pitchFamily="50" charset="-128"/>
              </a:rPr>
              <a:t>Thank</a:t>
            </a:r>
            <a:r>
              <a:rPr lang="ja-JP" altLang="en-US" sz="8000" b="1" i="1" dirty="0" smtClean="0">
                <a:ln w="3175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HGS創英角ﾎﾟｯﾌﾟ体" pitchFamily="50" charset="-128"/>
                <a:ea typeface="HGS創英角ﾎﾟｯﾌﾟ体" pitchFamily="50" charset="-128"/>
              </a:rPr>
              <a:t>　</a:t>
            </a:r>
            <a:r>
              <a:rPr lang="en-US" altLang="ja-JP" sz="8000" b="1" i="1" dirty="0" smtClean="0">
                <a:ln w="3175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HGS創英角ﾎﾟｯﾌﾟ体" pitchFamily="50" charset="-128"/>
                <a:ea typeface="HGS創英角ﾎﾟｯﾌﾟ体" pitchFamily="50" charset="-128"/>
              </a:rPr>
              <a:t>you</a:t>
            </a:r>
            <a:r>
              <a:rPr lang="ja-JP" altLang="en-US" sz="8000" b="1" i="1" dirty="0" smtClean="0">
                <a:ln w="3175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HGS創英角ﾎﾟｯﾌﾟ体" pitchFamily="50" charset="-128"/>
                <a:ea typeface="HGS創英角ﾎﾟｯﾌﾟ体" pitchFamily="50" charset="-128"/>
              </a:rPr>
              <a:t>　</a:t>
            </a:r>
            <a:r>
              <a:rPr lang="en-US" altLang="ja-JP" sz="8000" b="1" i="1" dirty="0" smtClean="0">
                <a:ln w="3175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HGS創英角ﾎﾟｯﾌﾟ体" pitchFamily="50" charset="-128"/>
                <a:ea typeface="HGS創英角ﾎﾟｯﾌﾟ体" pitchFamily="50" charset="-128"/>
              </a:rPr>
              <a:t>for</a:t>
            </a:r>
          </a:p>
          <a:p>
            <a:pPr algn="ctr"/>
            <a:r>
              <a:rPr lang="ja-JP" altLang="en-US" sz="8000" b="1" i="1" dirty="0" smtClean="0">
                <a:ln w="3175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HGS創英角ﾎﾟｯﾌﾟ体" pitchFamily="50" charset="-128"/>
                <a:ea typeface="HGS創英角ﾎﾟｯﾌﾟ体" pitchFamily="50" charset="-128"/>
              </a:rPr>
              <a:t>　</a:t>
            </a:r>
            <a:r>
              <a:rPr lang="en-US" altLang="ja-JP" sz="8000" b="1" i="1" dirty="0" smtClean="0">
                <a:ln w="3175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HGS創英角ﾎﾟｯﾌﾟ体" pitchFamily="50" charset="-128"/>
                <a:ea typeface="HGS創英角ﾎﾟｯﾌﾟ体" pitchFamily="50" charset="-128"/>
              </a:rPr>
              <a:t>your</a:t>
            </a:r>
            <a:r>
              <a:rPr lang="ja-JP" altLang="en-US" sz="8000" b="1" i="1" dirty="0" smtClean="0">
                <a:ln w="3175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HGS創英角ﾎﾟｯﾌﾟ体" pitchFamily="50" charset="-128"/>
                <a:ea typeface="HGS創英角ﾎﾟｯﾌﾟ体" pitchFamily="50" charset="-128"/>
              </a:rPr>
              <a:t>　</a:t>
            </a:r>
            <a:r>
              <a:rPr lang="en-US" altLang="ja-JP" sz="8000" b="1" i="1" dirty="0" smtClean="0">
                <a:ln w="3175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HGS創英角ﾎﾟｯﾌﾟ体" pitchFamily="50" charset="-128"/>
                <a:ea typeface="HGS創英角ﾎﾟｯﾌﾟ体" pitchFamily="50" charset="-128"/>
              </a:rPr>
              <a:t>attention!!</a:t>
            </a:r>
            <a:endParaRPr lang="ja-JP" altLang="en-US" sz="8000" b="1" i="1" dirty="0">
              <a:ln w="31750" cmpd="sng">
                <a:solidFill>
                  <a:srgbClr val="FFFF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5879" y="0"/>
            <a:ext cx="4419914" cy="6725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199957" y="1465106"/>
            <a:ext cx="4717958" cy="298543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800" cap="none" spc="0" dirty="0" smtClean="0">
                <a:ln w="6350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研究背景</a:t>
            </a:r>
            <a:endParaRPr lang="en-US" altLang="ja-JP" sz="8800" cap="none" spc="0" dirty="0" smtClean="0">
              <a:ln w="6350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endParaRPr lang="en-US" altLang="ja-JP" sz="1200" cap="none" spc="0" dirty="0" smtClean="0">
              <a:ln w="6350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r>
              <a:rPr lang="ja-JP" altLang="en-US" sz="8800" cap="none" spc="0" dirty="0" smtClean="0">
                <a:ln w="6350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研究目的</a:t>
            </a:r>
            <a:endParaRPr lang="ja-JP" altLang="en-US" sz="8800" cap="none" spc="0" dirty="0">
              <a:ln w="6350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4" name="図 3" descr="スライド番号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7643716" y="5738648"/>
            <a:ext cx="1500283" cy="111935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292662" y="5722883"/>
            <a:ext cx="622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3</a:t>
            </a:r>
            <a:endParaRPr kumimoji="1" lang="ja-JP" alt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428625"/>
            <a:ext cx="450532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5124450" y="1790700"/>
            <a:ext cx="38363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三陸はるか沖地震震源分布</a:t>
            </a:r>
            <a:endParaRPr lang="en-US" altLang="ja-JP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666206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ja-JP" altLang="en-US" dirty="0" smtClean="0">
                <a:latin typeface="HG創英角ｺﾞｼｯｸUB" pitchFamily="49" charset="-128"/>
                <a:ea typeface="HG創英角ｺﾞｼｯｸUB" pitchFamily="49" charset="-128"/>
              </a:rPr>
              <a:t>津波と気象の関係性</a:t>
            </a:r>
            <a:endParaRPr lang="ja-JP" altLang="en-US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 bwMode="auto">
          <a:xfrm>
            <a:off x="205513" y="1083310"/>
            <a:ext cx="2844800" cy="576263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ＭＳ Ｐゴシック" pitchFamily="50" charset="-128"/>
              </a:rPr>
              <a:t>使用データ</a:t>
            </a:r>
            <a:endParaRPr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ea typeface="ＭＳ Ｐゴシック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2068" y="1750423"/>
            <a:ext cx="55589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気象庁</a:t>
            </a:r>
            <a:r>
              <a:rPr kumimoji="1" lang="en-US" altLang="ja-JP" dirty="0" err="1" smtClean="0"/>
              <a:t>AMeDAS</a:t>
            </a:r>
            <a:r>
              <a:rPr kumimoji="1" lang="ja-JP" altLang="en-US" dirty="0" smtClean="0"/>
              <a:t>データ　</a:t>
            </a:r>
            <a:r>
              <a:rPr lang="en-US" altLang="ja-JP" dirty="0" smtClean="0"/>
              <a:t>1992</a:t>
            </a:r>
            <a:r>
              <a:rPr lang="ja-JP" altLang="en-US" dirty="0" smtClean="0"/>
              <a:t>年～</a:t>
            </a:r>
            <a:r>
              <a:rPr lang="en-US" altLang="ja-JP" dirty="0" smtClean="0"/>
              <a:t>2011</a:t>
            </a:r>
            <a:r>
              <a:rPr lang="ja-JP" altLang="en-US" dirty="0" smtClean="0"/>
              <a:t>年</a:t>
            </a:r>
            <a:endParaRPr lang="en-US" altLang="ja-JP" dirty="0" smtClean="0"/>
          </a:p>
          <a:p>
            <a:r>
              <a:rPr kumimoji="1" lang="ja-JP" altLang="en-US" dirty="0" smtClean="0"/>
              <a:t>気象庁発刊　</a:t>
            </a:r>
            <a:r>
              <a:rPr kumimoji="1" lang="en-US" altLang="ja-JP" dirty="0" smtClean="0"/>
              <a:t>『</a:t>
            </a:r>
            <a:r>
              <a:rPr lang="ja-JP" altLang="en-US" dirty="0" smtClean="0"/>
              <a:t>日々の天気図</a:t>
            </a:r>
            <a:r>
              <a:rPr lang="en-US" altLang="ja-JP" dirty="0" smtClean="0"/>
              <a:t>』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 bwMode="auto">
          <a:xfrm>
            <a:off x="214224" y="2620374"/>
            <a:ext cx="2844800" cy="576263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ＭＳ Ｐゴシック" pitchFamily="50" charset="-128"/>
              </a:rPr>
              <a:t>解析手法</a:t>
            </a:r>
            <a:endParaRPr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ea typeface="ＭＳ Ｐゴシック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" y="3252652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①</a:t>
            </a:r>
            <a:r>
              <a:rPr kumimoji="1" lang="ja-JP" altLang="en-US" b="1" dirty="0" smtClean="0"/>
              <a:t>本震日と似た天気図の日</a:t>
            </a:r>
            <a:r>
              <a:rPr kumimoji="1" lang="ja-JP" altLang="en-US" dirty="0" smtClean="0"/>
              <a:t>を抽出．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>
                <a:solidFill>
                  <a:srgbClr val="0000CC"/>
                </a:solidFill>
              </a:rPr>
              <a:t>気象条件</a:t>
            </a:r>
            <a:r>
              <a:rPr kumimoji="1" lang="ja-JP" altLang="en-US" dirty="0" smtClean="0"/>
              <a:t>が同じ日を探すため</a:t>
            </a:r>
            <a:r>
              <a:rPr kumimoji="1" lang="en-US" altLang="ja-JP" dirty="0" smtClean="0"/>
              <a:t>)</a:t>
            </a:r>
          </a:p>
          <a:p>
            <a:r>
              <a:rPr lang="ja-JP" altLang="en-US" dirty="0" smtClean="0"/>
              <a:t>②</a:t>
            </a:r>
            <a:r>
              <a:rPr lang="ja-JP" altLang="en-US" u="sng" dirty="0" smtClean="0"/>
              <a:t>似た天気図の日</a:t>
            </a:r>
            <a:r>
              <a:rPr lang="ja-JP" altLang="en-US" dirty="0" smtClean="0"/>
              <a:t>と</a:t>
            </a:r>
            <a:r>
              <a:rPr lang="ja-JP" altLang="en-US" u="sng" dirty="0" smtClean="0"/>
              <a:t>本震日</a:t>
            </a:r>
            <a:r>
              <a:rPr lang="ja-JP" altLang="en-US" dirty="0" smtClean="0"/>
              <a:t>の日の</a:t>
            </a:r>
            <a:r>
              <a:rPr lang="en-US" altLang="ja-JP" u="sng" dirty="0" smtClean="0"/>
              <a:t>0</a:t>
            </a:r>
            <a:r>
              <a:rPr lang="ja-JP" altLang="en-US" u="sng" dirty="0" smtClean="0"/>
              <a:t>時～</a:t>
            </a:r>
            <a:r>
              <a:rPr lang="en-US" altLang="ja-JP" u="sng" dirty="0" smtClean="0"/>
              <a:t>24</a:t>
            </a:r>
            <a:r>
              <a:rPr lang="ja-JP" altLang="en-US" u="sng" dirty="0" smtClean="0"/>
              <a:t>時</a:t>
            </a:r>
            <a:r>
              <a:rPr lang="ja-JP" altLang="en-US" dirty="0" smtClean="0"/>
              <a:t>の気圧の相関を取る．</a:t>
            </a:r>
            <a:endParaRPr lang="en-US" altLang="ja-JP" dirty="0" smtClean="0"/>
          </a:p>
          <a:p>
            <a:r>
              <a:rPr kumimoji="1" lang="ja-JP" altLang="en-US" dirty="0" smtClean="0"/>
              <a:t>③その中で相関係数が</a:t>
            </a:r>
            <a:r>
              <a:rPr kumimoji="1" lang="en-US" altLang="ja-JP" u="sng" dirty="0" smtClean="0"/>
              <a:t>0.8</a:t>
            </a:r>
            <a:r>
              <a:rPr kumimoji="1" lang="ja-JP" altLang="en-US" u="sng" dirty="0" smtClean="0"/>
              <a:t>を超える</a:t>
            </a:r>
            <a:r>
              <a:rPr kumimoji="1" lang="ja-JP" altLang="en-US" dirty="0" smtClean="0"/>
              <a:t>ものだけを抽出．</a:t>
            </a:r>
            <a:endParaRPr kumimoji="1" lang="en-US" altLang="ja-JP" dirty="0" smtClean="0"/>
          </a:p>
          <a:p>
            <a:pPr marL="274638" indent="-274638"/>
            <a:r>
              <a:rPr kumimoji="1" lang="en-US" altLang="ja-JP" dirty="0" smtClean="0"/>
              <a:t>	</a:t>
            </a:r>
            <a:r>
              <a:rPr lang="ja-JP" altLang="en-US" b="1" u="sng" dirty="0" smtClean="0"/>
              <a:t>本震日と気象条件のよく似た日</a:t>
            </a:r>
            <a:r>
              <a:rPr lang="ja-JP" altLang="en-US" dirty="0" smtClean="0"/>
              <a:t>を全</a:t>
            </a:r>
            <a:r>
              <a:rPr lang="en-US" altLang="ja-JP" dirty="0" smtClean="0"/>
              <a:t>10</a:t>
            </a:r>
            <a:r>
              <a:rPr lang="ja-JP" altLang="en-US" dirty="0" smtClean="0"/>
              <a:t>日分ピックアップできた．</a:t>
            </a:r>
            <a:endParaRPr kumimoji="1" lang="en-US" altLang="ja-JP" dirty="0" smtClean="0"/>
          </a:p>
          <a:p>
            <a:r>
              <a:rPr lang="ja-JP" altLang="en-US" dirty="0" smtClean="0"/>
              <a:t>④津波が襲来した時間を</a:t>
            </a:r>
            <a:r>
              <a:rPr lang="en-US" altLang="ja-JP" dirty="0" smtClean="0"/>
              <a:t>16</a:t>
            </a:r>
            <a:r>
              <a:rPr lang="ja-JP" altLang="en-US" dirty="0" smtClean="0"/>
              <a:t>時とし，その前後</a:t>
            </a:r>
            <a:r>
              <a:rPr lang="en-US" altLang="ja-JP" dirty="0" smtClean="0"/>
              <a:t>12h</a:t>
            </a:r>
            <a:r>
              <a:rPr lang="ja-JP" altLang="en-US" dirty="0" smtClean="0"/>
              <a:t>で，</a:t>
            </a:r>
            <a:endParaRPr lang="en-US" altLang="ja-JP" dirty="0" smtClean="0"/>
          </a:p>
          <a:p>
            <a:pPr marL="352425" indent="-352425"/>
            <a:r>
              <a:rPr kumimoji="1" lang="en-US" altLang="ja-JP" dirty="0" smtClean="0"/>
              <a:t>	</a:t>
            </a:r>
            <a:r>
              <a:rPr kumimoji="1" lang="ja-JP" altLang="en-US" dirty="0" smtClean="0"/>
              <a:t>本震日と抽出日との相関を取る．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本震日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15</a:t>
            </a:r>
            <a:r>
              <a:rPr kumimoji="1" lang="ja-JP" altLang="en-US" dirty="0" smtClean="0"/>
              <a:t>時と抽出</a:t>
            </a:r>
            <a:r>
              <a:rPr lang="ja-JP" altLang="en-US" dirty="0" smtClean="0"/>
              <a:t>日の</a:t>
            </a:r>
            <a:r>
              <a:rPr lang="en-US" altLang="ja-JP" dirty="0" smtClean="0"/>
              <a:t>4</a:t>
            </a:r>
            <a:r>
              <a:rPr lang="ja-JP" altLang="en-US" dirty="0" smtClean="0"/>
              <a:t>～</a:t>
            </a:r>
            <a:r>
              <a:rPr lang="en-US" altLang="ja-JP" dirty="0" smtClean="0"/>
              <a:t>15</a:t>
            </a:r>
            <a:r>
              <a:rPr lang="ja-JP" altLang="en-US" dirty="0" smtClean="0"/>
              <a:t>時における気温の相関を取る．</a:t>
            </a:r>
            <a:endParaRPr kumimoji="1" lang="en-US" altLang="ja-JP" dirty="0" smtClean="0"/>
          </a:p>
          <a:p>
            <a:pPr marL="352425" indent="-352425"/>
            <a:r>
              <a:rPr lang="ja-JP" altLang="en-US" dirty="0" smtClean="0"/>
              <a:t>→津波襲来前後で相関関係に差があれば，何かがある！！</a:t>
            </a:r>
            <a:endParaRPr kumimoji="1" lang="ja-JP" altLang="en-US" dirty="0"/>
          </a:p>
        </p:txBody>
      </p:sp>
      <p:pic>
        <p:nvPicPr>
          <p:cNvPr id="8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6891" y="0"/>
            <a:ext cx="2860766" cy="334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図 8" descr="2001年11月14日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728066" y="71846"/>
            <a:ext cx="3317966" cy="3174277"/>
          </a:xfrm>
          <a:prstGeom prst="rect">
            <a:avLst/>
          </a:prstGeom>
        </p:spPr>
      </p:pic>
      <p:sp>
        <p:nvSpPr>
          <p:cNvPr id="10" name="八角形 9"/>
          <p:cNvSpPr/>
          <p:nvPr/>
        </p:nvSpPr>
        <p:spPr>
          <a:xfrm>
            <a:off x="26126" y="6342139"/>
            <a:ext cx="467544" cy="476672"/>
          </a:xfrm>
          <a:prstGeom prst="octagon">
            <a:avLst/>
          </a:prstGeom>
          <a:solidFill>
            <a:schemeClr val="bg1"/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ja-JP" sz="2000" dirty="0" smtClean="0">
                <a:solidFill>
                  <a:srgbClr val="0000CC"/>
                </a:solidFill>
                <a:latin typeface="HGP創英角ｺﾞｼｯｸUB" pitchFamily="50" charset="-128"/>
                <a:ea typeface="HGP創英角ｺﾞｼｯｸUB" pitchFamily="50" charset="-128"/>
              </a:rPr>
              <a:t>14</a:t>
            </a:r>
            <a:endParaRPr kumimoji="1" lang="ja-JP" altLang="en-US" sz="2000" dirty="0">
              <a:solidFill>
                <a:srgbClr val="0000CC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 4" descr="がんばろう日本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7190" y="1600200"/>
            <a:ext cx="5929619" cy="4525963"/>
          </a:xfrm>
        </p:spPr>
      </p:pic>
      <p:sp>
        <p:nvSpPr>
          <p:cNvPr id="6" name="正方形/長方形 5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i="1" dirty="0" smtClean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Thank</a:t>
            </a:r>
            <a:r>
              <a:rPr kumimoji="1" lang="ja-JP" altLang="en-US" sz="4800" i="1" dirty="0" smtClean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　</a:t>
            </a:r>
            <a:r>
              <a:rPr kumimoji="1" lang="en-US" altLang="ja-JP" sz="4800" i="1" dirty="0" smtClean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you</a:t>
            </a:r>
            <a:r>
              <a:rPr kumimoji="1" lang="ja-JP" altLang="en-US" sz="4800" i="1" dirty="0" smtClean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　</a:t>
            </a:r>
            <a:r>
              <a:rPr kumimoji="1" lang="en-US" altLang="ja-JP" sz="4800" i="1" dirty="0" smtClean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for</a:t>
            </a:r>
          </a:p>
          <a:p>
            <a:pPr algn="ctr"/>
            <a:r>
              <a:rPr kumimoji="1" lang="ja-JP" altLang="en-US" sz="4800" i="1" dirty="0" smtClean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　</a:t>
            </a:r>
            <a:r>
              <a:rPr kumimoji="1" lang="en-US" altLang="ja-JP" sz="4800" i="1" dirty="0" smtClean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your</a:t>
            </a:r>
            <a:r>
              <a:rPr kumimoji="1" lang="ja-JP" altLang="en-US" sz="4800" i="1" dirty="0" smtClean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　</a:t>
            </a:r>
            <a:r>
              <a:rPr kumimoji="1" lang="en-US" altLang="ja-JP" sz="4800" i="1" dirty="0" smtClean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attention!!</a:t>
            </a:r>
            <a:endParaRPr kumimoji="1" lang="ja-JP" altLang="en-US" sz="4800" i="1" dirty="0">
              <a:solidFill>
                <a:schemeClr val="tx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pic>
        <p:nvPicPr>
          <p:cNvPr id="7" name="図 6" descr="qr-tachich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4953000"/>
            <a:ext cx="1905000" cy="1905000"/>
          </a:xfrm>
          <a:prstGeom prst="rect">
            <a:avLst/>
          </a:prstGeom>
        </p:spPr>
      </p:pic>
      <p:pic>
        <p:nvPicPr>
          <p:cNvPr id="8" name="図 7" descr="qr-tachich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 19"/>
          <p:cNvSpPr/>
          <p:nvPr/>
        </p:nvSpPr>
        <p:spPr bwMode="auto">
          <a:xfrm>
            <a:off x="5016136" y="5656217"/>
            <a:ext cx="4127864" cy="1201783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ea typeface="ＭＳ Ｐゴシック" pitchFamily="50" charset="-128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362" y="3723132"/>
            <a:ext cx="5504992" cy="270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012" y="983939"/>
            <a:ext cx="5496860" cy="270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541418" y="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2800" b="1" dirty="0" smtClean="0"/>
              <a:t>本震日と抽出日</a:t>
            </a:r>
            <a:r>
              <a:rPr lang="en-US" altLang="ja-JP" sz="2800" b="1" dirty="0" smtClean="0"/>
              <a:t>(A</a:t>
            </a:r>
            <a:r>
              <a:rPr lang="ja-JP" altLang="en-US" sz="2800" b="1" dirty="0" smtClean="0"/>
              <a:t>～</a:t>
            </a:r>
            <a:r>
              <a:rPr lang="en-US" altLang="ja-JP" sz="2800" b="1" dirty="0" smtClean="0"/>
              <a:t>J)</a:t>
            </a:r>
            <a:br>
              <a:rPr lang="en-US" altLang="ja-JP" sz="2800" b="1" dirty="0" smtClean="0"/>
            </a:br>
            <a:r>
              <a:rPr lang="ja-JP" altLang="en-US" sz="2800" b="1" dirty="0" smtClean="0"/>
              <a:t>の相関関係一覧</a:t>
            </a:r>
            <a:r>
              <a:rPr lang="en-US" altLang="ja-JP" sz="2800" b="1" dirty="0" smtClean="0"/>
              <a:t>(</a:t>
            </a:r>
            <a:r>
              <a:rPr lang="ja-JP" altLang="en-US" sz="2800" b="1" dirty="0" smtClean="0"/>
              <a:t>仙台</a:t>
            </a:r>
            <a:r>
              <a:rPr lang="en-US" altLang="ja-JP" sz="2800" b="1" dirty="0" smtClean="0"/>
              <a:t>)</a:t>
            </a:r>
            <a:endParaRPr lang="ja-JP" altLang="en-US" sz="2800" b="1" dirty="0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4162307" y="1257878"/>
            <a:ext cx="1414272" cy="926592"/>
          </a:xfrm>
          <a:prstGeom prst="rect">
            <a:avLst/>
          </a:prstGeom>
          <a:solidFill>
            <a:schemeClr val="bg1"/>
          </a:solidFill>
          <a:ln w="317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ＭＳ Ｐゴシック" pitchFamily="50" charset="-128"/>
              </a:rPr>
              <a:t>津波襲来</a:t>
            </a:r>
            <a:r>
              <a:rPr kumimoji="1" lang="ja-JP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ＭＳ Ｐゴシック" pitchFamily="50" charset="-128"/>
              </a:rPr>
              <a:t>前</a:t>
            </a:r>
            <a:endParaRPr kumimoji="1" lang="en-US" altLang="ja-JP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ea typeface="ＭＳ Ｐゴシック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ＭＳ Ｐゴシック" pitchFamily="50" charset="-128"/>
              </a:rPr>
              <a:t>4</a:t>
            </a:r>
            <a:r>
              <a:rPr kumimoji="1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ＭＳ Ｐゴシック" pitchFamily="50" charset="-128"/>
              </a:rPr>
              <a:t>時～</a:t>
            </a:r>
            <a:r>
              <a:rPr kumimoji="1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ＭＳ Ｐゴシック" pitchFamily="50" charset="-128"/>
              </a:rPr>
              <a:t>15</a:t>
            </a:r>
            <a:r>
              <a:rPr kumimoji="1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ＭＳ Ｐゴシック" pitchFamily="50" charset="-128"/>
              </a:rPr>
              <a:t>時</a:t>
            </a: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4175550" y="4023390"/>
            <a:ext cx="1414272" cy="926592"/>
          </a:xfrm>
          <a:prstGeom prst="rect">
            <a:avLst/>
          </a:prstGeom>
          <a:solidFill>
            <a:schemeClr val="bg1"/>
          </a:solidFill>
          <a:ln w="317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ＭＳ Ｐゴシック" pitchFamily="50" charset="-128"/>
              </a:rPr>
              <a:t>津波襲来</a:t>
            </a:r>
            <a:r>
              <a:rPr kumimoji="1" lang="ja-JP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ＭＳ Ｐゴシック" pitchFamily="50" charset="-128"/>
              </a:rPr>
              <a:t>後</a:t>
            </a:r>
            <a:endParaRPr kumimoji="1" lang="en-US" altLang="ja-JP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ea typeface="ＭＳ Ｐゴシック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ＭＳ Ｐゴシック" pitchFamily="50" charset="-128"/>
              </a:rPr>
              <a:t>16</a:t>
            </a:r>
            <a:r>
              <a:rPr kumimoji="1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ＭＳ Ｐゴシック" pitchFamily="50" charset="-128"/>
              </a:rPr>
              <a:t>時～</a:t>
            </a: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ＭＳ Ｐゴシック" pitchFamily="50" charset="-128"/>
              </a:rPr>
              <a:t>3</a:t>
            </a:r>
            <a:r>
              <a:rPr kumimoji="1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ＭＳ Ｐゴシック" pitchFamily="50" charset="-128"/>
              </a:rPr>
              <a:t>時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438201" y="5651832"/>
            <a:ext cx="178961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A</a:t>
            </a:r>
            <a:r>
              <a:rPr kumimoji="1" lang="ja-JP" altLang="en-US" sz="1400" dirty="0" smtClean="0"/>
              <a:t>：</a:t>
            </a:r>
            <a:r>
              <a:rPr kumimoji="1" lang="en-US" altLang="ja-JP" sz="1400" dirty="0" smtClean="0"/>
              <a:t>1994</a:t>
            </a:r>
            <a:r>
              <a:rPr kumimoji="1" lang="ja-JP" altLang="en-US" sz="1400" dirty="0" smtClean="0"/>
              <a:t>年</a:t>
            </a:r>
            <a:r>
              <a:rPr kumimoji="1" lang="en-US" altLang="ja-JP" sz="1400" dirty="0" smtClean="0"/>
              <a:t>12</a:t>
            </a:r>
            <a:r>
              <a:rPr kumimoji="1" lang="ja-JP" altLang="en-US" sz="1400" dirty="0" smtClean="0"/>
              <a:t>月</a:t>
            </a:r>
            <a:r>
              <a:rPr kumimoji="1" lang="en-US" altLang="ja-JP" sz="1400" dirty="0" smtClean="0"/>
              <a:t>5</a:t>
            </a:r>
            <a:r>
              <a:rPr kumimoji="1" lang="ja-JP" altLang="en-US" sz="1400" dirty="0" smtClean="0"/>
              <a:t>日</a:t>
            </a:r>
            <a:endParaRPr kumimoji="1" lang="en-US" altLang="ja-JP" sz="1400" dirty="0" smtClean="0"/>
          </a:p>
          <a:p>
            <a:r>
              <a:rPr lang="en-US" altLang="ja-JP" sz="1400" dirty="0" smtClean="0"/>
              <a:t>B</a:t>
            </a:r>
            <a:r>
              <a:rPr lang="ja-JP" altLang="en-US" sz="1400" dirty="0" smtClean="0"/>
              <a:t>：</a:t>
            </a:r>
            <a:r>
              <a:rPr lang="en-US" altLang="ja-JP" sz="1400" dirty="0" smtClean="0"/>
              <a:t>1998</a:t>
            </a:r>
            <a:r>
              <a:rPr lang="ja-JP" altLang="en-US" sz="1400" dirty="0" smtClean="0"/>
              <a:t>年</a:t>
            </a:r>
            <a:r>
              <a:rPr lang="en-US" altLang="ja-JP" sz="1400" dirty="0" smtClean="0"/>
              <a:t>1</a:t>
            </a:r>
            <a:r>
              <a:rPr lang="ja-JP" altLang="en-US" sz="1400" dirty="0" smtClean="0"/>
              <a:t>月</a:t>
            </a:r>
            <a:r>
              <a:rPr lang="en-US" altLang="ja-JP" sz="1400" dirty="0" smtClean="0"/>
              <a:t>6</a:t>
            </a:r>
            <a:r>
              <a:rPr lang="ja-JP" altLang="en-US" sz="1400" dirty="0" smtClean="0"/>
              <a:t>日</a:t>
            </a:r>
            <a:endParaRPr lang="en-US" altLang="ja-JP" sz="1400" dirty="0" smtClean="0"/>
          </a:p>
          <a:p>
            <a:r>
              <a:rPr lang="en-US" altLang="ja-JP" sz="1400" dirty="0" smtClean="0"/>
              <a:t>C</a:t>
            </a:r>
            <a:r>
              <a:rPr lang="ja-JP" altLang="en-US" sz="1400" dirty="0" smtClean="0"/>
              <a:t>：</a:t>
            </a:r>
            <a:r>
              <a:rPr lang="en-US" altLang="ja-JP" sz="1400" dirty="0" smtClean="0"/>
              <a:t>2000</a:t>
            </a:r>
            <a:r>
              <a:rPr lang="ja-JP" altLang="en-US" sz="1400" dirty="0" smtClean="0"/>
              <a:t>年</a:t>
            </a:r>
            <a:r>
              <a:rPr lang="en-US" altLang="ja-JP" sz="1400" dirty="0" smtClean="0"/>
              <a:t>2</a:t>
            </a:r>
            <a:r>
              <a:rPr lang="ja-JP" altLang="en-US" sz="1400" dirty="0" smtClean="0"/>
              <a:t>月</a:t>
            </a:r>
            <a:r>
              <a:rPr lang="en-US" altLang="ja-JP" sz="1400" dirty="0" smtClean="0"/>
              <a:t>2</a:t>
            </a:r>
            <a:r>
              <a:rPr lang="ja-JP" altLang="en-US" sz="1400" dirty="0" smtClean="0"/>
              <a:t>日</a:t>
            </a:r>
            <a:endParaRPr lang="en-US" altLang="ja-JP" sz="1400" dirty="0" smtClean="0"/>
          </a:p>
          <a:p>
            <a:r>
              <a:rPr lang="en-US" altLang="ja-JP" sz="1400" dirty="0" smtClean="0"/>
              <a:t>D</a:t>
            </a:r>
            <a:r>
              <a:rPr lang="ja-JP" altLang="en-US" sz="1400" dirty="0" smtClean="0"/>
              <a:t>：</a:t>
            </a:r>
            <a:r>
              <a:rPr lang="en-US" altLang="ja-JP" sz="1400" dirty="0" smtClean="0"/>
              <a:t>2000</a:t>
            </a:r>
            <a:r>
              <a:rPr lang="ja-JP" altLang="en-US" sz="1400" dirty="0" smtClean="0"/>
              <a:t>年</a:t>
            </a:r>
            <a:r>
              <a:rPr lang="en-US" altLang="ja-JP" sz="1400" dirty="0" smtClean="0"/>
              <a:t>3</a:t>
            </a:r>
            <a:r>
              <a:rPr lang="ja-JP" altLang="en-US" sz="1400" dirty="0" smtClean="0"/>
              <a:t>月</a:t>
            </a:r>
            <a:r>
              <a:rPr lang="en-US" altLang="ja-JP" sz="1400" dirty="0" smtClean="0"/>
              <a:t>13</a:t>
            </a:r>
            <a:r>
              <a:rPr lang="ja-JP" altLang="en-US" sz="1400" dirty="0" smtClean="0"/>
              <a:t>日</a:t>
            </a:r>
            <a:endParaRPr lang="en-US" altLang="ja-JP" sz="1400" dirty="0" smtClean="0"/>
          </a:p>
          <a:p>
            <a:r>
              <a:rPr lang="en-US" altLang="ja-JP" sz="1400" dirty="0" smtClean="0"/>
              <a:t>E</a:t>
            </a:r>
            <a:r>
              <a:rPr lang="ja-JP" altLang="en-US" sz="1400" dirty="0" smtClean="0"/>
              <a:t>：</a:t>
            </a:r>
            <a:r>
              <a:rPr lang="en-US" altLang="ja-JP" sz="1400" dirty="0" smtClean="0"/>
              <a:t>2001</a:t>
            </a:r>
            <a:r>
              <a:rPr lang="ja-JP" altLang="en-US" sz="1400" dirty="0" smtClean="0"/>
              <a:t>年</a:t>
            </a:r>
            <a:r>
              <a:rPr lang="en-US" altLang="ja-JP" sz="1400" dirty="0" smtClean="0"/>
              <a:t>11</a:t>
            </a:r>
            <a:r>
              <a:rPr lang="ja-JP" altLang="en-US" sz="1400" dirty="0" smtClean="0"/>
              <a:t>月</a:t>
            </a:r>
            <a:r>
              <a:rPr lang="en-US" altLang="ja-JP" sz="1400" dirty="0" smtClean="0"/>
              <a:t>14</a:t>
            </a:r>
            <a:r>
              <a:rPr lang="ja-JP" altLang="en-US" sz="1400" dirty="0" smtClean="0"/>
              <a:t>日</a:t>
            </a:r>
            <a:endParaRPr lang="en-US" altLang="ja-JP" sz="1400" dirty="0" smtClean="0"/>
          </a:p>
          <a:p>
            <a:endParaRPr kumimoji="1" lang="ja-JP" altLang="en-US" sz="28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232321" y="5688449"/>
            <a:ext cx="171553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F</a:t>
            </a:r>
            <a:r>
              <a:rPr kumimoji="1" lang="ja-JP" altLang="en-US" sz="1400" dirty="0" smtClean="0"/>
              <a:t>：</a:t>
            </a:r>
            <a:r>
              <a:rPr kumimoji="1" lang="en-US" altLang="ja-JP" sz="1400" dirty="0" smtClean="0"/>
              <a:t>2002</a:t>
            </a:r>
            <a:r>
              <a:rPr kumimoji="1" lang="ja-JP" altLang="en-US" sz="1400" dirty="0" smtClean="0"/>
              <a:t>年</a:t>
            </a:r>
            <a:r>
              <a:rPr kumimoji="1" lang="en-US" altLang="ja-JP" sz="1400" dirty="0" smtClean="0"/>
              <a:t>1</a:t>
            </a:r>
            <a:r>
              <a:rPr kumimoji="1" lang="ja-JP" altLang="en-US" sz="1400" dirty="0" smtClean="0"/>
              <a:t>月</a:t>
            </a:r>
            <a:r>
              <a:rPr kumimoji="1" lang="en-US" altLang="ja-JP" sz="1400" dirty="0" smtClean="0"/>
              <a:t>11</a:t>
            </a:r>
            <a:r>
              <a:rPr kumimoji="1" lang="ja-JP" altLang="en-US" sz="1400" dirty="0" smtClean="0"/>
              <a:t>日</a:t>
            </a:r>
            <a:endParaRPr kumimoji="1" lang="en-US" altLang="ja-JP" sz="1400" dirty="0" smtClean="0"/>
          </a:p>
          <a:p>
            <a:r>
              <a:rPr kumimoji="1" lang="en-US" altLang="ja-JP" sz="1400" dirty="0" smtClean="0"/>
              <a:t>G</a:t>
            </a:r>
            <a:r>
              <a:rPr kumimoji="1" lang="ja-JP" altLang="en-US" sz="1400" dirty="0" smtClean="0"/>
              <a:t>：</a:t>
            </a:r>
            <a:r>
              <a:rPr kumimoji="1" lang="en-US" altLang="ja-JP" sz="1400" dirty="0" smtClean="0"/>
              <a:t>2002</a:t>
            </a:r>
            <a:r>
              <a:rPr kumimoji="1" lang="ja-JP" altLang="en-US" sz="1400" dirty="0" smtClean="0"/>
              <a:t>年</a:t>
            </a:r>
            <a:r>
              <a:rPr kumimoji="1" lang="en-US" altLang="ja-JP" sz="1400" dirty="0" smtClean="0"/>
              <a:t>11</a:t>
            </a:r>
            <a:r>
              <a:rPr kumimoji="1" lang="ja-JP" altLang="en-US" sz="1400" dirty="0" smtClean="0"/>
              <a:t>月</a:t>
            </a:r>
            <a:r>
              <a:rPr kumimoji="1" lang="en-US" altLang="ja-JP" sz="1400" dirty="0" smtClean="0"/>
              <a:t>13</a:t>
            </a:r>
            <a:r>
              <a:rPr kumimoji="1" lang="ja-JP" altLang="en-US" sz="1400" dirty="0" smtClean="0"/>
              <a:t>日</a:t>
            </a:r>
            <a:endParaRPr kumimoji="1" lang="en-US" altLang="ja-JP" sz="1400" dirty="0" smtClean="0"/>
          </a:p>
          <a:p>
            <a:r>
              <a:rPr lang="en-US" altLang="ja-JP" sz="1400" dirty="0" smtClean="0"/>
              <a:t>H</a:t>
            </a:r>
            <a:r>
              <a:rPr lang="ja-JP" altLang="en-US" sz="1400" dirty="0" smtClean="0"/>
              <a:t>：</a:t>
            </a:r>
            <a:r>
              <a:rPr lang="en-US" altLang="ja-JP" sz="1400" dirty="0" smtClean="0"/>
              <a:t>2006</a:t>
            </a:r>
            <a:r>
              <a:rPr lang="ja-JP" altLang="en-US" sz="1400" dirty="0" smtClean="0"/>
              <a:t>年</a:t>
            </a:r>
            <a:r>
              <a:rPr lang="en-US" altLang="ja-JP" sz="1400" dirty="0" smtClean="0"/>
              <a:t>1</a:t>
            </a:r>
            <a:r>
              <a:rPr lang="ja-JP" altLang="en-US" sz="1400" dirty="0" smtClean="0"/>
              <a:t>月</a:t>
            </a:r>
            <a:r>
              <a:rPr lang="en-US" altLang="ja-JP" sz="1400" dirty="0" smtClean="0"/>
              <a:t>27</a:t>
            </a:r>
            <a:r>
              <a:rPr lang="ja-JP" altLang="en-US" sz="1400" dirty="0" smtClean="0"/>
              <a:t>日</a:t>
            </a:r>
            <a:endParaRPr lang="en-US" altLang="ja-JP" sz="1400" dirty="0" smtClean="0"/>
          </a:p>
          <a:p>
            <a:r>
              <a:rPr kumimoji="1" lang="en-US" altLang="ja-JP" sz="1400" dirty="0" smtClean="0"/>
              <a:t>I</a:t>
            </a:r>
            <a:r>
              <a:rPr kumimoji="1" lang="ja-JP" altLang="en-US" sz="1400" dirty="0" smtClean="0"/>
              <a:t>：</a:t>
            </a:r>
            <a:r>
              <a:rPr kumimoji="1" lang="en-US" altLang="ja-JP" sz="1400" dirty="0" smtClean="0"/>
              <a:t>2006</a:t>
            </a:r>
            <a:r>
              <a:rPr kumimoji="1" lang="ja-JP" altLang="en-US" sz="1400" dirty="0" smtClean="0"/>
              <a:t>年</a:t>
            </a:r>
            <a:r>
              <a:rPr kumimoji="1" lang="en-US" altLang="ja-JP" sz="1400" dirty="0" smtClean="0"/>
              <a:t>2</a:t>
            </a:r>
            <a:r>
              <a:rPr kumimoji="1" lang="ja-JP" altLang="en-US" sz="1400" dirty="0" smtClean="0"/>
              <a:t>月</a:t>
            </a:r>
            <a:r>
              <a:rPr kumimoji="1" lang="en-US" altLang="ja-JP" sz="1400" dirty="0" smtClean="0"/>
              <a:t>3</a:t>
            </a:r>
            <a:r>
              <a:rPr kumimoji="1" lang="ja-JP" altLang="en-US" sz="1400" dirty="0" smtClean="0"/>
              <a:t>日</a:t>
            </a:r>
            <a:endParaRPr kumimoji="1" lang="en-US" altLang="ja-JP" sz="1400" dirty="0" smtClean="0"/>
          </a:p>
          <a:p>
            <a:r>
              <a:rPr lang="en-US" altLang="ja-JP" sz="1400" dirty="0" smtClean="0"/>
              <a:t>J:2009</a:t>
            </a:r>
            <a:r>
              <a:rPr lang="ja-JP" altLang="en-US" sz="1400" dirty="0" smtClean="0"/>
              <a:t>年</a:t>
            </a:r>
            <a:r>
              <a:rPr lang="en-US" altLang="ja-JP" sz="1400" dirty="0" smtClean="0"/>
              <a:t>3</a:t>
            </a:r>
            <a:r>
              <a:rPr lang="ja-JP" altLang="en-US" sz="1400" dirty="0" smtClean="0"/>
              <a:t>月</a:t>
            </a:r>
            <a:r>
              <a:rPr lang="en-US" altLang="ja-JP" sz="1400" dirty="0" smtClean="0"/>
              <a:t>27</a:t>
            </a:r>
            <a:r>
              <a:rPr lang="ja-JP" altLang="en-US" sz="1400" dirty="0" smtClean="0"/>
              <a:t>日</a:t>
            </a:r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/>
              <a:t>山形相関</a:t>
            </a:r>
            <a:endParaRPr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939" y="1285330"/>
            <a:ext cx="4784135" cy="531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盛岡相関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254" y="1128577"/>
            <a:ext cx="4927826" cy="547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福島相関</a:t>
            </a:r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380" y="1141638"/>
            <a:ext cx="4810260" cy="533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山形</a:t>
            </a:r>
            <a:endParaRPr kumimoji="1" lang="ja-JP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3399"/>
            <a:ext cx="4934607" cy="297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425" y="3223531"/>
            <a:ext cx="46005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盛岡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96" y="1167901"/>
            <a:ext cx="46005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425" y="3354161"/>
            <a:ext cx="46005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福島</a:t>
            </a:r>
            <a:endParaRPr kumimoji="1" lang="ja-JP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222" y="1185726"/>
            <a:ext cx="46005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5644" y="3179582"/>
            <a:ext cx="46005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 descr="スライド番号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7643716" y="5738648"/>
            <a:ext cx="1500283" cy="1119352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65315" y="91441"/>
            <a:ext cx="2965450" cy="6609806"/>
          </a:xfrm>
          <a:prstGeom prst="rect">
            <a:avLst/>
          </a:prstGeom>
          <a:gradFill>
            <a:gsLst>
              <a:gs pos="3000">
                <a:schemeClr val="bg2">
                  <a:lumMod val="50000"/>
                </a:schemeClr>
              </a:gs>
              <a:gs pos="64999">
                <a:schemeClr val="bg2">
                  <a:lumMod val="90000"/>
                </a:schemeClr>
              </a:gs>
              <a:gs pos="100000">
                <a:schemeClr val="bg2"/>
              </a:gs>
            </a:gsLst>
            <a:lin ang="16200000" scaled="0"/>
          </a:gradFill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altLang="ja-JP" dirty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>
              <a:defRPr/>
            </a:pPr>
            <a:endParaRPr lang="en-US" altLang="ja-JP" dirty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>
              <a:defRPr/>
            </a:pPr>
            <a:endParaRPr lang="en-US" altLang="ja-JP" dirty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>
              <a:defRPr/>
            </a:pPr>
            <a:endParaRPr lang="en-US" altLang="ja-JP" dirty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>
              <a:defRPr/>
            </a:pPr>
            <a:endParaRPr lang="en-US" altLang="ja-JP" sz="2000" dirty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>
              <a:defRPr/>
            </a:pPr>
            <a:endParaRPr lang="en-US" altLang="ja-JP" sz="2000" dirty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>
              <a:defRPr/>
            </a:pPr>
            <a:endParaRPr lang="en-US" altLang="ja-JP" dirty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>
              <a:defRPr/>
            </a:pPr>
            <a:endParaRPr lang="en-US" altLang="ja-JP" sz="3200" u="sng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>
              <a:defRPr/>
            </a:pPr>
            <a:r>
              <a:rPr lang="ja-JP" altLang="en-US" sz="3600" u="sng" dirty="0" smtClean="0">
                <a:solidFill>
                  <a:srgbClr val="0000CC"/>
                </a:solidFill>
                <a:latin typeface="HG創英角ｺﾞｼｯｸUB" pitchFamily="49" charset="-128"/>
                <a:ea typeface="HG創英角ｺﾞｼｯｸUB" pitchFamily="49" charset="-128"/>
              </a:rPr>
              <a:t>気象</a:t>
            </a:r>
            <a:r>
              <a:rPr lang="ja-JP" altLang="en-US" dirty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が</a:t>
            </a:r>
            <a:r>
              <a:rPr lang="ja-JP" altLang="en-US" sz="3600" u="sng" dirty="0">
                <a:solidFill>
                  <a:srgbClr val="009900"/>
                </a:solidFill>
                <a:latin typeface="HG創英角ｺﾞｼｯｸUB" pitchFamily="49" charset="-128"/>
                <a:ea typeface="HG創英角ｺﾞｼｯｸUB" pitchFamily="49" charset="-128"/>
              </a:rPr>
              <a:t>地震</a:t>
            </a:r>
            <a:r>
              <a:rPr lang="ja-JP" altLang="en-US" dirty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に</a:t>
            </a:r>
            <a:endParaRPr lang="en-US" altLang="ja-JP" dirty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関係がある</a:t>
            </a:r>
            <a:r>
              <a:rPr lang="en-US" altLang="ja-JP" sz="2000" dirty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(Yamaguchi,1934</a:t>
            </a:r>
            <a:r>
              <a:rPr lang="en-US" altLang="ja-JP" sz="20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)</a:t>
            </a:r>
          </a:p>
          <a:p>
            <a:pPr algn="ctr">
              <a:defRPr/>
            </a:pPr>
            <a:r>
              <a:rPr lang="ja-JP" altLang="en-US" sz="2800" dirty="0" smtClean="0">
                <a:solidFill>
                  <a:srgbClr val="0000CC"/>
                </a:solidFill>
                <a:latin typeface="HG創英角ｺﾞｼｯｸUB" pitchFamily="49" charset="-128"/>
                <a:ea typeface="HG創英角ｺﾞｼｯｸUB" pitchFamily="49" charset="-128"/>
              </a:rPr>
              <a:t>気圧配置</a:t>
            </a:r>
            <a:r>
              <a:rPr lang="ja-JP" altLang="en-US" sz="20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によって</a:t>
            </a:r>
            <a:endParaRPr lang="en-US" altLang="ja-JP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>
              <a:defRPr/>
            </a:pPr>
            <a:r>
              <a:rPr lang="ja-JP" altLang="en-US" dirty="0" smtClean="0">
                <a:solidFill>
                  <a:srgbClr val="009900"/>
                </a:solidFill>
                <a:latin typeface="HG創英角ｺﾞｼｯｸUB" pitchFamily="49" charset="-128"/>
                <a:ea typeface="HG創英角ｺﾞｼｯｸUB" pitchFamily="49" charset="-128"/>
              </a:rPr>
              <a:t>地震</a:t>
            </a:r>
            <a:r>
              <a:rPr lang="ja-JP" altLang="en-US" sz="20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が</a:t>
            </a:r>
            <a:r>
              <a:rPr lang="ja-JP" altLang="en-US" u="sng" dirty="0" smtClean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起こりやすい</a:t>
            </a:r>
            <a:endParaRPr lang="en-US" altLang="ja-JP" u="sng" dirty="0" smtClean="0">
              <a:solidFill>
                <a:srgbClr val="FF0000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>
              <a:defRPr/>
            </a:pPr>
            <a:r>
              <a:rPr lang="ja-JP" altLang="en-US" dirty="0" smtClean="0">
                <a:solidFill>
                  <a:srgbClr val="009900"/>
                </a:solidFill>
                <a:latin typeface="HG創英角ｺﾞｼｯｸUB" pitchFamily="49" charset="-128"/>
                <a:ea typeface="HG創英角ｺﾞｼｯｸUB" pitchFamily="49" charset="-128"/>
              </a:rPr>
              <a:t>地震</a:t>
            </a:r>
            <a:r>
              <a:rPr lang="ja-JP" altLang="en-US" sz="20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が</a:t>
            </a:r>
            <a:r>
              <a:rPr lang="ja-JP" altLang="en-US" u="sng" dirty="0" smtClean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起こりにくい</a:t>
            </a:r>
            <a:endParaRPr lang="en-US" altLang="ja-JP" u="sng" dirty="0" smtClean="0">
              <a:solidFill>
                <a:srgbClr val="FF0000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>
              <a:defRPr/>
            </a:pPr>
            <a:r>
              <a:rPr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が決まる！！</a:t>
            </a:r>
            <a:endParaRPr lang="en-US" altLang="ja-JP" sz="2000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>
              <a:defRPr/>
            </a:pPr>
            <a:r>
              <a:rPr lang="ja-JP" altLang="en-US" sz="20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しかし</a:t>
            </a:r>
            <a:r>
              <a:rPr lang="ja-JP" altLang="en-US" sz="2000" dirty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，研究例は</a:t>
            </a:r>
            <a:endParaRPr lang="en-US" altLang="ja-JP" sz="2000" dirty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>
              <a:defRPr/>
            </a:pPr>
            <a:r>
              <a:rPr lang="ja-JP" altLang="en-US" sz="2000" dirty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未だ一つしかない</a:t>
            </a:r>
            <a:r>
              <a:rPr lang="ja-JP" altLang="en-US" sz="20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。</a:t>
            </a:r>
            <a:endParaRPr lang="en-US" altLang="ja-JP" sz="2000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>
              <a:defRPr/>
            </a:pPr>
            <a:r>
              <a:rPr lang="ja-JP" altLang="en-US" sz="20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しかも古い</a:t>
            </a:r>
            <a:r>
              <a:rPr lang="en-US" altLang="ja-JP" sz="20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…</a:t>
            </a:r>
            <a:endParaRPr lang="en-US" altLang="ja-JP" sz="2000" dirty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52939" y="202702"/>
            <a:ext cx="2133510" cy="7191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0" cap="rnd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4400" dirty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気 象</a:t>
            </a:r>
          </a:p>
        </p:txBody>
      </p:sp>
      <p:sp>
        <p:nvSpPr>
          <p:cNvPr id="5" name="下矢印 4"/>
          <p:cNvSpPr/>
          <p:nvPr/>
        </p:nvSpPr>
        <p:spPr>
          <a:xfrm>
            <a:off x="1246689" y="1065439"/>
            <a:ext cx="503238" cy="6477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26813" y="1904229"/>
            <a:ext cx="2152650" cy="7207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 cap="rnd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4400" dirty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地 震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130764" y="74022"/>
            <a:ext cx="2965450" cy="6609806"/>
          </a:xfrm>
          <a:prstGeom prst="rect">
            <a:avLst/>
          </a:prstGeom>
          <a:gradFill>
            <a:gsLst>
              <a:gs pos="0">
                <a:schemeClr val="bg2"/>
              </a:gs>
              <a:gs pos="64999">
                <a:schemeClr val="bg2">
                  <a:lumMod val="75000"/>
                </a:schemeClr>
              </a:gs>
              <a:gs pos="100000">
                <a:schemeClr val="bg2">
                  <a:lumMod val="50000"/>
                </a:schemeClr>
              </a:gs>
            </a:gsLst>
            <a:lin ang="16200000" scaled="0"/>
          </a:gradFill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altLang="ja-JP" dirty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>
              <a:defRPr/>
            </a:pPr>
            <a:endParaRPr lang="en-US" altLang="ja-JP" dirty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>
              <a:defRPr/>
            </a:pPr>
            <a:endParaRPr lang="en-US" altLang="ja-JP" dirty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>
              <a:defRPr/>
            </a:pPr>
            <a:endParaRPr lang="en-US" altLang="ja-JP" dirty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>
              <a:defRPr/>
            </a:pPr>
            <a:endParaRPr lang="en-US" altLang="ja-JP" sz="2000" dirty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>
              <a:defRPr/>
            </a:pPr>
            <a:endParaRPr lang="en-US" altLang="ja-JP" sz="2000" dirty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>
              <a:defRPr/>
            </a:pPr>
            <a:endParaRPr lang="en-US" altLang="ja-JP" dirty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>
              <a:defRPr/>
            </a:pPr>
            <a:endParaRPr lang="en-US" altLang="ja-JP" sz="3200" u="sng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>
              <a:defRPr/>
            </a:pPr>
            <a:r>
              <a:rPr lang="ja-JP" altLang="en-US" sz="3600" u="sng" dirty="0" smtClean="0">
                <a:ln>
                  <a:solidFill>
                    <a:schemeClr val="tx2"/>
                  </a:solidFill>
                </a:ln>
                <a:solidFill>
                  <a:srgbClr val="00B0F0"/>
                </a:solidFill>
                <a:latin typeface="HG創英角ｺﾞｼｯｸUB" pitchFamily="49" charset="-128"/>
                <a:ea typeface="HG創英角ｺﾞｼｯｸUB" pitchFamily="49" charset="-128"/>
              </a:rPr>
              <a:t>津波</a:t>
            </a:r>
            <a:r>
              <a:rPr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が</a:t>
            </a:r>
            <a:r>
              <a:rPr lang="ja-JP" altLang="en-US" sz="3600" u="sng" dirty="0" smtClean="0">
                <a:solidFill>
                  <a:srgbClr val="0000CC"/>
                </a:solidFill>
                <a:latin typeface="HG創英角ｺﾞｼｯｸUB" pitchFamily="49" charset="-128"/>
                <a:ea typeface="HG創英角ｺﾞｼｯｸUB" pitchFamily="49" charset="-128"/>
              </a:rPr>
              <a:t>気象</a:t>
            </a:r>
            <a:r>
              <a:rPr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に</a:t>
            </a:r>
            <a:endParaRPr lang="en-US" altLang="ja-JP" dirty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関係が</a:t>
            </a:r>
            <a:r>
              <a:rPr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ある</a:t>
            </a:r>
            <a:r>
              <a:rPr lang="en-US" altLang="ja-JP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!?</a:t>
            </a:r>
            <a:endParaRPr lang="en-US" altLang="ja-JP" sz="2000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>
              <a:defRPr/>
            </a:pPr>
            <a:r>
              <a:rPr lang="ja-JP" altLang="en-US" sz="2800" dirty="0" smtClean="0">
                <a:solidFill>
                  <a:srgbClr val="009900"/>
                </a:solidFill>
                <a:latin typeface="HG創英角ｺﾞｼｯｸUB" pitchFamily="49" charset="-128"/>
                <a:ea typeface="HG創英角ｺﾞｼｯｸUB" pitchFamily="49" charset="-128"/>
              </a:rPr>
              <a:t>大地震</a:t>
            </a:r>
            <a:r>
              <a:rPr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が起こした</a:t>
            </a:r>
            <a:r>
              <a:rPr lang="ja-JP" altLang="en-US" sz="2800" dirty="0" smtClean="0">
                <a:ln>
                  <a:solidFill>
                    <a:srgbClr val="0000CC"/>
                  </a:solidFill>
                </a:ln>
                <a:solidFill>
                  <a:srgbClr val="00B0F0"/>
                </a:solidFill>
                <a:latin typeface="HG創英角ｺﾞｼｯｸUB" pitchFamily="49" charset="-128"/>
                <a:ea typeface="HG創英角ｺﾞｼｯｸUB" pitchFamily="49" charset="-128"/>
              </a:rPr>
              <a:t>大津波</a:t>
            </a:r>
            <a:r>
              <a:rPr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が、気象に影響を及ぼすか否か</a:t>
            </a:r>
            <a:endParaRPr lang="en-US" altLang="ja-JP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>
              <a:defRPr/>
            </a:pPr>
            <a:r>
              <a:rPr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この疑問に臨んだ</a:t>
            </a:r>
            <a:endParaRPr lang="en-US" altLang="ja-JP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>
              <a:defRPr/>
            </a:pPr>
            <a:r>
              <a:rPr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挑戦者はいない。</a:t>
            </a:r>
            <a:endParaRPr lang="en-US" altLang="ja-JP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518388" y="185283"/>
            <a:ext cx="2133510" cy="7191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0" cap="rnd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4400" dirty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気 象</a:t>
            </a:r>
          </a:p>
        </p:txBody>
      </p:sp>
      <p:sp>
        <p:nvSpPr>
          <p:cNvPr id="10" name="下矢印 9"/>
          <p:cNvSpPr/>
          <p:nvPr/>
        </p:nvSpPr>
        <p:spPr>
          <a:xfrm rot="10800000">
            <a:off x="4312138" y="1048020"/>
            <a:ext cx="503238" cy="6477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492262" y="1886810"/>
            <a:ext cx="2152650" cy="7207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44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津 波</a:t>
            </a:r>
            <a:endParaRPr lang="ja-JP" altLang="en-US" sz="4400" dirty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010624" y="3046348"/>
            <a:ext cx="3133376" cy="3225794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5" name="下矢印 14"/>
          <p:cNvSpPr/>
          <p:nvPr/>
        </p:nvSpPr>
        <p:spPr>
          <a:xfrm rot="16200000">
            <a:off x="2754101" y="1891953"/>
            <a:ext cx="582274" cy="754459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74320" y="1267098"/>
            <a:ext cx="8543109" cy="16851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気象</a:t>
            </a:r>
            <a:r>
              <a:rPr kumimoji="1" lang="ja-JP" altLang="en-US" sz="32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の影響で</a:t>
            </a:r>
            <a:r>
              <a:rPr kumimoji="1" lang="ja-JP" altLang="en-US" sz="4000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地震</a:t>
            </a:r>
            <a:r>
              <a:rPr lang="ja-JP" altLang="en-US" sz="32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が</a:t>
            </a:r>
            <a:r>
              <a:rPr kumimoji="1" lang="ja-JP" altLang="en-US" sz="4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誘発</a:t>
            </a:r>
            <a:r>
              <a:rPr kumimoji="1" lang="ja-JP" altLang="en-US" sz="32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されるのか？</a:t>
            </a:r>
            <a:endParaRPr kumimoji="1" lang="en-US" altLang="ja-JP" sz="3200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r>
              <a:rPr lang="ja-JP" altLang="en-US" sz="4000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大津波</a:t>
            </a:r>
            <a:r>
              <a:rPr lang="ja-JP" altLang="en-US" sz="32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によって</a:t>
            </a:r>
            <a:r>
              <a:rPr lang="ja-JP" altLang="en-US" sz="4000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気象</a:t>
            </a:r>
            <a:r>
              <a:rPr lang="ja-JP" altLang="en-US" sz="32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は</a:t>
            </a:r>
            <a:r>
              <a:rPr lang="ja-JP" altLang="en-US" sz="4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影響</a:t>
            </a:r>
            <a:r>
              <a:rPr lang="ja-JP" altLang="en-US" sz="32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されるのか？</a:t>
            </a:r>
            <a:endParaRPr lang="en-US" altLang="ja-JP" sz="3200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8" name="星 32 17"/>
          <p:cNvSpPr/>
          <p:nvPr/>
        </p:nvSpPr>
        <p:spPr>
          <a:xfrm>
            <a:off x="209006" y="0"/>
            <a:ext cx="4624251" cy="1580606"/>
          </a:xfrm>
          <a:prstGeom prst="star32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48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世界初</a:t>
            </a:r>
            <a:r>
              <a:rPr kumimoji="1" lang="en-US" altLang="ja-JP" sz="48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!?</a:t>
            </a:r>
            <a:endParaRPr kumimoji="1" lang="ja-JP" altLang="en-US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9" name="雲形吹き出し 18"/>
          <p:cNvSpPr>
            <a:spLocks noChangeArrowheads="1"/>
          </p:cNvSpPr>
          <p:nvPr/>
        </p:nvSpPr>
        <p:spPr bwMode="auto">
          <a:xfrm>
            <a:off x="65314" y="2690948"/>
            <a:ext cx="6141356" cy="2897415"/>
          </a:xfrm>
          <a:prstGeom prst="cloudCallout">
            <a:avLst>
              <a:gd name="adj1" fmla="val 56256"/>
              <a:gd name="adj2" fmla="val 26014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ja-JP" alt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ＭＳ Ｐゴシック" pitchFamily="50" charset="-128"/>
              </a:rPr>
              <a:t>　</a:t>
            </a:r>
            <a:r>
              <a:rPr lang="ja-JP" altLang="en-US" sz="4000" i="1" dirty="0">
                <a:ln w="19050">
                  <a:solidFill>
                    <a:schemeClr val="tx1"/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HG創英角ｺﾞｼｯｸUB" pitchFamily="49" charset="-128"/>
                <a:ea typeface="HG創英角ｺﾞｼｯｸUB" pitchFamily="49" charset="-128"/>
              </a:rPr>
              <a:t>東北地方太平洋沖</a:t>
            </a:r>
            <a:r>
              <a:rPr lang="ja-JP" altLang="en-US" sz="4000" i="1" dirty="0" smtClean="0">
                <a:ln w="19050">
                  <a:solidFill>
                    <a:schemeClr val="tx1"/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HG創英角ｺﾞｼｯｸUB" pitchFamily="49" charset="-128"/>
                <a:ea typeface="HG創英角ｺﾞｼｯｸUB" pitchFamily="49" charset="-128"/>
              </a:rPr>
              <a:t>地震</a:t>
            </a:r>
            <a:endParaRPr lang="en-US" altLang="ja-JP" sz="3600" i="1" dirty="0" smtClean="0">
              <a:ln w="19050">
                <a:solidFill>
                  <a:schemeClr val="tx1"/>
                </a:solidFill>
              </a:ln>
              <a:blipFill>
                <a:blip r:embed="rId4"/>
                <a:tile tx="0" ty="0" sx="100000" sy="100000" flip="none" algn="tl"/>
              </a:blip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>
              <a:defRPr/>
            </a:pPr>
            <a:r>
              <a:rPr lang="ja-JP" alt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ＭＳ Ｐゴシック" pitchFamily="50" charset="-128"/>
              </a:rPr>
              <a:t>に着目して、この謎に迫る</a:t>
            </a:r>
            <a:r>
              <a:rPr lang="en-US" altLang="ja-JP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ＭＳ Ｐゴシック" pitchFamily="50" charset="-128"/>
              </a:rPr>
              <a:t>!!</a:t>
            </a:r>
            <a:endParaRPr lang="en-US" altLang="ja-JP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ea typeface="ＭＳ Ｐゴシック" pitchFamily="50" charset="-128"/>
            </a:endParaRPr>
          </a:p>
        </p:txBody>
      </p:sp>
      <p:sp>
        <p:nvSpPr>
          <p:cNvPr id="21" name="雲 20"/>
          <p:cNvSpPr/>
          <p:nvPr/>
        </p:nvSpPr>
        <p:spPr>
          <a:xfrm>
            <a:off x="6191794" y="0"/>
            <a:ext cx="2952206" cy="1188720"/>
          </a:xfrm>
          <a:prstGeom prst="cloud">
            <a:avLst/>
          </a:prstGeom>
          <a:solidFill>
            <a:schemeClr val="bg1"/>
          </a:solidFill>
          <a:ln w="476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3600" dirty="0" smtClean="0">
                <a:solidFill>
                  <a:srgbClr val="00B0F0"/>
                </a:solidFill>
                <a:latin typeface="HG創英角ﾎﾟｯﾌﾟ体" pitchFamily="49" charset="-128"/>
                <a:ea typeface="HG創英角ﾎﾟｯﾌﾟ体" pitchFamily="49" charset="-128"/>
              </a:rPr>
              <a:t>研究背景</a:t>
            </a:r>
            <a:endParaRPr kumimoji="1" lang="ja-JP" altLang="en-US" sz="3600" dirty="0">
              <a:solidFill>
                <a:srgbClr val="00B0F0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22" name="雲 21"/>
          <p:cNvSpPr/>
          <p:nvPr/>
        </p:nvSpPr>
        <p:spPr>
          <a:xfrm>
            <a:off x="6187438" y="-4356"/>
            <a:ext cx="2952206" cy="1188720"/>
          </a:xfrm>
          <a:prstGeom prst="cloud">
            <a:avLst/>
          </a:prstGeom>
          <a:solidFill>
            <a:schemeClr val="bg1"/>
          </a:solidFill>
          <a:ln w="476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3600" dirty="0" smtClean="0">
                <a:solidFill>
                  <a:srgbClr val="0000CC"/>
                </a:solidFill>
                <a:latin typeface="HG創英角ﾎﾟｯﾌﾟ体" pitchFamily="49" charset="-128"/>
                <a:ea typeface="HG創英角ﾎﾟｯﾌﾟ体" pitchFamily="49" charset="-128"/>
              </a:rPr>
              <a:t>研究目的</a:t>
            </a:r>
            <a:endParaRPr kumimoji="1" lang="ja-JP" altLang="en-US" sz="3600" dirty="0">
              <a:solidFill>
                <a:srgbClr val="0000CC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292662" y="5722883"/>
            <a:ext cx="622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4</a:t>
            </a:r>
            <a:endParaRPr kumimoji="1" lang="ja-JP" alt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20" name="雲 19"/>
          <p:cNvSpPr/>
          <p:nvPr/>
        </p:nvSpPr>
        <p:spPr>
          <a:xfrm>
            <a:off x="394138" y="331076"/>
            <a:ext cx="7567448" cy="2364827"/>
          </a:xfrm>
          <a:prstGeom prst="cloud">
            <a:avLst/>
          </a:prstGeom>
          <a:solidFill>
            <a:schemeClr val="bg1"/>
          </a:solidFill>
          <a:ln w="889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ja-JP" altLang="en-US" sz="13800" dirty="0" smtClean="0">
                <a:solidFill>
                  <a:srgbClr val="0000CC"/>
                </a:solidFill>
                <a:latin typeface="HG創英角ｺﾞｼｯｸUB" pitchFamily="49" charset="-128"/>
                <a:ea typeface="HG創英角ｺﾞｼｯｸUB" pitchFamily="49" charset="-128"/>
              </a:rPr>
              <a:t>気象</a:t>
            </a:r>
          </a:p>
        </p:txBody>
      </p:sp>
      <p:sp>
        <p:nvSpPr>
          <p:cNvPr id="25" name="爆発 2 24"/>
          <p:cNvSpPr/>
          <p:nvPr/>
        </p:nvSpPr>
        <p:spPr>
          <a:xfrm>
            <a:off x="409903" y="2979683"/>
            <a:ext cx="7803932" cy="3358055"/>
          </a:xfrm>
          <a:prstGeom prst="irregularSeal2">
            <a:avLst/>
          </a:prstGeom>
          <a:solidFill>
            <a:srgbClr val="FFFF00"/>
          </a:solid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ja-JP" altLang="en-US" sz="138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地震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3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5" grpId="0" animBg="1"/>
      <p:bldP spid="17" grpId="0" animBg="1"/>
      <p:bldP spid="18" grpId="0" animBg="1"/>
      <p:bldP spid="19" grpId="0" animBg="1"/>
      <p:bldP spid="19" grpId="1" animBg="1"/>
      <p:bldP spid="22" grpId="0" animBg="1"/>
      <p:bldP spid="20" grpId="0" animBg="1"/>
      <p:bldP spid="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山形</a:t>
            </a:r>
            <a:endParaRPr kumimoji="1" lang="ja-JP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446" y="1246903"/>
            <a:ext cx="8093282" cy="519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盛岡</a:t>
            </a:r>
            <a:endParaRPr kumimoji="1" lang="ja-JP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687" y="1395413"/>
            <a:ext cx="6742113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福島</a:t>
            </a:r>
            <a:endParaRPr kumimoji="1" lang="ja-JP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113" y="1452279"/>
            <a:ext cx="7662601" cy="494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停電の</a:t>
            </a:r>
            <a:r>
              <a:rPr lang="ja-JP" altLang="en-US" dirty="0" smtClean="0"/>
              <a:t>有無での比較１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A540-AF52-43DF-92C4-866806D9C1BB}" type="datetime10">
              <a:rPr kumimoji="1" lang="ja-JP" altLang="en-US" smtClean="0"/>
              <a:pPr/>
              <a:t>23:39</a:t>
            </a:fld>
            <a:endParaRPr kumimoji="1" lang="ja-JP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628800"/>
            <a:ext cx="6829633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直線矢印コネクタ 17"/>
          <p:cNvCxnSpPr/>
          <p:nvPr/>
        </p:nvCxnSpPr>
        <p:spPr>
          <a:xfrm>
            <a:off x="2519264" y="2348880"/>
            <a:ext cx="2880320" cy="194421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2231232" y="3933056"/>
            <a:ext cx="2880320" cy="1944216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星 32 19"/>
          <p:cNvSpPr/>
          <p:nvPr/>
        </p:nvSpPr>
        <p:spPr>
          <a:xfrm>
            <a:off x="4860032" y="1268760"/>
            <a:ext cx="3923928" cy="2376264"/>
          </a:xfrm>
          <a:prstGeom prst="star32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652120" y="1988840"/>
            <a:ext cx="23391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i="1" dirty="0" smtClean="0">
                <a:solidFill>
                  <a:srgbClr val="002060"/>
                </a:solidFill>
              </a:rPr>
              <a:t>停電の影響は</a:t>
            </a:r>
            <a:endParaRPr lang="en-US" altLang="ja-JP" sz="2800" b="1" i="1" dirty="0" smtClean="0">
              <a:solidFill>
                <a:srgbClr val="002060"/>
              </a:solidFill>
            </a:endParaRPr>
          </a:p>
          <a:p>
            <a:r>
              <a:rPr kumimoji="1" lang="ja-JP" altLang="en-US" sz="2800" b="1" i="1" dirty="0" smtClean="0">
                <a:solidFill>
                  <a:srgbClr val="002060"/>
                </a:solidFill>
              </a:rPr>
              <a:t>無さそう！！</a:t>
            </a:r>
            <a:endParaRPr kumimoji="1" lang="ja-JP" altLang="en-US" sz="2800" b="1" i="1" dirty="0">
              <a:solidFill>
                <a:srgbClr val="002060"/>
              </a:solidFill>
            </a:endParaRPr>
          </a:p>
        </p:txBody>
      </p:sp>
      <p:sp>
        <p:nvSpPr>
          <p:cNvPr id="22" name="円/楕円 21"/>
          <p:cNvSpPr/>
          <p:nvPr/>
        </p:nvSpPr>
        <p:spPr>
          <a:xfrm rot="980824">
            <a:off x="4626706" y="4888316"/>
            <a:ext cx="2808312" cy="7920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002060"/>
                </a:solidFill>
              </a:rPr>
              <a:t>気温の下降の傾きが同じくらい！！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cxnSp>
        <p:nvCxnSpPr>
          <p:cNvPr id="26" name="直線コネクタ 25"/>
          <p:cNvCxnSpPr/>
          <p:nvPr/>
        </p:nvCxnSpPr>
        <p:spPr>
          <a:xfrm>
            <a:off x="2303240" y="1772816"/>
            <a:ext cx="0" cy="432048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右矢印吹き出し 26"/>
          <p:cNvSpPr/>
          <p:nvPr/>
        </p:nvSpPr>
        <p:spPr>
          <a:xfrm>
            <a:off x="1079104" y="1700808"/>
            <a:ext cx="1080120" cy="720080"/>
          </a:xfrm>
          <a:prstGeom prst="right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rgbClr val="002060"/>
                </a:solidFill>
              </a:rPr>
              <a:t>地震発生</a:t>
            </a:r>
            <a:endParaRPr kumimoji="1" lang="ja-JP" altLang="en-US" b="1" dirty="0">
              <a:solidFill>
                <a:srgbClr val="002060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2591272" y="1700808"/>
            <a:ext cx="2016224" cy="79208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rgbClr val="FFFF00"/>
                </a:solidFill>
              </a:rPr>
              <a:t>停電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sp>
        <p:nvSpPr>
          <p:cNvPr id="29" name="八角形 28"/>
          <p:cNvSpPr>
            <a:spLocks noChangeAspect="1"/>
          </p:cNvSpPr>
          <p:nvPr/>
        </p:nvSpPr>
        <p:spPr>
          <a:xfrm>
            <a:off x="8640960" y="6336704"/>
            <a:ext cx="467544" cy="476672"/>
          </a:xfrm>
          <a:prstGeom prst="octagon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ja-JP" sz="2000" dirty="0" smtClean="0">
                <a:solidFill>
                  <a:schemeClr val="accent6"/>
                </a:solidFill>
                <a:latin typeface="HGP創英角ｺﾞｼｯｸUB" pitchFamily="50" charset="-128"/>
                <a:ea typeface="HGP創英角ｺﾞｼｯｸUB" pitchFamily="50" charset="-128"/>
              </a:rPr>
              <a:t>7</a:t>
            </a:r>
            <a:endParaRPr kumimoji="1" lang="ja-JP" altLang="en-US" sz="2000" dirty="0">
              <a:solidFill>
                <a:schemeClr val="accent6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91510" y="1124744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山形での</a:t>
            </a:r>
            <a:r>
              <a:rPr kumimoji="1" lang="en-US" altLang="ja-JP" sz="2400" b="1" dirty="0" smtClean="0"/>
              <a:t>10</a:t>
            </a:r>
            <a:r>
              <a:rPr kumimoji="1" lang="ja-JP" altLang="en-US" sz="2400" b="1" dirty="0" smtClean="0"/>
              <a:t>日と</a:t>
            </a:r>
            <a:r>
              <a:rPr kumimoji="1" lang="en-US" altLang="ja-JP" sz="2400" b="1" dirty="0" smtClean="0"/>
              <a:t>11</a:t>
            </a:r>
            <a:r>
              <a:rPr kumimoji="1" lang="ja-JP" altLang="en-US" sz="2400" b="1" dirty="0" smtClean="0"/>
              <a:t>日の気温比較</a:t>
            </a:r>
            <a:endParaRPr kumimoji="1" lang="ja-JP" altLang="en-US" sz="2400" b="1" dirty="0"/>
          </a:p>
        </p:txBody>
      </p:sp>
      <p:sp>
        <p:nvSpPr>
          <p:cNvPr id="16" name="円/楕円 15"/>
          <p:cNvSpPr/>
          <p:nvPr/>
        </p:nvSpPr>
        <p:spPr bwMode="auto">
          <a:xfrm>
            <a:off x="3135086" y="2651760"/>
            <a:ext cx="992777" cy="156754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ea typeface="ＭＳ Ｐゴシック" pitchFamily="50" charset="-128"/>
            </a:endParaRPr>
          </a:p>
        </p:txBody>
      </p:sp>
      <p:sp>
        <p:nvSpPr>
          <p:cNvPr id="17" name="円/楕円 16"/>
          <p:cNvSpPr/>
          <p:nvPr/>
        </p:nvSpPr>
        <p:spPr bwMode="auto">
          <a:xfrm>
            <a:off x="3287486" y="4214964"/>
            <a:ext cx="992777" cy="156754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7" grpId="0" animBg="1"/>
      <p:bldP spid="2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A:1994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12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日</a:t>
            </a:r>
            <a:endParaRPr kumimoji="1" lang="ja-JP" altLang="en-US" dirty="0"/>
          </a:p>
        </p:txBody>
      </p:sp>
      <p:pic>
        <p:nvPicPr>
          <p:cNvPr id="5" name="図 4" descr="1994年12月5日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" y="1457999"/>
            <a:ext cx="5400000" cy="5400000"/>
          </a:xfrm>
          <a:prstGeom prst="rect">
            <a:avLst/>
          </a:prstGeom>
        </p:spPr>
      </p:pic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897" y="953588"/>
            <a:ext cx="3592286" cy="378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正方形/長方形 6"/>
          <p:cNvSpPr/>
          <p:nvPr/>
        </p:nvSpPr>
        <p:spPr bwMode="auto">
          <a:xfrm>
            <a:off x="5773783" y="4807131"/>
            <a:ext cx="3135086" cy="4572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ＭＳ Ｐゴシック" pitchFamily="50" charset="-128"/>
              </a:rPr>
              <a:t>本震日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B:1998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日</a:t>
            </a:r>
            <a:endParaRPr kumimoji="1" lang="ja-JP" altLang="en-US" dirty="0"/>
          </a:p>
        </p:txBody>
      </p:sp>
      <p:pic>
        <p:nvPicPr>
          <p:cNvPr id="4" name="図 3" descr="1998年1月6日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" y="1457999"/>
            <a:ext cx="5400000" cy="5400000"/>
          </a:xfrm>
          <a:prstGeom prst="rect">
            <a:avLst/>
          </a:prstGeom>
        </p:spPr>
      </p:pic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897" y="953588"/>
            <a:ext cx="3592286" cy="378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 bwMode="auto">
          <a:xfrm>
            <a:off x="5773783" y="4807131"/>
            <a:ext cx="3135086" cy="4572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ＭＳ Ｐゴシック" pitchFamily="50" charset="-128"/>
              </a:rPr>
              <a:t>本震日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C:2000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日</a:t>
            </a:r>
            <a:endParaRPr kumimoji="1" lang="ja-JP" altLang="en-US" dirty="0"/>
          </a:p>
        </p:txBody>
      </p:sp>
      <p:pic>
        <p:nvPicPr>
          <p:cNvPr id="3" name="図 2" descr="2000年2月2日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" y="1458000"/>
            <a:ext cx="5400000" cy="5400000"/>
          </a:xfrm>
          <a:prstGeom prst="rect">
            <a:avLst/>
          </a:prstGeom>
        </p:spPr>
      </p:pic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897" y="953588"/>
            <a:ext cx="3592286" cy="378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4"/>
          <p:cNvSpPr/>
          <p:nvPr/>
        </p:nvSpPr>
        <p:spPr bwMode="auto">
          <a:xfrm>
            <a:off x="5773783" y="4807131"/>
            <a:ext cx="3135086" cy="4572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ＭＳ Ｐゴシック" pitchFamily="50" charset="-128"/>
              </a:rPr>
              <a:t>本震日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2000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13</a:t>
            </a:r>
            <a:r>
              <a:rPr kumimoji="1" lang="ja-JP" altLang="en-US" dirty="0" smtClean="0"/>
              <a:t>日</a:t>
            </a:r>
            <a:endParaRPr kumimoji="1" lang="ja-JP" altLang="en-US" dirty="0"/>
          </a:p>
        </p:txBody>
      </p:sp>
      <p:pic>
        <p:nvPicPr>
          <p:cNvPr id="3" name="図 2" descr="2000年3月13日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" y="1458000"/>
            <a:ext cx="5400000" cy="5400000"/>
          </a:xfrm>
          <a:prstGeom prst="rect">
            <a:avLst/>
          </a:prstGeom>
        </p:spPr>
      </p:pic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897" y="953588"/>
            <a:ext cx="3592286" cy="378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4"/>
          <p:cNvSpPr/>
          <p:nvPr/>
        </p:nvSpPr>
        <p:spPr bwMode="auto">
          <a:xfrm>
            <a:off x="5773783" y="4807131"/>
            <a:ext cx="3135086" cy="4572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ＭＳ Ｐゴシック" pitchFamily="50" charset="-128"/>
              </a:rPr>
              <a:t>本震日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2001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11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14</a:t>
            </a:r>
            <a:r>
              <a:rPr kumimoji="1" lang="ja-JP" altLang="en-US" dirty="0" smtClean="0"/>
              <a:t>日</a:t>
            </a:r>
            <a:endParaRPr kumimoji="1" lang="ja-JP" altLang="en-US" dirty="0"/>
          </a:p>
        </p:txBody>
      </p:sp>
      <p:pic>
        <p:nvPicPr>
          <p:cNvPr id="3" name="図 2" descr="2001年11月14日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" y="1458000"/>
            <a:ext cx="5400000" cy="5400000"/>
          </a:xfrm>
          <a:prstGeom prst="rect">
            <a:avLst/>
          </a:prstGeom>
        </p:spPr>
      </p:pic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897" y="953588"/>
            <a:ext cx="3592286" cy="378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4"/>
          <p:cNvSpPr/>
          <p:nvPr/>
        </p:nvSpPr>
        <p:spPr bwMode="auto">
          <a:xfrm>
            <a:off x="5773783" y="4807131"/>
            <a:ext cx="3135086" cy="4572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ＭＳ Ｐゴシック" pitchFamily="50" charset="-128"/>
              </a:rPr>
              <a:t>本震日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2002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11</a:t>
            </a:r>
            <a:r>
              <a:rPr kumimoji="1" lang="ja-JP" altLang="en-US" dirty="0" smtClean="0"/>
              <a:t>日</a:t>
            </a:r>
            <a:endParaRPr kumimoji="1" lang="ja-JP" altLang="en-US" dirty="0"/>
          </a:p>
        </p:txBody>
      </p:sp>
      <p:pic>
        <p:nvPicPr>
          <p:cNvPr id="3" name="Picture 3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58000"/>
            <a:ext cx="5400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897" y="953588"/>
            <a:ext cx="3592286" cy="378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4"/>
          <p:cNvSpPr/>
          <p:nvPr/>
        </p:nvSpPr>
        <p:spPr bwMode="auto">
          <a:xfrm>
            <a:off x="5773783" y="4807131"/>
            <a:ext cx="3135086" cy="4572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ＭＳ Ｐゴシック" pitchFamily="50" charset="-128"/>
              </a:rPr>
              <a:t>本震日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267096" y="1071147"/>
            <a:ext cx="705394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76200">
              <a:extrusionClr>
                <a:schemeClr val="tx1"/>
              </a:extrusionClr>
            </a:sp3d>
          </a:bodyPr>
          <a:lstStyle/>
          <a:p>
            <a:pPr algn="ctr"/>
            <a:r>
              <a:rPr lang="ja-JP" altLang="en-US" sz="8000" b="1" cap="none" spc="0" dirty="0" smtClean="0">
                <a:ln w="25400" cap="rnd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effectLst>
                  <a:outerShdw dist="279400" dir="12000000" algn="br" rotWithShape="0">
                    <a:srgbClr val="0000CC">
                      <a:alpha val="30000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気象</a:t>
            </a:r>
            <a:r>
              <a:rPr lang="ja-JP" altLang="en-US" sz="6000" cap="none" spc="0" dirty="0" smtClean="0">
                <a:ln w="63500" cmpd="sng">
                  <a:noFill/>
                  <a:prstDash val="solid"/>
                </a:ln>
                <a:latin typeface="HG創英角ｺﾞｼｯｸUB" pitchFamily="49" charset="-128"/>
                <a:ea typeface="HG創英角ｺﾞｼｯｸUB" pitchFamily="49" charset="-128"/>
              </a:rPr>
              <a:t>が</a:t>
            </a:r>
            <a:r>
              <a:rPr lang="ja-JP" altLang="en-US" sz="8000" cap="none" spc="0" dirty="0" smtClean="0">
                <a:ln w="25400" cap="rnd" cmpd="sng">
                  <a:solidFill>
                    <a:schemeClr val="tx1"/>
                  </a:solidFill>
                  <a:prstDash val="solid"/>
                </a:ln>
                <a:solidFill>
                  <a:srgbClr val="009900"/>
                </a:solidFill>
                <a:effectLst>
                  <a:outerShdw dist="279400" dir="12000000" algn="br" rotWithShape="0">
                    <a:srgbClr val="009900">
                      <a:alpha val="30000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地震</a:t>
            </a:r>
            <a:r>
              <a:rPr lang="ja-JP" altLang="en-US" sz="6000" cap="none" spc="0" dirty="0" smtClean="0">
                <a:ln w="63500" cmpd="sng">
                  <a:noFill/>
                  <a:prstDash val="solid"/>
                </a:ln>
                <a:latin typeface="HG創英角ｺﾞｼｯｸUB" pitchFamily="49" charset="-128"/>
                <a:ea typeface="HG創英角ｺﾞｼｯｸUB" pitchFamily="49" charset="-128"/>
              </a:rPr>
              <a:t>を</a:t>
            </a:r>
            <a:endParaRPr lang="en-US" altLang="ja-JP" sz="8000" cap="none" spc="0" dirty="0" smtClean="0">
              <a:ln w="63500" cmpd="sng">
                <a:noFill/>
                <a:prstDash val="solid"/>
              </a:ln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r>
              <a:rPr lang="ja-JP" altLang="en-US" sz="8000" cap="none" spc="0" dirty="0" smtClean="0">
                <a:ln w="25400" cap="rnd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279400" dir="12000000" algn="br" rotWithShape="0">
                    <a:srgbClr val="FF5050">
                      <a:alpha val="30000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誘発</a:t>
            </a:r>
            <a:r>
              <a:rPr lang="ja-JP" altLang="en-US" sz="6000" cap="none" spc="0" dirty="0" smtClean="0">
                <a:ln w="63500" cmpd="sng">
                  <a:noFill/>
                  <a:prstDash val="solid"/>
                </a:ln>
                <a:latin typeface="HG創英角ｺﾞｼｯｸUB" pitchFamily="49" charset="-128"/>
                <a:ea typeface="HG創英角ｺﾞｼｯｸUB" pitchFamily="49" charset="-128"/>
              </a:rPr>
              <a:t>するか？</a:t>
            </a:r>
            <a:endParaRPr lang="ja-JP" altLang="en-US" sz="8000" cap="none" spc="0" dirty="0">
              <a:ln w="63500" cmpd="sng">
                <a:noFill/>
                <a:prstDash val="solid"/>
              </a:ln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8" name="図 7" descr="じしんまん２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6988" y="4112512"/>
            <a:ext cx="2286000" cy="1905000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5337754" y="6109364"/>
            <a:ext cx="2246811" cy="313508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じしん</a:t>
            </a:r>
            <a:r>
              <a:rPr lang="ja-JP" altLang="en-US" dirty="0" err="1" smtClean="0">
                <a:solidFill>
                  <a:schemeClr val="tx1"/>
                </a:solidFill>
              </a:rPr>
              <a:t>まん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6" name="図 5" descr="スライド番号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7643716" y="5738648"/>
            <a:ext cx="1500283" cy="111935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8292662" y="5722883"/>
            <a:ext cx="622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5</a:t>
            </a:r>
            <a:endParaRPr kumimoji="1" lang="ja-JP" alt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65683" y="6457890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HG創英角ｺﾞｼｯｸUB" pitchFamily="49" charset="-128"/>
                <a:ea typeface="HG創英角ｺﾞｼｯｸUB" pitchFamily="49" charset="-128"/>
              </a:rPr>
              <a:t>著：やなせたかし</a:t>
            </a:r>
            <a:endParaRPr kumimoji="1" lang="ja-JP" altLang="en-US" sz="20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2002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11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13</a:t>
            </a:r>
            <a:r>
              <a:rPr kumimoji="1" lang="ja-JP" altLang="en-US" dirty="0" smtClean="0"/>
              <a:t>日</a:t>
            </a:r>
            <a:endParaRPr kumimoji="1" lang="ja-JP" altLang="en-US" dirty="0"/>
          </a:p>
        </p:txBody>
      </p:sp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58000"/>
            <a:ext cx="5400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897" y="953588"/>
            <a:ext cx="3592286" cy="378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4"/>
          <p:cNvSpPr/>
          <p:nvPr/>
        </p:nvSpPr>
        <p:spPr bwMode="auto">
          <a:xfrm>
            <a:off x="5773783" y="4807131"/>
            <a:ext cx="3135086" cy="4572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ＭＳ Ｐゴシック" pitchFamily="50" charset="-128"/>
              </a:rPr>
              <a:t>本震日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2006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27</a:t>
            </a:r>
            <a:r>
              <a:rPr kumimoji="1" lang="ja-JP" altLang="en-US" dirty="0" smtClean="0"/>
              <a:t>日</a:t>
            </a:r>
            <a:endParaRPr kumimoji="1" lang="ja-JP" altLang="en-US" dirty="0"/>
          </a:p>
        </p:txBody>
      </p:sp>
      <p:pic>
        <p:nvPicPr>
          <p:cNvPr id="3" name="Picture 3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58000"/>
            <a:ext cx="5400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897" y="953588"/>
            <a:ext cx="3592286" cy="378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4"/>
          <p:cNvSpPr/>
          <p:nvPr/>
        </p:nvSpPr>
        <p:spPr bwMode="auto">
          <a:xfrm>
            <a:off x="5773783" y="4807131"/>
            <a:ext cx="3135086" cy="4572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ＭＳ Ｐゴシック" pitchFamily="50" charset="-128"/>
              </a:rPr>
              <a:t>本震日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2006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日</a:t>
            </a:r>
            <a:endParaRPr kumimoji="1" lang="ja-JP" altLang="en-US" dirty="0"/>
          </a:p>
        </p:txBody>
      </p:sp>
      <p:pic>
        <p:nvPicPr>
          <p:cNvPr id="3" name="Picture 3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58000"/>
            <a:ext cx="5400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897" y="953588"/>
            <a:ext cx="3592286" cy="378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4"/>
          <p:cNvSpPr/>
          <p:nvPr/>
        </p:nvSpPr>
        <p:spPr bwMode="auto">
          <a:xfrm>
            <a:off x="5773783" y="4807131"/>
            <a:ext cx="3135086" cy="4572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ＭＳ Ｐゴシック" pitchFamily="50" charset="-128"/>
              </a:rPr>
              <a:t>本震日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J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2009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27</a:t>
            </a:r>
            <a:r>
              <a:rPr kumimoji="1" lang="ja-JP" altLang="en-US" dirty="0" smtClean="0"/>
              <a:t>日</a:t>
            </a:r>
            <a:endParaRPr kumimoji="1" lang="ja-JP" altLang="en-US" dirty="0"/>
          </a:p>
        </p:txBody>
      </p:sp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58000"/>
            <a:ext cx="5400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897" y="953588"/>
            <a:ext cx="3592286" cy="378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4"/>
          <p:cNvSpPr/>
          <p:nvPr/>
        </p:nvSpPr>
        <p:spPr bwMode="auto">
          <a:xfrm>
            <a:off x="5773783" y="4807131"/>
            <a:ext cx="3135086" cy="4572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ＭＳ Ｐゴシック" pitchFamily="50" charset="-128"/>
              </a:rPr>
              <a:t>本震日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三陸はるか沖地震の時の天気図</a:t>
            </a:r>
            <a:endParaRPr kumimoji="1" lang="ja-JP" altLang="en-US" dirty="0"/>
          </a:p>
        </p:txBody>
      </p:sp>
      <p:pic>
        <p:nvPicPr>
          <p:cNvPr id="4" name="図 3" descr="IMG_95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834696" y="1056618"/>
            <a:ext cx="4826000" cy="5848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kumimoji="1" lang="ja-JP" altLang="en-US" dirty="0" smtClean="0"/>
              <a:t>　問題点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365068"/>
            <a:ext cx="8229600" cy="698863"/>
          </a:xfrm>
        </p:spPr>
        <p:txBody>
          <a:bodyPr/>
          <a:lstStyle/>
          <a:p>
            <a:r>
              <a:rPr kumimoji="1" lang="ja-JP" altLang="en-US" dirty="0" smtClean="0"/>
              <a:t>日周期成分を取り除くと</a:t>
            </a:r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6" y="1941874"/>
            <a:ext cx="4315891" cy="21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7" y="4162561"/>
            <a:ext cx="4315891" cy="21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正方形/長方形 6"/>
          <p:cNvSpPr/>
          <p:nvPr/>
        </p:nvSpPr>
        <p:spPr bwMode="auto">
          <a:xfrm>
            <a:off x="3037555" y="2161480"/>
            <a:ext cx="1414272" cy="926592"/>
          </a:xfrm>
          <a:prstGeom prst="rect">
            <a:avLst/>
          </a:prstGeom>
          <a:solidFill>
            <a:schemeClr val="bg1"/>
          </a:solidFill>
          <a:ln w="317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ＭＳ Ｐゴシック" pitchFamily="50" charset="-128"/>
              </a:rPr>
              <a:t>津波襲来</a:t>
            </a:r>
            <a:r>
              <a:rPr kumimoji="1" lang="ja-JP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ＭＳ Ｐゴシック" pitchFamily="50" charset="-128"/>
              </a:rPr>
              <a:t>前</a:t>
            </a:r>
            <a:endParaRPr kumimoji="1" lang="en-US" altLang="ja-JP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ea typeface="ＭＳ Ｐゴシック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ＭＳ Ｐゴシック" pitchFamily="50" charset="-128"/>
              </a:rPr>
              <a:t>4</a:t>
            </a:r>
            <a:r>
              <a:rPr kumimoji="1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ＭＳ Ｐゴシック" pitchFamily="50" charset="-128"/>
              </a:rPr>
              <a:t>時～</a:t>
            </a:r>
            <a:r>
              <a:rPr kumimoji="1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ＭＳ Ｐゴシック" pitchFamily="50" charset="-128"/>
              </a:rPr>
              <a:t>15</a:t>
            </a:r>
            <a:r>
              <a:rPr kumimoji="1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ＭＳ Ｐゴシック" pitchFamily="50" charset="-128"/>
              </a:rPr>
              <a:t>時</a:t>
            </a:r>
          </a:p>
        </p:txBody>
      </p:sp>
      <p:sp>
        <p:nvSpPr>
          <p:cNvPr id="8" name="正方形/長方形 7"/>
          <p:cNvSpPr/>
          <p:nvPr/>
        </p:nvSpPr>
        <p:spPr bwMode="auto">
          <a:xfrm>
            <a:off x="3058455" y="4362136"/>
            <a:ext cx="1414272" cy="926592"/>
          </a:xfrm>
          <a:prstGeom prst="rect">
            <a:avLst/>
          </a:prstGeom>
          <a:solidFill>
            <a:schemeClr val="bg1"/>
          </a:solidFill>
          <a:ln w="317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ＭＳ Ｐゴシック" pitchFamily="50" charset="-128"/>
              </a:rPr>
              <a:t>津波襲来</a:t>
            </a:r>
            <a:r>
              <a:rPr kumimoji="1" lang="ja-JP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ＭＳ Ｐゴシック" pitchFamily="50" charset="-128"/>
              </a:rPr>
              <a:t>後</a:t>
            </a:r>
            <a:endParaRPr kumimoji="1" lang="en-US" altLang="ja-JP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ea typeface="ＭＳ Ｐゴシック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ＭＳ Ｐゴシック" pitchFamily="50" charset="-128"/>
              </a:rPr>
              <a:t>16</a:t>
            </a:r>
            <a:r>
              <a:rPr kumimoji="1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ＭＳ Ｐゴシック" pitchFamily="50" charset="-128"/>
              </a:rPr>
              <a:t>時～</a:t>
            </a: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ＭＳ Ｐゴシック" pitchFamily="50" charset="-128"/>
              </a:rPr>
              <a:t>3</a:t>
            </a:r>
            <a:r>
              <a:rPr kumimoji="1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ＭＳ Ｐゴシック" pitchFamily="50" charset="-128"/>
              </a:rPr>
              <a:t>時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9194" y="4137795"/>
            <a:ext cx="2327184" cy="222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雲形吹き出し 9"/>
          <p:cNvSpPr/>
          <p:nvPr/>
        </p:nvSpPr>
        <p:spPr>
          <a:xfrm>
            <a:off x="6126480" y="2573383"/>
            <a:ext cx="3017520" cy="2090058"/>
          </a:xfrm>
          <a:prstGeom prst="cloudCallout">
            <a:avLst>
              <a:gd name="adj1" fmla="val -45884"/>
              <a:gd name="adj2" fmla="val 6437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i="1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めちゃくちゃになったー</a:t>
            </a:r>
            <a:r>
              <a:rPr kumimoji="1" lang="en-US" altLang="ja-JP" i="1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!!</a:t>
            </a:r>
            <a:endParaRPr kumimoji="1" lang="ja-JP" altLang="en-US" i="1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898571" y="0"/>
            <a:ext cx="4245429" cy="2259874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日周期成分を取り除くと</a:t>
            </a:r>
            <a:endParaRPr kumimoji="1" lang="en-US" altLang="ja-JP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津波前後の特徴的シグナル</a:t>
            </a:r>
            <a:endParaRPr lang="en-US" altLang="ja-JP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が消えてしまい，津波による</a:t>
            </a:r>
            <a:endParaRPr kumimoji="1" lang="en-US" altLang="ja-JP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変動が捉えられなくなった</a:t>
            </a:r>
            <a:r>
              <a:rPr lang="en-US" altLang="ja-JP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…</a:t>
            </a:r>
            <a:endParaRPr kumimoji="1" lang="en-US" altLang="ja-JP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2" name="八角形 11"/>
          <p:cNvSpPr/>
          <p:nvPr/>
        </p:nvSpPr>
        <p:spPr>
          <a:xfrm>
            <a:off x="26126" y="6342139"/>
            <a:ext cx="467544" cy="476672"/>
          </a:xfrm>
          <a:prstGeom prst="octagon">
            <a:avLst/>
          </a:prstGeom>
          <a:solidFill>
            <a:schemeClr val="bg1"/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ja-JP" sz="2000" dirty="0" smtClean="0">
                <a:solidFill>
                  <a:srgbClr val="0000CC"/>
                </a:solidFill>
                <a:latin typeface="HGP創英角ｺﾞｼｯｸUB" pitchFamily="50" charset="-128"/>
                <a:ea typeface="HGP創英角ｺﾞｼｯｸUB" pitchFamily="50" charset="-128"/>
              </a:rPr>
              <a:t>17</a:t>
            </a:r>
            <a:endParaRPr kumimoji="1" lang="ja-JP" altLang="en-US" sz="2000" dirty="0">
              <a:solidFill>
                <a:srgbClr val="0000CC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 descr="スライド番号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7643716" y="5738648"/>
            <a:ext cx="1500283" cy="1119352"/>
          </a:xfrm>
          <a:prstGeom prst="rect">
            <a:avLst/>
          </a:prstGeom>
        </p:spPr>
      </p:pic>
      <p:sp>
        <p:nvSpPr>
          <p:cNvPr id="17" name="角丸四角形 16"/>
          <p:cNvSpPr/>
          <p:nvPr/>
        </p:nvSpPr>
        <p:spPr>
          <a:xfrm>
            <a:off x="0" y="4389120"/>
            <a:ext cx="4480560" cy="15806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6" name="角丸四角形 15"/>
          <p:cNvSpPr/>
          <p:nvPr/>
        </p:nvSpPr>
        <p:spPr>
          <a:xfrm>
            <a:off x="0" y="693683"/>
            <a:ext cx="5747657" cy="29116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8" name="正方形/長方形 7"/>
          <p:cNvSpPr/>
          <p:nvPr/>
        </p:nvSpPr>
        <p:spPr>
          <a:xfrm>
            <a:off x="1383657" y="203048"/>
            <a:ext cx="3052689" cy="7174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先行研究の主張</a:t>
            </a:r>
            <a:endParaRPr kumimoji="1" lang="ja-JP" altLang="en-US" sz="3200" dirty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843807"/>
            <a:ext cx="573459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創英角ｺﾞｼｯｸUB" pitchFamily="49" charset="-128"/>
                <a:ea typeface="HG創英角ｺﾞｼｯｸUB" pitchFamily="49" charset="-128"/>
              </a:rPr>
              <a:t>・日本海方面よりも太平洋方面</a:t>
            </a:r>
            <a:endParaRPr kumimoji="1" lang="en-US" altLang="ja-JP" dirty="0" smtClean="0"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kumimoji="1" lang="ja-JP" altLang="en-US" dirty="0" smtClean="0">
                <a:latin typeface="HG創英角ｺﾞｼｯｸUB" pitchFamily="49" charset="-128"/>
                <a:ea typeface="HG創英角ｺﾞｼｯｸUB" pitchFamily="49" charset="-128"/>
              </a:rPr>
              <a:t>　</a:t>
            </a:r>
            <a:r>
              <a:rPr kumimoji="1" lang="ja-JP" altLang="en-US" sz="2800" dirty="0" smtClean="0">
                <a:latin typeface="HG創英角ｺﾞｼｯｸUB" pitchFamily="49" charset="-128"/>
                <a:ea typeface="HG創英角ｺﾞｼｯｸUB" pitchFamily="49" charset="-128"/>
              </a:rPr>
              <a:t>に現れた</a:t>
            </a:r>
            <a:r>
              <a:rPr kumimoji="1" lang="ja-JP" altLang="en-US" sz="3200" u="sng" dirty="0" smtClean="0">
                <a:solidFill>
                  <a:srgbClr val="0000CC"/>
                </a:solidFill>
                <a:latin typeface="HG創英角ｺﾞｼｯｸUB" pitchFamily="49" charset="-128"/>
                <a:ea typeface="HG創英角ｺﾞｼｯｸUB" pitchFamily="49" charset="-128"/>
              </a:rPr>
              <a:t>低気圧</a:t>
            </a:r>
            <a:r>
              <a:rPr kumimoji="1" lang="ja-JP" altLang="en-US" sz="2800" dirty="0" smtClean="0">
                <a:latin typeface="HG創英角ｺﾞｼｯｸUB" pitchFamily="49" charset="-128"/>
                <a:ea typeface="HG創英角ｺﾞｼｯｸUB" pitchFamily="49" charset="-128"/>
              </a:rPr>
              <a:t>の方が影響 </a:t>
            </a:r>
            <a:r>
              <a:rPr kumimoji="1"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大</a:t>
            </a:r>
            <a:endParaRPr kumimoji="1" lang="en-US" altLang="ja-JP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lang="ja-JP" altLang="en-US" sz="3200" dirty="0" smtClean="0">
                <a:latin typeface="HG創英角ｺﾞｼｯｸUB" pitchFamily="49" charset="-128"/>
                <a:ea typeface="HG創英角ｺﾞｼｯｸUB" pitchFamily="49" charset="-128"/>
              </a:rPr>
              <a:t>・</a:t>
            </a:r>
            <a:r>
              <a:rPr lang="ja-JP" altLang="en-US" sz="2800" dirty="0" smtClean="0">
                <a:latin typeface="HG創英角ｺﾞｼｯｸUB" pitchFamily="49" charset="-128"/>
                <a:ea typeface="HG創英角ｺﾞｼｯｸUB" pitchFamily="49" charset="-128"/>
              </a:rPr>
              <a:t>右図のような</a:t>
            </a:r>
            <a:r>
              <a:rPr lang="ja-JP" altLang="en-US" sz="3600" u="sng" dirty="0" smtClean="0">
                <a:solidFill>
                  <a:srgbClr val="0000CC"/>
                </a:solidFill>
                <a:latin typeface="HG創英角ｺﾞｼｯｸUB" pitchFamily="49" charset="-128"/>
                <a:ea typeface="HG創英角ｺﾞｼｯｸUB" pitchFamily="49" charset="-128"/>
              </a:rPr>
              <a:t>気圧配置</a:t>
            </a:r>
            <a:r>
              <a:rPr lang="ja-JP" altLang="en-US" sz="2800" dirty="0" smtClean="0">
                <a:latin typeface="HG創英角ｺﾞｼｯｸUB" pitchFamily="49" charset="-128"/>
                <a:ea typeface="HG創英角ｺﾞｼｯｸUB" pitchFamily="49" charset="-128"/>
              </a:rPr>
              <a:t>の時が</a:t>
            </a:r>
            <a:endParaRPr lang="en-US" altLang="ja-JP" sz="3200" dirty="0" smtClean="0"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lang="ja-JP" altLang="en-US" sz="2800" dirty="0" smtClean="0">
                <a:latin typeface="HG創英角ｺﾞｼｯｸUB" pitchFamily="49" charset="-128"/>
                <a:ea typeface="HG創英角ｺﾞｼｯｸUB" pitchFamily="49" charset="-128"/>
              </a:rPr>
              <a:t>　一番地震が</a:t>
            </a:r>
            <a:r>
              <a:rPr lang="ja-JP" altLang="en-US" sz="3200" u="sng" dirty="0" smtClean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起こりやすい</a:t>
            </a:r>
            <a:r>
              <a:rPr lang="en-US" altLang="ja-JP" sz="3200" dirty="0" smtClean="0">
                <a:latin typeface="HG創英角ｺﾞｼｯｸUB" pitchFamily="49" charset="-128"/>
                <a:ea typeface="HG創英角ｺﾞｼｯｸUB" pitchFamily="49" charset="-128"/>
              </a:rPr>
              <a:t>(Yamaguchi</a:t>
            </a:r>
            <a:r>
              <a:rPr lang="ja-JP" altLang="en-US" sz="3200" dirty="0" smtClean="0">
                <a:latin typeface="HG創英角ｺﾞｼｯｸUB" pitchFamily="49" charset="-128"/>
                <a:ea typeface="HG創英角ｺﾞｼｯｸUB" pitchFamily="49" charset="-128"/>
              </a:rPr>
              <a:t> </a:t>
            </a:r>
            <a:r>
              <a:rPr lang="en-US" altLang="ja-JP" sz="3200" dirty="0" smtClean="0">
                <a:latin typeface="HG創英角ｺﾞｼｯｸUB" pitchFamily="49" charset="-128"/>
                <a:ea typeface="HG創英角ｺﾞｼｯｸUB" pitchFamily="49" charset="-128"/>
              </a:rPr>
              <a:t>et</a:t>
            </a:r>
            <a:r>
              <a:rPr lang="ja-JP" altLang="en-US" sz="3200" dirty="0" smtClean="0">
                <a:latin typeface="HG創英角ｺﾞｼｯｸUB" pitchFamily="49" charset="-128"/>
                <a:ea typeface="HG創英角ｺﾞｼｯｸUB" pitchFamily="49" charset="-128"/>
              </a:rPr>
              <a:t> </a:t>
            </a:r>
            <a:r>
              <a:rPr lang="en-US" altLang="ja-JP" sz="3200" dirty="0" smtClean="0">
                <a:latin typeface="HG創英角ｺﾞｼｯｸUB" pitchFamily="49" charset="-128"/>
                <a:ea typeface="HG創英角ｺﾞｼｯｸUB" pitchFamily="49" charset="-128"/>
              </a:rPr>
              <a:t>al.1934)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545" y="1336430"/>
            <a:ext cx="2533473" cy="232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下矢印 10"/>
          <p:cNvSpPr/>
          <p:nvPr/>
        </p:nvSpPr>
        <p:spPr>
          <a:xfrm>
            <a:off x="1965458" y="3829428"/>
            <a:ext cx="1871003" cy="351693"/>
          </a:xfrm>
          <a:prstGeom prst="downArrow">
            <a:avLst/>
          </a:prstGeom>
          <a:solidFill>
            <a:schemeClr val="bg2">
              <a:lumMod val="75000"/>
            </a:schemeClr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8378" y="4505683"/>
            <a:ext cx="44422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創英角ｺﾞｼｯｸUB" pitchFamily="49" charset="-128"/>
                <a:ea typeface="HG創英角ｺﾞｼｯｸUB" pitchFamily="49" charset="-128"/>
              </a:rPr>
              <a:t>震源が高気圧・低気圧の境目</a:t>
            </a:r>
            <a:endParaRPr kumimoji="1" lang="en-US" altLang="ja-JP" dirty="0" smtClean="0"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lang="ja-JP" altLang="en-US" dirty="0" smtClean="0">
                <a:latin typeface="HG創英角ｺﾞｼｯｸUB" pitchFamily="49" charset="-128"/>
                <a:ea typeface="HG創英角ｺﾞｼｯｸUB" pitchFamily="49" charset="-128"/>
              </a:rPr>
              <a:t>にある時，</a:t>
            </a:r>
            <a:r>
              <a:rPr lang="ja-JP" altLang="en-US" sz="2800" u="sng" dirty="0" smtClean="0">
                <a:solidFill>
                  <a:srgbClr val="0000CC"/>
                </a:solidFill>
                <a:latin typeface="HG創英角ｺﾞｼｯｸUB" pitchFamily="49" charset="-128"/>
                <a:ea typeface="HG創英角ｺﾞｼｯｸUB" pitchFamily="49" charset="-128"/>
              </a:rPr>
              <a:t>気圧勾配</a:t>
            </a:r>
            <a:r>
              <a:rPr lang="ja-JP" altLang="en-US" dirty="0" smtClean="0">
                <a:latin typeface="HG創英角ｺﾞｼｯｸUB" pitchFamily="49" charset="-128"/>
                <a:ea typeface="HG創英角ｺﾞｼｯｸUB" pitchFamily="49" charset="-128"/>
              </a:rPr>
              <a:t>の影響で</a:t>
            </a:r>
            <a:endParaRPr lang="en-US" altLang="ja-JP" sz="2800" dirty="0" smtClean="0"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kumimoji="1" lang="ja-JP" altLang="en-US" sz="2800" u="sng" dirty="0" smtClean="0">
                <a:solidFill>
                  <a:srgbClr val="009900"/>
                </a:solidFill>
                <a:latin typeface="HG創英角ｺﾞｼｯｸUB" pitchFamily="49" charset="-128"/>
                <a:ea typeface="HG創英角ｺﾞｼｯｸUB" pitchFamily="49" charset="-128"/>
              </a:rPr>
              <a:t>地震</a:t>
            </a:r>
            <a:r>
              <a:rPr kumimoji="1" lang="ja-JP" altLang="en-US" dirty="0" smtClean="0">
                <a:latin typeface="HG創英角ｺﾞｼｯｸUB" pitchFamily="49" charset="-128"/>
                <a:ea typeface="HG創英角ｺﾞｼｯｸUB" pitchFamily="49" charset="-128"/>
              </a:rPr>
              <a:t>が</a:t>
            </a:r>
            <a:r>
              <a:rPr kumimoji="1" lang="ja-JP" altLang="en-US" sz="2800" u="sng" dirty="0" smtClean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誘発</a:t>
            </a:r>
            <a:r>
              <a:rPr kumimoji="1" lang="ja-JP" altLang="en-US" dirty="0" smtClean="0">
                <a:latin typeface="HG創英角ｺﾞｼｯｸUB" pitchFamily="49" charset="-128"/>
                <a:ea typeface="HG創英角ｺﾞｼｯｸUB" pitchFamily="49" charset="-128"/>
              </a:rPr>
              <a:t>され</a:t>
            </a:r>
            <a:r>
              <a:rPr lang="ja-JP" altLang="en-US" dirty="0" smtClean="0">
                <a:latin typeface="HG創英角ｺﾞｼｯｸUB" pitchFamily="49" charset="-128"/>
                <a:ea typeface="HG創英角ｺﾞｼｯｸUB" pitchFamily="49" charset="-128"/>
              </a:rPr>
              <a:t>るのでは？</a:t>
            </a:r>
            <a:endParaRPr kumimoji="1" lang="ja-JP" altLang="en-US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4566975" y="4679517"/>
            <a:ext cx="407963" cy="886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星 32 13"/>
          <p:cNvSpPr/>
          <p:nvPr/>
        </p:nvSpPr>
        <p:spPr>
          <a:xfrm>
            <a:off x="5016138" y="3784209"/>
            <a:ext cx="4127862" cy="2489981"/>
          </a:xfrm>
          <a:prstGeom prst="star32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2800" dirty="0" smtClean="0">
                <a:solidFill>
                  <a:srgbClr val="009900"/>
                </a:solidFill>
                <a:latin typeface="HG創英角ｺﾞｼｯｸUB" pitchFamily="49" charset="-128"/>
                <a:ea typeface="HG創英角ｺﾞｼｯｸUB" pitchFamily="49" charset="-128"/>
              </a:rPr>
              <a:t>地震発生頻度</a:t>
            </a:r>
            <a:endParaRPr kumimoji="1" lang="en-US" altLang="ja-JP" sz="2800" dirty="0" smtClean="0">
              <a:solidFill>
                <a:srgbClr val="009900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と</a:t>
            </a:r>
            <a:r>
              <a:rPr kumimoji="1" lang="ja-JP" altLang="en-US" sz="2800" dirty="0" smtClean="0">
                <a:solidFill>
                  <a:srgbClr val="0000CC"/>
                </a:solidFill>
                <a:latin typeface="HG創英角ｺﾞｼｯｸUB" pitchFamily="49" charset="-128"/>
                <a:ea typeface="HG創英角ｺﾞｼｯｸUB" pitchFamily="49" charset="-128"/>
              </a:rPr>
              <a:t>気圧傾向</a:t>
            </a:r>
            <a:r>
              <a:rPr kumimoji="1"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の</a:t>
            </a:r>
            <a:endParaRPr kumimoji="1" lang="en-US" altLang="ja-JP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r>
              <a:rPr kumimoji="1" lang="ja-JP" altLang="en-US" sz="2800" dirty="0" smtClean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相関</a:t>
            </a:r>
            <a:r>
              <a:rPr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を取る</a:t>
            </a:r>
            <a:r>
              <a:rPr lang="en-US" altLang="ja-JP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!!</a:t>
            </a:r>
            <a:endParaRPr kumimoji="1" lang="ja-JP" altLang="en-US" dirty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713098" y="5859864"/>
            <a:ext cx="3052689" cy="7174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自分の仮説</a:t>
            </a:r>
            <a:endParaRPr kumimoji="1" lang="ja-JP" altLang="en-US" sz="3200" dirty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23128" y="736979"/>
            <a:ext cx="2751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>
                <a:latin typeface="HG創英角ｺﾞｼｯｸUB" pitchFamily="49" charset="-128"/>
                <a:ea typeface="HG創英角ｺﾞｼｯｸUB" pitchFamily="49" charset="-128"/>
              </a:rPr>
              <a:t>・</a:t>
            </a:r>
            <a:r>
              <a:rPr kumimoji="1" lang="ja-JP" altLang="en-US" dirty="0" smtClean="0">
                <a:latin typeface="HG創英角ｺﾞｼｯｸUB" pitchFamily="49" charset="-128"/>
                <a:ea typeface="HG創英角ｺﾞｼｯｸUB" pitchFamily="49" charset="-128"/>
              </a:rPr>
              <a:t>は震源地を示す</a:t>
            </a:r>
            <a:endParaRPr kumimoji="1" lang="ja-JP" altLang="en-US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292662" y="5722883"/>
            <a:ext cx="622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6</a:t>
            </a:r>
            <a:endParaRPr kumimoji="1" lang="ja-JP" alt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 descr="スライド番号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7643716" y="5738648"/>
            <a:ext cx="1500283" cy="1119352"/>
          </a:xfrm>
          <a:prstGeom prst="rect">
            <a:avLst/>
          </a:prstGeom>
        </p:spPr>
      </p:pic>
      <p:graphicFrame>
        <p:nvGraphicFramePr>
          <p:cNvPr id="3" name="コンテンツ プレースホルダ 4"/>
          <p:cNvGraphicFramePr>
            <a:graphicFrameLocks/>
          </p:cNvGraphicFramePr>
          <p:nvPr/>
        </p:nvGraphicFramePr>
        <p:xfrm>
          <a:off x="0" y="2167667"/>
          <a:ext cx="500404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直線コネクタ 3"/>
          <p:cNvCxnSpPr/>
          <p:nvPr/>
        </p:nvCxnSpPr>
        <p:spPr>
          <a:xfrm flipV="1">
            <a:off x="779617" y="970453"/>
            <a:ext cx="0" cy="1376362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 flipH="1" flipV="1">
            <a:off x="2264898" y="928468"/>
            <a:ext cx="14068" cy="1266093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flipV="1">
            <a:off x="723347" y="1702191"/>
            <a:ext cx="1583755" cy="8037"/>
          </a:xfrm>
          <a:prstGeom prst="straightConnector1">
            <a:avLst/>
          </a:prstGeom>
          <a:ln w="28575">
            <a:solidFill>
              <a:srgbClr val="0000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769034" y="2214514"/>
            <a:ext cx="1538068" cy="2633662"/>
          </a:xfrm>
          <a:prstGeom prst="rect">
            <a:avLst/>
          </a:prstGeom>
          <a:solidFill>
            <a:schemeClr val="accent4">
              <a:alpha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2323511" y="2246948"/>
            <a:ext cx="2447925" cy="2581275"/>
          </a:xfrm>
          <a:prstGeom prst="rect">
            <a:avLst/>
          </a:prstGeom>
          <a:solidFill>
            <a:srgbClr val="FF0000">
              <a:alpha val="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3" name="角丸四角形吹き出し 22"/>
          <p:cNvSpPr/>
          <p:nvPr/>
        </p:nvSpPr>
        <p:spPr>
          <a:xfrm>
            <a:off x="1190987" y="1964191"/>
            <a:ext cx="1008063" cy="576262"/>
          </a:xfrm>
          <a:prstGeom prst="wedgeRoundRectCallout">
            <a:avLst>
              <a:gd name="adj1" fmla="val -51654"/>
              <a:gd name="adj2" fmla="val 11590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本震</a:t>
            </a:r>
          </a:p>
        </p:txBody>
      </p:sp>
      <p:sp>
        <p:nvSpPr>
          <p:cNvPr id="24" name="角丸四角形吹き出し 23"/>
          <p:cNvSpPr/>
          <p:nvPr/>
        </p:nvSpPr>
        <p:spPr>
          <a:xfrm>
            <a:off x="2557825" y="1892753"/>
            <a:ext cx="1008062" cy="576263"/>
          </a:xfrm>
          <a:prstGeom prst="wedgeRoundRectCallout">
            <a:avLst>
              <a:gd name="adj1" fmla="val -107020"/>
              <a:gd name="adj2" fmla="val 20775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余震多数</a:t>
            </a:r>
          </a:p>
        </p:txBody>
      </p:sp>
      <p:sp>
        <p:nvSpPr>
          <p:cNvPr id="25" name="星 12 24"/>
          <p:cNvSpPr/>
          <p:nvPr/>
        </p:nvSpPr>
        <p:spPr>
          <a:xfrm>
            <a:off x="581660" y="756422"/>
            <a:ext cx="1871663" cy="790575"/>
          </a:xfrm>
          <a:prstGeom prst="star1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ノイズが多い</a:t>
            </a:r>
          </a:p>
        </p:txBody>
      </p:sp>
      <p:sp>
        <p:nvSpPr>
          <p:cNvPr id="26" name="円/楕円 25"/>
          <p:cNvSpPr/>
          <p:nvPr/>
        </p:nvSpPr>
        <p:spPr>
          <a:xfrm>
            <a:off x="692286" y="3681821"/>
            <a:ext cx="1657350" cy="11525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無視</a:t>
            </a:r>
          </a:p>
        </p:txBody>
      </p:sp>
      <p:sp>
        <p:nvSpPr>
          <p:cNvPr id="27" name="円/楕円 26"/>
          <p:cNvSpPr/>
          <p:nvPr/>
        </p:nvSpPr>
        <p:spPr>
          <a:xfrm>
            <a:off x="2461034" y="3571195"/>
            <a:ext cx="2087562" cy="11525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 i="1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注目</a:t>
            </a:r>
            <a:r>
              <a:rPr lang="en-US" altLang="ja-JP" sz="3600" i="1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!!</a:t>
            </a:r>
            <a:endParaRPr lang="ja-JP" altLang="en-US" sz="3600" i="1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83772" y="2207622"/>
            <a:ext cx="3997234" cy="2664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8" name="円弧 27"/>
          <p:cNvSpPr/>
          <p:nvPr/>
        </p:nvSpPr>
        <p:spPr>
          <a:xfrm rot="10800000">
            <a:off x="914400" y="2194560"/>
            <a:ext cx="5852159" cy="2521130"/>
          </a:xfrm>
          <a:prstGeom prst="arc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567543" y="2547258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創英角ｺﾞｼｯｸUB" pitchFamily="49" charset="-128"/>
                <a:ea typeface="HG創英角ｺﾞｼｯｸUB" pitchFamily="49" charset="-128"/>
              </a:rPr>
              <a:t>固体地球の現象より</a:t>
            </a:r>
            <a:endParaRPr kumimoji="1" lang="en-US" altLang="ja-JP" dirty="0" smtClean="0"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lang="ja-JP" altLang="en-US" dirty="0" smtClean="0">
                <a:latin typeface="HG創英角ｺﾞｼｯｸUB" pitchFamily="49" charset="-128"/>
                <a:ea typeface="HG創英角ｺﾞｼｯｸUB" pitchFamily="49" charset="-128"/>
              </a:rPr>
              <a:t>指数関数的減少傾向</a:t>
            </a:r>
            <a:endParaRPr lang="en-US" altLang="ja-JP" dirty="0" smtClean="0"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kumimoji="1" lang="ja-JP" altLang="en-US" dirty="0" smtClean="0">
                <a:latin typeface="HG創英角ｺﾞｼｯｸUB" pitchFamily="49" charset="-128"/>
                <a:ea typeface="HG創英角ｺﾞｼｯｸUB" pitchFamily="49" charset="-128"/>
              </a:rPr>
              <a:t>のはずだが</a:t>
            </a:r>
            <a:r>
              <a:rPr kumimoji="1" lang="en-US" altLang="ja-JP" dirty="0" smtClean="0">
                <a:latin typeface="HG創英角ｺﾞｼｯｸUB" pitchFamily="49" charset="-128"/>
                <a:ea typeface="HG創英角ｺﾞｼｯｸUB" pitchFamily="49" charset="-128"/>
              </a:rPr>
              <a:t>…</a:t>
            </a:r>
            <a:endParaRPr kumimoji="1" lang="ja-JP" altLang="en-US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graphicFrame>
        <p:nvGraphicFramePr>
          <p:cNvPr id="31" name="コンテンツ プレースホルダ 6"/>
          <p:cNvGraphicFramePr>
            <a:graphicFrameLocks/>
          </p:cNvGraphicFramePr>
          <p:nvPr/>
        </p:nvGraphicFramePr>
        <p:xfrm>
          <a:off x="1" y="1097280"/>
          <a:ext cx="4807130" cy="4767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グラフ 32"/>
          <p:cNvGraphicFramePr/>
          <p:nvPr/>
        </p:nvGraphicFramePr>
        <p:xfrm>
          <a:off x="4676776" y="1005840"/>
          <a:ext cx="4467224" cy="4843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右矢印 31"/>
          <p:cNvSpPr/>
          <p:nvPr/>
        </p:nvSpPr>
        <p:spPr>
          <a:xfrm>
            <a:off x="2194560" y="3265713"/>
            <a:ext cx="2821578" cy="120178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2800" dirty="0" smtClean="0">
                <a:solidFill>
                  <a:srgbClr val="0000CC"/>
                </a:solidFill>
                <a:latin typeface="HG創英角ｺﾞｼｯｸUB" pitchFamily="49" charset="-128"/>
                <a:ea typeface="HG創英角ｺﾞｼｯｸUB" pitchFamily="49" charset="-128"/>
              </a:rPr>
              <a:t>トレンド除去</a:t>
            </a:r>
            <a:r>
              <a:rPr kumimoji="1" lang="en-US" altLang="ja-JP" sz="2800" dirty="0" smtClean="0">
                <a:solidFill>
                  <a:srgbClr val="0000CC"/>
                </a:solidFill>
                <a:latin typeface="HG創英角ｺﾞｼｯｸUB" pitchFamily="49" charset="-128"/>
                <a:ea typeface="HG創英角ｺﾞｼｯｸUB" pitchFamily="49" charset="-128"/>
              </a:rPr>
              <a:t>!!</a:t>
            </a:r>
            <a:endParaRPr kumimoji="1" lang="ja-JP" altLang="en-US" sz="2800" dirty="0" smtClean="0">
              <a:solidFill>
                <a:srgbClr val="0000CC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966650" y="156754"/>
            <a:ext cx="7380515" cy="1449977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余震</a:t>
            </a:r>
            <a:r>
              <a:rPr lang="ja-JP" altLang="en-US" sz="44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の</a:t>
            </a:r>
            <a:r>
              <a:rPr kumimoji="1" lang="ja-JP" altLang="en-US" sz="44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発生頻度</a:t>
            </a:r>
            <a:r>
              <a:rPr kumimoji="1" lang="ja-JP" altLang="en-US" sz="32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と</a:t>
            </a:r>
            <a:r>
              <a:rPr kumimoji="1" lang="ja-JP" altLang="en-US" sz="4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気圧偏差</a:t>
            </a:r>
            <a:r>
              <a:rPr kumimoji="1" lang="ja-JP" altLang="en-US" sz="32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の</a:t>
            </a:r>
            <a:endParaRPr kumimoji="1" lang="en-US" altLang="ja-JP" sz="4000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r>
              <a:rPr lang="ja-JP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相関</a:t>
            </a:r>
            <a:r>
              <a:rPr lang="ja-JP" altLang="en-US" sz="32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を取る！！</a:t>
            </a:r>
            <a:endParaRPr kumimoji="1" lang="ja-JP" altLang="en-US" sz="4000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292662" y="5722883"/>
            <a:ext cx="622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7</a:t>
            </a:r>
            <a:endParaRPr kumimoji="1" lang="ja-JP" alt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5" grpId="0" animBg="1"/>
      <p:bldP spid="26" grpId="0" animBg="1"/>
      <p:bldP spid="27" grpId="0" animBg="1"/>
      <p:bldP spid="29" grpId="0" animBg="1"/>
      <p:bldP spid="28" grpId="0" animBg="1"/>
      <p:bldP spid="30" grpId="0"/>
      <p:bldGraphic spid="33" grpId="0">
        <p:bldAsOne/>
      </p:bldGraphic>
      <p:bldP spid="32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 descr="スライド番号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7643716" y="5738648"/>
            <a:ext cx="1500283" cy="111935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690" y="1007191"/>
            <a:ext cx="7053165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3"/>
          <p:cNvSpPr/>
          <p:nvPr/>
        </p:nvSpPr>
        <p:spPr>
          <a:xfrm>
            <a:off x="0" y="5795043"/>
            <a:ext cx="5969725" cy="470263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Fig</a:t>
            </a:r>
            <a:r>
              <a:rPr kumimoji="1" lang="ja-JP" altLang="en-US" dirty="0" err="1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．</a:t>
            </a:r>
            <a:r>
              <a:rPr kumimoji="1" lang="en-US" altLang="ja-JP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4</a:t>
            </a:r>
            <a:r>
              <a:rPr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 </a:t>
            </a:r>
            <a:r>
              <a:rPr lang="ja-JP" altLang="en-US" sz="2800" u="sng" dirty="0" smtClean="0">
                <a:solidFill>
                  <a:srgbClr val="009900"/>
                </a:solidFill>
                <a:latin typeface="HG創英角ｺﾞｼｯｸUB" pitchFamily="49" charset="-128"/>
                <a:ea typeface="HG創英角ｺﾞｼｯｸUB" pitchFamily="49" charset="-128"/>
              </a:rPr>
              <a:t>余震</a:t>
            </a:r>
            <a:r>
              <a:rPr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の発生頻度と気圧偏差の相関</a:t>
            </a:r>
            <a:endParaRPr kumimoji="1" lang="ja-JP" altLang="en-US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002458" y="5795824"/>
            <a:ext cx="1691114" cy="499872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400" b="1" dirty="0" smtClean="0">
                <a:solidFill>
                  <a:schemeClr val="tx1"/>
                </a:solidFill>
              </a:rPr>
              <a:t>シェイド：有意水準</a:t>
            </a:r>
            <a:endParaRPr kumimoji="1" lang="en-US" altLang="ja-JP" sz="14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400" b="1" dirty="0" smtClean="0">
                <a:solidFill>
                  <a:schemeClr val="tx1"/>
                </a:solidFill>
              </a:rPr>
              <a:t>コンター：相関係数</a:t>
            </a:r>
            <a:endParaRPr kumimoji="1" lang="ja-JP" altLang="en-US" sz="2000" b="1" dirty="0" smtClean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699" y="1005797"/>
            <a:ext cx="7200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正方形/長方形 6"/>
          <p:cNvSpPr/>
          <p:nvPr/>
        </p:nvSpPr>
        <p:spPr>
          <a:xfrm>
            <a:off x="4140925" y="1711220"/>
            <a:ext cx="2103120" cy="470263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北米プレート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613953" y="2020375"/>
            <a:ext cx="2965269" cy="470263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ユーラシア</a:t>
            </a:r>
            <a:r>
              <a:rPr kumimoji="1"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プレート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4937759" y="4541506"/>
            <a:ext cx="2333897" cy="470263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太平洋</a:t>
            </a:r>
            <a:r>
              <a:rPr kumimoji="1"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プレート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1798319" y="4585049"/>
            <a:ext cx="2333897" cy="566057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8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フィリピン海</a:t>
            </a:r>
            <a:endParaRPr lang="en-US" altLang="ja-JP" sz="1800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r>
              <a:rPr kumimoji="1" lang="ja-JP" altLang="en-US" sz="18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プレート</a:t>
            </a:r>
          </a:p>
        </p:txBody>
      </p:sp>
      <p:sp>
        <p:nvSpPr>
          <p:cNvPr id="11" name="乗算記号 10"/>
          <p:cNvSpPr/>
          <p:nvPr/>
        </p:nvSpPr>
        <p:spPr>
          <a:xfrm>
            <a:off x="4096785" y="3445424"/>
            <a:ext cx="222068" cy="300445"/>
          </a:xfrm>
          <a:prstGeom prst="mathMultiply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2" name="円/楕円 11"/>
          <p:cNvSpPr/>
          <p:nvPr/>
        </p:nvSpPr>
        <p:spPr>
          <a:xfrm>
            <a:off x="4227996" y="3734784"/>
            <a:ext cx="1031966" cy="940526"/>
          </a:xfrm>
          <a:prstGeom prst="ellipse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n w="22225">
                  <a:solidFill>
                    <a:srgbClr val="FFFF00"/>
                  </a:solidFill>
                </a:ln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高</a:t>
            </a:r>
            <a:endParaRPr kumimoji="1" lang="ja-JP" altLang="en-US" sz="2800" dirty="0" smtClean="0">
              <a:ln w="22225">
                <a:solidFill>
                  <a:srgbClr val="FFFF00"/>
                </a:solidFill>
              </a:ln>
              <a:solidFill>
                <a:srgbClr val="FF0000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592287" y="3122009"/>
            <a:ext cx="979714" cy="1071155"/>
          </a:xfrm>
          <a:prstGeom prst="rect">
            <a:avLst/>
          </a:prstGeom>
          <a:solidFill>
            <a:srgbClr val="009900">
              <a:alpha val="50000"/>
            </a:srgbClr>
          </a:solidFill>
          <a:ln w="47625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6" name="爆発 1 15"/>
          <p:cNvSpPr/>
          <p:nvPr/>
        </p:nvSpPr>
        <p:spPr>
          <a:xfrm>
            <a:off x="4389120" y="2181483"/>
            <a:ext cx="3017520" cy="1724297"/>
          </a:xfrm>
          <a:prstGeom prst="irregularSeal1">
            <a:avLst/>
          </a:prstGeom>
          <a:solidFill>
            <a:srgbClr val="FFFF00"/>
          </a:solidFill>
          <a:ln w="41275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ja-JP" altLang="en-US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着目</a:t>
            </a:r>
            <a:r>
              <a:rPr kumimoji="1" lang="en-US" altLang="ja-JP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</a:t>
            </a:r>
            <a:endParaRPr kumimoji="1" lang="ja-JP" altLang="en-US" sz="40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タイトル 1"/>
          <p:cNvSpPr>
            <a:spLocks noGrp="1"/>
          </p:cNvSpPr>
          <p:nvPr>
            <p:ph type="title"/>
          </p:nvPr>
        </p:nvSpPr>
        <p:spPr>
          <a:xfrm>
            <a:off x="300445" y="0"/>
            <a:ext cx="8229600" cy="1143000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rgbClr val="009900"/>
                </a:solidFill>
                <a:latin typeface="HG創英角ｺﾞｼｯｸUB" pitchFamily="49" charset="-128"/>
                <a:ea typeface="HG創英角ｺﾞｼｯｸUB" pitchFamily="49" charset="-128"/>
              </a:rPr>
              <a:t>余震</a:t>
            </a:r>
            <a:r>
              <a:rPr kumimoji="1" lang="ja-JP" altLang="en-US" dirty="0" smtClean="0">
                <a:latin typeface="HG創英角ｺﾞｼｯｸUB" pitchFamily="49" charset="-128"/>
                <a:ea typeface="HG創英角ｺﾞｼｯｸUB" pitchFamily="49" charset="-128"/>
              </a:rPr>
              <a:t>発生数</a:t>
            </a:r>
            <a:r>
              <a:rPr kumimoji="1" lang="en-US" altLang="ja-JP" dirty="0" smtClean="0">
                <a:latin typeface="HG創英角ｺﾞｼｯｸUB" pitchFamily="49" charset="-128"/>
                <a:ea typeface="HG創英角ｺﾞｼｯｸUB" pitchFamily="49" charset="-128"/>
              </a:rPr>
              <a:t>『</a:t>
            </a:r>
            <a:r>
              <a:rPr kumimoji="1" lang="ja-JP" altLang="en-US" dirty="0" smtClean="0">
                <a:ln>
                  <a:solidFill>
                    <a:srgbClr val="003300"/>
                  </a:solidFill>
                </a:ln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多</a:t>
            </a:r>
            <a:r>
              <a:rPr kumimoji="1" lang="en-US" altLang="ja-JP" dirty="0" smtClean="0">
                <a:latin typeface="HG創英角ｺﾞｼｯｸUB" pitchFamily="49" charset="-128"/>
                <a:ea typeface="HG創英角ｺﾞｼｯｸUB" pitchFamily="49" charset="-128"/>
              </a:rPr>
              <a:t>』</a:t>
            </a:r>
            <a:r>
              <a:rPr kumimoji="1" lang="ja-JP" altLang="en-US" dirty="0" smtClean="0">
                <a:latin typeface="HG創英角ｺﾞｼｯｸUB" pitchFamily="49" charset="-128"/>
                <a:ea typeface="HG創英角ｺﾞｼｯｸUB" pitchFamily="49" charset="-128"/>
              </a:rPr>
              <a:t>の時の</a:t>
            </a:r>
            <a:r>
              <a:rPr kumimoji="1" lang="ja-JP" altLang="en-US" dirty="0" smtClean="0">
                <a:solidFill>
                  <a:srgbClr val="0000CC"/>
                </a:solidFill>
                <a:latin typeface="HG創英角ｺﾞｼｯｸUB" pitchFamily="49" charset="-128"/>
                <a:ea typeface="HG創英角ｺﾞｼｯｸUB" pitchFamily="49" charset="-128"/>
              </a:rPr>
              <a:t>気圧</a:t>
            </a:r>
            <a:endParaRPr kumimoji="1" lang="ja-JP" altLang="en-US" dirty="0">
              <a:solidFill>
                <a:srgbClr val="0000CC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7380514" y="1095478"/>
            <a:ext cx="1567543" cy="448056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太平洋プレート</a:t>
            </a:r>
            <a:r>
              <a:rPr lang="ja-JP" altLang="en-US" sz="28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西部で</a:t>
            </a:r>
            <a:endParaRPr lang="en-US" altLang="ja-JP" sz="2800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r>
              <a:rPr lang="ja-JP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高気圧</a:t>
            </a:r>
            <a:r>
              <a:rPr lang="ja-JP" alt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傾向</a:t>
            </a:r>
            <a:r>
              <a:rPr lang="ja-JP" altLang="en-US" sz="28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の時に</a:t>
            </a:r>
            <a:endParaRPr lang="en-US" altLang="ja-JP" sz="2800" dirty="0" smtClean="0">
              <a:solidFill>
                <a:schemeClr val="tx1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r>
              <a:rPr lang="ja-JP" altLang="en-US" sz="3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余震</a:t>
            </a:r>
            <a:r>
              <a:rPr lang="ja-JP" altLang="en-US" sz="28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が起こりやすい</a:t>
            </a: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！</a:t>
            </a:r>
            <a:endParaRPr kumimoji="1" lang="ja-JP" alt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292662" y="5722883"/>
            <a:ext cx="622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8</a:t>
            </a:r>
            <a:endParaRPr kumimoji="1" lang="ja-JP" alt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海溝型地震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620" y="251561"/>
            <a:ext cx="5592225" cy="6188428"/>
          </a:xfrm>
          <a:prstGeom prst="rect">
            <a:avLst/>
          </a:prstGeom>
          <a:ln w="50800">
            <a:solidFill>
              <a:srgbClr val="003300"/>
            </a:solidFill>
          </a:ln>
        </p:spPr>
      </p:pic>
      <p:sp>
        <p:nvSpPr>
          <p:cNvPr id="4" name="正方形/長方形 3"/>
          <p:cNvSpPr/>
          <p:nvPr/>
        </p:nvSpPr>
        <p:spPr>
          <a:xfrm>
            <a:off x="3814353" y="2555965"/>
            <a:ext cx="2333897" cy="470263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太平洋</a:t>
            </a:r>
            <a:r>
              <a:rPr kumimoji="1"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プレート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823059" y="5451589"/>
            <a:ext cx="2333897" cy="470263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太平洋</a:t>
            </a:r>
            <a:r>
              <a:rPr kumimoji="1"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プレート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0" y="5042263"/>
            <a:ext cx="2103120" cy="470263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北米プレート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0" y="2098765"/>
            <a:ext cx="2103120" cy="470263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北米プレート</a:t>
            </a:r>
          </a:p>
        </p:txBody>
      </p:sp>
      <p:sp>
        <p:nvSpPr>
          <p:cNvPr id="8" name="円/楕円 7"/>
          <p:cNvSpPr/>
          <p:nvPr/>
        </p:nvSpPr>
        <p:spPr>
          <a:xfrm>
            <a:off x="4437001" y="870876"/>
            <a:ext cx="1031966" cy="940526"/>
          </a:xfrm>
          <a:prstGeom prst="ellipse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n w="22225">
                  <a:solidFill>
                    <a:srgbClr val="FFFF00"/>
                  </a:solidFill>
                </a:ln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高</a:t>
            </a:r>
            <a:endParaRPr kumimoji="1" lang="ja-JP" altLang="en-US" sz="2800" dirty="0" smtClean="0">
              <a:ln w="22225">
                <a:solidFill>
                  <a:srgbClr val="FFFF00"/>
                </a:solidFill>
              </a:ln>
              <a:solidFill>
                <a:srgbClr val="FF0000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9" name="下矢印 8"/>
          <p:cNvSpPr/>
          <p:nvPr/>
        </p:nvSpPr>
        <p:spPr>
          <a:xfrm>
            <a:off x="4036422" y="1920240"/>
            <a:ext cx="1841863" cy="600891"/>
          </a:xfrm>
          <a:prstGeom prst="down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0" name="正方形/長方形 9"/>
          <p:cNvSpPr/>
          <p:nvPr/>
        </p:nvSpPr>
        <p:spPr>
          <a:xfrm>
            <a:off x="1554480" y="2808514"/>
            <a:ext cx="1502229" cy="653143"/>
          </a:xfrm>
          <a:prstGeom prst="rect">
            <a:avLst/>
          </a:prstGeom>
          <a:solidFill>
            <a:schemeClr val="accent1">
              <a:alpha val="0"/>
            </a:schemeClr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13017" y="6550223"/>
            <a:ext cx="2850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静岡大学理学部地球科学科</a:t>
            </a:r>
            <a:r>
              <a:rPr kumimoji="1" lang="en-US" altLang="ja-JP" sz="1400" dirty="0" smtClean="0"/>
              <a:t>HP</a:t>
            </a:r>
            <a:r>
              <a:rPr kumimoji="1" lang="ja-JP" altLang="en-US" sz="1400" dirty="0" smtClean="0"/>
              <a:t>より</a:t>
            </a:r>
            <a:endParaRPr kumimoji="1" lang="ja-JP" altLang="en-US" sz="1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069771" y="271707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</a:t>
            </a:r>
            <a:endParaRPr kumimoji="1" lang="ja-JP" altLang="en-US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 flipV="1">
            <a:off x="0" y="3762103"/>
            <a:ext cx="9144000" cy="26126"/>
          </a:xfrm>
          <a:prstGeom prst="line">
            <a:avLst/>
          </a:prstGeom>
          <a:ln w="1174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5727680" y="1345475"/>
            <a:ext cx="341632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HG創英角ｺﾞｼｯｸUB" pitchFamily="49" charset="-128"/>
                <a:ea typeface="HG創英角ｺﾞｼｯｸUB" pitchFamily="49" charset="-128"/>
              </a:rPr>
              <a:t>①太平洋プレートで</a:t>
            </a:r>
            <a:endParaRPr kumimoji="1" lang="en-US" altLang="ja-JP" sz="2800" dirty="0" smtClean="0"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lang="ja-JP" altLang="en-US" sz="2800" dirty="0" smtClean="0">
                <a:latin typeface="HG創英角ｺﾞｼｯｸUB" pitchFamily="49" charset="-128"/>
                <a:ea typeface="HG創英角ｺﾞｼｯｸUB" pitchFamily="49" charset="-128"/>
              </a:rPr>
              <a:t>　高気圧傾向の時</a:t>
            </a:r>
            <a:endParaRPr lang="en-US" altLang="ja-JP" sz="2800" dirty="0" smtClean="0"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kumimoji="1" lang="ja-JP" altLang="en-US" sz="2800" dirty="0" smtClean="0">
                <a:latin typeface="HG創英角ｺﾞｼｯｸUB" pitchFamily="49" charset="-128"/>
                <a:ea typeface="HG創英角ｺﾞｼｯｸUB" pitchFamily="49" charset="-128"/>
              </a:rPr>
              <a:t>　引きずり込みが</a:t>
            </a:r>
            <a:endParaRPr kumimoji="1" lang="en-US" altLang="ja-JP" sz="2800" dirty="0" smtClean="0"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lang="ja-JP" altLang="en-US" sz="2800" dirty="0" smtClean="0">
                <a:latin typeface="HG創英角ｺﾞｼｯｸUB" pitchFamily="49" charset="-128"/>
                <a:ea typeface="HG創英角ｺﾞｼｯｸUB" pitchFamily="49" charset="-128"/>
              </a:rPr>
              <a:t>　大きくなる！！</a:t>
            </a:r>
            <a:endParaRPr kumimoji="1" lang="ja-JP" altLang="en-US" sz="28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16" name="図 15" descr="スライド番号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7643716" y="5738648"/>
            <a:ext cx="1500283" cy="1119352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8292662" y="5722883"/>
            <a:ext cx="622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9</a:t>
            </a:r>
            <a:endParaRPr kumimoji="1" lang="ja-JP" alt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9" grpId="0" animBg="1"/>
      <p:bldP spid="10" grpId="0" animBg="1"/>
      <p:bldP spid="12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11920</TotalTime>
  <Words>1626</Words>
  <Application>Microsoft Office PowerPoint</Application>
  <PresentationFormat>画面に合わせる (4:3)</PresentationFormat>
  <Paragraphs>453</Paragraphs>
  <Slides>55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55</vt:i4>
      </vt:variant>
    </vt:vector>
  </HeadingPairs>
  <TitlesOfParts>
    <vt:vector size="56" baseType="lpstr">
      <vt:lpstr>Office テーマ</vt:lpstr>
      <vt:lpstr>スライド 1</vt:lpstr>
      <vt:lpstr>　発表の流れ</vt:lpstr>
      <vt:lpstr>スライド 3</vt:lpstr>
      <vt:lpstr>スライド 4</vt:lpstr>
      <vt:lpstr>スライド 5</vt:lpstr>
      <vt:lpstr>スライド 6</vt:lpstr>
      <vt:lpstr>スライド 7</vt:lpstr>
      <vt:lpstr>余震発生数『多』の時の気圧</vt:lpstr>
      <vt:lpstr>スライド 9</vt:lpstr>
      <vt:lpstr>スライド 10</vt:lpstr>
      <vt:lpstr>低気圧があります．</vt:lpstr>
      <vt:lpstr>スライド 12</vt:lpstr>
      <vt:lpstr>　そういえば…　</vt:lpstr>
      <vt:lpstr>スライド 14</vt:lpstr>
      <vt:lpstr>　他の事例を見てみよう！</vt:lpstr>
      <vt:lpstr>　そういえば…</vt:lpstr>
      <vt:lpstr>スライド 17</vt:lpstr>
      <vt:lpstr>スライド 18</vt:lpstr>
      <vt:lpstr>　　　津波と気象の関係性</vt:lpstr>
      <vt:lpstr>スライド 20</vt:lpstr>
      <vt:lpstr>スライド 21</vt:lpstr>
      <vt:lpstr>スライド 22</vt:lpstr>
      <vt:lpstr>気温偏差の移り変わり(仙台)</vt:lpstr>
      <vt:lpstr>スライド 24</vt:lpstr>
      <vt:lpstr>本震日と抽出日(A～J) の相関関係(仙台)</vt:lpstr>
      <vt:lpstr>まとめと考察</vt:lpstr>
      <vt:lpstr>　参考文献</vt:lpstr>
      <vt:lpstr>スライド 28</vt:lpstr>
      <vt:lpstr>スライド 29</vt:lpstr>
      <vt:lpstr>スライド 30</vt:lpstr>
      <vt:lpstr>津波と気象の関係性</vt:lpstr>
      <vt:lpstr>スライド 32</vt:lpstr>
      <vt:lpstr>本震日と抽出日(A～J) の相関関係一覧(仙台)</vt:lpstr>
      <vt:lpstr>山形相関</vt:lpstr>
      <vt:lpstr>盛岡相関</vt:lpstr>
      <vt:lpstr>福島相関</vt:lpstr>
      <vt:lpstr>山形</vt:lpstr>
      <vt:lpstr>盛岡</vt:lpstr>
      <vt:lpstr>福島</vt:lpstr>
      <vt:lpstr>山形</vt:lpstr>
      <vt:lpstr>盛岡</vt:lpstr>
      <vt:lpstr>福島</vt:lpstr>
      <vt:lpstr>停電の有無での比較１</vt:lpstr>
      <vt:lpstr>A:1994年12月5日</vt:lpstr>
      <vt:lpstr>B:1998年1月6日</vt:lpstr>
      <vt:lpstr>C:2000年2月2日</vt:lpstr>
      <vt:lpstr>D：2000年3月13日</vt:lpstr>
      <vt:lpstr>E：2001年11月14日</vt:lpstr>
      <vt:lpstr>F：2002年1月11日</vt:lpstr>
      <vt:lpstr>G：2002年11月13日</vt:lpstr>
      <vt:lpstr>H：2006年1月27日</vt:lpstr>
      <vt:lpstr>I：2006年2月3日</vt:lpstr>
      <vt:lpstr>J：2009年3月27日</vt:lpstr>
      <vt:lpstr>三陸はるか沖地震の時の天気図</vt:lpstr>
      <vt:lpstr>　問題点</vt:lpstr>
    </vt:vector>
  </TitlesOfParts>
  <Company>Mie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Taeko MIYAZAKI</dc:creator>
  <cp:lastModifiedBy>Jimmy Electron</cp:lastModifiedBy>
  <cp:revision>1070</cp:revision>
  <cp:lastPrinted>2002-05-31T05:16:05Z</cp:lastPrinted>
  <dcterms:created xsi:type="dcterms:W3CDTF">2002-02-28T00:34:27Z</dcterms:created>
  <dcterms:modified xsi:type="dcterms:W3CDTF">2012-02-13T14:49:10Z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1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4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\\SYSSEIBPC0\Project\入試実施委員会学部説明資料</vt:lpwstr>
  </property>
</Properties>
</file>