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61" r:id="rId2"/>
    <p:sldId id="307" r:id="rId3"/>
    <p:sldId id="308" r:id="rId4"/>
    <p:sldId id="263" r:id="rId5"/>
    <p:sldId id="300" r:id="rId6"/>
    <p:sldId id="280" r:id="rId7"/>
    <p:sldId id="301" r:id="rId8"/>
    <p:sldId id="295" r:id="rId9"/>
    <p:sldId id="266" r:id="rId10"/>
    <p:sldId id="298" r:id="rId11"/>
    <p:sldId id="278" r:id="rId12"/>
    <p:sldId id="258" r:id="rId13"/>
    <p:sldId id="309" r:id="rId14"/>
    <p:sldId id="287" r:id="rId15"/>
    <p:sldId id="302" r:id="rId16"/>
    <p:sldId id="296" r:id="rId17"/>
    <p:sldId id="306" r:id="rId18"/>
    <p:sldId id="292" r:id="rId19"/>
    <p:sldId id="305" r:id="rId20"/>
    <p:sldId id="310" r:id="rId21"/>
    <p:sldId id="285" r:id="rId22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FD6231"/>
    <a:srgbClr val="FF3399"/>
    <a:srgbClr val="0505BB"/>
    <a:srgbClr val="FF99CC"/>
    <a:srgbClr val="FF33CC"/>
    <a:srgbClr val="25FA1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83" autoAdjust="0"/>
    <p:restoredTop sz="94608" autoAdjust="0"/>
  </p:normalViewPr>
  <p:slideViewPr>
    <p:cSldViewPr>
      <p:cViewPr varScale="1">
        <p:scale>
          <a:sx n="90" d="100"/>
          <a:sy n="90" d="100"/>
        </p:scale>
        <p:origin x="-98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BC97E6-A418-4DF1-ADB8-451165A33E7E}" type="datetimeFigureOut">
              <a:rPr kumimoji="1" lang="ja-JP" altLang="en-US" smtClean="0"/>
              <a:pPr/>
              <a:t>2012/2/16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BD811A-593D-4EFF-9E14-B4D01AC115A4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A04E5-22BC-4039-B3FF-5694E850F2C3}" type="datetimeFigureOut">
              <a:rPr kumimoji="1" lang="ja-JP" altLang="en-US" smtClean="0"/>
              <a:pPr/>
              <a:t>2012/2/16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91FA7A-BC25-4002-AB19-FB79F21C73D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CF8611-E0ED-4AA9-9824-F73E950E7E04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CF8611-E0ED-4AA9-9824-F73E950E7E04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CF8611-E0ED-4AA9-9824-F73E950E7E04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CF8611-E0ED-4AA9-9824-F73E950E7E04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F7420-F713-4FDB-83F1-814D4B2BFBD3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D248F-DAB8-4168-AEC4-5EBB81E98A33}" type="datetime1">
              <a:rPr kumimoji="1" lang="ja-JP" altLang="en-US" smtClean="0"/>
              <a:pPr/>
              <a:t>2012/2/16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B61E9-98E1-4026-ABE9-B61207DA003D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B59E6-7CA2-417E-B69E-1B8A9F6950BC}" type="datetime1">
              <a:rPr kumimoji="1" lang="ja-JP" altLang="en-US" smtClean="0"/>
              <a:pPr/>
              <a:t>2012/2/16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B61E9-98E1-4026-ABE9-B61207DA003D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1C033-1023-4104-90F3-E8BA46E70E08}" type="datetime1">
              <a:rPr kumimoji="1" lang="ja-JP" altLang="en-US" smtClean="0"/>
              <a:pPr/>
              <a:t>2012/2/16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B61E9-98E1-4026-ABE9-B61207DA003D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048D7-56DE-440D-A35C-E327B4503447}" type="datetime1">
              <a:rPr kumimoji="1" lang="ja-JP" altLang="en-US" smtClean="0"/>
              <a:pPr/>
              <a:t>2012/2/16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B61E9-98E1-4026-ABE9-B61207DA003D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413F9-7383-431E-B250-73C4FFDF5E3E}" type="datetime1">
              <a:rPr kumimoji="1" lang="ja-JP" altLang="en-US" smtClean="0"/>
              <a:pPr/>
              <a:t>2012/2/16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B61E9-98E1-4026-ABE9-B61207DA003D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00102-DEED-4684-9209-DE84A9627FD3}" type="datetime1">
              <a:rPr kumimoji="1" lang="ja-JP" altLang="en-US" smtClean="0"/>
              <a:pPr/>
              <a:t>2012/2/16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B61E9-98E1-4026-ABE9-B61207DA003D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071CE-3A43-4D41-844A-8A04B86CB966}" type="datetime1">
              <a:rPr kumimoji="1" lang="ja-JP" altLang="en-US" smtClean="0"/>
              <a:pPr/>
              <a:t>2012/2/16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B61E9-98E1-4026-ABE9-B61207DA003D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6D959-5790-421D-8DDE-E1B6FAF8DA5F}" type="datetime1">
              <a:rPr kumimoji="1" lang="ja-JP" altLang="en-US" smtClean="0"/>
              <a:pPr/>
              <a:t>2012/2/16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B61E9-98E1-4026-ABE9-B61207DA003D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9418E-CA8A-4070-BF91-D28598D433AB}" type="datetime1">
              <a:rPr kumimoji="1" lang="ja-JP" altLang="en-US" smtClean="0"/>
              <a:pPr/>
              <a:t>2012/2/16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B61E9-98E1-4026-ABE9-B61207DA003D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89E53-4AF8-4E86-809E-456249484EBA}" type="datetime1">
              <a:rPr kumimoji="1" lang="ja-JP" altLang="en-US" smtClean="0"/>
              <a:pPr/>
              <a:t>2012/2/16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B61E9-98E1-4026-ABE9-B61207DA003D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3F68B-67BA-4AF8-8455-08755E9ABC3B}" type="datetime1">
              <a:rPr kumimoji="1" lang="ja-JP" altLang="en-US" smtClean="0"/>
              <a:pPr/>
              <a:t>2012/2/16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B61E9-98E1-4026-ABE9-B61207DA003D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76D11-ABC5-480B-AAAF-E668EE550328}" type="datetime1">
              <a:rPr kumimoji="1" lang="ja-JP" altLang="en-US" smtClean="0"/>
              <a:pPr/>
              <a:t>2012/2/16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FB61E9-98E1-4026-ABE9-B61207DA003D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nana\デスクトップ\研究\長崎6月観測写真\台風\DSC029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47664" y="5085184"/>
            <a:ext cx="6012160" cy="1752600"/>
          </a:xfrm>
        </p:spPr>
        <p:txBody>
          <a:bodyPr>
            <a:noAutofit/>
          </a:bodyPr>
          <a:lstStyle/>
          <a:p>
            <a:r>
              <a:rPr lang="ja-JP" altLang="en-US" sz="2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地球環境気候学研究室</a:t>
            </a:r>
            <a:endParaRPr lang="en-US" altLang="ja-JP" sz="280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en-US" altLang="ja-JP" sz="2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508392</a:t>
            </a:r>
            <a:r>
              <a:rPr lang="ja-JP" altLang="en-US" sz="2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　</a:t>
            </a:r>
            <a:r>
              <a:rPr lang="ja-JP" altLang="ja-JP" sz="2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吉岡七緒</a:t>
            </a:r>
            <a:endParaRPr lang="ja-JP" altLang="ja-JP" sz="160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kumimoji="1" lang="ja-JP" altLang="en-US" sz="2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指導教員　立花義祐教授</a:t>
            </a:r>
            <a:endParaRPr kumimoji="1" lang="ja-JP" altLang="en-US" sz="28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-108520" y="976660"/>
            <a:ext cx="93965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高頻度ラジオゾンデ観測</a:t>
            </a:r>
            <a:endParaRPr lang="en-US" altLang="ja-JP" sz="480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ja-JP" altLang="en-US" sz="4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によって捉えられた</a:t>
            </a:r>
            <a:endParaRPr lang="en-US" altLang="ja-JP" sz="480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ja-JP" altLang="en-US" sz="4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台風</a:t>
            </a:r>
            <a:r>
              <a:rPr lang="en-US" altLang="ja-JP" sz="4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1105</a:t>
            </a:r>
            <a:r>
              <a:rPr lang="ja-JP" altLang="en-US" sz="4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中心近傍の微細鉛直構造</a:t>
            </a:r>
            <a:endParaRPr kumimoji="1" lang="ja-JP" altLang="en-US" sz="54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41581-6E30-4996-A8B8-718181481D98}" type="slidenum">
              <a:rPr kumimoji="1" lang="ja-JP" altLang="en-US" sz="2400" smtClean="0"/>
              <a:pPr/>
              <a:t>1</a:t>
            </a:fld>
            <a:endParaRPr kumimoji="1" lang="ja-JP" altLang="en-US" sz="2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0" y="3212976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Detailed vertical structure of the typhoon</a:t>
            </a:r>
            <a:r>
              <a:rPr lang="ja-JP" altLang="en-US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altLang="ja-JP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1105 core by the frequent </a:t>
            </a:r>
            <a:r>
              <a:rPr lang="en-US" altLang="ja-JP" sz="32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radiosonde</a:t>
            </a:r>
            <a:r>
              <a:rPr lang="en-US" altLang="ja-JP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observation</a:t>
            </a:r>
            <a:endParaRPr kumimoji="1" lang="ja-JP" altLang="en-US" sz="36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グループ化 64"/>
          <p:cNvGrpSpPr/>
          <p:nvPr/>
        </p:nvGrpSpPr>
        <p:grpSpPr>
          <a:xfrm>
            <a:off x="35496" y="3825044"/>
            <a:ext cx="2952328" cy="3204356"/>
            <a:chOff x="35496" y="3825044"/>
            <a:chExt cx="2952328" cy="3204356"/>
          </a:xfrm>
        </p:grpSpPr>
        <p:grpSp>
          <p:nvGrpSpPr>
            <p:cNvPr id="69" name="グループ化 83"/>
            <p:cNvGrpSpPr/>
            <p:nvPr/>
          </p:nvGrpSpPr>
          <p:grpSpPr>
            <a:xfrm>
              <a:off x="35496" y="3825044"/>
              <a:ext cx="2952328" cy="3204356"/>
              <a:chOff x="1475656" y="-99392"/>
              <a:chExt cx="5904656" cy="6408712"/>
            </a:xfrm>
          </p:grpSpPr>
          <p:grpSp>
            <p:nvGrpSpPr>
              <p:cNvPr id="72" name="グループ化 41"/>
              <p:cNvGrpSpPr/>
              <p:nvPr/>
            </p:nvGrpSpPr>
            <p:grpSpPr>
              <a:xfrm>
                <a:off x="1475656" y="404664"/>
                <a:ext cx="5616624" cy="5904656"/>
                <a:chOff x="1475656" y="404664"/>
                <a:chExt cx="5616624" cy="5904656"/>
              </a:xfrm>
            </p:grpSpPr>
            <p:pic>
              <p:nvPicPr>
                <p:cNvPr id="74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1475656" y="404664"/>
                  <a:ext cx="5616624" cy="59046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91" name="グループ化 2"/>
                <p:cNvGrpSpPr/>
                <p:nvPr/>
              </p:nvGrpSpPr>
              <p:grpSpPr>
                <a:xfrm>
                  <a:off x="1691680" y="548680"/>
                  <a:ext cx="5040560" cy="4680520"/>
                  <a:chOff x="827584" y="404665"/>
                  <a:chExt cx="5040560" cy="4680520"/>
                </a:xfrm>
              </p:grpSpPr>
              <p:cxnSp>
                <p:nvCxnSpPr>
                  <p:cNvPr id="121" name="直線コネクタ 120"/>
                  <p:cNvCxnSpPr>
                    <a:endCxn id="132" idx="6"/>
                  </p:cNvCxnSpPr>
                  <p:nvPr/>
                </p:nvCxnSpPr>
                <p:spPr>
                  <a:xfrm>
                    <a:off x="827584" y="2564905"/>
                    <a:ext cx="5040560" cy="0"/>
                  </a:xfrm>
                  <a:prstGeom prst="line">
                    <a:avLst/>
                  </a:prstGeom>
                  <a:ln w="12700">
                    <a:solidFill>
                      <a:srgbClr val="FF000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直線コネクタ 121"/>
                  <p:cNvCxnSpPr/>
                  <p:nvPr/>
                </p:nvCxnSpPr>
                <p:spPr>
                  <a:xfrm flipH="1" flipV="1">
                    <a:off x="2987824" y="476673"/>
                    <a:ext cx="2" cy="4608512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3" name="直線コネクタ 122"/>
                  <p:cNvCxnSpPr/>
                  <p:nvPr/>
                </p:nvCxnSpPr>
                <p:spPr>
                  <a:xfrm flipV="1">
                    <a:off x="4427984" y="476674"/>
                    <a:ext cx="0" cy="4608511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直線コネクタ 123"/>
                  <p:cNvCxnSpPr/>
                  <p:nvPr/>
                </p:nvCxnSpPr>
                <p:spPr>
                  <a:xfrm flipV="1">
                    <a:off x="2267744" y="476673"/>
                    <a:ext cx="0" cy="4608512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5" name="直線コネクタ 124"/>
                  <p:cNvCxnSpPr/>
                  <p:nvPr/>
                </p:nvCxnSpPr>
                <p:spPr>
                  <a:xfrm flipV="1">
                    <a:off x="1547664" y="404666"/>
                    <a:ext cx="0" cy="4680519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直線コネクタ 125"/>
                  <p:cNvCxnSpPr/>
                  <p:nvPr/>
                </p:nvCxnSpPr>
                <p:spPr>
                  <a:xfrm>
                    <a:off x="899592" y="3284985"/>
                    <a:ext cx="3888432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" name="直線コネクタ 126"/>
                  <p:cNvCxnSpPr/>
                  <p:nvPr/>
                </p:nvCxnSpPr>
                <p:spPr>
                  <a:xfrm>
                    <a:off x="899592" y="1124745"/>
                    <a:ext cx="3960440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直線コネクタ 11"/>
                  <p:cNvCxnSpPr/>
                  <p:nvPr/>
                </p:nvCxnSpPr>
                <p:spPr>
                  <a:xfrm>
                    <a:off x="899592" y="4725145"/>
                    <a:ext cx="3960440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直線コネクタ 12"/>
                  <p:cNvCxnSpPr/>
                  <p:nvPr/>
                </p:nvCxnSpPr>
                <p:spPr>
                  <a:xfrm>
                    <a:off x="827584" y="4005065"/>
                    <a:ext cx="4104456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0" name="直線コネクタ 13"/>
                  <p:cNvCxnSpPr/>
                  <p:nvPr/>
                </p:nvCxnSpPr>
                <p:spPr>
                  <a:xfrm>
                    <a:off x="899592" y="1844825"/>
                    <a:ext cx="3888432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1" name="円/楕円 14"/>
                  <p:cNvSpPr>
                    <a:spLocks/>
                  </p:cNvSpPr>
                  <p:nvPr/>
                </p:nvSpPr>
                <p:spPr>
                  <a:xfrm>
                    <a:off x="2267744" y="1124745"/>
                    <a:ext cx="2880320" cy="2880320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72000" tIns="72000" rIns="72000" bIns="72000"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32" name="円/楕円 15"/>
                  <p:cNvSpPr>
                    <a:spLocks/>
                  </p:cNvSpPr>
                  <p:nvPr/>
                </p:nvSpPr>
                <p:spPr>
                  <a:xfrm>
                    <a:off x="2987824" y="1844825"/>
                    <a:ext cx="1440160" cy="1440160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72000" tIns="72000" rIns="72000" bIns="72000"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33" name="円/楕円 16"/>
                  <p:cNvSpPr/>
                  <p:nvPr/>
                </p:nvSpPr>
                <p:spPr>
                  <a:xfrm>
                    <a:off x="1547664" y="404665"/>
                    <a:ext cx="4320480" cy="4320480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72000" tIns="72000" rIns="72000" bIns="72000"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109" name="円/楕円 108"/>
                <p:cNvSpPr/>
                <p:nvPr/>
              </p:nvSpPr>
              <p:spPr>
                <a:xfrm>
                  <a:off x="2483768" y="980728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0" name="円/楕円 109"/>
                <p:cNvSpPr/>
                <p:nvPr/>
              </p:nvSpPr>
              <p:spPr>
                <a:xfrm>
                  <a:off x="2915816" y="1844824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1" name="円/楕円 110"/>
                <p:cNvSpPr/>
                <p:nvPr/>
              </p:nvSpPr>
              <p:spPr>
                <a:xfrm>
                  <a:off x="3419872" y="2636912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2" name="円/楕円 111"/>
                <p:cNvSpPr/>
                <p:nvPr/>
              </p:nvSpPr>
              <p:spPr>
                <a:xfrm>
                  <a:off x="3635896" y="2852936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3" name="円/楕円 112"/>
                <p:cNvSpPr/>
                <p:nvPr/>
              </p:nvSpPr>
              <p:spPr>
                <a:xfrm>
                  <a:off x="3923928" y="3068960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4" name="円/楕円 113"/>
                <p:cNvSpPr/>
                <p:nvPr/>
              </p:nvSpPr>
              <p:spPr>
                <a:xfrm>
                  <a:off x="4139952" y="3284984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5" name="円/楕円 114"/>
                <p:cNvSpPr/>
                <p:nvPr/>
              </p:nvSpPr>
              <p:spPr>
                <a:xfrm>
                  <a:off x="4211960" y="3573016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6" name="円/楕円 115"/>
                <p:cNvSpPr/>
                <p:nvPr/>
              </p:nvSpPr>
              <p:spPr>
                <a:xfrm>
                  <a:off x="4572000" y="4653136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7" name="円/楕円 116"/>
                <p:cNvSpPr/>
                <p:nvPr/>
              </p:nvSpPr>
              <p:spPr>
                <a:xfrm>
                  <a:off x="4427984" y="4437112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8" name="円/楕円 117"/>
                <p:cNvSpPr/>
                <p:nvPr/>
              </p:nvSpPr>
              <p:spPr>
                <a:xfrm>
                  <a:off x="4355976" y="4149080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9" name="円/楕円 118"/>
                <p:cNvSpPr/>
                <p:nvPr/>
              </p:nvSpPr>
              <p:spPr>
                <a:xfrm>
                  <a:off x="4355976" y="3861048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0" name="円/楕円 119"/>
                <p:cNvSpPr/>
                <p:nvPr/>
              </p:nvSpPr>
              <p:spPr>
                <a:xfrm>
                  <a:off x="4716016" y="4869160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73" name="円/楕円 72"/>
              <p:cNvSpPr/>
              <p:nvPr/>
            </p:nvSpPr>
            <p:spPr>
              <a:xfrm>
                <a:off x="1763688" y="-99392"/>
                <a:ext cx="5616624" cy="5688632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70" name="テキスト ボックス 69"/>
            <p:cNvSpPr txBox="1"/>
            <p:nvPr/>
          </p:nvSpPr>
          <p:spPr>
            <a:xfrm>
              <a:off x="35496" y="4355812"/>
              <a:ext cx="86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b="1" dirty="0" smtClean="0"/>
                <a:t>1</a:t>
              </a:r>
              <a:endParaRPr kumimoji="1" lang="ja-JP" altLang="en-US" sz="2400" b="1" dirty="0"/>
            </a:p>
          </p:txBody>
        </p:sp>
        <p:sp>
          <p:nvSpPr>
            <p:cNvPr id="71" name="テキスト ボックス 70"/>
            <p:cNvSpPr txBox="1"/>
            <p:nvPr/>
          </p:nvSpPr>
          <p:spPr>
            <a:xfrm>
              <a:off x="1619672" y="6207695"/>
              <a:ext cx="86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b="1" dirty="0" smtClean="0"/>
                <a:t>12</a:t>
              </a:r>
              <a:endParaRPr kumimoji="1" lang="ja-JP" altLang="en-US" sz="2400" b="1" dirty="0"/>
            </a:p>
          </p:txBody>
        </p:sp>
      </p:grpSp>
      <p:grpSp>
        <p:nvGrpSpPr>
          <p:cNvPr id="107" name="グループ化 106"/>
          <p:cNvGrpSpPr/>
          <p:nvPr/>
        </p:nvGrpSpPr>
        <p:grpSpPr>
          <a:xfrm>
            <a:off x="251520" y="332656"/>
            <a:ext cx="8557152" cy="4067702"/>
            <a:chOff x="323528" y="332656"/>
            <a:chExt cx="8557152" cy="4067702"/>
          </a:xfrm>
        </p:grpSpPr>
        <p:grpSp>
          <p:nvGrpSpPr>
            <p:cNvPr id="43" name="グループ化 42"/>
            <p:cNvGrpSpPr/>
            <p:nvPr/>
          </p:nvGrpSpPr>
          <p:grpSpPr>
            <a:xfrm>
              <a:off x="323528" y="332656"/>
              <a:ext cx="8557152" cy="4067702"/>
              <a:chOff x="562306" y="1061464"/>
              <a:chExt cx="8278871" cy="2876153"/>
            </a:xfrm>
          </p:grpSpPr>
          <p:grpSp>
            <p:nvGrpSpPr>
              <p:cNvPr id="44" name="グループ化 24"/>
              <p:cNvGrpSpPr/>
              <p:nvPr/>
            </p:nvGrpSpPr>
            <p:grpSpPr>
              <a:xfrm>
                <a:off x="562306" y="1061464"/>
                <a:ext cx="8278871" cy="2876153"/>
                <a:chOff x="562306" y="1061464"/>
                <a:chExt cx="8278871" cy="2876153"/>
              </a:xfrm>
            </p:grpSpPr>
            <p:pic>
              <p:nvPicPr>
                <p:cNvPr id="66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562306" y="1061464"/>
                  <a:ext cx="8278871" cy="287615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5" name="円/楕円 54"/>
                <p:cNvSpPr/>
                <p:nvPr/>
              </p:nvSpPr>
              <p:spPr>
                <a:xfrm>
                  <a:off x="1907704" y="2636912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6" name="円/楕円 55"/>
                <p:cNvSpPr/>
                <p:nvPr/>
              </p:nvSpPr>
              <p:spPr>
                <a:xfrm>
                  <a:off x="2339752" y="2564904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7" name="円/楕円 56"/>
                <p:cNvSpPr/>
                <p:nvPr/>
              </p:nvSpPr>
              <p:spPr>
                <a:xfrm>
                  <a:off x="3059832" y="2420888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8" name="円/楕円 57"/>
                <p:cNvSpPr/>
                <p:nvPr/>
              </p:nvSpPr>
              <p:spPr>
                <a:xfrm>
                  <a:off x="3563888" y="2420888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9" name="円/楕円 58"/>
                <p:cNvSpPr/>
                <p:nvPr/>
              </p:nvSpPr>
              <p:spPr>
                <a:xfrm>
                  <a:off x="4211960" y="2564904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0" name="円/楕円 59"/>
                <p:cNvSpPr/>
                <p:nvPr/>
              </p:nvSpPr>
              <p:spPr>
                <a:xfrm>
                  <a:off x="4716016" y="2564904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1" name="円/楕円 60"/>
                <p:cNvSpPr/>
                <p:nvPr/>
              </p:nvSpPr>
              <p:spPr>
                <a:xfrm>
                  <a:off x="5220072" y="2636912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2" name="円/楕円 61"/>
                <p:cNvSpPr/>
                <p:nvPr/>
              </p:nvSpPr>
              <p:spPr>
                <a:xfrm>
                  <a:off x="5724128" y="2636912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3" name="円/楕円 62"/>
                <p:cNvSpPr/>
                <p:nvPr/>
              </p:nvSpPr>
              <p:spPr>
                <a:xfrm>
                  <a:off x="6300192" y="2636912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4" name="円/楕円 63"/>
                <p:cNvSpPr/>
                <p:nvPr/>
              </p:nvSpPr>
              <p:spPr>
                <a:xfrm>
                  <a:off x="6804248" y="2708920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cxnSp>
            <p:nvCxnSpPr>
              <p:cNvPr id="45" name="直線コネクタ 44"/>
              <p:cNvCxnSpPr/>
              <p:nvPr/>
            </p:nvCxnSpPr>
            <p:spPr>
              <a:xfrm flipV="1">
                <a:off x="1907704" y="2636912"/>
                <a:ext cx="533882" cy="72008"/>
              </a:xfrm>
              <a:prstGeom prst="line">
                <a:avLst/>
              </a:prstGeom>
              <a:ln w="349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コネクタ 45"/>
              <p:cNvCxnSpPr>
                <a:endCxn id="57" idx="2"/>
              </p:cNvCxnSpPr>
              <p:nvPr/>
            </p:nvCxnSpPr>
            <p:spPr>
              <a:xfrm flipV="1">
                <a:off x="2483768" y="2492896"/>
                <a:ext cx="576064" cy="144017"/>
              </a:xfrm>
              <a:prstGeom prst="line">
                <a:avLst/>
              </a:prstGeom>
              <a:ln w="349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線コネクタ 46"/>
              <p:cNvCxnSpPr>
                <a:endCxn id="58" idx="6"/>
              </p:cNvCxnSpPr>
              <p:nvPr/>
            </p:nvCxnSpPr>
            <p:spPr>
              <a:xfrm>
                <a:off x="3102014" y="2492896"/>
                <a:ext cx="605890" cy="0"/>
              </a:xfrm>
              <a:prstGeom prst="line">
                <a:avLst/>
              </a:prstGeom>
              <a:ln w="349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線コネクタ 47"/>
              <p:cNvCxnSpPr>
                <a:endCxn id="59" idx="6"/>
              </p:cNvCxnSpPr>
              <p:nvPr/>
            </p:nvCxnSpPr>
            <p:spPr>
              <a:xfrm>
                <a:off x="3678078" y="2492896"/>
                <a:ext cx="677898" cy="144016"/>
              </a:xfrm>
              <a:prstGeom prst="line">
                <a:avLst/>
              </a:prstGeom>
              <a:ln w="349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線コネクタ 48"/>
              <p:cNvCxnSpPr>
                <a:endCxn id="60" idx="6"/>
              </p:cNvCxnSpPr>
              <p:nvPr/>
            </p:nvCxnSpPr>
            <p:spPr>
              <a:xfrm flipV="1">
                <a:off x="4254142" y="2636912"/>
                <a:ext cx="605890" cy="1"/>
              </a:xfrm>
              <a:prstGeom prst="line">
                <a:avLst/>
              </a:prstGeom>
              <a:ln w="349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線コネクタ 49"/>
              <p:cNvCxnSpPr>
                <a:endCxn id="61" idx="6"/>
              </p:cNvCxnSpPr>
              <p:nvPr/>
            </p:nvCxnSpPr>
            <p:spPr>
              <a:xfrm>
                <a:off x="4860032" y="2636912"/>
                <a:ext cx="504056" cy="72008"/>
              </a:xfrm>
              <a:prstGeom prst="line">
                <a:avLst/>
              </a:prstGeom>
              <a:ln w="349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コネクタ 50"/>
              <p:cNvCxnSpPr>
                <a:endCxn id="62" idx="2"/>
              </p:cNvCxnSpPr>
              <p:nvPr/>
            </p:nvCxnSpPr>
            <p:spPr>
              <a:xfrm>
                <a:off x="5334262" y="2708920"/>
                <a:ext cx="389866" cy="0"/>
              </a:xfrm>
              <a:prstGeom prst="line">
                <a:avLst/>
              </a:prstGeom>
              <a:ln w="349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線コネクタ 51"/>
              <p:cNvCxnSpPr>
                <a:endCxn id="63" idx="2"/>
              </p:cNvCxnSpPr>
              <p:nvPr/>
            </p:nvCxnSpPr>
            <p:spPr>
              <a:xfrm>
                <a:off x="5838318" y="2708920"/>
                <a:ext cx="461874" cy="0"/>
              </a:xfrm>
              <a:prstGeom prst="line">
                <a:avLst/>
              </a:prstGeom>
              <a:ln w="349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線コネクタ 52"/>
              <p:cNvCxnSpPr>
                <a:endCxn id="64" idx="6"/>
              </p:cNvCxnSpPr>
              <p:nvPr/>
            </p:nvCxnSpPr>
            <p:spPr>
              <a:xfrm>
                <a:off x="6414382" y="2708920"/>
                <a:ext cx="533882" cy="72008"/>
              </a:xfrm>
              <a:prstGeom prst="line">
                <a:avLst/>
              </a:prstGeom>
              <a:ln w="349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4" name="円/楕円 103"/>
            <p:cNvSpPr/>
            <p:nvPr/>
          </p:nvSpPr>
          <p:spPr>
            <a:xfrm>
              <a:off x="2555776" y="1772816"/>
              <a:ext cx="1296144" cy="1080120"/>
            </a:xfrm>
            <a:prstGeom prst="ellipse">
              <a:avLst/>
            </a:prstGeom>
            <a:noFill/>
            <a:ln w="698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B61E9-98E1-4026-ABE9-B61207DA003D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203848" y="5108991"/>
            <a:ext cx="6336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/>
              <a:t>中心　圏界面高度　高！！！</a:t>
            </a:r>
            <a:endParaRPr kumimoji="1" lang="en-US" altLang="ja-JP" sz="3600" dirty="0" smtClean="0"/>
          </a:p>
          <a:p>
            <a:r>
              <a:rPr lang="ja-JP" altLang="en-US" sz="3600" dirty="0" smtClean="0"/>
              <a:t>中心付近が高温のため上昇</a:t>
            </a:r>
            <a:endParaRPr kumimoji="1" lang="en-US" altLang="ja-JP" sz="3600" dirty="0" smtClean="0"/>
          </a:p>
        </p:txBody>
      </p:sp>
      <p:sp>
        <p:nvSpPr>
          <p:cNvPr id="106" name="テキスト ボックス 105"/>
          <p:cNvSpPr txBox="1"/>
          <p:nvPr/>
        </p:nvSpPr>
        <p:spPr>
          <a:xfrm>
            <a:off x="1691680" y="0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/>
              <a:t>気温プロファイル　並べて</a:t>
            </a:r>
            <a:r>
              <a:rPr lang="ja-JP" altLang="en-US" sz="3200" dirty="0" smtClean="0"/>
              <a:t>みた</a:t>
            </a:r>
            <a:endParaRPr kumimoji="1" lang="ja-JP" altLang="en-US" sz="3200" dirty="0"/>
          </a:p>
        </p:txBody>
      </p:sp>
      <p:sp>
        <p:nvSpPr>
          <p:cNvPr id="134" name="円/楕円 133"/>
          <p:cNvSpPr/>
          <p:nvPr/>
        </p:nvSpPr>
        <p:spPr>
          <a:xfrm rot="1909062">
            <a:off x="1104569" y="5278216"/>
            <a:ext cx="579675" cy="423007"/>
          </a:xfrm>
          <a:prstGeom prst="ellipse">
            <a:avLst/>
          </a:prstGeom>
          <a:noFill/>
          <a:ln w="698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5" name="テキスト ボックス 134"/>
          <p:cNvSpPr txBox="1"/>
          <p:nvPr/>
        </p:nvSpPr>
        <p:spPr>
          <a:xfrm>
            <a:off x="2123728" y="1260049"/>
            <a:ext cx="2261050" cy="584775"/>
          </a:xfrm>
          <a:prstGeom prst="rect">
            <a:avLst/>
          </a:prstGeom>
          <a:noFill/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3200" dirty="0"/>
              <a:t>最接近</a:t>
            </a:r>
            <a:endParaRPr kumimoji="1" lang="ja-JP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グループ化 15"/>
          <p:cNvGrpSpPr/>
          <p:nvPr/>
        </p:nvGrpSpPr>
        <p:grpSpPr>
          <a:xfrm>
            <a:off x="2483768" y="1412776"/>
            <a:ext cx="4392488" cy="4555668"/>
            <a:chOff x="2627784" y="1268760"/>
            <a:chExt cx="4392488" cy="4555668"/>
          </a:xfrm>
        </p:grpSpPr>
        <p:sp>
          <p:nvSpPr>
            <p:cNvPr id="2" name="円/楕円 1"/>
            <p:cNvSpPr/>
            <p:nvPr/>
          </p:nvSpPr>
          <p:spPr>
            <a:xfrm>
              <a:off x="2627784" y="1268760"/>
              <a:ext cx="3888432" cy="374441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3" name="グループ化 2"/>
            <p:cNvGrpSpPr/>
            <p:nvPr/>
          </p:nvGrpSpPr>
          <p:grpSpPr>
            <a:xfrm rot="2706120">
              <a:off x="4382728" y="2965676"/>
              <a:ext cx="419985" cy="453241"/>
              <a:chOff x="827584" y="332656"/>
              <a:chExt cx="279648" cy="288032"/>
            </a:xfrm>
          </p:grpSpPr>
          <p:cxnSp>
            <p:nvCxnSpPr>
              <p:cNvPr id="4" name="直線コネクタ 3"/>
              <p:cNvCxnSpPr/>
              <p:nvPr/>
            </p:nvCxnSpPr>
            <p:spPr>
              <a:xfrm>
                <a:off x="971600" y="332656"/>
                <a:ext cx="0" cy="288032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直線コネクタ 4"/>
              <p:cNvCxnSpPr/>
              <p:nvPr/>
            </p:nvCxnSpPr>
            <p:spPr>
              <a:xfrm flipH="1">
                <a:off x="827584" y="476672"/>
                <a:ext cx="279648" cy="8384"/>
              </a:xfrm>
              <a:prstGeom prst="line">
                <a:avLst/>
              </a:prstGeom>
              <a:ln w="317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右矢印 5"/>
            <p:cNvSpPr/>
            <p:nvPr/>
          </p:nvSpPr>
          <p:spPr>
            <a:xfrm rot="19164179">
              <a:off x="4339164" y="4138450"/>
              <a:ext cx="1769370" cy="660647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右矢印 7"/>
            <p:cNvSpPr/>
            <p:nvPr/>
          </p:nvSpPr>
          <p:spPr>
            <a:xfrm rot="16200000">
              <a:off x="3887924" y="4257092"/>
              <a:ext cx="1368152" cy="2880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右矢印 8"/>
            <p:cNvSpPr/>
            <p:nvPr/>
          </p:nvSpPr>
          <p:spPr>
            <a:xfrm>
              <a:off x="4499992" y="4941168"/>
              <a:ext cx="1368152" cy="2880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3275856" y="4005064"/>
              <a:ext cx="1368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800" dirty="0" smtClean="0"/>
                <a:t>内向き</a:t>
              </a:r>
              <a:endParaRPr kumimoji="1" lang="ja-JP" altLang="en-US" sz="2800" dirty="0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5076056" y="5301208"/>
              <a:ext cx="1368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800" dirty="0" smtClean="0"/>
                <a:t>反時計</a:t>
              </a:r>
              <a:endParaRPr kumimoji="1" lang="ja-JP" altLang="en-US" sz="2800" dirty="0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5652120" y="3429000"/>
              <a:ext cx="1368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800" dirty="0" smtClean="0"/>
                <a:t>風</a:t>
              </a:r>
              <a:endParaRPr kumimoji="1" lang="ja-JP" altLang="en-US" sz="2800" dirty="0"/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467544" y="404664"/>
            <a:ext cx="8208912" cy="936104"/>
            <a:chOff x="323528" y="404664"/>
            <a:chExt cx="7704856" cy="954107"/>
          </a:xfrm>
        </p:grpSpPr>
        <p:sp>
          <p:nvSpPr>
            <p:cNvPr id="13" name="テキスト ボックス 12"/>
            <p:cNvSpPr txBox="1"/>
            <p:nvPr/>
          </p:nvSpPr>
          <p:spPr>
            <a:xfrm>
              <a:off x="323528" y="404664"/>
              <a:ext cx="770485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800" dirty="0" smtClean="0"/>
                <a:t>風速を，内向き成分　と　反時計回り成分　にわける</a:t>
              </a:r>
              <a:endParaRPr kumimoji="1" lang="ja-JP" altLang="en-US" sz="2800" dirty="0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1907704" y="836712"/>
              <a:ext cx="10081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400" dirty="0" smtClean="0"/>
                <a:t>正</a:t>
              </a:r>
              <a:endParaRPr kumimoji="1" lang="ja-JP" altLang="en-US" sz="2400" dirty="0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4716016" y="836712"/>
              <a:ext cx="10081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400" dirty="0" smtClean="0"/>
                <a:t>正</a:t>
              </a:r>
              <a:endParaRPr kumimoji="1" lang="ja-JP" altLang="en-US" sz="2400" dirty="0"/>
            </a:p>
          </p:txBody>
        </p:sp>
      </p:grpSp>
      <p:sp>
        <p:nvSpPr>
          <p:cNvPr id="17" name="スライド番号プレースホル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B61E9-98E1-4026-ABE9-B61207DA003D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283968" y="6218148"/>
            <a:ext cx="4968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＊台風の移動速度も考慮！！</a:t>
            </a:r>
            <a:endParaRPr kumimoji="1" lang="ja-JP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グループ化 74"/>
          <p:cNvGrpSpPr/>
          <p:nvPr/>
        </p:nvGrpSpPr>
        <p:grpSpPr>
          <a:xfrm>
            <a:off x="35496" y="3825044"/>
            <a:ext cx="2952328" cy="3204356"/>
            <a:chOff x="35496" y="3825044"/>
            <a:chExt cx="2952328" cy="3204356"/>
          </a:xfrm>
        </p:grpSpPr>
        <p:grpSp>
          <p:nvGrpSpPr>
            <p:cNvPr id="84" name="グループ化 83"/>
            <p:cNvGrpSpPr/>
            <p:nvPr/>
          </p:nvGrpSpPr>
          <p:grpSpPr>
            <a:xfrm>
              <a:off x="35496" y="3825044"/>
              <a:ext cx="2952328" cy="3204356"/>
              <a:chOff x="1475656" y="-99392"/>
              <a:chExt cx="5904656" cy="6408712"/>
            </a:xfrm>
          </p:grpSpPr>
          <p:grpSp>
            <p:nvGrpSpPr>
              <p:cNvPr id="85" name="グループ化 41"/>
              <p:cNvGrpSpPr/>
              <p:nvPr/>
            </p:nvGrpSpPr>
            <p:grpSpPr>
              <a:xfrm>
                <a:off x="1475656" y="404664"/>
                <a:ext cx="5616624" cy="5904656"/>
                <a:chOff x="1475656" y="404664"/>
                <a:chExt cx="5616624" cy="5904656"/>
              </a:xfrm>
            </p:grpSpPr>
            <p:pic>
              <p:nvPicPr>
                <p:cNvPr id="87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1475656" y="404664"/>
                  <a:ext cx="5616624" cy="59046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88" name="グループ化 2"/>
                <p:cNvGrpSpPr/>
                <p:nvPr/>
              </p:nvGrpSpPr>
              <p:grpSpPr>
                <a:xfrm>
                  <a:off x="1691680" y="548680"/>
                  <a:ext cx="5040560" cy="4680520"/>
                  <a:chOff x="827584" y="404665"/>
                  <a:chExt cx="5040560" cy="4680520"/>
                </a:xfrm>
              </p:grpSpPr>
              <p:cxnSp>
                <p:nvCxnSpPr>
                  <p:cNvPr id="101" name="直線コネクタ 100"/>
                  <p:cNvCxnSpPr>
                    <a:endCxn id="126" idx="6"/>
                  </p:cNvCxnSpPr>
                  <p:nvPr/>
                </p:nvCxnSpPr>
                <p:spPr>
                  <a:xfrm>
                    <a:off x="827584" y="2564905"/>
                    <a:ext cx="5040560" cy="0"/>
                  </a:xfrm>
                  <a:prstGeom prst="line">
                    <a:avLst/>
                  </a:prstGeom>
                  <a:ln w="12700">
                    <a:solidFill>
                      <a:srgbClr val="FF000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直線コネクタ 101"/>
                  <p:cNvCxnSpPr/>
                  <p:nvPr/>
                </p:nvCxnSpPr>
                <p:spPr>
                  <a:xfrm flipH="1" flipV="1">
                    <a:off x="2987824" y="476673"/>
                    <a:ext cx="2" cy="4608512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直線コネクタ 102"/>
                  <p:cNvCxnSpPr/>
                  <p:nvPr/>
                </p:nvCxnSpPr>
                <p:spPr>
                  <a:xfrm flipV="1">
                    <a:off x="4427984" y="476674"/>
                    <a:ext cx="0" cy="4608511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" name="直線コネクタ 103"/>
                  <p:cNvCxnSpPr/>
                  <p:nvPr/>
                </p:nvCxnSpPr>
                <p:spPr>
                  <a:xfrm flipV="1">
                    <a:off x="2267744" y="476673"/>
                    <a:ext cx="0" cy="4608512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直線コネクタ 104"/>
                  <p:cNvCxnSpPr/>
                  <p:nvPr/>
                </p:nvCxnSpPr>
                <p:spPr>
                  <a:xfrm flipV="1">
                    <a:off x="1547664" y="404666"/>
                    <a:ext cx="0" cy="4680519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直線コネクタ 105"/>
                  <p:cNvCxnSpPr/>
                  <p:nvPr/>
                </p:nvCxnSpPr>
                <p:spPr>
                  <a:xfrm>
                    <a:off x="899592" y="3284985"/>
                    <a:ext cx="3888432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直線コネクタ 106"/>
                  <p:cNvCxnSpPr/>
                  <p:nvPr/>
                </p:nvCxnSpPr>
                <p:spPr>
                  <a:xfrm>
                    <a:off x="899592" y="1124745"/>
                    <a:ext cx="3960440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直線コネクタ 11"/>
                  <p:cNvCxnSpPr/>
                  <p:nvPr/>
                </p:nvCxnSpPr>
                <p:spPr>
                  <a:xfrm>
                    <a:off x="899592" y="4725145"/>
                    <a:ext cx="3960440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直線コネクタ 12"/>
                  <p:cNvCxnSpPr/>
                  <p:nvPr/>
                </p:nvCxnSpPr>
                <p:spPr>
                  <a:xfrm>
                    <a:off x="827584" y="4005065"/>
                    <a:ext cx="4104456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直線コネクタ 13"/>
                  <p:cNvCxnSpPr/>
                  <p:nvPr/>
                </p:nvCxnSpPr>
                <p:spPr>
                  <a:xfrm>
                    <a:off x="899592" y="1844825"/>
                    <a:ext cx="3888432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0" name="円/楕円 14"/>
                  <p:cNvSpPr>
                    <a:spLocks/>
                  </p:cNvSpPr>
                  <p:nvPr/>
                </p:nvSpPr>
                <p:spPr>
                  <a:xfrm>
                    <a:off x="2267744" y="1124745"/>
                    <a:ext cx="2880320" cy="2880320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72000" tIns="72000" rIns="72000" bIns="72000"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26" name="円/楕円 15"/>
                  <p:cNvSpPr>
                    <a:spLocks/>
                  </p:cNvSpPr>
                  <p:nvPr/>
                </p:nvSpPr>
                <p:spPr>
                  <a:xfrm>
                    <a:off x="2987824" y="1844825"/>
                    <a:ext cx="1440160" cy="1440160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72000" tIns="72000" rIns="72000" bIns="72000"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27" name="円/楕円 16"/>
                  <p:cNvSpPr/>
                  <p:nvPr/>
                </p:nvSpPr>
                <p:spPr>
                  <a:xfrm>
                    <a:off x="1547664" y="404665"/>
                    <a:ext cx="4320480" cy="4320480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72000" tIns="72000" rIns="72000" bIns="72000"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89" name="円/楕円 88"/>
                <p:cNvSpPr/>
                <p:nvPr/>
              </p:nvSpPr>
              <p:spPr>
                <a:xfrm>
                  <a:off x="2483768" y="980728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0" name="円/楕円 89"/>
                <p:cNvSpPr/>
                <p:nvPr/>
              </p:nvSpPr>
              <p:spPr>
                <a:xfrm>
                  <a:off x="2915816" y="1844824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1" name="円/楕円 90"/>
                <p:cNvSpPr/>
                <p:nvPr/>
              </p:nvSpPr>
              <p:spPr>
                <a:xfrm>
                  <a:off x="3419872" y="2636912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2" name="円/楕円 91"/>
                <p:cNvSpPr/>
                <p:nvPr/>
              </p:nvSpPr>
              <p:spPr>
                <a:xfrm>
                  <a:off x="3635896" y="2852936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3" name="円/楕円 92"/>
                <p:cNvSpPr/>
                <p:nvPr/>
              </p:nvSpPr>
              <p:spPr>
                <a:xfrm>
                  <a:off x="3923928" y="3068960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4" name="円/楕円 93"/>
                <p:cNvSpPr/>
                <p:nvPr/>
              </p:nvSpPr>
              <p:spPr>
                <a:xfrm>
                  <a:off x="4139952" y="3284984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5" name="円/楕円 94"/>
                <p:cNvSpPr/>
                <p:nvPr/>
              </p:nvSpPr>
              <p:spPr>
                <a:xfrm>
                  <a:off x="4211960" y="3573016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6" name="円/楕円 95"/>
                <p:cNvSpPr/>
                <p:nvPr/>
              </p:nvSpPr>
              <p:spPr>
                <a:xfrm>
                  <a:off x="4572000" y="4653136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7" name="円/楕円 96"/>
                <p:cNvSpPr/>
                <p:nvPr/>
              </p:nvSpPr>
              <p:spPr>
                <a:xfrm>
                  <a:off x="4427984" y="4437112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8" name="円/楕円 97"/>
                <p:cNvSpPr/>
                <p:nvPr/>
              </p:nvSpPr>
              <p:spPr>
                <a:xfrm>
                  <a:off x="4355976" y="4149080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9" name="円/楕円 98"/>
                <p:cNvSpPr/>
                <p:nvPr/>
              </p:nvSpPr>
              <p:spPr>
                <a:xfrm>
                  <a:off x="4355976" y="3861048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0" name="円/楕円 99"/>
                <p:cNvSpPr/>
                <p:nvPr/>
              </p:nvSpPr>
              <p:spPr>
                <a:xfrm>
                  <a:off x="4716016" y="4869160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86" name="円/楕円 85"/>
              <p:cNvSpPr/>
              <p:nvPr/>
            </p:nvSpPr>
            <p:spPr>
              <a:xfrm>
                <a:off x="1763688" y="-99392"/>
                <a:ext cx="5616624" cy="5688632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72" name="テキスト ボックス 71"/>
            <p:cNvSpPr txBox="1"/>
            <p:nvPr/>
          </p:nvSpPr>
          <p:spPr>
            <a:xfrm>
              <a:off x="35496" y="4355812"/>
              <a:ext cx="86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b="1" dirty="0" smtClean="0"/>
                <a:t>1</a:t>
              </a:r>
              <a:endParaRPr kumimoji="1" lang="ja-JP" altLang="en-US" sz="2400" b="1" dirty="0"/>
            </a:p>
          </p:txBody>
        </p:sp>
        <p:sp>
          <p:nvSpPr>
            <p:cNvPr id="73" name="テキスト ボックス 72"/>
            <p:cNvSpPr txBox="1"/>
            <p:nvPr/>
          </p:nvSpPr>
          <p:spPr>
            <a:xfrm>
              <a:off x="1619672" y="6207695"/>
              <a:ext cx="86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b="1" dirty="0" smtClean="0"/>
                <a:t>12</a:t>
              </a:r>
              <a:endParaRPr kumimoji="1" lang="ja-JP" altLang="en-US" sz="2400" b="1" dirty="0"/>
            </a:p>
          </p:txBody>
        </p:sp>
      </p:grp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536" y="540962"/>
            <a:ext cx="4610495" cy="3680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2354" y="476672"/>
            <a:ext cx="4761646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0" y="0"/>
            <a:ext cx="4644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内向き成分（</a:t>
            </a:r>
            <a:r>
              <a:rPr kumimoji="1" lang="ja-JP" altLang="en-US" sz="2400" dirty="0" smtClean="0">
                <a:solidFill>
                  <a:srgbClr val="FF0000"/>
                </a:solidFill>
              </a:rPr>
              <a:t>内</a:t>
            </a:r>
            <a:r>
              <a:rPr kumimoji="1" lang="ja-JP" altLang="en-US" sz="2400" dirty="0" smtClean="0"/>
              <a:t>，</a:t>
            </a:r>
            <a:r>
              <a:rPr kumimoji="1" lang="ja-JP" altLang="en-US" sz="2400" dirty="0" smtClean="0">
                <a:solidFill>
                  <a:srgbClr val="0505BB"/>
                </a:solidFill>
              </a:rPr>
              <a:t>外</a:t>
            </a:r>
            <a:r>
              <a:rPr kumimoji="1" lang="ja-JP" altLang="en-US" sz="2400" dirty="0" smtClean="0"/>
              <a:t>）</a:t>
            </a:r>
            <a:endParaRPr kumimoji="1" lang="ja-JP" altLang="en-US" sz="24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932040" y="0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反時計</a:t>
            </a:r>
            <a:r>
              <a:rPr lang="ja-JP" altLang="en-US" sz="2400" dirty="0" smtClean="0"/>
              <a:t>回り成分（</a:t>
            </a:r>
            <a:r>
              <a:rPr lang="ja-JP" altLang="en-US" sz="2400" dirty="0" smtClean="0">
                <a:solidFill>
                  <a:srgbClr val="FF0000"/>
                </a:solidFill>
              </a:rPr>
              <a:t>反時計</a:t>
            </a:r>
            <a:r>
              <a:rPr lang="ja-JP" altLang="en-US" sz="2400" dirty="0" smtClean="0"/>
              <a:t>，</a:t>
            </a:r>
            <a:r>
              <a:rPr lang="ja-JP" altLang="en-US" sz="2400" dirty="0" smtClean="0">
                <a:solidFill>
                  <a:srgbClr val="0505BB"/>
                </a:solidFill>
              </a:rPr>
              <a:t>時計</a:t>
            </a:r>
            <a:r>
              <a:rPr lang="ja-JP" altLang="en-US" sz="2400" dirty="0" smtClean="0"/>
              <a:t>）</a:t>
            </a:r>
            <a:endParaRPr kumimoji="1" lang="ja-JP" altLang="en-US" sz="2400" dirty="0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4572000" y="3717032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 smtClean="0"/>
              <a:t>1</a:t>
            </a:r>
            <a:endParaRPr kumimoji="1" lang="ja-JP" altLang="en-US" sz="2800" b="1" dirty="0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8676456" y="3645024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 smtClean="0"/>
              <a:t>12</a:t>
            </a:r>
            <a:endParaRPr kumimoji="1" lang="ja-JP" altLang="en-US" sz="2800" b="1" dirty="0"/>
          </a:p>
        </p:txBody>
      </p:sp>
      <p:grpSp>
        <p:nvGrpSpPr>
          <p:cNvPr id="157" name="グループ化 156"/>
          <p:cNvGrpSpPr/>
          <p:nvPr/>
        </p:nvGrpSpPr>
        <p:grpSpPr>
          <a:xfrm>
            <a:off x="4283968" y="404664"/>
            <a:ext cx="936104" cy="3321660"/>
            <a:chOff x="4283968" y="404664"/>
            <a:chExt cx="936104" cy="3321660"/>
          </a:xfrm>
        </p:grpSpPr>
        <p:sp>
          <p:nvSpPr>
            <p:cNvPr id="49" name="テキスト ボックス 48"/>
            <p:cNvSpPr txBox="1"/>
            <p:nvPr/>
          </p:nvSpPr>
          <p:spPr>
            <a:xfrm>
              <a:off x="4283968" y="404664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20</a:t>
              </a:r>
              <a:r>
                <a:rPr kumimoji="1" lang="en-US" altLang="ja-JP" dirty="0" smtClean="0"/>
                <a:t>km</a:t>
              </a:r>
              <a:endParaRPr kumimoji="1" lang="ja-JP" altLang="en-US" dirty="0"/>
            </a:p>
          </p:txBody>
        </p:sp>
        <p:sp>
          <p:nvSpPr>
            <p:cNvPr id="52" name="テキスト ボックス 51"/>
            <p:cNvSpPr txBox="1"/>
            <p:nvPr/>
          </p:nvSpPr>
          <p:spPr>
            <a:xfrm>
              <a:off x="4283968" y="2060848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10</a:t>
              </a:r>
              <a:endParaRPr kumimoji="1" lang="ja-JP" altLang="en-US" dirty="0"/>
            </a:p>
          </p:txBody>
        </p:sp>
        <p:sp>
          <p:nvSpPr>
            <p:cNvPr id="53" name="テキスト ボックス 52"/>
            <p:cNvSpPr txBox="1"/>
            <p:nvPr/>
          </p:nvSpPr>
          <p:spPr>
            <a:xfrm>
              <a:off x="4355976" y="3356992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/>
                <a:t>2</a:t>
              </a:r>
              <a:endParaRPr kumimoji="1" lang="ja-JP" altLang="en-US" dirty="0"/>
            </a:p>
          </p:txBody>
        </p:sp>
        <p:sp>
          <p:nvSpPr>
            <p:cNvPr id="54" name="テキスト ボックス 53"/>
            <p:cNvSpPr txBox="1"/>
            <p:nvPr/>
          </p:nvSpPr>
          <p:spPr>
            <a:xfrm>
              <a:off x="4283968" y="1340768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14</a:t>
              </a:r>
              <a:endParaRPr kumimoji="1" lang="ja-JP" altLang="en-US" dirty="0"/>
            </a:p>
          </p:txBody>
        </p:sp>
        <p:sp>
          <p:nvSpPr>
            <p:cNvPr id="55" name="テキスト ボックス 54"/>
            <p:cNvSpPr txBox="1"/>
            <p:nvPr/>
          </p:nvSpPr>
          <p:spPr>
            <a:xfrm>
              <a:off x="4283968" y="1052736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16</a:t>
              </a:r>
              <a:endParaRPr kumimoji="1" lang="ja-JP" altLang="en-US" dirty="0"/>
            </a:p>
          </p:txBody>
        </p:sp>
        <p:sp>
          <p:nvSpPr>
            <p:cNvPr id="57" name="テキスト ボックス 56"/>
            <p:cNvSpPr txBox="1"/>
            <p:nvPr/>
          </p:nvSpPr>
          <p:spPr>
            <a:xfrm>
              <a:off x="4283968" y="764704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18</a:t>
              </a:r>
              <a:endParaRPr kumimoji="1" lang="ja-JP" altLang="en-US" dirty="0"/>
            </a:p>
          </p:txBody>
        </p:sp>
        <p:sp>
          <p:nvSpPr>
            <p:cNvPr id="58" name="テキスト ボックス 57"/>
            <p:cNvSpPr txBox="1"/>
            <p:nvPr/>
          </p:nvSpPr>
          <p:spPr>
            <a:xfrm>
              <a:off x="4355976" y="2348880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8</a:t>
              </a:r>
              <a:endParaRPr kumimoji="1" lang="ja-JP" altLang="en-US" dirty="0"/>
            </a:p>
          </p:txBody>
        </p:sp>
        <p:sp>
          <p:nvSpPr>
            <p:cNvPr id="59" name="テキスト ボックス 58"/>
            <p:cNvSpPr txBox="1"/>
            <p:nvPr/>
          </p:nvSpPr>
          <p:spPr>
            <a:xfrm>
              <a:off x="4355976" y="2699628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6</a:t>
              </a:r>
              <a:endParaRPr kumimoji="1" lang="ja-JP" altLang="en-US" dirty="0"/>
            </a:p>
          </p:txBody>
        </p:sp>
        <p:sp>
          <p:nvSpPr>
            <p:cNvPr id="60" name="テキスト ボックス 59"/>
            <p:cNvSpPr txBox="1"/>
            <p:nvPr/>
          </p:nvSpPr>
          <p:spPr>
            <a:xfrm>
              <a:off x="4355976" y="2987660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4</a:t>
              </a:r>
              <a:endParaRPr kumimoji="1" lang="ja-JP" altLang="en-US" dirty="0"/>
            </a:p>
          </p:txBody>
        </p:sp>
        <p:sp>
          <p:nvSpPr>
            <p:cNvPr id="61" name="テキスト ボックス 60"/>
            <p:cNvSpPr txBox="1"/>
            <p:nvPr/>
          </p:nvSpPr>
          <p:spPr>
            <a:xfrm>
              <a:off x="4283968" y="1700808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12</a:t>
              </a:r>
              <a:endParaRPr kumimoji="1" lang="ja-JP" altLang="en-US" dirty="0"/>
            </a:p>
          </p:txBody>
        </p:sp>
      </p:grpSp>
      <p:sp>
        <p:nvSpPr>
          <p:cNvPr id="63" name="テキスト ボックス 62"/>
          <p:cNvSpPr txBox="1"/>
          <p:nvPr/>
        </p:nvSpPr>
        <p:spPr>
          <a:xfrm>
            <a:off x="-36512" y="3717032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 smtClean="0"/>
              <a:t>1</a:t>
            </a:r>
            <a:endParaRPr kumimoji="1" lang="ja-JP" altLang="en-US" sz="2800" b="1" dirty="0"/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3995936" y="3717032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 smtClean="0"/>
              <a:t>12</a:t>
            </a:r>
            <a:endParaRPr kumimoji="1" lang="ja-JP" altLang="en-US" sz="2400" b="1" dirty="0"/>
          </a:p>
        </p:txBody>
      </p:sp>
      <p:sp>
        <p:nvSpPr>
          <p:cNvPr id="111" name="スライド番号プレースホルダ 1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B61E9-98E1-4026-ABE9-B61207DA003D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  <p:sp>
        <p:nvSpPr>
          <p:cNvPr id="112" name="テキスト ボックス 111"/>
          <p:cNvSpPr txBox="1"/>
          <p:nvPr/>
        </p:nvSpPr>
        <p:spPr>
          <a:xfrm>
            <a:off x="8388424" y="414908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[m/s]</a:t>
            </a:r>
            <a:endParaRPr kumimoji="1" lang="ja-JP" altLang="en-US" dirty="0"/>
          </a:p>
        </p:txBody>
      </p:sp>
      <p:sp>
        <p:nvSpPr>
          <p:cNvPr id="113" name="テキスト ボックス 112"/>
          <p:cNvSpPr txBox="1"/>
          <p:nvPr/>
        </p:nvSpPr>
        <p:spPr>
          <a:xfrm>
            <a:off x="3923928" y="414908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[m/s]</a:t>
            </a:r>
            <a:endParaRPr kumimoji="1" lang="ja-JP" altLang="en-US" dirty="0"/>
          </a:p>
        </p:txBody>
      </p:sp>
      <p:cxnSp>
        <p:nvCxnSpPr>
          <p:cNvPr id="125" name="直線コネクタ 124"/>
          <p:cNvCxnSpPr/>
          <p:nvPr/>
        </p:nvCxnSpPr>
        <p:spPr>
          <a:xfrm flipH="1">
            <a:off x="107504" y="548680"/>
            <a:ext cx="9036496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線コネクタ 130"/>
          <p:cNvCxnSpPr/>
          <p:nvPr/>
        </p:nvCxnSpPr>
        <p:spPr>
          <a:xfrm>
            <a:off x="9108504" y="548680"/>
            <a:ext cx="0" cy="3312368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線コネクタ 134"/>
          <p:cNvCxnSpPr/>
          <p:nvPr/>
        </p:nvCxnSpPr>
        <p:spPr>
          <a:xfrm>
            <a:off x="4283968" y="548680"/>
            <a:ext cx="0" cy="864096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テキスト ボックス 113"/>
          <p:cNvSpPr txBox="1"/>
          <p:nvPr/>
        </p:nvSpPr>
        <p:spPr>
          <a:xfrm>
            <a:off x="1043608" y="548680"/>
            <a:ext cx="1368152" cy="461665"/>
          </a:xfrm>
          <a:prstGeom prst="rect">
            <a:avLst/>
          </a:prstGeom>
          <a:noFill/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/>
              <a:t>最接近</a:t>
            </a:r>
            <a:endParaRPr kumimoji="1" lang="ja-JP" altLang="en-US" sz="2000" dirty="0"/>
          </a:p>
        </p:txBody>
      </p:sp>
      <p:sp>
        <p:nvSpPr>
          <p:cNvPr id="115" name="テキスト ボックス 114"/>
          <p:cNvSpPr txBox="1"/>
          <p:nvPr/>
        </p:nvSpPr>
        <p:spPr>
          <a:xfrm>
            <a:off x="5724128" y="548680"/>
            <a:ext cx="1584176" cy="461665"/>
          </a:xfrm>
          <a:prstGeom prst="rect">
            <a:avLst/>
          </a:prstGeom>
          <a:noFill/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/>
              <a:t>最接近</a:t>
            </a:r>
            <a:endParaRPr kumimoji="1" lang="ja-JP" altLang="en-US" sz="2000" dirty="0"/>
          </a:p>
        </p:txBody>
      </p:sp>
      <p:grpSp>
        <p:nvGrpSpPr>
          <p:cNvPr id="79" name="グループ化 78"/>
          <p:cNvGrpSpPr/>
          <p:nvPr/>
        </p:nvGrpSpPr>
        <p:grpSpPr>
          <a:xfrm>
            <a:off x="971600" y="2060848"/>
            <a:ext cx="2448272" cy="720080"/>
            <a:chOff x="971600" y="2060848"/>
            <a:chExt cx="2448272" cy="720080"/>
          </a:xfrm>
        </p:grpSpPr>
        <p:sp>
          <p:nvSpPr>
            <p:cNvPr id="83" name="正方形/長方形 82"/>
            <p:cNvSpPr/>
            <p:nvPr/>
          </p:nvSpPr>
          <p:spPr>
            <a:xfrm>
              <a:off x="1403648" y="2060848"/>
              <a:ext cx="2016224" cy="36004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" name="正方形/長方形 77"/>
            <p:cNvSpPr/>
            <p:nvPr/>
          </p:nvSpPr>
          <p:spPr>
            <a:xfrm>
              <a:off x="971600" y="2420888"/>
              <a:ext cx="792088" cy="36004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45" name="グループ化 144"/>
          <p:cNvGrpSpPr/>
          <p:nvPr/>
        </p:nvGrpSpPr>
        <p:grpSpPr>
          <a:xfrm>
            <a:off x="1" y="921064"/>
            <a:ext cx="3923927" cy="347696"/>
            <a:chOff x="1" y="921064"/>
            <a:chExt cx="3923927" cy="347696"/>
          </a:xfrm>
        </p:grpSpPr>
        <p:sp>
          <p:nvSpPr>
            <p:cNvPr id="128" name="円/楕円 127"/>
            <p:cNvSpPr/>
            <p:nvPr/>
          </p:nvSpPr>
          <p:spPr>
            <a:xfrm>
              <a:off x="1" y="1065080"/>
              <a:ext cx="107504" cy="13167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3" name="円/楕円 132"/>
            <p:cNvSpPr/>
            <p:nvPr/>
          </p:nvSpPr>
          <p:spPr>
            <a:xfrm>
              <a:off x="360040" y="993072"/>
              <a:ext cx="107504" cy="13167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6" name="円/楕円 135"/>
            <p:cNvSpPr/>
            <p:nvPr/>
          </p:nvSpPr>
          <p:spPr>
            <a:xfrm>
              <a:off x="1152128" y="921064"/>
              <a:ext cx="107504" cy="13167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7" name="円/楕円 136"/>
            <p:cNvSpPr/>
            <p:nvPr/>
          </p:nvSpPr>
          <p:spPr>
            <a:xfrm>
              <a:off x="1512168" y="921064"/>
              <a:ext cx="107504" cy="13167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8" name="円/楕円 137"/>
            <p:cNvSpPr/>
            <p:nvPr/>
          </p:nvSpPr>
          <p:spPr>
            <a:xfrm>
              <a:off x="1907704" y="1065080"/>
              <a:ext cx="107504" cy="13167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9" name="円/楕円 138"/>
            <p:cNvSpPr/>
            <p:nvPr/>
          </p:nvSpPr>
          <p:spPr>
            <a:xfrm>
              <a:off x="2339752" y="1065080"/>
              <a:ext cx="107504" cy="13167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0" name="円/楕円 139"/>
            <p:cNvSpPr/>
            <p:nvPr/>
          </p:nvSpPr>
          <p:spPr>
            <a:xfrm>
              <a:off x="2699792" y="1065080"/>
              <a:ext cx="107504" cy="13167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1" name="円/楕円 140"/>
            <p:cNvSpPr/>
            <p:nvPr/>
          </p:nvSpPr>
          <p:spPr>
            <a:xfrm>
              <a:off x="3059832" y="1065080"/>
              <a:ext cx="107504" cy="13167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2" name="円/楕円 141"/>
            <p:cNvSpPr/>
            <p:nvPr/>
          </p:nvSpPr>
          <p:spPr>
            <a:xfrm>
              <a:off x="3456384" y="1065080"/>
              <a:ext cx="107504" cy="13167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3" name="円/楕円 142"/>
            <p:cNvSpPr/>
            <p:nvPr/>
          </p:nvSpPr>
          <p:spPr>
            <a:xfrm>
              <a:off x="3816424" y="1137088"/>
              <a:ext cx="107504" cy="13167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46" name="グループ化 145"/>
          <p:cNvGrpSpPr/>
          <p:nvPr/>
        </p:nvGrpSpPr>
        <p:grpSpPr>
          <a:xfrm>
            <a:off x="4680521" y="921064"/>
            <a:ext cx="4067943" cy="347696"/>
            <a:chOff x="1" y="921064"/>
            <a:chExt cx="3923927" cy="347696"/>
          </a:xfrm>
        </p:grpSpPr>
        <p:sp>
          <p:nvSpPr>
            <p:cNvPr id="147" name="円/楕円 146"/>
            <p:cNvSpPr/>
            <p:nvPr/>
          </p:nvSpPr>
          <p:spPr>
            <a:xfrm>
              <a:off x="1" y="1065080"/>
              <a:ext cx="107504" cy="13167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8" name="円/楕円 147"/>
            <p:cNvSpPr/>
            <p:nvPr/>
          </p:nvSpPr>
          <p:spPr>
            <a:xfrm>
              <a:off x="360040" y="993072"/>
              <a:ext cx="107504" cy="13167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9" name="円/楕円 148"/>
            <p:cNvSpPr/>
            <p:nvPr/>
          </p:nvSpPr>
          <p:spPr>
            <a:xfrm>
              <a:off x="1152128" y="921064"/>
              <a:ext cx="107504" cy="13167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0" name="円/楕円 149"/>
            <p:cNvSpPr/>
            <p:nvPr/>
          </p:nvSpPr>
          <p:spPr>
            <a:xfrm>
              <a:off x="1512168" y="921064"/>
              <a:ext cx="107504" cy="13167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1" name="円/楕円 150"/>
            <p:cNvSpPr/>
            <p:nvPr/>
          </p:nvSpPr>
          <p:spPr>
            <a:xfrm>
              <a:off x="1907704" y="1065080"/>
              <a:ext cx="107504" cy="13167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2" name="円/楕円 151"/>
            <p:cNvSpPr/>
            <p:nvPr/>
          </p:nvSpPr>
          <p:spPr>
            <a:xfrm>
              <a:off x="2339752" y="1065080"/>
              <a:ext cx="107504" cy="13167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3" name="円/楕円 152"/>
            <p:cNvSpPr/>
            <p:nvPr/>
          </p:nvSpPr>
          <p:spPr>
            <a:xfrm>
              <a:off x="2699792" y="1065080"/>
              <a:ext cx="107504" cy="13167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4" name="円/楕円 153"/>
            <p:cNvSpPr/>
            <p:nvPr/>
          </p:nvSpPr>
          <p:spPr>
            <a:xfrm>
              <a:off x="3059832" y="1065080"/>
              <a:ext cx="107504" cy="13167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5" name="円/楕円 154"/>
            <p:cNvSpPr/>
            <p:nvPr/>
          </p:nvSpPr>
          <p:spPr>
            <a:xfrm>
              <a:off x="3456384" y="1065080"/>
              <a:ext cx="107504" cy="13167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6" name="円/楕円 155"/>
            <p:cNvSpPr/>
            <p:nvPr/>
          </p:nvSpPr>
          <p:spPr>
            <a:xfrm>
              <a:off x="3816424" y="1137088"/>
              <a:ext cx="107504" cy="13167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40741E-7 L 0.5198 7.40741E-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B61E9-98E1-4026-ABE9-B61207DA003D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0" y="-27384"/>
            <a:ext cx="8964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dirty="0" smtClean="0"/>
              <a:t>台風など雲の生成過程には</a:t>
            </a:r>
            <a:endParaRPr lang="en-US" altLang="ja-JP" sz="3600" dirty="0" smtClean="0"/>
          </a:p>
          <a:p>
            <a:pPr algn="ctr"/>
            <a:r>
              <a:rPr lang="ja-JP" altLang="en-US" sz="3600" dirty="0" smtClean="0"/>
              <a:t>鉛直流が非常に重要</a:t>
            </a:r>
            <a:endParaRPr kumimoji="1" lang="ja-JP" altLang="en-US" sz="36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95536" y="1508591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 smtClean="0"/>
              <a:t>しかし，鉛直流はスケールが小さいため，直接観測が難しい・・・</a:t>
            </a:r>
            <a:endParaRPr kumimoji="1" lang="en-US" altLang="ja-JP" sz="2400" dirty="0" smtClean="0"/>
          </a:p>
          <a:p>
            <a:pPr algn="ctr"/>
            <a:endParaRPr lang="en-US" altLang="ja-JP" sz="2400" dirty="0" smtClean="0"/>
          </a:p>
          <a:p>
            <a:pPr algn="ctr"/>
            <a:endParaRPr kumimoji="1" lang="ja-JP" altLang="en-US" sz="2400" dirty="0"/>
          </a:p>
        </p:txBody>
      </p:sp>
      <p:sp>
        <p:nvSpPr>
          <p:cNvPr id="7" name="上矢印 6"/>
          <p:cNvSpPr/>
          <p:nvPr/>
        </p:nvSpPr>
        <p:spPr>
          <a:xfrm>
            <a:off x="1835696" y="2060848"/>
            <a:ext cx="2016224" cy="3600400"/>
          </a:xfrm>
          <a:prstGeom prst="upArrow">
            <a:avLst/>
          </a:prstGeom>
          <a:solidFill>
            <a:srgbClr val="FF0000">
              <a:alpha val="52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上矢印 7"/>
          <p:cNvSpPr/>
          <p:nvPr/>
        </p:nvSpPr>
        <p:spPr>
          <a:xfrm rot="10800000">
            <a:off x="5364088" y="2060848"/>
            <a:ext cx="2016224" cy="3600400"/>
          </a:xfrm>
          <a:prstGeom prst="upArrow">
            <a:avLst/>
          </a:prstGeom>
          <a:solidFill>
            <a:schemeClr val="accent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39552" y="2714144"/>
            <a:ext cx="79928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6000" dirty="0" smtClean="0"/>
              <a:t>2</a:t>
            </a:r>
            <a:r>
              <a:rPr kumimoji="1" lang="ja-JP" altLang="en-US" sz="6000" dirty="0" err="1" smtClean="0"/>
              <a:t>つの</a:t>
            </a:r>
            <a:r>
              <a:rPr kumimoji="1" lang="ja-JP" altLang="en-US" sz="6000" dirty="0" smtClean="0"/>
              <a:t>計算方法を用いて</a:t>
            </a:r>
            <a:endParaRPr kumimoji="1" lang="en-US" altLang="ja-JP" sz="6000" dirty="0" smtClean="0"/>
          </a:p>
          <a:p>
            <a:pPr algn="ctr"/>
            <a:r>
              <a:rPr lang="ja-JP" altLang="en-US" sz="6000" dirty="0" smtClean="0"/>
              <a:t>鉛直流を推定</a:t>
            </a:r>
            <a:endParaRPr kumimoji="1" lang="ja-JP" altLang="en-US" sz="6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483768" y="3068960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800" dirty="0" smtClean="0"/>
              <a:t>?</a:t>
            </a:r>
            <a:endParaRPr kumimoji="1" lang="ja-JP" altLang="en-US" sz="88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012160" y="3068960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800" dirty="0" smtClean="0"/>
              <a:t>?</a:t>
            </a:r>
            <a:endParaRPr kumimoji="1" lang="ja-JP" altLang="en-US" sz="8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B61E9-98E1-4026-ABE9-B61207DA003D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0" y="0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 smtClean="0"/>
              <a:t>鉛直流を計算①</a:t>
            </a:r>
            <a:endParaRPr lang="en-US" altLang="ja-JP" sz="3600" b="1" dirty="0" smtClean="0"/>
          </a:p>
          <a:p>
            <a:endParaRPr kumimoji="1" lang="ja-JP" altLang="en-US" sz="20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83568" y="908720"/>
            <a:ext cx="698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台風が同心円状で軸対照な構造であると仮定</a:t>
            </a:r>
            <a:endParaRPr kumimoji="1" lang="en-US" altLang="ja-JP" sz="2400" dirty="0" smtClean="0"/>
          </a:p>
          <a:p>
            <a:r>
              <a:rPr kumimoji="1" lang="ja-JP" altLang="en-US" sz="2400" dirty="0" smtClean="0"/>
              <a:t>風が収束した分だけ上昇すると仮定</a:t>
            </a:r>
            <a:endParaRPr kumimoji="1" lang="ja-JP" altLang="en-US" sz="2400" dirty="0"/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0" y="1143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grpSp>
        <p:nvGrpSpPr>
          <p:cNvPr id="15" name="グループ化 14"/>
          <p:cNvGrpSpPr/>
          <p:nvPr/>
        </p:nvGrpSpPr>
        <p:grpSpPr>
          <a:xfrm>
            <a:off x="683568" y="2060848"/>
            <a:ext cx="4392488" cy="779314"/>
            <a:chOff x="2411760" y="3429000"/>
            <a:chExt cx="4392488" cy="779314"/>
          </a:xfrm>
        </p:grpSpPr>
        <p:grpSp>
          <p:nvGrpSpPr>
            <p:cNvPr id="13" name="グループ化 12"/>
            <p:cNvGrpSpPr/>
            <p:nvPr/>
          </p:nvGrpSpPr>
          <p:grpSpPr>
            <a:xfrm>
              <a:off x="3779912" y="3429000"/>
              <a:ext cx="3024336" cy="779314"/>
              <a:chOff x="2915816" y="3429000"/>
              <a:chExt cx="3024336" cy="779314"/>
            </a:xfrm>
          </p:grpSpPr>
          <p:sp>
            <p:nvSpPr>
              <p:cNvPr id="5" name="テキスト ボックス 4"/>
              <p:cNvSpPr txBox="1"/>
              <p:nvPr/>
            </p:nvSpPr>
            <p:spPr>
              <a:xfrm>
                <a:off x="2987824" y="3429000"/>
                <a:ext cx="259228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400" dirty="0" smtClean="0"/>
                  <a:t>2πr×V</a:t>
                </a:r>
                <a:endParaRPr kumimoji="1" lang="ja-JP" altLang="en-US" sz="2400" dirty="0"/>
              </a:p>
            </p:txBody>
          </p:sp>
          <p:sp>
            <p:nvSpPr>
              <p:cNvPr id="9" name="テキスト ボックス 8"/>
              <p:cNvSpPr txBox="1"/>
              <p:nvPr/>
            </p:nvSpPr>
            <p:spPr>
              <a:xfrm>
                <a:off x="3347864" y="3746649"/>
                <a:ext cx="259228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400" dirty="0" smtClean="0"/>
                  <a:t>πr</a:t>
                </a:r>
                <a:r>
                  <a:rPr lang="en-US" altLang="ja-JP" sz="2400" baseline="30000" dirty="0" smtClean="0"/>
                  <a:t>2</a:t>
                </a:r>
                <a:endParaRPr kumimoji="1" lang="ja-JP" altLang="en-US" sz="2400" baseline="30000" dirty="0"/>
              </a:p>
            </p:txBody>
          </p:sp>
          <p:cxnSp>
            <p:nvCxnSpPr>
              <p:cNvPr id="11" name="直線コネクタ 10"/>
              <p:cNvCxnSpPr/>
              <p:nvPr/>
            </p:nvCxnSpPr>
            <p:spPr>
              <a:xfrm>
                <a:off x="2915816" y="3818657"/>
                <a:ext cx="122413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テキスト ボックス 13"/>
            <p:cNvSpPr txBox="1"/>
            <p:nvPr/>
          </p:nvSpPr>
          <p:spPr>
            <a:xfrm>
              <a:off x="2411760" y="3602633"/>
              <a:ext cx="15841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dirty="0" smtClean="0"/>
                <a:t>鉛直流＝</a:t>
              </a:r>
              <a:endParaRPr kumimoji="1" lang="ja-JP" altLang="en-US" sz="2400" dirty="0"/>
            </a:p>
          </p:txBody>
        </p:sp>
      </p:grpSp>
      <p:grpSp>
        <p:nvGrpSpPr>
          <p:cNvPr id="96" name="グループ化 95"/>
          <p:cNvGrpSpPr/>
          <p:nvPr/>
        </p:nvGrpSpPr>
        <p:grpSpPr>
          <a:xfrm>
            <a:off x="4211960" y="4769457"/>
            <a:ext cx="4896544" cy="1827895"/>
            <a:chOff x="323528" y="4293096"/>
            <a:chExt cx="4896544" cy="1440160"/>
          </a:xfrm>
        </p:grpSpPr>
        <p:sp>
          <p:nvSpPr>
            <p:cNvPr id="69" name="テキスト ボックス 68"/>
            <p:cNvSpPr txBox="1"/>
            <p:nvPr/>
          </p:nvSpPr>
          <p:spPr>
            <a:xfrm>
              <a:off x="3995936" y="4653136"/>
              <a:ext cx="12241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 smtClean="0"/>
                <a:t>V(m/s)</a:t>
              </a:r>
              <a:endParaRPr kumimoji="1" lang="ja-JP" altLang="en-US" sz="2400" dirty="0"/>
            </a:p>
          </p:txBody>
        </p:sp>
        <p:grpSp>
          <p:nvGrpSpPr>
            <p:cNvPr id="94" name="グループ化 93"/>
            <p:cNvGrpSpPr/>
            <p:nvPr/>
          </p:nvGrpSpPr>
          <p:grpSpPr>
            <a:xfrm>
              <a:off x="323528" y="4293096"/>
              <a:ext cx="4176464" cy="1440160"/>
              <a:chOff x="323528" y="4293096"/>
              <a:chExt cx="4176464" cy="1440160"/>
            </a:xfrm>
          </p:grpSpPr>
          <p:grpSp>
            <p:nvGrpSpPr>
              <p:cNvPr id="70" name="グループ化 69"/>
              <p:cNvGrpSpPr/>
              <p:nvPr/>
            </p:nvGrpSpPr>
            <p:grpSpPr>
              <a:xfrm>
                <a:off x="323528" y="4941168"/>
                <a:ext cx="4176464" cy="792088"/>
                <a:chOff x="5292080" y="3429000"/>
                <a:chExt cx="2808312" cy="2808312"/>
              </a:xfrm>
            </p:grpSpPr>
            <p:sp>
              <p:nvSpPr>
                <p:cNvPr id="71" name="円/楕円 70"/>
                <p:cNvSpPr/>
                <p:nvPr/>
              </p:nvSpPr>
              <p:spPr>
                <a:xfrm>
                  <a:off x="5292080" y="3429000"/>
                  <a:ext cx="2808312" cy="2808312"/>
                </a:xfrm>
                <a:prstGeom prst="ellipse">
                  <a:avLst/>
                </a:prstGeom>
                <a:noFill/>
                <a:ln w="444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72" name="直線矢印コネクタ 71"/>
                <p:cNvCxnSpPr>
                  <a:stCxn id="71" idx="0"/>
                </p:cNvCxnSpPr>
                <p:nvPr/>
              </p:nvCxnSpPr>
              <p:spPr>
                <a:xfrm>
                  <a:off x="6696236" y="3429000"/>
                  <a:ext cx="0" cy="1021204"/>
                </a:xfrm>
                <a:prstGeom prst="straightConnector1">
                  <a:avLst/>
                </a:prstGeom>
                <a:ln w="53975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直線矢印コネクタ 72"/>
                <p:cNvCxnSpPr>
                  <a:stCxn id="71" idx="4"/>
                </p:cNvCxnSpPr>
                <p:nvPr/>
              </p:nvCxnSpPr>
              <p:spPr>
                <a:xfrm flipV="1">
                  <a:off x="6696236" y="5216108"/>
                  <a:ext cx="0" cy="1021204"/>
                </a:xfrm>
                <a:prstGeom prst="straightConnector1">
                  <a:avLst/>
                </a:prstGeom>
                <a:ln w="53975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直線矢印コネクタ 73"/>
                <p:cNvCxnSpPr/>
                <p:nvPr/>
              </p:nvCxnSpPr>
              <p:spPr>
                <a:xfrm flipV="1">
                  <a:off x="5292080" y="4869160"/>
                  <a:ext cx="864096" cy="8720"/>
                </a:xfrm>
                <a:prstGeom prst="straightConnector1">
                  <a:avLst/>
                </a:prstGeom>
                <a:ln w="53975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直線矢印コネクタ 74"/>
                <p:cNvCxnSpPr/>
                <p:nvPr/>
              </p:nvCxnSpPr>
              <p:spPr>
                <a:xfrm>
                  <a:off x="5796136" y="3789040"/>
                  <a:ext cx="504056" cy="720080"/>
                </a:xfrm>
                <a:prstGeom prst="straightConnector1">
                  <a:avLst/>
                </a:prstGeom>
                <a:ln w="53975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直線矢印コネクタ 75"/>
                <p:cNvCxnSpPr/>
                <p:nvPr/>
              </p:nvCxnSpPr>
              <p:spPr>
                <a:xfrm flipV="1">
                  <a:off x="5724128" y="5301208"/>
                  <a:ext cx="648072" cy="504056"/>
                </a:xfrm>
                <a:prstGeom prst="straightConnector1">
                  <a:avLst/>
                </a:prstGeom>
                <a:ln w="53975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直線矢印コネクタ 76"/>
                <p:cNvCxnSpPr/>
                <p:nvPr/>
              </p:nvCxnSpPr>
              <p:spPr>
                <a:xfrm flipH="1">
                  <a:off x="7092280" y="3789040"/>
                  <a:ext cx="504056" cy="720080"/>
                </a:xfrm>
                <a:prstGeom prst="straightConnector1">
                  <a:avLst/>
                </a:prstGeom>
                <a:ln w="53975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直線矢印コネクタ 77"/>
                <p:cNvCxnSpPr>
                  <a:stCxn id="71" idx="6"/>
                </p:cNvCxnSpPr>
                <p:nvPr/>
              </p:nvCxnSpPr>
              <p:spPr>
                <a:xfrm flipH="1">
                  <a:off x="7164288" y="4833156"/>
                  <a:ext cx="936104" cy="180020"/>
                </a:xfrm>
                <a:prstGeom prst="straightConnector1">
                  <a:avLst/>
                </a:prstGeom>
                <a:ln w="53975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直線矢印コネクタ 78"/>
                <p:cNvCxnSpPr/>
                <p:nvPr/>
              </p:nvCxnSpPr>
              <p:spPr>
                <a:xfrm flipH="1" flipV="1">
                  <a:off x="7020272" y="5301208"/>
                  <a:ext cx="432048" cy="720080"/>
                </a:xfrm>
                <a:prstGeom prst="straightConnector1">
                  <a:avLst/>
                </a:prstGeom>
                <a:ln w="53975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4" name="円/楕円 83"/>
                <p:cNvSpPr/>
                <p:nvPr/>
              </p:nvSpPr>
              <p:spPr>
                <a:xfrm>
                  <a:off x="6649058" y="4797152"/>
                  <a:ext cx="144016" cy="14401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93" name="下矢印 92"/>
              <p:cNvSpPr/>
              <p:nvPr/>
            </p:nvSpPr>
            <p:spPr>
              <a:xfrm rot="10800000">
                <a:off x="2051720" y="4293096"/>
                <a:ext cx="792088" cy="1080120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95" name="テキスト ボックス 94"/>
            <p:cNvSpPr txBox="1"/>
            <p:nvPr/>
          </p:nvSpPr>
          <p:spPr>
            <a:xfrm>
              <a:off x="2771800" y="4396481"/>
              <a:ext cx="12241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4400" dirty="0" smtClean="0"/>
                <a:t>?</a:t>
              </a:r>
              <a:endParaRPr kumimoji="1" lang="ja-JP" altLang="en-US" sz="4400" dirty="0"/>
            </a:p>
          </p:txBody>
        </p:sp>
      </p:grpSp>
      <p:grpSp>
        <p:nvGrpSpPr>
          <p:cNvPr id="106" name="グループ化 105"/>
          <p:cNvGrpSpPr/>
          <p:nvPr/>
        </p:nvGrpSpPr>
        <p:grpSpPr>
          <a:xfrm>
            <a:off x="827584" y="3945250"/>
            <a:ext cx="6408712" cy="707886"/>
            <a:chOff x="1043608" y="3284984"/>
            <a:chExt cx="6408712" cy="707886"/>
          </a:xfrm>
        </p:grpSpPr>
        <p:sp>
          <p:nvSpPr>
            <p:cNvPr id="97" name="テキスト ボックス 96"/>
            <p:cNvSpPr txBox="1"/>
            <p:nvPr/>
          </p:nvSpPr>
          <p:spPr>
            <a:xfrm>
              <a:off x="1835696" y="3284984"/>
              <a:ext cx="56166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800" dirty="0" smtClean="0"/>
                <a:t>全体の平均として</a:t>
              </a:r>
              <a:r>
                <a:rPr kumimoji="1" lang="en-US" altLang="ja-JP" sz="4000" dirty="0" smtClean="0">
                  <a:solidFill>
                    <a:srgbClr val="FF0000"/>
                  </a:solidFill>
                </a:rPr>
                <a:t>0.4cm/s</a:t>
              </a:r>
              <a:r>
                <a:rPr kumimoji="1" lang="ja-JP" altLang="en-US" sz="2800" dirty="0" smtClean="0"/>
                <a:t>くらい</a:t>
              </a:r>
              <a:endParaRPr kumimoji="1" lang="ja-JP" altLang="en-US" sz="2800" dirty="0"/>
            </a:p>
          </p:txBody>
        </p:sp>
        <p:sp>
          <p:nvSpPr>
            <p:cNvPr id="98" name="右矢印 97"/>
            <p:cNvSpPr/>
            <p:nvPr/>
          </p:nvSpPr>
          <p:spPr>
            <a:xfrm>
              <a:off x="1043608" y="3429000"/>
              <a:ext cx="720080" cy="43204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9" name="テキスト ボックス 98"/>
          <p:cNvSpPr txBox="1"/>
          <p:nvPr/>
        </p:nvSpPr>
        <p:spPr>
          <a:xfrm>
            <a:off x="683568" y="4911551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大体のオーダーがわかった！</a:t>
            </a:r>
            <a:endParaRPr kumimoji="1" lang="ja-JP" altLang="en-US" sz="2400" dirty="0"/>
          </a:p>
        </p:txBody>
      </p:sp>
      <p:sp>
        <p:nvSpPr>
          <p:cNvPr id="100" name="テキスト ボックス 99"/>
          <p:cNvSpPr txBox="1"/>
          <p:nvPr/>
        </p:nvSpPr>
        <p:spPr>
          <a:xfrm>
            <a:off x="3851920" y="2204864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r:</a:t>
            </a:r>
            <a:r>
              <a:rPr kumimoji="1" lang="ja-JP" altLang="en-US" sz="2400" dirty="0" smtClean="0"/>
              <a:t>半径　</a:t>
            </a:r>
            <a:r>
              <a:rPr kumimoji="1" lang="en-US" altLang="ja-JP" sz="2400" dirty="0" smtClean="0"/>
              <a:t>V</a:t>
            </a:r>
            <a:r>
              <a:rPr kumimoji="1" lang="ja-JP" altLang="en-US" sz="2400" dirty="0" smtClean="0"/>
              <a:t>：内向きの風　</a:t>
            </a:r>
            <a:endParaRPr kumimoji="1" lang="ja-JP" altLang="en-US" sz="2400" dirty="0"/>
          </a:p>
        </p:txBody>
      </p:sp>
      <p:sp>
        <p:nvSpPr>
          <p:cNvPr id="107" name="テキスト ボックス 106"/>
          <p:cNvSpPr txBox="1"/>
          <p:nvPr/>
        </p:nvSpPr>
        <p:spPr>
          <a:xfrm>
            <a:off x="683568" y="3255367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/>
              <a:t>これを各地点，各高度についてやる</a:t>
            </a:r>
            <a:endParaRPr kumimoji="1" lang="ja-JP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B61E9-98E1-4026-ABE9-B61207DA003D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  <p:grpSp>
        <p:nvGrpSpPr>
          <p:cNvPr id="4" name="グループ化 39"/>
          <p:cNvGrpSpPr/>
          <p:nvPr/>
        </p:nvGrpSpPr>
        <p:grpSpPr>
          <a:xfrm rot="1756863">
            <a:off x="-1507" y="3277097"/>
            <a:ext cx="2396985" cy="2536053"/>
            <a:chOff x="1259632" y="1268760"/>
            <a:chExt cx="2952328" cy="2952328"/>
          </a:xfrm>
        </p:grpSpPr>
        <p:sp>
          <p:nvSpPr>
            <p:cNvPr id="5" name="円/楕円 4"/>
            <p:cNvSpPr/>
            <p:nvPr/>
          </p:nvSpPr>
          <p:spPr>
            <a:xfrm>
              <a:off x="1259632" y="1268760"/>
              <a:ext cx="1440160" cy="1440160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正方形/長方形 5"/>
            <p:cNvSpPr/>
            <p:nvPr/>
          </p:nvSpPr>
          <p:spPr>
            <a:xfrm rot="2389311">
              <a:off x="3599654" y="3741201"/>
              <a:ext cx="392288" cy="2537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二等辺三角形 6"/>
            <p:cNvSpPr/>
            <p:nvPr/>
          </p:nvSpPr>
          <p:spPr>
            <a:xfrm rot="19440505">
              <a:off x="2368323" y="2561266"/>
              <a:ext cx="295444" cy="193206"/>
            </a:xfrm>
            <a:prstGeom prst="triangl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フリーフォーム 7"/>
            <p:cNvSpPr/>
            <p:nvPr/>
          </p:nvSpPr>
          <p:spPr>
            <a:xfrm>
              <a:off x="2555776" y="2708920"/>
              <a:ext cx="1081504" cy="1031031"/>
            </a:xfrm>
            <a:custGeom>
              <a:avLst/>
              <a:gdLst>
                <a:gd name="connsiteX0" fmla="*/ 0 w 1056640"/>
                <a:gd name="connsiteY0" fmla="*/ 0 h 986591"/>
                <a:gd name="connsiteX1" fmla="*/ 162560 w 1056640"/>
                <a:gd name="connsiteY1" fmla="*/ 60960 h 986591"/>
                <a:gd name="connsiteX2" fmla="*/ 223520 w 1056640"/>
                <a:gd name="connsiteY2" fmla="*/ 91440 h 986591"/>
                <a:gd name="connsiteX3" fmla="*/ 243840 w 1056640"/>
                <a:gd name="connsiteY3" fmla="*/ 121920 h 986591"/>
                <a:gd name="connsiteX4" fmla="*/ 294640 w 1056640"/>
                <a:gd name="connsiteY4" fmla="*/ 152400 h 986591"/>
                <a:gd name="connsiteX5" fmla="*/ 325120 w 1056640"/>
                <a:gd name="connsiteY5" fmla="*/ 172720 h 986591"/>
                <a:gd name="connsiteX6" fmla="*/ 355600 w 1056640"/>
                <a:gd name="connsiteY6" fmla="*/ 213360 h 986591"/>
                <a:gd name="connsiteX7" fmla="*/ 426720 w 1056640"/>
                <a:gd name="connsiteY7" fmla="*/ 284480 h 986591"/>
                <a:gd name="connsiteX8" fmla="*/ 477520 w 1056640"/>
                <a:gd name="connsiteY8" fmla="*/ 375920 h 986591"/>
                <a:gd name="connsiteX9" fmla="*/ 508000 w 1056640"/>
                <a:gd name="connsiteY9" fmla="*/ 416560 h 986591"/>
                <a:gd name="connsiteX10" fmla="*/ 538480 w 1056640"/>
                <a:gd name="connsiteY10" fmla="*/ 467360 h 986591"/>
                <a:gd name="connsiteX11" fmla="*/ 558800 w 1056640"/>
                <a:gd name="connsiteY11" fmla="*/ 497840 h 986591"/>
                <a:gd name="connsiteX12" fmla="*/ 599440 w 1056640"/>
                <a:gd name="connsiteY12" fmla="*/ 568960 h 986591"/>
                <a:gd name="connsiteX13" fmla="*/ 640080 w 1056640"/>
                <a:gd name="connsiteY13" fmla="*/ 609600 h 986591"/>
                <a:gd name="connsiteX14" fmla="*/ 701040 w 1056640"/>
                <a:gd name="connsiteY14" fmla="*/ 701040 h 986591"/>
                <a:gd name="connsiteX15" fmla="*/ 741680 w 1056640"/>
                <a:gd name="connsiteY15" fmla="*/ 741680 h 986591"/>
                <a:gd name="connsiteX16" fmla="*/ 802640 w 1056640"/>
                <a:gd name="connsiteY16" fmla="*/ 822960 h 986591"/>
                <a:gd name="connsiteX17" fmla="*/ 833120 w 1056640"/>
                <a:gd name="connsiteY17" fmla="*/ 843280 h 986591"/>
                <a:gd name="connsiteX18" fmla="*/ 894080 w 1056640"/>
                <a:gd name="connsiteY18" fmla="*/ 914400 h 986591"/>
                <a:gd name="connsiteX19" fmla="*/ 934720 w 1056640"/>
                <a:gd name="connsiteY19" fmla="*/ 934720 h 986591"/>
                <a:gd name="connsiteX20" fmla="*/ 985520 w 1056640"/>
                <a:gd name="connsiteY20" fmla="*/ 965200 h 986591"/>
                <a:gd name="connsiteX21" fmla="*/ 1056640 w 1056640"/>
                <a:gd name="connsiteY21" fmla="*/ 985520 h 986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56640" h="986591">
                  <a:moveTo>
                    <a:pt x="0" y="0"/>
                  </a:moveTo>
                  <a:cubicBezTo>
                    <a:pt x="54187" y="20320"/>
                    <a:pt x="109224" y="38503"/>
                    <a:pt x="162560" y="60960"/>
                  </a:cubicBezTo>
                  <a:cubicBezTo>
                    <a:pt x="312245" y="123985"/>
                    <a:pt x="84721" y="45174"/>
                    <a:pt x="223520" y="91440"/>
                  </a:cubicBezTo>
                  <a:cubicBezTo>
                    <a:pt x="230293" y="101600"/>
                    <a:pt x="234569" y="113973"/>
                    <a:pt x="243840" y="121920"/>
                  </a:cubicBezTo>
                  <a:cubicBezTo>
                    <a:pt x="258833" y="134771"/>
                    <a:pt x="277894" y="141934"/>
                    <a:pt x="294640" y="152400"/>
                  </a:cubicBezTo>
                  <a:cubicBezTo>
                    <a:pt x="304995" y="158872"/>
                    <a:pt x="314960" y="165947"/>
                    <a:pt x="325120" y="172720"/>
                  </a:cubicBezTo>
                  <a:cubicBezTo>
                    <a:pt x="335280" y="186267"/>
                    <a:pt x="344209" y="200830"/>
                    <a:pt x="355600" y="213360"/>
                  </a:cubicBezTo>
                  <a:cubicBezTo>
                    <a:pt x="378152" y="238167"/>
                    <a:pt x="411727" y="254493"/>
                    <a:pt x="426720" y="284480"/>
                  </a:cubicBezTo>
                  <a:cubicBezTo>
                    <a:pt x="446087" y="323214"/>
                    <a:pt x="452005" y="337648"/>
                    <a:pt x="477520" y="375920"/>
                  </a:cubicBezTo>
                  <a:cubicBezTo>
                    <a:pt x="486913" y="390009"/>
                    <a:pt x="498607" y="402471"/>
                    <a:pt x="508000" y="416560"/>
                  </a:cubicBezTo>
                  <a:cubicBezTo>
                    <a:pt x="518954" y="432991"/>
                    <a:pt x="528014" y="450614"/>
                    <a:pt x="538480" y="467360"/>
                  </a:cubicBezTo>
                  <a:cubicBezTo>
                    <a:pt x="544952" y="477715"/>
                    <a:pt x="552518" y="487369"/>
                    <a:pt x="558800" y="497840"/>
                  </a:cubicBezTo>
                  <a:cubicBezTo>
                    <a:pt x="572848" y="521253"/>
                    <a:pt x="583380" y="546878"/>
                    <a:pt x="599440" y="568960"/>
                  </a:cubicBezTo>
                  <a:cubicBezTo>
                    <a:pt x="610708" y="584454"/>
                    <a:pt x="628399" y="594415"/>
                    <a:pt x="640080" y="609600"/>
                  </a:cubicBezTo>
                  <a:cubicBezTo>
                    <a:pt x="662415" y="638636"/>
                    <a:pt x="675137" y="675137"/>
                    <a:pt x="701040" y="701040"/>
                  </a:cubicBezTo>
                  <a:cubicBezTo>
                    <a:pt x="714587" y="714587"/>
                    <a:pt x="729415" y="726963"/>
                    <a:pt x="741680" y="741680"/>
                  </a:cubicBezTo>
                  <a:cubicBezTo>
                    <a:pt x="763361" y="767697"/>
                    <a:pt x="779984" y="797787"/>
                    <a:pt x="802640" y="822960"/>
                  </a:cubicBezTo>
                  <a:cubicBezTo>
                    <a:pt x="810809" y="832036"/>
                    <a:pt x="824486" y="834646"/>
                    <a:pt x="833120" y="843280"/>
                  </a:cubicBezTo>
                  <a:cubicBezTo>
                    <a:pt x="855198" y="865358"/>
                    <a:pt x="870872" y="893513"/>
                    <a:pt x="894080" y="914400"/>
                  </a:cubicBezTo>
                  <a:cubicBezTo>
                    <a:pt x="905338" y="924532"/>
                    <a:pt x="921480" y="927365"/>
                    <a:pt x="934720" y="934720"/>
                  </a:cubicBezTo>
                  <a:cubicBezTo>
                    <a:pt x="951982" y="944310"/>
                    <a:pt x="967543" y="957028"/>
                    <a:pt x="985520" y="965200"/>
                  </a:cubicBezTo>
                  <a:cubicBezTo>
                    <a:pt x="1032580" y="986591"/>
                    <a:pt x="1027767" y="985520"/>
                    <a:pt x="1056640" y="985520"/>
                  </a:cubicBezTo>
                </a:path>
              </a:pathLst>
            </a:cu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9" name="直線コネクタ 8"/>
            <p:cNvCxnSpPr>
              <a:stCxn id="6" idx="3"/>
            </p:cNvCxnSpPr>
            <p:nvPr/>
          </p:nvCxnSpPr>
          <p:spPr>
            <a:xfrm>
              <a:off x="3946444" y="3993706"/>
              <a:ext cx="265516" cy="227382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グループ化 39"/>
          <p:cNvGrpSpPr/>
          <p:nvPr/>
        </p:nvGrpSpPr>
        <p:grpSpPr>
          <a:xfrm rot="1756863">
            <a:off x="1558307" y="2782526"/>
            <a:ext cx="3207834" cy="3237162"/>
            <a:chOff x="260922" y="452569"/>
            <a:chExt cx="3951038" cy="3768519"/>
          </a:xfrm>
        </p:grpSpPr>
        <p:sp>
          <p:nvSpPr>
            <p:cNvPr id="11" name="円/楕円 10"/>
            <p:cNvSpPr/>
            <p:nvPr/>
          </p:nvSpPr>
          <p:spPr>
            <a:xfrm>
              <a:off x="260922" y="452569"/>
              <a:ext cx="2659185" cy="2427910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正方形/長方形 11"/>
            <p:cNvSpPr/>
            <p:nvPr/>
          </p:nvSpPr>
          <p:spPr>
            <a:xfrm rot="2389311">
              <a:off x="3599654" y="3741201"/>
              <a:ext cx="392288" cy="2537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二等辺三角形 12"/>
            <p:cNvSpPr/>
            <p:nvPr/>
          </p:nvSpPr>
          <p:spPr>
            <a:xfrm rot="19440505">
              <a:off x="2368323" y="2561266"/>
              <a:ext cx="295444" cy="193206"/>
            </a:xfrm>
            <a:prstGeom prst="triangl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フリーフォーム 13"/>
            <p:cNvSpPr/>
            <p:nvPr/>
          </p:nvSpPr>
          <p:spPr>
            <a:xfrm>
              <a:off x="2555776" y="2708920"/>
              <a:ext cx="1081504" cy="1031031"/>
            </a:xfrm>
            <a:custGeom>
              <a:avLst/>
              <a:gdLst>
                <a:gd name="connsiteX0" fmla="*/ 0 w 1056640"/>
                <a:gd name="connsiteY0" fmla="*/ 0 h 986591"/>
                <a:gd name="connsiteX1" fmla="*/ 162560 w 1056640"/>
                <a:gd name="connsiteY1" fmla="*/ 60960 h 986591"/>
                <a:gd name="connsiteX2" fmla="*/ 223520 w 1056640"/>
                <a:gd name="connsiteY2" fmla="*/ 91440 h 986591"/>
                <a:gd name="connsiteX3" fmla="*/ 243840 w 1056640"/>
                <a:gd name="connsiteY3" fmla="*/ 121920 h 986591"/>
                <a:gd name="connsiteX4" fmla="*/ 294640 w 1056640"/>
                <a:gd name="connsiteY4" fmla="*/ 152400 h 986591"/>
                <a:gd name="connsiteX5" fmla="*/ 325120 w 1056640"/>
                <a:gd name="connsiteY5" fmla="*/ 172720 h 986591"/>
                <a:gd name="connsiteX6" fmla="*/ 355600 w 1056640"/>
                <a:gd name="connsiteY6" fmla="*/ 213360 h 986591"/>
                <a:gd name="connsiteX7" fmla="*/ 426720 w 1056640"/>
                <a:gd name="connsiteY7" fmla="*/ 284480 h 986591"/>
                <a:gd name="connsiteX8" fmla="*/ 477520 w 1056640"/>
                <a:gd name="connsiteY8" fmla="*/ 375920 h 986591"/>
                <a:gd name="connsiteX9" fmla="*/ 508000 w 1056640"/>
                <a:gd name="connsiteY9" fmla="*/ 416560 h 986591"/>
                <a:gd name="connsiteX10" fmla="*/ 538480 w 1056640"/>
                <a:gd name="connsiteY10" fmla="*/ 467360 h 986591"/>
                <a:gd name="connsiteX11" fmla="*/ 558800 w 1056640"/>
                <a:gd name="connsiteY11" fmla="*/ 497840 h 986591"/>
                <a:gd name="connsiteX12" fmla="*/ 599440 w 1056640"/>
                <a:gd name="connsiteY12" fmla="*/ 568960 h 986591"/>
                <a:gd name="connsiteX13" fmla="*/ 640080 w 1056640"/>
                <a:gd name="connsiteY13" fmla="*/ 609600 h 986591"/>
                <a:gd name="connsiteX14" fmla="*/ 701040 w 1056640"/>
                <a:gd name="connsiteY14" fmla="*/ 701040 h 986591"/>
                <a:gd name="connsiteX15" fmla="*/ 741680 w 1056640"/>
                <a:gd name="connsiteY15" fmla="*/ 741680 h 986591"/>
                <a:gd name="connsiteX16" fmla="*/ 802640 w 1056640"/>
                <a:gd name="connsiteY16" fmla="*/ 822960 h 986591"/>
                <a:gd name="connsiteX17" fmla="*/ 833120 w 1056640"/>
                <a:gd name="connsiteY17" fmla="*/ 843280 h 986591"/>
                <a:gd name="connsiteX18" fmla="*/ 894080 w 1056640"/>
                <a:gd name="connsiteY18" fmla="*/ 914400 h 986591"/>
                <a:gd name="connsiteX19" fmla="*/ 934720 w 1056640"/>
                <a:gd name="connsiteY19" fmla="*/ 934720 h 986591"/>
                <a:gd name="connsiteX20" fmla="*/ 985520 w 1056640"/>
                <a:gd name="connsiteY20" fmla="*/ 965200 h 986591"/>
                <a:gd name="connsiteX21" fmla="*/ 1056640 w 1056640"/>
                <a:gd name="connsiteY21" fmla="*/ 985520 h 986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56640" h="986591">
                  <a:moveTo>
                    <a:pt x="0" y="0"/>
                  </a:moveTo>
                  <a:cubicBezTo>
                    <a:pt x="54187" y="20320"/>
                    <a:pt x="109224" y="38503"/>
                    <a:pt x="162560" y="60960"/>
                  </a:cubicBezTo>
                  <a:cubicBezTo>
                    <a:pt x="312245" y="123985"/>
                    <a:pt x="84721" y="45174"/>
                    <a:pt x="223520" y="91440"/>
                  </a:cubicBezTo>
                  <a:cubicBezTo>
                    <a:pt x="230293" y="101600"/>
                    <a:pt x="234569" y="113973"/>
                    <a:pt x="243840" y="121920"/>
                  </a:cubicBezTo>
                  <a:cubicBezTo>
                    <a:pt x="258833" y="134771"/>
                    <a:pt x="277894" y="141934"/>
                    <a:pt x="294640" y="152400"/>
                  </a:cubicBezTo>
                  <a:cubicBezTo>
                    <a:pt x="304995" y="158872"/>
                    <a:pt x="314960" y="165947"/>
                    <a:pt x="325120" y="172720"/>
                  </a:cubicBezTo>
                  <a:cubicBezTo>
                    <a:pt x="335280" y="186267"/>
                    <a:pt x="344209" y="200830"/>
                    <a:pt x="355600" y="213360"/>
                  </a:cubicBezTo>
                  <a:cubicBezTo>
                    <a:pt x="378152" y="238167"/>
                    <a:pt x="411727" y="254493"/>
                    <a:pt x="426720" y="284480"/>
                  </a:cubicBezTo>
                  <a:cubicBezTo>
                    <a:pt x="446087" y="323214"/>
                    <a:pt x="452005" y="337648"/>
                    <a:pt x="477520" y="375920"/>
                  </a:cubicBezTo>
                  <a:cubicBezTo>
                    <a:pt x="486913" y="390009"/>
                    <a:pt x="498607" y="402471"/>
                    <a:pt x="508000" y="416560"/>
                  </a:cubicBezTo>
                  <a:cubicBezTo>
                    <a:pt x="518954" y="432991"/>
                    <a:pt x="528014" y="450614"/>
                    <a:pt x="538480" y="467360"/>
                  </a:cubicBezTo>
                  <a:cubicBezTo>
                    <a:pt x="544952" y="477715"/>
                    <a:pt x="552518" y="487369"/>
                    <a:pt x="558800" y="497840"/>
                  </a:cubicBezTo>
                  <a:cubicBezTo>
                    <a:pt x="572848" y="521253"/>
                    <a:pt x="583380" y="546878"/>
                    <a:pt x="599440" y="568960"/>
                  </a:cubicBezTo>
                  <a:cubicBezTo>
                    <a:pt x="610708" y="584454"/>
                    <a:pt x="628399" y="594415"/>
                    <a:pt x="640080" y="609600"/>
                  </a:cubicBezTo>
                  <a:cubicBezTo>
                    <a:pt x="662415" y="638636"/>
                    <a:pt x="675137" y="675137"/>
                    <a:pt x="701040" y="701040"/>
                  </a:cubicBezTo>
                  <a:cubicBezTo>
                    <a:pt x="714587" y="714587"/>
                    <a:pt x="729415" y="726963"/>
                    <a:pt x="741680" y="741680"/>
                  </a:cubicBezTo>
                  <a:cubicBezTo>
                    <a:pt x="763361" y="767697"/>
                    <a:pt x="779984" y="797787"/>
                    <a:pt x="802640" y="822960"/>
                  </a:cubicBezTo>
                  <a:cubicBezTo>
                    <a:pt x="810809" y="832036"/>
                    <a:pt x="824486" y="834646"/>
                    <a:pt x="833120" y="843280"/>
                  </a:cubicBezTo>
                  <a:cubicBezTo>
                    <a:pt x="855198" y="865358"/>
                    <a:pt x="870872" y="893513"/>
                    <a:pt x="894080" y="914400"/>
                  </a:cubicBezTo>
                  <a:cubicBezTo>
                    <a:pt x="905338" y="924532"/>
                    <a:pt x="921480" y="927365"/>
                    <a:pt x="934720" y="934720"/>
                  </a:cubicBezTo>
                  <a:cubicBezTo>
                    <a:pt x="951982" y="944310"/>
                    <a:pt x="967543" y="957028"/>
                    <a:pt x="985520" y="965200"/>
                  </a:cubicBezTo>
                  <a:cubicBezTo>
                    <a:pt x="1032580" y="986591"/>
                    <a:pt x="1027767" y="985520"/>
                    <a:pt x="1056640" y="985520"/>
                  </a:cubicBezTo>
                </a:path>
              </a:pathLst>
            </a:cu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5" name="直線コネクタ 14"/>
            <p:cNvCxnSpPr>
              <a:stCxn id="12" idx="3"/>
            </p:cNvCxnSpPr>
            <p:nvPr/>
          </p:nvCxnSpPr>
          <p:spPr>
            <a:xfrm>
              <a:off x="3946444" y="3993706"/>
              <a:ext cx="265516" cy="227382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グループ化 39"/>
          <p:cNvGrpSpPr/>
          <p:nvPr/>
        </p:nvGrpSpPr>
        <p:grpSpPr>
          <a:xfrm rot="1756863">
            <a:off x="6035821" y="5657936"/>
            <a:ext cx="2321499" cy="2175483"/>
            <a:chOff x="1423104" y="1577336"/>
            <a:chExt cx="2788856" cy="2643752"/>
          </a:xfrm>
        </p:grpSpPr>
        <p:sp>
          <p:nvSpPr>
            <p:cNvPr id="17" name="円/楕円 16"/>
            <p:cNvSpPr/>
            <p:nvPr/>
          </p:nvSpPr>
          <p:spPr>
            <a:xfrm>
              <a:off x="1423104" y="1577336"/>
              <a:ext cx="1174676" cy="1189450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正方形/長方形 17"/>
            <p:cNvSpPr/>
            <p:nvPr/>
          </p:nvSpPr>
          <p:spPr>
            <a:xfrm rot="2389311">
              <a:off x="3599654" y="3741201"/>
              <a:ext cx="392288" cy="2537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二等辺三角形 18"/>
            <p:cNvSpPr/>
            <p:nvPr/>
          </p:nvSpPr>
          <p:spPr>
            <a:xfrm rot="19440505">
              <a:off x="2368323" y="2561266"/>
              <a:ext cx="295444" cy="193206"/>
            </a:xfrm>
            <a:prstGeom prst="triangl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フリーフォーム 19"/>
            <p:cNvSpPr/>
            <p:nvPr/>
          </p:nvSpPr>
          <p:spPr>
            <a:xfrm>
              <a:off x="2555776" y="2708920"/>
              <a:ext cx="1081504" cy="1031031"/>
            </a:xfrm>
            <a:custGeom>
              <a:avLst/>
              <a:gdLst>
                <a:gd name="connsiteX0" fmla="*/ 0 w 1056640"/>
                <a:gd name="connsiteY0" fmla="*/ 0 h 986591"/>
                <a:gd name="connsiteX1" fmla="*/ 162560 w 1056640"/>
                <a:gd name="connsiteY1" fmla="*/ 60960 h 986591"/>
                <a:gd name="connsiteX2" fmla="*/ 223520 w 1056640"/>
                <a:gd name="connsiteY2" fmla="*/ 91440 h 986591"/>
                <a:gd name="connsiteX3" fmla="*/ 243840 w 1056640"/>
                <a:gd name="connsiteY3" fmla="*/ 121920 h 986591"/>
                <a:gd name="connsiteX4" fmla="*/ 294640 w 1056640"/>
                <a:gd name="connsiteY4" fmla="*/ 152400 h 986591"/>
                <a:gd name="connsiteX5" fmla="*/ 325120 w 1056640"/>
                <a:gd name="connsiteY5" fmla="*/ 172720 h 986591"/>
                <a:gd name="connsiteX6" fmla="*/ 355600 w 1056640"/>
                <a:gd name="connsiteY6" fmla="*/ 213360 h 986591"/>
                <a:gd name="connsiteX7" fmla="*/ 426720 w 1056640"/>
                <a:gd name="connsiteY7" fmla="*/ 284480 h 986591"/>
                <a:gd name="connsiteX8" fmla="*/ 477520 w 1056640"/>
                <a:gd name="connsiteY8" fmla="*/ 375920 h 986591"/>
                <a:gd name="connsiteX9" fmla="*/ 508000 w 1056640"/>
                <a:gd name="connsiteY9" fmla="*/ 416560 h 986591"/>
                <a:gd name="connsiteX10" fmla="*/ 538480 w 1056640"/>
                <a:gd name="connsiteY10" fmla="*/ 467360 h 986591"/>
                <a:gd name="connsiteX11" fmla="*/ 558800 w 1056640"/>
                <a:gd name="connsiteY11" fmla="*/ 497840 h 986591"/>
                <a:gd name="connsiteX12" fmla="*/ 599440 w 1056640"/>
                <a:gd name="connsiteY12" fmla="*/ 568960 h 986591"/>
                <a:gd name="connsiteX13" fmla="*/ 640080 w 1056640"/>
                <a:gd name="connsiteY13" fmla="*/ 609600 h 986591"/>
                <a:gd name="connsiteX14" fmla="*/ 701040 w 1056640"/>
                <a:gd name="connsiteY14" fmla="*/ 701040 h 986591"/>
                <a:gd name="connsiteX15" fmla="*/ 741680 w 1056640"/>
                <a:gd name="connsiteY15" fmla="*/ 741680 h 986591"/>
                <a:gd name="connsiteX16" fmla="*/ 802640 w 1056640"/>
                <a:gd name="connsiteY16" fmla="*/ 822960 h 986591"/>
                <a:gd name="connsiteX17" fmla="*/ 833120 w 1056640"/>
                <a:gd name="connsiteY17" fmla="*/ 843280 h 986591"/>
                <a:gd name="connsiteX18" fmla="*/ 894080 w 1056640"/>
                <a:gd name="connsiteY18" fmla="*/ 914400 h 986591"/>
                <a:gd name="connsiteX19" fmla="*/ 934720 w 1056640"/>
                <a:gd name="connsiteY19" fmla="*/ 934720 h 986591"/>
                <a:gd name="connsiteX20" fmla="*/ 985520 w 1056640"/>
                <a:gd name="connsiteY20" fmla="*/ 965200 h 986591"/>
                <a:gd name="connsiteX21" fmla="*/ 1056640 w 1056640"/>
                <a:gd name="connsiteY21" fmla="*/ 985520 h 986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56640" h="986591">
                  <a:moveTo>
                    <a:pt x="0" y="0"/>
                  </a:moveTo>
                  <a:cubicBezTo>
                    <a:pt x="54187" y="20320"/>
                    <a:pt x="109224" y="38503"/>
                    <a:pt x="162560" y="60960"/>
                  </a:cubicBezTo>
                  <a:cubicBezTo>
                    <a:pt x="312245" y="123985"/>
                    <a:pt x="84721" y="45174"/>
                    <a:pt x="223520" y="91440"/>
                  </a:cubicBezTo>
                  <a:cubicBezTo>
                    <a:pt x="230293" y="101600"/>
                    <a:pt x="234569" y="113973"/>
                    <a:pt x="243840" y="121920"/>
                  </a:cubicBezTo>
                  <a:cubicBezTo>
                    <a:pt x="258833" y="134771"/>
                    <a:pt x="277894" y="141934"/>
                    <a:pt x="294640" y="152400"/>
                  </a:cubicBezTo>
                  <a:cubicBezTo>
                    <a:pt x="304995" y="158872"/>
                    <a:pt x="314960" y="165947"/>
                    <a:pt x="325120" y="172720"/>
                  </a:cubicBezTo>
                  <a:cubicBezTo>
                    <a:pt x="335280" y="186267"/>
                    <a:pt x="344209" y="200830"/>
                    <a:pt x="355600" y="213360"/>
                  </a:cubicBezTo>
                  <a:cubicBezTo>
                    <a:pt x="378152" y="238167"/>
                    <a:pt x="411727" y="254493"/>
                    <a:pt x="426720" y="284480"/>
                  </a:cubicBezTo>
                  <a:cubicBezTo>
                    <a:pt x="446087" y="323214"/>
                    <a:pt x="452005" y="337648"/>
                    <a:pt x="477520" y="375920"/>
                  </a:cubicBezTo>
                  <a:cubicBezTo>
                    <a:pt x="486913" y="390009"/>
                    <a:pt x="498607" y="402471"/>
                    <a:pt x="508000" y="416560"/>
                  </a:cubicBezTo>
                  <a:cubicBezTo>
                    <a:pt x="518954" y="432991"/>
                    <a:pt x="528014" y="450614"/>
                    <a:pt x="538480" y="467360"/>
                  </a:cubicBezTo>
                  <a:cubicBezTo>
                    <a:pt x="544952" y="477715"/>
                    <a:pt x="552518" y="487369"/>
                    <a:pt x="558800" y="497840"/>
                  </a:cubicBezTo>
                  <a:cubicBezTo>
                    <a:pt x="572848" y="521253"/>
                    <a:pt x="583380" y="546878"/>
                    <a:pt x="599440" y="568960"/>
                  </a:cubicBezTo>
                  <a:cubicBezTo>
                    <a:pt x="610708" y="584454"/>
                    <a:pt x="628399" y="594415"/>
                    <a:pt x="640080" y="609600"/>
                  </a:cubicBezTo>
                  <a:cubicBezTo>
                    <a:pt x="662415" y="638636"/>
                    <a:pt x="675137" y="675137"/>
                    <a:pt x="701040" y="701040"/>
                  </a:cubicBezTo>
                  <a:cubicBezTo>
                    <a:pt x="714587" y="714587"/>
                    <a:pt x="729415" y="726963"/>
                    <a:pt x="741680" y="741680"/>
                  </a:cubicBezTo>
                  <a:cubicBezTo>
                    <a:pt x="763361" y="767697"/>
                    <a:pt x="779984" y="797787"/>
                    <a:pt x="802640" y="822960"/>
                  </a:cubicBezTo>
                  <a:cubicBezTo>
                    <a:pt x="810809" y="832036"/>
                    <a:pt x="824486" y="834646"/>
                    <a:pt x="833120" y="843280"/>
                  </a:cubicBezTo>
                  <a:cubicBezTo>
                    <a:pt x="855198" y="865358"/>
                    <a:pt x="870872" y="893513"/>
                    <a:pt x="894080" y="914400"/>
                  </a:cubicBezTo>
                  <a:cubicBezTo>
                    <a:pt x="905338" y="924532"/>
                    <a:pt x="921480" y="927365"/>
                    <a:pt x="934720" y="934720"/>
                  </a:cubicBezTo>
                  <a:cubicBezTo>
                    <a:pt x="951982" y="944310"/>
                    <a:pt x="967543" y="957028"/>
                    <a:pt x="985520" y="965200"/>
                  </a:cubicBezTo>
                  <a:cubicBezTo>
                    <a:pt x="1032580" y="986591"/>
                    <a:pt x="1027767" y="985520"/>
                    <a:pt x="1056640" y="985520"/>
                  </a:cubicBezTo>
                </a:path>
              </a:pathLst>
            </a:cu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1" name="直線コネクタ 20"/>
            <p:cNvCxnSpPr>
              <a:stCxn id="18" idx="3"/>
            </p:cNvCxnSpPr>
            <p:nvPr/>
          </p:nvCxnSpPr>
          <p:spPr>
            <a:xfrm>
              <a:off x="3946444" y="3993706"/>
              <a:ext cx="265516" cy="227382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グループ化 39"/>
          <p:cNvGrpSpPr/>
          <p:nvPr/>
        </p:nvGrpSpPr>
        <p:grpSpPr>
          <a:xfrm rot="1756863">
            <a:off x="5702221" y="2506377"/>
            <a:ext cx="2824067" cy="2709347"/>
            <a:chOff x="303541" y="308411"/>
            <a:chExt cx="3908419" cy="3912677"/>
          </a:xfrm>
        </p:grpSpPr>
        <p:sp>
          <p:nvSpPr>
            <p:cNvPr id="23" name="円/楕円 22"/>
            <p:cNvSpPr/>
            <p:nvPr/>
          </p:nvSpPr>
          <p:spPr>
            <a:xfrm>
              <a:off x="303541" y="308411"/>
              <a:ext cx="2519042" cy="2629134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正方形/長方形 23"/>
            <p:cNvSpPr/>
            <p:nvPr/>
          </p:nvSpPr>
          <p:spPr>
            <a:xfrm rot="2389311">
              <a:off x="3599654" y="3741201"/>
              <a:ext cx="392288" cy="2537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二等辺三角形 24"/>
            <p:cNvSpPr/>
            <p:nvPr/>
          </p:nvSpPr>
          <p:spPr>
            <a:xfrm rot="19440505">
              <a:off x="2368323" y="2561266"/>
              <a:ext cx="295444" cy="193206"/>
            </a:xfrm>
            <a:prstGeom prst="triangl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フリーフォーム 25"/>
            <p:cNvSpPr/>
            <p:nvPr/>
          </p:nvSpPr>
          <p:spPr>
            <a:xfrm>
              <a:off x="2555776" y="2708920"/>
              <a:ext cx="1081504" cy="1031031"/>
            </a:xfrm>
            <a:custGeom>
              <a:avLst/>
              <a:gdLst>
                <a:gd name="connsiteX0" fmla="*/ 0 w 1056640"/>
                <a:gd name="connsiteY0" fmla="*/ 0 h 986591"/>
                <a:gd name="connsiteX1" fmla="*/ 162560 w 1056640"/>
                <a:gd name="connsiteY1" fmla="*/ 60960 h 986591"/>
                <a:gd name="connsiteX2" fmla="*/ 223520 w 1056640"/>
                <a:gd name="connsiteY2" fmla="*/ 91440 h 986591"/>
                <a:gd name="connsiteX3" fmla="*/ 243840 w 1056640"/>
                <a:gd name="connsiteY3" fmla="*/ 121920 h 986591"/>
                <a:gd name="connsiteX4" fmla="*/ 294640 w 1056640"/>
                <a:gd name="connsiteY4" fmla="*/ 152400 h 986591"/>
                <a:gd name="connsiteX5" fmla="*/ 325120 w 1056640"/>
                <a:gd name="connsiteY5" fmla="*/ 172720 h 986591"/>
                <a:gd name="connsiteX6" fmla="*/ 355600 w 1056640"/>
                <a:gd name="connsiteY6" fmla="*/ 213360 h 986591"/>
                <a:gd name="connsiteX7" fmla="*/ 426720 w 1056640"/>
                <a:gd name="connsiteY7" fmla="*/ 284480 h 986591"/>
                <a:gd name="connsiteX8" fmla="*/ 477520 w 1056640"/>
                <a:gd name="connsiteY8" fmla="*/ 375920 h 986591"/>
                <a:gd name="connsiteX9" fmla="*/ 508000 w 1056640"/>
                <a:gd name="connsiteY9" fmla="*/ 416560 h 986591"/>
                <a:gd name="connsiteX10" fmla="*/ 538480 w 1056640"/>
                <a:gd name="connsiteY10" fmla="*/ 467360 h 986591"/>
                <a:gd name="connsiteX11" fmla="*/ 558800 w 1056640"/>
                <a:gd name="connsiteY11" fmla="*/ 497840 h 986591"/>
                <a:gd name="connsiteX12" fmla="*/ 599440 w 1056640"/>
                <a:gd name="connsiteY12" fmla="*/ 568960 h 986591"/>
                <a:gd name="connsiteX13" fmla="*/ 640080 w 1056640"/>
                <a:gd name="connsiteY13" fmla="*/ 609600 h 986591"/>
                <a:gd name="connsiteX14" fmla="*/ 701040 w 1056640"/>
                <a:gd name="connsiteY14" fmla="*/ 701040 h 986591"/>
                <a:gd name="connsiteX15" fmla="*/ 741680 w 1056640"/>
                <a:gd name="connsiteY15" fmla="*/ 741680 h 986591"/>
                <a:gd name="connsiteX16" fmla="*/ 802640 w 1056640"/>
                <a:gd name="connsiteY16" fmla="*/ 822960 h 986591"/>
                <a:gd name="connsiteX17" fmla="*/ 833120 w 1056640"/>
                <a:gd name="connsiteY17" fmla="*/ 843280 h 986591"/>
                <a:gd name="connsiteX18" fmla="*/ 894080 w 1056640"/>
                <a:gd name="connsiteY18" fmla="*/ 914400 h 986591"/>
                <a:gd name="connsiteX19" fmla="*/ 934720 w 1056640"/>
                <a:gd name="connsiteY19" fmla="*/ 934720 h 986591"/>
                <a:gd name="connsiteX20" fmla="*/ 985520 w 1056640"/>
                <a:gd name="connsiteY20" fmla="*/ 965200 h 986591"/>
                <a:gd name="connsiteX21" fmla="*/ 1056640 w 1056640"/>
                <a:gd name="connsiteY21" fmla="*/ 985520 h 986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56640" h="986591">
                  <a:moveTo>
                    <a:pt x="0" y="0"/>
                  </a:moveTo>
                  <a:cubicBezTo>
                    <a:pt x="54187" y="20320"/>
                    <a:pt x="109224" y="38503"/>
                    <a:pt x="162560" y="60960"/>
                  </a:cubicBezTo>
                  <a:cubicBezTo>
                    <a:pt x="312245" y="123985"/>
                    <a:pt x="84721" y="45174"/>
                    <a:pt x="223520" y="91440"/>
                  </a:cubicBezTo>
                  <a:cubicBezTo>
                    <a:pt x="230293" y="101600"/>
                    <a:pt x="234569" y="113973"/>
                    <a:pt x="243840" y="121920"/>
                  </a:cubicBezTo>
                  <a:cubicBezTo>
                    <a:pt x="258833" y="134771"/>
                    <a:pt x="277894" y="141934"/>
                    <a:pt x="294640" y="152400"/>
                  </a:cubicBezTo>
                  <a:cubicBezTo>
                    <a:pt x="304995" y="158872"/>
                    <a:pt x="314960" y="165947"/>
                    <a:pt x="325120" y="172720"/>
                  </a:cubicBezTo>
                  <a:cubicBezTo>
                    <a:pt x="335280" y="186267"/>
                    <a:pt x="344209" y="200830"/>
                    <a:pt x="355600" y="213360"/>
                  </a:cubicBezTo>
                  <a:cubicBezTo>
                    <a:pt x="378152" y="238167"/>
                    <a:pt x="411727" y="254493"/>
                    <a:pt x="426720" y="284480"/>
                  </a:cubicBezTo>
                  <a:cubicBezTo>
                    <a:pt x="446087" y="323214"/>
                    <a:pt x="452005" y="337648"/>
                    <a:pt x="477520" y="375920"/>
                  </a:cubicBezTo>
                  <a:cubicBezTo>
                    <a:pt x="486913" y="390009"/>
                    <a:pt x="498607" y="402471"/>
                    <a:pt x="508000" y="416560"/>
                  </a:cubicBezTo>
                  <a:cubicBezTo>
                    <a:pt x="518954" y="432991"/>
                    <a:pt x="528014" y="450614"/>
                    <a:pt x="538480" y="467360"/>
                  </a:cubicBezTo>
                  <a:cubicBezTo>
                    <a:pt x="544952" y="477715"/>
                    <a:pt x="552518" y="487369"/>
                    <a:pt x="558800" y="497840"/>
                  </a:cubicBezTo>
                  <a:cubicBezTo>
                    <a:pt x="572848" y="521253"/>
                    <a:pt x="583380" y="546878"/>
                    <a:pt x="599440" y="568960"/>
                  </a:cubicBezTo>
                  <a:cubicBezTo>
                    <a:pt x="610708" y="584454"/>
                    <a:pt x="628399" y="594415"/>
                    <a:pt x="640080" y="609600"/>
                  </a:cubicBezTo>
                  <a:cubicBezTo>
                    <a:pt x="662415" y="638636"/>
                    <a:pt x="675137" y="675137"/>
                    <a:pt x="701040" y="701040"/>
                  </a:cubicBezTo>
                  <a:cubicBezTo>
                    <a:pt x="714587" y="714587"/>
                    <a:pt x="729415" y="726963"/>
                    <a:pt x="741680" y="741680"/>
                  </a:cubicBezTo>
                  <a:cubicBezTo>
                    <a:pt x="763361" y="767697"/>
                    <a:pt x="779984" y="797787"/>
                    <a:pt x="802640" y="822960"/>
                  </a:cubicBezTo>
                  <a:cubicBezTo>
                    <a:pt x="810809" y="832036"/>
                    <a:pt x="824486" y="834646"/>
                    <a:pt x="833120" y="843280"/>
                  </a:cubicBezTo>
                  <a:cubicBezTo>
                    <a:pt x="855198" y="865358"/>
                    <a:pt x="870872" y="893513"/>
                    <a:pt x="894080" y="914400"/>
                  </a:cubicBezTo>
                  <a:cubicBezTo>
                    <a:pt x="905338" y="924532"/>
                    <a:pt x="921480" y="927365"/>
                    <a:pt x="934720" y="934720"/>
                  </a:cubicBezTo>
                  <a:cubicBezTo>
                    <a:pt x="951982" y="944310"/>
                    <a:pt x="967543" y="957028"/>
                    <a:pt x="985520" y="965200"/>
                  </a:cubicBezTo>
                  <a:cubicBezTo>
                    <a:pt x="1032580" y="986591"/>
                    <a:pt x="1027767" y="985520"/>
                    <a:pt x="1056640" y="985520"/>
                  </a:cubicBezTo>
                </a:path>
              </a:pathLst>
            </a:cu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7" name="直線コネクタ 26"/>
            <p:cNvCxnSpPr>
              <a:stCxn id="24" idx="3"/>
            </p:cNvCxnSpPr>
            <p:nvPr/>
          </p:nvCxnSpPr>
          <p:spPr>
            <a:xfrm>
              <a:off x="3946444" y="3993706"/>
              <a:ext cx="265516" cy="227382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右矢印 27"/>
          <p:cNvSpPr/>
          <p:nvPr/>
        </p:nvSpPr>
        <p:spPr>
          <a:xfrm rot="16200000">
            <a:off x="6480212" y="4401108"/>
            <a:ext cx="864096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0" y="0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 smtClean="0"/>
              <a:t>鉛直流を計算②</a:t>
            </a:r>
            <a:endParaRPr lang="en-US" altLang="ja-JP" sz="3600" b="1" dirty="0" smtClean="0"/>
          </a:p>
          <a:p>
            <a:endParaRPr kumimoji="1" lang="ja-JP" altLang="en-US" sz="2000" dirty="0"/>
          </a:p>
        </p:txBody>
      </p:sp>
      <p:sp>
        <p:nvSpPr>
          <p:cNvPr id="31" name="角丸四角形吹き出し 30"/>
          <p:cNvSpPr/>
          <p:nvPr/>
        </p:nvSpPr>
        <p:spPr>
          <a:xfrm rot="10800000">
            <a:off x="179512" y="2204864"/>
            <a:ext cx="4248472" cy="4392488"/>
          </a:xfrm>
          <a:prstGeom prst="wedgeRoundRectCallout">
            <a:avLst>
              <a:gd name="adj1" fmla="val -42457"/>
              <a:gd name="adj2" fmla="val 70795"/>
              <a:gd name="adj3" fmla="val 16667"/>
            </a:avLst>
          </a:prstGeom>
          <a:noFill/>
          <a:ln w="539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角丸四角形吹き出し 31"/>
          <p:cNvSpPr/>
          <p:nvPr/>
        </p:nvSpPr>
        <p:spPr>
          <a:xfrm rot="10800000">
            <a:off x="4716016" y="2204864"/>
            <a:ext cx="4248472" cy="4392488"/>
          </a:xfrm>
          <a:prstGeom prst="wedgeRoundRectCallout">
            <a:avLst>
              <a:gd name="adj1" fmla="val -22997"/>
              <a:gd name="adj2" fmla="val 71307"/>
              <a:gd name="adj3" fmla="val 16667"/>
            </a:avLst>
          </a:prstGeom>
          <a:noFill/>
          <a:ln w="53975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/>
          <p:cNvGrpSpPr/>
          <p:nvPr/>
        </p:nvGrpSpPr>
        <p:grpSpPr>
          <a:xfrm>
            <a:off x="0" y="735087"/>
            <a:ext cx="9324528" cy="461665"/>
            <a:chOff x="0" y="620688"/>
            <a:chExt cx="9324528" cy="461665"/>
          </a:xfrm>
        </p:grpSpPr>
        <p:sp>
          <p:nvSpPr>
            <p:cNvPr id="3" name="テキスト ボックス 2"/>
            <p:cNvSpPr txBox="1"/>
            <p:nvPr/>
          </p:nvSpPr>
          <p:spPr>
            <a:xfrm>
              <a:off x="0" y="620688"/>
              <a:ext cx="93245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400" dirty="0" smtClean="0"/>
                <a:t>ゾンデ上昇速度</a:t>
              </a:r>
              <a:r>
                <a:rPr lang="ja-JP" altLang="en-US" sz="2400" dirty="0" smtClean="0"/>
                <a:t>－下から上までの平均上昇速度－高度平均上昇速度</a:t>
              </a:r>
              <a:endParaRPr lang="en-US" altLang="ja-JP" sz="2400" dirty="0" smtClean="0"/>
            </a:p>
          </p:txBody>
        </p:sp>
        <p:cxnSp>
          <p:nvCxnSpPr>
            <p:cNvPr id="34" name="直線コネクタ 33"/>
            <p:cNvCxnSpPr/>
            <p:nvPr/>
          </p:nvCxnSpPr>
          <p:spPr>
            <a:xfrm>
              <a:off x="2483768" y="1052736"/>
              <a:ext cx="3888432" cy="0"/>
            </a:xfrm>
            <a:prstGeom prst="line">
              <a:avLst/>
            </a:prstGeom>
            <a:ln w="44450">
              <a:solidFill>
                <a:schemeClr val="accent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/>
            <p:nvPr/>
          </p:nvCxnSpPr>
          <p:spPr>
            <a:xfrm>
              <a:off x="6660232" y="1052736"/>
              <a:ext cx="2376264" cy="0"/>
            </a:xfrm>
            <a:prstGeom prst="line">
              <a:avLst/>
            </a:prstGeom>
            <a:ln w="44450">
              <a:solidFill>
                <a:srgbClr val="FF99CC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テキスト ボックス 37"/>
          <p:cNvSpPr txBox="1"/>
          <p:nvPr/>
        </p:nvSpPr>
        <p:spPr>
          <a:xfrm>
            <a:off x="-36512" y="1188041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/>
              <a:t>＝相対的な鉛直流</a:t>
            </a:r>
            <a:endParaRPr kumimoji="1" lang="ja-JP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グループ化 22"/>
          <p:cNvGrpSpPr/>
          <p:nvPr/>
        </p:nvGrpSpPr>
        <p:grpSpPr>
          <a:xfrm>
            <a:off x="35496" y="3825044"/>
            <a:ext cx="2952328" cy="3204356"/>
            <a:chOff x="35496" y="3825044"/>
            <a:chExt cx="2952328" cy="3204356"/>
          </a:xfrm>
        </p:grpSpPr>
        <p:grpSp>
          <p:nvGrpSpPr>
            <p:cNvPr id="24" name="グループ化 83"/>
            <p:cNvGrpSpPr/>
            <p:nvPr/>
          </p:nvGrpSpPr>
          <p:grpSpPr>
            <a:xfrm>
              <a:off x="35496" y="3825044"/>
              <a:ext cx="2952328" cy="3204356"/>
              <a:chOff x="1475656" y="-99392"/>
              <a:chExt cx="5904656" cy="6408712"/>
            </a:xfrm>
          </p:grpSpPr>
          <p:grpSp>
            <p:nvGrpSpPr>
              <p:cNvPr id="27" name="グループ化 41"/>
              <p:cNvGrpSpPr/>
              <p:nvPr/>
            </p:nvGrpSpPr>
            <p:grpSpPr>
              <a:xfrm>
                <a:off x="1475656" y="404664"/>
                <a:ext cx="5616624" cy="5904656"/>
                <a:chOff x="1475656" y="404664"/>
                <a:chExt cx="5616624" cy="5904656"/>
              </a:xfrm>
            </p:grpSpPr>
            <p:pic>
              <p:nvPicPr>
                <p:cNvPr id="29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1475656" y="404664"/>
                  <a:ext cx="5616624" cy="59046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30" name="グループ化 2"/>
                <p:cNvGrpSpPr/>
                <p:nvPr/>
              </p:nvGrpSpPr>
              <p:grpSpPr>
                <a:xfrm>
                  <a:off x="1691680" y="548680"/>
                  <a:ext cx="5040560" cy="4680520"/>
                  <a:chOff x="827584" y="404665"/>
                  <a:chExt cx="5040560" cy="4680520"/>
                </a:xfrm>
              </p:grpSpPr>
              <p:cxnSp>
                <p:nvCxnSpPr>
                  <p:cNvPr id="43" name="直線コネクタ 42"/>
                  <p:cNvCxnSpPr>
                    <a:endCxn id="54" idx="6"/>
                  </p:cNvCxnSpPr>
                  <p:nvPr/>
                </p:nvCxnSpPr>
                <p:spPr>
                  <a:xfrm>
                    <a:off x="827584" y="2564905"/>
                    <a:ext cx="5040560" cy="0"/>
                  </a:xfrm>
                  <a:prstGeom prst="line">
                    <a:avLst/>
                  </a:prstGeom>
                  <a:ln w="12700">
                    <a:solidFill>
                      <a:srgbClr val="FF000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直線コネクタ 43"/>
                  <p:cNvCxnSpPr/>
                  <p:nvPr/>
                </p:nvCxnSpPr>
                <p:spPr>
                  <a:xfrm flipH="1" flipV="1">
                    <a:off x="2987824" y="476673"/>
                    <a:ext cx="2" cy="4608512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直線コネクタ 44"/>
                  <p:cNvCxnSpPr/>
                  <p:nvPr/>
                </p:nvCxnSpPr>
                <p:spPr>
                  <a:xfrm flipV="1">
                    <a:off x="4427984" y="476674"/>
                    <a:ext cx="0" cy="4608511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直線コネクタ 45"/>
                  <p:cNvCxnSpPr/>
                  <p:nvPr/>
                </p:nvCxnSpPr>
                <p:spPr>
                  <a:xfrm flipV="1">
                    <a:off x="2267744" y="476673"/>
                    <a:ext cx="0" cy="4608512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直線コネクタ 46"/>
                  <p:cNvCxnSpPr/>
                  <p:nvPr/>
                </p:nvCxnSpPr>
                <p:spPr>
                  <a:xfrm flipV="1">
                    <a:off x="1547664" y="404666"/>
                    <a:ext cx="0" cy="4680519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直線コネクタ 47"/>
                  <p:cNvCxnSpPr/>
                  <p:nvPr/>
                </p:nvCxnSpPr>
                <p:spPr>
                  <a:xfrm>
                    <a:off x="899592" y="3284985"/>
                    <a:ext cx="3888432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直線コネクタ 48"/>
                  <p:cNvCxnSpPr/>
                  <p:nvPr/>
                </p:nvCxnSpPr>
                <p:spPr>
                  <a:xfrm>
                    <a:off x="899592" y="1124745"/>
                    <a:ext cx="3960440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直線コネクタ 11"/>
                  <p:cNvCxnSpPr/>
                  <p:nvPr/>
                </p:nvCxnSpPr>
                <p:spPr>
                  <a:xfrm>
                    <a:off x="899592" y="4725145"/>
                    <a:ext cx="3960440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直線コネクタ 12"/>
                  <p:cNvCxnSpPr/>
                  <p:nvPr/>
                </p:nvCxnSpPr>
                <p:spPr>
                  <a:xfrm>
                    <a:off x="827584" y="4005065"/>
                    <a:ext cx="4104456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直線コネクタ 13"/>
                  <p:cNvCxnSpPr/>
                  <p:nvPr/>
                </p:nvCxnSpPr>
                <p:spPr>
                  <a:xfrm>
                    <a:off x="899592" y="1844825"/>
                    <a:ext cx="3888432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3" name="円/楕円 14"/>
                  <p:cNvSpPr>
                    <a:spLocks/>
                  </p:cNvSpPr>
                  <p:nvPr/>
                </p:nvSpPr>
                <p:spPr>
                  <a:xfrm>
                    <a:off x="2267744" y="1124745"/>
                    <a:ext cx="2880320" cy="2880320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72000" tIns="72000" rIns="72000" bIns="72000"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54" name="円/楕円 15"/>
                  <p:cNvSpPr>
                    <a:spLocks/>
                  </p:cNvSpPr>
                  <p:nvPr/>
                </p:nvSpPr>
                <p:spPr>
                  <a:xfrm>
                    <a:off x="2987824" y="1844825"/>
                    <a:ext cx="1440160" cy="1440160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72000" tIns="72000" rIns="72000" bIns="72000"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55" name="円/楕円 16"/>
                  <p:cNvSpPr/>
                  <p:nvPr/>
                </p:nvSpPr>
                <p:spPr>
                  <a:xfrm>
                    <a:off x="1547664" y="404665"/>
                    <a:ext cx="4320480" cy="4320480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72000" tIns="72000" rIns="72000" bIns="72000"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31" name="円/楕円 30"/>
                <p:cNvSpPr/>
                <p:nvPr/>
              </p:nvSpPr>
              <p:spPr>
                <a:xfrm>
                  <a:off x="2483768" y="980728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2" name="円/楕円 31"/>
                <p:cNvSpPr/>
                <p:nvPr/>
              </p:nvSpPr>
              <p:spPr>
                <a:xfrm>
                  <a:off x="2915816" y="1844824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3" name="円/楕円 32"/>
                <p:cNvSpPr/>
                <p:nvPr/>
              </p:nvSpPr>
              <p:spPr>
                <a:xfrm>
                  <a:off x="3419872" y="2636912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4" name="円/楕円 33"/>
                <p:cNvSpPr/>
                <p:nvPr/>
              </p:nvSpPr>
              <p:spPr>
                <a:xfrm>
                  <a:off x="3635896" y="2852936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5" name="円/楕円 34"/>
                <p:cNvSpPr/>
                <p:nvPr/>
              </p:nvSpPr>
              <p:spPr>
                <a:xfrm>
                  <a:off x="3923928" y="3068960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6" name="円/楕円 35"/>
                <p:cNvSpPr/>
                <p:nvPr/>
              </p:nvSpPr>
              <p:spPr>
                <a:xfrm>
                  <a:off x="4139952" y="3284984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7" name="円/楕円 36"/>
                <p:cNvSpPr/>
                <p:nvPr/>
              </p:nvSpPr>
              <p:spPr>
                <a:xfrm>
                  <a:off x="4211960" y="3573016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8" name="円/楕円 37"/>
                <p:cNvSpPr/>
                <p:nvPr/>
              </p:nvSpPr>
              <p:spPr>
                <a:xfrm>
                  <a:off x="4572000" y="4653136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9" name="円/楕円 38"/>
                <p:cNvSpPr/>
                <p:nvPr/>
              </p:nvSpPr>
              <p:spPr>
                <a:xfrm>
                  <a:off x="4427984" y="4437112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0" name="円/楕円 39"/>
                <p:cNvSpPr/>
                <p:nvPr/>
              </p:nvSpPr>
              <p:spPr>
                <a:xfrm>
                  <a:off x="4355976" y="4149080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1" name="円/楕円 40"/>
                <p:cNvSpPr/>
                <p:nvPr/>
              </p:nvSpPr>
              <p:spPr>
                <a:xfrm>
                  <a:off x="4355976" y="3861048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2" name="円/楕円 41"/>
                <p:cNvSpPr/>
                <p:nvPr/>
              </p:nvSpPr>
              <p:spPr>
                <a:xfrm>
                  <a:off x="4716016" y="4869160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28" name="円/楕円 27"/>
              <p:cNvSpPr/>
              <p:nvPr/>
            </p:nvSpPr>
            <p:spPr>
              <a:xfrm>
                <a:off x="1763688" y="-99392"/>
                <a:ext cx="5616624" cy="5688632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5" name="テキスト ボックス 24"/>
            <p:cNvSpPr txBox="1"/>
            <p:nvPr/>
          </p:nvSpPr>
          <p:spPr>
            <a:xfrm>
              <a:off x="35496" y="4355812"/>
              <a:ext cx="86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b="1" dirty="0" smtClean="0"/>
                <a:t>1</a:t>
              </a:r>
              <a:endParaRPr kumimoji="1" lang="ja-JP" altLang="en-US" sz="2400" b="1" dirty="0"/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1619672" y="6207695"/>
              <a:ext cx="86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b="1" dirty="0" smtClean="0"/>
                <a:t>12</a:t>
              </a:r>
              <a:endParaRPr kumimoji="1" lang="ja-JP" altLang="en-US" sz="2400" b="1" dirty="0"/>
            </a:p>
          </p:txBody>
        </p:sp>
      </p:grpSp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>
          <a:xfrm>
            <a:off x="6588224" y="6309320"/>
            <a:ext cx="2133600" cy="365125"/>
          </a:xfrm>
        </p:spPr>
        <p:txBody>
          <a:bodyPr/>
          <a:lstStyle/>
          <a:p>
            <a:fld id="{C4FB61E9-98E1-4026-ABE9-B61207DA003D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44016" y="622429"/>
            <a:ext cx="9324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/>
              <a:t>相対的な鉛直流</a:t>
            </a:r>
            <a:r>
              <a:rPr kumimoji="1" lang="ja-JP" altLang="en-US" sz="2400" dirty="0" smtClean="0"/>
              <a:t>　　</a:t>
            </a:r>
            <a:r>
              <a:rPr kumimoji="1" lang="ja-JP" altLang="en-US" sz="2800" dirty="0" smtClean="0">
                <a:solidFill>
                  <a:srgbClr val="FF0000"/>
                </a:solidFill>
              </a:rPr>
              <a:t>上昇流強め</a:t>
            </a:r>
            <a:r>
              <a:rPr kumimoji="1" lang="ja-JP" altLang="en-US" sz="2800" dirty="0" smtClean="0"/>
              <a:t>　</a:t>
            </a:r>
            <a:r>
              <a:rPr kumimoji="1" lang="ja-JP" altLang="en-US" sz="2800" dirty="0" smtClean="0">
                <a:solidFill>
                  <a:srgbClr val="0070C0"/>
                </a:solidFill>
              </a:rPr>
              <a:t>上昇流弱め（下降流？）</a:t>
            </a:r>
            <a:endParaRPr kumimoji="1" lang="ja-JP" altLang="en-US" sz="2800" dirty="0">
              <a:solidFill>
                <a:srgbClr val="0070C0"/>
              </a:solidFill>
            </a:endParaRPr>
          </a:p>
        </p:txBody>
      </p:sp>
      <p:grpSp>
        <p:nvGrpSpPr>
          <p:cNvPr id="22" name="グループ化 21"/>
          <p:cNvGrpSpPr/>
          <p:nvPr/>
        </p:nvGrpSpPr>
        <p:grpSpPr>
          <a:xfrm>
            <a:off x="1835696" y="1237828"/>
            <a:ext cx="7344816" cy="5368235"/>
            <a:chOff x="899592" y="980728"/>
            <a:chExt cx="7344816" cy="5368235"/>
          </a:xfrm>
        </p:grpSpPr>
        <p:grpSp>
          <p:nvGrpSpPr>
            <p:cNvPr id="21" name="グループ化 20"/>
            <p:cNvGrpSpPr/>
            <p:nvPr/>
          </p:nvGrpSpPr>
          <p:grpSpPr>
            <a:xfrm>
              <a:off x="899592" y="1052736"/>
              <a:ext cx="7344816" cy="5296227"/>
              <a:chOff x="899592" y="1093812"/>
              <a:chExt cx="7344816" cy="5296227"/>
            </a:xfrm>
          </p:grpSpPr>
          <p:grpSp>
            <p:nvGrpSpPr>
              <p:cNvPr id="20" name="グループ化 19"/>
              <p:cNvGrpSpPr/>
              <p:nvPr/>
            </p:nvGrpSpPr>
            <p:grpSpPr>
              <a:xfrm>
                <a:off x="899592" y="1093812"/>
                <a:ext cx="6798940" cy="5296227"/>
                <a:chOff x="899592" y="1093812"/>
                <a:chExt cx="6798940" cy="5296227"/>
              </a:xfrm>
            </p:grpSpPr>
            <p:pic>
              <p:nvPicPr>
                <p:cNvPr id="2050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1259632" y="1093812"/>
                  <a:ext cx="6438900" cy="5143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6" name="テキスト ボックス 5"/>
                <p:cNvSpPr txBox="1"/>
                <p:nvPr/>
              </p:nvSpPr>
              <p:spPr>
                <a:xfrm>
                  <a:off x="3347864" y="1167135"/>
                  <a:ext cx="2592288" cy="523220"/>
                </a:xfrm>
                <a:prstGeom prst="rect">
                  <a:avLst/>
                </a:prstGeom>
                <a:noFill/>
                <a:ln w="635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ja-JP" altLang="en-US" sz="2800" dirty="0"/>
                    <a:t>最接近</a:t>
                  </a:r>
                  <a:endParaRPr kumimoji="1" lang="ja-JP" altLang="en-US" sz="2800" dirty="0"/>
                </a:p>
              </p:txBody>
            </p:sp>
            <p:sp>
              <p:nvSpPr>
                <p:cNvPr id="14" name="テキスト ボックス 13"/>
                <p:cNvSpPr txBox="1"/>
                <p:nvPr/>
              </p:nvSpPr>
              <p:spPr>
                <a:xfrm>
                  <a:off x="1403648" y="5805264"/>
                  <a:ext cx="864096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sz="3200" b="1" dirty="0" smtClean="0">
                      <a:solidFill>
                        <a:schemeClr val="accent6"/>
                      </a:solidFill>
                    </a:rPr>
                    <a:t>1</a:t>
                  </a:r>
                  <a:endParaRPr kumimoji="1" lang="ja-JP" altLang="en-US" sz="3200" b="1" dirty="0">
                    <a:solidFill>
                      <a:schemeClr val="accent6"/>
                    </a:solidFill>
                  </a:endParaRPr>
                </a:p>
              </p:txBody>
            </p:sp>
            <p:sp>
              <p:nvSpPr>
                <p:cNvPr id="15" name="テキスト ボックス 14"/>
                <p:cNvSpPr txBox="1"/>
                <p:nvPr/>
              </p:nvSpPr>
              <p:spPr>
                <a:xfrm>
                  <a:off x="899592" y="2132856"/>
                  <a:ext cx="86409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2000" dirty="0" smtClean="0"/>
                    <a:t>15km</a:t>
                  </a:r>
                  <a:endParaRPr kumimoji="1" lang="ja-JP" altLang="en-US" dirty="0"/>
                </a:p>
              </p:txBody>
            </p:sp>
            <p:sp>
              <p:nvSpPr>
                <p:cNvPr id="16" name="テキスト ボックス 15"/>
                <p:cNvSpPr txBox="1"/>
                <p:nvPr/>
              </p:nvSpPr>
              <p:spPr>
                <a:xfrm>
                  <a:off x="899592" y="3212976"/>
                  <a:ext cx="86409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2000" dirty="0" smtClean="0"/>
                    <a:t>10km</a:t>
                  </a:r>
                  <a:endParaRPr kumimoji="1" lang="ja-JP" altLang="en-US" dirty="0"/>
                </a:p>
              </p:txBody>
            </p:sp>
            <p:sp>
              <p:nvSpPr>
                <p:cNvPr id="17" name="テキスト ボックス 16"/>
                <p:cNvSpPr txBox="1"/>
                <p:nvPr/>
              </p:nvSpPr>
              <p:spPr>
                <a:xfrm>
                  <a:off x="1043608" y="4365104"/>
                  <a:ext cx="86409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sz="2000" dirty="0" smtClean="0"/>
                    <a:t>5</a:t>
                  </a:r>
                  <a:r>
                    <a:rPr kumimoji="1" lang="en-US" altLang="ja-JP" sz="2000" dirty="0" smtClean="0"/>
                    <a:t>km</a:t>
                  </a:r>
                  <a:endParaRPr kumimoji="1" lang="ja-JP" altLang="en-US" dirty="0"/>
                </a:p>
              </p:txBody>
            </p:sp>
          </p:grpSp>
          <p:sp>
            <p:nvSpPr>
              <p:cNvPr id="19" name="テキスト ボックス 18"/>
              <p:cNvSpPr txBox="1"/>
              <p:nvPr/>
            </p:nvSpPr>
            <p:spPr>
              <a:xfrm>
                <a:off x="7380312" y="5805264"/>
                <a:ext cx="8640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3200" b="1" dirty="0" smtClean="0">
                    <a:solidFill>
                      <a:schemeClr val="accent6"/>
                    </a:solidFill>
                  </a:rPr>
                  <a:t>12</a:t>
                </a:r>
                <a:endParaRPr kumimoji="1" lang="ja-JP" altLang="en-US" sz="3200" b="1" dirty="0">
                  <a:solidFill>
                    <a:schemeClr val="accent6"/>
                  </a:solidFill>
                </a:endParaRPr>
              </a:p>
            </p:txBody>
          </p:sp>
        </p:grpSp>
        <p:sp>
          <p:nvSpPr>
            <p:cNvPr id="18" name="テキスト ボックス 17"/>
            <p:cNvSpPr txBox="1"/>
            <p:nvPr/>
          </p:nvSpPr>
          <p:spPr>
            <a:xfrm>
              <a:off x="899592" y="980728"/>
              <a:ext cx="20162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dirty="0" smtClean="0"/>
                <a:t>20km</a:t>
              </a:r>
              <a:endParaRPr kumimoji="1" lang="ja-JP" altLang="en-US" sz="2000" dirty="0"/>
            </a:p>
          </p:txBody>
        </p:sp>
      </p:grpSp>
      <p:sp>
        <p:nvSpPr>
          <p:cNvPr id="56" name="テキスト ボックス 55"/>
          <p:cNvSpPr txBox="1"/>
          <p:nvPr/>
        </p:nvSpPr>
        <p:spPr>
          <a:xfrm>
            <a:off x="0" y="0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 smtClean="0"/>
              <a:t>鉛直流を計算②</a:t>
            </a:r>
            <a:endParaRPr lang="en-US" altLang="ja-JP" sz="3600" b="1" dirty="0" smtClean="0"/>
          </a:p>
          <a:p>
            <a:endParaRPr kumimoji="1" lang="ja-JP" altLang="en-US" sz="2000" dirty="0"/>
          </a:p>
        </p:txBody>
      </p:sp>
      <p:cxnSp>
        <p:nvCxnSpPr>
          <p:cNvPr id="58" name="直線コネクタ 57"/>
          <p:cNvCxnSpPr/>
          <p:nvPr/>
        </p:nvCxnSpPr>
        <p:spPr>
          <a:xfrm>
            <a:off x="3707904" y="3645024"/>
            <a:ext cx="2592288" cy="0"/>
          </a:xfrm>
          <a:prstGeom prst="line">
            <a:avLst/>
          </a:prstGeom>
          <a:ln w="698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下矢印 58"/>
          <p:cNvSpPr/>
          <p:nvPr/>
        </p:nvSpPr>
        <p:spPr>
          <a:xfrm rot="10800000">
            <a:off x="4572000" y="4005064"/>
            <a:ext cx="936104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下矢印 59"/>
          <p:cNvSpPr/>
          <p:nvPr/>
        </p:nvSpPr>
        <p:spPr>
          <a:xfrm rot="10800000">
            <a:off x="4572000" y="2348880"/>
            <a:ext cx="936104" cy="108012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7524328" y="638132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[m/s]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2"/>
          <p:cNvGrpSpPr/>
          <p:nvPr/>
        </p:nvGrpSpPr>
        <p:grpSpPr>
          <a:xfrm>
            <a:off x="35496" y="3825044"/>
            <a:ext cx="2952328" cy="3204356"/>
            <a:chOff x="35496" y="3825044"/>
            <a:chExt cx="2952328" cy="3204356"/>
          </a:xfrm>
        </p:grpSpPr>
        <p:grpSp>
          <p:nvGrpSpPr>
            <p:cNvPr id="5" name="グループ化 83"/>
            <p:cNvGrpSpPr/>
            <p:nvPr/>
          </p:nvGrpSpPr>
          <p:grpSpPr>
            <a:xfrm>
              <a:off x="35496" y="3825044"/>
              <a:ext cx="2952328" cy="3204356"/>
              <a:chOff x="1475656" y="-99392"/>
              <a:chExt cx="5904656" cy="6408712"/>
            </a:xfrm>
          </p:grpSpPr>
          <p:grpSp>
            <p:nvGrpSpPr>
              <p:cNvPr id="7" name="グループ化 41"/>
              <p:cNvGrpSpPr/>
              <p:nvPr/>
            </p:nvGrpSpPr>
            <p:grpSpPr>
              <a:xfrm>
                <a:off x="1475656" y="404664"/>
                <a:ext cx="5616624" cy="5904656"/>
                <a:chOff x="1475656" y="404664"/>
                <a:chExt cx="5616624" cy="5904656"/>
              </a:xfrm>
            </p:grpSpPr>
            <p:pic>
              <p:nvPicPr>
                <p:cNvPr id="29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1475656" y="404664"/>
                  <a:ext cx="5616624" cy="59046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8" name="グループ化 2"/>
                <p:cNvGrpSpPr/>
                <p:nvPr/>
              </p:nvGrpSpPr>
              <p:grpSpPr>
                <a:xfrm>
                  <a:off x="1691680" y="548680"/>
                  <a:ext cx="5040560" cy="4680520"/>
                  <a:chOff x="827584" y="404665"/>
                  <a:chExt cx="5040560" cy="4680520"/>
                </a:xfrm>
              </p:grpSpPr>
              <p:cxnSp>
                <p:nvCxnSpPr>
                  <p:cNvPr id="43" name="直線コネクタ 42"/>
                  <p:cNvCxnSpPr>
                    <a:endCxn id="54" idx="6"/>
                  </p:cNvCxnSpPr>
                  <p:nvPr/>
                </p:nvCxnSpPr>
                <p:spPr>
                  <a:xfrm>
                    <a:off x="827584" y="2564905"/>
                    <a:ext cx="5040560" cy="0"/>
                  </a:xfrm>
                  <a:prstGeom prst="line">
                    <a:avLst/>
                  </a:prstGeom>
                  <a:ln w="12700">
                    <a:solidFill>
                      <a:srgbClr val="FF000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直線コネクタ 43"/>
                  <p:cNvCxnSpPr/>
                  <p:nvPr/>
                </p:nvCxnSpPr>
                <p:spPr>
                  <a:xfrm flipH="1" flipV="1">
                    <a:off x="2987824" y="476673"/>
                    <a:ext cx="2" cy="4608512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直線コネクタ 44"/>
                  <p:cNvCxnSpPr/>
                  <p:nvPr/>
                </p:nvCxnSpPr>
                <p:spPr>
                  <a:xfrm flipV="1">
                    <a:off x="4427984" y="476674"/>
                    <a:ext cx="0" cy="4608511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直線コネクタ 45"/>
                  <p:cNvCxnSpPr/>
                  <p:nvPr/>
                </p:nvCxnSpPr>
                <p:spPr>
                  <a:xfrm flipV="1">
                    <a:off x="2267744" y="476673"/>
                    <a:ext cx="0" cy="4608512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直線コネクタ 46"/>
                  <p:cNvCxnSpPr/>
                  <p:nvPr/>
                </p:nvCxnSpPr>
                <p:spPr>
                  <a:xfrm flipV="1">
                    <a:off x="1547664" y="404666"/>
                    <a:ext cx="0" cy="4680519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直線コネクタ 47"/>
                  <p:cNvCxnSpPr/>
                  <p:nvPr/>
                </p:nvCxnSpPr>
                <p:spPr>
                  <a:xfrm>
                    <a:off x="899592" y="3284985"/>
                    <a:ext cx="3888432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直線コネクタ 48"/>
                  <p:cNvCxnSpPr/>
                  <p:nvPr/>
                </p:nvCxnSpPr>
                <p:spPr>
                  <a:xfrm>
                    <a:off x="899592" y="1124745"/>
                    <a:ext cx="3960440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直線コネクタ 11"/>
                  <p:cNvCxnSpPr/>
                  <p:nvPr/>
                </p:nvCxnSpPr>
                <p:spPr>
                  <a:xfrm>
                    <a:off x="899592" y="4725145"/>
                    <a:ext cx="3960440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直線コネクタ 12"/>
                  <p:cNvCxnSpPr/>
                  <p:nvPr/>
                </p:nvCxnSpPr>
                <p:spPr>
                  <a:xfrm>
                    <a:off x="827584" y="4005065"/>
                    <a:ext cx="4104456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直線コネクタ 13"/>
                  <p:cNvCxnSpPr/>
                  <p:nvPr/>
                </p:nvCxnSpPr>
                <p:spPr>
                  <a:xfrm>
                    <a:off x="899592" y="1844825"/>
                    <a:ext cx="3888432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3" name="円/楕円 14"/>
                  <p:cNvSpPr>
                    <a:spLocks/>
                  </p:cNvSpPr>
                  <p:nvPr/>
                </p:nvSpPr>
                <p:spPr>
                  <a:xfrm>
                    <a:off x="2267744" y="1124745"/>
                    <a:ext cx="2880320" cy="2880320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72000" tIns="72000" rIns="72000" bIns="72000"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54" name="円/楕円 15"/>
                  <p:cNvSpPr>
                    <a:spLocks/>
                  </p:cNvSpPr>
                  <p:nvPr/>
                </p:nvSpPr>
                <p:spPr>
                  <a:xfrm>
                    <a:off x="2987824" y="1844825"/>
                    <a:ext cx="1440160" cy="1440160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72000" tIns="72000" rIns="72000" bIns="72000"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55" name="円/楕円 16"/>
                  <p:cNvSpPr/>
                  <p:nvPr/>
                </p:nvSpPr>
                <p:spPr>
                  <a:xfrm>
                    <a:off x="1547664" y="404665"/>
                    <a:ext cx="4320480" cy="4320480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72000" tIns="72000" rIns="72000" bIns="72000"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31" name="円/楕円 30"/>
                <p:cNvSpPr/>
                <p:nvPr/>
              </p:nvSpPr>
              <p:spPr>
                <a:xfrm>
                  <a:off x="2483768" y="980728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2" name="円/楕円 31"/>
                <p:cNvSpPr/>
                <p:nvPr/>
              </p:nvSpPr>
              <p:spPr>
                <a:xfrm>
                  <a:off x="2915816" y="1844824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3" name="円/楕円 32"/>
                <p:cNvSpPr/>
                <p:nvPr/>
              </p:nvSpPr>
              <p:spPr>
                <a:xfrm>
                  <a:off x="3419872" y="2636912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4" name="円/楕円 33"/>
                <p:cNvSpPr/>
                <p:nvPr/>
              </p:nvSpPr>
              <p:spPr>
                <a:xfrm>
                  <a:off x="3635896" y="2852936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5" name="円/楕円 34"/>
                <p:cNvSpPr/>
                <p:nvPr/>
              </p:nvSpPr>
              <p:spPr>
                <a:xfrm>
                  <a:off x="3923928" y="3068960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6" name="円/楕円 35"/>
                <p:cNvSpPr/>
                <p:nvPr/>
              </p:nvSpPr>
              <p:spPr>
                <a:xfrm>
                  <a:off x="4139952" y="3284984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7" name="円/楕円 36"/>
                <p:cNvSpPr/>
                <p:nvPr/>
              </p:nvSpPr>
              <p:spPr>
                <a:xfrm>
                  <a:off x="4211960" y="3573016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8" name="円/楕円 37"/>
                <p:cNvSpPr/>
                <p:nvPr/>
              </p:nvSpPr>
              <p:spPr>
                <a:xfrm>
                  <a:off x="4572000" y="4653136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9" name="円/楕円 38"/>
                <p:cNvSpPr/>
                <p:nvPr/>
              </p:nvSpPr>
              <p:spPr>
                <a:xfrm>
                  <a:off x="4427984" y="4437112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0" name="円/楕円 39"/>
                <p:cNvSpPr/>
                <p:nvPr/>
              </p:nvSpPr>
              <p:spPr>
                <a:xfrm>
                  <a:off x="4355976" y="4149080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1" name="円/楕円 40"/>
                <p:cNvSpPr/>
                <p:nvPr/>
              </p:nvSpPr>
              <p:spPr>
                <a:xfrm>
                  <a:off x="4355976" y="3861048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2" name="円/楕円 41"/>
                <p:cNvSpPr/>
                <p:nvPr/>
              </p:nvSpPr>
              <p:spPr>
                <a:xfrm>
                  <a:off x="4716016" y="4869160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28" name="円/楕円 27"/>
              <p:cNvSpPr/>
              <p:nvPr/>
            </p:nvSpPr>
            <p:spPr>
              <a:xfrm>
                <a:off x="1763688" y="-99392"/>
                <a:ext cx="5616624" cy="5688632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5" name="テキスト ボックス 24"/>
            <p:cNvSpPr txBox="1"/>
            <p:nvPr/>
          </p:nvSpPr>
          <p:spPr>
            <a:xfrm>
              <a:off x="35496" y="4355812"/>
              <a:ext cx="86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b="1" dirty="0" smtClean="0"/>
                <a:t>1</a:t>
              </a:r>
              <a:endParaRPr kumimoji="1" lang="ja-JP" altLang="en-US" sz="2400" b="1" dirty="0"/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1619672" y="6207695"/>
              <a:ext cx="86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b="1" dirty="0" smtClean="0"/>
                <a:t>12</a:t>
              </a:r>
              <a:endParaRPr kumimoji="1" lang="ja-JP" altLang="en-US" sz="2400" b="1" dirty="0"/>
            </a:p>
          </p:txBody>
        </p:sp>
      </p:grpSp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>
          <a:xfrm>
            <a:off x="6588224" y="6309320"/>
            <a:ext cx="2133600" cy="365125"/>
          </a:xfrm>
        </p:spPr>
        <p:txBody>
          <a:bodyPr/>
          <a:lstStyle/>
          <a:p>
            <a:fld id="{C4FB61E9-98E1-4026-ABE9-B61207DA003D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44016" y="622429"/>
            <a:ext cx="9324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/>
              <a:t>相対的な鉛直流</a:t>
            </a:r>
            <a:r>
              <a:rPr kumimoji="1" lang="ja-JP" altLang="en-US" sz="2400" dirty="0" smtClean="0"/>
              <a:t>　　</a:t>
            </a:r>
            <a:r>
              <a:rPr kumimoji="1" lang="ja-JP" altLang="en-US" sz="2800" dirty="0" smtClean="0">
                <a:solidFill>
                  <a:srgbClr val="FF0000"/>
                </a:solidFill>
              </a:rPr>
              <a:t>上昇流強め</a:t>
            </a:r>
            <a:r>
              <a:rPr kumimoji="1" lang="ja-JP" altLang="en-US" sz="2800" dirty="0" smtClean="0"/>
              <a:t>　</a:t>
            </a:r>
            <a:r>
              <a:rPr kumimoji="1" lang="ja-JP" altLang="en-US" sz="2800" dirty="0" smtClean="0">
                <a:solidFill>
                  <a:srgbClr val="0070C0"/>
                </a:solidFill>
              </a:rPr>
              <a:t>上昇流弱め（下降流？）</a:t>
            </a:r>
            <a:endParaRPr kumimoji="1" lang="ja-JP" altLang="en-US" sz="2800" dirty="0">
              <a:solidFill>
                <a:srgbClr val="0070C0"/>
              </a:solidFill>
            </a:endParaRPr>
          </a:p>
        </p:txBody>
      </p:sp>
      <p:grpSp>
        <p:nvGrpSpPr>
          <p:cNvPr id="9" name="グループ化 21"/>
          <p:cNvGrpSpPr/>
          <p:nvPr/>
        </p:nvGrpSpPr>
        <p:grpSpPr>
          <a:xfrm>
            <a:off x="1835696" y="1237828"/>
            <a:ext cx="7344816" cy="5368235"/>
            <a:chOff x="899592" y="980728"/>
            <a:chExt cx="7344816" cy="5368235"/>
          </a:xfrm>
        </p:grpSpPr>
        <p:grpSp>
          <p:nvGrpSpPr>
            <p:cNvPr id="10" name="グループ化 20"/>
            <p:cNvGrpSpPr/>
            <p:nvPr/>
          </p:nvGrpSpPr>
          <p:grpSpPr>
            <a:xfrm>
              <a:off x="899592" y="1052736"/>
              <a:ext cx="7344816" cy="5296227"/>
              <a:chOff x="899592" y="1093812"/>
              <a:chExt cx="7344816" cy="5296227"/>
            </a:xfrm>
          </p:grpSpPr>
          <p:grpSp>
            <p:nvGrpSpPr>
              <p:cNvPr id="11" name="グループ化 19"/>
              <p:cNvGrpSpPr/>
              <p:nvPr/>
            </p:nvGrpSpPr>
            <p:grpSpPr>
              <a:xfrm>
                <a:off x="899592" y="1093812"/>
                <a:ext cx="6798940" cy="5296227"/>
                <a:chOff x="899592" y="1093812"/>
                <a:chExt cx="6798940" cy="5296227"/>
              </a:xfrm>
            </p:grpSpPr>
            <p:pic>
              <p:nvPicPr>
                <p:cNvPr id="2050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1259632" y="1093812"/>
                  <a:ext cx="6438900" cy="5143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6" name="テキスト ボックス 5"/>
                <p:cNvSpPr txBox="1"/>
                <p:nvPr/>
              </p:nvSpPr>
              <p:spPr>
                <a:xfrm>
                  <a:off x="3347864" y="1167135"/>
                  <a:ext cx="2592288" cy="523220"/>
                </a:xfrm>
                <a:prstGeom prst="rect">
                  <a:avLst/>
                </a:prstGeom>
                <a:noFill/>
                <a:ln w="635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ja-JP" altLang="en-US" sz="2800" dirty="0"/>
                    <a:t>最接近</a:t>
                  </a:r>
                  <a:endParaRPr kumimoji="1" lang="ja-JP" altLang="en-US" sz="2800" dirty="0"/>
                </a:p>
              </p:txBody>
            </p:sp>
            <p:sp>
              <p:nvSpPr>
                <p:cNvPr id="14" name="テキスト ボックス 13"/>
                <p:cNvSpPr txBox="1"/>
                <p:nvPr/>
              </p:nvSpPr>
              <p:spPr>
                <a:xfrm>
                  <a:off x="1403648" y="5805264"/>
                  <a:ext cx="864096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sz="3200" b="1" dirty="0" smtClean="0">
                      <a:solidFill>
                        <a:schemeClr val="accent6"/>
                      </a:solidFill>
                    </a:rPr>
                    <a:t>1</a:t>
                  </a:r>
                  <a:endParaRPr kumimoji="1" lang="ja-JP" altLang="en-US" sz="3200" b="1" dirty="0">
                    <a:solidFill>
                      <a:schemeClr val="accent6"/>
                    </a:solidFill>
                  </a:endParaRPr>
                </a:p>
              </p:txBody>
            </p:sp>
            <p:sp>
              <p:nvSpPr>
                <p:cNvPr id="15" name="テキスト ボックス 14"/>
                <p:cNvSpPr txBox="1"/>
                <p:nvPr/>
              </p:nvSpPr>
              <p:spPr>
                <a:xfrm>
                  <a:off x="899592" y="2132856"/>
                  <a:ext cx="86409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2000" dirty="0" smtClean="0"/>
                    <a:t>15km</a:t>
                  </a:r>
                  <a:endParaRPr kumimoji="1" lang="ja-JP" altLang="en-US" dirty="0"/>
                </a:p>
              </p:txBody>
            </p:sp>
            <p:sp>
              <p:nvSpPr>
                <p:cNvPr id="16" name="テキスト ボックス 15"/>
                <p:cNvSpPr txBox="1"/>
                <p:nvPr/>
              </p:nvSpPr>
              <p:spPr>
                <a:xfrm>
                  <a:off x="899592" y="3212976"/>
                  <a:ext cx="86409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2000" dirty="0" smtClean="0"/>
                    <a:t>10km</a:t>
                  </a:r>
                  <a:endParaRPr kumimoji="1" lang="ja-JP" altLang="en-US" dirty="0"/>
                </a:p>
              </p:txBody>
            </p:sp>
            <p:sp>
              <p:nvSpPr>
                <p:cNvPr id="17" name="テキスト ボックス 16"/>
                <p:cNvSpPr txBox="1"/>
                <p:nvPr/>
              </p:nvSpPr>
              <p:spPr>
                <a:xfrm>
                  <a:off x="1043608" y="4365104"/>
                  <a:ext cx="86409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sz="2000" dirty="0" smtClean="0"/>
                    <a:t>5</a:t>
                  </a:r>
                  <a:r>
                    <a:rPr kumimoji="1" lang="en-US" altLang="ja-JP" sz="2000" dirty="0" smtClean="0"/>
                    <a:t>km</a:t>
                  </a:r>
                  <a:endParaRPr kumimoji="1" lang="ja-JP" altLang="en-US" dirty="0"/>
                </a:p>
              </p:txBody>
            </p:sp>
          </p:grpSp>
          <p:sp>
            <p:nvSpPr>
              <p:cNvPr id="19" name="テキスト ボックス 18"/>
              <p:cNvSpPr txBox="1"/>
              <p:nvPr/>
            </p:nvSpPr>
            <p:spPr>
              <a:xfrm>
                <a:off x="7380312" y="5805264"/>
                <a:ext cx="8640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3200" b="1" dirty="0" smtClean="0">
                    <a:solidFill>
                      <a:schemeClr val="accent6"/>
                    </a:solidFill>
                  </a:rPr>
                  <a:t>12</a:t>
                </a:r>
                <a:endParaRPr kumimoji="1" lang="ja-JP" altLang="en-US" sz="3200" b="1" dirty="0">
                  <a:solidFill>
                    <a:schemeClr val="accent6"/>
                  </a:solidFill>
                </a:endParaRPr>
              </a:p>
            </p:txBody>
          </p:sp>
        </p:grpSp>
        <p:sp>
          <p:nvSpPr>
            <p:cNvPr id="18" name="テキスト ボックス 17"/>
            <p:cNvSpPr txBox="1"/>
            <p:nvPr/>
          </p:nvSpPr>
          <p:spPr>
            <a:xfrm>
              <a:off x="899592" y="980728"/>
              <a:ext cx="20162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dirty="0" smtClean="0"/>
                <a:t>20km</a:t>
              </a:r>
              <a:endParaRPr kumimoji="1" lang="ja-JP" altLang="en-US" sz="2000" dirty="0"/>
            </a:p>
          </p:txBody>
        </p:sp>
      </p:grpSp>
      <p:sp>
        <p:nvSpPr>
          <p:cNvPr id="56" name="テキスト ボックス 55"/>
          <p:cNvSpPr txBox="1"/>
          <p:nvPr/>
        </p:nvSpPr>
        <p:spPr>
          <a:xfrm>
            <a:off x="0" y="0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 smtClean="0"/>
              <a:t>鉛直流を計算②</a:t>
            </a:r>
            <a:endParaRPr lang="en-US" altLang="ja-JP" sz="3600" b="1" dirty="0" smtClean="0"/>
          </a:p>
          <a:p>
            <a:endParaRPr kumimoji="1" lang="ja-JP" altLang="en-US" sz="2000" dirty="0"/>
          </a:p>
        </p:txBody>
      </p:sp>
      <p:cxnSp>
        <p:nvCxnSpPr>
          <p:cNvPr id="58" name="直線コネクタ 57"/>
          <p:cNvCxnSpPr/>
          <p:nvPr/>
        </p:nvCxnSpPr>
        <p:spPr>
          <a:xfrm>
            <a:off x="3707904" y="3645024"/>
            <a:ext cx="2592288" cy="0"/>
          </a:xfrm>
          <a:prstGeom prst="line">
            <a:avLst/>
          </a:prstGeom>
          <a:ln w="698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下矢印 58"/>
          <p:cNvSpPr/>
          <p:nvPr/>
        </p:nvSpPr>
        <p:spPr>
          <a:xfrm>
            <a:off x="4572000" y="4005064"/>
            <a:ext cx="936104" cy="432048"/>
          </a:xfrm>
          <a:prstGeom prst="downArrow">
            <a:avLst/>
          </a:prstGeom>
          <a:ln w="76200">
            <a:solidFill>
              <a:srgbClr val="0505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下矢印 59"/>
          <p:cNvSpPr/>
          <p:nvPr/>
        </p:nvSpPr>
        <p:spPr>
          <a:xfrm rot="10800000">
            <a:off x="4572000" y="2348880"/>
            <a:ext cx="936104" cy="108012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7524328" y="638132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[m/s]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B61E9-98E1-4026-ABE9-B61207DA003D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-36512" y="-27384"/>
            <a:ext cx="61926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 smtClean="0"/>
              <a:t>まとめ（中心付近）</a:t>
            </a:r>
            <a:endParaRPr lang="en-US" altLang="ja-JP" sz="4400" dirty="0" smtClean="0"/>
          </a:p>
          <a:p>
            <a:r>
              <a:rPr lang="ja-JP" altLang="en-US" sz="4400" dirty="0" smtClean="0"/>
              <a:t>考察①</a:t>
            </a:r>
            <a:endParaRPr kumimoji="1" lang="ja-JP" altLang="en-US" sz="4400" dirty="0"/>
          </a:p>
        </p:txBody>
      </p:sp>
      <p:grpSp>
        <p:nvGrpSpPr>
          <p:cNvPr id="35" name="グループ化 34"/>
          <p:cNvGrpSpPr/>
          <p:nvPr/>
        </p:nvGrpSpPr>
        <p:grpSpPr>
          <a:xfrm>
            <a:off x="1979712" y="365755"/>
            <a:ext cx="5040560" cy="6271667"/>
            <a:chOff x="-396552" y="365755"/>
            <a:chExt cx="5040560" cy="6271667"/>
          </a:xfrm>
        </p:grpSpPr>
        <p:grpSp>
          <p:nvGrpSpPr>
            <p:cNvPr id="18" name="グループ化 17"/>
            <p:cNvGrpSpPr/>
            <p:nvPr/>
          </p:nvGrpSpPr>
          <p:grpSpPr>
            <a:xfrm>
              <a:off x="107504" y="365755"/>
              <a:ext cx="4536504" cy="6231597"/>
              <a:chOff x="-1260648" y="365755"/>
              <a:chExt cx="4536504" cy="6231597"/>
            </a:xfrm>
          </p:grpSpPr>
          <p:cxnSp>
            <p:nvCxnSpPr>
              <p:cNvPr id="6" name="直線コネクタ 5"/>
              <p:cNvCxnSpPr/>
              <p:nvPr/>
            </p:nvCxnSpPr>
            <p:spPr>
              <a:xfrm>
                <a:off x="1331640" y="1499593"/>
                <a:ext cx="0" cy="5097759"/>
              </a:xfrm>
              <a:prstGeom prst="line">
                <a:avLst/>
              </a:prstGeom>
              <a:ln w="53975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右矢印 7"/>
              <p:cNvSpPr/>
              <p:nvPr/>
            </p:nvSpPr>
            <p:spPr>
              <a:xfrm rot="10800000">
                <a:off x="1619672" y="3068960"/>
                <a:ext cx="1224136" cy="57606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" name="下矢印 8"/>
              <p:cNvSpPr/>
              <p:nvPr/>
            </p:nvSpPr>
            <p:spPr>
              <a:xfrm rot="10800000">
                <a:off x="1115616" y="4149080"/>
                <a:ext cx="504056" cy="576064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" name="下矢印 9"/>
              <p:cNvSpPr/>
              <p:nvPr/>
            </p:nvSpPr>
            <p:spPr>
              <a:xfrm rot="10800000">
                <a:off x="971601" y="1916831"/>
                <a:ext cx="720080" cy="1080120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" name="テキスト ボックス 11"/>
              <p:cNvSpPr txBox="1"/>
              <p:nvPr/>
            </p:nvSpPr>
            <p:spPr>
              <a:xfrm>
                <a:off x="-1260648" y="3140968"/>
                <a:ext cx="86409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000" dirty="0" smtClean="0"/>
                  <a:t>10km</a:t>
                </a:r>
                <a:endParaRPr kumimoji="1" lang="ja-JP" altLang="en-US" sz="2000" dirty="0"/>
              </a:p>
            </p:txBody>
          </p:sp>
          <p:sp>
            <p:nvSpPr>
              <p:cNvPr id="13" name="円/楕円 12"/>
              <p:cNvSpPr/>
              <p:nvPr/>
            </p:nvSpPr>
            <p:spPr>
              <a:xfrm>
                <a:off x="683568" y="5013176"/>
                <a:ext cx="1224136" cy="1080120"/>
              </a:xfrm>
              <a:prstGeom prst="ellipse">
                <a:avLst/>
              </a:prstGeom>
              <a:solidFill>
                <a:srgbClr val="FF0000">
                  <a:alpha val="63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" name="テキスト ボックス 14"/>
              <p:cNvSpPr txBox="1"/>
              <p:nvPr/>
            </p:nvSpPr>
            <p:spPr>
              <a:xfrm>
                <a:off x="899592" y="365755"/>
                <a:ext cx="93610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2400" dirty="0" smtClean="0"/>
                  <a:t>台風中心</a:t>
                </a:r>
                <a:endParaRPr kumimoji="1" lang="ja-JP" altLang="en-US" sz="2400" dirty="0"/>
              </a:p>
            </p:txBody>
          </p:sp>
          <p:sp>
            <p:nvSpPr>
              <p:cNvPr id="17" name="テキスト ボックス 16"/>
              <p:cNvSpPr txBox="1"/>
              <p:nvPr/>
            </p:nvSpPr>
            <p:spPr>
              <a:xfrm>
                <a:off x="2483768" y="2852936"/>
                <a:ext cx="79208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2400" dirty="0" smtClean="0"/>
                  <a:t>風</a:t>
                </a:r>
                <a:endParaRPr kumimoji="1" lang="ja-JP" altLang="en-US" sz="2400" dirty="0"/>
              </a:p>
            </p:txBody>
          </p:sp>
        </p:grpSp>
        <p:sp>
          <p:nvSpPr>
            <p:cNvPr id="19" name="右矢印 18"/>
            <p:cNvSpPr/>
            <p:nvPr/>
          </p:nvSpPr>
          <p:spPr>
            <a:xfrm>
              <a:off x="1187624" y="3068960"/>
              <a:ext cx="1224136" cy="50405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179512" y="6237312"/>
              <a:ext cx="8640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 smtClean="0"/>
                <a:t>0km</a:t>
              </a:r>
              <a:endParaRPr kumimoji="1" lang="ja-JP" altLang="en-US" sz="2000" dirty="0"/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179512" y="5301208"/>
              <a:ext cx="13597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 smtClean="0"/>
                <a:t>2</a:t>
              </a:r>
              <a:r>
                <a:rPr kumimoji="1" lang="ja-JP" altLang="en-US" sz="2000" dirty="0" smtClean="0"/>
                <a:t>～</a:t>
              </a:r>
              <a:r>
                <a:rPr kumimoji="1" lang="en-US" altLang="ja-JP" sz="2000" dirty="0" smtClean="0"/>
                <a:t>4km</a:t>
              </a:r>
              <a:endParaRPr kumimoji="1" lang="ja-JP" altLang="en-US" sz="2000" dirty="0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1835696" y="6093296"/>
              <a:ext cx="24482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dirty="0" smtClean="0"/>
                <a:t>ウォームコア</a:t>
              </a:r>
              <a:endParaRPr kumimoji="1" lang="ja-JP" altLang="en-US" sz="2400" dirty="0"/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1619672" y="2257708"/>
              <a:ext cx="21602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800" dirty="0" smtClean="0"/>
                <a:t>強上昇流</a:t>
              </a:r>
              <a:endParaRPr kumimoji="1" lang="ja-JP" altLang="en-US" sz="2800" dirty="0"/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1835696" y="4365104"/>
              <a:ext cx="1800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800" dirty="0" smtClean="0"/>
                <a:t>弱上昇流</a:t>
              </a:r>
              <a:endParaRPr kumimoji="1" lang="ja-JP" altLang="en-US" sz="2800" dirty="0"/>
            </a:p>
          </p:txBody>
        </p:sp>
        <p:sp>
          <p:nvSpPr>
            <p:cNvPr id="27" name="フリーフォーム 26"/>
            <p:cNvSpPr/>
            <p:nvPr/>
          </p:nvSpPr>
          <p:spPr>
            <a:xfrm rot="20062067">
              <a:off x="840844" y="1213449"/>
              <a:ext cx="3495460" cy="1855227"/>
            </a:xfrm>
            <a:custGeom>
              <a:avLst/>
              <a:gdLst>
                <a:gd name="connsiteX0" fmla="*/ 0 w 7157085"/>
                <a:gd name="connsiteY0" fmla="*/ 529590 h 4238625"/>
                <a:gd name="connsiteX1" fmla="*/ 4446270 w 7157085"/>
                <a:gd name="connsiteY1" fmla="*/ 518160 h 4238625"/>
                <a:gd name="connsiteX2" fmla="*/ 6720840 w 7157085"/>
                <a:gd name="connsiteY2" fmla="*/ 3638550 h 4238625"/>
                <a:gd name="connsiteX3" fmla="*/ 7063740 w 7157085"/>
                <a:gd name="connsiteY3" fmla="*/ 4118610 h 423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7085" h="4238625">
                  <a:moveTo>
                    <a:pt x="0" y="529590"/>
                  </a:moveTo>
                  <a:cubicBezTo>
                    <a:pt x="1663065" y="264795"/>
                    <a:pt x="3326130" y="0"/>
                    <a:pt x="4446270" y="518160"/>
                  </a:cubicBezTo>
                  <a:cubicBezTo>
                    <a:pt x="5566410" y="1036320"/>
                    <a:pt x="6284595" y="3038475"/>
                    <a:pt x="6720840" y="3638550"/>
                  </a:cubicBezTo>
                  <a:cubicBezTo>
                    <a:pt x="7157085" y="4238625"/>
                    <a:pt x="7110412" y="4178617"/>
                    <a:pt x="7063740" y="4118610"/>
                  </a:cubicBezTo>
                </a:path>
              </a:pathLst>
            </a:custGeom>
            <a:ln w="66675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-396552" y="1732746"/>
              <a:ext cx="21602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000" dirty="0" smtClean="0"/>
                <a:t>圏界面</a:t>
              </a:r>
              <a:r>
                <a:rPr lang="ja-JP" altLang="en-US" sz="2000" dirty="0" smtClean="0"/>
                <a:t>高度</a:t>
              </a:r>
              <a:endParaRPr kumimoji="1" lang="ja-JP" altLang="en-US" sz="2000" dirty="0"/>
            </a:p>
          </p:txBody>
        </p:sp>
        <p:sp>
          <p:nvSpPr>
            <p:cNvPr id="31" name="右矢印 30"/>
            <p:cNvSpPr/>
            <p:nvPr/>
          </p:nvSpPr>
          <p:spPr>
            <a:xfrm>
              <a:off x="2915816" y="1052736"/>
              <a:ext cx="1368152" cy="57606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右矢印 31"/>
            <p:cNvSpPr/>
            <p:nvPr/>
          </p:nvSpPr>
          <p:spPr>
            <a:xfrm rot="10800000">
              <a:off x="1043609" y="1052736"/>
              <a:ext cx="1368151" cy="57606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右矢印 32"/>
            <p:cNvSpPr/>
            <p:nvPr/>
          </p:nvSpPr>
          <p:spPr>
            <a:xfrm>
              <a:off x="1691680" y="3717032"/>
              <a:ext cx="648072" cy="43204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右矢印 33"/>
            <p:cNvSpPr/>
            <p:nvPr/>
          </p:nvSpPr>
          <p:spPr>
            <a:xfrm rot="10800000">
              <a:off x="2987825" y="3717031"/>
              <a:ext cx="648072" cy="43204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6" name="テキスト ボックス 35"/>
          <p:cNvSpPr txBox="1"/>
          <p:nvPr/>
        </p:nvSpPr>
        <p:spPr>
          <a:xfrm>
            <a:off x="7272808" y="4149080"/>
            <a:ext cx="1907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低気圧性回転</a:t>
            </a:r>
            <a:endParaRPr kumimoji="1" lang="ja-JP" altLang="en-US" sz="2800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7272808" y="1394773"/>
            <a:ext cx="1907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/>
              <a:t>高</a:t>
            </a:r>
            <a:r>
              <a:rPr kumimoji="1" lang="ja-JP" altLang="en-US" sz="2800" dirty="0" smtClean="0"/>
              <a:t>気圧性回転</a:t>
            </a:r>
            <a:endParaRPr kumimoji="1" lang="ja-JP" altLang="en-US" sz="2800" dirty="0"/>
          </a:p>
        </p:txBody>
      </p:sp>
      <p:grpSp>
        <p:nvGrpSpPr>
          <p:cNvPr id="38" name="グループ化 37"/>
          <p:cNvGrpSpPr/>
          <p:nvPr/>
        </p:nvGrpSpPr>
        <p:grpSpPr>
          <a:xfrm>
            <a:off x="-828600" y="2708920"/>
            <a:ext cx="5112568" cy="4032448"/>
            <a:chOff x="-828600" y="2708920"/>
            <a:chExt cx="5112568" cy="4032448"/>
          </a:xfrm>
        </p:grpSpPr>
        <p:sp>
          <p:nvSpPr>
            <p:cNvPr id="39" name="爆発 1 38"/>
            <p:cNvSpPr/>
            <p:nvPr/>
          </p:nvSpPr>
          <p:spPr>
            <a:xfrm>
              <a:off x="-828600" y="2708920"/>
              <a:ext cx="5112568" cy="4032448"/>
            </a:xfrm>
            <a:prstGeom prst="irregularSeal1">
              <a:avLst/>
            </a:prstGeom>
            <a:solidFill>
              <a:srgbClr val="FFC000">
                <a:alpha val="54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251520" y="3789040"/>
              <a:ext cx="316835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800" dirty="0" smtClean="0"/>
                <a:t>強内向き風により，</a:t>
              </a:r>
              <a:endParaRPr kumimoji="1" lang="en-US" altLang="ja-JP" sz="2800" dirty="0" smtClean="0"/>
            </a:p>
            <a:p>
              <a:pPr algn="ctr"/>
              <a:r>
                <a:rPr kumimoji="1" lang="ja-JP" altLang="en-US" sz="2800" dirty="0" smtClean="0"/>
                <a:t>循環強められてる</a:t>
              </a:r>
              <a:endParaRPr kumimoji="1" lang="en-US" altLang="ja-JP" sz="2800" dirty="0" smtClean="0"/>
            </a:p>
            <a:p>
              <a:pPr algn="ctr"/>
              <a:r>
                <a:rPr kumimoji="1" lang="en-US" altLang="ja-JP" sz="2800" dirty="0" smtClean="0"/>
                <a:t>OR</a:t>
              </a:r>
            </a:p>
            <a:p>
              <a:pPr algn="ctr"/>
              <a:r>
                <a:rPr kumimoji="1" lang="ja-JP" altLang="en-US" sz="2800" dirty="0" smtClean="0"/>
                <a:t>維持されてる</a:t>
              </a:r>
              <a:endParaRPr kumimoji="1" lang="ja-JP" altLang="en-US" sz="28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B61E9-98E1-4026-ABE9-B61207DA003D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-36512" y="-27384"/>
            <a:ext cx="61926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 smtClean="0"/>
              <a:t>まとめ（中心付近）</a:t>
            </a:r>
            <a:endParaRPr lang="en-US" altLang="ja-JP" sz="4400" dirty="0" smtClean="0"/>
          </a:p>
          <a:p>
            <a:r>
              <a:rPr lang="ja-JP" altLang="en-US" sz="4400" dirty="0" smtClean="0"/>
              <a:t>考察②</a:t>
            </a:r>
            <a:endParaRPr kumimoji="1" lang="ja-JP" altLang="en-US" sz="4400" dirty="0"/>
          </a:p>
        </p:txBody>
      </p:sp>
      <p:grpSp>
        <p:nvGrpSpPr>
          <p:cNvPr id="4" name="グループ化 34"/>
          <p:cNvGrpSpPr/>
          <p:nvPr/>
        </p:nvGrpSpPr>
        <p:grpSpPr>
          <a:xfrm>
            <a:off x="1979712" y="365755"/>
            <a:ext cx="5040560" cy="6271667"/>
            <a:chOff x="-396552" y="365755"/>
            <a:chExt cx="5040560" cy="6271667"/>
          </a:xfrm>
        </p:grpSpPr>
        <p:grpSp>
          <p:nvGrpSpPr>
            <p:cNvPr id="5" name="グループ化 17"/>
            <p:cNvGrpSpPr/>
            <p:nvPr/>
          </p:nvGrpSpPr>
          <p:grpSpPr>
            <a:xfrm>
              <a:off x="107504" y="365755"/>
              <a:ext cx="4536504" cy="6231597"/>
              <a:chOff x="-1260648" y="365755"/>
              <a:chExt cx="4536504" cy="6231597"/>
            </a:xfrm>
          </p:grpSpPr>
          <p:cxnSp>
            <p:nvCxnSpPr>
              <p:cNvPr id="6" name="直線コネクタ 5"/>
              <p:cNvCxnSpPr/>
              <p:nvPr/>
            </p:nvCxnSpPr>
            <p:spPr>
              <a:xfrm>
                <a:off x="1331640" y="1499593"/>
                <a:ext cx="0" cy="5097759"/>
              </a:xfrm>
              <a:prstGeom prst="line">
                <a:avLst/>
              </a:prstGeom>
              <a:ln w="53975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右矢印 7"/>
              <p:cNvSpPr/>
              <p:nvPr/>
            </p:nvSpPr>
            <p:spPr>
              <a:xfrm rot="10800000">
                <a:off x="1619672" y="3068960"/>
                <a:ext cx="1224136" cy="57606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" name="下矢印 8"/>
              <p:cNvSpPr/>
              <p:nvPr/>
            </p:nvSpPr>
            <p:spPr>
              <a:xfrm>
                <a:off x="971600" y="4005064"/>
                <a:ext cx="720080" cy="648072"/>
              </a:xfrm>
              <a:prstGeom prst="downArrow">
                <a:avLst/>
              </a:prstGeom>
              <a:ln w="114300">
                <a:solidFill>
                  <a:srgbClr val="0505B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" name="下矢印 9"/>
              <p:cNvSpPr/>
              <p:nvPr/>
            </p:nvSpPr>
            <p:spPr>
              <a:xfrm rot="10800000">
                <a:off x="971601" y="1916831"/>
                <a:ext cx="720080" cy="1080120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" name="テキスト ボックス 11"/>
              <p:cNvSpPr txBox="1"/>
              <p:nvPr/>
            </p:nvSpPr>
            <p:spPr>
              <a:xfrm>
                <a:off x="-1260648" y="3140968"/>
                <a:ext cx="86409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000" dirty="0" smtClean="0"/>
                  <a:t>10km</a:t>
                </a:r>
                <a:endParaRPr kumimoji="1" lang="ja-JP" altLang="en-US" sz="2000" dirty="0"/>
              </a:p>
            </p:txBody>
          </p:sp>
          <p:sp>
            <p:nvSpPr>
              <p:cNvPr id="13" name="円/楕円 12"/>
              <p:cNvSpPr/>
              <p:nvPr/>
            </p:nvSpPr>
            <p:spPr>
              <a:xfrm>
                <a:off x="683568" y="5013176"/>
                <a:ext cx="1224136" cy="1080120"/>
              </a:xfrm>
              <a:prstGeom prst="ellipse">
                <a:avLst/>
              </a:prstGeom>
              <a:solidFill>
                <a:srgbClr val="FF0000">
                  <a:alpha val="63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" name="テキスト ボックス 14"/>
              <p:cNvSpPr txBox="1"/>
              <p:nvPr/>
            </p:nvSpPr>
            <p:spPr>
              <a:xfrm>
                <a:off x="899592" y="365755"/>
                <a:ext cx="93610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2400" dirty="0" smtClean="0"/>
                  <a:t>台風中心</a:t>
                </a:r>
                <a:endParaRPr kumimoji="1" lang="ja-JP" altLang="en-US" sz="2400" dirty="0"/>
              </a:p>
            </p:txBody>
          </p:sp>
          <p:sp>
            <p:nvSpPr>
              <p:cNvPr id="17" name="テキスト ボックス 16"/>
              <p:cNvSpPr txBox="1"/>
              <p:nvPr/>
            </p:nvSpPr>
            <p:spPr>
              <a:xfrm>
                <a:off x="2483768" y="2852936"/>
                <a:ext cx="79208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2400" dirty="0" smtClean="0"/>
                  <a:t>風</a:t>
                </a:r>
                <a:endParaRPr kumimoji="1" lang="ja-JP" altLang="en-US" sz="2400" dirty="0"/>
              </a:p>
            </p:txBody>
          </p:sp>
        </p:grpSp>
        <p:sp>
          <p:nvSpPr>
            <p:cNvPr id="19" name="右矢印 18"/>
            <p:cNvSpPr/>
            <p:nvPr/>
          </p:nvSpPr>
          <p:spPr>
            <a:xfrm>
              <a:off x="1187624" y="3068960"/>
              <a:ext cx="1224136" cy="50405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179512" y="6237312"/>
              <a:ext cx="8640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 smtClean="0"/>
                <a:t>0km</a:t>
              </a:r>
              <a:endParaRPr kumimoji="1" lang="ja-JP" altLang="en-US" sz="2000" dirty="0"/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179512" y="5301208"/>
              <a:ext cx="13597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 smtClean="0"/>
                <a:t>2</a:t>
              </a:r>
              <a:r>
                <a:rPr kumimoji="1" lang="ja-JP" altLang="en-US" sz="2000" dirty="0" smtClean="0"/>
                <a:t>～</a:t>
              </a:r>
              <a:r>
                <a:rPr kumimoji="1" lang="en-US" altLang="ja-JP" sz="2000" dirty="0" smtClean="0"/>
                <a:t>4km</a:t>
              </a:r>
              <a:endParaRPr kumimoji="1" lang="ja-JP" altLang="en-US" sz="2000" dirty="0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1835696" y="6093296"/>
              <a:ext cx="24482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dirty="0" smtClean="0"/>
                <a:t>ウォームコア</a:t>
              </a:r>
              <a:endParaRPr kumimoji="1" lang="ja-JP" altLang="en-US" sz="2400" dirty="0"/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1619672" y="2257708"/>
              <a:ext cx="21602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800" dirty="0" smtClean="0"/>
                <a:t>強上昇流</a:t>
              </a:r>
              <a:endParaRPr kumimoji="1" lang="ja-JP" altLang="en-US" sz="2800" dirty="0"/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1835696" y="4633972"/>
              <a:ext cx="1800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800" dirty="0" smtClean="0"/>
                <a:t>下降流</a:t>
              </a:r>
              <a:endParaRPr kumimoji="1" lang="ja-JP" altLang="en-US" sz="2800" dirty="0"/>
            </a:p>
          </p:txBody>
        </p:sp>
        <p:sp>
          <p:nvSpPr>
            <p:cNvPr id="27" name="フリーフォーム 26"/>
            <p:cNvSpPr/>
            <p:nvPr/>
          </p:nvSpPr>
          <p:spPr>
            <a:xfrm rot="20062067">
              <a:off x="840844" y="1213449"/>
              <a:ext cx="3495460" cy="1855227"/>
            </a:xfrm>
            <a:custGeom>
              <a:avLst/>
              <a:gdLst>
                <a:gd name="connsiteX0" fmla="*/ 0 w 7157085"/>
                <a:gd name="connsiteY0" fmla="*/ 529590 h 4238625"/>
                <a:gd name="connsiteX1" fmla="*/ 4446270 w 7157085"/>
                <a:gd name="connsiteY1" fmla="*/ 518160 h 4238625"/>
                <a:gd name="connsiteX2" fmla="*/ 6720840 w 7157085"/>
                <a:gd name="connsiteY2" fmla="*/ 3638550 h 4238625"/>
                <a:gd name="connsiteX3" fmla="*/ 7063740 w 7157085"/>
                <a:gd name="connsiteY3" fmla="*/ 4118610 h 423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7085" h="4238625">
                  <a:moveTo>
                    <a:pt x="0" y="529590"/>
                  </a:moveTo>
                  <a:cubicBezTo>
                    <a:pt x="1663065" y="264795"/>
                    <a:pt x="3326130" y="0"/>
                    <a:pt x="4446270" y="518160"/>
                  </a:cubicBezTo>
                  <a:cubicBezTo>
                    <a:pt x="5566410" y="1036320"/>
                    <a:pt x="6284595" y="3038475"/>
                    <a:pt x="6720840" y="3638550"/>
                  </a:cubicBezTo>
                  <a:cubicBezTo>
                    <a:pt x="7157085" y="4238625"/>
                    <a:pt x="7110412" y="4178617"/>
                    <a:pt x="7063740" y="4118610"/>
                  </a:cubicBezTo>
                </a:path>
              </a:pathLst>
            </a:custGeom>
            <a:ln w="66675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-396552" y="1732746"/>
              <a:ext cx="21602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000" dirty="0" smtClean="0"/>
                <a:t>圏界面</a:t>
              </a:r>
              <a:r>
                <a:rPr lang="ja-JP" altLang="en-US" sz="2000" dirty="0" smtClean="0"/>
                <a:t>高度</a:t>
              </a:r>
              <a:endParaRPr kumimoji="1" lang="ja-JP" altLang="en-US" sz="2000" dirty="0"/>
            </a:p>
          </p:txBody>
        </p:sp>
        <p:sp>
          <p:nvSpPr>
            <p:cNvPr id="31" name="右矢印 30"/>
            <p:cNvSpPr/>
            <p:nvPr/>
          </p:nvSpPr>
          <p:spPr>
            <a:xfrm>
              <a:off x="2915816" y="1052736"/>
              <a:ext cx="1368152" cy="57606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右矢印 31"/>
            <p:cNvSpPr/>
            <p:nvPr/>
          </p:nvSpPr>
          <p:spPr>
            <a:xfrm rot="10800000">
              <a:off x="1043609" y="1052736"/>
              <a:ext cx="1368151" cy="57606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右矢印 32"/>
            <p:cNvSpPr/>
            <p:nvPr/>
          </p:nvSpPr>
          <p:spPr>
            <a:xfrm>
              <a:off x="1691680" y="3717032"/>
              <a:ext cx="648072" cy="43204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右矢印 33"/>
            <p:cNvSpPr/>
            <p:nvPr/>
          </p:nvSpPr>
          <p:spPr>
            <a:xfrm rot="10800000">
              <a:off x="2987825" y="3717031"/>
              <a:ext cx="648072" cy="43204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6" name="テキスト ボックス 35"/>
          <p:cNvSpPr txBox="1"/>
          <p:nvPr/>
        </p:nvSpPr>
        <p:spPr>
          <a:xfrm>
            <a:off x="7272808" y="4149080"/>
            <a:ext cx="1907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低気圧性回転</a:t>
            </a:r>
            <a:endParaRPr kumimoji="1" lang="ja-JP" altLang="en-US" sz="2800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7272808" y="1394773"/>
            <a:ext cx="1907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/>
              <a:t>高</a:t>
            </a:r>
            <a:r>
              <a:rPr kumimoji="1" lang="ja-JP" altLang="en-US" sz="2800" dirty="0" smtClean="0"/>
              <a:t>気圧性回転</a:t>
            </a:r>
            <a:endParaRPr kumimoji="1" lang="ja-JP" altLang="en-US" sz="2800" dirty="0"/>
          </a:p>
        </p:txBody>
      </p:sp>
      <p:grpSp>
        <p:nvGrpSpPr>
          <p:cNvPr id="35" name="グループ化 34"/>
          <p:cNvGrpSpPr/>
          <p:nvPr/>
        </p:nvGrpSpPr>
        <p:grpSpPr>
          <a:xfrm>
            <a:off x="-828600" y="2708920"/>
            <a:ext cx="5184576" cy="3240360"/>
            <a:chOff x="-828600" y="2708920"/>
            <a:chExt cx="5184576" cy="3240360"/>
          </a:xfrm>
        </p:grpSpPr>
        <p:sp>
          <p:nvSpPr>
            <p:cNvPr id="29" name="爆発 1 28"/>
            <p:cNvSpPr/>
            <p:nvPr/>
          </p:nvSpPr>
          <p:spPr>
            <a:xfrm>
              <a:off x="-828600" y="2708920"/>
              <a:ext cx="5112568" cy="3240360"/>
            </a:xfrm>
            <a:prstGeom prst="irregularSeal1">
              <a:avLst/>
            </a:prstGeom>
            <a:solidFill>
              <a:srgbClr val="FFC000">
                <a:alpha val="54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107504" y="3843045"/>
              <a:ext cx="424847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800" dirty="0" smtClean="0"/>
                <a:t>断熱圧縮による加熱で</a:t>
              </a:r>
              <a:endParaRPr kumimoji="1" lang="en-US" altLang="ja-JP" sz="2800" dirty="0" smtClean="0"/>
            </a:p>
            <a:p>
              <a:r>
                <a:rPr kumimoji="1" lang="ja-JP" altLang="en-US" sz="2800" dirty="0" smtClean="0"/>
                <a:t>ウォームコア形成！！</a:t>
              </a:r>
              <a:endParaRPr kumimoji="1" lang="ja-JP" altLang="en-US" sz="28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B61E9-98E1-4026-ABE9-B61207DA003D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07504" y="67271"/>
            <a:ext cx="37444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 smtClean="0"/>
              <a:t>はじめに</a:t>
            </a:r>
            <a:endParaRPr kumimoji="1" lang="ja-JP" altLang="en-US" sz="4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940152" y="1208946"/>
            <a:ext cx="273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(</a:t>
            </a:r>
            <a:r>
              <a:rPr lang="en-US" altLang="ja-JP" sz="2000" dirty="0" err="1" smtClean="0"/>
              <a:t>Teshiba</a:t>
            </a:r>
            <a:r>
              <a:rPr lang="en-US" altLang="ja-JP" sz="2000" dirty="0" smtClean="0"/>
              <a:t> et al.,2005)</a:t>
            </a:r>
          </a:p>
          <a:p>
            <a:r>
              <a:rPr lang="en-US" altLang="ja-JP" sz="2000" dirty="0" smtClean="0"/>
              <a:t>(Chou </a:t>
            </a:r>
            <a:r>
              <a:rPr lang="en-US" altLang="ja-JP" sz="2000" dirty="0" smtClean="0"/>
              <a:t>et al.,</a:t>
            </a:r>
            <a:r>
              <a:rPr lang="en-US" altLang="ja-JP" sz="2000" dirty="0" smtClean="0"/>
              <a:t>2010)</a:t>
            </a:r>
            <a:endParaRPr kumimoji="1" lang="ja-JP" altLang="en-US" sz="2000" dirty="0"/>
          </a:p>
        </p:txBody>
      </p:sp>
      <p:grpSp>
        <p:nvGrpSpPr>
          <p:cNvPr id="9" name="グループ化 8"/>
          <p:cNvGrpSpPr/>
          <p:nvPr/>
        </p:nvGrpSpPr>
        <p:grpSpPr>
          <a:xfrm>
            <a:off x="395536" y="4149081"/>
            <a:ext cx="8280920" cy="2016224"/>
            <a:chOff x="395536" y="4077072"/>
            <a:chExt cx="8280920" cy="2448272"/>
          </a:xfrm>
        </p:grpSpPr>
        <p:sp>
          <p:nvSpPr>
            <p:cNvPr id="7" name="角丸四角形 6"/>
            <p:cNvSpPr/>
            <p:nvPr/>
          </p:nvSpPr>
          <p:spPr>
            <a:xfrm>
              <a:off x="395536" y="4077072"/>
              <a:ext cx="8280920" cy="244827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611560" y="4164509"/>
              <a:ext cx="7776864" cy="2279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3600" dirty="0" smtClean="0"/>
                <a:t>＜目的＞</a:t>
              </a:r>
              <a:endParaRPr lang="en-US" altLang="ja-JP" sz="3600" dirty="0" smtClean="0"/>
            </a:p>
            <a:p>
              <a:r>
                <a:rPr kumimoji="1" lang="ja-JP" altLang="en-US" sz="3200" dirty="0" smtClean="0"/>
                <a:t>　直接観測により得られたデータをもとに，</a:t>
              </a:r>
              <a:endParaRPr kumimoji="1" lang="en-US" altLang="ja-JP" sz="3200" dirty="0" smtClean="0"/>
            </a:p>
            <a:p>
              <a:r>
                <a:rPr kumimoji="1" lang="ja-JP" altLang="en-US" sz="3200" dirty="0" smtClean="0"/>
                <a:t>　</a:t>
              </a:r>
              <a:r>
                <a:rPr kumimoji="1" lang="ja-JP" altLang="en-US" sz="4800" dirty="0" smtClean="0">
                  <a:solidFill>
                    <a:srgbClr val="FF0000"/>
                  </a:solidFill>
                </a:rPr>
                <a:t>台風の構造を明らかにする</a:t>
              </a:r>
              <a:endParaRPr kumimoji="1" lang="ja-JP" altLang="en-US" sz="3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グループ化 14"/>
          <p:cNvGrpSpPr/>
          <p:nvPr/>
        </p:nvGrpSpPr>
        <p:grpSpPr>
          <a:xfrm>
            <a:off x="35496" y="2132856"/>
            <a:ext cx="9144000" cy="1440160"/>
            <a:chOff x="251520" y="2204864"/>
            <a:chExt cx="8373294" cy="1440160"/>
          </a:xfrm>
        </p:grpSpPr>
        <p:grpSp>
          <p:nvGrpSpPr>
            <p:cNvPr id="12" name="グループ化 11"/>
            <p:cNvGrpSpPr/>
            <p:nvPr/>
          </p:nvGrpSpPr>
          <p:grpSpPr>
            <a:xfrm>
              <a:off x="251520" y="2416457"/>
              <a:ext cx="8373294" cy="1228567"/>
              <a:chOff x="323528" y="2416457"/>
              <a:chExt cx="8373294" cy="1228567"/>
            </a:xfrm>
          </p:grpSpPr>
          <p:sp>
            <p:nvSpPr>
              <p:cNvPr id="6" name="テキスト ボックス 5"/>
              <p:cNvSpPr txBox="1"/>
              <p:nvPr/>
            </p:nvSpPr>
            <p:spPr>
              <a:xfrm>
                <a:off x="323528" y="2629361"/>
                <a:ext cx="837329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800" dirty="0" smtClean="0"/>
                  <a:t>2011</a:t>
                </a:r>
                <a:r>
                  <a:rPr lang="ja-JP" altLang="en-US" sz="2800" dirty="0" smtClean="0"/>
                  <a:t>年</a:t>
                </a:r>
                <a:r>
                  <a:rPr lang="en-US" altLang="ja-JP" sz="2800" dirty="0" smtClean="0"/>
                  <a:t>6</a:t>
                </a:r>
                <a:r>
                  <a:rPr lang="ja-JP" altLang="en-US" sz="2800" dirty="0" smtClean="0"/>
                  <a:t>月</a:t>
                </a:r>
                <a:r>
                  <a:rPr lang="en-US" altLang="ja-JP" sz="2800" dirty="0" smtClean="0"/>
                  <a:t>24</a:t>
                </a:r>
                <a:r>
                  <a:rPr lang="ja-JP" altLang="en-US" sz="2800" dirty="0" smtClean="0"/>
                  <a:t>～</a:t>
                </a:r>
                <a:r>
                  <a:rPr lang="en-US" altLang="ja-JP" sz="2800" dirty="0" smtClean="0"/>
                  <a:t>25</a:t>
                </a:r>
                <a:r>
                  <a:rPr lang="ja-JP" altLang="en-US" sz="2800" dirty="0" smtClean="0"/>
                  <a:t>日，東シナ海で</a:t>
                </a:r>
                <a:endParaRPr lang="en-US" altLang="ja-JP" sz="2800" dirty="0" smtClean="0"/>
              </a:p>
              <a:p>
                <a:r>
                  <a:rPr lang="ja-JP" altLang="en-US" sz="3200" dirty="0" smtClean="0">
                    <a:solidFill>
                      <a:srgbClr val="FD6231"/>
                    </a:solidFill>
                  </a:rPr>
                  <a:t>ラジオゾンデ</a:t>
                </a:r>
                <a:r>
                  <a:rPr lang="ja-JP" altLang="en-US" sz="2400" dirty="0" smtClean="0"/>
                  <a:t>によって</a:t>
                </a:r>
                <a:r>
                  <a:rPr lang="ja-JP" altLang="en-US" sz="3200" dirty="0" smtClean="0">
                    <a:solidFill>
                      <a:srgbClr val="0505BB"/>
                    </a:solidFill>
                  </a:rPr>
                  <a:t>台風</a:t>
                </a:r>
                <a:r>
                  <a:rPr lang="ja-JP" altLang="en-US" sz="2400" dirty="0" smtClean="0"/>
                  <a:t>を</a:t>
                </a:r>
                <a:r>
                  <a:rPr lang="ja-JP" altLang="en-US" sz="3200" dirty="0" smtClean="0">
                    <a:solidFill>
                      <a:srgbClr val="FF0000"/>
                    </a:solidFill>
                  </a:rPr>
                  <a:t>高頻度</a:t>
                </a:r>
                <a:r>
                  <a:rPr lang="ja-JP" altLang="en-US" sz="2400" dirty="0" smtClean="0"/>
                  <a:t>に</a:t>
                </a:r>
                <a:r>
                  <a:rPr lang="ja-JP" altLang="en-US" sz="3200" dirty="0" smtClean="0">
                    <a:solidFill>
                      <a:srgbClr val="FF3399"/>
                    </a:solidFill>
                  </a:rPr>
                  <a:t>上空</a:t>
                </a:r>
                <a:r>
                  <a:rPr lang="ja-JP" altLang="en-US" sz="2400" dirty="0" smtClean="0"/>
                  <a:t>まで</a:t>
                </a:r>
                <a:r>
                  <a:rPr lang="ja-JP" altLang="en-US" sz="3200" dirty="0" smtClean="0">
                    <a:solidFill>
                      <a:srgbClr val="00B050"/>
                    </a:solidFill>
                  </a:rPr>
                  <a:t>直接観測</a:t>
                </a:r>
                <a:endParaRPr lang="en-US" altLang="ja-JP" sz="2400" dirty="0" smtClean="0">
                  <a:solidFill>
                    <a:srgbClr val="00B050"/>
                  </a:solidFill>
                </a:endParaRPr>
              </a:p>
            </p:txBody>
          </p:sp>
          <p:sp>
            <p:nvSpPr>
              <p:cNvPr id="11" name="テキスト ボックス 10"/>
              <p:cNvSpPr txBox="1"/>
              <p:nvPr/>
            </p:nvSpPr>
            <p:spPr>
              <a:xfrm rot="577112">
                <a:off x="5909062" y="2416457"/>
                <a:ext cx="259228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4000" dirty="0" smtClean="0">
                    <a:solidFill>
                      <a:srgbClr val="FD6231"/>
                    </a:solidFill>
                    <a:latin typeface="HGP創英角ﾎﾟｯﾌﾟ体" pitchFamily="50" charset="-128"/>
                    <a:ea typeface="HGP創英角ﾎﾟｯﾌﾟ体" pitchFamily="50" charset="-128"/>
                  </a:rPr>
                  <a:t>NEW!!!!!!!</a:t>
                </a:r>
                <a:endParaRPr kumimoji="1" lang="ja-JP" altLang="en-US" sz="4000" dirty="0">
                  <a:solidFill>
                    <a:srgbClr val="FD6231"/>
                  </a:solidFill>
                  <a:latin typeface="HGP創英角ﾎﾟｯﾌﾟ体" pitchFamily="50" charset="-128"/>
                  <a:ea typeface="HGP創英角ﾎﾟｯﾌﾟ体" pitchFamily="50" charset="-128"/>
                </a:endParaRPr>
              </a:p>
            </p:txBody>
          </p:sp>
        </p:grpSp>
        <p:sp>
          <p:nvSpPr>
            <p:cNvPr id="14" name="テキスト ボックス 13"/>
            <p:cNvSpPr txBox="1"/>
            <p:nvPr/>
          </p:nvSpPr>
          <p:spPr>
            <a:xfrm>
              <a:off x="251520" y="2204864"/>
              <a:ext cx="38164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dirty="0" smtClean="0">
                  <a:solidFill>
                    <a:srgbClr val="92D050"/>
                  </a:solidFill>
                </a:rPr>
                <a:t>●</a:t>
              </a:r>
              <a:r>
                <a:rPr kumimoji="1" lang="ja-JP" altLang="en-US" sz="2400" dirty="0" smtClean="0"/>
                <a:t>自分の研究</a:t>
              </a:r>
              <a:r>
                <a:rPr kumimoji="1" lang="ja-JP" altLang="en-US" sz="2400" dirty="0" smtClean="0">
                  <a:solidFill>
                    <a:srgbClr val="92D050"/>
                  </a:solidFill>
                </a:rPr>
                <a:t>●</a:t>
              </a:r>
              <a:endParaRPr kumimoji="1" lang="ja-JP" altLang="en-US" sz="2400" dirty="0">
                <a:solidFill>
                  <a:srgbClr val="92D050"/>
                </a:solidFill>
              </a:endParaRPr>
            </a:p>
          </p:txBody>
        </p:sp>
      </p:grpSp>
      <p:sp>
        <p:nvSpPr>
          <p:cNvPr id="13" name="テキスト ボックス 12"/>
          <p:cNvSpPr txBox="1"/>
          <p:nvPr/>
        </p:nvSpPr>
        <p:spPr>
          <a:xfrm>
            <a:off x="539552" y="1052736"/>
            <a:ext cx="5544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・先行研究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　　間接的，低高度，時間間隔大</a:t>
            </a:r>
            <a:endParaRPr kumimoji="1" lang="ja-JP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B61E9-98E1-4026-ABE9-B61207DA003D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1520" y="260648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/>
              <a:t>参考文献</a:t>
            </a:r>
            <a:endParaRPr kumimoji="1" lang="ja-JP" altLang="en-US" sz="40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55576" y="1268760"/>
            <a:ext cx="76328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1)</a:t>
            </a:r>
            <a:r>
              <a:rPr lang="en-US" altLang="ja-JP" dirty="0" err="1" smtClean="0"/>
              <a:t>Teshiba,M.Fujita,H.Hashiguchi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H.Shibagaki</a:t>
            </a:r>
            <a:r>
              <a:rPr lang="en-US" altLang="ja-JP" dirty="0" smtClean="0"/>
              <a:t>, Y. Yamanaka, M. and </a:t>
            </a:r>
            <a:r>
              <a:rPr lang="en-US" altLang="ja-JP" dirty="0" err="1" smtClean="0"/>
              <a:t>Fukao,S</a:t>
            </a:r>
            <a:r>
              <a:rPr lang="en-US" altLang="ja-JP" dirty="0" smtClean="0"/>
              <a:t>.(2005), Detailed structure within a tropical cyclone ‘‘eye’’, </a:t>
            </a:r>
            <a:r>
              <a:rPr lang="en-US" altLang="ja-JP" i="1" dirty="0" err="1" smtClean="0"/>
              <a:t>Geophys</a:t>
            </a:r>
            <a:r>
              <a:rPr lang="en-US" altLang="ja-JP" i="1" dirty="0" smtClean="0"/>
              <a:t>. Res,</a:t>
            </a:r>
            <a:r>
              <a:rPr lang="en-US" altLang="ja-JP" b="1" dirty="0" smtClean="0"/>
              <a:t>32</a:t>
            </a:r>
            <a:r>
              <a:rPr lang="en-US" altLang="ja-JP" dirty="0" smtClean="0"/>
              <a:t>, L24805</a:t>
            </a:r>
            <a:endParaRPr lang="ja-JP" altLang="ja-JP" dirty="0" smtClean="0"/>
          </a:p>
          <a:p>
            <a:r>
              <a:rPr lang="en-US" altLang="ja-JP" dirty="0" smtClean="0"/>
              <a:t>2)Chou, K.-H., C.-C. Wu, P.-H. Lin, and S. </a:t>
            </a:r>
            <a:r>
              <a:rPr lang="en-US" altLang="ja-JP" dirty="0" err="1" smtClean="0"/>
              <a:t>Majumdar</a:t>
            </a:r>
            <a:r>
              <a:rPr lang="en-US" altLang="ja-JP" dirty="0" smtClean="0"/>
              <a:t>(2010),Validation of </a:t>
            </a:r>
            <a:r>
              <a:rPr lang="en-US" altLang="ja-JP" dirty="0" err="1" smtClean="0"/>
              <a:t>QuikSCAT</a:t>
            </a:r>
            <a:r>
              <a:rPr lang="en-US" altLang="ja-JP" dirty="0" smtClean="0"/>
              <a:t> wind vectors by </a:t>
            </a:r>
            <a:r>
              <a:rPr lang="en-US" altLang="ja-JP" dirty="0" err="1" smtClean="0"/>
              <a:t>dropwindsonde</a:t>
            </a:r>
            <a:r>
              <a:rPr lang="en-US" altLang="ja-JP" dirty="0" smtClean="0"/>
              <a:t> data from </a:t>
            </a:r>
            <a:r>
              <a:rPr lang="en-US" altLang="ja-JP" dirty="0" err="1" smtClean="0"/>
              <a:t>Dropwindsonde</a:t>
            </a:r>
            <a:r>
              <a:rPr lang="en-US" altLang="ja-JP" dirty="0" smtClean="0"/>
              <a:t> Observations for Typhoon Surveillance Near the Taiwan Region (DOTSTAR), </a:t>
            </a:r>
            <a:r>
              <a:rPr lang="en-US" altLang="ja-JP" i="1" dirty="0" err="1" smtClean="0"/>
              <a:t>Geophys</a:t>
            </a:r>
            <a:r>
              <a:rPr lang="en-US" altLang="ja-JP" i="1" dirty="0" smtClean="0"/>
              <a:t>. Res,</a:t>
            </a:r>
            <a:r>
              <a:rPr lang="en-US" altLang="ja-JP" b="1" dirty="0" smtClean="0"/>
              <a:t>115</a:t>
            </a:r>
            <a:r>
              <a:rPr lang="en-US" altLang="ja-JP" dirty="0" smtClean="0"/>
              <a:t>, D02109</a:t>
            </a:r>
            <a:endParaRPr lang="ja-JP" altLang="ja-JP" dirty="0" smtClean="0"/>
          </a:p>
          <a:p>
            <a:endParaRPr kumimoji="1" lang="ja-JP" alt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2011070611125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98177" y="0"/>
            <a:ext cx="9642177" cy="6885384"/>
          </a:xfrm>
          <a:prstGeom prst="rect">
            <a:avLst/>
          </a:prstGeom>
          <a:noFill/>
        </p:spPr>
      </p:pic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41581-6E30-4996-A8B8-718181481D98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pic>
        <p:nvPicPr>
          <p:cNvPr id="5" name="Picture 2" descr="C:\Documents and Settings\nana\デスクトップ\qr-tachichi(blue)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45224"/>
            <a:ext cx="1412776" cy="1412776"/>
          </a:xfrm>
          <a:prstGeom prst="rect">
            <a:avLst/>
          </a:prstGeom>
          <a:noFill/>
        </p:spPr>
      </p:pic>
      <p:sp>
        <p:nvSpPr>
          <p:cNvPr id="6" name="テキスト ボックス 5"/>
          <p:cNvSpPr txBox="1"/>
          <p:nvPr/>
        </p:nvSpPr>
        <p:spPr>
          <a:xfrm>
            <a:off x="755576" y="5633953"/>
            <a:ext cx="91450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000" dirty="0" smtClean="0">
                <a:solidFill>
                  <a:schemeClr val="bg1"/>
                </a:solidFill>
              </a:rPr>
              <a:t>観測にご協力いただいた皆様，</a:t>
            </a:r>
            <a:endParaRPr kumimoji="1" lang="en-US" altLang="ja-JP" sz="4000" dirty="0" smtClean="0">
              <a:solidFill>
                <a:schemeClr val="bg1"/>
              </a:solidFill>
            </a:endParaRPr>
          </a:p>
          <a:p>
            <a:pPr algn="ctr"/>
            <a:r>
              <a:rPr kumimoji="1" lang="ja-JP" altLang="en-US" sz="4000" dirty="0" smtClean="0">
                <a:solidFill>
                  <a:schemeClr val="bg1"/>
                </a:solidFill>
              </a:rPr>
              <a:t>ありがとうございました！！</a:t>
            </a:r>
            <a:endParaRPr kumimoji="1" lang="ja-JP" altLang="en-US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グループ化 29"/>
          <p:cNvGrpSpPr/>
          <p:nvPr/>
        </p:nvGrpSpPr>
        <p:grpSpPr>
          <a:xfrm>
            <a:off x="467544" y="260648"/>
            <a:ext cx="8496944" cy="5976664"/>
            <a:chOff x="251520" y="260648"/>
            <a:chExt cx="8496944" cy="5976664"/>
          </a:xfrm>
        </p:grpSpPr>
        <p:sp>
          <p:nvSpPr>
            <p:cNvPr id="2" name="雲 1"/>
            <p:cNvSpPr/>
            <p:nvPr/>
          </p:nvSpPr>
          <p:spPr>
            <a:xfrm>
              <a:off x="2483768" y="1412776"/>
              <a:ext cx="1224136" cy="4464496"/>
            </a:xfrm>
            <a:prstGeom prst="cloud">
              <a:avLst/>
            </a:prstGeom>
            <a:solidFill>
              <a:schemeClr val="accent1">
                <a:alpha val="3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" name="雲 2"/>
            <p:cNvSpPr/>
            <p:nvPr/>
          </p:nvSpPr>
          <p:spPr>
            <a:xfrm>
              <a:off x="4788024" y="1412776"/>
              <a:ext cx="1224136" cy="4464496"/>
            </a:xfrm>
            <a:prstGeom prst="cloud">
              <a:avLst/>
            </a:prstGeom>
            <a:solidFill>
              <a:schemeClr val="accent1">
                <a:alpha val="3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雲 3"/>
            <p:cNvSpPr/>
            <p:nvPr/>
          </p:nvSpPr>
          <p:spPr>
            <a:xfrm>
              <a:off x="1259632" y="2204864"/>
              <a:ext cx="936104" cy="3600400"/>
            </a:xfrm>
            <a:prstGeom prst="cloud">
              <a:avLst/>
            </a:prstGeom>
            <a:solidFill>
              <a:schemeClr val="accent1">
                <a:alpha val="3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雲 4"/>
            <p:cNvSpPr/>
            <p:nvPr/>
          </p:nvSpPr>
          <p:spPr>
            <a:xfrm>
              <a:off x="6300192" y="2204864"/>
              <a:ext cx="936104" cy="3600400"/>
            </a:xfrm>
            <a:prstGeom prst="cloud">
              <a:avLst/>
            </a:prstGeom>
            <a:solidFill>
              <a:schemeClr val="accent1">
                <a:alpha val="3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右矢印 5"/>
            <p:cNvSpPr/>
            <p:nvPr/>
          </p:nvSpPr>
          <p:spPr>
            <a:xfrm>
              <a:off x="971600" y="5805264"/>
              <a:ext cx="1872208" cy="360040"/>
            </a:xfrm>
            <a:prstGeom prst="rightArrow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右矢印 6"/>
            <p:cNvSpPr/>
            <p:nvPr/>
          </p:nvSpPr>
          <p:spPr>
            <a:xfrm rot="10800000">
              <a:off x="5652120" y="5805264"/>
              <a:ext cx="1872208" cy="360040"/>
            </a:xfrm>
            <a:prstGeom prst="rightArrow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右矢印 7"/>
            <p:cNvSpPr/>
            <p:nvPr/>
          </p:nvSpPr>
          <p:spPr>
            <a:xfrm rot="16200000">
              <a:off x="1295636" y="3537012"/>
              <a:ext cx="3600400" cy="360040"/>
            </a:xfrm>
            <a:prstGeom prst="rightArrow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右矢印 8"/>
            <p:cNvSpPr/>
            <p:nvPr/>
          </p:nvSpPr>
          <p:spPr>
            <a:xfrm rot="16200000">
              <a:off x="3599892" y="3537013"/>
              <a:ext cx="3600400" cy="360040"/>
            </a:xfrm>
            <a:prstGeom prst="rightArrow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右矢印 9"/>
            <p:cNvSpPr/>
            <p:nvPr/>
          </p:nvSpPr>
          <p:spPr>
            <a:xfrm rot="16200000">
              <a:off x="251520" y="3861048"/>
              <a:ext cx="2952328" cy="360040"/>
            </a:xfrm>
            <a:prstGeom prst="rightArrow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右矢印 10"/>
            <p:cNvSpPr/>
            <p:nvPr/>
          </p:nvSpPr>
          <p:spPr>
            <a:xfrm rot="16200000">
              <a:off x="5292080" y="3861049"/>
              <a:ext cx="2952328" cy="360040"/>
            </a:xfrm>
            <a:prstGeom prst="rightArrow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右矢印 11"/>
            <p:cNvSpPr/>
            <p:nvPr/>
          </p:nvSpPr>
          <p:spPr>
            <a:xfrm>
              <a:off x="6084168" y="1196752"/>
              <a:ext cx="2232248" cy="360040"/>
            </a:xfrm>
            <a:prstGeom prst="rightArrow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右矢印 12"/>
            <p:cNvSpPr/>
            <p:nvPr/>
          </p:nvSpPr>
          <p:spPr>
            <a:xfrm rot="10800000">
              <a:off x="539552" y="1196752"/>
              <a:ext cx="2196752" cy="360040"/>
            </a:xfrm>
            <a:prstGeom prst="rightArrow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右カーブ矢印 14"/>
            <p:cNvSpPr/>
            <p:nvPr/>
          </p:nvSpPr>
          <p:spPr>
            <a:xfrm>
              <a:off x="2699792" y="4941168"/>
              <a:ext cx="2880320" cy="792088"/>
            </a:xfrm>
            <a:prstGeom prst="curvedRightArrow">
              <a:avLst/>
            </a:prstGeom>
            <a:solidFill>
              <a:srgbClr val="3302B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右カーブ矢印 15"/>
            <p:cNvSpPr/>
            <p:nvPr/>
          </p:nvSpPr>
          <p:spPr>
            <a:xfrm rot="10800000">
              <a:off x="2915816" y="836712"/>
              <a:ext cx="2952328" cy="792087"/>
            </a:xfrm>
            <a:prstGeom prst="curved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7" name="円/楕円 16"/>
            <p:cNvSpPr/>
            <p:nvPr/>
          </p:nvSpPr>
          <p:spPr>
            <a:xfrm>
              <a:off x="3635896" y="3429000"/>
              <a:ext cx="1152128" cy="1080120"/>
            </a:xfrm>
            <a:prstGeom prst="ellipse">
              <a:avLst/>
            </a:prstGeom>
            <a:solidFill>
              <a:srgbClr val="FF0000">
                <a:alpha val="63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右カーブ矢印 22"/>
            <p:cNvSpPr/>
            <p:nvPr/>
          </p:nvSpPr>
          <p:spPr>
            <a:xfrm>
              <a:off x="2843808" y="2924944"/>
              <a:ext cx="2888704" cy="792088"/>
            </a:xfrm>
            <a:prstGeom prst="curvedRightArrow">
              <a:avLst/>
            </a:prstGeom>
            <a:solidFill>
              <a:srgbClr val="3302B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3059832" y="260648"/>
              <a:ext cx="25202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800" dirty="0" smtClean="0"/>
                <a:t>台風中心</a:t>
              </a:r>
              <a:endParaRPr kumimoji="1" lang="ja-JP" altLang="en-US" sz="2800" dirty="0"/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2987824" y="4417948"/>
              <a:ext cx="25202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800" dirty="0" smtClean="0"/>
                <a:t>ウォームコア</a:t>
              </a:r>
              <a:endParaRPr kumimoji="1" lang="ja-JP" altLang="en-US" sz="2800" dirty="0"/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2987824" y="1969676"/>
              <a:ext cx="25202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800" dirty="0" smtClean="0"/>
                <a:t>目</a:t>
              </a:r>
              <a:endParaRPr kumimoji="1" lang="ja-JP" altLang="en-US" sz="2800" dirty="0"/>
            </a:p>
          </p:txBody>
        </p:sp>
        <p:cxnSp>
          <p:nvCxnSpPr>
            <p:cNvPr id="28" name="直線コネクタ 27"/>
            <p:cNvCxnSpPr/>
            <p:nvPr/>
          </p:nvCxnSpPr>
          <p:spPr>
            <a:xfrm>
              <a:off x="251520" y="6237312"/>
              <a:ext cx="8496944" cy="0"/>
            </a:xfrm>
            <a:prstGeom prst="line">
              <a:avLst/>
            </a:prstGeom>
            <a:ln w="6985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テキスト ボックス 28"/>
          <p:cNvSpPr txBox="1"/>
          <p:nvPr/>
        </p:nvSpPr>
        <p:spPr>
          <a:xfrm>
            <a:off x="-612576" y="6237312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 smtClean="0"/>
              <a:t>地上</a:t>
            </a:r>
            <a:endParaRPr kumimoji="1" lang="ja-JP" altLang="en-US" sz="2800" dirty="0"/>
          </a:p>
        </p:txBody>
      </p:sp>
      <p:pic>
        <p:nvPicPr>
          <p:cNvPr id="1026" name="Picture 2" descr="http://ord.yahoo.co.jp/o/image/SIG=12avsmqfo/EXP=1329207219;_ylc=X3IDMgRmc3QDMARpZHgDMARvaWQDQU5kOUdjU1puRkJqcFJCRDM5aDJjamEyRENRV0dhWWxVN1o0ZmhoX3lHSnJNTzFxNFpPeTFPMXJVcS1sY2cEcAM0NE9RNDRLbTQ0T2c0NEt2NDRPODQ0T1k0NE96BHBvcwMxBHNlYwNzaHcEc2xrA3Jp/*-http%3A/img.allabout.co.jp/gm/article/312941/img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268760"/>
            <a:ext cx="5400600" cy="4050450"/>
          </a:xfrm>
          <a:prstGeom prst="rect">
            <a:avLst/>
          </a:prstGeom>
          <a:noFill/>
        </p:spPr>
      </p:pic>
      <p:sp>
        <p:nvSpPr>
          <p:cNvPr id="31" name="テキスト ボックス 30"/>
          <p:cNvSpPr txBox="1"/>
          <p:nvPr/>
        </p:nvSpPr>
        <p:spPr>
          <a:xfrm>
            <a:off x="4823520" y="6581001"/>
            <a:ext cx="4320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/>
              <a:t>http://img.allabout.co.jp/gm/article/312941/img300.jpg</a:t>
            </a:r>
            <a:endParaRPr kumimoji="1" lang="ja-JP" altLang="en-US" sz="1200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0" y="0"/>
            <a:ext cx="3131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台風の構造　</a:t>
            </a:r>
            <a:endParaRPr kumimoji="1" lang="en-US" altLang="ja-JP" sz="2800" dirty="0" smtClean="0"/>
          </a:p>
          <a:p>
            <a:r>
              <a:rPr kumimoji="1" lang="ja-JP" altLang="en-US" sz="2800" dirty="0" smtClean="0"/>
              <a:t>ざっくり言うと・・・</a:t>
            </a:r>
            <a:endParaRPr kumimoji="1" lang="ja-JP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2893" y="1772817"/>
            <a:ext cx="5201107" cy="508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1332656" y="-171400"/>
            <a:ext cx="5112568" cy="1080120"/>
          </a:xfrm>
        </p:spPr>
        <p:txBody>
          <a:bodyPr/>
          <a:lstStyle/>
          <a:p>
            <a:r>
              <a:rPr kumimoji="1" lang="ja-JP" altLang="en-US" dirty="0" smtClean="0"/>
              <a:t>観測概要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-36512" y="692696"/>
            <a:ext cx="702027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内容　　</a:t>
            </a:r>
            <a:r>
              <a:rPr kumimoji="1" lang="ja-JP" altLang="en-US" sz="2400" dirty="0" smtClean="0">
                <a:solidFill>
                  <a:schemeClr val="tx2"/>
                </a:solidFill>
              </a:rPr>
              <a:t>台風</a:t>
            </a:r>
            <a:r>
              <a:rPr kumimoji="1" lang="en-US" altLang="ja-JP" sz="2400" dirty="0" smtClean="0">
                <a:solidFill>
                  <a:schemeClr val="tx2"/>
                </a:solidFill>
              </a:rPr>
              <a:t>5</a:t>
            </a:r>
            <a:r>
              <a:rPr kumimoji="1" lang="ja-JP" altLang="en-US" sz="2400" dirty="0" smtClean="0">
                <a:solidFill>
                  <a:schemeClr val="tx2"/>
                </a:solidFill>
              </a:rPr>
              <a:t>号中心近傍</a:t>
            </a:r>
            <a:r>
              <a:rPr kumimoji="1" lang="ja-JP" altLang="en-US" sz="2000" dirty="0" smtClean="0"/>
              <a:t>で受信機</a:t>
            </a:r>
            <a:r>
              <a:rPr kumimoji="1" lang="en-US" altLang="ja-JP" sz="2000" dirty="0" smtClean="0"/>
              <a:t>4</a:t>
            </a:r>
            <a:r>
              <a:rPr kumimoji="1" lang="ja-JP" altLang="en-US" sz="2000" dirty="0" smtClean="0"/>
              <a:t>台を用いて</a:t>
            </a:r>
            <a:endParaRPr kumimoji="1" lang="en-US" altLang="ja-JP" sz="2000" dirty="0" smtClean="0"/>
          </a:p>
          <a:p>
            <a:r>
              <a:rPr lang="ja-JP" altLang="en-US" sz="2000" dirty="0" smtClean="0">
                <a:solidFill>
                  <a:schemeClr val="tx2"/>
                </a:solidFill>
              </a:rPr>
              <a:t>　　　　　　　</a:t>
            </a:r>
            <a:r>
              <a:rPr lang="ja-JP" altLang="en-US" sz="2400" dirty="0" smtClean="0">
                <a:solidFill>
                  <a:schemeClr val="tx2"/>
                </a:solidFill>
              </a:rPr>
              <a:t>ラジオゾンデ</a:t>
            </a:r>
            <a:r>
              <a:rPr kumimoji="1" lang="ja-JP" altLang="en-US" sz="2400" dirty="0" smtClean="0">
                <a:solidFill>
                  <a:schemeClr val="tx2"/>
                </a:solidFill>
              </a:rPr>
              <a:t>定点観測</a:t>
            </a:r>
            <a:endParaRPr kumimoji="1" lang="en-US" altLang="ja-JP" sz="2400" dirty="0" smtClean="0">
              <a:solidFill>
                <a:schemeClr val="tx2"/>
              </a:solidFill>
            </a:endParaRPr>
          </a:p>
          <a:p>
            <a:r>
              <a:rPr kumimoji="1" lang="ja-JP" altLang="en-US" sz="2000" dirty="0" smtClean="0"/>
              <a:t>場所　　西表島船浮湾に停泊中の長崎丸上　</a:t>
            </a:r>
            <a:endParaRPr kumimoji="1" lang="en-US" altLang="ja-JP" sz="2000" dirty="0" smtClean="0"/>
          </a:p>
          <a:p>
            <a:r>
              <a:rPr kumimoji="1" lang="ja-JP" altLang="en-US" sz="2000" dirty="0" smtClean="0"/>
              <a:t>日時　　</a:t>
            </a:r>
            <a:r>
              <a:rPr kumimoji="1" lang="en-US" altLang="ja-JP" sz="2000" dirty="0" smtClean="0"/>
              <a:t>2011</a:t>
            </a:r>
            <a:r>
              <a:rPr kumimoji="1" lang="ja-JP" altLang="en-US" sz="2000" dirty="0" smtClean="0"/>
              <a:t>年</a:t>
            </a:r>
            <a:r>
              <a:rPr kumimoji="1" lang="en-US" altLang="ja-JP" sz="2000" dirty="0" smtClean="0"/>
              <a:t>6</a:t>
            </a:r>
            <a:r>
              <a:rPr kumimoji="1" lang="ja-JP" altLang="en-US" sz="2000" dirty="0" smtClean="0"/>
              <a:t>月</a:t>
            </a:r>
            <a:r>
              <a:rPr kumimoji="1" lang="en-US" altLang="ja-JP" sz="2000" dirty="0" smtClean="0"/>
              <a:t>24</a:t>
            </a:r>
            <a:r>
              <a:rPr lang="ja-JP" altLang="en-US" sz="2000" dirty="0" smtClean="0"/>
              <a:t>夕方～</a:t>
            </a:r>
            <a:r>
              <a:rPr lang="en-US" altLang="ja-JP" sz="2000" dirty="0" smtClean="0"/>
              <a:t>25</a:t>
            </a:r>
            <a:r>
              <a:rPr lang="ja-JP" altLang="en-US" sz="2000" dirty="0" smtClean="0"/>
              <a:t>日朝方</a:t>
            </a:r>
            <a:endParaRPr lang="en-US" altLang="ja-JP" sz="2000" dirty="0" smtClean="0"/>
          </a:p>
          <a:p>
            <a:r>
              <a:rPr lang="ja-JP" altLang="en-US" sz="2000" dirty="0" smtClean="0"/>
              <a:t>　</a:t>
            </a:r>
            <a:endParaRPr lang="en-US" altLang="ja-JP" sz="2000" dirty="0"/>
          </a:p>
          <a:p>
            <a:endParaRPr lang="en-US" altLang="ja-JP" sz="2000" dirty="0" smtClean="0"/>
          </a:p>
          <a:p>
            <a:endParaRPr lang="en-US" altLang="ja-JP" sz="2000" dirty="0" smtClean="0"/>
          </a:p>
        </p:txBody>
      </p:sp>
      <p:sp>
        <p:nvSpPr>
          <p:cNvPr id="21" name="スライド番号プレースホルダ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98A9F-241C-4BC3-B18F-A1D4767A2022}" type="slidenum">
              <a:rPr kumimoji="1" lang="ja-JP" altLang="en-US" smtClean="0"/>
              <a:pPr/>
              <a:t>4</a:t>
            </a:fld>
            <a:endParaRPr kumimoji="1" lang="ja-JP" altLang="en-US" dirty="0"/>
          </a:p>
        </p:txBody>
      </p:sp>
      <p:grpSp>
        <p:nvGrpSpPr>
          <p:cNvPr id="4" name="グループ化 33"/>
          <p:cNvGrpSpPr/>
          <p:nvPr/>
        </p:nvGrpSpPr>
        <p:grpSpPr>
          <a:xfrm>
            <a:off x="179512" y="2204864"/>
            <a:ext cx="5112568" cy="5201424"/>
            <a:chOff x="179512" y="2420888"/>
            <a:chExt cx="5112568" cy="5201424"/>
          </a:xfrm>
        </p:grpSpPr>
        <p:grpSp>
          <p:nvGrpSpPr>
            <p:cNvPr id="7" name="グループ化 11"/>
            <p:cNvGrpSpPr/>
            <p:nvPr/>
          </p:nvGrpSpPr>
          <p:grpSpPr>
            <a:xfrm>
              <a:off x="179512" y="2420888"/>
              <a:ext cx="5112568" cy="5201424"/>
              <a:chOff x="683568" y="1916833"/>
              <a:chExt cx="5112568" cy="5201424"/>
            </a:xfrm>
          </p:grpSpPr>
          <p:sp>
            <p:nvSpPr>
              <p:cNvPr id="5" name="テキスト ボックス 4"/>
              <p:cNvSpPr txBox="1"/>
              <p:nvPr/>
            </p:nvSpPr>
            <p:spPr>
              <a:xfrm>
                <a:off x="683568" y="1916833"/>
                <a:ext cx="1944216" cy="5201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000" dirty="0" smtClean="0"/>
                  <a:t>6</a:t>
                </a:r>
                <a:r>
                  <a:rPr kumimoji="1" lang="ja-JP" altLang="en-US" sz="2000" dirty="0" smtClean="0"/>
                  <a:t>月</a:t>
                </a:r>
                <a:r>
                  <a:rPr kumimoji="1" lang="en-US" altLang="ja-JP" sz="2000" dirty="0" smtClean="0"/>
                  <a:t>24</a:t>
                </a:r>
                <a:r>
                  <a:rPr kumimoji="1" lang="ja-JP" altLang="en-US" sz="2000" dirty="0" smtClean="0"/>
                  <a:t>日　</a:t>
                </a:r>
                <a:r>
                  <a:rPr kumimoji="1" lang="en-US" altLang="ja-JP" sz="2000" dirty="0" smtClean="0"/>
                  <a:t>16</a:t>
                </a:r>
                <a:r>
                  <a:rPr kumimoji="1" lang="ja-JP" altLang="en-US" sz="2000" dirty="0" smtClean="0"/>
                  <a:t>：</a:t>
                </a:r>
                <a:r>
                  <a:rPr kumimoji="1" lang="en-US" altLang="ja-JP" sz="2000" dirty="0" smtClean="0"/>
                  <a:t>30</a:t>
                </a:r>
                <a:r>
                  <a:rPr kumimoji="1" lang="ja-JP" altLang="en-US" sz="2000" dirty="0" smtClean="0"/>
                  <a:t>　　</a:t>
                </a:r>
                <a:r>
                  <a:rPr kumimoji="1" lang="en-US" altLang="ja-JP" sz="2000" dirty="0" smtClean="0"/>
                  <a:t>  </a:t>
                </a:r>
              </a:p>
              <a:p>
                <a:r>
                  <a:rPr lang="ja-JP" altLang="en-US" sz="2000" dirty="0"/>
                  <a:t>　</a:t>
                </a:r>
                <a:r>
                  <a:rPr lang="ja-JP" altLang="en-US" sz="2000" dirty="0" smtClean="0"/>
                  <a:t>　　　　　</a:t>
                </a:r>
                <a:r>
                  <a:rPr lang="en-US" altLang="ja-JP" sz="2000" dirty="0" smtClean="0"/>
                  <a:t>18</a:t>
                </a:r>
                <a:r>
                  <a:rPr lang="ja-JP" altLang="en-US" sz="2000" dirty="0" smtClean="0"/>
                  <a:t>：</a:t>
                </a:r>
                <a:r>
                  <a:rPr lang="en-US" altLang="ja-JP" sz="2000" dirty="0" smtClean="0"/>
                  <a:t>30</a:t>
                </a:r>
                <a:r>
                  <a:rPr lang="ja-JP" altLang="en-US" sz="2000" dirty="0" smtClean="0"/>
                  <a:t>　　</a:t>
                </a:r>
                <a:endParaRPr lang="en-US" altLang="ja-JP" sz="2000" dirty="0" smtClean="0"/>
              </a:p>
              <a:p>
                <a:r>
                  <a:rPr lang="ja-JP" altLang="en-US" sz="2000" dirty="0"/>
                  <a:t>　</a:t>
                </a:r>
                <a:r>
                  <a:rPr lang="ja-JP" altLang="en-US" sz="2000" dirty="0" smtClean="0"/>
                  <a:t>　　　　　</a:t>
                </a:r>
                <a:r>
                  <a:rPr lang="en-US" altLang="ja-JP" sz="2000" dirty="0" smtClean="0"/>
                  <a:t>20</a:t>
                </a:r>
                <a:r>
                  <a:rPr lang="ja-JP" altLang="en-US" sz="2000" dirty="0" smtClean="0"/>
                  <a:t>：</a:t>
                </a:r>
                <a:r>
                  <a:rPr lang="en-US" altLang="ja-JP" sz="2000" dirty="0" smtClean="0"/>
                  <a:t>30</a:t>
                </a:r>
                <a:r>
                  <a:rPr lang="ja-JP" altLang="en-US" sz="2000" dirty="0" smtClean="0"/>
                  <a:t>　　</a:t>
                </a:r>
                <a:endParaRPr lang="en-US" altLang="ja-JP" sz="2000" dirty="0" smtClean="0"/>
              </a:p>
              <a:p>
                <a:r>
                  <a:rPr lang="ja-JP" altLang="en-US" sz="2000" dirty="0"/>
                  <a:t>　</a:t>
                </a:r>
                <a:r>
                  <a:rPr lang="ja-JP" altLang="en-US" sz="2000" dirty="0" smtClean="0"/>
                  <a:t>　　　　　</a:t>
                </a:r>
                <a:r>
                  <a:rPr lang="en-US" altLang="ja-JP" sz="2000" dirty="0" smtClean="0"/>
                  <a:t>21</a:t>
                </a:r>
                <a:r>
                  <a:rPr lang="ja-JP" altLang="en-US" sz="2000" dirty="0" smtClean="0"/>
                  <a:t>：</a:t>
                </a:r>
                <a:r>
                  <a:rPr lang="en-US" altLang="ja-JP" sz="2000" dirty="0" smtClean="0"/>
                  <a:t>30</a:t>
                </a:r>
                <a:r>
                  <a:rPr lang="ja-JP" altLang="en-US" sz="2000" dirty="0" smtClean="0"/>
                  <a:t>　　</a:t>
                </a:r>
                <a:endParaRPr lang="en-US" altLang="ja-JP" sz="2000" dirty="0" smtClean="0"/>
              </a:p>
              <a:p>
                <a:r>
                  <a:rPr lang="ja-JP" altLang="en-US" sz="2000" dirty="0" smtClean="0"/>
                  <a:t>　　　　　　</a:t>
                </a:r>
                <a:r>
                  <a:rPr lang="en-US" altLang="ja-JP" sz="2000" dirty="0" smtClean="0"/>
                  <a:t>22</a:t>
                </a:r>
                <a:r>
                  <a:rPr lang="ja-JP" altLang="en-US" sz="2000" dirty="0" smtClean="0"/>
                  <a:t>：</a:t>
                </a:r>
                <a:r>
                  <a:rPr lang="en-US" altLang="ja-JP" sz="2000" dirty="0" smtClean="0"/>
                  <a:t>30</a:t>
                </a:r>
                <a:r>
                  <a:rPr lang="ja-JP" altLang="en-US" sz="2000" dirty="0" smtClean="0"/>
                  <a:t>　　</a:t>
                </a:r>
                <a:endParaRPr lang="en-US" altLang="ja-JP" sz="2000" dirty="0" smtClean="0"/>
              </a:p>
              <a:p>
                <a:r>
                  <a:rPr lang="ja-JP" altLang="en-US" sz="2000" dirty="0" smtClean="0"/>
                  <a:t>　　　　　　</a:t>
                </a:r>
                <a:r>
                  <a:rPr lang="en-US" altLang="ja-JP" sz="2000" dirty="0" smtClean="0"/>
                  <a:t>23</a:t>
                </a:r>
                <a:r>
                  <a:rPr lang="ja-JP" altLang="en-US" sz="2000" dirty="0" smtClean="0"/>
                  <a:t>：</a:t>
                </a:r>
                <a:r>
                  <a:rPr lang="en-US" altLang="ja-JP" sz="2000" dirty="0" smtClean="0"/>
                  <a:t>30</a:t>
                </a:r>
                <a:r>
                  <a:rPr lang="ja-JP" altLang="en-US" sz="2000" dirty="0" smtClean="0"/>
                  <a:t>　　　</a:t>
                </a:r>
                <a:endParaRPr lang="en-US" altLang="ja-JP" sz="2000" dirty="0" smtClean="0"/>
              </a:p>
              <a:p>
                <a:r>
                  <a:rPr lang="en-US" altLang="ja-JP" sz="2000" dirty="0"/>
                  <a:t>6</a:t>
                </a:r>
                <a:r>
                  <a:rPr lang="ja-JP" altLang="en-US" sz="2000" dirty="0" smtClean="0"/>
                  <a:t>月</a:t>
                </a:r>
                <a:r>
                  <a:rPr lang="en-US" altLang="ja-JP" sz="2000" dirty="0" smtClean="0"/>
                  <a:t>25</a:t>
                </a:r>
                <a:r>
                  <a:rPr lang="ja-JP" altLang="en-US" sz="2000" dirty="0" smtClean="0"/>
                  <a:t>日　</a:t>
                </a:r>
                <a:r>
                  <a:rPr lang="en-US" altLang="ja-JP" sz="2000" dirty="0" smtClean="0"/>
                  <a:t>00</a:t>
                </a:r>
                <a:r>
                  <a:rPr lang="ja-JP" altLang="en-US" sz="2000" dirty="0" smtClean="0"/>
                  <a:t>：</a:t>
                </a:r>
                <a:r>
                  <a:rPr lang="en-US" altLang="ja-JP" sz="2000" dirty="0" smtClean="0"/>
                  <a:t>30</a:t>
                </a:r>
                <a:r>
                  <a:rPr lang="ja-JP" altLang="en-US" sz="2000" dirty="0" smtClean="0"/>
                  <a:t>　　</a:t>
                </a:r>
                <a:endParaRPr lang="en-US" altLang="ja-JP" sz="2000" dirty="0" smtClean="0"/>
              </a:p>
              <a:p>
                <a:r>
                  <a:rPr lang="ja-JP" altLang="en-US" sz="2000" dirty="0" smtClean="0"/>
                  <a:t>　　　　　　</a:t>
                </a:r>
                <a:r>
                  <a:rPr lang="en-US" altLang="ja-JP" sz="2000" dirty="0" smtClean="0"/>
                  <a:t>01</a:t>
                </a:r>
                <a:r>
                  <a:rPr lang="ja-JP" altLang="en-US" sz="2000" dirty="0" smtClean="0"/>
                  <a:t>：</a:t>
                </a:r>
                <a:r>
                  <a:rPr lang="en-US" altLang="ja-JP" sz="2000" dirty="0" smtClean="0"/>
                  <a:t>30</a:t>
                </a:r>
                <a:r>
                  <a:rPr lang="ja-JP" altLang="en-US" sz="2000" dirty="0" smtClean="0"/>
                  <a:t>　　</a:t>
                </a:r>
                <a:endParaRPr lang="en-US" altLang="ja-JP" sz="2000" dirty="0" smtClean="0"/>
              </a:p>
              <a:p>
                <a:r>
                  <a:rPr lang="ja-JP" altLang="en-US" sz="2000" dirty="0" smtClean="0"/>
                  <a:t>　　　　　　</a:t>
                </a:r>
                <a:r>
                  <a:rPr lang="en-US" altLang="ja-JP" sz="2000" dirty="0" smtClean="0"/>
                  <a:t>02</a:t>
                </a:r>
                <a:r>
                  <a:rPr lang="ja-JP" altLang="en-US" sz="2000" dirty="0" smtClean="0"/>
                  <a:t>：</a:t>
                </a:r>
                <a:r>
                  <a:rPr lang="en-US" altLang="ja-JP" sz="2000" dirty="0" smtClean="0"/>
                  <a:t>30</a:t>
                </a:r>
                <a:r>
                  <a:rPr lang="ja-JP" altLang="en-US" sz="2000" dirty="0" smtClean="0"/>
                  <a:t>　　</a:t>
                </a:r>
                <a:endParaRPr lang="en-US" altLang="ja-JP" sz="2000" dirty="0" smtClean="0"/>
              </a:p>
              <a:p>
                <a:r>
                  <a:rPr lang="ja-JP" altLang="en-US" sz="2000" dirty="0" smtClean="0"/>
                  <a:t>　　　　　　</a:t>
                </a:r>
                <a:r>
                  <a:rPr lang="en-US" altLang="ja-JP" sz="2000" dirty="0" smtClean="0"/>
                  <a:t>03</a:t>
                </a:r>
                <a:r>
                  <a:rPr lang="ja-JP" altLang="en-US" sz="2000" dirty="0" smtClean="0"/>
                  <a:t>：</a:t>
                </a:r>
                <a:r>
                  <a:rPr lang="en-US" altLang="ja-JP" sz="2000" dirty="0" smtClean="0"/>
                  <a:t>30</a:t>
                </a:r>
                <a:r>
                  <a:rPr lang="ja-JP" altLang="en-US" sz="2000" dirty="0" smtClean="0"/>
                  <a:t>　　</a:t>
                </a:r>
                <a:endParaRPr lang="en-US" altLang="ja-JP" sz="2000" dirty="0" smtClean="0"/>
              </a:p>
              <a:p>
                <a:r>
                  <a:rPr lang="ja-JP" altLang="en-US" sz="2000" dirty="0" smtClean="0"/>
                  <a:t>　　　　　　</a:t>
                </a:r>
                <a:r>
                  <a:rPr lang="en-US" altLang="ja-JP" sz="2000" dirty="0" smtClean="0"/>
                  <a:t>04</a:t>
                </a:r>
                <a:r>
                  <a:rPr lang="ja-JP" altLang="en-US" sz="2000" dirty="0" smtClean="0"/>
                  <a:t>：</a:t>
                </a:r>
                <a:r>
                  <a:rPr lang="en-US" altLang="ja-JP" sz="2000" dirty="0" smtClean="0"/>
                  <a:t>30</a:t>
                </a:r>
                <a:r>
                  <a:rPr lang="ja-JP" altLang="en-US" sz="2000" dirty="0" smtClean="0"/>
                  <a:t>　　</a:t>
                </a:r>
                <a:endParaRPr lang="en-US" altLang="ja-JP" sz="2000" dirty="0" smtClean="0"/>
              </a:p>
              <a:p>
                <a:r>
                  <a:rPr lang="ja-JP" altLang="en-US" sz="2000" dirty="0" smtClean="0"/>
                  <a:t>　　　　　　</a:t>
                </a:r>
                <a:r>
                  <a:rPr lang="en-US" altLang="ja-JP" sz="2000" dirty="0" smtClean="0"/>
                  <a:t>05</a:t>
                </a:r>
                <a:r>
                  <a:rPr lang="ja-JP" altLang="en-US" sz="2000" dirty="0" smtClean="0"/>
                  <a:t>：</a:t>
                </a:r>
                <a:r>
                  <a:rPr lang="en-US" altLang="ja-JP" sz="2000" dirty="0" smtClean="0"/>
                  <a:t>30</a:t>
                </a:r>
                <a:r>
                  <a:rPr lang="ja-JP" altLang="en-US" sz="2000" dirty="0" smtClean="0"/>
                  <a:t>　</a:t>
                </a:r>
                <a:endParaRPr lang="en-US" altLang="ja-JP" sz="2000" dirty="0" smtClean="0"/>
              </a:p>
              <a:p>
                <a:endParaRPr lang="en-US" altLang="ja-JP" sz="2000" dirty="0"/>
              </a:p>
              <a:p>
                <a:endParaRPr lang="en-US" altLang="ja-JP" dirty="0" smtClean="0"/>
              </a:p>
              <a:p>
                <a:endParaRPr lang="en-US" altLang="ja-JP" dirty="0"/>
              </a:p>
              <a:p>
                <a:endParaRPr lang="en-US" altLang="ja-JP" dirty="0" smtClean="0"/>
              </a:p>
              <a:p>
                <a:r>
                  <a:rPr lang="ja-JP" altLang="en-US" dirty="0" smtClean="0"/>
                  <a:t>　　　</a:t>
                </a:r>
                <a:endParaRPr kumimoji="1" lang="ja-JP" altLang="en-US" dirty="0"/>
              </a:p>
            </p:txBody>
          </p:sp>
          <p:sp>
            <p:nvSpPr>
              <p:cNvPr id="6" name="テキスト ボックス 5"/>
              <p:cNvSpPr txBox="1"/>
              <p:nvPr/>
            </p:nvSpPr>
            <p:spPr>
              <a:xfrm>
                <a:off x="2699792" y="3039344"/>
                <a:ext cx="30963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2400" dirty="0" smtClean="0">
                    <a:solidFill>
                      <a:srgbClr val="FF0000"/>
                    </a:solidFill>
                  </a:rPr>
                  <a:t>最接近</a:t>
                </a:r>
                <a:endParaRPr kumimoji="1" lang="ja-JP" altLang="en-US" sz="2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8" name="テキスト ボックス 7"/>
              <p:cNvSpPr txBox="1"/>
              <p:nvPr/>
            </p:nvSpPr>
            <p:spPr>
              <a:xfrm>
                <a:off x="2915816" y="2132856"/>
                <a:ext cx="23042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000" dirty="0"/>
                  <a:t>2</a:t>
                </a:r>
                <a:r>
                  <a:rPr kumimoji="1" lang="ja-JP" altLang="en-US" sz="2000" dirty="0" smtClean="0"/>
                  <a:t>時間間隔</a:t>
                </a:r>
                <a:endParaRPr kumimoji="1" lang="ja-JP" altLang="en-US" sz="2000" dirty="0"/>
              </a:p>
            </p:txBody>
          </p:sp>
          <p:sp>
            <p:nvSpPr>
              <p:cNvPr id="9" name="右中かっこ 8"/>
              <p:cNvSpPr/>
              <p:nvPr/>
            </p:nvSpPr>
            <p:spPr>
              <a:xfrm>
                <a:off x="2483768" y="1988840"/>
                <a:ext cx="360040" cy="648073"/>
              </a:xfrm>
              <a:prstGeom prst="rightBrace">
                <a:avLst>
                  <a:gd name="adj1" fmla="val 8333"/>
                  <a:gd name="adj2" fmla="val 51270"/>
                </a:avLst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" name="右中かっこ 9"/>
              <p:cNvSpPr/>
              <p:nvPr/>
            </p:nvSpPr>
            <p:spPr>
              <a:xfrm>
                <a:off x="2411760" y="2708921"/>
                <a:ext cx="504056" cy="2880319"/>
              </a:xfrm>
              <a:prstGeom prst="rightBrac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" name="テキスト ボックス 10"/>
              <p:cNvSpPr txBox="1"/>
              <p:nvPr/>
            </p:nvSpPr>
            <p:spPr>
              <a:xfrm>
                <a:off x="3059832" y="3964994"/>
                <a:ext cx="23042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000" dirty="0" smtClean="0"/>
                  <a:t>1</a:t>
                </a:r>
                <a:r>
                  <a:rPr kumimoji="1" lang="ja-JP" altLang="en-US" sz="2000" dirty="0" smtClean="0"/>
                  <a:t>時間間隔</a:t>
                </a:r>
                <a:endParaRPr kumimoji="1" lang="ja-JP" altLang="en-US" sz="2000" dirty="0"/>
              </a:p>
            </p:txBody>
          </p:sp>
        </p:grpSp>
        <p:sp>
          <p:nvSpPr>
            <p:cNvPr id="22" name="円/楕円 21"/>
            <p:cNvSpPr/>
            <p:nvPr/>
          </p:nvSpPr>
          <p:spPr>
            <a:xfrm>
              <a:off x="1043608" y="3356992"/>
              <a:ext cx="1080120" cy="93610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1" name="テキスト ボックス 30"/>
          <p:cNvSpPr txBox="1"/>
          <p:nvPr/>
        </p:nvSpPr>
        <p:spPr>
          <a:xfrm>
            <a:off x="2843808" y="5013176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計</a:t>
            </a:r>
            <a:r>
              <a:rPr kumimoji="1" lang="en-US" altLang="ja-JP" sz="2800" dirty="0" smtClean="0"/>
              <a:t>12</a:t>
            </a:r>
            <a:r>
              <a:rPr kumimoji="1" lang="ja-JP" altLang="en-US" sz="2800" dirty="0" smtClean="0"/>
              <a:t>回</a:t>
            </a:r>
            <a:endParaRPr kumimoji="1" lang="ja-JP" altLang="en-US" sz="2800" dirty="0"/>
          </a:p>
        </p:txBody>
      </p:sp>
      <p:grpSp>
        <p:nvGrpSpPr>
          <p:cNvPr id="62" name="グループ化 61"/>
          <p:cNvGrpSpPr/>
          <p:nvPr/>
        </p:nvGrpSpPr>
        <p:grpSpPr>
          <a:xfrm>
            <a:off x="4190008" y="1268760"/>
            <a:ext cx="4918496" cy="5579082"/>
            <a:chOff x="2123728" y="548680"/>
            <a:chExt cx="4918496" cy="5579082"/>
          </a:xfrm>
        </p:grpSpPr>
        <p:pic>
          <p:nvPicPr>
            <p:cNvPr id="63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23728" y="548680"/>
              <a:ext cx="4918496" cy="5579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" name="テキスト ボックス 63"/>
            <p:cNvSpPr txBox="1"/>
            <p:nvPr/>
          </p:nvSpPr>
          <p:spPr>
            <a:xfrm>
              <a:off x="5436096" y="5157192"/>
              <a:ext cx="158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smtClean="0"/>
                <a:t>24</a:t>
              </a:r>
              <a:r>
                <a:rPr kumimoji="1" lang="ja-JP" altLang="en-US" dirty="0" smtClean="0"/>
                <a:t>日</a:t>
              </a:r>
              <a:r>
                <a:rPr kumimoji="1" lang="en-US" altLang="ja-JP" dirty="0" smtClean="0"/>
                <a:t>16:30JST</a:t>
              </a:r>
              <a:endParaRPr kumimoji="1" lang="ja-JP" altLang="en-US" dirty="0"/>
            </a:p>
          </p:txBody>
        </p:sp>
        <p:sp>
          <p:nvSpPr>
            <p:cNvPr id="65" name="テキスト ボックス 64"/>
            <p:cNvSpPr txBox="1"/>
            <p:nvPr/>
          </p:nvSpPr>
          <p:spPr>
            <a:xfrm>
              <a:off x="5220072" y="4437112"/>
              <a:ext cx="1080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smtClean="0"/>
                <a:t>18:30JST</a:t>
              </a:r>
              <a:endParaRPr kumimoji="1" lang="ja-JP" altLang="en-US" dirty="0"/>
            </a:p>
          </p:txBody>
        </p:sp>
        <p:sp>
          <p:nvSpPr>
            <p:cNvPr id="66" name="テキスト ボックス 65"/>
            <p:cNvSpPr txBox="1"/>
            <p:nvPr/>
          </p:nvSpPr>
          <p:spPr>
            <a:xfrm>
              <a:off x="4788024" y="3573016"/>
              <a:ext cx="1080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 smtClean="0"/>
                <a:t>20</a:t>
              </a:r>
              <a:r>
                <a:rPr kumimoji="1" lang="en-US" altLang="ja-JP" dirty="0" smtClean="0"/>
                <a:t>:30JST</a:t>
              </a:r>
              <a:endParaRPr kumimoji="1" lang="ja-JP" altLang="en-US" dirty="0"/>
            </a:p>
          </p:txBody>
        </p:sp>
        <p:sp>
          <p:nvSpPr>
            <p:cNvPr id="67" name="テキスト ボックス 66"/>
            <p:cNvSpPr txBox="1"/>
            <p:nvPr/>
          </p:nvSpPr>
          <p:spPr>
            <a:xfrm>
              <a:off x="4427984" y="3212976"/>
              <a:ext cx="1080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 smtClean="0"/>
                <a:t>21</a:t>
              </a:r>
              <a:r>
                <a:rPr kumimoji="1" lang="en-US" altLang="ja-JP" dirty="0" smtClean="0"/>
                <a:t>:30JST</a:t>
              </a:r>
              <a:endParaRPr kumimoji="1" lang="ja-JP" altLang="en-US" dirty="0"/>
            </a:p>
          </p:txBody>
        </p:sp>
        <p:sp>
          <p:nvSpPr>
            <p:cNvPr id="68" name="テキスト ボックス 67"/>
            <p:cNvSpPr txBox="1"/>
            <p:nvPr/>
          </p:nvSpPr>
          <p:spPr>
            <a:xfrm>
              <a:off x="4067944" y="2996952"/>
              <a:ext cx="1080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 smtClean="0"/>
                <a:t>22</a:t>
              </a:r>
              <a:r>
                <a:rPr kumimoji="1" lang="en-US" altLang="ja-JP" dirty="0" smtClean="0"/>
                <a:t>:30JST</a:t>
              </a:r>
              <a:endParaRPr kumimoji="1" lang="ja-JP" altLang="en-US" dirty="0"/>
            </a:p>
          </p:txBody>
        </p:sp>
        <p:sp>
          <p:nvSpPr>
            <p:cNvPr id="69" name="テキスト ボックス 68"/>
            <p:cNvSpPr txBox="1"/>
            <p:nvPr/>
          </p:nvSpPr>
          <p:spPr>
            <a:xfrm>
              <a:off x="3923928" y="2780928"/>
              <a:ext cx="1080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 smtClean="0"/>
                <a:t>23</a:t>
              </a:r>
              <a:r>
                <a:rPr kumimoji="1" lang="en-US" altLang="ja-JP" dirty="0" smtClean="0"/>
                <a:t>:30JST</a:t>
              </a:r>
              <a:endParaRPr kumimoji="1" lang="ja-JP" altLang="en-US" dirty="0"/>
            </a:p>
          </p:txBody>
        </p:sp>
        <p:sp>
          <p:nvSpPr>
            <p:cNvPr id="70" name="テキスト ボックス 69"/>
            <p:cNvSpPr txBox="1"/>
            <p:nvPr/>
          </p:nvSpPr>
          <p:spPr>
            <a:xfrm>
              <a:off x="2195736" y="2564904"/>
              <a:ext cx="2016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 smtClean="0"/>
                <a:t>25</a:t>
              </a:r>
              <a:r>
                <a:rPr lang="ja-JP" altLang="en-US" dirty="0" smtClean="0"/>
                <a:t>日</a:t>
              </a:r>
              <a:r>
                <a:rPr lang="en-US" altLang="ja-JP" dirty="0" smtClean="0"/>
                <a:t>0</a:t>
              </a:r>
              <a:r>
                <a:rPr kumimoji="1" lang="en-US" altLang="ja-JP" dirty="0" smtClean="0"/>
                <a:t>:30JST</a:t>
              </a:r>
              <a:endParaRPr kumimoji="1" lang="ja-JP" altLang="en-US" dirty="0"/>
            </a:p>
          </p:txBody>
        </p:sp>
        <p:sp>
          <p:nvSpPr>
            <p:cNvPr id="71" name="テキスト ボックス 70"/>
            <p:cNvSpPr txBox="1"/>
            <p:nvPr/>
          </p:nvSpPr>
          <p:spPr>
            <a:xfrm>
              <a:off x="2771800" y="1979548"/>
              <a:ext cx="1080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 smtClean="0"/>
                <a:t>2</a:t>
              </a:r>
              <a:r>
                <a:rPr kumimoji="1" lang="en-US" altLang="ja-JP" dirty="0" smtClean="0"/>
                <a:t>:30JST</a:t>
              </a:r>
              <a:endParaRPr kumimoji="1" lang="ja-JP" altLang="en-US" dirty="0"/>
            </a:p>
          </p:txBody>
        </p:sp>
        <p:sp>
          <p:nvSpPr>
            <p:cNvPr id="72" name="テキスト ボックス 71"/>
            <p:cNvSpPr txBox="1"/>
            <p:nvPr/>
          </p:nvSpPr>
          <p:spPr>
            <a:xfrm>
              <a:off x="2771800" y="2267580"/>
              <a:ext cx="1080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smtClean="0"/>
                <a:t>1:30JST</a:t>
              </a:r>
              <a:endParaRPr kumimoji="1" lang="ja-JP" altLang="en-US" dirty="0"/>
            </a:p>
          </p:txBody>
        </p:sp>
        <p:sp>
          <p:nvSpPr>
            <p:cNvPr id="73" name="テキスト ボックス 72"/>
            <p:cNvSpPr txBox="1"/>
            <p:nvPr/>
          </p:nvSpPr>
          <p:spPr>
            <a:xfrm>
              <a:off x="2699792" y="1691516"/>
              <a:ext cx="1080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 smtClean="0"/>
                <a:t>3</a:t>
              </a:r>
              <a:r>
                <a:rPr kumimoji="1" lang="en-US" altLang="ja-JP" dirty="0" smtClean="0"/>
                <a:t>:30JST</a:t>
              </a:r>
              <a:endParaRPr kumimoji="1" lang="ja-JP" altLang="en-US" dirty="0"/>
            </a:p>
          </p:txBody>
        </p:sp>
        <p:sp>
          <p:nvSpPr>
            <p:cNvPr id="74" name="テキスト ボックス 73"/>
            <p:cNvSpPr txBox="1"/>
            <p:nvPr/>
          </p:nvSpPr>
          <p:spPr>
            <a:xfrm>
              <a:off x="2483768" y="1403484"/>
              <a:ext cx="1080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 smtClean="0"/>
                <a:t>4</a:t>
              </a:r>
              <a:r>
                <a:rPr kumimoji="1" lang="en-US" altLang="ja-JP" dirty="0" smtClean="0"/>
                <a:t>:30JST</a:t>
              </a:r>
              <a:endParaRPr kumimoji="1" lang="ja-JP" altLang="en-US" dirty="0"/>
            </a:p>
          </p:txBody>
        </p:sp>
        <p:sp>
          <p:nvSpPr>
            <p:cNvPr id="75" name="テキスト ボックス 74"/>
            <p:cNvSpPr txBox="1"/>
            <p:nvPr/>
          </p:nvSpPr>
          <p:spPr>
            <a:xfrm>
              <a:off x="2483768" y="1115452"/>
              <a:ext cx="1080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 smtClean="0"/>
                <a:t>5</a:t>
              </a:r>
              <a:r>
                <a:rPr kumimoji="1" lang="en-US" altLang="ja-JP" dirty="0" smtClean="0"/>
                <a:t>:30JST</a:t>
              </a:r>
              <a:endParaRPr kumimoji="1" lang="ja-JP" altLang="en-US" dirty="0"/>
            </a:p>
          </p:txBody>
        </p:sp>
        <p:sp>
          <p:nvSpPr>
            <p:cNvPr id="76" name="テキスト ボックス 75"/>
            <p:cNvSpPr txBox="1"/>
            <p:nvPr/>
          </p:nvSpPr>
          <p:spPr>
            <a:xfrm>
              <a:off x="2843808" y="3356992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 smtClean="0"/>
                <a:t>観測点</a:t>
              </a:r>
              <a:endParaRPr kumimoji="1" lang="ja-JP" altLang="en-US" dirty="0"/>
            </a:p>
          </p:txBody>
        </p:sp>
      </p:grpSp>
      <p:grpSp>
        <p:nvGrpSpPr>
          <p:cNvPr id="61" name="グループ化 60"/>
          <p:cNvGrpSpPr/>
          <p:nvPr/>
        </p:nvGrpSpPr>
        <p:grpSpPr>
          <a:xfrm>
            <a:off x="6867180" y="188640"/>
            <a:ext cx="1449236" cy="1476164"/>
            <a:chOff x="6867180" y="188640"/>
            <a:chExt cx="1449236" cy="1476164"/>
          </a:xfrm>
        </p:grpSpPr>
        <p:grpSp>
          <p:nvGrpSpPr>
            <p:cNvPr id="12" name="グループ化 34"/>
            <p:cNvGrpSpPr/>
            <p:nvPr/>
          </p:nvGrpSpPr>
          <p:grpSpPr>
            <a:xfrm>
              <a:off x="7164288" y="188640"/>
              <a:ext cx="1152128" cy="1476164"/>
              <a:chOff x="3671900" y="1952836"/>
              <a:chExt cx="1224136" cy="1872208"/>
            </a:xfrm>
          </p:grpSpPr>
          <p:sp>
            <p:nvSpPr>
              <p:cNvPr id="36" name="弦 35"/>
              <p:cNvSpPr/>
              <p:nvPr/>
            </p:nvSpPr>
            <p:spPr>
              <a:xfrm rot="16200000">
                <a:off x="3347864" y="2276872"/>
                <a:ext cx="1872208" cy="1224136"/>
              </a:xfrm>
              <a:prstGeom prst="chord">
                <a:avLst>
                  <a:gd name="adj1" fmla="val 7848765"/>
                  <a:gd name="adj2" fmla="val 13772434"/>
                </a:avLst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7" name="正方形/長方形 36"/>
              <p:cNvSpPr/>
              <p:nvPr/>
            </p:nvSpPr>
            <p:spPr>
              <a:xfrm>
                <a:off x="4283968" y="3068959"/>
                <a:ext cx="306034" cy="34511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8" name="正方形/長方形 37"/>
              <p:cNvSpPr/>
              <p:nvPr/>
            </p:nvSpPr>
            <p:spPr>
              <a:xfrm>
                <a:off x="4436985" y="2780928"/>
                <a:ext cx="72008" cy="28803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9" name="円/楕円 38"/>
              <p:cNvSpPr/>
              <p:nvPr/>
            </p:nvSpPr>
            <p:spPr>
              <a:xfrm>
                <a:off x="4355977" y="3140090"/>
                <a:ext cx="157518" cy="216902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3" name="グループ化 39"/>
            <p:cNvGrpSpPr/>
            <p:nvPr/>
          </p:nvGrpSpPr>
          <p:grpSpPr>
            <a:xfrm rot="1756863">
              <a:off x="6867180" y="266672"/>
              <a:ext cx="813185" cy="764228"/>
              <a:chOff x="1259632" y="1268760"/>
              <a:chExt cx="2952328" cy="2952328"/>
            </a:xfrm>
          </p:grpSpPr>
          <p:sp>
            <p:nvSpPr>
              <p:cNvPr id="41" name="円/楕円 40"/>
              <p:cNvSpPr/>
              <p:nvPr/>
            </p:nvSpPr>
            <p:spPr>
              <a:xfrm>
                <a:off x="1259632" y="1268760"/>
                <a:ext cx="1440160" cy="1440160"/>
              </a:xfrm>
              <a:prstGeom prst="ellipse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2" name="正方形/長方形 41"/>
              <p:cNvSpPr/>
              <p:nvPr/>
            </p:nvSpPr>
            <p:spPr>
              <a:xfrm rot="2389311">
                <a:off x="3599654" y="3741201"/>
                <a:ext cx="392288" cy="2537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3" name="二等辺三角形 42"/>
              <p:cNvSpPr/>
              <p:nvPr/>
            </p:nvSpPr>
            <p:spPr>
              <a:xfrm rot="19440505">
                <a:off x="2368323" y="2561266"/>
                <a:ext cx="295444" cy="193206"/>
              </a:xfrm>
              <a:prstGeom prst="triangle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4" name="フリーフォーム 43"/>
              <p:cNvSpPr/>
              <p:nvPr/>
            </p:nvSpPr>
            <p:spPr>
              <a:xfrm>
                <a:off x="2555776" y="2708920"/>
                <a:ext cx="1081504" cy="1031031"/>
              </a:xfrm>
              <a:custGeom>
                <a:avLst/>
                <a:gdLst>
                  <a:gd name="connsiteX0" fmla="*/ 0 w 1056640"/>
                  <a:gd name="connsiteY0" fmla="*/ 0 h 986591"/>
                  <a:gd name="connsiteX1" fmla="*/ 162560 w 1056640"/>
                  <a:gd name="connsiteY1" fmla="*/ 60960 h 986591"/>
                  <a:gd name="connsiteX2" fmla="*/ 223520 w 1056640"/>
                  <a:gd name="connsiteY2" fmla="*/ 91440 h 986591"/>
                  <a:gd name="connsiteX3" fmla="*/ 243840 w 1056640"/>
                  <a:gd name="connsiteY3" fmla="*/ 121920 h 986591"/>
                  <a:gd name="connsiteX4" fmla="*/ 294640 w 1056640"/>
                  <a:gd name="connsiteY4" fmla="*/ 152400 h 986591"/>
                  <a:gd name="connsiteX5" fmla="*/ 325120 w 1056640"/>
                  <a:gd name="connsiteY5" fmla="*/ 172720 h 986591"/>
                  <a:gd name="connsiteX6" fmla="*/ 355600 w 1056640"/>
                  <a:gd name="connsiteY6" fmla="*/ 213360 h 986591"/>
                  <a:gd name="connsiteX7" fmla="*/ 426720 w 1056640"/>
                  <a:gd name="connsiteY7" fmla="*/ 284480 h 986591"/>
                  <a:gd name="connsiteX8" fmla="*/ 477520 w 1056640"/>
                  <a:gd name="connsiteY8" fmla="*/ 375920 h 986591"/>
                  <a:gd name="connsiteX9" fmla="*/ 508000 w 1056640"/>
                  <a:gd name="connsiteY9" fmla="*/ 416560 h 986591"/>
                  <a:gd name="connsiteX10" fmla="*/ 538480 w 1056640"/>
                  <a:gd name="connsiteY10" fmla="*/ 467360 h 986591"/>
                  <a:gd name="connsiteX11" fmla="*/ 558800 w 1056640"/>
                  <a:gd name="connsiteY11" fmla="*/ 497840 h 986591"/>
                  <a:gd name="connsiteX12" fmla="*/ 599440 w 1056640"/>
                  <a:gd name="connsiteY12" fmla="*/ 568960 h 986591"/>
                  <a:gd name="connsiteX13" fmla="*/ 640080 w 1056640"/>
                  <a:gd name="connsiteY13" fmla="*/ 609600 h 986591"/>
                  <a:gd name="connsiteX14" fmla="*/ 701040 w 1056640"/>
                  <a:gd name="connsiteY14" fmla="*/ 701040 h 986591"/>
                  <a:gd name="connsiteX15" fmla="*/ 741680 w 1056640"/>
                  <a:gd name="connsiteY15" fmla="*/ 741680 h 986591"/>
                  <a:gd name="connsiteX16" fmla="*/ 802640 w 1056640"/>
                  <a:gd name="connsiteY16" fmla="*/ 822960 h 986591"/>
                  <a:gd name="connsiteX17" fmla="*/ 833120 w 1056640"/>
                  <a:gd name="connsiteY17" fmla="*/ 843280 h 986591"/>
                  <a:gd name="connsiteX18" fmla="*/ 894080 w 1056640"/>
                  <a:gd name="connsiteY18" fmla="*/ 914400 h 986591"/>
                  <a:gd name="connsiteX19" fmla="*/ 934720 w 1056640"/>
                  <a:gd name="connsiteY19" fmla="*/ 934720 h 986591"/>
                  <a:gd name="connsiteX20" fmla="*/ 985520 w 1056640"/>
                  <a:gd name="connsiteY20" fmla="*/ 965200 h 986591"/>
                  <a:gd name="connsiteX21" fmla="*/ 1056640 w 1056640"/>
                  <a:gd name="connsiteY21" fmla="*/ 985520 h 986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56640" h="986591">
                    <a:moveTo>
                      <a:pt x="0" y="0"/>
                    </a:moveTo>
                    <a:cubicBezTo>
                      <a:pt x="54187" y="20320"/>
                      <a:pt x="109224" y="38503"/>
                      <a:pt x="162560" y="60960"/>
                    </a:cubicBezTo>
                    <a:cubicBezTo>
                      <a:pt x="312245" y="123985"/>
                      <a:pt x="84721" y="45174"/>
                      <a:pt x="223520" y="91440"/>
                    </a:cubicBezTo>
                    <a:cubicBezTo>
                      <a:pt x="230293" y="101600"/>
                      <a:pt x="234569" y="113973"/>
                      <a:pt x="243840" y="121920"/>
                    </a:cubicBezTo>
                    <a:cubicBezTo>
                      <a:pt x="258833" y="134771"/>
                      <a:pt x="277894" y="141934"/>
                      <a:pt x="294640" y="152400"/>
                    </a:cubicBezTo>
                    <a:cubicBezTo>
                      <a:pt x="304995" y="158872"/>
                      <a:pt x="314960" y="165947"/>
                      <a:pt x="325120" y="172720"/>
                    </a:cubicBezTo>
                    <a:cubicBezTo>
                      <a:pt x="335280" y="186267"/>
                      <a:pt x="344209" y="200830"/>
                      <a:pt x="355600" y="213360"/>
                    </a:cubicBezTo>
                    <a:cubicBezTo>
                      <a:pt x="378152" y="238167"/>
                      <a:pt x="411727" y="254493"/>
                      <a:pt x="426720" y="284480"/>
                    </a:cubicBezTo>
                    <a:cubicBezTo>
                      <a:pt x="446087" y="323214"/>
                      <a:pt x="452005" y="337648"/>
                      <a:pt x="477520" y="375920"/>
                    </a:cubicBezTo>
                    <a:cubicBezTo>
                      <a:pt x="486913" y="390009"/>
                      <a:pt x="498607" y="402471"/>
                      <a:pt x="508000" y="416560"/>
                    </a:cubicBezTo>
                    <a:cubicBezTo>
                      <a:pt x="518954" y="432991"/>
                      <a:pt x="528014" y="450614"/>
                      <a:pt x="538480" y="467360"/>
                    </a:cubicBezTo>
                    <a:cubicBezTo>
                      <a:pt x="544952" y="477715"/>
                      <a:pt x="552518" y="487369"/>
                      <a:pt x="558800" y="497840"/>
                    </a:cubicBezTo>
                    <a:cubicBezTo>
                      <a:pt x="572848" y="521253"/>
                      <a:pt x="583380" y="546878"/>
                      <a:pt x="599440" y="568960"/>
                    </a:cubicBezTo>
                    <a:cubicBezTo>
                      <a:pt x="610708" y="584454"/>
                      <a:pt x="628399" y="594415"/>
                      <a:pt x="640080" y="609600"/>
                    </a:cubicBezTo>
                    <a:cubicBezTo>
                      <a:pt x="662415" y="638636"/>
                      <a:pt x="675137" y="675137"/>
                      <a:pt x="701040" y="701040"/>
                    </a:cubicBezTo>
                    <a:cubicBezTo>
                      <a:pt x="714587" y="714587"/>
                      <a:pt x="729415" y="726963"/>
                      <a:pt x="741680" y="741680"/>
                    </a:cubicBezTo>
                    <a:cubicBezTo>
                      <a:pt x="763361" y="767697"/>
                      <a:pt x="779984" y="797787"/>
                      <a:pt x="802640" y="822960"/>
                    </a:cubicBezTo>
                    <a:cubicBezTo>
                      <a:pt x="810809" y="832036"/>
                      <a:pt x="824486" y="834646"/>
                      <a:pt x="833120" y="843280"/>
                    </a:cubicBezTo>
                    <a:cubicBezTo>
                      <a:pt x="855198" y="865358"/>
                      <a:pt x="870872" y="893513"/>
                      <a:pt x="894080" y="914400"/>
                    </a:cubicBezTo>
                    <a:cubicBezTo>
                      <a:pt x="905338" y="924532"/>
                      <a:pt x="921480" y="927365"/>
                      <a:pt x="934720" y="934720"/>
                    </a:cubicBezTo>
                    <a:cubicBezTo>
                      <a:pt x="951982" y="944310"/>
                      <a:pt x="967543" y="957028"/>
                      <a:pt x="985520" y="965200"/>
                    </a:cubicBezTo>
                    <a:cubicBezTo>
                      <a:pt x="1032580" y="986591"/>
                      <a:pt x="1027767" y="985520"/>
                      <a:pt x="1056640" y="985520"/>
                    </a:cubicBezTo>
                  </a:path>
                </a:pathLst>
              </a:cu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45" name="直線コネクタ 44"/>
              <p:cNvCxnSpPr>
                <a:stCxn id="42" idx="3"/>
              </p:cNvCxnSpPr>
              <p:nvPr/>
            </p:nvCxnSpPr>
            <p:spPr>
              <a:xfrm>
                <a:off x="3946444" y="3993706"/>
                <a:ext cx="265516" cy="227382"/>
              </a:xfrm>
              <a:prstGeom prst="line">
                <a:avLst/>
              </a:prstGeom>
              <a:ln w="635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7" name="グループ化 76"/>
          <p:cNvGrpSpPr/>
          <p:nvPr/>
        </p:nvGrpSpPr>
        <p:grpSpPr>
          <a:xfrm>
            <a:off x="1835696" y="5489848"/>
            <a:ext cx="4104456" cy="1368152"/>
            <a:chOff x="1835696" y="5489848"/>
            <a:chExt cx="4104456" cy="1368152"/>
          </a:xfrm>
        </p:grpSpPr>
        <p:sp>
          <p:nvSpPr>
            <p:cNvPr id="32" name="爆発 1 31"/>
            <p:cNvSpPr/>
            <p:nvPr/>
          </p:nvSpPr>
          <p:spPr>
            <a:xfrm>
              <a:off x="1835696" y="5489848"/>
              <a:ext cx="3744416" cy="1368152"/>
            </a:xfrm>
            <a:prstGeom prst="irregularSeal1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2699792" y="5877272"/>
              <a:ext cx="32403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800" dirty="0" smtClean="0"/>
                <a:t>高頻度観測！</a:t>
              </a:r>
              <a:endParaRPr kumimoji="1" lang="ja-JP" altLang="en-US" sz="28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B61E9-98E1-4026-ABE9-B61207DA003D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07504" y="67271"/>
            <a:ext cx="36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 smtClean="0"/>
              <a:t>使用データ</a:t>
            </a:r>
            <a:endParaRPr kumimoji="1" lang="ja-JP" altLang="en-US" sz="4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67544" y="908720"/>
            <a:ext cx="79208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主にラジオゾンデ観測データ</a:t>
            </a:r>
            <a:endParaRPr kumimoji="1" lang="en-US" altLang="ja-JP" sz="2400" dirty="0" smtClean="0"/>
          </a:p>
          <a:p>
            <a:endParaRPr lang="en-US" altLang="ja-JP" sz="2400" dirty="0" smtClean="0"/>
          </a:p>
          <a:p>
            <a:r>
              <a:rPr kumimoji="1" lang="ja-JP" altLang="en-US" sz="2400" dirty="0" smtClean="0"/>
              <a:t>台風中心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　　</a:t>
            </a:r>
            <a:r>
              <a:rPr kumimoji="1" lang="ja-JP" altLang="en-US" sz="2400" dirty="0" smtClean="0"/>
              <a:t>気象庁ベストトラック，気象庁レーダー，アメダス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　　</a:t>
            </a:r>
            <a:r>
              <a:rPr kumimoji="1" lang="ja-JP" altLang="en-US" sz="2400" dirty="0" smtClean="0"/>
              <a:t>を参考に決定</a:t>
            </a:r>
            <a:endParaRPr kumimoji="1" lang="en-US" altLang="ja-JP" sz="2400" dirty="0" smtClean="0"/>
          </a:p>
          <a:p>
            <a:endParaRPr lang="en-US" altLang="ja-JP" sz="2400" dirty="0" smtClean="0"/>
          </a:p>
          <a:p>
            <a:endParaRPr kumimoji="1" lang="ja-JP" altLang="en-US" sz="2400" dirty="0"/>
          </a:p>
        </p:txBody>
      </p:sp>
      <p:pic>
        <p:nvPicPr>
          <p:cNvPr id="8" name="Picture 2" descr="C:\Documents and Settings\nana\デスクトップ\研究\Typhoon\201106長崎丸航海picture\P62444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3284984"/>
            <a:ext cx="4608512" cy="3456384"/>
          </a:xfrm>
          <a:prstGeom prst="rect">
            <a:avLst/>
          </a:prstGeom>
          <a:noFill/>
        </p:spPr>
      </p:pic>
      <p:pic>
        <p:nvPicPr>
          <p:cNvPr id="1026" name="Picture 2" descr="C:\Documents and Settings\nana\デスクトップ\研究\Typhoon\ゾンデ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684642"/>
            <a:ext cx="4096973" cy="3056726"/>
          </a:xfrm>
          <a:prstGeom prst="rect">
            <a:avLst/>
          </a:prstGeom>
          <a:noFill/>
        </p:spPr>
      </p:pic>
      <p:grpSp>
        <p:nvGrpSpPr>
          <p:cNvPr id="9" name="グループ化 34"/>
          <p:cNvGrpSpPr/>
          <p:nvPr/>
        </p:nvGrpSpPr>
        <p:grpSpPr>
          <a:xfrm>
            <a:off x="7389388" y="1556792"/>
            <a:ext cx="1152128" cy="1476164"/>
            <a:chOff x="3671900" y="1952836"/>
            <a:chExt cx="1224136" cy="1872208"/>
          </a:xfrm>
        </p:grpSpPr>
        <p:sp>
          <p:nvSpPr>
            <p:cNvPr id="16" name="弦 15"/>
            <p:cNvSpPr/>
            <p:nvPr/>
          </p:nvSpPr>
          <p:spPr>
            <a:xfrm rot="16200000">
              <a:off x="3347864" y="2276872"/>
              <a:ext cx="1872208" cy="1224136"/>
            </a:xfrm>
            <a:prstGeom prst="chord">
              <a:avLst>
                <a:gd name="adj1" fmla="val 7848765"/>
                <a:gd name="adj2" fmla="val 13772434"/>
              </a:avLst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4283968" y="3068959"/>
              <a:ext cx="306034" cy="34511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4436985" y="2780928"/>
              <a:ext cx="72008" cy="288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円/楕円 18"/>
            <p:cNvSpPr/>
            <p:nvPr/>
          </p:nvSpPr>
          <p:spPr>
            <a:xfrm>
              <a:off x="4355977" y="3140090"/>
              <a:ext cx="157518" cy="216902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0" name="グループ化 39"/>
          <p:cNvGrpSpPr/>
          <p:nvPr/>
        </p:nvGrpSpPr>
        <p:grpSpPr>
          <a:xfrm rot="1756863">
            <a:off x="7092280" y="1634824"/>
            <a:ext cx="813185" cy="764228"/>
            <a:chOff x="1259632" y="1268760"/>
            <a:chExt cx="2952328" cy="2952328"/>
          </a:xfrm>
        </p:grpSpPr>
        <p:sp>
          <p:nvSpPr>
            <p:cNvPr id="11" name="円/楕円 10"/>
            <p:cNvSpPr/>
            <p:nvPr/>
          </p:nvSpPr>
          <p:spPr>
            <a:xfrm>
              <a:off x="1259632" y="1268760"/>
              <a:ext cx="1440160" cy="1440160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正方形/長方形 11"/>
            <p:cNvSpPr/>
            <p:nvPr/>
          </p:nvSpPr>
          <p:spPr>
            <a:xfrm rot="2389311">
              <a:off x="3599654" y="3741201"/>
              <a:ext cx="392288" cy="2537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二等辺三角形 12"/>
            <p:cNvSpPr/>
            <p:nvPr/>
          </p:nvSpPr>
          <p:spPr>
            <a:xfrm rot="19440505">
              <a:off x="2368323" y="2561266"/>
              <a:ext cx="295444" cy="193206"/>
            </a:xfrm>
            <a:prstGeom prst="triangl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フリーフォーム 13"/>
            <p:cNvSpPr/>
            <p:nvPr/>
          </p:nvSpPr>
          <p:spPr>
            <a:xfrm>
              <a:off x="2555776" y="2708920"/>
              <a:ext cx="1081504" cy="1031031"/>
            </a:xfrm>
            <a:custGeom>
              <a:avLst/>
              <a:gdLst>
                <a:gd name="connsiteX0" fmla="*/ 0 w 1056640"/>
                <a:gd name="connsiteY0" fmla="*/ 0 h 986591"/>
                <a:gd name="connsiteX1" fmla="*/ 162560 w 1056640"/>
                <a:gd name="connsiteY1" fmla="*/ 60960 h 986591"/>
                <a:gd name="connsiteX2" fmla="*/ 223520 w 1056640"/>
                <a:gd name="connsiteY2" fmla="*/ 91440 h 986591"/>
                <a:gd name="connsiteX3" fmla="*/ 243840 w 1056640"/>
                <a:gd name="connsiteY3" fmla="*/ 121920 h 986591"/>
                <a:gd name="connsiteX4" fmla="*/ 294640 w 1056640"/>
                <a:gd name="connsiteY4" fmla="*/ 152400 h 986591"/>
                <a:gd name="connsiteX5" fmla="*/ 325120 w 1056640"/>
                <a:gd name="connsiteY5" fmla="*/ 172720 h 986591"/>
                <a:gd name="connsiteX6" fmla="*/ 355600 w 1056640"/>
                <a:gd name="connsiteY6" fmla="*/ 213360 h 986591"/>
                <a:gd name="connsiteX7" fmla="*/ 426720 w 1056640"/>
                <a:gd name="connsiteY7" fmla="*/ 284480 h 986591"/>
                <a:gd name="connsiteX8" fmla="*/ 477520 w 1056640"/>
                <a:gd name="connsiteY8" fmla="*/ 375920 h 986591"/>
                <a:gd name="connsiteX9" fmla="*/ 508000 w 1056640"/>
                <a:gd name="connsiteY9" fmla="*/ 416560 h 986591"/>
                <a:gd name="connsiteX10" fmla="*/ 538480 w 1056640"/>
                <a:gd name="connsiteY10" fmla="*/ 467360 h 986591"/>
                <a:gd name="connsiteX11" fmla="*/ 558800 w 1056640"/>
                <a:gd name="connsiteY11" fmla="*/ 497840 h 986591"/>
                <a:gd name="connsiteX12" fmla="*/ 599440 w 1056640"/>
                <a:gd name="connsiteY12" fmla="*/ 568960 h 986591"/>
                <a:gd name="connsiteX13" fmla="*/ 640080 w 1056640"/>
                <a:gd name="connsiteY13" fmla="*/ 609600 h 986591"/>
                <a:gd name="connsiteX14" fmla="*/ 701040 w 1056640"/>
                <a:gd name="connsiteY14" fmla="*/ 701040 h 986591"/>
                <a:gd name="connsiteX15" fmla="*/ 741680 w 1056640"/>
                <a:gd name="connsiteY15" fmla="*/ 741680 h 986591"/>
                <a:gd name="connsiteX16" fmla="*/ 802640 w 1056640"/>
                <a:gd name="connsiteY16" fmla="*/ 822960 h 986591"/>
                <a:gd name="connsiteX17" fmla="*/ 833120 w 1056640"/>
                <a:gd name="connsiteY17" fmla="*/ 843280 h 986591"/>
                <a:gd name="connsiteX18" fmla="*/ 894080 w 1056640"/>
                <a:gd name="connsiteY18" fmla="*/ 914400 h 986591"/>
                <a:gd name="connsiteX19" fmla="*/ 934720 w 1056640"/>
                <a:gd name="connsiteY19" fmla="*/ 934720 h 986591"/>
                <a:gd name="connsiteX20" fmla="*/ 985520 w 1056640"/>
                <a:gd name="connsiteY20" fmla="*/ 965200 h 986591"/>
                <a:gd name="connsiteX21" fmla="*/ 1056640 w 1056640"/>
                <a:gd name="connsiteY21" fmla="*/ 985520 h 986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56640" h="986591">
                  <a:moveTo>
                    <a:pt x="0" y="0"/>
                  </a:moveTo>
                  <a:cubicBezTo>
                    <a:pt x="54187" y="20320"/>
                    <a:pt x="109224" y="38503"/>
                    <a:pt x="162560" y="60960"/>
                  </a:cubicBezTo>
                  <a:cubicBezTo>
                    <a:pt x="312245" y="123985"/>
                    <a:pt x="84721" y="45174"/>
                    <a:pt x="223520" y="91440"/>
                  </a:cubicBezTo>
                  <a:cubicBezTo>
                    <a:pt x="230293" y="101600"/>
                    <a:pt x="234569" y="113973"/>
                    <a:pt x="243840" y="121920"/>
                  </a:cubicBezTo>
                  <a:cubicBezTo>
                    <a:pt x="258833" y="134771"/>
                    <a:pt x="277894" y="141934"/>
                    <a:pt x="294640" y="152400"/>
                  </a:cubicBezTo>
                  <a:cubicBezTo>
                    <a:pt x="304995" y="158872"/>
                    <a:pt x="314960" y="165947"/>
                    <a:pt x="325120" y="172720"/>
                  </a:cubicBezTo>
                  <a:cubicBezTo>
                    <a:pt x="335280" y="186267"/>
                    <a:pt x="344209" y="200830"/>
                    <a:pt x="355600" y="213360"/>
                  </a:cubicBezTo>
                  <a:cubicBezTo>
                    <a:pt x="378152" y="238167"/>
                    <a:pt x="411727" y="254493"/>
                    <a:pt x="426720" y="284480"/>
                  </a:cubicBezTo>
                  <a:cubicBezTo>
                    <a:pt x="446087" y="323214"/>
                    <a:pt x="452005" y="337648"/>
                    <a:pt x="477520" y="375920"/>
                  </a:cubicBezTo>
                  <a:cubicBezTo>
                    <a:pt x="486913" y="390009"/>
                    <a:pt x="498607" y="402471"/>
                    <a:pt x="508000" y="416560"/>
                  </a:cubicBezTo>
                  <a:cubicBezTo>
                    <a:pt x="518954" y="432991"/>
                    <a:pt x="528014" y="450614"/>
                    <a:pt x="538480" y="467360"/>
                  </a:cubicBezTo>
                  <a:cubicBezTo>
                    <a:pt x="544952" y="477715"/>
                    <a:pt x="552518" y="487369"/>
                    <a:pt x="558800" y="497840"/>
                  </a:cubicBezTo>
                  <a:cubicBezTo>
                    <a:pt x="572848" y="521253"/>
                    <a:pt x="583380" y="546878"/>
                    <a:pt x="599440" y="568960"/>
                  </a:cubicBezTo>
                  <a:cubicBezTo>
                    <a:pt x="610708" y="584454"/>
                    <a:pt x="628399" y="594415"/>
                    <a:pt x="640080" y="609600"/>
                  </a:cubicBezTo>
                  <a:cubicBezTo>
                    <a:pt x="662415" y="638636"/>
                    <a:pt x="675137" y="675137"/>
                    <a:pt x="701040" y="701040"/>
                  </a:cubicBezTo>
                  <a:cubicBezTo>
                    <a:pt x="714587" y="714587"/>
                    <a:pt x="729415" y="726963"/>
                    <a:pt x="741680" y="741680"/>
                  </a:cubicBezTo>
                  <a:cubicBezTo>
                    <a:pt x="763361" y="767697"/>
                    <a:pt x="779984" y="797787"/>
                    <a:pt x="802640" y="822960"/>
                  </a:cubicBezTo>
                  <a:cubicBezTo>
                    <a:pt x="810809" y="832036"/>
                    <a:pt x="824486" y="834646"/>
                    <a:pt x="833120" y="843280"/>
                  </a:cubicBezTo>
                  <a:cubicBezTo>
                    <a:pt x="855198" y="865358"/>
                    <a:pt x="870872" y="893513"/>
                    <a:pt x="894080" y="914400"/>
                  </a:cubicBezTo>
                  <a:cubicBezTo>
                    <a:pt x="905338" y="924532"/>
                    <a:pt x="921480" y="927365"/>
                    <a:pt x="934720" y="934720"/>
                  </a:cubicBezTo>
                  <a:cubicBezTo>
                    <a:pt x="951982" y="944310"/>
                    <a:pt x="967543" y="957028"/>
                    <a:pt x="985520" y="965200"/>
                  </a:cubicBezTo>
                  <a:cubicBezTo>
                    <a:pt x="1032580" y="986591"/>
                    <a:pt x="1027767" y="985520"/>
                    <a:pt x="1056640" y="985520"/>
                  </a:cubicBezTo>
                </a:path>
              </a:pathLst>
            </a:cu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5" name="直線コネクタ 14"/>
            <p:cNvCxnSpPr>
              <a:stCxn id="12" idx="3"/>
            </p:cNvCxnSpPr>
            <p:nvPr/>
          </p:nvCxnSpPr>
          <p:spPr>
            <a:xfrm>
              <a:off x="3946444" y="3993706"/>
              <a:ext cx="265516" cy="227382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7.40741E-7 C -0.00052 -0.01042 0.00121 -0.02176 -0.00226 -0.03102 C -0.004 -0.03565 -0.00712 -0.03912 -0.0092 -0.04352 C -0.01146 -0.04815 -0.01198 -0.05486 -0.01511 -0.05903 C -0.01719 -0.0618 -0.01997 -0.06389 -0.02205 -0.06667 C -0.02431 -0.07593 -0.02986 -0.0794 -0.03594 -0.08542 C -0.03785 -0.0875 -0.04306 -0.08843 -0.04306 -0.08819 C -0.04879 -0.09352 -0.05209 -0.09537 -0.05816 -0.0993 C -0.06129 -0.1037 -0.0665 -0.10671 -0.07084 -0.10856 C -0.07448 -0.1118 -0.07778 -0.11204 -0.08143 -0.11481 C -0.08785 -0.11968 -0.09271 -0.12477 -0.1 -0.12731 C -0.10955 -0.14005 -0.09792 -0.12616 -0.10695 -0.13333 C -0.10938 -0.13542 -0.11181 -0.14005 -0.11389 -0.14282 C -0.1158 -0.14537 -0.1198 -0.15046 -0.1198 -0.15023 C -0.12257 -0.16319 -0.11858 -0.14768 -0.12327 -0.15833 C -0.12396 -0.15972 -0.12361 -0.16157 -0.12431 -0.16296 C -0.12934 -0.17407 -0.12414 -0.15625 -0.129 -0.1706 C -0.13143 -0.17755 -0.13177 -0.1831 -0.1349 -0.18935 C -0.1375 -0.20116 -0.1441 -0.20926 -0.15 -0.21875 C -0.15348 -0.2243 -0.15417 -0.23055 -0.15816 -0.23588 C -0.15938 -0.24097 -0.1592 -0.23889 -0.1592 -0.2419 " pathEditMode="relative" rAng="0" ptsTypes="ffffffffffffffffffff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" y="-1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~1\nana\LOCALS~1\Temp\ffftp3996\test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37668" cy="6858000"/>
          </a:xfrm>
          <a:prstGeom prst="rect">
            <a:avLst/>
          </a:prstGeom>
          <a:noFill/>
        </p:spPr>
      </p:pic>
      <p:grpSp>
        <p:nvGrpSpPr>
          <p:cNvPr id="2" name="グループ化 6"/>
          <p:cNvGrpSpPr/>
          <p:nvPr/>
        </p:nvGrpSpPr>
        <p:grpSpPr>
          <a:xfrm>
            <a:off x="2843808" y="4869160"/>
            <a:ext cx="468052" cy="684076"/>
            <a:chOff x="3671900" y="1952836"/>
            <a:chExt cx="1224136" cy="1872208"/>
          </a:xfrm>
        </p:grpSpPr>
        <p:sp>
          <p:nvSpPr>
            <p:cNvPr id="8" name="弦 7"/>
            <p:cNvSpPr/>
            <p:nvPr/>
          </p:nvSpPr>
          <p:spPr>
            <a:xfrm rot="16200000">
              <a:off x="3347864" y="2276872"/>
              <a:ext cx="1872208" cy="1224136"/>
            </a:xfrm>
            <a:prstGeom prst="chord">
              <a:avLst>
                <a:gd name="adj1" fmla="val 7848765"/>
                <a:gd name="adj2" fmla="val 13772434"/>
              </a:avLst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4283968" y="3068960"/>
              <a:ext cx="360040" cy="288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4499992" y="2780928"/>
              <a:ext cx="72008" cy="288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円/楕円 10"/>
            <p:cNvSpPr/>
            <p:nvPr/>
          </p:nvSpPr>
          <p:spPr>
            <a:xfrm>
              <a:off x="4355976" y="3140968"/>
              <a:ext cx="216024" cy="216024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2" name="スライド番号プレースホル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41581-6E30-4996-A8B8-718181481D98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B61E9-98E1-4026-ABE9-B61207DA003D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699792" y="2287032"/>
            <a:ext cx="367240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dirty="0" smtClean="0"/>
              <a:t>結果</a:t>
            </a:r>
            <a:endParaRPr kumimoji="1" lang="ja-JP" altLang="en-US" sz="11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グループ化 86"/>
          <p:cNvGrpSpPr/>
          <p:nvPr/>
        </p:nvGrpSpPr>
        <p:grpSpPr>
          <a:xfrm>
            <a:off x="251520" y="692695"/>
            <a:ext cx="5472608" cy="6006281"/>
            <a:chOff x="1475656" y="-387424"/>
            <a:chExt cx="5904656" cy="6726361"/>
          </a:xfrm>
        </p:grpSpPr>
        <p:grpSp>
          <p:nvGrpSpPr>
            <p:cNvPr id="91" name="グループ化 41"/>
            <p:cNvGrpSpPr/>
            <p:nvPr/>
          </p:nvGrpSpPr>
          <p:grpSpPr>
            <a:xfrm>
              <a:off x="1475656" y="404664"/>
              <a:ext cx="5616624" cy="5904656"/>
              <a:chOff x="1475656" y="404664"/>
              <a:chExt cx="5616624" cy="5904656"/>
            </a:xfrm>
          </p:grpSpPr>
          <p:pic>
            <p:nvPicPr>
              <p:cNvPr id="100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475656" y="404664"/>
                <a:ext cx="5616624" cy="59046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01" name="グループ化 2"/>
              <p:cNvGrpSpPr/>
              <p:nvPr/>
            </p:nvGrpSpPr>
            <p:grpSpPr>
              <a:xfrm>
                <a:off x="1691680" y="548680"/>
                <a:ext cx="5040560" cy="4680520"/>
                <a:chOff x="827584" y="404665"/>
                <a:chExt cx="5040560" cy="4680520"/>
              </a:xfrm>
            </p:grpSpPr>
            <p:cxnSp>
              <p:nvCxnSpPr>
                <p:cNvPr id="114" name="直線コネクタ 113"/>
                <p:cNvCxnSpPr>
                  <a:endCxn id="126" idx="6"/>
                </p:cNvCxnSpPr>
                <p:nvPr/>
              </p:nvCxnSpPr>
              <p:spPr>
                <a:xfrm>
                  <a:off x="827584" y="2564905"/>
                  <a:ext cx="5040560" cy="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直線コネクタ 114"/>
                <p:cNvCxnSpPr>
                  <a:endCxn id="126" idx="0"/>
                </p:cNvCxnSpPr>
                <p:nvPr/>
              </p:nvCxnSpPr>
              <p:spPr>
                <a:xfrm flipV="1">
                  <a:off x="3707904" y="404665"/>
                  <a:ext cx="0" cy="468052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直線コネクタ 115"/>
                <p:cNvCxnSpPr/>
                <p:nvPr/>
              </p:nvCxnSpPr>
              <p:spPr>
                <a:xfrm flipH="1" flipV="1">
                  <a:off x="2987824" y="476673"/>
                  <a:ext cx="2" cy="460851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直線コネクタ 116"/>
                <p:cNvCxnSpPr/>
                <p:nvPr/>
              </p:nvCxnSpPr>
              <p:spPr>
                <a:xfrm flipV="1">
                  <a:off x="4427984" y="476674"/>
                  <a:ext cx="0" cy="460851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直線コネクタ 117"/>
                <p:cNvCxnSpPr/>
                <p:nvPr/>
              </p:nvCxnSpPr>
              <p:spPr>
                <a:xfrm flipV="1">
                  <a:off x="2267744" y="476673"/>
                  <a:ext cx="0" cy="460851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直線コネクタ 118"/>
                <p:cNvCxnSpPr/>
                <p:nvPr/>
              </p:nvCxnSpPr>
              <p:spPr>
                <a:xfrm flipV="1">
                  <a:off x="1547664" y="404666"/>
                  <a:ext cx="0" cy="468051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直線コネクタ 119"/>
                <p:cNvCxnSpPr/>
                <p:nvPr/>
              </p:nvCxnSpPr>
              <p:spPr>
                <a:xfrm>
                  <a:off x="899592" y="3284985"/>
                  <a:ext cx="388843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直線コネクタ 120"/>
                <p:cNvCxnSpPr/>
                <p:nvPr/>
              </p:nvCxnSpPr>
              <p:spPr>
                <a:xfrm>
                  <a:off x="899592" y="1124745"/>
                  <a:ext cx="396044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直線コネクタ 121"/>
                <p:cNvCxnSpPr/>
                <p:nvPr/>
              </p:nvCxnSpPr>
              <p:spPr>
                <a:xfrm>
                  <a:off x="899592" y="4725145"/>
                  <a:ext cx="396044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直線コネクタ 12"/>
                <p:cNvCxnSpPr/>
                <p:nvPr/>
              </p:nvCxnSpPr>
              <p:spPr>
                <a:xfrm>
                  <a:off x="827584" y="4005065"/>
                  <a:ext cx="410445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直線コネクタ 13"/>
                <p:cNvCxnSpPr/>
                <p:nvPr/>
              </p:nvCxnSpPr>
              <p:spPr>
                <a:xfrm>
                  <a:off x="899592" y="1844825"/>
                  <a:ext cx="388843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5" name="円/楕円 14"/>
                <p:cNvSpPr>
                  <a:spLocks/>
                </p:cNvSpPr>
                <p:nvPr/>
              </p:nvSpPr>
              <p:spPr>
                <a:xfrm>
                  <a:off x="2267744" y="1124745"/>
                  <a:ext cx="2880320" cy="288032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tIns="72000" rIns="72000" bIns="72000"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6" name="円/楕円 15"/>
                <p:cNvSpPr>
                  <a:spLocks/>
                </p:cNvSpPr>
                <p:nvPr/>
              </p:nvSpPr>
              <p:spPr>
                <a:xfrm>
                  <a:off x="2987824" y="1844825"/>
                  <a:ext cx="1440160" cy="144016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tIns="72000" rIns="72000" bIns="72000"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7" name="円/楕円 16"/>
                <p:cNvSpPr/>
                <p:nvPr/>
              </p:nvSpPr>
              <p:spPr>
                <a:xfrm>
                  <a:off x="1547664" y="404665"/>
                  <a:ext cx="4320480" cy="432048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tIns="72000" rIns="72000" bIns="72000"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102" name="円/楕円 101"/>
              <p:cNvSpPr/>
              <p:nvPr/>
            </p:nvSpPr>
            <p:spPr>
              <a:xfrm>
                <a:off x="2483768" y="980728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3" name="円/楕円 102"/>
              <p:cNvSpPr/>
              <p:nvPr/>
            </p:nvSpPr>
            <p:spPr>
              <a:xfrm>
                <a:off x="2915816" y="1844824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4" name="円/楕円 103"/>
              <p:cNvSpPr/>
              <p:nvPr/>
            </p:nvSpPr>
            <p:spPr>
              <a:xfrm>
                <a:off x="3419872" y="2636912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5" name="円/楕円 104"/>
              <p:cNvSpPr/>
              <p:nvPr/>
            </p:nvSpPr>
            <p:spPr>
              <a:xfrm>
                <a:off x="3635896" y="2852936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6" name="円/楕円 105"/>
              <p:cNvSpPr/>
              <p:nvPr/>
            </p:nvSpPr>
            <p:spPr>
              <a:xfrm>
                <a:off x="3923928" y="3068960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7" name="円/楕円 106"/>
              <p:cNvSpPr/>
              <p:nvPr/>
            </p:nvSpPr>
            <p:spPr>
              <a:xfrm>
                <a:off x="4139952" y="3284984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8" name="円/楕円 107"/>
              <p:cNvSpPr/>
              <p:nvPr/>
            </p:nvSpPr>
            <p:spPr>
              <a:xfrm>
                <a:off x="4211960" y="3573016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9" name="円/楕円 108"/>
              <p:cNvSpPr/>
              <p:nvPr/>
            </p:nvSpPr>
            <p:spPr>
              <a:xfrm>
                <a:off x="4572000" y="4653136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0" name="円/楕円 109"/>
              <p:cNvSpPr/>
              <p:nvPr/>
            </p:nvSpPr>
            <p:spPr>
              <a:xfrm>
                <a:off x="4427984" y="4437112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1" name="円/楕円 110"/>
              <p:cNvSpPr/>
              <p:nvPr/>
            </p:nvSpPr>
            <p:spPr>
              <a:xfrm>
                <a:off x="4355976" y="4149080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2" name="円/楕円 111"/>
              <p:cNvSpPr/>
              <p:nvPr/>
            </p:nvSpPr>
            <p:spPr>
              <a:xfrm>
                <a:off x="4355976" y="3861048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3" name="円/楕円 112"/>
              <p:cNvSpPr/>
              <p:nvPr/>
            </p:nvSpPr>
            <p:spPr>
              <a:xfrm>
                <a:off x="4716016" y="4869160"/>
                <a:ext cx="144016" cy="14401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92" name="テキスト ボックス 91"/>
            <p:cNvSpPr txBox="1"/>
            <p:nvPr/>
          </p:nvSpPr>
          <p:spPr>
            <a:xfrm>
              <a:off x="4246614" y="-387424"/>
              <a:ext cx="11174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 smtClean="0"/>
                <a:t>222km</a:t>
              </a:r>
              <a:endParaRPr kumimoji="1" lang="ja-JP" altLang="en-US" sz="1400" dirty="0"/>
            </a:p>
          </p:txBody>
        </p:sp>
        <p:sp>
          <p:nvSpPr>
            <p:cNvPr id="93" name="テキスト ボックス 92"/>
            <p:cNvSpPr txBox="1"/>
            <p:nvPr/>
          </p:nvSpPr>
          <p:spPr>
            <a:xfrm>
              <a:off x="4211960" y="1700808"/>
              <a:ext cx="11174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 smtClean="0"/>
                <a:t>55</a:t>
              </a:r>
              <a:r>
                <a:rPr kumimoji="1" lang="ja-JP" altLang="en-US" sz="1400" dirty="0" err="1" smtClean="0"/>
                <a:t>．</a:t>
              </a:r>
              <a:r>
                <a:rPr kumimoji="1" lang="en-US" altLang="ja-JP" sz="1400" dirty="0" smtClean="0"/>
                <a:t>5km</a:t>
              </a:r>
              <a:endParaRPr kumimoji="1" lang="ja-JP" altLang="en-US" sz="1400" dirty="0"/>
            </a:p>
          </p:txBody>
        </p:sp>
        <p:sp>
          <p:nvSpPr>
            <p:cNvPr id="94" name="テキスト ボックス 93"/>
            <p:cNvSpPr txBox="1"/>
            <p:nvPr/>
          </p:nvSpPr>
          <p:spPr>
            <a:xfrm>
              <a:off x="4246614" y="260648"/>
              <a:ext cx="11174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 smtClean="0"/>
                <a:t>166.5km</a:t>
              </a:r>
              <a:endParaRPr kumimoji="1" lang="ja-JP" altLang="en-US" sz="1400" dirty="0"/>
            </a:p>
          </p:txBody>
        </p:sp>
        <p:sp>
          <p:nvSpPr>
            <p:cNvPr id="95" name="テキスト ボックス 94"/>
            <p:cNvSpPr txBox="1"/>
            <p:nvPr/>
          </p:nvSpPr>
          <p:spPr>
            <a:xfrm>
              <a:off x="4283968" y="1032991"/>
              <a:ext cx="11174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 smtClean="0"/>
                <a:t>111km</a:t>
              </a:r>
              <a:endParaRPr kumimoji="1" lang="ja-JP" altLang="en-US" sz="1400" dirty="0"/>
            </a:p>
          </p:txBody>
        </p:sp>
        <p:sp>
          <p:nvSpPr>
            <p:cNvPr id="96" name="テキスト ボックス 95"/>
            <p:cNvSpPr txBox="1"/>
            <p:nvPr/>
          </p:nvSpPr>
          <p:spPr>
            <a:xfrm>
              <a:off x="3203848" y="5877272"/>
              <a:ext cx="129614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ja-JP" altLang="en-US" sz="2400" b="1" dirty="0" smtClean="0"/>
                <a:t>緯度</a:t>
              </a:r>
              <a:endParaRPr kumimoji="1" lang="ja-JP" altLang="en-US" sz="2400" b="1" dirty="0"/>
            </a:p>
          </p:txBody>
        </p:sp>
        <p:sp>
          <p:nvSpPr>
            <p:cNvPr id="97" name="テキスト ボックス 96"/>
            <p:cNvSpPr txBox="1"/>
            <p:nvPr/>
          </p:nvSpPr>
          <p:spPr>
            <a:xfrm rot="16200000">
              <a:off x="6495021" y="2658108"/>
              <a:ext cx="93610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ja-JP" altLang="en-US" sz="2400" b="1" dirty="0" smtClean="0"/>
                <a:t>経度</a:t>
              </a:r>
              <a:endParaRPr kumimoji="1" lang="ja-JP" altLang="en-US" sz="2400" b="1" dirty="0"/>
            </a:p>
          </p:txBody>
        </p:sp>
        <p:sp>
          <p:nvSpPr>
            <p:cNvPr id="99" name="円/楕円 98"/>
            <p:cNvSpPr/>
            <p:nvPr/>
          </p:nvSpPr>
          <p:spPr>
            <a:xfrm>
              <a:off x="1763688" y="-99392"/>
              <a:ext cx="5616624" cy="568863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5" name="テキスト ボックス 24"/>
          <p:cNvSpPr txBox="1"/>
          <p:nvPr/>
        </p:nvSpPr>
        <p:spPr>
          <a:xfrm>
            <a:off x="4355976" y="44624"/>
            <a:ext cx="7884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/>
              <a:t>～台風との相対的位置～</a:t>
            </a:r>
            <a:endParaRPr kumimoji="1" lang="ja-JP" altLang="en-US" sz="2800" dirty="0"/>
          </a:p>
        </p:txBody>
      </p:sp>
      <p:grpSp>
        <p:nvGrpSpPr>
          <p:cNvPr id="24" name="グループ化 42"/>
          <p:cNvGrpSpPr/>
          <p:nvPr/>
        </p:nvGrpSpPr>
        <p:grpSpPr>
          <a:xfrm>
            <a:off x="6588224" y="1772816"/>
            <a:ext cx="1728192" cy="646331"/>
            <a:chOff x="1403648" y="5733252"/>
            <a:chExt cx="1728192" cy="546281"/>
          </a:xfrm>
        </p:grpSpPr>
        <p:sp>
          <p:nvSpPr>
            <p:cNvPr id="41" name="テキスト ボックス 40"/>
            <p:cNvSpPr txBox="1"/>
            <p:nvPr/>
          </p:nvSpPr>
          <p:spPr>
            <a:xfrm>
              <a:off x="1403648" y="5733252"/>
              <a:ext cx="1728192" cy="546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 smtClean="0"/>
                <a:t>　：放球点</a:t>
              </a:r>
              <a:endParaRPr kumimoji="1" lang="en-US" altLang="ja-JP" dirty="0" smtClean="0"/>
            </a:p>
            <a:p>
              <a:r>
                <a:rPr lang="ja-JP" altLang="en-US" dirty="0" smtClean="0"/>
                <a:t>番号：放球順</a:t>
              </a:r>
              <a:endParaRPr kumimoji="1" lang="en-US" altLang="ja-JP" dirty="0" smtClean="0"/>
            </a:p>
          </p:txBody>
        </p:sp>
        <p:sp>
          <p:nvSpPr>
            <p:cNvPr id="42" name="円/楕円 41"/>
            <p:cNvSpPr/>
            <p:nvPr/>
          </p:nvSpPr>
          <p:spPr>
            <a:xfrm flipV="1">
              <a:off x="1403648" y="5794113"/>
              <a:ext cx="144016" cy="121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3" name="グループ化 60"/>
          <p:cNvGrpSpPr/>
          <p:nvPr/>
        </p:nvGrpSpPr>
        <p:grpSpPr>
          <a:xfrm>
            <a:off x="6660232" y="4653136"/>
            <a:ext cx="1656184" cy="1512168"/>
            <a:chOff x="5796136" y="1988840"/>
            <a:chExt cx="1656184" cy="1656184"/>
          </a:xfrm>
        </p:grpSpPr>
        <p:sp>
          <p:nvSpPr>
            <p:cNvPr id="62" name="円/楕円 61"/>
            <p:cNvSpPr/>
            <p:nvPr/>
          </p:nvSpPr>
          <p:spPr>
            <a:xfrm>
              <a:off x="5796136" y="1988840"/>
              <a:ext cx="1656184" cy="1656184"/>
            </a:xfrm>
            <a:prstGeom prst="ellipse">
              <a:avLst/>
            </a:prstGeom>
            <a:noFill/>
            <a:ln w="444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" name="乗算記号 62"/>
            <p:cNvSpPr/>
            <p:nvPr/>
          </p:nvSpPr>
          <p:spPr>
            <a:xfrm>
              <a:off x="6444208" y="2636912"/>
              <a:ext cx="360040" cy="36004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4" name="グループ化 63"/>
          <p:cNvGrpSpPr/>
          <p:nvPr/>
        </p:nvGrpSpPr>
        <p:grpSpPr>
          <a:xfrm>
            <a:off x="5872898" y="4653136"/>
            <a:ext cx="1075366" cy="369332"/>
            <a:chOff x="5023477" y="7183707"/>
            <a:chExt cx="2052972" cy="721071"/>
          </a:xfrm>
        </p:grpSpPr>
        <p:sp>
          <p:nvSpPr>
            <p:cNvPr id="65" name="円/楕円 64"/>
            <p:cNvSpPr/>
            <p:nvPr/>
          </p:nvSpPr>
          <p:spPr>
            <a:xfrm>
              <a:off x="6788417" y="7464881"/>
              <a:ext cx="288032" cy="288033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" name="テキスト ボックス 65"/>
            <p:cNvSpPr txBox="1"/>
            <p:nvPr/>
          </p:nvSpPr>
          <p:spPr>
            <a:xfrm>
              <a:off x="5023477" y="7183707"/>
              <a:ext cx="1787108" cy="721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 smtClean="0"/>
                <a:t>西表島</a:t>
              </a:r>
              <a:endParaRPr kumimoji="1" lang="ja-JP" altLang="en-US" dirty="0"/>
            </a:p>
          </p:txBody>
        </p:sp>
      </p:grpSp>
      <p:sp>
        <p:nvSpPr>
          <p:cNvPr id="67" name="スライド番号プレースホルダ 10"/>
          <p:cNvSpPr>
            <a:spLocks noGrp="1"/>
          </p:cNvSpPr>
          <p:nvPr>
            <p:ph type="sldNum" sz="quarter" idx="12"/>
          </p:nvPr>
        </p:nvSpPr>
        <p:spPr>
          <a:xfrm>
            <a:off x="7989154" y="6500834"/>
            <a:ext cx="1154846" cy="187015"/>
          </a:xfrm>
        </p:spPr>
        <p:txBody>
          <a:bodyPr/>
          <a:lstStyle/>
          <a:p>
            <a:fld id="{D7298A9F-241C-4BC3-B18F-A1D4767A2022}" type="slidenum">
              <a:rPr kumimoji="1" lang="ja-JP" altLang="en-US" smtClean="0"/>
              <a:pPr/>
              <a:t>8</a:t>
            </a:fld>
            <a:endParaRPr kumimoji="1" lang="ja-JP" altLang="en-US" dirty="0"/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1187624" y="1556792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 smtClean="0"/>
              <a:t>1</a:t>
            </a:r>
            <a:endParaRPr kumimoji="1" lang="ja-JP" altLang="en-US" sz="2800" b="1" dirty="0"/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2915816" y="5445224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 smtClean="0"/>
              <a:t>12</a:t>
            </a:r>
            <a:endParaRPr kumimoji="1" lang="ja-JP" altLang="en-US" sz="2800" b="1" dirty="0"/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1547664" y="2276872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 smtClean="0"/>
              <a:t>2</a:t>
            </a:r>
            <a:endParaRPr kumimoji="1" lang="ja-JP" altLang="en-US" sz="2800" b="1" dirty="0"/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1907704" y="2996952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 smtClean="0"/>
              <a:t>3</a:t>
            </a:r>
            <a:endParaRPr kumimoji="1" lang="ja-JP" altLang="en-US" sz="2800" b="1" dirty="0"/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2195736" y="3212976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 smtClean="0"/>
              <a:t>4</a:t>
            </a:r>
            <a:endParaRPr kumimoji="1" lang="ja-JP" altLang="en-US" sz="2800" b="1" dirty="0"/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2267744" y="3717032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 smtClean="0"/>
              <a:t>5</a:t>
            </a:r>
            <a:endParaRPr kumimoji="1" lang="ja-JP" altLang="en-US" sz="2800" b="1" dirty="0"/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2627784" y="4355812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 smtClean="0"/>
              <a:t>8</a:t>
            </a:r>
            <a:endParaRPr kumimoji="1" lang="ja-JP" altLang="en-US" sz="2800" b="1" dirty="0"/>
          </a:p>
        </p:txBody>
      </p:sp>
      <p:sp>
        <p:nvSpPr>
          <p:cNvPr id="79" name="テキスト ボックス 78"/>
          <p:cNvSpPr txBox="1"/>
          <p:nvPr/>
        </p:nvSpPr>
        <p:spPr>
          <a:xfrm>
            <a:off x="2555776" y="4139788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 smtClean="0"/>
              <a:t>7</a:t>
            </a:r>
            <a:endParaRPr kumimoji="1" lang="ja-JP" altLang="en-US" sz="2800" b="1" dirty="0"/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2411760" y="3933056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 smtClean="0"/>
              <a:t>6</a:t>
            </a:r>
            <a:endParaRPr kumimoji="1" lang="ja-JP" altLang="en-US" sz="2800" b="1" dirty="0"/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2555776" y="4633972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 smtClean="0"/>
              <a:t>9</a:t>
            </a:r>
            <a:endParaRPr kumimoji="1" lang="ja-JP" altLang="en-US" sz="2800" b="1" dirty="0"/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2555776" y="4869160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 smtClean="0"/>
              <a:t>10</a:t>
            </a:r>
            <a:endParaRPr kumimoji="1" lang="ja-JP" altLang="en-US" sz="2800" b="1" dirty="0"/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2699792" y="5157192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 smtClean="0"/>
              <a:t>11</a:t>
            </a:r>
            <a:endParaRPr kumimoji="1" lang="ja-JP" altLang="en-US" sz="2800" b="1" dirty="0"/>
          </a:p>
        </p:txBody>
      </p:sp>
      <p:sp>
        <p:nvSpPr>
          <p:cNvPr id="89" name="テキスト ボックス 88"/>
          <p:cNvSpPr txBox="1"/>
          <p:nvPr/>
        </p:nvSpPr>
        <p:spPr>
          <a:xfrm>
            <a:off x="7524328" y="550794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台風中心</a:t>
            </a:r>
            <a:endParaRPr kumimoji="1" lang="ja-JP" altLang="en-US" dirty="0"/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-108520" y="0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/>
              <a:t>　ラジオゾンデの軌跡</a:t>
            </a:r>
            <a:endParaRPr kumimoji="1" lang="ja-JP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1.48148E-6 C -0.00052 -0.00625 0.00034 -0.00347 -0.00226 -0.0088 C -0.0033 -0.01088 -0.00313 -0.01435 -0.00365 -0.01667 C -0.00434 -0.02431 -0.00434 -0.03241 -0.00573 -0.04005 C -0.00625 -0.04329 -0.00712 -0.04514 -0.00816 -0.04792 C -0.00886 -0.04977 -0.00903 -0.05232 -0.00955 -0.0544 C -0.00972 -0.05602 -0.01077 -0.05718 -0.01146 -0.05857 C -0.01285 -0.06134 -0.01337 -0.06551 -0.01476 -0.06829 C -0.01545 -0.06991 -0.0165 -0.07107 -0.01719 -0.07246 C -0.01788 -0.07546 -0.01927 -0.07778 -0.02066 -0.08033 C -0.02118 -0.08148 -0.02118 -0.0831 -0.02153 -0.08426 C -0.02205 -0.08658 -0.02413 -0.08843 -0.02552 -0.08958 C -0.02726 -0.09352 -0.03212 -0.09884 -0.03507 -0.10162 C -0.03646 -0.10417 -0.03768 -0.10533 -0.03941 -0.10741 C -0.04097 -0.10926 -0.0415 -0.11134 -0.04323 -0.11273 C -0.04393 -0.11551 -0.04514 -0.11528 -0.0467 -0.11736 C -0.0474 -0.1206 -0.04983 -0.12246 -0.05139 -0.12477 C -0.05191 -0.12523 -0.05209 -0.12616 -0.05243 -0.12662 C -0.0533 -0.12778 -0.05538 -0.1294 -0.05538 -0.1294 C -0.0566 -0.13171 -0.05781 -0.13148 -0.0592 -0.13403 C -0.06233 -0.13935 -0.05972 -0.13681 -0.06268 -0.13935 C -0.06302 -0.14005 -0.0632 -0.14074 -0.06354 -0.14121 C -0.06406 -0.1419 -0.06476 -0.1419 -0.06511 -0.14259 C -0.0658 -0.14375 -0.06615 -0.14537 -0.06684 -0.14653 C -0.06788 -0.14792 -0.0691 -0.14908 -0.06979 -0.1507 C -0.07136 -0.15371 -0.0724 -0.15764 -0.07466 -0.15996 C -0.07587 -0.16458 -0.07413 -0.1588 -0.07656 -0.16389 C -0.07691 -0.16435 -0.07674 -0.16528 -0.07709 -0.16574 C -0.07795 -0.16783 -0.07952 -0.16968 -0.08091 -0.17107 C -0.08247 -0.17477 -0.08455 -0.17801 -0.08663 -0.18102 C -0.08802 -0.18658 -0.08716 -0.1838 -0.08959 -0.18889 C -0.09028 -0.19051 -0.09045 -0.19421 -0.09045 -0.19421 " pathEditMode="relative" rAng="0" ptsTypes="fffffffffffffffffffffffffffffffA">
                                      <p:cBhvr>
                                        <p:cTn id="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" y="-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グループ化 105"/>
          <p:cNvGrpSpPr/>
          <p:nvPr/>
        </p:nvGrpSpPr>
        <p:grpSpPr>
          <a:xfrm>
            <a:off x="35496" y="3825044"/>
            <a:ext cx="2952328" cy="3204356"/>
            <a:chOff x="35496" y="3825044"/>
            <a:chExt cx="2952328" cy="3204356"/>
          </a:xfrm>
        </p:grpSpPr>
        <p:grpSp>
          <p:nvGrpSpPr>
            <p:cNvPr id="107" name="グループ化 83"/>
            <p:cNvGrpSpPr/>
            <p:nvPr/>
          </p:nvGrpSpPr>
          <p:grpSpPr>
            <a:xfrm>
              <a:off x="35496" y="3825044"/>
              <a:ext cx="2952328" cy="3204356"/>
              <a:chOff x="1475656" y="-99392"/>
              <a:chExt cx="5904656" cy="6408712"/>
            </a:xfrm>
          </p:grpSpPr>
          <p:grpSp>
            <p:nvGrpSpPr>
              <p:cNvPr id="134" name="グループ化 41"/>
              <p:cNvGrpSpPr/>
              <p:nvPr/>
            </p:nvGrpSpPr>
            <p:grpSpPr>
              <a:xfrm>
                <a:off x="1475656" y="404664"/>
                <a:ext cx="5616624" cy="5904656"/>
                <a:chOff x="1475656" y="404664"/>
                <a:chExt cx="5616624" cy="5904656"/>
              </a:xfrm>
            </p:grpSpPr>
            <p:pic>
              <p:nvPicPr>
                <p:cNvPr id="136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1475656" y="404664"/>
                  <a:ext cx="5616624" cy="59046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137" name="グループ化 2"/>
                <p:cNvGrpSpPr/>
                <p:nvPr/>
              </p:nvGrpSpPr>
              <p:grpSpPr>
                <a:xfrm>
                  <a:off x="1691680" y="548680"/>
                  <a:ext cx="5040560" cy="4680520"/>
                  <a:chOff x="827584" y="404665"/>
                  <a:chExt cx="5040560" cy="4680520"/>
                </a:xfrm>
              </p:grpSpPr>
              <p:cxnSp>
                <p:nvCxnSpPr>
                  <p:cNvPr id="150" name="直線コネクタ 149"/>
                  <p:cNvCxnSpPr>
                    <a:endCxn id="161" idx="6"/>
                  </p:cNvCxnSpPr>
                  <p:nvPr/>
                </p:nvCxnSpPr>
                <p:spPr>
                  <a:xfrm>
                    <a:off x="827584" y="2564905"/>
                    <a:ext cx="5040560" cy="0"/>
                  </a:xfrm>
                  <a:prstGeom prst="line">
                    <a:avLst/>
                  </a:prstGeom>
                  <a:ln w="12700">
                    <a:solidFill>
                      <a:srgbClr val="FF000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" name="直線コネクタ 150"/>
                  <p:cNvCxnSpPr/>
                  <p:nvPr/>
                </p:nvCxnSpPr>
                <p:spPr>
                  <a:xfrm flipH="1" flipV="1">
                    <a:off x="2987824" y="476673"/>
                    <a:ext cx="2" cy="4608512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" name="直線コネクタ 151"/>
                  <p:cNvCxnSpPr/>
                  <p:nvPr/>
                </p:nvCxnSpPr>
                <p:spPr>
                  <a:xfrm flipV="1">
                    <a:off x="4427984" y="476674"/>
                    <a:ext cx="0" cy="4608511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" name="直線コネクタ 152"/>
                  <p:cNvCxnSpPr/>
                  <p:nvPr/>
                </p:nvCxnSpPr>
                <p:spPr>
                  <a:xfrm flipV="1">
                    <a:off x="2267744" y="476673"/>
                    <a:ext cx="0" cy="4608512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直線コネクタ 153"/>
                  <p:cNvCxnSpPr/>
                  <p:nvPr/>
                </p:nvCxnSpPr>
                <p:spPr>
                  <a:xfrm flipV="1">
                    <a:off x="1547664" y="404666"/>
                    <a:ext cx="0" cy="4680519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直線コネクタ 154"/>
                  <p:cNvCxnSpPr/>
                  <p:nvPr/>
                </p:nvCxnSpPr>
                <p:spPr>
                  <a:xfrm>
                    <a:off x="899592" y="3284985"/>
                    <a:ext cx="3888432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直線コネクタ 155"/>
                  <p:cNvCxnSpPr/>
                  <p:nvPr/>
                </p:nvCxnSpPr>
                <p:spPr>
                  <a:xfrm>
                    <a:off x="899592" y="1124745"/>
                    <a:ext cx="3960440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直線コネクタ 11"/>
                  <p:cNvCxnSpPr/>
                  <p:nvPr/>
                </p:nvCxnSpPr>
                <p:spPr>
                  <a:xfrm>
                    <a:off x="899592" y="4725145"/>
                    <a:ext cx="3960440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直線コネクタ 12"/>
                  <p:cNvCxnSpPr/>
                  <p:nvPr/>
                </p:nvCxnSpPr>
                <p:spPr>
                  <a:xfrm>
                    <a:off x="827584" y="4005065"/>
                    <a:ext cx="4104456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" name="直線コネクタ 13"/>
                  <p:cNvCxnSpPr/>
                  <p:nvPr/>
                </p:nvCxnSpPr>
                <p:spPr>
                  <a:xfrm>
                    <a:off x="899592" y="1844825"/>
                    <a:ext cx="3888432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60" name="円/楕円 14"/>
                  <p:cNvSpPr>
                    <a:spLocks/>
                  </p:cNvSpPr>
                  <p:nvPr/>
                </p:nvSpPr>
                <p:spPr>
                  <a:xfrm>
                    <a:off x="2267744" y="1124745"/>
                    <a:ext cx="2880320" cy="2880320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72000" tIns="72000" rIns="72000" bIns="72000"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61" name="円/楕円 15"/>
                  <p:cNvSpPr>
                    <a:spLocks/>
                  </p:cNvSpPr>
                  <p:nvPr/>
                </p:nvSpPr>
                <p:spPr>
                  <a:xfrm>
                    <a:off x="2987824" y="1844825"/>
                    <a:ext cx="1440160" cy="1440160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72000" tIns="72000" rIns="72000" bIns="72000"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62" name="円/楕円 16"/>
                  <p:cNvSpPr/>
                  <p:nvPr/>
                </p:nvSpPr>
                <p:spPr>
                  <a:xfrm>
                    <a:off x="1547664" y="404665"/>
                    <a:ext cx="4320480" cy="4320480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72000" tIns="72000" rIns="72000" bIns="72000"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138" name="円/楕円 137"/>
                <p:cNvSpPr/>
                <p:nvPr/>
              </p:nvSpPr>
              <p:spPr>
                <a:xfrm>
                  <a:off x="2483768" y="980728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9" name="円/楕円 138"/>
                <p:cNvSpPr/>
                <p:nvPr/>
              </p:nvSpPr>
              <p:spPr>
                <a:xfrm>
                  <a:off x="2915816" y="1844824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0" name="円/楕円 139"/>
                <p:cNvSpPr/>
                <p:nvPr/>
              </p:nvSpPr>
              <p:spPr>
                <a:xfrm>
                  <a:off x="3419872" y="2636912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1" name="円/楕円 140"/>
                <p:cNvSpPr/>
                <p:nvPr/>
              </p:nvSpPr>
              <p:spPr>
                <a:xfrm>
                  <a:off x="3635896" y="2852936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2" name="円/楕円 141"/>
                <p:cNvSpPr/>
                <p:nvPr/>
              </p:nvSpPr>
              <p:spPr>
                <a:xfrm>
                  <a:off x="3923928" y="3068960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3" name="円/楕円 142"/>
                <p:cNvSpPr/>
                <p:nvPr/>
              </p:nvSpPr>
              <p:spPr>
                <a:xfrm>
                  <a:off x="4139952" y="3284984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4" name="円/楕円 143"/>
                <p:cNvSpPr/>
                <p:nvPr/>
              </p:nvSpPr>
              <p:spPr>
                <a:xfrm>
                  <a:off x="4211960" y="3573016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5" name="円/楕円 144"/>
                <p:cNvSpPr/>
                <p:nvPr/>
              </p:nvSpPr>
              <p:spPr>
                <a:xfrm>
                  <a:off x="4572000" y="4653136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6" name="円/楕円 145"/>
                <p:cNvSpPr/>
                <p:nvPr/>
              </p:nvSpPr>
              <p:spPr>
                <a:xfrm>
                  <a:off x="4427984" y="4437112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7" name="円/楕円 146"/>
                <p:cNvSpPr/>
                <p:nvPr/>
              </p:nvSpPr>
              <p:spPr>
                <a:xfrm>
                  <a:off x="4355976" y="4149080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8" name="円/楕円 147"/>
                <p:cNvSpPr/>
                <p:nvPr/>
              </p:nvSpPr>
              <p:spPr>
                <a:xfrm>
                  <a:off x="4355976" y="3861048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9" name="円/楕円 148"/>
                <p:cNvSpPr/>
                <p:nvPr/>
              </p:nvSpPr>
              <p:spPr>
                <a:xfrm>
                  <a:off x="4716016" y="4869160"/>
                  <a:ext cx="144016" cy="14401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135" name="円/楕円 134"/>
              <p:cNvSpPr/>
              <p:nvPr/>
            </p:nvSpPr>
            <p:spPr>
              <a:xfrm>
                <a:off x="1763688" y="-99392"/>
                <a:ext cx="5616624" cy="5688632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09" name="テキスト ボックス 108"/>
            <p:cNvSpPr txBox="1"/>
            <p:nvPr/>
          </p:nvSpPr>
          <p:spPr>
            <a:xfrm>
              <a:off x="35496" y="4355812"/>
              <a:ext cx="86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b="1" dirty="0" smtClean="0"/>
                <a:t>1</a:t>
              </a:r>
              <a:endParaRPr kumimoji="1" lang="ja-JP" altLang="en-US" sz="2400" b="1" dirty="0"/>
            </a:p>
          </p:txBody>
        </p:sp>
        <p:sp>
          <p:nvSpPr>
            <p:cNvPr id="110" name="テキスト ボックス 109"/>
            <p:cNvSpPr txBox="1"/>
            <p:nvPr/>
          </p:nvSpPr>
          <p:spPr>
            <a:xfrm>
              <a:off x="1619672" y="6207695"/>
              <a:ext cx="86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b="1" dirty="0" smtClean="0"/>
                <a:t>12</a:t>
              </a:r>
              <a:endParaRPr kumimoji="1" lang="ja-JP" altLang="en-US" sz="2400" b="1" dirty="0"/>
            </a:p>
          </p:txBody>
        </p:sp>
      </p:grpSp>
      <p:sp>
        <p:nvSpPr>
          <p:cNvPr id="17" name="スライド番号プレースホルダ 16"/>
          <p:cNvSpPr>
            <a:spLocks noGrp="1"/>
          </p:cNvSpPr>
          <p:nvPr>
            <p:ph type="sldNum" sz="quarter" idx="12"/>
          </p:nvPr>
        </p:nvSpPr>
        <p:spPr>
          <a:xfrm>
            <a:off x="7715272" y="6286520"/>
            <a:ext cx="2133600" cy="365125"/>
          </a:xfrm>
        </p:spPr>
        <p:txBody>
          <a:bodyPr/>
          <a:lstStyle/>
          <a:p>
            <a:fld id="{D7298A9F-241C-4BC3-B18F-A1D4767A2022}" type="slidenum">
              <a:rPr kumimoji="1" lang="ja-JP" altLang="en-US" smtClean="0"/>
              <a:pPr/>
              <a:t>9</a:t>
            </a:fld>
            <a:endParaRPr kumimoji="1" lang="ja-JP" altLang="en-US" dirty="0"/>
          </a:p>
        </p:txBody>
      </p:sp>
      <p:sp>
        <p:nvSpPr>
          <p:cNvPr id="104" name="テキスト ボックス 103"/>
          <p:cNvSpPr txBox="1"/>
          <p:nvPr/>
        </p:nvSpPr>
        <p:spPr>
          <a:xfrm>
            <a:off x="3995936" y="321297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[K]</a:t>
            </a:r>
            <a:endParaRPr kumimoji="1" lang="ja-JP" altLang="en-US" dirty="0"/>
          </a:p>
        </p:txBody>
      </p:sp>
      <p:grpSp>
        <p:nvGrpSpPr>
          <p:cNvPr id="69" name="グループ化 68"/>
          <p:cNvGrpSpPr/>
          <p:nvPr/>
        </p:nvGrpSpPr>
        <p:grpSpPr>
          <a:xfrm>
            <a:off x="-252536" y="448344"/>
            <a:ext cx="4658510" cy="3954262"/>
            <a:chOff x="98057" y="-161562"/>
            <a:chExt cx="4283691" cy="342900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8057" y="-161562"/>
              <a:ext cx="4283691" cy="3429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" name="テキスト ボックス 65"/>
            <p:cNvSpPr txBox="1"/>
            <p:nvPr/>
          </p:nvSpPr>
          <p:spPr>
            <a:xfrm>
              <a:off x="1329644" y="-136997"/>
              <a:ext cx="1152128" cy="461665"/>
            </a:xfrm>
            <a:prstGeom prst="rect">
              <a:avLst/>
            </a:prstGeom>
            <a:noFill/>
            <a:ln w="635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ja-JP" altLang="en-US" sz="2400" dirty="0"/>
                <a:t>最接近</a:t>
              </a:r>
              <a:endParaRPr kumimoji="1" lang="ja-JP" altLang="en-US" sz="2400" dirty="0"/>
            </a:p>
          </p:txBody>
        </p:sp>
      </p:grpSp>
      <p:grpSp>
        <p:nvGrpSpPr>
          <p:cNvPr id="71" name="グループ化 70"/>
          <p:cNvGrpSpPr/>
          <p:nvPr/>
        </p:nvGrpSpPr>
        <p:grpSpPr>
          <a:xfrm>
            <a:off x="4466757" y="404664"/>
            <a:ext cx="4785763" cy="3969813"/>
            <a:chOff x="4788024" y="526791"/>
            <a:chExt cx="4320480" cy="3451559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88024" y="526791"/>
              <a:ext cx="4320480" cy="34515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" name="テキスト ボックス 66"/>
            <p:cNvSpPr txBox="1"/>
            <p:nvPr/>
          </p:nvSpPr>
          <p:spPr>
            <a:xfrm>
              <a:off x="5956112" y="589398"/>
              <a:ext cx="1224136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dirty="0"/>
                <a:t>最接近</a:t>
              </a:r>
              <a:endParaRPr kumimoji="1" lang="ja-JP" altLang="en-US" sz="2400" dirty="0"/>
            </a:p>
          </p:txBody>
        </p:sp>
        <p:sp>
          <p:nvSpPr>
            <p:cNvPr id="91" name="テキスト ボックス 90"/>
            <p:cNvSpPr txBox="1"/>
            <p:nvPr/>
          </p:nvSpPr>
          <p:spPr>
            <a:xfrm>
              <a:off x="4932040" y="3434826"/>
              <a:ext cx="864096" cy="454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800" b="1" dirty="0" smtClean="0"/>
                <a:t>1</a:t>
              </a:r>
              <a:endParaRPr kumimoji="1" lang="ja-JP" altLang="en-US" sz="2800" b="1" dirty="0"/>
            </a:p>
          </p:txBody>
        </p:sp>
      </p:grpSp>
      <p:sp>
        <p:nvSpPr>
          <p:cNvPr id="73" name="テキスト ボックス 72"/>
          <p:cNvSpPr txBox="1"/>
          <p:nvPr/>
        </p:nvSpPr>
        <p:spPr>
          <a:xfrm>
            <a:off x="0" y="0"/>
            <a:ext cx="2555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温位高度偏差</a:t>
            </a:r>
            <a:endParaRPr kumimoji="1" lang="ja-JP" altLang="en-US" sz="2400" dirty="0"/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4752528" y="15007"/>
            <a:ext cx="2555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/>
              <a:t>湿度</a:t>
            </a:r>
            <a:endParaRPr kumimoji="1" lang="ja-JP" altLang="en-US" sz="2400" dirty="0"/>
          </a:p>
        </p:txBody>
      </p:sp>
      <p:sp>
        <p:nvSpPr>
          <p:cNvPr id="85" name="テキスト ボックス 84"/>
          <p:cNvSpPr txBox="1"/>
          <p:nvPr/>
        </p:nvSpPr>
        <p:spPr>
          <a:xfrm>
            <a:off x="8727415" y="3789040"/>
            <a:ext cx="957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 smtClean="0"/>
              <a:t>12</a:t>
            </a:r>
            <a:endParaRPr kumimoji="1" lang="ja-JP" altLang="en-US" sz="2800" b="1" dirty="0"/>
          </a:p>
        </p:txBody>
      </p:sp>
      <p:sp>
        <p:nvSpPr>
          <p:cNvPr id="169" name="テキスト ボックス 168"/>
          <p:cNvSpPr txBox="1"/>
          <p:nvPr/>
        </p:nvSpPr>
        <p:spPr>
          <a:xfrm>
            <a:off x="-108520" y="3769876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 smtClean="0"/>
              <a:t>1</a:t>
            </a:r>
            <a:endParaRPr kumimoji="1" lang="ja-JP" altLang="en-US" sz="2800" b="1" dirty="0"/>
          </a:p>
        </p:txBody>
      </p:sp>
      <p:sp>
        <p:nvSpPr>
          <p:cNvPr id="170" name="テキスト ボックス 169"/>
          <p:cNvSpPr txBox="1"/>
          <p:nvPr/>
        </p:nvSpPr>
        <p:spPr>
          <a:xfrm>
            <a:off x="3923928" y="3769876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 smtClean="0"/>
              <a:t>12</a:t>
            </a:r>
            <a:endParaRPr kumimoji="1" lang="ja-JP" altLang="en-US" sz="2400" b="1" dirty="0"/>
          </a:p>
        </p:txBody>
      </p:sp>
      <p:sp>
        <p:nvSpPr>
          <p:cNvPr id="105" name="テキスト ボックス 104"/>
          <p:cNvSpPr txBox="1"/>
          <p:nvPr/>
        </p:nvSpPr>
        <p:spPr>
          <a:xfrm>
            <a:off x="8604448" y="414908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[%]</a:t>
            </a:r>
            <a:endParaRPr kumimoji="1" lang="ja-JP" altLang="en-US" dirty="0"/>
          </a:p>
        </p:txBody>
      </p:sp>
      <p:sp>
        <p:nvSpPr>
          <p:cNvPr id="171" name="テキスト ボックス 170"/>
          <p:cNvSpPr txBox="1"/>
          <p:nvPr/>
        </p:nvSpPr>
        <p:spPr>
          <a:xfrm>
            <a:off x="4067944" y="414908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[K]</a:t>
            </a:r>
            <a:endParaRPr kumimoji="1" lang="ja-JP" altLang="en-US" dirty="0"/>
          </a:p>
        </p:txBody>
      </p:sp>
      <p:grpSp>
        <p:nvGrpSpPr>
          <p:cNvPr id="172" name="グループ化 171"/>
          <p:cNvGrpSpPr/>
          <p:nvPr/>
        </p:nvGrpSpPr>
        <p:grpSpPr>
          <a:xfrm>
            <a:off x="4211960" y="332656"/>
            <a:ext cx="936104" cy="3456384"/>
            <a:chOff x="4283968" y="269940"/>
            <a:chExt cx="936104" cy="3456384"/>
          </a:xfrm>
        </p:grpSpPr>
        <p:sp>
          <p:nvSpPr>
            <p:cNvPr id="173" name="テキスト ボックス 172"/>
            <p:cNvSpPr txBox="1"/>
            <p:nvPr/>
          </p:nvSpPr>
          <p:spPr>
            <a:xfrm>
              <a:off x="4283968" y="269940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20</a:t>
              </a:r>
              <a:r>
                <a:rPr kumimoji="1" lang="en-US" altLang="ja-JP" dirty="0" smtClean="0"/>
                <a:t>km</a:t>
              </a:r>
              <a:endParaRPr kumimoji="1" lang="ja-JP" altLang="en-US" dirty="0"/>
            </a:p>
          </p:txBody>
        </p:sp>
        <p:sp>
          <p:nvSpPr>
            <p:cNvPr id="174" name="テキスト ボックス 173"/>
            <p:cNvSpPr txBox="1"/>
            <p:nvPr/>
          </p:nvSpPr>
          <p:spPr>
            <a:xfrm>
              <a:off x="4283968" y="1998132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10</a:t>
              </a:r>
              <a:endParaRPr kumimoji="1" lang="ja-JP" altLang="en-US" dirty="0"/>
            </a:p>
          </p:txBody>
        </p:sp>
        <p:sp>
          <p:nvSpPr>
            <p:cNvPr id="175" name="テキスト ボックス 174"/>
            <p:cNvSpPr txBox="1"/>
            <p:nvPr/>
          </p:nvSpPr>
          <p:spPr>
            <a:xfrm>
              <a:off x="4355976" y="3356992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/>
                <a:t>2</a:t>
              </a:r>
              <a:endParaRPr kumimoji="1" lang="ja-JP" altLang="en-US" dirty="0"/>
            </a:p>
          </p:txBody>
        </p:sp>
        <p:sp>
          <p:nvSpPr>
            <p:cNvPr id="176" name="テキスト ボックス 175"/>
            <p:cNvSpPr txBox="1"/>
            <p:nvPr/>
          </p:nvSpPr>
          <p:spPr>
            <a:xfrm>
              <a:off x="4283968" y="1278052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14</a:t>
              </a:r>
              <a:endParaRPr kumimoji="1" lang="ja-JP" altLang="en-US" dirty="0"/>
            </a:p>
          </p:txBody>
        </p:sp>
        <p:sp>
          <p:nvSpPr>
            <p:cNvPr id="177" name="テキスト ボックス 176"/>
            <p:cNvSpPr txBox="1"/>
            <p:nvPr/>
          </p:nvSpPr>
          <p:spPr>
            <a:xfrm>
              <a:off x="4283968" y="908720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16</a:t>
              </a:r>
              <a:endParaRPr kumimoji="1" lang="ja-JP" altLang="en-US" dirty="0"/>
            </a:p>
          </p:txBody>
        </p:sp>
        <p:sp>
          <p:nvSpPr>
            <p:cNvPr id="178" name="テキスト ボックス 177"/>
            <p:cNvSpPr txBox="1"/>
            <p:nvPr/>
          </p:nvSpPr>
          <p:spPr>
            <a:xfrm>
              <a:off x="4283968" y="629980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18</a:t>
              </a:r>
              <a:endParaRPr kumimoji="1" lang="ja-JP" altLang="en-US" dirty="0"/>
            </a:p>
          </p:txBody>
        </p:sp>
        <p:sp>
          <p:nvSpPr>
            <p:cNvPr id="179" name="テキスト ボックス 178"/>
            <p:cNvSpPr txBox="1"/>
            <p:nvPr/>
          </p:nvSpPr>
          <p:spPr>
            <a:xfrm>
              <a:off x="4355976" y="2348880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8</a:t>
              </a:r>
              <a:endParaRPr kumimoji="1" lang="ja-JP" altLang="en-US" dirty="0"/>
            </a:p>
          </p:txBody>
        </p:sp>
        <p:sp>
          <p:nvSpPr>
            <p:cNvPr id="180" name="テキスト ボックス 179"/>
            <p:cNvSpPr txBox="1"/>
            <p:nvPr/>
          </p:nvSpPr>
          <p:spPr>
            <a:xfrm>
              <a:off x="4355976" y="2699628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6</a:t>
              </a:r>
              <a:endParaRPr kumimoji="1" lang="ja-JP" altLang="en-US" dirty="0"/>
            </a:p>
          </p:txBody>
        </p:sp>
        <p:sp>
          <p:nvSpPr>
            <p:cNvPr id="181" name="テキスト ボックス 180"/>
            <p:cNvSpPr txBox="1"/>
            <p:nvPr/>
          </p:nvSpPr>
          <p:spPr>
            <a:xfrm>
              <a:off x="4355976" y="2987660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4</a:t>
              </a:r>
              <a:endParaRPr kumimoji="1" lang="ja-JP" altLang="en-US" dirty="0"/>
            </a:p>
          </p:txBody>
        </p:sp>
        <p:sp>
          <p:nvSpPr>
            <p:cNvPr id="182" name="テキスト ボックス 181"/>
            <p:cNvSpPr txBox="1"/>
            <p:nvPr/>
          </p:nvSpPr>
          <p:spPr>
            <a:xfrm>
              <a:off x="4283968" y="1638092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12</a:t>
              </a:r>
              <a:endParaRPr kumimoji="1" lang="ja-JP" altLang="en-US" dirty="0"/>
            </a:p>
          </p:txBody>
        </p:sp>
      </p:grpSp>
      <p:sp>
        <p:nvSpPr>
          <p:cNvPr id="64" name="円/楕円 63"/>
          <p:cNvSpPr/>
          <p:nvPr/>
        </p:nvSpPr>
        <p:spPr>
          <a:xfrm>
            <a:off x="971600" y="2924944"/>
            <a:ext cx="1656184" cy="1080120"/>
          </a:xfrm>
          <a:prstGeom prst="ellipse">
            <a:avLst/>
          </a:prstGeom>
          <a:noFill/>
          <a:ln w="920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円/楕円 64"/>
          <p:cNvSpPr/>
          <p:nvPr/>
        </p:nvSpPr>
        <p:spPr>
          <a:xfrm>
            <a:off x="5724128" y="2852936"/>
            <a:ext cx="1656184" cy="1080120"/>
          </a:xfrm>
          <a:prstGeom prst="ellipse">
            <a:avLst/>
          </a:prstGeom>
          <a:noFill/>
          <a:ln w="920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3707904" y="4869160"/>
            <a:ext cx="51845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600" b="1" dirty="0" smtClean="0"/>
              <a:t>ウォームコア</a:t>
            </a:r>
            <a:endParaRPr kumimoji="1" lang="ja-JP" altLang="en-US" sz="6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68" grpId="0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3241</TotalTime>
  <Words>627</Words>
  <Application>Microsoft Office PowerPoint</Application>
  <PresentationFormat>画面に合わせる (4:3)</PresentationFormat>
  <Paragraphs>265</Paragraphs>
  <Slides>21</Slides>
  <Notes>5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22" baseType="lpstr">
      <vt:lpstr>Office テーマ</vt:lpstr>
      <vt:lpstr>スライド 1</vt:lpstr>
      <vt:lpstr>スライド 2</vt:lpstr>
      <vt:lpstr>スライド 3</vt:lpstr>
      <vt:lpstr>観測概要</vt:lpstr>
      <vt:lpstr>スライド 5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スライド 12</vt:lpstr>
      <vt:lpstr>スライド 13</vt:lpstr>
      <vt:lpstr>スライド 14</vt:lpstr>
      <vt:lpstr>スライド 15</vt:lpstr>
      <vt:lpstr>スライド 16</vt:lpstr>
      <vt:lpstr>スライド 17</vt:lpstr>
      <vt:lpstr>スライド 18</vt:lpstr>
      <vt:lpstr>スライド 19</vt:lpstr>
      <vt:lpstr>スライド 20</vt:lpstr>
      <vt:lpstr>スライド 21</vt:lpstr>
    </vt:vector>
  </TitlesOfParts>
  <Company>mie univercity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nanao</dc:creator>
  <cp:lastModifiedBy>nanao</cp:lastModifiedBy>
  <cp:revision>367</cp:revision>
  <dcterms:created xsi:type="dcterms:W3CDTF">2011-11-23T11:42:16Z</dcterms:created>
  <dcterms:modified xsi:type="dcterms:W3CDTF">2012-02-16T09:05:03Z</dcterms:modified>
</cp:coreProperties>
</file>