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66" r:id="rId15"/>
    <p:sldId id="272" r:id="rId1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56EBD-4013-4766-A011-E378914E35D9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9CA57-5141-4D52-96E1-8DE397EDA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61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DC86-8307-4466-A33E-D6CCEABD85FF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5E2C-A257-4DF5-ADB8-92AD8F5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52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・境界値から温暖化データであること強調！　・数値シミュレーションより季節予報など様々な現象の予測の道具としてつかえる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F4008-795E-4DB7-8BFF-680EF41FEB3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73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1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7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0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64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19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44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18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52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1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69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83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0EA5-497C-48B0-B334-3F186AF15B1C}" type="datetimeFigureOut">
              <a:rPr kumimoji="1" lang="ja-JP" altLang="en-US" smtClean="0"/>
              <a:t>2013/2/15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6F0D-B599-417F-AFFE-606575B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0" y="836712"/>
            <a:ext cx="9144000" cy="30243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519" y="1052736"/>
            <a:ext cx="89466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chemeClr val="bg1"/>
                </a:solidFill>
              </a:rPr>
              <a:t>海氷の再現性の高いモデルを用いた</a:t>
            </a:r>
            <a:endParaRPr kumimoji="1" lang="en-US" altLang="ja-JP" sz="44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400" dirty="0" smtClean="0">
                <a:solidFill>
                  <a:schemeClr val="bg1"/>
                </a:solidFill>
              </a:rPr>
              <a:t>北半球の将来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サブタイトル 4"/>
          <p:cNvSpPr txBox="1">
            <a:spLocks/>
          </p:cNvSpPr>
          <p:nvPr/>
        </p:nvSpPr>
        <p:spPr>
          <a:xfrm>
            <a:off x="2275656" y="4653136"/>
            <a:ext cx="496064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/>
              <a:t>地球環境気候学研究室　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 smtClean="0"/>
              <a:t>509376</a:t>
            </a:r>
            <a:r>
              <a:rPr lang="ja-JP" altLang="en-US" dirty="0" smtClean="0"/>
              <a:t>　平野穂波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指導教員　立花義裕教授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2492896"/>
            <a:ext cx="889801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Possible future climate predicted </a:t>
            </a:r>
            <a:endParaRPr lang="en-US" altLang="ja-JP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ja-JP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climate models with high reproducibility of Arctic sea ice</a:t>
            </a:r>
            <a:endParaRPr lang="ja-JP" altLang="ja-JP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4445" y="-27384"/>
            <a:ext cx="6311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結果 </a:t>
            </a:r>
            <a:r>
              <a:rPr lang="en-US" altLang="ja-JP" sz="4400" b="1" dirty="0" smtClean="0"/>
              <a:t>-</a:t>
            </a:r>
            <a:r>
              <a:rPr lang="ja-JP" altLang="en-US" sz="4400" b="1" dirty="0" smtClean="0"/>
              <a:t>将来気候</a:t>
            </a:r>
            <a:r>
              <a:rPr lang="en-US" altLang="ja-JP" sz="4400" dirty="0" smtClean="0"/>
              <a:t>【</a:t>
            </a:r>
            <a:r>
              <a:rPr lang="ja-JP" altLang="en-US" sz="4400" dirty="0"/>
              <a:t>北半球</a:t>
            </a:r>
            <a:r>
              <a:rPr lang="en-US" altLang="ja-JP" sz="4400" dirty="0" smtClean="0"/>
              <a:t>】</a:t>
            </a:r>
            <a:r>
              <a:rPr lang="en-US" altLang="ja-JP" sz="4400" b="1" dirty="0" smtClean="0"/>
              <a:t>-</a:t>
            </a:r>
            <a:endParaRPr lang="en-US" altLang="ja-JP" sz="4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1525" y="3861048"/>
            <a:ext cx="17822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C</a:t>
            </a:r>
            <a:r>
              <a:rPr kumimoji="1" lang="en-US" altLang="ja-JP" b="1" dirty="0" smtClean="0"/>
              <a:t>  </a:t>
            </a:r>
            <a:r>
              <a:rPr kumimoji="1" lang="en-US" altLang="ja-JP" b="1" dirty="0" err="1" smtClean="0"/>
              <a:t>miroc_medres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5936" y="3851756"/>
            <a:ext cx="11807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J</a:t>
            </a:r>
            <a:r>
              <a:rPr lang="en-US" altLang="ja-JP" b="1" dirty="0" smtClean="0"/>
              <a:t>  gfdl2_0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88224" y="3851756"/>
            <a:ext cx="12304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K</a:t>
            </a:r>
            <a:r>
              <a:rPr lang="en-US" altLang="ja-JP" b="1" dirty="0" smtClean="0"/>
              <a:t>  gfdl2_1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67544" y="692696"/>
            <a:ext cx="7912586" cy="730533"/>
            <a:chOff x="460077" y="742057"/>
            <a:chExt cx="7912586" cy="730533"/>
          </a:xfrm>
        </p:grpSpPr>
        <p:sp>
          <p:nvSpPr>
            <p:cNvPr id="15" name="角丸四角形 14"/>
            <p:cNvSpPr/>
            <p:nvPr/>
          </p:nvSpPr>
          <p:spPr>
            <a:xfrm>
              <a:off x="460077" y="742057"/>
              <a:ext cx="7912586" cy="7305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60077" y="743798"/>
              <a:ext cx="7867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≫</a:t>
              </a:r>
              <a:r>
                <a:rPr lang="en-US" altLang="ja-JP" dirty="0" smtClean="0"/>
                <a:t>2040</a:t>
              </a:r>
              <a:r>
                <a:rPr lang="ja-JP" altLang="en-US" dirty="0" smtClean="0"/>
                <a:t>～</a:t>
              </a:r>
              <a:r>
                <a:rPr lang="en-US" altLang="ja-JP" dirty="0" smtClean="0"/>
                <a:t>2050</a:t>
              </a:r>
              <a:r>
                <a:rPr lang="ja-JP" altLang="en-US" dirty="0" smtClean="0"/>
                <a:t>年</a:t>
              </a:r>
              <a:r>
                <a:rPr lang="en-US" altLang="ja-JP" dirty="0" smtClean="0"/>
                <a:t>6,7,8</a:t>
              </a:r>
              <a:r>
                <a:rPr lang="ja-JP" altLang="en-US" dirty="0" smtClean="0"/>
                <a:t>月の平均ジオポテンシャル</a:t>
              </a:r>
              <a:r>
                <a:rPr lang="en-US" altLang="ja-JP" dirty="0" smtClean="0"/>
                <a:t>(500hPa)</a:t>
              </a:r>
              <a:r>
                <a:rPr lang="ja-JP" altLang="en-US" dirty="0" smtClean="0"/>
                <a:t>・地上気温から，</a:t>
              </a:r>
              <a:endParaRPr lang="en-US" altLang="ja-JP" dirty="0" smtClean="0"/>
            </a:p>
            <a:p>
              <a:r>
                <a:rPr lang="ja-JP" altLang="en-US" dirty="0" smtClean="0"/>
                <a:t>　  </a:t>
              </a:r>
              <a:r>
                <a:rPr lang="en-US" altLang="ja-JP" dirty="0" smtClean="0"/>
                <a:t>1979</a:t>
              </a:r>
              <a:r>
                <a:rPr lang="ja-JP" altLang="en-US" dirty="0" smtClean="0"/>
                <a:t>～</a:t>
              </a:r>
              <a:r>
                <a:rPr lang="en-US" altLang="ja-JP" dirty="0" smtClean="0"/>
                <a:t>2011</a:t>
              </a:r>
              <a:r>
                <a:rPr lang="ja-JP" altLang="en-US" dirty="0" smtClean="0"/>
                <a:t>年</a:t>
              </a:r>
              <a:r>
                <a:rPr lang="en-US" altLang="ja-JP" dirty="0" smtClean="0"/>
                <a:t>6,7,8</a:t>
              </a:r>
              <a:r>
                <a:rPr lang="ja-JP" altLang="en-US" dirty="0" smtClean="0"/>
                <a:t>月平均ジオポテンシャル</a:t>
              </a:r>
              <a:r>
                <a:rPr lang="en-US" altLang="ja-JP" dirty="0" smtClean="0"/>
                <a:t>(500hPa)</a:t>
              </a:r>
              <a:r>
                <a:rPr lang="ja-JP" altLang="en-US" dirty="0" smtClean="0"/>
                <a:t>・地上気温を引いた結果</a:t>
              </a:r>
              <a:endParaRPr kumimoji="1" lang="en-US" altLang="ja-JP" dirty="0" smtClean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58538"/>
            <a:ext cx="436272" cy="372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643891" y="406778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(m)</a:t>
            </a:r>
            <a:endParaRPr kumimoji="1" lang="en-US" altLang="ja-JP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7" y="1398836"/>
            <a:ext cx="245745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19" y="1413123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72" y="1391638"/>
            <a:ext cx="2455351" cy="24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7" y="4288680"/>
            <a:ext cx="2443163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70" y="4293443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94" y="4293443"/>
            <a:ext cx="2467212" cy="24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565476"/>
            <a:ext cx="3905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8676456" y="594928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℃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412776"/>
            <a:ext cx="1853392" cy="369332"/>
          </a:xfrm>
          <a:prstGeom prst="rect">
            <a:avLst/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ジオポテンシャル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08" y="4296863"/>
            <a:ext cx="1114408" cy="369332"/>
          </a:xfrm>
          <a:prstGeom prst="rect">
            <a:avLst/>
          </a:prstGeom>
          <a:ln w="254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b="1" dirty="0" smtClean="0"/>
              <a:t>地上気温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89577" y="6525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10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53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3284984"/>
            <a:ext cx="9144000" cy="3096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-324544" y="1026314"/>
            <a:ext cx="9865096" cy="1793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496" y="-4737"/>
            <a:ext cx="3095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考察・まとめ</a:t>
            </a:r>
            <a:endParaRPr lang="en-US" altLang="ja-JP" sz="4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48" y="796642"/>
            <a:ext cx="171591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Taylor diagram</a:t>
            </a:r>
            <a:endParaRPr kumimoji="1" lang="ja-JP" alt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6595"/>
            <a:ext cx="2112978" cy="204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46723" y="1231592"/>
            <a:ext cx="6745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●</a:t>
            </a:r>
            <a:r>
              <a:rPr kumimoji="1" lang="en-US" altLang="ja-JP" dirty="0" smtClean="0"/>
              <a:t>1979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月の海氷密接度時系列を海面気圧場に回帰した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パターンを用いて</a:t>
            </a:r>
            <a:r>
              <a:rPr lang="en-US" altLang="ja-JP" dirty="0" smtClean="0"/>
              <a:t>Taylor diagram</a:t>
            </a:r>
            <a:r>
              <a:rPr lang="ja-JP" altLang="en-US" dirty="0" smtClean="0"/>
              <a:t>でモデル選定をした結果，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モデルを選定したが，</a:t>
            </a:r>
            <a:r>
              <a:rPr kumimoji="1" lang="ja-JP" altLang="en-US" dirty="0" smtClean="0"/>
              <a:t>全体的に相関が良くなかったことから，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en-US" altLang="ja-JP" dirty="0" smtClean="0"/>
              <a:t>CMIP3</a:t>
            </a:r>
            <a:r>
              <a:rPr kumimoji="1" lang="ja-JP" altLang="en-US" dirty="0" smtClean="0"/>
              <a:t>マルチ気候モデルの海面気圧場に対する海氷の</a:t>
            </a:r>
            <a:r>
              <a:rPr lang="ja-JP" altLang="en-US" dirty="0" smtClean="0"/>
              <a:t>再現性が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良くないことが分かった．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996952"/>
            <a:ext cx="31518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1979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2011</a:t>
            </a:r>
            <a:r>
              <a:rPr lang="ja-JP" altLang="en-US" sz="2000" dirty="0" smtClean="0"/>
              <a:t>年 </a:t>
            </a:r>
            <a:r>
              <a:rPr lang="en-US" altLang="ja-JP" sz="2000" dirty="0" smtClean="0"/>
              <a:t>6,7,8</a:t>
            </a:r>
            <a:r>
              <a:rPr lang="ja-JP" altLang="en-US" sz="2000" dirty="0" smtClean="0"/>
              <a:t>月と</a:t>
            </a:r>
            <a:r>
              <a:rPr lang="en-US" altLang="ja-JP" sz="2000" dirty="0" smtClean="0"/>
              <a:t>9</a:t>
            </a:r>
            <a:r>
              <a:rPr lang="ja-JP" altLang="en-US" sz="2000" dirty="0" smtClean="0"/>
              <a:t>月</a:t>
            </a:r>
            <a:endParaRPr kumimoji="1" lang="ja-JP" altLang="en-US" sz="20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-15026" y="3601398"/>
            <a:ext cx="3866946" cy="2707922"/>
            <a:chOff x="-15026" y="3313366"/>
            <a:chExt cx="3866946" cy="2707922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29172" y="3572764"/>
              <a:ext cx="3522748" cy="2448524"/>
              <a:chOff x="6244" y="3356992"/>
              <a:chExt cx="3522748" cy="2448524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" y="3356992"/>
                <a:ext cx="3480445" cy="1265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" y="4611353"/>
                <a:ext cx="3522748" cy="1194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テキスト ボックス 10"/>
            <p:cNvSpPr txBox="1"/>
            <p:nvPr/>
          </p:nvSpPr>
          <p:spPr>
            <a:xfrm>
              <a:off x="2909287" y="3313367"/>
              <a:ext cx="798617" cy="2539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050" b="1" dirty="0"/>
                <a:t>K</a:t>
              </a:r>
              <a:r>
                <a:rPr lang="en-US" altLang="ja-JP" sz="1050" b="1" dirty="0" smtClean="0"/>
                <a:t>  gfdl2_1 </a:t>
              </a:r>
              <a:r>
                <a:rPr kumimoji="1" lang="en-US" altLang="ja-JP" sz="1050" b="1" dirty="0" smtClean="0"/>
                <a:t> </a:t>
              </a:r>
              <a:endParaRPr kumimoji="1" lang="ja-JP" altLang="en-US" sz="1050" b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827257" y="3313366"/>
              <a:ext cx="769763" cy="2539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050" b="1" dirty="0"/>
                <a:t>J</a:t>
              </a:r>
              <a:r>
                <a:rPr lang="en-US" altLang="ja-JP" sz="1050" b="1" dirty="0" smtClean="0"/>
                <a:t>  gfdl2_0 </a:t>
              </a:r>
              <a:r>
                <a:rPr kumimoji="1" lang="en-US" altLang="ja-JP" sz="1050" b="1" dirty="0" smtClean="0"/>
                <a:t> </a:t>
              </a:r>
              <a:endParaRPr kumimoji="1" lang="ja-JP" altLang="en-US" sz="1050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01066" y="3318848"/>
              <a:ext cx="1224136" cy="2539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b="1" dirty="0"/>
                <a:t>C</a:t>
              </a:r>
              <a:r>
                <a:rPr kumimoji="1" lang="en-US" altLang="ja-JP" sz="1050" b="1" dirty="0" smtClean="0"/>
                <a:t>  </a:t>
              </a:r>
              <a:r>
                <a:rPr kumimoji="1" lang="en-US" altLang="ja-JP" sz="1050" b="1" dirty="0" err="1" smtClean="0"/>
                <a:t>miroc_medres</a:t>
              </a:r>
              <a:endParaRPr kumimoji="1" lang="ja-JP" altLang="en-US" sz="1050" b="1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-248264" y="4036174"/>
              <a:ext cx="805029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6,7,8</a:t>
              </a:r>
              <a:r>
                <a:rPr kumimoji="1" lang="ja-JP" altLang="en-US" sz="1600" dirty="0" smtClean="0"/>
                <a:t>月</a:t>
              </a:r>
              <a:endParaRPr kumimoji="1" lang="ja-JP" altLang="en-US" sz="16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6200000">
              <a:off x="-92772" y="5244948"/>
              <a:ext cx="494046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9</a:t>
              </a:r>
              <a:r>
                <a:rPr kumimoji="1" lang="ja-JP" altLang="en-US" sz="1600" dirty="0" smtClean="0"/>
                <a:t>月</a:t>
              </a:r>
              <a:endParaRPr kumimoji="1" lang="ja-JP" altLang="en-US" sz="1600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851920" y="3740839"/>
            <a:ext cx="5391219" cy="2280449"/>
            <a:chOff x="3851920" y="3380799"/>
            <a:chExt cx="5391219" cy="228044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3851920" y="3380799"/>
              <a:ext cx="5391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●海氷の減少が観測値と</a:t>
              </a:r>
              <a:r>
                <a:rPr lang="ja-JP" altLang="en-US" dirty="0" smtClean="0"/>
                <a:t>同様に減少している</a:t>
              </a:r>
              <a:endParaRPr lang="en-US" altLang="ja-JP" dirty="0" smtClean="0"/>
            </a:p>
            <a:p>
              <a:r>
                <a:rPr kumimoji="1" lang="ja-JP" altLang="en-US" dirty="0" smtClean="0"/>
                <a:t>選定したモデルを用いて，</a:t>
              </a:r>
              <a:r>
                <a:rPr kumimoji="1" lang="en-US" altLang="ja-JP" dirty="0" smtClean="0"/>
                <a:t>9</a:t>
              </a:r>
              <a:r>
                <a:rPr kumimoji="1" lang="ja-JP" altLang="en-US" dirty="0" smtClean="0"/>
                <a:t>月の海氷密接度時系列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を</a:t>
              </a:r>
              <a:r>
                <a:rPr kumimoji="1" lang="en-US" altLang="ja-JP" dirty="0" smtClean="0"/>
                <a:t>6,7,8</a:t>
              </a:r>
              <a:r>
                <a:rPr kumimoji="1" lang="ja-JP" altLang="en-US" dirty="0" smtClean="0"/>
                <a:t>月・</a:t>
              </a:r>
              <a:r>
                <a:rPr kumimoji="1" lang="en-US" altLang="ja-JP" dirty="0" smtClean="0"/>
                <a:t>9</a:t>
              </a:r>
              <a:r>
                <a:rPr kumimoji="1" lang="ja-JP" altLang="en-US" dirty="0" smtClean="0"/>
                <a:t>月の風の場</a:t>
              </a:r>
              <a:r>
                <a:rPr lang="ja-JP" altLang="en-US" dirty="0" smtClean="0"/>
                <a:t>に回帰した結果，</a:t>
              </a:r>
              <a:endParaRPr lang="en-US" altLang="ja-JP" dirty="0" smtClean="0"/>
            </a:p>
            <a:p>
              <a:r>
                <a:rPr lang="ja-JP" altLang="en-US" dirty="0" smtClean="0"/>
                <a:t>それぞれの月で特徴的な風の場を得ることが出来た．</a:t>
              </a:r>
              <a:endParaRPr kumimoji="1" lang="ja-JP" altLang="en-US" dirty="0"/>
            </a:p>
          </p:txBody>
        </p:sp>
        <p:sp>
          <p:nvSpPr>
            <p:cNvPr id="14" name="下矢印 13"/>
            <p:cNvSpPr/>
            <p:nvPr/>
          </p:nvSpPr>
          <p:spPr>
            <a:xfrm>
              <a:off x="5796136" y="4626298"/>
              <a:ext cx="936104" cy="24286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851920" y="5014917"/>
              <a:ext cx="52982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[</a:t>
              </a:r>
              <a:r>
                <a:rPr kumimoji="1" lang="en-US" altLang="ja-JP" dirty="0" err="1" smtClean="0"/>
                <a:t>Ogi</a:t>
              </a:r>
              <a:r>
                <a:rPr kumimoji="1" lang="en-US" altLang="ja-JP" dirty="0" smtClean="0"/>
                <a:t> and Wallace., 2012]</a:t>
              </a:r>
              <a:r>
                <a:rPr kumimoji="1" lang="ja-JP" altLang="en-US" dirty="0" smtClean="0"/>
                <a:t>で示されていた，海氷減少と</a:t>
              </a:r>
              <a:endParaRPr kumimoji="1" lang="en-US" altLang="ja-JP" dirty="0" smtClean="0"/>
            </a:p>
            <a:p>
              <a:r>
                <a:rPr lang="ja-JP" altLang="en-US" dirty="0" smtClean="0"/>
                <a:t>大気場との関係をモデルでも確認することが出来た．</a:t>
              </a:r>
              <a:endParaRPr lang="en-US" altLang="ja-JP" dirty="0" smtClean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8676456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11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6476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4445" y="-27384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参考引用文献</a:t>
            </a:r>
            <a:endParaRPr lang="en-US" altLang="ja-JP" sz="44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179512" y="908720"/>
            <a:ext cx="91603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[1] </a:t>
            </a:r>
            <a:r>
              <a:rPr lang="en-US" altLang="ja-JP" sz="2400" dirty="0" err="1"/>
              <a:t>Ogi</a:t>
            </a:r>
            <a:r>
              <a:rPr lang="en-US" altLang="ja-JP" sz="2400" dirty="0"/>
              <a:t>, M., J. M. Wallace. (2012), The role of summer surface </a:t>
            </a:r>
          </a:p>
          <a:p>
            <a:r>
              <a:rPr lang="en-US" altLang="ja-JP" sz="2400" dirty="0"/>
              <a:t>wind anomalies in the summer Arctic sea ice extent in 2010 </a:t>
            </a:r>
          </a:p>
          <a:p>
            <a:r>
              <a:rPr lang="en-US" altLang="ja-JP" sz="2400" dirty="0"/>
              <a:t>and 2011, </a:t>
            </a:r>
            <a:r>
              <a:rPr lang="en-US" altLang="ja-JP" sz="2400" i="1" dirty="0"/>
              <a:t>GEOPHYSICAL</a:t>
            </a:r>
            <a:r>
              <a:rPr lang="ja-JP" altLang="ja-JP" sz="2400" i="1" dirty="0"/>
              <a:t>　</a:t>
            </a:r>
            <a:r>
              <a:rPr lang="en-US" altLang="ja-JP" sz="2400" i="1" dirty="0"/>
              <a:t>RESEARCH LETTERS</a:t>
            </a:r>
            <a:r>
              <a:rPr lang="en-US" altLang="ja-JP" sz="2400" dirty="0"/>
              <a:t>, </a:t>
            </a:r>
            <a:r>
              <a:rPr lang="en-US" altLang="ja-JP" sz="2400" b="1" dirty="0"/>
              <a:t>VOL. 39</a:t>
            </a:r>
            <a:r>
              <a:rPr lang="en-US" altLang="ja-JP" sz="2400" dirty="0"/>
              <a:t>, L09704, doi:10.1029/2012GL051330, 2012 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/>
              <a:t>[2] R. Kwok. (2011), Observational assessment of Arctic Ocean sea ice </a:t>
            </a:r>
          </a:p>
          <a:p>
            <a:r>
              <a:rPr lang="en-US" altLang="ja-JP" sz="2400" dirty="0"/>
              <a:t> motion, export, and thickness in CMIP3 climate simulations, </a:t>
            </a:r>
            <a:r>
              <a:rPr lang="en-US" altLang="ja-JP" sz="2400" i="1" dirty="0"/>
              <a:t>JOURNAL</a:t>
            </a:r>
          </a:p>
          <a:p>
            <a:r>
              <a:rPr lang="en-US" altLang="ja-JP" sz="2400" i="1" dirty="0"/>
              <a:t> OF GEOPHYSICAL RESEARCH</a:t>
            </a:r>
            <a:r>
              <a:rPr lang="en-US" altLang="ja-JP" sz="2400" dirty="0"/>
              <a:t>, </a:t>
            </a:r>
            <a:r>
              <a:rPr lang="en-US" altLang="ja-JP" sz="2400" b="1" dirty="0"/>
              <a:t>VOL, 116</a:t>
            </a:r>
            <a:r>
              <a:rPr lang="en-US" altLang="ja-JP" sz="2400" dirty="0"/>
              <a:t>,C00D05, </a:t>
            </a:r>
          </a:p>
          <a:p>
            <a:r>
              <a:rPr lang="en-US" altLang="ja-JP" sz="2400" dirty="0"/>
              <a:t> doi:10,1029/2011JC007004, 2011</a:t>
            </a:r>
          </a:p>
          <a:p>
            <a:r>
              <a:rPr lang="en-US" altLang="ja-JP" sz="2400" dirty="0"/>
              <a:t>[3] http://www.ijis.iarc.uaf.edu/seaice/extent/Sea_Ice_Extent_</a:t>
            </a:r>
          </a:p>
          <a:p>
            <a:r>
              <a:rPr lang="en-US" altLang="ja-JP" sz="2400" dirty="0"/>
              <a:t>L.png</a:t>
            </a:r>
          </a:p>
          <a:p>
            <a:endParaRPr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76456" y="64533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12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779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79512" y="1772816"/>
            <a:ext cx="8784976" cy="1440160"/>
            <a:chOff x="179512" y="1628800"/>
            <a:chExt cx="8784976" cy="1440160"/>
          </a:xfrm>
        </p:grpSpPr>
        <p:sp>
          <p:nvSpPr>
            <p:cNvPr id="2" name="角丸四角形 1"/>
            <p:cNvSpPr/>
            <p:nvPr/>
          </p:nvSpPr>
          <p:spPr>
            <a:xfrm>
              <a:off x="179512" y="1628800"/>
              <a:ext cx="8784976" cy="144016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971600" y="1988840"/>
              <a:ext cx="7184980" cy="76944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4400" b="1" dirty="0" smtClean="0"/>
                <a:t>ご清聴ありがとうございました</a:t>
              </a:r>
              <a:endParaRPr kumimoji="1" lang="ja-JP" alt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8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5458590"/>
            <a:ext cx="9144000" cy="1399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3114546"/>
            <a:ext cx="9144000" cy="20815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-324544" y="1026314"/>
            <a:ext cx="9865096" cy="1793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4445" y="-27384"/>
            <a:ext cx="3095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考察・まとめ</a:t>
            </a:r>
            <a:endParaRPr lang="en-US" altLang="ja-JP" sz="4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48" y="764704"/>
            <a:ext cx="25683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1979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2011</a:t>
            </a:r>
            <a:r>
              <a:rPr lang="ja-JP" altLang="en-US" sz="2000" dirty="0" smtClean="0"/>
              <a:t>年 </a:t>
            </a:r>
            <a:r>
              <a:rPr lang="en-US" altLang="ja-JP" sz="2000" dirty="0" smtClean="0"/>
              <a:t>6,7,8</a:t>
            </a:r>
            <a:r>
              <a:rPr lang="ja-JP" altLang="en-US" sz="2000" dirty="0" smtClean="0"/>
              <a:t>月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2" y="1342509"/>
            <a:ext cx="4972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高気圧性</a:t>
            </a:r>
            <a:r>
              <a:rPr kumimoji="1" lang="ja-JP" altLang="en-US" b="1" dirty="0" smtClean="0"/>
              <a:t>循環の卓越</a:t>
            </a:r>
            <a:r>
              <a:rPr kumimoji="1" lang="ja-JP" altLang="en-US" dirty="0" smtClean="0"/>
              <a:t>・</a:t>
            </a:r>
            <a:endParaRPr kumimoji="1" lang="en-US" altLang="ja-JP" dirty="0" smtClean="0"/>
          </a:p>
          <a:p>
            <a:r>
              <a:rPr kumimoji="1" lang="ja-JP" altLang="en-US" b="1" dirty="0" smtClean="0"/>
              <a:t>フラム海峡を大西洋へと向かう風の場</a:t>
            </a:r>
            <a:r>
              <a:rPr kumimoji="1" lang="ja-JP" altLang="en-US" dirty="0" smtClean="0"/>
              <a:t>が見られた</a:t>
            </a:r>
            <a:endParaRPr kumimoji="1" lang="ja-JP" altLang="en-US" dirty="0"/>
          </a:p>
        </p:txBody>
      </p:sp>
      <p:sp>
        <p:nvSpPr>
          <p:cNvPr id="6" name="屈折矢印 5"/>
          <p:cNvSpPr/>
          <p:nvPr/>
        </p:nvSpPr>
        <p:spPr>
          <a:xfrm rot="5400000">
            <a:off x="539864" y="2061160"/>
            <a:ext cx="431424" cy="43204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3469" y="1988840"/>
            <a:ext cx="5578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/>
              <a:t>この風の場が海氷</a:t>
            </a:r>
            <a:r>
              <a:rPr lang="ja-JP" altLang="en-US" sz="2400" u="sng" dirty="0" smtClean="0"/>
              <a:t>に，</a:t>
            </a:r>
            <a:endParaRPr lang="en-US" altLang="ja-JP" sz="2400" u="sng" dirty="0" smtClean="0"/>
          </a:p>
          <a:p>
            <a:r>
              <a:rPr lang="ja-JP" altLang="en-US" sz="2400" u="sng" dirty="0" smtClean="0"/>
              <a:t>海</a:t>
            </a:r>
            <a:r>
              <a:rPr lang="ja-JP" altLang="en-US" sz="2400" u="sng" dirty="0"/>
              <a:t>氷を溶かすきっかけとして</a:t>
            </a:r>
            <a:r>
              <a:rPr lang="ja-JP" altLang="en-US" sz="2400" u="sng" dirty="0" smtClean="0"/>
              <a:t>影響を与えた</a:t>
            </a:r>
            <a:endParaRPr kumimoji="1" lang="ja-JP" altLang="en-US" sz="2400" u="sn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17" y="904558"/>
            <a:ext cx="4193587" cy="144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0" y="2851549"/>
            <a:ext cx="218040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1979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2011</a:t>
            </a:r>
            <a:r>
              <a:rPr lang="ja-JP" altLang="en-US" sz="2000" dirty="0" smtClean="0"/>
              <a:t>年 </a:t>
            </a:r>
            <a:r>
              <a:rPr lang="en-US" altLang="ja-JP" sz="2000" dirty="0"/>
              <a:t>9</a:t>
            </a:r>
            <a:r>
              <a:rPr lang="ja-JP" altLang="en-US" sz="2000" dirty="0" smtClean="0"/>
              <a:t>月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3429000"/>
            <a:ext cx="4009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北極海を横断し，</a:t>
            </a:r>
            <a:endParaRPr lang="en-US" altLang="ja-JP" b="1" dirty="0" smtClean="0"/>
          </a:p>
          <a:p>
            <a:r>
              <a:rPr lang="ja-JP" altLang="en-US" b="1" dirty="0" smtClean="0"/>
              <a:t>フラム海峡で大西洋へと向かう風の場・</a:t>
            </a:r>
            <a:endParaRPr lang="en-US" altLang="ja-JP" b="1" dirty="0" smtClean="0"/>
          </a:p>
          <a:p>
            <a:r>
              <a:rPr kumimoji="1" lang="ja-JP" altLang="en-US" b="1" dirty="0" smtClean="0"/>
              <a:t>低気圧性循環の卓越</a:t>
            </a:r>
            <a:r>
              <a:rPr kumimoji="1" lang="ja-JP" altLang="en-US" dirty="0" smtClean="0"/>
              <a:t>が見られた</a:t>
            </a:r>
            <a:endParaRPr kumimoji="1" lang="ja-JP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52" y="2975859"/>
            <a:ext cx="4275752" cy="146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屈折矢印 14"/>
          <p:cNvSpPr/>
          <p:nvPr/>
        </p:nvSpPr>
        <p:spPr>
          <a:xfrm rot="5400000">
            <a:off x="539864" y="4364792"/>
            <a:ext cx="431424" cy="432048"/>
          </a:xfrm>
          <a:prstGeom prst="bent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20045" y="4365104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/>
              <a:t>この風の場が海氷</a:t>
            </a:r>
            <a:r>
              <a:rPr lang="ja-JP" altLang="en-US" sz="2400" u="sng" dirty="0" smtClean="0"/>
              <a:t>に影響を与えて</a:t>
            </a:r>
            <a:endParaRPr lang="en-US" altLang="ja-JP" sz="2400" u="sng" dirty="0" smtClean="0"/>
          </a:p>
          <a:p>
            <a:r>
              <a:rPr lang="ja-JP" altLang="en-US" sz="2400" u="sng" dirty="0" smtClean="0"/>
              <a:t>さらに海氷を溶かした</a:t>
            </a:r>
            <a:endParaRPr kumimoji="1" lang="ja-JP" altLang="en-US" sz="2400" u="sng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548" y="5196980"/>
            <a:ext cx="204254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 smtClean="0"/>
              <a:t>将来気候 </a:t>
            </a:r>
            <a:r>
              <a:rPr lang="en-US" altLang="ja-JP" sz="2000" dirty="0" smtClean="0"/>
              <a:t>6,7,8</a:t>
            </a:r>
            <a:r>
              <a:rPr lang="ja-JP" altLang="en-US" sz="2000" dirty="0" smtClean="0"/>
              <a:t>月</a:t>
            </a:r>
            <a:endParaRPr kumimoji="1" lang="ja-JP" altLang="en-US" sz="20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64" y="5299282"/>
            <a:ext cx="4296940" cy="14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09289" y="5733256"/>
            <a:ext cx="4458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1</a:t>
            </a:r>
            <a:r>
              <a:rPr lang="ja-JP" altLang="en-US" sz="2000" u="sng" dirty="0" smtClean="0"/>
              <a:t>モデルでは風と海氷減少の関係が</a:t>
            </a:r>
            <a:endParaRPr lang="en-US" altLang="ja-JP" sz="2000" u="sng" dirty="0" smtClean="0"/>
          </a:p>
          <a:p>
            <a:r>
              <a:rPr lang="ja-JP" altLang="en-US" sz="2000" u="sng" dirty="0" smtClean="0"/>
              <a:t>見られたが，</a:t>
            </a:r>
            <a:r>
              <a:rPr lang="en-US" altLang="ja-JP" sz="2000" u="sng" dirty="0" smtClean="0"/>
              <a:t>2</a:t>
            </a:r>
            <a:r>
              <a:rPr lang="ja-JP" altLang="en-US" sz="2000" u="sng" dirty="0" smtClean="0"/>
              <a:t>モデルでは海氷の減少が</a:t>
            </a:r>
            <a:endParaRPr lang="en-US" altLang="ja-JP" sz="2000" u="sng" dirty="0" smtClean="0"/>
          </a:p>
          <a:p>
            <a:r>
              <a:rPr lang="ja-JP" altLang="en-US" sz="2000" u="sng" dirty="0" smtClean="0"/>
              <a:t>あまり見られなかった</a:t>
            </a:r>
            <a:endParaRPr lang="en-US" altLang="ja-JP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23773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96" y="1764105"/>
            <a:ext cx="170912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 u="sng" dirty="0" smtClean="0"/>
              <a:t>≫</a:t>
            </a:r>
            <a:r>
              <a:rPr kumimoji="1" lang="en-US" altLang="ja-JP" sz="3200" b="1" u="sng" dirty="0" smtClean="0"/>
              <a:t>CMIP3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6195" y="44624"/>
            <a:ext cx="2829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/>
              <a:t>使用データ</a:t>
            </a:r>
            <a:endParaRPr kumimoji="1" lang="ja-JP" altLang="en-US" sz="4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86683" y="4874384"/>
            <a:ext cx="70936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◎</a:t>
            </a:r>
            <a:r>
              <a:rPr lang="en-US" altLang="ja-JP" sz="2400" dirty="0" smtClean="0"/>
              <a:t>bccr_bcm2_0 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ノルウェーのビヤーツクセンター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◎</a:t>
            </a:r>
            <a:r>
              <a:rPr lang="en-US" altLang="ja-JP" sz="2400" dirty="0"/>
              <a:t>miroc3_2_medres</a:t>
            </a:r>
            <a:r>
              <a:rPr lang="ja-JP" altLang="en-US" sz="2400" dirty="0"/>
              <a:t>　</a:t>
            </a:r>
            <a:r>
              <a:rPr lang="en-US" altLang="ja-JP" sz="2400" dirty="0"/>
              <a:t>(</a:t>
            </a:r>
            <a:r>
              <a:rPr lang="ja-JP" altLang="en-US" sz="2400" dirty="0"/>
              <a:t>東京大学</a:t>
            </a:r>
            <a:r>
              <a:rPr lang="en-US" altLang="ja-JP" sz="2400" dirty="0"/>
              <a:t>/</a:t>
            </a:r>
            <a:r>
              <a:rPr lang="ja-JP" altLang="en-US" sz="2400" dirty="0"/>
              <a:t>国立環境研究所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○</a:t>
            </a:r>
            <a:r>
              <a:rPr lang="en-US" altLang="ja-JP" sz="2400" dirty="0" smtClean="0"/>
              <a:t>20c3m</a:t>
            </a:r>
            <a:r>
              <a:rPr lang="ja-JP" altLang="en-US" sz="2400" dirty="0" smtClean="0"/>
              <a:t>・・・現在気候の再現実験 </a:t>
            </a:r>
            <a:r>
              <a:rPr lang="en-US" altLang="ja-JP" sz="2400" dirty="0" smtClean="0"/>
              <a:t>[1850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1999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]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○</a:t>
            </a:r>
            <a:r>
              <a:rPr lang="en-US" altLang="ja-JP" sz="2400" dirty="0" smtClean="0"/>
              <a:t>sresa1b</a:t>
            </a:r>
            <a:r>
              <a:rPr lang="ja-JP" altLang="en-US" sz="2400" dirty="0" smtClean="0"/>
              <a:t>・・・温暖化予測実験 </a:t>
            </a:r>
            <a:r>
              <a:rPr lang="en-US" altLang="ja-JP" sz="2400" dirty="0" smtClean="0"/>
              <a:t>[2000</a:t>
            </a:r>
            <a:r>
              <a:rPr lang="ja-JP" altLang="en-US" sz="2400" dirty="0" smtClean="0"/>
              <a:t>年以降</a:t>
            </a:r>
            <a:r>
              <a:rPr lang="en-US" altLang="ja-JP" sz="2400" dirty="0" smtClean="0"/>
              <a:t>]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ja-JP" altLang="en-US" sz="2400" dirty="0" smtClean="0"/>
              <a:t>　　　　　　　　 </a:t>
            </a:r>
            <a:r>
              <a:rPr lang="ja-JP" altLang="en-US" sz="2000" dirty="0" smtClean="0"/>
              <a:t> （温暖化シミュレーション）</a:t>
            </a:r>
            <a:endParaRPr lang="ja-JP" altLang="en-US" sz="2000" dirty="0"/>
          </a:p>
        </p:txBody>
      </p:sp>
      <p:sp>
        <p:nvSpPr>
          <p:cNvPr id="6" name="左中かっこ 5"/>
          <p:cNvSpPr/>
          <p:nvPr/>
        </p:nvSpPr>
        <p:spPr>
          <a:xfrm>
            <a:off x="1596677" y="4941168"/>
            <a:ext cx="239019" cy="1794976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764704"/>
            <a:ext cx="19743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 u="sng" dirty="0" smtClean="0"/>
              <a:t>≫</a:t>
            </a:r>
            <a:r>
              <a:rPr kumimoji="1" lang="en-US" altLang="ja-JP" sz="3200" b="1" u="sng" dirty="0" err="1" smtClean="0"/>
              <a:t>HadISST</a:t>
            </a:r>
            <a:endParaRPr kumimoji="1" lang="en-US" altLang="ja-JP" sz="3200" b="1" u="sng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2263512"/>
            <a:ext cx="89178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　（</a:t>
            </a:r>
            <a:r>
              <a:rPr lang="en-US" altLang="ja-JP" sz="2400" dirty="0">
                <a:solidFill>
                  <a:prstClr val="black"/>
                </a:solidFill>
              </a:rPr>
              <a:t>The third phase of the Coupled Model </a:t>
            </a:r>
            <a:r>
              <a:rPr lang="en-US" altLang="ja-JP" sz="2400" dirty="0" err="1">
                <a:solidFill>
                  <a:prstClr val="black"/>
                </a:solidFill>
              </a:rPr>
              <a:t>Intercomparison</a:t>
            </a:r>
            <a:r>
              <a:rPr lang="en-US" altLang="ja-JP" sz="2400" dirty="0">
                <a:solidFill>
                  <a:prstClr val="black"/>
                </a:solidFill>
              </a:rPr>
              <a:t> Project</a:t>
            </a:r>
            <a:r>
              <a:rPr lang="ja-JP" altLang="en-US" sz="2400" dirty="0">
                <a:solidFill>
                  <a:prstClr val="black"/>
                </a:solidFill>
              </a:rPr>
              <a:t>）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　　</a:t>
            </a:r>
            <a:r>
              <a:rPr lang="en-US" altLang="ja-JP" sz="2400" dirty="0">
                <a:solidFill>
                  <a:prstClr val="black"/>
                </a:solidFill>
              </a:rPr>
              <a:t>【</a:t>
            </a:r>
            <a:r>
              <a:rPr lang="ja-JP" altLang="en-US" sz="2400" dirty="0">
                <a:solidFill>
                  <a:prstClr val="black"/>
                </a:solidFill>
              </a:rPr>
              <a:t>・世界各国の</a:t>
            </a:r>
            <a:r>
              <a:rPr lang="ja-JP" altLang="en-US" sz="2400" b="1" dirty="0">
                <a:solidFill>
                  <a:prstClr val="black"/>
                </a:solidFill>
              </a:rPr>
              <a:t>大気海洋結合モデル</a:t>
            </a:r>
            <a:r>
              <a:rPr lang="ja-JP" altLang="en-US" sz="2400" dirty="0">
                <a:solidFill>
                  <a:prstClr val="black"/>
                </a:solidFill>
              </a:rPr>
              <a:t>を用いた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　　　相互比較プロジェクトに基づくデータセット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　　  　　⇒つまり気候を構成する大気、海洋等の中で起こることを、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　　　　　　物理法則によって式を作成し、計算機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コンピュータ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の中で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　　　　　　擬似的な地球を再現しようとする計算プログラム．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　　  ・</a:t>
            </a:r>
            <a:r>
              <a:rPr lang="en-US" altLang="ja-JP" sz="2400" dirty="0">
                <a:solidFill>
                  <a:prstClr val="black"/>
                </a:solidFill>
              </a:rPr>
              <a:t>IPCC</a:t>
            </a:r>
            <a:r>
              <a:rPr lang="ja-JP" altLang="en-US" sz="2400" dirty="0">
                <a:solidFill>
                  <a:prstClr val="black"/>
                </a:solidFill>
              </a:rPr>
              <a:t>第</a:t>
            </a:r>
            <a:r>
              <a:rPr lang="en-US" altLang="ja-JP" sz="2400" dirty="0">
                <a:solidFill>
                  <a:prstClr val="black"/>
                </a:solidFill>
              </a:rPr>
              <a:t>4</a:t>
            </a:r>
            <a:r>
              <a:rPr lang="ja-JP" altLang="en-US" sz="2400" dirty="0">
                <a:solidFill>
                  <a:prstClr val="black"/>
                </a:solidFill>
              </a:rPr>
              <a:t>次報告書のために行われた実験</a:t>
            </a:r>
            <a:r>
              <a:rPr lang="en-US" altLang="ja-JP" sz="2400" dirty="0">
                <a:solidFill>
                  <a:prstClr val="black"/>
                </a:solidFill>
              </a:rPr>
              <a:t>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3899" y="1311151"/>
            <a:ext cx="346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</a:rPr>
              <a:t>【</a:t>
            </a:r>
            <a:r>
              <a:rPr lang="ja-JP" altLang="en-US" sz="2400" dirty="0">
                <a:solidFill>
                  <a:prstClr val="black"/>
                </a:solidFill>
              </a:rPr>
              <a:t>観測値のデータセット</a:t>
            </a:r>
            <a:r>
              <a:rPr lang="en-US" altLang="ja-JP" sz="2400" dirty="0">
                <a:solidFill>
                  <a:prstClr val="black"/>
                </a:solidFill>
              </a:rPr>
              <a:t>】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22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889" y="-27384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/>
              <a:t>発表の流れ</a:t>
            </a:r>
            <a:endParaRPr kumimoji="1" lang="ja-JP" altLang="en-US" sz="4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3862" y="764704"/>
            <a:ext cx="760657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・研究背景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・卒業研究テーマ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・使用データ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・</a:t>
            </a:r>
            <a:r>
              <a:rPr lang="en-US" altLang="ja-JP" sz="3200" dirty="0" smtClean="0"/>
              <a:t>CMIP3</a:t>
            </a:r>
            <a:r>
              <a:rPr lang="ja-JP" altLang="en-US" sz="3200" dirty="0" smtClean="0"/>
              <a:t>マルチ気候モデルデータ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・モデルの選定　</a:t>
            </a:r>
            <a:r>
              <a:rPr lang="en-US" altLang="ja-JP" sz="3200" dirty="0" smtClean="0"/>
              <a:t>-Taylor diagram-</a:t>
            </a:r>
          </a:p>
          <a:p>
            <a:r>
              <a:rPr lang="ja-JP" altLang="en-US" sz="3200" dirty="0" smtClean="0"/>
              <a:t>・結果　</a:t>
            </a:r>
            <a:r>
              <a:rPr lang="en-US" altLang="ja-JP" sz="3200" dirty="0" smtClean="0"/>
              <a:t>-</a:t>
            </a:r>
            <a:r>
              <a:rPr lang="ja-JP" altLang="en-US" sz="3200" dirty="0" smtClean="0"/>
              <a:t>現在気候</a:t>
            </a:r>
            <a:r>
              <a:rPr lang="en-US" altLang="ja-JP" sz="3200" dirty="0" smtClean="0"/>
              <a:t>【1979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2011</a:t>
            </a:r>
            <a:r>
              <a:rPr lang="ja-JP" altLang="en-US" sz="3200" dirty="0" smtClean="0"/>
              <a:t>年 </a:t>
            </a:r>
            <a:r>
              <a:rPr lang="en-US" altLang="ja-JP" sz="3200" dirty="0" smtClean="0"/>
              <a:t>6,7,8</a:t>
            </a:r>
            <a:r>
              <a:rPr lang="ja-JP" altLang="en-US" sz="3200" dirty="0" smtClean="0"/>
              <a:t>月</a:t>
            </a:r>
            <a:r>
              <a:rPr lang="en-US" altLang="ja-JP" sz="3200" dirty="0" smtClean="0"/>
              <a:t>】-</a:t>
            </a:r>
          </a:p>
          <a:p>
            <a:r>
              <a:rPr lang="ja-JP" altLang="en-US" sz="3200" dirty="0" smtClean="0"/>
              <a:t>・結果　</a:t>
            </a:r>
            <a:r>
              <a:rPr lang="en-US" altLang="ja-JP" sz="3200" dirty="0" smtClean="0"/>
              <a:t>-</a:t>
            </a:r>
            <a:r>
              <a:rPr lang="ja-JP" altLang="en-US" sz="3200" dirty="0" smtClean="0"/>
              <a:t>現在気候</a:t>
            </a:r>
            <a:r>
              <a:rPr lang="en-US" altLang="ja-JP" sz="3200" dirty="0" smtClean="0"/>
              <a:t>【1979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2011</a:t>
            </a:r>
            <a:r>
              <a:rPr lang="ja-JP" altLang="en-US" sz="3200" dirty="0" smtClean="0"/>
              <a:t>年 </a:t>
            </a:r>
            <a:r>
              <a:rPr lang="en-US" altLang="ja-JP" sz="3200" dirty="0"/>
              <a:t>9</a:t>
            </a:r>
            <a:r>
              <a:rPr lang="ja-JP" altLang="en-US" sz="3200" dirty="0" smtClean="0"/>
              <a:t>月</a:t>
            </a:r>
            <a:r>
              <a:rPr lang="en-US" altLang="ja-JP" sz="3200" dirty="0" smtClean="0"/>
              <a:t>】-</a:t>
            </a:r>
          </a:p>
          <a:p>
            <a:r>
              <a:rPr lang="ja-JP" altLang="en-US" sz="3200" dirty="0" smtClean="0"/>
              <a:t>・結果　</a:t>
            </a:r>
            <a:r>
              <a:rPr lang="en-US" altLang="ja-JP" sz="3200" dirty="0" smtClean="0"/>
              <a:t>-</a:t>
            </a:r>
            <a:r>
              <a:rPr lang="ja-JP" altLang="en-US" sz="3200" dirty="0" smtClean="0"/>
              <a:t>将来気候</a:t>
            </a:r>
            <a:r>
              <a:rPr lang="en-US" altLang="ja-JP" sz="3200" dirty="0" smtClean="0"/>
              <a:t>【6,7,8</a:t>
            </a:r>
            <a:r>
              <a:rPr lang="ja-JP" altLang="en-US" sz="3200" dirty="0" smtClean="0"/>
              <a:t>月</a:t>
            </a:r>
            <a:r>
              <a:rPr lang="en-US" altLang="ja-JP" sz="3200" dirty="0" smtClean="0"/>
              <a:t>】-</a:t>
            </a:r>
          </a:p>
          <a:p>
            <a:r>
              <a:rPr lang="ja-JP" altLang="en-US" sz="3200" dirty="0" smtClean="0"/>
              <a:t>・結果　</a:t>
            </a:r>
            <a:r>
              <a:rPr lang="en-US" altLang="ja-JP" sz="3200" dirty="0" smtClean="0"/>
              <a:t>-</a:t>
            </a:r>
            <a:r>
              <a:rPr lang="ja-JP" altLang="en-US" sz="3200" dirty="0" smtClean="0"/>
              <a:t>将来気候</a:t>
            </a:r>
            <a:r>
              <a:rPr lang="en-US" altLang="ja-JP" sz="3200" dirty="0" smtClean="0"/>
              <a:t>【</a:t>
            </a:r>
            <a:r>
              <a:rPr lang="ja-JP" altLang="en-US" sz="3200" dirty="0" smtClean="0"/>
              <a:t>北半球</a:t>
            </a:r>
            <a:r>
              <a:rPr lang="en-US" altLang="ja-JP" sz="3200" dirty="0" smtClean="0"/>
              <a:t>】-</a:t>
            </a:r>
          </a:p>
          <a:p>
            <a:r>
              <a:rPr lang="ja-JP" altLang="en-US" sz="3200" dirty="0" smtClean="0"/>
              <a:t>・まとめ・考察</a:t>
            </a:r>
            <a:endParaRPr lang="en-US" altLang="ja-JP" sz="3200" dirty="0" smtClean="0"/>
          </a:p>
          <a:p>
            <a:r>
              <a:rPr lang="ja-JP" altLang="en-US" sz="3200" dirty="0" smtClean="0"/>
              <a:t>・参考引用文献</a:t>
            </a:r>
            <a:endParaRPr lang="en-US" altLang="ja-JP" sz="32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193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jis.iarc.uaf.edu/seaice/extent/Sea_Ice_Extent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548680"/>
            <a:ext cx="4896544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496" y="-27385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/>
              <a:t>研究背景</a:t>
            </a:r>
            <a:endParaRPr kumimoji="1" lang="ja-JP" altLang="en-US" sz="4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3968" y="3356992"/>
            <a:ext cx="745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JAXAHP</a:t>
            </a:r>
            <a:endParaRPr kumimoji="1" lang="ja-JP" altLang="en-US" sz="14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4909427" y="332656"/>
            <a:ext cx="4703133" cy="2592288"/>
            <a:chOff x="5016931" y="620689"/>
            <a:chExt cx="4703133" cy="2592288"/>
          </a:xfrm>
        </p:grpSpPr>
        <p:sp>
          <p:nvSpPr>
            <p:cNvPr id="5" name="角丸四角形 4"/>
            <p:cNvSpPr/>
            <p:nvPr/>
          </p:nvSpPr>
          <p:spPr>
            <a:xfrm>
              <a:off x="5016931" y="620689"/>
              <a:ext cx="4019566" cy="25922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5148064" y="760636"/>
              <a:ext cx="4572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 sz="2400" dirty="0" smtClean="0"/>
                <a:t>≫</a:t>
              </a:r>
              <a:r>
                <a:rPr lang="en-US" altLang="ja-JP" sz="2400" b="1" dirty="0" smtClean="0"/>
                <a:t>2007</a:t>
              </a:r>
              <a:r>
                <a:rPr lang="ja-JP" altLang="en-US" sz="2400" b="1" dirty="0" smtClean="0"/>
                <a:t>年</a:t>
              </a:r>
              <a:r>
                <a:rPr lang="en-US" altLang="ja-JP" sz="2400" b="1" dirty="0" smtClean="0"/>
                <a:t>9</a:t>
              </a:r>
              <a:r>
                <a:rPr lang="ja-JP" altLang="en-US" sz="2400" b="1" dirty="0" smtClean="0"/>
                <a:t>月</a:t>
              </a:r>
              <a:r>
                <a:rPr lang="ja-JP" altLang="en-US" sz="2400" dirty="0" smtClean="0"/>
                <a:t>では最少の</a:t>
              </a:r>
              <a:endParaRPr lang="en-US" altLang="ja-JP" sz="2400" dirty="0" smtClean="0"/>
            </a:p>
            <a:p>
              <a:r>
                <a:rPr lang="ja-JP" altLang="en-US" sz="2400" dirty="0" smtClean="0"/>
                <a:t>    海氷面積が観測</a:t>
              </a:r>
              <a:r>
                <a:rPr lang="ja-JP" altLang="en-US" sz="2400" dirty="0"/>
                <a:t>．</a:t>
              </a:r>
              <a:endParaRPr lang="en-US" altLang="ja-JP" sz="2400" dirty="0" smtClean="0"/>
            </a:p>
            <a:p>
              <a:r>
                <a:rPr lang="en-US" altLang="ja-JP" sz="2400" dirty="0" smtClean="0"/>
                <a:t>    2012</a:t>
              </a:r>
              <a:r>
                <a:rPr lang="ja-JP" altLang="en-US" sz="2400" dirty="0" smtClean="0"/>
                <a:t>年</a:t>
              </a:r>
              <a:r>
                <a:rPr lang="en-US" altLang="ja-JP" sz="2400" dirty="0" smtClean="0"/>
                <a:t>9</a:t>
              </a:r>
              <a:r>
                <a:rPr lang="ja-JP" altLang="en-US" sz="2400" dirty="0" smtClean="0"/>
                <a:t>月記録を塗り替え，</a:t>
              </a:r>
              <a:endParaRPr lang="en-US" altLang="ja-JP" sz="2400" dirty="0" smtClean="0"/>
            </a:p>
            <a:p>
              <a:r>
                <a:rPr lang="ja-JP" altLang="en-US" sz="2400" dirty="0"/>
                <a:t>　 </a:t>
              </a:r>
              <a:r>
                <a:rPr lang="ja-JP" altLang="en-US" sz="2400" dirty="0" smtClean="0"/>
                <a:t>史上最少面積を記録した</a:t>
              </a:r>
              <a:r>
                <a:rPr lang="en-US" altLang="ja-JP" sz="2400" dirty="0" smtClean="0"/>
                <a:t>.</a:t>
              </a:r>
            </a:p>
            <a:p>
              <a:r>
                <a:rPr lang="ja-JP" altLang="en-US" sz="2400" dirty="0" smtClean="0"/>
                <a:t>≫</a:t>
              </a:r>
              <a:r>
                <a:rPr lang="en-US" altLang="ja-JP" sz="2400" b="1" dirty="0" smtClean="0"/>
                <a:t>6,7,8</a:t>
              </a:r>
              <a:r>
                <a:rPr lang="ja-JP" altLang="en-US" sz="2400" b="1" dirty="0" smtClean="0"/>
                <a:t>月</a:t>
              </a:r>
              <a:r>
                <a:rPr lang="ja-JP" altLang="en-US" sz="2400" dirty="0" smtClean="0"/>
                <a:t>で減り始め，</a:t>
              </a:r>
              <a:endParaRPr lang="en-US" altLang="ja-JP" sz="2400" dirty="0" smtClean="0"/>
            </a:p>
            <a:p>
              <a:r>
                <a:rPr lang="ja-JP" altLang="en-US" sz="2400" dirty="0"/>
                <a:t>　 </a:t>
              </a:r>
              <a:r>
                <a:rPr lang="ja-JP" altLang="en-US" sz="2400" dirty="0" smtClean="0"/>
                <a:t> </a:t>
              </a:r>
              <a:r>
                <a:rPr lang="en-US" altLang="ja-JP" sz="2400" b="1" dirty="0" smtClean="0"/>
                <a:t>9</a:t>
              </a:r>
              <a:r>
                <a:rPr lang="ja-JP" altLang="en-US" sz="2400" b="1" dirty="0" smtClean="0"/>
                <a:t>月</a:t>
              </a:r>
              <a:r>
                <a:rPr lang="ja-JP" altLang="en-US" sz="2400" dirty="0" smtClean="0"/>
                <a:t>で最も後退する．</a:t>
              </a:r>
              <a:endParaRPr lang="en-US" altLang="ja-JP" sz="2400" dirty="0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82" y="3068960"/>
            <a:ext cx="363401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グループ化 53"/>
          <p:cNvGrpSpPr/>
          <p:nvPr/>
        </p:nvGrpSpPr>
        <p:grpSpPr>
          <a:xfrm>
            <a:off x="5114902" y="3327375"/>
            <a:ext cx="3643085" cy="3161016"/>
            <a:chOff x="5114902" y="3327375"/>
            <a:chExt cx="3643085" cy="3161016"/>
          </a:xfrm>
        </p:grpSpPr>
        <p:sp>
          <p:nvSpPr>
            <p:cNvPr id="15" name="環状矢印 14"/>
            <p:cNvSpPr/>
            <p:nvPr/>
          </p:nvSpPr>
          <p:spPr>
            <a:xfrm rot="1397959">
              <a:off x="5114902" y="3405046"/>
              <a:ext cx="2589414" cy="2550816"/>
            </a:xfrm>
            <a:prstGeom prst="circularArrow">
              <a:avLst>
                <a:gd name="adj1" fmla="val 3495"/>
                <a:gd name="adj2" fmla="val 1070987"/>
                <a:gd name="adj3" fmla="val 20881952"/>
                <a:gd name="adj4" fmla="val 16086130"/>
                <a:gd name="adj5" fmla="val 5536"/>
              </a:avLst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円弧 15"/>
            <p:cNvSpPr/>
            <p:nvPr/>
          </p:nvSpPr>
          <p:spPr>
            <a:xfrm rot="13629604">
              <a:off x="7247269" y="4764145"/>
              <a:ext cx="983334" cy="2038102"/>
            </a:xfrm>
            <a:prstGeom prst="arc">
              <a:avLst>
                <a:gd name="adj1" fmla="val 16768344"/>
                <a:gd name="adj2" fmla="val 924666"/>
              </a:avLst>
            </a:prstGeom>
            <a:ln w="82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11416491">
              <a:off x="6680854" y="6217731"/>
              <a:ext cx="438663" cy="2706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64288" y="332737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0070C0"/>
                  </a:solidFill>
                </a:rPr>
                <a:t>③</a:t>
              </a:r>
              <a:endParaRPr kumimoji="1" lang="ja-JP" alt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5483456" y="3212976"/>
            <a:ext cx="1435754" cy="369332"/>
            <a:chOff x="5420970" y="2996952"/>
            <a:chExt cx="1435754" cy="369332"/>
          </a:xfrm>
        </p:grpSpPr>
        <p:sp>
          <p:nvSpPr>
            <p:cNvPr id="29" name="正方形/長方形 28"/>
            <p:cNvSpPr/>
            <p:nvPr/>
          </p:nvSpPr>
          <p:spPr>
            <a:xfrm>
              <a:off x="5508103" y="3044337"/>
              <a:ext cx="1297391" cy="297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420970" y="2996952"/>
              <a:ext cx="1435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チュクチ海→</a:t>
              </a:r>
              <a:endParaRPr kumimoji="1" lang="ja-JP" altLang="en-US" b="1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7596336" y="5723964"/>
            <a:ext cx="1457450" cy="369332"/>
            <a:chOff x="7533850" y="5507940"/>
            <a:chExt cx="1457450" cy="369332"/>
          </a:xfrm>
        </p:grpSpPr>
        <p:sp>
          <p:nvSpPr>
            <p:cNvPr id="27" name="正方形/長方形 26"/>
            <p:cNvSpPr/>
            <p:nvPr/>
          </p:nvSpPr>
          <p:spPr>
            <a:xfrm>
              <a:off x="7741299" y="5533201"/>
              <a:ext cx="1240225" cy="272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533850" y="5507940"/>
              <a:ext cx="1457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←フラム海峡</a:t>
              </a:r>
              <a:endParaRPr kumimoji="1" lang="ja-JP" altLang="en-US" b="1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86424" y="3832876"/>
            <a:ext cx="5370751" cy="2836484"/>
            <a:chOff x="86424" y="2730688"/>
            <a:chExt cx="5370751" cy="2836484"/>
          </a:xfrm>
        </p:grpSpPr>
        <p:sp>
          <p:nvSpPr>
            <p:cNvPr id="40" name="正方形/長方形 39"/>
            <p:cNvSpPr/>
            <p:nvPr/>
          </p:nvSpPr>
          <p:spPr>
            <a:xfrm>
              <a:off x="86424" y="3044337"/>
              <a:ext cx="5256584" cy="25228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17"/>
            <p:cNvSpPr txBox="1"/>
            <p:nvPr/>
          </p:nvSpPr>
          <p:spPr>
            <a:xfrm>
              <a:off x="1475656" y="2730688"/>
              <a:ext cx="2348528" cy="4102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err="1" smtClean="0">
                  <a:latin typeface="Times New Roman" pitchFamily="18" charset="0"/>
                  <a:cs typeface="Times New Roman" pitchFamily="18" charset="0"/>
                </a:rPr>
                <a:t>Ogi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and Wallace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., 2012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76562" y="3193875"/>
              <a:ext cx="52806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NCEP/NCAR</a:t>
              </a:r>
              <a:r>
                <a:rPr kumimoji="1" lang="ja-JP" altLang="en-US" dirty="0" smtClean="0"/>
                <a:t>再解析データを用いて、最小海氷面積を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記録した</a:t>
              </a:r>
              <a:r>
                <a:rPr kumimoji="1" lang="en-US" altLang="ja-JP" dirty="0" smtClean="0"/>
                <a:t>2007</a:t>
              </a:r>
              <a:r>
                <a:rPr kumimoji="1" lang="ja-JP" altLang="en-US" dirty="0" smtClean="0"/>
                <a:t>年</a:t>
              </a:r>
              <a:r>
                <a:rPr kumimoji="1" lang="en-US" altLang="ja-JP" dirty="0" smtClean="0"/>
                <a:t>9</a:t>
              </a:r>
              <a:r>
                <a:rPr kumimoji="1" lang="ja-JP" altLang="en-US" dirty="0" smtClean="0"/>
                <a:t>月の</a:t>
              </a:r>
              <a:r>
                <a:rPr lang="ja-JP" altLang="en-US" dirty="0" smtClean="0"/>
                <a:t>地上風の偏差場をみたところ、</a:t>
              </a:r>
              <a:endParaRPr lang="en-US" altLang="ja-JP" dirty="0" smtClean="0"/>
            </a:p>
            <a:p>
              <a:r>
                <a:rPr lang="ja-JP" altLang="en-US" dirty="0" smtClean="0"/>
                <a:t>特徴的な</a:t>
              </a:r>
              <a:r>
                <a:rPr lang="ja-JP" altLang="en-US" dirty="0"/>
                <a:t>大気</a:t>
              </a:r>
              <a:r>
                <a:rPr lang="ja-JP" altLang="en-US" dirty="0" smtClean="0"/>
                <a:t>場がみられた</a:t>
              </a:r>
              <a:endParaRPr kumimoji="1" lang="ja-JP" altLang="en-US" dirty="0"/>
            </a:p>
          </p:txBody>
        </p:sp>
        <p:sp>
          <p:nvSpPr>
            <p:cNvPr id="43" name="屈折矢印 42"/>
            <p:cNvSpPr/>
            <p:nvPr/>
          </p:nvSpPr>
          <p:spPr>
            <a:xfrm rot="5400000">
              <a:off x="43389" y="4358163"/>
              <a:ext cx="662134" cy="432047"/>
            </a:xfrm>
            <a:prstGeom prst="bent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323528" y="5229200"/>
            <a:ext cx="5112568" cy="37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 </a:t>
            </a:r>
            <a:r>
              <a:rPr lang="ja-JP" altLang="en-US" b="1" dirty="0" smtClean="0"/>
              <a:t>    </a:t>
            </a:r>
            <a:r>
              <a:rPr kumimoji="1" lang="ja-JP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①</a:t>
            </a:r>
            <a:r>
              <a:rPr lang="ja-JP" altLang="en-US" sz="2000" b="1" dirty="0"/>
              <a:t> </a:t>
            </a:r>
            <a:r>
              <a:rPr kumimoji="1" lang="ja-JP" altLang="en-US" sz="2000" b="1" dirty="0" smtClean="0"/>
              <a:t>北極中心に高気圧性循環</a:t>
            </a:r>
            <a:endParaRPr kumimoji="1" lang="en-US" altLang="ja-JP" sz="2000" b="1" dirty="0" smtClean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65521" y="5549170"/>
            <a:ext cx="415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ja-JP" altLang="en-US" sz="2000" b="1" dirty="0" smtClean="0">
                <a:solidFill>
                  <a:schemeClr val="accent3">
                    <a:lumMod val="75000"/>
                  </a:schemeClr>
                </a:solidFill>
              </a:rPr>
              <a:t>②</a:t>
            </a:r>
            <a:r>
              <a:rPr lang="ja-JP" altLang="en-US" sz="2000" b="1" dirty="0" smtClean="0"/>
              <a:t> ラプテフ</a:t>
            </a:r>
            <a:r>
              <a:rPr lang="ja-JP" altLang="en-US" sz="2000" b="1" dirty="0"/>
              <a:t>海あたりに低気圧性</a:t>
            </a:r>
            <a:r>
              <a:rPr lang="ja-JP" altLang="en-US" sz="2000" b="1" dirty="0" smtClean="0"/>
              <a:t>循環</a:t>
            </a:r>
            <a:endParaRPr lang="en-US" altLang="ja-JP" sz="20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9552" y="5899919"/>
            <a:ext cx="4932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chemeClr val="tx2"/>
                </a:solidFill>
              </a:rPr>
              <a:t> ③</a:t>
            </a:r>
            <a:r>
              <a:rPr lang="ja-JP" altLang="en-US" sz="2400" b="1" dirty="0" smtClean="0"/>
              <a:t> </a:t>
            </a:r>
            <a:r>
              <a:rPr lang="ja-JP" altLang="en-US" sz="2000" b="1" dirty="0" smtClean="0"/>
              <a:t>チュクチ</a:t>
            </a:r>
            <a:r>
              <a:rPr lang="ja-JP" altLang="en-US" sz="2000" b="1" dirty="0"/>
              <a:t>海から入り</a:t>
            </a:r>
            <a:r>
              <a:rPr lang="ja-JP" altLang="en-US" sz="2000" b="1" dirty="0" smtClean="0"/>
              <a:t>、北極</a:t>
            </a:r>
            <a:r>
              <a:rPr lang="ja-JP" altLang="en-US" sz="2000" b="1" dirty="0"/>
              <a:t>中心を横切り</a:t>
            </a:r>
            <a:r>
              <a:rPr lang="ja-JP" altLang="en-US" sz="2000" b="1" dirty="0" smtClean="0"/>
              <a:t>、</a:t>
            </a:r>
            <a:endParaRPr lang="en-US" altLang="ja-JP" sz="2000" b="1" dirty="0" smtClean="0"/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フラム</a:t>
            </a:r>
            <a:r>
              <a:rPr lang="ja-JP" altLang="en-US" sz="2000" b="1" dirty="0"/>
              <a:t>海峡に向かう</a:t>
            </a:r>
            <a:r>
              <a:rPr lang="ja-JP" altLang="en-US" sz="2000" b="1" dirty="0" smtClean="0"/>
              <a:t>流れ</a:t>
            </a:r>
            <a:endParaRPr lang="ja-JP" altLang="en-US" sz="2000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107503" y="5877272"/>
            <a:ext cx="5688633" cy="738084"/>
            <a:chOff x="35495" y="5715253"/>
            <a:chExt cx="5688633" cy="721734"/>
          </a:xfrm>
        </p:grpSpPr>
        <p:sp>
          <p:nvSpPr>
            <p:cNvPr id="48" name="角丸四角形 47"/>
            <p:cNvSpPr/>
            <p:nvPr/>
          </p:nvSpPr>
          <p:spPr>
            <a:xfrm>
              <a:off x="35495" y="5715253"/>
              <a:ext cx="5646821" cy="7217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4443" y="5785666"/>
              <a:ext cx="5639685" cy="571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b="1" dirty="0" smtClean="0"/>
                <a:t>風</a:t>
              </a:r>
              <a:r>
                <a:rPr lang="ja-JP" altLang="en-US" sz="2800" b="1" dirty="0" smtClean="0"/>
                <a:t>が</a:t>
              </a:r>
              <a:r>
                <a:rPr lang="ja-JP" altLang="en-US" sz="3200" b="1" dirty="0" smtClean="0"/>
                <a:t>海氷減少</a:t>
              </a:r>
              <a:r>
                <a:rPr lang="ja-JP" altLang="en-US" sz="2800" b="1" dirty="0" smtClean="0"/>
                <a:t>に影響を与えている</a:t>
              </a:r>
              <a:endParaRPr kumimoji="1" lang="en-US" altLang="ja-JP" sz="2800" b="1" dirty="0" smtClean="0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7524328" y="3222057"/>
            <a:ext cx="1512168" cy="1503087"/>
            <a:chOff x="7524328" y="3330414"/>
            <a:chExt cx="1512168" cy="1503087"/>
          </a:xfrm>
        </p:grpSpPr>
        <p:sp>
          <p:nvSpPr>
            <p:cNvPr id="11" name="ドーナツ 10"/>
            <p:cNvSpPr/>
            <p:nvPr/>
          </p:nvSpPr>
          <p:spPr>
            <a:xfrm>
              <a:off x="7524328" y="3486670"/>
              <a:ext cx="1200923" cy="1238474"/>
            </a:xfrm>
            <a:prstGeom prst="donut">
              <a:avLst>
                <a:gd name="adj" fmla="val 603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二等辺三角形 11"/>
            <p:cNvSpPr/>
            <p:nvPr/>
          </p:nvSpPr>
          <p:spPr>
            <a:xfrm rot="5183043">
              <a:off x="8022218" y="4479167"/>
              <a:ext cx="386618" cy="32205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二等辺三角形 12"/>
            <p:cNvSpPr/>
            <p:nvPr/>
          </p:nvSpPr>
          <p:spPr>
            <a:xfrm rot="16200000">
              <a:off x="7886392" y="3359016"/>
              <a:ext cx="386618" cy="32941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542450" y="350774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②</a:t>
              </a:r>
              <a:endParaRPr kumimoji="1" lang="ja-JP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7862948" y="3573016"/>
              <a:ext cx="51007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 b="1" dirty="0" smtClean="0">
                  <a:ln w="11430"/>
                  <a:solidFill>
                    <a:schemeClr val="accent3">
                      <a:lumMod val="75000"/>
                    </a:schemeClr>
                  </a:solidFill>
                </a:rPr>
                <a:t>L</a:t>
              </a:r>
              <a:endParaRPr lang="ja-JP" altLang="en-US" sz="6000" b="1" dirty="0">
                <a:ln w="11430"/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5508104" y="3511042"/>
            <a:ext cx="1944215" cy="2078196"/>
            <a:chOff x="5508104" y="3511042"/>
            <a:chExt cx="1944215" cy="2078196"/>
          </a:xfrm>
        </p:grpSpPr>
        <p:sp>
          <p:nvSpPr>
            <p:cNvPr id="31" name="ドーナツ 30"/>
            <p:cNvSpPr/>
            <p:nvPr/>
          </p:nvSpPr>
          <p:spPr>
            <a:xfrm>
              <a:off x="5724128" y="3699172"/>
              <a:ext cx="1728191" cy="1758842"/>
            </a:xfrm>
            <a:prstGeom prst="donut">
              <a:avLst>
                <a:gd name="adj" fmla="val 379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二等辺三角形 31"/>
            <p:cNvSpPr/>
            <p:nvPr/>
          </p:nvSpPr>
          <p:spPr>
            <a:xfrm rot="5400000">
              <a:off x="6442604" y="3643420"/>
              <a:ext cx="494021" cy="22926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二等辺三角形 32"/>
            <p:cNvSpPr/>
            <p:nvPr/>
          </p:nvSpPr>
          <p:spPr>
            <a:xfrm rot="16200000">
              <a:off x="6387874" y="5242637"/>
              <a:ext cx="402935" cy="290267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508104" y="357301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accent2"/>
                  </a:solidFill>
                </a:rPr>
                <a:t>①</a:t>
              </a:r>
              <a:endParaRPr kumimoji="1" lang="ja-JP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6301806" y="3933056"/>
              <a:ext cx="71846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 b="1" dirty="0">
                  <a:ln w="11430"/>
                  <a:solidFill>
                    <a:schemeClr val="accent2"/>
                  </a:solidFill>
                </a:rPr>
                <a:t>H</a:t>
              </a:r>
              <a:endParaRPr lang="ja-JP" altLang="en-US" sz="6600" b="1" dirty="0">
                <a:ln w="11430"/>
                <a:solidFill>
                  <a:schemeClr val="accent2"/>
                </a:solidFill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123728" y="764704"/>
            <a:ext cx="1080120" cy="2613609"/>
          </a:xfrm>
          <a:prstGeom prst="rect">
            <a:avLst/>
          </a:prstGeom>
          <a:solidFill>
            <a:schemeClr val="tx2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03848" y="764704"/>
            <a:ext cx="360040" cy="2613609"/>
          </a:xfrm>
          <a:prstGeom prst="rect">
            <a:avLst/>
          </a:prstGeom>
          <a:solidFill>
            <a:schemeClr val="accent6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3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596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5496" y="-76745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研究</a:t>
            </a:r>
            <a:r>
              <a:rPr lang="ja-JP" altLang="en-US" sz="4400" b="1" dirty="0"/>
              <a:t>目的</a:t>
            </a:r>
            <a:endParaRPr kumimoji="1" lang="ja-JP" altLang="en-US" sz="4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7" y="680594"/>
            <a:ext cx="8634133" cy="193899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CMIP3</a:t>
            </a:r>
            <a:r>
              <a:rPr lang="ja-JP" altLang="en-US" sz="2800" dirty="0" smtClean="0"/>
              <a:t>マルチ気候モデルの中から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海氷の再現性の高いモデルを選定し，</a:t>
            </a:r>
            <a:endParaRPr lang="en-US" altLang="ja-JP" sz="2800" dirty="0" smtClean="0"/>
          </a:p>
          <a:p>
            <a:pPr algn="ctr"/>
            <a:r>
              <a:rPr lang="ja-JP" altLang="en-US" sz="3200" b="1" dirty="0"/>
              <a:t>海</a:t>
            </a:r>
            <a:r>
              <a:rPr lang="ja-JP" altLang="en-US" sz="3200" b="1" dirty="0" smtClean="0"/>
              <a:t>氷減少に影響を与える大気場</a:t>
            </a:r>
            <a:r>
              <a:rPr lang="ja-JP" altLang="en-US" sz="2800" dirty="0" smtClean="0"/>
              <a:t>を探る．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また</a:t>
            </a:r>
            <a:r>
              <a:rPr lang="ja-JP" altLang="en-US" sz="3200" b="1" dirty="0" smtClean="0"/>
              <a:t>将来北半球にどんな影響を与えるか</a:t>
            </a:r>
            <a:r>
              <a:rPr lang="ja-JP" altLang="en-US" sz="2800" dirty="0" smtClean="0"/>
              <a:t>，を求める</a:t>
            </a:r>
            <a:endParaRPr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4</a:t>
            </a:r>
            <a:endParaRPr kumimoji="1" lang="ja-JP" altLang="en-US" b="1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-36512" y="3300660"/>
            <a:ext cx="9249648" cy="2576612"/>
            <a:chOff x="-36512" y="3300660"/>
            <a:chExt cx="9249648" cy="2576612"/>
          </a:xfrm>
        </p:grpSpPr>
        <p:sp>
          <p:nvSpPr>
            <p:cNvPr id="13" name="角丸四角形 12"/>
            <p:cNvSpPr/>
            <p:nvPr/>
          </p:nvSpPr>
          <p:spPr>
            <a:xfrm>
              <a:off x="35496" y="3300660"/>
              <a:ext cx="9073008" cy="2576612"/>
            </a:xfrm>
            <a:prstGeom prst="roundRect">
              <a:avLst/>
            </a:prstGeom>
            <a:ln w="50800"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95536" y="3300660"/>
              <a:ext cx="60228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　　　</a:t>
              </a:r>
              <a:r>
                <a:rPr kumimoji="1" lang="ja-JP" altLang="en-US" sz="4000" b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本研究の</a:t>
              </a:r>
              <a:r>
                <a:rPr kumimoji="1" lang="en-US" altLang="ja-JP" sz="4000" b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NEW</a:t>
              </a:r>
              <a:r>
                <a:rPr kumimoji="1" lang="ja-JP" altLang="en-US" sz="4000" b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な点</a:t>
              </a:r>
              <a:endParaRPr kumimoji="1" lang="en-US" altLang="ja-JP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-36512" y="4635133"/>
              <a:ext cx="92496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/>
                <a:t>◆複数のモデルを</a:t>
              </a:r>
              <a:r>
                <a:rPr lang="ja-JP" altLang="en-US" sz="2800" dirty="0" smtClean="0"/>
                <a:t>アンサンブル</a:t>
              </a:r>
              <a:r>
                <a:rPr lang="ja-JP" altLang="en-US" sz="2800" dirty="0"/>
                <a:t>実験</a:t>
              </a:r>
              <a:r>
                <a:rPr lang="ja-JP" altLang="en-US" sz="2800" dirty="0" smtClean="0"/>
                <a:t>する</a:t>
              </a:r>
              <a:r>
                <a:rPr lang="ja-JP" altLang="en-US" sz="2800" dirty="0"/>
                <a:t>のでなく，</a:t>
              </a:r>
              <a:endParaRPr lang="en-US" altLang="ja-JP" sz="2800" dirty="0"/>
            </a:p>
            <a:p>
              <a:r>
                <a:rPr lang="ja-JP" altLang="en-US" sz="2800" dirty="0"/>
                <a:t>　　海氷の再現性の高いモデルのみ抽出し，将来を予測</a:t>
              </a:r>
              <a:r>
                <a:rPr lang="ja-JP" altLang="en-US" sz="2800" dirty="0" smtClean="0"/>
                <a:t>する</a:t>
              </a:r>
              <a:endParaRPr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-30410" y="4077072"/>
              <a:ext cx="90669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/>
                <a:t>◆モデルデータを用いて海氷減少と大気場の関係性を探る</a:t>
              </a:r>
              <a:endParaRPr lang="en-US" altLang="ja-JP" sz="2800" dirty="0"/>
            </a:p>
            <a:p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80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58034" y="4742621"/>
            <a:ext cx="711983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400" u="sng" dirty="0" smtClean="0"/>
              <a:t>【14</a:t>
            </a:r>
            <a:r>
              <a:rPr lang="ja-JP" altLang="en-US" sz="1400" u="sng" dirty="0" smtClean="0"/>
              <a:t>種類のモデルデータ</a:t>
            </a:r>
            <a:r>
              <a:rPr lang="en-US" altLang="ja-JP" sz="1400" u="sng" dirty="0" smtClean="0"/>
              <a:t>】</a:t>
            </a:r>
            <a:endParaRPr lang="en-US" altLang="ja-JP" sz="1400" u="sng" dirty="0"/>
          </a:p>
          <a:p>
            <a:r>
              <a:rPr lang="en-US" altLang="ja-JP" sz="1400" dirty="0" smtClean="0"/>
              <a:t> A: bccr_bcm2_0, B: csiro_mk3_5, C: miroc3_2_medres, D: mri_cgcm2_3_2a, E: ncar_ccsm3_0, </a:t>
            </a:r>
          </a:p>
          <a:p>
            <a:r>
              <a:rPr lang="en-US" altLang="ja-JP" sz="1400" dirty="0" smtClean="0"/>
              <a:t> F: ukmo_hadcm3, G: ukmo_hadgem1</a:t>
            </a:r>
            <a:r>
              <a:rPr lang="ja-JP" altLang="en-US" sz="1400" dirty="0" err="1" smtClean="0"/>
              <a:t>，</a:t>
            </a:r>
            <a:r>
              <a:rPr lang="en-US" altLang="ja-JP" sz="1400" dirty="0" smtClean="0"/>
              <a:t>H: cccma_cgcm3_1_t63, I: cnrm_cm3, J: gfdl_cm2_0, </a:t>
            </a:r>
          </a:p>
          <a:p>
            <a:r>
              <a:rPr lang="en-US" altLang="ja-JP" sz="1400" dirty="0" smtClean="0"/>
              <a:t> K: gfdl_cm2_1, L: </a:t>
            </a:r>
            <a:r>
              <a:rPr lang="en-US" altLang="ja-JP" sz="1400" dirty="0" err="1" smtClean="0"/>
              <a:t>giss_aom</a:t>
            </a:r>
            <a:r>
              <a:rPr lang="en-US" altLang="ja-JP" sz="1400" dirty="0" smtClean="0"/>
              <a:t>, M: inmcm3_0, N: miroc3_2_hires,  O: csiro_mk3_0 </a:t>
            </a:r>
            <a:endParaRPr lang="ja-JP" altLang="en-US" sz="14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3798380" y="2085816"/>
            <a:ext cx="5310124" cy="2851870"/>
            <a:chOff x="115703" y="573648"/>
            <a:chExt cx="5310124" cy="285187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15703" y="573648"/>
              <a:ext cx="5310124" cy="2567320"/>
              <a:chOff x="115703" y="694622"/>
              <a:chExt cx="5310124" cy="2567320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115703" y="741662"/>
                <a:ext cx="5297352" cy="252028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266401" y="694622"/>
                <a:ext cx="5159426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CMIP3</a:t>
                </a:r>
                <a:r>
                  <a:rPr lang="ja-JP" altLang="en-US" sz="2400" b="1" dirty="0" smtClean="0">
                    <a:solidFill>
                      <a:prstClr val="black"/>
                    </a:solidFill>
                  </a:rPr>
                  <a:t>マルチ気候モデル</a:t>
                </a:r>
                <a:endParaRPr lang="en-US" altLang="ja-JP" sz="2400" b="1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ja-JP" altLang="en-US" sz="2000" dirty="0" smtClean="0">
                    <a:solidFill>
                      <a:prstClr val="black"/>
                    </a:solidFill>
                  </a:rPr>
                  <a:t>≫</a:t>
                </a:r>
                <a:r>
                  <a:rPr lang="ja-JP" altLang="en-US" sz="1600" dirty="0" smtClean="0">
                    <a:solidFill>
                      <a:prstClr val="black"/>
                    </a:solidFill>
                  </a:rPr>
                  <a:t>（</a:t>
                </a:r>
                <a:r>
                  <a:rPr lang="en-US" altLang="ja-JP" sz="1600" dirty="0">
                    <a:solidFill>
                      <a:prstClr val="black"/>
                    </a:solidFill>
                  </a:rPr>
                  <a:t>The third phase of the Coupled Model </a:t>
                </a:r>
                <a:endParaRPr lang="en-US" altLang="ja-JP" sz="16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ja-JP" altLang="en-US" sz="1600" dirty="0" smtClean="0">
                    <a:solidFill>
                      <a:prstClr val="black"/>
                    </a:solidFill>
                  </a:rPr>
                  <a:t>　　　　　　　　　　　　　　　　　　　　　</a:t>
                </a:r>
                <a:r>
                  <a:rPr lang="en-US" altLang="ja-JP" sz="1600" dirty="0" err="1" smtClean="0">
                    <a:solidFill>
                      <a:prstClr val="black"/>
                    </a:solidFill>
                  </a:rPr>
                  <a:t>Intercomparison</a:t>
                </a:r>
                <a:r>
                  <a:rPr lang="en-US" altLang="ja-JP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1600" dirty="0">
                    <a:solidFill>
                      <a:prstClr val="black"/>
                    </a:solidFill>
                  </a:rPr>
                  <a:t>Project</a:t>
                </a:r>
                <a:r>
                  <a:rPr lang="ja-JP" altLang="en-US" sz="1600" dirty="0" smtClean="0">
                    <a:solidFill>
                      <a:prstClr val="black"/>
                    </a:solidFill>
                  </a:rPr>
                  <a:t>）</a:t>
                </a:r>
                <a:endParaRPr lang="en-US" altLang="ja-JP" sz="16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ja-JP" altLang="en-US" sz="2000" dirty="0" smtClean="0">
                    <a:solidFill>
                      <a:prstClr val="black"/>
                    </a:solidFill>
                  </a:rPr>
                  <a:t>　　第三次気候モデル相互比較プロジェクト</a:t>
                </a:r>
                <a:endParaRPr lang="en-US" altLang="ja-JP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ja-JP" altLang="en-US" sz="2000" dirty="0">
                    <a:solidFill>
                      <a:prstClr val="black"/>
                    </a:solidFill>
                  </a:rPr>
                  <a:t>≫</a:t>
                </a:r>
                <a:r>
                  <a:rPr lang="ja-JP" altLang="en-US" sz="2000" dirty="0" smtClean="0">
                    <a:solidFill>
                      <a:prstClr val="black"/>
                    </a:solidFill>
                  </a:rPr>
                  <a:t>世界</a:t>
                </a:r>
                <a:r>
                  <a:rPr lang="ja-JP" altLang="en-US" sz="2000" dirty="0">
                    <a:solidFill>
                      <a:prstClr val="black"/>
                    </a:solidFill>
                  </a:rPr>
                  <a:t>各国の</a:t>
                </a:r>
                <a:r>
                  <a:rPr lang="ja-JP" altLang="en-US" sz="2000" b="1" dirty="0" smtClean="0">
                    <a:solidFill>
                      <a:prstClr val="black"/>
                    </a:solidFill>
                  </a:rPr>
                  <a:t>大気海洋海氷陸面結合モデル</a:t>
                </a:r>
                <a:endParaRPr lang="en-US" altLang="ja-JP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228479" y="2132856"/>
              <a:ext cx="4095993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ja-JP" altLang="en-US" sz="2000" dirty="0">
                  <a:solidFill>
                    <a:prstClr val="black"/>
                  </a:solidFill>
                </a:rPr>
                <a:t>≫初期値・・・現在気候の気候値</a:t>
              </a:r>
              <a:endParaRPr lang="en-US" altLang="ja-JP" sz="2000" dirty="0">
                <a:solidFill>
                  <a:prstClr val="black"/>
                </a:solidFill>
              </a:endParaRPr>
            </a:p>
            <a:p>
              <a:pPr lvl="0"/>
              <a:r>
                <a:rPr lang="ja-JP" altLang="en-US" sz="2000" dirty="0">
                  <a:solidFill>
                    <a:prstClr val="black"/>
                  </a:solidFill>
                </a:rPr>
                <a:t>　  境界値・・・</a:t>
              </a:r>
              <a:r>
                <a:rPr lang="en-US" altLang="ja-JP" sz="2000" dirty="0">
                  <a:solidFill>
                    <a:prstClr val="black"/>
                  </a:solidFill>
                </a:rPr>
                <a:t>CO2,</a:t>
              </a:r>
              <a:r>
                <a:rPr lang="ja-JP" altLang="en-US" sz="2000" dirty="0" smtClean="0">
                  <a:solidFill>
                    <a:prstClr val="black"/>
                  </a:solidFill>
                </a:rPr>
                <a:t>エアロゾル　　</a:t>
              </a:r>
              <a:endParaRPr lang="en-US" altLang="ja-JP" sz="2000" dirty="0" smtClean="0">
                <a:solidFill>
                  <a:prstClr val="black"/>
                </a:solidFill>
              </a:endParaRPr>
            </a:p>
            <a:p>
              <a:pPr lvl="0"/>
              <a:r>
                <a:rPr lang="en-US" altLang="ja-JP" sz="2000" dirty="0">
                  <a:solidFill>
                    <a:prstClr val="black"/>
                  </a:solidFill>
                </a:rPr>
                <a:t> </a:t>
              </a:r>
              <a:r>
                <a:rPr lang="en-US" altLang="ja-JP" sz="2000" dirty="0" smtClean="0">
                  <a:solidFill>
                    <a:prstClr val="black"/>
                  </a:solidFill>
                </a:rPr>
                <a:t>     </a:t>
              </a:r>
              <a:r>
                <a:rPr lang="ja-JP" altLang="en-US" sz="2000" dirty="0" smtClean="0">
                  <a:solidFill>
                    <a:prstClr val="black"/>
                  </a:solidFill>
                </a:rPr>
                <a:t>⇒温暖化シミュレーションモデル</a:t>
              </a:r>
              <a:endParaRPr lang="en-US" altLang="ja-JP" sz="2000" dirty="0">
                <a:solidFill>
                  <a:prstClr val="black"/>
                </a:solidFill>
              </a:endParaRPr>
            </a:p>
            <a:p>
              <a:endParaRPr kumimoji="1" lang="ja-JP" altLang="en-US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67544" y="764704"/>
            <a:ext cx="8496944" cy="1319069"/>
            <a:chOff x="79458" y="3461241"/>
            <a:chExt cx="8496944" cy="1319069"/>
          </a:xfrm>
        </p:grpSpPr>
        <p:sp>
          <p:nvSpPr>
            <p:cNvPr id="13" name="角丸四角形 12"/>
            <p:cNvSpPr/>
            <p:nvPr/>
          </p:nvSpPr>
          <p:spPr>
            <a:xfrm>
              <a:off x="79458" y="3461241"/>
              <a:ext cx="8255190" cy="131906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51466" y="3524815"/>
              <a:ext cx="8424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◆</a:t>
              </a:r>
              <a:r>
                <a:rPr kumimoji="1" lang="en-US" altLang="ja-JP" b="1" dirty="0" err="1" smtClean="0"/>
                <a:t>HadISST</a:t>
              </a:r>
              <a:r>
                <a:rPr kumimoji="1" lang="en-US" altLang="ja-JP" b="1" dirty="0" smtClean="0"/>
                <a:t> </a:t>
              </a:r>
              <a:r>
                <a:rPr kumimoji="1" lang="ja-JP" altLang="en-US" b="1" dirty="0" smtClean="0"/>
                <a:t>　　　</a:t>
              </a:r>
              <a:r>
                <a:rPr lang="en-US" altLang="ja-JP" dirty="0" smtClean="0"/>
                <a:t> </a:t>
              </a:r>
              <a:r>
                <a:rPr lang="ja-JP" altLang="en-US" dirty="0" smtClean="0"/>
                <a:t>　　・</a:t>
              </a:r>
              <a:r>
                <a:rPr lang="en-US" altLang="ja-JP" dirty="0" smtClean="0"/>
                <a:t>1979</a:t>
              </a:r>
              <a:r>
                <a:rPr lang="ja-JP" altLang="en-US" dirty="0" smtClean="0"/>
                <a:t>～</a:t>
              </a:r>
              <a:r>
                <a:rPr lang="en-US" altLang="ja-JP" dirty="0" smtClean="0"/>
                <a:t>2011</a:t>
              </a:r>
              <a:r>
                <a:rPr lang="ja-JP" altLang="en-US" dirty="0" smtClean="0"/>
                <a:t>年</a:t>
              </a:r>
              <a:r>
                <a:rPr lang="en-US" altLang="ja-JP" dirty="0" smtClean="0"/>
                <a:t>9</a:t>
              </a:r>
              <a:r>
                <a:rPr lang="ja-JP" altLang="en-US" dirty="0" smtClean="0"/>
                <a:t>月　海氷密接度</a:t>
              </a:r>
              <a:endParaRPr lang="en-US" altLang="ja-JP" dirty="0" smtClean="0"/>
            </a:p>
            <a:p>
              <a:r>
                <a:rPr kumimoji="1" lang="ja-JP" altLang="en-US" dirty="0" smtClean="0"/>
                <a:t>◆</a:t>
              </a:r>
              <a:r>
                <a:rPr lang="en-US" altLang="ja-JP" b="1" dirty="0" smtClean="0"/>
                <a:t>NCEP/NCAR</a:t>
              </a:r>
              <a:r>
                <a:rPr lang="en-US" altLang="ja-JP" dirty="0" smtClean="0"/>
                <a:t> </a:t>
              </a:r>
              <a:r>
                <a:rPr lang="ja-JP" altLang="en-US" dirty="0" smtClean="0"/>
                <a:t>　　　</a:t>
              </a:r>
              <a:r>
                <a:rPr kumimoji="1" lang="ja-JP" altLang="en-US" dirty="0" smtClean="0"/>
                <a:t>・</a:t>
              </a:r>
              <a:r>
                <a:rPr kumimoji="1" lang="en-US" altLang="ja-JP" dirty="0" smtClean="0"/>
                <a:t>1979</a:t>
              </a:r>
              <a:r>
                <a:rPr kumimoji="1" lang="ja-JP" altLang="en-US" dirty="0" smtClean="0"/>
                <a:t>～</a:t>
              </a:r>
              <a:r>
                <a:rPr kumimoji="1" lang="en-US" altLang="ja-JP" dirty="0" smtClean="0"/>
                <a:t>2011</a:t>
              </a:r>
              <a:r>
                <a:rPr kumimoji="1" lang="ja-JP" altLang="en-US" dirty="0" smtClean="0"/>
                <a:t>年</a:t>
              </a:r>
              <a:r>
                <a:rPr kumimoji="1" lang="en-US" altLang="ja-JP" dirty="0" smtClean="0"/>
                <a:t>9</a:t>
              </a:r>
              <a:r>
                <a:rPr kumimoji="1" lang="ja-JP" altLang="en-US" dirty="0" smtClean="0"/>
                <a:t>月　風の東西・南北成分 </a:t>
              </a:r>
              <a:r>
                <a:rPr lang="ja-JP" altLang="en-US" dirty="0" smtClean="0"/>
                <a:t>，海面気圧</a:t>
              </a:r>
              <a:endParaRPr kumimoji="1" lang="en-US" altLang="ja-JP" dirty="0" smtClean="0"/>
            </a:p>
            <a:p>
              <a:r>
                <a:rPr lang="ja-JP" altLang="en-US" dirty="0" smtClean="0"/>
                <a:t>◆</a:t>
              </a:r>
              <a:r>
                <a:rPr lang="en-US" altLang="ja-JP" b="1" dirty="0" smtClean="0"/>
                <a:t>CMIP3 </a:t>
              </a:r>
              <a:r>
                <a:rPr lang="en-US" altLang="ja-JP" dirty="0" smtClean="0"/>
                <a:t> </a:t>
              </a:r>
              <a:r>
                <a:rPr kumimoji="1" lang="en-US" altLang="ja-JP" dirty="0" smtClean="0"/>
                <a:t> 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                </a:t>
              </a:r>
              <a:r>
                <a:rPr lang="ja-JP" altLang="en-US" dirty="0" smtClean="0"/>
                <a:t>・</a:t>
              </a:r>
              <a:r>
                <a:rPr lang="en-US" altLang="ja-JP" dirty="0" smtClean="0"/>
                <a:t>1979</a:t>
              </a:r>
              <a:r>
                <a:rPr lang="ja-JP" altLang="en-US" dirty="0" smtClean="0"/>
                <a:t>～</a:t>
              </a:r>
              <a:r>
                <a:rPr lang="en-US" altLang="ja-JP" dirty="0" smtClean="0"/>
                <a:t>2050</a:t>
              </a:r>
              <a:r>
                <a:rPr lang="ja-JP" altLang="en-US" dirty="0" smtClean="0"/>
                <a:t>年</a:t>
              </a:r>
              <a:r>
                <a:rPr lang="en-US" altLang="ja-JP" dirty="0" smtClean="0"/>
                <a:t>9</a:t>
              </a:r>
              <a:r>
                <a:rPr lang="ja-JP" altLang="en-US" dirty="0" smtClean="0"/>
                <a:t>月</a:t>
              </a:r>
              <a:r>
                <a:rPr lang="ja-JP" altLang="en-US" dirty="0"/>
                <a:t>　</a:t>
              </a:r>
              <a:r>
                <a:rPr lang="ja-JP" altLang="en-US" dirty="0" smtClean="0"/>
                <a:t>海氷</a:t>
              </a:r>
              <a:r>
                <a:rPr lang="ja-JP" altLang="en-US" dirty="0"/>
                <a:t>密接度，</a:t>
              </a:r>
              <a:r>
                <a:rPr lang="ja-JP" altLang="en-US" dirty="0" smtClean="0"/>
                <a:t>海氷厚．風の東西・南北成分，</a:t>
              </a:r>
              <a:endParaRPr lang="en-US" altLang="ja-JP" dirty="0" smtClean="0"/>
            </a:p>
            <a:p>
              <a:r>
                <a:rPr lang="ja-JP" altLang="en-US" dirty="0"/>
                <a:t>　</a:t>
              </a:r>
              <a:r>
                <a:rPr lang="ja-JP" altLang="en-US" dirty="0" smtClean="0"/>
                <a:t>　　　　　　　　　　　　　　　　　　　　　　　　  </a:t>
              </a:r>
              <a:r>
                <a:rPr kumimoji="1" lang="ja-JP" altLang="en-US" dirty="0" smtClean="0"/>
                <a:t>海面気圧</a:t>
              </a:r>
              <a:endParaRPr kumimoji="1" lang="en-US" altLang="ja-JP" dirty="0" smtClean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-1574" y="27504"/>
            <a:ext cx="2829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使用データ</a:t>
            </a:r>
            <a:endParaRPr kumimoji="1" lang="ja-JP" altLang="en-US" sz="4400" b="1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22991" y="5373216"/>
            <a:ext cx="8813505" cy="1080120"/>
            <a:chOff x="222991" y="5229200"/>
            <a:chExt cx="8813505" cy="1080120"/>
          </a:xfrm>
        </p:grpSpPr>
        <p:sp>
          <p:nvSpPr>
            <p:cNvPr id="18" name="対角する 2 つの角を丸めた四角形 17"/>
            <p:cNvSpPr/>
            <p:nvPr/>
          </p:nvSpPr>
          <p:spPr>
            <a:xfrm>
              <a:off x="222991" y="5229200"/>
              <a:ext cx="8813505" cy="1080120"/>
            </a:xfrm>
            <a:prstGeom prst="round2DiagRect">
              <a:avLst/>
            </a:prstGeom>
            <a:ln w="508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22991" y="5373216"/>
              <a:ext cx="87414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dirty="0" smtClean="0"/>
                <a:t>より正確な将来気候を予測するためには，</a:t>
              </a:r>
              <a:endParaRPr kumimoji="1" lang="en-US" altLang="ja-JP" sz="2400" b="1" dirty="0" smtClean="0"/>
            </a:p>
            <a:p>
              <a:pPr algn="ctr"/>
              <a:r>
                <a:rPr kumimoji="1" lang="ja-JP" altLang="en-US" sz="2400" b="1" dirty="0" smtClean="0"/>
                <a:t>より観測値のパターン場に近いモデルを選定することがとても重要</a:t>
              </a:r>
              <a:endParaRPr kumimoji="1" lang="ja-JP" altLang="en-US" sz="24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" y="2095412"/>
            <a:ext cx="3797065" cy="261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5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80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-36512" y="569205"/>
            <a:ext cx="5815029" cy="5596099"/>
            <a:chOff x="601835" y="887349"/>
            <a:chExt cx="8244160" cy="772622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601835" y="887349"/>
              <a:ext cx="8202054" cy="7726227"/>
              <a:chOff x="601835" y="887349"/>
              <a:chExt cx="8202054" cy="7726227"/>
            </a:xfrm>
          </p:grpSpPr>
          <p:pic>
            <p:nvPicPr>
              <p:cNvPr id="48" name="Picture 2" descr="C:\Users\honami\Pictures\テイラーダイアグラム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835" y="1033414"/>
                <a:ext cx="8202054" cy="4608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フローチャート : 結合子 48"/>
              <p:cNvSpPr/>
              <p:nvPr/>
            </p:nvSpPr>
            <p:spPr>
              <a:xfrm>
                <a:off x="1907704" y="2420888"/>
                <a:ext cx="5760640" cy="5544616"/>
              </a:xfrm>
              <a:prstGeom prst="flowChartConnector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ローチャート : 結合子 49"/>
              <p:cNvSpPr/>
              <p:nvPr/>
            </p:nvSpPr>
            <p:spPr>
              <a:xfrm>
                <a:off x="1259632" y="1772816"/>
                <a:ext cx="7056784" cy="684076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2987824" y="3645024"/>
                <a:ext cx="3456384" cy="1548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" name="直線コネクタ 51"/>
              <p:cNvCxnSpPr>
                <a:stCxn id="50" idx="0"/>
              </p:cNvCxnSpPr>
              <p:nvPr/>
            </p:nvCxnSpPr>
            <p:spPr>
              <a:xfrm>
                <a:off x="4788024" y="1772816"/>
                <a:ext cx="0" cy="36004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H="1">
                <a:off x="4788024" y="1772816"/>
                <a:ext cx="360040" cy="35283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H="1">
                <a:off x="4788024" y="1772816"/>
                <a:ext cx="720080" cy="3600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H="1">
                <a:off x="4788024" y="1916832"/>
                <a:ext cx="1080120" cy="34563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H="1">
                <a:off x="4788024" y="2060848"/>
                <a:ext cx="1440160" cy="33123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H="1">
                <a:off x="4788024" y="2276872"/>
                <a:ext cx="1800200" cy="30963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H="1">
                <a:off x="4788024" y="2420888"/>
                <a:ext cx="2160240" cy="29523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>
                <a:stCxn id="50" idx="7"/>
              </p:cNvCxnSpPr>
              <p:nvPr/>
            </p:nvCxnSpPr>
            <p:spPr>
              <a:xfrm flipH="1">
                <a:off x="4788024" y="2774622"/>
                <a:ext cx="2494950" cy="25985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H="1">
                <a:off x="4788024" y="3140968"/>
                <a:ext cx="2880320" cy="223224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H="1">
                <a:off x="4788024" y="3717032"/>
                <a:ext cx="3168352" cy="16561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4427984" y="1772816"/>
                <a:ext cx="360040" cy="3600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067944" y="1772816"/>
                <a:ext cx="720080" cy="3600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3707904" y="1916832"/>
                <a:ext cx="1080120" cy="34563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3419872" y="2060848"/>
                <a:ext cx="1368152" cy="33123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3059832" y="2204864"/>
                <a:ext cx="1728192" cy="316835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2699792" y="2420888"/>
                <a:ext cx="2088232" cy="29523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2293074" y="2708920"/>
                <a:ext cx="2494950" cy="2664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endCxn id="80" idx="0"/>
              </p:cNvCxnSpPr>
              <p:nvPr/>
            </p:nvCxnSpPr>
            <p:spPr>
              <a:xfrm>
                <a:off x="1979712" y="3140968"/>
                <a:ext cx="2723150" cy="21602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>
                <a:endCxn id="80" idx="0"/>
              </p:cNvCxnSpPr>
              <p:nvPr/>
            </p:nvCxnSpPr>
            <p:spPr>
              <a:xfrm>
                <a:off x="1619672" y="3717032"/>
                <a:ext cx="3083190" cy="15841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テキスト ボックス 70"/>
              <p:cNvSpPr txBox="1"/>
              <p:nvPr/>
            </p:nvSpPr>
            <p:spPr>
              <a:xfrm>
                <a:off x="728909" y="5034546"/>
                <a:ext cx="487634" cy="3077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/>
                  <a:t>－１</a:t>
                </a:r>
                <a:endParaRPr kumimoji="1" lang="ja-JP" altLang="en-US" sz="1400" dirty="0"/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8385520" y="4935129"/>
                <a:ext cx="308098" cy="3077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/>
                  <a:t>１</a:t>
                </a:r>
                <a:endParaRPr kumimoji="1" lang="ja-JP" altLang="en-US" sz="1400" dirty="0"/>
              </a:p>
            </p:txBody>
          </p:sp>
          <p:sp>
            <p:nvSpPr>
              <p:cNvPr id="73" name="正方形/長方形 72"/>
              <p:cNvSpPr/>
              <p:nvPr/>
            </p:nvSpPr>
            <p:spPr>
              <a:xfrm>
                <a:off x="601835" y="908720"/>
                <a:ext cx="1161853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4235305" y="980728"/>
                <a:ext cx="12601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3995730" y="887349"/>
                <a:ext cx="1257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Correlation</a:t>
                </a:r>
                <a:endParaRPr kumimoji="1" lang="ja-JP" altLang="en-US" b="1" dirty="0"/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3777330" y="5641926"/>
                <a:ext cx="2021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Standard Deviation</a:t>
                </a:r>
                <a:endParaRPr kumimoji="1" lang="ja-JP" altLang="en-US" b="1" dirty="0"/>
              </a:p>
            </p:txBody>
          </p:sp>
          <p:sp>
            <p:nvSpPr>
              <p:cNvPr id="77" name="フローチャート : 結合子 76"/>
              <p:cNvSpPr/>
              <p:nvPr/>
            </p:nvSpPr>
            <p:spPr>
              <a:xfrm>
                <a:off x="2714505" y="3140968"/>
                <a:ext cx="4233759" cy="4176464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ローチャート : 結合子 77"/>
              <p:cNvSpPr/>
              <p:nvPr/>
            </p:nvSpPr>
            <p:spPr>
              <a:xfrm>
                <a:off x="3419873" y="3849392"/>
                <a:ext cx="2808312" cy="2891976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ローチャート : 結合子 78"/>
              <p:cNvSpPr/>
              <p:nvPr/>
            </p:nvSpPr>
            <p:spPr>
              <a:xfrm>
                <a:off x="4103948" y="4509120"/>
                <a:ext cx="1404156" cy="1559289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正方形/長方形 79"/>
              <p:cNvSpPr/>
              <p:nvPr/>
            </p:nvSpPr>
            <p:spPr>
              <a:xfrm>
                <a:off x="601835" y="5301208"/>
                <a:ext cx="8202054" cy="33123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" name="フローチャート : 結合子 3"/>
            <p:cNvSpPr/>
            <p:nvPr/>
          </p:nvSpPr>
          <p:spPr>
            <a:xfrm>
              <a:off x="2123728" y="2636912"/>
              <a:ext cx="5316829" cy="5328592"/>
            </a:xfrm>
            <a:prstGeom prst="flowChartConnector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601835" y="5301208"/>
              <a:ext cx="8244160" cy="304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1082600" y="2250856"/>
              <a:ext cx="7417947" cy="3554408"/>
              <a:chOff x="1082600" y="2250856"/>
              <a:chExt cx="7417947" cy="3554408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4832519" y="4257092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506449" y="4626889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5831758" y="4602299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035499" y="4427872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4968044" y="4083309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383294" y="4848735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4247964" y="4224124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215497" y="2452047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4503694" y="3957067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783919" y="3589818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398493" y="4509120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4896484" y="3948635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3410320" y="4360259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/>
                  <a:t>●</a:t>
                </a:r>
                <a:endParaRPr kumimoji="1" lang="ja-JP" altLang="en-US" sz="800" dirty="0"/>
              </a:p>
            </p:txBody>
          </p:sp>
          <p:cxnSp>
            <p:nvCxnSpPr>
              <p:cNvPr id="20" name="直線コネクタ 19"/>
              <p:cNvCxnSpPr>
                <a:endCxn id="42" idx="1"/>
              </p:cNvCxnSpPr>
              <p:nvPr/>
            </p:nvCxnSpPr>
            <p:spPr>
              <a:xfrm>
                <a:off x="7452320" y="5196663"/>
                <a:ext cx="0" cy="201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グループ化 20"/>
              <p:cNvGrpSpPr/>
              <p:nvPr/>
            </p:nvGrpSpPr>
            <p:grpSpPr>
              <a:xfrm>
                <a:off x="1082600" y="5229200"/>
                <a:ext cx="7417947" cy="360040"/>
                <a:chOff x="1082600" y="5229200"/>
                <a:chExt cx="7417947" cy="360040"/>
              </a:xfrm>
            </p:grpSpPr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1691680" y="5250686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16</a:t>
                  </a:r>
                  <a:endParaRPr kumimoji="1" lang="ja-JP" altLang="en-US" sz="1600" dirty="0"/>
                </a:p>
              </p:txBody>
            </p: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5364088" y="5229200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/>
                    <a:t>4</a:t>
                  </a:r>
                  <a:endParaRPr kumimoji="1" lang="ja-JP" altLang="en-US" sz="1600" dirty="0"/>
                </a:p>
              </p:txBody>
            </p:sp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6083338" y="5229200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8</a:t>
                  </a:r>
                  <a:endParaRPr kumimoji="1" lang="ja-JP" altLang="en-US" sz="1600" dirty="0"/>
                </a:p>
              </p:txBody>
            </p: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6732240" y="5229200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12</a:t>
                  </a:r>
                  <a:endParaRPr kumimoji="1" lang="ja-JP" altLang="en-US" sz="1600" dirty="0"/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7452320" y="5229200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16</a:t>
                  </a:r>
                  <a:endParaRPr kumimoji="1" lang="ja-JP" altLang="en-US" sz="1600" dirty="0"/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8107491" y="5229200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20</a:t>
                  </a:r>
                  <a:endParaRPr kumimoji="1" lang="ja-JP" altLang="en-US" sz="1600" dirty="0"/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3923928" y="5250686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4</a:t>
                  </a:r>
                  <a:endParaRPr kumimoji="1" lang="ja-JP" altLang="en-US" sz="1600" dirty="0"/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3275026" y="5250686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8</a:t>
                  </a:r>
                  <a:endParaRPr kumimoji="1" lang="ja-JP" altLang="en-US" sz="1600" dirty="0"/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2503264" y="5250686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12</a:t>
                  </a:r>
                  <a:endParaRPr kumimoji="1" lang="ja-JP" altLang="en-US" sz="1600" dirty="0"/>
                </a:p>
              </p:txBody>
            </p:sp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1082600" y="5250686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20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22" name="テキスト ボックス 21"/>
              <p:cNvSpPr txBox="1"/>
              <p:nvPr/>
            </p:nvSpPr>
            <p:spPr>
              <a:xfrm>
                <a:off x="3846757" y="5435932"/>
                <a:ext cx="2021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/>
                  <a:t>Standard Deviation</a:t>
                </a:r>
                <a:endParaRPr kumimoji="1" lang="ja-JP" altLang="en-US" b="1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3160706" y="4139789"/>
                <a:ext cx="324583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A</a:t>
                </a:r>
                <a:endParaRPr kumimoji="1" lang="ja-JP" altLang="en-US" sz="2400" b="1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4907437" y="3544815"/>
                <a:ext cx="313350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B</a:t>
                </a:r>
                <a:endParaRPr kumimoji="1" lang="ja-JP" altLang="en-US" sz="2400" b="1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118699" y="4239206"/>
                <a:ext cx="493615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/>
                  <a:t>C</a:t>
                </a:r>
                <a:endParaRPr kumimoji="1" lang="ja-JP" altLang="en-US" sz="2400" b="1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501712" y="3445397"/>
                <a:ext cx="331604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D</a:t>
                </a:r>
                <a:endParaRPr kumimoji="1" lang="ja-JP" altLang="en-US" sz="2400" b="1" dirty="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4416650" y="3544815"/>
                <a:ext cx="293696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/>
                  <a:t>E</a:t>
                </a:r>
                <a:endParaRPr kumimoji="1" lang="ja-JP" altLang="en-US" sz="2400" b="1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4142711" y="4256997"/>
                <a:ext cx="285273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F</a:t>
                </a:r>
                <a:endParaRPr kumimoji="1" lang="ja-JP" altLang="en-US" sz="2400" b="1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2872760" y="2250856"/>
                <a:ext cx="539068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/>
                  <a:t>G</a:t>
                </a:r>
                <a:endParaRPr kumimoji="1" lang="ja-JP" altLang="en-US" sz="2400" b="1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118699" y="3841536"/>
                <a:ext cx="331604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H</a:t>
                </a:r>
                <a:endParaRPr kumimoji="1" lang="ja-JP" altLang="en-US" sz="2400" b="1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247964" y="4725144"/>
                <a:ext cx="233330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I</a:t>
                </a:r>
                <a:endParaRPr kumimoji="1" lang="ja-JP" altLang="en-US" sz="2400" b="1" dirty="0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798716" y="4656908"/>
                <a:ext cx="407255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J</a:t>
                </a:r>
                <a:endParaRPr kumimoji="1" lang="ja-JP" altLang="en-US" sz="2400" b="1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6177341" y="4384151"/>
                <a:ext cx="309140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K</a:t>
                </a:r>
                <a:endParaRPr kumimoji="1" lang="ja-JP" altLang="en-US" sz="2400" b="1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5364088" y="4653136"/>
                <a:ext cx="275447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L</a:t>
                </a:r>
                <a:endParaRPr kumimoji="1" lang="ja-JP" altLang="en-US" sz="2400" b="1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4677990" y="4340155"/>
                <a:ext cx="338621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N</a:t>
                </a:r>
                <a:endParaRPr kumimoji="1" lang="ja-JP" altLang="en-US" sz="2400" b="1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4146460" y="4035271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3806849" y="3841536"/>
                <a:ext cx="393057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O</a:t>
                </a:r>
                <a:endParaRPr kumimoji="1" lang="ja-JP" altLang="en-US" sz="2400" b="1" dirty="0"/>
              </a:p>
            </p:txBody>
          </p:sp>
        </p:grpSp>
      </p:grpSp>
      <p:sp>
        <p:nvSpPr>
          <p:cNvPr id="81" name="正方形/長方形 80"/>
          <p:cNvSpPr/>
          <p:nvPr/>
        </p:nvSpPr>
        <p:spPr>
          <a:xfrm>
            <a:off x="33892" y="-27384"/>
            <a:ext cx="6906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/>
              <a:t>モデルの選定　</a:t>
            </a:r>
            <a:r>
              <a:rPr lang="en-US" altLang="ja-JP" sz="4000" dirty="0" smtClean="0"/>
              <a:t>-Taylor diagram-</a:t>
            </a:r>
          </a:p>
        </p:txBody>
      </p:sp>
      <p:grpSp>
        <p:nvGrpSpPr>
          <p:cNvPr id="82" name="グループ化 81"/>
          <p:cNvGrpSpPr/>
          <p:nvPr/>
        </p:nvGrpSpPr>
        <p:grpSpPr>
          <a:xfrm>
            <a:off x="-108520" y="580815"/>
            <a:ext cx="5815029" cy="5596099"/>
            <a:chOff x="601835" y="887349"/>
            <a:chExt cx="8244160" cy="7726227"/>
          </a:xfrm>
        </p:grpSpPr>
        <p:grpSp>
          <p:nvGrpSpPr>
            <p:cNvPr id="83" name="グループ化 82"/>
            <p:cNvGrpSpPr/>
            <p:nvPr/>
          </p:nvGrpSpPr>
          <p:grpSpPr>
            <a:xfrm>
              <a:off x="601835" y="887349"/>
              <a:ext cx="8202054" cy="7726227"/>
              <a:chOff x="601835" y="887349"/>
              <a:chExt cx="8202054" cy="7726227"/>
            </a:xfrm>
          </p:grpSpPr>
          <p:pic>
            <p:nvPicPr>
              <p:cNvPr id="128" name="Picture 2" descr="C:\Users\honami\Pictures\テイラーダイアグラム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835" y="1033414"/>
                <a:ext cx="8202054" cy="4608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フローチャート : 結合子 128"/>
              <p:cNvSpPr/>
              <p:nvPr/>
            </p:nvSpPr>
            <p:spPr>
              <a:xfrm>
                <a:off x="1907704" y="2420888"/>
                <a:ext cx="5760640" cy="5544616"/>
              </a:xfrm>
              <a:prstGeom prst="flowChartConnector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ローチャート : 結合子 129"/>
              <p:cNvSpPr/>
              <p:nvPr/>
            </p:nvSpPr>
            <p:spPr>
              <a:xfrm>
                <a:off x="1259632" y="1772816"/>
                <a:ext cx="7056784" cy="6840760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正方形/長方形 130"/>
              <p:cNvSpPr/>
              <p:nvPr/>
            </p:nvSpPr>
            <p:spPr>
              <a:xfrm>
                <a:off x="2987824" y="3645024"/>
                <a:ext cx="3456384" cy="1548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2" name="直線コネクタ 131"/>
              <p:cNvCxnSpPr>
                <a:stCxn id="130" idx="0"/>
              </p:cNvCxnSpPr>
              <p:nvPr/>
            </p:nvCxnSpPr>
            <p:spPr>
              <a:xfrm>
                <a:off x="4788024" y="1772816"/>
                <a:ext cx="0" cy="36004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 flipH="1">
                <a:off x="4788024" y="1772816"/>
                <a:ext cx="360040" cy="35283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4788024" y="1772816"/>
                <a:ext cx="720080" cy="3600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 flipH="1">
                <a:off x="4788024" y="1916832"/>
                <a:ext cx="1080120" cy="34563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 flipH="1">
                <a:off x="4788024" y="2060848"/>
                <a:ext cx="1440160" cy="33123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4788024" y="2276872"/>
                <a:ext cx="1800200" cy="30963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H="1">
                <a:off x="4788024" y="2420888"/>
                <a:ext cx="2160240" cy="29523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>
                <a:stCxn id="130" idx="7"/>
              </p:cNvCxnSpPr>
              <p:nvPr/>
            </p:nvCxnSpPr>
            <p:spPr>
              <a:xfrm flipH="1">
                <a:off x="4788024" y="2774622"/>
                <a:ext cx="2494950" cy="25985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 flipH="1">
                <a:off x="4788024" y="3140968"/>
                <a:ext cx="2880320" cy="223224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 flipH="1">
                <a:off x="4788024" y="3717032"/>
                <a:ext cx="3168352" cy="16561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4427984" y="1772816"/>
                <a:ext cx="360040" cy="3600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4067944" y="1772816"/>
                <a:ext cx="720080" cy="3600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3707904" y="1916832"/>
                <a:ext cx="1080120" cy="34563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3419872" y="2060848"/>
                <a:ext cx="1368152" cy="33123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3059832" y="2204864"/>
                <a:ext cx="1728192" cy="316835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/>
              <p:cNvCxnSpPr/>
              <p:nvPr/>
            </p:nvCxnSpPr>
            <p:spPr>
              <a:xfrm>
                <a:off x="2699792" y="2420888"/>
                <a:ext cx="2088232" cy="29523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2293074" y="2708920"/>
                <a:ext cx="2494950" cy="2664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>
                <a:endCxn id="160" idx="0"/>
              </p:cNvCxnSpPr>
              <p:nvPr/>
            </p:nvCxnSpPr>
            <p:spPr>
              <a:xfrm>
                <a:off x="1979712" y="3140968"/>
                <a:ext cx="2723150" cy="21602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>
                <a:endCxn id="160" idx="0"/>
              </p:cNvCxnSpPr>
              <p:nvPr/>
            </p:nvCxnSpPr>
            <p:spPr>
              <a:xfrm>
                <a:off x="1619672" y="3717032"/>
                <a:ext cx="3083190" cy="15841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テキスト ボックス 151"/>
              <p:cNvSpPr txBox="1"/>
              <p:nvPr/>
            </p:nvSpPr>
            <p:spPr>
              <a:xfrm>
                <a:off x="8385520" y="4935129"/>
                <a:ext cx="308098" cy="3077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/>
                  <a:t>１</a:t>
                </a:r>
                <a:endParaRPr kumimoji="1" lang="ja-JP" altLang="en-US" sz="1400" dirty="0"/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601835" y="908720"/>
                <a:ext cx="1161853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正方形/長方形 153"/>
              <p:cNvSpPr/>
              <p:nvPr/>
            </p:nvSpPr>
            <p:spPr>
              <a:xfrm>
                <a:off x="4235305" y="980728"/>
                <a:ext cx="12601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テキスト ボックス 154"/>
              <p:cNvSpPr txBox="1"/>
              <p:nvPr/>
            </p:nvSpPr>
            <p:spPr>
              <a:xfrm>
                <a:off x="3995730" y="887349"/>
                <a:ext cx="1257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Correlation</a:t>
                </a:r>
                <a:endParaRPr kumimoji="1" lang="ja-JP" altLang="en-US" b="1" dirty="0"/>
              </a:p>
            </p:txBody>
          </p:sp>
          <p:sp>
            <p:nvSpPr>
              <p:cNvPr id="156" name="テキスト ボックス 155"/>
              <p:cNvSpPr txBox="1"/>
              <p:nvPr/>
            </p:nvSpPr>
            <p:spPr>
              <a:xfrm>
                <a:off x="3777330" y="5641926"/>
                <a:ext cx="2021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Standard Deviation</a:t>
                </a:r>
                <a:endParaRPr kumimoji="1" lang="ja-JP" altLang="en-US" b="1" dirty="0"/>
              </a:p>
            </p:txBody>
          </p:sp>
          <p:sp>
            <p:nvSpPr>
              <p:cNvPr id="157" name="フローチャート : 結合子 156"/>
              <p:cNvSpPr/>
              <p:nvPr/>
            </p:nvSpPr>
            <p:spPr>
              <a:xfrm>
                <a:off x="2714505" y="3140968"/>
                <a:ext cx="4233759" cy="4176464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ローチャート : 結合子 157"/>
              <p:cNvSpPr/>
              <p:nvPr/>
            </p:nvSpPr>
            <p:spPr>
              <a:xfrm>
                <a:off x="3419873" y="3849392"/>
                <a:ext cx="2808312" cy="2891976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ローチャート : 結合子 158"/>
              <p:cNvSpPr/>
              <p:nvPr/>
            </p:nvSpPr>
            <p:spPr>
              <a:xfrm>
                <a:off x="4103948" y="4509120"/>
                <a:ext cx="1404156" cy="1559289"/>
              </a:xfrm>
              <a:prstGeom prst="flowChartConnector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正方形/長方形 159"/>
              <p:cNvSpPr/>
              <p:nvPr/>
            </p:nvSpPr>
            <p:spPr>
              <a:xfrm>
                <a:off x="601835" y="5301208"/>
                <a:ext cx="8202054" cy="33123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テキスト ボックス 150"/>
              <p:cNvSpPr txBox="1"/>
              <p:nvPr/>
            </p:nvSpPr>
            <p:spPr>
              <a:xfrm>
                <a:off x="728909" y="5034546"/>
                <a:ext cx="487634" cy="3077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/>
                  <a:t>－１</a:t>
                </a:r>
                <a:endParaRPr kumimoji="1" lang="ja-JP" altLang="en-US" sz="1400" dirty="0"/>
              </a:p>
            </p:txBody>
          </p:sp>
        </p:grpSp>
        <p:sp>
          <p:nvSpPr>
            <p:cNvPr id="84" name="フローチャート : 結合子 83"/>
            <p:cNvSpPr/>
            <p:nvPr/>
          </p:nvSpPr>
          <p:spPr>
            <a:xfrm>
              <a:off x="2123728" y="2636912"/>
              <a:ext cx="5316829" cy="5328592"/>
            </a:xfrm>
            <a:prstGeom prst="flowChartConnector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601835" y="5301208"/>
              <a:ext cx="8244160" cy="304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6" name="グループ化 85"/>
            <p:cNvGrpSpPr/>
            <p:nvPr/>
          </p:nvGrpSpPr>
          <p:grpSpPr>
            <a:xfrm>
              <a:off x="1082600" y="2250856"/>
              <a:ext cx="7417947" cy="3707717"/>
              <a:chOff x="1082600" y="2250856"/>
              <a:chExt cx="7417947" cy="3707717"/>
            </a:xfrm>
          </p:grpSpPr>
          <p:sp>
            <p:nvSpPr>
              <p:cNvPr id="87" name="テキスト ボックス 86"/>
              <p:cNvSpPr txBox="1"/>
              <p:nvPr/>
            </p:nvSpPr>
            <p:spPr>
              <a:xfrm>
                <a:off x="4832518" y="4257092"/>
                <a:ext cx="407255" cy="29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5506449" y="4626889"/>
                <a:ext cx="407255" cy="29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5831758" y="4602299"/>
                <a:ext cx="407255" cy="29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6035499" y="4427871"/>
                <a:ext cx="407255" cy="29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4968044" y="4083309"/>
                <a:ext cx="407255" cy="29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4383294" y="4848735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4247964" y="4224124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3215497" y="2452047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4503694" y="3957067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5783919" y="3589818"/>
                <a:ext cx="407255" cy="29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5411448" y="4499505"/>
                <a:ext cx="407255" cy="29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テキスト ボックス 97"/>
              <p:cNvSpPr txBox="1"/>
              <p:nvPr/>
            </p:nvSpPr>
            <p:spPr>
              <a:xfrm>
                <a:off x="4896484" y="3902199"/>
                <a:ext cx="407255" cy="29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3410320" y="4360259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/>
                  <a:t>●</a:t>
                </a:r>
                <a:endParaRPr kumimoji="1" lang="ja-JP" altLang="en-US" sz="800" dirty="0"/>
              </a:p>
            </p:txBody>
          </p:sp>
          <p:cxnSp>
            <p:nvCxnSpPr>
              <p:cNvPr id="100" name="直線コネクタ 99"/>
              <p:cNvCxnSpPr>
                <a:endCxn id="122" idx="1"/>
              </p:cNvCxnSpPr>
              <p:nvPr/>
            </p:nvCxnSpPr>
            <p:spPr>
              <a:xfrm>
                <a:off x="7452320" y="5196663"/>
                <a:ext cx="0" cy="201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グループ化 100"/>
              <p:cNvGrpSpPr/>
              <p:nvPr/>
            </p:nvGrpSpPr>
            <p:grpSpPr>
              <a:xfrm>
                <a:off x="1082600" y="5229200"/>
                <a:ext cx="7417947" cy="360040"/>
                <a:chOff x="1082600" y="5229200"/>
                <a:chExt cx="7417947" cy="360040"/>
              </a:xfrm>
            </p:grpSpPr>
            <p:sp>
              <p:nvSpPr>
                <p:cNvPr id="118" name="テキスト ボックス 117"/>
                <p:cNvSpPr txBox="1"/>
                <p:nvPr/>
              </p:nvSpPr>
              <p:spPr>
                <a:xfrm>
                  <a:off x="1691680" y="5250686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16</a:t>
                  </a:r>
                  <a:endParaRPr kumimoji="1" lang="ja-JP" altLang="en-US" sz="1600" dirty="0"/>
                </a:p>
              </p:txBody>
            </p:sp>
            <p:sp>
              <p:nvSpPr>
                <p:cNvPr id="119" name="テキスト ボックス 118"/>
                <p:cNvSpPr txBox="1"/>
                <p:nvPr/>
              </p:nvSpPr>
              <p:spPr>
                <a:xfrm>
                  <a:off x="5364088" y="5229200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/>
                    <a:t>4</a:t>
                  </a:r>
                  <a:endParaRPr kumimoji="1" lang="ja-JP" altLang="en-US" sz="1600" dirty="0"/>
                </a:p>
              </p:txBody>
            </p:sp>
            <p:sp>
              <p:nvSpPr>
                <p:cNvPr id="120" name="テキスト ボックス 119"/>
                <p:cNvSpPr txBox="1"/>
                <p:nvPr/>
              </p:nvSpPr>
              <p:spPr>
                <a:xfrm>
                  <a:off x="6083338" y="5229200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8</a:t>
                  </a:r>
                  <a:endParaRPr kumimoji="1" lang="ja-JP" altLang="en-US" sz="1600" dirty="0"/>
                </a:p>
              </p:txBody>
            </p:sp>
            <p:sp>
              <p:nvSpPr>
                <p:cNvPr id="121" name="テキスト ボックス 120"/>
                <p:cNvSpPr txBox="1"/>
                <p:nvPr/>
              </p:nvSpPr>
              <p:spPr>
                <a:xfrm>
                  <a:off x="6732240" y="5229200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12</a:t>
                  </a:r>
                  <a:endParaRPr kumimoji="1" lang="ja-JP" altLang="en-US" sz="1600" dirty="0"/>
                </a:p>
              </p:txBody>
            </p:sp>
            <p:sp>
              <p:nvSpPr>
                <p:cNvPr id="122" name="テキスト ボックス 121"/>
                <p:cNvSpPr txBox="1"/>
                <p:nvPr/>
              </p:nvSpPr>
              <p:spPr>
                <a:xfrm>
                  <a:off x="7452320" y="5229200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16</a:t>
                  </a:r>
                  <a:endParaRPr kumimoji="1" lang="ja-JP" altLang="en-US" sz="1600" dirty="0"/>
                </a:p>
              </p:txBody>
            </p:sp>
            <p:sp>
              <p:nvSpPr>
                <p:cNvPr id="123" name="テキスト ボックス 122"/>
                <p:cNvSpPr txBox="1"/>
                <p:nvPr/>
              </p:nvSpPr>
              <p:spPr>
                <a:xfrm>
                  <a:off x="8107491" y="5229200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20</a:t>
                  </a:r>
                  <a:endParaRPr kumimoji="1" lang="ja-JP" altLang="en-US" sz="1600" dirty="0"/>
                </a:p>
              </p:txBody>
            </p:sp>
            <p:sp>
              <p:nvSpPr>
                <p:cNvPr id="124" name="テキスト ボックス 123"/>
                <p:cNvSpPr txBox="1"/>
                <p:nvPr/>
              </p:nvSpPr>
              <p:spPr>
                <a:xfrm>
                  <a:off x="3923928" y="5250686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4</a:t>
                  </a:r>
                  <a:endParaRPr kumimoji="1" lang="ja-JP" altLang="en-US" sz="1600" dirty="0"/>
                </a:p>
              </p:txBody>
            </p:sp>
            <p:sp>
              <p:nvSpPr>
                <p:cNvPr id="125" name="テキスト ボックス 124"/>
                <p:cNvSpPr txBox="1"/>
                <p:nvPr/>
              </p:nvSpPr>
              <p:spPr>
                <a:xfrm>
                  <a:off x="3275026" y="5250686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8</a:t>
                  </a:r>
                  <a:endParaRPr kumimoji="1" lang="ja-JP" altLang="en-US" sz="1600" dirty="0"/>
                </a:p>
              </p:txBody>
            </p:sp>
            <p:sp>
              <p:nvSpPr>
                <p:cNvPr id="126" name="テキスト ボックス 125"/>
                <p:cNvSpPr txBox="1"/>
                <p:nvPr/>
              </p:nvSpPr>
              <p:spPr>
                <a:xfrm>
                  <a:off x="2503264" y="5250686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12</a:t>
                  </a:r>
                  <a:endParaRPr kumimoji="1" lang="ja-JP" altLang="en-US" sz="1600" dirty="0"/>
                </a:p>
              </p:txBody>
            </p:sp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1082600" y="5250686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20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102" name="テキスト ボックス 101"/>
              <p:cNvSpPr txBox="1"/>
              <p:nvPr/>
            </p:nvSpPr>
            <p:spPr>
              <a:xfrm>
                <a:off x="3372601" y="5589241"/>
                <a:ext cx="2021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/>
                  <a:t>Standard Deviation</a:t>
                </a:r>
                <a:endParaRPr kumimoji="1" lang="ja-JP" altLang="en-US" b="1" dirty="0"/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3160706" y="4139789"/>
                <a:ext cx="324583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A</a:t>
                </a:r>
                <a:endParaRPr kumimoji="1" lang="ja-JP" altLang="en-US" sz="2400" b="1" dirty="0"/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4907437" y="3463638"/>
                <a:ext cx="507251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B</a:t>
                </a:r>
                <a:endParaRPr kumimoji="1" lang="ja-JP" altLang="en-US" sz="2400" b="1" dirty="0"/>
              </a:p>
            </p:txBody>
          </p:sp>
          <p:sp>
            <p:nvSpPr>
              <p:cNvPr id="105" name="テキスト ボックス 104"/>
              <p:cNvSpPr txBox="1"/>
              <p:nvPr/>
            </p:nvSpPr>
            <p:spPr>
              <a:xfrm>
                <a:off x="5081277" y="4257899"/>
                <a:ext cx="493615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C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5498737" y="3445397"/>
                <a:ext cx="536796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D</a:t>
                </a:r>
                <a:endParaRPr kumimoji="1" lang="ja-JP" altLang="en-US" sz="2400" b="1" dirty="0"/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4416650" y="3544815"/>
                <a:ext cx="293696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/>
                  <a:t>E</a:t>
                </a:r>
                <a:endParaRPr kumimoji="1" lang="ja-JP" altLang="en-US" sz="2400" b="1" dirty="0"/>
              </a:p>
            </p:txBody>
          </p:sp>
          <p:sp>
            <p:nvSpPr>
              <p:cNvPr id="108" name="テキスト ボックス 107"/>
              <p:cNvSpPr txBox="1"/>
              <p:nvPr/>
            </p:nvSpPr>
            <p:spPr>
              <a:xfrm>
                <a:off x="4142711" y="4256997"/>
                <a:ext cx="285273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F</a:t>
                </a:r>
                <a:endParaRPr kumimoji="1" lang="ja-JP" altLang="en-US" sz="2400" b="1" dirty="0"/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2872760" y="2250856"/>
                <a:ext cx="539068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/>
                  <a:t>G</a:t>
                </a:r>
                <a:endParaRPr kumimoji="1" lang="ja-JP" altLang="en-US" sz="2400" b="1" dirty="0"/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5195803" y="3841536"/>
                <a:ext cx="536796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H</a:t>
                </a:r>
                <a:endParaRPr kumimoji="1" lang="ja-JP" altLang="en-US" sz="2400" b="1" dirty="0"/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4247964" y="4725144"/>
                <a:ext cx="233330" cy="39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I</a:t>
                </a:r>
                <a:endParaRPr kumimoji="1" lang="ja-JP" altLang="en-US" sz="2400" b="1" dirty="0"/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5798716" y="4697539"/>
                <a:ext cx="407255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J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テキスト ボックス 112"/>
              <p:cNvSpPr txBox="1"/>
              <p:nvPr/>
            </p:nvSpPr>
            <p:spPr>
              <a:xfrm>
                <a:off x="6213354" y="4384151"/>
                <a:ext cx="500434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K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テキスト ボックス 113"/>
              <p:cNvSpPr txBox="1"/>
              <p:nvPr/>
            </p:nvSpPr>
            <p:spPr>
              <a:xfrm>
                <a:off x="5364087" y="4656649"/>
                <a:ext cx="445891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L</a:t>
                </a:r>
                <a:endParaRPr kumimoji="1" lang="ja-JP" altLang="en-US" sz="2400" b="1" dirty="0"/>
              </a:p>
            </p:txBody>
          </p:sp>
          <p:sp>
            <p:nvSpPr>
              <p:cNvPr id="115" name="テキスト ボックス 114"/>
              <p:cNvSpPr txBox="1"/>
              <p:nvPr/>
            </p:nvSpPr>
            <p:spPr>
              <a:xfrm>
                <a:off x="4677990" y="4352793"/>
                <a:ext cx="548158" cy="637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N</a:t>
                </a:r>
                <a:endParaRPr kumimoji="1" lang="ja-JP" altLang="en-US" sz="2400" b="1" dirty="0"/>
              </a:p>
            </p:txBody>
          </p:sp>
          <p:sp>
            <p:nvSpPr>
              <p:cNvPr id="116" name="テキスト ボックス 115"/>
              <p:cNvSpPr txBox="1"/>
              <p:nvPr/>
            </p:nvSpPr>
            <p:spPr>
              <a:xfrm>
                <a:off x="4146460" y="4035271"/>
                <a:ext cx="251580" cy="18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/>
                  <a:t>●</a:t>
                </a:r>
                <a:endParaRPr kumimoji="1" lang="ja-JP" altLang="en-US" sz="800" dirty="0"/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3806849" y="3841536"/>
                <a:ext cx="393057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O</a:t>
                </a:r>
                <a:endParaRPr kumimoji="1" lang="ja-JP" altLang="en-US" sz="2400" b="1" dirty="0"/>
              </a:p>
            </p:txBody>
          </p:sp>
        </p:grpSp>
      </p:grpSp>
      <p:grpSp>
        <p:nvGrpSpPr>
          <p:cNvPr id="163" name="グループ化 162"/>
          <p:cNvGrpSpPr/>
          <p:nvPr/>
        </p:nvGrpSpPr>
        <p:grpSpPr>
          <a:xfrm>
            <a:off x="5796136" y="768822"/>
            <a:ext cx="3077616" cy="1724074"/>
            <a:chOff x="5671036" y="764704"/>
            <a:chExt cx="3077616" cy="1724074"/>
          </a:xfrm>
        </p:grpSpPr>
        <p:sp>
          <p:nvSpPr>
            <p:cNvPr id="161" name="角丸四角形 160"/>
            <p:cNvSpPr/>
            <p:nvPr/>
          </p:nvSpPr>
          <p:spPr>
            <a:xfrm>
              <a:off x="5671036" y="764704"/>
              <a:ext cx="3077616" cy="17240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5803234" y="832594"/>
              <a:ext cx="2892138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1979</a:t>
              </a:r>
              <a:r>
                <a:rPr kumimoji="1" lang="ja-JP" altLang="en-US" sz="2000" dirty="0" smtClean="0"/>
                <a:t>～</a:t>
              </a:r>
              <a:r>
                <a:rPr kumimoji="1" lang="en-US" altLang="ja-JP" sz="2000" dirty="0" smtClean="0"/>
                <a:t>2011</a:t>
              </a:r>
              <a:r>
                <a:rPr kumimoji="1" lang="ja-JP" altLang="en-US" sz="2000" dirty="0" smtClean="0"/>
                <a:t>年</a:t>
              </a:r>
              <a:r>
                <a:rPr lang="en-US" altLang="ja-JP" sz="2000" dirty="0"/>
                <a:t>9</a:t>
              </a:r>
              <a:r>
                <a:rPr kumimoji="1" lang="ja-JP" altLang="en-US" sz="2000" dirty="0" smtClean="0"/>
                <a:t>月平均の</a:t>
              </a:r>
              <a:endParaRPr kumimoji="1" lang="en-US" altLang="ja-JP" sz="2000" dirty="0" smtClean="0"/>
            </a:p>
            <a:p>
              <a:r>
                <a:rPr kumimoji="1" lang="ja-JP" altLang="en-US" sz="2000" dirty="0" smtClean="0"/>
                <a:t>海氷</a:t>
              </a:r>
              <a:r>
                <a:rPr lang="ja-JP" altLang="en-US" sz="2000" dirty="0" smtClean="0"/>
                <a:t>密接度時系列</a:t>
              </a:r>
              <a:r>
                <a:rPr lang="ja-JP" altLang="en-US" sz="2000" dirty="0"/>
                <a:t>を</a:t>
              </a:r>
              <a:r>
                <a:rPr kumimoji="1" lang="ja-JP" altLang="en-US" sz="2000" dirty="0" smtClean="0"/>
                <a:t>，</a:t>
              </a:r>
              <a:endParaRPr kumimoji="1" lang="en-US" altLang="ja-JP" sz="2000" dirty="0" smtClean="0"/>
            </a:p>
            <a:p>
              <a:r>
                <a:rPr lang="ja-JP" altLang="en-US" sz="2000" dirty="0" smtClean="0"/>
                <a:t>同期間</a:t>
              </a:r>
              <a:r>
                <a:rPr lang="en-US" altLang="ja-JP" sz="2000" dirty="0" smtClean="0"/>
                <a:t>6,7,8</a:t>
              </a:r>
              <a:r>
                <a:rPr lang="ja-JP" altLang="en-US" sz="2000" dirty="0" smtClean="0"/>
                <a:t>月平均の</a:t>
              </a:r>
              <a:endParaRPr lang="en-US" altLang="ja-JP" sz="2000" dirty="0" smtClean="0"/>
            </a:p>
            <a:p>
              <a:r>
                <a:rPr kumimoji="1" lang="ja-JP" altLang="en-US" sz="2000" dirty="0" smtClean="0"/>
                <a:t>北緯</a:t>
              </a:r>
              <a:r>
                <a:rPr kumimoji="1" lang="en-US" altLang="ja-JP" sz="2000" dirty="0" smtClean="0"/>
                <a:t>75</a:t>
              </a:r>
              <a:r>
                <a:rPr kumimoji="1" lang="ja-JP" altLang="en-US" sz="2000" dirty="0" smtClean="0"/>
                <a:t>～</a:t>
              </a:r>
              <a:r>
                <a:rPr kumimoji="1" lang="en-US" altLang="ja-JP" sz="2000" dirty="0" smtClean="0"/>
                <a:t>90</a:t>
              </a:r>
              <a:r>
                <a:rPr kumimoji="1" lang="ja-JP" altLang="en-US" sz="2000" dirty="0" smtClean="0"/>
                <a:t>度の</a:t>
              </a:r>
              <a:endParaRPr kumimoji="1" lang="en-US" altLang="ja-JP" sz="2000" dirty="0" smtClean="0"/>
            </a:p>
            <a:p>
              <a:r>
                <a:rPr lang="ja-JP" altLang="en-US" sz="2000" dirty="0" smtClean="0"/>
                <a:t>海面気圧</a:t>
              </a:r>
              <a:r>
                <a:rPr kumimoji="1" lang="ja-JP" altLang="en-US" sz="2000" dirty="0" smtClean="0"/>
                <a:t>場に回帰した．</a:t>
              </a:r>
              <a:endParaRPr kumimoji="1" lang="en-US" altLang="ja-JP" sz="2000" dirty="0" smtClean="0"/>
            </a:p>
          </p:txBody>
        </p:sp>
      </p:grpSp>
      <p:sp>
        <p:nvSpPr>
          <p:cNvPr id="195" name="テキスト ボックス 194"/>
          <p:cNvSpPr txBox="1"/>
          <p:nvPr/>
        </p:nvSpPr>
        <p:spPr>
          <a:xfrm>
            <a:off x="4511605" y="35010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★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4283968" y="4026550"/>
            <a:ext cx="117211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★</a:t>
            </a:r>
            <a:r>
              <a:rPr lang="ja-JP" altLang="en-US" sz="1400" dirty="0"/>
              <a:t>・・</a:t>
            </a:r>
            <a:r>
              <a:rPr lang="ja-JP" altLang="en-US" sz="1400" dirty="0" smtClean="0"/>
              <a:t>・観測値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81" y="2832744"/>
            <a:ext cx="2603667" cy="138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23" y="2441686"/>
            <a:ext cx="1519621" cy="175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7" name="グループ化 4106"/>
          <p:cNvGrpSpPr/>
          <p:nvPr/>
        </p:nvGrpSpPr>
        <p:grpSpPr>
          <a:xfrm>
            <a:off x="5381712" y="4321842"/>
            <a:ext cx="3654784" cy="2491534"/>
            <a:chOff x="5381712" y="4321842"/>
            <a:chExt cx="3654784" cy="2491534"/>
          </a:xfrm>
        </p:grpSpPr>
        <p:grpSp>
          <p:nvGrpSpPr>
            <p:cNvPr id="4102" name="グループ化 4101"/>
            <p:cNvGrpSpPr/>
            <p:nvPr/>
          </p:nvGrpSpPr>
          <p:grpSpPr>
            <a:xfrm>
              <a:off x="5381712" y="4820876"/>
              <a:ext cx="3654784" cy="1992500"/>
              <a:chOff x="4932040" y="4365104"/>
              <a:chExt cx="3960440" cy="2304256"/>
            </a:xfrm>
          </p:grpSpPr>
          <p:grpSp>
            <p:nvGrpSpPr>
              <p:cNvPr id="4097" name="グループ化 4096"/>
              <p:cNvGrpSpPr/>
              <p:nvPr/>
            </p:nvGrpSpPr>
            <p:grpSpPr>
              <a:xfrm>
                <a:off x="4932040" y="4365104"/>
                <a:ext cx="2061783" cy="2304256"/>
                <a:chOff x="4355977" y="4365104"/>
                <a:chExt cx="2061783" cy="2304256"/>
              </a:xfrm>
            </p:grpSpPr>
            <p:pic>
              <p:nvPicPr>
                <p:cNvPr id="4100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7965" y="4748520"/>
                  <a:ext cx="1902228" cy="1920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8" name="テキスト ボックス 197"/>
                <p:cNvSpPr txBox="1"/>
                <p:nvPr/>
              </p:nvSpPr>
              <p:spPr>
                <a:xfrm>
                  <a:off x="4355977" y="4365104"/>
                  <a:ext cx="206178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 smtClean="0"/>
                    <a:t>モデル</a:t>
                  </a:r>
                  <a:r>
                    <a:rPr lang="en-US" altLang="ja-JP" b="1" dirty="0"/>
                    <a:t>A</a:t>
                  </a:r>
                  <a:r>
                    <a:rPr lang="ja-JP" altLang="en-US" b="1" dirty="0"/>
                    <a:t>　</a:t>
                  </a:r>
                  <a:r>
                    <a:rPr lang="en-US" altLang="ja-JP" b="1" dirty="0" err="1" smtClean="0"/>
                    <a:t>bccr_bcm</a:t>
                  </a:r>
                  <a:endParaRPr kumimoji="1" lang="ja-JP" altLang="en-US" b="1" dirty="0"/>
                </a:p>
              </p:txBody>
            </p:sp>
          </p:grpSp>
          <p:grpSp>
            <p:nvGrpSpPr>
              <p:cNvPr id="4101" name="グループ化 4100"/>
              <p:cNvGrpSpPr/>
              <p:nvPr/>
            </p:nvGrpSpPr>
            <p:grpSpPr>
              <a:xfrm>
                <a:off x="7010278" y="4365104"/>
                <a:ext cx="1882202" cy="2283075"/>
                <a:chOff x="7010278" y="4365104"/>
                <a:chExt cx="1882202" cy="2283075"/>
              </a:xfrm>
            </p:grpSpPr>
            <p:pic>
              <p:nvPicPr>
                <p:cNvPr id="199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0278" y="4755013"/>
                  <a:ext cx="1882202" cy="18931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0" name="テキスト ボックス 199"/>
                <p:cNvSpPr txBox="1"/>
                <p:nvPr/>
              </p:nvSpPr>
              <p:spPr>
                <a:xfrm>
                  <a:off x="7020272" y="4365104"/>
                  <a:ext cx="1836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 smtClean="0"/>
                    <a:t>モデル</a:t>
                  </a:r>
                  <a:r>
                    <a:rPr lang="en-US" altLang="ja-JP" b="1" dirty="0"/>
                    <a:t>K</a:t>
                  </a:r>
                  <a:r>
                    <a:rPr lang="ja-JP" altLang="en-US" b="1" dirty="0"/>
                    <a:t>　</a:t>
                  </a:r>
                  <a:r>
                    <a:rPr lang="en-US" altLang="ja-JP" b="1" dirty="0" smtClean="0"/>
                    <a:t>gfdl2_1</a:t>
                  </a:r>
                  <a:endParaRPr kumimoji="1" lang="ja-JP" altLang="en-US" b="1" dirty="0"/>
                </a:p>
              </p:txBody>
            </p:sp>
          </p:grpSp>
        </p:grpSp>
        <p:cxnSp>
          <p:nvCxnSpPr>
            <p:cNvPr id="4104" name="直線矢印コネクタ 4103"/>
            <p:cNvCxnSpPr/>
            <p:nvPr/>
          </p:nvCxnSpPr>
          <p:spPr>
            <a:xfrm flipV="1">
              <a:off x="6660232" y="4334327"/>
              <a:ext cx="1368152" cy="4749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6" name="直線矢印コネクタ 4105"/>
            <p:cNvCxnSpPr/>
            <p:nvPr/>
          </p:nvCxnSpPr>
          <p:spPr>
            <a:xfrm flipH="1">
              <a:off x="8448522" y="4321842"/>
              <a:ext cx="11910" cy="49903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65229" y="4578436"/>
            <a:ext cx="2922595" cy="938796"/>
            <a:chOff x="5772735" y="4809266"/>
            <a:chExt cx="2922595" cy="938796"/>
          </a:xfrm>
        </p:grpSpPr>
        <p:sp>
          <p:nvSpPr>
            <p:cNvPr id="208" name="対角する 2 つの角を丸めた四角形 207"/>
            <p:cNvSpPr/>
            <p:nvPr/>
          </p:nvSpPr>
          <p:spPr>
            <a:xfrm>
              <a:off x="5778517" y="4809266"/>
              <a:ext cx="2868724" cy="938796"/>
            </a:xfrm>
            <a:prstGeom prst="round2DiagRect">
              <a:avLst/>
            </a:prstGeom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テキスト ボックス 208"/>
            <p:cNvSpPr txBox="1"/>
            <p:nvPr/>
          </p:nvSpPr>
          <p:spPr>
            <a:xfrm>
              <a:off x="5772735" y="4934036"/>
              <a:ext cx="29225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/>
                <a:t>[1] </a:t>
              </a:r>
              <a:r>
                <a:rPr lang="ja-JP" altLang="en-US" sz="2000" b="1" dirty="0" smtClean="0"/>
                <a:t>正相関かつ</a:t>
              </a:r>
              <a:endParaRPr lang="en-US" altLang="ja-JP" sz="2000" b="1" dirty="0" smtClean="0"/>
            </a:p>
            <a:p>
              <a:pPr algn="ctr"/>
              <a:r>
                <a:rPr lang="ja-JP" altLang="en-US" sz="2000" b="1" dirty="0" smtClean="0"/>
                <a:t>観測値の標準偏差をもつ</a:t>
              </a:r>
              <a:endParaRPr kumimoji="1" lang="ja-JP" altLang="en-US" sz="2000" b="1" dirty="0"/>
            </a:p>
          </p:txBody>
        </p:sp>
      </p:grpSp>
      <p:grpSp>
        <p:nvGrpSpPr>
          <p:cNvPr id="210" name="グループ化 209"/>
          <p:cNvGrpSpPr/>
          <p:nvPr/>
        </p:nvGrpSpPr>
        <p:grpSpPr>
          <a:xfrm>
            <a:off x="3131840" y="4581128"/>
            <a:ext cx="3113963" cy="923149"/>
            <a:chOff x="5778517" y="3780323"/>
            <a:chExt cx="3113963" cy="923149"/>
          </a:xfrm>
        </p:grpSpPr>
        <p:sp>
          <p:nvSpPr>
            <p:cNvPr id="211" name="対角する 2 つの角を丸めた四角形 210"/>
            <p:cNvSpPr/>
            <p:nvPr/>
          </p:nvSpPr>
          <p:spPr>
            <a:xfrm>
              <a:off x="5778517" y="3780323"/>
              <a:ext cx="3113963" cy="923149"/>
            </a:xfrm>
            <a:prstGeom prst="round2DiagRect">
              <a:avLst/>
            </a:prstGeom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テキスト ボックス 211"/>
            <p:cNvSpPr txBox="1"/>
            <p:nvPr/>
          </p:nvSpPr>
          <p:spPr>
            <a:xfrm>
              <a:off x="5828821" y="3873242"/>
              <a:ext cx="30636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[2] </a:t>
              </a:r>
              <a:r>
                <a:rPr kumimoji="1" lang="ja-JP" altLang="en-US" sz="2000" b="1" dirty="0" smtClean="0"/>
                <a:t>海氷密接度が</a:t>
              </a:r>
              <a:endParaRPr kumimoji="1" lang="en-US" altLang="ja-JP" sz="2000" b="1" dirty="0" smtClean="0"/>
            </a:p>
            <a:p>
              <a:pPr algn="ctr"/>
              <a:r>
                <a:rPr kumimoji="1" lang="ja-JP" altLang="en-US" sz="2000" b="1" dirty="0" smtClean="0"/>
                <a:t>観測値と同様に減っている</a:t>
              </a:r>
              <a:endParaRPr kumimoji="1" lang="ja-JP" altLang="en-US" sz="2000" b="1" dirty="0"/>
            </a:p>
          </p:txBody>
        </p:sp>
      </p:grpSp>
      <p:sp>
        <p:nvSpPr>
          <p:cNvPr id="213" name="ストライプ矢印 212"/>
          <p:cNvSpPr/>
          <p:nvPr/>
        </p:nvSpPr>
        <p:spPr>
          <a:xfrm>
            <a:off x="6588224" y="4743147"/>
            <a:ext cx="432048" cy="648072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7086345" y="4653136"/>
            <a:ext cx="1878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モデル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C,J,K</a:t>
            </a:r>
          </a:p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選定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215" name="グループ化 214"/>
          <p:cNvGrpSpPr/>
          <p:nvPr/>
        </p:nvGrpSpPr>
        <p:grpSpPr>
          <a:xfrm>
            <a:off x="31758" y="3861048"/>
            <a:ext cx="9051109" cy="3038867"/>
            <a:chOff x="31758" y="3797789"/>
            <a:chExt cx="9051109" cy="3038867"/>
          </a:xfrm>
        </p:grpSpPr>
        <p:grpSp>
          <p:nvGrpSpPr>
            <p:cNvPr id="216" name="グループ化 215"/>
            <p:cNvGrpSpPr/>
            <p:nvPr/>
          </p:nvGrpSpPr>
          <p:grpSpPr>
            <a:xfrm>
              <a:off x="31758" y="3797789"/>
              <a:ext cx="9051109" cy="3038867"/>
              <a:chOff x="31758" y="3797789"/>
              <a:chExt cx="9051109" cy="3038867"/>
            </a:xfrm>
          </p:grpSpPr>
          <p:sp>
            <p:nvSpPr>
              <p:cNvPr id="218" name="正方形/長方形 217"/>
              <p:cNvSpPr/>
              <p:nvPr/>
            </p:nvSpPr>
            <p:spPr>
              <a:xfrm>
                <a:off x="35496" y="4221088"/>
                <a:ext cx="9047371" cy="25226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19" name="グループ化 218"/>
              <p:cNvGrpSpPr/>
              <p:nvPr/>
            </p:nvGrpSpPr>
            <p:grpSpPr>
              <a:xfrm>
                <a:off x="506495" y="4437112"/>
                <a:ext cx="1905265" cy="2213856"/>
                <a:chOff x="502417" y="4347745"/>
                <a:chExt cx="1905265" cy="2213856"/>
              </a:xfrm>
            </p:grpSpPr>
            <p:pic>
              <p:nvPicPr>
                <p:cNvPr id="227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909" y="4653136"/>
                  <a:ext cx="1904773" cy="1908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8" name="テキスト ボックス 227"/>
                <p:cNvSpPr txBox="1"/>
                <p:nvPr/>
              </p:nvSpPr>
              <p:spPr>
                <a:xfrm>
                  <a:off x="502417" y="4347745"/>
                  <a:ext cx="190526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 b="1" dirty="0" smtClean="0">
                      <a:solidFill>
                        <a:srgbClr val="FF0000"/>
                      </a:solidFill>
                    </a:rPr>
                    <a:t>★</a:t>
                  </a:r>
                  <a:r>
                    <a:rPr kumimoji="1" lang="ja-JP" altLang="en-US" sz="1400" b="1" dirty="0" smtClean="0"/>
                    <a:t>観測値</a:t>
                  </a:r>
                  <a:r>
                    <a:rPr kumimoji="1" lang="en-US" altLang="ja-JP" sz="1400" b="1" dirty="0" smtClean="0"/>
                    <a:t>(NCEP/NCAR)</a:t>
                  </a:r>
                  <a:endParaRPr kumimoji="1" lang="ja-JP" altLang="en-US" sz="1400" b="1" dirty="0"/>
                </a:p>
              </p:txBody>
            </p:sp>
          </p:grpSp>
          <p:pic>
            <p:nvPicPr>
              <p:cNvPr id="220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8" y="3797789"/>
                <a:ext cx="341485" cy="3038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1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880" y="4699793"/>
                <a:ext cx="1951176" cy="1951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2" name="テキスト ボックス 221"/>
              <p:cNvSpPr txBox="1"/>
              <p:nvPr/>
            </p:nvSpPr>
            <p:spPr>
              <a:xfrm>
                <a:off x="3092180" y="4417367"/>
                <a:ext cx="19838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 smtClean="0"/>
                  <a:t>モデル</a:t>
                </a:r>
                <a:r>
                  <a:rPr lang="en-US" altLang="ja-JP" sz="1400" b="1" dirty="0"/>
                  <a:t>C</a:t>
                </a:r>
                <a:r>
                  <a:rPr lang="ja-JP" altLang="en-US" sz="1400" b="1" dirty="0"/>
                  <a:t>　</a:t>
                </a:r>
                <a:r>
                  <a:rPr lang="en-US" altLang="ja-JP" sz="1400" b="1" dirty="0" err="1" smtClean="0"/>
                  <a:t>miroc_medres</a:t>
                </a:r>
                <a:endParaRPr kumimoji="1" lang="ja-JP" altLang="en-US" sz="1400" b="1" dirty="0"/>
              </a:p>
            </p:txBody>
          </p:sp>
          <p:pic>
            <p:nvPicPr>
              <p:cNvPr id="223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1486" y="4725144"/>
                <a:ext cx="1938786" cy="1946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4" name="テキスト ボックス 223"/>
              <p:cNvSpPr txBox="1"/>
              <p:nvPr/>
            </p:nvSpPr>
            <p:spPr>
              <a:xfrm>
                <a:off x="5292080" y="4417367"/>
                <a:ext cx="143013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 smtClean="0"/>
                  <a:t>モデル</a:t>
                </a:r>
                <a:r>
                  <a:rPr lang="en-US" altLang="ja-JP" sz="1400" b="1" dirty="0" smtClean="0"/>
                  <a:t>J</a:t>
                </a:r>
                <a:r>
                  <a:rPr lang="ja-JP" altLang="en-US" sz="1400" b="1" dirty="0"/>
                  <a:t>　</a:t>
                </a:r>
                <a:r>
                  <a:rPr lang="en-US" altLang="ja-JP" sz="1400" b="1" dirty="0" smtClean="0"/>
                  <a:t>gfdl2_0</a:t>
                </a:r>
                <a:endParaRPr kumimoji="1" lang="ja-JP" altLang="en-US" sz="1400" b="1" dirty="0"/>
              </a:p>
            </p:txBody>
          </p:sp>
          <p:pic>
            <p:nvPicPr>
              <p:cNvPr id="22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987" y="4716645"/>
                <a:ext cx="1943493" cy="1954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6" name="テキスト ボックス 225"/>
              <p:cNvSpPr txBox="1"/>
              <p:nvPr/>
            </p:nvSpPr>
            <p:spPr>
              <a:xfrm>
                <a:off x="7207849" y="4417367"/>
                <a:ext cx="146860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 smtClean="0"/>
                  <a:t>モデル</a:t>
                </a:r>
                <a:r>
                  <a:rPr lang="en-US" altLang="ja-JP" sz="1400" b="1" dirty="0"/>
                  <a:t>K</a:t>
                </a:r>
                <a:r>
                  <a:rPr lang="ja-JP" altLang="en-US" sz="1400" b="1" dirty="0"/>
                  <a:t>　</a:t>
                </a:r>
                <a:r>
                  <a:rPr lang="en-US" altLang="ja-JP" sz="1400" b="1" dirty="0" smtClean="0"/>
                  <a:t>gfdl2_1</a:t>
                </a:r>
                <a:endParaRPr kumimoji="1" lang="ja-JP" altLang="en-US" sz="1400" b="1" dirty="0"/>
              </a:p>
            </p:txBody>
          </p:sp>
        </p:grpSp>
        <p:sp>
          <p:nvSpPr>
            <p:cNvPr id="217" name="左右矢印 216"/>
            <p:cNvSpPr/>
            <p:nvPr/>
          </p:nvSpPr>
          <p:spPr>
            <a:xfrm>
              <a:off x="2501391" y="5445224"/>
              <a:ext cx="590789" cy="216024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1" name="テキスト ボックス 200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6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0822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4445" y="-27384"/>
            <a:ext cx="8820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結果 </a:t>
            </a:r>
            <a:r>
              <a:rPr lang="en-US" altLang="ja-JP" sz="4400" b="1" dirty="0" smtClean="0"/>
              <a:t>-</a:t>
            </a:r>
            <a:r>
              <a:rPr lang="ja-JP" altLang="en-US" sz="4400" b="1" dirty="0"/>
              <a:t>現在気候</a:t>
            </a:r>
            <a:r>
              <a:rPr lang="en-US" altLang="ja-JP" sz="4400" dirty="0"/>
              <a:t>【</a:t>
            </a:r>
            <a:r>
              <a:rPr lang="en-US" altLang="ja-JP" sz="3600" b="1" dirty="0"/>
              <a:t>1979</a:t>
            </a:r>
            <a:r>
              <a:rPr lang="ja-JP" altLang="en-US" sz="3600" b="1" dirty="0"/>
              <a:t>～</a:t>
            </a:r>
            <a:r>
              <a:rPr lang="en-US" altLang="ja-JP" sz="3600" b="1" dirty="0"/>
              <a:t>2011</a:t>
            </a:r>
            <a:r>
              <a:rPr lang="ja-JP" altLang="en-US" sz="3600" b="1" dirty="0" smtClean="0"/>
              <a:t>年</a:t>
            </a:r>
            <a:r>
              <a:rPr lang="en-US" altLang="ja-JP" sz="3600" b="1" dirty="0" smtClean="0"/>
              <a:t>6,7,8</a:t>
            </a:r>
            <a:r>
              <a:rPr lang="ja-JP" altLang="en-US" sz="3600" b="1" dirty="0" smtClean="0"/>
              <a:t>月</a:t>
            </a:r>
            <a:r>
              <a:rPr lang="en-US" altLang="ja-JP" sz="4400" dirty="0" smtClean="0"/>
              <a:t>】</a:t>
            </a:r>
            <a:r>
              <a:rPr lang="en-US" altLang="ja-JP" sz="4400" b="1" dirty="0" smtClean="0"/>
              <a:t>-</a:t>
            </a:r>
            <a:endParaRPr lang="en-US" altLang="ja-JP" sz="44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771800" y="836712"/>
            <a:ext cx="5764596" cy="730533"/>
            <a:chOff x="964134" y="742057"/>
            <a:chExt cx="5764596" cy="730533"/>
          </a:xfrm>
        </p:grpSpPr>
        <p:sp>
          <p:nvSpPr>
            <p:cNvPr id="4" name="角丸四角形 3"/>
            <p:cNvSpPr/>
            <p:nvPr/>
          </p:nvSpPr>
          <p:spPr>
            <a:xfrm>
              <a:off x="964134" y="742057"/>
              <a:ext cx="5764596" cy="7305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116296" y="764704"/>
              <a:ext cx="55691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≫</a:t>
              </a:r>
              <a:r>
                <a:rPr kumimoji="1" lang="en-US" altLang="ja-JP" sz="2000" dirty="0" smtClean="0"/>
                <a:t>1979</a:t>
              </a:r>
              <a:r>
                <a:rPr kumimoji="1" lang="ja-JP" altLang="en-US" sz="2000" dirty="0" smtClean="0"/>
                <a:t>～</a:t>
              </a:r>
              <a:r>
                <a:rPr kumimoji="1" lang="en-US" altLang="ja-JP" sz="2000" dirty="0" smtClean="0"/>
                <a:t>2011</a:t>
              </a:r>
              <a:r>
                <a:rPr kumimoji="1" lang="ja-JP" altLang="en-US" sz="2000" dirty="0" smtClean="0"/>
                <a:t>年</a:t>
              </a:r>
              <a:r>
                <a:rPr kumimoji="1" lang="en-US" altLang="ja-JP" sz="2000" dirty="0" smtClean="0"/>
                <a:t>9</a:t>
              </a:r>
              <a:r>
                <a:rPr kumimoji="1" lang="ja-JP" altLang="en-US" sz="2000" dirty="0" smtClean="0"/>
                <a:t>月の北極海氷密接度時系列を，</a:t>
              </a:r>
              <a:endParaRPr kumimoji="1" lang="en-US" altLang="ja-JP" sz="2000" dirty="0" smtClean="0"/>
            </a:p>
            <a:p>
              <a:r>
                <a:rPr kumimoji="1" lang="ja-JP" altLang="en-US" sz="2000" dirty="0" smtClean="0"/>
                <a:t>    </a:t>
              </a:r>
              <a:r>
                <a:rPr kumimoji="1" lang="en-US" altLang="ja-JP" sz="2000" dirty="0" smtClean="0"/>
                <a:t>6,7,8</a:t>
              </a:r>
              <a:r>
                <a:rPr kumimoji="1" lang="ja-JP" altLang="en-US" sz="2000" dirty="0" smtClean="0"/>
                <a:t>月平均の風の場に回帰した</a:t>
              </a:r>
              <a:endParaRPr kumimoji="1" lang="ja-JP" altLang="en-US" sz="2000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259354" y="1745521"/>
            <a:ext cx="6777142" cy="1323439"/>
            <a:chOff x="2072057" y="1745521"/>
            <a:chExt cx="6777142" cy="1323439"/>
          </a:xfrm>
        </p:grpSpPr>
        <p:sp>
          <p:nvSpPr>
            <p:cNvPr id="8" name="正方形/長方形 7"/>
            <p:cNvSpPr/>
            <p:nvPr/>
          </p:nvSpPr>
          <p:spPr>
            <a:xfrm>
              <a:off x="2072057" y="1745521"/>
              <a:ext cx="6777142" cy="1323439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123728" y="1745521"/>
              <a:ext cx="67254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北極上に</a:t>
              </a:r>
              <a:r>
                <a:rPr lang="ja-JP" altLang="en-US" sz="2800" b="1" dirty="0" smtClean="0"/>
                <a:t>高気圧性循環の卓越</a:t>
              </a:r>
              <a:r>
                <a:rPr lang="en-US" altLang="ja-JP" sz="2400" dirty="0" smtClean="0"/>
                <a:t>,</a:t>
              </a:r>
            </a:p>
            <a:p>
              <a:r>
                <a:rPr lang="ja-JP" altLang="en-US" sz="2800" b="1" dirty="0" smtClean="0"/>
                <a:t>フラム海峡を大西洋向きに流れる風の場</a:t>
              </a:r>
              <a:endParaRPr lang="en-US" altLang="ja-JP" sz="2800" b="1" dirty="0" smtClean="0"/>
            </a:p>
            <a:p>
              <a:r>
                <a:rPr lang="ja-JP" altLang="en-US" sz="2400" dirty="0" smtClean="0"/>
                <a:t>が</a:t>
              </a:r>
              <a:r>
                <a:rPr kumimoji="1" lang="ja-JP" altLang="en-US" sz="2400" dirty="0" smtClean="0"/>
                <a:t>みられた．</a:t>
              </a:r>
              <a:endParaRPr kumimoji="1" lang="ja-JP" altLang="en-US" sz="24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72972" y="4353984"/>
            <a:ext cx="464394" cy="17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611560" y="3405802"/>
            <a:ext cx="8400316" cy="3452126"/>
            <a:chOff x="428530" y="1316976"/>
            <a:chExt cx="8679974" cy="332686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989517" y="1316976"/>
              <a:ext cx="1782283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/>
                <a:t>C</a:t>
              </a:r>
              <a:r>
                <a:rPr kumimoji="1" lang="en-US" altLang="ja-JP" b="1" dirty="0" smtClean="0"/>
                <a:t>  </a:t>
              </a:r>
              <a:r>
                <a:rPr kumimoji="1" lang="en-US" altLang="ja-JP" b="1" dirty="0" err="1" smtClean="0"/>
                <a:t>miroc_medres</a:t>
              </a:r>
              <a:endParaRPr kumimoji="1" lang="ja-JP" altLang="en-US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139952" y="1330373"/>
              <a:ext cx="118077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/>
                <a:t>J</a:t>
              </a:r>
              <a:r>
                <a:rPr lang="en-US" altLang="ja-JP" b="1" dirty="0" smtClean="0"/>
                <a:t>  gfdl2_0 </a:t>
              </a:r>
              <a:r>
                <a:rPr kumimoji="1" lang="en-US" altLang="ja-JP" b="1" dirty="0" smtClean="0"/>
                <a:t> </a:t>
              </a:r>
              <a:endParaRPr kumimoji="1" lang="ja-JP" altLang="en-US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085021" y="1316976"/>
              <a:ext cx="123046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/>
                <a:t>K</a:t>
              </a:r>
              <a:r>
                <a:rPr lang="en-US" altLang="ja-JP" b="1" dirty="0" smtClean="0"/>
                <a:t>  gfdl2_1 </a:t>
              </a:r>
              <a:r>
                <a:rPr kumimoji="1" lang="en-US" altLang="ja-JP" b="1" dirty="0" smtClean="0"/>
                <a:t> </a:t>
              </a:r>
              <a:endParaRPr kumimoji="1" lang="ja-JP" altLang="en-US" b="1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30" y="1699705"/>
              <a:ext cx="2927055" cy="2944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グループ化 13"/>
            <p:cNvGrpSpPr/>
            <p:nvPr/>
          </p:nvGrpSpPr>
          <p:grpSpPr>
            <a:xfrm>
              <a:off x="3321280" y="1699705"/>
              <a:ext cx="2906904" cy="2918237"/>
              <a:chOff x="2184597" y="1699705"/>
              <a:chExt cx="2906904" cy="2918237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4597" y="1699705"/>
                <a:ext cx="2906904" cy="2918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507844" y="4391354"/>
                <a:ext cx="499881" cy="155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" name="グループ化 17"/>
            <p:cNvGrpSpPr/>
            <p:nvPr/>
          </p:nvGrpSpPr>
          <p:grpSpPr>
            <a:xfrm>
              <a:off x="6221551" y="1699705"/>
              <a:ext cx="2886953" cy="2892570"/>
              <a:chOff x="6162750" y="1699705"/>
              <a:chExt cx="2886953" cy="2892570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2750" y="1699705"/>
                <a:ext cx="2886953" cy="2892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435509" y="4373696"/>
                <a:ext cx="499881" cy="155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168217"/>
            <a:ext cx="420688" cy="368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29927" y="6495219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(m)</a:t>
            </a:r>
            <a:endParaRPr kumimoji="1" lang="en-US" altLang="ja-JP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09748"/>
            <a:ext cx="2295866" cy="230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7439" y="2670288"/>
            <a:ext cx="116414" cy="39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79512" y="2915652"/>
            <a:ext cx="180049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観測値の大気場</a:t>
            </a:r>
            <a:endParaRPr kumimoji="1" lang="ja-JP" altLang="en-US" dirty="0"/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79333" y="6599397"/>
            <a:ext cx="483775" cy="16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8878826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7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869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4445" y="-27384"/>
            <a:ext cx="821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結果 </a:t>
            </a:r>
            <a:r>
              <a:rPr lang="en-US" altLang="ja-JP" sz="4400" b="1" dirty="0" smtClean="0"/>
              <a:t>-</a:t>
            </a:r>
            <a:r>
              <a:rPr lang="ja-JP" altLang="en-US" sz="4400" b="1" dirty="0"/>
              <a:t>現在気候</a:t>
            </a:r>
            <a:r>
              <a:rPr lang="en-US" altLang="ja-JP" sz="4400" dirty="0"/>
              <a:t>【</a:t>
            </a:r>
            <a:r>
              <a:rPr lang="en-US" altLang="ja-JP" sz="3600" b="1" dirty="0"/>
              <a:t>1979</a:t>
            </a:r>
            <a:r>
              <a:rPr lang="ja-JP" altLang="en-US" sz="3600" b="1" dirty="0"/>
              <a:t>～</a:t>
            </a:r>
            <a:r>
              <a:rPr lang="en-US" altLang="ja-JP" sz="3600" b="1" dirty="0"/>
              <a:t>2011</a:t>
            </a:r>
            <a:r>
              <a:rPr lang="ja-JP" altLang="en-US" sz="3600" b="1" dirty="0" smtClean="0"/>
              <a:t>年 </a:t>
            </a:r>
            <a:r>
              <a:rPr lang="en-US" altLang="ja-JP" sz="3600" b="1" dirty="0" smtClean="0"/>
              <a:t>9</a:t>
            </a:r>
            <a:r>
              <a:rPr lang="ja-JP" altLang="en-US" sz="3600" b="1" dirty="0" smtClean="0"/>
              <a:t>月</a:t>
            </a:r>
            <a:r>
              <a:rPr lang="en-US" altLang="ja-JP" sz="4400" dirty="0" smtClean="0"/>
              <a:t>】</a:t>
            </a:r>
            <a:r>
              <a:rPr lang="en-US" altLang="ja-JP" sz="4400" b="1" dirty="0" smtClean="0"/>
              <a:t>-</a:t>
            </a:r>
            <a:endParaRPr lang="en-US" altLang="ja-JP" sz="44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199892" y="754251"/>
            <a:ext cx="5764596" cy="730533"/>
            <a:chOff x="964134" y="742057"/>
            <a:chExt cx="5764596" cy="730533"/>
          </a:xfrm>
        </p:grpSpPr>
        <p:sp>
          <p:nvSpPr>
            <p:cNvPr id="7" name="角丸四角形 6"/>
            <p:cNvSpPr/>
            <p:nvPr/>
          </p:nvSpPr>
          <p:spPr>
            <a:xfrm>
              <a:off x="964134" y="742057"/>
              <a:ext cx="5764596" cy="7305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116296" y="764704"/>
              <a:ext cx="55691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≫</a:t>
              </a:r>
              <a:r>
                <a:rPr kumimoji="1" lang="en-US" altLang="ja-JP" sz="2000" dirty="0" smtClean="0"/>
                <a:t>1979</a:t>
              </a:r>
              <a:r>
                <a:rPr kumimoji="1" lang="ja-JP" altLang="en-US" sz="2000" dirty="0" smtClean="0"/>
                <a:t>～</a:t>
              </a:r>
              <a:r>
                <a:rPr kumimoji="1" lang="en-US" altLang="ja-JP" sz="2000" dirty="0" smtClean="0"/>
                <a:t>2011</a:t>
              </a:r>
              <a:r>
                <a:rPr kumimoji="1" lang="ja-JP" altLang="en-US" sz="2000" dirty="0" smtClean="0"/>
                <a:t>年</a:t>
              </a:r>
              <a:r>
                <a:rPr kumimoji="1" lang="en-US" altLang="ja-JP" sz="2000" dirty="0" smtClean="0"/>
                <a:t>9</a:t>
              </a:r>
              <a:r>
                <a:rPr kumimoji="1" lang="ja-JP" altLang="en-US" sz="2000" dirty="0" smtClean="0"/>
                <a:t>月の北極海氷密接度時系列を，</a:t>
              </a:r>
              <a:endParaRPr kumimoji="1" lang="en-US" altLang="ja-JP" sz="2000" dirty="0" smtClean="0"/>
            </a:p>
            <a:p>
              <a:r>
                <a:rPr kumimoji="1" lang="ja-JP" altLang="en-US" sz="2000" dirty="0" smtClean="0"/>
                <a:t>    </a:t>
              </a:r>
              <a:r>
                <a:rPr lang="en-US" altLang="ja-JP" sz="2000" dirty="0"/>
                <a:t>9</a:t>
              </a:r>
              <a:r>
                <a:rPr kumimoji="1" lang="ja-JP" altLang="en-US" sz="2000" dirty="0" smtClean="0"/>
                <a:t>月平均の風の場に回帰した</a:t>
              </a:r>
              <a:endParaRPr kumimoji="1" lang="ja-JP" altLang="en-US" sz="200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989517" y="3563724"/>
            <a:ext cx="17822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C</a:t>
            </a:r>
            <a:r>
              <a:rPr kumimoji="1" lang="en-US" altLang="ja-JP" b="1" dirty="0" smtClean="0"/>
              <a:t>  </a:t>
            </a:r>
            <a:r>
              <a:rPr kumimoji="1" lang="en-US" altLang="ja-JP" b="1" dirty="0" err="1" smtClean="0"/>
              <a:t>miroc_medres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39952" y="3563724"/>
            <a:ext cx="11807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J</a:t>
            </a:r>
            <a:r>
              <a:rPr lang="en-US" altLang="ja-JP" b="1" dirty="0" smtClean="0"/>
              <a:t>  gfdl2_0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58" y="4238088"/>
            <a:ext cx="468185" cy="13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7070921" y="3563724"/>
            <a:ext cx="12304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K</a:t>
            </a:r>
            <a:r>
              <a:rPr lang="en-US" altLang="ja-JP" b="1" dirty="0" smtClean="0"/>
              <a:t>  gfdl2_1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1" y="3928991"/>
            <a:ext cx="2900288" cy="291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01" y="6634839"/>
            <a:ext cx="478549" cy="13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1" y="3955618"/>
            <a:ext cx="2900266" cy="291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39" y="6678312"/>
            <a:ext cx="468185" cy="13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30" y="3937402"/>
            <a:ext cx="2947982" cy="294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4" y="6682151"/>
            <a:ext cx="468185" cy="13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1665" y="2803351"/>
            <a:ext cx="4572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01484" y="6444044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(m)</a:t>
            </a:r>
            <a:endParaRPr kumimoji="1" lang="en-US" altLang="ja-JP" dirty="0" smtClean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98925" y="692696"/>
            <a:ext cx="2240827" cy="2170693"/>
            <a:chOff x="98925" y="754251"/>
            <a:chExt cx="4914900" cy="493395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5" y="754251"/>
              <a:ext cx="4914900" cy="493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139952" y="5260941"/>
              <a:ext cx="7524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テキスト ボックス 32"/>
          <p:cNvSpPr txBox="1"/>
          <p:nvPr/>
        </p:nvSpPr>
        <p:spPr>
          <a:xfrm>
            <a:off x="323235" y="2852936"/>
            <a:ext cx="180049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観測値の大気場</a:t>
            </a:r>
            <a:endParaRPr kumimoji="1"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2537124" y="1652607"/>
            <a:ext cx="6427364" cy="1384995"/>
            <a:chOff x="539553" y="5356373"/>
            <a:chExt cx="6974589" cy="1384995"/>
          </a:xfrm>
        </p:grpSpPr>
        <p:sp>
          <p:nvSpPr>
            <p:cNvPr id="35" name="正方形/長方形 34"/>
            <p:cNvSpPr/>
            <p:nvPr/>
          </p:nvSpPr>
          <p:spPr>
            <a:xfrm>
              <a:off x="539553" y="5373215"/>
              <a:ext cx="6974589" cy="1368153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67848" y="5356373"/>
              <a:ext cx="669213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モデル</a:t>
              </a:r>
              <a:r>
                <a:rPr lang="en-US" altLang="ja-JP" sz="2400" dirty="0" smtClean="0"/>
                <a:t>C</a:t>
              </a:r>
              <a:r>
                <a:rPr lang="ja-JP" altLang="en-US" sz="2400" dirty="0" smtClean="0"/>
                <a:t>と</a:t>
              </a:r>
              <a:r>
                <a:rPr lang="en-US" altLang="ja-JP" sz="2400" dirty="0" smtClean="0"/>
                <a:t>J</a:t>
              </a:r>
              <a:r>
                <a:rPr lang="ja-JP" altLang="en-US" sz="2400" dirty="0" smtClean="0"/>
                <a:t>で，北極上で</a:t>
              </a:r>
              <a:r>
                <a:rPr lang="ja-JP" altLang="en-US" sz="2800" b="1" dirty="0" smtClean="0"/>
                <a:t>北極海を横断し，</a:t>
              </a:r>
              <a:endParaRPr lang="en-US" altLang="ja-JP" sz="2800" b="1" dirty="0" smtClean="0"/>
            </a:p>
            <a:p>
              <a:r>
                <a:rPr lang="ja-JP" altLang="en-US" sz="2800" b="1" dirty="0" smtClean="0"/>
                <a:t>フラム海峡</a:t>
              </a:r>
              <a:r>
                <a:rPr lang="ja-JP" altLang="en-US" sz="2800" b="1" dirty="0"/>
                <a:t>へ</a:t>
              </a:r>
              <a:r>
                <a:rPr lang="ja-JP" altLang="en-US" sz="2800" b="1" dirty="0" smtClean="0"/>
                <a:t>海氷を押し流す風の向き</a:t>
              </a:r>
              <a:r>
                <a:rPr lang="ja-JP" altLang="en-US" sz="2400" dirty="0" smtClean="0"/>
                <a:t>，</a:t>
              </a:r>
              <a:endParaRPr lang="en-US" altLang="ja-JP" sz="2400" dirty="0" smtClean="0"/>
            </a:p>
            <a:p>
              <a:r>
                <a:rPr kumimoji="1" lang="ja-JP" altLang="en-US" sz="2800" b="1" dirty="0" smtClean="0"/>
                <a:t>北極海上に低気圧性循環</a:t>
              </a:r>
              <a:r>
                <a:rPr kumimoji="1" lang="ja-JP" altLang="en-US" sz="2400" dirty="0" smtClean="0"/>
                <a:t>がみられた </a:t>
              </a:r>
              <a:endParaRPr kumimoji="1" lang="ja-JP" altLang="en-US" sz="2400" dirty="0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8878826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8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888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4445" y="-27384"/>
            <a:ext cx="6219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結果 </a:t>
            </a:r>
            <a:r>
              <a:rPr lang="en-US" altLang="ja-JP" sz="4400" b="1" dirty="0" smtClean="0"/>
              <a:t>-</a:t>
            </a:r>
            <a:r>
              <a:rPr lang="ja-JP" altLang="en-US" sz="4400" b="1" dirty="0" smtClean="0"/>
              <a:t>将来気候</a:t>
            </a:r>
            <a:r>
              <a:rPr lang="en-US" altLang="ja-JP" sz="4400" dirty="0" smtClean="0"/>
              <a:t>【6,7,8</a:t>
            </a:r>
            <a:r>
              <a:rPr lang="ja-JP" altLang="en-US" sz="3600" b="1" dirty="0" smtClean="0"/>
              <a:t>月</a:t>
            </a:r>
            <a:r>
              <a:rPr lang="en-US" altLang="ja-JP" sz="4400" dirty="0" smtClean="0"/>
              <a:t>】</a:t>
            </a:r>
            <a:r>
              <a:rPr lang="en-US" altLang="ja-JP" sz="4400" b="1" dirty="0" smtClean="0"/>
              <a:t>-</a:t>
            </a:r>
            <a:endParaRPr lang="en-US" altLang="ja-JP" sz="4400" b="1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187624" y="742057"/>
            <a:ext cx="6692736" cy="730533"/>
            <a:chOff x="964133" y="742057"/>
            <a:chExt cx="6692736" cy="730533"/>
          </a:xfrm>
        </p:grpSpPr>
        <p:sp>
          <p:nvSpPr>
            <p:cNvPr id="4" name="角丸四角形 3"/>
            <p:cNvSpPr/>
            <p:nvPr/>
          </p:nvSpPr>
          <p:spPr>
            <a:xfrm>
              <a:off x="964133" y="742057"/>
              <a:ext cx="6692735" cy="7305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116296" y="764704"/>
              <a:ext cx="65405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≫</a:t>
              </a:r>
              <a:r>
                <a:rPr lang="en-US" altLang="ja-JP" sz="2000" dirty="0" smtClean="0"/>
                <a:t>2040</a:t>
              </a:r>
              <a:r>
                <a:rPr lang="ja-JP" altLang="en-US" sz="2000" dirty="0" smtClean="0"/>
                <a:t>～</a:t>
              </a:r>
              <a:r>
                <a:rPr lang="en-US" altLang="ja-JP" sz="2000" dirty="0" smtClean="0"/>
                <a:t>2050</a:t>
              </a:r>
              <a:r>
                <a:rPr lang="ja-JP" altLang="en-US" sz="2000" dirty="0" smtClean="0"/>
                <a:t>年</a:t>
              </a:r>
              <a:r>
                <a:rPr lang="en-US" altLang="ja-JP" sz="2000" dirty="0" smtClean="0"/>
                <a:t>6,7,8</a:t>
              </a:r>
              <a:r>
                <a:rPr lang="ja-JP" altLang="en-US" sz="2000" dirty="0" smtClean="0"/>
                <a:t>月の平均の風，海氷厚から，</a:t>
              </a:r>
              <a:endParaRPr lang="en-US" altLang="ja-JP" sz="2000" dirty="0" smtClean="0"/>
            </a:p>
            <a:p>
              <a:r>
                <a:rPr lang="ja-JP" altLang="en-US" sz="2000" dirty="0" smtClean="0"/>
                <a:t>　  </a:t>
              </a:r>
              <a:r>
                <a:rPr lang="en-US" altLang="ja-JP" sz="2000" dirty="0" smtClean="0"/>
                <a:t>1979</a:t>
              </a:r>
              <a:r>
                <a:rPr lang="ja-JP" altLang="en-US" sz="2000" dirty="0" smtClean="0"/>
                <a:t>～</a:t>
              </a:r>
              <a:r>
                <a:rPr lang="en-US" altLang="ja-JP" sz="2000" dirty="0" smtClean="0"/>
                <a:t>2011</a:t>
              </a:r>
              <a:r>
                <a:rPr lang="ja-JP" altLang="en-US" sz="2000" dirty="0" smtClean="0"/>
                <a:t>年</a:t>
              </a:r>
              <a:r>
                <a:rPr lang="en-US" altLang="ja-JP" sz="2000" dirty="0" smtClean="0"/>
                <a:t>6,7,8</a:t>
              </a:r>
              <a:r>
                <a:rPr lang="ja-JP" altLang="en-US" sz="2000" dirty="0" smtClean="0"/>
                <a:t>月の平均の風，海氷厚を引いた結果</a:t>
              </a:r>
              <a:endParaRPr kumimoji="1" lang="en-US" altLang="ja-JP" sz="2000" dirty="0" smtClean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19" y="1144252"/>
            <a:ext cx="735189" cy="37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575120" y="1628800"/>
            <a:ext cx="8605392" cy="2891033"/>
            <a:chOff x="575120" y="1628800"/>
            <a:chExt cx="8605392" cy="289103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75120" y="1628800"/>
              <a:ext cx="2844752" cy="2891032"/>
              <a:chOff x="2900363" y="1757363"/>
              <a:chExt cx="3343275" cy="3343275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0363" y="1757363"/>
                <a:ext cx="3343275" cy="334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580112" y="4797152"/>
                <a:ext cx="542925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グループ化 6"/>
            <p:cNvGrpSpPr/>
            <p:nvPr/>
          </p:nvGrpSpPr>
          <p:grpSpPr>
            <a:xfrm>
              <a:off x="3347864" y="1628800"/>
              <a:ext cx="2926477" cy="2891032"/>
              <a:chOff x="3517731" y="1618088"/>
              <a:chExt cx="2954670" cy="2963040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7731" y="1618088"/>
                <a:ext cx="2954670" cy="2963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982240" y="4314960"/>
                <a:ext cx="461968" cy="194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480" y="1628801"/>
              <a:ext cx="2891032" cy="2891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0944" y="4293096"/>
            <a:ext cx="457560" cy="18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7229967" y="4509120"/>
            <a:ext cx="12304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K</a:t>
            </a:r>
            <a:r>
              <a:rPr lang="en-US" altLang="ja-JP" b="1" dirty="0" smtClean="0"/>
              <a:t>  gfdl2_1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678934" y="5174034"/>
            <a:ext cx="7943026" cy="1368153"/>
            <a:chOff x="539552" y="5373215"/>
            <a:chExt cx="7943026" cy="1368153"/>
          </a:xfrm>
        </p:grpSpPr>
        <p:sp>
          <p:nvSpPr>
            <p:cNvPr id="23" name="正方形/長方形 22"/>
            <p:cNvSpPr/>
            <p:nvPr/>
          </p:nvSpPr>
          <p:spPr>
            <a:xfrm>
              <a:off x="539552" y="5373215"/>
              <a:ext cx="7853506" cy="1368153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44186" y="5452188"/>
              <a:ext cx="793839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◆</a:t>
              </a:r>
              <a:r>
                <a:rPr lang="ja-JP" altLang="en-US" sz="2400" dirty="0"/>
                <a:t>海</a:t>
              </a:r>
              <a:r>
                <a:rPr lang="ja-JP" altLang="en-US" sz="2400" dirty="0" smtClean="0"/>
                <a:t>氷の減少が大きいモデル</a:t>
              </a:r>
              <a:r>
                <a:rPr lang="en-US" altLang="ja-JP" sz="2400" dirty="0" smtClean="0"/>
                <a:t>C</a:t>
              </a:r>
              <a:r>
                <a:rPr lang="ja-JP" altLang="en-US" sz="2400" dirty="0" smtClean="0"/>
                <a:t>では，現在気候でも見られた</a:t>
              </a:r>
              <a:endParaRPr lang="en-US" altLang="ja-JP" sz="2400" dirty="0" smtClean="0"/>
            </a:p>
            <a:p>
              <a:r>
                <a:rPr kumimoji="1" lang="ja-JP" altLang="en-US" sz="2400" dirty="0" smtClean="0"/>
                <a:t>フラム海峡で大西洋に向かう風の場が効いた可能性．</a:t>
              </a:r>
              <a:endParaRPr kumimoji="1" lang="en-US" altLang="ja-JP" sz="2400" dirty="0" smtClean="0"/>
            </a:p>
            <a:p>
              <a:r>
                <a:rPr lang="ja-JP" altLang="en-US" sz="2400" dirty="0" smtClean="0"/>
                <a:t>◆モデル</a:t>
              </a:r>
              <a:r>
                <a:rPr lang="en-US" altLang="ja-JP" sz="2400" dirty="0" smtClean="0"/>
                <a:t>J,K</a:t>
              </a:r>
              <a:r>
                <a:rPr lang="ja-JP" altLang="en-US" sz="2400" dirty="0" smtClean="0"/>
                <a:t>では他の要因で海氷が減少</a:t>
              </a:r>
              <a:r>
                <a:rPr kumimoji="1" lang="ja-JP" altLang="en-US" sz="2400" dirty="0" smtClean="0"/>
                <a:t> </a:t>
              </a:r>
              <a:endParaRPr kumimoji="1" lang="ja-JP" altLang="en-US" sz="24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4283968" y="4509120"/>
            <a:ext cx="11807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J</a:t>
            </a:r>
            <a:r>
              <a:rPr lang="en-US" altLang="ja-JP" b="1" dirty="0" smtClean="0"/>
              <a:t>  gfdl2_0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5616" y="4509120"/>
            <a:ext cx="17822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C</a:t>
            </a:r>
            <a:r>
              <a:rPr kumimoji="1" lang="en-US" altLang="ja-JP" b="1" dirty="0" smtClean="0"/>
              <a:t>  </a:t>
            </a:r>
            <a:r>
              <a:rPr kumimoji="1" lang="en-US" altLang="ja-JP" b="1" dirty="0" err="1" smtClean="0"/>
              <a:t>miroc_medres</a:t>
            </a:r>
            <a:endParaRPr kumimoji="1" lang="ja-JP" altLang="en-US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457183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(m)</a:t>
            </a:r>
            <a:endParaRPr kumimoji="1" lang="en-US" altLang="ja-JP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9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2345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1117</Words>
  <Application>Microsoft Office PowerPoint</Application>
  <PresentationFormat>画面に合わせる (4:3)</PresentationFormat>
  <Paragraphs>295</Paragraphs>
  <Slides>15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honami</dc:creator>
  <cp:lastModifiedBy>honami</cp:lastModifiedBy>
  <cp:revision>75</cp:revision>
  <cp:lastPrinted>2013-02-15T00:26:37Z</cp:lastPrinted>
  <dcterms:created xsi:type="dcterms:W3CDTF">2013-02-12T10:56:33Z</dcterms:created>
  <dcterms:modified xsi:type="dcterms:W3CDTF">2013-02-15T03:24:54Z</dcterms:modified>
</cp:coreProperties>
</file>