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58" r:id="rId3"/>
    <p:sldId id="259" r:id="rId4"/>
    <p:sldId id="260" r:id="rId5"/>
    <p:sldId id="261" r:id="rId6"/>
    <p:sldId id="262" r:id="rId7"/>
    <p:sldId id="263" r:id="rId8"/>
    <p:sldId id="283" r:id="rId9"/>
    <p:sldId id="284" r:id="rId10"/>
    <p:sldId id="285" r:id="rId11"/>
    <p:sldId id="281" r:id="rId12"/>
    <p:sldId id="270" r:id="rId13"/>
    <p:sldId id="273" r:id="rId14"/>
    <p:sldId id="268" r:id="rId15"/>
    <p:sldId id="265" r:id="rId16"/>
    <p:sldId id="269" r:id="rId17"/>
    <p:sldId id="271" r:id="rId18"/>
    <p:sldId id="275" r:id="rId19"/>
    <p:sldId id="276" r:id="rId20"/>
    <p:sldId id="277" r:id="rId21"/>
    <p:sldId id="278" r:id="rId22"/>
    <p:sldId id="279" r:id="rId23"/>
    <p:sldId id="280" r:id="rId24"/>
    <p:sldId id="282" r:id="rId25"/>
    <p:sldId id="272" r:id="rId26"/>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6D6B"/>
    <a:srgbClr val="FBE961"/>
    <a:srgbClr val="FAE22E"/>
    <a:srgbClr val="B9CDE5"/>
    <a:srgbClr val="FFCC29"/>
    <a:srgbClr val="FFC000"/>
    <a:srgbClr val="4BACC6"/>
    <a:srgbClr val="C0504D"/>
    <a:srgbClr val="F36447"/>
    <a:srgbClr val="F35A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87" autoAdjust="0"/>
  </p:normalViewPr>
  <p:slideViewPr>
    <p:cSldViewPr>
      <p:cViewPr varScale="1">
        <p:scale>
          <a:sx n="109" d="100"/>
          <a:sy n="109" d="100"/>
        </p:scale>
        <p:origin x="-103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ki\Documents\&#30740;&#31350;&#23460;\&#21330;&#26989;&#30740;&#31350;\&#30330;&#34920;\&#20462;&#35542;&#30330;&#34920;\INDE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793927913409386E-2"/>
          <c:y val="3.8965564876078329E-2"/>
          <c:w val="0.95171621500633785"/>
          <c:h val="0.94626729735008175"/>
        </c:manualLayout>
      </c:layout>
      <c:lineChart>
        <c:grouping val="standard"/>
        <c:varyColors val="0"/>
        <c:ser>
          <c:idx val="0"/>
          <c:order val="0"/>
          <c:tx>
            <c:v>NAO+WP</c:v>
          </c:tx>
          <c:marker>
            <c:symbol val="none"/>
          </c:marker>
          <c:cat>
            <c:numRef>
              <c:f>Sheet1!$A$2:$A$53</c:f>
              <c:numCache>
                <c:formatCode>General</c:formatCode>
                <c:ptCount val="5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numCache>
            </c:numRef>
          </c:cat>
          <c:val>
            <c:numRef>
              <c:f>Sheet1!$C$2:$C$53</c:f>
              <c:numCache>
                <c:formatCode>General</c:formatCode>
                <c:ptCount val="52"/>
                <c:pt idx="0">
                  <c:v>1.0920000000000001</c:v>
                </c:pt>
                <c:pt idx="1">
                  <c:v>-1.3260000000000001</c:v>
                </c:pt>
                <c:pt idx="2">
                  <c:v>-0.443</c:v>
                </c:pt>
                <c:pt idx="3">
                  <c:v>-1.08</c:v>
                </c:pt>
                <c:pt idx="4">
                  <c:v>2.8000000000000001E-2</c:v>
                </c:pt>
                <c:pt idx="5">
                  <c:v>0.627</c:v>
                </c:pt>
                <c:pt idx="6">
                  <c:v>0.90800000000000003</c:v>
                </c:pt>
                <c:pt idx="7">
                  <c:v>-0.50800000000000001</c:v>
                </c:pt>
                <c:pt idx="8">
                  <c:v>-0.51800000000000002</c:v>
                </c:pt>
                <c:pt idx="9">
                  <c:v>0.318</c:v>
                </c:pt>
                <c:pt idx="10">
                  <c:v>-0.73099999999999998</c:v>
                </c:pt>
                <c:pt idx="11">
                  <c:v>0.35099999999999998</c:v>
                </c:pt>
                <c:pt idx="12">
                  <c:v>0.39300000000000002</c:v>
                </c:pt>
                <c:pt idx="13">
                  <c:v>0.77300000000000002</c:v>
                </c:pt>
                <c:pt idx="14">
                  <c:v>1.4370000000000001</c:v>
                </c:pt>
                <c:pt idx="15">
                  <c:v>1.0309999999999999</c:v>
                </c:pt>
                <c:pt idx="16">
                  <c:v>-0.95799999999999996</c:v>
                </c:pt>
                <c:pt idx="17">
                  <c:v>-0.94699999999999995</c:v>
                </c:pt>
                <c:pt idx="18">
                  <c:v>-2.2320000000000002</c:v>
                </c:pt>
                <c:pt idx="19">
                  <c:v>1.034</c:v>
                </c:pt>
                <c:pt idx="20">
                  <c:v>0.55700000000000005</c:v>
                </c:pt>
                <c:pt idx="21">
                  <c:v>-0.91</c:v>
                </c:pt>
                <c:pt idx="22">
                  <c:v>1.29</c:v>
                </c:pt>
                <c:pt idx="23">
                  <c:v>0.109</c:v>
                </c:pt>
                <c:pt idx="24">
                  <c:v>0.79300000000000004</c:v>
                </c:pt>
                <c:pt idx="25">
                  <c:v>-0.45600000000000002</c:v>
                </c:pt>
                <c:pt idx="26">
                  <c:v>0.23100000000000001</c:v>
                </c:pt>
                <c:pt idx="27">
                  <c:v>-0.73499999999999999</c:v>
                </c:pt>
                <c:pt idx="28">
                  <c:v>1.1639999999999999</c:v>
                </c:pt>
                <c:pt idx="29">
                  <c:v>-1.1890000000000001</c:v>
                </c:pt>
                <c:pt idx="30">
                  <c:v>0.55800000000000005</c:v>
                </c:pt>
                <c:pt idx="31">
                  <c:v>0.66</c:v>
                </c:pt>
                <c:pt idx="32">
                  <c:v>0.42299999999999999</c:v>
                </c:pt>
                <c:pt idx="33">
                  <c:v>0.97699999999999998</c:v>
                </c:pt>
                <c:pt idx="34">
                  <c:v>1.139</c:v>
                </c:pt>
                <c:pt idx="35">
                  <c:v>-1.329</c:v>
                </c:pt>
                <c:pt idx="36">
                  <c:v>-1.5149999999999999</c:v>
                </c:pt>
                <c:pt idx="37">
                  <c:v>-0.76500000000000001</c:v>
                </c:pt>
                <c:pt idx="38">
                  <c:v>0.44900000000000001</c:v>
                </c:pt>
                <c:pt idx="39">
                  <c:v>1.07</c:v>
                </c:pt>
                <c:pt idx="40">
                  <c:v>-1.0940000000000001</c:v>
                </c:pt>
                <c:pt idx="41">
                  <c:v>-0.97099999999999997</c:v>
                </c:pt>
                <c:pt idx="42">
                  <c:v>-1.2270000000000001</c:v>
                </c:pt>
                <c:pt idx="43">
                  <c:v>0.223</c:v>
                </c:pt>
                <c:pt idx="44">
                  <c:v>2.073</c:v>
                </c:pt>
                <c:pt idx="45">
                  <c:v>-0.38600000000000001</c:v>
                </c:pt>
                <c:pt idx="46">
                  <c:v>0.38600000000000001</c:v>
                </c:pt>
                <c:pt idx="47">
                  <c:v>7.0999999999999994E-2</c:v>
                </c:pt>
                <c:pt idx="48">
                  <c:v>0.57699999999999996</c:v>
                </c:pt>
                <c:pt idx="49">
                  <c:v>-1.6879999999999999</c:v>
                </c:pt>
                <c:pt idx="50">
                  <c:v>-1.5629999999999999</c:v>
                </c:pt>
                <c:pt idx="51">
                  <c:v>1.825</c:v>
                </c:pt>
              </c:numCache>
            </c:numRef>
          </c:val>
          <c:smooth val="0"/>
        </c:ser>
        <c:ser>
          <c:idx val="1"/>
          <c:order val="1"/>
          <c:tx>
            <c:v>NAO+WP+ENSO</c:v>
          </c:tx>
          <c:marker>
            <c:symbol val="none"/>
          </c:marker>
          <c:val>
            <c:numRef>
              <c:f>Sheet1!$D$2:$D$53</c:f>
              <c:numCache>
                <c:formatCode>General</c:formatCode>
                <c:ptCount val="52"/>
                <c:pt idx="0">
                  <c:v>1.17</c:v>
                </c:pt>
                <c:pt idx="1">
                  <c:v>0.84199999999999997</c:v>
                </c:pt>
                <c:pt idx="2">
                  <c:v>-0.61299999999999999</c:v>
                </c:pt>
                <c:pt idx="3">
                  <c:v>1.2709999999999999</c:v>
                </c:pt>
                <c:pt idx="4">
                  <c:v>-1.014</c:v>
                </c:pt>
                <c:pt idx="5">
                  <c:v>0.75600000000000001</c:v>
                </c:pt>
                <c:pt idx="6">
                  <c:v>0.96099999999999997</c:v>
                </c:pt>
                <c:pt idx="7">
                  <c:v>-0.55600000000000005</c:v>
                </c:pt>
                <c:pt idx="8">
                  <c:v>-0.437</c:v>
                </c:pt>
                <c:pt idx="9">
                  <c:v>1</c:v>
                </c:pt>
                <c:pt idx="10">
                  <c:v>0.91800000000000004</c:v>
                </c:pt>
                <c:pt idx="11">
                  <c:v>-1.4350000000000001</c:v>
                </c:pt>
                <c:pt idx="12">
                  <c:v>1.754</c:v>
                </c:pt>
                <c:pt idx="13">
                  <c:v>0.71499999999999997</c:v>
                </c:pt>
                <c:pt idx="14">
                  <c:v>1.8360000000000001</c:v>
                </c:pt>
                <c:pt idx="15">
                  <c:v>6.7000000000000004E-2</c:v>
                </c:pt>
                <c:pt idx="16">
                  <c:v>-0.45500000000000002</c:v>
                </c:pt>
                <c:pt idx="17">
                  <c:v>-0.55900000000000005</c:v>
                </c:pt>
                <c:pt idx="18">
                  <c:v>-0.74099999999999999</c:v>
                </c:pt>
                <c:pt idx="19">
                  <c:v>0.88600000000000001</c:v>
                </c:pt>
                <c:pt idx="20">
                  <c:v>-0.38</c:v>
                </c:pt>
                <c:pt idx="21">
                  <c:v>-1.931</c:v>
                </c:pt>
                <c:pt idx="22">
                  <c:v>0.55400000000000005</c:v>
                </c:pt>
                <c:pt idx="23">
                  <c:v>0.76100000000000001</c:v>
                </c:pt>
                <c:pt idx="24">
                  <c:v>0.61299999999999999</c:v>
                </c:pt>
                <c:pt idx="25">
                  <c:v>-0.95599999999999996</c:v>
                </c:pt>
                <c:pt idx="26">
                  <c:v>-1.528</c:v>
                </c:pt>
                <c:pt idx="27">
                  <c:v>1.05</c:v>
                </c:pt>
                <c:pt idx="28">
                  <c:v>0.36299999999999999</c:v>
                </c:pt>
                <c:pt idx="29">
                  <c:v>-0.63500000000000001</c:v>
                </c:pt>
                <c:pt idx="30">
                  <c:v>-1.1599999999999999</c:v>
                </c:pt>
                <c:pt idx="31">
                  <c:v>-0.22700000000000001</c:v>
                </c:pt>
                <c:pt idx="32">
                  <c:v>-0.81</c:v>
                </c:pt>
                <c:pt idx="33">
                  <c:v>-1.1359999999999999</c:v>
                </c:pt>
                <c:pt idx="34">
                  <c:v>0.79500000000000004</c:v>
                </c:pt>
                <c:pt idx="35">
                  <c:v>0.27100000000000002</c:v>
                </c:pt>
                <c:pt idx="36">
                  <c:v>-2.4350000000000001</c:v>
                </c:pt>
                <c:pt idx="37">
                  <c:v>7.3999999999999996E-2</c:v>
                </c:pt>
                <c:pt idx="38">
                  <c:v>1.103</c:v>
                </c:pt>
                <c:pt idx="39">
                  <c:v>0.44600000000000001</c:v>
                </c:pt>
                <c:pt idx="40">
                  <c:v>5.0999999999999997E-2</c:v>
                </c:pt>
                <c:pt idx="41">
                  <c:v>-1.3140000000000001</c:v>
                </c:pt>
                <c:pt idx="42">
                  <c:v>-0.89700000000000002</c:v>
                </c:pt>
                <c:pt idx="43">
                  <c:v>-0.876</c:v>
                </c:pt>
                <c:pt idx="44">
                  <c:v>1.1439999999999999</c:v>
                </c:pt>
                <c:pt idx="45">
                  <c:v>-1.581</c:v>
                </c:pt>
                <c:pt idx="46">
                  <c:v>0.79200000000000004</c:v>
                </c:pt>
                <c:pt idx="47">
                  <c:v>0.19700000000000001</c:v>
                </c:pt>
                <c:pt idx="48">
                  <c:v>-0.85199999999999998</c:v>
                </c:pt>
                <c:pt idx="49">
                  <c:v>1.4179999999999999</c:v>
                </c:pt>
                <c:pt idx="50">
                  <c:v>0.38900000000000001</c:v>
                </c:pt>
                <c:pt idx="51">
                  <c:v>0.32900000000000001</c:v>
                </c:pt>
              </c:numCache>
            </c:numRef>
          </c:val>
          <c:smooth val="0"/>
        </c:ser>
        <c:ser>
          <c:idx val="2"/>
          <c:order val="2"/>
          <c:tx>
            <c:v>WP</c:v>
          </c:tx>
          <c:marker>
            <c:symbol val="none"/>
          </c:marker>
          <c:val>
            <c:numRef>
              <c:f>Sheet1!$B$3:$B$54</c:f>
              <c:numCache>
                <c:formatCode>General</c:formatCode>
                <c:ptCount val="52"/>
                <c:pt idx="0">
                  <c:v>1.913</c:v>
                </c:pt>
                <c:pt idx="1">
                  <c:v>-0.11799999999999999</c:v>
                </c:pt>
                <c:pt idx="2">
                  <c:v>-0.59899999999999998</c:v>
                </c:pt>
                <c:pt idx="3">
                  <c:v>0.193</c:v>
                </c:pt>
                <c:pt idx="4">
                  <c:v>-0.72</c:v>
                </c:pt>
                <c:pt idx="5">
                  <c:v>1.351</c:v>
                </c:pt>
                <c:pt idx="6">
                  <c:v>0.13900000000000001</c:v>
                </c:pt>
                <c:pt idx="7">
                  <c:v>-1.1830000000000001</c:v>
                </c:pt>
                <c:pt idx="8">
                  <c:v>-0.12</c:v>
                </c:pt>
                <c:pt idx="9">
                  <c:v>-0.159</c:v>
                </c:pt>
                <c:pt idx="10">
                  <c:v>-0.53900000000000003</c:v>
                </c:pt>
                <c:pt idx="11">
                  <c:v>-0.67100000000000004</c:v>
                </c:pt>
                <c:pt idx="12">
                  <c:v>-9.4E-2</c:v>
                </c:pt>
                <c:pt idx="13">
                  <c:v>0.249</c:v>
                </c:pt>
                <c:pt idx="14">
                  <c:v>0.59299999999999997</c:v>
                </c:pt>
                <c:pt idx="15">
                  <c:v>0.97499999999999998</c:v>
                </c:pt>
                <c:pt idx="16">
                  <c:v>-6.8000000000000005E-2</c:v>
                </c:pt>
                <c:pt idx="17">
                  <c:v>-2.0190000000000001</c:v>
                </c:pt>
                <c:pt idx="18">
                  <c:v>-0.69299999999999995</c:v>
                </c:pt>
                <c:pt idx="19">
                  <c:v>2.4460000000000002</c:v>
                </c:pt>
                <c:pt idx="20">
                  <c:v>-1.5</c:v>
                </c:pt>
                <c:pt idx="21">
                  <c:v>-1.343</c:v>
                </c:pt>
                <c:pt idx="22">
                  <c:v>0.61299999999999999</c:v>
                </c:pt>
                <c:pt idx="23">
                  <c:v>-0.84299999999999997</c:v>
                </c:pt>
                <c:pt idx="24">
                  <c:v>1.075</c:v>
                </c:pt>
                <c:pt idx="25">
                  <c:v>6.2E-2</c:v>
                </c:pt>
                <c:pt idx="26">
                  <c:v>-1.833</c:v>
                </c:pt>
                <c:pt idx="27">
                  <c:v>0.34200000000000003</c:v>
                </c:pt>
                <c:pt idx="28">
                  <c:v>1.292</c:v>
                </c:pt>
                <c:pt idx="29">
                  <c:v>-0.65800000000000003</c:v>
                </c:pt>
                <c:pt idx="30">
                  <c:v>-0.75</c:v>
                </c:pt>
                <c:pt idx="31">
                  <c:v>-0.16400000000000001</c:v>
                </c:pt>
                <c:pt idx="32">
                  <c:v>-1.036</c:v>
                </c:pt>
                <c:pt idx="33">
                  <c:v>-0.47599999999999998</c:v>
                </c:pt>
                <c:pt idx="34">
                  <c:v>1.24</c:v>
                </c:pt>
                <c:pt idx="35">
                  <c:v>-0.5</c:v>
                </c:pt>
                <c:pt idx="36">
                  <c:v>-1.46</c:v>
                </c:pt>
                <c:pt idx="37">
                  <c:v>-0.497</c:v>
                </c:pt>
                <c:pt idx="38">
                  <c:v>0.88200000000000001</c:v>
                </c:pt>
                <c:pt idx="39">
                  <c:v>0.91300000000000003</c:v>
                </c:pt>
                <c:pt idx="40">
                  <c:v>0.377</c:v>
                </c:pt>
                <c:pt idx="41">
                  <c:v>-0.54</c:v>
                </c:pt>
                <c:pt idx="42">
                  <c:v>-0.875</c:v>
                </c:pt>
                <c:pt idx="43">
                  <c:v>-9.5000000000000001E-2</c:v>
                </c:pt>
                <c:pt idx="44">
                  <c:v>2.2970000000000002</c:v>
                </c:pt>
                <c:pt idx="45">
                  <c:v>-0.98699999999999999</c:v>
                </c:pt>
                <c:pt idx="46">
                  <c:v>3.6999999999999998E-2</c:v>
                </c:pt>
                <c:pt idx="47">
                  <c:v>-0.84399999999999997</c:v>
                </c:pt>
                <c:pt idx="48">
                  <c:v>1.3280000000000001</c:v>
                </c:pt>
                <c:pt idx="49">
                  <c:v>1.4259999999999999</c:v>
                </c:pt>
                <c:pt idx="50">
                  <c:v>0.39</c:v>
                </c:pt>
                <c:pt idx="51">
                  <c:v>0.73299999999999998</c:v>
                </c:pt>
              </c:numCache>
            </c:numRef>
          </c:val>
          <c:smooth val="0"/>
        </c:ser>
        <c:dLbls>
          <c:showLegendKey val="0"/>
          <c:showVal val="0"/>
          <c:showCatName val="0"/>
          <c:showSerName val="0"/>
          <c:showPercent val="0"/>
          <c:showBubbleSize val="0"/>
        </c:dLbls>
        <c:marker val="1"/>
        <c:smooth val="0"/>
        <c:axId val="95914240"/>
        <c:axId val="95936512"/>
      </c:lineChart>
      <c:catAx>
        <c:axId val="95914240"/>
        <c:scaling>
          <c:orientation val="minMax"/>
        </c:scaling>
        <c:delete val="0"/>
        <c:axPos val="b"/>
        <c:numFmt formatCode="General" sourceLinked="1"/>
        <c:majorTickMark val="out"/>
        <c:minorTickMark val="none"/>
        <c:tickLblPos val="nextTo"/>
        <c:txPr>
          <a:bodyPr/>
          <a:lstStyle/>
          <a:p>
            <a:pPr>
              <a:defRPr sz="1400"/>
            </a:pPr>
            <a:endParaRPr lang="ja-JP"/>
          </a:p>
        </c:txPr>
        <c:crossAx val="95936512"/>
        <c:crosses val="autoZero"/>
        <c:auto val="1"/>
        <c:lblAlgn val="ctr"/>
        <c:lblOffset val="100"/>
        <c:noMultiLvlLbl val="0"/>
      </c:catAx>
      <c:valAx>
        <c:axId val="95936512"/>
        <c:scaling>
          <c:orientation val="minMax"/>
        </c:scaling>
        <c:delete val="0"/>
        <c:axPos val="l"/>
        <c:majorGridlines/>
        <c:numFmt formatCode="General" sourceLinked="1"/>
        <c:majorTickMark val="out"/>
        <c:minorTickMark val="none"/>
        <c:tickLblPos val="nextTo"/>
        <c:txPr>
          <a:bodyPr/>
          <a:lstStyle/>
          <a:p>
            <a:pPr>
              <a:defRPr sz="1400" b="1"/>
            </a:pPr>
            <a:endParaRPr lang="ja-JP"/>
          </a:p>
        </c:txPr>
        <c:crossAx val="95914240"/>
        <c:crosses val="autoZero"/>
        <c:crossBetween val="between"/>
      </c:valAx>
    </c:plotArea>
    <c:legend>
      <c:legendPos val="r"/>
      <c:layout>
        <c:manualLayout>
          <c:xMode val="edge"/>
          <c:yMode val="edge"/>
          <c:x val="0.40941319498437917"/>
          <c:y val="6.170751342107645E-2"/>
          <c:w val="0.42006350548160071"/>
          <c:h val="0.13127341840890577"/>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FE822C4-4F2C-4C11-A087-3B45D36C7273}" type="datetimeFigureOut">
              <a:rPr kumimoji="1" lang="ja-JP" altLang="en-US" smtClean="0"/>
              <a:t>2013/2/14</a:t>
            </a:fld>
            <a:endParaRPr kumimoji="1" lang="ja-JP" altLang="en-US"/>
          </a:p>
        </p:txBody>
      </p:sp>
      <p:sp>
        <p:nvSpPr>
          <p:cNvPr id="4" name="フッター プレースホルダー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327FB0D3-4DB4-4FF8-A71C-0F6ED5730CB9}" type="slidenum">
              <a:rPr kumimoji="1" lang="ja-JP" altLang="en-US" smtClean="0"/>
              <a:t>‹#›</a:t>
            </a:fld>
            <a:endParaRPr kumimoji="1" lang="ja-JP" altLang="en-US"/>
          </a:p>
        </p:txBody>
      </p:sp>
    </p:spTree>
    <p:extLst>
      <p:ext uri="{BB962C8B-B14F-4D97-AF65-F5344CB8AC3E}">
        <p14:creationId xmlns:p14="http://schemas.microsoft.com/office/powerpoint/2010/main" val="877173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9E6495E-8E14-431E-B5A2-5B9441806D28}" type="datetimeFigureOut">
              <a:rPr kumimoji="1" lang="ja-JP" altLang="en-US" smtClean="0"/>
              <a:t>2013/2/14</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37657C-F5BA-4602-8069-B993D1F4E1A7}" type="slidenum">
              <a:rPr kumimoji="1" lang="ja-JP" altLang="en-US" smtClean="0"/>
              <a:t>‹#›</a:t>
            </a:fld>
            <a:endParaRPr kumimoji="1" lang="ja-JP" altLang="en-US"/>
          </a:p>
        </p:txBody>
      </p:sp>
    </p:spTree>
    <p:extLst>
      <p:ext uri="{BB962C8B-B14F-4D97-AF65-F5344CB8AC3E}">
        <p14:creationId xmlns:p14="http://schemas.microsoft.com/office/powerpoint/2010/main" val="2076193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a:t>
            </a:fld>
            <a:endParaRPr kumimoji="1" lang="ja-JP" altLang="en-US"/>
          </a:p>
        </p:txBody>
      </p:sp>
    </p:spTree>
    <p:extLst>
      <p:ext uri="{BB962C8B-B14F-4D97-AF65-F5344CB8AC3E}">
        <p14:creationId xmlns:p14="http://schemas.microsoft.com/office/powerpoint/2010/main" val="308707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10</a:t>
            </a:fld>
            <a:endParaRPr kumimoji="1" lang="ja-JP" altLang="en-US"/>
          </a:p>
        </p:txBody>
      </p:sp>
    </p:spTree>
    <p:extLst>
      <p:ext uri="{BB962C8B-B14F-4D97-AF65-F5344CB8AC3E}">
        <p14:creationId xmlns:p14="http://schemas.microsoft.com/office/powerpoint/2010/main" val="357591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11</a:t>
            </a:fld>
            <a:endParaRPr kumimoji="1" lang="ja-JP" altLang="en-US"/>
          </a:p>
        </p:txBody>
      </p:sp>
    </p:spTree>
    <p:extLst>
      <p:ext uri="{BB962C8B-B14F-4D97-AF65-F5344CB8AC3E}">
        <p14:creationId xmlns:p14="http://schemas.microsoft.com/office/powerpoint/2010/main" val="1306609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12</a:t>
            </a:fld>
            <a:endParaRPr kumimoji="1" lang="ja-JP" altLang="en-US"/>
          </a:p>
        </p:txBody>
      </p:sp>
    </p:spTree>
    <p:extLst>
      <p:ext uri="{BB962C8B-B14F-4D97-AF65-F5344CB8AC3E}">
        <p14:creationId xmlns:p14="http://schemas.microsoft.com/office/powerpoint/2010/main" val="108585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14</a:t>
            </a:fld>
            <a:endParaRPr kumimoji="1" lang="ja-JP" altLang="en-US"/>
          </a:p>
        </p:txBody>
      </p:sp>
    </p:spTree>
    <p:extLst>
      <p:ext uri="{BB962C8B-B14F-4D97-AF65-F5344CB8AC3E}">
        <p14:creationId xmlns:p14="http://schemas.microsoft.com/office/powerpoint/2010/main" val="408410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15</a:t>
            </a:fld>
            <a:endParaRPr kumimoji="1" lang="ja-JP" altLang="en-US"/>
          </a:p>
        </p:txBody>
      </p:sp>
    </p:spTree>
    <p:extLst>
      <p:ext uri="{BB962C8B-B14F-4D97-AF65-F5344CB8AC3E}">
        <p14:creationId xmlns:p14="http://schemas.microsoft.com/office/powerpoint/2010/main" val="48990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16</a:t>
            </a:fld>
            <a:endParaRPr kumimoji="1" lang="ja-JP" altLang="en-US"/>
          </a:p>
        </p:txBody>
      </p:sp>
    </p:spTree>
    <p:extLst>
      <p:ext uri="{BB962C8B-B14F-4D97-AF65-F5344CB8AC3E}">
        <p14:creationId xmlns:p14="http://schemas.microsoft.com/office/powerpoint/2010/main" val="149036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17</a:t>
            </a:fld>
            <a:endParaRPr kumimoji="1" lang="ja-JP" altLang="en-US"/>
          </a:p>
        </p:txBody>
      </p:sp>
    </p:spTree>
    <p:extLst>
      <p:ext uri="{BB962C8B-B14F-4D97-AF65-F5344CB8AC3E}">
        <p14:creationId xmlns:p14="http://schemas.microsoft.com/office/powerpoint/2010/main" val="3575919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dirty="0" smtClean="0"/>
              <a:t>ここで</a:t>
            </a:r>
            <a:r>
              <a:rPr lang="en-US" altLang="ja-JP" dirty="0" smtClean="0"/>
              <a:t>Coherency index</a:t>
            </a:r>
            <a:r>
              <a:rPr lang="ja-JP" altLang="en-US" dirty="0" smtClean="0"/>
              <a:t>は</a:t>
            </a:r>
            <a:r>
              <a:rPr lang="en-US" altLang="ja-JP" dirty="0" smtClean="0"/>
              <a:t>EOF</a:t>
            </a:r>
            <a:r>
              <a:rPr lang="ja-JP" altLang="en-US" dirty="0" smtClean="0"/>
              <a:t>１の固有ベクトルと対応する</a:t>
            </a:r>
            <a:r>
              <a:rPr lang="en-US" altLang="ja-JP" dirty="0" smtClean="0"/>
              <a:t>SVD1</a:t>
            </a:r>
            <a:r>
              <a:rPr lang="ja-JP" altLang="en-US" dirty="0" smtClean="0"/>
              <a:t>の特異値ベクトルの内積同士の積をとる事で得られる。</a:t>
            </a:r>
            <a:endParaRPr lang="en-US" altLang="ja-JP" dirty="0" smtClean="0"/>
          </a:p>
          <a:p>
            <a:pPr eaLnBrk="1" hangingPunct="1">
              <a:defRPr/>
            </a:pPr>
            <a:r>
              <a:rPr lang="ja-JP" altLang="en-US" dirty="0" smtClean="0"/>
              <a:t>得られたＣＩの意味するところは、ポジティブであれば、観測事実と同じように</a:t>
            </a:r>
            <a:r>
              <a:rPr lang="en-US" altLang="ja-JP" dirty="0" smtClean="0"/>
              <a:t>NAO</a:t>
            </a:r>
            <a:r>
              <a:rPr lang="ja-JP" altLang="en-US" dirty="0" smtClean="0"/>
              <a:t>の負位相の１年後にエルニーニョピークが発生する。</a:t>
            </a:r>
            <a:endParaRPr lang="en-US" altLang="ja-JP" dirty="0" smtClean="0"/>
          </a:p>
          <a:p>
            <a:pPr eaLnBrk="1" hangingPunct="1">
              <a:defRPr/>
            </a:pPr>
            <a:r>
              <a:rPr lang="ja-JP" altLang="en-US" dirty="0" smtClean="0"/>
              <a:t>ネガティブの場合は逆位相の関係、つまり、</a:t>
            </a:r>
            <a:r>
              <a:rPr lang="en-US" altLang="ja-JP" dirty="0" smtClean="0"/>
              <a:t>NAO</a:t>
            </a:r>
            <a:r>
              <a:rPr lang="ja-JP" altLang="en-US" dirty="0" smtClean="0"/>
              <a:t>の負位相の１年後にはラニーニャピークとなる事を意味する。</a:t>
            </a:r>
            <a:endParaRPr lang="en-US" altLang="ja-JP" dirty="0" smtClean="0"/>
          </a:p>
          <a:p>
            <a:pPr eaLnBrk="1" hangingPunct="1">
              <a:defRPr/>
            </a:pPr>
            <a:r>
              <a:rPr lang="ja-JP" altLang="en-US" dirty="0" smtClean="0"/>
              <a:t>６４個のペアの</a:t>
            </a:r>
            <a:r>
              <a:rPr lang="en-US" altLang="ja-JP" dirty="0" smtClean="0"/>
              <a:t>CI</a:t>
            </a:r>
            <a:r>
              <a:rPr lang="ja-JP" altLang="en-US" dirty="0" smtClean="0"/>
              <a:t>のヒストグラムをみると、ポジティブに偏っていて、多くのモデルで、現実と同じ位相で</a:t>
            </a:r>
            <a:r>
              <a:rPr lang="en-US" altLang="ja-JP" dirty="0" smtClean="0"/>
              <a:t>NAO</a:t>
            </a:r>
            <a:r>
              <a:rPr lang="ja-JP" altLang="en-US" dirty="0" smtClean="0"/>
              <a:t>と</a:t>
            </a:r>
            <a:r>
              <a:rPr lang="en-US" altLang="ja-JP" dirty="0" smtClean="0"/>
              <a:t>ENSO</a:t>
            </a:r>
            <a:r>
              <a:rPr lang="ja-JP" altLang="en-US" dirty="0" smtClean="0"/>
              <a:t>の関係が再現されていることがわかる。</a:t>
            </a:r>
            <a:endParaRPr lang="en-US" altLang="ja-JP" dirty="0" smtClean="0"/>
          </a:p>
        </p:txBody>
      </p:sp>
      <p:sp>
        <p:nvSpPr>
          <p:cNvPr id="4" name="スライド番号プレースホルダー 3"/>
          <p:cNvSpPr>
            <a:spLocks noGrp="1"/>
          </p:cNvSpPr>
          <p:nvPr>
            <p:ph type="sldNum" sz="quarter" idx="5"/>
          </p:nvPr>
        </p:nvSpPr>
        <p:spPr/>
        <p:txBody>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fld id="{EEA3ECC6-97A6-4B36-8DDC-52B866248B04}" type="slidenum">
              <a:rPr lang="ja-JP" altLang="en-US" sz="1200" smtClean="0"/>
              <a:pPr>
                <a:defRPr/>
              </a:pPr>
              <a:t>18</a:t>
            </a:fld>
            <a:endParaRPr lang="en-US" altLang="ja-JP"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dirty="0" smtClean="0">
                <a:latin typeface="Times New Roman" pitchFamily="18" charset="0"/>
                <a:ea typeface="ＭＳ Ｐ明朝" pitchFamily="18" charset="-128"/>
              </a:rPr>
              <a:t>上の段が積雪量、下の段が融雪量の回帰係数であり、左から順に</a:t>
            </a:r>
            <a:r>
              <a:rPr lang="en-US" altLang="ja-JP" dirty="0" smtClean="0">
                <a:latin typeface="Times New Roman" pitchFamily="18" charset="0"/>
                <a:ea typeface="ＭＳ Ｐ明朝" pitchFamily="18" charset="-128"/>
              </a:rPr>
              <a:t>NAO</a:t>
            </a:r>
            <a:r>
              <a:rPr lang="ja-JP" altLang="en-US" dirty="0" smtClean="0">
                <a:latin typeface="Times New Roman" pitchFamily="18" charset="0"/>
                <a:ea typeface="ＭＳ Ｐ明朝" pitchFamily="18" charset="-128"/>
              </a:rPr>
              <a:t>と同時、１ヶ月後、２ヶ月後である。</a:t>
            </a:r>
            <a:endParaRPr lang="en-US" altLang="ja-JP" dirty="0" smtClean="0">
              <a:latin typeface="Times New Roman" pitchFamily="18" charset="0"/>
              <a:ea typeface="ＭＳ Ｐ明朝" pitchFamily="18" charset="-128"/>
            </a:endParaRPr>
          </a:p>
          <a:p>
            <a:pPr eaLnBrk="1" hangingPunct="1">
              <a:defRPr/>
            </a:pPr>
            <a:r>
              <a:rPr lang="en-US" altLang="ja-JP" dirty="0" smtClean="0">
                <a:latin typeface="Times New Roman" pitchFamily="18" charset="0"/>
                <a:ea typeface="ＭＳ Ｐ明朝" pitchFamily="18" charset="-128"/>
              </a:rPr>
              <a:t>NAO</a:t>
            </a:r>
            <a:r>
              <a:rPr lang="ja-JP" altLang="en-US" dirty="0" err="1" smtClean="0">
                <a:latin typeface="Times New Roman" pitchFamily="18" charset="0"/>
                <a:ea typeface="ＭＳ Ｐ明朝" pitchFamily="18" charset="-128"/>
              </a:rPr>
              <a:t>が負</a:t>
            </a:r>
            <a:r>
              <a:rPr lang="ja-JP" altLang="en-US" dirty="0" smtClean="0">
                <a:latin typeface="Times New Roman" pitchFamily="18" charset="0"/>
                <a:ea typeface="ＭＳ Ｐ明朝" pitchFamily="18" charset="-128"/>
              </a:rPr>
              <a:t>位相のとき、東欧から西ロシアにかけて積雪が多く、季節が真冬から初春に向かうにつれてその偏差は持続しながらも北へ移動している。</a:t>
            </a:r>
          </a:p>
        </p:txBody>
      </p:sp>
      <p:sp>
        <p:nvSpPr>
          <p:cNvPr id="4" name="スライド番号プレースホルダー 3"/>
          <p:cNvSpPr>
            <a:spLocks noGrp="1"/>
          </p:cNvSpPr>
          <p:nvPr>
            <p:ph type="sldNum" sz="quarter" idx="5"/>
          </p:nvPr>
        </p:nvSpPr>
        <p:spPr/>
        <p:txBody>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fld id="{6BCBCEEA-FDA3-4D7F-9CE1-74C5B6988EF7}" type="slidenum">
              <a:rPr lang="ja-JP" altLang="en-US" sz="1200" smtClean="0"/>
              <a:pPr>
                <a:defRPr/>
              </a:pPr>
              <a:t>19</a:t>
            </a:fld>
            <a:endParaRPr lang="en-US" altLang="ja-JP"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en-US" altLang="ja-JP" dirty="0" smtClean="0"/>
              <a:t>NAO</a:t>
            </a:r>
            <a:r>
              <a:rPr lang="ja-JP" altLang="en-US" dirty="0" smtClean="0"/>
              <a:t>と１ヶ月後の東欧・西ロシア領域平均した積雪量の相関係数を縦軸に、</a:t>
            </a:r>
            <a:endParaRPr lang="en-US" altLang="ja-JP" dirty="0" smtClean="0"/>
          </a:p>
          <a:p>
            <a:pPr eaLnBrk="1" hangingPunct="1">
              <a:defRPr/>
            </a:pPr>
            <a:r>
              <a:rPr lang="en-US" altLang="ja-JP" dirty="0" smtClean="0"/>
              <a:t>CI</a:t>
            </a:r>
            <a:r>
              <a:rPr lang="ja-JP" altLang="en-US" dirty="0" smtClean="0"/>
              <a:t>を横軸にとった６４ペアの</a:t>
            </a:r>
            <a:r>
              <a:rPr lang="en-US" altLang="ja-JP" dirty="0" smtClean="0"/>
              <a:t>scatter diagram</a:t>
            </a:r>
            <a:r>
              <a:rPr lang="ja-JP" altLang="en-US" dirty="0" smtClean="0"/>
              <a:t>をみると、明瞭な正相関がある。</a:t>
            </a:r>
            <a:endParaRPr lang="en-US" altLang="ja-JP" dirty="0" smtClean="0"/>
          </a:p>
          <a:p>
            <a:pPr eaLnBrk="1" hangingPunct="1">
              <a:defRPr/>
            </a:pPr>
            <a:r>
              <a:rPr lang="ja-JP" altLang="en-US" dirty="0" smtClean="0"/>
              <a:t>これは融雪量でも同じ。</a:t>
            </a:r>
            <a:endParaRPr lang="en-US" altLang="ja-JP" dirty="0" smtClean="0"/>
          </a:p>
          <a:p>
            <a:pPr eaLnBrk="1" hangingPunct="1">
              <a:defRPr/>
            </a:pPr>
            <a:r>
              <a:rPr lang="ja-JP" altLang="en-US" dirty="0" smtClean="0"/>
              <a:t>つまり、</a:t>
            </a:r>
            <a:r>
              <a:rPr lang="en-US" altLang="ja-JP" dirty="0" smtClean="0"/>
              <a:t>NAO</a:t>
            </a:r>
            <a:r>
              <a:rPr lang="ja-JP" altLang="en-US" dirty="0" smtClean="0"/>
              <a:t>負位相時に積雪が多いモデルでは、</a:t>
            </a:r>
            <a:r>
              <a:rPr lang="en-US" altLang="ja-JP" dirty="0" smtClean="0"/>
              <a:t>NAO</a:t>
            </a:r>
            <a:r>
              <a:rPr lang="ja-JP" altLang="en-US" dirty="0" smtClean="0"/>
              <a:t>と</a:t>
            </a:r>
            <a:r>
              <a:rPr lang="en-US" altLang="ja-JP" dirty="0" smtClean="0"/>
              <a:t>ENSO</a:t>
            </a:r>
            <a:r>
              <a:rPr lang="ja-JP" altLang="en-US" dirty="0" smtClean="0"/>
              <a:t>の関係が現実と良い一致をしている。</a:t>
            </a:r>
            <a:endParaRPr lang="en-US" altLang="ja-JP" dirty="0" smtClean="0"/>
          </a:p>
          <a:p>
            <a:pPr eaLnBrk="1" hangingPunct="1">
              <a:defRPr/>
            </a:pPr>
            <a:r>
              <a:rPr lang="ja-JP" altLang="en-US" dirty="0" smtClean="0"/>
              <a:t>逆に</a:t>
            </a:r>
            <a:r>
              <a:rPr lang="en-US" altLang="ja-JP" dirty="0" smtClean="0"/>
              <a:t>NAO</a:t>
            </a:r>
            <a:r>
              <a:rPr lang="ja-JP" altLang="en-US" dirty="0" smtClean="0"/>
              <a:t>負位相時に積雪が少ないモデルでは、</a:t>
            </a:r>
            <a:r>
              <a:rPr lang="en-US" altLang="ja-JP" dirty="0" smtClean="0"/>
              <a:t>NAO</a:t>
            </a:r>
            <a:r>
              <a:rPr lang="ja-JP" altLang="en-US" dirty="0" smtClean="0"/>
              <a:t>と</a:t>
            </a:r>
            <a:r>
              <a:rPr lang="en-US" altLang="ja-JP" dirty="0" smtClean="0"/>
              <a:t>ENSO</a:t>
            </a:r>
            <a:r>
              <a:rPr lang="ja-JP" altLang="en-US" dirty="0" smtClean="0"/>
              <a:t>の関係は現実と逆である。</a:t>
            </a:r>
            <a:endParaRPr lang="en-US" altLang="ja-JP" dirty="0" smtClean="0"/>
          </a:p>
        </p:txBody>
      </p:sp>
      <p:sp>
        <p:nvSpPr>
          <p:cNvPr id="4" name="スライド番号プレースホルダー 3"/>
          <p:cNvSpPr>
            <a:spLocks noGrp="1"/>
          </p:cNvSpPr>
          <p:nvPr>
            <p:ph type="sldNum" sz="quarter" idx="5"/>
          </p:nvPr>
        </p:nvSpPr>
        <p:spPr/>
        <p:txBody>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fld id="{B71B50F7-5FA8-467B-B086-400C9A582DB2}" type="slidenum">
              <a:rPr lang="ja-JP" altLang="en-US" sz="1200" smtClean="0"/>
              <a:pPr>
                <a:defRPr/>
              </a:pPr>
              <a:t>20</a:t>
            </a:fld>
            <a:endParaRPr lang="en-US" altLang="ja-JP"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2</a:t>
            </a:fld>
            <a:endParaRPr kumimoji="1" lang="ja-JP" altLang="en-US"/>
          </a:p>
        </p:txBody>
      </p:sp>
    </p:spTree>
    <p:extLst>
      <p:ext uri="{BB962C8B-B14F-4D97-AF65-F5344CB8AC3E}">
        <p14:creationId xmlns:p14="http://schemas.microsoft.com/office/powerpoint/2010/main" val="796606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dirty="0" smtClean="0"/>
              <a:t>積雪が多いと融雪のために大気から熱を奪うので、冷却アノマリーとなる。</a:t>
            </a:r>
            <a:endParaRPr lang="en-US" altLang="ja-JP" dirty="0" smtClean="0"/>
          </a:p>
          <a:p>
            <a:pPr eaLnBrk="1" hangingPunct="1">
              <a:defRPr/>
            </a:pPr>
            <a:r>
              <a:rPr lang="ja-JP" altLang="en-US" dirty="0" smtClean="0"/>
              <a:t>実際に簡単化された</a:t>
            </a:r>
            <a:r>
              <a:rPr lang="en-US" altLang="ja-JP" dirty="0" smtClean="0"/>
              <a:t>GCM</a:t>
            </a:r>
            <a:r>
              <a:rPr lang="ja-JP" altLang="en-US" dirty="0" smtClean="0"/>
              <a:t>に理想的な冷却を与えた時の応答を見てみた。</a:t>
            </a:r>
            <a:endParaRPr lang="en-US" altLang="ja-JP" dirty="0" smtClean="0"/>
          </a:p>
          <a:p>
            <a:pPr eaLnBrk="1" hangingPunct="1">
              <a:defRPr/>
            </a:pPr>
            <a:r>
              <a:rPr lang="en-US" altLang="ja-JP" dirty="0" smtClean="0"/>
              <a:t>Z500</a:t>
            </a:r>
            <a:r>
              <a:rPr lang="ja-JP" altLang="en-US" dirty="0" smtClean="0"/>
              <a:t>と</a:t>
            </a:r>
            <a:r>
              <a:rPr lang="en-US" altLang="ja-JP" dirty="0" smtClean="0"/>
              <a:t>Z850</a:t>
            </a:r>
            <a:r>
              <a:rPr lang="ja-JP" altLang="en-US" dirty="0" smtClean="0"/>
              <a:t>をみると、冷却域で順圧的な低気圧偏差が現れ、その下流のチベット周辺に順圧的な高気圧偏差ができる。</a:t>
            </a:r>
            <a:endParaRPr lang="en-US" altLang="ja-JP" dirty="0" smtClean="0"/>
          </a:p>
          <a:p>
            <a:pPr eaLnBrk="1" hangingPunct="1">
              <a:defRPr/>
            </a:pPr>
            <a:r>
              <a:rPr lang="ja-JP" altLang="en-US" dirty="0" smtClean="0"/>
              <a:t>緑線で書いた断面の南北風、東西風の応答をみると、大気最下層で東南アジアから赤道へむけての寒気の吹き出しを強める偏差、</a:t>
            </a:r>
            <a:endParaRPr lang="en-US" altLang="ja-JP" dirty="0" smtClean="0"/>
          </a:p>
          <a:p>
            <a:pPr eaLnBrk="1" hangingPunct="1">
              <a:defRPr/>
            </a:pPr>
            <a:r>
              <a:rPr lang="ja-JP" altLang="en-US" dirty="0" smtClean="0"/>
              <a:t>また赤道太平洋上では</a:t>
            </a:r>
            <a:r>
              <a:rPr lang="en-US" altLang="ja-JP" dirty="0" smtClean="0"/>
              <a:t>warm pool</a:t>
            </a:r>
            <a:r>
              <a:rPr lang="ja-JP" altLang="en-US" dirty="0" smtClean="0"/>
              <a:t>域で西風偏差が見られる。</a:t>
            </a:r>
            <a:endParaRPr lang="en-US" altLang="ja-JP" dirty="0" smtClean="0"/>
          </a:p>
        </p:txBody>
      </p:sp>
      <p:sp>
        <p:nvSpPr>
          <p:cNvPr id="4" name="スライド番号プレースホルダー 3"/>
          <p:cNvSpPr>
            <a:spLocks noGrp="1"/>
          </p:cNvSpPr>
          <p:nvPr>
            <p:ph type="sldNum" sz="quarter" idx="5"/>
          </p:nvPr>
        </p:nvSpPr>
        <p:spPr/>
        <p:txBody>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fld id="{F2D8CE46-AA7E-45CF-847E-F48CE882A7FD}" type="slidenum">
              <a:rPr lang="ja-JP" altLang="en-US" sz="1200" smtClean="0"/>
              <a:pPr>
                <a:defRPr/>
              </a:pPr>
              <a:t>21</a:t>
            </a:fld>
            <a:endParaRPr lang="en-US" altLang="ja-JP"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endParaRPr lang="ja-JP" altLang="en-US"/>
          </a:p>
        </p:txBody>
      </p:sp>
      <p:sp>
        <p:nvSpPr>
          <p:cNvPr id="4" name="スライド番号プレースホルダー 3"/>
          <p:cNvSpPr>
            <a:spLocks noGrp="1"/>
          </p:cNvSpPr>
          <p:nvPr>
            <p:ph type="sldNum" sz="quarter" idx="5"/>
          </p:nvPr>
        </p:nvSpPr>
        <p:spPr/>
        <p:txBody>
          <a:bodyPr/>
          <a:lstStyle/>
          <a:p>
            <a:pPr>
              <a:defRPr/>
            </a:pPr>
            <a:fld id="{A2B42463-7EAB-4623-AB6C-AAB7A1BD831A}" type="slidenum">
              <a:rPr lang="ja-JP" altLang="en-US"/>
              <a:pPr>
                <a:defRPr/>
              </a:pPr>
              <a:t>22</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endParaRPr lang="ja-JP" altLang="en-US"/>
          </a:p>
        </p:txBody>
      </p:sp>
      <p:sp>
        <p:nvSpPr>
          <p:cNvPr id="4" name="スライド番号プレースホルダー 3"/>
          <p:cNvSpPr>
            <a:spLocks noGrp="1"/>
          </p:cNvSpPr>
          <p:nvPr>
            <p:ph type="sldNum" sz="quarter" idx="5"/>
          </p:nvPr>
        </p:nvSpPr>
        <p:spPr/>
        <p:txBody>
          <a:bodyPr/>
          <a:lstStyle/>
          <a:p>
            <a:pPr>
              <a:defRPr/>
            </a:pPr>
            <a:fld id="{AC47E56A-D5BA-43B8-967B-7B09E676C0FB}" type="slidenum">
              <a:rPr lang="ja-JP" altLang="en-US"/>
              <a:pPr>
                <a:defRPr/>
              </a:pPr>
              <a:t>23</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3</a:t>
            </a:fld>
            <a:endParaRPr kumimoji="1" lang="ja-JP" altLang="en-US"/>
          </a:p>
        </p:txBody>
      </p:sp>
    </p:spTree>
    <p:extLst>
      <p:ext uri="{BB962C8B-B14F-4D97-AF65-F5344CB8AC3E}">
        <p14:creationId xmlns:p14="http://schemas.microsoft.com/office/powerpoint/2010/main" val="115019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4</a:t>
            </a:fld>
            <a:endParaRPr kumimoji="1" lang="ja-JP" altLang="en-US"/>
          </a:p>
        </p:txBody>
      </p:sp>
    </p:spTree>
    <p:extLst>
      <p:ext uri="{BB962C8B-B14F-4D97-AF65-F5344CB8AC3E}">
        <p14:creationId xmlns:p14="http://schemas.microsoft.com/office/powerpoint/2010/main" val="3136262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5</a:t>
            </a:fld>
            <a:endParaRPr kumimoji="1" lang="ja-JP" altLang="en-US"/>
          </a:p>
        </p:txBody>
      </p:sp>
    </p:spTree>
    <p:extLst>
      <p:ext uri="{BB962C8B-B14F-4D97-AF65-F5344CB8AC3E}">
        <p14:creationId xmlns:p14="http://schemas.microsoft.com/office/powerpoint/2010/main" val="241934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6</a:t>
            </a:fld>
            <a:endParaRPr kumimoji="1" lang="ja-JP" altLang="en-US"/>
          </a:p>
        </p:txBody>
      </p:sp>
    </p:spTree>
    <p:extLst>
      <p:ext uri="{BB962C8B-B14F-4D97-AF65-F5344CB8AC3E}">
        <p14:creationId xmlns:p14="http://schemas.microsoft.com/office/powerpoint/2010/main" val="1133236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7</a:t>
            </a:fld>
            <a:endParaRPr kumimoji="1" lang="ja-JP" altLang="en-US"/>
          </a:p>
        </p:txBody>
      </p:sp>
    </p:spTree>
    <p:extLst>
      <p:ext uri="{BB962C8B-B14F-4D97-AF65-F5344CB8AC3E}">
        <p14:creationId xmlns:p14="http://schemas.microsoft.com/office/powerpoint/2010/main" val="46922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8</a:t>
            </a:fld>
            <a:endParaRPr kumimoji="1" lang="ja-JP" altLang="en-US"/>
          </a:p>
        </p:txBody>
      </p:sp>
    </p:spTree>
    <p:extLst>
      <p:ext uri="{BB962C8B-B14F-4D97-AF65-F5344CB8AC3E}">
        <p14:creationId xmlns:p14="http://schemas.microsoft.com/office/powerpoint/2010/main" val="48990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B37657C-F5BA-4602-8069-B993D1F4E1A7}" type="slidenum">
              <a:rPr kumimoji="1" lang="ja-JP" altLang="en-US" smtClean="0"/>
              <a:t>9</a:t>
            </a:fld>
            <a:endParaRPr kumimoji="1" lang="ja-JP" altLang="en-US"/>
          </a:p>
        </p:txBody>
      </p:sp>
    </p:spTree>
    <p:extLst>
      <p:ext uri="{BB962C8B-B14F-4D97-AF65-F5344CB8AC3E}">
        <p14:creationId xmlns:p14="http://schemas.microsoft.com/office/powerpoint/2010/main" val="149036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529767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327039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323603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108251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189562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124504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356725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417150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3374946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300756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6933F7C-5FF9-4F81-92CF-01DD723C17AE}" type="datetimeFigureOut">
              <a:rPr kumimoji="1" lang="ja-JP" altLang="en-US" smtClean="0"/>
              <a:t>2013/2/14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154858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33F7C-5FF9-4F81-92CF-01DD723C17AE}" type="datetimeFigureOut">
              <a:rPr kumimoji="1" lang="ja-JP" altLang="en-US" smtClean="0"/>
              <a:t>2013/2/14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447548-A043-42DC-BFE7-4829042F1B03}" type="slidenum">
              <a:rPr kumimoji="1" lang="ja-JP" altLang="en-US" smtClean="0"/>
              <a:t>‹#›</a:t>
            </a:fld>
            <a:endParaRPr kumimoji="1" lang="ja-JP" altLang="en-US"/>
          </a:p>
        </p:txBody>
      </p:sp>
    </p:spTree>
    <p:extLst>
      <p:ext uri="{BB962C8B-B14F-4D97-AF65-F5344CB8AC3E}">
        <p14:creationId xmlns:p14="http://schemas.microsoft.com/office/powerpoint/2010/main" val="1316604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4.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35.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1.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68.png"/><Relationship Id="rId12"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0.png"/><Relationship Id="rId5" Type="http://schemas.openxmlformats.org/officeDocument/2006/relationships/image" Target="../media/image44.png"/><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7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5.wmf"/><Relationship Id="rId18" Type="http://schemas.openxmlformats.org/officeDocument/2006/relationships/image" Target="../media/image89.wmf"/><Relationship Id="rId3" Type="http://schemas.openxmlformats.org/officeDocument/2006/relationships/notesSlide" Target="../notesSlides/notesSlide17.xml"/><Relationship Id="rId7" Type="http://schemas.openxmlformats.org/officeDocument/2006/relationships/image" Target="../media/image82.wmf"/><Relationship Id="rId12" Type="http://schemas.openxmlformats.org/officeDocument/2006/relationships/oleObject" Target="../embeddings/oleObject5.bin"/><Relationship Id="rId17" Type="http://schemas.openxmlformats.org/officeDocument/2006/relationships/image" Target="../media/image86.wmf"/><Relationship Id="rId2" Type="http://schemas.openxmlformats.org/officeDocument/2006/relationships/slideLayout" Target="../slideLayouts/slideLayout2.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4.wmf"/><Relationship Id="rId5" Type="http://schemas.openxmlformats.org/officeDocument/2006/relationships/image" Target="../media/image81.wmf"/><Relationship Id="rId15" Type="http://schemas.openxmlformats.org/officeDocument/2006/relationships/image" Target="../media/image88.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3.wmf"/><Relationship Id="rId14" Type="http://schemas.openxmlformats.org/officeDocument/2006/relationships/image" Target="../media/image87.wmf"/></Relationships>
</file>

<file path=ppt/slides/_rels/slide19.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7.wmf"/><Relationship Id="rId4" Type="http://schemas.openxmlformats.org/officeDocument/2006/relationships/image" Target="../media/image91.wm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4.wmf"/></Relationships>
</file>

<file path=ppt/slides/_rels/slide22.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6.wmf"/></Relationships>
</file>

<file path=ppt/slides/_rels/slide23.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9.wmf"/><Relationship Id="rId4" Type="http://schemas.openxmlformats.org/officeDocument/2006/relationships/image" Target="../media/image98.wmf"/></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gif"/><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41888" y="4019580"/>
            <a:ext cx="5256584" cy="1569660"/>
          </a:xfrm>
          <a:prstGeom prst="rect">
            <a:avLst/>
          </a:prstGeom>
          <a:noFill/>
        </p:spPr>
        <p:txBody>
          <a:bodyPr wrap="square" rtlCol="0">
            <a:spAutoFit/>
          </a:bodyPr>
          <a:lstStyle/>
          <a:p>
            <a:pPr algn="ctr"/>
            <a:r>
              <a:rPr kumimoji="1" lang="ja-JP" altLang="en-US" sz="2400" b="1" dirty="0" smtClean="0">
                <a:latin typeface="Times New Roman" pitchFamily="18" charset="0"/>
                <a:cs typeface="Times New Roman" pitchFamily="18" charset="0"/>
              </a:rPr>
              <a:t>地球環境気候学研究</a:t>
            </a:r>
            <a:r>
              <a:rPr lang="ja-JP" altLang="en-US" sz="2400" b="1" dirty="0" smtClean="0">
                <a:latin typeface="Times New Roman" pitchFamily="18" charset="0"/>
                <a:cs typeface="Times New Roman" pitchFamily="18" charset="0"/>
              </a:rPr>
              <a:t>室</a:t>
            </a:r>
            <a:endParaRPr lang="en-US" altLang="ja-JP" sz="2400" b="1" dirty="0" smtClean="0">
              <a:latin typeface="Times New Roman" pitchFamily="18" charset="0"/>
              <a:cs typeface="Times New Roman" pitchFamily="18" charset="0"/>
            </a:endParaRPr>
          </a:p>
          <a:p>
            <a:pPr algn="ctr"/>
            <a:r>
              <a:rPr kumimoji="1" lang="en-US" altLang="ja-JP" sz="2400" b="1" dirty="0" smtClean="0">
                <a:latin typeface="Times New Roman" pitchFamily="18" charset="0"/>
                <a:cs typeface="Times New Roman" pitchFamily="18" charset="0"/>
              </a:rPr>
              <a:t>511M221 </a:t>
            </a:r>
          </a:p>
          <a:p>
            <a:pPr algn="ctr"/>
            <a:r>
              <a:rPr lang="ja-JP" altLang="en-US" sz="2400" b="1" dirty="0">
                <a:latin typeface="Times New Roman" pitchFamily="18" charset="0"/>
                <a:cs typeface="Times New Roman" pitchFamily="18" charset="0"/>
              </a:rPr>
              <a:t>大鹿美</a:t>
            </a:r>
            <a:r>
              <a:rPr lang="ja-JP" altLang="en-US" sz="2400" b="1" dirty="0" smtClean="0">
                <a:latin typeface="Times New Roman" pitchFamily="18" charset="0"/>
                <a:cs typeface="Times New Roman" pitchFamily="18" charset="0"/>
              </a:rPr>
              <a:t>希</a:t>
            </a:r>
            <a:endParaRPr lang="en-US" altLang="ja-JP" sz="2400" b="1" dirty="0" smtClean="0">
              <a:latin typeface="Times New Roman" pitchFamily="18" charset="0"/>
              <a:cs typeface="Times New Roman" pitchFamily="18" charset="0"/>
            </a:endParaRPr>
          </a:p>
          <a:p>
            <a:pPr algn="ctr"/>
            <a:r>
              <a:rPr kumimoji="1" lang="ja-JP" altLang="en-US" sz="2400" b="1" dirty="0">
                <a:latin typeface="Times New Roman" pitchFamily="18" charset="0"/>
                <a:cs typeface="Times New Roman" pitchFamily="18" charset="0"/>
              </a:rPr>
              <a:t>指導</a:t>
            </a:r>
            <a:r>
              <a:rPr kumimoji="1" lang="ja-JP" altLang="en-US" sz="2400" b="1" dirty="0" smtClean="0">
                <a:latin typeface="Times New Roman" pitchFamily="18" charset="0"/>
                <a:cs typeface="Times New Roman" pitchFamily="18" charset="0"/>
              </a:rPr>
              <a:t>教員：立花義裕</a:t>
            </a:r>
            <a:endParaRPr kumimoji="1" lang="ja-JP" altLang="en-US" sz="2400" b="1" dirty="0">
              <a:latin typeface="Times New Roman" pitchFamily="18" charset="0"/>
              <a:cs typeface="Times New Roman" pitchFamily="18" charset="0"/>
            </a:endParaRPr>
          </a:p>
        </p:txBody>
      </p:sp>
      <p:sp>
        <p:nvSpPr>
          <p:cNvPr id="5" name="正方形/長方形 4"/>
          <p:cNvSpPr/>
          <p:nvPr/>
        </p:nvSpPr>
        <p:spPr>
          <a:xfrm>
            <a:off x="925230" y="2708920"/>
            <a:ext cx="7272808" cy="830997"/>
          </a:xfrm>
          <a:prstGeom prst="rect">
            <a:avLst/>
          </a:prstGeom>
        </p:spPr>
        <p:txBody>
          <a:bodyPr wrap="square">
            <a:spAutoFit/>
          </a:bodyPr>
          <a:lstStyle/>
          <a:p>
            <a:pPr algn="ctr"/>
            <a:r>
              <a:rPr lang="en-US" altLang="ja-JP" sz="2400" b="1" dirty="0" smtClean="0">
                <a:latin typeface="Times New Roman" pitchFamily="18" charset="0"/>
                <a:cs typeface="Times New Roman" pitchFamily="18" charset="0"/>
              </a:rPr>
              <a:t>Impact of the winter North Atlantic Oscillation </a:t>
            </a:r>
          </a:p>
          <a:p>
            <a:pPr algn="ctr"/>
            <a:r>
              <a:rPr lang="en-US" altLang="ja-JP" sz="2400" b="1" dirty="0" smtClean="0">
                <a:latin typeface="Times New Roman" pitchFamily="18" charset="0"/>
                <a:cs typeface="Times New Roman" pitchFamily="18" charset="0"/>
              </a:rPr>
              <a:t>on the Western Pacific region in the following winter</a:t>
            </a:r>
            <a:endParaRPr lang="ja-JP" altLang="en-US" sz="2400" b="1" dirty="0">
              <a:latin typeface="Times New Roman" pitchFamily="18" charset="0"/>
              <a:cs typeface="Times New Roman" pitchFamily="18" charset="0"/>
            </a:endParaRPr>
          </a:p>
        </p:txBody>
      </p:sp>
      <p:sp>
        <p:nvSpPr>
          <p:cNvPr id="8" name="正方形/長方形 7"/>
          <p:cNvSpPr/>
          <p:nvPr/>
        </p:nvSpPr>
        <p:spPr>
          <a:xfrm>
            <a:off x="-180528" y="928050"/>
            <a:ext cx="9505056" cy="1656184"/>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5400000" scaled="1"/>
            <a:tileRect/>
          </a:gradFill>
          <a:ln w="57150"/>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sz="2400"/>
          </a:p>
        </p:txBody>
      </p:sp>
      <p:sp>
        <p:nvSpPr>
          <p:cNvPr id="6" name="正方形/長方形 5"/>
          <p:cNvSpPr/>
          <p:nvPr/>
        </p:nvSpPr>
        <p:spPr>
          <a:xfrm>
            <a:off x="158780" y="1155977"/>
            <a:ext cx="8822800" cy="1200329"/>
          </a:xfrm>
          <a:prstGeom prst="rect">
            <a:avLst/>
          </a:prstGeom>
        </p:spPr>
        <p:txBody>
          <a:bodyPr wrap="square">
            <a:spAutoFit/>
          </a:bodyPr>
          <a:lstStyle/>
          <a:p>
            <a:r>
              <a:rPr lang="ja-JP" altLang="en-US" sz="3600" dirty="0" smtClean="0"/>
              <a:t>冬季北大西洋振動が</a:t>
            </a:r>
            <a:endParaRPr lang="en-US" altLang="ja-JP" sz="3600" dirty="0" smtClean="0"/>
          </a:p>
          <a:p>
            <a:r>
              <a:rPr lang="ja-JP" altLang="en-US" sz="3600" dirty="0" smtClean="0"/>
              <a:t>　　　翌冬の西太平洋域の天候に及ぼす影響</a:t>
            </a:r>
            <a:endParaRPr lang="ja-JP" altLang="en-US" sz="3600" dirty="0"/>
          </a:p>
        </p:txBody>
      </p:sp>
      <p:sp>
        <p:nvSpPr>
          <p:cNvPr id="9" name="正方形/長方形 8"/>
          <p:cNvSpPr/>
          <p:nvPr/>
        </p:nvSpPr>
        <p:spPr>
          <a:xfrm>
            <a:off x="6712672" y="5805264"/>
            <a:ext cx="1925960" cy="646331"/>
          </a:xfrm>
          <a:prstGeom prst="rect">
            <a:avLst/>
          </a:prstGeom>
        </p:spPr>
        <p:txBody>
          <a:bodyPr wrap="square">
            <a:spAutoFit/>
          </a:bodyPr>
          <a:lstStyle/>
          <a:p>
            <a:r>
              <a:rPr lang="en-US" altLang="ja-JP" dirty="0">
                <a:latin typeface="Times New Roman" pitchFamily="18" charset="0"/>
                <a:cs typeface="Times New Roman" pitchFamily="18" charset="0"/>
              </a:rPr>
              <a:t>2013</a:t>
            </a:r>
            <a:r>
              <a:rPr lang="ja-JP" altLang="en-US" dirty="0">
                <a:latin typeface="Times New Roman" pitchFamily="18" charset="0"/>
                <a:cs typeface="Times New Roman" pitchFamily="18" charset="0"/>
              </a:rPr>
              <a:t>年</a:t>
            </a:r>
            <a:r>
              <a:rPr lang="en-US" altLang="ja-JP" dirty="0">
                <a:latin typeface="Times New Roman" pitchFamily="18" charset="0"/>
                <a:cs typeface="Times New Roman" pitchFamily="18" charset="0"/>
              </a:rPr>
              <a:t>2</a:t>
            </a:r>
            <a:r>
              <a:rPr lang="ja-JP" altLang="en-US" dirty="0">
                <a:latin typeface="Times New Roman" pitchFamily="18" charset="0"/>
                <a:cs typeface="Times New Roman" pitchFamily="18" charset="0"/>
              </a:rPr>
              <a:t>月</a:t>
            </a:r>
            <a:r>
              <a:rPr lang="en-US" altLang="ja-JP" dirty="0">
                <a:latin typeface="Times New Roman" pitchFamily="18" charset="0"/>
                <a:cs typeface="Times New Roman" pitchFamily="18" charset="0"/>
              </a:rPr>
              <a:t>14</a:t>
            </a:r>
            <a:r>
              <a:rPr lang="ja-JP" altLang="en-US" dirty="0">
                <a:latin typeface="Times New Roman" pitchFamily="18" charset="0"/>
                <a:cs typeface="Times New Roman" pitchFamily="18" charset="0"/>
              </a:rPr>
              <a:t>日</a:t>
            </a:r>
            <a:endParaRPr lang="en-US" altLang="ja-JP" dirty="0">
              <a:latin typeface="Times New Roman" pitchFamily="18" charset="0"/>
              <a:cs typeface="Times New Roman" pitchFamily="18" charset="0"/>
            </a:endParaRPr>
          </a:p>
          <a:p>
            <a:r>
              <a:rPr lang="ja-JP" altLang="en-US" dirty="0">
                <a:latin typeface="Times New Roman" pitchFamily="18" charset="0"/>
                <a:cs typeface="Times New Roman" pitchFamily="18" charset="0"/>
              </a:rPr>
              <a:t>修士論文発表会</a:t>
            </a:r>
          </a:p>
        </p:txBody>
      </p:sp>
      <p:sp>
        <p:nvSpPr>
          <p:cNvPr id="2"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1</a:t>
            </a:fld>
            <a:endParaRPr kumimoji="1" lang="ja-JP" altLang="en-US" sz="1600" b="1" dirty="0">
              <a:solidFill>
                <a:schemeClr val="tx1"/>
              </a:solidFill>
            </a:endParaRPr>
          </a:p>
        </p:txBody>
      </p:sp>
    </p:spTree>
    <p:extLst>
      <p:ext uri="{BB962C8B-B14F-4D97-AF65-F5344CB8AC3E}">
        <p14:creationId xmlns:p14="http://schemas.microsoft.com/office/powerpoint/2010/main" val="1724209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994827"/>
            <a:ext cx="2462052"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4404" y="3986118"/>
            <a:ext cx="2462052"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252537" y="421019"/>
            <a:ext cx="7056785"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4" name="正方形/長方形 3"/>
          <p:cNvSpPr/>
          <p:nvPr/>
        </p:nvSpPr>
        <p:spPr>
          <a:xfrm>
            <a:off x="0" y="31494"/>
            <a:ext cx="6898042"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南北・東西風</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pic>
        <p:nvPicPr>
          <p:cNvPr id="410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1141998"/>
            <a:ext cx="2408867"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975" y="1161821"/>
            <a:ext cx="2408867"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179512" y="836712"/>
            <a:ext cx="461665" cy="2533404"/>
          </a:xfrm>
          <a:prstGeom prst="rect">
            <a:avLst/>
          </a:prstGeom>
          <a:solidFill>
            <a:srgbClr val="C0504D">
              <a:alpha val="40000"/>
            </a:srgbClr>
          </a:solidFill>
        </p:spPr>
        <p:txBody>
          <a:bodyPr vert="eaVert" wrap="square">
            <a:spAutoFit/>
          </a:bodyPr>
          <a:lstStyle/>
          <a:p>
            <a:pPr algn="ctr"/>
            <a:r>
              <a:rPr lang="ja-JP" altLang="en-US" dirty="0">
                <a:latin typeface="Times New Roman" pitchFamily="18" charset="0"/>
                <a:cs typeface="Times New Roman" pitchFamily="18" charset="0"/>
              </a:rPr>
              <a:t>南北風の緯度高度</a:t>
            </a:r>
            <a:r>
              <a:rPr lang="ja-JP" altLang="en-US" dirty="0" smtClean="0">
                <a:latin typeface="Times New Roman" pitchFamily="18" charset="0"/>
                <a:cs typeface="Times New Roman" pitchFamily="18" charset="0"/>
              </a:rPr>
              <a:t>断面</a:t>
            </a:r>
            <a:endParaRPr lang="en-US" altLang="ja-JP" dirty="0">
              <a:latin typeface="Times New Roman" pitchFamily="18" charset="0"/>
              <a:cs typeface="Times New Roman" pitchFamily="18" charset="0"/>
            </a:endParaRPr>
          </a:p>
        </p:txBody>
      </p:sp>
      <p:sp>
        <p:nvSpPr>
          <p:cNvPr id="15" name="円/楕円 14"/>
          <p:cNvSpPr/>
          <p:nvPr/>
        </p:nvSpPr>
        <p:spPr>
          <a:xfrm>
            <a:off x="3875392" y="692696"/>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6" name="円/楕円 15"/>
          <p:cNvSpPr/>
          <p:nvPr/>
        </p:nvSpPr>
        <p:spPr>
          <a:xfrm>
            <a:off x="1427120" y="692696"/>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7" name="正方形/長方形 16"/>
          <p:cNvSpPr/>
          <p:nvPr/>
        </p:nvSpPr>
        <p:spPr>
          <a:xfrm>
            <a:off x="1831056" y="692696"/>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18" name="正方形/長方形 17"/>
          <p:cNvSpPr/>
          <p:nvPr/>
        </p:nvSpPr>
        <p:spPr>
          <a:xfrm>
            <a:off x="4269060" y="692696"/>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2" name="正方形/長方形 1"/>
          <p:cNvSpPr/>
          <p:nvPr/>
        </p:nvSpPr>
        <p:spPr>
          <a:xfrm>
            <a:off x="684990" y="884822"/>
            <a:ext cx="518091" cy="276999"/>
          </a:xfrm>
          <a:prstGeom prst="rect">
            <a:avLst/>
          </a:prstGeom>
        </p:spPr>
        <p:txBody>
          <a:bodyPr wrap="none">
            <a:spAutoFit/>
          </a:bodyPr>
          <a:lstStyle/>
          <a:p>
            <a:r>
              <a:rPr lang="en-US" altLang="ja-JP" sz="1200" dirty="0">
                <a:latin typeface="Times New Roman" pitchFamily="18" charset="0"/>
                <a:cs typeface="Times New Roman" pitchFamily="18" charset="0"/>
              </a:rPr>
              <a:t>(</a:t>
            </a:r>
            <a:r>
              <a:rPr lang="en-US" altLang="ja-JP" sz="1200" dirty="0" err="1">
                <a:latin typeface="Times New Roman" pitchFamily="18" charset="0"/>
                <a:cs typeface="Times New Roman" pitchFamily="18" charset="0"/>
              </a:rPr>
              <a:t>hPa</a:t>
            </a:r>
            <a:r>
              <a:rPr lang="en-US" altLang="ja-JP" sz="1200" dirty="0">
                <a:latin typeface="Times New Roman" pitchFamily="18" charset="0"/>
                <a:cs typeface="Times New Roman" pitchFamily="18" charset="0"/>
              </a:rPr>
              <a:t>)</a:t>
            </a:r>
            <a:endParaRPr lang="ja-JP" altLang="en-US" sz="1200" dirty="0">
              <a:latin typeface="Times New Roman" pitchFamily="18" charset="0"/>
              <a:cs typeface="Times New Roman" pitchFamily="18" charset="0"/>
            </a:endParaRPr>
          </a:p>
        </p:txBody>
      </p:sp>
      <p:sp>
        <p:nvSpPr>
          <p:cNvPr id="34" name="正方形/長方形 33"/>
          <p:cNvSpPr/>
          <p:nvPr/>
        </p:nvSpPr>
        <p:spPr>
          <a:xfrm>
            <a:off x="4773987" y="6189965"/>
            <a:ext cx="2791938" cy="369332"/>
          </a:xfrm>
          <a:prstGeom prst="rect">
            <a:avLst/>
          </a:prstGeom>
          <a:solidFill>
            <a:srgbClr val="FFC000">
              <a:alpha val="40000"/>
            </a:srgbClr>
          </a:solidFill>
        </p:spPr>
        <p:txBody>
          <a:bodyPr wrap="square">
            <a:spAutoFit/>
          </a:bodyPr>
          <a:lstStyle/>
          <a:p>
            <a:pPr algn="ctr"/>
            <a:r>
              <a:rPr lang="ja-JP" altLang="en-US" dirty="0">
                <a:latin typeface="Times New Roman" pitchFamily="18" charset="0"/>
                <a:cs typeface="Times New Roman" pitchFamily="18" charset="0"/>
              </a:rPr>
              <a:t>東西風の経度高度断面</a:t>
            </a:r>
          </a:p>
        </p:txBody>
      </p:sp>
      <p:sp>
        <p:nvSpPr>
          <p:cNvPr id="35" name="円/楕円 34"/>
          <p:cNvSpPr/>
          <p:nvPr/>
        </p:nvSpPr>
        <p:spPr>
          <a:xfrm>
            <a:off x="6806296" y="3543970"/>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36" name="円/楕円 35"/>
          <p:cNvSpPr/>
          <p:nvPr/>
        </p:nvSpPr>
        <p:spPr>
          <a:xfrm>
            <a:off x="4315899" y="3543970"/>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37" name="正方形/長方形 36"/>
          <p:cNvSpPr/>
          <p:nvPr/>
        </p:nvSpPr>
        <p:spPr>
          <a:xfrm>
            <a:off x="4733716" y="3543970"/>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38" name="正方形/長方形 37"/>
          <p:cNvSpPr/>
          <p:nvPr/>
        </p:nvSpPr>
        <p:spPr>
          <a:xfrm>
            <a:off x="7224113" y="3543970"/>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3</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46" name="下矢印 45"/>
          <p:cNvSpPr/>
          <p:nvPr/>
        </p:nvSpPr>
        <p:spPr>
          <a:xfrm rot="5400000">
            <a:off x="1804233" y="2000587"/>
            <a:ext cx="400291" cy="663113"/>
          </a:xfrm>
          <a:prstGeom prst="downArrow">
            <a:avLst>
              <a:gd name="adj1" fmla="val 43829"/>
              <a:gd name="adj2" fmla="val 65429"/>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grpSp>
        <p:nvGrpSpPr>
          <p:cNvPr id="11" name="グループ化 10"/>
          <p:cNvGrpSpPr/>
          <p:nvPr/>
        </p:nvGrpSpPr>
        <p:grpSpPr>
          <a:xfrm>
            <a:off x="-324544" y="3986118"/>
            <a:ext cx="4416199" cy="1980000"/>
            <a:chOff x="104064" y="4428579"/>
            <a:chExt cx="4416199" cy="1980000"/>
          </a:xfrm>
        </p:grpSpPr>
        <p:sp>
          <p:nvSpPr>
            <p:cNvPr id="50" name="角丸四角形 49"/>
            <p:cNvSpPr/>
            <p:nvPr/>
          </p:nvSpPr>
          <p:spPr>
            <a:xfrm>
              <a:off x="694936" y="4428579"/>
              <a:ext cx="3225552" cy="1980000"/>
            </a:xfrm>
            <a:prstGeom prst="roundRect">
              <a:avLst/>
            </a:prstGeom>
            <a:solidFill>
              <a:srgbClr val="D7E4BD">
                <a:alpha val="30196"/>
              </a:srgb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7" name="正方形/長方形 6"/>
            <p:cNvSpPr/>
            <p:nvPr/>
          </p:nvSpPr>
          <p:spPr>
            <a:xfrm>
              <a:off x="104064" y="4630454"/>
              <a:ext cx="4416199" cy="646331"/>
            </a:xfrm>
            <a:prstGeom prst="rect">
              <a:avLst/>
            </a:prstGeom>
          </p:spPr>
          <p:txBody>
            <a:bodyPr wrap="square">
              <a:spAutoFit/>
            </a:bodyPr>
            <a:lstStyle/>
            <a:p>
              <a:pPr algn="ctr"/>
              <a:r>
                <a:rPr lang="ja-JP" altLang="en-US" b="1" dirty="0"/>
                <a:t>寒気の吹き出し</a:t>
              </a:r>
              <a:r>
                <a:rPr lang="ja-JP" altLang="en-US" dirty="0"/>
                <a:t>が存在し</a:t>
              </a:r>
              <a:r>
                <a:rPr lang="ja-JP" altLang="en-US" dirty="0" smtClean="0"/>
                <a:t>，</a:t>
              </a:r>
              <a:endParaRPr lang="en-US" altLang="ja-JP" dirty="0" smtClean="0"/>
            </a:p>
            <a:p>
              <a:pPr algn="ctr"/>
              <a:r>
                <a:rPr lang="ja-JP" altLang="en-US" b="1" dirty="0" smtClean="0"/>
                <a:t>西風</a:t>
              </a:r>
              <a:r>
                <a:rPr lang="ja-JP" altLang="en-US" b="1" dirty="0"/>
                <a:t>バースト</a:t>
              </a:r>
              <a:r>
                <a:rPr lang="ja-JP" altLang="en-US" dirty="0"/>
                <a:t>が強化している</a:t>
              </a:r>
            </a:p>
          </p:txBody>
        </p:sp>
        <p:sp>
          <p:nvSpPr>
            <p:cNvPr id="9" name="下矢印 8"/>
            <p:cNvSpPr/>
            <p:nvPr/>
          </p:nvSpPr>
          <p:spPr>
            <a:xfrm>
              <a:off x="2095955" y="5340084"/>
              <a:ext cx="442316" cy="46520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55815" y="5820108"/>
              <a:ext cx="2922595" cy="400110"/>
            </a:xfrm>
            <a:prstGeom prst="rect">
              <a:avLst/>
            </a:prstGeom>
          </p:spPr>
          <p:txBody>
            <a:bodyPr wrap="none">
              <a:spAutoFit/>
            </a:bodyPr>
            <a:lstStyle/>
            <a:p>
              <a:r>
                <a:rPr lang="ja-JP" altLang="en-US" dirty="0" smtClean="0"/>
                <a:t>夏～</a:t>
              </a:r>
              <a:r>
                <a:rPr lang="ja-JP" altLang="en-US" dirty="0"/>
                <a:t>冬季</a:t>
              </a:r>
              <a:r>
                <a:rPr lang="ja-JP" altLang="en-US" dirty="0" smtClean="0"/>
                <a:t>に</a:t>
              </a:r>
              <a:r>
                <a:rPr lang="en-US" altLang="ja-JP" sz="2000" b="1" dirty="0" smtClean="0">
                  <a:solidFill>
                    <a:schemeClr val="accent6">
                      <a:lumMod val="75000"/>
                    </a:schemeClr>
                  </a:solidFill>
                </a:rPr>
                <a:t>El </a:t>
              </a:r>
              <a:r>
                <a:rPr lang="en-US" altLang="ja-JP" sz="2000" b="1" dirty="0">
                  <a:solidFill>
                    <a:schemeClr val="accent6">
                      <a:lumMod val="75000"/>
                    </a:schemeClr>
                  </a:solidFill>
                </a:rPr>
                <a:t>Niño</a:t>
              </a:r>
              <a:r>
                <a:rPr lang="ja-JP" altLang="en-US" dirty="0"/>
                <a:t>が起こる</a:t>
              </a:r>
            </a:p>
          </p:txBody>
        </p:sp>
      </p:grpSp>
      <p:sp>
        <p:nvSpPr>
          <p:cNvPr id="13" name="円/楕円 12"/>
          <p:cNvSpPr/>
          <p:nvPr/>
        </p:nvSpPr>
        <p:spPr>
          <a:xfrm>
            <a:off x="2982444" y="2824817"/>
            <a:ext cx="377847" cy="35610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sz="1600" b="1" dirty="0" smtClean="0"/>
              <a:t>北</a:t>
            </a:r>
            <a:endParaRPr kumimoji="1" lang="ja-JP" altLang="en-US" sz="1600" b="1" dirty="0"/>
          </a:p>
        </p:txBody>
      </p:sp>
      <p:sp>
        <p:nvSpPr>
          <p:cNvPr id="56" name="円/楕円 55"/>
          <p:cNvSpPr/>
          <p:nvPr/>
        </p:nvSpPr>
        <p:spPr>
          <a:xfrm>
            <a:off x="846035" y="2815764"/>
            <a:ext cx="377847" cy="35610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ja-JP" altLang="en-US" sz="1600" b="1" dirty="0"/>
              <a:t>南</a:t>
            </a:r>
            <a:endParaRPr kumimoji="1" lang="ja-JP" altLang="en-US" sz="1600" b="1" dirty="0"/>
          </a:p>
        </p:txBody>
      </p:sp>
      <p:sp>
        <p:nvSpPr>
          <p:cNvPr id="57" name="円/楕円 56"/>
          <p:cNvSpPr/>
          <p:nvPr/>
        </p:nvSpPr>
        <p:spPr>
          <a:xfrm>
            <a:off x="5862514" y="5668577"/>
            <a:ext cx="377847" cy="35610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b="1" dirty="0"/>
              <a:t>東</a:t>
            </a:r>
            <a:endParaRPr kumimoji="1" lang="ja-JP" altLang="en-US" sz="1600" b="1" dirty="0"/>
          </a:p>
        </p:txBody>
      </p:sp>
      <p:sp>
        <p:nvSpPr>
          <p:cNvPr id="58" name="円/楕円 57"/>
          <p:cNvSpPr/>
          <p:nvPr/>
        </p:nvSpPr>
        <p:spPr>
          <a:xfrm>
            <a:off x="3741819" y="5678666"/>
            <a:ext cx="377847" cy="3561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sz="1600" b="1" dirty="0" smtClean="0"/>
              <a:t>西</a:t>
            </a:r>
            <a:endParaRPr kumimoji="1" lang="ja-JP" altLang="en-US" sz="1600" b="1" dirty="0"/>
          </a:p>
        </p:txBody>
      </p:sp>
      <p:grpSp>
        <p:nvGrpSpPr>
          <p:cNvPr id="6" name="グループ化 5"/>
          <p:cNvGrpSpPr/>
          <p:nvPr/>
        </p:nvGrpSpPr>
        <p:grpSpPr>
          <a:xfrm>
            <a:off x="6362128" y="1231998"/>
            <a:ext cx="2537809" cy="1800000"/>
            <a:chOff x="5706112" y="1191518"/>
            <a:chExt cx="2537809" cy="1800000"/>
          </a:xfrm>
        </p:grpSpPr>
        <p:pic>
          <p:nvPicPr>
            <p:cNvPr id="4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6112" y="1191518"/>
              <a:ext cx="253780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直線矢印コネクタ 47"/>
            <p:cNvCxnSpPr/>
            <p:nvPr/>
          </p:nvCxnSpPr>
          <p:spPr>
            <a:xfrm>
              <a:off x="6912450" y="2456485"/>
              <a:ext cx="967854" cy="0"/>
            </a:xfrm>
            <a:prstGeom prst="straightConnector1">
              <a:avLst/>
            </a:prstGeom>
            <a:ln w="57150">
              <a:solidFill>
                <a:srgbClr val="FAE22E"/>
              </a:solidFill>
              <a:tailEnd type="arrow"/>
            </a:ln>
          </p:spPr>
          <p:style>
            <a:lnRef idx="3">
              <a:schemeClr val="accent6"/>
            </a:lnRef>
            <a:fillRef idx="0">
              <a:schemeClr val="accent6"/>
            </a:fillRef>
            <a:effectRef idx="2">
              <a:schemeClr val="accent6"/>
            </a:effectRef>
            <a:fontRef idx="minor">
              <a:schemeClr val="tx1"/>
            </a:fontRef>
          </p:style>
        </p:cxnSp>
        <p:cxnSp>
          <p:nvCxnSpPr>
            <p:cNvPr id="51" name="直線矢印コネクタ 50"/>
            <p:cNvCxnSpPr/>
            <p:nvPr/>
          </p:nvCxnSpPr>
          <p:spPr>
            <a:xfrm rot="16200000">
              <a:off x="7031923" y="2270842"/>
              <a:ext cx="937893" cy="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sp>
        <p:nvSpPr>
          <p:cNvPr id="62" name="正方形/長方形 61"/>
          <p:cNvSpPr/>
          <p:nvPr/>
        </p:nvSpPr>
        <p:spPr>
          <a:xfrm>
            <a:off x="7094069" y="80136"/>
            <a:ext cx="1997663" cy="369332"/>
          </a:xfrm>
          <a:prstGeom prst="rect">
            <a:avLst/>
          </a:prstGeom>
        </p:spPr>
        <p:txBody>
          <a:bodyPr vert="horz"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年バンドパス</a:t>
            </a:r>
            <a:r>
              <a:rPr lang="en-US" altLang="ja-JP" b="1" dirty="0" smtClean="0">
                <a:latin typeface="Times New Roman" pitchFamily="18" charset="0"/>
                <a:cs typeface="Times New Roman" pitchFamily="18" charset="0"/>
              </a:rPr>
              <a:t>】</a:t>
            </a:r>
            <a:endParaRPr lang="ja-JP" altLang="en-US" b="1" dirty="0">
              <a:latin typeface="Times New Roman" pitchFamily="18" charset="0"/>
              <a:cs typeface="Times New Roman" pitchFamily="18" charset="0"/>
            </a:endParaRPr>
          </a:p>
        </p:txBody>
      </p:sp>
      <p:sp>
        <p:nvSpPr>
          <p:cNvPr id="63" name="下矢印 62"/>
          <p:cNvSpPr/>
          <p:nvPr/>
        </p:nvSpPr>
        <p:spPr>
          <a:xfrm rot="16200000">
            <a:off x="5091952" y="4953773"/>
            <a:ext cx="400291" cy="663113"/>
          </a:xfrm>
          <a:prstGeom prst="downArrow">
            <a:avLst>
              <a:gd name="adj1" fmla="val 43829"/>
              <a:gd name="adj2" fmla="val 65429"/>
            </a:avLst>
          </a:prstGeom>
          <a:solidFill>
            <a:schemeClr val="accent3">
              <a:lumMod val="40000"/>
              <a:lumOff val="6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pic>
        <p:nvPicPr>
          <p:cNvPr id="6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842" y="855220"/>
            <a:ext cx="513525" cy="2553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5940" y="3663368"/>
            <a:ext cx="527993" cy="262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スライド番号プレースホルダー 1"/>
          <p:cNvSpPr>
            <a:spLocks noGrp="1"/>
          </p:cNvSpPr>
          <p:nvPr>
            <p:ph type="sldNum" sz="quarter" idx="12"/>
          </p:nvPr>
        </p:nvSpPr>
        <p:spPr>
          <a:xfrm>
            <a:off x="8676456" y="6447202"/>
            <a:ext cx="439458" cy="365125"/>
          </a:xfrm>
        </p:spPr>
        <p:txBody>
          <a:bodyPr/>
          <a:lstStyle/>
          <a:p>
            <a:fld id="{B2447548-A043-42DC-BFE7-4829042F1B03}" type="slidenum">
              <a:rPr kumimoji="1" lang="ja-JP" altLang="en-US" sz="1600" b="1" smtClean="0">
                <a:solidFill>
                  <a:schemeClr val="tx1"/>
                </a:solidFill>
              </a:rPr>
              <a:t>10</a:t>
            </a:fld>
            <a:endParaRPr kumimoji="1" lang="ja-JP" altLang="en-US" sz="1600" b="1" dirty="0">
              <a:solidFill>
                <a:schemeClr val="tx1"/>
              </a:solidFill>
            </a:endParaRPr>
          </a:p>
        </p:txBody>
      </p:sp>
    </p:spTree>
    <p:extLst>
      <p:ext uri="{BB962C8B-B14F-4D97-AF65-F5344CB8AC3E}">
        <p14:creationId xmlns:p14="http://schemas.microsoft.com/office/powerpoint/2010/main" val="350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フローチャート : 論理積ゲート 4"/>
          <p:cNvSpPr/>
          <p:nvPr/>
        </p:nvSpPr>
        <p:spPr>
          <a:xfrm rot="16200000">
            <a:off x="1144430" y="149995"/>
            <a:ext cx="6842089" cy="6552729"/>
          </a:xfrm>
          <a:prstGeom prst="flowChartDelay">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path path="circle">
              <a:fillToRect l="100000" t="100000"/>
            </a:path>
            <a:tileRect r="-100000" b="-100000"/>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ローチャート : 論理積ゲート 6"/>
          <p:cNvSpPr/>
          <p:nvPr/>
        </p:nvSpPr>
        <p:spPr>
          <a:xfrm rot="16200000">
            <a:off x="1210884" y="295864"/>
            <a:ext cx="6708702" cy="6382133"/>
          </a:xfrm>
          <a:prstGeom prst="flowChartDelay">
            <a:avLst/>
          </a:prstGeom>
          <a:gradFill flip="none" rotWithShape="1">
            <a:gsLst>
              <a:gs pos="0">
                <a:srgbClr val="BB7E11">
                  <a:shade val="30000"/>
                  <a:satMod val="115000"/>
                </a:srgbClr>
              </a:gs>
              <a:gs pos="50000">
                <a:srgbClr val="BB7E11">
                  <a:shade val="67500"/>
                  <a:satMod val="115000"/>
                </a:srgbClr>
              </a:gs>
              <a:gs pos="100000">
                <a:srgbClr val="BB7E11">
                  <a:shade val="100000"/>
                  <a:satMod val="115000"/>
                </a:srgbClr>
              </a:gs>
            </a:gsLst>
            <a:path path="circle">
              <a:fillToRect l="100000" b="100000"/>
            </a:path>
            <a:tileRect t="-100000" r="-100000"/>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stCxn id="5" idx="3"/>
            <a:endCxn id="5" idx="1"/>
          </p:cNvCxnSpPr>
          <p:nvPr/>
        </p:nvCxnSpPr>
        <p:spPr>
          <a:xfrm>
            <a:off x="4565475" y="5315"/>
            <a:ext cx="0" cy="684208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572000" y="5315"/>
            <a:ext cx="72008" cy="6835967"/>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494676" y="11298"/>
            <a:ext cx="72008" cy="6847402"/>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p:cNvCxnSpPr/>
          <p:nvPr/>
        </p:nvCxnSpPr>
        <p:spPr>
          <a:xfrm>
            <a:off x="1691680" y="2132856"/>
            <a:ext cx="0" cy="4860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411760" y="1052736"/>
            <a:ext cx="0" cy="5940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31840" y="513336"/>
            <a:ext cx="0" cy="6372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851920" y="260648"/>
            <a:ext cx="0" cy="6624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6012160" y="513384"/>
            <a:ext cx="0" cy="6372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5292080" y="260696"/>
            <a:ext cx="0" cy="6624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6732240" y="1052736"/>
            <a:ext cx="0" cy="5940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7452320" y="2025432"/>
            <a:ext cx="0" cy="4860000"/>
          </a:xfrm>
          <a:prstGeom prst="line">
            <a:avLst/>
          </a:prstGeom>
          <a:ln>
            <a:solidFill>
              <a:srgbClr val="8F4507"/>
            </a:solidFill>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rot="16200000">
            <a:off x="6143766" y="1679897"/>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rot="16200000">
            <a:off x="2889526" y="1679897"/>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rot="16200000">
            <a:off x="6141698" y="2654639"/>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rot="16200000">
            <a:off x="2892774" y="2654639"/>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rot="16200000">
            <a:off x="6143766" y="3873458"/>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rot="16200000">
            <a:off x="2892774" y="3873459"/>
            <a:ext cx="105329" cy="3104845"/>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rot="2740068">
            <a:off x="1544757" y="4439729"/>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rot="2740068">
            <a:off x="1634636" y="4541404"/>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rot="2740068">
            <a:off x="2583816" y="4439729"/>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rot="2740068">
            <a:off x="2673695" y="4541404"/>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rot="2740068">
            <a:off x="3627982" y="4470337"/>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rot="2740068">
            <a:off x="3717861" y="4572012"/>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rot="2740068">
            <a:off x="4785117" y="4439729"/>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rot="2740068">
            <a:off x="4874996" y="4541404"/>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rot="2740068">
            <a:off x="5818860" y="4466083"/>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rot="2740068">
            <a:off x="5908739" y="4567758"/>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rot="2740068">
            <a:off x="6873349" y="4470497"/>
            <a:ext cx="700263" cy="689394"/>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rot="2740068">
            <a:off x="6963228" y="4572172"/>
            <a:ext cx="520502" cy="486043"/>
          </a:xfrm>
          <a:prstGeom prst="rect">
            <a:avLst/>
          </a:prstGeom>
          <a:solidFill>
            <a:srgbClr val="BB7E1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十字形 84"/>
          <p:cNvSpPr/>
          <p:nvPr/>
        </p:nvSpPr>
        <p:spPr>
          <a:xfrm>
            <a:off x="2083616" y="3284983"/>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十字形 85"/>
          <p:cNvSpPr/>
          <p:nvPr/>
        </p:nvSpPr>
        <p:spPr>
          <a:xfrm>
            <a:off x="2854440" y="3284984"/>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十字形 86"/>
          <p:cNvSpPr/>
          <p:nvPr/>
        </p:nvSpPr>
        <p:spPr>
          <a:xfrm>
            <a:off x="3648175" y="3284983"/>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十字形 87"/>
          <p:cNvSpPr/>
          <p:nvPr/>
        </p:nvSpPr>
        <p:spPr>
          <a:xfrm>
            <a:off x="1390116" y="3284984"/>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十字形 88"/>
          <p:cNvSpPr/>
          <p:nvPr/>
        </p:nvSpPr>
        <p:spPr>
          <a:xfrm>
            <a:off x="5337508" y="3284984"/>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十字形 89"/>
          <p:cNvSpPr/>
          <p:nvPr/>
        </p:nvSpPr>
        <p:spPr>
          <a:xfrm>
            <a:off x="6108332" y="3284985"/>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十字形 90"/>
          <p:cNvSpPr/>
          <p:nvPr/>
        </p:nvSpPr>
        <p:spPr>
          <a:xfrm>
            <a:off x="6902067" y="3284984"/>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十字形 91"/>
          <p:cNvSpPr/>
          <p:nvPr/>
        </p:nvSpPr>
        <p:spPr>
          <a:xfrm>
            <a:off x="4644008" y="3284985"/>
            <a:ext cx="862449" cy="869413"/>
          </a:xfrm>
          <a:prstGeom prst="plus">
            <a:avLst>
              <a:gd name="adj" fmla="val 43024"/>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ドーナツ 92"/>
          <p:cNvSpPr/>
          <p:nvPr/>
        </p:nvSpPr>
        <p:spPr>
          <a:xfrm>
            <a:off x="3923928" y="2583752"/>
            <a:ext cx="426643" cy="410344"/>
          </a:xfrm>
          <a:prstGeom prst="donut">
            <a:avLst>
              <a:gd name="adj" fmla="val 16974"/>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円/楕円 93"/>
          <p:cNvSpPr/>
          <p:nvPr/>
        </p:nvSpPr>
        <p:spPr>
          <a:xfrm>
            <a:off x="4105156" y="2495796"/>
            <a:ext cx="69305"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円/楕円 94"/>
          <p:cNvSpPr/>
          <p:nvPr/>
        </p:nvSpPr>
        <p:spPr>
          <a:xfrm>
            <a:off x="4025416" y="2852936"/>
            <a:ext cx="109220"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円/楕円 95"/>
          <p:cNvSpPr/>
          <p:nvPr/>
        </p:nvSpPr>
        <p:spPr>
          <a:xfrm>
            <a:off x="4153484" y="2852936"/>
            <a:ext cx="109220"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ドーナツ 96"/>
          <p:cNvSpPr/>
          <p:nvPr/>
        </p:nvSpPr>
        <p:spPr>
          <a:xfrm>
            <a:off x="4793429" y="2583752"/>
            <a:ext cx="426643" cy="410344"/>
          </a:xfrm>
          <a:prstGeom prst="donut">
            <a:avLst>
              <a:gd name="adj" fmla="val 16974"/>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円/楕円 97"/>
          <p:cNvSpPr/>
          <p:nvPr/>
        </p:nvSpPr>
        <p:spPr>
          <a:xfrm>
            <a:off x="4974657" y="2495796"/>
            <a:ext cx="69305"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円/楕円 98"/>
          <p:cNvSpPr/>
          <p:nvPr/>
        </p:nvSpPr>
        <p:spPr>
          <a:xfrm>
            <a:off x="4894917" y="2852936"/>
            <a:ext cx="109220"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円/楕円 99"/>
          <p:cNvSpPr/>
          <p:nvPr/>
        </p:nvSpPr>
        <p:spPr>
          <a:xfrm>
            <a:off x="5022985" y="2852936"/>
            <a:ext cx="109220" cy="216024"/>
          </a:xfrm>
          <a:prstGeom prst="ellipse">
            <a:avLst/>
          </a:prstGeom>
          <a:solidFill>
            <a:schemeClr val="bg2">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ローチャート : 結合子 5"/>
          <p:cNvSpPr/>
          <p:nvPr/>
        </p:nvSpPr>
        <p:spPr>
          <a:xfrm>
            <a:off x="2322110"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ローチャート : 結合子 100"/>
          <p:cNvSpPr/>
          <p:nvPr/>
        </p:nvSpPr>
        <p:spPr>
          <a:xfrm>
            <a:off x="3038568"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ローチャート : 結合子 101"/>
          <p:cNvSpPr/>
          <p:nvPr/>
        </p:nvSpPr>
        <p:spPr>
          <a:xfrm>
            <a:off x="3755149"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ローチャート : 結合子 102"/>
          <p:cNvSpPr/>
          <p:nvPr/>
        </p:nvSpPr>
        <p:spPr>
          <a:xfrm>
            <a:off x="5202430"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ローチャート : 結合子 103"/>
          <p:cNvSpPr/>
          <p:nvPr/>
        </p:nvSpPr>
        <p:spPr>
          <a:xfrm>
            <a:off x="5918888"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ローチャート : 結合子 104"/>
          <p:cNvSpPr/>
          <p:nvPr/>
        </p:nvSpPr>
        <p:spPr>
          <a:xfrm>
            <a:off x="6635469" y="134076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 結合子 105"/>
          <p:cNvSpPr/>
          <p:nvPr/>
        </p:nvSpPr>
        <p:spPr>
          <a:xfrm>
            <a:off x="2323928"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ローチャート : 結合子 106"/>
          <p:cNvSpPr/>
          <p:nvPr/>
        </p:nvSpPr>
        <p:spPr>
          <a:xfrm>
            <a:off x="3040386"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ローチャート : 結合子 107"/>
          <p:cNvSpPr/>
          <p:nvPr/>
        </p:nvSpPr>
        <p:spPr>
          <a:xfrm>
            <a:off x="3756967"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フローチャート : 結合子 108"/>
          <p:cNvSpPr/>
          <p:nvPr/>
        </p:nvSpPr>
        <p:spPr>
          <a:xfrm>
            <a:off x="5204248"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ローチャート : 結合子 109"/>
          <p:cNvSpPr/>
          <p:nvPr/>
        </p:nvSpPr>
        <p:spPr>
          <a:xfrm>
            <a:off x="5920706"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ローチャート : 結合子 110"/>
          <p:cNvSpPr/>
          <p:nvPr/>
        </p:nvSpPr>
        <p:spPr>
          <a:xfrm>
            <a:off x="6637287"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ローチャート : 結合子 111"/>
          <p:cNvSpPr/>
          <p:nvPr/>
        </p:nvSpPr>
        <p:spPr>
          <a:xfrm>
            <a:off x="2313296"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フローチャート : 結合子 112"/>
          <p:cNvSpPr/>
          <p:nvPr/>
        </p:nvSpPr>
        <p:spPr>
          <a:xfrm>
            <a:off x="3029754"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フローチャート : 結合子 113"/>
          <p:cNvSpPr/>
          <p:nvPr/>
        </p:nvSpPr>
        <p:spPr>
          <a:xfrm>
            <a:off x="3746335"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ローチャート : 結合子 114"/>
          <p:cNvSpPr/>
          <p:nvPr/>
        </p:nvSpPr>
        <p:spPr>
          <a:xfrm>
            <a:off x="5193616"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ローチャート : 結合子 115"/>
          <p:cNvSpPr/>
          <p:nvPr/>
        </p:nvSpPr>
        <p:spPr>
          <a:xfrm>
            <a:off x="5910074"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ローチャート : 結合子 116"/>
          <p:cNvSpPr/>
          <p:nvPr/>
        </p:nvSpPr>
        <p:spPr>
          <a:xfrm>
            <a:off x="6626655"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ローチャート : 結合子 117"/>
          <p:cNvSpPr/>
          <p:nvPr/>
        </p:nvSpPr>
        <p:spPr>
          <a:xfrm>
            <a:off x="1596727"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フローチャート : 結合子 118"/>
          <p:cNvSpPr/>
          <p:nvPr/>
        </p:nvSpPr>
        <p:spPr>
          <a:xfrm>
            <a:off x="1586095"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フローチャート : 結合子 119"/>
          <p:cNvSpPr/>
          <p:nvPr/>
        </p:nvSpPr>
        <p:spPr>
          <a:xfrm>
            <a:off x="7357367" y="5733256"/>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フローチャート : 結合子 120"/>
          <p:cNvSpPr/>
          <p:nvPr/>
        </p:nvSpPr>
        <p:spPr>
          <a:xfrm>
            <a:off x="7346735" y="6508188"/>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フローチャート : 結合子 121"/>
          <p:cNvSpPr/>
          <p:nvPr/>
        </p:nvSpPr>
        <p:spPr>
          <a:xfrm>
            <a:off x="2313172"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フローチャート : 結合子 122"/>
          <p:cNvSpPr/>
          <p:nvPr/>
        </p:nvSpPr>
        <p:spPr>
          <a:xfrm>
            <a:off x="3029630"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フローチャート : 結合子 123"/>
          <p:cNvSpPr/>
          <p:nvPr/>
        </p:nvSpPr>
        <p:spPr>
          <a:xfrm>
            <a:off x="3746211"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ローチャート : 結合子 124"/>
          <p:cNvSpPr/>
          <p:nvPr/>
        </p:nvSpPr>
        <p:spPr>
          <a:xfrm>
            <a:off x="5193492"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フローチャート : 結合子 125"/>
          <p:cNvSpPr/>
          <p:nvPr/>
        </p:nvSpPr>
        <p:spPr>
          <a:xfrm>
            <a:off x="5909950"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ローチャート : 結合子 126"/>
          <p:cNvSpPr/>
          <p:nvPr/>
        </p:nvSpPr>
        <p:spPr>
          <a:xfrm>
            <a:off x="6626531" y="2331724"/>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ローチャート : 結合子 127"/>
          <p:cNvSpPr/>
          <p:nvPr/>
        </p:nvSpPr>
        <p:spPr>
          <a:xfrm>
            <a:off x="1594311" y="2348880"/>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フローチャート : 結合子 128"/>
          <p:cNvSpPr/>
          <p:nvPr/>
        </p:nvSpPr>
        <p:spPr>
          <a:xfrm>
            <a:off x="7354951" y="2348880"/>
            <a:ext cx="193541" cy="161172"/>
          </a:xfrm>
          <a:prstGeom prst="flowChartConnector">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スライド番号プレースホルダー 1"/>
          <p:cNvSpPr>
            <a:spLocks noGrp="1"/>
          </p:cNvSpPr>
          <p:nvPr>
            <p:ph type="sldNum" sz="quarter" idx="12"/>
          </p:nvPr>
        </p:nvSpPr>
        <p:spPr>
          <a:xfrm>
            <a:off x="8676456" y="6447202"/>
            <a:ext cx="439458" cy="365125"/>
          </a:xfrm>
        </p:spPr>
        <p:txBody>
          <a:bodyPr/>
          <a:lstStyle/>
          <a:p>
            <a:fld id="{B2447548-A043-42DC-BFE7-4829042F1B03}" type="slidenum">
              <a:rPr kumimoji="1" lang="ja-JP" altLang="en-US" sz="1600" b="1" smtClean="0">
                <a:solidFill>
                  <a:schemeClr val="tx1"/>
                </a:solidFill>
              </a:rPr>
              <a:t>11</a:t>
            </a:fld>
            <a:endParaRPr kumimoji="1" lang="ja-JP" altLang="en-US" sz="1600" b="1" dirty="0">
              <a:solidFill>
                <a:schemeClr val="tx1"/>
              </a:solidFill>
            </a:endParaRPr>
          </a:p>
        </p:txBody>
      </p:sp>
      <p:sp>
        <p:nvSpPr>
          <p:cNvPr id="2" name="正方形/長方形 1"/>
          <p:cNvSpPr/>
          <p:nvPr/>
        </p:nvSpPr>
        <p:spPr>
          <a:xfrm>
            <a:off x="91501" y="148826"/>
            <a:ext cx="2842445" cy="400110"/>
          </a:xfrm>
          <a:prstGeom prst="rect">
            <a:avLst/>
          </a:prstGeom>
        </p:spPr>
        <p:txBody>
          <a:bodyPr wrap="none">
            <a:spAutoFit/>
          </a:bodyPr>
          <a:lstStyle/>
          <a:p>
            <a:r>
              <a:rPr lang="ja-JP" altLang="en-US" sz="2000" dirty="0"/>
              <a:t>ここで</a:t>
            </a:r>
            <a:r>
              <a:rPr lang="ja-JP" altLang="en-US" sz="2000" dirty="0" smtClean="0"/>
              <a:t>一息つきまして・</a:t>
            </a:r>
            <a:r>
              <a:rPr lang="ja-JP" altLang="en-US" sz="2000" dirty="0"/>
              <a:t>・・</a:t>
            </a:r>
          </a:p>
        </p:txBody>
      </p:sp>
      <p:sp>
        <p:nvSpPr>
          <p:cNvPr id="4" name="正方形/長方形 3"/>
          <p:cNvSpPr/>
          <p:nvPr/>
        </p:nvSpPr>
        <p:spPr>
          <a:xfrm>
            <a:off x="2644193" y="1514758"/>
            <a:ext cx="3837090" cy="830997"/>
          </a:xfrm>
          <a:prstGeom prst="rect">
            <a:avLst/>
          </a:prstGeom>
          <a:solidFill>
            <a:srgbClr val="B9CDE5">
              <a:alpha val="80000"/>
            </a:srgbClr>
          </a:solidFill>
        </p:spPr>
        <p:txBody>
          <a:bodyPr wrap="square">
            <a:spAutoFit/>
          </a:bodyPr>
          <a:lstStyle/>
          <a:p>
            <a:pPr algn="ctr"/>
            <a:r>
              <a:rPr lang="ja-JP" altLang="en-US" sz="2400" b="1" dirty="0"/>
              <a:t>まとめ</a:t>
            </a:r>
            <a:endParaRPr lang="en-US" altLang="ja-JP" sz="2400" b="1" dirty="0"/>
          </a:p>
          <a:p>
            <a:pPr algn="ctr"/>
            <a:r>
              <a:rPr lang="en-US" altLang="ja-JP" sz="2400" b="1" dirty="0"/>
              <a:t>NAO</a:t>
            </a:r>
            <a:r>
              <a:rPr lang="ja-JP" altLang="en-US" sz="2400" b="1" dirty="0"/>
              <a:t>から</a:t>
            </a:r>
            <a:r>
              <a:rPr lang="en-US" altLang="ja-JP" sz="2400" b="1" dirty="0"/>
              <a:t>WP</a:t>
            </a:r>
            <a:r>
              <a:rPr lang="ja-JP" altLang="en-US" sz="2400" b="1" dirty="0"/>
              <a:t>に至るプロセス</a:t>
            </a:r>
          </a:p>
        </p:txBody>
      </p:sp>
    </p:spTree>
    <p:extLst>
      <p:ext uri="{BB962C8B-B14F-4D97-AF65-F5344CB8AC3E}">
        <p14:creationId xmlns:p14="http://schemas.microsoft.com/office/powerpoint/2010/main" val="10188943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8759"/>
          <a:stretch/>
        </p:blipFill>
        <p:spPr bwMode="auto">
          <a:xfrm>
            <a:off x="832256" y="2451465"/>
            <a:ext cx="7459698" cy="261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910"/>
          <a:stretch/>
        </p:blipFill>
        <p:spPr bwMode="auto">
          <a:xfrm>
            <a:off x="3315881" y="2451464"/>
            <a:ext cx="4937236" cy="258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252536" y="421019"/>
            <a:ext cx="5472608" cy="55653"/>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4" name="正方形/長方形 3"/>
          <p:cNvSpPr/>
          <p:nvPr/>
        </p:nvSpPr>
        <p:spPr>
          <a:xfrm>
            <a:off x="0" y="31494"/>
            <a:ext cx="862737" cy="400110"/>
          </a:xfrm>
          <a:prstGeom prst="rect">
            <a:avLst/>
          </a:prstGeom>
        </p:spPr>
        <p:txBody>
          <a:bodyPr wrap="none">
            <a:spAutoFit/>
          </a:bodyPr>
          <a:lstStyle/>
          <a:p>
            <a:r>
              <a:rPr lang="ja-JP" altLang="en-US" sz="2000" dirty="0"/>
              <a:t>まとめ</a:t>
            </a:r>
          </a:p>
        </p:txBody>
      </p:sp>
      <p:grpSp>
        <p:nvGrpSpPr>
          <p:cNvPr id="13" name="グループ化 12"/>
          <p:cNvGrpSpPr/>
          <p:nvPr/>
        </p:nvGrpSpPr>
        <p:grpSpPr>
          <a:xfrm>
            <a:off x="2123728" y="476672"/>
            <a:ext cx="3240360" cy="1819242"/>
            <a:chOff x="2123728" y="712450"/>
            <a:chExt cx="3240360" cy="1819242"/>
          </a:xfrm>
        </p:grpSpPr>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3728" y="1035104"/>
              <a:ext cx="1656184" cy="149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1035104"/>
              <a:ext cx="1656184" cy="149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2644607" y="712450"/>
              <a:ext cx="646331" cy="369332"/>
            </a:xfrm>
            <a:prstGeom prst="rect">
              <a:avLst/>
            </a:prstGeom>
          </p:spPr>
          <p:txBody>
            <a:bodyPr wrap="none">
              <a:spAutoFit/>
            </a:bodyPr>
            <a:lstStyle/>
            <a:p>
              <a:r>
                <a:rPr lang="ja-JP" altLang="en-US" b="1" dirty="0" smtClean="0">
                  <a:latin typeface="Times New Roman" pitchFamily="18" charset="0"/>
                  <a:cs typeface="Times New Roman" pitchFamily="18" charset="0"/>
                </a:rPr>
                <a:t>春季</a:t>
              </a:r>
              <a:endParaRPr lang="ja-JP" altLang="en-US" b="1" dirty="0">
                <a:latin typeface="Times New Roman" pitchFamily="18" charset="0"/>
                <a:cs typeface="Times New Roman" pitchFamily="18" charset="0"/>
              </a:endParaRPr>
            </a:p>
          </p:txBody>
        </p:sp>
        <p:sp>
          <p:nvSpPr>
            <p:cNvPr id="8" name="正方形/長方形 7"/>
            <p:cNvSpPr/>
            <p:nvPr/>
          </p:nvSpPr>
          <p:spPr>
            <a:xfrm>
              <a:off x="4227042" y="712450"/>
              <a:ext cx="646331" cy="369332"/>
            </a:xfrm>
            <a:prstGeom prst="rect">
              <a:avLst/>
            </a:prstGeom>
          </p:spPr>
          <p:txBody>
            <a:bodyPr wrap="none">
              <a:spAutoFit/>
            </a:bodyPr>
            <a:lstStyle/>
            <a:p>
              <a:r>
                <a:rPr lang="ja-JP" altLang="en-US" b="1" dirty="0" smtClean="0">
                  <a:latin typeface="Times New Roman" pitchFamily="18" charset="0"/>
                  <a:cs typeface="Times New Roman" pitchFamily="18" charset="0"/>
                </a:rPr>
                <a:t>夏季</a:t>
              </a:r>
              <a:endParaRPr lang="ja-JP" altLang="en-US" b="1" dirty="0">
                <a:latin typeface="Times New Roman" pitchFamily="18" charset="0"/>
                <a:cs typeface="Times New Roman" pitchFamily="18" charset="0"/>
              </a:endParaRPr>
            </a:p>
          </p:txBody>
        </p:sp>
        <p:sp>
          <p:nvSpPr>
            <p:cNvPr id="9" name="正方形/長方形 8"/>
            <p:cNvSpPr/>
            <p:nvPr/>
          </p:nvSpPr>
          <p:spPr>
            <a:xfrm>
              <a:off x="3176827" y="1963728"/>
              <a:ext cx="1114408" cy="369332"/>
            </a:xfrm>
            <a:prstGeom prst="rect">
              <a:avLst/>
            </a:prstGeom>
            <a:solidFill>
              <a:schemeClr val="accent2">
                <a:lumMod val="20000"/>
                <a:lumOff val="80000"/>
              </a:schemeClr>
            </a:solidFill>
            <a:ln w="38100"/>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b="1" dirty="0" smtClean="0">
                  <a:latin typeface="Times New Roman" pitchFamily="18" charset="0"/>
                  <a:cs typeface="Times New Roman" pitchFamily="18" charset="0"/>
                </a:rPr>
                <a:t>海氷増加</a:t>
              </a:r>
              <a:endParaRPr lang="ja-JP" altLang="en-US" b="1" dirty="0">
                <a:latin typeface="Times New Roman" pitchFamily="18" charset="0"/>
                <a:cs typeface="Times New Roman" pitchFamily="18" charset="0"/>
              </a:endParaRPr>
            </a:p>
          </p:txBody>
        </p:sp>
      </p:grpSp>
      <p:sp>
        <p:nvSpPr>
          <p:cNvPr id="10" name="正方形/長方形 9"/>
          <p:cNvSpPr/>
          <p:nvPr/>
        </p:nvSpPr>
        <p:spPr>
          <a:xfrm>
            <a:off x="1749558" y="2157154"/>
            <a:ext cx="930063" cy="369332"/>
          </a:xfrm>
          <a:prstGeom prst="rect">
            <a:avLst/>
          </a:prstGeom>
        </p:spPr>
        <p:txBody>
          <a:bodyPr wrap="none">
            <a:spAutoFit/>
          </a:bodyPr>
          <a:lstStyle/>
          <a:p>
            <a:r>
              <a:rPr lang="ja-JP" altLang="en-US" b="1" dirty="0">
                <a:latin typeface="Times New Roman" pitchFamily="18" charset="0"/>
                <a:cs typeface="Times New Roman" pitchFamily="18" charset="0"/>
              </a:rPr>
              <a:t>負</a:t>
            </a:r>
            <a:r>
              <a:rPr lang="en-US" altLang="ja-JP" b="1" dirty="0" smtClean="0">
                <a:latin typeface="Times New Roman" pitchFamily="18" charset="0"/>
                <a:cs typeface="Times New Roman" pitchFamily="18" charset="0"/>
              </a:rPr>
              <a:t>NAO</a:t>
            </a:r>
            <a:endParaRPr lang="ja-JP" altLang="en-US" b="1" dirty="0">
              <a:latin typeface="Times New Roman" pitchFamily="18" charset="0"/>
              <a:cs typeface="Times New Roman" pitchFamily="18" charset="0"/>
            </a:endParaRPr>
          </a:p>
        </p:txBody>
      </p:sp>
      <p:sp>
        <p:nvSpPr>
          <p:cNvPr id="11" name="正方形/長方形 10"/>
          <p:cNvSpPr/>
          <p:nvPr/>
        </p:nvSpPr>
        <p:spPr>
          <a:xfrm>
            <a:off x="6515845" y="3985310"/>
            <a:ext cx="1018227" cy="400110"/>
          </a:xfrm>
          <a:prstGeom prst="rect">
            <a:avLst/>
          </a:prstGeom>
        </p:spPr>
        <p:txBody>
          <a:bodyPr wrap="none">
            <a:spAutoFit/>
          </a:bodyPr>
          <a:lstStyle/>
          <a:p>
            <a:r>
              <a:rPr lang="en-US" altLang="ja-JP" sz="2000" b="1" dirty="0">
                <a:latin typeface="Times New Roman" pitchFamily="18" charset="0"/>
                <a:cs typeface="Times New Roman" pitchFamily="18" charset="0"/>
              </a:rPr>
              <a:t>El Niño</a:t>
            </a:r>
            <a:endParaRPr lang="ja-JP" altLang="en-US" sz="2000" b="1" dirty="0">
              <a:latin typeface="Times New Roman" pitchFamily="18" charset="0"/>
              <a:cs typeface="Times New Roman" pitchFamily="18" charset="0"/>
            </a:endParaRPr>
          </a:p>
        </p:txBody>
      </p:sp>
      <p:sp>
        <p:nvSpPr>
          <p:cNvPr id="12" name="正方形/長方形 11"/>
          <p:cNvSpPr/>
          <p:nvPr/>
        </p:nvSpPr>
        <p:spPr>
          <a:xfrm>
            <a:off x="4873373" y="2155559"/>
            <a:ext cx="788999" cy="369332"/>
          </a:xfrm>
          <a:prstGeom prst="rect">
            <a:avLst/>
          </a:prstGeom>
        </p:spPr>
        <p:txBody>
          <a:bodyPr wrap="none">
            <a:spAutoFit/>
          </a:bodyPr>
          <a:lstStyle/>
          <a:p>
            <a:r>
              <a:rPr lang="ja-JP" altLang="en-US" b="1" dirty="0">
                <a:latin typeface="Times New Roman" pitchFamily="18" charset="0"/>
                <a:cs typeface="Times New Roman" pitchFamily="18" charset="0"/>
              </a:rPr>
              <a:t>正</a:t>
            </a:r>
            <a:r>
              <a:rPr lang="en-US" altLang="ja-JP" b="1" dirty="0" smtClean="0">
                <a:latin typeface="Times New Roman" pitchFamily="18" charset="0"/>
                <a:cs typeface="Times New Roman" pitchFamily="18" charset="0"/>
              </a:rPr>
              <a:t>WP</a:t>
            </a:r>
            <a:endParaRPr lang="ja-JP" altLang="en-US" b="1" dirty="0">
              <a:latin typeface="Times New Roman" pitchFamily="18" charset="0"/>
              <a:cs typeface="Times New Roman" pitchFamily="18" charset="0"/>
            </a:endParaRPr>
          </a:p>
        </p:txBody>
      </p:sp>
      <p:sp>
        <p:nvSpPr>
          <p:cNvPr id="14" name="正方形/長方形 13"/>
          <p:cNvSpPr/>
          <p:nvPr/>
        </p:nvSpPr>
        <p:spPr>
          <a:xfrm>
            <a:off x="2738245" y="3199753"/>
            <a:ext cx="877163" cy="369332"/>
          </a:xfrm>
          <a:prstGeom prst="rect">
            <a:avLst/>
          </a:prstGeom>
          <a:solidFill>
            <a:schemeClr val="accent5">
              <a:lumMod val="20000"/>
              <a:lumOff val="80000"/>
            </a:schemeClr>
          </a:solidFill>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ja-JP" altLang="en-US" b="1" dirty="0">
                <a:latin typeface="Times New Roman" pitchFamily="18" charset="0"/>
                <a:cs typeface="Times New Roman" pitchFamily="18" charset="0"/>
              </a:rPr>
              <a:t>積雪多</a:t>
            </a:r>
          </a:p>
        </p:txBody>
      </p:sp>
      <p:sp>
        <p:nvSpPr>
          <p:cNvPr id="15" name="正方形/長方形 14"/>
          <p:cNvSpPr/>
          <p:nvPr/>
        </p:nvSpPr>
        <p:spPr>
          <a:xfrm>
            <a:off x="2738245" y="3199753"/>
            <a:ext cx="1202262" cy="369332"/>
          </a:xfrm>
          <a:prstGeom prst="rect">
            <a:avLst/>
          </a:prstGeom>
          <a:solidFill>
            <a:schemeClr val="tx2">
              <a:lumMod val="20000"/>
              <a:lumOff val="80000"/>
            </a:schemeClr>
          </a:solidFill>
          <a:ln w="38100"/>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dirty="0">
                <a:latin typeface="Times New Roman" pitchFamily="18" charset="0"/>
                <a:cs typeface="Times New Roman" pitchFamily="18" charset="0"/>
              </a:rPr>
              <a:t>低温偏差</a:t>
            </a:r>
          </a:p>
        </p:txBody>
      </p:sp>
      <p:grpSp>
        <p:nvGrpSpPr>
          <p:cNvPr id="16" name="グループ化 15"/>
          <p:cNvGrpSpPr/>
          <p:nvPr/>
        </p:nvGrpSpPr>
        <p:grpSpPr>
          <a:xfrm>
            <a:off x="2555776" y="2875171"/>
            <a:ext cx="1665162" cy="883276"/>
            <a:chOff x="4012232" y="3950240"/>
            <a:chExt cx="1083254" cy="826192"/>
          </a:xfrm>
        </p:grpSpPr>
        <p:sp>
          <p:nvSpPr>
            <p:cNvPr id="17" name="円/楕円 16"/>
            <p:cNvSpPr/>
            <p:nvPr/>
          </p:nvSpPr>
          <p:spPr>
            <a:xfrm>
              <a:off x="4012232" y="3950240"/>
              <a:ext cx="1083254" cy="826192"/>
            </a:xfrm>
            <a:prstGeom prst="ellipse">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8" name="正方形/長方形 17"/>
            <p:cNvSpPr/>
            <p:nvPr/>
          </p:nvSpPr>
          <p:spPr>
            <a:xfrm>
              <a:off x="4093418" y="4040907"/>
              <a:ext cx="941383" cy="604560"/>
            </a:xfrm>
            <a:prstGeom prst="rect">
              <a:avLst/>
            </a:prstGeom>
          </p:spPr>
          <p:txBody>
            <a:bodyPr wrap="square">
              <a:spAutoFit/>
            </a:bodyPr>
            <a:lstStyle/>
            <a:p>
              <a:pPr algn="ctr"/>
              <a:r>
                <a:rPr lang="ja-JP" altLang="en-US" b="1" dirty="0">
                  <a:latin typeface="Times New Roman" pitchFamily="18" charset="0"/>
                  <a:cs typeface="Times New Roman" pitchFamily="18" charset="0"/>
                </a:rPr>
                <a:t>低気圧</a:t>
              </a:r>
              <a:endParaRPr lang="en-US" altLang="ja-JP" b="1" dirty="0">
                <a:latin typeface="Times New Roman" pitchFamily="18" charset="0"/>
                <a:cs typeface="Times New Roman" pitchFamily="18" charset="0"/>
              </a:endParaRPr>
            </a:p>
            <a:p>
              <a:pPr algn="ctr"/>
              <a:r>
                <a:rPr lang="ja-JP" altLang="en-US" b="1" dirty="0">
                  <a:latin typeface="Times New Roman" pitchFamily="18" charset="0"/>
                  <a:cs typeface="Times New Roman" pitchFamily="18" charset="0"/>
                </a:rPr>
                <a:t>偏差</a:t>
              </a:r>
            </a:p>
          </p:txBody>
        </p:sp>
      </p:grpSp>
      <p:grpSp>
        <p:nvGrpSpPr>
          <p:cNvPr id="25" name="グループ化 24"/>
          <p:cNvGrpSpPr/>
          <p:nvPr/>
        </p:nvGrpSpPr>
        <p:grpSpPr>
          <a:xfrm>
            <a:off x="3725172" y="3551677"/>
            <a:ext cx="1278876" cy="780422"/>
            <a:chOff x="2682140" y="5284214"/>
            <a:chExt cx="1310768" cy="761460"/>
          </a:xfrm>
        </p:grpSpPr>
        <p:sp>
          <p:nvSpPr>
            <p:cNvPr id="23" name="円/楕円 22"/>
            <p:cNvSpPr/>
            <p:nvPr/>
          </p:nvSpPr>
          <p:spPr>
            <a:xfrm>
              <a:off x="2772937" y="5284214"/>
              <a:ext cx="1146168" cy="761460"/>
            </a:xfrm>
            <a:prstGeom prst="ellipse">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4" name="正方形/長方形 23"/>
            <p:cNvSpPr/>
            <p:nvPr/>
          </p:nvSpPr>
          <p:spPr>
            <a:xfrm>
              <a:off x="2682140" y="5368043"/>
              <a:ext cx="1310768" cy="630627"/>
            </a:xfrm>
            <a:prstGeom prst="rect">
              <a:avLst/>
            </a:prstGeom>
          </p:spPr>
          <p:txBody>
            <a:bodyPr wrap="square">
              <a:spAutoFit/>
            </a:bodyPr>
            <a:lstStyle/>
            <a:p>
              <a:pPr algn="ctr"/>
              <a:r>
                <a:rPr lang="ja-JP" altLang="en-US" b="1" dirty="0" smtClean="0">
                  <a:latin typeface="Times New Roman" pitchFamily="18" charset="0"/>
                  <a:cs typeface="Times New Roman" pitchFamily="18" charset="0"/>
                </a:rPr>
                <a:t>高気圧</a:t>
              </a:r>
              <a:endParaRPr lang="en-US" altLang="ja-JP" b="1" dirty="0" smtClean="0">
                <a:latin typeface="Times New Roman" pitchFamily="18" charset="0"/>
                <a:cs typeface="Times New Roman" pitchFamily="18" charset="0"/>
              </a:endParaRPr>
            </a:p>
            <a:p>
              <a:pPr algn="ctr"/>
              <a:r>
                <a:rPr lang="ja-JP" altLang="en-US" b="1" dirty="0" smtClean="0">
                  <a:latin typeface="Times New Roman" pitchFamily="18" charset="0"/>
                  <a:cs typeface="Times New Roman" pitchFamily="18" charset="0"/>
                </a:rPr>
                <a:t>偏差</a:t>
              </a:r>
              <a:endParaRPr lang="ja-JP" altLang="en-US" b="1" dirty="0">
                <a:latin typeface="Times New Roman" pitchFamily="18" charset="0"/>
                <a:cs typeface="Times New Roman" pitchFamily="18" charset="0"/>
              </a:endParaRPr>
            </a:p>
          </p:txBody>
        </p:sp>
      </p:grpSp>
      <p:grpSp>
        <p:nvGrpSpPr>
          <p:cNvPr id="30" name="グループ化 29"/>
          <p:cNvGrpSpPr/>
          <p:nvPr/>
        </p:nvGrpSpPr>
        <p:grpSpPr>
          <a:xfrm>
            <a:off x="4499695" y="3697278"/>
            <a:ext cx="1728786" cy="1368152"/>
            <a:chOff x="4499695" y="3933056"/>
            <a:chExt cx="1728786" cy="1368152"/>
          </a:xfrm>
        </p:grpSpPr>
        <p:sp>
          <p:nvSpPr>
            <p:cNvPr id="26" name="下矢印 25"/>
            <p:cNvSpPr/>
            <p:nvPr/>
          </p:nvSpPr>
          <p:spPr>
            <a:xfrm>
              <a:off x="4788024" y="3933056"/>
              <a:ext cx="432047" cy="802926"/>
            </a:xfrm>
            <a:prstGeom prst="downArrow">
              <a:avLst>
                <a:gd name="adj1" fmla="val 43829"/>
                <a:gd name="adj2" fmla="val 65429"/>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grpSp>
          <p:nvGrpSpPr>
            <p:cNvPr id="27" name="グループ化 26"/>
            <p:cNvGrpSpPr/>
            <p:nvPr/>
          </p:nvGrpSpPr>
          <p:grpSpPr>
            <a:xfrm>
              <a:off x="4499695" y="4653136"/>
              <a:ext cx="1728786" cy="648072"/>
              <a:chOff x="3612628" y="3461881"/>
              <a:chExt cx="1882658" cy="725259"/>
            </a:xfrm>
          </p:grpSpPr>
          <p:sp>
            <p:nvSpPr>
              <p:cNvPr id="28" name="右矢印 27"/>
              <p:cNvSpPr/>
              <p:nvPr/>
            </p:nvSpPr>
            <p:spPr>
              <a:xfrm>
                <a:off x="3612628" y="3461881"/>
                <a:ext cx="1882658" cy="725259"/>
              </a:xfrm>
              <a:prstGeom prst="rightArrow">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9" name="正方形/長方形 28"/>
              <p:cNvSpPr/>
              <p:nvPr/>
            </p:nvSpPr>
            <p:spPr>
              <a:xfrm>
                <a:off x="3645659" y="3630099"/>
                <a:ext cx="1595901" cy="413320"/>
              </a:xfrm>
              <a:prstGeom prst="rect">
                <a:avLst/>
              </a:prstGeom>
            </p:spPr>
            <p:txBody>
              <a:bodyPr wrap="none">
                <a:spAutoFit/>
              </a:bodyPr>
              <a:lstStyle/>
              <a:p>
                <a:r>
                  <a:rPr lang="ja-JP" altLang="en-US" b="1" dirty="0">
                    <a:latin typeface="Times New Roman" pitchFamily="18" charset="0"/>
                    <a:cs typeface="Times New Roman" pitchFamily="18" charset="0"/>
                  </a:rPr>
                  <a:t>西風</a:t>
                </a:r>
                <a:r>
                  <a:rPr lang="ja-JP" altLang="en-US" b="1" dirty="0" smtClean="0">
                    <a:latin typeface="Times New Roman" pitchFamily="18" charset="0"/>
                    <a:cs typeface="Times New Roman" pitchFamily="18" charset="0"/>
                  </a:rPr>
                  <a:t>バースト</a:t>
                </a:r>
                <a:endParaRPr lang="ja-JP" altLang="en-US" b="1" dirty="0">
                  <a:latin typeface="Times New Roman" pitchFamily="18" charset="0"/>
                  <a:cs typeface="Times New Roman" pitchFamily="18" charset="0"/>
                </a:endParaRPr>
              </a:p>
            </p:txBody>
          </p:sp>
        </p:grpSp>
      </p:grpSp>
      <p:sp>
        <p:nvSpPr>
          <p:cNvPr id="19" name="正方形/長方形 18"/>
          <p:cNvSpPr/>
          <p:nvPr/>
        </p:nvSpPr>
        <p:spPr>
          <a:xfrm>
            <a:off x="5818061" y="890707"/>
            <a:ext cx="2998741" cy="646331"/>
          </a:xfrm>
          <a:prstGeom prst="rect">
            <a:avLst/>
          </a:prstGeom>
          <a:solidFill>
            <a:srgbClr val="4BACC6">
              <a:alpha val="40000"/>
            </a:srgbClr>
          </a:solidFill>
        </p:spPr>
        <p:txBody>
          <a:bodyPr wrap="square">
            <a:spAutoFit/>
          </a:bodyPr>
          <a:lstStyle/>
          <a:p>
            <a:r>
              <a:rPr lang="ja-JP" altLang="en-US" dirty="0"/>
              <a:t>冬季</a:t>
            </a:r>
            <a:r>
              <a:rPr lang="en-US" altLang="ja-JP" dirty="0"/>
              <a:t>NAO</a:t>
            </a:r>
            <a:r>
              <a:rPr lang="ja-JP" altLang="en-US" dirty="0"/>
              <a:t>から翌冬</a:t>
            </a:r>
            <a:r>
              <a:rPr lang="en-US" altLang="ja-JP" dirty="0"/>
              <a:t>WP</a:t>
            </a:r>
            <a:r>
              <a:rPr lang="ja-JP" altLang="en-US" dirty="0"/>
              <a:t>に至るプロセスが</a:t>
            </a:r>
            <a:r>
              <a:rPr lang="en-US" altLang="ja-JP" dirty="0"/>
              <a:t>2</a:t>
            </a:r>
            <a:r>
              <a:rPr lang="ja-JP" altLang="en-US" dirty="0"/>
              <a:t>通り存在する</a:t>
            </a:r>
          </a:p>
        </p:txBody>
      </p:sp>
      <p:sp>
        <p:nvSpPr>
          <p:cNvPr id="33" name="スライド番号プレースホルダー 1"/>
          <p:cNvSpPr>
            <a:spLocks noGrp="1"/>
          </p:cNvSpPr>
          <p:nvPr>
            <p:ph type="sldNum" sz="quarter" idx="12"/>
          </p:nvPr>
        </p:nvSpPr>
        <p:spPr>
          <a:xfrm>
            <a:off x="8676456" y="6447202"/>
            <a:ext cx="439458" cy="365125"/>
          </a:xfrm>
        </p:spPr>
        <p:txBody>
          <a:bodyPr/>
          <a:lstStyle/>
          <a:p>
            <a:fld id="{B2447548-A043-42DC-BFE7-4829042F1B03}" type="slidenum">
              <a:rPr kumimoji="1" lang="ja-JP" altLang="en-US" sz="1600" b="1" smtClean="0">
                <a:solidFill>
                  <a:schemeClr val="tx1"/>
                </a:solidFill>
              </a:rPr>
              <a:t>12</a:t>
            </a:fld>
            <a:endParaRPr kumimoji="1" lang="ja-JP" altLang="en-US" sz="1600" b="1" dirty="0">
              <a:solidFill>
                <a:schemeClr val="tx1"/>
              </a:solidFill>
            </a:endParaRPr>
          </a:p>
        </p:txBody>
      </p:sp>
      <p:sp>
        <p:nvSpPr>
          <p:cNvPr id="40" name="正方形/長方形 39"/>
          <p:cNvSpPr/>
          <p:nvPr/>
        </p:nvSpPr>
        <p:spPr>
          <a:xfrm>
            <a:off x="5950190" y="5152546"/>
            <a:ext cx="1934178" cy="5087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パイ 40"/>
          <p:cNvSpPr/>
          <p:nvPr/>
        </p:nvSpPr>
        <p:spPr>
          <a:xfrm rot="10800000">
            <a:off x="5364089" y="4734791"/>
            <a:ext cx="1172204" cy="825984"/>
          </a:xfrm>
          <a:prstGeom prst="pie">
            <a:avLst>
              <a:gd name="adj1" fmla="val 10818390"/>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パイ 41"/>
          <p:cNvSpPr/>
          <p:nvPr/>
        </p:nvSpPr>
        <p:spPr>
          <a:xfrm rot="10800000">
            <a:off x="5445057" y="4753842"/>
            <a:ext cx="1003746" cy="782550"/>
          </a:xfrm>
          <a:prstGeom prst="pie">
            <a:avLst>
              <a:gd name="adj1" fmla="val 10798753"/>
              <a:gd name="adj2" fmla="val 16200000"/>
            </a:avLst>
          </a:prstGeom>
          <a:solidFill>
            <a:srgbClr val="FBE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パイ 42"/>
          <p:cNvSpPr/>
          <p:nvPr/>
        </p:nvSpPr>
        <p:spPr>
          <a:xfrm rot="10800000">
            <a:off x="5511597" y="4773699"/>
            <a:ext cx="870665" cy="750981"/>
          </a:xfrm>
          <a:prstGeom prst="pie">
            <a:avLst>
              <a:gd name="adj1" fmla="val 10798753"/>
              <a:gd name="adj2" fmla="val 16200000"/>
            </a:avLst>
          </a:prstGeom>
          <a:solidFill>
            <a:srgbClr val="CB6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44" name="グループ化 43"/>
          <p:cNvGrpSpPr/>
          <p:nvPr/>
        </p:nvGrpSpPr>
        <p:grpSpPr>
          <a:xfrm>
            <a:off x="6021909" y="4504475"/>
            <a:ext cx="484866" cy="602524"/>
            <a:chOff x="1872030" y="1738482"/>
            <a:chExt cx="937426" cy="1136710"/>
          </a:xfrm>
        </p:grpSpPr>
        <p:sp>
          <p:nvSpPr>
            <p:cNvPr id="45" name="雲 44"/>
            <p:cNvSpPr/>
            <p:nvPr/>
          </p:nvSpPr>
          <p:spPr>
            <a:xfrm>
              <a:off x="1872030" y="1916831"/>
              <a:ext cx="898934" cy="958361"/>
            </a:xfrm>
            <a:prstGeom prst="cloud">
              <a:avLst/>
            </a:prstGeom>
            <a:gradFill flip="none" rotWithShape="1">
              <a:gsLst>
                <a:gs pos="0">
                  <a:schemeClr val="dk1">
                    <a:tint val="50000"/>
                    <a:satMod val="300000"/>
                  </a:schemeClr>
                </a:gs>
                <a:gs pos="35000">
                  <a:schemeClr val="dk1">
                    <a:tint val="37000"/>
                    <a:satMod val="300000"/>
                  </a:schemeClr>
                </a:gs>
                <a:gs pos="100000">
                  <a:schemeClr val="dk1">
                    <a:tint val="15000"/>
                    <a:satMod val="350000"/>
                  </a:schemeClr>
                </a:gs>
              </a:gsLst>
              <a:lin ang="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46" name="雲 45"/>
            <p:cNvSpPr/>
            <p:nvPr/>
          </p:nvSpPr>
          <p:spPr>
            <a:xfrm>
              <a:off x="2089376" y="1738482"/>
              <a:ext cx="720080" cy="648072"/>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grpSp>
      <p:sp>
        <p:nvSpPr>
          <p:cNvPr id="20" name="正方形/長方形 19"/>
          <p:cNvSpPr/>
          <p:nvPr/>
        </p:nvSpPr>
        <p:spPr>
          <a:xfrm>
            <a:off x="3924541" y="5117113"/>
            <a:ext cx="2013275" cy="652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p:cNvGrpSpPr/>
          <p:nvPr/>
        </p:nvGrpSpPr>
        <p:grpSpPr>
          <a:xfrm>
            <a:off x="413792" y="5301208"/>
            <a:ext cx="6966520" cy="1368152"/>
            <a:chOff x="413792" y="5301208"/>
            <a:chExt cx="6966520" cy="1368152"/>
          </a:xfrm>
        </p:grpSpPr>
        <p:sp>
          <p:nvSpPr>
            <p:cNvPr id="34" name="正方形/長方形 33"/>
            <p:cNvSpPr/>
            <p:nvPr/>
          </p:nvSpPr>
          <p:spPr>
            <a:xfrm>
              <a:off x="1772816" y="5784916"/>
              <a:ext cx="5607496" cy="884444"/>
            </a:xfrm>
            <a:prstGeom prst="rect">
              <a:avLst/>
            </a:prstGeom>
            <a:solidFill>
              <a:schemeClr val="accent2">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853952" y="5886564"/>
              <a:ext cx="5463480" cy="646331"/>
            </a:xfrm>
            <a:prstGeom prst="rect">
              <a:avLst/>
            </a:prstGeom>
          </p:spPr>
          <p:txBody>
            <a:bodyPr wrap="square">
              <a:spAutoFit/>
            </a:bodyPr>
            <a:lstStyle/>
            <a:p>
              <a:pPr algn="ctr"/>
              <a:r>
                <a:rPr lang="en-US" altLang="ja-JP" b="1" dirty="0" smtClean="0">
                  <a:latin typeface="Times New Roman" pitchFamily="18" charset="0"/>
                  <a:cs typeface="Times New Roman" pitchFamily="18" charset="0"/>
                </a:rPr>
                <a:t>7</a:t>
              </a:r>
              <a:r>
                <a:rPr lang="ja-JP" altLang="en-US" b="1" dirty="0" smtClean="0">
                  <a:latin typeface="Times New Roman" pitchFamily="18" charset="0"/>
                  <a:cs typeface="Times New Roman" pitchFamily="18" charset="0"/>
                </a:rPr>
                <a:t>年</a:t>
              </a:r>
              <a:r>
                <a:rPr lang="ja-JP" altLang="en-US" b="1" dirty="0">
                  <a:latin typeface="Times New Roman" pitchFamily="18" charset="0"/>
                  <a:cs typeface="Times New Roman" pitchFamily="18" charset="0"/>
                </a:rPr>
                <a:t>の</a:t>
              </a:r>
              <a:r>
                <a:rPr lang="ja-JP" altLang="en-US" b="1" dirty="0" smtClean="0">
                  <a:latin typeface="Times New Roman" pitchFamily="18" charset="0"/>
                  <a:cs typeface="Times New Roman" pitchFamily="18" charset="0"/>
                </a:rPr>
                <a:t>長周期変動</a:t>
              </a:r>
              <a:r>
                <a:rPr lang="ja-JP" altLang="en-US" dirty="0" smtClean="0">
                  <a:latin typeface="Times New Roman" pitchFamily="18" charset="0"/>
                  <a:cs typeface="Times New Roman" pitchFamily="18" charset="0"/>
                </a:rPr>
                <a:t>による春</a:t>
              </a:r>
              <a:r>
                <a:rPr lang="ja-JP" altLang="en-US" dirty="0">
                  <a:latin typeface="Times New Roman" pitchFamily="18" charset="0"/>
                  <a:cs typeface="Times New Roman" pitchFamily="18" charset="0"/>
                </a:rPr>
                <a:t>・</a:t>
              </a:r>
              <a:r>
                <a:rPr lang="ja-JP" altLang="en-US" dirty="0" smtClean="0">
                  <a:latin typeface="Times New Roman" pitchFamily="18" charset="0"/>
                  <a:cs typeface="Times New Roman" pitchFamily="18" charset="0"/>
                </a:rPr>
                <a:t>夏季の北極</a:t>
              </a:r>
              <a:r>
                <a:rPr lang="ja-JP" altLang="en-US" dirty="0">
                  <a:latin typeface="Times New Roman" pitchFamily="18" charset="0"/>
                  <a:cs typeface="Times New Roman" pitchFamily="18" charset="0"/>
                </a:rPr>
                <a:t>海の海氷変動</a:t>
              </a:r>
              <a:endParaRPr lang="en-US" altLang="ja-JP" dirty="0">
                <a:latin typeface="Times New Roman" pitchFamily="18" charset="0"/>
                <a:cs typeface="Times New Roman" pitchFamily="18" charset="0"/>
              </a:endParaRPr>
            </a:p>
            <a:p>
              <a:pPr algn="ctr"/>
              <a:r>
                <a:rPr lang="en-US" altLang="ja-JP" b="1" dirty="0">
                  <a:latin typeface="Times New Roman" pitchFamily="18" charset="0"/>
                  <a:cs typeface="Times New Roman" pitchFamily="18" charset="0"/>
                </a:rPr>
                <a:t>3-7</a:t>
              </a:r>
              <a:r>
                <a:rPr lang="ja-JP" altLang="en-US" b="1" dirty="0">
                  <a:latin typeface="Times New Roman" pitchFamily="18" charset="0"/>
                  <a:cs typeface="Times New Roman" pitchFamily="18" charset="0"/>
                </a:rPr>
                <a:t>年</a:t>
              </a:r>
              <a:r>
                <a:rPr lang="ja-JP" altLang="en-US" b="1" dirty="0" smtClean="0">
                  <a:latin typeface="Times New Roman" pitchFamily="18" charset="0"/>
                  <a:cs typeface="Times New Roman" pitchFamily="18" charset="0"/>
                </a:rPr>
                <a:t>周期</a:t>
              </a:r>
              <a:r>
                <a:rPr lang="ja-JP" altLang="en-US" dirty="0">
                  <a:latin typeface="Times New Roman" pitchFamily="18" charset="0"/>
                  <a:cs typeface="Times New Roman" pitchFamily="18" charset="0"/>
                </a:rPr>
                <a:t>による</a:t>
              </a:r>
              <a:r>
                <a:rPr lang="ja-JP" altLang="en-US" dirty="0" smtClean="0">
                  <a:latin typeface="Times New Roman" pitchFamily="18" charset="0"/>
                  <a:cs typeface="Times New Roman" pitchFamily="18" charset="0"/>
                </a:rPr>
                <a:t>夏季～冬季の</a:t>
              </a:r>
              <a:r>
                <a:rPr lang="en-US" altLang="ja-JP" dirty="0" smtClean="0">
                  <a:latin typeface="Times New Roman" pitchFamily="18" charset="0"/>
                  <a:cs typeface="Times New Roman" pitchFamily="18" charset="0"/>
                </a:rPr>
                <a:t>El </a:t>
              </a:r>
              <a:r>
                <a:rPr lang="en-US" altLang="ja-JP" dirty="0">
                  <a:latin typeface="Times New Roman" pitchFamily="18" charset="0"/>
                  <a:cs typeface="Times New Roman" pitchFamily="18" charset="0"/>
                </a:rPr>
                <a:t>Niño/La Niña</a:t>
              </a:r>
              <a:r>
                <a:rPr lang="ja-JP" altLang="en-US" dirty="0">
                  <a:latin typeface="Times New Roman" pitchFamily="18" charset="0"/>
                  <a:cs typeface="Times New Roman" pitchFamily="18" charset="0"/>
                </a:rPr>
                <a:t>現象</a:t>
              </a:r>
            </a:p>
          </p:txBody>
        </p:sp>
        <p:sp>
          <p:nvSpPr>
            <p:cNvPr id="31" name="正方形/長方形 30"/>
            <p:cNvSpPr/>
            <p:nvPr/>
          </p:nvSpPr>
          <p:spPr>
            <a:xfrm>
              <a:off x="413792" y="5301208"/>
              <a:ext cx="5166320" cy="369332"/>
            </a:xfrm>
            <a:prstGeom prst="rect">
              <a:avLst/>
            </a:prstGeom>
          </p:spPr>
          <p:txBody>
            <a:bodyPr wrap="square">
              <a:spAutoFit/>
            </a:bodyPr>
            <a:lstStyle/>
            <a:p>
              <a:r>
                <a:rPr lang="ja-JP" altLang="en-US" dirty="0">
                  <a:latin typeface="Times New Roman" pitchFamily="18" charset="0"/>
                  <a:cs typeface="Times New Roman" pitchFamily="18" charset="0"/>
                </a:rPr>
                <a:t>冬季</a:t>
              </a:r>
              <a:r>
                <a:rPr lang="en-US" altLang="ja-JP" dirty="0">
                  <a:latin typeface="Times New Roman" pitchFamily="18" charset="0"/>
                  <a:cs typeface="Times New Roman" pitchFamily="18" charset="0"/>
                </a:rPr>
                <a:t>NAO</a:t>
              </a:r>
              <a:r>
                <a:rPr lang="ja-JP" altLang="en-US" dirty="0">
                  <a:latin typeface="Times New Roman" pitchFamily="18" charset="0"/>
                  <a:cs typeface="Times New Roman" pitchFamily="18" charset="0"/>
                </a:rPr>
                <a:t>から翌冬</a:t>
              </a:r>
              <a:r>
                <a:rPr lang="en-US" altLang="ja-JP" dirty="0">
                  <a:latin typeface="Times New Roman" pitchFamily="18" charset="0"/>
                  <a:cs typeface="Times New Roman" pitchFamily="18" charset="0"/>
                </a:rPr>
                <a:t>WP</a:t>
              </a:r>
              <a:r>
                <a:rPr lang="ja-JP" altLang="en-US" dirty="0">
                  <a:latin typeface="Times New Roman" pitchFamily="18" charset="0"/>
                  <a:cs typeface="Times New Roman" pitchFamily="18" charset="0"/>
                </a:rPr>
                <a:t>に至るプロセスとして・・・</a:t>
              </a:r>
            </a:p>
          </p:txBody>
        </p:sp>
      </p:grpSp>
    </p:spTree>
    <p:extLst>
      <p:ext uri="{BB962C8B-B14F-4D97-AF65-F5344CB8AC3E}">
        <p14:creationId xmlns:p14="http://schemas.microsoft.com/office/powerpoint/2010/main" val="540959097"/>
      </p:ext>
    </p:extLst>
  </p:cSld>
  <p:clrMapOvr>
    <a:masterClrMapping/>
  </p:clrMapOvr>
  <mc:AlternateContent xmlns:mc="http://schemas.openxmlformats.org/markup-compatibility/2006">
    <mc:Choice xmlns:p14="http://schemas.microsoft.com/office/powerpoint/2010/main" Requires="p14">
      <p:transition spd="slow" p14:dur="20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5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250"/>
                                        <p:tgtEl>
                                          <p:spTgt spid="43"/>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250"/>
                                        <p:tgtEl>
                                          <p:spTgt spid="42"/>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250"/>
                                        <p:tgtEl>
                                          <p:spTgt spid="41"/>
                                        </p:tgtEl>
                                      </p:cBhvr>
                                    </p:animEffect>
                                  </p:childTnLst>
                                </p:cTn>
                              </p:par>
                              <p:par>
                                <p:cTn id="42" presetID="10" presetClass="entr" presetSubtype="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25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50"/>
                                        <p:tgtEl>
                                          <p:spTgt spid="47"/>
                                        </p:tgtEl>
                                      </p:cBhvr>
                                    </p:animEffect>
                                    <p:set>
                                      <p:cBhvr>
                                        <p:cTn id="52" dur="1" fill="hold">
                                          <p:stCondLst>
                                            <p:cond delay="249"/>
                                          </p:stCondLst>
                                        </p:cTn>
                                        <p:tgtEl>
                                          <p:spTgt spid="47"/>
                                        </p:tgtEl>
                                        <p:attrNameLst>
                                          <p:attrName>style.visibility</p:attrName>
                                        </p:attrNameLst>
                                      </p:cBhvr>
                                      <p:to>
                                        <p:strVal val="hidden"/>
                                      </p:to>
                                    </p:set>
                                  </p:childTnLst>
                                </p:cTn>
                              </p:par>
                              <p:par>
                                <p:cTn id="53" presetID="6" presetClass="emph" presetSubtype="0" fill="hold" grpId="0" nodeType="withEffect">
                                  <p:stCondLst>
                                    <p:cond delay="0"/>
                                  </p:stCondLst>
                                  <p:childTnLst>
                                    <p:animScale>
                                      <p:cBhvr>
                                        <p:cTn id="54" dur="1500" fill="hold"/>
                                        <p:tgtEl>
                                          <p:spTgt spid="43"/>
                                        </p:tgtEl>
                                      </p:cBhvr>
                                      <p:by x="600000" y="100000"/>
                                    </p:animScale>
                                  </p:childTnLst>
                                </p:cTn>
                              </p:par>
                              <p:par>
                                <p:cTn id="55" presetID="6" presetClass="emph" presetSubtype="0" fill="hold" grpId="0" nodeType="withEffect">
                                  <p:stCondLst>
                                    <p:cond delay="0"/>
                                  </p:stCondLst>
                                  <p:childTnLst>
                                    <p:animScale>
                                      <p:cBhvr>
                                        <p:cTn id="56" dur="1500" fill="hold"/>
                                        <p:tgtEl>
                                          <p:spTgt spid="42"/>
                                        </p:tgtEl>
                                      </p:cBhvr>
                                      <p:by x="550000" y="100000"/>
                                    </p:animScale>
                                  </p:childTnLst>
                                </p:cTn>
                              </p:par>
                              <p:par>
                                <p:cTn id="57" presetID="6" presetClass="emph" presetSubtype="0" fill="hold" grpId="0" nodeType="withEffect">
                                  <p:stCondLst>
                                    <p:cond delay="0"/>
                                  </p:stCondLst>
                                  <p:childTnLst>
                                    <p:animScale>
                                      <p:cBhvr>
                                        <p:cTn id="58" dur="1500" fill="hold"/>
                                        <p:tgtEl>
                                          <p:spTgt spid="41"/>
                                        </p:tgtEl>
                                      </p:cBhvr>
                                      <p:by x="500000" y="100000"/>
                                    </p:animScale>
                                  </p:childTnLst>
                                </p:cTn>
                              </p:par>
                              <p:par>
                                <p:cTn id="59" presetID="42" presetClass="path" presetSubtype="0" accel="50000" decel="50000" fill="hold" nodeType="withEffect">
                                  <p:stCondLst>
                                    <p:cond delay="0"/>
                                  </p:stCondLst>
                                  <p:childTnLst>
                                    <p:animMotion origin="layout" path="M 2.77778E-7 4.81481E-6 L 0.06024 -0.00186 " pathEditMode="relative" rAng="0" ptsTypes="AA">
                                      <p:cBhvr>
                                        <p:cTn id="60" dur="1500" fill="hold"/>
                                        <p:tgtEl>
                                          <p:spTgt spid="44"/>
                                        </p:tgtEl>
                                        <p:attrNameLst>
                                          <p:attrName>ppt_x</p:attrName>
                                          <p:attrName>ppt_y</p:attrName>
                                        </p:attrNameLst>
                                      </p:cBhvr>
                                      <p:rCtr x="3003" y="-93"/>
                                    </p:animMotion>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P spid="40" grpId="0" animBg="1"/>
      <p:bldP spid="41" grpId="0" animBg="1"/>
      <p:bldP spid="41" grpId="1" animBg="1"/>
      <p:bldP spid="42" grpId="0" animBg="1"/>
      <p:bldP spid="42" grpId="1" animBg="1"/>
      <p:bldP spid="43" grpId="0" animBg="1"/>
      <p:bldP spid="4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2536" y="421019"/>
            <a:ext cx="5472608" cy="5565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正方形/長方形 2"/>
          <p:cNvSpPr/>
          <p:nvPr/>
        </p:nvSpPr>
        <p:spPr>
          <a:xfrm>
            <a:off x="0" y="31494"/>
            <a:ext cx="1210588" cy="400110"/>
          </a:xfrm>
          <a:prstGeom prst="rect">
            <a:avLst/>
          </a:prstGeom>
        </p:spPr>
        <p:txBody>
          <a:bodyPr wrap="none">
            <a:spAutoFit/>
          </a:bodyPr>
          <a:lstStyle/>
          <a:p>
            <a:r>
              <a:rPr lang="ja-JP" altLang="en-US" sz="2000" dirty="0"/>
              <a:t>引用文献</a:t>
            </a:r>
          </a:p>
        </p:txBody>
      </p:sp>
      <p:sp>
        <p:nvSpPr>
          <p:cNvPr id="4" name="テキスト ボックス 3"/>
          <p:cNvSpPr txBox="1"/>
          <p:nvPr/>
        </p:nvSpPr>
        <p:spPr>
          <a:xfrm>
            <a:off x="611560" y="764704"/>
            <a:ext cx="7920880" cy="5632311"/>
          </a:xfrm>
          <a:prstGeom prst="rect">
            <a:avLst/>
          </a:prstGeom>
          <a:noFill/>
        </p:spPr>
        <p:txBody>
          <a:bodyPr wrap="square" rtlCol="0">
            <a:spAutoFit/>
          </a:bodyPr>
          <a:lstStyle/>
          <a:p>
            <a:pPr marL="285750" lvl="0" indent="-285750">
              <a:buFont typeface="Arial" pitchFamily="34" charset="0"/>
              <a:buChar char="•"/>
            </a:pPr>
            <a:r>
              <a:rPr lang="en-US" altLang="ja-JP" dirty="0">
                <a:latin typeface="Times New Roman" pitchFamily="18" charset="0"/>
                <a:cs typeface="Times New Roman" pitchFamily="18" charset="0"/>
              </a:rPr>
              <a:t>Honda, M., J. Inoue, and</a:t>
            </a:r>
            <a:r>
              <a:rPr lang="ja-JP" altLang="en-US" dirty="0">
                <a:latin typeface="Times New Roman" pitchFamily="18" charset="0"/>
                <a:cs typeface="Times New Roman" pitchFamily="18" charset="0"/>
              </a:rPr>
              <a:t> </a:t>
            </a:r>
            <a:r>
              <a:rPr lang="en-US" altLang="ja-JP" dirty="0">
                <a:latin typeface="Times New Roman" pitchFamily="18" charset="0"/>
                <a:cs typeface="Times New Roman" pitchFamily="18" charset="0"/>
              </a:rPr>
              <a:t>S. Yamane, 2009</a:t>
            </a:r>
            <a:r>
              <a:rPr lang="ja-JP" altLang="en-US" dirty="0">
                <a:latin typeface="Times New Roman" pitchFamily="18" charset="0"/>
                <a:cs typeface="Times New Roman" pitchFamily="18" charset="0"/>
              </a:rPr>
              <a:t> </a:t>
            </a:r>
            <a:r>
              <a:rPr lang="en-US" altLang="ja-JP" dirty="0">
                <a:latin typeface="Times New Roman" pitchFamily="18" charset="0"/>
                <a:cs typeface="Times New Roman" pitchFamily="18" charset="0"/>
              </a:rPr>
              <a:t>: Influence of low Arctic sea-ice minima on anomalously cold Eurasian winters, </a:t>
            </a:r>
            <a:r>
              <a:rPr lang="en-US" altLang="ja-JP" i="1" dirty="0" err="1">
                <a:latin typeface="Times New Roman" pitchFamily="18" charset="0"/>
                <a:cs typeface="Times New Roman" pitchFamily="18" charset="0"/>
              </a:rPr>
              <a:t>Geophys</a:t>
            </a:r>
            <a:r>
              <a:rPr lang="en-US" altLang="ja-JP" i="1" dirty="0">
                <a:latin typeface="Times New Roman" pitchFamily="18" charset="0"/>
                <a:cs typeface="Times New Roman" pitchFamily="18" charset="0"/>
              </a:rPr>
              <a:t>. Res. </a:t>
            </a:r>
            <a:r>
              <a:rPr lang="en-US" altLang="ja-JP" i="1" dirty="0" err="1">
                <a:latin typeface="Times New Roman" pitchFamily="18" charset="0"/>
                <a:cs typeface="Times New Roman" pitchFamily="18" charset="0"/>
              </a:rPr>
              <a:t>Lett</a:t>
            </a:r>
            <a:r>
              <a:rPr lang="en-US" altLang="ja-JP" i="1" dirty="0">
                <a:latin typeface="Times New Roman" pitchFamily="18" charset="0"/>
                <a:cs typeface="Times New Roman" pitchFamily="18" charset="0"/>
              </a:rPr>
              <a:t>. </a:t>
            </a:r>
            <a:r>
              <a:rPr lang="en-US" altLang="ja-JP" b="1" dirty="0">
                <a:latin typeface="Times New Roman" pitchFamily="18" charset="0"/>
                <a:cs typeface="Times New Roman" pitchFamily="18" charset="0"/>
              </a:rPr>
              <a:t>36</a:t>
            </a:r>
            <a:r>
              <a:rPr lang="en-US" altLang="ja-JP" dirty="0">
                <a:latin typeface="Times New Roman" pitchFamily="18" charset="0"/>
                <a:cs typeface="Times New Roman" pitchFamily="18" charset="0"/>
              </a:rPr>
              <a:t>: L08707, </a:t>
            </a:r>
            <a:r>
              <a:rPr lang="en-US" altLang="ja-JP" dirty="0" err="1">
                <a:latin typeface="Times New Roman" pitchFamily="18" charset="0"/>
                <a:cs typeface="Times New Roman" pitchFamily="18" charset="0"/>
              </a:rPr>
              <a:t>doi</a:t>
            </a:r>
            <a:r>
              <a:rPr lang="en-US" altLang="ja-JP" dirty="0">
                <a:latin typeface="Times New Roman" pitchFamily="18" charset="0"/>
                <a:cs typeface="Times New Roman" pitchFamily="18" charset="0"/>
              </a:rPr>
              <a:t>: 10.1029 /2008GL037079.</a:t>
            </a:r>
          </a:p>
          <a:p>
            <a:pPr marL="285750" indent="-285750">
              <a:buFont typeface="Arial" pitchFamily="34" charset="0"/>
              <a:buChar char="•"/>
            </a:pPr>
            <a:r>
              <a:rPr lang="en-US" altLang="ja-JP" dirty="0" err="1" smtClean="0">
                <a:latin typeface="Times New Roman" pitchFamily="18" charset="0"/>
                <a:cs typeface="Times New Roman" pitchFamily="18" charset="0"/>
              </a:rPr>
              <a:t>Ogi</a:t>
            </a:r>
            <a:r>
              <a:rPr lang="en-US" altLang="ja-JP" dirty="0" smtClean="0">
                <a:latin typeface="Times New Roman" pitchFamily="18" charset="0"/>
                <a:cs typeface="Times New Roman" pitchFamily="18" charset="0"/>
              </a:rPr>
              <a:t>, M., Y. Tachibana, and K. Yamazaki, 2003</a:t>
            </a:r>
            <a:r>
              <a:rPr lang="ja-JP" altLang="en-US" dirty="0" smtClean="0">
                <a:latin typeface="Times New Roman" pitchFamily="18" charset="0"/>
                <a:cs typeface="Times New Roman" pitchFamily="18" charset="0"/>
              </a:rPr>
              <a:t> </a:t>
            </a:r>
            <a:r>
              <a:rPr lang="en-US" altLang="ja-JP" dirty="0" smtClean="0">
                <a:latin typeface="Times New Roman" pitchFamily="18" charset="0"/>
                <a:cs typeface="Times New Roman" pitchFamily="18" charset="0"/>
              </a:rPr>
              <a:t>: Impact of the wintertime North Atlantic Oscillation (NAO) on the summertime atmospheric circulation, </a:t>
            </a:r>
            <a:r>
              <a:rPr lang="en-US" altLang="ja-JP" i="1" dirty="0" err="1" smtClean="0">
                <a:latin typeface="Times New Roman" pitchFamily="18" charset="0"/>
                <a:cs typeface="Times New Roman" pitchFamily="18" charset="0"/>
              </a:rPr>
              <a:t>Geophys</a:t>
            </a:r>
            <a:r>
              <a:rPr lang="en-US" altLang="ja-JP" i="1" dirty="0" smtClean="0">
                <a:latin typeface="Times New Roman" pitchFamily="18" charset="0"/>
                <a:cs typeface="Times New Roman" pitchFamily="18" charset="0"/>
              </a:rPr>
              <a:t>.</a:t>
            </a:r>
            <a:r>
              <a:rPr lang="nb-NO" altLang="ja-JP" i="1" dirty="0" smtClean="0">
                <a:latin typeface="Times New Roman" pitchFamily="18" charset="0"/>
                <a:cs typeface="Times New Roman" pitchFamily="18" charset="0"/>
              </a:rPr>
              <a:t>Res. Lett.</a:t>
            </a:r>
            <a:r>
              <a:rPr lang="nb-NO" altLang="ja-JP" dirty="0" smtClean="0">
                <a:latin typeface="Times New Roman" pitchFamily="18" charset="0"/>
                <a:cs typeface="Times New Roman" pitchFamily="18" charset="0"/>
              </a:rPr>
              <a:t> </a:t>
            </a:r>
            <a:r>
              <a:rPr lang="nb-NO" altLang="ja-JP" b="1" dirty="0" smtClean="0">
                <a:latin typeface="Times New Roman" pitchFamily="18" charset="0"/>
                <a:cs typeface="Times New Roman" pitchFamily="18" charset="0"/>
              </a:rPr>
              <a:t>30</a:t>
            </a:r>
            <a:r>
              <a:rPr lang="nb-NO" altLang="ja-JP" dirty="0" smtClean="0">
                <a:latin typeface="Times New Roman" pitchFamily="18" charset="0"/>
                <a:cs typeface="Times New Roman" pitchFamily="18" charset="0"/>
              </a:rPr>
              <a:t>: 1704, doi: 10.1029 /2003GL017280.</a:t>
            </a:r>
            <a:endParaRPr lang="en-US" altLang="ja-JP" dirty="0" smtClean="0">
              <a:latin typeface="Times New Roman" pitchFamily="18" charset="0"/>
              <a:cs typeface="Times New Roman" pitchFamily="18" charset="0"/>
            </a:endParaRPr>
          </a:p>
          <a:p>
            <a:pPr marL="285750" lvl="0" indent="-285750">
              <a:buFont typeface="Arial" pitchFamily="34" charset="0"/>
              <a:buChar char="•"/>
            </a:pPr>
            <a:r>
              <a:rPr lang="en-US" altLang="ja-JP" dirty="0" smtClean="0">
                <a:latin typeface="Times New Roman" pitchFamily="18" charset="0"/>
                <a:cs typeface="Times New Roman" pitchFamily="18" charset="0"/>
              </a:rPr>
              <a:t>Wallace</a:t>
            </a:r>
            <a:r>
              <a:rPr lang="en-US" altLang="ja-JP" dirty="0">
                <a:latin typeface="Times New Roman" pitchFamily="18" charset="0"/>
                <a:cs typeface="Times New Roman" pitchFamily="18" charset="0"/>
              </a:rPr>
              <a:t>, J. M., and D. </a:t>
            </a:r>
            <a:r>
              <a:rPr lang="en-US" altLang="ja-JP" dirty="0" err="1">
                <a:latin typeface="Times New Roman" pitchFamily="18" charset="0"/>
                <a:cs typeface="Times New Roman" pitchFamily="18" charset="0"/>
              </a:rPr>
              <a:t>Gutzler</a:t>
            </a:r>
            <a:r>
              <a:rPr lang="en-US" altLang="ja-JP" dirty="0">
                <a:latin typeface="Times New Roman" pitchFamily="18" charset="0"/>
                <a:cs typeface="Times New Roman" pitchFamily="18" charset="0"/>
              </a:rPr>
              <a:t> , 1981 : </a:t>
            </a:r>
            <a:r>
              <a:rPr lang="en-US" altLang="ja-JP" dirty="0" err="1">
                <a:latin typeface="Times New Roman" pitchFamily="18" charset="0"/>
                <a:cs typeface="Times New Roman" pitchFamily="18" charset="0"/>
              </a:rPr>
              <a:t>Teleconnections</a:t>
            </a:r>
            <a:r>
              <a:rPr lang="en-US" altLang="ja-JP" dirty="0">
                <a:latin typeface="Times New Roman" pitchFamily="18" charset="0"/>
                <a:cs typeface="Times New Roman" pitchFamily="18" charset="0"/>
              </a:rPr>
              <a:t> in the </a:t>
            </a:r>
            <a:r>
              <a:rPr lang="en-US" altLang="ja-JP" dirty="0" err="1">
                <a:latin typeface="Times New Roman" pitchFamily="18" charset="0"/>
                <a:cs typeface="Times New Roman" pitchFamily="18" charset="0"/>
              </a:rPr>
              <a:t>geopotential</a:t>
            </a:r>
            <a:r>
              <a:rPr lang="en-US" altLang="ja-JP" dirty="0">
                <a:latin typeface="Times New Roman" pitchFamily="18" charset="0"/>
                <a:cs typeface="Times New Roman" pitchFamily="18" charset="0"/>
              </a:rPr>
              <a:t> height field during the Northern Hemisphere winter, </a:t>
            </a:r>
            <a:r>
              <a:rPr lang="en-US" altLang="ja-JP" i="1" dirty="0">
                <a:latin typeface="Times New Roman" pitchFamily="18" charset="0"/>
                <a:cs typeface="Times New Roman" pitchFamily="18" charset="0"/>
              </a:rPr>
              <a:t>Mon. Weather Rev</a:t>
            </a:r>
            <a:r>
              <a:rPr lang="en-US" altLang="ja-JP" dirty="0">
                <a:latin typeface="Times New Roman" pitchFamily="18" charset="0"/>
                <a:cs typeface="Times New Roman" pitchFamily="18" charset="0"/>
              </a:rPr>
              <a:t>., </a:t>
            </a:r>
            <a:r>
              <a:rPr lang="en-US" altLang="ja-JP" b="1" dirty="0">
                <a:latin typeface="Times New Roman" pitchFamily="18" charset="0"/>
                <a:cs typeface="Times New Roman" pitchFamily="18" charset="0"/>
              </a:rPr>
              <a:t>109, 784– 812</a:t>
            </a:r>
            <a:r>
              <a:rPr lang="en-US" altLang="ja-JP" dirty="0">
                <a:latin typeface="Times New Roman" pitchFamily="18" charset="0"/>
                <a:cs typeface="Times New Roman" pitchFamily="18" charset="0"/>
              </a:rPr>
              <a:t>.</a:t>
            </a:r>
            <a:endParaRPr lang="en-US" altLang="ja-JP" dirty="0" smtClean="0">
              <a:latin typeface="Times New Roman" pitchFamily="18" charset="0"/>
              <a:cs typeface="Times New Roman" pitchFamily="18" charset="0"/>
            </a:endParaRPr>
          </a:p>
          <a:p>
            <a:pPr marL="285750" indent="-285750">
              <a:buFont typeface="Arial" pitchFamily="34" charset="0"/>
              <a:buChar char="•"/>
            </a:pPr>
            <a:r>
              <a:rPr lang="en-US" altLang="ja-JP" dirty="0" err="1">
                <a:latin typeface="Times New Roman" pitchFamily="18" charset="0"/>
                <a:cs typeface="Times New Roman" pitchFamily="18" charset="0"/>
              </a:rPr>
              <a:t>Horel</a:t>
            </a:r>
            <a:r>
              <a:rPr lang="en-US" altLang="ja-JP" dirty="0">
                <a:latin typeface="Times New Roman" pitchFamily="18" charset="0"/>
                <a:cs typeface="Times New Roman" pitchFamily="18" charset="0"/>
              </a:rPr>
              <a:t>, J.D., and J.M. Wallace, 1981</a:t>
            </a:r>
            <a:r>
              <a:rPr lang="ja-JP" altLang="en-US" dirty="0">
                <a:latin typeface="Times New Roman" pitchFamily="18" charset="0"/>
                <a:cs typeface="Times New Roman" pitchFamily="18" charset="0"/>
              </a:rPr>
              <a:t> </a:t>
            </a:r>
            <a:r>
              <a:rPr lang="en-US" altLang="ja-JP" dirty="0">
                <a:latin typeface="Times New Roman" pitchFamily="18" charset="0"/>
                <a:cs typeface="Times New Roman" pitchFamily="18" charset="0"/>
              </a:rPr>
              <a:t>: Planetary-scale atmospheric phenomena associated with the Southern Oscillation. </a:t>
            </a:r>
            <a:r>
              <a:rPr lang="en-US" altLang="ja-JP" i="1" dirty="0">
                <a:latin typeface="Times New Roman" pitchFamily="18" charset="0"/>
                <a:cs typeface="Times New Roman" pitchFamily="18" charset="0"/>
              </a:rPr>
              <a:t>Mon. </a:t>
            </a:r>
            <a:r>
              <a:rPr lang="en-US" altLang="ja-JP" i="1" dirty="0" err="1">
                <a:latin typeface="Times New Roman" pitchFamily="18" charset="0"/>
                <a:cs typeface="Times New Roman" pitchFamily="18" charset="0"/>
              </a:rPr>
              <a:t>Wea</a:t>
            </a:r>
            <a:r>
              <a:rPr lang="en-US" altLang="ja-JP" i="1" dirty="0">
                <a:latin typeface="Times New Roman" pitchFamily="18" charset="0"/>
                <a:cs typeface="Times New Roman" pitchFamily="18" charset="0"/>
              </a:rPr>
              <a:t>. Rev</a:t>
            </a:r>
            <a:r>
              <a:rPr lang="en-US" altLang="ja-JP" dirty="0">
                <a:latin typeface="Times New Roman" pitchFamily="18" charset="0"/>
                <a:cs typeface="Times New Roman" pitchFamily="18" charset="0"/>
              </a:rPr>
              <a:t>., </a:t>
            </a:r>
            <a:r>
              <a:rPr lang="en-US" altLang="ja-JP" b="1" dirty="0">
                <a:latin typeface="Times New Roman" pitchFamily="18" charset="0"/>
                <a:cs typeface="Times New Roman" pitchFamily="18" charset="0"/>
              </a:rPr>
              <a:t>109, 813-829</a:t>
            </a:r>
            <a:r>
              <a:rPr lang="en-US" altLang="ja-JP" dirty="0" smtClean="0">
                <a:latin typeface="Times New Roman" pitchFamily="18" charset="0"/>
                <a:cs typeface="Times New Roman" pitchFamily="18" charset="0"/>
              </a:rPr>
              <a:t>.</a:t>
            </a:r>
          </a:p>
          <a:p>
            <a:pPr marL="285750" indent="-285750">
              <a:buFont typeface="Arial" pitchFamily="34" charset="0"/>
              <a:buChar char="•"/>
            </a:pPr>
            <a:r>
              <a:rPr lang="ja-JP" altLang="ja-JP" dirty="0"/>
              <a:t>安成 哲三</a:t>
            </a:r>
            <a:r>
              <a:rPr lang="en-US" altLang="ja-JP" dirty="0"/>
              <a:t>, 1989 :</a:t>
            </a:r>
            <a:r>
              <a:rPr lang="ja-JP" altLang="ja-JP" dirty="0"/>
              <a:t>ユーラシア大陸の積雪と</a:t>
            </a:r>
            <a:r>
              <a:rPr lang="en-US" altLang="ja-JP" dirty="0"/>
              <a:t>ENSO -</a:t>
            </a:r>
            <a:r>
              <a:rPr lang="ja-JP" altLang="ja-JP" dirty="0"/>
              <a:t>雪氷・大気・海洋結合系の提唱</a:t>
            </a:r>
            <a:r>
              <a:rPr lang="en-US" altLang="ja-JP" dirty="0"/>
              <a:t>-. </a:t>
            </a:r>
            <a:r>
              <a:rPr lang="ja-JP" altLang="ja-JP" dirty="0"/>
              <a:t>地学雑誌</a:t>
            </a:r>
            <a:r>
              <a:rPr lang="en-US" altLang="ja-JP" dirty="0"/>
              <a:t>, 98-5, </a:t>
            </a:r>
            <a:r>
              <a:rPr lang="en-US" altLang="ja-JP" dirty="0" smtClean="0"/>
              <a:t>613-622</a:t>
            </a:r>
          </a:p>
          <a:p>
            <a:pPr marL="285750" indent="-285750">
              <a:buFont typeface="Arial" pitchFamily="34" charset="0"/>
              <a:buChar char="•"/>
            </a:pPr>
            <a:r>
              <a:rPr lang="en-US" altLang="ja-JP" dirty="0" err="1" smtClean="0">
                <a:latin typeface="Times New Roman" pitchFamily="18" charset="0"/>
                <a:cs typeface="Times New Roman" pitchFamily="18" charset="0"/>
              </a:rPr>
              <a:t>Yasunari</a:t>
            </a:r>
            <a:r>
              <a:rPr lang="en-US" altLang="ja-JP" dirty="0" smtClean="0">
                <a:latin typeface="Times New Roman" pitchFamily="18" charset="0"/>
                <a:cs typeface="Times New Roman" pitchFamily="18" charset="0"/>
              </a:rPr>
              <a:t>, T., 1990 : Impact of Indian monsoon on the coupled atmosphere/ ocean system in the tropical Pacific. </a:t>
            </a:r>
            <a:r>
              <a:rPr lang="en-US" altLang="ja-JP" i="1" dirty="0" smtClean="0">
                <a:latin typeface="Times New Roman" pitchFamily="18" charset="0"/>
                <a:cs typeface="Times New Roman" pitchFamily="18" charset="0"/>
              </a:rPr>
              <a:t>Meteor. &amp; Atmos. Phys</a:t>
            </a:r>
            <a:r>
              <a:rPr lang="en-US" altLang="ja-JP" dirty="0" smtClean="0">
                <a:latin typeface="Times New Roman" pitchFamily="18" charset="0"/>
                <a:cs typeface="Times New Roman" pitchFamily="18" charset="0"/>
              </a:rPr>
              <a:t>., </a:t>
            </a:r>
            <a:r>
              <a:rPr lang="en-US" altLang="ja-JP" b="1" dirty="0" smtClean="0">
                <a:latin typeface="Times New Roman" pitchFamily="18" charset="0"/>
                <a:cs typeface="Times New Roman" pitchFamily="18" charset="0"/>
              </a:rPr>
              <a:t>44, 29-41</a:t>
            </a:r>
            <a:r>
              <a:rPr lang="en-US" altLang="ja-JP" dirty="0" smtClean="0">
                <a:latin typeface="Times New Roman" pitchFamily="18" charset="0"/>
                <a:cs typeface="Times New Roman" pitchFamily="18" charset="0"/>
              </a:rPr>
              <a:t>.</a:t>
            </a:r>
          </a:p>
          <a:p>
            <a:pPr marL="285750" indent="-285750">
              <a:buFont typeface="Arial" pitchFamily="34" charset="0"/>
              <a:buChar char="•"/>
            </a:pPr>
            <a:r>
              <a:rPr lang="en-US" altLang="ja-JP" dirty="0">
                <a:latin typeface="Times New Roman" pitchFamily="18" charset="0"/>
                <a:cs typeface="Times New Roman" pitchFamily="18" charset="0"/>
              </a:rPr>
              <a:t>Nakamura, T., Y. Tachibana, M. Honda, and S. </a:t>
            </a:r>
            <a:r>
              <a:rPr lang="en-US" altLang="ja-JP" dirty="0" smtClean="0">
                <a:latin typeface="Times New Roman" pitchFamily="18" charset="0"/>
                <a:cs typeface="Times New Roman" pitchFamily="18" charset="0"/>
              </a:rPr>
              <a:t>Yamane, 2006 </a:t>
            </a:r>
            <a:r>
              <a:rPr lang="en-US" altLang="ja-JP" dirty="0">
                <a:latin typeface="Times New Roman" pitchFamily="18" charset="0"/>
                <a:cs typeface="Times New Roman" pitchFamily="18" charset="0"/>
              </a:rPr>
              <a:t>:</a:t>
            </a:r>
            <a:r>
              <a:rPr lang="en-US" altLang="ja-JP" dirty="0" smtClean="0">
                <a:latin typeface="Times New Roman" pitchFamily="18" charset="0"/>
                <a:cs typeface="Times New Roman" pitchFamily="18" charset="0"/>
              </a:rPr>
              <a:t> </a:t>
            </a:r>
            <a:r>
              <a:rPr lang="en-US" altLang="ja-JP" dirty="0">
                <a:latin typeface="Times New Roman" pitchFamily="18" charset="0"/>
                <a:cs typeface="Times New Roman" pitchFamily="18" charset="0"/>
              </a:rPr>
              <a:t>Influence of the Northern Hemisphere annular mode on ENSO by modulating westerly wind bursts, </a:t>
            </a:r>
            <a:r>
              <a:rPr lang="en-US" altLang="ja-JP" i="1" dirty="0" err="1">
                <a:latin typeface="Times New Roman" pitchFamily="18" charset="0"/>
                <a:cs typeface="Times New Roman" pitchFamily="18" charset="0"/>
              </a:rPr>
              <a:t>Geophys</a:t>
            </a:r>
            <a:r>
              <a:rPr lang="en-US" altLang="ja-JP" i="1" dirty="0">
                <a:latin typeface="Times New Roman" pitchFamily="18" charset="0"/>
                <a:cs typeface="Times New Roman" pitchFamily="18" charset="0"/>
              </a:rPr>
              <a:t>. Res. </a:t>
            </a:r>
            <a:r>
              <a:rPr lang="en-US" altLang="ja-JP" i="1" dirty="0" err="1">
                <a:latin typeface="Times New Roman" pitchFamily="18" charset="0"/>
                <a:cs typeface="Times New Roman" pitchFamily="18" charset="0"/>
              </a:rPr>
              <a:t>Lett</a:t>
            </a:r>
            <a:r>
              <a:rPr lang="en-US" altLang="ja-JP" dirty="0">
                <a:latin typeface="Times New Roman" pitchFamily="18" charset="0"/>
                <a:cs typeface="Times New Roman" pitchFamily="18" charset="0"/>
              </a:rPr>
              <a:t>., </a:t>
            </a:r>
            <a:r>
              <a:rPr lang="en-US" altLang="ja-JP" b="1" dirty="0">
                <a:latin typeface="Times New Roman" pitchFamily="18" charset="0"/>
                <a:cs typeface="Times New Roman" pitchFamily="18" charset="0"/>
              </a:rPr>
              <a:t>33</a:t>
            </a:r>
            <a:r>
              <a:rPr lang="en-US" altLang="ja-JP" dirty="0">
                <a:latin typeface="Times New Roman" pitchFamily="18" charset="0"/>
                <a:cs typeface="Times New Roman" pitchFamily="18" charset="0"/>
              </a:rPr>
              <a:t>, L07709, doi:10.1029/2005GL025432</a:t>
            </a:r>
            <a:r>
              <a:rPr lang="en-US" altLang="ja-JP" dirty="0" smtClean="0"/>
              <a:t>.</a:t>
            </a:r>
          </a:p>
          <a:p>
            <a:pPr marL="285750" indent="-285750">
              <a:buFont typeface="Arial" pitchFamily="34" charset="0"/>
              <a:buChar char="•"/>
            </a:pPr>
            <a:r>
              <a:rPr lang="en-US" altLang="ja-JP" dirty="0">
                <a:latin typeface="Times New Roman" pitchFamily="18" charset="0"/>
                <a:cs typeface="Times New Roman" pitchFamily="18" charset="0"/>
              </a:rPr>
              <a:t>Nakamura, T., Y. Tachibana, and H. </a:t>
            </a:r>
            <a:r>
              <a:rPr lang="en-US" altLang="ja-JP" dirty="0" err="1" smtClean="0">
                <a:latin typeface="Times New Roman" pitchFamily="18" charset="0"/>
                <a:cs typeface="Times New Roman" pitchFamily="18" charset="0"/>
              </a:rPr>
              <a:t>Shimoda</a:t>
            </a:r>
            <a:r>
              <a:rPr lang="en-US" altLang="ja-JP" dirty="0" smtClean="0">
                <a:latin typeface="Times New Roman" pitchFamily="18" charset="0"/>
                <a:cs typeface="Times New Roman" pitchFamily="18" charset="0"/>
              </a:rPr>
              <a:t>, 2007 : </a:t>
            </a:r>
            <a:r>
              <a:rPr lang="en-US" altLang="ja-JP" dirty="0">
                <a:latin typeface="Times New Roman" pitchFamily="18" charset="0"/>
                <a:cs typeface="Times New Roman" pitchFamily="18" charset="0"/>
              </a:rPr>
              <a:t>Importance of cold and dry surges in substantiating the NAM and ENSO relationship, </a:t>
            </a:r>
            <a:r>
              <a:rPr lang="en-US" altLang="ja-JP" i="1" dirty="0" err="1">
                <a:latin typeface="Times New Roman" pitchFamily="18" charset="0"/>
                <a:cs typeface="Times New Roman" pitchFamily="18" charset="0"/>
              </a:rPr>
              <a:t>Geophys</a:t>
            </a:r>
            <a:r>
              <a:rPr lang="en-US" altLang="ja-JP" i="1" dirty="0">
                <a:latin typeface="Times New Roman" pitchFamily="18" charset="0"/>
                <a:cs typeface="Times New Roman" pitchFamily="18" charset="0"/>
              </a:rPr>
              <a:t>. Res. </a:t>
            </a:r>
            <a:r>
              <a:rPr lang="en-US" altLang="ja-JP" i="1" dirty="0" err="1">
                <a:latin typeface="Times New Roman" pitchFamily="18" charset="0"/>
                <a:cs typeface="Times New Roman" pitchFamily="18" charset="0"/>
              </a:rPr>
              <a:t>Lett</a:t>
            </a:r>
            <a:r>
              <a:rPr lang="en-US" altLang="ja-JP" i="1" dirty="0">
                <a:latin typeface="Times New Roman" pitchFamily="18" charset="0"/>
                <a:cs typeface="Times New Roman" pitchFamily="18" charset="0"/>
              </a:rPr>
              <a:t>., </a:t>
            </a:r>
            <a:r>
              <a:rPr lang="en-US" altLang="ja-JP" b="1" dirty="0">
                <a:latin typeface="Times New Roman" pitchFamily="18" charset="0"/>
                <a:cs typeface="Times New Roman" pitchFamily="18" charset="0"/>
              </a:rPr>
              <a:t>34</a:t>
            </a:r>
            <a:r>
              <a:rPr lang="en-US" altLang="ja-JP" i="1" dirty="0">
                <a:latin typeface="Times New Roman" pitchFamily="18" charset="0"/>
                <a:cs typeface="Times New Roman" pitchFamily="18" charset="0"/>
              </a:rPr>
              <a:t>,</a:t>
            </a:r>
            <a:r>
              <a:rPr lang="en-US" altLang="ja-JP" dirty="0">
                <a:latin typeface="Times New Roman" pitchFamily="18" charset="0"/>
                <a:cs typeface="Times New Roman" pitchFamily="18" charset="0"/>
              </a:rPr>
              <a:t> L22703, doi:10.1029/2007GL031220</a:t>
            </a:r>
            <a:r>
              <a:rPr lang="en-US" altLang="ja-JP" dirty="0" smtClean="0">
                <a:latin typeface="Times New Roman" pitchFamily="18" charset="0"/>
                <a:cs typeface="Times New Roman" pitchFamily="18" charset="0"/>
              </a:rPr>
              <a:t>.</a:t>
            </a:r>
          </a:p>
        </p:txBody>
      </p:sp>
      <p:sp>
        <p:nvSpPr>
          <p:cNvPr id="5" name="スライド番号プレースホルダー 1"/>
          <p:cNvSpPr>
            <a:spLocks noGrp="1"/>
          </p:cNvSpPr>
          <p:nvPr>
            <p:ph type="sldNum" sz="quarter" idx="12"/>
          </p:nvPr>
        </p:nvSpPr>
        <p:spPr>
          <a:xfrm>
            <a:off x="8676456" y="6447202"/>
            <a:ext cx="439458" cy="365125"/>
          </a:xfrm>
        </p:spPr>
        <p:txBody>
          <a:bodyPr/>
          <a:lstStyle/>
          <a:p>
            <a:fld id="{B2447548-A043-42DC-BFE7-4829042F1B03}" type="slidenum">
              <a:rPr kumimoji="1" lang="ja-JP" altLang="en-US" sz="1600" b="1" smtClean="0">
                <a:solidFill>
                  <a:schemeClr val="tx1"/>
                </a:solidFill>
              </a:rPr>
              <a:t>13</a:t>
            </a:fld>
            <a:endParaRPr kumimoji="1" lang="ja-JP" altLang="en-US" sz="1600" b="1" dirty="0">
              <a:solidFill>
                <a:schemeClr val="tx1"/>
              </a:solidFill>
            </a:endParaRPr>
          </a:p>
        </p:txBody>
      </p:sp>
    </p:spTree>
    <p:extLst>
      <p:ext uri="{BB962C8B-B14F-4D97-AF65-F5344CB8AC3E}">
        <p14:creationId xmlns:p14="http://schemas.microsoft.com/office/powerpoint/2010/main" val="911221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角丸四角形 1"/>
          <p:cNvSpPr/>
          <p:nvPr/>
        </p:nvSpPr>
        <p:spPr>
          <a:xfrm>
            <a:off x="-252536" y="421019"/>
            <a:ext cx="5472608" cy="5565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3" name="正方形/長方形 2"/>
          <p:cNvSpPr/>
          <p:nvPr/>
        </p:nvSpPr>
        <p:spPr>
          <a:xfrm>
            <a:off x="0" y="31494"/>
            <a:ext cx="862737" cy="400110"/>
          </a:xfrm>
          <a:prstGeom prst="rect">
            <a:avLst/>
          </a:prstGeom>
        </p:spPr>
        <p:txBody>
          <a:bodyPr wrap="none">
            <a:spAutoFit/>
          </a:bodyPr>
          <a:lstStyle/>
          <a:p>
            <a:r>
              <a:rPr lang="ja-JP" altLang="en-US" sz="2000" dirty="0"/>
              <a:t>まとめ</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55" t="30709" r="4220" b="27196"/>
          <a:stretch/>
        </p:blipFill>
        <p:spPr bwMode="auto">
          <a:xfrm>
            <a:off x="827584" y="3240604"/>
            <a:ext cx="7430774" cy="263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2159224" y="2884344"/>
            <a:ext cx="861198" cy="369332"/>
          </a:xfrm>
          <a:prstGeom prst="rect">
            <a:avLst/>
          </a:prstGeom>
        </p:spPr>
        <p:txBody>
          <a:bodyPr wrap="none">
            <a:spAutoFit/>
          </a:bodyPr>
          <a:lstStyle/>
          <a:p>
            <a:r>
              <a:rPr lang="ja-JP" altLang="en-US" b="1" dirty="0"/>
              <a:t>正</a:t>
            </a:r>
            <a:r>
              <a:rPr lang="en-US" altLang="ja-JP" b="1" dirty="0"/>
              <a:t>NAO</a:t>
            </a:r>
            <a:endParaRPr lang="ja-JP" altLang="en-US" b="1" dirty="0"/>
          </a:p>
        </p:txBody>
      </p:sp>
      <p:sp>
        <p:nvSpPr>
          <p:cNvPr id="6" name="正方形/長方形 5"/>
          <p:cNvSpPr/>
          <p:nvPr/>
        </p:nvSpPr>
        <p:spPr>
          <a:xfrm>
            <a:off x="3047044" y="3866227"/>
            <a:ext cx="881973" cy="369332"/>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b="1" dirty="0"/>
              <a:t>積雪</a:t>
            </a:r>
            <a:r>
              <a:rPr lang="ja-JP" altLang="en-US" b="1" dirty="0" smtClean="0"/>
              <a:t>少</a:t>
            </a:r>
            <a:endParaRPr lang="ja-JP" altLang="en-US" b="1" dirty="0"/>
          </a:p>
        </p:txBody>
      </p:sp>
      <p:sp>
        <p:nvSpPr>
          <p:cNvPr id="7" name="正方形/長方形 6"/>
          <p:cNvSpPr/>
          <p:nvPr/>
        </p:nvSpPr>
        <p:spPr>
          <a:xfrm>
            <a:off x="2921095" y="3690980"/>
            <a:ext cx="1133872" cy="646331"/>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ja-JP" altLang="en-US" b="1" dirty="0"/>
              <a:t>気温偏差</a:t>
            </a:r>
            <a:endParaRPr lang="en-US" altLang="ja-JP" b="1" dirty="0"/>
          </a:p>
          <a:p>
            <a:pPr algn="ctr"/>
            <a:r>
              <a:rPr lang="ja-JP" altLang="en-US" b="1" dirty="0"/>
              <a:t>暖</a:t>
            </a:r>
          </a:p>
        </p:txBody>
      </p:sp>
      <p:grpSp>
        <p:nvGrpSpPr>
          <p:cNvPr id="10" name="グループ化 9"/>
          <p:cNvGrpSpPr/>
          <p:nvPr/>
        </p:nvGrpSpPr>
        <p:grpSpPr>
          <a:xfrm>
            <a:off x="2807296" y="3434179"/>
            <a:ext cx="1955066" cy="1006051"/>
            <a:chOff x="3625047" y="4158438"/>
            <a:chExt cx="1728192" cy="936104"/>
          </a:xfrm>
        </p:grpSpPr>
        <p:sp>
          <p:nvSpPr>
            <p:cNvPr id="9" name="円/楕円 8"/>
            <p:cNvSpPr/>
            <p:nvPr/>
          </p:nvSpPr>
          <p:spPr>
            <a:xfrm>
              <a:off x="3625047" y="4158438"/>
              <a:ext cx="1728192" cy="936104"/>
            </a:xfrm>
            <a:prstGeom prst="ellipse">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8" name="正方形/長方形 7"/>
            <p:cNvSpPr/>
            <p:nvPr/>
          </p:nvSpPr>
          <p:spPr>
            <a:xfrm>
              <a:off x="3909812" y="4303324"/>
              <a:ext cx="1158661" cy="646331"/>
            </a:xfrm>
            <a:prstGeom prst="rect">
              <a:avLst/>
            </a:prstGeom>
          </p:spPr>
          <p:txBody>
            <a:bodyPr wrap="square">
              <a:spAutoFit/>
            </a:bodyPr>
            <a:lstStyle/>
            <a:p>
              <a:pPr algn="ctr"/>
              <a:r>
                <a:rPr lang="ja-JP" altLang="en-US" b="1" dirty="0" smtClean="0"/>
                <a:t>高気圧</a:t>
              </a:r>
              <a:endParaRPr lang="en-US" altLang="ja-JP" b="1" dirty="0" smtClean="0"/>
            </a:p>
            <a:p>
              <a:pPr algn="ctr"/>
              <a:r>
                <a:rPr lang="ja-JP" altLang="en-US" b="1" dirty="0" smtClean="0"/>
                <a:t>偏差</a:t>
              </a:r>
              <a:endParaRPr lang="ja-JP" altLang="en-US" b="1" dirty="0"/>
            </a:p>
          </p:txBody>
        </p:sp>
      </p:grpSp>
      <p:grpSp>
        <p:nvGrpSpPr>
          <p:cNvPr id="15" name="グループ化 14"/>
          <p:cNvGrpSpPr/>
          <p:nvPr/>
        </p:nvGrpSpPr>
        <p:grpSpPr>
          <a:xfrm>
            <a:off x="4291588" y="4206164"/>
            <a:ext cx="1258748" cy="826192"/>
            <a:chOff x="3918007" y="3950240"/>
            <a:chExt cx="1258748" cy="826192"/>
          </a:xfrm>
        </p:grpSpPr>
        <p:sp>
          <p:nvSpPr>
            <p:cNvPr id="13" name="円/楕円 12"/>
            <p:cNvSpPr/>
            <p:nvPr/>
          </p:nvSpPr>
          <p:spPr>
            <a:xfrm>
              <a:off x="3918007" y="3950240"/>
              <a:ext cx="1258748" cy="826192"/>
            </a:xfrm>
            <a:prstGeom prst="ellipse">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 name="正方形/長方形 10"/>
            <p:cNvSpPr/>
            <p:nvPr/>
          </p:nvSpPr>
          <p:spPr>
            <a:xfrm>
              <a:off x="4093418" y="4040907"/>
              <a:ext cx="941383" cy="646331"/>
            </a:xfrm>
            <a:prstGeom prst="rect">
              <a:avLst/>
            </a:prstGeom>
          </p:spPr>
          <p:txBody>
            <a:bodyPr wrap="square">
              <a:spAutoFit/>
            </a:bodyPr>
            <a:lstStyle/>
            <a:p>
              <a:pPr algn="ctr"/>
              <a:r>
                <a:rPr lang="ja-JP" altLang="en-US" b="1" dirty="0"/>
                <a:t>低気圧</a:t>
              </a:r>
              <a:endParaRPr lang="en-US" altLang="ja-JP" b="1" dirty="0"/>
            </a:p>
            <a:p>
              <a:pPr algn="ctr"/>
              <a:r>
                <a:rPr lang="ja-JP" altLang="en-US" b="1" dirty="0"/>
                <a:t>偏差</a:t>
              </a:r>
            </a:p>
          </p:txBody>
        </p:sp>
      </p:grpSp>
      <p:grpSp>
        <p:nvGrpSpPr>
          <p:cNvPr id="19" name="グループ化 18"/>
          <p:cNvGrpSpPr/>
          <p:nvPr/>
        </p:nvGrpSpPr>
        <p:grpSpPr>
          <a:xfrm>
            <a:off x="5255568" y="4082251"/>
            <a:ext cx="903441" cy="1224136"/>
            <a:chOff x="2590012" y="4254878"/>
            <a:chExt cx="903441" cy="1224136"/>
          </a:xfrm>
        </p:grpSpPr>
        <p:sp>
          <p:nvSpPr>
            <p:cNvPr id="18" name="下矢印 17"/>
            <p:cNvSpPr/>
            <p:nvPr/>
          </p:nvSpPr>
          <p:spPr>
            <a:xfrm>
              <a:off x="2590012" y="4254878"/>
              <a:ext cx="903441" cy="1224136"/>
            </a:xfrm>
            <a:prstGeom prst="downArrow">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正方形/長方形 15"/>
            <p:cNvSpPr/>
            <p:nvPr/>
          </p:nvSpPr>
          <p:spPr>
            <a:xfrm>
              <a:off x="2820357" y="4581128"/>
              <a:ext cx="442750" cy="400110"/>
            </a:xfrm>
            <a:prstGeom prst="rect">
              <a:avLst/>
            </a:prstGeom>
          </p:spPr>
          <p:txBody>
            <a:bodyPr wrap="none">
              <a:spAutoFit/>
            </a:bodyPr>
            <a:lstStyle/>
            <a:p>
              <a:r>
                <a:rPr lang="ja-JP" altLang="en-US" sz="2000" b="1" dirty="0"/>
                <a:t>弱</a:t>
              </a:r>
            </a:p>
          </p:txBody>
        </p:sp>
      </p:grpSp>
      <p:grpSp>
        <p:nvGrpSpPr>
          <p:cNvPr id="22" name="グループ化 21"/>
          <p:cNvGrpSpPr/>
          <p:nvPr/>
        </p:nvGrpSpPr>
        <p:grpSpPr>
          <a:xfrm>
            <a:off x="4427390" y="5152013"/>
            <a:ext cx="2039492" cy="725259"/>
            <a:chOff x="3612628" y="3461881"/>
            <a:chExt cx="2039492" cy="725259"/>
          </a:xfrm>
        </p:grpSpPr>
        <p:sp>
          <p:nvSpPr>
            <p:cNvPr id="21" name="右矢印 20"/>
            <p:cNvSpPr/>
            <p:nvPr/>
          </p:nvSpPr>
          <p:spPr>
            <a:xfrm>
              <a:off x="3612628" y="3461881"/>
              <a:ext cx="2039492" cy="725259"/>
            </a:xfrm>
            <a:prstGeom prst="rightArrow">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0" name="正方形/長方形 19"/>
            <p:cNvSpPr/>
            <p:nvPr/>
          </p:nvSpPr>
          <p:spPr>
            <a:xfrm>
              <a:off x="3702563" y="3639845"/>
              <a:ext cx="1686680" cy="369332"/>
            </a:xfrm>
            <a:prstGeom prst="rect">
              <a:avLst/>
            </a:prstGeom>
          </p:spPr>
          <p:txBody>
            <a:bodyPr wrap="none">
              <a:spAutoFit/>
            </a:bodyPr>
            <a:lstStyle/>
            <a:p>
              <a:r>
                <a:rPr lang="ja-JP" altLang="en-US" b="1" dirty="0"/>
                <a:t>西風バースト弱</a:t>
              </a:r>
            </a:p>
          </p:txBody>
        </p:sp>
      </p:grpSp>
      <p:sp>
        <p:nvSpPr>
          <p:cNvPr id="23" name="正方形/長方形 22"/>
          <p:cNvSpPr/>
          <p:nvPr/>
        </p:nvSpPr>
        <p:spPr>
          <a:xfrm>
            <a:off x="6695728" y="4632246"/>
            <a:ext cx="973343" cy="400110"/>
          </a:xfrm>
          <a:prstGeom prst="rect">
            <a:avLst/>
          </a:prstGeom>
        </p:spPr>
        <p:txBody>
          <a:bodyPr wrap="none">
            <a:spAutoFit/>
          </a:bodyPr>
          <a:lstStyle/>
          <a:p>
            <a:r>
              <a:rPr lang="en-US" altLang="ja-JP" sz="2000" b="1" dirty="0"/>
              <a:t>La Niña</a:t>
            </a:r>
            <a:endParaRPr lang="ja-JP" altLang="en-US" sz="2000" b="1" dirty="0"/>
          </a:p>
        </p:txBody>
      </p:sp>
      <p:sp>
        <p:nvSpPr>
          <p:cNvPr id="24" name="正方形/長方形 23"/>
          <p:cNvSpPr/>
          <p:nvPr/>
        </p:nvSpPr>
        <p:spPr>
          <a:xfrm>
            <a:off x="5192878" y="2884344"/>
            <a:ext cx="750526" cy="369332"/>
          </a:xfrm>
          <a:prstGeom prst="rect">
            <a:avLst/>
          </a:prstGeom>
        </p:spPr>
        <p:txBody>
          <a:bodyPr wrap="none">
            <a:spAutoFit/>
          </a:bodyPr>
          <a:lstStyle/>
          <a:p>
            <a:r>
              <a:rPr lang="ja-JP" altLang="en-US" b="1" dirty="0"/>
              <a:t>負</a:t>
            </a:r>
            <a:r>
              <a:rPr lang="en-US" altLang="ja-JP" b="1" dirty="0"/>
              <a:t>WP</a:t>
            </a:r>
            <a:endParaRPr lang="ja-JP" altLang="en-US" b="1" dirty="0"/>
          </a:p>
        </p:txBody>
      </p:sp>
      <p:grpSp>
        <p:nvGrpSpPr>
          <p:cNvPr id="30" name="グループ化 29"/>
          <p:cNvGrpSpPr/>
          <p:nvPr/>
        </p:nvGrpSpPr>
        <p:grpSpPr>
          <a:xfrm>
            <a:off x="2099520" y="683751"/>
            <a:ext cx="4200672" cy="2084788"/>
            <a:chOff x="2324011" y="683751"/>
            <a:chExt cx="4200672" cy="2084788"/>
          </a:xfrm>
        </p:grpSpPr>
        <p:pic>
          <p:nvPicPr>
            <p:cNvPr id="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6644" y="968539"/>
              <a:ext cx="232803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4011" y="968539"/>
              <a:ext cx="232803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正方形/長方形 26"/>
            <p:cNvSpPr/>
            <p:nvPr/>
          </p:nvSpPr>
          <p:spPr>
            <a:xfrm>
              <a:off x="3164865" y="683751"/>
              <a:ext cx="646331" cy="369332"/>
            </a:xfrm>
            <a:prstGeom prst="rect">
              <a:avLst/>
            </a:prstGeom>
          </p:spPr>
          <p:txBody>
            <a:bodyPr wrap="none">
              <a:spAutoFit/>
            </a:bodyPr>
            <a:lstStyle/>
            <a:p>
              <a:r>
                <a:rPr lang="ja-JP" altLang="en-US" b="1" dirty="0" smtClean="0"/>
                <a:t>春季</a:t>
              </a:r>
              <a:endParaRPr lang="ja-JP" altLang="en-US" b="1" dirty="0"/>
            </a:p>
          </p:txBody>
        </p:sp>
        <p:sp>
          <p:nvSpPr>
            <p:cNvPr id="28" name="正方形/長方形 27"/>
            <p:cNvSpPr/>
            <p:nvPr/>
          </p:nvSpPr>
          <p:spPr>
            <a:xfrm>
              <a:off x="5037499" y="683751"/>
              <a:ext cx="646331" cy="369332"/>
            </a:xfrm>
            <a:prstGeom prst="rect">
              <a:avLst/>
            </a:prstGeom>
          </p:spPr>
          <p:txBody>
            <a:bodyPr wrap="none">
              <a:spAutoFit/>
            </a:bodyPr>
            <a:lstStyle/>
            <a:p>
              <a:r>
                <a:rPr lang="ja-JP" altLang="en-US" b="1" dirty="0" smtClean="0"/>
                <a:t>夏季</a:t>
              </a:r>
              <a:endParaRPr lang="ja-JP" altLang="en-US" b="1" dirty="0"/>
            </a:p>
          </p:txBody>
        </p:sp>
        <p:sp>
          <p:nvSpPr>
            <p:cNvPr id="29" name="正方形/長方形 28"/>
            <p:cNvSpPr/>
            <p:nvPr/>
          </p:nvSpPr>
          <p:spPr>
            <a:xfrm>
              <a:off x="3913001" y="2276872"/>
              <a:ext cx="1107996" cy="369332"/>
            </a:xfrm>
            <a:prstGeom prst="rect">
              <a:avLst/>
            </a:prstGeom>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ja-JP" altLang="en-US" b="1" dirty="0"/>
                <a:t>海氷減少</a:t>
              </a:r>
            </a:p>
          </p:txBody>
        </p:sp>
      </p:grpSp>
      <p:sp>
        <p:nvSpPr>
          <p:cNvPr id="31" name="正方形/長方形 30"/>
          <p:cNvSpPr/>
          <p:nvPr/>
        </p:nvSpPr>
        <p:spPr>
          <a:xfrm>
            <a:off x="6433336" y="4121623"/>
            <a:ext cx="2310703" cy="369332"/>
          </a:xfrm>
          <a:prstGeom prst="rect">
            <a:avLst/>
          </a:prstGeom>
          <a:solidFill>
            <a:schemeClr val="bg1"/>
          </a:solidFill>
          <a:ln w="28575">
            <a:noFill/>
          </a:ln>
        </p:spPr>
        <p:txBody>
          <a:bodyPr wrap="square">
            <a:spAutoFit/>
          </a:bodyPr>
          <a:lstStyle/>
          <a:p>
            <a:pPr algn="ctr"/>
            <a:r>
              <a:rPr lang="en-US" altLang="ja-JP" dirty="0" smtClean="0"/>
              <a:t>[Nakamura et al.,2006]</a:t>
            </a:r>
            <a:endParaRPr lang="ja-JP" altLang="en-US" dirty="0"/>
          </a:p>
        </p:txBody>
      </p:sp>
    </p:spTree>
    <p:extLst>
      <p:ext uri="{BB962C8B-B14F-4D97-AF65-F5344CB8AC3E}">
        <p14:creationId xmlns:p14="http://schemas.microsoft.com/office/powerpoint/2010/main" val="328955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25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5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円/楕円 54"/>
          <p:cNvSpPr/>
          <p:nvPr/>
        </p:nvSpPr>
        <p:spPr>
          <a:xfrm>
            <a:off x="5792099" y="583142"/>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619672" y="583142"/>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0" y="31494"/>
            <a:ext cx="7154523"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積雪・地上気温</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sp>
        <p:nvSpPr>
          <p:cNvPr id="2" name="角丸四角形 1"/>
          <p:cNvSpPr/>
          <p:nvPr/>
        </p:nvSpPr>
        <p:spPr>
          <a:xfrm>
            <a:off x="-330918" y="421019"/>
            <a:ext cx="7351190"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4" name="正方形/長方形 13"/>
          <p:cNvSpPr/>
          <p:nvPr/>
        </p:nvSpPr>
        <p:spPr>
          <a:xfrm>
            <a:off x="2179585" y="583142"/>
            <a:ext cx="651140" cy="369332"/>
          </a:xfrm>
          <a:prstGeom prst="rect">
            <a:avLst/>
          </a:prstGeom>
        </p:spPr>
        <p:txBody>
          <a:bodyPr wrap="none">
            <a:spAutoFit/>
          </a:bodyPr>
          <a:lstStyle/>
          <a:p>
            <a:r>
              <a:rPr lang="en-US" altLang="ja-JP" b="1" dirty="0" smtClean="0">
                <a:latin typeface="Times New Roman" pitchFamily="18" charset="0"/>
                <a:cs typeface="Times New Roman" pitchFamily="18" charset="0"/>
              </a:rPr>
              <a:t>12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15" name="正方形/長方形 14"/>
          <p:cNvSpPr/>
          <p:nvPr/>
        </p:nvSpPr>
        <p:spPr>
          <a:xfrm>
            <a:off x="6410524" y="583142"/>
            <a:ext cx="534121"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a:latin typeface="Times New Roman" pitchFamily="18" charset="0"/>
                <a:cs typeface="Times New Roman" pitchFamily="18" charset="0"/>
              </a:rPr>
              <a:t>月</a:t>
            </a:r>
          </a:p>
        </p:txBody>
      </p:sp>
      <p:sp>
        <p:nvSpPr>
          <p:cNvPr id="17" name="正方形/長方形 16"/>
          <p:cNvSpPr/>
          <p:nvPr/>
        </p:nvSpPr>
        <p:spPr>
          <a:xfrm>
            <a:off x="-43150" y="1605152"/>
            <a:ext cx="461665" cy="440185"/>
          </a:xfrm>
          <a:prstGeom prst="rect">
            <a:avLst/>
          </a:prstGeom>
        </p:spPr>
        <p:txBody>
          <a:bodyPr vert="vert270" wrap="none">
            <a:spAutoFit/>
          </a:bodyPr>
          <a:lstStyle/>
          <a:p>
            <a:r>
              <a:rPr lang="en-US" altLang="ja-JP" b="1" dirty="0" smtClean="0">
                <a:latin typeface="Times New Roman" pitchFamily="18" charset="0"/>
                <a:cs typeface="Times New Roman" pitchFamily="18" charset="0"/>
              </a:rPr>
              <a:t>5</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25" name="正方形/長方形 24"/>
          <p:cNvSpPr/>
          <p:nvPr/>
        </p:nvSpPr>
        <p:spPr>
          <a:xfrm>
            <a:off x="-43150" y="4365314"/>
            <a:ext cx="461665" cy="632545"/>
          </a:xfrm>
          <a:prstGeom prst="rect">
            <a:avLst/>
          </a:prstGeom>
        </p:spPr>
        <p:txBody>
          <a:bodyPr vert="vert270"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pic>
        <p:nvPicPr>
          <p:cNvPr id="3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1674" y="1039618"/>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097" y="1039618"/>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1674" y="2507569"/>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7097" y="2507569"/>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7516" y="3961587"/>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97097" y="3961587"/>
            <a:ext cx="2191304"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正方形/長方形 52"/>
          <p:cNvSpPr/>
          <p:nvPr/>
        </p:nvSpPr>
        <p:spPr>
          <a:xfrm>
            <a:off x="-43150" y="3007476"/>
            <a:ext cx="461665" cy="440185"/>
          </a:xfrm>
          <a:prstGeom prst="rect">
            <a:avLst/>
          </a:prstGeom>
        </p:spPr>
        <p:txBody>
          <a:bodyPr vert="vert270" wrap="none">
            <a:spAutoFit/>
          </a:bodyPr>
          <a:lstStyle/>
          <a:p>
            <a:r>
              <a:rPr lang="en-US" altLang="ja-JP" b="1" dirty="0">
                <a:latin typeface="Times New Roman" pitchFamily="18" charset="0"/>
                <a:cs typeface="Times New Roman" pitchFamily="18" charset="0"/>
              </a:rPr>
              <a:t>7</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56" name="正方形/長方形 55"/>
          <p:cNvSpPr/>
          <p:nvPr/>
        </p:nvSpPr>
        <p:spPr>
          <a:xfrm>
            <a:off x="1675951" y="5662989"/>
            <a:ext cx="5864106" cy="646331"/>
          </a:xfrm>
          <a:prstGeom prst="rect">
            <a:avLst/>
          </a:prstGeom>
        </p:spPr>
        <p:txBody>
          <a:bodyPr wrap="none">
            <a:spAutoFit/>
          </a:bodyPr>
          <a:lstStyle/>
          <a:p>
            <a:pPr algn="ctr"/>
            <a:r>
              <a:rPr lang="ja-JP" altLang="en-US" dirty="0">
                <a:latin typeface="Times New Roman" pitchFamily="18" charset="0"/>
                <a:cs typeface="Times New Roman" pitchFamily="18" charset="0"/>
              </a:rPr>
              <a:t>負の</a:t>
            </a:r>
            <a:r>
              <a:rPr lang="en-US" altLang="ja-JP" dirty="0" smtClean="0">
                <a:latin typeface="Times New Roman" pitchFamily="18" charset="0"/>
                <a:cs typeface="Times New Roman" pitchFamily="18" charset="0"/>
              </a:rPr>
              <a:t>NAO</a:t>
            </a:r>
            <a:r>
              <a:rPr lang="ja-JP" altLang="en-US" dirty="0">
                <a:latin typeface="Times New Roman" pitchFamily="18" charset="0"/>
                <a:cs typeface="Times New Roman" pitchFamily="18" charset="0"/>
              </a:rPr>
              <a:t> ➔</a:t>
            </a:r>
            <a:r>
              <a:rPr lang="ja-JP" altLang="en-US" dirty="0" smtClean="0">
                <a:latin typeface="Times New Roman" pitchFamily="18" charset="0"/>
                <a:cs typeface="Times New Roman" pitchFamily="18" charset="0"/>
              </a:rPr>
              <a:t> ヨーロッパ・ロシアの積雪が増加 ➔ </a:t>
            </a:r>
            <a:r>
              <a:rPr lang="ja-JP" altLang="en-US" dirty="0">
                <a:latin typeface="Times New Roman" pitchFamily="18" charset="0"/>
                <a:cs typeface="Times New Roman" pitchFamily="18" charset="0"/>
              </a:rPr>
              <a:t>低温</a:t>
            </a:r>
            <a:r>
              <a:rPr lang="ja-JP" altLang="en-US" dirty="0" smtClean="0">
                <a:latin typeface="Times New Roman" pitchFamily="18" charset="0"/>
                <a:cs typeface="Times New Roman" pitchFamily="18" charset="0"/>
              </a:rPr>
              <a:t>偏差</a:t>
            </a:r>
            <a:endParaRPr lang="en-US" altLang="ja-JP" dirty="0" smtClean="0">
              <a:latin typeface="Times New Roman" pitchFamily="18" charset="0"/>
              <a:cs typeface="Times New Roman" pitchFamily="18" charset="0"/>
            </a:endParaRPr>
          </a:p>
          <a:p>
            <a:pPr algn="ctr"/>
            <a:r>
              <a:rPr lang="en-US" altLang="ja-JP" dirty="0" smtClean="0"/>
              <a:t>(7</a:t>
            </a:r>
            <a:r>
              <a:rPr lang="ja-JP" altLang="en-US" dirty="0"/>
              <a:t>年の短周期変動には低温偏差が</a:t>
            </a:r>
            <a:r>
              <a:rPr lang="ja-JP" altLang="en-US" dirty="0" smtClean="0"/>
              <a:t>見られない</a:t>
            </a:r>
            <a:r>
              <a:rPr lang="en-US" altLang="ja-JP" dirty="0" smtClean="0"/>
              <a:t>)</a:t>
            </a:r>
            <a:endParaRPr lang="en-US" altLang="ja-JP" dirty="0" smtClean="0">
              <a:latin typeface="Times New Roman" pitchFamily="18" charset="0"/>
              <a:cs typeface="Times New Roman" pitchFamily="18" charset="0"/>
            </a:endParaRPr>
          </a:p>
        </p:txBody>
      </p:sp>
      <p:sp>
        <p:nvSpPr>
          <p:cNvPr id="11" name="正方形/長方形 10"/>
          <p:cNvSpPr/>
          <p:nvPr/>
        </p:nvSpPr>
        <p:spPr>
          <a:xfrm>
            <a:off x="1043608" y="6315179"/>
            <a:ext cx="7128792" cy="369332"/>
          </a:xfrm>
          <a:prstGeom prst="rect">
            <a:avLst/>
          </a:prstGeom>
        </p:spPr>
        <p:txBody>
          <a:bodyPr wrap="square">
            <a:spAutoFit/>
          </a:bodyPr>
          <a:lstStyle/>
          <a:p>
            <a:pPr algn="ctr"/>
            <a:r>
              <a:rPr lang="ja-JP" altLang="en-US" u="sng" dirty="0"/>
              <a:t>地上の低温偏差により，上空の大気がどのような影響を受けているのか</a:t>
            </a:r>
          </a:p>
        </p:txBody>
      </p:sp>
      <p:pic>
        <p:nvPicPr>
          <p:cNvPr id="8"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9486" y="1039618"/>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9486" y="2507569"/>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486" y="3961587"/>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32714" y="1039618"/>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39740" y="2507569"/>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32714" y="3961587"/>
            <a:ext cx="216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rotWithShape="1">
          <a:blip r:embed="rId15">
            <a:extLst>
              <a:ext uri="{28A0092B-C50C-407E-A947-70E740481C1C}">
                <a14:useLocalDpi xmlns:a14="http://schemas.microsoft.com/office/drawing/2010/main" val="0"/>
              </a:ext>
            </a:extLst>
          </a:blip>
          <a:srcRect l="14645" r="14429"/>
          <a:stretch/>
        </p:blipFill>
        <p:spPr bwMode="auto">
          <a:xfrm>
            <a:off x="8706847" y="706253"/>
            <a:ext cx="359626" cy="252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8691325" y="3109610"/>
            <a:ext cx="436145" cy="2697004"/>
            <a:chOff x="8691325" y="3109610"/>
            <a:chExt cx="436145" cy="2697004"/>
          </a:xfrm>
        </p:grpSpPr>
        <p:pic>
          <p:nvPicPr>
            <p:cNvPr id="1039" name="Picture 15"/>
            <p:cNvPicPr>
              <a:picLocks noChangeAspect="1" noChangeArrowheads="1"/>
            </p:cNvPicPr>
            <p:nvPr/>
          </p:nvPicPr>
          <p:blipFill rotWithShape="1">
            <a:blip r:embed="rId16">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グループ化 62"/>
            <p:cNvGrpSpPr/>
            <p:nvPr/>
          </p:nvGrpSpPr>
          <p:grpSpPr>
            <a:xfrm rot="5400000">
              <a:off x="7710389" y="4389532"/>
              <a:ext cx="2507792" cy="326371"/>
              <a:chOff x="1273139" y="3472318"/>
              <a:chExt cx="3255356" cy="326371"/>
            </a:xfrm>
          </p:grpSpPr>
          <p:sp>
            <p:nvSpPr>
              <p:cNvPr id="64" name="正方形/長方形 18"/>
              <p:cNvSpPr>
                <a:spLocks noChangeArrowheads="1"/>
              </p:cNvSpPr>
              <p:nvPr/>
            </p:nvSpPr>
            <p:spPr bwMode="auto">
              <a:xfrm>
                <a:off x="1273139" y="3495269"/>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99</a:t>
                </a:r>
                <a:endParaRPr lang="ja-JP" altLang="en-US" sz="1200" dirty="0">
                  <a:latin typeface="Times New Roman" pitchFamily="18" charset="0"/>
                  <a:cs typeface="Times New Roman" pitchFamily="18" charset="0"/>
                </a:endParaRPr>
              </a:p>
            </p:txBody>
          </p:sp>
          <p:sp>
            <p:nvSpPr>
              <p:cNvPr id="65" name="正方形/長方形 19"/>
              <p:cNvSpPr>
                <a:spLocks noChangeArrowheads="1"/>
              </p:cNvSpPr>
              <p:nvPr/>
            </p:nvSpPr>
            <p:spPr bwMode="auto">
              <a:xfrm>
                <a:off x="1595401"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95</a:t>
                </a:r>
                <a:endParaRPr lang="ja-JP" altLang="en-US" sz="1200">
                  <a:latin typeface="Times New Roman" pitchFamily="18" charset="0"/>
                  <a:cs typeface="Times New Roman" pitchFamily="18" charset="0"/>
                </a:endParaRPr>
              </a:p>
            </p:txBody>
          </p:sp>
          <p:sp>
            <p:nvSpPr>
              <p:cNvPr id="66" name="正方形/長方形 20"/>
              <p:cNvSpPr>
                <a:spLocks noChangeArrowheads="1"/>
              </p:cNvSpPr>
              <p:nvPr/>
            </p:nvSpPr>
            <p:spPr bwMode="auto">
              <a:xfrm>
                <a:off x="1904963"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90</a:t>
                </a:r>
                <a:endParaRPr lang="ja-JP" altLang="en-US" sz="1200">
                  <a:latin typeface="Times New Roman" pitchFamily="18" charset="0"/>
                  <a:cs typeface="Times New Roman" pitchFamily="18" charset="0"/>
                </a:endParaRPr>
              </a:p>
            </p:txBody>
          </p:sp>
          <p:sp>
            <p:nvSpPr>
              <p:cNvPr id="67" name="正方形/長方形 21"/>
              <p:cNvSpPr>
                <a:spLocks noChangeArrowheads="1"/>
              </p:cNvSpPr>
              <p:nvPr/>
            </p:nvSpPr>
            <p:spPr bwMode="auto">
              <a:xfrm>
                <a:off x="2227225"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80</a:t>
                </a:r>
                <a:endParaRPr lang="ja-JP" altLang="en-US" sz="1200" dirty="0">
                  <a:latin typeface="Times New Roman" pitchFamily="18" charset="0"/>
                  <a:cs typeface="Times New Roman" pitchFamily="18" charset="0"/>
                </a:endParaRPr>
              </a:p>
            </p:txBody>
          </p:sp>
          <p:sp>
            <p:nvSpPr>
              <p:cNvPr id="68" name="正方形/長方形 22"/>
              <p:cNvSpPr>
                <a:spLocks noChangeArrowheads="1"/>
              </p:cNvSpPr>
              <p:nvPr/>
            </p:nvSpPr>
            <p:spPr bwMode="auto">
              <a:xfrm>
                <a:off x="2525425" y="3585039"/>
                <a:ext cx="4794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0</a:t>
                </a:r>
                <a:endParaRPr lang="ja-JP" altLang="en-US" sz="1200" dirty="0">
                  <a:latin typeface="Times New Roman" pitchFamily="18" charset="0"/>
                  <a:cs typeface="Times New Roman" pitchFamily="18" charset="0"/>
                </a:endParaRPr>
              </a:p>
            </p:txBody>
          </p:sp>
          <p:sp>
            <p:nvSpPr>
              <p:cNvPr id="69" name="正方形/長方形 23"/>
              <p:cNvSpPr>
                <a:spLocks noChangeArrowheads="1"/>
              </p:cNvSpPr>
              <p:nvPr/>
            </p:nvSpPr>
            <p:spPr bwMode="auto">
              <a:xfrm flipH="1">
                <a:off x="3797265"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99</a:t>
                </a:r>
                <a:endParaRPr lang="ja-JP" altLang="en-US" sz="1200" dirty="0">
                  <a:latin typeface="Times New Roman" pitchFamily="18" charset="0"/>
                  <a:cs typeface="Times New Roman" pitchFamily="18" charset="0"/>
                </a:endParaRPr>
              </a:p>
            </p:txBody>
          </p:sp>
          <p:sp>
            <p:nvSpPr>
              <p:cNvPr id="70" name="正方形/長方形 24"/>
              <p:cNvSpPr>
                <a:spLocks noChangeArrowheads="1"/>
              </p:cNvSpPr>
              <p:nvPr/>
            </p:nvSpPr>
            <p:spPr bwMode="auto">
              <a:xfrm flipH="1">
                <a:off x="3486114"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95</a:t>
                </a:r>
                <a:endParaRPr lang="ja-JP" altLang="en-US" sz="1200">
                  <a:latin typeface="Times New Roman" pitchFamily="18" charset="0"/>
                  <a:cs typeface="Times New Roman" pitchFamily="18" charset="0"/>
                </a:endParaRPr>
              </a:p>
            </p:txBody>
          </p:sp>
          <p:sp>
            <p:nvSpPr>
              <p:cNvPr id="71" name="正方形/長方形 25"/>
              <p:cNvSpPr>
                <a:spLocks noChangeArrowheads="1"/>
              </p:cNvSpPr>
              <p:nvPr/>
            </p:nvSpPr>
            <p:spPr bwMode="auto">
              <a:xfrm flipH="1">
                <a:off x="3163851"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90</a:t>
                </a:r>
                <a:endParaRPr lang="ja-JP" altLang="en-US" sz="1200">
                  <a:latin typeface="Times New Roman" pitchFamily="18" charset="0"/>
                  <a:cs typeface="Times New Roman" pitchFamily="18" charset="0"/>
                </a:endParaRPr>
              </a:p>
            </p:txBody>
          </p:sp>
          <p:sp>
            <p:nvSpPr>
              <p:cNvPr id="72" name="正方形/長方形 26"/>
              <p:cNvSpPr>
                <a:spLocks noChangeArrowheads="1"/>
              </p:cNvSpPr>
              <p:nvPr/>
            </p:nvSpPr>
            <p:spPr bwMode="auto">
              <a:xfrm flipH="1">
                <a:off x="2844763"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80</a:t>
                </a:r>
                <a:endParaRPr lang="ja-JP" altLang="en-US" sz="1200">
                  <a:latin typeface="Times New Roman" pitchFamily="18" charset="0"/>
                  <a:cs typeface="Times New Roman" pitchFamily="18" charset="0"/>
                </a:endParaRPr>
              </a:p>
            </p:txBody>
          </p:sp>
          <p:sp>
            <p:nvSpPr>
              <p:cNvPr id="73" name="正方形/長方形 27"/>
              <p:cNvSpPr>
                <a:spLocks noChangeArrowheads="1"/>
              </p:cNvSpPr>
              <p:nvPr/>
            </p:nvSpPr>
            <p:spPr bwMode="auto">
              <a:xfrm>
                <a:off x="4069043" y="3472318"/>
                <a:ext cx="459452"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b="1" dirty="0">
                    <a:latin typeface="Times New Roman" pitchFamily="18" charset="0"/>
                    <a:cs typeface="Times New Roman" pitchFamily="18" charset="0"/>
                  </a:rPr>
                  <a:t>(</a:t>
                </a:r>
                <a:r>
                  <a:rPr lang="ja-JP" altLang="en-US" sz="1100" b="1" dirty="0">
                    <a:latin typeface="Times New Roman" pitchFamily="18" charset="0"/>
                    <a:cs typeface="Times New Roman" pitchFamily="18" charset="0"/>
                  </a:rPr>
                  <a:t>％</a:t>
                </a:r>
                <a:r>
                  <a:rPr lang="en-US" altLang="ja-JP" sz="1100" b="1" dirty="0">
                    <a:latin typeface="Times New Roman" pitchFamily="18" charset="0"/>
                    <a:cs typeface="Times New Roman" pitchFamily="18" charset="0"/>
                  </a:rPr>
                  <a:t>)</a:t>
                </a:r>
                <a:endParaRPr lang="ja-JP" altLang="en-US" sz="1100" b="1" dirty="0">
                  <a:latin typeface="Times New Roman" pitchFamily="18" charset="0"/>
                  <a:cs typeface="Times New Roman" pitchFamily="18" charset="0"/>
                </a:endParaRPr>
              </a:p>
            </p:txBody>
          </p:sp>
        </p:grpSp>
      </p:grpSp>
      <p:sp>
        <p:nvSpPr>
          <p:cNvPr id="75" name="正方形/長方形 74"/>
          <p:cNvSpPr/>
          <p:nvPr/>
        </p:nvSpPr>
        <p:spPr>
          <a:xfrm>
            <a:off x="611560" y="1974667"/>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積雪</a:t>
            </a:r>
          </a:p>
        </p:txBody>
      </p:sp>
      <p:sp>
        <p:nvSpPr>
          <p:cNvPr id="76" name="正方形/長方形 75"/>
          <p:cNvSpPr/>
          <p:nvPr/>
        </p:nvSpPr>
        <p:spPr>
          <a:xfrm>
            <a:off x="2575530" y="1994260"/>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気温</a:t>
            </a:r>
          </a:p>
        </p:txBody>
      </p:sp>
      <p:sp>
        <p:nvSpPr>
          <p:cNvPr id="77" name="正方形/長方形 76"/>
          <p:cNvSpPr/>
          <p:nvPr/>
        </p:nvSpPr>
        <p:spPr>
          <a:xfrm>
            <a:off x="4780929" y="1988840"/>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積雪</a:t>
            </a:r>
          </a:p>
        </p:txBody>
      </p:sp>
      <p:sp>
        <p:nvSpPr>
          <p:cNvPr id="78" name="正方形/長方形 77"/>
          <p:cNvSpPr/>
          <p:nvPr/>
        </p:nvSpPr>
        <p:spPr>
          <a:xfrm>
            <a:off x="6744899" y="2008433"/>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気温</a:t>
            </a:r>
          </a:p>
        </p:txBody>
      </p:sp>
    </p:spTree>
    <p:extLst>
      <p:ext uri="{BB962C8B-B14F-4D97-AF65-F5344CB8AC3E}">
        <p14:creationId xmlns:p14="http://schemas.microsoft.com/office/powerpoint/2010/main" val="4066288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角丸四角形 1"/>
          <p:cNvSpPr/>
          <p:nvPr/>
        </p:nvSpPr>
        <p:spPr>
          <a:xfrm>
            <a:off x="-252536" y="421019"/>
            <a:ext cx="6192688"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正方形/長方形 2"/>
          <p:cNvSpPr/>
          <p:nvPr/>
        </p:nvSpPr>
        <p:spPr>
          <a:xfrm>
            <a:off x="0" y="31494"/>
            <a:ext cx="6000361"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気圧</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pic>
        <p:nvPicPr>
          <p:cNvPr id="3090"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344" y="2349040"/>
            <a:ext cx="208585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1237" y="2349040"/>
            <a:ext cx="208585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4" name="Picture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45" y="5373376"/>
            <a:ext cx="208585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5"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1237" y="5373376"/>
            <a:ext cx="208585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9"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437" y="980752"/>
            <a:ext cx="205567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0"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6330" y="980752"/>
            <a:ext cx="205567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3"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438" y="4028288"/>
            <a:ext cx="205567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04" name="Picture 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36331" y="4028288"/>
            <a:ext cx="205567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円/楕円 54"/>
          <p:cNvSpPr/>
          <p:nvPr/>
        </p:nvSpPr>
        <p:spPr>
          <a:xfrm>
            <a:off x="2945676" y="583142"/>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56" name="円/楕円 55"/>
          <p:cNvSpPr/>
          <p:nvPr/>
        </p:nvSpPr>
        <p:spPr>
          <a:xfrm>
            <a:off x="773422" y="583142"/>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57" name="正方形/長方形 56"/>
          <p:cNvSpPr/>
          <p:nvPr/>
        </p:nvSpPr>
        <p:spPr>
          <a:xfrm>
            <a:off x="1333335" y="583142"/>
            <a:ext cx="651140" cy="369332"/>
          </a:xfrm>
          <a:prstGeom prst="rect">
            <a:avLst/>
          </a:prstGeom>
        </p:spPr>
        <p:txBody>
          <a:bodyPr wrap="none">
            <a:spAutoFit/>
          </a:bodyPr>
          <a:lstStyle/>
          <a:p>
            <a:r>
              <a:rPr lang="en-US" altLang="ja-JP" b="1" dirty="0" smtClean="0">
                <a:latin typeface="Times New Roman" pitchFamily="18" charset="0"/>
                <a:cs typeface="Times New Roman" pitchFamily="18" charset="0"/>
              </a:rPr>
              <a:t>12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58" name="正方形/長方形 57"/>
          <p:cNvSpPr/>
          <p:nvPr/>
        </p:nvSpPr>
        <p:spPr>
          <a:xfrm>
            <a:off x="3564101" y="583142"/>
            <a:ext cx="534121"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a:latin typeface="Times New Roman" pitchFamily="18" charset="0"/>
                <a:cs typeface="Times New Roman" pitchFamily="18" charset="0"/>
              </a:rPr>
              <a:t>月</a:t>
            </a:r>
          </a:p>
        </p:txBody>
      </p:sp>
      <p:sp>
        <p:nvSpPr>
          <p:cNvPr id="59" name="正方形/長方形 58"/>
          <p:cNvSpPr/>
          <p:nvPr/>
        </p:nvSpPr>
        <p:spPr>
          <a:xfrm>
            <a:off x="81377" y="2200659"/>
            <a:ext cx="461665" cy="440185"/>
          </a:xfrm>
          <a:prstGeom prst="rect">
            <a:avLst/>
          </a:prstGeom>
        </p:spPr>
        <p:txBody>
          <a:bodyPr vert="vert270" wrap="none">
            <a:spAutoFit/>
          </a:bodyPr>
          <a:lstStyle/>
          <a:p>
            <a:r>
              <a:rPr lang="en-US" altLang="ja-JP" b="1" dirty="0" smtClean="0">
                <a:latin typeface="Times New Roman" pitchFamily="18" charset="0"/>
                <a:cs typeface="Times New Roman" pitchFamily="18" charset="0"/>
              </a:rPr>
              <a:t>5</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60" name="正方形/長方形 59"/>
          <p:cNvSpPr/>
          <p:nvPr/>
        </p:nvSpPr>
        <p:spPr>
          <a:xfrm>
            <a:off x="81377" y="5057103"/>
            <a:ext cx="461665" cy="632545"/>
          </a:xfrm>
          <a:prstGeom prst="rect">
            <a:avLst/>
          </a:prstGeom>
        </p:spPr>
        <p:txBody>
          <a:bodyPr vert="vert270"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61" name="正方形/長方形 60"/>
          <p:cNvSpPr/>
          <p:nvPr/>
        </p:nvSpPr>
        <p:spPr>
          <a:xfrm>
            <a:off x="785877" y="1965958"/>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500hPa</a:t>
            </a:r>
            <a:endParaRPr lang="ja-JP" altLang="en-US" sz="1600" b="1" dirty="0">
              <a:latin typeface="Times New Roman" pitchFamily="18" charset="0"/>
              <a:cs typeface="Times New Roman" pitchFamily="18" charset="0"/>
            </a:endParaRPr>
          </a:p>
        </p:txBody>
      </p:sp>
      <p:sp>
        <p:nvSpPr>
          <p:cNvPr id="62" name="正方形/長方形 61"/>
          <p:cNvSpPr/>
          <p:nvPr/>
        </p:nvSpPr>
        <p:spPr>
          <a:xfrm>
            <a:off x="783660" y="3306470"/>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850hPa</a:t>
            </a:r>
            <a:endParaRPr lang="ja-JP" altLang="en-US" sz="1600" b="1" dirty="0">
              <a:latin typeface="Times New Roman" pitchFamily="18" charset="0"/>
              <a:cs typeface="Times New Roman" pitchFamily="18" charset="0"/>
            </a:endParaRPr>
          </a:p>
        </p:txBody>
      </p:sp>
      <p:sp>
        <p:nvSpPr>
          <p:cNvPr id="63" name="正方形/長方形 62"/>
          <p:cNvSpPr/>
          <p:nvPr/>
        </p:nvSpPr>
        <p:spPr>
          <a:xfrm>
            <a:off x="788094" y="5016421"/>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500hPa</a:t>
            </a:r>
            <a:endParaRPr lang="ja-JP" altLang="en-US" sz="1600" b="1" dirty="0">
              <a:latin typeface="Times New Roman" pitchFamily="18" charset="0"/>
              <a:cs typeface="Times New Roman" pitchFamily="18" charset="0"/>
            </a:endParaRPr>
          </a:p>
        </p:txBody>
      </p:sp>
      <p:sp>
        <p:nvSpPr>
          <p:cNvPr id="64" name="正方形/長方形 63"/>
          <p:cNvSpPr/>
          <p:nvPr/>
        </p:nvSpPr>
        <p:spPr>
          <a:xfrm>
            <a:off x="785877" y="6330806"/>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850hPa</a:t>
            </a:r>
            <a:endParaRPr lang="ja-JP" altLang="en-US" sz="1600" b="1" dirty="0">
              <a:latin typeface="Times New Roman" pitchFamily="18" charset="0"/>
              <a:cs typeface="Times New Roman" pitchFamily="18" charset="0"/>
            </a:endParaRPr>
          </a:p>
        </p:txBody>
      </p:sp>
      <p:grpSp>
        <p:nvGrpSpPr>
          <p:cNvPr id="22" name="グループ化 21"/>
          <p:cNvGrpSpPr/>
          <p:nvPr/>
        </p:nvGrpSpPr>
        <p:grpSpPr>
          <a:xfrm>
            <a:off x="3690486" y="1052736"/>
            <a:ext cx="5281319" cy="2481974"/>
            <a:chOff x="3690486" y="1052736"/>
            <a:chExt cx="5281319" cy="2481974"/>
          </a:xfrm>
        </p:grpSpPr>
        <p:grpSp>
          <p:nvGrpSpPr>
            <p:cNvPr id="13" name="グループ化 12"/>
            <p:cNvGrpSpPr/>
            <p:nvPr/>
          </p:nvGrpSpPr>
          <p:grpSpPr>
            <a:xfrm>
              <a:off x="4018078" y="1052736"/>
              <a:ext cx="4953727" cy="1417614"/>
              <a:chOff x="4018078" y="1052736"/>
              <a:chExt cx="4953727" cy="1417614"/>
            </a:xfrm>
          </p:grpSpPr>
          <p:sp>
            <p:nvSpPr>
              <p:cNvPr id="67" name="正方形/長方形 66"/>
              <p:cNvSpPr/>
              <p:nvPr/>
            </p:nvSpPr>
            <p:spPr>
              <a:xfrm>
                <a:off x="4934368" y="1052736"/>
                <a:ext cx="4037437" cy="1417614"/>
              </a:xfrm>
              <a:prstGeom prst="rect">
                <a:avLst/>
              </a:prstGeom>
              <a:solidFill>
                <a:schemeClr val="accent5">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4" name="正方形/長方形 3"/>
              <p:cNvSpPr/>
              <p:nvPr/>
            </p:nvSpPr>
            <p:spPr>
              <a:xfrm>
                <a:off x="5012203" y="1439486"/>
                <a:ext cx="3942184" cy="923330"/>
              </a:xfrm>
              <a:prstGeom prst="rect">
                <a:avLst/>
              </a:prstGeom>
            </p:spPr>
            <p:txBody>
              <a:bodyPr wrap="square">
                <a:spAutoFit/>
              </a:bodyPr>
              <a:lstStyle/>
              <a:p>
                <a:pPr algn="ctr"/>
                <a:r>
                  <a:rPr lang="ja-JP" altLang="en-US" dirty="0">
                    <a:latin typeface="Times New Roman" pitchFamily="18" charset="0"/>
                    <a:cs typeface="Times New Roman" pitchFamily="18" charset="0"/>
                  </a:rPr>
                  <a:t>アジアから熱帯への寒気の吹き出しは，西部熱帯太平洋上の西風バースト</a:t>
                </a:r>
                <a:r>
                  <a:rPr lang="ja-JP" altLang="en-US" dirty="0" smtClean="0">
                    <a:latin typeface="Times New Roman" pitchFamily="18" charset="0"/>
                    <a:cs typeface="Times New Roman" pitchFamily="18" charset="0"/>
                  </a:rPr>
                  <a:t>を</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強化</a:t>
                </a:r>
                <a:r>
                  <a:rPr lang="ja-JP" altLang="en-US" dirty="0">
                    <a:latin typeface="Times New Roman" pitchFamily="18" charset="0"/>
                    <a:cs typeface="Times New Roman" pitchFamily="18" charset="0"/>
                  </a:rPr>
                  <a:t>し，</a:t>
                </a:r>
                <a:r>
                  <a:rPr lang="en-US" altLang="ja-JP" dirty="0">
                    <a:latin typeface="Times New Roman" pitchFamily="18" charset="0"/>
                    <a:cs typeface="Times New Roman" pitchFamily="18" charset="0"/>
                  </a:rPr>
                  <a:t>El Niño</a:t>
                </a:r>
                <a:r>
                  <a:rPr lang="ja-JP" altLang="en-US" dirty="0">
                    <a:latin typeface="Times New Roman" pitchFamily="18" charset="0"/>
                    <a:cs typeface="Times New Roman" pitchFamily="18" charset="0"/>
                  </a:rPr>
                  <a:t>のトリガーとなる</a:t>
                </a:r>
              </a:p>
            </p:txBody>
          </p:sp>
          <p:sp>
            <p:nvSpPr>
              <p:cNvPr id="5" name="正方形/長方形 4"/>
              <p:cNvSpPr/>
              <p:nvPr/>
            </p:nvSpPr>
            <p:spPr>
              <a:xfrm>
                <a:off x="5482884" y="1139826"/>
                <a:ext cx="3000821" cy="369332"/>
              </a:xfrm>
              <a:prstGeom prst="rect">
                <a:avLst/>
              </a:prstGeom>
            </p:spPr>
            <p:txBody>
              <a:bodyPr wrap="none">
                <a:spAutoFit/>
              </a:bodyPr>
              <a:lstStyle/>
              <a:p>
                <a:r>
                  <a:rPr lang="en-US" altLang="ja-JP" dirty="0">
                    <a:latin typeface="Times New Roman" pitchFamily="18" charset="0"/>
                    <a:cs typeface="Times New Roman" pitchFamily="18" charset="0"/>
                  </a:rPr>
                  <a:t>【</a:t>
                </a:r>
                <a:r>
                  <a:rPr lang="en-US" altLang="ja-JP" dirty="0" smtClean="0">
                    <a:latin typeface="Times New Roman" pitchFamily="18" charset="0"/>
                    <a:cs typeface="Times New Roman" pitchFamily="18" charset="0"/>
                  </a:rPr>
                  <a:t>Nakamura </a:t>
                </a:r>
                <a:r>
                  <a:rPr lang="en-US" altLang="ja-JP" dirty="0">
                    <a:latin typeface="Times New Roman" pitchFamily="18" charset="0"/>
                    <a:cs typeface="Times New Roman" pitchFamily="18" charset="0"/>
                  </a:rPr>
                  <a:t>et al., </a:t>
                </a:r>
                <a:r>
                  <a:rPr lang="en-US" altLang="ja-JP" dirty="0" smtClean="0">
                    <a:latin typeface="Times New Roman" pitchFamily="18" charset="0"/>
                    <a:cs typeface="Times New Roman" pitchFamily="18" charset="0"/>
                  </a:rPr>
                  <a:t>2006,2007】</a:t>
                </a:r>
                <a:endParaRPr lang="ja-JP" altLang="en-US" dirty="0">
                  <a:latin typeface="Times New Roman" pitchFamily="18" charset="0"/>
                  <a:cs typeface="Times New Roman" pitchFamily="18" charset="0"/>
                </a:endParaRPr>
              </a:p>
            </p:txBody>
          </p:sp>
          <p:sp>
            <p:nvSpPr>
              <p:cNvPr id="12" name="下矢印 11"/>
              <p:cNvSpPr/>
              <p:nvPr/>
            </p:nvSpPr>
            <p:spPr>
              <a:xfrm>
                <a:off x="4018078" y="1433867"/>
                <a:ext cx="282213" cy="533770"/>
              </a:xfrm>
              <a:prstGeom prst="downArrow">
                <a:avLst>
                  <a:gd name="adj1" fmla="val 43829"/>
                  <a:gd name="adj2" fmla="val 65429"/>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grpSp>
        <p:cxnSp>
          <p:nvCxnSpPr>
            <p:cNvPr id="18" name="直線矢印コネクタ 17"/>
            <p:cNvCxnSpPr/>
            <p:nvPr/>
          </p:nvCxnSpPr>
          <p:spPr>
            <a:xfrm flipV="1">
              <a:off x="4159706" y="2767883"/>
              <a:ext cx="0" cy="766827"/>
            </a:xfrm>
            <a:prstGeom prst="straightConnector1">
              <a:avLst/>
            </a:prstGeom>
            <a:ln w="38100">
              <a:solidFill>
                <a:srgbClr val="FA0617"/>
              </a:solidFill>
              <a:tailEnd type="arrow"/>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690486" y="3356993"/>
              <a:ext cx="84528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グループ化 37"/>
          <p:cNvGrpSpPr/>
          <p:nvPr/>
        </p:nvGrpSpPr>
        <p:grpSpPr>
          <a:xfrm>
            <a:off x="5262104" y="2636912"/>
            <a:ext cx="3319632" cy="3859515"/>
            <a:chOff x="5262104" y="2636912"/>
            <a:chExt cx="3319632" cy="3859515"/>
          </a:xfrm>
        </p:grpSpPr>
        <p:sp>
          <p:nvSpPr>
            <p:cNvPr id="23" name="正方形/長方形 22"/>
            <p:cNvSpPr/>
            <p:nvPr/>
          </p:nvSpPr>
          <p:spPr>
            <a:xfrm>
              <a:off x="6722253" y="2636912"/>
              <a:ext cx="461665" cy="2533404"/>
            </a:xfrm>
            <a:prstGeom prst="rect">
              <a:avLst/>
            </a:prstGeom>
            <a:solidFill>
              <a:srgbClr val="C0504D">
                <a:alpha val="40000"/>
              </a:srgbClr>
            </a:solidFill>
          </p:spPr>
          <p:txBody>
            <a:bodyPr vert="eaVert" wrap="square">
              <a:spAutoFit/>
            </a:bodyPr>
            <a:lstStyle/>
            <a:p>
              <a:pPr algn="ctr"/>
              <a:r>
                <a:rPr lang="ja-JP" altLang="en-US" dirty="0">
                  <a:latin typeface="Times New Roman" pitchFamily="18" charset="0"/>
                  <a:cs typeface="Times New Roman" pitchFamily="18" charset="0"/>
                </a:rPr>
                <a:t>南北風の緯度高度</a:t>
              </a:r>
              <a:r>
                <a:rPr lang="ja-JP" altLang="en-US" dirty="0" smtClean="0">
                  <a:latin typeface="Times New Roman" pitchFamily="18" charset="0"/>
                  <a:cs typeface="Times New Roman" pitchFamily="18" charset="0"/>
                </a:rPr>
                <a:t>断面</a:t>
              </a:r>
              <a:endParaRPr lang="en-US" altLang="ja-JP" dirty="0">
                <a:latin typeface="Times New Roman" pitchFamily="18" charset="0"/>
                <a:cs typeface="Times New Roman" pitchFamily="18" charset="0"/>
              </a:endParaRPr>
            </a:p>
          </p:txBody>
        </p:sp>
        <p:sp>
          <p:nvSpPr>
            <p:cNvPr id="24" name="正方形/長方形 23"/>
            <p:cNvSpPr/>
            <p:nvPr/>
          </p:nvSpPr>
          <p:spPr>
            <a:xfrm>
              <a:off x="5524478" y="5291268"/>
              <a:ext cx="2791938" cy="369332"/>
            </a:xfrm>
            <a:prstGeom prst="rect">
              <a:avLst/>
            </a:prstGeom>
            <a:solidFill>
              <a:srgbClr val="FFC000">
                <a:alpha val="40000"/>
              </a:srgbClr>
            </a:solidFill>
          </p:spPr>
          <p:txBody>
            <a:bodyPr wrap="square">
              <a:spAutoFit/>
            </a:bodyPr>
            <a:lstStyle/>
            <a:p>
              <a:pPr algn="ctr"/>
              <a:r>
                <a:rPr lang="ja-JP" altLang="en-US" dirty="0">
                  <a:latin typeface="Times New Roman" pitchFamily="18" charset="0"/>
                  <a:cs typeface="Times New Roman" pitchFamily="18" charset="0"/>
                </a:rPr>
                <a:t>東西風の経度高度断面</a:t>
              </a:r>
            </a:p>
          </p:txBody>
        </p:sp>
        <p:sp>
          <p:nvSpPr>
            <p:cNvPr id="25" name="正方形/長方形 24"/>
            <p:cNvSpPr/>
            <p:nvPr/>
          </p:nvSpPr>
          <p:spPr>
            <a:xfrm>
              <a:off x="5384852" y="5850096"/>
              <a:ext cx="319688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dirty="0">
                  <a:latin typeface="Times New Roman" pitchFamily="18" charset="0"/>
                  <a:cs typeface="Times New Roman" pitchFamily="18" charset="0"/>
                </a:rPr>
                <a:t>寒気の吹き出し</a:t>
              </a:r>
              <a:r>
                <a:rPr lang="ja-JP" altLang="en-US" dirty="0" smtClean="0">
                  <a:latin typeface="Times New Roman" pitchFamily="18" charset="0"/>
                  <a:cs typeface="Times New Roman" pitchFamily="18" charset="0"/>
                </a:rPr>
                <a:t>と西風</a:t>
              </a:r>
              <a:r>
                <a:rPr lang="ja-JP" altLang="en-US" dirty="0">
                  <a:latin typeface="Times New Roman" pitchFamily="18" charset="0"/>
                  <a:cs typeface="Times New Roman" pitchFamily="18" charset="0"/>
                </a:rPr>
                <a:t>バーストが存在するの</a:t>
              </a:r>
              <a:r>
                <a:rPr lang="ja-JP" altLang="en-US" dirty="0" smtClean="0">
                  <a:latin typeface="Times New Roman" pitchFamily="18" charset="0"/>
                  <a:cs typeface="Times New Roman" pitchFamily="18" charset="0"/>
                </a:rPr>
                <a:t>か調べる</a:t>
              </a:r>
              <a:endParaRPr lang="ja-JP" altLang="en-US" dirty="0">
                <a:latin typeface="Times New Roman" pitchFamily="18" charset="0"/>
                <a:cs typeface="Times New Roman" pitchFamily="18" charset="0"/>
              </a:endParaRPr>
            </a:p>
          </p:txBody>
        </p:sp>
        <p:sp>
          <p:nvSpPr>
            <p:cNvPr id="26" name="円/楕円 25"/>
            <p:cNvSpPr/>
            <p:nvPr/>
          </p:nvSpPr>
          <p:spPr>
            <a:xfrm>
              <a:off x="5262104" y="2688385"/>
              <a:ext cx="1122657" cy="1130642"/>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7" name="正方形/長方形 26"/>
            <p:cNvSpPr/>
            <p:nvPr/>
          </p:nvSpPr>
          <p:spPr>
            <a:xfrm>
              <a:off x="5384852" y="3069040"/>
              <a:ext cx="877163" cy="369332"/>
            </a:xfrm>
            <a:prstGeom prst="rect">
              <a:avLst/>
            </a:prstGeom>
          </p:spPr>
          <p:txBody>
            <a:bodyPr wrap="none">
              <a:spAutoFit/>
            </a:bodyPr>
            <a:lstStyle/>
            <a:p>
              <a:r>
                <a:rPr lang="ja-JP" altLang="en-US" b="1" dirty="0">
                  <a:latin typeface="Times New Roman" pitchFamily="18" charset="0"/>
                  <a:cs typeface="Times New Roman" pitchFamily="18" charset="0"/>
                </a:rPr>
                <a:t>高気圧</a:t>
              </a:r>
            </a:p>
          </p:txBody>
        </p:sp>
        <p:cxnSp>
          <p:nvCxnSpPr>
            <p:cNvPr id="29" name="直線矢印コネクタ 28"/>
            <p:cNvCxnSpPr>
              <a:endCxn id="26" idx="6"/>
            </p:cNvCxnSpPr>
            <p:nvPr/>
          </p:nvCxnSpPr>
          <p:spPr>
            <a:xfrm>
              <a:off x="6352446" y="3069040"/>
              <a:ext cx="32315" cy="184666"/>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flipV="1">
              <a:off x="5272326" y="3173468"/>
              <a:ext cx="0" cy="82542"/>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102" name="グループ化 101"/>
          <p:cNvGrpSpPr/>
          <p:nvPr/>
        </p:nvGrpSpPr>
        <p:grpSpPr>
          <a:xfrm>
            <a:off x="4793897" y="4094672"/>
            <a:ext cx="436146" cy="2697003"/>
            <a:chOff x="8691325" y="3109610"/>
            <a:chExt cx="436146" cy="2697003"/>
          </a:xfrm>
        </p:grpSpPr>
        <p:pic>
          <p:nvPicPr>
            <p:cNvPr id="103" name="Picture 15"/>
            <p:cNvPicPr>
              <a:picLocks noChangeAspect="1" noChangeArrowheads="1"/>
            </p:cNvPicPr>
            <p:nvPr/>
          </p:nvPicPr>
          <p:blipFill rotWithShape="1">
            <a:blip r:embed="rId11">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4" name="グループ化 103"/>
            <p:cNvGrpSpPr/>
            <p:nvPr/>
          </p:nvGrpSpPr>
          <p:grpSpPr>
            <a:xfrm rot="5400000">
              <a:off x="7710391" y="4389532"/>
              <a:ext cx="2507790" cy="326371"/>
              <a:chOff x="1273140" y="3472318"/>
              <a:chExt cx="3255355" cy="326371"/>
            </a:xfrm>
          </p:grpSpPr>
          <p:sp>
            <p:nvSpPr>
              <p:cNvPr id="105" name="正方形/長方形 18"/>
              <p:cNvSpPr>
                <a:spLocks noChangeArrowheads="1"/>
              </p:cNvSpPr>
              <p:nvPr/>
            </p:nvSpPr>
            <p:spPr bwMode="auto">
              <a:xfrm>
                <a:off x="1273140" y="3495270"/>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99</a:t>
                </a:r>
                <a:endParaRPr lang="ja-JP" altLang="en-US" sz="1200" dirty="0">
                  <a:latin typeface="Times New Roman" pitchFamily="18" charset="0"/>
                  <a:cs typeface="Times New Roman" pitchFamily="18" charset="0"/>
                </a:endParaRPr>
              </a:p>
            </p:txBody>
          </p:sp>
          <p:sp>
            <p:nvSpPr>
              <p:cNvPr id="106" name="正方形/長方形 19"/>
              <p:cNvSpPr>
                <a:spLocks noChangeArrowheads="1"/>
              </p:cNvSpPr>
              <p:nvPr/>
            </p:nvSpPr>
            <p:spPr bwMode="auto">
              <a:xfrm>
                <a:off x="1595402"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95</a:t>
                </a:r>
                <a:endParaRPr lang="ja-JP" altLang="en-US" sz="1200">
                  <a:latin typeface="Times New Roman" pitchFamily="18" charset="0"/>
                  <a:cs typeface="Times New Roman" pitchFamily="18" charset="0"/>
                </a:endParaRPr>
              </a:p>
            </p:txBody>
          </p:sp>
          <p:sp>
            <p:nvSpPr>
              <p:cNvPr id="107" name="正方形/長方形 20"/>
              <p:cNvSpPr>
                <a:spLocks noChangeArrowheads="1"/>
              </p:cNvSpPr>
              <p:nvPr/>
            </p:nvSpPr>
            <p:spPr bwMode="auto">
              <a:xfrm>
                <a:off x="1904963"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90</a:t>
                </a:r>
                <a:endParaRPr lang="ja-JP" altLang="en-US" sz="1200">
                  <a:latin typeface="Times New Roman" pitchFamily="18" charset="0"/>
                  <a:cs typeface="Times New Roman" pitchFamily="18" charset="0"/>
                </a:endParaRPr>
              </a:p>
            </p:txBody>
          </p:sp>
          <p:sp>
            <p:nvSpPr>
              <p:cNvPr id="108" name="正方形/長方形 21"/>
              <p:cNvSpPr>
                <a:spLocks noChangeArrowheads="1"/>
              </p:cNvSpPr>
              <p:nvPr/>
            </p:nvSpPr>
            <p:spPr bwMode="auto">
              <a:xfrm>
                <a:off x="2227225"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80</a:t>
                </a:r>
                <a:endParaRPr lang="ja-JP" altLang="en-US" sz="1200">
                  <a:latin typeface="Times New Roman" pitchFamily="18" charset="0"/>
                  <a:cs typeface="Times New Roman" pitchFamily="18" charset="0"/>
                </a:endParaRPr>
              </a:p>
            </p:txBody>
          </p:sp>
          <p:sp>
            <p:nvSpPr>
              <p:cNvPr id="109" name="正方形/長方形 22"/>
              <p:cNvSpPr>
                <a:spLocks noChangeArrowheads="1"/>
              </p:cNvSpPr>
              <p:nvPr/>
            </p:nvSpPr>
            <p:spPr bwMode="auto">
              <a:xfrm>
                <a:off x="2525425" y="3585039"/>
                <a:ext cx="4794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0</a:t>
                </a:r>
                <a:endParaRPr lang="ja-JP" altLang="en-US" sz="1200" dirty="0">
                  <a:latin typeface="Times New Roman" pitchFamily="18" charset="0"/>
                  <a:cs typeface="Times New Roman" pitchFamily="18" charset="0"/>
                </a:endParaRPr>
              </a:p>
            </p:txBody>
          </p:sp>
          <p:sp>
            <p:nvSpPr>
              <p:cNvPr id="110" name="正方形/長方形 23"/>
              <p:cNvSpPr>
                <a:spLocks noChangeArrowheads="1"/>
              </p:cNvSpPr>
              <p:nvPr/>
            </p:nvSpPr>
            <p:spPr bwMode="auto">
              <a:xfrm flipH="1">
                <a:off x="3797265"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dirty="0">
                    <a:latin typeface="Times New Roman" pitchFamily="18" charset="0"/>
                    <a:cs typeface="Times New Roman" pitchFamily="18" charset="0"/>
                  </a:rPr>
                  <a:t>99</a:t>
                </a:r>
                <a:endParaRPr lang="ja-JP" altLang="en-US" sz="1200" dirty="0">
                  <a:latin typeface="Times New Roman" pitchFamily="18" charset="0"/>
                  <a:cs typeface="Times New Roman" pitchFamily="18" charset="0"/>
                </a:endParaRPr>
              </a:p>
            </p:txBody>
          </p:sp>
          <p:sp>
            <p:nvSpPr>
              <p:cNvPr id="111" name="正方形/長方形 24"/>
              <p:cNvSpPr>
                <a:spLocks noChangeArrowheads="1"/>
              </p:cNvSpPr>
              <p:nvPr/>
            </p:nvSpPr>
            <p:spPr bwMode="auto">
              <a:xfrm flipH="1">
                <a:off x="3486114"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95</a:t>
                </a:r>
                <a:endParaRPr lang="ja-JP" altLang="en-US" sz="1200">
                  <a:latin typeface="Times New Roman" pitchFamily="18" charset="0"/>
                  <a:cs typeface="Times New Roman" pitchFamily="18" charset="0"/>
                </a:endParaRPr>
              </a:p>
            </p:txBody>
          </p:sp>
          <p:sp>
            <p:nvSpPr>
              <p:cNvPr id="112" name="正方形/長方形 25"/>
              <p:cNvSpPr>
                <a:spLocks noChangeArrowheads="1"/>
              </p:cNvSpPr>
              <p:nvPr/>
            </p:nvSpPr>
            <p:spPr bwMode="auto">
              <a:xfrm flipH="1">
                <a:off x="3163851"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90</a:t>
                </a:r>
                <a:endParaRPr lang="ja-JP" altLang="en-US" sz="1200">
                  <a:latin typeface="Times New Roman" pitchFamily="18" charset="0"/>
                  <a:cs typeface="Times New Roman" pitchFamily="18" charset="0"/>
                </a:endParaRPr>
              </a:p>
            </p:txBody>
          </p:sp>
          <p:sp>
            <p:nvSpPr>
              <p:cNvPr id="113" name="正方形/長方形 26"/>
              <p:cNvSpPr>
                <a:spLocks noChangeArrowheads="1"/>
              </p:cNvSpPr>
              <p:nvPr/>
            </p:nvSpPr>
            <p:spPr bwMode="auto">
              <a:xfrm flipH="1">
                <a:off x="2844763" y="3495271"/>
                <a:ext cx="4794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a:latin typeface="Times New Roman" pitchFamily="18" charset="0"/>
                    <a:cs typeface="Times New Roman" pitchFamily="18" charset="0"/>
                  </a:rPr>
                  <a:t>80</a:t>
                </a:r>
                <a:endParaRPr lang="ja-JP" altLang="en-US" sz="1200">
                  <a:latin typeface="Times New Roman" pitchFamily="18" charset="0"/>
                  <a:cs typeface="Times New Roman" pitchFamily="18" charset="0"/>
                </a:endParaRPr>
              </a:p>
            </p:txBody>
          </p:sp>
          <p:sp>
            <p:nvSpPr>
              <p:cNvPr id="114" name="正方形/長方形 27"/>
              <p:cNvSpPr>
                <a:spLocks noChangeArrowheads="1"/>
              </p:cNvSpPr>
              <p:nvPr/>
            </p:nvSpPr>
            <p:spPr bwMode="auto">
              <a:xfrm>
                <a:off x="4069043" y="3472318"/>
                <a:ext cx="459452"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b="1" dirty="0">
                    <a:latin typeface="Times New Roman" pitchFamily="18" charset="0"/>
                    <a:cs typeface="Times New Roman" pitchFamily="18" charset="0"/>
                  </a:rPr>
                  <a:t>(</a:t>
                </a:r>
                <a:r>
                  <a:rPr lang="ja-JP" altLang="en-US" sz="1100" b="1" dirty="0">
                    <a:latin typeface="Times New Roman" pitchFamily="18" charset="0"/>
                    <a:cs typeface="Times New Roman" pitchFamily="18" charset="0"/>
                  </a:rPr>
                  <a:t>％</a:t>
                </a:r>
                <a:r>
                  <a:rPr lang="en-US" altLang="ja-JP" sz="1100" b="1" dirty="0">
                    <a:latin typeface="Times New Roman" pitchFamily="18" charset="0"/>
                    <a:cs typeface="Times New Roman" pitchFamily="18" charset="0"/>
                  </a:rPr>
                  <a:t>)</a:t>
                </a:r>
                <a:endParaRPr lang="ja-JP" altLang="en-US" sz="1100" b="1" dirty="0">
                  <a:latin typeface="Times New Roman" pitchFamily="18" charset="0"/>
                  <a:cs typeface="Times New Roman" pitchFamily="18" charset="0"/>
                </a:endParaRPr>
              </a:p>
            </p:txBody>
          </p:sp>
        </p:grpSp>
      </p:grpSp>
    </p:spTree>
    <p:extLst>
      <p:ext uri="{BB962C8B-B14F-4D97-AF65-F5344CB8AC3E}">
        <p14:creationId xmlns:p14="http://schemas.microsoft.com/office/powerpoint/2010/main" val="3009117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角丸四角形 2"/>
          <p:cNvSpPr/>
          <p:nvPr/>
        </p:nvSpPr>
        <p:spPr>
          <a:xfrm>
            <a:off x="-252537" y="421019"/>
            <a:ext cx="7056785"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4" name="正方形/長方形 3"/>
          <p:cNvSpPr/>
          <p:nvPr/>
        </p:nvSpPr>
        <p:spPr>
          <a:xfrm>
            <a:off x="0" y="31494"/>
            <a:ext cx="6898042"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南北・東西風</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9" y="1124904"/>
            <a:ext cx="175190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8089" y="1124904"/>
            <a:ext cx="175190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645" y="2632976"/>
            <a:ext cx="175190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8089" y="2642043"/>
            <a:ext cx="175190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299816" y="1298754"/>
            <a:ext cx="461665" cy="2533404"/>
          </a:xfrm>
          <a:prstGeom prst="rect">
            <a:avLst/>
          </a:prstGeom>
          <a:solidFill>
            <a:srgbClr val="C0504D">
              <a:alpha val="40000"/>
            </a:srgbClr>
          </a:solidFill>
        </p:spPr>
        <p:txBody>
          <a:bodyPr vert="eaVert" wrap="square">
            <a:spAutoFit/>
          </a:bodyPr>
          <a:lstStyle/>
          <a:p>
            <a:pPr algn="ctr"/>
            <a:r>
              <a:rPr lang="ja-JP" altLang="en-US" dirty="0">
                <a:latin typeface="Times New Roman" pitchFamily="18" charset="0"/>
                <a:cs typeface="Times New Roman" pitchFamily="18" charset="0"/>
              </a:rPr>
              <a:t>南北風の緯度高度</a:t>
            </a:r>
            <a:r>
              <a:rPr lang="ja-JP" altLang="en-US" dirty="0" smtClean="0">
                <a:latin typeface="Times New Roman" pitchFamily="18" charset="0"/>
                <a:cs typeface="Times New Roman" pitchFamily="18" charset="0"/>
              </a:rPr>
              <a:t>断面</a:t>
            </a:r>
            <a:endParaRPr lang="en-US" altLang="ja-JP" dirty="0">
              <a:latin typeface="Times New Roman" pitchFamily="18" charset="0"/>
              <a:cs typeface="Times New Roman" pitchFamily="18" charset="0"/>
            </a:endParaRPr>
          </a:p>
        </p:txBody>
      </p:sp>
      <p:sp>
        <p:nvSpPr>
          <p:cNvPr id="15" name="円/楕円 14"/>
          <p:cNvSpPr/>
          <p:nvPr/>
        </p:nvSpPr>
        <p:spPr>
          <a:xfrm>
            <a:off x="2964113" y="683404"/>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6" name="円/楕円 15"/>
          <p:cNvSpPr/>
          <p:nvPr/>
        </p:nvSpPr>
        <p:spPr>
          <a:xfrm>
            <a:off x="1091905" y="683404"/>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7" name="正方形/長方形 16"/>
          <p:cNvSpPr/>
          <p:nvPr/>
        </p:nvSpPr>
        <p:spPr>
          <a:xfrm>
            <a:off x="1495841" y="683404"/>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18" name="正方形/長方形 17"/>
          <p:cNvSpPr/>
          <p:nvPr/>
        </p:nvSpPr>
        <p:spPr>
          <a:xfrm>
            <a:off x="3357781" y="683404"/>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2" name="正方形/長方形 1"/>
          <p:cNvSpPr/>
          <p:nvPr/>
        </p:nvSpPr>
        <p:spPr>
          <a:xfrm>
            <a:off x="430097" y="3805044"/>
            <a:ext cx="518091" cy="276999"/>
          </a:xfrm>
          <a:prstGeom prst="rect">
            <a:avLst/>
          </a:prstGeom>
        </p:spPr>
        <p:txBody>
          <a:bodyPr wrap="none">
            <a:spAutoFit/>
          </a:bodyPr>
          <a:lstStyle/>
          <a:p>
            <a:r>
              <a:rPr lang="en-US" altLang="ja-JP" sz="1200" dirty="0">
                <a:latin typeface="Times New Roman" pitchFamily="18" charset="0"/>
                <a:cs typeface="Times New Roman" pitchFamily="18" charset="0"/>
              </a:rPr>
              <a:t>(</a:t>
            </a:r>
            <a:r>
              <a:rPr lang="en-US" altLang="ja-JP" sz="1200" dirty="0" err="1">
                <a:latin typeface="Times New Roman" pitchFamily="18" charset="0"/>
                <a:cs typeface="Times New Roman" pitchFamily="18" charset="0"/>
              </a:rPr>
              <a:t>hPa</a:t>
            </a:r>
            <a:r>
              <a:rPr lang="en-US" altLang="ja-JP" sz="1200" dirty="0">
                <a:latin typeface="Times New Roman" pitchFamily="18" charset="0"/>
                <a:cs typeface="Times New Roman" pitchFamily="18" charset="0"/>
              </a:rPr>
              <a:t>)</a:t>
            </a:r>
            <a:endParaRPr lang="ja-JP" altLang="en-US" sz="1200" dirty="0">
              <a:latin typeface="Times New Roman" pitchFamily="18" charset="0"/>
              <a:cs typeface="Times New Roman" pitchFamily="18" charset="0"/>
            </a:endParaRPr>
          </a:p>
        </p:txBody>
      </p:sp>
      <p:grpSp>
        <p:nvGrpSpPr>
          <p:cNvPr id="5" name="グループ化 4"/>
          <p:cNvGrpSpPr/>
          <p:nvPr/>
        </p:nvGrpSpPr>
        <p:grpSpPr>
          <a:xfrm>
            <a:off x="6950638" y="290801"/>
            <a:ext cx="2085858" cy="1440000"/>
            <a:chOff x="6012160" y="908945"/>
            <a:chExt cx="2085858" cy="1440000"/>
          </a:xfrm>
        </p:grpSpPr>
        <p:pic>
          <p:nvPicPr>
            <p:cNvPr id="20"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2160" y="908945"/>
              <a:ext cx="208585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グループ化 20"/>
            <p:cNvGrpSpPr/>
            <p:nvPr/>
          </p:nvGrpSpPr>
          <p:grpSpPr>
            <a:xfrm>
              <a:off x="6981409" y="1327788"/>
              <a:ext cx="845283" cy="766827"/>
              <a:chOff x="3690486" y="2767883"/>
              <a:chExt cx="845283" cy="766827"/>
            </a:xfrm>
          </p:grpSpPr>
          <p:cxnSp>
            <p:nvCxnSpPr>
              <p:cNvPr id="23" name="直線矢印コネクタ 22"/>
              <p:cNvCxnSpPr/>
              <p:nvPr/>
            </p:nvCxnSpPr>
            <p:spPr>
              <a:xfrm flipV="1">
                <a:off x="4159706" y="2767883"/>
                <a:ext cx="0" cy="766827"/>
              </a:xfrm>
              <a:prstGeom prst="straightConnector1">
                <a:avLst/>
              </a:prstGeom>
              <a:ln w="38100">
                <a:solidFill>
                  <a:srgbClr val="FA0617"/>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690486" y="3356993"/>
                <a:ext cx="845283" cy="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6979" y="2419479"/>
            <a:ext cx="180885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0200" y="2416396"/>
            <a:ext cx="180885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4478" y="3933864"/>
            <a:ext cx="180885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0199" y="3933864"/>
            <a:ext cx="1808853"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正方形/長方形 33"/>
          <p:cNvSpPr/>
          <p:nvPr/>
        </p:nvSpPr>
        <p:spPr>
          <a:xfrm>
            <a:off x="5274230" y="5579948"/>
            <a:ext cx="2791938" cy="369332"/>
          </a:xfrm>
          <a:prstGeom prst="rect">
            <a:avLst/>
          </a:prstGeom>
          <a:solidFill>
            <a:srgbClr val="FFC000">
              <a:alpha val="40000"/>
            </a:srgbClr>
          </a:solidFill>
        </p:spPr>
        <p:txBody>
          <a:bodyPr wrap="square">
            <a:spAutoFit/>
          </a:bodyPr>
          <a:lstStyle/>
          <a:p>
            <a:pPr algn="ctr"/>
            <a:r>
              <a:rPr lang="ja-JP" altLang="en-US" dirty="0">
                <a:latin typeface="Times New Roman" pitchFamily="18" charset="0"/>
                <a:cs typeface="Times New Roman" pitchFamily="18" charset="0"/>
              </a:rPr>
              <a:t>東西風の経度高度断面</a:t>
            </a:r>
          </a:p>
        </p:txBody>
      </p:sp>
      <p:sp>
        <p:nvSpPr>
          <p:cNvPr id="35" name="円/楕円 34"/>
          <p:cNvSpPr/>
          <p:nvPr/>
        </p:nvSpPr>
        <p:spPr>
          <a:xfrm>
            <a:off x="6887037" y="1958459"/>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36" name="円/楕円 35"/>
          <p:cNvSpPr/>
          <p:nvPr/>
        </p:nvSpPr>
        <p:spPr>
          <a:xfrm>
            <a:off x="5014829" y="1958459"/>
            <a:ext cx="1368152"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37" name="正方形/長方形 36"/>
          <p:cNvSpPr/>
          <p:nvPr/>
        </p:nvSpPr>
        <p:spPr>
          <a:xfrm>
            <a:off x="5415146" y="1958459"/>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38" name="正方形/長方形 37"/>
          <p:cNvSpPr/>
          <p:nvPr/>
        </p:nvSpPr>
        <p:spPr>
          <a:xfrm>
            <a:off x="7308367" y="1958459"/>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3</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39" name="正方形/長方形 38"/>
          <p:cNvSpPr/>
          <p:nvPr/>
        </p:nvSpPr>
        <p:spPr>
          <a:xfrm>
            <a:off x="1034886" y="1199577"/>
            <a:ext cx="494046"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5</a:t>
            </a:r>
            <a:r>
              <a:rPr lang="ja-JP" altLang="en-US" sz="1600" b="1" dirty="0" smtClean="0">
                <a:latin typeface="Times New Roman" pitchFamily="18" charset="0"/>
                <a:cs typeface="Times New Roman" pitchFamily="18" charset="0"/>
              </a:rPr>
              <a:t>年</a:t>
            </a:r>
            <a:endParaRPr lang="ja-JP" altLang="en-US" sz="1600" b="1" dirty="0">
              <a:latin typeface="Times New Roman" pitchFamily="18" charset="0"/>
              <a:cs typeface="Times New Roman" pitchFamily="18" charset="0"/>
            </a:endParaRPr>
          </a:p>
        </p:txBody>
      </p:sp>
      <p:sp>
        <p:nvSpPr>
          <p:cNvPr id="40" name="正方形/長方形 39"/>
          <p:cNvSpPr/>
          <p:nvPr/>
        </p:nvSpPr>
        <p:spPr>
          <a:xfrm>
            <a:off x="1070710" y="2725067"/>
            <a:ext cx="665567" cy="338554"/>
          </a:xfrm>
          <a:prstGeom prst="rect">
            <a:avLst/>
          </a:prstGeom>
          <a:solidFill>
            <a:srgbClr val="C6D9F1">
              <a:alpha val="80000"/>
            </a:srgbClr>
          </a:solidFill>
        </p:spPr>
        <p:txBody>
          <a:bodyPr wrap="none">
            <a:spAutoFit/>
          </a:bodyPr>
          <a:lstStyle/>
          <a:p>
            <a:r>
              <a:rPr lang="en-US" altLang="ja-JP" sz="1600" b="1" dirty="0">
                <a:latin typeface="Times New Roman" pitchFamily="18" charset="0"/>
                <a:cs typeface="Times New Roman" pitchFamily="18" charset="0"/>
              </a:rPr>
              <a:t>3-7</a:t>
            </a:r>
            <a:r>
              <a:rPr lang="ja-JP" altLang="en-US" sz="1600" b="1" dirty="0" smtClean="0">
                <a:latin typeface="Times New Roman" pitchFamily="18" charset="0"/>
                <a:cs typeface="Times New Roman" pitchFamily="18" charset="0"/>
              </a:rPr>
              <a:t>年</a:t>
            </a:r>
            <a:endParaRPr lang="ja-JP" altLang="en-US" sz="1600" b="1" dirty="0">
              <a:latin typeface="Times New Roman" pitchFamily="18" charset="0"/>
              <a:cs typeface="Times New Roman" pitchFamily="18" charset="0"/>
            </a:endParaRPr>
          </a:p>
        </p:txBody>
      </p:sp>
      <p:sp>
        <p:nvSpPr>
          <p:cNvPr id="41" name="正方形/長方形 40"/>
          <p:cNvSpPr/>
          <p:nvPr/>
        </p:nvSpPr>
        <p:spPr>
          <a:xfrm>
            <a:off x="4937389" y="2497612"/>
            <a:ext cx="494046"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5</a:t>
            </a:r>
            <a:r>
              <a:rPr lang="ja-JP" altLang="en-US" sz="1600" b="1" dirty="0" smtClean="0">
                <a:latin typeface="Times New Roman" pitchFamily="18" charset="0"/>
                <a:cs typeface="Times New Roman" pitchFamily="18" charset="0"/>
              </a:rPr>
              <a:t>年</a:t>
            </a:r>
            <a:endParaRPr lang="ja-JP" altLang="en-US" sz="1600" b="1" dirty="0">
              <a:latin typeface="Times New Roman" pitchFamily="18" charset="0"/>
              <a:cs typeface="Times New Roman" pitchFamily="18" charset="0"/>
            </a:endParaRPr>
          </a:p>
        </p:txBody>
      </p:sp>
      <p:sp>
        <p:nvSpPr>
          <p:cNvPr id="42" name="正方形/長方形 41"/>
          <p:cNvSpPr/>
          <p:nvPr/>
        </p:nvSpPr>
        <p:spPr>
          <a:xfrm>
            <a:off x="4955795" y="4023102"/>
            <a:ext cx="665567" cy="338554"/>
          </a:xfrm>
          <a:prstGeom prst="rect">
            <a:avLst/>
          </a:prstGeom>
          <a:solidFill>
            <a:srgbClr val="C6D9F1">
              <a:alpha val="80000"/>
            </a:srgbClr>
          </a:solidFill>
        </p:spPr>
        <p:txBody>
          <a:bodyPr wrap="none">
            <a:spAutoFit/>
          </a:bodyPr>
          <a:lstStyle/>
          <a:p>
            <a:r>
              <a:rPr lang="en-US" altLang="ja-JP" sz="1600" b="1" dirty="0">
                <a:latin typeface="Times New Roman" pitchFamily="18" charset="0"/>
                <a:cs typeface="Times New Roman" pitchFamily="18" charset="0"/>
              </a:rPr>
              <a:t>3-7</a:t>
            </a:r>
            <a:r>
              <a:rPr lang="ja-JP" altLang="en-US" sz="1600" b="1" dirty="0" smtClean="0">
                <a:latin typeface="Times New Roman" pitchFamily="18" charset="0"/>
                <a:cs typeface="Times New Roman" pitchFamily="18" charset="0"/>
              </a:rPr>
              <a:t>年</a:t>
            </a:r>
            <a:endParaRPr lang="ja-JP" altLang="en-US" sz="1600" b="1" dirty="0">
              <a:latin typeface="Times New Roman" pitchFamily="18" charset="0"/>
              <a:cs typeface="Times New Roman" pitchFamily="18" charset="0"/>
            </a:endParaRPr>
          </a:p>
        </p:txBody>
      </p:sp>
      <p:pic>
        <p:nvPicPr>
          <p:cNvPr id="410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24402" y="2416396"/>
            <a:ext cx="593839" cy="295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下矢印 45"/>
          <p:cNvSpPr/>
          <p:nvPr/>
        </p:nvSpPr>
        <p:spPr>
          <a:xfrm rot="5400000">
            <a:off x="1854522" y="1683339"/>
            <a:ext cx="282213" cy="533770"/>
          </a:xfrm>
          <a:prstGeom prst="downArrow">
            <a:avLst>
              <a:gd name="adj1" fmla="val 43829"/>
              <a:gd name="adj2" fmla="val 65429"/>
            </a:avLst>
          </a:prstGeom>
          <a:solidFill>
            <a:schemeClr val="accent5">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grpSp>
        <p:nvGrpSpPr>
          <p:cNvPr id="11" name="グループ化 10"/>
          <p:cNvGrpSpPr/>
          <p:nvPr/>
        </p:nvGrpSpPr>
        <p:grpSpPr>
          <a:xfrm>
            <a:off x="203845" y="4405201"/>
            <a:ext cx="4416199" cy="1731640"/>
            <a:chOff x="203845" y="4405201"/>
            <a:chExt cx="4416199" cy="1731640"/>
          </a:xfrm>
        </p:grpSpPr>
        <p:sp>
          <p:nvSpPr>
            <p:cNvPr id="50" name="角丸四角形 49"/>
            <p:cNvSpPr/>
            <p:nvPr/>
          </p:nvSpPr>
          <p:spPr>
            <a:xfrm>
              <a:off x="203846" y="4405201"/>
              <a:ext cx="4416198" cy="1731640"/>
            </a:xfrm>
            <a:prstGeom prst="roundRect">
              <a:avLst/>
            </a:prstGeom>
            <a:solidFill>
              <a:srgbClr val="D7E4BD">
                <a:alpha val="30196"/>
              </a:srgb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7" name="正方形/長方形 6"/>
            <p:cNvSpPr/>
            <p:nvPr/>
          </p:nvSpPr>
          <p:spPr>
            <a:xfrm>
              <a:off x="203845" y="4510861"/>
              <a:ext cx="4416199" cy="646331"/>
            </a:xfrm>
            <a:prstGeom prst="rect">
              <a:avLst/>
            </a:prstGeom>
          </p:spPr>
          <p:txBody>
            <a:bodyPr wrap="square">
              <a:spAutoFit/>
            </a:bodyPr>
            <a:lstStyle/>
            <a:p>
              <a:pPr algn="ctr"/>
              <a:r>
                <a:rPr lang="ja-JP" altLang="en-US" dirty="0"/>
                <a:t>寒気の吹き出しが存在し</a:t>
              </a:r>
              <a:r>
                <a:rPr lang="ja-JP" altLang="en-US" dirty="0" smtClean="0"/>
                <a:t>，</a:t>
              </a:r>
              <a:endParaRPr lang="en-US" altLang="ja-JP" dirty="0" smtClean="0"/>
            </a:p>
            <a:p>
              <a:pPr algn="ctr"/>
              <a:r>
                <a:rPr lang="ja-JP" altLang="en-US" dirty="0" smtClean="0"/>
                <a:t>それ</a:t>
              </a:r>
              <a:r>
                <a:rPr lang="ja-JP" altLang="en-US" dirty="0"/>
                <a:t>に対応して西風バーストが強化している</a:t>
              </a:r>
            </a:p>
          </p:txBody>
        </p:sp>
        <p:sp>
          <p:nvSpPr>
            <p:cNvPr id="9" name="下矢印 8"/>
            <p:cNvSpPr/>
            <p:nvPr/>
          </p:nvSpPr>
          <p:spPr>
            <a:xfrm>
              <a:off x="2195736" y="5148483"/>
              <a:ext cx="442316" cy="47391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11089" y="5621178"/>
              <a:ext cx="3810659" cy="400110"/>
            </a:xfrm>
            <a:prstGeom prst="rect">
              <a:avLst/>
            </a:prstGeom>
          </p:spPr>
          <p:txBody>
            <a:bodyPr wrap="none">
              <a:spAutoFit/>
            </a:bodyPr>
            <a:lstStyle/>
            <a:p>
              <a:r>
                <a:rPr lang="ja-JP" altLang="en-US" dirty="0"/>
                <a:t>夏季～冬季にかけて</a:t>
              </a:r>
              <a:r>
                <a:rPr lang="en-US" altLang="ja-JP" sz="2000" b="1" dirty="0">
                  <a:solidFill>
                    <a:schemeClr val="accent6">
                      <a:lumMod val="75000"/>
                    </a:schemeClr>
                  </a:solidFill>
                </a:rPr>
                <a:t>El Niño</a:t>
              </a:r>
              <a:r>
                <a:rPr lang="ja-JP" altLang="en-US" dirty="0"/>
                <a:t>が起こる</a:t>
              </a:r>
            </a:p>
          </p:txBody>
        </p:sp>
      </p:grpSp>
      <p:sp>
        <p:nvSpPr>
          <p:cNvPr id="49" name="下矢印 48"/>
          <p:cNvSpPr/>
          <p:nvPr/>
        </p:nvSpPr>
        <p:spPr>
          <a:xfrm rot="16200000">
            <a:off x="5622838" y="3220434"/>
            <a:ext cx="282213" cy="533770"/>
          </a:xfrm>
          <a:prstGeom prst="downArrow">
            <a:avLst>
              <a:gd name="adj1" fmla="val 43829"/>
              <a:gd name="adj2" fmla="val 65429"/>
            </a:avLst>
          </a:prstGeom>
          <a:solidFill>
            <a:schemeClr val="accent2">
              <a:lumMod val="20000"/>
              <a:lumOff val="80000"/>
            </a:schemeClr>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3" name="円/楕円 12"/>
          <p:cNvSpPr/>
          <p:nvPr/>
        </p:nvSpPr>
        <p:spPr>
          <a:xfrm>
            <a:off x="2402234" y="2295361"/>
            <a:ext cx="377847" cy="35610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600" b="1" dirty="0" smtClean="0"/>
              <a:t>北</a:t>
            </a:r>
            <a:endParaRPr kumimoji="1" lang="ja-JP" altLang="en-US" sz="1600" b="1" dirty="0"/>
          </a:p>
        </p:txBody>
      </p:sp>
      <p:sp>
        <p:nvSpPr>
          <p:cNvPr id="56" name="円/楕円 55"/>
          <p:cNvSpPr/>
          <p:nvPr/>
        </p:nvSpPr>
        <p:spPr>
          <a:xfrm>
            <a:off x="853207" y="2305450"/>
            <a:ext cx="377847" cy="35610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1600" b="1" dirty="0"/>
              <a:t>南</a:t>
            </a:r>
            <a:endParaRPr kumimoji="1" lang="ja-JP" altLang="en-US" sz="1600" b="1" dirty="0"/>
          </a:p>
        </p:txBody>
      </p:sp>
      <p:sp>
        <p:nvSpPr>
          <p:cNvPr id="57" name="円/楕円 56"/>
          <p:cNvSpPr/>
          <p:nvPr/>
        </p:nvSpPr>
        <p:spPr>
          <a:xfrm>
            <a:off x="6292353" y="3590326"/>
            <a:ext cx="377847" cy="35610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ja-JP" altLang="en-US" sz="1600" b="1" dirty="0"/>
              <a:t>東</a:t>
            </a:r>
            <a:endParaRPr kumimoji="1" lang="ja-JP" altLang="en-US" sz="1600" b="1" dirty="0"/>
          </a:p>
        </p:txBody>
      </p:sp>
      <p:sp>
        <p:nvSpPr>
          <p:cNvPr id="58" name="円/楕円 57"/>
          <p:cNvSpPr/>
          <p:nvPr/>
        </p:nvSpPr>
        <p:spPr>
          <a:xfrm>
            <a:off x="4743326" y="3600415"/>
            <a:ext cx="377847" cy="356104"/>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ja-JP" altLang="en-US" sz="1600" b="1" dirty="0" smtClean="0"/>
              <a:t>西</a:t>
            </a:r>
            <a:endParaRPr kumimoji="1" lang="ja-JP" altLang="en-US" sz="1600" b="1" dirty="0"/>
          </a:p>
        </p:txBody>
      </p:sp>
    </p:spTree>
    <p:extLst>
      <p:ext uri="{BB962C8B-B14F-4D97-AF65-F5344CB8AC3E}">
        <p14:creationId xmlns:p14="http://schemas.microsoft.com/office/powerpoint/2010/main" val="4060757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テキスト ボックス 1"/>
          <p:cNvSpPr txBox="1">
            <a:spLocks noChangeArrowheads="1"/>
          </p:cNvSpPr>
          <p:nvPr/>
        </p:nvSpPr>
        <p:spPr bwMode="auto">
          <a:xfrm>
            <a:off x="2266950" y="908050"/>
            <a:ext cx="760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EOF</a:t>
            </a:r>
            <a:endParaRPr lang="ja-JP" altLang="en-US"/>
          </a:p>
        </p:txBody>
      </p:sp>
      <p:sp>
        <p:nvSpPr>
          <p:cNvPr id="7171" name="テキスト ボックス 2"/>
          <p:cNvSpPr txBox="1">
            <a:spLocks noChangeArrowheads="1"/>
          </p:cNvSpPr>
          <p:nvPr/>
        </p:nvSpPr>
        <p:spPr bwMode="auto">
          <a:xfrm>
            <a:off x="2195513" y="6037263"/>
            <a:ext cx="795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SVD</a:t>
            </a:r>
            <a:endParaRPr lang="ja-JP" altLang="en-US"/>
          </a:p>
        </p:txBody>
      </p:sp>
      <p:graphicFrame>
        <p:nvGraphicFramePr>
          <p:cNvPr id="7172" name="Object 4"/>
          <p:cNvGraphicFramePr>
            <a:graphicFrameLocks noChangeAspect="1"/>
          </p:cNvGraphicFramePr>
          <p:nvPr/>
        </p:nvGraphicFramePr>
        <p:xfrm>
          <a:off x="2051050" y="6542088"/>
          <a:ext cx="1095375" cy="315912"/>
        </p:xfrm>
        <a:graphic>
          <a:graphicData uri="http://schemas.openxmlformats.org/presentationml/2006/ole">
            <mc:AlternateContent xmlns:mc="http://schemas.openxmlformats.org/markup-compatibility/2006">
              <mc:Choice xmlns:v="urn:schemas-microsoft-com:vml" Requires="v">
                <p:oleObj spid="_x0000_s7284" name="数式" r:id="rId4" imgW="660113" imgH="190417" progId="Equation.3">
                  <p:embed/>
                </p:oleObj>
              </mc:Choice>
              <mc:Fallback>
                <p:oleObj name="数式" r:id="rId4" imgW="660113" imgH="19041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050" y="6542088"/>
                        <a:ext cx="109537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3" name="Object 7"/>
          <p:cNvGraphicFramePr>
            <a:graphicFrameLocks noChangeAspect="1"/>
          </p:cNvGraphicFramePr>
          <p:nvPr/>
        </p:nvGraphicFramePr>
        <p:xfrm>
          <a:off x="2700338" y="2852738"/>
          <a:ext cx="1368425" cy="358775"/>
        </p:xfrm>
        <a:graphic>
          <a:graphicData uri="http://schemas.openxmlformats.org/presentationml/2006/ole">
            <mc:AlternateContent xmlns:mc="http://schemas.openxmlformats.org/markup-compatibility/2006">
              <mc:Choice xmlns:v="urn:schemas-microsoft-com:vml" Requires="v">
                <p:oleObj spid="_x0000_s7285" name="数式" r:id="rId6" imgW="825142" imgH="215806" progId="Equation.3">
                  <p:embed/>
                </p:oleObj>
              </mc:Choice>
              <mc:Fallback>
                <p:oleObj name="数式" r:id="rId6" imgW="825142" imgH="215806"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2852738"/>
                        <a:ext cx="13684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4" name="Object 8"/>
          <p:cNvGraphicFramePr>
            <a:graphicFrameLocks noChangeAspect="1"/>
          </p:cNvGraphicFramePr>
          <p:nvPr/>
        </p:nvGraphicFramePr>
        <p:xfrm>
          <a:off x="901700" y="2997200"/>
          <a:ext cx="1411288" cy="357188"/>
        </p:xfrm>
        <a:graphic>
          <a:graphicData uri="http://schemas.openxmlformats.org/presentationml/2006/ole">
            <mc:AlternateContent xmlns:mc="http://schemas.openxmlformats.org/markup-compatibility/2006">
              <mc:Choice xmlns:v="urn:schemas-microsoft-com:vml" Requires="v">
                <p:oleObj spid="_x0000_s7286" name="数式" r:id="rId8" imgW="850531" imgH="215806" progId="Equation.3">
                  <p:embed/>
                </p:oleObj>
              </mc:Choice>
              <mc:Fallback>
                <p:oleObj name="数式" r:id="rId8" imgW="850531" imgH="21580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700" y="2997200"/>
                        <a:ext cx="1411288"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5" name="Object 5"/>
          <p:cNvGraphicFramePr>
            <a:graphicFrameLocks noChangeAspect="1"/>
          </p:cNvGraphicFramePr>
          <p:nvPr/>
        </p:nvGraphicFramePr>
        <p:xfrm>
          <a:off x="1331913" y="4149725"/>
          <a:ext cx="800100" cy="315913"/>
        </p:xfrm>
        <a:graphic>
          <a:graphicData uri="http://schemas.openxmlformats.org/presentationml/2006/ole">
            <mc:AlternateContent xmlns:mc="http://schemas.openxmlformats.org/markup-compatibility/2006">
              <mc:Choice xmlns:v="urn:schemas-microsoft-com:vml" Requires="v">
                <p:oleObj spid="_x0000_s7287" name="数式" r:id="rId10" imgW="482391" imgH="190417" progId="Equation.3">
                  <p:embed/>
                </p:oleObj>
              </mc:Choice>
              <mc:Fallback>
                <p:oleObj name="数式" r:id="rId10" imgW="482391" imgH="19041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149725"/>
                        <a:ext cx="8001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6" name="Object 6"/>
          <p:cNvGraphicFramePr>
            <a:graphicFrameLocks noChangeAspect="1"/>
          </p:cNvGraphicFramePr>
          <p:nvPr/>
        </p:nvGraphicFramePr>
        <p:xfrm>
          <a:off x="2843213" y="4149725"/>
          <a:ext cx="822325" cy="315913"/>
        </p:xfrm>
        <a:graphic>
          <a:graphicData uri="http://schemas.openxmlformats.org/presentationml/2006/ole">
            <mc:AlternateContent xmlns:mc="http://schemas.openxmlformats.org/markup-compatibility/2006">
              <mc:Choice xmlns:v="urn:schemas-microsoft-com:vml" Requires="v">
                <p:oleObj spid="_x0000_s7288" name="数式" r:id="rId12" imgW="495085" imgH="190417" progId="Equation.3">
                  <p:embed/>
                </p:oleObj>
              </mc:Choice>
              <mc:Fallback>
                <p:oleObj name="数式" r:id="rId12" imgW="495085" imgH="190417"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3213" y="4149725"/>
                        <a:ext cx="8223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角丸四角形 8"/>
          <p:cNvSpPr>
            <a:spLocks noChangeArrowheads="1"/>
          </p:cNvSpPr>
          <p:nvPr/>
        </p:nvSpPr>
        <p:spPr bwMode="auto">
          <a:xfrm>
            <a:off x="611188" y="4076700"/>
            <a:ext cx="3529012" cy="2781300"/>
          </a:xfrm>
          <a:prstGeom prst="roundRect">
            <a:avLst>
              <a:gd name="adj" fmla="val 16667"/>
            </a:avLst>
          </a:prstGeom>
          <a:noFill/>
          <a:ln w="9525">
            <a:solidFill>
              <a:srgbClr val="3366FF"/>
            </a:solidFill>
            <a:prstDash val="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chemeClr val="lt1"/>
              </a:solidFill>
              <a:latin typeface="+mn-lt"/>
              <a:ea typeface="+mn-ea"/>
            </a:endParaRPr>
          </a:p>
        </p:txBody>
      </p:sp>
      <p:sp>
        <p:nvSpPr>
          <p:cNvPr id="52" name="角丸四角形 51"/>
          <p:cNvSpPr>
            <a:spLocks noChangeArrowheads="1"/>
          </p:cNvSpPr>
          <p:nvPr/>
        </p:nvSpPr>
        <p:spPr bwMode="auto">
          <a:xfrm>
            <a:off x="684213" y="836613"/>
            <a:ext cx="3527425" cy="2592387"/>
          </a:xfrm>
          <a:prstGeom prst="roundRect">
            <a:avLst>
              <a:gd name="adj" fmla="val 16667"/>
            </a:avLst>
          </a:prstGeom>
          <a:noFill/>
          <a:ln w="9525">
            <a:solidFill>
              <a:srgbClr val="FF5050"/>
            </a:solidFill>
            <a:prstDash val="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chemeClr val="lt1"/>
              </a:solidFill>
              <a:latin typeface="+mn-lt"/>
              <a:ea typeface="+mn-ea"/>
            </a:endParaRPr>
          </a:p>
        </p:txBody>
      </p:sp>
      <p:pic>
        <p:nvPicPr>
          <p:cNvPr id="7179" name="Picture 4" descr="E2_February_EOF"/>
          <p:cNvPicPr>
            <a:picLocks noChangeAspect="1" noChangeArrowheads="1"/>
          </p:cNvPicPr>
          <p:nvPr/>
        </p:nvPicPr>
        <p:blipFill>
          <a:blip r:embed="rId14">
            <a:extLst>
              <a:ext uri="{28A0092B-C50C-407E-A947-70E740481C1C}">
                <a14:useLocalDpi xmlns:a14="http://schemas.microsoft.com/office/drawing/2010/main" val="0"/>
              </a:ext>
            </a:extLst>
          </a:blip>
          <a:srcRect r="49518"/>
          <a:stretch>
            <a:fillRect/>
          </a:stretch>
        </p:blipFill>
        <p:spPr bwMode="auto">
          <a:xfrm>
            <a:off x="684213" y="1341438"/>
            <a:ext cx="17049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6" descr="E2_December_INDX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213" y="4438650"/>
            <a:ext cx="33401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7" descr="E2_February_EOF"/>
          <p:cNvPicPr>
            <a:picLocks noChangeAspect="1" noChangeArrowheads="1"/>
          </p:cNvPicPr>
          <p:nvPr/>
        </p:nvPicPr>
        <p:blipFill>
          <a:blip r:embed="rId14">
            <a:extLst>
              <a:ext uri="{28A0092B-C50C-407E-A947-70E740481C1C}">
                <a14:useLocalDpi xmlns:a14="http://schemas.microsoft.com/office/drawing/2010/main" val="0"/>
              </a:ext>
            </a:extLst>
          </a:blip>
          <a:srcRect l="50482"/>
          <a:stretch>
            <a:fillRect/>
          </a:stretch>
        </p:blipFill>
        <p:spPr bwMode="auto">
          <a:xfrm>
            <a:off x="2484438" y="1412875"/>
            <a:ext cx="167163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6" name="Text Box 56"/>
          <p:cNvSpPr txBox="1">
            <a:spLocks noChangeArrowheads="1"/>
          </p:cNvSpPr>
          <p:nvPr/>
        </p:nvSpPr>
        <p:spPr bwMode="auto">
          <a:xfrm>
            <a:off x="0" y="3429000"/>
            <a:ext cx="155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latin typeface="Times New Roman" charset="0"/>
                <a:ea typeface="ＭＳ Ｐゴシック" charset="0"/>
              </a:rPr>
              <a:t>内積の積：</a:t>
            </a:r>
          </a:p>
        </p:txBody>
      </p:sp>
      <p:graphicFrame>
        <p:nvGraphicFramePr>
          <p:cNvPr id="7183" name="Object 8"/>
          <p:cNvGraphicFramePr>
            <a:graphicFrameLocks noChangeAspect="1"/>
          </p:cNvGraphicFramePr>
          <p:nvPr/>
        </p:nvGraphicFramePr>
        <p:xfrm>
          <a:off x="1374775" y="3546475"/>
          <a:ext cx="3413125" cy="314325"/>
        </p:xfrm>
        <a:graphic>
          <a:graphicData uri="http://schemas.openxmlformats.org/presentationml/2006/ole">
            <mc:AlternateContent xmlns:mc="http://schemas.openxmlformats.org/markup-compatibility/2006">
              <mc:Choice xmlns:v="urn:schemas-microsoft-com:vml" Requires="v">
                <p:oleObj spid="_x0000_s7289" name="数式" r:id="rId16" imgW="2057400" imgH="190500" progId="Equation.3">
                  <p:embed/>
                </p:oleObj>
              </mc:Choice>
              <mc:Fallback>
                <p:oleObj name="数式" r:id="rId16" imgW="2057400" imgH="1905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4775" y="3546475"/>
                        <a:ext cx="3413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38" name="Rectangle 58"/>
          <p:cNvSpPr>
            <a:spLocks noChangeArrowheads="1"/>
          </p:cNvSpPr>
          <p:nvPr/>
        </p:nvSpPr>
        <p:spPr bwMode="auto">
          <a:xfrm>
            <a:off x="1547813" y="3068638"/>
            <a:ext cx="287337" cy="288925"/>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20539" name="Rectangle 59"/>
          <p:cNvSpPr>
            <a:spLocks noChangeArrowheads="1"/>
          </p:cNvSpPr>
          <p:nvPr/>
        </p:nvSpPr>
        <p:spPr bwMode="auto">
          <a:xfrm>
            <a:off x="1908175" y="4149725"/>
            <a:ext cx="215900" cy="287338"/>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20540" name="Rectangle 60"/>
          <p:cNvSpPr>
            <a:spLocks noChangeArrowheads="1"/>
          </p:cNvSpPr>
          <p:nvPr/>
        </p:nvSpPr>
        <p:spPr bwMode="auto">
          <a:xfrm>
            <a:off x="1476375" y="3525838"/>
            <a:ext cx="574675" cy="287337"/>
          </a:xfrm>
          <a:prstGeom prst="rect">
            <a:avLst/>
          </a:prstGeom>
          <a:noFill/>
          <a:ln w="2857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20541" name="Rectangle 61"/>
          <p:cNvSpPr>
            <a:spLocks noChangeArrowheads="1"/>
          </p:cNvSpPr>
          <p:nvPr/>
        </p:nvSpPr>
        <p:spPr bwMode="auto">
          <a:xfrm>
            <a:off x="3348038" y="2924175"/>
            <a:ext cx="287337" cy="28892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20542" name="Rectangle 62"/>
          <p:cNvSpPr>
            <a:spLocks noChangeArrowheads="1"/>
          </p:cNvSpPr>
          <p:nvPr/>
        </p:nvSpPr>
        <p:spPr bwMode="auto">
          <a:xfrm>
            <a:off x="3419475" y="4149725"/>
            <a:ext cx="215900" cy="287338"/>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20543" name="Rectangle 63"/>
          <p:cNvSpPr>
            <a:spLocks noChangeArrowheads="1"/>
          </p:cNvSpPr>
          <p:nvPr/>
        </p:nvSpPr>
        <p:spPr bwMode="auto">
          <a:xfrm>
            <a:off x="2195513" y="3525838"/>
            <a:ext cx="574675" cy="287337"/>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pic>
        <p:nvPicPr>
          <p:cNvPr id="35937" name="Picture 97"/>
          <p:cNvPicPr>
            <a:picLocks noChangeAspect="1" noChangeArrowheads="1"/>
          </p:cNvPicPr>
          <p:nvPr/>
        </p:nvPicPr>
        <p:blipFill>
          <a:blip r:embed="rId18"/>
          <a:srcRect l="5150" r="16132" b="2530"/>
          <a:stretch>
            <a:fillRect/>
          </a:stretch>
        </p:blipFill>
        <p:spPr bwMode="auto">
          <a:xfrm>
            <a:off x="5273675" y="2430463"/>
            <a:ext cx="387032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5939" name="AutoShape 99"/>
          <p:cNvSpPr>
            <a:spLocks noChangeArrowheads="1"/>
          </p:cNvSpPr>
          <p:nvPr/>
        </p:nvSpPr>
        <p:spPr bwMode="auto">
          <a:xfrm>
            <a:off x="8388350" y="3006725"/>
            <a:ext cx="755650" cy="2116138"/>
          </a:xfrm>
          <a:prstGeom prst="roundRect">
            <a:avLst>
              <a:gd name="adj" fmla="val 16667"/>
            </a:avLst>
          </a:prstGeom>
          <a:noFill/>
          <a:ln w="28575">
            <a:solidFill>
              <a:srgbClr val="FF505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35940" name="Text Box 100"/>
          <p:cNvSpPr txBox="1">
            <a:spLocks noChangeArrowheads="1"/>
          </p:cNvSpPr>
          <p:nvPr/>
        </p:nvSpPr>
        <p:spPr bwMode="auto">
          <a:xfrm>
            <a:off x="8010525" y="6164263"/>
            <a:ext cx="1069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dirty="0">
                <a:solidFill>
                  <a:srgbClr val="FF5050"/>
                </a:solidFill>
                <a:latin typeface="Times New Roman" charset="0"/>
                <a:ea typeface="ＭＳ Ｐゴシック" charset="0"/>
              </a:rPr>
              <a:t>CI &gt;= 0.5</a:t>
            </a:r>
          </a:p>
        </p:txBody>
      </p:sp>
      <p:sp>
        <p:nvSpPr>
          <p:cNvPr id="35941" name="Text Box 101"/>
          <p:cNvSpPr txBox="1">
            <a:spLocks noChangeArrowheads="1"/>
          </p:cNvSpPr>
          <p:nvPr/>
        </p:nvSpPr>
        <p:spPr bwMode="auto">
          <a:xfrm>
            <a:off x="7891463" y="5805488"/>
            <a:ext cx="1252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en-US" altLang="ja-JP" sz="1800" smtClean="0">
                <a:solidFill>
                  <a:srgbClr val="FF5050"/>
                </a:solidFill>
              </a:rPr>
              <a:t>21/64=33%</a:t>
            </a:r>
          </a:p>
        </p:txBody>
      </p:sp>
      <p:sp>
        <p:nvSpPr>
          <p:cNvPr id="20548" name="AutoShape 68"/>
          <p:cNvSpPr>
            <a:spLocks noChangeArrowheads="1"/>
          </p:cNvSpPr>
          <p:nvPr/>
        </p:nvSpPr>
        <p:spPr bwMode="auto">
          <a:xfrm>
            <a:off x="8388350" y="4230688"/>
            <a:ext cx="288925" cy="288925"/>
          </a:xfrm>
          <a:custGeom>
            <a:avLst/>
            <a:gdLst>
              <a:gd name="T0" fmla="*/ 0 w 288925"/>
              <a:gd name="T1" fmla="*/ 110359 h 288925"/>
              <a:gd name="T2" fmla="*/ 110360 w 288925"/>
              <a:gd name="T3" fmla="*/ 110360 h 288925"/>
              <a:gd name="T4" fmla="*/ 144463 w 288925"/>
              <a:gd name="T5" fmla="*/ 0 h 288925"/>
              <a:gd name="T6" fmla="*/ 178565 w 288925"/>
              <a:gd name="T7" fmla="*/ 110360 h 288925"/>
              <a:gd name="T8" fmla="*/ 288925 w 288925"/>
              <a:gd name="T9" fmla="*/ 110359 h 288925"/>
              <a:gd name="T10" fmla="*/ 199641 w 288925"/>
              <a:gd name="T11" fmla="*/ 178565 h 288925"/>
              <a:gd name="T12" fmla="*/ 233745 w 288925"/>
              <a:gd name="T13" fmla="*/ 288924 h 288925"/>
              <a:gd name="T14" fmla="*/ 144463 w 288925"/>
              <a:gd name="T15" fmla="*/ 220718 h 288925"/>
              <a:gd name="T16" fmla="*/ 55180 w 288925"/>
              <a:gd name="T17" fmla="*/ 288924 h 288925"/>
              <a:gd name="T18" fmla="*/ 89284 w 288925"/>
              <a:gd name="T19" fmla="*/ 178565 h 288925"/>
              <a:gd name="T20" fmla="*/ 0 w 288925"/>
              <a:gd name="T21" fmla="*/ 110359 h 2889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8925" h="288925">
                <a:moveTo>
                  <a:pt x="0" y="110359"/>
                </a:moveTo>
                <a:lnTo>
                  <a:pt x="110360" y="110360"/>
                </a:lnTo>
                <a:lnTo>
                  <a:pt x="144463" y="0"/>
                </a:lnTo>
                <a:lnTo>
                  <a:pt x="178565" y="110360"/>
                </a:lnTo>
                <a:lnTo>
                  <a:pt x="288925" y="110359"/>
                </a:lnTo>
                <a:lnTo>
                  <a:pt x="199641" y="178565"/>
                </a:lnTo>
                <a:lnTo>
                  <a:pt x="233745" y="288924"/>
                </a:lnTo>
                <a:lnTo>
                  <a:pt x="144463" y="220718"/>
                </a:lnTo>
                <a:lnTo>
                  <a:pt x="55180" y="288924"/>
                </a:lnTo>
                <a:lnTo>
                  <a:pt x="89284" y="178565"/>
                </a:lnTo>
                <a:lnTo>
                  <a:pt x="0" y="11035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ja-JP" altLang="en-US"/>
          </a:p>
        </p:txBody>
      </p:sp>
      <p:sp>
        <p:nvSpPr>
          <p:cNvPr id="20552" name="Line 72"/>
          <p:cNvSpPr>
            <a:spLocks noChangeShapeType="1"/>
          </p:cNvSpPr>
          <p:nvPr/>
        </p:nvSpPr>
        <p:spPr bwMode="auto">
          <a:xfrm flipH="1">
            <a:off x="6804025" y="4508500"/>
            <a:ext cx="1655763" cy="187325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20553" name="Text Box 73"/>
          <p:cNvSpPr txBox="1">
            <a:spLocks noChangeArrowheads="1"/>
          </p:cNvSpPr>
          <p:nvPr/>
        </p:nvSpPr>
        <p:spPr bwMode="auto">
          <a:xfrm>
            <a:off x="6084888" y="6391275"/>
            <a:ext cx="1481137" cy="4667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OBS: 0.62</a:t>
            </a:r>
          </a:p>
        </p:txBody>
      </p:sp>
      <p:sp>
        <p:nvSpPr>
          <p:cNvPr id="20554" name="AutoShape 74"/>
          <p:cNvSpPr>
            <a:spLocks noChangeArrowheads="1"/>
          </p:cNvSpPr>
          <p:nvPr/>
        </p:nvSpPr>
        <p:spPr bwMode="auto">
          <a:xfrm>
            <a:off x="1798638" y="5516563"/>
            <a:ext cx="1368425" cy="576262"/>
          </a:xfrm>
          <a:prstGeom prst="rightArrow">
            <a:avLst>
              <a:gd name="adj1" fmla="val 50000"/>
              <a:gd name="adj2" fmla="val 59366"/>
            </a:avLst>
          </a:prstGeom>
          <a:solidFill>
            <a:schemeClr val="accent1">
              <a:alpha val="50000"/>
            </a:schemeClr>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ja-JP">
                <a:latin typeface="Times New Roman" charset="0"/>
                <a:ea typeface="ＭＳ Ｐゴシック" charset="0"/>
              </a:rPr>
              <a:t>+1yr</a:t>
            </a:r>
          </a:p>
        </p:txBody>
      </p:sp>
      <p:sp>
        <p:nvSpPr>
          <p:cNvPr id="20556" name="Text Box 76"/>
          <p:cNvSpPr txBox="1">
            <a:spLocks noChangeArrowheads="1"/>
          </p:cNvSpPr>
          <p:nvPr/>
        </p:nvSpPr>
        <p:spPr bwMode="auto">
          <a:xfrm>
            <a:off x="4438650" y="908050"/>
            <a:ext cx="4964113"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dirty="0">
                <a:solidFill>
                  <a:srgbClr val="FF5050"/>
                </a:solidFill>
                <a:latin typeface="Times New Roman" charset="0"/>
                <a:ea typeface="ＭＳ Ｐゴシック" charset="0"/>
              </a:rPr>
              <a:t>Positive CI:</a:t>
            </a:r>
          </a:p>
          <a:p>
            <a:pPr>
              <a:defRPr/>
            </a:pPr>
            <a:r>
              <a:rPr lang="en-US" altLang="ja-JP" dirty="0">
                <a:solidFill>
                  <a:srgbClr val="FF5050"/>
                </a:solidFill>
                <a:latin typeface="Times New Roman" charset="0"/>
                <a:ea typeface="ＭＳ Ｐゴシック" charset="0"/>
              </a:rPr>
              <a:t>	NAO-(+) ⇒ El </a:t>
            </a:r>
            <a:r>
              <a:rPr lang="en-US" altLang="ja-JP" dirty="0" err="1">
                <a:solidFill>
                  <a:srgbClr val="FF5050"/>
                </a:solidFill>
                <a:latin typeface="Times New Roman" charset="0"/>
                <a:ea typeface="ＭＳ Ｐゴシック" charset="0"/>
              </a:rPr>
              <a:t>nino</a:t>
            </a:r>
            <a:r>
              <a:rPr lang="en-US" altLang="ja-JP" dirty="0">
                <a:solidFill>
                  <a:srgbClr val="FF5050"/>
                </a:solidFill>
                <a:latin typeface="Times New Roman" charset="0"/>
                <a:ea typeface="ＭＳ Ｐゴシック" charset="0"/>
              </a:rPr>
              <a:t> (La </a:t>
            </a:r>
            <a:r>
              <a:rPr lang="en-US" altLang="ja-JP" dirty="0" err="1">
                <a:solidFill>
                  <a:srgbClr val="FF5050"/>
                </a:solidFill>
                <a:latin typeface="Times New Roman" charset="0"/>
                <a:ea typeface="ＭＳ Ｐゴシック" charset="0"/>
              </a:rPr>
              <a:t>nina</a:t>
            </a:r>
            <a:r>
              <a:rPr lang="en-US" altLang="ja-JP" dirty="0">
                <a:solidFill>
                  <a:srgbClr val="FF5050"/>
                </a:solidFill>
                <a:latin typeface="Times New Roman" charset="0"/>
                <a:ea typeface="ＭＳ Ｐゴシック" charset="0"/>
              </a:rPr>
              <a:t>)</a:t>
            </a:r>
          </a:p>
          <a:p>
            <a:pPr>
              <a:defRPr/>
            </a:pPr>
            <a:r>
              <a:rPr lang="en-US" altLang="ja-JP" dirty="0">
                <a:solidFill>
                  <a:srgbClr val="3366FF"/>
                </a:solidFill>
                <a:latin typeface="Times New Roman" charset="0"/>
                <a:ea typeface="ＭＳ Ｐゴシック" charset="0"/>
              </a:rPr>
              <a:t>Negative CI:</a:t>
            </a:r>
          </a:p>
          <a:p>
            <a:pPr>
              <a:defRPr/>
            </a:pPr>
            <a:r>
              <a:rPr lang="en-US" altLang="ja-JP" dirty="0">
                <a:solidFill>
                  <a:srgbClr val="3366FF"/>
                </a:solidFill>
                <a:latin typeface="Times New Roman" charset="0"/>
                <a:ea typeface="ＭＳ Ｐゴシック" charset="0"/>
              </a:rPr>
              <a:t>	NAO-(+) ⇒ La </a:t>
            </a:r>
            <a:r>
              <a:rPr lang="en-US" altLang="ja-JP" dirty="0" err="1">
                <a:solidFill>
                  <a:srgbClr val="3366FF"/>
                </a:solidFill>
                <a:latin typeface="Times New Roman" charset="0"/>
                <a:ea typeface="ＭＳ Ｐゴシック" charset="0"/>
              </a:rPr>
              <a:t>nina</a:t>
            </a:r>
            <a:r>
              <a:rPr lang="en-US" altLang="ja-JP" dirty="0">
                <a:solidFill>
                  <a:srgbClr val="3366FF"/>
                </a:solidFill>
                <a:latin typeface="Times New Roman" charset="0"/>
                <a:ea typeface="ＭＳ Ｐゴシック" charset="0"/>
              </a:rPr>
              <a:t> (El </a:t>
            </a:r>
            <a:r>
              <a:rPr lang="en-US" altLang="ja-JP" dirty="0" err="1">
                <a:solidFill>
                  <a:srgbClr val="3366FF"/>
                </a:solidFill>
                <a:latin typeface="Times New Roman" charset="0"/>
                <a:ea typeface="ＭＳ Ｐゴシック" charset="0"/>
              </a:rPr>
              <a:t>nino</a:t>
            </a:r>
            <a:r>
              <a:rPr lang="en-US" altLang="ja-JP" dirty="0">
                <a:solidFill>
                  <a:srgbClr val="3366FF"/>
                </a:solidFill>
                <a:latin typeface="Times New Roman" charset="0"/>
                <a:ea typeface="ＭＳ Ｐゴシック" charset="0"/>
              </a:rPr>
              <a:t>)</a:t>
            </a:r>
          </a:p>
        </p:txBody>
      </p:sp>
      <p:sp>
        <p:nvSpPr>
          <p:cNvPr id="20557" name="Rectangle 77"/>
          <p:cNvSpPr>
            <a:spLocks noChangeArrowheads="1"/>
          </p:cNvSpPr>
          <p:nvPr/>
        </p:nvSpPr>
        <p:spPr bwMode="auto">
          <a:xfrm>
            <a:off x="6842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defRPr/>
            </a:pPr>
            <a:r>
              <a:rPr lang="en-US" altLang="ja-JP" sz="4000">
                <a:solidFill>
                  <a:schemeClr val="tx2"/>
                </a:solidFill>
                <a:latin typeface="Times New Roman" charset="0"/>
                <a:ea typeface="ＭＳ Ｐゴシック" charset="0"/>
              </a:rPr>
              <a:t>CI</a:t>
            </a:r>
            <a:r>
              <a:rPr lang="ja-JP" altLang="en-US" sz="4000">
                <a:solidFill>
                  <a:schemeClr val="tx2"/>
                </a:solidFill>
                <a:latin typeface="Times New Roman" charset="0"/>
                <a:ea typeface="ＭＳ Ｐゴシック" charset="0"/>
              </a:rPr>
              <a:t>の概要</a:t>
            </a:r>
          </a:p>
        </p:txBody>
      </p:sp>
    </p:spTree>
    <p:extLst>
      <p:ext uri="{BB962C8B-B14F-4D97-AF65-F5344CB8AC3E}">
        <p14:creationId xmlns:p14="http://schemas.microsoft.com/office/powerpoint/2010/main" val="4107352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276600" y="609600"/>
            <a:ext cx="5181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eaLnBrk="1" hangingPunct="1">
              <a:defRPr/>
            </a:pPr>
            <a:r>
              <a:rPr lang="en-US" altLang="ja-JP" sz="4000"/>
              <a:t>Snow amount/melting</a:t>
            </a:r>
            <a:br>
              <a:rPr lang="en-US" altLang="ja-JP" sz="4000"/>
            </a:br>
            <a:r>
              <a:rPr lang="en-US" altLang="ja-JP" sz="4000"/>
              <a:t>in the western Russia</a:t>
            </a:r>
          </a:p>
        </p:txBody>
      </p:sp>
      <p:pic>
        <p:nvPicPr>
          <p:cNvPr id="11267" name="Picture 4" descr="RegField_SNW"/>
          <p:cNvPicPr>
            <a:picLocks noChangeAspect="1" noChangeArrowheads="1"/>
          </p:cNvPicPr>
          <p:nvPr/>
        </p:nvPicPr>
        <p:blipFill>
          <a:blip r:embed="rId3">
            <a:extLst>
              <a:ext uri="{28A0092B-C50C-407E-A947-70E740481C1C}">
                <a14:useLocalDpi xmlns:a14="http://schemas.microsoft.com/office/drawing/2010/main" val="0"/>
              </a:ext>
            </a:extLst>
          </a:blip>
          <a:srcRect t="54962" b="27736"/>
          <a:stretch>
            <a:fillRect/>
          </a:stretch>
        </p:blipFill>
        <p:spPr bwMode="auto">
          <a:xfrm>
            <a:off x="468313" y="2205038"/>
            <a:ext cx="86741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RegField_SNM"/>
          <p:cNvPicPr>
            <a:picLocks noChangeAspect="1" noChangeArrowheads="1"/>
          </p:cNvPicPr>
          <p:nvPr/>
        </p:nvPicPr>
        <p:blipFill>
          <a:blip r:embed="rId4">
            <a:extLst>
              <a:ext uri="{28A0092B-C50C-407E-A947-70E740481C1C}">
                <a14:useLocalDpi xmlns:a14="http://schemas.microsoft.com/office/drawing/2010/main" val="0"/>
              </a:ext>
            </a:extLst>
          </a:blip>
          <a:srcRect t="54250" b="27303"/>
          <a:stretch>
            <a:fillRect/>
          </a:stretch>
        </p:blipFill>
        <p:spPr bwMode="auto">
          <a:xfrm>
            <a:off x="468313" y="4724400"/>
            <a:ext cx="8675687"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E2_February_EOF"/>
          <p:cNvPicPr>
            <a:picLocks noChangeAspect="1" noChangeArrowheads="1"/>
          </p:cNvPicPr>
          <p:nvPr/>
        </p:nvPicPr>
        <p:blipFill>
          <a:blip r:embed="rId5">
            <a:extLst>
              <a:ext uri="{28A0092B-C50C-407E-A947-70E740481C1C}">
                <a14:useLocalDpi xmlns:a14="http://schemas.microsoft.com/office/drawing/2010/main" val="0"/>
              </a:ext>
            </a:extLst>
          </a:blip>
          <a:srcRect r="49518"/>
          <a:stretch>
            <a:fillRect/>
          </a:stretch>
        </p:blipFill>
        <p:spPr bwMode="auto">
          <a:xfrm>
            <a:off x="395288" y="260350"/>
            <a:ext cx="17049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AutoShape 7"/>
          <p:cNvSpPr>
            <a:spLocks noChangeArrowheads="1"/>
          </p:cNvSpPr>
          <p:nvPr/>
        </p:nvSpPr>
        <p:spPr bwMode="auto">
          <a:xfrm rot="-1041241">
            <a:off x="1763713" y="188913"/>
            <a:ext cx="431800" cy="1008062"/>
          </a:xfrm>
          <a:prstGeom prst="downArrow">
            <a:avLst>
              <a:gd name="adj1" fmla="val 50000"/>
              <a:gd name="adj2" fmla="val 58364"/>
            </a:avLst>
          </a:prstGeom>
          <a:solidFill>
            <a:srgbClr val="3366FF">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latin typeface="Times New Roman" charset="0"/>
              <a:ea typeface="ＭＳ Ｐゴシック" charset="0"/>
            </a:endParaRPr>
          </a:p>
        </p:txBody>
      </p:sp>
      <p:sp>
        <p:nvSpPr>
          <p:cNvPr id="52232" name="Text Box 8"/>
          <p:cNvSpPr txBox="1">
            <a:spLocks noChangeArrowheads="1"/>
          </p:cNvSpPr>
          <p:nvPr/>
        </p:nvSpPr>
        <p:spPr bwMode="auto">
          <a:xfrm>
            <a:off x="2176463" y="209550"/>
            <a:ext cx="1073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solidFill>
                  <a:srgbClr val="3366FF"/>
                </a:solidFill>
                <a:latin typeface="Times New Roman" charset="0"/>
                <a:ea typeface="ＭＳ Ｐゴシック" charset="0"/>
              </a:rPr>
              <a:t>Cold</a:t>
            </a:r>
          </a:p>
          <a:p>
            <a:pPr>
              <a:defRPr/>
            </a:pPr>
            <a:r>
              <a:rPr lang="en-US" altLang="ja-JP" sz="1800">
                <a:solidFill>
                  <a:srgbClr val="3366FF"/>
                </a:solidFill>
                <a:latin typeface="Times New Roman" charset="0"/>
                <a:ea typeface="ＭＳ Ｐゴシック" charset="0"/>
              </a:rPr>
              <a:t>advection</a:t>
            </a:r>
          </a:p>
        </p:txBody>
      </p:sp>
      <p:sp>
        <p:nvSpPr>
          <p:cNvPr id="52233" name="Text Box 9"/>
          <p:cNvSpPr txBox="1">
            <a:spLocks noChangeArrowheads="1"/>
          </p:cNvSpPr>
          <p:nvPr/>
        </p:nvSpPr>
        <p:spPr bwMode="auto">
          <a:xfrm>
            <a:off x="1311275" y="4025900"/>
            <a:ext cx="178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NAO +0mon</a:t>
            </a:r>
          </a:p>
        </p:txBody>
      </p:sp>
      <p:sp>
        <p:nvSpPr>
          <p:cNvPr id="52234" name="Text Box 10"/>
          <p:cNvSpPr txBox="1">
            <a:spLocks noChangeArrowheads="1"/>
          </p:cNvSpPr>
          <p:nvPr/>
        </p:nvSpPr>
        <p:spPr bwMode="auto">
          <a:xfrm>
            <a:off x="4067175" y="4005263"/>
            <a:ext cx="178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NAO +1mon</a:t>
            </a:r>
          </a:p>
        </p:txBody>
      </p:sp>
      <p:sp>
        <p:nvSpPr>
          <p:cNvPr id="52235" name="Text Box 11"/>
          <p:cNvSpPr txBox="1">
            <a:spLocks noChangeArrowheads="1"/>
          </p:cNvSpPr>
          <p:nvPr/>
        </p:nvSpPr>
        <p:spPr bwMode="auto">
          <a:xfrm>
            <a:off x="6877050" y="4005263"/>
            <a:ext cx="178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NAO +2mon</a:t>
            </a:r>
          </a:p>
        </p:txBody>
      </p:sp>
      <p:sp>
        <p:nvSpPr>
          <p:cNvPr id="52236" name="Text Box 12"/>
          <p:cNvSpPr txBox="1">
            <a:spLocks noChangeArrowheads="1"/>
          </p:cNvSpPr>
          <p:nvPr/>
        </p:nvSpPr>
        <p:spPr bwMode="auto">
          <a:xfrm>
            <a:off x="0" y="3357563"/>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latin typeface="Times New Roman" charset="0"/>
                <a:ea typeface="ＭＳ Ｐゴシック" charset="0"/>
              </a:rPr>
              <a:t>積雪量</a:t>
            </a:r>
          </a:p>
        </p:txBody>
      </p:sp>
      <p:sp>
        <p:nvSpPr>
          <p:cNvPr id="52237" name="Text Box 13"/>
          <p:cNvSpPr txBox="1">
            <a:spLocks noChangeArrowheads="1"/>
          </p:cNvSpPr>
          <p:nvPr/>
        </p:nvSpPr>
        <p:spPr bwMode="auto">
          <a:xfrm>
            <a:off x="0" y="45085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ja-JP" altLang="en-US">
                <a:latin typeface="Times New Roman" charset="0"/>
                <a:ea typeface="ＭＳ Ｐゴシック" charset="0"/>
              </a:rPr>
              <a:t>融雪量</a:t>
            </a:r>
          </a:p>
        </p:txBody>
      </p:sp>
      <p:sp>
        <p:nvSpPr>
          <p:cNvPr id="9" name="角丸四角形 8"/>
          <p:cNvSpPr>
            <a:spLocks noChangeArrowheads="1"/>
          </p:cNvSpPr>
          <p:nvPr/>
        </p:nvSpPr>
        <p:spPr bwMode="auto">
          <a:xfrm>
            <a:off x="0" y="188913"/>
            <a:ext cx="3419475" cy="6453187"/>
          </a:xfrm>
          <a:prstGeom prst="roundRect">
            <a:avLst>
              <a:gd name="adj" fmla="val 16667"/>
            </a:avLst>
          </a:prstGeom>
          <a:noFill/>
          <a:ln w="9525">
            <a:solidFill>
              <a:srgbClr val="3366FF"/>
            </a:solidFill>
            <a:prstDash val="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ja-JP" altLang="en-US">
              <a:solidFill>
                <a:schemeClr val="lt1"/>
              </a:solidFill>
              <a:latin typeface="+mn-lt"/>
              <a:ea typeface="+mn-ea"/>
            </a:endParaRPr>
          </a:p>
        </p:txBody>
      </p:sp>
    </p:spTree>
    <p:extLst>
      <p:ext uri="{BB962C8B-B14F-4D97-AF65-F5344CB8AC3E}">
        <p14:creationId xmlns:p14="http://schemas.microsoft.com/office/powerpoint/2010/main" val="2436360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61108" y="753659"/>
            <a:ext cx="4238131" cy="776634"/>
          </a:xfrm>
          <a:prstGeom prst="rect">
            <a:avLst/>
          </a:prstGeom>
          <a:solidFill>
            <a:schemeClr val="accent5">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31494"/>
            <a:ext cx="1851789" cy="400110"/>
          </a:xfrm>
          <a:prstGeom prst="rect">
            <a:avLst/>
          </a:prstGeom>
        </p:spPr>
        <p:txBody>
          <a:bodyPr wrap="none">
            <a:spAutoFit/>
          </a:bodyPr>
          <a:lstStyle/>
          <a:p>
            <a:r>
              <a:rPr lang="ja-JP" altLang="en-US" sz="2000" dirty="0"/>
              <a:t>研究背景・目的</a:t>
            </a:r>
          </a:p>
        </p:txBody>
      </p:sp>
      <p:sp>
        <p:nvSpPr>
          <p:cNvPr id="6" name="正方形/長方形 5"/>
          <p:cNvSpPr/>
          <p:nvPr/>
        </p:nvSpPr>
        <p:spPr>
          <a:xfrm>
            <a:off x="161107" y="810213"/>
            <a:ext cx="4318559" cy="646331"/>
          </a:xfrm>
          <a:prstGeom prst="rect">
            <a:avLst/>
          </a:prstGeom>
        </p:spPr>
        <p:txBody>
          <a:bodyPr wrap="square">
            <a:spAutoFit/>
          </a:bodyPr>
          <a:lstStyle/>
          <a:p>
            <a:r>
              <a:rPr lang="ja-JP" altLang="en-US" dirty="0" smtClean="0"/>
              <a:t>冬季日本における豪雪</a:t>
            </a:r>
            <a:r>
              <a:rPr lang="ja-JP" altLang="en-US" dirty="0"/>
              <a:t>・</a:t>
            </a:r>
            <a:r>
              <a:rPr lang="ja-JP" altLang="en-US" dirty="0" smtClean="0"/>
              <a:t>寒波　</a:t>
            </a:r>
            <a:endParaRPr lang="en-US" altLang="ja-JP" dirty="0" smtClean="0"/>
          </a:p>
          <a:p>
            <a:r>
              <a:rPr lang="ja-JP" altLang="en-US" dirty="0" smtClean="0"/>
              <a:t>　　　　　　→ 社会的に多大な影響を及ぼす</a:t>
            </a:r>
            <a:endParaRPr lang="ja-JP" altLang="en-US" dirty="0"/>
          </a:p>
        </p:txBody>
      </p:sp>
      <p:pic>
        <p:nvPicPr>
          <p:cNvPr id="1028" name="Picture 4" descr="http://www.data.kishou.go.jp/climate/cpdinfo/climate_change/2005/fig/figa3.6.gif"/>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256962" y="2480853"/>
            <a:ext cx="2707526" cy="2555776"/>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6256962" y="4850365"/>
            <a:ext cx="2474973" cy="338554"/>
          </a:xfrm>
          <a:prstGeom prst="rect">
            <a:avLst/>
          </a:prstGeom>
        </p:spPr>
        <p:txBody>
          <a:bodyPr wrap="none">
            <a:spAutoFit/>
          </a:bodyPr>
          <a:lstStyle/>
          <a:p>
            <a:r>
              <a:rPr lang="en-US" altLang="ja-JP" sz="1600" dirty="0" smtClean="0">
                <a:latin typeface="Times New Roman" pitchFamily="18" charset="0"/>
                <a:cs typeface="Times New Roman" pitchFamily="18" charset="0"/>
              </a:rPr>
              <a:t>Wallace and </a:t>
            </a:r>
            <a:r>
              <a:rPr lang="en-US" altLang="ja-JP" sz="1600" dirty="0" err="1" smtClean="0">
                <a:latin typeface="Times New Roman" pitchFamily="18" charset="0"/>
                <a:cs typeface="Times New Roman" pitchFamily="18" charset="0"/>
              </a:rPr>
              <a:t>Gutzler</a:t>
            </a:r>
            <a:r>
              <a:rPr lang="ja-JP" altLang="en-US" sz="1600" dirty="0" smtClean="0">
                <a:latin typeface="Times New Roman" pitchFamily="18" charset="0"/>
                <a:cs typeface="Times New Roman" pitchFamily="18" charset="0"/>
              </a:rPr>
              <a:t>（</a:t>
            </a:r>
            <a:r>
              <a:rPr lang="en-US" altLang="ja-JP" sz="1600" dirty="0" smtClean="0">
                <a:latin typeface="Times New Roman" pitchFamily="18" charset="0"/>
                <a:cs typeface="Times New Roman" pitchFamily="18" charset="0"/>
              </a:rPr>
              <a:t>1981</a:t>
            </a:r>
            <a:r>
              <a:rPr lang="ja-JP" altLang="en-US" sz="1600" dirty="0" smtClean="0">
                <a:latin typeface="Times New Roman" pitchFamily="18" charset="0"/>
                <a:cs typeface="Times New Roman" pitchFamily="18" charset="0"/>
              </a:rPr>
              <a:t>）</a:t>
            </a:r>
            <a:endParaRPr lang="ja-JP" altLang="en-US" sz="1600" dirty="0">
              <a:latin typeface="Times New Roman" pitchFamily="18" charset="0"/>
              <a:cs typeface="Times New Roman" pitchFamily="18" charset="0"/>
            </a:endParaRPr>
          </a:p>
        </p:txBody>
      </p:sp>
      <p:sp>
        <p:nvSpPr>
          <p:cNvPr id="5" name="正方形/長方形 4"/>
          <p:cNvSpPr/>
          <p:nvPr/>
        </p:nvSpPr>
        <p:spPr>
          <a:xfrm>
            <a:off x="6166489" y="1955510"/>
            <a:ext cx="2565446" cy="707886"/>
          </a:xfrm>
          <a:prstGeom prst="rect">
            <a:avLst/>
          </a:prstGeom>
          <a:solidFill>
            <a:schemeClr val="bg1"/>
          </a:solidFill>
        </p:spPr>
        <p:txBody>
          <a:bodyPr wrap="none">
            <a:spAutoFit/>
          </a:bodyPr>
          <a:lstStyle/>
          <a:p>
            <a:pPr algn="ctr"/>
            <a:r>
              <a:rPr lang="en-US" altLang="ja-JP" sz="2000" dirty="0" smtClean="0">
                <a:latin typeface="Times New Roman" pitchFamily="18" charset="0"/>
                <a:cs typeface="Times New Roman" pitchFamily="18" charset="0"/>
              </a:rPr>
              <a:t>Western Pacific</a:t>
            </a:r>
            <a:r>
              <a:rPr lang="ja-JP" altLang="en-US" sz="2000" dirty="0" smtClean="0">
                <a:latin typeface="Times New Roman" pitchFamily="18" charset="0"/>
                <a:cs typeface="Times New Roman" pitchFamily="18" charset="0"/>
              </a:rPr>
              <a:t> </a:t>
            </a:r>
            <a:r>
              <a:rPr lang="en-US" altLang="ja-JP" sz="2000" dirty="0" smtClean="0">
                <a:latin typeface="Times New Roman" pitchFamily="18" charset="0"/>
                <a:cs typeface="Times New Roman" pitchFamily="18" charset="0"/>
              </a:rPr>
              <a:t>pattern</a:t>
            </a:r>
          </a:p>
          <a:p>
            <a:pPr algn="ctr"/>
            <a:r>
              <a:rPr lang="ja-JP" altLang="en-US" sz="2000" dirty="0" smtClean="0">
                <a:latin typeface="Times New Roman" pitchFamily="18" charset="0"/>
                <a:cs typeface="Times New Roman" pitchFamily="18" charset="0"/>
              </a:rPr>
              <a:t>西太平洋パターン</a:t>
            </a:r>
            <a:endParaRPr lang="ja-JP" altLang="en-US" sz="2000" dirty="0">
              <a:latin typeface="Times New Roman" pitchFamily="18" charset="0"/>
              <a:cs typeface="Times New Roman" pitchFamily="18" charset="0"/>
            </a:endParaRPr>
          </a:p>
        </p:txBody>
      </p:sp>
      <p:grpSp>
        <p:nvGrpSpPr>
          <p:cNvPr id="31" name="グループ化 30"/>
          <p:cNvGrpSpPr/>
          <p:nvPr/>
        </p:nvGrpSpPr>
        <p:grpSpPr>
          <a:xfrm>
            <a:off x="246848" y="2115438"/>
            <a:ext cx="4387534" cy="1548334"/>
            <a:chOff x="107504" y="1448618"/>
            <a:chExt cx="4387534" cy="1548334"/>
          </a:xfrm>
        </p:grpSpPr>
        <p:sp>
          <p:nvSpPr>
            <p:cNvPr id="8" name="正方形/長方形 7"/>
            <p:cNvSpPr/>
            <p:nvPr/>
          </p:nvSpPr>
          <p:spPr>
            <a:xfrm>
              <a:off x="107504" y="1448618"/>
              <a:ext cx="4248472" cy="154833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9" name="正方形/長方形 8"/>
            <p:cNvSpPr/>
            <p:nvPr/>
          </p:nvSpPr>
          <p:spPr>
            <a:xfrm>
              <a:off x="264393" y="1451712"/>
              <a:ext cx="1960793" cy="369332"/>
            </a:xfrm>
            <a:prstGeom prst="rect">
              <a:avLst/>
            </a:prstGeom>
          </p:spPr>
          <p:txBody>
            <a:bodyPr wrap="none">
              <a:spAutoFit/>
            </a:bodyPr>
            <a:lstStyle/>
            <a:p>
              <a:r>
                <a:rPr lang="en-US" altLang="ja-JP" b="1" dirty="0">
                  <a:latin typeface="Times New Roman" pitchFamily="18" charset="0"/>
                  <a:cs typeface="Times New Roman" pitchFamily="18" charset="0"/>
                </a:rPr>
                <a:t>Honda et </a:t>
              </a:r>
              <a:r>
                <a:rPr lang="en-US" altLang="ja-JP" b="1" dirty="0" smtClean="0">
                  <a:latin typeface="Times New Roman" pitchFamily="18" charset="0"/>
                  <a:cs typeface="Times New Roman" pitchFamily="18" charset="0"/>
                </a:rPr>
                <a:t>al., 2009</a:t>
              </a:r>
              <a:endParaRPr lang="ja-JP" altLang="en-US" b="1" dirty="0">
                <a:latin typeface="Times New Roman" pitchFamily="18" charset="0"/>
                <a:cs typeface="Times New Roman" pitchFamily="18" charset="0"/>
              </a:endParaRPr>
            </a:p>
          </p:txBody>
        </p:sp>
        <p:sp>
          <p:nvSpPr>
            <p:cNvPr id="10" name="正方形/長方形 9"/>
            <p:cNvSpPr/>
            <p:nvPr/>
          </p:nvSpPr>
          <p:spPr>
            <a:xfrm>
              <a:off x="264393" y="1740316"/>
              <a:ext cx="4230645" cy="1200329"/>
            </a:xfrm>
            <a:prstGeom prst="rect">
              <a:avLst/>
            </a:prstGeom>
          </p:spPr>
          <p:txBody>
            <a:bodyPr wrap="none">
              <a:spAutoFit/>
            </a:bodyPr>
            <a:lstStyle/>
            <a:p>
              <a:r>
                <a:rPr lang="ja-JP" altLang="en-US" dirty="0" smtClean="0"/>
                <a:t>冬季の日本周辺にもたらされる寒波は，</a:t>
              </a:r>
              <a:endParaRPr lang="en-US" altLang="ja-JP" dirty="0" smtClean="0"/>
            </a:p>
            <a:p>
              <a:r>
                <a:rPr lang="ja-JP" altLang="en-US" dirty="0" smtClean="0"/>
                <a:t>夏～秋季の北極</a:t>
              </a:r>
              <a:r>
                <a:rPr lang="ja-JP" altLang="en-US" dirty="0"/>
                <a:t>海の海氷</a:t>
              </a:r>
              <a:r>
                <a:rPr lang="ja-JP" altLang="en-US" dirty="0" smtClean="0"/>
                <a:t>減少に伴う</a:t>
              </a:r>
              <a:endParaRPr lang="en-US" altLang="ja-JP" dirty="0" smtClean="0"/>
            </a:p>
            <a:p>
              <a:r>
                <a:rPr lang="ja-JP" altLang="en-US" dirty="0"/>
                <a:t>冷熱源</a:t>
              </a:r>
              <a:r>
                <a:rPr lang="ja-JP" altLang="en-US" dirty="0" smtClean="0"/>
                <a:t>によってロスビー波列が形成され，</a:t>
              </a:r>
              <a:endParaRPr lang="en-US" altLang="ja-JP" dirty="0" smtClean="0"/>
            </a:p>
            <a:p>
              <a:r>
                <a:rPr lang="ja-JP" altLang="en-US" dirty="0" smtClean="0"/>
                <a:t>シベリア高気圧の発達によるものである</a:t>
              </a:r>
              <a:endParaRPr lang="ja-JP" altLang="en-US" dirty="0"/>
            </a:p>
          </p:txBody>
        </p:sp>
      </p:grpSp>
      <p:grpSp>
        <p:nvGrpSpPr>
          <p:cNvPr id="1024" name="グループ化 1023"/>
          <p:cNvGrpSpPr/>
          <p:nvPr/>
        </p:nvGrpSpPr>
        <p:grpSpPr>
          <a:xfrm>
            <a:off x="246848" y="3933056"/>
            <a:ext cx="4320480" cy="1275675"/>
            <a:chOff x="107504" y="3135310"/>
            <a:chExt cx="4320480" cy="1275675"/>
          </a:xfrm>
        </p:grpSpPr>
        <p:sp>
          <p:nvSpPr>
            <p:cNvPr id="28" name="正方形/長方形 27"/>
            <p:cNvSpPr/>
            <p:nvPr/>
          </p:nvSpPr>
          <p:spPr>
            <a:xfrm>
              <a:off x="107504" y="3135310"/>
              <a:ext cx="4248472" cy="127567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正方形/長方形 10"/>
            <p:cNvSpPr/>
            <p:nvPr/>
          </p:nvSpPr>
          <p:spPr>
            <a:xfrm>
              <a:off x="256907" y="3140968"/>
              <a:ext cx="1661380" cy="369332"/>
            </a:xfrm>
            <a:prstGeom prst="rect">
              <a:avLst/>
            </a:prstGeom>
          </p:spPr>
          <p:txBody>
            <a:bodyPr wrap="square">
              <a:spAutoFit/>
            </a:bodyPr>
            <a:lstStyle/>
            <a:p>
              <a:r>
                <a:rPr lang="en-US" altLang="ja-JP" b="1" dirty="0" err="1">
                  <a:latin typeface="Times New Roman" pitchFamily="18" charset="0"/>
                  <a:cs typeface="Times New Roman" pitchFamily="18" charset="0"/>
                </a:rPr>
                <a:t>Ogi</a:t>
              </a:r>
              <a:r>
                <a:rPr lang="en-US" altLang="ja-JP" b="1" dirty="0">
                  <a:latin typeface="Times New Roman" pitchFamily="18" charset="0"/>
                  <a:cs typeface="Times New Roman" pitchFamily="18" charset="0"/>
                </a:rPr>
                <a:t> et </a:t>
              </a:r>
              <a:r>
                <a:rPr lang="en-US" altLang="ja-JP" b="1" dirty="0" smtClean="0">
                  <a:latin typeface="Times New Roman" pitchFamily="18" charset="0"/>
                  <a:cs typeface="Times New Roman" pitchFamily="18" charset="0"/>
                </a:rPr>
                <a:t>al., 2003</a:t>
              </a:r>
              <a:endParaRPr lang="en-US" altLang="ja-JP" b="1" dirty="0">
                <a:latin typeface="Times New Roman" pitchFamily="18" charset="0"/>
                <a:cs typeface="Times New Roman" pitchFamily="18" charset="0"/>
              </a:endParaRPr>
            </a:p>
          </p:txBody>
        </p:sp>
        <p:sp>
          <p:nvSpPr>
            <p:cNvPr id="12" name="正方形/長方形 11"/>
            <p:cNvSpPr/>
            <p:nvPr/>
          </p:nvSpPr>
          <p:spPr>
            <a:xfrm>
              <a:off x="235311" y="3452839"/>
              <a:ext cx="4192673" cy="923330"/>
            </a:xfrm>
            <a:prstGeom prst="rect">
              <a:avLst/>
            </a:prstGeom>
          </p:spPr>
          <p:txBody>
            <a:bodyPr wrap="square">
              <a:spAutoFit/>
            </a:bodyPr>
            <a:lstStyle/>
            <a:p>
              <a:r>
                <a:rPr lang="ja-JP" altLang="en-US" dirty="0" smtClean="0"/>
                <a:t>冬季の</a:t>
              </a:r>
              <a:r>
                <a:rPr lang="en-US" altLang="ja-JP" dirty="0" smtClean="0"/>
                <a:t>NAO</a:t>
              </a:r>
              <a:r>
                <a:rPr lang="ja-JP" altLang="en-US" dirty="0" smtClean="0"/>
                <a:t>変動が海氷や積雪に影響を及ぼし，長期記憶の過程から冬季の変動が夏季まで持続する</a:t>
              </a:r>
              <a:endParaRPr lang="en-US" altLang="ja-JP" dirty="0" smtClean="0"/>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361" t="7608" r="7323" b="18235"/>
          <a:stretch/>
        </p:blipFill>
        <p:spPr bwMode="auto">
          <a:xfrm rot="10800000">
            <a:off x="6405397" y="2756540"/>
            <a:ext cx="2014134" cy="200986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正方形/長方形 13"/>
          <p:cNvSpPr/>
          <p:nvPr/>
        </p:nvSpPr>
        <p:spPr>
          <a:xfrm>
            <a:off x="6365885" y="2629699"/>
            <a:ext cx="422179" cy="25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5815609" y="1916832"/>
            <a:ext cx="3111497" cy="707886"/>
          </a:xfrm>
          <a:prstGeom prst="rect">
            <a:avLst/>
          </a:prstGeom>
          <a:solidFill>
            <a:schemeClr val="bg1"/>
          </a:solidFill>
        </p:spPr>
        <p:txBody>
          <a:bodyPr wrap="square">
            <a:spAutoFit/>
          </a:bodyPr>
          <a:lstStyle/>
          <a:p>
            <a:pPr algn="ctr"/>
            <a:r>
              <a:rPr lang="en-US" altLang="ja-JP" sz="2000" dirty="0">
                <a:latin typeface="Times New Roman" pitchFamily="18" charset="0"/>
                <a:cs typeface="Times New Roman" pitchFamily="18" charset="0"/>
              </a:rPr>
              <a:t>North Atlantic Oscillation</a:t>
            </a:r>
          </a:p>
          <a:p>
            <a:pPr algn="ctr"/>
            <a:r>
              <a:rPr lang="ja-JP" altLang="en-US" sz="2000" dirty="0">
                <a:latin typeface="Times New Roman" pitchFamily="18" charset="0"/>
                <a:cs typeface="Times New Roman" pitchFamily="18" charset="0"/>
              </a:rPr>
              <a:t>北大西洋振動</a:t>
            </a:r>
          </a:p>
        </p:txBody>
      </p:sp>
      <p:grpSp>
        <p:nvGrpSpPr>
          <p:cNvPr id="19" name="グループ化 18"/>
          <p:cNvGrpSpPr/>
          <p:nvPr/>
        </p:nvGrpSpPr>
        <p:grpSpPr>
          <a:xfrm>
            <a:off x="4844362" y="2167692"/>
            <a:ext cx="807758" cy="1899407"/>
            <a:chOff x="4716016" y="1196752"/>
            <a:chExt cx="807758" cy="1899407"/>
          </a:xfrm>
        </p:grpSpPr>
        <p:sp>
          <p:nvSpPr>
            <p:cNvPr id="16" name="角丸四角形 15"/>
            <p:cNvSpPr/>
            <p:nvPr/>
          </p:nvSpPr>
          <p:spPr>
            <a:xfrm>
              <a:off x="4716016" y="2347613"/>
              <a:ext cx="792088" cy="748546"/>
            </a:xfrm>
            <a:prstGeom prst="roundRect">
              <a:avLst/>
            </a:prstGeom>
            <a:effectLst>
              <a:outerShdw blurRad="40000" dist="20000" dir="5400000" rotWithShape="0">
                <a:srgbClr val="000000">
                  <a:alpha val="38000"/>
                </a:srgbClr>
              </a:outerShdw>
              <a:softEdge rad="31750"/>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5" name="正方形/長方形 14"/>
            <p:cNvSpPr/>
            <p:nvPr/>
          </p:nvSpPr>
          <p:spPr>
            <a:xfrm>
              <a:off x="4841752" y="2443184"/>
              <a:ext cx="432048" cy="523220"/>
            </a:xfrm>
            <a:prstGeom prst="rect">
              <a:avLst/>
            </a:prstGeom>
          </p:spPr>
          <p:txBody>
            <a:bodyPr wrap="square">
              <a:spAutoFit/>
            </a:bodyPr>
            <a:lstStyle/>
            <a:p>
              <a:r>
                <a:rPr lang="ja-JP" altLang="en-US" sz="2800" dirty="0"/>
                <a:t>夏</a:t>
              </a:r>
            </a:p>
          </p:txBody>
        </p:sp>
        <p:sp>
          <p:nvSpPr>
            <p:cNvPr id="20" name="角丸四角形 19"/>
            <p:cNvSpPr/>
            <p:nvPr/>
          </p:nvSpPr>
          <p:spPr>
            <a:xfrm>
              <a:off x="4731686" y="1196752"/>
              <a:ext cx="792088" cy="748546"/>
            </a:xfrm>
            <a:prstGeom prst="roundRect">
              <a:avLst/>
            </a:prstGeom>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1" name="正方形/長方形 20"/>
            <p:cNvSpPr/>
            <p:nvPr/>
          </p:nvSpPr>
          <p:spPr>
            <a:xfrm>
              <a:off x="4857422" y="1292323"/>
              <a:ext cx="432048" cy="523220"/>
            </a:xfrm>
            <a:prstGeom prst="rect">
              <a:avLst/>
            </a:prstGeom>
          </p:spPr>
          <p:txBody>
            <a:bodyPr wrap="square">
              <a:spAutoFit/>
            </a:bodyPr>
            <a:lstStyle/>
            <a:p>
              <a:r>
                <a:rPr lang="ja-JP" altLang="en-US" sz="2800" dirty="0" smtClean="0"/>
                <a:t>冬</a:t>
              </a:r>
              <a:endParaRPr lang="ja-JP" altLang="en-US" sz="2800" dirty="0"/>
            </a:p>
          </p:txBody>
        </p:sp>
        <p:sp>
          <p:nvSpPr>
            <p:cNvPr id="18" name="上矢印 17"/>
            <p:cNvSpPr/>
            <p:nvPr/>
          </p:nvSpPr>
          <p:spPr>
            <a:xfrm>
              <a:off x="4947710" y="1815543"/>
              <a:ext cx="360040" cy="627641"/>
            </a:xfrm>
            <a:prstGeom prst="upArrow">
              <a:avLst>
                <a:gd name="adj1" fmla="val 50000"/>
                <a:gd name="adj2" fmla="val 67801"/>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24" name="グループ化 23"/>
          <p:cNvGrpSpPr/>
          <p:nvPr/>
        </p:nvGrpSpPr>
        <p:grpSpPr>
          <a:xfrm>
            <a:off x="4860032" y="3945926"/>
            <a:ext cx="792088" cy="1246102"/>
            <a:chOff x="4731686" y="2974986"/>
            <a:chExt cx="792088" cy="1246102"/>
          </a:xfrm>
        </p:grpSpPr>
        <p:sp>
          <p:nvSpPr>
            <p:cNvPr id="22" name="角丸四角形 21"/>
            <p:cNvSpPr/>
            <p:nvPr/>
          </p:nvSpPr>
          <p:spPr>
            <a:xfrm>
              <a:off x="4731686" y="3472542"/>
              <a:ext cx="792088" cy="748546"/>
            </a:xfrm>
            <a:prstGeom prst="roundRect">
              <a:avLst/>
            </a:prstGeom>
            <a:effectLst>
              <a:outerShdw blurRad="40000" dist="20000" dir="5400000" rotWithShape="0">
                <a:srgbClr val="000000">
                  <a:alpha val="38000"/>
                </a:srgbClr>
              </a:outerShdw>
              <a:softEdge rad="3175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3" name="正方形/長方形 22"/>
            <p:cNvSpPr/>
            <p:nvPr/>
          </p:nvSpPr>
          <p:spPr>
            <a:xfrm>
              <a:off x="4857422" y="3568113"/>
              <a:ext cx="432048" cy="523220"/>
            </a:xfrm>
            <a:prstGeom prst="rect">
              <a:avLst/>
            </a:prstGeom>
          </p:spPr>
          <p:txBody>
            <a:bodyPr wrap="square">
              <a:spAutoFit/>
            </a:bodyPr>
            <a:lstStyle/>
            <a:p>
              <a:r>
                <a:rPr lang="ja-JP" altLang="en-US" sz="2800" dirty="0" smtClean="0"/>
                <a:t>冬</a:t>
              </a:r>
              <a:endParaRPr lang="ja-JP" altLang="en-US" sz="2800" dirty="0"/>
            </a:p>
          </p:txBody>
        </p:sp>
        <p:sp>
          <p:nvSpPr>
            <p:cNvPr id="26" name="上矢印 25"/>
            <p:cNvSpPr/>
            <p:nvPr/>
          </p:nvSpPr>
          <p:spPr>
            <a:xfrm>
              <a:off x="4947710" y="2974986"/>
              <a:ext cx="360040" cy="627641"/>
            </a:xfrm>
            <a:prstGeom prst="upArrow">
              <a:avLst>
                <a:gd name="adj1" fmla="val 50000"/>
                <a:gd name="adj2" fmla="val 67801"/>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sp>
        <p:nvSpPr>
          <p:cNvPr id="25" name="正方形/長方形 24"/>
          <p:cNvSpPr/>
          <p:nvPr/>
        </p:nvSpPr>
        <p:spPr>
          <a:xfrm>
            <a:off x="4577768" y="692696"/>
            <a:ext cx="445872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ja-JP" altLang="en-US" dirty="0"/>
              <a:t>寒波や豪雪は</a:t>
            </a:r>
            <a:r>
              <a:rPr lang="en-US" altLang="ja-JP" dirty="0" smtClean="0"/>
              <a:t>WP</a:t>
            </a:r>
            <a:r>
              <a:rPr lang="ja-JP" altLang="en-US" dirty="0" smtClean="0"/>
              <a:t>パターンとの関連性が高い</a:t>
            </a:r>
            <a:endParaRPr lang="en-US" altLang="ja-JP" dirty="0" smtClean="0"/>
          </a:p>
          <a:p>
            <a:pPr algn="ctr"/>
            <a:r>
              <a:rPr lang="en-US" altLang="ja-JP" dirty="0" smtClean="0"/>
              <a:t>WP</a:t>
            </a:r>
            <a:r>
              <a:rPr lang="ja-JP" altLang="en-US" dirty="0" smtClean="0"/>
              <a:t>正→暖冬、</a:t>
            </a:r>
            <a:r>
              <a:rPr lang="en-US" altLang="ja-JP" dirty="0" smtClean="0"/>
              <a:t>WP</a:t>
            </a:r>
            <a:r>
              <a:rPr lang="ja-JP" altLang="en-US" dirty="0" smtClean="0"/>
              <a:t>負→寒冬</a:t>
            </a:r>
            <a:endParaRPr lang="en-US" altLang="ja-JP" dirty="0" smtClean="0"/>
          </a:p>
          <a:p>
            <a:pPr algn="ctr"/>
            <a:r>
              <a:rPr lang="en-US" altLang="ja-JP" dirty="0" smtClean="0"/>
              <a:t>WP</a:t>
            </a:r>
            <a:r>
              <a:rPr lang="ja-JP" altLang="en-US" dirty="0" smtClean="0"/>
              <a:t>の形成を予測することは重要である</a:t>
            </a:r>
            <a:endParaRPr lang="ja-JP" altLang="en-US" dirty="0"/>
          </a:p>
        </p:txBody>
      </p:sp>
      <p:sp>
        <p:nvSpPr>
          <p:cNvPr id="29" name="角丸四角形 28"/>
          <p:cNvSpPr/>
          <p:nvPr/>
        </p:nvSpPr>
        <p:spPr>
          <a:xfrm>
            <a:off x="-252536" y="421019"/>
            <a:ext cx="5472608" cy="5565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grpSp>
        <p:nvGrpSpPr>
          <p:cNvPr id="1025" name="グループ化 1024"/>
          <p:cNvGrpSpPr/>
          <p:nvPr/>
        </p:nvGrpSpPr>
        <p:grpSpPr>
          <a:xfrm>
            <a:off x="925894" y="5733256"/>
            <a:ext cx="7246506" cy="864096"/>
            <a:chOff x="925894" y="5733256"/>
            <a:chExt cx="7246506" cy="864096"/>
          </a:xfrm>
        </p:grpSpPr>
        <p:sp>
          <p:nvSpPr>
            <p:cNvPr id="27" name="角丸四角形 26"/>
            <p:cNvSpPr/>
            <p:nvPr/>
          </p:nvSpPr>
          <p:spPr>
            <a:xfrm>
              <a:off x="925894" y="5733256"/>
              <a:ext cx="7246506" cy="864096"/>
            </a:xfrm>
            <a:prstGeom prst="roundRect">
              <a:avLst/>
            </a:prstGeom>
            <a:solidFill>
              <a:srgbClr val="8064A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50156" y="5805264"/>
              <a:ext cx="7032818" cy="707886"/>
            </a:xfrm>
            <a:prstGeom prst="rect">
              <a:avLst/>
            </a:prstGeom>
          </p:spPr>
          <p:txBody>
            <a:bodyPr wrap="square">
              <a:spAutoFit/>
            </a:bodyPr>
            <a:lstStyle/>
            <a:p>
              <a:pPr algn="ctr"/>
              <a:r>
                <a:rPr lang="ja-JP" altLang="en-US" sz="2000" dirty="0"/>
                <a:t>冬季に豪雪や寒波をもたらす</a:t>
              </a:r>
              <a:r>
                <a:rPr lang="en-US" altLang="ja-JP" sz="2000" dirty="0" smtClean="0"/>
                <a:t>WP</a:t>
              </a:r>
              <a:r>
                <a:rPr lang="ja-JP" altLang="en-US" sz="2000" dirty="0" smtClean="0"/>
                <a:t>に着目し，</a:t>
              </a:r>
              <a:endParaRPr lang="en-US" altLang="ja-JP" sz="2000" dirty="0"/>
            </a:p>
            <a:p>
              <a:pPr algn="ctr"/>
              <a:r>
                <a:rPr lang="ja-JP" altLang="en-US" sz="2000" dirty="0" smtClean="0"/>
                <a:t>冬季</a:t>
              </a:r>
              <a:r>
                <a:rPr lang="en-US" altLang="ja-JP" sz="2000" dirty="0" smtClean="0"/>
                <a:t>NAO</a:t>
              </a:r>
              <a:r>
                <a:rPr lang="ja-JP" altLang="en-US" sz="2000" dirty="0" smtClean="0"/>
                <a:t>から翌冬の日本の気候における予測可能性を調べる</a:t>
              </a:r>
              <a:endParaRPr lang="ja-JP" altLang="en-US" sz="2000" dirty="0"/>
            </a:p>
          </p:txBody>
        </p:sp>
      </p:grpSp>
      <p:sp>
        <p:nvSpPr>
          <p:cNvPr id="34"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2</a:t>
            </a:fld>
            <a:endParaRPr kumimoji="1" lang="ja-JP" altLang="en-US" sz="1600" b="1" dirty="0">
              <a:solidFill>
                <a:schemeClr val="tx1"/>
              </a:solidFill>
            </a:endParaRPr>
          </a:p>
        </p:txBody>
      </p:sp>
    </p:spTree>
    <p:extLst>
      <p:ext uri="{BB962C8B-B14F-4D97-AF65-F5344CB8AC3E}">
        <p14:creationId xmlns:p14="http://schemas.microsoft.com/office/powerpoint/2010/main" val="216799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fade">
                                      <p:cBhvr>
                                        <p:cTn id="15" dur="250"/>
                                        <p:tgtEl>
                                          <p:spTgt spid="1024"/>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25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5"/>
                                        </p:tgtEl>
                                        <p:attrNameLst>
                                          <p:attrName>style.visibility</p:attrName>
                                        </p:attrNameLst>
                                      </p:cBhvr>
                                      <p:to>
                                        <p:strVal val="visible"/>
                                      </p:to>
                                    </p:set>
                                    <p:animEffect transition="in" filter="fade">
                                      <p:cBhvr>
                                        <p:cTn id="29" dur="25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rmAutofit fontScale="90000"/>
          </a:bodyPr>
          <a:lstStyle/>
          <a:p>
            <a:pPr eaLnBrk="1" hangingPunct="1">
              <a:defRPr/>
            </a:pPr>
            <a:r>
              <a:rPr lang="ja-JP" altLang="en-US" sz="4000"/>
              <a:t>東欧・ロシア西部の積雪と</a:t>
            </a:r>
            <a:br>
              <a:rPr lang="ja-JP" altLang="en-US" sz="4000"/>
            </a:br>
            <a:r>
              <a:rPr lang="en-US" altLang="ja-JP" sz="4000"/>
              <a:t>NAO-ENSO</a:t>
            </a:r>
            <a:r>
              <a:rPr lang="ja-JP" altLang="en-US" sz="4000"/>
              <a:t>コネクション</a:t>
            </a:r>
          </a:p>
        </p:txBody>
      </p:sp>
      <p:pic>
        <p:nvPicPr>
          <p:cNvPr id="13315" name="Picture 4" descr="SCATTER_CIvsNAO-SNOW"/>
          <p:cNvPicPr>
            <a:picLocks noChangeAspect="1" noChangeArrowheads="1"/>
          </p:cNvPicPr>
          <p:nvPr/>
        </p:nvPicPr>
        <p:blipFill>
          <a:blip r:embed="rId3">
            <a:extLst>
              <a:ext uri="{28A0092B-C50C-407E-A947-70E740481C1C}">
                <a14:useLocalDpi xmlns:a14="http://schemas.microsoft.com/office/drawing/2010/main" val="0"/>
              </a:ext>
            </a:extLst>
          </a:blip>
          <a:srcRect t="34662" b="34662"/>
          <a:stretch>
            <a:fillRect/>
          </a:stretch>
        </p:blipFill>
        <p:spPr bwMode="auto">
          <a:xfrm>
            <a:off x="827088" y="2703513"/>
            <a:ext cx="705643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Line 5"/>
          <p:cNvSpPr>
            <a:spLocks noChangeShapeType="1"/>
          </p:cNvSpPr>
          <p:nvPr/>
        </p:nvSpPr>
        <p:spPr bwMode="auto">
          <a:xfrm flipV="1">
            <a:off x="1763713" y="3567113"/>
            <a:ext cx="1800225" cy="1081087"/>
          </a:xfrm>
          <a:prstGeom prst="line">
            <a:avLst/>
          </a:prstGeom>
          <a:noFill/>
          <a:ln w="571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49158" name="Line 6"/>
          <p:cNvSpPr>
            <a:spLocks noChangeShapeType="1"/>
          </p:cNvSpPr>
          <p:nvPr/>
        </p:nvSpPr>
        <p:spPr bwMode="auto">
          <a:xfrm flipV="1">
            <a:off x="5580063" y="3783013"/>
            <a:ext cx="1871662" cy="720725"/>
          </a:xfrm>
          <a:prstGeom prst="line">
            <a:avLst/>
          </a:prstGeom>
          <a:noFill/>
          <a:ln w="571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37902" name="Text Box 14"/>
          <p:cNvSpPr txBox="1">
            <a:spLocks noChangeArrowheads="1"/>
          </p:cNvSpPr>
          <p:nvPr/>
        </p:nvSpPr>
        <p:spPr bwMode="auto">
          <a:xfrm>
            <a:off x="1692275" y="2271713"/>
            <a:ext cx="1903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ja-JP" altLang="en-US" smtClean="0"/>
              <a:t>積雪量 </a:t>
            </a:r>
            <a:r>
              <a:rPr lang="en-US" altLang="ja-JP" smtClean="0"/>
              <a:t>vs. CI</a:t>
            </a:r>
          </a:p>
        </p:txBody>
      </p:sp>
      <p:sp>
        <p:nvSpPr>
          <p:cNvPr id="2" name="Text Box 14"/>
          <p:cNvSpPr txBox="1">
            <a:spLocks noChangeArrowheads="1"/>
          </p:cNvSpPr>
          <p:nvPr/>
        </p:nvSpPr>
        <p:spPr bwMode="auto">
          <a:xfrm>
            <a:off x="5581650" y="2246313"/>
            <a:ext cx="1903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ja-JP" altLang="en-US" smtClean="0"/>
              <a:t>融雪量 </a:t>
            </a:r>
            <a:r>
              <a:rPr lang="en-US" altLang="ja-JP" smtClean="0"/>
              <a:t>vs. CI</a:t>
            </a:r>
          </a:p>
        </p:txBody>
      </p:sp>
      <p:sp>
        <p:nvSpPr>
          <p:cNvPr id="3" name="Text Box 14"/>
          <p:cNvSpPr txBox="1">
            <a:spLocks noChangeArrowheads="1"/>
          </p:cNvSpPr>
          <p:nvPr/>
        </p:nvSpPr>
        <p:spPr bwMode="auto">
          <a:xfrm rot="16200000">
            <a:off x="-882649" y="3910012"/>
            <a:ext cx="3211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en-US" altLang="ja-JP" sz="1800" smtClean="0"/>
              <a:t>NAO</a:t>
            </a:r>
            <a:r>
              <a:rPr lang="ja-JP" altLang="en-US" sz="1800" smtClean="0"/>
              <a:t>と</a:t>
            </a:r>
            <a:r>
              <a:rPr lang="en-US" altLang="ja-JP" sz="1800" smtClean="0"/>
              <a:t>1</a:t>
            </a:r>
            <a:r>
              <a:rPr lang="ja-JP" altLang="en-US" sz="1800" smtClean="0"/>
              <a:t>ヵ月後の積雪量の</a:t>
            </a:r>
            <a:r>
              <a:rPr lang="en-US" altLang="ja-JP" sz="1800" smtClean="0"/>
              <a:t>Corr.</a:t>
            </a:r>
          </a:p>
        </p:txBody>
      </p:sp>
      <p:sp>
        <p:nvSpPr>
          <p:cNvPr id="4" name="Text Box 14"/>
          <p:cNvSpPr txBox="1">
            <a:spLocks noChangeArrowheads="1"/>
          </p:cNvSpPr>
          <p:nvPr/>
        </p:nvSpPr>
        <p:spPr bwMode="auto">
          <a:xfrm rot="16200000">
            <a:off x="2935288" y="3979863"/>
            <a:ext cx="32115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en-US" altLang="ja-JP" sz="1800" smtClean="0"/>
              <a:t>NAO</a:t>
            </a:r>
            <a:r>
              <a:rPr lang="ja-JP" altLang="en-US" sz="1800" smtClean="0"/>
              <a:t>と</a:t>
            </a:r>
            <a:r>
              <a:rPr lang="en-US" altLang="ja-JP" sz="1800" smtClean="0"/>
              <a:t>1</a:t>
            </a:r>
            <a:r>
              <a:rPr lang="ja-JP" altLang="en-US" sz="1800" smtClean="0"/>
              <a:t>ヵ月後の融雪量の</a:t>
            </a:r>
            <a:r>
              <a:rPr lang="en-US" altLang="ja-JP" sz="1800" smtClean="0"/>
              <a:t>Corr.</a:t>
            </a:r>
          </a:p>
        </p:txBody>
      </p:sp>
      <p:sp>
        <p:nvSpPr>
          <p:cNvPr id="5" name="Text Box 14"/>
          <p:cNvSpPr txBox="1">
            <a:spLocks noChangeArrowheads="1"/>
          </p:cNvSpPr>
          <p:nvPr/>
        </p:nvSpPr>
        <p:spPr bwMode="auto">
          <a:xfrm>
            <a:off x="2503488" y="558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en-US" altLang="ja-JP" sz="1800" smtClean="0"/>
              <a:t>CI</a:t>
            </a:r>
          </a:p>
        </p:txBody>
      </p:sp>
      <p:sp>
        <p:nvSpPr>
          <p:cNvPr id="6" name="Text Box 14"/>
          <p:cNvSpPr txBox="1">
            <a:spLocks noChangeArrowheads="1"/>
          </p:cNvSpPr>
          <p:nvPr/>
        </p:nvSpPr>
        <p:spPr bwMode="auto">
          <a:xfrm>
            <a:off x="6372225" y="55832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defRPr/>
            </a:pPr>
            <a:r>
              <a:rPr lang="en-US" altLang="ja-JP" sz="1800" smtClean="0"/>
              <a:t>CI</a:t>
            </a:r>
          </a:p>
        </p:txBody>
      </p:sp>
    </p:spTree>
    <p:extLst>
      <p:ext uri="{BB962C8B-B14F-4D97-AF65-F5344CB8AC3E}">
        <p14:creationId xmlns:p14="http://schemas.microsoft.com/office/powerpoint/2010/main" val="2121127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4284663" cy="208915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altLang="ja-JP" sz="4000"/>
              <a:t>Responses to the cooling anomaly</a:t>
            </a:r>
          </a:p>
        </p:txBody>
      </p:sp>
      <p:pic>
        <p:nvPicPr>
          <p:cNvPr id="15363" name="Picture 4" descr="LB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908050"/>
            <a:ext cx="43561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LBM"/>
          <p:cNvPicPr>
            <a:picLocks noChangeAspect="1" noChangeArrowheads="1"/>
          </p:cNvPicPr>
          <p:nvPr/>
        </p:nvPicPr>
        <p:blipFill>
          <a:blip r:embed="rId4">
            <a:extLst>
              <a:ext uri="{28A0092B-C50C-407E-A947-70E740481C1C}">
                <a14:useLocalDpi xmlns:a14="http://schemas.microsoft.com/office/drawing/2010/main" val="0"/>
              </a:ext>
            </a:extLst>
          </a:blip>
          <a:srcRect t="35104" r="53705" b="35825"/>
          <a:stretch>
            <a:fillRect/>
          </a:stretch>
        </p:blipFill>
        <p:spPr bwMode="auto">
          <a:xfrm>
            <a:off x="0" y="2222500"/>
            <a:ext cx="26257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LBM"/>
          <p:cNvPicPr>
            <a:picLocks noChangeAspect="1" noChangeArrowheads="1"/>
          </p:cNvPicPr>
          <p:nvPr/>
        </p:nvPicPr>
        <p:blipFill>
          <a:blip r:embed="rId4">
            <a:extLst>
              <a:ext uri="{28A0092B-C50C-407E-A947-70E740481C1C}">
                <a14:useLocalDpi xmlns:a14="http://schemas.microsoft.com/office/drawing/2010/main" val="0"/>
              </a:ext>
            </a:extLst>
          </a:blip>
          <a:srcRect t="70235" r="53705"/>
          <a:stretch>
            <a:fillRect/>
          </a:stretch>
        </p:blipFill>
        <p:spPr bwMode="auto">
          <a:xfrm>
            <a:off x="2379663" y="3573463"/>
            <a:ext cx="3560762"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LBM"/>
          <p:cNvPicPr>
            <a:picLocks noChangeAspect="1" noChangeArrowheads="1"/>
          </p:cNvPicPr>
          <p:nvPr/>
        </p:nvPicPr>
        <p:blipFill>
          <a:blip r:embed="rId4">
            <a:extLst>
              <a:ext uri="{28A0092B-C50C-407E-A947-70E740481C1C}">
                <a14:useLocalDpi xmlns:a14="http://schemas.microsoft.com/office/drawing/2010/main" val="0"/>
              </a:ext>
            </a:extLst>
          </a:blip>
          <a:srcRect l="47804" t="35130" b="40710"/>
          <a:stretch>
            <a:fillRect/>
          </a:stretch>
        </p:blipFill>
        <p:spPr bwMode="auto">
          <a:xfrm>
            <a:off x="5940425" y="3789363"/>
            <a:ext cx="2471738"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Line 10"/>
          <p:cNvSpPr>
            <a:spLocks noChangeShapeType="1"/>
          </p:cNvSpPr>
          <p:nvPr/>
        </p:nvSpPr>
        <p:spPr bwMode="auto">
          <a:xfrm flipH="1" flipV="1">
            <a:off x="4932363" y="4652963"/>
            <a:ext cx="0" cy="936625"/>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51211" name="Line 11"/>
          <p:cNvSpPr>
            <a:spLocks noChangeShapeType="1"/>
          </p:cNvSpPr>
          <p:nvPr/>
        </p:nvSpPr>
        <p:spPr bwMode="auto">
          <a:xfrm>
            <a:off x="4316413" y="5359400"/>
            <a:ext cx="1695450" cy="14288"/>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pic>
        <p:nvPicPr>
          <p:cNvPr id="15369" name="Picture 12" descr="LBM"/>
          <p:cNvPicPr>
            <a:picLocks noChangeAspect="1" noChangeArrowheads="1"/>
          </p:cNvPicPr>
          <p:nvPr/>
        </p:nvPicPr>
        <p:blipFill>
          <a:blip r:embed="rId4">
            <a:extLst>
              <a:ext uri="{28A0092B-C50C-407E-A947-70E740481C1C}">
                <a14:useLocalDpi xmlns:a14="http://schemas.microsoft.com/office/drawing/2010/main" val="0"/>
              </a:ext>
            </a:extLst>
          </a:blip>
          <a:srcRect l="47804" t="70181" b="5579"/>
          <a:stretch>
            <a:fillRect/>
          </a:stretch>
        </p:blipFill>
        <p:spPr bwMode="auto">
          <a:xfrm>
            <a:off x="5940425" y="5229225"/>
            <a:ext cx="24717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5" name="AutoShape 15"/>
          <p:cNvSpPr>
            <a:spLocks noChangeArrowheads="1"/>
          </p:cNvSpPr>
          <p:nvPr/>
        </p:nvSpPr>
        <p:spPr bwMode="auto">
          <a:xfrm>
            <a:off x="7019925" y="4797425"/>
            <a:ext cx="792163" cy="287338"/>
          </a:xfrm>
          <a:prstGeom prst="leftArrow">
            <a:avLst>
              <a:gd name="adj1" fmla="val 50000"/>
              <a:gd name="adj2" fmla="val 68923"/>
            </a:avLst>
          </a:prstGeom>
          <a:solidFill>
            <a:srgbClr val="3366FF">
              <a:alpha val="7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1216" name="AutoShape 16"/>
          <p:cNvSpPr>
            <a:spLocks noChangeArrowheads="1"/>
          </p:cNvSpPr>
          <p:nvPr/>
        </p:nvSpPr>
        <p:spPr bwMode="auto">
          <a:xfrm rot="10800000">
            <a:off x="6877050" y="6237288"/>
            <a:ext cx="792163" cy="287337"/>
          </a:xfrm>
          <a:prstGeom prst="leftArrow">
            <a:avLst>
              <a:gd name="adj1" fmla="val 50000"/>
              <a:gd name="adj2" fmla="val 68923"/>
            </a:avLst>
          </a:prstGeom>
          <a:solidFill>
            <a:srgbClr val="FF5050">
              <a:alpha val="70000"/>
            </a:srgbClr>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1217" name="Text Box 17"/>
          <p:cNvSpPr txBox="1">
            <a:spLocks noChangeArrowheads="1"/>
          </p:cNvSpPr>
          <p:nvPr/>
        </p:nvSpPr>
        <p:spPr bwMode="auto">
          <a:xfrm>
            <a:off x="2519363" y="2295525"/>
            <a:ext cx="827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Z500</a:t>
            </a:r>
          </a:p>
        </p:txBody>
      </p:sp>
      <p:sp>
        <p:nvSpPr>
          <p:cNvPr id="51218" name="Text Box 18"/>
          <p:cNvSpPr txBox="1">
            <a:spLocks noChangeArrowheads="1"/>
          </p:cNvSpPr>
          <p:nvPr/>
        </p:nvSpPr>
        <p:spPr bwMode="auto">
          <a:xfrm>
            <a:off x="1692275" y="4941888"/>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Z850</a:t>
            </a:r>
          </a:p>
        </p:txBody>
      </p:sp>
      <p:sp>
        <p:nvSpPr>
          <p:cNvPr id="51219" name="Text Box 19"/>
          <p:cNvSpPr txBox="1">
            <a:spLocks noChangeArrowheads="1"/>
          </p:cNvSpPr>
          <p:nvPr/>
        </p:nvSpPr>
        <p:spPr bwMode="auto">
          <a:xfrm>
            <a:off x="7816850" y="3500438"/>
            <a:ext cx="1327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V lon120</a:t>
            </a:r>
          </a:p>
        </p:txBody>
      </p:sp>
      <p:sp>
        <p:nvSpPr>
          <p:cNvPr id="51220" name="Text Box 20"/>
          <p:cNvSpPr txBox="1">
            <a:spLocks noChangeArrowheads="1"/>
          </p:cNvSpPr>
          <p:nvPr/>
        </p:nvSpPr>
        <p:spPr bwMode="auto">
          <a:xfrm>
            <a:off x="8180388" y="6400800"/>
            <a:ext cx="963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a:latin typeface="Times New Roman" charset="0"/>
                <a:ea typeface="ＭＳ Ｐゴシック" charset="0"/>
              </a:rPr>
              <a:t>U EQ.</a:t>
            </a:r>
          </a:p>
        </p:txBody>
      </p:sp>
      <p:sp>
        <p:nvSpPr>
          <p:cNvPr id="51221" name="Text Box 21"/>
          <p:cNvSpPr txBox="1">
            <a:spLocks noChangeArrowheads="1"/>
          </p:cNvSpPr>
          <p:nvPr/>
        </p:nvSpPr>
        <p:spPr bwMode="auto">
          <a:xfrm>
            <a:off x="4859338" y="620713"/>
            <a:ext cx="3167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2000">
                <a:latin typeface="Times New Roman" charset="0"/>
                <a:ea typeface="ＭＳ Ｐゴシック" charset="0"/>
              </a:rPr>
              <a:t>Idealized GCM </a:t>
            </a:r>
            <a:r>
              <a:rPr lang="ja-JP" altLang="en-US" sz="2000">
                <a:latin typeface="Times New Roman" charset="0"/>
                <a:ea typeface="ＭＳ Ｐゴシック" charset="0"/>
              </a:rPr>
              <a:t>（</a:t>
            </a:r>
            <a:r>
              <a:rPr lang="en-US" altLang="ja-JP" sz="2000">
                <a:latin typeface="Times New Roman" charset="0"/>
                <a:ea typeface="ＭＳ Ｐゴシック" charset="0"/>
              </a:rPr>
              <a:t>NLBM) run</a:t>
            </a:r>
          </a:p>
        </p:txBody>
      </p:sp>
    </p:spTree>
    <p:extLst>
      <p:ext uri="{BB962C8B-B14F-4D97-AF65-F5344CB8AC3E}">
        <p14:creationId xmlns:p14="http://schemas.microsoft.com/office/powerpoint/2010/main" val="1330358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2627313" y="1106488"/>
            <a:ext cx="3797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latin typeface="Arial" charset="0"/>
                <a:ea typeface="ＭＳ Ｐゴシック" charset="0"/>
              </a:rPr>
              <a:t>NAO +1mon</a:t>
            </a:r>
            <a:r>
              <a:rPr lang="ja-JP" altLang="en-US" sz="1800">
                <a:latin typeface="Arial" charset="0"/>
                <a:ea typeface="ＭＳ Ｐゴシック" charset="0"/>
              </a:rPr>
              <a:t>　</a:t>
            </a:r>
            <a:r>
              <a:rPr lang="en-US" altLang="ja-JP" sz="1800">
                <a:latin typeface="Arial" charset="0"/>
                <a:ea typeface="ＭＳ Ｐゴシック" charset="0"/>
              </a:rPr>
              <a:t>(CMIP3 multi models)</a:t>
            </a:r>
          </a:p>
        </p:txBody>
      </p:sp>
      <p:sp>
        <p:nvSpPr>
          <p:cNvPr id="57351" name="Text Box 7"/>
          <p:cNvSpPr txBox="1">
            <a:spLocks noChangeArrowheads="1"/>
          </p:cNvSpPr>
          <p:nvPr/>
        </p:nvSpPr>
        <p:spPr bwMode="auto">
          <a:xfrm>
            <a:off x="1187450" y="5661025"/>
            <a:ext cx="831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latin typeface="Arial" charset="0"/>
                <a:ea typeface="ＭＳ Ｐゴシック" charset="0"/>
              </a:rPr>
              <a:t>T1000</a:t>
            </a:r>
          </a:p>
        </p:txBody>
      </p:sp>
      <p:sp>
        <p:nvSpPr>
          <p:cNvPr id="57352" name="Text Box 8"/>
          <p:cNvSpPr txBox="1">
            <a:spLocks noChangeArrowheads="1"/>
          </p:cNvSpPr>
          <p:nvPr/>
        </p:nvSpPr>
        <p:spPr bwMode="auto">
          <a:xfrm>
            <a:off x="4067175" y="5661025"/>
            <a:ext cx="70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latin typeface="Arial" charset="0"/>
                <a:ea typeface="ＭＳ Ｐゴシック" charset="0"/>
              </a:rPr>
              <a:t>Z500</a:t>
            </a:r>
          </a:p>
        </p:txBody>
      </p:sp>
      <p:sp>
        <p:nvSpPr>
          <p:cNvPr id="57353" name="Text Box 9"/>
          <p:cNvSpPr txBox="1">
            <a:spLocks noChangeArrowheads="1"/>
          </p:cNvSpPr>
          <p:nvPr/>
        </p:nvSpPr>
        <p:spPr bwMode="auto">
          <a:xfrm>
            <a:off x="7019925" y="6130925"/>
            <a:ext cx="125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latin typeface="Arial" charset="0"/>
                <a:ea typeface="ＭＳ Ｐゴシック" charset="0"/>
              </a:rPr>
              <a:t>Ps   Us:Vs</a:t>
            </a:r>
          </a:p>
        </p:txBody>
      </p:sp>
      <p:sp>
        <p:nvSpPr>
          <p:cNvPr id="57356" name="Text Box 12"/>
          <p:cNvSpPr txBox="1">
            <a:spLocks noChangeArrowheads="1"/>
          </p:cNvSpPr>
          <p:nvPr/>
        </p:nvSpPr>
        <p:spPr bwMode="auto">
          <a:xfrm>
            <a:off x="1258888" y="404813"/>
            <a:ext cx="65373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3200" dirty="0">
                <a:latin typeface="Times New Roman" charset="0"/>
                <a:ea typeface="ＭＳ Ｐゴシック" charset="0"/>
              </a:rPr>
              <a:t>CMIP3</a:t>
            </a:r>
            <a:r>
              <a:rPr lang="ja-JP" altLang="en-US" sz="3200" dirty="0">
                <a:latin typeface="Times New Roman" charset="0"/>
                <a:ea typeface="ＭＳ Ｐゴシック" charset="0"/>
              </a:rPr>
              <a:t>および観測との比較（大気場）</a:t>
            </a:r>
          </a:p>
        </p:txBody>
      </p:sp>
      <p:pic>
        <p:nvPicPr>
          <p:cNvPr id="17415" name="Picture 13" descr="CORREG_SlideForGakkai"/>
          <p:cNvPicPr>
            <a:picLocks noChangeAspect="1" noChangeArrowheads="1"/>
          </p:cNvPicPr>
          <p:nvPr/>
        </p:nvPicPr>
        <p:blipFill>
          <a:blip r:embed="rId3">
            <a:extLst>
              <a:ext uri="{28A0092B-C50C-407E-A947-70E740481C1C}">
                <a14:useLocalDpi xmlns:a14="http://schemas.microsoft.com/office/drawing/2010/main" val="0"/>
              </a:ext>
            </a:extLst>
          </a:blip>
          <a:srcRect b="68358"/>
          <a:stretch>
            <a:fillRect/>
          </a:stretch>
        </p:blipFill>
        <p:spPr bwMode="auto">
          <a:xfrm>
            <a:off x="250825" y="1412875"/>
            <a:ext cx="53149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4" descr="CORREG_NAOdec"/>
          <p:cNvPicPr>
            <a:picLocks noChangeAspect="1" noChangeArrowheads="1"/>
          </p:cNvPicPr>
          <p:nvPr/>
        </p:nvPicPr>
        <p:blipFill>
          <a:blip r:embed="rId4">
            <a:extLst>
              <a:ext uri="{28A0092B-C50C-407E-A947-70E740481C1C}">
                <a14:useLocalDpi xmlns:a14="http://schemas.microsoft.com/office/drawing/2010/main" val="0"/>
              </a:ext>
            </a:extLst>
          </a:blip>
          <a:srcRect b="69029"/>
          <a:stretch>
            <a:fillRect/>
          </a:stretch>
        </p:blipFill>
        <p:spPr bwMode="auto">
          <a:xfrm>
            <a:off x="250825" y="3644900"/>
            <a:ext cx="53149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5" descr="CORREG_SlideForGakkai"/>
          <p:cNvPicPr>
            <a:picLocks noChangeAspect="1" noChangeArrowheads="1"/>
          </p:cNvPicPr>
          <p:nvPr/>
        </p:nvPicPr>
        <p:blipFill>
          <a:blip r:embed="rId3">
            <a:extLst>
              <a:ext uri="{28A0092B-C50C-407E-A947-70E740481C1C}">
                <a14:useLocalDpi xmlns:a14="http://schemas.microsoft.com/office/drawing/2010/main" val="0"/>
              </a:ext>
            </a:extLst>
          </a:blip>
          <a:srcRect t="40176" r="48537" b="31750"/>
          <a:stretch>
            <a:fillRect/>
          </a:stretch>
        </p:blipFill>
        <p:spPr bwMode="auto">
          <a:xfrm>
            <a:off x="6264275" y="2278063"/>
            <a:ext cx="27352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6" descr="CORREG_NAOdec"/>
          <p:cNvPicPr>
            <a:picLocks noChangeAspect="1" noChangeArrowheads="1"/>
          </p:cNvPicPr>
          <p:nvPr/>
        </p:nvPicPr>
        <p:blipFill>
          <a:blip r:embed="rId4">
            <a:extLst>
              <a:ext uri="{28A0092B-C50C-407E-A947-70E740481C1C}">
                <a14:useLocalDpi xmlns:a14="http://schemas.microsoft.com/office/drawing/2010/main" val="0"/>
              </a:ext>
            </a:extLst>
          </a:blip>
          <a:srcRect t="40714" r="49432" b="31750"/>
          <a:stretch>
            <a:fillRect/>
          </a:stretch>
        </p:blipFill>
        <p:spPr bwMode="auto">
          <a:xfrm>
            <a:off x="6227763" y="4508500"/>
            <a:ext cx="26876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1" name="Text Box 17"/>
          <p:cNvSpPr txBox="1">
            <a:spLocks noChangeArrowheads="1"/>
          </p:cNvSpPr>
          <p:nvPr/>
        </p:nvSpPr>
        <p:spPr bwMode="auto">
          <a:xfrm>
            <a:off x="2987675" y="3349625"/>
            <a:ext cx="309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ja-JP" sz="1800">
                <a:latin typeface="Arial" charset="0"/>
                <a:ea typeface="ＭＳ Ｐゴシック" charset="0"/>
              </a:rPr>
              <a:t>NAO +3mon</a:t>
            </a:r>
            <a:r>
              <a:rPr lang="ja-JP" altLang="en-US" sz="1800">
                <a:latin typeface="Arial" charset="0"/>
                <a:ea typeface="ＭＳ Ｐゴシック" charset="0"/>
              </a:rPr>
              <a:t>　</a:t>
            </a:r>
            <a:r>
              <a:rPr lang="en-US" altLang="ja-JP" sz="1800">
                <a:latin typeface="Arial" charset="0"/>
                <a:ea typeface="ＭＳ Ｐゴシック" charset="0"/>
              </a:rPr>
              <a:t>(NCEP/NCAR)</a:t>
            </a:r>
          </a:p>
        </p:txBody>
      </p:sp>
      <p:sp>
        <p:nvSpPr>
          <p:cNvPr id="57362" name="Oval 18"/>
          <p:cNvSpPr>
            <a:spLocks noChangeArrowheads="1"/>
          </p:cNvSpPr>
          <p:nvPr/>
        </p:nvSpPr>
        <p:spPr bwMode="auto">
          <a:xfrm>
            <a:off x="898525" y="1773238"/>
            <a:ext cx="936625" cy="431800"/>
          </a:xfrm>
          <a:prstGeom prst="ellipse">
            <a:avLst/>
          </a:prstGeom>
          <a:solidFill>
            <a:srgbClr val="3366FF">
              <a:alpha val="30000"/>
            </a:srgbClr>
          </a:solidFill>
          <a:ln w="28575">
            <a:solidFill>
              <a:srgbClr val="3366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3" name="Oval 19"/>
          <p:cNvSpPr>
            <a:spLocks noChangeArrowheads="1"/>
          </p:cNvSpPr>
          <p:nvPr/>
        </p:nvSpPr>
        <p:spPr bwMode="auto">
          <a:xfrm>
            <a:off x="3562350" y="1773238"/>
            <a:ext cx="936625" cy="431800"/>
          </a:xfrm>
          <a:prstGeom prst="ellipse">
            <a:avLst/>
          </a:prstGeom>
          <a:solidFill>
            <a:srgbClr val="3366FF">
              <a:alpha val="30000"/>
            </a:srgbClr>
          </a:solidFill>
          <a:ln w="28575">
            <a:solidFill>
              <a:srgbClr val="3366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4" name="Oval 20"/>
          <p:cNvSpPr>
            <a:spLocks noChangeArrowheads="1"/>
          </p:cNvSpPr>
          <p:nvPr/>
        </p:nvSpPr>
        <p:spPr bwMode="auto">
          <a:xfrm>
            <a:off x="3851275" y="2060575"/>
            <a:ext cx="936625" cy="431800"/>
          </a:xfrm>
          <a:prstGeom prst="ellipse">
            <a:avLst/>
          </a:prstGeom>
          <a:solidFill>
            <a:srgbClr val="CC0000">
              <a:alpha val="30000"/>
            </a:srgbClr>
          </a:solidFill>
          <a:ln w="28575">
            <a:solidFill>
              <a:srgbClr val="CC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5" name="AutoShape 21"/>
          <p:cNvSpPr>
            <a:spLocks noChangeArrowheads="1"/>
          </p:cNvSpPr>
          <p:nvPr/>
        </p:nvSpPr>
        <p:spPr bwMode="auto">
          <a:xfrm rot="-868217">
            <a:off x="7235825" y="2638425"/>
            <a:ext cx="431800" cy="503238"/>
          </a:xfrm>
          <a:prstGeom prst="downArrow">
            <a:avLst>
              <a:gd name="adj1" fmla="val 50000"/>
              <a:gd name="adj2" fmla="val 29136"/>
            </a:avLst>
          </a:prstGeom>
          <a:solidFill>
            <a:schemeClr val="accent1">
              <a:alpha val="30000"/>
            </a:schemeClr>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latin typeface="Times New Roman" charset="0"/>
              <a:ea typeface="ＭＳ Ｐゴシック" charset="0"/>
            </a:endParaRPr>
          </a:p>
        </p:txBody>
      </p:sp>
      <p:sp>
        <p:nvSpPr>
          <p:cNvPr id="57366" name="Oval 22"/>
          <p:cNvSpPr>
            <a:spLocks noChangeArrowheads="1"/>
          </p:cNvSpPr>
          <p:nvPr/>
        </p:nvSpPr>
        <p:spPr bwMode="auto">
          <a:xfrm>
            <a:off x="971550" y="4076700"/>
            <a:ext cx="936625" cy="431800"/>
          </a:xfrm>
          <a:prstGeom prst="ellipse">
            <a:avLst/>
          </a:prstGeom>
          <a:solidFill>
            <a:srgbClr val="3366FF">
              <a:alpha val="30000"/>
            </a:srgbClr>
          </a:solidFill>
          <a:ln w="28575">
            <a:solidFill>
              <a:srgbClr val="3366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7" name="Oval 23"/>
          <p:cNvSpPr>
            <a:spLocks noChangeArrowheads="1"/>
          </p:cNvSpPr>
          <p:nvPr/>
        </p:nvSpPr>
        <p:spPr bwMode="auto">
          <a:xfrm>
            <a:off x="3633788" y="4005263"/>
            <a:ext cx="936625" cy="431800"/>
          </a:xfrm>
          <a:prstGeom prst="ellipse">
            <a:avLst/>
          </a:prstGeom>
          <a:solidFill>
            <a:srgbClr val="3366FF">
              <a:alpha val="30000"/>
            </a:srgbClr>
          </a:solidFill>
          <a:ln w="28575">
            <a:solidFill>
              <a:srgbClr val="3366FF"/>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8" name="Oval 24"/>
          <p:cNvSpPr>
            <a:spLocks noChangeArrowheads="1"/>
          </p:cNvSpPr>
          <p:nvPr/>
        </p:nvSpPr>
        <p:spPr bwMode="auto">
          <a:xfrm>
            <a:off x="4138613" y="4221163"/>
            <a:ext cx="936625" cy="431800"/>
          </a:xfrm>
          <a:prstGeom prst="ellipse">
            <a:avLst/>
          </a:prstGeom>
          <a:solidFill>
            <a:srgbClr val="CC0000">
              <a:alpha val="30000"/>
            </a:srgbClr>
          </a:solidFill>
          <a:ln w="28575">
            <a:solidFill>
              <a:srgbClr val="CC0000"/>
            </a:solidFill>
            <a:prstDash val="sysDot"/>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69" name="AutoShape 25"/>
          <p:cNvSpPr>
            <a:spLocks noChangeArrowheads="1"/>
          </p:cNvSpPr>
          <p:nvPr/>
        </p:nvSpPr>
        <p:spPr bwMode="auto">
          <a:xfrm rot="-475616">
            <a:off x="7092950" y="5013325"/>
            <a:ext cx="431800" cy="503238"/>
          </a:xfrm>
          <a:prstGeom prst="downArrow">
            <a:avLst>
              <a:gd name="adj1" fmla="val 50000"/>
              <a:gd name="adj2" fmla="val 29136"/>
            </a:avLst>
          </a:prstGeom>
          <a:solidFill>
            <a:schemeClr val="accent1">
              <a:alpha val="30000"/>
            </a:schemeClr>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ja-JP" altLang="en-US">
              <a:latin typeface="Times New Roman" charset="0"/>
              <a:ea typeface="ＭＳ Ｐゴシック" charset="0"/>
            </a:endParaRPr>
          </a:p>
        </p:txBody>
      </p:sp>
      <p:sp>
        <p:nvSpPr>
          <p:cNvPr id="57374" name="Rectangle 30"/>
          <p:cNvSpPr>
            <a:spLocks noChangeArrowheads="1"/>
          </p:cNvSpPr>
          <p:nvPr/>
        </p:nvSpPr>
        <p:spPr bwMode="auto">
          <a:xfrm>
            <a:off x="4138613" y="2060575"/>
            <a:ext cx="1873250" cy="12239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75" name="Rectangle 31"/>
          <p:cNvSpPr>
            <a:spLocks noChangeArrowheads="1"/>
          </p:cNvSpPr>
          <p:nvPr/>
        </p:nvSpPr>
        <p:spPr bwMode="auto">
          <a:xfrm>
            <a:off x="4138613" y="4365625"/>
            <a:ext cx="1873250" cy="12239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latin typeface="Times New Roman" charset="0"/>
              <a:ea typeface="ＭＳ Ｐゴシック" charset="0"/>
            </a:endParaRPr>
          </a:p>
        </p:txBody>
      </p:sp>
      <p:sp>
        <p:nvSpPr>
          <p:cNvPr id="57376" name="Line 32"/>
          <p:cNvSpPr>
            <a:spLocks noChangeShapeType="1"/>
          </p:cNvSpPr>
          <p:nvPr/>
        </p:nvSpPr>
        <p:spPr bwMode="auto">
          <a:xfrm>
            <a:off x="6011863" y="2060575"/>
            <a:ext cx="576262"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57377" name="Line 33"/>
          <p:cNvSpPr>
            <a:spLocks noChangeShapeType="1"/>
          </p:cNvSpPr>
          <p:nvPr/>
        </p:nvSpPr>
        <p:spPr bwMode="auto">
          <a:xfrm>
            <a:off x="6011863" y="3284538"/>
            <a:ext cx="64770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57378" name="Line 34"/>
          <p:cNvSpPr>
            <a:spLocks noChangeShapeType="1"/>
          </p:cNvSpPr>
          <p:nvPr/>
        </p:nvSpPr>
        <p:spPr bwMode="auto">
          <a:xfrm>
            <a:off x="6011863" y="4365625"/>
            <a:ext cx="576262"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
        <p:nvSpPr>
          <p:cNvPr id="57379" name="Line 35"/>
          <p:cNvSpPr>
            <a:spLocks noChangeShapeType="1"/>
          </p:cNvSpPr>
          <p:nvPr/>
        </p:nvSpPr>
        <p:spPr bwMode="auto">
          <a:xfrm>
            <a:off x="6011863" y="5589588"/>
            <a:ext cx="576262"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a:latin typeface="Times New Roman" charset="0"/>
              <a:ea typeface="ＭＳ Ｐゴシック" charset="0"/>
            </a:endParaRPr>
          </a:p>
        </p:txBody>
      </p:sp>
    </p:spTree>
    <p:extLst>
      <p:ext uri="{BB962C8B-B14F-4D97-AF65-F5344CB8AC3E}">
        <p14:creationId xmlns:p14="http://schemas.microsoft.com/office/powerpoint/2010/main" val="149937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9" descr="RegField_REFs"/>
          <p:cNvPicPr>
            <a:picLocks noChangeAspect="1" noChangeArrowheads="1"/>
          </p:cNvPicPr>
          <p:nvPr/>
        </p:nvPicPr>
        <p:blipFill>
          <a:blip r:embed="rId3">
            <a:extLst>
              <a:ext uri="{28A0092B-C50C-407E-A947-70E740481C1C}">
                <a14:useLocalDpi xmlns:a14="http://schemas.microsoft.com/office/drawing/2010/main" val="0"/>
              </a:ext>
            </a:extLst>
          </a:blip>
          <a:srcRect b="50401"/>
          <a:stretch>
            <a:fillRect/>
          </a:stretch>
        </p:blipFill>
        <p:spPr bwMode="auto">
          <a:xfrm>
            <a:off x="1944688" y="476250"/>
            <a:ext cx="517207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テキスト ボックス 1"/>
          <p:cNvSpPr txBox="1">
            <a:spLocks noChangeArrowheads="1"/>
          </p:cNvSpPr>
          <p:nvPr/>
        </p:nvSpPr>
        <p:spPr bwMode="auto">
          <a:xfrm>
            <a:off x="4430713" y="1862138"/>
            <a:ext cx="13731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 +0 mon</a:t>
            </a:r>
          </a:p>
        </p:txBody>
      </p:sp>
      <p:sp>
        <p:nvSpPr>
          <p:cNvPr id="22532" name="テキスト ボックス 5"/>
          <p:cNvSpPr txBox="1">
            <a:spLocks noChangeArrowheads="1"/>
          </p:cNvSpPr>
          <p:nvPr/>
        </p:nvSpPr>
        <p:spPr bwMode="auto">
          <a:xfrm>
            <a:off x="4530725" y="493713"/>
            <a:ext cx="12779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+10 mon</a:t>
            </a:r>
          </a:p>
        </p:txBody>
      </p:sp>
      <p:sp>
        <p:nvSpPr>
          <p:cNvPr id="22533" name="テキスト ボックス 6"/>
          <p:cNvSpPr txBox="1">
            <a:spLocks noChangeArrowheads="1"/>
          </p:cNvSpPr>
          <p:nvPr/>
        </p:nvSpPr>
        <p:spPr bwMode="auto">
          <a:xfrm>
            <a:off x="4525963" y="3302000"/>
            <a:ext cx="12080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-10 mon</a:t>
            </a:r>
          </a:p>
        </p:txBody>
      </p:sp>
      <p:sp>
        <p:nvSpPr>
          <p:cNvPr id="22534" name="テキスト ボックス 7"/>
          <p:cNvSpPr txBox="1">
            <a:spLocks noChangeArrowheads="1"/>
          </p:cNvSpPr>
          <p:nvPr/>
        </p:nvSpPr>
        <p:spPr bwMode="auto">
          <a:xfrm>
            <a:off x="0" y="1719263"/>
            <a:ext cx="1817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Regressed on</a:t>
            </a:r>
          </a:p>
          <a:p>
            <a:pPr eaLnBrk="1" hangingPunct="1"/>
            <a:r>
              <a:rPr lang="en-US" altLang="ja-JP"/>
              <a:t>SVD1 score</a:t>
            </a:r>
            <a:endParaRPr lang="ja-JP" altLang="en-US"/>
          </a:p>
        </p:txBody>
      </p:sp>
      <p:sp>
        <p:nvSpPr>
          <p:cNvPr id="22535" name="テキスト ボックス 9"/>
          <p:cNvSpPr txBox="1">
            <a:spLocks noChangeArrowheads="1"/>
          </p:cNvSpPr>
          <p:nvPr/>
        </p:nvSpPr>
        <p:spPr bwMode="auto">
          <a:xfrm>
            <a:off x="827088" y="0"/>
            <a:ext cx="443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Ensemble composite </a:t>
            </a:r>
            <a:r>
              <a:rPr lang="en-US" altLang="ja-JP" b="1">
                <a:solidFill>
                  <a:srgbClr val="008000"/>
                </a:solidFill>
              </a:rPr>
              <a:t>w/ weighting</a:t>
            </a:r>
            <a:endParaRPr lang="ja-JP" altLang="en-US" b="1">
              <a:solidFill>
                <a:srgbClr val="008000"/>
              </a:solidFill>
            </a:endParaRPr>
          </a:p>
        </p:txBody>
      </p:sp>
      <p:sp>
        <p:nvSpPr>
          <p:cNvPr id="36875" name="Text Box 11"/>
          <p:cNvSpPr txBox="1">
            <a:spLocks noChangeArrowheads="1"/>
          </p:cNvSpPr>
          <p:nvPr/>
        </p:nvSpPr>
        <p:spPr bwMode="auto">
          <a:xfrm>
            <a:off x="360363" y="3679825"/>
            <a:ext cx="5646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en-US" altLang="ja-JP" sz="2000" smtClean="0"/>
              <a:t>Shadings: </a:t>
            </a:r>
            <a:r>
              <a:rPr lang="en-US" altLang="ja-JP" sz="2000" smtClean="0">
                <a:solidFill>
                  <a:srgbClr val="3333FF"/>
                </a:solidFill>
                <a:latin typeface="ＭＳ Ｐゴシック" pitchFamily="50" charset="-128"/>
              </a:rPr>
              <a:t>&lt; -</a:t>
            </a:r>
            <a:r>
              <a:rPr lang="en-US" altLang="ja-JP" sz="2000" smtClean="0">
                <a:solidFill>
                  <a:srgbClr val="3333FF"/>
                </a:solidFill>
              </a:rPr>
              <a:t>2</a:t>
            </a:r>
            <a:r>
              <a:rPr lang="el-GR" altLang="ja-JP" sz="2000" smtClean="0">
                <a:solidFill>
                  <a:srgbClr val="3333FF"/>
                </a:solidFill>
                <a:latin typeface="ＭＳ Ｐゴシック" pitchFamily="50" charset="-128"/>
              </a:rPr>
              <a:t>σ</a:t>
            </a:r>
            <a:r>
              <a:rPr lang="el-GR" altLang="ja-JP" sz="2000" smtClean="0">
                <a:latin typeface="ＭＳ Ｐゴシック" pitchFamily="50" charset="-128"/>
              </a:rPr>
              <a:t>,</a:t>
            </a:r>
            <a:r>
              <a:rPr lang="en-US" altLang="ja-JP" sz="2000" smtClean="0">
                <a:latin typeface="ＭＳ Ｐゴシック" pitchFamily="50" charset="-128"/>
              </a:rPr>
              <a:t> </a:t>
            </a:r>
            <a:r>
              <a:rPr lang="en-US" altLang="ja-JP" sz="2000" smtClean="0">
                <a:solidFill>
                  <a:srgbClr val="3366FF"/>
                </a:solidFill>
                <a:latin typeface="ＭＳ Ｐゴシック" pitchFamily="50" charset="-128"/>
              </a:rPr>
              <a:t>&lt; </a:t>
            </a:r>
            <a:r>
              <a:rPr lang="el-GR" altLang="ja-JP" sz="2000" smtClean="0">
                <a:solidFill>
                  <a:srgbClr val="3366FF"/>
                </a:solidFill>
                <a:latin typeface="ＭＳ Ｐゴシック" pitchFamily="50" charset="-128"/>
              </a:rPr>
              <a:t>-1 </a:t>
            </a:r>
            <a:r>
              <a:rPr lang="el-GR" altLang="ja-JP" sz="2000" smtClean="0">
                <a:solidFill>
                  <a:srgbClr val="3366FF"/>
                </a:solidFill>
              </a:rPr>
              <a:t>σ</a:t>
            </a:r>
            <a:r>
              <a:rPr lang="en-US" altLang="ja-JP" sz="2000" smtClean="0">
                <a:latin typeface="ＭＳ Ｐゴシック" pitchFamily="50" charset="-128"/>
              </a:rPr>
              <a:t>, </a:t>
            </a:r>
            <a:r>
              <a:rPr lang="en-US" altLang="ja-JP" sz="2000" smtClean="0">
                <a:solidFill>
                  <a:srgbClr val="99CCFF"/>
                </a:solidFill>
                <a:latin typeface="ＭＳ Ｐゴシック" pitchFamily="50" charset="-128"/>
              </a:rPr>
              <a:t>&lt; 0</a:t>
            </a:r>
            <a:r>
              <a:rPr lang="en-US" altLang="ja-JP" sz="2000" smtClean="0">
                <a:latin typeface="ＭＳ Ｐゴシック" pitchFamily="50" charset="-128"/>
              </a:rPr>
              <a:t>, </a:t>
            </a:r>
            <a:r>
              <a:rPr lang="en-US" altLang="ja-JP" sz="2000" smtClean="0">
                <a:solidFill>
                  <a:srgbClr val="FF7C80"/>
                </a:solidFill>
                <a:latin typeface="ＭＳ Ｐゴシック" pitchFamily="50" charset="-128"/>
              </a:rPr>
              <a:t>&gt; 0</a:t>
            </a:r>
            <a:r>
              <a:rPr lang="en-US" altLang="ja-JP" sz="2000" smtClean="0">
                <a:latin typeface="ＭＳ Ｐゴシック" pitchFamily="50" charset="-128"/>
              </a:rPr>
              <a:t>, </a:t>
            </a:r>
            <a:r>
              <a:rPr lang="en-US" altLang="ja-JP" sz="2000" smtClean="0">
                <a:solidFill>
                  <a:srgbClr val="FF5050"/>
                </a:solidFill>
                <a:latin typeface="ＭＳ Ｐゴシック" pitchFamily="50" charset="-128"/>
              </a:rPr>
              <a:t>&gt; +1 </a:t>
            </a:r>
            <a:r>
              <a:rPr lang="el-GR" altLang="ja-JP" sz="2000" smtClean="0">
                <a:solidFill>
                  <a:srgbClr val="FF5050"/>
                </a:solidFill>
              </a:rPr>
              <a:t>σ</a:t>
            </a:r>
            <a:r>
              <a:rPr lang="en-US" altLang="ja-JP" sz="2000" smtClean="0">
                <a:latin typeface="ＭＳ Ｐゴシック" pitchFamily="50" charset="-128"/>
              </a:rPr>
              <a:t>, </a:t>
            </a:r>
            <a:r>
              <a:rPr lang="en-US" altLang="ja-JP" sz="2000" smtClean="0">
                <a:solidFill>
                  <a:srgbClr val="CC0000"/>
                </a:solidFill>
                <a:latin typeface="ＭＳ Ｐゴシック" pitchFamily="50" charset="-128"/>
              </a:rPr>
              <a:t>&gt; +2 </a:t>
            </a:r>
            <a:r>
              <a:rPr lang="el-GR" altLang="ja-JP" sz="2000" smtClean="0">
                <a:solidFill>
                  <a:srgbClr val="CC0000"/>
                </a:solidFill>
              </a:rPr>
              <a:t>σ</a:t>
            </a:r>
            <a:endParaRPr lang="en-US" altLang="ja-JP" sz="2000" smtClean="0">
              <a:solidFill>
                <a:srgbClr val="CC0000"/>
              </a:solidFill>
            </a:endParaRPr>
          </a:p>
        </p:txBody>
      </p:sp>
      <p:pic>
        <p:nvPicPr>
          <p:cNvPr id="22537" name="Picture 6" descr="RegField_WPZ500"/>
          <p:cNvPicPr>
            <a:picLocks noChangeAspect="1" noChangeArrowheads="1"/>
          </p:cNvPicPr>
          <p:nvPr/>
        </p:nvPicPr>
        <p:blipFill>
          <a:blip r:embed="rId4">
            <a:extLst>
              <a:ext uri="{28A0092B-C50C-407E-A947-70E740481C1C}">
                <a14:useLocalDpi xmlns:a14="http://schemas.microsoft.com/office/drawing/2010/main" val="0"/>
              </a:ext>
            </a:extLst>
          </a:blip>
          <a:srcRect t="74840" r="66380"/>
          <a:stretch>
            <a:fillRect/>
          </a:stretch>
        </p:blipFill>
        <p:spPr bwMode="auto">
          <a:xfrm>
            <a:off x="2051050" y="4024313"/>
            <a:ext cx="24526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8" descr="RegField_WPT850"/>
          <p:cNvPicPr>
            <a:picLocks noChangeAspect="1" noChangeArrowheads="1"/>
          </p:cNvPicPr>
          <p:nvPr/>
        </p:nvPicPr>
        <p:blipFill>
          <a:blip r:embed="rId5">
            <a:extLst>
              <a:ext uri="{28A0092B-C50C-407E-A947-70E740481C1C}">
                <a14:useLocalDpi xmlns:a14="http://schemas.microsoft.com/office/drawing/2010/main" val="0"/>
              </a:ext>
            </a:extLst>
          </a:blip>
          <a:srcRect t="75232" r="66440"/>
          <a:stretch>
            <a:fillRect/>
          </a:stretch>
        </p:blipFill>
        <p:spPr bwMode="auto">
          <a:xfrm>
            <a:off x="5292725" y="4060825"/>
            <a:ext cx="2447925"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テキスト ボックス 7"/>
          <p:cNvSpPr txBox="1">
            <a:spLocks noChangeArrowheads="1"/>
          </p:cNvSpPr>
          <p:nvPr/>
        </p:nvSpPr>
        <p:spPr bwMode="auto">
          <a:xfrm>
            <a:off x="2843213" y="640080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Z500</a:t>
            </a:r>
            <a:endParaRPr lang="ja-JP" altLang="en-US"/>
          </a:p>
        </p:txBody>
      </p:sp>
      <p:sp>
        <p:nvSpPr>
          <p:cNvPr id="22540" name="テキスト ボックス 7"/>
          <p:cNvSpPr txBox="1">
            <a:spLocks noChangeArrowheads="1"/>
          </p:cNvSpPr>
          <p:nvPr/>
        </p:nvSpPr>
        <p:spPr bwMode="auto">
          <a:xfrm>
            <a:off x="6156325" y="640080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T850</a:t>
            </a:r>
            <a:endParaRPr lang="ja-JP" altLang="en-US"/>
          </a:p>
        </p:txBody>
      </p:sp>
      <p:sp>
        <p:nvSpPr>
          <p:cNvPr id="29710" name="AutoShape 14"/>
          <p:cNvSpPr>
            <a:spLocks noChangeArrowheads="1"/>
          </p:cNvSpPr>
          <p:nvPr/>
        </p:nvSpPr>
        <p:spPr bwMode="auto">
          <a:xfrm>
            <a:off x="7451725" y="549275"/>
            <a:ext cx="1152525" cy="4464050"/>
          </a:xfrm>
          <a:prstGeom prst="curvedLeftArrow">
            <a:avLst>
              <a:gd name="adj1" fmla="val 4591"/>
              <a:gd name="adj2" fmla="val 152636"/>
              <a:gd name="adj3" fmla="val 52204"/>
            </a:avLst>
          </a:prstGeom>
          <a:solidFill>
            <a:schemeClr val="tx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ja-JP" altLang="en-US">
              <a:latin typeface="Times New Roman" charset="0"/>
              <a:ea typeface="ＭＳ Ｐゴシック" charset="0"/>
            </a:endParaRPr>
          </a:p>
        </p:txBody>
      </p:sp>
      <p:sp>
        <p:nvSpPr>
          <p:cNvPr id="22542" name="テキスト ボックス 5"/>
          <p:cNvSpPr txBox="1">
            <a:spLocks noChangeArrowheads="1"/>
          </p:cNvSpPr>
          <p:nvPr/>
        </p:nvSpPr>
        <p:spPr bwMode="auto">
          <a:xfrm>
            <a:off x="7596188" y="115888"/>
            <a:ext cx="12779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a:t>+12 mon</a:t>
            </a:r>
          </a:p>
        </p:txBody>
      </p:sp>
    </p:spTree>
    <p:extLst>
      <p:ext uri="{BB962C8B-B14F-4D97-AF65-F5344CB8AC3E}">
        <p14:creationId xmlns:p14="http://schemas.microsoft.com/office/powerpoint/2010/main" val="264219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1131363172"/>
              </p:ext>
            </p:extLst>
          </p:nvPr>
        </p:nvGraphicFramePr>
        <p:xfrm>
          <a:off x="34173" y="404664"/>
          <a:ext cx="8856984" cy="4496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表 6"/>
          <p:cNvGraphicFramePr>
            <a:graphicFrameLocks noGrp="1"/>
          </p:cNvGraphicFramePr>
          <p:nvPr>
            <p:extLst>
              <p:ext uri="{D42A27DB-BD31-4B8C-83A1-F6EECF244321}">
                <p14:modId xmlns:p14="http://schemas.microsoft.com/office/powerpoint/2010/main" val="4028373513"/>
              </p:ext>
            </p:extLst>
          </p:nvPr>
        </p:nvGraphicFramePr>
        <p:xfrm>
          <a:off x="827584" y="5157192"/>
          <a:ext cx="7416825" cy="741680"/>
        </p:xfrm>
        <a:graphic>
          <a:graphicData uri="http://schemas.openxmlformats.org/drawingml/2006/table">
            <a:tbl>
              <a:tblPr firstRow="1" bandRow="1">
                <a:tableStyleId>{5940675A-B579-460E-94D1-54222C63F5DA}</a:tableStyleId>
              </a:tblPr>
              <a:tblGrid>
                <a:gridCol w="2472275"/>
                <a:gridCol w="2472275"/>
                <a:gridCol w="2472275"/>
              </a:tblGrid>
              <a:tr h="370840">
                <a:tc>
                  <a:txBody>
                    <a:bodyPr/>
                    <a:lstStyle/>
                    <a:p>
                      <a:pPr algn="ctr"/>
                      <a:r>
                        <a:rPr lang="en-US" altLang="ja-JP" sz="1600" dirty="0" smtClean="0"/>
                        <a:t>NAO+WP</a:t>
                      </a:r>
                      <a:r>
                        <a:rPr lang="ja-JP" altLang="en-US" sz="1600" dirty="0" smtClean="0"/>
                        <a:t>と</a:t>
                      </a:r>
                      <a:r>
                        <a:rPr lang="en-US" altLang="ja-JP" sz="1600" dirty="0" smtClean="0"/>
                        <a:t>NAO+WP+ENSO</a:t>
                      </a:r>
                      <a:endParaRPr kumimoji="1" lang="ja-JP" altLang="en-US" sz="1600" b="1" dirty="0"/>
                    </a:p>
                  </a:txBody>
                  <a:tcPr/>
                </a:tc>
                <a:tc>
                  <a:txBody>
                    <a:bodyPr/>
                    <a:lstStyle/>
                    <a:p>
                      <a:pPr algn="ctr"/>
                      <a:r>
                        <a:rPr lang="en-US" altLang="ja-JP" sz="1600" dirty="0" smtClean="0"/>
                        <a:t>WP</a:t>
                      </a:r>
                      <a:r>
                        <a:rPr lang="ja-JP" altLang="en-US" sz="1600" dirty="0" smtClean="0"/>
                        <a:t>と</a:t>
                      </a:r>
                      <a:r>
                        <a:rPr lang="en-US" altLang="ja-JP" sz="1600" dirty="0" smtClean="0"/>
                        <a:t>NAO+WP</a:t>
                      </a:r>
                      <a:endParaRPr kumimoji="1" lang="ja-JP" altLang="en-US" sz="1600" b="1" dirty="0"/>
                    </a:p>
                  </a:txBody>
                  <a:tcPr/>
                </a:tc>
                <a:tc>
                  <a:txBody>
                    <a:bodyPr/>
                    <a:lstStyle/>
                    <a:p>
                      <a:pPr algn="ctr"/>
                      <a:r>
                        <a:rPr lang="en-US" altLang="ja-JP" sz="1600" dirty="0" smtClean="0"/>
                        <a:t>WP</a:t>
                      </a:r>
                      <a:r>
                        <a:rPr lang="ja-JP" altLang="en-US" sz="1600" dirty="0" smtClean="0"/>
                        <a:t>と</a:t>
                      </a:r>
                      <a:r>
                        <a:rPr lang="en-US" altLang="ja-JP" sz="1600" dirty="0" smtClean="0"/>
                        <a:t>NAO+WP+ENSO</a:t>
                      </a:r>
                      <a:endParaRPr kumimoji="1" lang="ja-JP" altLang="en-US" sz="1600" b="1" dirty="0"/>
                    </a:p>
                  </a:txBody>
                  <a:tcPr/>
                </a:tc>
              </a:tr>
              <a:tr h="370840">
                <a:tc>
                  <a:txBody>
                    <a:bodyPr/>
                    <a:lstStyle/>
                    <a:p>
                      <a:pPr algn="ctr"/>
                      <a:r>
                        <a:rPr lang="en-US" altLang="ja-JP" sz="1600" dirty="0" smtClean="0"/>
                        <a:t>0.312838238</a:t>
                      </a:r>
                      <a:endParaRPr kumimoji="1" lang="ja-JP" altLang="en-US" sz="1600" b="1" dirty="0"/>
                    </a:p>
                  </a:txBody>
                  <a:tcPr/>
                </a:tc>
                <a:tc>
                  <a:txBody>
                    <a:bodyPr/>
                    <a:lstStyle/>
                    <a:p>
                      <a:pPr algn="ctr"/>
                      <a:r>
                        <a:rPr lang="en-US" altLang="ja-JP" sz="1600" dirty="0" smtClean="0"/>
                        <a:t>0.488411271</a:t>
                      </a:r>
                      <a:endParaRPr kumimoji="1" lang="ja-JP" altLang="en-US" sz="1600" b="1" dirty="0"/>
                    </a:p>
                  </a:txBody>
                  <a:tcPr/>
                </a:tc>
                <a:tc>
                  <a:txBody>
                    <a:bodyPr/>
                    <a:lstStyle/>
                    <a:p>
                      <a:pPr algn="ctr"/>
                      <a:r>
                        <a:rPr lang="en-US" altLang="ja-JP" sz="1600" dirty="0" smtClean="0"/>
                        <a:t>0.632834274</a:t>
                      </a:r>
                      <a:endParaRPr kumimoji="1" lang="ja-JP" altLang="en-US" sz="1600" b="1" dirty="0"/>
                    </a:p>
                  </a:txBody>
                  <a:tcPr/>
                </a:tc>
              </a:tr>
            </a:tbl>
          </a:graphicData>
        </a:graphic>
      </p:graphicFrame>
    </p:spTree>
    <p:extLst>
      <p:ext uri="{BB962C8B-B14F-4D97-AF65-F5344CB8AC3E}">
        <p14:creationId xmlns:p14="http://schemas.microsoft.com/office/powerpoint/2010/main" val="55552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正方形/長方形 1"/>
          <p:cNvSpPr/>
          <p:nvPr/>
        </p:nvSpPr>
        <p:spPr>
          <a:xfrm>
            <a:off x="0" y="31494"/>
            <a:ext cx="1210588" cy="400110"/>
          </a:xfrm>
          <a:prstGeom prst="rect">
            <a:avLst/>
          </a:prstGeom>
        </p:spPr>
        <p:txBody>
          <a:bodyPr wrap="none">
            <a:spAutoFit/>
          </a:bodyPr>
          <a:lstStyle/>
          <a:p>
            <a:r>
              <a:rPr lang="ja-JP" altLang="en-US" sz="2000" dirty="0"/>
              <a:t>発表内容</a:t>
            </a:r>
          </a:p>
        </p:txBody>
      </p:sp>
      <p:sp>
        <p:nvSpPr>
          <p:cNvPr id="3" name="角丸四角形 2"/>
          <p:cNvSpPr/>
          <p:nvPr/>
        </p:nvSpPr>
        <p:spPr>
          <a:xfrm>
            <a:off x="-252536" y="421019"/>
            <a:ext cx="5472608" cy="5565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827584" y="1037821"/>
            <a:ext cx="5406866" cy="2677656"/>
          </a:xfrm>
          <a:prstGeom prst="rect">
            <a:avLst/>
          </a:prstGeom>
          <a:noFill/>
        </p:spPr>
        <p:txBody>
          <a:bodyPr wrap="square" rtlCol="0">
            <a:spAutoFit/>
          </a:bodyPr>
          <a:lstStyle/>
          <a:p>
            <a:pPr marL="285750" indent="-285750">
              <a:buFont typeface="Arial" pitchFamily="34" charset="0"/>
              <a:buChar char="•"/>
            </a:pPr>
            <a:r>
              <a:rPr lang="ja-JP" altLang="en-US" sz="2400" dirty="0"/>
              <a:t>研究</a:t>
            </a:r>
            <a:r>
              <a:rPr lang="ja-JP" altLang="en-US" sz="2400" dirty="0" smtClean="0"/>
              <a:t>背景，目的</a:t>
            </a:r>
            <a:endParaRPr lang="en-US" altLang="ja-JP" sz="2400" dirty="0" smtClean="0"/>
          </a:p>
          <a:p>
            <a:pPr marL="285750" indent="-285750">
              <a:buFont typeface="Arial" pitchFamily="34" charset="0"/>
              <a:buChar char="•"/>
            </a:pPr>
            <a:r>
              <a:rPr kumimoji="1" lang="ja-JP" altLang="en-US" sz="2400" dirty="0"/>
              <a:t>使用</a:t>
            </a:r>
            <a:r>
              <a:rPr kumimoji="1" lang="ja-JP" altLang="en-US" sz="2400" dirty="0" smtClean="0"/>
              <a:t>データ，解析手法</a:t>
            </a:r>
            <a:endParaRPr kumimoji="1" lang="en-US" altLang="ja-JP" sz="2400" dirty="0" smtClean="0"/>
          </a:p>
          <a:p>
            <a:pPr marL="285750" indent="-285750">
              <a:buFont typeface="Arial" pitchFamily="34" charset="0"/>
              <a:buChar char="•"/>
            </a:pPr>
            <a:r>
              <a:rPr lang="ja-JP" altLang="en-US" sz="2400" dirty="0" smtClean="0"/>
              <a:t>結果①　</a:t>
            </a:r>
            <a:r>
              <a:rPr lang="en-US" altLang="ja-JP" sz="2400" dirty="0" smtClean="0"/>
              <a:t>EOF_WP</a:t>
            </a:r>
          </a:p>
          <a:p>
            <a:pPr marL="285750" indent="-285750">
              <a:buFont typeface="Arial" pitchFamily="34" charset="0"/>
              <a:buChar char="•"/>
            </a:pPr>
            <a:r>
              <a:rPr kumimoji="1" lang="ja-JP" altLang="en-US" sz="2400" dirty="0" smtClean="0"/>
              <a:t>結果②　</a:t>
            </a:r>
            <a:r>
              <a:rPr kumimoji="1" lang="en-US" altLang="ja-JP" sz="2400" dirty="0" smtClean="0"/>
              <a:t>EOF_NAO+WP</a:t>
            </a:r>
          </a:p>
          <a:p>
            <a:pPr marL="285750" indent="-285750">
              <a:buFont typeface="Arial" pitchFamily="34" charset="0"/>
              <a:buChar char="•"/>
            </a:pPr>
            <a:r>
              <a:rPr lang="ja-JP" altLang="en-US" sz="2400" dirty="0" smtClean="0"/>
              <a:t>結果③　</a:t>
            </a:r>
            <a:r>
              <a:rPr lang="en-US" altLang="ja-JP" sz="2400" dirty="0" smtClean="0"/>
              <a:t>EOF_NAO+WP+ENSO</a:t>
            </a:r>
          </a:p>
          <a:p>
            <a:pPr marL="285750" indent="-285750">
              <a:buFont typeface="Arial" pitchFamily="34" charset="0"/>
              <a:buChar char="•"/>
            </a:pPr>
            <a:r>
              <a:rPr kumimoji="1" lang="ja-JP" altLang="en-US" sz="2400" dirty="0" smtClean="0"/>
              <a:t>まとめ</a:t>
            </a:r>
            <a:endParaRPr kumimoji="1" lang="en-US" altLang="ja-JP" sz="2400" dirty="0" smtClean="0"/>
          </a:p>
          <a:p>
            <a:pPr marL="285750" indent="-285750">
              <a:buFont typeface="Arial" pitchFamily="34" charset="0"/>
              <a:buChar char="•"/>
            </a:pPr>
            <a:r>
              <a:rPr lang="ja-JP" altLang="en-US" sz="2400" dirty="0"/>
              <a:t>引用文献</a:t>
            </a:r>
            <a:endParaRPr kumimoji="1" lang="ja-JP" altLang="en-US" sz="2400" dirty="0"/>
          </a:p>
        </p:txBody>
      </p:sp>
      <p:sp>
        <p:nvSpPr>
          <p:cNvPr id="5"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25</a:t>
            </a:fld>
            <a:endParaRPr kumimoji="1" lang="ja-JP" altLang="en-US" sz="1600" b="1" dirty="0">
              <a:solidFill>
                <a:schemeClr val="tx1"/>
              </a:solidFill>
            </a:endParaRPr>
          </a:p>
        </p:txBody>
      </p:sp>
    </p:spTree>
    <p:extLst>
      <p:ext uri="{BB962C8B-B14F-4D97-AF65-F5344CB8AC3E}">
        <p14:creationId xmlns:p14="http://schemas.microsoft.com/office/powerpoint/2010/main" val="37007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899592" y="3861048"/>
            <a:ext cx="7272808" cy="2882656"/>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4" name="正方形/長方形 13"/>
          <p:cNvSpPr/>
          <p:nvPr/>
        </p:nvSpPr>
        <p:spPr>
          <a:xfrm>
            <a:off x="-336106" y="812922"/>
            <a:ext cx="9793088" cy="1656184"/>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角丸四角形 20"/>
          <p:cNvSpPr/>
          <p:nvPr/>
        </p:nvSpPr>
        <p:spPr>
          <a:xfrm>
            <a:off x="7278035" y="1055069"/>
            <a:ext cx="1507601" cy="1257655"/>
          </a:xfrm>
          <a:prstGeom prst="roundRect">
            <a:avLst>
              <a:gd name="adj" fmla="val 33832"/>
            </a:avLst>
          </a:prstGeom>
          <a:solidFill>
            <a:schemeClr val="accent6">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itchFamily="18" charset="0"/>
              <a:cs typeface="Times New Roman" pitchFamily="18" charset="0"/>
            </a:endParaRPr>
          </a:p>
        </p:txBody>
      </p:sp>
      <p:sp>
        <p:nvSpPr>
          <p:cNvPr id="20" name="角丸四角形 19"/>
          <p:cNvSpPr/>
          <p:nvPr/>
        </p:nvSpPr>
        <p:spPr>
          <a:xfrm>
            <a:off x="5173600" y="1055070"/>
            <a:ext cx="1794417" cy="1257655"/>
          </a:xfrm>
          <a:prstGeom prst="roundRect">
            <a:avLst>
              <a:gd name="adj" fmla="val 33832"/>
            </a:avLst>
          </a:prstGeom>
          <a:solidFill>
            <a:schemeClr val="accent6">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itchFamily="18" charset="0"/>
              <a:cs typeface="Times New Roman" pitchFamily="18" charset="0"/>
            </a:endParaRPr>
          </a:p>
        </p:txBody>
      </p:sp>
      <p:sp>
        <p:nvSpPr>
          <p:cNvPr id="19" name="角丸四角形 18"/>
          <p:cNvSpPr/>
          <p:nvPr/>
        </p:nvSpPr>
        <p:spPr>
          <a:xfrm>
            <a:off x="3128379" y="1057608"/>
            <a:ext cx="1656184" cy="1257655"/>
          </a:xfrm>
          <a:prstGeom prst="roundRect">
            <a:avLst>
              <a:gd name="adj" fmla="val 33832"/>
            </a:avLst>
          </a:prstGeom>
          <a:solidFill>
            <a:schemeClr val="accent6">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itchFamily="18" charset="0"/>
              <a:cs typeface="Times New Roman" pitchFamily="18" charset="0"/>
            </a:endParaRPr>
          </a:p>
        </p:txBody>
      </p:sp>
      <p:sp>
        <p:nvSpPr>
          <p:cNvPr id="17" name="角丸四角形 16"/>
          <p:cNvSpPr/>
          <p:nvPr/>
        </p:nvSpPr>
        <p:spPr>
          <a:xfrm>
            <a:off x="312483" y="1055072"/>
            <a:ext cx="2390144" cy="1257655"/>
          </a:xfrm>
          <a:prstGeom prst="roundRect">
            <a:avLst>
              <a:gd name="adj" fmla="val 33832"/>
            </a:avLst>
          </a:prstGeom>
          <a:solidFill>
            <a:schemeClr val="accent6">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Times New Roman" pitchFamily="18" charset="0"/>
              <a:cs typeface="Times New Roman" pitchFamily="18" charset="0"/>
            </a:endParaRPr>
          </a:p>
        </p:txBody>
      </p:sp>
      <p:sp>
        <p:nvSpPr>
          <p:cNvPr id="2" name="角丸四角形 1"/>
          <p:cNvSpPr/>
          <p:nvPr/>
        </p:nvSpPr>
        <p:spPr>
          <a:xfrm>
            <a:off x="-252536" y="421019"/>
            <a:ext cx="5472608" cy="55653"/>
          </a:xfrm>
          <a:prstGeom prst="roundRect">
            <a:avLst/>
          </a:prstGeom>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3" name="正方形/長方形 2"/>
          <p:cNvSpPr/>
          <p:nvPr/>
        </p:nvSpPr>
        <p:spPr>
          <a:xfrm>
            <a:off x="0" y="31494"/>
            <a:ext cx="2542684" cy="400110"/>
          </a:xfrm>
          <a:prstGeom prst="rect">
            <a:avLst/>
          </a:prstGeom>
        </p:spPr>
        <p:txBody>
          <a:bodyPr wrap="none">
            <a:spAutoFit/>
          </a:bodyPr>
          <a:lstStyle/>
          <a:p>
            <a:r>
              <a:rPr lang="ja-JP" altLang="en-US" sz="2000" dirty="0">
                <a:latin typeface="Times New Roman" pitchFamily="18" charset="0"/>
                <a:cs typeface="Times New Roman" pitchFamily="18" charset="0"/>
              </a:rPr>
              <a:t>使用</a:t>
            </a:r>
            <a:r>
              <a:rPr lang="ja-JP" altLang="en-US" sz="2000" dirty="0" smtClean="0">
                <a:latin typeface="Times New Roman" pitchFamily="18" charset="0"/>
                <a:cs typeface="Times New Roman" pitchFamily="18" charset="0"/>
              </a:rPr>
              <a:t>データ・解析手法</a:t>
            </a:r>
            <a:endParaRPr lang="ja-JP" altLang="en-US" sz="2000" dirty="0">
              <a:latin typeface="Times New Roman" pitchFamily="18" charset="0"/>
              <a:cs typeface="Times New Roman" pitchFamily="18" charset="0"/>
            </a:endParaRPr>
          </a:p>
        </p:txBody>
      </p:sp>
      <p:sp>
        <p:nvSpPr>
          <p:cNvPr id="4" name="正方形/長方形 3"/>
          <p:cNvSpPr/>
          <p:nvPr/>
        </p:nvSpPr>
        <p:spPr>
          <a:xfrm>
            <a:off x="3106983" y="628835"/>
            <a:ext cx="2922595" cy="400110"/>
          </a:xfrm>
          <a:prstGeom prst="rect">
            <a:avLst/>
          </a:prstGeom>
          <a:solidFill>
            <a:schemeClr val="bg1"/>
          </a:solidFill>
        </p:spPr>
        <p:txBody>
          <a:bodyPr wrap="none">
            <a:spAutoFit/>
          </a:bodyPr>
          <a:lstStyle/>
          <a:p>
            <a:r>
              <a:rPr lang="en-US" altLang="ja-JP" sz="2000" dirty="0">
                <a:latin typeface="Times New Roman" pitchFamily="18" charset="0"/>
                <a:cs typeface="Times New Roman" pitchFamily="18" charset="0"/>
              </a:rPr>
              <a:t>1960</a:t>
            </a:r>
            <a:r>
              <a:rPr lang="ja-JP" altLang="en-US" sz="2000" dirty="0">
                <a:latin typeface="Times New Roman" pitchFamily="18" charset="0"/>
                <a:cs typeface="Times New Roman" pitchFamily="18" charset="0"/>
              </a:rPr>
              <a:t>年～</a:t>
            </a:r>
            <a:r>
              <a:rPr lang="en-US" altLang="ja-JP" sz="2000" dirty="0">
                <a:latin typeface="Times New Roman" pitchFamily="18" charset="0"/>
                <a:cs typeface="Times New Roman" pitchFamily="18" charset="0"/>
              </a:rPr>
              <a:t>2010</a:t>
            </a:r>
            <a:r>
              <a:rPr lang="ja-JP" altLang="en-US" sz="2000" dirty="0">
                <a:latin typeface="Times New Roman" pitchFamily="18" charset="0"/>
                <a:cs typeface="Times New Roman" pitchFamily="18" charset="0"/>
              </a:rPr>
              <a:t>年</a:t>
            </a:r>
            <a:r>
              <a:rPr lang="en-US" altLang="ja-JP" sz="2000" dirty="0">
                <a:latin typeface="Times New Roman" pitchFamily="18" charset="0"/>
                <a:cs typeface="Times New Roman" pitchFamily="18" charset="0"/>
              </a:rPr>
              <a:t>(51</a:t>
            </a:r>
            <a:r>
              <a:rPr lang="ja-JP" altLang="en-US" sz="2000" dirty="0">
                <a:latin typeface="Times New Roman" pitchFamily="18" charset="0"/>
                <a:cs typeface="Times New Roman" pitchFamily="18" charset="0"/>
              </a:rPr>
              <a:t>年間</a:t>
            </a:r>
            <a:r>
              <a:rPr lang="en-US" altLang="ja-JP" sz="2000" dirty="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sp>
        <p:nvSpPr>
          <p:cNvPr id="5" name="正方形/長方形 4"/>
          <p:cNvSpPr/>
          <p:nvPr/>
        </p:nvSpPr>
        <p:spPr>
          <a:xfrm>
            <a:off x="60963" y="1086271"/>
            <a:ext cx="2915816" cy="1200329"/>
          </a:xfrm>
          <a:prstGeom prst="rect">
            <a:avLst/>
          </a:prstGeom>
        </p:spPr>
        <p:txBody>
          <a:bodyPr wrap="square">
            <a:spAutoFit/>
          </a:bodyPr>
          <a:lstStyle/>
          <a:p>
            <a:pPr algn="ctr"/>
            <a:r>
              <a:rPr lang="en-US" altLang="ja-JP" b="1" dirty="0">
                <a:latin typeface="Times New Roman" pitchFamily="18" charset="0"/>
                <a:cs typeface="Times New Roman" pitchFamily="18" charset="0"/>
              </a:rPr>
              <a:t>NCEP/NCAR</a:t>
            </a:r>
            <a:r>
              <a:rPr lang="ja-JP" altLang="en-US" b="1" dirty="0">
                <a:latin typeface="Times New Roman" pitchFamily="18" charset="0"/>
                <a:cs typeface="Times New Roman" pitchFamily="18" charset="0"/>
              </a:rPr>
              <a:t>再解析</a:t>
            </a:r>
            <a:r>
              <a:rPr lang="ja-JP" altLang="en-US" b="1" dirty="0" smtClean="0">
                <a:latin typeface="Times New Roman" pitchFamily="18" charset="0"/>
                <a:cs typeface="Times New Roman" pitchFamily="18" charset="0"/>
              </a:rPr>
              <a:t>データ</a:t>
            </a:r>
            <a:endParaRPr lang="en-US" altLang="ja-JP" b="1"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ジオポテンシャル高度</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気温</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南北風・東西風</a:t>
            </a:r>
            <a:endParaRPr lang="en-US" altLang="ja-JP" dirty="0" smtClean="0">
              <a:latin typeface="Times New Roman" pitchFamily="18" charset="0"/>
              <a:cs typeface="Times New Roman" pitchFamily="18" charset="0"/>
            </a:endParaRPr>
          </a:p>
        </p:txBody>
      </p:sp>
      <p:sp>
        <p:nvSpPr>
          <p:cNvPr id="6" name="正方形/長方形 5"/>
          <p:cNvSpPr/>
          <p:nvPr/>
        </p:nvSpPr>
        <p:spPr>
          <a:xfrm>
            <a:off x="5132390" y="1360729"/>
            <a:ext cx="1887882" cy="646331"/>
          </a:xfrm>
          <a:prstGeom prst="rect">
            <a:avLst/>
          </a:prstGeom>
        </p:spPr>
        <p:txBody>
          <a:bodyPr wrap="square">
            <a:spAutoFit/>
          </a:bodyPr>
          <a:lstStyle/>
          <a:p>
            <a:pPr algn="ctr"/>
            <a:r>
              <a:rPr lang="en-US" altLang="ja-JP" b="1" dirty="0">
                <a:latin typeface="Times New Roman" pitchFamily="18" charset="0"/>
                <a:cs typeface="Times New Roman" pitchFamily="18" charset="0"/>
              </a:rPr>
              <a:t>ERSST_v3</a:t>
            </a:r>
            <a:r>
              <a:rPr lang="ja-JP" altLang="en-US" b="1" dirty="0">
                <a:latin typeface="Times New Roman" pitchFamily="18" charset="0"/>
                <a:cs typeface="Times New Roman" pitchFamily="18" charset="0"/>
              </a:rPr>
              <a:t>データ</a:t>
            </a:r>
            <a:endParaRPr lang="en-US" altLang="ja-JP" b="1" dirty="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海面水温</a:t>
            </a:r>
            <a:endParaRPr lang="en-US" altLang="ja-JP" dirty="0">
              <a:latin typeface="Times New Roman" pitchFamily="18" charset="0"/>
              <a:cs typeface="Times New Roman" pitchFamily="18" charset="0"/>
            </a:endParaRPr>
          </a:p>
        </p:txBody>
      </p:sp>
      <p:sp>
        <p:nvSpPr>
          <p:cNvPr id="7" name="正方形/長方形 6"/>
          <p:cNvSpPr/>
          <p:nvPr/>
        </p:nvSpPr>
        <p:spPr>
          <a:xfrm>
            <a:off x="3063293" y="1360733"/>
            <a:ext cx="1796739" cy="646331"/>
          </a:xfrm>
          <a:prstGeom prst="rect">
            <a:avLst/>
          </a:prstGeom>
        </p:spPr>
        <p:txBody>
          <a:bodyPr wrap="square">
            <a:spAutoFit/>
          </a:bodyPr>
          <a:lstStyle/>
          <a:p>
            <a:pPr algn="ctr"/>
            <a:r>
              <a:rPr lang="en-US" altLang="ja-JP" b="1" dirty="0" err="1">
                <a:latin typeface="Times New Roman" pitchFamily="18" charset="0"/>
                <a:cs typeface="Times New Roman" pitchFamily="18" charset="0"/>
              </a:rPr>
              <a:t>HadISST</a:t>
            </a:r>
            <a:r>
              <a:rPr lang="ja-JP" altLang="en-US" b="1" dirty="0">
                <a:latin typeface="Times New Roman" pitchFamily="18" charset="0"/>
                <a:cs typeface="Times New Roman" pitchFamily="18" charset="0"/>
              </a:rPr>
              <a:t>データ</a:t>
            </a:r>
            <a:endParaRPr lang="en-US" altLang="ja-JP" b="1" dirty="0">
              <a:latin typeface="Times New Roman" pitchFamily="18" charset="0"/>
              <a:cs typeface="Times New Roman" pitchFamily="18" charset="0"/>
            </a:endParaRPr>
          </a:p>
          <a:p>
            <a:pPr algn="ctr"/>
            <a:r>
              <a:rPr lang="ja-JP" altLang="en-US" dirty="0">
                <a:latin typeface="Times New Roman" pitchFamily="18" charset="0"/>
                <a:cs typeface="Times New Roman" pitchFamily="18" charset="0"/>
              </a:rPr>
              <a:t>海氷密接度</a:t>
            </a:r>
            <a:endParaRPr lang="en-US" altLang="ja-JP" dirty="0">
              <a:latin typeface="Times New Roman" pitchFamily="18" charset="0"/>
              <a:cs typeface="Times New Roman" pitchFamily="18" charset="0"/>
            </a:endParaRPr>
          </a:p>
        </p:txBody>
      </p:sp>
      <p:sp>
        <p:nvSpPr>
          <p:cNvPr id="8" name="正方形/長方形 7"/>
          <p:cNvSpPr/>
          <p:nvPr/>
        </p:nvSpPr>
        <p:spPr>
          <a:xfrm>
            <a:off x="7254552" y="1363270"/>
            <a:ext cx="1565920" cy="646331"/>
          </a:xfrm>
          <a:prstGeom prst="rect">
            <a:avLst/>
          </a:prstGeom>
        </p:spPr>
        <p:txBody>
          <a:bodyPr wrap="square">
            <a:spAutoFit/>
          </a:bodyPr>
          <a:lstStyle/>
          <a:p>
            <a:pPr algn="ctr"/>
            <a:r>
              <a:rPr lang="en-US" altLang="ja-JP" b="1" dirty="0">
                <a:latin typeface="Times New Roman" pitchFamily="18" charset="0"/>
                <a:cs typeface="Times New Roman" pitchFamily="18" charset="0"/>
              </a:rPr>
              <a:t>JCDAS</a:t>
            </a:r>
            <a:r>
              <a:rPr lang="ja-JP" altLang="en-US" b="1" dirty="0">
                <a:latin typeface="Times New Roman" pitchFamily="18" charset="0"/>
                <a:cs typeface="Times New Roman" pitchFamily="18" charset="0"/>
              </a:rPr>
              <a:t>データ</a:t>
            </a:r>
            <a:endParaRPr lang="en-US" altLang="ja-JP" b="1" dirty="0">
              <a:latin typeface="Times New Roman" pitchFamily="18" charset="0"/>
              <a:cs typeface="Times New Roman" pitchFamily="18" charset="0"/>
            </a:endParaRPr>
          </a:p>
          <a:p>
            <a:pPr algn="ctr"/>
            <a:r>
              <a:rPr lang="ja-JP" altLang="en-US" dirty="0">
                <a:latin typeface="Times New Roman" pitchFamily="18" charset="0"/>
                <a:cs typeface="Times New Roman" pitchFamily="18" charset="0"/>
              </a:rPr>
              <a:t>積雪深</a:t>
            </a:r>
            <a:endParaRPr lang="en-US" altLang="ja-JP" dirty="0">
              <a:latin typeface="Times New Roman" pitchFamily="18" charset="0"/>
              <a:cs typeface="Times New Roman" pitchFamily="18" charset="0"/>
            </a:endParaRPr>
          </a:p>
        </p:txBody>
      </p:sp>
      <p:sp>
        <p:nvSpPr>
          <p:cNvPr id="9" name="角丸四角形 8"/>
          <p:cNvSpPr/>
          <p:nvPr/>
        </p:nvSpPr>
        <p:spPr>
          <a:xfrm>
            <a:off x="6418627" y="2712950"/>
            <a:ext cx="1412956" cy="927073"/>
          </a:xfrm>
          <a:prstGeom prst="roundRect">
            <a:avLst/>
          </a:prstGeom>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b="1" dirty="0" smtClean="0">
                <a:latin typeface="Times New Roman" pitchFamily="18" charset="0"/>
                <a:cs typeface="Times New Roman" pitchFamily="18" charset="0"/>
              </a:rPr>
              <a:t>冬季</a:t>
            </a:r>
            <a:endParaRPr kumimoji="1" lang="en-US" altLang="ja-JP" sz="2400" b="1" dirty="0" smtClean="0">
              <a:latin typeface="Times New Roman" pitchFamily="18" charset="0"/>
              <a:cs typeface="Times New Roman" pitchFamily="18" charset="0"/>
            </a:endParaRPr>
          </a:p>
          <a:p>
            <a:pPr algn="ctr"/>
            <a:r>
              <a:rPr lang="en-US" altLang="ja-JP" sz="2400" b="1" dirty="0">
                <a:latin typeface="Times New Roman" pitchFamily="18" charset="0"/>
                <a:cs typeface="Times New Roman" pitchFamily="18" charset="0"/>
              </a:rPr>
              <a:t>WP</a:t>
            </a:r>
            <a:endParaRPr kumimoji="1" lang="ja-JP" altLang="en-US" sz="2400" b="1" dirty="0">
              <a:latin typeface="Times New Roman" pitchFamily="18" charset="0"/>
              <a:cs typeface="Times New Roman" pitchFamily="18" charset="0"/>
            </a:endParaRPr>
          </a:p>
        </p:txBody>
      </p:sp>
      <p:sp>
        <p:nvSpPr>
          <p:cNvPr id="10" name="角丸四角形 9"/>
          <p:cNvSpPr/>
          <p:nvPr/>
        </p:nvSpPr>
        <p:spPr>
          <a:xfrm>
            <a:off x="3876941" y="2708920"/>
            <a:ext cx="1412956" cy="927073"/>
          </a:xfrm>
          <a:prstGeom prst="roundRect">
            <a:avLst/>
          </a:prstGeom>
          <a:solidFill>
            <a:schemeClr val="accent3">
              <a:lumMod val="60000"/>
              <a:lumOff val="40000"/>
            </a:schemeClr>
          </a:solidFill>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2400" b="1" dirty="0" smtClean="0">
                <a:latin typeface="Times New Roman" pitchFamily="18" charset="0"/>
                <a:cs typeface="Times New Roman" pitchFamily="18" charset="0"/>
              </a:rPr>
              <a:t>春</a:t>
            </a:r>
            <a:r>
              <a:rPr lang="ja-JP" altLang="en-US" sz="2400" b="1" dirty="0">
                <a:latin typeface="Times New Roman" pitchFamily="18" charset="0"/>
                <a:cs typeface="Times New Roman" pitchFamily="18" charset="0"/>
              </a:rPr>
              <a:t>・</a:t>
            </a:r>
            <a:r>
              <a:rPr lang="ja-JP" altLang="en-US" sz="2400" b="1" dirty="0" smtClean="0">
                <a:latin typeface="Times New Roman" pitchFamily="18" charset="0"/>
                <a:cs typeface="Times New Roman" pitchFamily="18" charset="0"/>
              </a:rPr>
              <a:t>夏季</a:t>
            </a:r>
            <a:endParaRPr kumimoji="1" lang="en-US" altLang="ja-JP" sz="2400" b="1" dirty="0" smtClean="0">
              <a:latin typeface="Times New Roman" pitchFamily="18" charset="0"/>
              <a:cs typeface="Times New Roman" pitchFamily="18" charset="0"/>
            </a:endParaRPr>
          </a:p>
          <a:p>
            <a:pPr algn="ctr"/>
            <a:r>
              <a:rPr lang="ja-JP" altLang="en-US" sz="2400" b="1" dirty="0">
                <a:latin typeface="Times New Roman" pitchFamily="18" charset="0"/>
                <a:cs typeface="Times New Roman" pitchFamily="18" charset="0"/>
              </a:rPr>
              <a:t>海氷</a:t>
            </a:r>
            <a:endParaRPr kumimoji="1" lang="ja-JP" altLang="en-US" sz="2400" b="1" dirty="0">
              <a:latin typeface="Times New Roman" pitchFamily="18" charset="0"/>
              <a:cs typeface="Times New Roman" pitchFamily="18" charset="0"/>
            </a:endParaRPr>
          </a:p>
        </p:txBody>
      </p:sp>
      <p:sp>
        <p:nvSpPr>
          <p:cNvPr id="11" name="角丸四角形 10"/>
          <p:cNvSpPr/>
          <p:nvPr/>
        </p:nvSpPr>
        <p:spPr>
          <a:xfrm>
            <a:off x="1313873" y="2717951"/>
            <a:ext cx="1385919" cy="927073"/>
          </a:xfrm>
          <a:prstGeom prst="roundRect">
            <a:avLst/>
          </a:prstGeom>
          <a:solidFill>
            <a:schemeClr val="accent2">
              <a:lumMod val="40000"/>
              <a:lumOff val="60000"/>
            </a:schemeClr>
          </a:solidFill>
          <a:effectLst>
            <a:outerShdw blurRad="40000" dist="20000" dir="5400000" rotWithShape="0">
              <a:srgbClr val="000000">
                <a:alpha val="38000"/>
              </a:srgbClr>
            </a:outerShdw>
            <a:softEdge rad="31750"/>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2400" b="1" dirty="0" smtClean="0">
                <a:latin typeface="Times New Roman" pitchFamily="18" charset="0"/>
                <a:cs typeface="Times New Roman" pitchFamily="18" charset="0"/>
              </a:rPr>
              <a:t>前冬季</a:t>
            </a:r>
            <a:endParaRPr kumimoji="1" lang="en-US" altLang="ja-JP" sz="2400" b="1" dirty="0" smtClean="0">
              <a:latin typeface="Times New Roman" pitchFamily="18" charset="0"/>
              <a:cs typeface="Times New Roman" pitchFamily="18" charset="0"/>
            </a:endParaRPr>
          </a:p>
          <a:p>
            <a:pPr algn="ctr"/>
            <a:r>
              <a:rPr lang="en-US" altLang="ja-JP" sz="2400" b="1" dirty="0">
                <a:latin typeface="Times New Roman" pitchFamily="18" charset="0"/>
                <a:cs typeface="Times New Roman" pitchFamily="18" charset="0"/>
              </a:rPr>
              <a:t>NAO</a:t>
            </a:r>
            <a:endParaRPr kumimoji="1" lang="ja-JP" altLang="en-US" sz="2400" b="1" dirty="0">
              <a:latin typeface="Times New Roman" pitchFamily="18" charset="0"/>
              <a:cs typeface="Times New Roman" pitchFamily="18" charset="0"/>
            </a:endParaRPr>
          </a:p>
        </p:txBody>
      </p:sp>
      <p:sp>
        <p:nvSpPr>
          <p:cNvPr id="12" name="左矢印 11"/>
          <p:cNvSpPr/>
          <p:nvPr/>
        </p:nvSpPr>
        <p:spPr>
          <a:xfrm>
            <a:off x="5436096" y="2924944"/>
            <a:ext cx="885502" cy="50405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3" name="左矢印 12"/>
          <p:cNvSpPr/>
          <p:nvPr/>
        </p:nvSpPr>
        <p:spPr>
          <a:xfrm>
            <a:off x="2843808" y="2924944"/>
            <a:ext cx="885502" cy="504056"/>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5" name="正方形/長方形 14"/>
          <p:cNvSpPr/>
          <p:nvPr/>
        </p:nvSpPr>
        <p:spPr>
          <a:xfrm>
            <a:off x="1409503" y="3880802"/>
            <a:ext cx="6324994" cy="2862322"/>
          </a:xfrm>
          <a:prstGeom prst="rect">
            <a:avLst/>
          </a:prstGeom>
        </p:spPr>
        <p:txBody>
          <a:bodyPr wrap="square">
            <a:spAutoFit/>
          </a:bodyPr>
          <a:lstStyle/>
          <a:p>
            <a:pPr algn="ctr"/>
            <a:r>
              <a:rPr lang="ja-JP" altLang="en-US" sz="2000" dirty="0" smtClean="0">
                <a:latin typeface="Times New Roman" pitchFamily="18" charset="0"/>
                <a:cs typeface="Times New Roman" pitchFamily="18" charset="0"/>
              </a:rPr>
              <a:t>冬季</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と前冬季</a:t>
            </a:r>
            <a:r>
              <a:rPr lang="en-US" altLang="ja-JP" sz="2000" dirty="0">
                <a:latin typeface="Times New Roman" pitchFamily="18" charset="0"/>
                <a:cs typeface="Times New Roman" pitchFamily="18" charset="0"/>
              </a:rPr>
              <a:t>NAO</a:t>
            </a:r>
            <a:r>
              <a:rPr lang="ja-JP" altLang="en-US" sz="2000" dirty="0" smtClean="0">
                <a:latin typeface="Times New Roman" pitchFamily="18" charset="0"/>
                <a:cs typeface="Times New Roman" pitchFamily="18" charset="0"/>
              </a:rPr>
              <a:t>が</a:t>
            </a:r>
            <a:r>
              <a:rPr lang="ja-JP" altLang="en-US" sz="2000" dirty="0">
                <a:latin typeface="Times New Roman" pitchFamily="18" charset="0"/>
                <a:cs typeface="Times New Roman" pitchFamily="18" charset="0"/>
              </a:rPr>
              <a:t>実際に関連するの</a:t>
            </a:r>
            <a:r>
              <a:rPr lang="ja-JP" altLang="en-US" sz="2000" dirty="0" smtClean="0">
                <a:latin typeface="Times New Roman" pitchFamily="18" charset="0"/>
                <a:cs typeface="Times New Roman" pitchFamily="18" charset="0"/>
              </a:rPr>
              <a:t>か</a:t>
            </a:r>
            <a:endParaRPr lang="en-US" altLang="ja-JP" sz="2000" dirty="0" smtClean="0">
              <a:latin typeface="Times New Roman" pitchFamily="18" charset="0"/>
              <a:cs typeface="Times New Roman" pitchFamily="18" charset="0"/>
            </a:endParaRPr>
          </a:p>
          <a:p>
            <a:pPr algn="ctr"/>
            <a:r>
              <a:rPr lang="ja-JP" altLang="en-US" sz="2000" dirty="0" smtClean="0">
                <a:latin typeface="Times New Roman" pitchFamily="18" charset="0"/>
                <a:cs typeface="Times New Roman" pitchFamily="18" charset="0"/>
              </a:rPr>
              <a:t>春・夏季の北極海の海氷変動を介して影響が及ぶのか</a:t>
            </a:r>
            <a:endParaRPr lang="en-US" altLang="ja-JP" sz="2000" dirty="0" smtClean="0">
              <a:latin typeface="Times New Roman" pitchFamily="18" charset="0"/>
              <a:cs typeface="Times New Roman" pitchFamily="18" charset="0"/>
            </a:endParaRPr>
          </a:p>
          <a:p>
            <a:pPr algn="ctr"/>
            <a:endParaRPr lang="en-US" altLang="ja-JP" sz="2000" dirty="0" smtClean="0">
              <a:latin typeface="Times New Roman" pitchFamily="18" charset="0"/>
              <a:cs typeface="Times New Roman" pitchFamily="18" charset="0"/>
            </a:endParaRPr>
          </a:p>
          <a:p>
            <a:pPr algn="ctr"/>
            <a:endParaRPr lang="en-US" altLang="ja-JP" sz="2000" dirty="0" smtClean="0">
              <a:latin typeface="Times New Roman" pitchFamily="18" charset="0"/>
              <a:cs typeface="Times New Roman" pitchFamily="18" charset="0"/>
            </a:endParaRPr>
          </a:p>
          <a:p>
            <a:pPr algn="ctr"/>
            <a:endParaRPr lang="en-US" altLang="ja-JP" sz="2000" dirty="0" smtClean="0">
              <a:latin typeface="Times New Roman" pitchFamily="18" charset="0"/>
              <a:cs typeface="Times New Roman" pitchFamily="18" charset="0"/>
            </a:endParaRPr>
          </a:p>
          <a:p>
            <a:pPr algn="ctr"/>
            <a:endParaRPr lang="en-US" altLang="ja-JP" sz="2000" dirty="0" smtClean="0">
              <a:latin typeface="Times New Roman" pitchFamily="18" charset="0"/>
              <a:cs typeface="Times New Roman" pitchFamily="18" charset="0"/>
            </a:endParaRPr>
          </a:p>
          <a:p>
            <a:pPr algn="ctr"/>
            <a:r>
              <a:rPr lang="en-US" altLang="ja-JP" sz="2000" dirty="0" smtClean="0">
                <a:latin typeface="Times New Roman" pitchFamily="18" charset="0"/>
                <a:cs typeface="Times New Roman" pitchFamily="18" charset="0"/>
              </a:rPr>
              <a:t>3</a:t>
            </a:r>
            <a:r>
              <a:rPr lang="ja-JP" altLang="en-US" sz="2000" dirty="0" smtClean="0">
                <a:latin typeface="Times New Roman" pitchFamily="18" charset="0"/>
                <a:cs typeface="Times New Roman" pitchFamily="18" charset="0"/>
              </a:rPr>
              <a:t>年・</a:t>
            </a:r>
            <a:r>
              <a:rPr lang="en-US" altLang="ja-JP" sz="2000" dirty="0" smtClean="0">
                <a:latin typeface="Times New Roman" pitchFamily="18" charset="0"/>
                <a:cs typeface="Times New Roman" pitchFamily="18" charset="0"/>
              </a:rPr>
              <a:t>5</a:t>
            </a:r>
            <a:r>
              <a:rPr lang="ja-JP" altLang="en-US" sz="2000" dirty="0" smtClean="0">
                <a:latin typeface="Times New Roman" pitchFamily="18" charset="0"/>
                <a:cs typeface="Times New Roman" pitchFamily="18" charset="0"/>
              </a:rPr>
              <a:t>年・</a:t>
            </a:r>
            <a:r>
              <a:rPr lang="en-US" altLang="ja-JP" sz="2000" dirty="0" smtClean="0">
                <a:latin typeface="Times New Roman" pitchFamily="18" charset="0"/>
                <a:cs typeface="Times New Roman" pitchFamily="18" charset="0"/>
              </a:rPr>
              <a:t>7</a:t>
            </a:r>
            <a:r>
              <a:rPr lang="ja-JP" altLang="en-US" sz="2000" dirty="0">
                <a:latin typeface="Times New Roman" pitchFamily="18" charset="0"/>
                <a:cs typeface="Times New Roman" pitchFamily="18" charset="0"/>
              </a:rPr>
              <a:t>年</a:t>
            </a:r>
            <a:r>
              <a:rPr lang="ja-JP" altLang="en-US" sz="2000" dirty="0" smtClean="0">
                <a:latin typeface="Times New Roman" pitchFamily="18" charset="0"/>
                <a:cs typeface="Times New Roman" pitchFamily="18" charset="0"/>
              </a:rPr>
              <a:t>のローパス</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ハイパスフィルターを用いて</a:t>
            </a:r>
            <a:endParaRPr lang="en-US" altLang="ja-JP" sz="2000" dirty="0" smtClean="0">
              <a:latin typeface="Times New Roman" pitchFamily="18" charset="0"/>
              <a:cs typeface="Times New Roman" pitchFamily="18" charset="0"/>
            </a:endParaRPr>
          </a:p>
          <a:p>
            <a:pPr algn="ctr"/>
            <a:r>
              <a:rPr lang="ja-JP" altLang="en-US" sz="2000" dirty="0" smtClean="0">
                <a:latin typeface="Times New Roman" pitchFamily="18" charset="0"/>
                <a:cs typeface="Times New Roman" pitchFamily="18" charset="0"/>
              </a:rPr>
              <a:t>長周期</a:t>
            </a:r>
            <a:r>
              <a:rPr lang="ja-JP" altLang="en-US" sz="2000" dirty="0">
                <a:latin typeface="Times New Roman" pitchFamily="18" charset="0"/>
                <a:cs typeface="Times New Roman" pitchFamily="18" charset="0"/>
              </a:rPr>
              <a:t>・短周期</a:t>
            </a:r>
            <a:r>
              <a:rPr lang="ja-JP" altLang="en-US" sz="2000" dirty="0" smtClean="0">
                <a:latin typeface="Times New Roman" pitchFamily="18" charset="0"/>
                <a:cs typeface="Times New Roman" pitchFamily="18" charset="0"/>
              </a:rPr>
              <a:t>変動に分け，</a:t>
            </a:r>
            <a:endParaRPr lang="en-US" altLang="ja-JP" sz="2000" dirty="0">
              <a:latin typeface="Times New Roman" pitchFamily="18" charset="0"/>
              <a:cs typeface="Times New Roman" pitchFamily="18" charset="0"/>
            </a:endParaRPr>
          </a:p>
          <a:p>
            <a:pPr algn="ctr"/>
            <a:r>
              <a:rPr lang="ja-JP" altLang="en-US" sz="2000" dirty="0" smtClean="0">
                <a:latin typeface="Times New Roman" pitchFamily="18" charset="0"/>
                <a:cs typeface="Times New Roman" pitchFamily="18" charset="0"/>
              </a:rPr>
              <a:t>様々な周期に着目して解析を行う</a:t>
            </a:r>
            <a:endParaRPr lang="ja-JP" altLang="en-US" sz="2000" dirty="0">
              <a:latin typeface="Times New Roman" pitchFamily="18" charset="0"/>
              <a:cs typeface="Times New Roman" pitchFamily="18" charset="0"/>
            </a:endParaRPr>
          </a:p>
        </p:txBody>
      </p:sp>
      <p:pic>
        <p:nvPicPr>
          <p:cNvPr id="23" name="Picture 5"/>
          <p:cNvPicPr>
            <a:picLocks noChangeAspect="1" noChangeArrowheads="1"/>
          </p:cNvPicPr>
          <p:nvPr/>
        </p:nvPicPr>
        <p:blipFill>
          <a:blip r:embed="rId3" cstate="print"/>
          <a:srcRect/>
          <a:stretch>
            <a:fillRect/>
          </a:stretch>
        </p:blipFill>
        <p:spPr bwMode="auto">
          <a:xfrm>
            <a:off x="5289897" y="4653136"/>
            <a:ext cx="1449838" cy="1080000"/>
          </a:xfrm>
          <a:prstGeom prst="rect">
            <a:avLst/>
          </a:prstGeom>
          <a:noFill/>
          <a:ln w="9525">
            <a:noFill/>
            <a:miter lim="800000"/>
            <a:headEnd/>
            <a:tailEnd/>
          </a:ln>
        </p:spPr>
      </p:pic>
      <p:pic>
        <p:nvPicPr>
          <p:cNvPr id="24" name="Picture 4"/>
          <p:cNvPicPr>
            <a:picLocks noChangeAspect="1" noChangeArrowheads="1"/>
          </p:cNvPicPr>
          <p:nvPr/>
        </p:nvPicPr>
        <p:blipFill>
          <a:blip r:embed="rId4" cstate="print"/>
          <a:srcRect/>
          <a:stretch>
            <a:fillRect/>
          </a:stretch>
        </p:blipFill>
        <p:spPr bwMode="auto">
          <a:xfrm>
            <a:off x="3837212" y="4653136"/>
            <a:ext cx="1452685" cy="1080000"/>
          </a:xfrm>
          <a:prstGeom prst="rect">
            <a:avLst/>
          </a:prstGeom>
          <a:noFill/>
          <a:ln w="9525">
            <a:noFill/>
            <a:miter lim="800000"/>
            <a:headEnd/>
            <a:tailEnd/>
          </a:ln>
        </p:spPr>
      </p:pic>
      <p:pic>
        <p:nvPicPr>
          <p:cNvPr id="25" name="Picture 2"/>
          <p:cNvPicPr>
            <a:picLocks noChangeAspect="1" noChangeArrowheads="1"/>
          </p:cNvPicPr>
          <p:nvPr/>
        </p:nvPicPr>
        <p:blipFill>
          <a:blip r:embed="rId5" cstate="print"/>
          <a:srcRect/>
          <a:stretch>
            <a:fillRect/>
          </a:stretch>
        </p:blipFill>
        <p:spPr bwMode="auto">
          <a:xfrm>
            <a:off x="2437887" y="4653136"/>
            <a:ext cx="1439054" cy="1080000"/>
          </a:xfrm>
          <a:prstGeom prst="rect">
            <a:avLst/>
          </a:prstGeom>
          <a:noFill/>
          <a:ln w="9525">
            <a:noFill/>
            <a:miter lim="800000"/>
            <a:headEnd/>
            <a:tailEnd/>
          </a:ln>
        </p:spPr>
      </p:pic>
      <p:sp>
        <p:nvSpPr>
          <p:cNvPr id="26" name="正方形/長方形 25"/>
          <p:cNvSpPr/>
          <p:nvPr/>
        </p:nvSpPr>
        <p:spPr>
          <a:xfrm>
            <a:off x="4198893" y="5364507"/>
            <a:ext cx="877163" cy="369332"/>
          </a:xfrm>
          <a:prstGeom prst="rect">
            <a:avLst/>
          </a:prstGeom>
        </p:spPr>
        <p:txBody>
          <a:bodyPr wrap="none">
            <a:spAutoFit/>
          </a:bodyPr>
          <a:lstStyle/>
          <a:p>
            <a:r>
              <a:rPr lang="ja-JP" altLang="en-US" dirty="0">
                <a:latin typeface="Times New Roman" pitchFamily="18" charset="0"/>
                <a:cs typeface="Times New Roman" pitchFamily="18" charset="0"/>
              </a:rPr>
              <a:t>長周期</a:t>
            </a:r>
          </a:p>
        </p:txBody>
      </p:sp>
      <p:sp>
        <p:nvSpPr>
          <p:cNvPr id="27" name="正方形/長方形 26"/>
          <p:cNvSpPr/>
          <p:nvPr/>
        </p:nvSpPr>
        <p:spPr>
          <a:xfrm>
            <a:off x="5639053" y="5364507"/>
            <a:ext cx="877163" cy="369332"/>
          </a:xfrm>
          <a:prstGeom prst="rect">
            <a:avLst/>
          </a:prstGeom>
        </p:spPr>
        <p:txBody>
          <a:bodyPr wrap="none">
            <a:spAutoFit/>
          </a:bodyPr>
          <a:lstStyle/>
          <a:p>
            <a:r>
              <a:rPr lang="ja-JP" altLang="en-US" dirty="0" smtClean="0">
                <a:latin typeface="Times New Roman" pitchFamily="18" charset="0"/>
                <a:cs typeface="Times New Roman" pitchFamily="18" charset="0"/>
              </a:rPr>
              <a:t>短周期</a:t>
            </a:r>
            <a:endParaRPr lang="ja-JP" altLang="en-US" dirty="0">
              <a:latin typeface="Times New Roman" pitchFamily="18" charset="0"/>
              <a:cs typeface="Times New Roman" pitchFamily="18" charset="0"/>
            </a:endParaRPr>
          </a:p>
        </p:txBody>
      </p:sp>
      <p:sp>
        <p:nvSpPr>
          <p:cNvPr id="28" name="正方形/長方形 27"/>
          <p:cNvSpPr/>
          <p:nvPr/>
        </p:nvSpPr>
        <p:spPr>
          <a:xfrm>
            <a:off x="2653911" y="5364507"/>
            <a:ext cx="1034257" cy="369332"/>
          </a:xfrm>
          <a:prstGeom prst="rect">
            <a:avLst/>
          </a:prstGeom>
        </p:spPr>
        <p:txBody>
          <a:bodyPr wrap="none">
            <a:spAutoFit/>
          </a:bodyPr>
          <a:lstStyle/>
          <a:p>
            <a:r>
              <a:rPr lang="ja-JP" altLang="en-US" dirty="0">
                <a:latin typeface="Times New Roman" pitchFamily="18" charset="0"/>
                <a:cs typeface="Times New Roman" pitchFamily="18" charset="0"/>
              </a:rPr>
              <a:t>元データ</a:t>
            </a:r>
          </a:p>
        </p:txBody>
      </p:sp>
      <p:sp>
        <p:nvSpPr>
          <p:cNvPr id="29"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3</a:t>
            </a:fld>
            <a:endParaRPr kumimoji="1" lang="ja-JP" altLang="en-US" sz="1600" b="1" dirty="0">
              <a:solidFill>
                <a:schemeClr val="tx1"/>
              </a:solidFill>
            </a:endParaRPr>
          </a:p>
        </p:txBody>
      </p:sp>
      <p:pic>
        <p:nvPicPr>
          <p:cNvPr id="30" name="Picture 4" descr="http://www.data.kishou.go.jp/climate/cpdinfo/climate_change/2005/fig/figa3.6.g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392" t="11767" r="10458" b="10396"/>
          <a:stretch/>
        </p:blipFill>
        <p:spPr bwMode="auto">
          <a:xfrm>
            <a:off x="7954193" y="2636486"/>
            <a:ext cx="1092145"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61" t="7608" r="7323" b="18235"/>
          <a:stretch/>
        </p:blipFill>
        <p:spPr bwMode="auto">
          <a:xfrm rot="10800000">
            <a:off x="142960" y="2632456"/>
            <a:ext cx="1082293" cy="1080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273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7953" r="17632" b="10399"/>
          <a:stretch/>
        </p:blipFill>
        <p:spPr bwMode="auto">
          <a:xfrm>
            <a:off x="622306" y="5108989"/>
            <a:ext cx="2201650" cy="151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角丸四角形 2"/>
          <p:cNvSpPr/>
          <p:nvPr/>
        </p:nvSpPr>
        <p:spPr>
          <a:xfrm>
            <a:off x="-252536" y="421019"/>
            <a:ext cx="5472608" cy="556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4" name="正方形/長方形 3"/>
          <p:cNvSpPr/>
          <p:nvPr/>
        </p:nvSpPr>
        <p:spPr>
          <a:xfrm>
            <a:off x="0" y="31494"/>
            <a:ext cx="3645550" cy="707886"/>
          </a:xfrm>
          <a:prstGeom prst="rect">
            <a:avLst/>
          </a:prstGeom>
        </p:spPr>
        <p:txBody>
          <a:bodyPr wrap="none">
            <a:spAutoFit/>
          </a:bodyPr>
          <a:lstStyle/>
          <a:p>
            <a:r>
              <a:rPr lang="ja-JP" altLang="en-US" sz="2000" dirty="0" smtClean="0">
                <a:latin typeface="Times New Roman" pitchFamily="18" charset="0"/>
                <a:cs typeface="Times New Roman" pitchFamily="18" charset="0"/>
              </a:rPr>
              <a:t>結果①　</a:t>
            </a:r>
            <a:r>
              <a:rPr lang="en-US" altLang="ja-JP" sz="2000" dirty="0" smtClean="0">
                <a:latin typeface="Times New Roman" pitchFamily="18" charset="0"/>
                <a:cs typeface="Times New Roman" pitchFamily="18" charset="0"/>
              </a:rPr>
              <a:t>EOF_WP</a:t>
            </a:r>
            <a:r>
              <a:rPr lang="ja-JP" altLang="en-US" sz="2000" dirty="0" smtClean="0">
                <a:latin typeface="Times New Roman" pitchFamily="18" charset="0"/>
                <a:cs typeface="Times New Roman" pitchFamily="18" charset="0"/>
              </a:rPr>
              <a:t>　</a:t>
            </a:r>
            <a:r>
              <a:rPr lang="en-US" altLang="ja-JP" sz="2000" dirty="0">
                <a:latin typeface="Times New Roman" pitchFamily="18" charset="0"/>
                <a:cs typeface="Times New Roman" pitchFamily="18" charset="0"/>
              </a:rPr>
              <a:t>(12</a:t>
            </a:r>
            <a:r>
              <a:rPr lang="ja-JP" altLang="en-US" sz="2000" dirty="0">
                <a:latin typeface="Times New Roman" pitchFamily="18" charset="0"/>
                <a:cs typeface="Times New Roman" pitchFamily="18" charset="0"/>
              </a:rPr>
              <a:t>月・</a:t>
            </a:r>
            <a:r>
              <a:rPr lang="en-US" altLang="ja-JP" sz="2000" dirty="0">
                <a:latin typeface="Times New Roman" pitchFamily="18" charset="0"/>
                <a:cs typeface="Times New Roman" pitchFamily="18" charset="0"/>
              </a:rPr>
              <a:t>Z500)</a:t>
            </a:r>
            <a:endParaRPr lang="ja-JP" altLang="en-US" sz="2000" dirty="0">
              <a:latin typeface="Times New Roman" pitchFamily="18" charset="0"/>
              <a:cs typeface="Times New Roman" pitchFamily="18" charset="0"/>
            </a:endParaRPr>
          </a:p>
          <a:p>
            <a:endParaRPr lang="ja-JP" altLang="en-US" sz="2000" dirty="0">
              <a:latin typeface="Times New Roman" pitchFamily="18" charset="0"/>
              <a:cs typeface="Times New Roman" pitchFamily="18" charset="0"/>
            </a:endParaRPr>
          </a:p>
        </p:txBody>
      </p:sp>
      <p:sp>
        <p:nvSpPr>
          <p:cNvPr id="5" name="正方形/長方形 4"/>
          <p:cNvSpPr/>
          <p:nvPr/>
        </p:nvSpPr>
        <p:spPr>
          <a:xfrm>
            <a:off x="5420234" y="37067"/>
            <a:ext cx="3616262" cy="369332"/>
          </a:xfrm>
          <a:prstGeom prst="rect">
            <a:avLst/>
          </a:prstGeom>
        </p:spPr>
        <p:txBody>
          <a:bodyPr wrap="square">
            <a:spAutoFit/>
          </a:bodyPr>
          <a:lstStyle/>
          <a:p>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東経　</a:t>
            </a:r>
            <a:r>
              <a:rPr lang="en-US" altLang="ja-JP" dirty="0" smtClean="0">
                <a:latin typeface="Times New Roman" pitchFamily="18" charset="0"/>
                <a:cs typeface="Times New Roman" pitchFamily="18" charset="0"/>
              </a:rPr>
              <a:t>110</a:t>
            </a:r>
            <a:r>
              <a:rPr lang="en-US" altLang="ja-JP" dirty="0" smtClean="0">
                <a:latin typeface="ＭＳ Ｐゴシック"/>
                <a:cs typeface="Times New Roman" pitchFamily="18" charset="0"/>
              </a:rPr>
              <a:t>˚</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170</a:t>
            </a:r>
            <a:r>
              <a:rPr lang="en-US" altLang="ja-JP" dirty="0" smtClean="0">
                <a:latin typeface="ＭＳ Ｐゴシック"/>
                <a:ea typeface="ＭＳ Ｐゴシック"/>
                <a:cs typeface="Times New Roman" pitchFamily="18" charset="0"/>
              </a:rPr>
              <a:t>˚</a:t>
            </a:r>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北緯　</a:t>
            </a:r>
            <a:r>
              <a:rPr lang="en-US" altLang="ja-JP" dirty="0" smtClean="0">
                <a:latin typeface="Times New Roman" pitchFamily="18" charset="0"/>
                <a:cs typeface="Times New Roman" pitchFamily="18" charset="0"/>
              </a:rPr>
              <a:t>20</a:t>
            </a:r>
            <a:r>
              <a:rPr lang="en-US" altLang="ja-JP" dirty="0" smtClean="0">
                <a:latin typeface="ＭＳ Ｐゴシック"/>
                <a:cs typeface="Times New Roman" pitchFamily="18" charset="0"/>
              </a:rPr>
              <a:t>˚</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80</a:t>
            </a:r>
            <a:r>
              <a:rPr lang="en-US" altLang="ja-JP" dirty="0" smtClean="0">
                <a:latin typeface="ＭＳ Ｐゴシック"/>
                <a:cs typeface="Times New Roman" pitchFamily="18" charset="0"/>
              </a:rPr>
              <a:t>˚</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6" name="正方形/長方形 5"/>
          <p:cNvSpPr/>
          <p:nvPr/>
        </p:nvSpPr>
        <p:spPr>
          <a:xfrm>
            <a:off x="150457" y="530873"/>
            <a:ext cx="1789272" cy="369332"/>
          </a:xfrm>
          <a:prstGeom prst="rect">
            <a:avLst/>
          </a:prstGeom>
        </p:spPr>
        <p:txBody>
          <a:bodyPr wrap="none">
            <a:spAutoFit/>
          </a:bodyPr>
          <a:lstStyle/>
          <a:p>
            <a:r>
              <a:rPr lang="en-US" altLang="ja-JP" dirty="0">
                <a:latin typeface="Times New Roman" pitchFamily="18" charset="0"/>
                <a:cs typeface="Times New Roman" pitchFamily="18" charset="0"/>
              </a:rPr>
              <a:t>EOF</a:t>
            </a:r>
            <a:r>
              <a:rPr lang="ja-JP" altLang="en-US" dirty="0" err="1">
                <a:latin typeface="Times New Roman" pitchFamily="18" charset="0"/>
                <a:cs typeface="Times New Roman" pitchFamily="18" charset="0"/>
              </a:rPr>
              <a:t>の第</a:t>
            </a:r>
            <a:r>
              <a:rPr lang="en-US" altLang="ja-JP" dirty="0">
                <a:latin typeface="Times New Roman" pitchFamily="18" charset="0"/>
                <a:cs typeface="Times New Roman" pitchFamily="18" charset="0"/>
              </a:rPr>
              <a:t>1</a:t>
            </a:r>
            <a:r>
              <a:rPr lang="ja-JP" altLang="en-US" dirty="0">
                <a:latin typeface="Times New Roman" pitchFamily="18" charset="0"/>
                <a:cs typeface="Times New Roman" pitchFamily="18" charset="0"/>
              </a:rPr>
              <a:t>モード</a:t>
            </a:r>
          </a:p>
        </p:txBody>
      </p:sp>
      <p:sp>
        <p:nvSpPr>
          <p:cNvPr id="8" name="正方形/長方形 7"/>
          <p:cNvSpPr/>
          <p:nvPr/>
        </p:nvSpPr>
        <p:spPr>
          <a:xfrm>
            <a:off x="1759322" y="530873"/>
            <a:ext cx="1901483" cy="369332"/>
          </a:xfrm>
          <a:prstGeom prst="rect">
            <a:avLst/>
          </a:prstGeom>
        </p:spPr>
        <p:txBody>
          <a:bodyPr wrap="none">
            <a:spAutoFit/>
          </a:bodyPr>
          <a:lstStyle/>
          <a:p>
            <a:r>
              <a:rPr lang="en-US" altLang="ja-JP" dirty="0">
                <a:latin typeface="Times New Roman" pitchFamily="18" charset="0"/>
                <a:cs typeface="Times New Roman" pitchFamily="18" charset="0"/>
              </a:rPr>
              <a:t>【</a:t>
            </a:r>
            <a:r>
              <a:rPr lang="ja-JP" altLang="en-US" dirty="0" smtClean="0">
                <a:latin typeface="Times New Roman" pitchFamily="18" charset="0"/>
                <a:cs typeface="Times New Roman" pitchFamily="18" charset="0"/>
              </a:rPr>
              <a:t>寄与率　</a:t>
            </a:r>
            <a:r>
              <a:rPr lang="en-US" altLang="ja-JP" dirty="0" smtClean="0">
                <a:latin typeface="Times New Roman" pitchFamily="18" charset="0"/>
                <a:cs typeface="Times New Roman" pitchFamily="18" charset="0"/>
              </a:rPr>
              <a:t>39.8</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grpSp>
        <p:nvGrpSpPr>
          <p:cNvPr id="12" name="グループ化 11"/>
          <p:cNvGrpSpPr/>
          <p:nvPr/>
        </p:nvGrpSpPr>
        <p:grpSpPr>
          <a:xfrm>
            <a:off x="637646" y="4733816"/>
            <a:ext cx="8326842" cy="1980000"/>
            <a:chOff x="637646" y="4733816"/>
            <a:chExt cx="8326842" cy="1980000"/>
          </a:xfrm>
        </p:grpSpPr>
        <p:pic>
          <p:nvPicPr>
            <p:cNvPr id="1035"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361" t="11750" r="5961" b="7116"/>
            <a:stretch/>
          </p:blipFill>
          <p:spPr bwMode="auto">
            <a:xfrm>
              <a:off x="3866717" y="4733816"/>
              <a:ext cx="2420229"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吹き出し 17"/>
            <p:cNvSpPr/>
            <p:nvPr/>
          </p:nvSpPr>
          <p:spPr>
            <a:xfrm>
              <a:off x="637646" y="5108990"/>
              <a:ext cx="2498866" cy="1519719"/>
            </a:xfrm>
            <a:prstGeom prst="wedgeRoundRectCallout">
              <a:avLst>
                <a:gd name="adj1" fmla="val 72041"/>
                <a:gd name="adj2" fmla="val -27306"/>
                <a:gd name="adj3" fmla="val 16667"/>
              </a:avLst>
            </a:prstGeom>
            <a:solidFill>
              <a:schemeClr val="accent2">
                <a:lumMod val="20000"/>
                <a:lumOff val="80000"/>
              </a:schemeClr>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6" name="正方形/長方形 15"/>
            <p:cNvSpPr/>
            <p:nvPr/>
          </p:nvSpPr>
          <p:spPr>
            <a:xfrm>
              <a:off x="1027334" y="5228402"/>
              <a:ext cx="1762021" cy="369332"/>
            </a:xfrm>
            <a:prstGeom prst="rect">
              <a:avLst/>
            </a:prstGeom>
          </p:spPr>
          <p:txBody>
            <a:bodyPr wrap="none">
              <a:spAutoFit/>
            </a:bodyPr>
            <a:lstStyle/>
            <a:p>
              <a:r>
                <a:rPr lang="en-US" altLang="ja-JP" dirty="0">
                  <a:latin typeface="Times New Roman" pitchFamily="18" charset="0"/>
                  <a:cs typeface="Times New Roman" pitchFamily="18" charset="0"/>
                </a:rPr>
                <a:t>NAO</a:t>
              </a:r>
              <a:r>
                <a:rPr lang="ja-JP" altLang="en-US" dirty="0" smtClean="0">
                  <a:latin typeface="Times New Roman" pitchFamily="18" charset="0"/>
                  <a:cs typeface="Times New Roman" pitchFamily="18" charset="0"/>
                </a:rPr>
                <a:t>領域</a:t>
              </a:r>
              <a:r>
                <a:rPr lang="en-US" altLang="ja-JP" dirty="0" smtClean="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22" name="正方形/長方形 21"/>
            <p:cNvSpPr/>
            <p:nvPr/>
          </p:nvSpPr>
          <p:spPr>
            <a:xfrm>
              <a:off x="984990" y="6127437"/>
              <a:ext cx="1838965" cy="369332"/>
            </a:xfrm>
            <a:prstGeom prst="rect">
              <a:avLst/>
            </a:prstGeom>
          </p:spPr>
          <p:txBody>
            <a:bodyPr wrap="none">
              <a:spAutoFit/>
            </a:bodyPr>
            <a:lstStyle/>
            <a:p>
              <a:r>
                <a:rPr lang="en-US" altLang="ja-JP" dirty="0" smtClean="0">
                  <a:latin typeface="Times New Roman" pitchFamily="18" charset="0"/>
                  <a:cs typeface="Times New Roman" pitchFamily="18" charset="0"/>
                </a:rPr>
                <a:t>WP</a:t>
              </a:r>
              <a:r>
                <a:rPr lang="ja-JP" altLang="en-US" dirty="0" smtClean="0">
                  <a:latin typeface="Times New Roman" pitchFamily="18" charset="0"/>
                  <a:cs typeface="Times New Roman" pitchFamily="18" charset="0"/>
                </a:rPr>
                <a:t>領域</a:t>
              </a:r>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翌</a:t>
              </a:r>
              <a:r>
                <a:rPr lang="en-US" altLang="ja-JP" dirty="0" smtClean="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17" name="加算記号 16"/>
            <p:cNvSpPr/>
            <p:nvPr/>
          </p:nvSpPr>
          <p:spPr>
            <a:xfrm>
              <a:off x="1677963" y="5661248"/>
              <a:ext cx="464880" cy="431205"/>
            </a:xfrm>
            <a:prstGeom prst="mathPlus">
              <a:avLst>
                <a:gd name="adj1" fmla="val 14665"/>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9" name="正方形/長方形 18"/>
            <p:cNvSpPr/>
            <p:nvPr/>
          </p:nvSpPr>
          <p:spPr>
            <a:xfrm>
              <a:off x="6606480" y="5241974"/>
              <a:ext cx="2358008" cy="923330"/>
            </a:xfrm>
            <a:prstGeom prst="rect">
              <a:avLst/>
            </a:prstGeom>
          </p:spPr>
          <p:txBody>
            <a:bodyPr wrap="square">
              <a:spAutoFit/>
            </a:bodyPr>
            <a:lstStyle/>
            <a:p>
              <a:r>
                <a:rPr lang="ja-JP" altLang="en-US" dirty="0" smtClean="0">
                  <a:latin typeface="Times New Roman" pitchFamily="18" charset="0"/>
                  <a:cs typeface="Times New Roman" pitchFamily="18" charset="0"/>
                </a:rPr>
                <a:t>第</a:t>
              </a:r>
              <a:r>
                <a:rPr lang="en-US" altLang="ja-JP" dirty="0" smtClean="0">
                  <a:latin typeface="Times New Roman" pitchFamily="18" charset="0"/>
                  <a:cs typeface="Times New Roman" pitchFamily="18" charset="0"/>
                </a:rPr>
                <a:t>1</a:t>
              </a:r>
              <a:r>
                <a:rPr lang="ja-JP" altLang="en-US" dirty="0">
                  <a:latin typeface="Times New Roman" pitchFamily="18" charset="0"/>
                  <a:cs typeface="Times New Roman" pitchFamily="18" charset="0"/>
                </a:rPr>
                <a:t>モード</a:t>
              </a:r>
              <a:r>
                <a:rPr lang="ja-JP" altLang="en-US" dirty="0" smtClean="0">
                  <a:latin typeface="Times New Roman" pitchFamily="18" charset="0"/>
                  <a:cs typeface="Times New Roman" pitchFamily="18" charset="0"/>
                </a:rPr>
                <a:t>に</a:t>
              </a:r>
              <a:endParaRPr lang="en-US" altLang="ja-JP" dirty="0" smtClean="0">
                <a:latin typeface="Times New Roman" pitchFamily="18" charset="0"/>
                <a:cs typeface="Times New Roman" pitchFamily="18" charset="0"/>
              </a:endParaRPr>
            </a:p>
            <a:p>
              <a:r>
                <a:rPr lang="ja-JP" altLang="en-US" dirty="0" smtClean="0">
                  <a:latin typeface="Times New Roman" pitchFamily="18" charset="0"/>
                  <a:cs typeface="Times New Roman" pitchFamily="18" charset="0"/>
                </a:rPr>
                <a:t>同じ</a:t>
              </a:r>
              <a:r>
                <a:rPr lang="ja-JP" altLang="en-US" dirty="0">
                  <a:latin typeface="Times New Roman" pitchFamily="18" charset="0"/>
                  <a:cs typeface="Times New Roman" pitchFamily="18" charset="0"/>
                </a:rPr>
                <a:t>関係性が</a:t>
              </a:r>
              <a:r>
                <a:rPr lang="ja-JP" altLang="en-US" dirty="0" smtClean="0">
                  <a:latin typeface="Times New Roman" pitchFamily="18" charset="0"/>
                  <a:cs typeface="Times New Roman" pitchFamily="18" charset="0"/>
                </a:rPr>
                <a:t>得られた</a:t>
              </a:r>
              <a:endParaRPr lang="en-US" altLang="ja-JP" dirty="0" smtClean="0">
                <a:latin typeface="Times New Roman" pitchFamily="18" charset="0"/>
                <a:cs typeface="Times New Roman" pitchFamily="18" charset="0"/>
              </a:endParaRPr>
            </a:p>
            <a:p>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寄与率　</a:t>
              </a:r>
              <a:r>
                <a:rPr lang="en-US" altLang="ja-JP" dirty="0" smtClean="0">
                  <a:latin typeface="Times New Roman" pitchFamily="18" charset="0"/>
                  <a:cs typeface="Times New Roman" pitchFamily="18" charset="0"/>
                </a:rPr>
                <a:t>29.7</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grpSp>
      <p:pic>
        <p:nvPicPr>
          <p:cNvPr id="819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92" b="2824"/>
          <a:stretch/>
        </p:blipFill>
        <p:spPr bwMode="auto">
          <a:xfrm>
            <a:off x="711188" y="896169"/>
            <a:ext cx="2160512"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218"/>
          <a:stretch/>
        </p:blipFill>
        <p:spPr bwMode="auto">
          <a:xfrm>
            <a:off x="531048" y="2910658"/>
            <a:ext cx="234531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正方形/長方形 9"/>
          <p:cNvSpPr/>
          <p:nvPr/>
        </p:nvSpPr>
        <p:spPr>
          <a:xfrm>
            <a:off x="266098" y="4710658"/>
            <a:ext cx="3113353" cy="369332"/>
          </a:xfrm>
          <a:prstGeom prst="rect">
            <a:avLst/>
          </a:prstGeom>
        </p:spPr>
        <p:txBody>
          <a:bodyPr wrap="none">
            <a:spAutoFit/>
          </a:bodyPr>
          <a:lstStyle/>
          <a:p>
            <a:r>
              <a:rPr lang="ja-JP" altLang="en-US" dirty="0">
                <a:latin typeface="Times New Roman" pitchFamily="18" charset="0"/>
                <a:cs typeface="Times New Roman" pitchFamily="18" charset="0"/>
              </a:rPr>
              <a:t>帯状平均した南北鉛直断面図</a:t>
            </a:r>
          </a:p>
        </p:txBody>
      </p:sp>
      <p:sp>
        <p:nvSpPr>
          <p:cNvPr id="29" name="正方形/長方形 28"/>
          <p:cNvSpPr/>
          <p:nvPr/>
        </p:nvSpPr>
        <p:spPr>
          <a:xfrm>
            <a:off x="56350" y="4429963"/>
            <a:ext cx="518091" cy="276999"/>
          </a:xfrm>
          <a:prstGeom prst="rect">
            <a:avLst/>
          </a:prstGeom>
        </p:spPr>
        <p:txBody>
          <a:bodyPr wrap="none">
            <a:spAutoFit/>
          </a:bodyPr>
          <a:lstStyle/>
          <a:p>
            <a:r>
              <a:rPr lang="en-US" altLang="ja-JP" sz="1200" dirty="0">
                <a:latin typeface="Times New Roman" pitchFamily="18" charset="0"/>
                <a:cs typeface="Times New Roman" pitchFamily="18" charset="0"/>
              </a:rPr>
              <a:t>(</a:t>
            </a:r>
            <a:r>
              <a:rPr lang="en-US" altLang="ja-JP" sz="1200" dirty="0" err="1">
                <a:latin typeface="Times New Roman" pitchFamily="18" charset="0"/>
                <a:cs typeface="Times New Roman" pitchFamily="18" charset="0"/>
              </a:rPr>
              <a:t>hPa</a:t>
            </a:r>
            <a:r>
              <a:rPr lang="en-US" altLang="ja-JP" sz="1200" dirty="0">
                <a:latin typeface="Times New Roman" pitchFamily="18" charset="0"/>
                <a:cs typeface="Times New Roman" pitchFamily="18" charset="0"/>
              </a:rPr>
              <a:t>)</a:t>
            </a:r>
            <a:endParaRPr lang="ja-JP" altLang="en-US" sz="1200" dirty="0">
              <a:latin typeface="Times New Roman" pitchFamily="18" charset="0"/>
              <a:cs typeface="Times New Roman" pitchFamily="18" charset="0"/>
            </a:endParaRPr>
          </a:p>
        </p:txBody>
      </p:sp>
      <p:sp>
        <p:nvSpPr>
          <p:cNvPr id="30" name="円/楕円 29"/>
          <p:cNvSpPr/>
          <p:nvPr/>
        </p:nvSpPr>
        <p:spPr>
          <a:xfrm>
            <a:off x="2598932" y="2737383"/>
            <a:ext cx="377847" cy="356104"/>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600" b="1" dirty="0" smtClean="0"/>
              <a:t>北</a:t>
            </a:r>
            <a:endParaRPr kumimoji="1" lang="ja-JP" altLang="en-US" sz="1600" b="1" dirty="0"/>
          </a:p>
        </p:txBody>
      </p:sp>
      <p:sp>
        <p:nvSpPr>
          <p:cNvPr id="31" name="円/楕円 30"/>
          <p:cNvSpPr/>
          <p:nvPr/>
        </p:nvSpPr>
        <p:spPr>
          <a:xfrm>
            <a:off x="565810" y="2747472"/>
            <a:ext cx="377847" cy="356104"/>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sz="1600" b="1" dirty="0"/>
              <a:t>南</a:t>
            </a:r>
            <a:endParaRPr kumimoji="1" lang="ja-JP" altLang="en-US" sz="1600" b="1" dirty="0"/>
          </a:p>
        </p:txBody>
      </p:sp>
      <p:grpSp>
        <p:nvGrpSpPr>
          <p:cNvPr id="32" name="グループ化 31"/>
          <p:cNvGrpSpPr/>
          <p:nvPr/>
        </p:nvGrpSpPr>
        <p:grpSpPr>
          <a:xfrm>
            <a:off x="3003337" y="2924943"/>
            <a:ext cx="319840" cy="1837749"/>
            <a:chOff x="8691325" y="3109610"/>
            <a:chExt cx="462624" cy="2750338"/>
          </a:xfrm>
        </p:grpSpPr>
        <p:pic>
          <p:nvPicPr>
            <p:cNvPr id="33"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グループ化 33"/>
            <p:cNvGrpSpPr/>
            <p:nvPr/>
          </p:nvGrpSpPr>
          <p:grpSpPr>
            <a:xfrm rot="5400000">
              <a:off x="7655146" y="4361144"/>
              <a:ext cx="2618282" cy="379325"/>
              <a:chOff x="1198947" y="3445841"/>
              <a:chExt cx="3398783" cy="379325"/>
            </a:xfrm>
          </p:grpSpPr>
          <p:sp>
            <p:nvSpPr>
              <p:cNvPr id="35" name="正方形/長方形 18"/>
              <p:cNvSpPr>
                <a:spLocks noChangeArrowheads="1"/>
              </p:cNvSpPr>
              <p:nvPr/>
            </p:nvSpPr>
            <p:spPr bwMode="auto">
              <a:xfrm>
                <a:off x="1198947" y="3468132"/>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36" name="正方形/長方形 19"/>
              <p:cNvSpPr>
                <a:spLocks noChangeArrowheads="1"/>
              </p:cNvSpPr>
              <p:nvPr/>
            </p:nvSpPr>
            <p:spPr bwMode="auto">
              <a:xfrm>
                <a:off x="1521206" y="3468136"/>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95</a:t>
                </a:r>
                <a:endParaRPr lang="ja-JP" altLang="en-US" sz="900" dirty="0">
                  <a:latin typeface="Times New Roman" pitchFamily="18" charset="0"/>
                  <a:cs typeface="Times New Roman" pitchFamily="18" charset="0"/>
                </a:endParaRPr>
              </a:p>
            </p:txBody>
          </p:sp>
          <p:sp>
            <p:nvSpPr>
              <p:cNvPr id="37" name="正方形/長方形 20"/>
              <p:cNvSpPr>
                <a:spLocks noChangeArrowheads="1"/>
              </p:cNvSpPr>
              <p:nvPr/>
            </p:nvSpPr>
            <p:spPr bwMode="auto">
              <a:xfrm>
                <a:off x="183077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38" name="正方形/長方形 21"/>
              <p:cNvSpPr>
                <a:spLocks noChangeArrowheads="1"/>
              </p:cNvSpPr>
              <p:nvPr/>
            </p:nvSpPr>
            <p:spPr bwMode="auto">
              <a:xfrm>
                <a:off x="215303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80</a:t>
                </a:r>
                <a:endParaRPr lang="ja-JP" altLang="en-US" sz="900" dirty="0">
                  <a:latin typeface="Times New Roman" pitchFamily="18" charset="0"/>
                  <a:cs typeface="Times New Roman" pitchFamily="18" charset="0"/>
                </a:endParaRPr>
              </a:p>
            </p:txBody>
          </p:sp>
          <p:sp>
            <p:nvSpPr>
              <p:cNvPr id="39" name="正方形/長方形 22"/>
              <p:cNvSpPr>
                <a:spLocks noChangeArrowheads="1"/>
              </p:cNvSpPr>
              <p:nvPr/>
            </p:nvSpPr>
            <p:spPr bwMode="auto">
              <a:xfrm>
                <a:off x="2451233" y="3561167"/>
                <a:ext cx="627814" cy="2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0</a:t>
                </a:r>
                <a:endParaRPr lang="ja-JP" altLang="en-US" sz="900" dirty="0">
                  <a:latin typeface="Times New Roman" pitchFamily="18" charset="0"/>
                  <a:cs typeface="Times New Roman" pitchFamily="18" charset="0"/>
                </a:endParaRPr>
              </a:p>
            </p:txBody>
          </p:sp>
          <p:sp>
            <p:nvSpPr>
              <p:cNvPr id="40" name="正方形/長方形 23"/>
              <p:cNvSpPr>
                <a:spLocks noChangeArrowheads="1"/>
              </p:cNvSpPr>
              <p:nvPr/>
            </p:nvSpPr>
            <p:spPr bwMode="auto">
              <a:xfrm flipH="1">
                <a:off x="3723072"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41" name="正方形/長方形 24"/>
              <p:cNvSpPr>
                <a:spLocks noChangeArrowheads="1"/>
              </p:cNvSpPr>
              <p:nvPr/>
            </p:nvSpPr>
            <p:spPr bwMode="auto">
              <a:xfrm flipH="1">
                <a:off x="341192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95</a:t>
                </a:r>
                <a:endParaRPr lang="ja-JP" altLang="en-US" sz="900">
                  <a:latin typeface="Times New Roman" pitchFamily="18" charset="0"/>
                  <a:cs typeface="Times New Roman" pitchFamily="18" charset="0"/>
                </a:endParaRPr>
              </a:p>
            </p:txBody>
          </p:sp>
          <p:sp>
            <p:nvSpPr>
              <p:cNvPr id="42" name="正方形/長方形 25"/>
              <p:cNvSpPr>
                <a:spLocks noChangeArrowheads="1"/>
              </p:cNvSpPr>
              <p:nvPr/>
            </p:nvSpPr>
            <p:spPr bwMode="auto">
              <a:xfrm flipH="1">
                <a:off x="3089658"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43" name="正方形/長方形 26"/>
              <p:cNvSpPr>
                <a:spLocks noChangeArrowheads="1"/>
              </p:cNvSpPr>
              <p:nvPr/>
            </p:nvSpPr>
            <p:spPr bwMode="auto">
              <a:xfrm flipH="1">
                <a:off x="2770569"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80</a:t>
                </a:r>
                <a:endParaRPr lang="ja-JP" altLang="en-US" sz="900">
                  <a:latin typeface="Times New Roman" pitchFamily="18" charset="0"/>
                  <a:cs typeface="Times New Roman" pitchFamily="18" charset="0"/>
                </a:endParaRPr>
              </a:p>
            </p:txBody>
          </p:sp>
          <p:sp>
            <p:nvSpPr>
              <p:cNvPr id="44" name="正方形/長方形 27"/>
              <p:cNvSpPr>
                <a:spLocks noChangeArrowheads="1"/>
              </p:cNvSpPr>
              <p:nvPr/>
            </p:nvSpPr>
            <p:spPr bwMode="auto">
              <a:xfrm>
                <a:off x="3999810" y="3445841"/>
                <a:ext cx="597920" cy="3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800" b="1" dirty="0">
                    <a:latin typeface="Times New Roman" pitchFamily="18" charset="0"/>
                    <a:cs typeface="Times New Roman" pitchFamily="18" charset="0"/>
                  </a:rPr>
                  <a:t>(</a:t>
                </a:r>
                <a:r>
                  <a:rPr lang="ja-JP" altLang="en-US" sz="800" b="1" dirty="0">
                    <a:latin typeface="Times New Roman" pitchFamily="18" charset="0"/>
                    <a:cs typeface="Times New Roman" pitchFamily="18" charset="0"/>
                  </a:rPr>
                  <a:t>％</a:t>
                </a:r>
                <a:r>
                  <a:rPr lang="en-US" altLang="ja-JP" sz="800" b="1" dirty="0">
                    <a:latin typeface="Times New Roman" pitchFamily="18" charset="0"/>
                    <a:cs typeface="Times New Roman" pitchFamily="18" charset="0"/>
                  </a:rPr>
                  <a:t>)</a:t>
                </a:r>
                <a:endParaRPr lang="ja-JP" altLang="en-US" sz="800" b="1" dirty="0">
                  <a:latin typeface="Times New Roman" pitchFamily="18" charset="0"/>
                  <a:cs typeface="Times New Roman" pitchFamily="18" charset="0"/>
                </a:endParaRPr>
              </a:p>
            </p:txBody>
          </p:sp>
        </p:grpSp>
      </p:grpSp>
      <p:grpSp>
        <p:nvGrpSpPr>
          <p:cNvPr id="15" name="グループ化 14"/>
          <p:cNvGrpSpPr/>
          <p:nvPr/>
        </p:nvGrpSpPr>
        <p:grpSpPr>
          <a:xfrm>
            <a:off x="3252003" y="530873"/>
            <a:ext cx="5784493" cy="4194271"/>
            <a:chOff x="3252003" y="530873"/>
            <a:chExt cx="5784493" cy="4194271"/>
          </a:xfrm>
        </p:grpSpPr>
        <p:sp>
          <p:nvSpPr>
            <p:cNvPr id="28" name="正方形/長方形 27"/>
            <p:cNvSpPr/>
            <p:nvPr/>
          </p:nvSpPr>
          <p:spPr>
            <a:xfrm>
              <a:off x="4357102" y="891973"/>
              <a:ext cx="992579" cy="369332"/>
            </a:xfrm>
            <a:prstGeom prst="rect">
              <a:avLst/>
            </a:prstGeom>
          </p:spPr>
          <p:txBody>
            <a:bodyPr wrap="none">
              <a:spAutoFit/>
            </a:bodyPr>
            <a:lstStyle/>
            <a:p>
              <a:r>
                <a:rPr lang="ja-JP" altLang="en-US" dirty="0" smtClean="0">
                  <a:latin typeface="Times New Roman" pitchFamily="18" charset="0"/>
                  <a:cs typeface="Times New Roman" pitchFamily="18" charset="0"/>
                </a:rPr>
                <a:t>正の</a:t>
              </a:r>
              <a:r>
                <a:rPr lang="en-US" altLang="ja-JP" dirty="0">
                  <a:latin typeface="Times New Roman" pitchFamily="18" charset="0"/>
                  <a:cs typeface="Times New Roman" pitchFamily="18" charset="0"/>
                </a:rPr>
                <a:t>WP</a:t>
              </a:r>
              <a:endParaRPr lang="ja-JP" altLang="en-US" dirty="0">
                <a:latin typeface="Times New Roman" pitchFamily="18" charset="0"/>
                <a:cs typeface="Times New Roman" pitchFamily="18" charset="0"/>
              </a:endParaRPr>
            </a:p>
          </p:txBody>
        </p:sp>
        <p:grpSp>
          <p:nvGrpSpPr>
            <p:cNvPr id="14" name="グループ化 13"/>
            <p:cNvGrpSpPr/>
            <p:nvPr/>
          </p:nvGrpSpPr>
          <p:grpSpPr>
            <a:xfrm>
              <a:off x="3252003" y="530873"/>
              <a:ext cx="5784493" cy="4194271"/>
              <a:chOff x="3252003" y="530873"/>
              <a:chExt cx="5784493" cy="4194271"/>
            </a:xfrm>
          </p:grpSpPr>
          <p:grpSp>
            <p:nvGrpSpPr>
              <p:cNvPr id="13" name="グループ化 12"/>
              <p:cNvGrpSpPr/>
              <p:nvPr/>
            </p:nvGrpSpPr>
            <p:grpSpPr>
              <a:xfrm>
                <a:off x="3252003" y="530873"/>
                <a:ext cx="5474747" cy="4179785"/>
                <a:chOff x="3252003" y="530873"/>
                <a:chExt cx="5474747" cy="4179785"/>
              </a:xfrm>
            </p:grpSpPr>
            <p:sp>
              <p:nvSpPr>
                <p:cNvPr id="7" name="角丸四角形 6"/>
                <p:cNvSpPr/>
                <p:nvPr/>
              </p:nvSpPr>
              <p:spPr>
                <a:xfrm>
                  <a:off x="3779912" y="2975632"/>
                  <a:ext cx="2160240" cy="1454331"/>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9" name="右矢印 8"/>
                <p:cNvSpPr/>
                <p:nvPr/>
              </p:nvSpPr>
              <p:spPr>
                <a:xfrm>
                  <a:off x="3996695" y="1310739"/>
                  <a:ext cx="1713395" cy="475047"/>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1" name="正方形/長方形 10"/>
                <p:cNvSpPr/>
                <p:nvPr/>
              </p:nvSpPr>
              <p:spPr>
                <a:xfrm>
                  <a:off x="3252003" y="1809690"/>
                  <a:ext cx="3130985" cy="646331"/>
                </a:xfrm>
                <a:prstGeom prst="rect">
                  <a:avLst/>
                </a:prstGeom>
              </p:spPr>
              <p:txBody>
                <a:bodyPr wrap="none">
                  <a:spAutoFit/>
                </a:bodyPr>
                <a:lstStyle/>
                <a:p>
                  <a:pPr algn="ctr"/>
                  <a:r>
                    <a:rPr lang="en-US" altLang="ja-JP" dirty="0">
                      <a:latin typeface="Times New Roman" pitchFamily="18" charset="0"/>
                      <a:cs typeface="Times New Roman" pitchFamily="18" charset="0"/>
                    </a:rPr>
                    <a:t>1</a:t>
                  </a:r>
                  <a:r>
                    <a:rPr lang="ja-JP" altLang="en-US" dirty="0">
                      <a:latin typeface="Times New Roman" pitchFamily="18" charset="0"/>
                      <a:cs typeface="Times New Roman" pitchFamily="18" charset="0"/>
                    </a:rPr>
                    <a:t>年前の</a:t>
                  </a:r>
                  <a:r>
                    <a:rPr lang="en-US" altLang="ja-JP" dirty="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月までさかのぼって</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相関</a:t>
                  </a:r>
                  <a:r>
                    <a:rPr lang="ja-JP" altLang="en-US" dirty="0">
                      <a:latin typeface="Times New Roman" pitchFamily="18" charset="0"/>
                      <a:cs typeface="Times New Roman" pitchFamily="18" charset="0"/>
                    </a:rPr>
                    <a:t>を取ると</a:t>
                  </a:r>
                </a:p>
              </p:txBody>
            </p:sp>
            <p:pic>
              <p:nvPicPr>
                <p:cNvPr id="1041" name="Picture 1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9236"/>
                <a:stretch/>
              </p:blipFill>
              <p:spPr bwMode="auto">
                <a:xfrm>
                  <a:off x="6390294" y="2910658"/>
                  <a:ext cx="233645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629"/>
                <a:stretch/>
              </p:blipFill>
              <p:spPr bwMode="auto">
                <a:xfrm>
                  <a:off x="6376345" y="923255"/>
                  <a:ext cx="2217239"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881916" y="530873"/>
                  <a:ext cx="1146468" cy="369332"/>
                </a:xfrm>
                <a:prstGeom prst="rect">
                  <a:avLst/>
                </a:prstGeom>
              </p:spPr>
              <p:txBody>
                <a:bodyPr wrap="none">
                  <a:spAutoFit/>
                </a:bodyPr>
                <a:lstStyle/>
                <a:p>
                  <a:r>
                    <a:rPr lang="ja-JP" altLang="en-US" dirty="0">
                      <a:latin typeface="Times New Roman" pitchFamily="18" charset="0"/>
                      <a:cs typeface="Times New Roman" pitchFamily="18" charset="0"/>
                    </a:rPr>
                    <a:t>負の</a:t>
                  </a:r>
                  <a:r>
                    <a:rPr lang="en-US" altLang="ja-JP" dirty="0">
                      <a:latin typeface="Times New Roman" pitchFamily="18" charset="0"/>
                      <a:cs typeface="Times New Roman" pitchFamily="18" charset="0"/>
                    </a:rPr>
                    <a:t>NAO</a:t>
                  </a:r>
                  <a:endParaRPr lang="ja-JP" altLang="en-US" dirty="0">
                    <a:latin typeface="Times New Roman" pitchFamily="18" charset="0"/>
                    <a:cs typeface="Times New Roman" pitchFamily="18" charset="0"/>
                  </a:endParaRPr>
                </a:p>
              </p:txBody>
            </p:sp>
            <p:sp>
              <p:nvSpPr>
                <p:cNvPr id="20" name="正方形/長方形 19"/>
                <p:cNvSpPr/>
                <p:nvPr/>
              </p:nvSpPr>
              <p:spPr>
                <a:xfrm>
                  <a:off x="3942972" y="3068960"/>
                  <a:ext cx="1843774" cy="369332"/>
                </a:xfrm>
                <a:prstGeom prst="rect">
                  <a:avLst/>
                </a:prstGeom>
              </p:spPr>
              <p:txBody>
                <a:bodyPr wrap="none">
                  <a:spAutoFit/>
                </a:bodyPr>
                <a:lstStyle/>
                <a:p>
                  <a:r>
                    <a:rPr lang="en-US" altLang="ja-JP" b="1" dirty="0">
                      <a:latin typeface="Times New Roman" pitchFamily="18" charset="0"/>
                      <a:cs typeface="Times New Roman" pitchFamily="18" charset="0"/>
                    </a:rPr>
                    <a:t>12</a:t>
                  </a:r>
                  <a:r>
                    <a:rPr lang="ja-JP" altLang="en-US" b="1" dirty="0">
                      <a:latin typeface="Times New Roman" pitchFamily="18" charset="0"/>
                      <a:cs typeface="Times New Roman" pitchFamily="18" charset="0"/>
                    </a:rPr>
                    <a:t>月</a:t>
                  </a:r>
                  <a:r>
                    <a:rPr lang="ja-JP" altLang="en-US" b="1" dirty="0" smtClean="0">
                      <a:latin typeface="Times New Roman" pitchFamily="18" charset="0"/>
                      <a:cs typeface="Times New Roman" pitchFamily="18" charset="0"/>
                    </a:rPr>
                    <a:t>に</a:t>
                  </a:r>
                  <a:r>
                    <a:rPr lang="ja-JP" altLang="en-US" b="1" dirty="0" smtClean="0">
                      <a:solidFill>
                        <a:schemeClr val="accent1"/>
                      </a:solidFill>
                      <a:latin typeface="Times New Roman" pitchFamily="18" charset="0"/>
                      <a:cs typeface="Times New Roman" pitchFamily="18" charset="0"/>
                    </a:rPr>
                    <a:t>負</a:t>
                  </a:r>
                  <a:r>
                    <a:rPr lang="ja-JP" altLang="en-US" b="1" dirty="0" smtClean="0">
                      <a:latin typeface="Times New Roman" pitchFamily="18" charset="0"/>
                      <a:cs typeface="Times New Roman" pitchFamily="18" charset="0"/>
                    </a:rPr>
                    <a:t>の</a:t>
                  </a:r>
                  <a:r>
                    <a:rPr lang="en-US" altLang="ja-JP" b="1" dirty="0" smtClean="0">
                      <a:latin typeface="Times New Roman" pitchFamily="18" charset="0"/>
                      <a:cs typeface="Times New Roman" pitchFamily="18" charset="0"/>
                    </a:rPr>
                    <a:t>NAO</a:t>
                  </a:r>
                  <a:endParaRPr lang="ja-JP" altLang="en-US" b="1" dirty="0">
                    <a:latin typeface="Times New Roman" pitchFamily="18" charset="0"/>
                    <a:cs typeface="Times New Roman" pitchFamily="18" charset="0"/>
                  </a:endParaRPr>
                </a:p>
              </p:txBody>
            </p:sp>
            <p:sp>
              <p:nvSpPr>
                <p:cNvPr id="21" name="下矢印 20"/>
                <p:cNvSpPr/>
                <p:nvPr/>
              </p:nvSpPr>
              <p:spPr>
                <a:xfrm>
                  <a:off x="4687441" y="3510300"/>
                  <a:ext cx="374044" cy="43365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24" name="正方形/長方形 23"/>
                <p:cNvSpPr/>
                <p:nvPr/>
              </p:nvSpPr>
              <p:spPr>
                <a:xfrm>
                  <a:off x="3908034" y="4006671"/>
                  <a:ext cx="1935145" cy="369332"/>
                </a:xfrm>
                <a:prstGeom prst="rect">
                  <a:avLst/>
                </a:prstGeom>
              </p:spPr>
              <p:txBody>
                <a:bodyPr wrap="none">
                  <a:spAutoFit/>
                </a:bodyPr>
                <a:lstStyle/>
                <a:p>
                  <a:r>
                    <a:rPr lang="ja-JP" altLang="en-US" b="1" dirty="0">
                      <a:latin typeface="Times New Roman" pitchFamily="18" charset="0"/>
                      <a:cs typeface="Times New Roman" pitchFamily="18" charset="0"/>
                    </a:rPr>
                    <a:t>翌</a:t>
                  </a:r>
                  <a:r>
                    <a:rPr lang="en-US" altLang="ja-JP" b="1" dirty="0">
                      <a:latin typeface="Times New Roman" pitchFamily="18" charset="0"/>
                      <a:cs typeface="Times New Roman" pitchFamily="18" charset="0"/>
                    </a:rPr>
                    <a:t>12</a:t>
                  </a:r>
                  <a:r>
                    <a:rPr lang="ja-JP" altLang="en-US" b="1" dirty="0">
                      <a:latin typeface="Times New Roman" pitchFamily="18" charset="0"/>
                      <a:cs typeface="Times New Roman" pitchFamily="18" charset="0"/>
                    </a:rPr>
                    <a:t>月</a:t>
                  </a:r>
                  <a:r>
                    <a:rPr lang="ja-JP" altLang="en-US" b="1" dirty="0" smtClean="0">
                      <a:latin typeface="Times New Roman" pitchFamily="18" charset="0"/>
                      <a:cs typeface="Times New Roman" pitchFamily="18" charset="0"/>
                    </a:rPr>
                    <a:t>に</a:t>
                  </a:r>
                  <a:r>
                    <a:rPr lang="ja-JP" altLang="en-US" b="1" dirty="0" smtClean="0">
                      <a:solidFill>
                        <a:schemeClr val="accent2"/>
                      </a:solidFill>
                      <a:latin typeface="Times New Roman" pitchFamily="18" charset="0"/>
                      <a:cs typeface="Times New Roman" pitchFamily="18" charset="0"/>
                    </a:rPr>
                    <a:t>正</a:t>
                  </a:r>
                  <a:r>
                    <a:rPr lang="ja-JP" altLang="en-US" b="1" dirty="0" smtClean="0">
                      <a:latin typeface="Times New Roman" pitchFamily="18" charset="0"/>
                      <a:cs typeface="Times New Roman" pitchFamily="18" charset="0"/>
                    </a:rPr>
                    <a:t>の</a:t>
                  </a:r>
                  <a:r>
                    <a:rPr lang="en-US" altLang="ja-JP" b="1" dirty="0" smtClean="0">
                      <a:latin typeface="Times New Roman" pitchFamily="18" charset="0"/>
                      <a:cs typeface="Times New Roman" pitchFamily="18" charset="0"/>
                    </a:rPr>
                    <a:t>WP</a:t>
                  </a:r>
                  <a:endParaRPr lang="ja-JP" altLang="en-US" b="1" dirty="0">
                    <a:latin typeface="Times New Roman" pitchFamily="18" charset="0"/>
                    <a:cs typeface="Times New Roman" pitchFamily="18" charset="0"/>
                  </a:endParaRPr>
                </a:p>
              </p:txBody>
            </p:sp>
          </p:grpSp>
          <p:grpSp>
            <p:nvGrpSpPr>
              <p:cNvPr id="45" name="グループ化 44"/>
              <p:cNvGrpSpPr/>
              <p:nvPr/>
            </p:nvGrpSpPr>
            <p:grpSpPr>
              <a:xfrm>
                <a:off x="8716656" y="2887395"/>
                <a:ext cx="319840" cy="1837749"/>
                <a:chOff x="8691325" y="3109610"/>
                <a:chExt cx="462624" cy="2750338"/>
              </a:xfrm>
            </p:grpSpPr>
            <p:pic>
              <p:nvPicPr>
                <p:cNvPr id="46"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グループ化 46"/>
                <p:cNvGrpSpPr/>
                <p:nvPr/>
              </p:nvGrpSpPr>
              <p:grpSpPr>
                <a:xfrm rot="5400000">
                  <a:off x="7655146" y="4361144"/>
                  <a:ext cx="2618282" cy="379325"/>
                  <a:chOff x="1198947" y="3445841"/>
                  <a:chExt cx="3398783" cy="379325"/>
                </a:xfrm>
              </p:grpSpPr>
              <p:sp>
                <p:nvSpPr>
                  <p:cNvPr id="48" name="正方形/長方形 18"/>
                  <p:cNvSpPr>
                    <a:spLocks noChangeArrowheads="1"/>
                  </p:cNvSpPr>
                  <p:nvPr/>
                </p:nvSpPr>
                <p:spPr bwMode="auto">
                  <a:xfrm>
                    <a:off x="1198947" y="3468132"/>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49" name="正方形/長方形 19"/>
                  <p:cNvSpPr>
                    <a:spLocks noChangeArrowheads="1"/>
                  </p:cNvSpPr>
                  <p:nvPr/>
                </p:nvSpPr>
                <p:spPr bwMode="auto">
                  <a:xfrm>
                    <a:off x="1521206" y="3468136"/>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95</a:t>
                    </a:r>
                    <a:endParaRPr lang="ja-JP" altLang="en-US" sz="900" dirty="0">
                      <a:latin typeface="Times New Roman" pitchFamily="18" charset="0"/>
                      <a:cs typeface="Times New Roman" pitchFamily="18" charset="0"/>
                    </a:endParaRPr>
                  </a:p>
                </p:txBody>
              </p:sp>
              <p:sp>
                <p:nvSpPr>
                  <p:cNvPr id="50" name="正方形/長方形 20"/>
                  <p:cNvSpPr>
                    <a:spLocks noChangeArrowheads="1"/>
                  </p:cNvSpPr>
                  <p:nvPr/>
                </p:nvSpPr>
                <p:spPr bwMode="auto">
                  <a:xfrm>
                    <a:off x="183077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51" name="正方形/長方形 21"/>
                  <p:cNvSpPr>
                    <a:spLocks noChangeArrowheads="1"/>
                  </p:cNvSpPr>
                  <p:nvPr/>
                </p:nvSpPr>
                <p:spPr bwMode="auto">
                  <a:xfrm>
                    <a:off x="215303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80</a:t>
                    </a:r>
                    <a:endParaRPr lang="ja-JP" altLang="en-US" sz="900" dirty="0">
                      <a:latin typeface="Times New Roman" pitchFamily="18" charset="0"/>
                      <a:cs typeface="Times New Roman" pitchFamily="18" charset="0"/>
                    </a:endParaRPr>
                  </a:p>
                </p:txBody>
              </p:sp>
              <p:sp>
                <p:nvSpPr>
                  <p:cNvPr id="52" name="正方形/長方形 22"/>
                  <p:cNvSpPr>
                    <a:spLocks noChangeArrowheads="1"/>
                  </p:cNvSpPr>
                  <p:nvPr/>
                </p:nvSpPr>
                <p:spPr bwMode="auto">
                  <a:xfrm>
                    <a:off x="2451233" y="3561167"/>
                    <a:ext cx="627814" cy="2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0</a:t>
                    </a:r>
                    <a:endParaRPr lang="ja-JP" altLang="en-US" sz="900" dirty="0">
                      <a:latin typeface="Times New Roman" pitchFamily="18" charset="0"/>
                      <a:cs typeface="Times New Roman" pitchFamily="18" charset="0"/>
                    </a:endParaRPr>
                  </a:p>
                </p:txBody>
              </p:sp>
              <p:sp>
                <p:nvSpPr>
                  <p:cNvPr id="53" name="正方形/長方形 23"/>
                  <p:cNvSpPr>
                    <a:spLocks noChangeArrowheads="1"/>
                  </p:cNvSpPr>
                  <p:nvPr/>
                </p:nvSpPr>
                <p:spPr bwMode="auto">
                  <a:xfrm flipH="1">
                    <a:off x="3723072"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54" name="正方形/長方形 24"/>
                  <p:cNvSpPr>
                    <a:spLocks noChangeArrowheads="1"/>
                  </p:cNvSpPr>
                  <p:nvPr/>
                </p:nvSpPr>
                <p:spPr bwMode="auto">
                  <a:xfrm flipH="1">
                    <a:off x="341192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95</a:t>
                    </a:r>
                    <a:endParaRPr lang="ja-JP" altLang="en-US" sz="900">
                      <a:latin typeface="Times New Roman" pitchFamily="18" charset="0"/>
                      <a:cs typeface="Times New Roman" pitchFamily="18" charset="0"/>
                    </a:endParaRPr>
                  </a:p>
                </p:txBody>
              </p:sp>
              <p:sp>
                <p:nvSpPr>
                  <p:cNvPr id="55" name="正方形/長方形 25"/>
                  <p:cNvSpPr>
                    <a:spLocks noChangeArrowheads="1"/>
                  </p:cNvSpPr>
                  <p:nvPr/>
                </p:nvSpPr>
                <p:spPr bwMode="auto">
                  <a:xfrm flipH="1">
                    <a:off x="3089658"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56" name="正方形/長方形 26"/>
                  <p:cNvSpPr>
                    <a:spLocks noChangeArrowheads="1"/>
                  </p:cNvSpPr>
                  <p:nvPr/>
                </p:nvSpPr>
                <p:spPr bwMode="auto">
                  <a:xfrm flipH="1">
                    <a:off x="2770569"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80</a:t>
                    </a:r>
                    <a:endParaRPr lang="ja-JP" altLang="en-US" sz="900">
                      <a:latin typeface="Times New Roman" pitchFamily="18" charset="0"/>
                      <a:cs typeface="Times New Roman" pitchFamily="18" charset="0"/>
                    </a:endParaRPr>
                  </a:p>
                </p:txBody>
              </p:sp>
              <p:sp>
                <p:nvSpPr>
                  <p:cNvPr id="57" name="正方形/長方形 27"/>
                  <p:cNvSpPr>
                    <a:spLocks noChangeArrowheads="1"/>
                  </p:cNvSpPr>
                  <p:nvPr/>
                </p:nvSpPr>
                <p:spPr bwMode="auto">
                  <a:xfrm>
                    <a:off x="3999810" y="3445841"/>
                    <a:ext cx="597920" cy="3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800" b="1" dirty="0">
                        <a:latin typeface="Times New Roman" pitchFamily="18" charset="0"/>
                        <a:cs typeface="Times New Roman" pitchFamily="18" charset="0"/>
                      </a:rPr>
                      <a:t>(</a:t>
                    </a:r>
                    <a:r>
                      <a:rPr lang="ja-JP" altLang="en-US" sz="800" b="1" dirty="0">
                        <a:latin typeface="Times New Roman" pitchFamily="18" charset="0"/>
                        <a:cs typeface="Times New Roman" pitchFamily="18" charset="0"/>
                      </a:rPr>
                      <a:t>％</a:t>
                    </a:r>
                    <a:r>
                      <a:rPr lang="en-US" altLang="ja-JP" sz="800" b="1" dirty="0">
                        <a:latin typeface="Times New Roman" pitchFamily="18" charset="0"/>
                        <a:cs typeface="Times New Roman" pitchFamily="18" charset="0"/>
                      </a:rPr>
                      <a:t>)</a:t>
                    </a:r>
                    <a:endParaRPr lang="ja-JP" altLang="en-US" sz="800" b="1" dirty="0">
                      <a:latin typeface="Times New Roman" pitchFamily="18" charset="0"/>
                      <a:cs typeface="Times New Roman" pitchFamily="18" charset="0"/>
                    </a:endParaRPr>
                  </a:p>
                </p:txBody>
              </p:sp>
            </p:grpSp>
          </p:grpSp>
          <p:grpSp>
            <p:nvGrpSpPr>
              <p:cNvPr id="58" name="グループ化 57"/>
              <p:cNvGrpSpPr/>
              <p:nvPr/>
            </p:nvGrpSpPr>
            <p:grpSpPr>
              <a:xfrm>
                <a:off x="8577840" y="928386"/>
                <a:ext cx="319840" cy="1837749"/>
                <a:chOff x="8691325" y="3109610"/>
                <a:chExt cx="462624" cy="2750338"/>
              </a:xfrm>
            </p:grpSpPr>
            <p:pic>
              <p:nvPicPr>
                <p:cNvPr id="59"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グループ化 59"/>
                <p:cNvGrpSpPr/>
                <p:nvPr/>
              </p:nvGrpSpPr>
              <p:grpSpPr>
                <a:xfrm rot="5400000">
                  <a:off x="7655146" y="4361144"/>
                  <a:ext cx="2618282" cy="379325"/>
                  <a:chOff x="1198947" y="3445841"/>
                  <a:chExt cx="3398783" cy="379325"/>
                </a:xfrm>
              </p:grpSpPr>
              <p:sp>
                <p:nvSpPr>
                  <p:cNvPr id="61" name="正方形/長方形 18"/>
                  <p:cNvSpPr>
                    <a:spLocks noChangeArrowheads="1"/>
                  </p:cNvSpPr>
                  <p:nvPr/>
                </p:nvSpPr>
                <p:spPr bwMode="auto">
                  <a:xfrm>
                    <a:off x="1198947" y="3468132"/>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62" name="正方形/長方形 19"/>
                  <p:cNvSpPr>
                    <a:spLocks noChangeArrowheads="1"/>
                  </p:cNvSpPr>
                  <p:nvPr/>
                </p:nvSpPr>
                <p:spPr bwMode="auto">
                  <a:xfrm>
                    <a:off x="1521206" y="3468136"/>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95</a:t>
                    </a:r>
                    <a:endParaRPr lang="ja-JP" altLang="en-US" sz="900" dirty="0">
                      <a:latin typeface="Times New Roman" pitchFamily="18" charset="0"/>
                      <a:cs typeface="Times New Roman" pitchFamily="18" charset="0"/>
                    </a:endParaRPr>
                  </a:p>
                </p:txBody>
              </p:sp>
              <p:sp>
                <p:nvSpPr>
                  <p:cNvPr id="63" name="正方形/長方形 20"/>
                  <p:cNvSpPr>
                    <a:spLocks noChangeArrowheads="1"/>
                  </p:cNvSpPr>
                  <p:nvPr/>
                </p:nvSpPr>
                <p:spPr bwMode="auto">
                  <a:xfrm>
                    <a:off x="183077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64" name="正方形/長方形 21"/>
                  <p:cNvSpPr>
                    <a:spLocks noChangeArrowheads="1"/>
                  </p:cNvSpPr>
                  <p:nvPr/>
                </p:nvSpPr>
                <p:spPr bwMode="auto">
                  <a:xfrm>
                    <a:off x="215303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80</a:t>
                    </a:r>
                    <a:endParaRPr lang="ja-JP" altLang="en-US" sz="900" dirty="0">
                      <a:latin typeface="Times New Roman" pitchFamily="18" charset="0"/>
                      <a:cs typeface="Times New Roman" pitchFamily="18" charset="0"/>
                    </a:endParaRPr>
                  </a:p>
                </p:txBody>
              </p:sp>
              <p:sp>
                <p:nvSpPr>
                  <p:cNvPr id="65" name="正方形/長方形 22"/>
                  <p:cNvSpPr>
                    <a:spLocks noChangeArrowheads="1"/>
                  </p:cNvSpPr>
                  <p:nvPr/>
                </p:nvSpPr>
                <p:spPr bwMode="auto">
                  <a:xfrm>
                    <a:off x="2451233" y="3561167"/>
                    <a:ext cx="627814" cy="21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0</a:t>
                    </a:r>
                    <a:endParaRPr lang="ja-JP" altLang="en-US" sz="900" dirty="0">
                      <a:latin typeface="Times New Roman" pitchFamily="18" charset="0"/>
                      <a:cs typeface="Times New Roman" pitchFamily="18" charset="0"/>
                    </a:endParaRPr>
                  </a:p>
                </p:txBody>
              </p:sp>
              <p:sp>
                <p:nvSpPr>
                  <p:cNvPr id="66" name="正方形/長方形 23"/>
                  <p:cNvSpPr>
                    <a:spLocks noChangeArrowheads="1"/>
                  </p:cNvSpPr>
                  <p:nvPr/>
                </p:nvSpPr>
                <p:spPr bwMode="auto">
                  <a:xfrm flipH="1">
                    <a:off x="3723072"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dirty="0">
                        <a:latin typeface="Times New Roman" pitchFamily="18" charset="0"/>
                        <a:cs typeface="Times New Roman" pitchFamily="18" charset="0"/>
                      </a:rPr>
                      <a:t>99</a:t>
                    </a:r>
                    <a:endParaRPr lang="ja-JP" altLang="en-US" sz="900" dirty="0">
                      <a:latin typeface="Times New Roman" pitchFamily="18" charset="0"/>
                      <a:cs typeface="Times New Roman" pitchFamily="18" charset="0"/>
                    </a:endParaRPr>
                  </a:p>
                </p:txBody>
              </p:sp>
              <p:sp>
                <p:nvSpPr>
                  <p:cNvPr id="67" name="正方形/長方形 24"/>
                  <p:cNvSpPr>
                    <a:spLocks noChangeArrowheads="1"/>
                  </p:cNvSpPr>
                  <p:nvPr/>
                </p:nvSpPr>
                <p:spPr bwMode="auto">
                  <a:xfrm flipH="1">
                    <a:off x="3411920"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95</a:t>
                    </a:r>
                    <a:endParaRPr lang="ja-JP" altLang="en-US" sz="900">
                      <a:latin typeface="Times New Roman" pitchFamily="18" charset="0"/>
                      <a:cs typeface="Times New Roman" pitchFamily="18" charset="0"/>
                    </a:endParaRPr>
                  </a:p>
                </p:txBody>
              </p:sp>
              <p:sp>
                <p:nvSpPr>
                  <p:cNvPr id="68" name="正方形/長方形 25"/>
                  <p:cNvSpPr>
                    <a:spLocks noChangeArrowheads="1"/>
                  </p:cNvSpPr>
                  <p:nvPr/>
                </p:nvSpPr>
                <p:spPr bwMode="auto">
                  <a:xfrm flipH="1">
                    <a:off x="3089658"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90</a:t>
                    </a:r>
                    <a:endParaRPr lang="ja-JP" altLang="en-US" sz="900">
                      <a:latin typeface="Times New Roman" pitchFamily="18" charset="0"/>
                      <a:cs typeface="Times New Roman" pitchFamily="18" charset="0"/>
                    </a:endParaRPr>
                  </a:p>
                </p:txBody>
              </p:sp>
              <p:sp>
                <p:nvSpPr>
                  <p:cNvPr id="69" name="正方形/長方形 26"/>
                  <p:cNvSpPr>
                    <a:spLocks noChangeArrowheads="1"/>
                  </p:cNvSpPr>
                  <p:nvPr/>
                </p:nvSpPr>
                <p:spPr bwMode="auto">
                  <a:xfrm flipH="1">
                    <a:off x="2770569" y="3468133"/>
                    <a:ext cx="627814" cy="3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900">
                        <a:latin typeface="Times New Roman" pitchFamily="18" charset="0"/>
                        <a:cs typeface="Times New Roman" pitchFamily="18" charset="0"/>
                      </a:rPr>
                      <a:t>80</a:t>
                    </a:r>
                    <a:endParaRPr lang="ja-JP" altLang="en-US" sz="900">
                      <a:latin typeface="Times New Roman" pitchFamily="18" charset="0"/>
                      <a:cs typeface="Times New Roman" pitchFamily="18" charset="0"/>
                    </a:endParaRPr>
                  </a:p>
                </p:txBody>
              </p:sp>
              <p:sp>
                <p:nvSpPr>
                  <p:cNvPr id="70" name="正方形/長方形 27"/>
                  <p:cNvSpPr>
                    <a:spLocks noChangeArrowheads="1"/>
                  </p:cNvSpPr>
                  <p:nvPr/>
                </p:nvSpPr>
                <p:spPr bwMode="auto">
                  <a:xfrm>
                    <a:off x="3999810" y="3445841"/>
                    <a:ext cx="597920" cy="3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800" b="1" dirty="0">
                        <a:latin typeface="Times New Roman" pitchFamily="18" charset="0"/>
                        <a:cs typeface="Times New Roman" pitchFamily="18" charset="0"/>
                      </a:rPr>
                      <a:t>(</a:t>
                    </a:r>
                    <a:r>
                      <a:rPr lang="ja-JP" altLang="en-US" sz="800" b="1" dirty="0">
                        <a:latin typeface="Times New Roman" pitchFamily="18" charset="0"/>
                        <a:cs typeface="Times New Roman" pitchFamily="18" charset="0"/>
                      </a:rPr>
                      <a:t>％</a:t>
                    </a:r>
                    <a:r>
                      <a:rPr lang="en-US" altLang="ja-JP" sz="800" b="1" dirty="0">
                        <a:latin typeface="Times New Roman" pitchFamily="18" charset="0"/>
                        <a:cs typeface="Times New Roman" pitchFamily="18" charset="0"/>
                      </a:rPr>
                      <a:t>)</a:t>
                    </a:r>
                    <a:endParaRPr lang="ja-JP" altLang="en-US" sz="800" b="1" dirty="0">
                      <a:latin typeface="Times New Roman" pitchFamily="18" charset="0"/>
                      <a:cs typeface="Times New Roman" pitchFamily="18" charset="0"/>
                    </a:endParaRPr>
                  </a:p>
                </p:txBody>
              </p:sp>
            </p:grpSp>
          </p:grpSp>
        </p:grpSp>
      </p:grpSp>
      <p:grpSp>
        <p:nvGrpSpPr>
          <p:cNvPr id="73" name="グループ化 72"/>
          <p:cNvGrpSpPr/>
          <p:nvPr/>
        </p:nvGrpSpPr>
        <p:grpSpPr>
          <a:xfrm>
            <a:off x="2923816" y="945296"/>
            <a:ext cx="342615" cy="1768665"/>
            <a:chOff x="8691325" y="3231686"/>
            <a:chExt cx="431336" cy="2623647"/>
          </a:xfrm>
        </p:grpSpPr>
        <p:pic>
          <p:nvPicPr>
            <p:cNvPr id="74" name="Picture 15"/>
            <p:cNvPicPr>
              <a:picLocks noChangeAspect="1" noChangeArrowheads="1"/>
            </p:cNvPicPr>
            <p:nvPr/>
          </p:nvPicPr>
          <p:blipFill rotWithShape="1">
            <a:blip r:embed="rId7">
              <a:extLst>
                <a:ext uri="{28A0092B-C50C-407E-A947-70E740481C1C}">
                  <a14:useLocalDpi xmlns:a14="http://schemas.microsoft.com/office/drawing/2010/main" val="0"/>
                </a:ext>
              </a:extLst>
            </a:blip>
            <a:srcRect l="13679" r="54639"/>
            <a:stretch/>
          </p:blipFill>
          <p:spPr bwMode="auto">
            <a:xfrm>
              <a:off x="8691325" y="3231686"/>
              <a:ext cx="167159" cy="262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5" name="グループ化 74"/>
            <p:cNvGrpSpPr/>
            <p:nvPr/>
          </p:nvGrpSpPr>
          <p:grpSpPr>
            <a:xfrm rot="5400000">
              <a:off x="7716159" y="4396265"/>
              <a:ext cx="2496252" cy="316753"/>
              <a:chOff x="1283127" y="3477127"/>
              <a:chExt cx="3240375" cy="316753"/>
            </a:xfrm>
          </p:grpSpPr>
          <p:sp>
            <p:nvSpPr>
              <p:cNvPr id="76" name="正方形/長方形 18"/>
              <p:cNvSpPr>
                <a:spLocks noChangeArrowheads="1"/>
              </p:cNvSpPr>
              <p:nvPr/>
            </p:nvSpPr>
            <p:spPr bwMode="auto">
              <a:xfrm>
                <a:off x="1283127" y="3501682"/>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99</a:t>
                </a:r>
                <a:endParaRPr lang="ja-JP" altLang="en-US" sz="1100" dirty="0">
                  <a:latin typeface="Times New Roman" pitchFamily="18" charset="0"/>
                  <a:cs typeface="Times New Roman" pitchFamily="18" charset="0"/>
                </a:endParaRPr>
              </a:p>
            </p:txBody>
          </p:sp>
          <p:sp>
            <p:nvSpPr>
              <p:cNvPr id="77" name="正方形/長方形 19"/>
              <p:cNvSpPr>
                <a:spLocks noChangeArrowheads="1"/>
              </p:cNvSpPr>
              <p:nvPr/>
            </p:nvSpPr>
            <p:spPr bwMode="auto">
              <a:xfrm>
                <a:off x="1605389"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95</a:t>
                </a:r>
                <a:endParaRPr lang="ja-JP" altLang="en-US" sz="1100">
                  <a:latin typeface="Times New Roman" pitchFamily="18" charset="0"/>
                  <a:cs typeface="Times New Roman" pitchFamily="18" charset="0"/>
                </a:endParaRPr>
              </a:p>
            </p:txBody>
          </p:sp>
          <p:sp>
            <p:nvSpPr>
              <p:cNvPr id="78" name="正方形/長方形 20"/>
              <p:cNvSpPr>
                <a:spLocks noChangeArrowheads="1"/>
              </p:cNvSpPr>
              <p:nvPr/>
            </p:nvSpPr>
            <p:spPr bwMode="auto">
              <a:xfrm>
                <a:off x="1914951"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90</a:t>
                </a:r>
                <a:endParaRPr lang="ja-JP" altLang="en-US" sz="1100" dirty="0">
                  <a:latin typeface="Times New Roman" pitchFamily="18" charset="0"/>
                  <a:cs typeface="Times New Roman" pitchFamily="18" charset="0"/>
                </a:endParaRPr>
              </a:p>
            </p:txBody>
          </p:sp>
          <p:sp>
            <p:nvSpPr>
              <p:cNvPr id="79" name="正方形/長方形 21"/>
              <p:cNvSpPr>
                <a:spLocks noChangeArrowheads="1"/>
              </p:cNvSpPr>
              <p:nvPr/>
            </p:nvSpPr>
            <p:spPr bwMode="auto">
              <a:xfrm>
                <a:off x="2237213"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80</a:t>
                </a:r>
                <a:endParaRPr lang="ja-JP" altLang="en-US" sz="1100" dirty="0">
                  <a:latin typeface="Times New Roman" pitchFamily="18" charset="0"/>
                  <a:cs typeface="Times New Roman" pitchFamily="18" charset="0"/>
                </a:endParaRPr>
              </a:p>
            </p:txBody>
          </p:sp>
          <p:sp>
            <p:nvSpPr>
              <p:cNvPr id="80" name="正方形/長方形 22"/>
              <p:cNvSpPr>
                <a:spLocks noChangeArrowheads="1"/>
              </p:cNvSpPr>
              <p:nvPr/>
            </p:nvSpPr>
            <p:spPr bwMode="auto">
              <a:xfrm>
                <a:off x="2535413" y="3588246"/>
                <a:ext cx="459452" cy="16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0</a:t>
                </a:r>
                <a:endParaRPr lang="ja-JP" altLang="en-US" sz="1100" dirty="0">
                  <a:latin typeface="Times New Roman" pitchFamily="18" charset="0"/>
                  <a:cs typeface="Times New Roman" pitchFamily="18" charset="0"/>
                </a:endParaRPr>
              </a:p>
            </p:txBody>
          </p:sp>
          <p:sp>
            <p:nvSpPr>
              <p:cNvPr id="81" name="正方形/長方形 23"/>
              <p:cNvSpPr>
                <a:spLocks noChangeArrowheads="1"/>
              </p:cNvSpPr>
              <p:nvPr/>
            </p:nvSpPr>
            <p:spPr bwMode="auto">
              <a:xfrm flipH="1">
                <a:off x="3807254"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99</a:t>
                </a:r>
                <a:endParaRPr lang="ja-JP" altLang="en-US" sz="1100" dirty="0">
                  <a:latin typeface="Times New Roman" pitchFamily="18" charset="0"/>
                  <a:cs typeface="Times New Roman" pitchFamily="18" charset="0"/>
                </a:endParaRPr>
              </a:p>
            </p:txBody>
          </p:sp>
          <p:sp>
            <p:nvSpPr>
              <p:cNvPr id="82" name="正方形/長方形 24"/>
              <p:cNvSpPr>
                <a:spLocks noChangeArrowheads="1"/>
              </p:cNvSpPr>
              <p:nvPr/>
            </p:nvSpPr>
            <p:spPr bwMode="auto">
              <a:xfrm flipH="1">
                <a:off x="3496103"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95</a:t>
                </a:r>
                <a:endParaRPr lang="ja-JP" altLang="en-US" sz="1100">
                  <a:latin typeface="Times New Roman" pitchFamily="18" charset="0"/>
                  <a:cs typeface="Times New Roman" pitchFamily="18" charset="0"/>
                </a:endParaRPr>
              </a:p>
            </p:txBody>
          </p:sp>
          <p:sp>
            <p:nvSpPr>
              <p:cNvPr id="83" name="正方形/長方形 25"/>
              <p:cNvSpPr>
                <a:spLocks noChangeArrowheads="1"/>
              </p:cNvSpPr>
              <p:nvPr/>
            </p:nvSpPr>
            <p:spPr bwMode="auto">
              <a:xfrm flipH="1">
                <a:off x="3173840"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90</a:t>
                </a:r>
                <a:endParaRPr lang="ja-JP" altLang="en-US" sz="1100">
                  <a:latin typeface="Times New Roman" pitchFamily="18" charset="0"/>
                  <a:cs typeface="Times New Roman" pitchFamily="18" charset="0"/>
                </a:endParaRPr>
              </a:p>
            </p:txBody>
          </p:sp>
          <p:sp>
            <p:nvSpPr>
              <p:cNvPr id="84" name="正方形/長方形 26"/>
              <p:cNvSpPr>
                <a:spLocks noChangeArrowheads="1"/>
              </p:cNvSpPr>
              <p:nvPr/>
            </p:nvSpPr>
            <p:spPr bwMode="auto">
              <a:xfrm flipH="1">
                <a:off x="2854751"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80</a:t>
                </a:r>
                <a:endParaRPr lang="ja-JP" altLang="en-US" sz="1100">
                  <a:latin typeface="Times New Roman" pitchFamily="18" charset="0"/>
                  <a:cs typeface="Times New Roman" pitchFamily="18" charset="0"/>
                </a:endParaRPr>
              </a:p>
            </p:txBody>
          </p:sp>
          <p:sp>
            <p:nvSpPr>
              <p:cNvPr id="85" name="正方形/長方形 27"/>
              <p:cNvSpPr>
                <a:spLocks noChangeArrowheads="1"/>
              </p:cNvSpPr>
              <p:nvPr/>
            </p:nvSpPr>
            <p:spPr bwMode="auto">
              <a:xfrm>
                <a:off x="4074037" y="3477127"/>
                <a:ext cx="449465" cy="31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050" b="1" dirty="0">
                    <a:latin typeface="Times New Roman" pitchFamily="18" charset="0"/>
                    <a:cs typeface="Times New Roman" pitchFamily="18" charset="0"/>
                  </a:rPr>
                  <a:t>(</a:t>
                </a:r>
                <a:r>
                  <a:rPr lang="ja-JP" altLang="en-US" sz="1050" b="1" dirty="0">
                    <a:latin typeface="Times New Roman" pitchFamily="18" charset="0"/>
                    <a:cs typeface="Times New Roman" pitchFamily="18" charset="0"/>
                  </a:rPr>
                  <a:t>％</a:t>
                </a:r>
                <a:r>
                  <a:rPr lang="en-US" altLang="ja-JP" sz="1050" b="1" dirty="0">
                    <a:latin typeface="Times New Roman" pitchFamily="18" charset="0"/>
                    <a:cs typeface="Times New Roman" pitchFamily="18" charset="0"/>
                  </a:rPr>
                  <a:t>)</a:t>
                </a:r>
                <a:endParaRPr lang="ja-JP" altLang="en-US" sz="1050" b="1" dirty="0">
                  <a:latin typeface="Times New Roman" pitchFamily="18" charset="0"/>
                  <a:cs typeface="Times New Roman" pitchFamily="18" charset="0"/>
                </a:endParaRPr>
              </a:p>
            </p:txBody>
          </p:sp>
        </p:grpSp>
      </p:grpSp>
      <p:sp>
        <p:nvSpPr>
          <p:cNvPr id="86"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4</a:t>
            </a:fld>
            <a:endParaRPr kumimoji="1" lang="ja-JP" altLang="en-US" sz="1600" b="1" dirty="0">
              <a:solidFill>
                <a:schemeClr val="tx1"/>
              </a:solidFill>
            </a:endParaRPr>
          </a:p>
        </p:txBody>
      </p:sp>
      <p:grpSp>
        <p:nvGrpSpPr>
          <p:cNvPr id="26" name="グループ化 25"/>
          <p:cNvGrpSpPr/>
          <p:nvPr/>
        </p:nvGrpSpPr>
        <p:grpSpPr>
          <a:xfrm>
            <a:off x="768322" y="5047440"/>
            <a:ext cx="8137300" cy="1578375"/>
            <a:chOff x="768322" y="5047440"/>
            <a:chExt cx="8137300" cy="1578375"/>
          </a:xfrm>
        </p:grpSpPr>
        <p:grpSp>
          <p:nvGrpSpPr>
            <p:cNvPr id="25" name="グループ化 24"/>
            <p:cNvGrpSpPr/>
            <p:nvPr/>
          </p:nvGrpSpPr>
          <p:grpSpPr>
            <a:xfrm>
              <a:off x="6468085" y="5047440"/>
              <a:ext cx="2437537" cy="1449989"/>
              <a:chOff x="6444207" y="4971334"/>
              <a:chExt cx="2437537" cy="1449989"/>
            </a:xfrm>
          </p:grpSpPr>
          <p:pic>
            <p:nvPicPr>
              <p:cNvPr id="8195"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380" t="7737" r="12370" b="10952"/>
              <a:stretch/>
            </p:blipFill>
            <p:spPr bwMode="auto">
              <a:xfrm>
                <a:off x="6444207" y="4971334"/>
                <a:ext cx="2437537" cy="144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6588224" y="4971334"/>
                <a:ext cx="2154308" cy="307777"/>
              </a:xfrm>
              <a:prstGeom prst="rect">
                <a:avLst/>
              </a:prstGeom>
            </p:spPr>
            <p:txBody>
              <a:bodyPr wrap="none">
                <a:spAutoFit/>
              </a:bodyPr>
              <a:lstStyle/>
              <a:p>
                <a:r>
                  <a:rPr lang="ja-JP" altLang="en-US" sz="1400" b="1" dirty="0"/>
                  <a:t>第</a:t>
                </a:r>
                <a:r>
                  <a:rPr lang="en-US" altLang="ja-JP" sz="1400" b="1" dirty="0"/>
                  <a:t>1</a:t>
                </a:r>
                <a:r>
                  <a:rPr lang="ja-JP" altLang="en-US" sz="1400" b="1" dirty="0" smtClean="0"/>
                  <a:t>モード </a:t>
                </a:r>
                <a:r>
                  <a:rPr lang="en-US" altLang="ja-JP" sz="1400" b="1" dirty="0" smtClean="0"/>
                  <a:t>NAO</a:t>
                </a:r>
                <a:r>
                  <a:rPr lang="ja-JP" altLang="en-US" sz="1400" b="1" dirty="0"/>
                  <a:t>＋</a:t>
                </a:r>
                <a:r>
                  <a:rPr lang="en-US" altLang="ja-JP" sz="1400" b="1" dirty="0"/>
                  <a:t>WPIndex</a:t>
                </a:r>
                <a:endParaRPr lang="ja-JP" altLang="en-US" sz="1400" b="1" dirty="0"/>
              </a:p>
            </p:txBody>
          </p:sp>
        </p:grpSp>
        <p:pic>
          <p:nvPicPr>
            <p:cNvPr id="9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7953" r="17632" b="10399"/>
            <a:stretch/>
          </p:blipFill>
          <p:spPr bwMode="auto">
            <a:xfrm>
              <a:off x="768322" y="5106096"/>
              <a:ext cx="2201650" cy="151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正方形/長方形 91"/>
            <p:cNvSpPr/>
            <p:nvPr/>
          </p:nvSpPr>
          <p:spPr>
            <a:xfrm>
              <a:off x="1109211" y="5112790"/>
              <a:ext cx="1627753" cy="307777"/>
            </a:xfrm>
            <a:prstGeom prst="rect">
              <a:avLst/>
            </a:prstGeom>
          </p:spPr>
          <p:txBody>
            <a:bodyPr wrap="none">
              <a:spAutoFit/>
            </a:bodyPr>
            <a:lstStyle/>
            <a:p>
              <a:r>
                <a:rPr lang="ja-JP" altLang="en-US" sz="1400" b="1" dirty="0"/>
                <a:t>第</a:t>
              </a:r>
              <a:r>
                <a:rPr lang="en-US" altLang="ja-JP" sz="1400" b="1" dirty="0"/>
                <a:t>1</a:t>
              </a:r>
              <a:r>
                <a:rPr lang="ja-JP" altLang="en-US" sz="1400" b="1" dirty="0" smtClean="0"/>
                <a:t>モード </a:t>
              </a:r>
              <a:r>
                <a:rPr lang="en-US" altLang="ja-JP" sz="1400" b="1" dirty="0" smtClean="0"/>
                <a:t>WPIndex</a:t>
              </a:r>
              <a:endParaRPr lang="ja-JP" altLang="en-US" sz="1400" b="1" dirty="0"/>
            </a:p>
          </p:txBody>
        </p:sp>
      </p:grpSp>
    </p:spTree>
    <p:extLst>
      <p:ext uri="{BB962C8B-B14F-4D97-AF65-F5344CB8AC3E}">
        <p14:creationId xmlns:p14="http://schemas.microsoft.com/office/powerpoint/2010/main" val="3578448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252536" y="421019"/>
            <a:ext cx="5472608" cy="556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4" name="正方形/長方形 13"/>
          <p:cNvSpPr/>
          <p:nvPr/>
        </p:nvSpPr>
        <p:spPr>
          <a:xfrm>
            <a:off x="0" y="31494"/>
            <a:ext cx="5072222"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結果②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　海氷</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長周期変動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grpSp>
        <p:nvGrpSpPr>
          <p:cNvPr id="15" name="グループ化 14"/>
          <p:cNvGrpSpPr/>
          <p:nvPr/>
        </p:nvGrpSpPr>
        <p:grpSpPr>
          <a:xfrm>
            <a:off x="476204" y="2996952"/>
            <a:ext cx="3781177" cy="1014351"/>
            <a:chOff x="295016" y="2840759"/>
            <a:chExt cx="3781177" cy="948423"/>
          </a:xfrm>
        </p:grpSpPr>
        <p:sp>
          <p:nvSpPr>
            <p:cNvPr id="2" name="正方形/長方形 1"/>
            <p:cNvSpPr/>
            <p:nvPr/>
          </p:nvSpPr>
          <p:spPr>
            <a:xfrm>
              <a:off x="295016" y="2840759"/>
              <a:ext cx="3781177" cy="918159"/>
            </a:xfrm>
            <a:prstGeom prst="rect">
              <a:avLst/>
            </a:prstGeom>
            <a:solidFill>
              <a:schemeClr val="accent2">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295016" y="2865852"/>
              <a:ext cx="3781177" cy="923330"/>
            </a:xfrm>
            <a:prstGeom prst="rect">
              <a:avLst/>
            </a:prstGeom>
          </p:spPr>
          <p:txBody>
            <a:bodyPr wrap="square">
              <a:spAutoFit/>
            </a:bodyPr>
            <a:lstStyle/>
            <a:p>
              <a:pPr algn="ctr"/>
              <a:r>
                <a:rPr lang="ja-JP" altLang="en-US" dirty="0" smtClean="0">
                  <a:latin typeface="Times New Roman" pitchFamily="18" charset="0"/>
                  <a:cs typeface="Times New Roman" pitchFamily="18" charset="0"/>
                </a:rPr>
                <a:t>先行</a:t>
              </a:r>
              <a:r>
                <a:rPr lang="ja-JP" altLang="en-US" dirty="0">
                  <a:latin typeface="Times New Roman" pitchFamily="18" charset="0"/>
                  <a:cs typeface="Times New Roman" pitchFamily="18" charset="0"/>
                </a:rPr>
                <a:t>研究</a:t>
              </a:r>
              <a:r>
                <a:rPr lang="ja-JP" altLang="en-US" dirty="0" smtClean="0">
                  <a:latin typeface="Times New Roman" pitchFamily="18" charset="0"/>
                  <a:cs typeface="Times New Roman" pitchFamily="18" charset="0"/>
                </a:rPr>
                <a:t>と</a:t>
              </a:r>
              <a:r>
                <a:rPr lang="ja-JP" altLang="en-US" dirty="0">
                  <a:latin typeface="Times New Roman" pitchFamily="18" charset="0"/>
                  <a:cs typeface="Times New Roman" pitchFamily="18" charset="0"/>
                </a:rPr>
                <a:t>同様に</a:t>
              </a:r>
              <a:endParaRPr lang="en-US" altLang="ja-JP" dirty="0" smtClean="0">
                <a:latin typeface="Times New Roman" pitchFamily="18" charset="0"/>
                <a:cs typeface="Times New Roman" pitchFamily="18" charset="0"/>
              </a:endParaRPr>
            </a:p>
            <a:p>
              <a:pPr algn="ctr"/>
              <a:r>
                <a:rPr lang="en-US" altLang="ja-JP" dirty="0" smtClean="0">
                  <a:latin typeface="Times New Roman" pitchFamily="18" charset="0"/>
                  <a:cs typeface="Times New Roman" pitchFamily="18" charset="0"/>
                </a:rPr>
                <a:t>NAO</a:t>
              </a:r>
              <a:r>
                <a:rPr lang="ja-JP" altLang="en-US" dirty="0" err="1" smtClean="0">
                  <a:latin typeface="Times New Roman" pitchFamily="18" charset="0"/>
                  <a:cs typeface="Times New Roman" pitchFamily="18" charset="0"/>
                </a:rPr>
                <a:t>が負の</a:t>
              </a:r>
              <a:r>
                <a:rPr lang="ja-JP" altLang="en-US" dirty="0" smtClean="0">
                  <a:latin typeface="Times New Roman" pitchFamily="18" charset="0"/>
                  <a:cs typeface="Times New Roman" pitchFamily="18" charset="0"/>
                </a:rPr>
                <a:t>場合、</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バレンツ海で海</a:t>
              </a:r>
              <a:r>
                <a:rPr lang="ja-JP" altLang="en-US" dirty="0">
                  <a:latin typeface="Times New Roman" pitchFamily="18" charset="0"/>
                  <a:cs typeface="Times New Roman" pitchFamily="18" charset="0"/>
                </a:rPr>
                <a:t>氷</a:t>
              </a:r>
              <a:r>
                <a:rPr lang="ja-JP" altLang="en-US" dirty="0" smtClean="0">
                  <a:latin typeface="Times New Roman" pitchFamily="18" charset="0"/>
                  <a:cs typeface="Times New Roman" pitchFamily="18" charset="0"/>
                </a:rPr>
                <a:t>の増加が</a:t>
              </a:r>
              <a:r>
                <a:rPr lang="ja-JP" altLang="en-US" dirty="0">
                  <a:latin typeface="Times New Roman" pitchFamily="18" charset="0"/>
                  <a:cs typeface="Times New Roman" pitchFamily="18" charset="0"/>
                </a:rPr>
                <a:t>見られる</a:t>
              </a:r>
            </a:p>
          </p:txBody>
        </p:sp>
      </p:grpSp>
      <p:grpSp>
        <p:nvGrpSpPr>
          <p:cNvPr id="12" name="グループ化 11"/>
          <p:cNvGrpSpPr/>
          <p:nvPr/>
        </p:nvGrpSpPr>
        <p:grpSpPr>
          <a:xfrm>
            <a:off x="476204" y="4055617"/>
            <a:ext cx="3781177" cy="1040116"/>
            <a:chOff x="295016" y="4057319"/>
            <a:chExt cx="3781177" cy="1040116"/>
          </a:xfrm>
        </p:grpSpPr>
        <p:sp>
          <p:nvSpPr>
            <p:cNvPr id="41" name="正方形/長方形 40"/>
            <p:cNvSpPr/>
            <p:nvPr/>
          </p:nvSpPr>
          <p:spPr>
            <a:xfrm>
              <a:off x="295016" y="4057319"/>
              <a:ext cx="3781177" cy="1040116"/>
            </a:xfrm>
            <a:prstGeom prst="rect">
              <a:avLst/>
            </a:prstGeom>
            <a:solidFill>
              <a:schemeClr val="accent4">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45997" y="4121850"/>
              <a:ext cx="3679213" cy="923330"/>
            </a:xfrm>
            <a:prstGeom prst="rect">
              <a:avLst/>
            </a:prstGeom>
          </p:spPr>
          <p:txBody>
            <a:bodyPr wrap="none">
              <a:spAutoFit/>
            </a:bodyPr>
            <a:lstStyle/>
            <a:p>
              <a:pPr algn="ctr"/>
              <a:r>
                <a:rPr lang="ja-JP" altLang="en-US" dirty="0">
                  <a:latin typeface="Times New Roman" pitchFamily="18" charset="0"/>
                  <a:cs typeface="Times New Roman" pitchFamily="18" charset="0"/>
                </a:rPr>
                <a:t>周期が</a:t>
              </a:r>
              <a:r>
                <a:rPr lang="ja-JP" altLang="en-US" dirty="0" smtClean="0">
                  <a:latin typeface="Times New Roman" pitchFamily="18" charset="0"/>
                  <a:cs typeface="Times New Roman" pitchFamily="18" charset="0"/>
                </a:rPr>
                <a:t>長いほど相関</a:t>
              </a:r>
              <a:r>
                <a:rPr lang="ja-JP" altLang="en-US" dirty="0">
                  <a:latin typeface="Times New Roman" pitchFamily="18" charset="0"/>
                  <a:cs typeface="Times New Roman" pitchFamily="18" charset="0"/>
                </a:rPr>
                <a:t>が</a:t>
              </a:r>
              <a:r>
                <a:rPr lang="ja-JP" altLang="en-US" dirty="0" smtClean="0">
                  <a:latin typeface="Times New Roman" pitchFamily="18" charset="0"/>
                  <a:cs typeface="Times New Roman" pitchFamily="18" charset="0"/>
                </a:rPr>
                <a:t>高いことから</a:t>
              </a:r>
              <a:endParaRPr lang="en-US" altLang="ja-JP" dirty="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冬季</a:t>
              </a:r>
              <a:r>
                <a:rPr lang="en-US" altLang="ja-JP" dirty="0" smtClean="0">
                  <a:latin typeface="Times New Roman" pitchFamily="18" charset="0"/>
                  <a:cs typeface="Times New Roman" pitchFamily="18" charset="0"/>
                </a:rPr>
                <a:t>NAO</a:t>
              </a:r>
              <a:r>
                <a:rPr lang="ja-JP" altLang="en-US" dirty="0" smtClean="0">
                  <a:latin typeface="Times New Roman" pitchFamily="18" charset="0"/>
                  <a:cs typeface="Times New Roman" pitchFamily="18" charset="0"/>
                </a:rPr>
                <a:t>の緩やかな変動が</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海氷を介して影響を及ぼす</a:t>
              </a:r>
              <a:endParaRPr lang="ja-JP" altLang="en-US" dirty="0">
                <a:latin typeface="Times New Roman" pitchFamily="18" charset="0"/>
                <a:cs typeface="Times New Roman" pitchFamily="18" charset="0"/>
              </a:endParaRPr>
            </a:p>
          </p:txBody>
        </p:sp>
      </p:grpSp>
      <p:grpSp>
        <p:nvGrpSpPr>
          <p:cNvPr id="11" name="グループ化 10"/>
          <p:cNvGrpSpPr/>
          <p:nvPr/>
        </p:nvGrpSpPr>
        <p:grpSpPr>
          <a:xfrm>
            <a:off x="466813" y="5350403"/>
            <a:ext cx="3791028" cy="1318957"/>
            <a:chOff x="285625" y="5299327"/>
            <a:chExt cx="3791028" cy="1453159"/>
          </a:xfrm>
        </p:grpSpPr>
        <p:sp>
          <p:nvSpPr>
            <p:cNvPr id="9" name="正方形/長方形 8"/>
            <p:cNvSpPr/>
            <p:nvPr/>
          </p:nvSpPr>
          <p:spPr>
            <a:xfrm>
              <a:off x="295016" y="5299327"/>
              <a:ext cx="3781177" cy="1453159"/>
            </a:xfrm>
            <a:prstGeom prst="rect">
              <a:avLst/>
            </a:prstGeom>
            <a:solidFill>
              <a:schemeClr val="accent5">
                <a:lumMod val="20000"/>
                <a:lumOff val="80000"/>
              </a:schemeClr>
            </a:solidFill>
            <a:ln w="38100">
              <a:solidFill>
                <a:schemeClr val="tx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dirty="0">
                <a:latin typeface="Times New Roman" pitchFamily="18" charset="0"/>
                <a:cs typeface="Times New Roman" pitchFamily="18" charset="0"/>
              </a:endParaRPr>
            </a:p>
          </p:txBody>
        </p:sp>
        <p:sp>
          <p:nvSpPr>
            <p:cNvPr id="7" name="正方形/長方形 6"/>
            <p:cNvSpPr/>
            <p:nvPr/>
          </p:nvSpPr>
          <p:spPr>
            <a:xfrm>
              <a:off x="285625" y="5362909"/>
              <a:ext cx="3791028" cy="1322461"/>
            </a:xfrm>
            <a:prstGeom prst="rect">
              <a:avLst/>
            </a:prstGeom>
          </p:spPr>
          <p:txBody>
            <a:bodyPr wrap="square">
              <a:spAutoFit/>
            </a:bodyPr>
            <a:lstStyle/>
            <a:p>
              <a:pPr algn="ctr"/>
              <a:r>
                <a:rPr lang="en-US" altLang="ja-JP" dirty="0" err="1">
                  <a:latin typeface="Times New Roman" pitchFamily="18" charset="0"/>
                  <a:cs typeface="Times New Roman" pitchFamily="18" charset="0"/>
                </a:rPr>
                <a:t>Horel</a:t>
              </a:r>
              <a:r>
                <a:rPr lang="en-US" altLang="ja-JP" dirty="0">
                  <a:latin typeface="Times New Roman" pitchFamily="18" charset="0"/>
                  <a:cs typeface="Times New Roman" pitchFamily="18" charset="0"/>
                </a:rPr>
                <a:t> and Wallace (</a:t>
              </a:r>
              <a:r>
                <a:rPr lang="en-US" altLang="ja-JP" dirty="0" smtClean="0">
                  <a:latin typeface="Times New Roman" pitchFamily="18" charset="0"/>
                  <a:cs typeface="Times New Roman" pitchFamily="18" charset="0"/>
                </a:rPr>
                <a:t>1981)</a:t>
              </a:r>
              <a:r>
                <a:rPr lang="ja-JP" altLang="en-US" dirty="0" smtClean="0">
                  <a:latin typeface="Times New Roman" pitchFamily="18" charset="0"/>
                  <a:cs typeface="Times New Roman" pitchFamily="18" charset="0"/>
                </a:rPr>
                <a:t>が </a:t>
              </a:r>
              <a:endParaRPr lang="ja-JP" altLang="en-US" dirty="0">
                <a:latin typeface="Times New Roman" pitchFamily="18" charset="0"/>
                <a:cs typeface="Times New Roman" pitchFamily="18" charset="0"/>
              </a:endParaRPr>
            </a:p>
            <a:p>
              <a:pPr algn="ctr"/>
              <a:r>
                <a:rPr lang="en-US" altLang="ja-JP" dirty="0" smtClean="0">
                  <a:latin typeface="Times New Roman" pitchFamily="18" charset="0"/>
                  <a:cs typeface="Times New Roman" pitchFamily="18" charset="0"/>
                </a:rPr>
                <a:t>El </a:t>
              </a:r>
              <a:r>
                <a:rPr lang="en-US" altLang="ja-JP" dirty="0">
                  <a:latin typeface="Times New Roman" pitchFamily="18" charset="0"/>
                  <a:cs typeface="Times New Roman" pitchFamily="18" charset="0"/>
                </a:rPr>
                <a:t>Niño/La </a:t>
              </a:r>
              <a:r>
                <a:rPr lang="en-US" altLang="ja-JP" dirty="0" smtClean="0">
                  <a:latin typeface="Times New Roman" pitchFamily="18" charset="0"/>
                  <a:cs typeface="Times New Roman" pitchFamily="18" charset="0"/>
                </a:rPr>
                <a:t>Niña</a:t>
              </a:r>
              <a:r>
                <a:rPr lang="ja-JP" altLang="en-US" dirty="0" smtClean="0">
                  <a:latin typeface="Times New Roman" pitchFamily="18" charset="0"/>
                  <a:cs typeface="Times New Roman" pitchFamily="18" charset="0"/>
                </a:rPr>
                <a:t>時に</a:t>
              </a:r>
              <a:r>
                <a:rPr lang="en-US" altLang="ja-JP" dirty="0" smtClean="0">
                  <a:latin typeface="Times New Roman" pitchFamily="18" charset="0"/>
                  <a:cs typeface="Times New Roman" pitchFamily="18" charset="0"/>
                </a:rPr>
                <a:t>WP</a:t>
              </a:r>
              <a:r>
                <a:rPr lang="ja-JP" altLang="en-US" dirty="0" smtClean="0">
                  <a:latin typeface="Times New Roman" pitchFamily="18" charset="0"/>
                  <a:cs typeface="Times New Roman" pitchFamily="18" charset="0"/>
                </a:rPr>
                <a:t>を引き起こすことを示したことから，</a:t>
              </a:r>
              <a:endParaRPr lang="en-US" altLang="ja-JP" dirty="0">
                <a:latin typeface="Times New Roman" pitchFamily="18" charset="0"/>
                <a:cs typeface="Times New Roman" pitchFamily="18" charset="0"/>
              </a:endParaRPr>
            </a:p>
            <a:p>
              <a:pPr algn="ctr"/>
              <a:r>
                <a:rPr lang="ja-JP" altLang="en-US" dirty="0">
                  <a:latin typeface="Times New Roman" pitchFamily="18" charset="0"/>
                  <a:cs typeface="Times New Roman" pitchFamily="18" charset="0"/>
                </a:rPr>
                <a:t>海面水温との相関を取った</a:t>
              </a:r>
            </a:p>
          </p:txBody>
        </p:sp>
      </p:grpSp>
      <p:sp>
        <p:nvSpPr>
          <p:cNvPr id="8" name="正方形/長方形 7"/>
          <p:cNvSpPr/>
          <p:nvPr/>
        </p:nvSpPr>
        <p:spPr>
          <a:xfrm>
            <a:off x="5632760" y="476672"/>
            <a:ext cx="646331" cy="369332"/>
          </a:xfrm>
          <a:prstGeom prst="rect">
            <a:avLst/>
          </a:prstGeom>
        </p:spPr>
        <p:txBody>
          <a:bodyPr wrap="none">
            <a:spAutoFit/>
          </a:bodyPr>
          <a:lstStyle/>
          <a:p>
            <a:r>
              <a:rPr lang="ja-JP" altLang="en-US" b="1" dirty="0" smtClean="0">
                <a:latin typeface="Times New Roman" pitchFamily="18" charset="0"/>
                <a:cs typeface="Times New Roman" pitchFamily="18" charset="0"/>
              </a:rPr>
              <a:t>春季</a:t>
            </a:r>
            <a:endParaRPr lang="ja-JP" altLang="en-US" b="1" dirty="0">
              <a:latin typeface="Times New Roman" pitchFamily="18" charset="0"/>
              <a:cs typeface="Times New Roman" pitchFamily="18" charset="0"/>
            </a:endParaRPr>
          </a:p>
        </p:txBody>
      </p:sp>
      <p:sp>
        <p:nvSpPr>
          <p:cNvPr id="19" name="正方形/長方形 18"/>
          <p:cNvSpPr/>
          <p:nvPr/>
        </p:nvSpPr>
        <p:spPr>
          <a:xfrm>
            <a:off x="7645347" y="476672"/>
            <a:ext cx="646331" cy="369332"/>
          </a:xfrm>
          <a:prstGeom prst="rect">
            <a:avLst/>
          </a:prstGeom>
        </p:spPr>
        <p:txBody>
          <a:bodyPr wrap="none">
            <a:spAutoFit/>
          </a:bodyPr>
          <a:lstStyle/>
          <a:p>
            <a:r>
              <a:rPr lang="ja-JP" altLang="en-US" b="1" dirty="0" smtClean="0">
                <a:latin typeface="Times New Roman" pitchFamily="18" charset="0"/>
                <a:cs typeface="Times New Roman" pitchFamily="18" charset="0"/>
              </a:rPr>
              <a:t>夏季</a:t>
            </a:r>
            <a:endParaRPr lang="ja-JP" altLang="en-US" b="1" dirty="0">
              <a:latin typeface="Times New Roman" pitchFamily="18" charset="0"/>
              <a:cs typeface="Times New Roman" pitchFamily="18" charset="0"/>
            </a:endParaRPr>
          </a:p>
        </p:txBody>
      </p:sp>
      <p:pic>
        <p:nvPicPr>
          <p:cNvPr id="20"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61" t="11750" r="5961" b="7116"/>
          <a:stretch/>
        </p:blipFill>
        <p:spPr bwMode="auto">
          <a:xfrm>
            <a:off x="238688" y="692696"/>
            <a:ext cx="2420229"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7887" y="814269"/>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9949" y="2659797"/>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9949" y="4509320"/>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2536" y="814269"/>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2536" y="2659797"/>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536" y="4496573"/>
            <a:ext cx="199195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グループ化 28"/>
          <p:cNvGrpSpPr/>
          <p:nvPr/>
        </p:nvGrpSpPr>
        <p:grpSpPr>
          <a:xfrm>
            <a:off x="4977888" y="6332130"/>
            <a:ext cx="3914592" cy="432050"/>
            <a:chOff x="2538333" y="4437110"/>
            <a:chExt cx="3914592" cy="432050"/>
          </a:xfrm>
        </p:grpSpPr>
        <p:pic>
          <p:nvPicPr>
            <p:cNvPr id="30"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5678" r="10116"/>
            <a:stretch/>
          </p:blipFill>
          <p:spPr bwMode="auto">
            <a:xfrm rot="16200000">
              <a:off x="4351612" y="2623831"/>
              <a:ext cx="288033" cy="39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18"/>
            <p:cNvSpPr>
              <a:spLocks noChangeArrowheads="1"/>
            </p:cNvSpPr>
            <p:nvPr/>
          </p:nvSpPr>
          <p:spPr bwMode="auto">
            <a:xfrm>
              <a:off x="3018830" y="453102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dirty="0">
                  <a:latin typeface="Times New Roman" pitchFamily="18" charset="0"/>
                  <a:cs typeface="Times New Roman" pitchFamily="18" charset="0"/>
                </a:rPr>
                <a:t>99</a:t>
              </a:r>
              <a:endParaRPr lang="ja-JP" altLang="en-US" sz="1600" b="1" dirty="0">
                <a:latin typeface="Times New Roman" pitchFamily="18" charset="0"/>
                <a:cs typeface="Times New Roman" pitchFamily="18" charset="0"/>
              </a:endParaRPr>
            </a:p>
          </p:txBody>
        </p:sp>
        <p:sp>
          <p:nvSpPr>
            <p:cNvPr id="32" name="正方形/長方形 19"/>
            <p:cNvSpPr>
              <a:spLocks noChangeArrowheads="1"/>
            </p:cNvSpPr>
            <p:nvPr/>
          </p:nvSpPr>
          <p:spPr bwMode="auto">
            <a:xfrm>
              <a:off x="3341092" y="453102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95</a:t>
              </a:r>
              <a:endParaRPr lang="ja-JP" altLang="en-US" sz="1600" b="1">
                <a:latin typeface="Times New Roman" pitchFamily="18" charset="0"/>
                <a:cs typeface="Times New Roman" pitchFamily="18" charset="0"/>
              </a:endParaRPr>
            </a:p>
          </p:txBody>
        </p:sp>
        <p:sp>
          <p:nvSpPr>
            <p:cNvPr id="33" name="正方形/長方形 20"/>
            <p:cNvSpPr>
              <a:spLocks noChangeArrowheads="1"/>
            </p:cNvSpPr>
            <p:nvPr/>
          </p:nvSpPr>
          <p:spPr bwMode="auto">
            <a:xfrm>
              <a:off x="3650655" y="4531022"/>
              <a:ext cx="39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90</a:t>
              </a:r>
              <a:endParaRPr lang="ja-JP" altLang="en-US" sz="1600" b="1">
                <a:latin typeface="Times New Roman" pitchFamily="18" charset="0"/>
                <a:cs typeface="Times New Roman" pitchFamily="18" charset="0"/>
              </a:endParaRPr>
            </a:p>
          </p:txBody>
        </p:sp>
        <p:sp>
          <p:nvSpPr>
            <p:cNvPr id="34" name="正方形/長方形 21"/>
            <p:cNvSpPr>
              <a:spLocks noChangeArrowheads="1"/>
            </p:cNvSpPr>
            <p:nvPr/>
          </p:nvSpPr>
          <p:spPr bwMode="auto">
            <a:xfrm>
              <a:off x="3972917" y="4531022"/>
              <a:ext cx="39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80</a:t>
              </a:r>
              <a:endParaRPr lang="ja-JP" altLang="en-US" sz="1600" b="1">
                <a:latin typeface="Times New Roman" pitchFamily="18" charset="0"/>
                <a:cs typeface="Times New Roman" pitchFamily="18" charset="0"/>
              </a:endParaRPr>
            </a:p>
          </p:txBody>
        </p:sp>
        <p:sp>
          <p:nvSpPr>
            <p:cNvPr id="35" name="正方形/長方形 22"/>
            <p:cNvSpPr>
              <a:spLocks noChangeArrowheads="1"/>
            </p:cNvSpPr>
            <p:nvPr/>
          </p:nvSpPr>
          <p:spPr bwMode="auto">
            <a:xfrm>
              <a:off x="4341217" y="4531022"/>
              <a:ext cx="288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0</a:t>
              </a:r>
              <a:endParaRPr lang="ja-JP" altLang="en-US" sz="1600" b="1">
                <a:latin typeface="Times New Roman" pitchFamily="18" charset="0"/>
                <a:cs typeface="Times New Roman" pitchFamily="18" charset="0"/>
              </a:endParaRPr>
            </a:p>
          </p:txBody>
        </p:sp>
        <p:sp>
          <p:nvSpPr>
            <p:cNvPr id="36" name="正方形/長方形 23"/>
            <p:cNvSpPr>
              <a:spLocks noChangeArrowheads="1"/>
            </p:cNvSpPr>
            <p:nvPr/>
          </p:nvSpPr>
          <p:spPr bwMode="auto">
            <a:xfrm flipH="1">
              <a:off x="5542955" y="453102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99</a:t>
              </a:r>
              <a:endParaRPr lang="ja-JP" altLang="en-US" sz="1600" b="1">
                <a:latin typeface="Times New Roman" pitchFamily="18" charset="0"/>
                <a:cs typeface="Times New Roman" pitchFamily="18" charset="0"/>
              </a:endParaRPr>
            </a:p>
          </p:txBody>
        </p:sp>
        <p:sp>
          <p:nvSpPr>
            <p:cNvPr id="37" name="正方形/長方形 24"/>
            <p:cNvSpPr>
              <a:spLocks noChangeArrowheads="1"/>
            </p:cNvSpPr>
            <p:nvPr/>
          </p:nvSpPr>
          <p:spPr bwMode="auto">
            <a:xfrm flipH="1">
              <a:off x="5231805" y="453102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95</a:t>
              </a:r>
              <a:endParaRPr lang="ja-JP" altLang="en-US" sz="1600" b="1">
                <a:latin typeface="Times New Roman" pitchFamily="18" charset="0"/>
                <a:cs typeface="Times New Roman" pitchFamily="18" charset="0"/>
              </a:endParaRPr>
            </a:p>
          </p:txBody>
        </p:sp>
        <p:sp>
          <p:nvSpPr>
            <p:cNvPr id="38" name="正方形/長方形 25"/>
            <p:cNvSpPr>
              <a:spLocks noChangeArrowheads="1"/>
            </p:cNvSpPr>
            <p:nvPr/>
          </p:nvSpPr>
          <p:spPr bwMode="auto">
            <a:xfrm flipH="1">
              <a:off x="4909542" y="453102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90</a:t>
              </a:r>
              <a:endParaRPr lang="ja-JP" altLang="en-US" sz="1600" b="1">
                <a:latin typeface="Times New Roman" pitchFamily="18" charset="0"/>
                <a:cs typeface="Times New Roman" pitchFamily="18" charset="0"/>
              </a:endParaRPr>
            </a:p>
          </p:txBody>
        </p:sp>
        <p:sp>
          <p:nvSpPr>
            <p:cNvPr id="39" name="正方形/長方形 26"/>
            <p:cNvSpPr>
              <a:spLocks noChangeArrowheads="1"/>
            </p:cNvSpPr>
            <p:nvPr/>
          </p:nvSpPr>
          <p:spPr bwMode="auto">
            <a:xfrm flipH="1">
              <a:off x="4590455" y="4531022"/>
              <a:ext cx="39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80</a:t>
              </a:r>
              <a:endParaRPr lang="ja-JP" altLang="en-US" sz="1600" b="1">
                <a:latin typeface="Times New Roman" pitchFamily="18" charset="0"/>
                <a:cs typeface="Times New Roman" pitchFamily="18" charset="0"/>
              </a:endParaRPr>
            </a:p>
          </p:txBody>
        </p:sp>
        <p:sp>
          <p:nvSpPr>
            <p:cNvPr id="40" name="正方形/長方形 27"/>
            <p:cNvSpPr>
              <a:spLocks noChangeArrowheads="1"/>
            </p:cNvSpPr>
            <p:nvPr/>
          </p:nvSpPr>
          <p:spPr bwMode="auto">
            <a:xfrm>
              <a:off x="5784255" y="4500860"/>
              <a:ext cx="529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a:t>
              </a:r>
              <a:r>
                <a:rPr lang="ja-JP" altLang="en-US" sz="1600" b="1">
                  <a:latin typeface="Times New Roman" pitchFamily="18" charset="0"/>
                  <a:cs typeface="Times New Roman" pitchFamily="18" charset="0"/>
                </a:rPr>
                <a:t>％</a:t>
              </a:r>
              <a:r>
                <a:rPr lang="en-US" altLang="ja-JP" sz="1600" b="1">
                  <a:latin typeface="Times New Roman" pitchFamily="18" charset="0"/>
                  <a:cs typeface="Times New Roman" pitchFamily="18" charset="0"/>
                </a:rPr>
                <a:t>)</a:t>
              </a:r>
              <a:endParaRPr lang="ja-JP" altLang="en-US" sz="1600" b="1">
                <a:latin typeface="Times New Roman" pitchFamily="18" charset="0"/>
                <a:cs typeface="Times New Roman" pitchFamily="18" charset="0"/>
              </a:endParaRPr>
            </a:p>
          </p:txBody>
        </p:sp>
      </p:grpSp>
      <p:sp>
        <p:nvSpPr>
          <p:cNvPr id="22" name="正方形/長方形 21"/>
          <p:cNvSpPr/>
          <p:nvPr/>
        </p:nvSpPr>
        <p:spPr>
          <a:xfrm>
            <a:off x="4569103" y="3375131"/>
            <a:ext cx="532518" cy="369332"/>
          </a:xfrm>
          <a:prstGeom prst="rect">
            <a:avLst/>
          </a:prstGeom>
        </p:spPr>
        <p:txBody>
          <a:bodyPr wrap="none">
            <a:spAutoFit/>
          </a:bodyPr>
          <a:lstStyle/>
          <a:p>
            <a:r>
              <a:rPr lang="en-US" altLang="ja-JP" b="1" dirty="0" smtClean="0">
                <a:latin typeface="Times New Roman" pitchFamily="18" charset="0"/>
                <a:cs typeface="Times New Roman" pitchFamily="18" charset="0"/>
              </a:rPr>
              <a:t>5</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23" name="正方形/長方形 22"/>
          <p:cNvSpPr/>
          <p:nvPr/>
        </p:nvSpPr>
        <p:spPr>
          <a:xfrm>
            <a:off x="4569103" y="5211907"/>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7</a:t>
            </a:r>
            <a:r>
              <a:rPr lang="ja-JP" altLang="en-US" b="1" dirty="0" smtClean="0">
                <a:latin typeface="Times New Roman" pitchFamily="18" charset="0"/>
                <a:cs typeface="Times New Roman" pitchFamily="18" charset="0"/>
              </a:rPr>
              <a:t>年</a:t>
            </a:r>
            <a:endParaRPr lang="ja-JP" altLang="en-US" b="1" dirty="0">
              <a:latin typeface="Times New Roman" pitchFamily="18" charset="0"/>
              <a:cs typeface="Times New Roman" pitchFamily="18" charset="0"/>
            </a:endParaRPr>
          </a:p>
        </p:txBody>
      </p:sp>
      <p:sp>
        <p:nvSpPr>
          <p:cNvPr id="43" name="正方形/長方形 42"/>
          <p:cNvSpPr/>
          <p:nvPr/>
        </p:nvSpPr>
        <p:spPr>
          <a:xfrm>
            <a:off x="1461562" y="424418"/>
            <a:ext cx="1146468" cy="369332"/>
          </a:xfrm>
          <a:prstGeom prst="rect">
            <a:avLst/>
          </a:prstGeom>
        </p:spPr>
        <p:txBody>
          <a:bodyPr wrap="none">
            <a:spAutoFit/>
          </a:bodyPr>
          <a:lstStyle/>
          <a:p>
            <a:r>
              <a:rPr lang="ja-JP" altLang="en-US" dirty="0">
                <a:latin typeface="Times New Roman" pitchFamily="18" charset="0"/>
                <a:cs typeface="Times New Roman" pitchFamily="18" charset="0"/>
              </a:rPr>
              <a:t>負の</a:t>
            </a:r>
            <a:r>
              <a:rPr lang="en-US" altLang="ja-JP" dirty="0">
                <a:latin typeface="Times New Roman" pitchFamily="18" charset="0"/>
                <a:cs typeface="Times New Roman" pitchFamily="18" charset="0"/>
              </a:rPr>
              <a:t>NAO</a:t>
            </a:r>
            <a:endParaRPr lang="ja-JP" altLang="en-US" dirty="0">
              <a:latin typeface="Times New Roman" pitchFamily="18" charset="0"/>
              <a:cs typeface="Times New Roman" pitchFamily="18" charset="0"/>
            </a:endParaRPr>
          </a:p>
        </p:txBody>
      </p:sp>
      <p:sp>
        <p:nvSpPr>
          <p:cNvPr id="44" name="正方形/長方形 43"/>
          <p:cNvSpPr/>
          <p:nvPr/>
        </p:nvSpPr>
        <p:spPr>
          <a:xfrm>
            <a:off x="107504" y="2429603"/>
            <a:ext cx="992579" cy="369332"/>
          </a:xfrm>
          <a:prstGeom prst="rect">
            <a:avLst/>
          </a:prstGeom>
        </p:spPr>
        <p:txBody>
          <a:bodyPr wrap="none">
            <a:spAutoFit/>
          </a:bodyPr>
          <a:lstStyle/>
          <a:p>
            <a:r>
              <a:rPr lang="ja-JP" altLang="en-US" dirty="0" smtClean="0">
                <a:latin typeface="Times New Roman" pitchFamily="18" charset="0"/>
                <a:cs typeface="Times New Roman" pitchFamily="18" charset="0"/>
              </a:rPr>
              <a:t>正の</a:t>
            </a:r>
            <a:r>
              <a:rPr lang="en-US" altLang="ja-JP" dirty="0">
                <a:latin typeface="Times New Roman" pitchFamily="18" charset="0"/>
                <a:cs typeface="Times New Roman" pitchFamily="18" charset="0"/>
              </a:rPr>
              <a:t>WP</a:t>
            </a:r>
            <a:endParaRPr lang="ja-JP" altLang="en-US" dirty="0">
              <a:latin typeface="Times New Roman" pitchFamily="18" charset="0"/>
              <a:cs typeface="Times New Roman" pitchFamily="18" charset="0"/>
            </a:endParaRPr>
          </a:p>
        </p:txBody>
      </p:sp>
      <p:sp>
        <p:nvSpPr>
          <p:cNvPr id="42"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5</a:t>
            </a:fld>
            <a:endParaRPr kumimoji="1" lang="ja-JP" altLang="en-US" sz="1600" b="1" dirty="0">
              <a:solidFill>
                <a:schemeClr val="tx1"/>
              </a:solidFill>
            </a:endParaRPr>
          </a:p>
        </p:txBody>
      </p:sp>
      <p:grpSp>
        <p:nvGrpSpPr>
          <p:cNvPr id="3" name="グループ化 2"/>
          <p:cNvGrpSpPr/>
          <p:nvPr/>
        </p:nvGrpSpPr>
        <p:grpSpPr>
          <a:xfrm>
            <a:off x="2627784" y="609084"/>
            <a:ext cx="2140486" cy="2005185"/>
            <a:chOff x="806350" y="1547829"/>
            <a:chExt cx="2473514" cy="1673365"/>
          </a:xfrm>
        </p:grpSpPr>
        <p:pic>
          <p:nvPicPr>
            <p:cNvPr id="4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380" t="7737" r="12370" b="10952"/>
            <a:stretch/>
          </p:blipFill>
          <p:spPr bwMode="auto">
            <a:xfrm>
              <a:off x="842327" y="1771205"/>
              <a:ext cx="2437537" cy="144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正方形/長方形 45"/>
            <p:cNvSpPr/>
            <p:nvPr/>
          </p:nvSpPr>
          <p:spPr>
            <a:xfrm>
              <a:off x="806350" y="1547829"/>
              <a:ext cx="2154308" cy="307777"/>
            </a:xfrm>
            <a:prstGeom prst="rect">
              <a:avLst/>
            </a:prstGeom>
          </p:spPr>
          <p:txBody>
            <a:bodyPr wrap="none">
              <a:spAutoFit/>
            </a:bodyPr>
            <a:lstStyle/>
            <a:p>
              <a:r>
                <a:rPr lang="ja-JP" altLang="en-US" sz="1400" b="1" dirty="0"/>
                <a:t>第</a:t>
              </a:r>
              <a:r>
                <a:rPr lang="en-US" altLang="ja-JP" sz="1400" b="1" dirty="0"/>
                <a:t>1</a:t>
              </a:r>
              <a:r>
                <a:rPr lang="ja-JP" altLang="en-US" sz="1400" b="1" dirty="0" smtClean="0"/>
                <a:t>モード </a:t>
              </a:r>
              <a:r>
                <a:rPr lang="en-US" altLang="ja-JP" sz="1400" b="1" dirty="0" smtClean="0"/>
                <a:t>NAO</a:t>
              </a:r>
              <a:r>
                <a:rPr lang="ja-JP" altLang="en-US" sz="1400" b="1" dirty="0"/>
                <a:t>＋</a:t>
              </a:r>
              <a:r>
                <a:rPr lang="en-US" altLang="ja-JP" sz="1400" b="1" dirty="0"/>
                <a:t>WPIndex</a:t>
              </a:r>
              <a:endParaRPr lang="ja-JP" altLang="en-US" sz="1400" b="1" dirty="0"/>
            </a:p>
          </p:txBody>
        </p:sp>
      </p:grpSp>
      <p:sp>
        <p:nvSpPr>
          <p:cNvPr id="10" name="正方形/長方形 9"/>
          <p:cNvSpPr/>
          <p:nvPr/>
        </p:nvSpPr>
        <p:spPr>
          <a:xfrm>
            <a:off x="4569103" y="1586539"/>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3</a:t>
            </a:r>
            <a:r>
              <a:rPr lang="ja-JP" altLang="en-US" b="1" dirty="0">
                <a:latin typeface="Times New Roman" pitchFamily="18" charset="0"/>
                <a:cs typeface="Times New Roman" pitchFamily="18" charset="0"/>
              </a:rPr>
              <a:t>年</a:t>
            </a:r>
          </a:p>
        </p:txBody>
      </p:sp>
      <p:sp>
        <p:nvSpPr>
          <p:cNvPr id="4" name="正方形/長方形 3"/>
          <p:cNvSpPr/>
          <p:nvPr/>
        </p:nvSpPr>
        <p:spPr>
          <a:xfrm>
            <a:off x="5801898" y="107340"/>
            <a:ext cx="2893741" cy="369332"/>
          </a:xfrm>
          <a:prstGeom prst="rect">
            <a:avLst/>
          </a:prstGeom>
        </p:spPr>
        <p:txBody>
          <a:bodyPr wrap="none">
            <a:spAutoFit/>
          </a:bodyPr>
          <a:lstStyle/>
          <a:p>
            <a:r>
              <a:rPr lang="ja-JP" altLang="en-US" u="sng" dirty="0"/>
              <a:t>海氷減少によるトレンド除去</a:t>
            </a:r>
          </a:p>
        </p:txBody>
      </p:sp>
    </p:spTree>
    <p:extLst>
      <p:ext uri="{BB962C8B-B14F-4D97-AF65-F5344CB8AC3E}">
        <p14:creationId xmlns:p14="http://schemas.microsoft.com/office/powerpoint/2010/main" val="189526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1737" y="1063133"/>
            <a:ext cx="192646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3274" y="1064217"/>
            <a:ext cx="192646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1063133"/>
            <a:ext cx="192646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正方形/長方形 42"/>
          <p:cNvSpPr/>
          <p:nvPr/>
        </p:nvSpPr>
        <p:spPr>
          <a:xfrm>
            <a:off x="395536" y="4006351"/>
            <a:ext cx="5305573" cy="1073084"/>
          </a:xfrm>
          <a:prstGeom prst="rect">
            <a:avLst/>
          </a:prstGeom>
          <a:solidFill>
            <a:schemeClr val="accent4">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7" name="角丸四角形 6"/>
          <p:cNvSpPr/>
          <p:nvPr/>
        </p:nvSpPr>
        <p:spPr>
          <a:xfrm>
            <a:off x="-252537" y="421019"/>
            <a:ext cx="5837720"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8" name="正方形/長方形 7"/>
          <p:cNvSpPr/>
          <p:nvPr/>
        </p:nvSpPr>
        <p:spPr>
          <a:xfrm>
            <a:off x="0" y="31494"/>
            <a:ext cx="5585183"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結果②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　海面水温</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sp>
        <p:nvSpPr>
          <p:cNvPr id="9" name="正方形/長方形 8"/>
          <p:cNvSpPr/>
          <p:nvPr/>
        </p:nvSpPr>
        <p:spPr>
          <a:xfrm>
            <a:off x="467544" y="4081228"/>
            <a:ext cx="5184576" cy="923330"/>
          </a:xfrm>
          <a:prstGeom prst="rect">
            <a:avLst/>
          </a:prstGeom>
        </p:spPr>
        <p:txBody>
          <a:bodyPr wrap="square">
            <a:spAutoFit/>
          </a:bodyPr>
          <a:lstStyle/>
          <a:p>
            <a:pPr algn="ctr"/>
            <a:r>
              <a:rPr lang="en-US" altLang="ja-JP" dirty="0">
                <a:latin typeface="Times New Roman" pitchFamily="18" charset="0"/>
                <a:cs typeface="Times New Roman" pitchFamily="18" charset="0"/>
              </a:rPr>
              <a:t>3</a:t>
            </a:r>
            <a:r>
              <a:rPr lang="ja-JP" altLang="en-US" dirty="0">
                <a:latin typeface="Times New Roman" pitchFamily="18" charset="0"/>
                <a:cs typeface="Times New Roman" pitchFamily="18" charset="0"/>
              </a:rPr>
              <a:t>年では</a:t>
            </a:r>
            <a:r>
              <a:rPr lang="ja-JP" altLang="en-US" dirty="0" smtClean="0">
                <a:latin typeface="Times New Roman" pitchFamily="18" charset="0"/>
                <a:cs typeface="Times New Roman" pitchFamily="18" charset="0"/>
              </a:rPr>
              <a:t>相関が</a:t>
            </a:r>
            <a:r>
              <a:rPr lang="ja-JP" altLang="en-US" dirty="0">
                <a:latin typeface="Times New Roman" pitchFamily="18" charset="0"/>
                <a:cs typeface="Times New Roman" pitchFamily="18" charset="0"/>
              </a:rPr>
              <a:t>見られない</a:t>
            </a:r>
            <a:r>
              <a:rPr lang="ja-JP" altLang="en-US" dirty="0" smtClean="0">
                <a:latin typeface="Times New Roman" pitchFamily="18" charset="0"/>
                <a:cs typeface="Times New Roman" pitchFamily="18" charset="0"/>
              </a:rPr>
              <a:t>が、</a:t>
            </a:r>
            <a:endParaRPr lang="en-US" altLang="ja-JP" dirty="0" smtClean="0">
              <a:latin typeface="Times New Roman" pitchFamily="18" charset="0"/>
              <a:cs typeface="Times New Roman" pitchFamily="18" charset="0"/>
            </a:endParaRPr>
          </a:p>
          <a:p>
            <a:pPr algn="ctr"/>
            <a:r>
              <a:rPr lang="en-US" altLang="ja-JP" dirty="0">
                <a:latin typeface="Times New Roman" pitchFamily="18" charset="0"/>
                <a:cs typeface="Times New Roman" pitchFamily="18" charset="0"/>
              </a:rPr>
              <a:t>5</a:t>
            </a:r>
            <a:r>
              <a:rPr lang="ja-JP" altLang="en-US" dirty="0" smtClean="0">
                <a:latin typeface="Times New Roman" pitchFamily="18" charset="0"/>
                <a:cs typeface="Times New Roman" pitchFamily="18" charset="0"/>
              </a:rPr>
              <a:t>年，</a:t>
            </a:r>
            <a:r>
              <a:rPr lang="en-US" altLang="ja-JP" dirty="0" smtClean="0">
                <a:latin typeface="Times New Roman" pitchFamily="18" charset="0"/>
                <a:cs typeface="Times New Roman" pitchFamily="18" charset="0"/>
              </a:rPr>
              <a:t>7</a:t>
            </a:r>
            <a:r>
              <a:rPr lang="ja-JP" altLang="en-US" dirty="0" smtClean="0">
                <a:latin typeface="Times New Roman" pitchFamily="18" charset="0"/>
                <a:cs typeface="Times New Roman" pitchFamily="18" charset="0"/>
              </a:rPr>
              <a:t>年の短周期変動で夏季から</a:t>
            </a:r>
            <a:r>
              <a:rPr lang="en-US" altLang="ja-JP" b="1" dirty="0" smtClean="0">
                <a:solidFill>
                  <a:schemeClr val="accent6">
                    <a:lumMod val="75000"/>
                  </a:schemeClr>
                </a:solidFill>
                <a:latin typeface="Times New Roman" pitchFamily="18" charset="0"/>
                <a:cs typeface="Times New Roman" pitchFamily="18" charset="0"/>
              </a:rPr>
              <a:t>El Niño</a:t>
            </a:r>
            <a:r>
              <a:rPr lang="ja-JP" altLang="en-US" dirty="0" smtClean="0">
                <a:latin typeface="Times New Roman" pitchFamily="18" charset="0"/>
                <a:cs typeface="Times New Roman" pitchFamily="18" charset="0"/>
              </a:rPr>
              <a:t>が起こる</a:t>
            </a:r>
            <a:endParaRPr lang="en-US" altLang="ja-JP" dirty="0">
              <a:latin typeface="Times New Roman" pitchFamily="18" charset="0"/>
              <a:cs typeface="Times New Roman" pitchFamily="18" charset="0"/>
            </a:endParaRPr>
          </a:p>
          <a:p>
            <a:pPr algn="ctr"/>
            <a:r>
              <a:rPr lang="en-US" altLang="ja-JP" dirty="0">
                <a:latin typeface="Times New Roman" pitchFamily="18" charset="0"/>
                <a:cs typeface="Times New Roman" pitchFamily="18" charset="0"/>
              </a:rPr>
              <a:t>3</a:t>
            </a:r>
            <a:r>
              <a:rPr lang="ja-JP" altLang="en-US" dirty="0">
                <a:latin typeface="Times New Roman" pitchFamily="18" charset="0"/>
                <a:cs typeface="Times New Roman" pitchFamily="18" charset="0"/>
              </a:rPr>
              <a:t>年よりも長く</a:t>
            </a:r>
            <a:r>
              <a:rPr lang="en-US" altLang="ja-JP" dirty="0">
                <a:latin typeface="Times New Roman" pitchFamily="18" charset="0"/>
                <a:cs typeface="Times New Roman" pitchFamily="18" charset="0"/>
              </a:rPr>
              <a:t>7</a:t>
            </a:r>
            <a:r>
              <a:rPr lang="ja-JP" altLang="en-US" dirty="0">
                <a:latin typeface="Times New Roman" pitchFamily="18" charset="0"/>
                <a:cs typeface="Times New Roman" pitchFamily="18" charset="0"/>
              </a:rPr>
              <a:t>年よりも短い変動成分が効いている</a:t>
            </a:r>
          </a:p>
        </p:txBody>
      </p:sp>
      <p:sp>
        <p:nvSpPr>
          <p:cNvPr id="22" name="正方形/長方形 21"/>
          <p:cNvSpPr/>
          <p:nvPr/>
        </p:nvSpPr>
        <p:spPr>
          <a:xfrm>
            <a:off x="3632986" y="815874"/>
            <a:ext cx="1398140" cy="369332"/>
          </a:xfrm>
          <a:prstGeom prst="rect">
            <a:avLst/>
          </a:prstGeom>
          <a:solidFill>
            <a:schemeClr val="bg1"/>
          </a:solidFill>
        </p:spPr>
        <p:txBody>
          <a:bodyPr wrap="none">
            <a:spAutoFit/>
          </a:bodyPr>
          <a:lstStyle/>
          <a:p>
            <a:r>
              <a:rPr lang="en-US" altLang="ja-JP" b="1" dirty="0" smtClean="0">
                <a:latin typeface="Times New Roman" pitchFamily="18" charset="0"/>
                <a:cs typeface="Times New Roman" pitchFamily="18" charset="0"/>
              </a:rPr>
              <a:t>3</a:t>
            </a:r>
            <a:r>
              <a:rPr lang="ja-JP" altLang="en-US" b="1" dirty="0" smtClean="0">
                <a:latin typeface="Times New Roman" pitchFamily="18" charset="0"/>
                <a:cs typeface="Times New Roman" pitchFamily="18" charset="0"/>
              </a:rPr>
              <a:t>年ハイパス</a:t>
            </a:r>
            <a:endParaRPr lang="ja-JP" altLang="en-US" b="1" dirty="0">
              <a:latin typeface="Times New Roman" pitchFamily="18" charset="0"/>
              <a:cs typeface="Times New Roman" pitchFamily="18" charset="0"/>
            </a:endParaRPr>
          </a:p>
        </p:txBody>
      </p:sp>
      <p:sp>
        <p:nvSpPr>
          <p:cNvPr id="23" name="正方形/長方形 22"/>
          <p:cNvSpPr/>
          <p:nvPr/>
        </p:nvSpPr>
        <p:spPr>
          <a:xfrm>
            <a:off x="5599866" y="816958"/>
            <a:ext cx="1398140" cy="369332"/>
          </a:xfrm>
          <a:prstGeom prst="rect">
            <a:avLst/>
          </a:prstGeom>
          <a:solidFill>
            <a:schemeClr val="bg1"/>
          </a:solidFill>
        </p:spPr>
        <p:txBody>
          <a:bodyPr wrap="none">
            <a:spAutoFit/>
          </a:bodyPr>
          <a:lstStyle/>
          <a:p>
            <a:r>
              <a:rPr lang="en-US" altLang="ja-JP" b="1" dirty="0" smtClean="0">
                <a:latin typeface="Times New Roman" pitchFamily="18" charset="0"/>
                <a:cs typeface="Times New Roman" pitchFamily="18" charset="0"/>
              </a:rPr>
              <a:t>5</a:t>
            </a:r>
            <a:r>
              <a:rPr lang="ja-JP" altLang="en-US" b="1" dirty="0" smtClean="0">
                <a:latin typeface="Times New Roman" pitchFamily="18" charset="0"/>
                <a:cs typeface="Times New Roman" pitchFamily="18" charset="0"/>
              </a:rPr>
              <a:t>年ハイパス</a:t>
            </a:r>
            <a:endParaRPr lang="ja-JP" altLang="en-US" b="1" dirty="0">
              <a:latin typeface="Times New Roman" pitchFamily="18" charset="0"/>
              <a:cs typeface="Times New Roman" pitchFamily="18" charset="0"/>
            </a:endParaRPr>
          </a:p>
        </p:txBody>
      </p:sp>
      <p:sp>
        <p:nvSpPr>
          <p:cNvPr id="24" name="正方形/長方形 23"/>
          <p:cNvSpPr/>
          <p:nvPr/>
        </p:nvSpPr>
        <p:spPr>
          <a:xfrm>
            <a:off x="7487023" y="815874"/>
            <a:ext cx="1398140" cy="369332"/>
          </a:xfrm>
          <a:prstGeom prst="rect">
            <a:avLst/>
          </a:prstGeom>
          <a:solidFill>
            <a:schemeClr val="bg1"/>
          </a:solidFill>
        </p:spPr>
        <p:txBody>
          <a:bodyPr wrap="none">
            <a:spAutoFit/>
          </a:bodyPr>
          <a:lstStyle/>
          <a:p>
            <a:r>
              <a:rPr lang="en-US" altLang="ja-JP" b="1" dirty="0" smtClean="0">
                <a:latin typeface="Times New Roman" pitchFamily="18" charset="0"/>
                <a:cs typeface="Times New Roman" pitchFamily="18" charset="0"/>
              </a:rPr>
              <a:t>7</a:t>
            </a:r>
            <a:r>
              <a:rPr lang="ja-JP" altLang="en-US" b="1" dirty="0" smtClean="0">
                <a:latin typeface="Times New Roman" pitchFamily="18" charset="0"/>
                <a:cs typeface="Times New Roman" pitchFamily="18" charset="0"/>
              </a:rPr>
              <a:t>年ハイパス</a:t>
            </a:r>
            <a:endParaRPr lang="ja-JP" altLang="en-US" b="1" dirty="0">
              <a:latin typeface="Times New Roman" pitchFamily="18" charset="0"/>
              <a:cs typeface="Times New Roman" pitchFamily="18" charset="0"/>
            </a:endParaRPr>
          </a:p>
        </p:txBody>
      </p:sp>
      <p:pic>
        <p:nvPicPr>
          <p:cNvPr id="26" name="Picture 1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361" t="11750" r="5961" b="7116"/>
          <a:stretch/>
        </p:blipFill>
        <p:spPr bwMode="auto">
          <a:xfrm>
            <a:off x="251520" y="1275206"/>
            <a:ext cx="2420229"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グループ化 29"/>
          <p:cNvGrpSpPr/>
          <p:nvPr/>
        </p:nvGrpSpPr>
        <p:grpSpPr>
          <a:xfrm>
            <a:off x="4612084" y="3500440"/>
            <a:ext cx="3429675" cy="441325"/>
            <a:chOff x="2123728" y="3707755"/>
            <a:chExt cx="3429675" cy="441325"/>
          </a:xfrm>
        </p:grpSpPr>
        <p:pic>
          <p:nvPicPr>
            <p:cNvPr id="3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3728" y="3707755"/>
              <a:ext cx="31686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正方形/長方形 18"/>
            <p:cNvSpPr>
              <a:spLocks noChangeArrowheads="1"/>
            </p:cNvSpPr>
            <p:nvPr/>
          </p:nvSpPr>
          <p:spPr bwMode="auto">
            <a:xfrm>
              <a:off x="2258666" y="381094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99</a:t>
              </a:r>
              <a:endParaRPr lang="ja-JP" altLang="en-US" sz="1600" b="1">
                <a:latin typeface="Times New Roman" pitchFamily="18" charset="0"/>
                <a:cs typeface="Times New Roman" pitchFamily="18" charset="0"/>
              </a:endParaRPr>
            </a:p>
          </p:txBody>
        </p:sp>
        <p:sp>
          <p:nvSpPr>
            <p:cNvPr id="33" name="正方形/長方形 19"/>
            <p:cNvSpPr>
              <a:spLocks noChangeArrowheads="1"/>
            </p:cNvSpPr>
            <p:nvPr/>
          </p:nvSpPr>
          <p:spPr bwMode="auto">
            <a:xfrm>
              <a:off x="2580928" y="381094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95</a:t>
              </a:r>
              <a:endParaRPr lang="ja-JP" altLang="en-US" sz="1600" b="1">
                <a:latin typeface="Times New Roman" pitchFamily="18" charset="0"/>
                <a:cs typeface="Times New Roman" pitchFamily="18" charset="0"/>
              </a:endParaRPr>
            </a:p>
          </p:txBody>
        </p:sp>
        <p:sp>
          <p:nvSpPr>
            <p:cNvPr id="34" name="正方形/長方形 20"/>
            <p:cNvSpPr>
              <a:spLocks noChangeArrowheads="1"/>
            </p:cNvSpPr>
            <p:nvPr/>
          </p:nvSpPr>
          <p:spPr bwMode="auto">
            <a:xfrm>
              <a:off x="2890491" y="3810942"/>
              <a:ext cx="39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90</a:t>
              </a:r>
              <a:endParaRPr lang="ja-JP" altLang="en-US" sz="1600" b="1">
                <a:latin typeface="Times New Roman" pitchFamily="18" charset="0"/>
                <a:cs typeface="Times New Roman" pitchFamily="18" charset="0"/>
              </a:endParaRPr>
            </a:p>
          </p:txBody>
        </p:sp>
        <p:sp>
          <p:nvSpPr>
            <p:cNvPr id="35" name="正方形/長方形 21"/>
            <p:cNvSpPr>
              <a:spLocks noChangeArrowheads="1"/>
            </p:cNvSpPr>
            <p:nvPr/>
          </p:nvSpPr>
          <p:spPr bwMode="auto">
            <a:xfrm>
              <a:off x="3212753" y="3810942"/>
              <a:ext cx="39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80</a:t>
              </a:r>
              <a:endParaRPr lang="ja-JP" altLang="en-US" sz="1600" b="1">
                <a:latin typeface="Times New Roman" pitchFamily="18" charset="0"/>
                <a:cs typeface="Times New Roman" pitchFamily="18" charset="0"/>
              </a:endParaRPr>
            </a:p>
          </p:txBody>
        </p:sp>
        <p:sp>
          <p:nvSpPr>
            <p:cNvPr id="36" name="正方形/長方形 22"/>
            <p:cNvSpPr>
              <a:spLocks noChangeArrowheads="1"/>
            </p:cNvSpPr>
            <p:nvPr/>
          </p:nvSpPr>
          <p:spPr bwMode="auto">
            <a:xfrm>
              <a:off x="3581053" y="3810942"/>
              <a:ext cx="288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0</a:t>
              </a:r>
              <a:endParaRPr lang="ja-JP" altLang="en-US" sz="1600" b="1">
                <a:latin typeface="Times New Roman" pitchFamily="18" charset="0"/>
                <a:cs typeface="Times New Roman" pitchFamily="18" charset="0"/>
              </a:endParaRPr>
            </a:p>
          </p:txBody>
        </p:sp>
        <p:sp>
          <p:nvSpPr>
            <p:cNvPr id="37" name="正方形/長方形 23"/>
            <p:cNvSpPr>
              <a:spLocks noChangeArrowheads="1"/>
            </p:cNvSpPr>
            <p:nvPr/>
          </p:nvSpPr>
          <p:spPr bwMode="auto">
            <a:xfrm flipH="1">
              <a:off x="4782791" y="381094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99</a:t>
              </a:r>
              <a:endParaRPr lang="ja-JP" altLang="en-US" sz="1600" b="1">
                <a:latin typeface="Times New Roman" pitchFamily="18" charset="0"/>
                <a:cs typeface="Times New Roman" pitchFamily="18" charset="0"/>
              </a:endParaRPr>
            </a:p>
          </p:txBody>
        </p:sp>
        <p:sp>
          <p:nvSpPr>
            <p:cNvPr id="38" name="正方形/長方形 24"/>
            <p:cNvSpPr>
              <a:spLocks noChangeArrowheads="1"/>
            </p:cNvSpPr>
            <p:nvPr/>
          </p:nvSpPr>
          <p:spPr bwMode="auto">
            <a:xfrm flipH="1">
              <a:off x="4471641" y="381094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dirty="0">
                  <a:latin typeface="Times New Roman" pitchFamily="18" charset="0"/>
                  <a:cs typeface="Times New Roman" pitchFamily="18" charset="0"/>
                </a:rPr>
                <a:t>95</a:t>
              </a:r>
              <a:endParaRPr lang="ja-JP" altLang="en-US" sz="1600" b="1" dirty="0">
                <a:latin typeface="Times New Roman" pitchFamily="18" charset="0"/>
                <a:cs typeface="Times New Roman" pitchFamily="18" charset="0"/>
              </a:endParaRPr>
            </a:p>
          </p:txBody>
        </p:sp>
        <p:sp>
          <p:nvSpPr>
            <p:cNvPr id="39" name="正方形/長方形 25"/>
            <p:cNvSpPr>
              <a:spLocks noChangeArrowheads="1"/>
            </p:cNvSpPr>
            <p:nvPr/>
          </p:nvSpPr>
          <p:spPr bwMode="auto">
            <a:xfrm flipH="1">
              <a:off x="4149378" y="3810942"/>
              <a:ext cx="393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90</a:t>
              </a:r>
              <a:endParaRPr lang="ja-JP" altLang="en-US" sz="1600" b="1">
                <a:latin typeface="Times New Roman" pitchFamily="18" charset="0"/>
                <a:cs typeface="Times New Roman" pitchFamily="18" charset="0"/>
              </a:endParaRPr>
            </a:p>
          </p:txBody>
        </p:sp>
        <p:sp>
          <p:nvSpPr>
            <p:cNvPr id="40" name="正方形/長方形 26"/>
            <p:cNvSpPr>
              <a:spLocks noChangeArrowheads="1"/>
            </p:cNvSpPr>
            <p:nvPr/>
          </p:nvSpPr>
          <p:spPr bwMode="auto">
            <a:xfrm flipH="1">
              <a:off x="3830291" y="3810942"/>
              <a:ext cx="39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dirty="0">
                  <a:latin typeface="Times New Roman" pitchFamily="18" charset="0"/>
                  <a:cs typeface="Times New Roman" pitchFamily="18" charset="0"/>
                </a:rPr>
                <a:t>80</a:t>
              </a:r>
              <a:endParaRPr lang="ja-JP" altLang="en-US" sz="1600" b="1" dirty="0">
                <a:latin typeface="Times New Roman" pitchFamily="18" charset="0"/>
                <a:cs typeface="Times New Roman" pitchFamily="18" charset="0"/>
              </a:endParaRPr>
            </a:p>
          </p:txBody>
        </p:sp>
        <p:sp>
          <p:nvSpPr>
            <p:cNvPr id="41" name="正方形/長方形 27"/>
            <p:cNvSpPr>
              <a:spLocks noChangeArrowheads="1"/>
            </p:cNvSpPr>
            <p:nvPr/>
          </p:nvSpPr>
          <p:spPr bwMode="auto">
            <a:xfrm>
              <a:off x="5024091" y="3780780"/>
              <a:ext cx="529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b="1">
                  <a:latin typeface="Times New Roman" pitchFamily="18" charset="0"/>
                  <a:cs typeface="Times New Roman" pitchFamily="18" charset="0"/>
                </a:rPr>
                <a:t>(</a:t>
              </a:r>
              <a:r>
                <a:rPr lang="ja-JP" altLang="en-US" sz="1600" b="1">
                  <a:latin typeface="Times New Roman" pitchFamily="18" charset="0"/>
                  <a:cs typeface="Times New Roman" pitchFamily="18" charset="0"/>
                </a:rPr>
                <a:t>％</a:t>
              </a:r>
              <a:r>
                <a:rPr lang="en-US" altLang="ja-JP" sz="1600" b="1">
                  <a:latin typeface="Times New Roman" pitchFamily="18" charset="0"/>
                  <a:cs typeface="Times New Roman" pitchFamily="18" charset="0"/>
                </a:rPr>
                <a:t>)</a:t>
              </a:r>
              <a:endParaRPr lang="ja-JP" altLang="en-US" sz="1600" b="1">
                <a:latin typeface="Times New Roman" pitchFamily="18" charset="0"/>
                <a:cs typeface="Times New Roman" pitchFamily="18" charset="0"/>
              </a:endParaRPr>
            </a:p>
          </p:txBody>
        </p:sp>
      </p:grpSp>
      <p:sp>
        <p:nvSpPr>
          <p:cNvPr id="6" name="正方形/長方形 5"/>
          <p:cNvSpPr/>
          <p:nvPr/>
        </p:nvSpPr>
        <p:spPr>
          <a:xfrm>
            <a:off x="6061610" y="118373"/>
            <a:ext cx="2869059" cy="646331"/>
          </a:xfrm>
          <a:prstGeom prst="rect">
            <a:avLst/>
          </a:prstGeom>
          <a:solidFill>
            <a:srgbClr val="71E97F">
              <a:alpha val="29804"/>
            </a:srgbClr>
          </a:solidFill>
        </p:spPr>
        <p:txBody>
          <a:bodyPr wrap="square">
            <a:spAutoFit/>
          </a:bodyPr>
          <a:lstStyle/>
          <a:p>
            <a:pPr algn="ctr"/>
            <a:r>
              <a:rPr lang="ja-JP" altLang="en-US" dirty="0">
                <a:latin typeface="Times New Roman" pitchFamily="18" charset="0"/>
                <a:cs typeface="Times New Roman" pitchFamily="18" charset="0"/>
              </a:rPr>
              <a:t>経度時間断面図</a:t>
            </a:r>
            <a:endParaRPr lang="en-US" altLang="ja-JP" dirty="0">
              <a:latin typeface="Times New Roman" pitchFamily="18" charset="0"/>
              <a:cs typeface="Times New Roman" pitchFamily="18" charset="0"/>
            </a:endParaRPr>
          </a:p>
          <a:p>
            <a:pPr algn="ctr"/>
            <a:r>
              <a:rPr lang="en-US" altLang="ja-JP" dirty="0">
                <a:latin typeface="Times New Roman" pitchFamily="18" charset="0"/>
                <a:cs typeface="Times New Roman" pitchFamily="18" charset="0"/>
              </a:rPr>
              <a:t>(</a:t>
            </a:r>
            <a:r>
              <a:rPr lang="ja-JP" altLang="en-US" dirty="0">
                <a:latin typeface="Times New Roman" pitchFamily="18" charset="0"/>
                <a:cs typeface="Times New Roman" pitchFamily="18" charset="0"/>
              </a:rPr>
              <a:t>南緯</a:t>
            </a:r>
            <a:r>
              <a:rPr lang="en-US" altLang="ja-JP" dirty="0" smtClean="0">
                <a:latin typeface="Times New Roman" pitchFamily="18" charset="0"/>
                <a:cs typeface="Times New Roman" pitchFamily="18" charset="0"/>
              </a:rPr>
              <a:t>10</a:t>
            </a:r>
            <a:r>
              <a:rPr lang="ja-JP" altLang="en-US" dirty="0" smtClean="0">
                <a:latin typeface="Times New Roman" pitchFamily="18" charset="0"/>
                <a:cs typeface="Times New Roman" pitchFamily="18" charset="0"/>
              </a:rPr>
              <a:t>度～</a:t>
            </a:r>
            <a:r>
              <a:rPr lang="ja-JP" altLang="en-US" dirty="0">
                <a:latin typeface="Times New Roman" pitchFamily="18" charset="0"/>
                <a:cs typeface="Times New Roman" pitchFamily="18" charset="0"/>
              </a:rPr>
              <a:t>北緯</a:t>
            </a:r>
            <a:r>
              <a:rPr lang="en-US" altLang="ja-JP" dirty="0" smtClean="0">
                <a:latin typeface="Times New Roman" pitchFamily="18" charset="0"/>
                <a:cs typeface="Times New Roman" pitchFamily="18" charset="0"/>
              </a:rPr>
              <a:t>10</a:t>
            </a:r>
            <a:r>
              <a:rPr lang="ja-JP" altLang="en-US" dirty="0" smtClean="0">
                <a:latin typeface="Times New Roman" pitchFamily="18" charset="0"/>
                <a:cs typeface="Times New Roman" pitchFamily="18" charset="0"/>
              </a:rPr>
              <a:t>度平均</a:t>
            </a:r>
            <a:r>
              <a:rPr lang="en-US" altLang="ja-JP" dirty="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grpSp>
        <p:nvGrpSpPr>
          <p:cNvPr id="102" name="グループ化 101"/>
          <p:cNvGrpSpPr/>
          <p:nvPr/>
        </p:nvGrpSpPr>
        <p:grpSpPr>
          <a:xfrm>
            <a:off x="1083872" y="5229200"/>
            <a:ext cx="3848168" cy="1512168"/>
            <a:chOff x="1083872" y="5229200"/>
            <a:chExt cx="3848168" cy="1512168"/>
          </a:xfrm>
        </p:grpSpPr>
        <p:grpSp>
          <p:nvGrpSpPr>
            <p:cNvPr id="86" name="グループ化 85"/>
            <p:cNvGrpSpPr/>
            <p:nvPr/>
          </p:nvGrpSpPr>
          <p:grpSpPr>
            <a:xfrm>
              <a:off x="1083872" y="5805264"/>
              <a:ext cx="1111864" cy="504056"/>
              <a:chOff x="1043608" y="4293096"/>
              <a:chExt cx="2664445" cy="1152128"/>
            </a:xfrm>
          </p:grpSpPr>
          <p:sp>
            <p:nvSpPr>
              <p:cNvPr id="87" name="正方形/長方形 86"/>
              <p:cNvSpPr/>
              <p:nvPr/>
            </p:nvSpPr>
            <p:spPr>
              <a:xfrm>
                <a:off x="1043608" y="4293096"/>
                <a:ext cx="2664445" cy="11521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cxnSp>
            <p:nvCxnSpPr>
              <p:cNvPr id="88" name="直線コネクタ 87"/>
              <p:cNvCxnSpPr/>
              <p:nvPr/>
            </p:nvCxnSpPr>
            <p:spPr>
              <a:xfrm flipV="1">
                <a:off x="1043608" y="4293096"/>
                <a:ext cx="36524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1043608" y="4293096"/>
                <a:ext cx="648072"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V="1">
                <a:off x="1043608" y="4293096"/>
                <a:ext cx="936104"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1331640" y="4293096"/>
                <a:ext cx="927026"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1635839" y="4293096"/>
                <a:ext cx="945089"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V="1">
                <a:off x="1907704" y="4293096"/>
                <a:ext cx="919797"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2160653" y="4293096"/>
                <a:ext cx="925894"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V="1">
                <a:off x="2455516" y="4293096"/>
                <a:ext cx="953293"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V="1">
                <a:off x="2777778" y="4293096"/>
                <a:ext cx="930275"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V="1">
                <a:off x="3069150" y="4653136"/>
                <a:ext cx="638903"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3388601" y="5049180"/>
                <a:ext cx="319452"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グループ化 65"/>
            <p:cNvGrpSpPr/>
            <p:nvPr/>
          </p:nvGrpSpPr>
          <p:grpSpPr>
            <a:xfrm>
              <a:off x="3820176" y="5804921"/>
              <a:ext cx="1111864" cy="504056"/>
              <a:chOff x="1043608" y="4293096"/>
              <a:chExt cx="2664445" cy="1152128"/>
            </a:xfrm>
          </p:grpSpPr>
          <p:sp>
            <p:nvSpPr>
              <p:cNvPr id="44" name="正方形/長方形 43"/>
              <p:cNvSpPr/>
              <p:nvPr/>
            </p:nvSpPr>
            <p:spPr>
              <a:xfrm>
                <a:off x="1043608" y="4293096"/>
                <a:ext cx="2664445" cy="11521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cxnSp>
            <p:nvCxnSpPr>
              <p:cNvPr id="45" name="直線コネクタ 44"/>
              <p:cNvCxnSpPr/>
              <p:nvPr/>
            </p:nvCxnSpPr>
            <p:spPr>
              <a:xfrm flipV="1">
                <a:off x="1043608" y="4293096"/>
                <a:ext cx="36524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V="1">
                <a:off x="1043608" y="4293096"/>
                <a:ext cx="648072"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1043608" y="4293096"/>
                <a:ext cx="936104"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1331640" y="4293096"/>
                <a:ext cx="927026"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635839" y="4293096"/>
                <a:ext cx="945089"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1907704" y="4293096"/>
                <a:ext cx="919797"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V="1">
                <a:off x="2160653" y="4293096"/>
                <a:ext cx="925894"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455516" y="4293096"/>
                <a:ext cx="953293"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V="1">
                <a:off x="2777778" y="4293096"/>
                <a:ext cx="930275" cy="11521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3069150" y="4653136"/>
                <a:ext cx="638903"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3388601" y="5049180"/>
                <a:ext cx="319452"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正方形/長方形 9"/>
            <p:cNvSpPr/>
            <p:nvPr/>
          </p:nvSpPr>
          <p:spPr>
            <a:xfrm>
              <a:off x="1259539" y="5229200"/>
              <a:ext cx="3623108" cy="400110"/>
            </a:xfrm>
            <a:prstGeom prst="rect">
              <a:avLst/>
            </a:prstGeom>
          </p:spPr>
          <p:txBody>
            <a:bodyPr wrap="none">
              <a:spAutoFit/>
            </a:bodyPr>
            <a:lstStyle/>
            <a:p>
              <a:r>
                <a:rPr lang="ja-JP" altLang="en-US" sz="2000" b="1" dirty="0" smtClean="0">
                  <a:latin typeface="Times New Roman" pitchFamily="18" charset="0"/>
                  <a:cs typeface="Times New Roman" pitchFamily="18" charset="0"/>
                </a:rPr>
                <a:t>バンドパスフィルター</a:t>
              </a:r>
              <a:r>
                <a:rPr lang="ja-JP" altLang="en-US" dirty="0" smtClean="0">
                  <a:latin typeface="Times New Roman" pitchFamily="18" charset="0"/>
                  <a:cs typeface="Times New Roman" pitchFamily="18" charset="0"/>
                </a:rPr>
                <a:t>を適用する</a:t>
              </a:r>
              <a:endParaRPr lang="ja-JP" altLang="en-US" sz="2000" dirty="0">
                <a:latin typeface="Times New Roman" pitchFamily="18" charset="0"/>
                <a:cs typeface="Times New Roman" pitchFamily="18" charset="0"/>
              </a:endParaRPr>
            </a:p>
          </p:txBody>
        </p:sp>
        <p:sp>
          <p:nvSpPr>
            <p:cNvPr id="13" name="正方形/長方形 12"/>
            <p:cNvSpPr/>
            <p:nvPr/>
          </p:nvSpPr>
          <p:spPr>
            <a:xfrm>
              <a:off x="1528047" y="6372036"/>
              <a:ext cx="532518" cy="369332"/>
            </a:xfrm>
            <a:prstGeom prst="rect">
              <a:avLst/>
            </a:prstGeom>
          </p:spPr>
          <p:txBody>
            <a:bodyPr wrap="none">
              <a:spAutoFit/>
            </a:bodyPr>
            <a:lstStyle/>
            <a:p>
              <a:r>
                <a:rPr lang="en-US" altLang="ja-JP" dirty="0">
                  <a:latin typeface="Times New Roman" pitchFamily="18" charset="0"/>
                  <a:cs typeface="Times New Roman" pitchFamily="18" charset="0"/>
                </a:rPr>
                <a:t>3</a:t>
              </a:r>
              <a:r>
                <a:rPr lang="ja-JP" altLang="en-US" dirty="0">
                  <a:latin typeface="Times New Roman" pitchFamily="18" charset="0"/>
                  <a:cs typeface="Times New Roman" pitchFamily="18" charset="0"/>
                </a:rPr>
                <a:t>年</a:t>
              </a:r>
            </a:p>
          </p:txBody>
        </p:sp>
        <p:sp>
          <p:nvSpPr>
            <p:cNvPr id="14" name="正方形/長方形 13"/>
            <p:cNvSpPr/>
            <p:nvPr/>
          </p:nvSpPr>
          <p:spPr>
            <a:xfrm>
              <a:off x="3923928" y="6372036"/>
              <a:ext cx="532518" cy="369332"/>
            </a:xfrm>
            <a:prstGeom prst="rect">
              <a:avLst/>
            </a:prstGeom>
          </p:spPr>
          <p:txBody>
            <a:bodyPr wrap="none">
              <a:spAutoFit/>
            </a:bodyPr>
            <a:lstStyle/>
            <a:p>
              <a:r>
                <a:rPr lang="en-US" altLang="ja-JP" dirty="0" smtClean="0">
                  <a:latin typeface="Times New Roman" pitchFamily="18" charset="0"/>
                  <a:cs typeface="Times New Roman" pitchFamily="18" charset="0"/>
                </a:rPr>
                <a:t>7</a:t>
              </a:r>
              <a:r>
                <a:rPr lang="ja-JP" altLang="en-US" dirty="0" smtClean="0">
                  <a:latin typeface="Times New Roman" pitchFamily="18" charset="0"/>
                  <a:cs typeface="Times New Roman" pitchFamily="18" charset="0"/>
                </a:rPr>
                <a:t>年</a:t>
              </a:r>
              <a:endParaRPr lang="ja-JP" altLang="en-US" dirty="0">
                <a:latin typeface="Times New Roman" pitchFamily="18" charset="0"/>
                <a:cs typeface="Times New Roman" pitchFamily="18" charset="0"/>
              </a:endParaRPr>
            </a:p>
          </p:txBody>
        </p:sp>
        <p:sp>
          <p:nvSpPr>
            <p:cNvPr id="21" name="正方形/長方形 20"/>
            <p:cNvSpPr/>
            <p:nvPr/>
          </p:nvSpPr>
          <p:spPr>
            <a:xfrm>
              <a:off x="1794306" y="5823107"/>
              <a:ext cx="2395881" cy="47716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cxnSp>
          <p:nvCxnSpPr>
            <p:cNvPr id="16" name="直線コネクタ 15"/>
            <p:cNvCxnSpPr>
              <a:stCxn id="13" idx="0"/>
            </p:cNvCxnSpPr>
            <p:nvPr/>
          </p:nvCxnSpPr>
          <p:spPr>
            <a:xfrm flipV="1">
              <a:off x="1794306" y="5796212"/>
              <a:ext cx="0" cy="575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1794306" y="5814398"/>
              <a:ext cx="239588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4" idx="0"/>
            </p:cNvCxnSpPr>
            <p:nvPr/>
          </p:nvCxnSpPr>
          <p:spPr>
            <a:xfrm flipV="1">
              <a:off x="4190187" y="5796212"/>
              <a:ext cx="0" cy="575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083872" y="6300268"/>
              <a:ext cx="3848168" cy="4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 name="正方形/長方形 103"/>
          <p:cNvSpPr/>
          <p:nvPr/>
        </p:nvSpPr>
        <p:spPr>
          <a:xfrm>
            <a:off x="2843076" y="1000540"/>
            <a:ext cx="530915" cy="369332"/>
          </a:xfrm>
          <a:prstGeom prst="rect">
            <a:avLst/>
          </a:prstGeom>
        </p:spPr>
        <p:txBody>
          <a:bodyPr wrap="none">
            <a:spAutoFit/>
          </a:bodyPr>
          <a:lstStyle/>
          <a:p>
            <a:r>
              <a:rPr lang="en-US" altLang="ja-JP" dirty="0">
                <a:latin typeface="Times New Roman" pitchFamily="18" charset="0"/>
                <a:cs typeface="Times New Roman" pitchFamily="18" charset="0"/>
              </a:rPr>
              <a:t>WP</a:t>
            </a:r>
            <a:endParaRPr lang="ja-JP" altLang="en-US" dirty="0">
              <a:latin typeface="Times New Roman" pitchFamily="18" charset="0"/>
              <a:cs typeface="Times New Roman" pitchFamily="18" charset="0"/>
            </a:endParaRPr>
          </a:p>
        </p:txBody>
      </p:sp>
      <p:sp>
        <p:nvSpPr>
          <p:cNvPr id="105" name="正方形/長方形 104"/>
          <p:cNvSpPr/>
          <p:nvPr/>
        </p:nvSpPr>
        <p:spPr>
          <a:xfrm>
            <a:off x="2771800" y="3123416"/>
            <a:ext cx="684803" cy="369332"/>
          </a:xfrm>
          <a:prstGeom prst="rect">
            <a:avLst/>
          </a:prstGeom>
        </p:spPr>
        <p:txBody>
          <a:bodyPr wrap="none">
            <a:spAutoFit/>
          </a:bodyPr>
          <a:lstStyle/>
          <a:p>
            <a:r>
              <a:rPr lang="en-US" altLang="ja-JP" dirty="0">
                <a:latin typeface="Times New Roman" pitchFamily="18" charset="0"/>
                <a:cs typeface="Times New Roman" pitchFamily="18" charset="0"/>
              </a:rPr>
              <a:t>NAO</a:t>
            </a:r>
            <a:endParaRPr lang="ja-JP" altLang="en-US" dirty="0">
              <a:latin typeface="Times New Roman" pitchFamily="18" charset="0"/>
              <a:cs typeface="Times New Roman" pitchFamily="18" charset="0"/>
            </a:endParaRPr>
          </a:p>
        </p:txBody>
      </p:sp>
      <p:cxnSp>
        <p:nvCxnSpPr>
          <p:cNvPr id="107" name="直線矢印コネクタ 106"/>
          <p:cNvCxnSpPr/>
          <p:nvPr/>
        </p:nvCxnSpPr>
        <p:spPr>
          <a:xfrm flipV="1">
            <a:off x="3120795" y="1369872"/>
            <a:ext cx="1" cy="175354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8" name="正方形/長方形 107"/>
          <p:cNvSpPr/>
          <p:nvPr/>
        </p:nvSpPr>
        <p:spPr>
          <a:xfrm>
            <a:off x="1282791" y="905874"/>
            <a:ext cx="1146468" cy="369332"/>
          </a:xfrm>
          <a:prstGeom prst="rect">
            <a:avLst/>
          </a:prstGeom>
        </p:spPr>
        <p:txBody>
          <a:bodyPr wrap="none">
            <a:spAutoFit/>
          </a:bodyPr>
          <a:lstStyle/>
          <a:p>
            <a:r>
              <a:rPr lang="ja-JP" altLang="en-US" dirty="0">
                <a:latin typeface="Times New Roman" pitchFamily="18" charset="0"/>
                <a:cs typeface="Times New Roman" pitchFamily="18" charset="0"/>
              </a:rPr>
              <a:t>負の</a:t>
            </a:r>
            <a:r>
              <a:rPr lang="en-US" altLang="ja-JP" dirty="0">
                <a:latin typeface="Times New Roman" pitchFamily="18" charset="0"/>
                <a:cs typeface="Times New Roman" pitchFamily="18" charset="0"/>
              </a:rPr>
              <a:t>NAO</a:t>
            </a:r>
            <a:endParaRPr lang="ja-JP" altLang="en-US" dirty="0">
              <a:latin typeface="Times New Roman" pitchFamily="18" charset="0"/>
              <a:cs typeface="Times New Roman" pitchFamily="18" charset="0"/>
            </a:endParaRPr>
          </a:p>
        </p:txBody>
      </p:sp>
      <p:sp>
        <p:nvSpPr>
          <p:cNvPr id="109" name="正方形/長方形 108"/>
          <p:cNvSpPr/>
          <p:nvPr/>
        </p:nvSpPr>
        <p:spPr>
          <a:xfrm>
            <a:off x="167501" y="3143070"/>
            <a:ext cx="992579" cy="369332"/>
          </a:xfrm>
          <a:prstGeom prst="rect">
            <a:avLst/>
          </a:prstGeom>
        </p:spPr>
        <p:txBody>
          <a:bodyPr wrap="none">
            <a:spAutoFit/>
          </a:bodyPr>
          <a:lstStyle/>
          <a:p>
            <a:r>
              <a:rPr lang="ja-JP" altLang="en-US" dirty="0" smtClean="0">
                <a:latin typeface="Times New Roman" pitchFamily="18" charset="0"/>
                <a:cs typeface="Times New Roman" pitchFamily="18" charset="0"/>
              </a:rPr>
              <a:t>正の</a:t>
            </a:r>
            <a:r>
              <a:rPr lang="en-US" altLang="ja-JP" dirty="0">
                <a:latin typeface="Times New Roman" pitchFamily="18" charset="0"/>
                <a:cs typeface="Times New Roman" pitchFamily="18" charset="0"/>
              </a:rPr>
              <a:t>WP</a:t>
            </a:r>
            <a:endParaRPr lang="ja-JP" altLang="en-US" dirty="0">
              <a:latin typeface="Times New Roman" pitchFamily="18" charset="0"/>
              <a:cs typeface="Times New Roman" pitchFamily="18" charset="0"/>
            </a:endParaRPr>
          </a:p>
        </p:txBody>
      </p:sp>
      <p:grpSp>
        <p:nvGrpSpPr>
          <p:cNvPr id="3" name="グループ化 2"/>
          <p:cNvGrpSpPr/>
          <p:nvPr/>
        </p:nvGrpSpPr>
        <p:grpSpPr>
          <a:xfrm>
            <a:off x="6404973" y="4005064"/>
            <a:ext cx="1926466" cy="2604959"/>
            <a:chOff x="6404973" y="4005064"/>
            <a:chExt cx="1926466" cy="2604959"/>
          </a:xfrm>
        </p:grpSpPr>
        <p:pic>
          <p:nvPicPr>
            <p:cNvPr id="1331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4973" y="4270023"/>
              <a:ext cx="1926466"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6523412" y="4006351"/>
              <a:ext cx="1781959" cy="35947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544259" y="4005064"/>
              <a:ext cx="1752403" cy="369332"/>
            </a:xfrm>
            <a:prstGeom prst="rect">
              <a:avLst/>
            </a:prstGeom>
            <a:noFill/>
          </p:spPr>
          <p:txBody>
            <a:bodyPr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年バンドパス</a:t>
              </a:r>
              <a:endParaRPr lang="ja-JP" altLang="en-US" b="1" dirty="0">
                <a:latin typeface="Times New Roman" pitchFamily="18" charset="0"/>
                <a:cs typeface="Times New Roman" pitchFamily="18" charset="0"/>
              </a:endParaRPr>
            </a:p>
          </p:txBody>
        </p:sp>
      </p:grpSp>
      <p:sp>
        <p:nvSpPr>
          <p:cNvPr id="73"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6</a:t>
            </a:fld>
            <a:endParaRPr kumimoji="1" lang="ja-JP" altLang="en-US" sz="1600" b="1" dirty="0">
              <a:solidFill>
                <a:schemeClr val="tx1"/>
              </a:solidFill>
            </a:endParaRPr>
          </a:p>
        </p:txBody>
      </p:sp>
    </p:spTree>
    <p:extLst>
      <p:ext uri="{BB962C8B-B14F-4D97-AF65-F5344CB8AC3E}">
        <p14:creationId xmlns:p14="http://schemas.microsoft.com/office/powerpoint/2010/main" val="3173218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75556" y="2636912"/>
            <a:ext cx="4392488" cy="864096"/>
          </a:xfrm>
          <a:prstGeom prst="roundRect">
            <a:avLst/>
          </a:prstGeom>
          <a:solidFill>
            <a:schemeClr val="tx2">
              <a:lumMod val="40000"/>
              <a:lumOff val="60000"/>
              <a:alpha val="30196"/>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6" name="角丸四角形 5"/>
          <p:cNvSpPr/>
          <p:nvPr/>
        </p:nvSpPr>
        <p:spPr>
          <a:xfrm>
            <a:off x="575556" y="1170145"/>
            <a:ext cx="4392488" cy="864096"/>
          </a:xfrm>
          <a:prstGeom prst="roundRect">
            <a:avLst/>
          </a:prstGeom>
          <a:solidFill>
            <a:schemeClr val="accent2">
              <a:lumMod val="40000"/>
              <a:lumOff val="60000"/>
              <a:alpha val="30196"/>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2" name="角丸四角形 1"/>
          <p:cNvSpPr/>
          <p:nvPr/>
        </p:nvSpPr>
        <p:spPr>
          <a:xfrm>
            <a:off x="-252536" y="421019"/>
            <a:ext cx="5472608" cy="5565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正方形/長方形 2"/>
          <p:cNvSpPr/>
          <p:nvPr/>
        </p:nvSpPr>
        <p:spPr>
          <a:xfrm>
            <a:off x="0" y="31494"/>
            <a:ext cx="3865161"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endParaRPr lang="ja-JP" altLang="en-US" sz="2000" dirty="0">
              <a:latin typeface="Times New Roman" pitchFamily="18" charset="0"/>
              <a:cs typeface="Times New Roman" pitchFamily="18" charset="0"/>
            </a:endParaRPr>
          </a:p>
        </p:txBody>
      </p:sp>
      <p:sp>
        <p:nvSpPr>
          <p:cNvPr id="4" name="正方形/長方形 3"/>
          <p:cNvSpPr/>
          <p:nvPr/>
        </p:nvSpPr>
        <p:spPr>
          <a:xfrm>
            <a:off x="467544" y="728805"/>
            <a:ext cx="4896544" cy="369332"/>
          </a:xfrm>
          <a:prstGeom prst="rect">
            <a:avLst/>
          </a:prstGeom>
        </p:spPr>
        <p:txBody>
          <a:bodyPr wrap="square">
            <a:spAutoFit/>
          </a:bodyPr>
          <a:lstStyle/>
          <a:p>
            <a:r>
              <a:rPr lang="en-US" altLang="ja-JP" dirty="0">
                <a:latin typeface="Times New Roman" pitchFamily="18" charset="0"/>
                <a:cs typeface="Times New Roman" pitchFamily="18" charset="0"/>
              </a:rPr>
              <a:t>NAO</a:t>
            </a:r>
            <a:r>
              <a:rPr lang="ja-JP" altLang="en-US" dirty="0">
                <a:latin typeface="Times New Roman" pitchFamily="18" charset="0"/>
                <a:cs typeface="Times New Roman" pitchFamily="18" charset="0"/>
              </a:rPr>
              <a:t>と</a:t>
            </a:r>
            <a:r>
              <a:rPr lang="en-US" altLang="ja-JP" dirty="0">
                <a:latin typeface="Times New Roman" pitchFamily="18" charset="0"/>
                <a:cs typeface="Times New Roman" pitchFamily="18" charset="0"/>
              </a:rPr>
              <a:t>El Niño/La Niña</a:t>
            </a:r>
            <a:r>
              <a:rPr lang="ja-JP" altLang="en-US" dirty="0">
                <a:latin typeface="Times New Roman" pitchFamily="18" charset="0"/>
                <a:cs typeface="Times New Roman" pitchFamily="18" charset="0"/>
              </a:rPr>
              <a:t>と</a:t>
            </a:r>
            <a:r>
              <a:rPr lang="en-US" altLang="ja-JP" dirty="0">
                <a:latin typeface="Times New Roman" pitchFamily="18" charset="0"/>
                <a:cs typeface="Times New Roman" pitchFamily="18" charset="0"/>
              </a:rPr>
              <a:t>WP</a:t>
            </a:r>
            <a:r>
              <a:rPr lang="ja-JP" altLang="en-US" dirty="0">
                <a:latin typeface="Times New Roman" pitchFamily="18" charset="0"/>
                <a:cs typeface="Times New Roman" pitchFamily="18" charset="0"/>
              </a:rPr>
              <a:t>が関連することから、</a:t>
            </a:r>
          </a:p>
        </p:txBody>
      </p:sp>
      <p:sp>
        <p:nvSpPr>
          <p:cNvPr id="5" name="正方形/長方形 4"/>
          <p:cNvSpPr/>
          <p:nvPr/>
        </p:nvSpPr>
        <p:spPr>
          <a:xfrm>
            <a:off x="932536" y="1593925"/>
            <a:ext cx="1762021" cy="369332"/>
          </a:xfrm>
          <a:prstGeom prst="rect">
            <a:avLst/>
          </a:prstGeom>
        </p:spPr>
        <p:txBody>
          <a:bodyPr wrap="none">
            <a:spAutoFit/>
          </a:bodyPr>
          <a:lstStyle/>
          <a:p>
            <a:r>
              <a:rPr lang="en-US" altLang="ja-JP" dirty="0">
                <a:latin typeface="Times New Roman" pitchFamily="18" charset="0"/>
                <a:cs typeface="Times New Roman" pitchFamily="18" charset="0"/>
              </a:rPr>
              <a:t>NAO</a:t>
            </a:r>
            <a:r>
              <a:rPr lang="ja-JP" altLang="en-US" dirty="0" smtClean="0">
                <a:latin typeface="Times New Roman" pitchFamily="18" charset="0"/>
                <a:cs typeface="Times New Roman" pitchFamily="18" charset="0"/>
              </a:rPr>
              <a:t>領域</a:t>
            </a:r>
            <a:r>
              <a:rPr lang="en-US" altLang="ja-JP" dirty="0" smtClean="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7" name="正方形/長方形 6"/>
          <p:cNvSpPr/>
          <p:nvPr/>
        </p:nvSpPr>
        <p:spPr>
          <a:xfrm>
            <a:off x="1255999" y="3086306"/>
            <a:ext cx="3031599" cy="369332"/>
          </a:xfrm>
          <a:prstGeom prst="rect">
            <a:avLst/>
          </a:prstGeom>
        </p:spPr>
        <p:txBody>
          <a:bodyPr wrap="none">
            <a:spAutoFit/>
          </a:bodyPr>
          <a:lstStyle/>
          <a:p>
            <a:r>
              <a:rPr lang="en-US" altLang="ja-JP" dirty="0">
                <a:latin typeface="Times New Roman" pitchFamily="18" charset="0"/>
                <a:cs typeface="Times New Roman" pitchFamily="18" charset="0"/>
              </a:rPr>
              <a:t>El </a:t>
            </a:r>
            <a:r>
              <a:rPr lang="en-US" altLang="ja-JP" dirty="0" smtClean="0">
                <a:latin typeface="Times New Roman" pitchFamily="18" charset="0"/>
                <a:cs typeface="Times New Roman" pitchFamily="18" charset="0"/>
              </a:rPr>
              <a:t>Niño/La Niña</a:t>
            </a:r>
            <a:r>
              <a:rPr lang="ja-JP" altLang="en-US" dirty="0" smtClean="0">
                <a:latin typeface="Times New Roman" pitchFamily="18" charset="0"/>
                <a:cs typeface="Times New Roman" pitchFamily="18" charset="0"/>
              </a:rPr>
              <a:t>領域</a:t>
            </a:r>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翌</a:t>
            </a:r>
            <a:r>
              <a:rPr lang="en-US" altLang="ja-JP" dirty="0" smtClean="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8" name="正方形/長方形 7"/>
          <p:cNvSpPr/>
          <p:nvPr/>
        </p:nvSpPr>
        <p:spPr>
          <a:xfrm>
            <a:off x="2737438" y="1593925"/>
            <a:ext cx="1838965" cy="369332"/>
          </a:xfrm>
          <a:prstGeom prst="rect">
            <a:avLst/>
          </a:prstGeom>
        </p:spPr>
        <p:txBody>
          <a:bodyPr wrap="none">
            <a:spAutoFit/>
          </a:bodyPr>
          <a:lstStyle/>
          <a:p>
            <a:r>
              <a:rPr lang="en-US" altLang="ja-JP" dirty="0">
                <a:latin typeface="Times New Roman" pitchFamily="18" charset="0"/>
                <a:cs typeface="Times New Roman" pitchFamily="18" charset="0"/>
              </a:rPr>
              <a:t>WP</a:t>
            </a:r>
            <a:r>
              <a:rPr lang="ja-JP" altLang="en-US" dirty="0" smtClean="0">
                <a:latin typeface="Times New Roman" pitchFamily="18" charset="0"/>
                <a:cs typeface="Times New Roman" pitchFamily="18" charset="0"/>
              </a:rPr>
              <a:t>領域</a:t>
            </a:r>
            <a:r>
              <a:rPr lang="en-US" altLang="ja-JP" dirty="0" smtClean="0">
                <a:latin typeface="Times New Roman" pitchFamily="18" charset="0"/>
                <a:cs typeface="Times New Roman" pitchFamily="18" charset="0"/>
              </a:rPr>
              <a:t>(</a:t>
            </a:r>
            <a:r>
              <a:rPr lang="ja-JP" altLang="en-US" dirty="0" smtClean="0">
                <a:latin typeface="Times New Roman" pitchFamily="18" charset="0"/>
                <a:cs typeface="Times New Roman" pitchFamily="18" charset="0"/>
              </a:rPr>
              <a:t>翌</a:t>
            </a:r>
            <a:r>
              <a:rPr lang="en-US" altLang="ja-JP" dirty="0" smtClean="0">
                <a:latin typeface="Times New Roman" pitchFamily="18" charset="0"/>
                <a:cs typeface="Times New Roman" pitchFamily="18" charset="0"/>
              </a:rPr>
              <a:t>12</a:t>
            </a:r>
            <a:r>
              <a:rPr lang="ja-JP" altLang="en-US" dirty="0" smtClean="0">
                <a:latin typeface="Times New Roman" pitchFamily="18" charset="0"/>
                <a:cs typeface="Times New Roman" pitchFamily="18" charset="0"/>
              </a:rPr>
              <a:t>月</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sp>
        <p:nvSpPr>
          <p:cNvPr id="9" name="正方形/長方形 8"/>
          <p:cNvSpPr/>
          <p:nvPr/>
        </p:nvSpPr>
        <p:spPr>
          <a:xfrm>
            <a:off x="932536" y="1232865"/>
            <a:ext cx="3644267" cy="369332"/>
          </a:xfrm>
          <a:prstGeom prst="rect">
            <a:avLst/>
          </a:prstGeom>
        </p:spPr>
        <p:txBody>
          <a:bodyPr wrap="none">
            <a:spAutoFit/>
          </a:bodyPr>
          <a:lstStyle/>
          <a:p>
            <a:r>
              <a:rPr lang="ja-JP" altLang="en-US" b="1" dirty="0" smtClean="0">
                <a:latin typeface="Times New Roman" pitchFamily="18" charset="0"/>
                <a:cs typeface="Times New Roman" pitchFamily="18" charset="0"/>
              </a:rPr>
              <a:t>大気</a:t>
            </a:r>
            <a:r>
              <a:rPr lang="en-US" altLang="ja-JP" b="1" dirty="0" smtClean="0">
                <a:latin typeface="Times New Roman" pitchFamily="18" charset="0"/>
                <a:cs typeface="Times New Roman" pitchFamily="18" charset="0"/>
              </a:rPr>
              <a:t>(500hPa</a:t>
            </a:r>
            <a:r>
              <a:rPr lang="ja-JP" altLang="en-US" b="1" dirty="0" smtClean="0">
                <a:latin typeface="Times New Roman" pitchFamily="18" charset="0"/>
                <a:cs typeface="Times New Roman" pitchFamily="18" charset="0"/>
              </a:rPr>
              <a:t>ジオポテンシャル高度</a:t>
            </a:r>
            <a:r>
              <a:rPr lang="en-US" altLang="ja-JP" b="1" dirty="0" smtClean="0">
                <a:latin typeface="Times New Roman" pitchFamily="18" charset="0"/>
                <a:cs typeface="Times New Roman" pitchFamily="18" charset="0"/>
              </a:rPr>
              <a:t>)</a:t>
            </a:r>
            <a:endParaRPr lang="ja-JP" altLang="en-US" b="1" dirty="0">
              <a:latin typeface="Times New Roman" pitchFamily="18" charset="0"/>
              <a:cs typeface="Times New Roman" pitchFamily="18" charset="0"/>
            </a:endParaRPr>
          </a:p>
        </p:txBody>
      </p:sp>
      <p:sp>
        <p:nvSpPr>
          <p:cNvPr id="12" name="正方形/長方形 11"/>
          <p:cNvSpPr/>
          <p:nvPr/>
        </p:nvSpPr>
        <p:spPr>
          <a:xfrm>
            <a:off x="1910025" y="2722856"/>
            <a:ext cx="1723549" cy="369332"/>
          </a:xfrm>
          <a:prstGeom prst="rect">
            <a:avLst/>
          </a:prstGeom>
        </p:spPr>
        <p:txBody>
          <a:bodyPr wrap="none">
            <a:spAutoFit/>
          </a:bodyPr>
          <a:lstStyle/>
          <a:p>
            <a:r>
              <a:rPr lang="ja-JP" altLang="en-US" b="1" dirty="0" smtClean="0">
                <a:latin typeface="Times New Roman" pitchFamily="18" charset="0"/>
                <a:cs typeface="Times New Roman" pitchFamily="18" charset="0"/>
              </a:rPr>
              <a:t>海洋</a:t>
            </a:r>
            <a:r>
              <a:rPr lang="en-US" altLang="ja-JP" b="1" dirty="0" smtClean="0">
                <a:latin typeface="Times New Roman" pitchFamily="18" charset="0"/>
                <a:cs typeface="Times New Roman" pitchFamily="18" charset="0"/>
              </a:rPr>
              <a:t>(</a:t>
            </a:r>
            <a:r>
              <a:rPr lang="ja-JP" altLang="en-US" b="1" dirty="0" smtClean="0">
                <a:latin typeface="Times New Roman" pitchFamily="18" charset="0"/>
                <a:cs typeface="Times New Roman" pitchFamily="18" charset="0"/>
              </a:rPr>
              <a:t>海面水温</a:t>
            </a:r>
            <a:r>
              <a:rPr lang="en-US" altLang="ja-JP" b="1" dirty="0" smtClean="0">
                <a:latin typeface="Times New Roman" pitchFamily="18" charset="0"/>
                <a:cs typeface="Times New Roman" pitchFamily="18" charset="0"/>
              </a:rPr>
              <a:t>)</a:t>
            </a:r>
          </a:p>
        </p:txBody>
      </p:sp>
      <p:sp>
        <p:nvSpPr>
          <p:cNvPr id="13" name="加算記号 12"/>
          <p:cNvSpPr/>
          <p:nvPr/>
        </p:nvSpPr>
        <p:spPr>
          <a:xfrm>
            <a:off x="2407535" y="2034241"/>
            <a:ext cx="659717" cy="607422"/>
          </a:xfrm>
          <a:prstGeom prst="mathPlus">
            <a:avLst>
              <a:gd name="adj1" fmla="val 14665"/>
            </a:avLst>
          </a:prstGeom>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grpSp>
        <p:nvGrpSpPr>
          <p:cNvPr id="27" name="グループ化 26"/>
          <p:cNvGrpSpPr/>
          <p:nvPr/>
        </p:nvGrpSpPr>
        <p:grpSpPr>
          <a:xfrm>
            <a:off x="195181" y="3717032"/>
            <a:ext cx="7833203" cy="3024336"/>
            <a:chOff x="195181" y="3717032"/>
            <a:chExt cx="7833203" cy="3024336"/>
          </a:xfrm>
        </p:grpSpPr>
        <p:sp>
          <p:nvSpPr>
            <p:cNvPr id="19" name="正方形/長方形 18"/>
            <p:cNvSpPr/>
            <p:nvPr/>
          </p:nvSpPr>
          <p:spPr>
            <a:xfrm>
              <a:off x="281236" y="3717032"/>
              <a:ext cx="3688189" cy="369332"/>
            </a:xfrm>
            <a:prstGeom prst="rect">
              <a:avLst/>
            </a:prstGeom>
          </p:spPr>
          <p:txBody>
            <a:bodyPr wrap="none">
              <a:spAutoFit/>
            </a:bodyPr>
            <a:lstStyle/>
            <a:p>
              <a:r>
                <a:rPr lang="ja-JP" altLang="en-US" dirty="0">
                  <a:latin typeface="Times New Roman" pitchFamily="18" charset="0"/>
                  <a:cs typeface="Times New Roman" pitchFamily="18" charset="0"/>
                </a:rPr>
                <a:t>安成 </a:t>
              </a:r>
              <a:r>
                <a:rPr lang="en-US" altLang="ja-JP" dirty="0">
                  <a:latin typeface="Times New Roman" pitchFamily="18" charset="0"/>
                  <a:cs typeface="Times New Roman" pitchFamily="18" charset="0"/>
                </a:rPr>
                <a:t>(1989)</a:t>
              </a:r>
              <a:r>
                <a:rPr lang="ja-JP" altLang="en-US" dirty="0">
                  <a:latin typeface="Times New Roman" pitchFamily="18" charset="0"/>
                  <a:cs typeface="Times New Roman" pitchFamily="18" charset="0"/>
                </a:rPr>
                <a:t> と</a:t>
              </a:r>
              <a:r>
                <a:rPr lang="en-US" altLang="ja-JP" dirty="0" err="1">
                  <a:latin typeface="Times New Roman" pitchFamily="18" charset="0"/>
                  <a:cs typeface="Times New Roman" pitchFamily="18" charset="0"/>
                </a:rPr>
                <a:t>Yasunari</a:t>
              </a:r>
              <a:r>
                <a:rPr lang="ja-JP" altLang="en-US" dirty="0">
                  <a:latin typeface="Times New Roman" pitchFamily="18" charset="0"/>
                  <a:cs typeface="Times New Roman" pitchFamily="18" charset="0"/>
                </a:rPr>
                <a:t> </a:t>
              </a:r>
              <a:r>
                <a:rPr lang="en-US" altLang="ja-JP" dirty="0">
                  <a:latin typeface="Times New Roman" pitchFamily="18" charset="0"/>
                  <a:cs typeface="Times New Roman" pitchFamily="18" charset="0"/>
                </a:rPr>
                <a:t>(1990)</a:t>
              </a:r>
              <a:r>
                <a:rPr lang="ja-JP" altLang="en-US" dirty="0">
                  <a:latin typeface="Times New Roman" pitchFamily="18" charset="0"/>
                  <a:cs typeface="Times New Roman" pitchFamily="18" charset="0"/>
                </a:rPr>
                <a:t> では、</a:t>
              </a:r>
            </a:p>
          </p:txBody>
        </p:sp>
        <p:sp>
          <p:nvSpPr>
            <p:cNvPr id="21" name="正方形/長方形 20"/>
            <p:cNvSpPr/>
            <p:nvPr/>
          </p:nvSpPr>
          <p:spPr>
            <a:xfrm>
              <a:off x="906054" y="4090215"/>
              <a:ext cx="2380780" cy="369332"/>
            </a:xfrm>
            <a:prstGeom prst="rect">
              <a:avLst/>
            </a:prstGeom>
          </p:spPr>
          <p:txBody>
            <a:bodyPr wrap="none">
              <a:spAutoFit/>
            </a:bodyPr>
            <a:lstStyle/>
            <a:p>
              <a:r>
                <a:rPr lang="ja-JP" altLang="en-US" b="1" dirty="0">
                  <a:solidFill>
                    <a:schemeClr val="accent5"/>
                  </a:solidFill>
                  <a:latin typeface="Times New Roman" pitchFamily="18" charset="0"/>
                  <a:cs typeface="Times New Roman" pitchFamily="18" charset="0"/>
                </a:rPr>
                <a:t>ユーラシア大陸の積雪</a:t>
              </a:r>
            </a:p>
          </p:txBody>
        </p:sp>
        <p:sp>
          <p:nvSpPr>
            <p:cNvPr id="22" name="正方形/長方形 21"/>
            <p:cNvSpPr/>
            <p:nvPr/>
          </p:nvSpPr>
          <p:spPr>
            <a:xfrm>
              <a:off x="1256310" y="5003884"/>
              <a:ext cx="1680268" cy="369332"/>
            </a:xfrm>
            <a:prstGeom prst="rect">
              <a:avLst/>
            </a:prstGeom>
          </p:spPr>
          <p:txBody>
            <a:bodyPr wrap="none">
              <a:spAutoFit/>
            </a:bodyPr>
            <a:lstStyle/>
            <a:p>
              <a:r>
                <a:rPr lang="ja-JP" altLang="en-US" b="1" dirty="0">
                  <a:solidFill>
                    <a:schemeClr val="accent3"/>
                  </a:solidFill>
                  <a:latin typeface="Times New Roman" pitchFamily="18" charset="0"/>
                  <a:cs typeface="Times New Roman" pitchFamily="18" charset="0"/>
                </a:rPr>
                <a:t>夏季モンスーン</a:t>
              </a:r>
            </a:p>
          </p:txBody>
        </p:sp>
        <p:sp>
          <p:nvSpPr>
            <p:cNvPr id="23" name="正方形/長方形 22"/>
            <p:cNvSpPr/>
            <p:nvPr/>
          </p:nvSpPr>
          <p:spPr>
            <a:xfrm>
              <a:off x="1235996" y="5944736"/>
              <a:ext cx="1800493" cy="369332"/>
            </a:xfrm>
            <a:prstGeom prst="rect">
              <a:avLst/>
            </a:prstGeom>
          </p:spPr>
          <p:txBody>
            <a:bodyPr wrap="none">
              <a:spAutoFit/>
            </a:bodyPr>
            <a:lstStyle/>
            <a:p>
              <a:r>
                <a:rPr lang="en-US" altLang="ja-JP" b="1" dirty="0">
                  <a:solidFill>
                    <a:schemeClr val="accent6"/>
                  </a:solidFill>
                  <a:latin typeface="Times New Roman" pitchFamily="18" charset="0"/>
                  <a:cs typeface="Times New Roman" pitchFamily="18" charset="0"/>
                </a:rPr>
                <a:t>El Niño</a:t>
              </a:r>
              <a:r>
                <a:rPr lang="en-US" altLang="ja-JP" b="1" dirty="0">
                  <a:latin typeface="Times New Roman" pitchFamily="18" charset="0"/>
                  <a:cs typeface="Times New Roman" pitchFamily="18" charset="0"/>
                </a:rPr>
                <a:t>/</a:t>
              </a:r>
              <a:r>
                <a:rPr lang="en-US" altLang="ja-JP" b="1" dirty="0">
                  <a:solidFill>
                    <a:schemeClr val="accent4"/>
                  </a:solidFill>
                  <a:latin typeface="Times New Roman" pitchFamily="18" charset="0"/>
                  <a:cs typeface="Times New Roman" pitchFamily="18" charset="0"/>
                </a:rPr>
                <a:t>La Niña</a:t>
              </a:r>
              <a:endParaRPr lang="ja-JP" altLang="en-US" b="1" dirty="0">
                <a:solidFill>
                  <a:schemeClr val="accent4"/>
                </a:solidFill>
                <a:latin typeface="Times New Roman" pitchFamily="18" charset="0"/>
                <a:cs typeface="Times New Roman" pitchFamily="18" charset="0"/>
              </a:endParaRPr>
            </a:p>
          </p:txBody>
        </p:sp>
        <p:sp>
          <p:nvSpPr>
            <p:cNvPr id="24" name="上下矢印 23"/>
            <p:cNvSpPr/>
            <p:nvPr/>
          </p:nvSpPr>
          <p:spPr>
            <a:xfrm>
              <a:off x="1918921" y="4459178"/>
              <a:ext cx="355046" cy="544706"/>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6" name="上下矢印 25"/>
            <p:cNvSpPr/>
            <p:nvPr/>
          </p:nvSpPr>
          <p:spPr>
            <a:xfrm>
              <a:off x="1918921" y="5373216"/>
              <a:ext cx="355046" cy="544706"/>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5" name="正方形/長方形 24"/>
            <p:cNvSpPr/>
            <p:nvPr/>
          </p:nvSpPr>
          <p:spPr>
            <a:xfrm>
              <a:off x="195181" y="6372036"/>
              <a:ext cx="7833203" cy="369332"/>
            </a:xfrm>
            <a:prstGeom prst="rect">
              <a:avLst/>
            </a:prstGeom>
          </p:spPr>
          <p:txBody>
            <a:bodyPr wrap="square">
              <a:spAutoFit/>
            </a:bodyPr>
            <a:lstStyle/>
            <a:p>
              <a:pPr algn="ctr"/>
              <a:r>
                <a:rPr lang="en-US" altLang="ja-JP" u="sng" dirty="0" smtClean="0">
                  <a:latin typeface="Times New Roman" pitchFamily="18" charset="0"/>
                  <a:cs typeface="Times New Roman" pitchFamily="18" charset="0"/>
                </a:rPr>
                <a:t>NAO</a:t>
              </a:r>
              <a:r>
                <a:rPr lang="ja-JP" altLang="en-US" u="sng" dirty="0" smtClean="0">
                  <a:latin typeface="Times New Roman" pitchFamily="18" charset="0"/>
                  <a:cs typeface="Times New Roman" pitchFamily="18" charset="0"/>
                </a:rPr>
                <a:t>＋</a:t>
              </a:r>
              <a:r>
                <a:rPr lang="en-US" altLang="ja-JP" u="sng" dirty="0" smtClean="0">
                  <a:latin typeface="Times New Roman" pitchFamily="18" charset="0"/>
                  <a:cs typeface="Times New Roman" pitchFamily="18" charset="0"/>
                </a:rPr>
                <a:t>WP</a:t>
              </a:r>
              <a:r>
                <a:rPr lang="ja-JP" altLang="en-US" u="sng" dirty="0" smtClean="0">
                  <a:latin typeface="Times New Roman" pitchFamily="18" charset="0"/>
                  <a:cs typeface="Times New Roman" pitchFamily="18" charset="0"/>
                </a:rPr>
                <a:t>＋</a:t>
              </a:r>
              <a:r>
                <a:rPr lang="en-US" altLang="ja-JP" u="sng" dirty="0" err="1">
                  <a:latin typeface="Times New Roman" pitchFamily="18" charset="0"/>
                  <a:cs typeface="Times New Roman" pitchFamily="18" charset="0"/>
                </a:rPr>
                <a:t>ENSO</a:t>
              </a:r>
              <a:r>
                <a:rPr lang="en-US" altLang="ja-JP" u="sng" dirty="0" err="1" smtClean="0">
                  <a:latin typeface="Times New Roman" pitchFamily="18" charset="0"/>
                  <a:cs typeface="Times New Roman" pitchFamily="18" charset="0"/>
                </a:rPr>
                <a:t>Index</a:t>
              </a:r>
              <a:r>
                <a:rPr lang="ja-JP" altLang="en-US" u="sng" dirty="0">
                  <a:latin typeface="Times New Roman" pitchFamily="18" charset="0"/>
                  <a:cs typeface="Times New Roman" pitchFamily="18" charset="0"/>
                </a:rPr>
                <a:t>を用いて</a:t>
              </a:r>
              <a:r>
                <a:rPr lang="ja-JP" altLang="en-US" u="sng" dirty="0" smtClean="0">
                  <a:latin typeface="Times New Roman" pitchFamily="18" charset="0"/>
                  <a:cs typeface="Times New Roman" pitchFamily="18" charset="0"/>
                </a:rPr>
                <a:t>積雪プロセスの解析</a:t>
              </a:r>
              <a:r>
                <a:rPr lang="ja-JP" altLang="en-US" u="sng" dirty="0">
                  <a:latin typeface="Times New Roman" pitchFamily="18" charset="0"/>
                  <a:cs typeface="Times New Roman" pitchFamily="18" charset="0"/>
                </a:rPr>
                <a:t>を</a:t>
              </a:r>
              <a:r>
                <a:rPr lang="ja-JP" altLang="en-US" u="sng" dirty="0" smtClean="0">
                  <a:latin typeface="Times New Roman" pitchFamily="18" charset="0"/>
                  <a:cs typeface="Times New Roman" pitchFamily="18" charset="0"/>
                </a:rPr>
                <a:t>行う （</a:t>
              </a:r>
              <a:r>
                <a:rPr lang="en-US" altLang="ja-JP" u="sng" dirty="0" smtClean="0">
                  <a:latin typeface="Times New Roman" pitchFamily="18" charset="0"/>
                  <a:cs typeface="Times New Roman" pitchFamily="18" charset="0"/>
                </a:rPr>
                <a:t>3-7</a:t>
              </a:r>
              <a:r>
                <a:rPr lang="ja-JP" altLang="en-US" u="sng" dirty="0" smtClean="0">
                  <a:latin typeface="Times New Roman" pitchFamily="18" charset="0"/>
                  <a:cs typeface="Times New Roman" pitchFamily="18" charset="0"/>
                </a:rPr>
                <a:t>年バンドパス）</a:t>
              </a:r>
              <a:endParaRPr lang="ja-JP" altLang="en-US" u="sng" dirty="0">
                <a:latin typeface="Times New Roman" pitchFamily="18" charset="0"/>
                <a:cs typeface="Times New Roman" pitchFamily="18" charset="0"/>
              </a:endParaRPr>
            </a:p>
          </p:txBody>
        </p:sp>
      </p:grpSp>
      <p:sp>
        <p:nvSpPr>
          <p:cNvPr id="30"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7</a:t>
            </a:fld>
            <a:endParaRPr kumimoji="1" lang="ja-JP" altLang="en-US" sz="1600" b="1" dirty="0">
              <a:solidFill>
                <a:schemeClr val="tx1"/>
              </a:solidFill>
            </a:endParaRPr>
          </a:p>
        </p:txBody>
      </p:sp>
      <p:grpSp>
        <p:nvGrpSpPr>
          <p:cNvPr id="28" name="グループ化 27"/>
          <p:cNvGrpSpPr/>
          <p:nvPr/>
        </p:nvGrpSpPr>
        <p:grpSpPr>
          <a:xfrm>
            <a:off x="4041817" y="188640"/>
            <a:ext cx="5015353" cy="6120680"/>
            <a:chOff x="4041817" y="188640"/>
            <a:chExt cx="5015353" cy="6120680"/>
          </a:xfrm>
        </p:grpSpPr>
        <p:grpSp>
          <p:nvGrpSpPr>
            <p:cNvPr id="29" name="グループ化 28"/>
            <p:cNvGrpSpPr/>
            <p:nvPr/>
          </p:nvGrpSpPr>
          <p:grpSpPr>
            <a:xfrm>
              <a:off x="4041817" y="188640"/>
              <a:ext cx="5015353" cy="6120680"/>
              <a:chOff x="4041817" y="188640"/>
              <a:chExt cx="5015353" cy="612068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817" y="3901698"/>
                <a:ext cx="5015353" cy="240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角丸四角形 17"/>
              <p:cNvSpPr/>
              <p:nvPr/>
            </p:nvSpPr>
            <p:spPr>
              <a:xfrm>
                <a:off x="5940152" y="188640"/>
                <a:ext cx="2520280" cy="2069469"/>
              </a:xfrm>
              <a:prstGeom prst="roundRect">
                <a:avLst/>
              </a:prstGeom>
              <a:solidFill>
                <a:srgbClr val="D7E4BD">
                  <a:alpha val="30196"/>
                </a:srgbClr>
              </a:solid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1" name="正方形/長方形 10"/>
              <p:cNvSpPr/>
              <p:nvPr/>
            </p:nvSpPr>
            <p:spPr>
              <a:xfrm>
                <a:off x="6190931" y="235660"/>
                <a:ext cx="2028119" cy="400110"/>
              </a:xfrm>
              <a:prstGeom prst="rect">
                <a:avLst/>
              </a:prstGeom>
            </p:spPr>
            <p:txBody>
              <a:bodyPr wrap="none">
                <a:spAutoFit/>
              </a:bodyPr>
              <a:lstStyle/>
              <a:p>
                <a:r>
                  <a:rPr lang="en-US" altLang="ja-JP" sz="2000" b="1" dirty="0">
                    <a:latin typeface="Times New Roman" pitchFamily="18" charset="0"/>
                    <a:cs typeface="Times New Roman" pitchFamily="18" charset="0"/>
                  </a:rPr>
                  <a:t>12</a:t>
                </a:r>
                <a:r>
                  <a:rPr lang="ja-JP" altLang="en-US" sz="2000" b="1" dirty="0">
                    <a:latin typeface="Times New Roman" pitchFamily="18" charset="0"/>
                    <a:cs typeface="Times New Roman" pitchFamily="18" charset="0"/>
                  </a:rPr>
                  <a:t>月</a:t>
                </a:r>
                <a:r>
                  <a:rPr lang="ja-JP" altLang="en-US" sz="2000" b="1" dirty="0" smtClean="0">
                    <a:latin typeface="Times New Roman" pitchFamily="18" charset="0"/>
                    <a:cs typeface="Times New Roman" pitchFamily="18" charset="0"/>
                  </a:rPr>
                  <a:t>に</a:t>
                </a:r>
                <a:r>
                  <a:rPr lang="ja-JP" altLang="en-US" sz="2000" b="1" dirty="0" smtClean="0">
                    <a:solidFill>
                      <a:schemeClr val="accent1"/>
                    </a:solidFill>
                    <a:latin typeface="Times New Roman" pitchFamily="18" charset="0"/>
                    <a:cs typeface="Times New Roman" pitchFamily="18" charset="0"/>
                  </a:rPr>
                  <a:t>負</a:t>
                </a:r>
                <a:r>
                  <a:rPr lang="ja-JP" altLang="en-US" sz="2000" b="1" dirty="0" smtClean="0">
                    <a:latin typeface="Times New Roman" pitchFamily="18" charset="0"/>
                    <a:cs typeface="Times New Roman" pitchFamily="18" charset="0"/>
                  </a:rPr>
                  <a:t>の</a:t>
                </a:r>
                <a:r>
                  <a:rPr lang="en-US" altLang="ja-JP" sz="2000" b="1" dirty="0" smtClean="0">
                    <a:latin typeface="Times New Roman" pitchFamily="18" charset="0"/>
                    <a:cs typeface="Times New Roman" pitchFamily="18" charset="0"/>
                  </a:rPr>
                  <a:t>NAO</a:t>
                </a:r>
                <a:endParaRPr lang="ja-JP" altLang="en-US" sz="2000" b="1" dirty="0">
                  <a:latin typeface="Times New Roman" pitchFamily="18" charset="0"/>
                  <a:cs typeface="Times New Roman" pitchFamily="18" charset="0"/>
                </a:endParaRPr>
              </a:p>
            </p:txBody>
          </p:sp>
          <p:sp>
            <p:nvSpPr>
              <p:cNvPr id="15" name="下矢印 14"/>
              <p:cNvSpPr/>
              <p:nvPr/>
            </p:nvSpPr>
            <p:spPr>
              <a:xfrm>
                <a:off x="7046399" y="655524"/>
                <a:ext cx="299086" cy="36570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4" name="正方形/長方形 13"/>
              <p:cNvSpPr/>
              <p:nvPr/>
            </p:nvSpPr>
            <p:spPr>
              <a:xfrm>
                <a:off x="6620460" y="980728"/>
                <a:ext cx="1184940" cy="461665"/>
              </a:xfrm>
              <a:prstGeom prst="rect">
                <a:avLst/>
              </a:prstGeom>
            </p:spPr>
            <p:txBody>
              <a:bodyPr wrap="none">
                <a:spAutoFit/>
              </a:bodyPr>
              <a:lstStyle/>
              <a:p>
                <a:pPr>
                  <a:defRPr/>
                </a:pPr>
                <a:r>
                  <a:rPr lang="en-US" altLang="ja-JP" sz="2400" b="1" dirty="0">
                    <a:solidFill>
                      <a:schemeClr val="accent6">
                        <a:lumMod val="75000"/>
                      </a:schemeClr>
                    </a:solidFill>
                    <a:latin typeface="Times New Roman" pitchFamily="18" charset="0"/>
                    <a:cs typeface="Times New Roman" pitchFamily="18" charset="0"/>
                  </a:rPr>
                  <a:t>El Niño</a:t>
                </a:r>
                <a:endParaRPr lang="ja-JP" altLang="en-US" sz="2400" b="1" dirty="0">
                  <a:solidFill>
                    <a:schemeClr val="accent6">
                      <a:lumMod val="75000"/>
                    </a:schemeClr>
                  </a:solidFill>
                  <a:latin typeface="Times New Roman" pitchFamily="18" charset="0"/>
                  <a:cs typeface="Times New Roman" pitchFamily="18" charset="0"/>
                </a:endParaRPr>
              </a:p>
            </p:txBody>
          </p:sp>
          <p:sp>
            <p:nvSpPr>
              <p:cNvPr id="17" name="下矢印 16"/>
              <p:cNvSpPr/>
              <p:nvPr/>
            </p:nvSpPr>
            <p:spPr>
              <a:xfrm>
                <a:off x="7046399" y="1435575"/>
                <a:ext cx="299086" cy="36570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16" name="正方形/長方形 15"/>
              <p:cNvSpPr/>
              <p:nvPr/>
            </p:nvSpPr>
            <p:spPr>
              <a:xfrm>
                <a:off x="6138758" y="1794906"/>
                <a:ext cx="2129109" cy="400110"/>
              </a:xfrm>
              <a:prstGeom prst="rect">
                <a:avLst/>
              </a:prstGeom>
            </p:spPr>
            <p:txBody>
              <a:bodyPr wrap="none">
                <a:spAutoFit/>
              </a:bodyPr>
              <a:lstStyle/>
              <a:p>
                <a:r>
                  <a:rPr lang="ja-JP" altLang="en-US" sz="2000" b="1" dirty="0">
                    <a:latin typeface="Times New Roman" pitchFamily="18" charset="0"/>
                    <a:cs typeface="Times New Roman" pitchFamily="18" charset="0"/>
                  </a:rPr>
                  <a:t>翌</a:t>
                </a:r>
                <a:r>
                  <a:rPr lang="en-US" altLang="ja-JP" sz="2000" b="1" dirty="0">
                    <a:latin typeface="Times New Roman" pitchFamily="18" charset="0"/>
                    <a:cs typeface="Times New Roman" pitchFamily="18" charset="0"/>
                  </a:rPr>
                  <a:t>12</a:t>
                </a:r>
                <a:r>
                  <a:rPr lang="ja-JP" altLang="en-US" sz="2000" b="1" dirty="0">
                    <a:latin typeface="Times New Roman" pitchFamily="18" charset="0"/>
                    <a:cs typeface="Times New Roman" pitchFamily="18" charset="0"/>
                  </a:rPr>
                  <a:t>月</a:t>
                </a:r>
                <a:r>
                  <a:rPr lang="ja-JP" altLang="en-US" sz="2000" b="1" dirty="0" smtClean="0">
                    <a:latin typeface="Times New Roman" pitchFamily="18" charset="0"/>
                    <a:cs typeface="Times New Roman" pitchFamily="18" charset="0"/>
                  </a:rPr>
                  <a:t>に</a:t>
                </a:r>
                <a:r>
                  <a:rPr lang="ja-JP" altLang="en-US" sz="2000" b="1" dirty="0" smtClean="0">
                    <a:solidFill>
                      <a:schemeClr val="accent2"/>
                    </a:solidFill>
                    <a:latin typeface="Times New Roman" pitchFamily="18" charset="0"/>
                    <a:cs typeface="Times New Roman" pitchFamily="18" charset="0"/>
                  </a:rPr>
                  <a:t>正</a:t>
                </a:r>
                <a:r>
                  <a:rPr lang="ja-JP" altLang="en-US" sz="2000" b="1" dirty="0" smtClean="0">
                    <a:latin typeface="Times New Roman" pitchFamily="18" charset="0"/>
                    <a:cs typeface="Times New Roman" pitchFamily="18" charset="0"/>
                  </a:rPr>
                  <a:t>の</a:t>
                </a:r>
                <a:r>
                  <a:rPr lang="en-US" altLang="ja-JP" sz="2000" b="1" dirty="0">
                    <a:latin typeface="Times New Roman" pitchFamily="18" charset="0"/>
                    <a:cs typeface="Times New Roman" pitchFamily="18" charset="0"/>
                  </a:rPr>
                  <a:t>WP</a:t>
                </a:r>
                <a:endParaRPr lang="ja-JP" altLang="en-US" sz="2000" b="1" dirty="0">
                  <a:latin typeface="Times New Roman" pitchFamily="18" charset="0"/>
                  <a:cs typeface="Times New Roman" pitchFamily="18" charset="0"/>
                </a:endParaRPr>
              </a:p>
            </p:txBody>
          </p:sp>
          <p:sp>
            <p:nvSpPr>
              <p:cNvPr id="20" name="正方形/長方形 19"/>
              <p:cNvSpPr/>
              <p:nvPr/>
            </p:nvSpPr>
            <p:spPr>
              <a:xfrm>
                <a:off x="5685841" y="5601267"/>
                <a:ext cx="1901483" cy="369332"/>
              </a:xfrm>
              <a:prstGeom prst="rect">
                <a:avLst/>
              </a:prstGeom>
            </p:spPr>
            <p:txBody>
              <a:bodyPr wrap="none">
                <a:spAutoFit/>
              </a:bodyPr>
              <a:lstStyle/>
              <a:p>
                <a:r>
                  <a:rPr lang="en-US" altLang="ja-JP" dirty="0">
                    <a:latin typeface="Times New Roman" pitchFamily="18" charset="0"/>
                    <a:cs typeface="Times New Roman" pitchFamily="18" charset="0"/>
                  </a:rPr>
                  <a:t>【</a:t>
                </a:r>
                <a:r>
                  <a:rPr lang="ja-JP" altLang="en-US" dirty="0" smtClean="0">
                    <a:latin typeface="Times New Roman" pitchFamily="18" charset="0"/>
                    <a:cs typeface="Times New Roman" pitchFamily="18" charset="0"/>
                  </a:rPr>
                  <a:t>寄与率　</a:t>
                </a:r>
                <a:r>
                  <a:rPr lang="en-US" altLang="ja-JP" dirty="0">
                    <a:latin typeface="Times New Roman" pitchFamily="18" charset="0"/>
                    <a:cs typeface="Times New Roman" pitchFamily="18" charset="0"/>
                  </a:rPr>
                  <a:t>31.7</a:t>
                </a:r>
                <a:r>
                  <a:rPr lang="ja-JP" altLang="en-US" dirty="0" smtClean="0">
                    <a:latin typeface="Times New Roman" pitchFamily="18" charset="0"/>
                    <a:cs typeface="Times New Roman" pitchFamily="18" charset="0"/>
                  </a:rPr>
                  <a:t>％</a:t>
                </a:r>
                <a:r>
                  <a:rPr lang="en-US" altLang="ja-JP" dirty="0" smtClean="0">
                    <a:latin typeface="Times New Roman" pitchFamily="18" charset="0"/>
                    <a:cs typeface="Times New Roman" pitchFamily="18" charset="0"/>
                  </a:rPr>
                  <a:t>】</a:t>
                </a:r>
                <a:endParaRPr lang="ja-JP" altLang="en-US" dirty="0">
                  <a:latin typeface="Times New Roman" pitchFamily="18" charset="0"/>
                  <a:cs typeface="Times New Roman" pitchFamily="18" charset="0"/>
                </a:endParaRPr>
              </a:p>
            </p:txBody>
          </p:sp>
        </p:grpSp>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78" t="7116" r="18061" b="10653"/>
            <a:stretch/>
          </p:blipFill>
          <p:spPr bwMode="auto">
            <a:xfrm>
              <a:off x="5652120" y="2420888"/>
              <a:ext cx="2952328"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1" name="正方形/長方形 30"/>
          <p:cNvSpPr/>
          <p:nvPr/>
        </p:nvSpPr>
        <p:spPr>
          <a:xfrm>
            <a:off x="5964558" y="2342507"/>
            <a:ext cx="2567882" cy="307777"/>
          </a:xfrm>
          <a:prstGeom prst="rect">
            <a:avLst/>
          </a:prstGeom>
        </p:spPr>
        <p:txBody>
          <a:bodyPr wrap="none">
            <a:spAutoFit/>
          </a:bodyPr>
          <a:lstStyle/>
          <a:p>
            <a:r>
              <a:rPr lang="ja-JP" altLang="en-US" sz="1400" b="1" dirty="0"/>
              <a:t>第</a:t>
            </a:r>
            <a:r>
              <a:rPr lang="en-US" altLang="ja-JP" sz="1400" b="1" dirty="0"/>
              <a:t>1</a:t>
            </a:r>
            <a:r>
              <a:rPr lang="ja-JP" altLang="en-US" sz="1400" b="1" dirty="0"/>
              <a:t>モード </a:t>
            </a:r>
            <a:r>
              <a:rPr lang="en-US" altLang="ja-JP" sz="1400" b="1" dirty="0" err="1"/>
              <a:t>NAO+WP+ENSOIndex</a:t>
            </a:r>
            <a:endParaRPr lang="ja-JP" altLang="en-US" sz="1400" b="1" dirty="0"/>
          </a:p>
        </p:txBody>
      </p:sp>
    </p:spTree>
    <p:extLst>
      <p:ext uri="{BB962C8B-B14F-4D97-AF65-F5344CB8AC3E}">
        <p14:creationId xmlns:p14="http://schemas.microsoft.com/office/powerpoint/2010/main" val="78957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5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6" y="3452891"/>
            <a:ext cx="297398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226" y="3452891"/>
            <a:ext cx="297398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474" y="3452891"/>
            <a:ext cx="2973982"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9" y="1179534"/>
            <a:ext cx="297450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8" y="1179534"/>
            <a:ext cx="297450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4128" y="1179534"/>
            <a:ext cx="297450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円/楕円 54"/>
          <p:cNvSpPr/>
          <p:nvPr/>
        </p:nvSpPr>
        <p:spPr>
          <a:xfrm>
            <a:off x="3521113" y="699031"/>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640930" y="699031"/>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0" y="31494"/>
            <a:ext cx="7154523"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積雪・地上気温</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sp>
        <p:nvSpPr>
          <p:cNvPr id="2" name="角丸四角形 1"/>
          <p:cNvSpPr/>
          <p:nvPr/>
        </p:nvSpPr>
        <p:spPr>
          <a:xfrm>
            <a:off x="-330918" y="421019"/>
            <a:ext cx="7351190"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14" name="正方形/長方形 13"/>
          <p:cNvSpPr/>
          <p:nvPr/>
        </p:nvSpPr>
        <p:spPr>
          <a:xfrm>
            <a:off x="1200843" y="699031"/>
            <a:ext cx="651140" cy="369332"/>
          </a:xfrm>
          <a:prstGeom prst="rect">
            <a:avLst/>
          </a:prstGeom>
        </p:spPr>
        <p:txBody>
          <a:bodyPr wrap="none">
            <a:spAutoFit/>
          </a:bodyPr>
          <a:lstStyle/>
          <a:p>
            <a:r>
              <a:rPr lang="en-US" altLang="ja-JP" b="1" dirty="0" smtClean="0">
                <a:latin typeface="Times New Roman" pitchFamily="18" charset="0"/>
                <a:cs typeface="Times New Roman" pitchFamily="18" charset="0"/>
              </a:rPr>
              <a:t>12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15" name="正方形/長方形 14"/>
          <p:cNvSpPr/>
          <p:nvPr/>
        </p:nvSpPr>
        <p:spPr>
          <a:xfrm>
            <a:off x="4139538" y="699031"/>
            <a:ext cx="534121"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a:latin typeface="Times New Roman" pitchFamily="18" charset="0"/>
                <a:cs typeface="Times New Roman" pitchFamily="18" charset="0"/>
              </a:rPr>
              <a:t>月</a:t>
            </a:r>
          </a:p>
        </p:txBody>
      </p:sp>
      <p:sp>
        <p:nvSpPr>
          <p:cNvPr id="25" name="正方形/長方形 24"/>
          <p:cNvSpPr/>
          <p:nvPr/>
        </p:nvSpPr>
        <p:spPr>
          <a:xfrm>
            <a:off x="7094069" y="80136"/>
            <a:ext cx="1997663" cy="369332"/>
          </a:xfrm>
          <a:prstGeom prst="rect">
            <a:avLst/>
          </a:prstGeom>
        </p:spPr>
        <p:txBody>
          <a:bodyPr vert="horz"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年バンドパス</a:t>
            </a:r>
            <a:r>
              <a:rPr lang="en-US" altLang="ja-JP" b="1" dirty="0" smtClean="0">
                <a:latin typeface="Times New Roman" pitchFamily="18" charset="0"/>
                <a:cs typeface="Times New Roman" pitchFamily="18" charset="0"/>
              </a:rPr>
              <a:t>】</a:t>
            </a:r>
            <a:endParaRPr lang="ja-JP" altLang="en-US" b="1" dirty="0">
              <a:latin typeface="Times New Roman" pitchFamily="18" charset="0"/>
              <a:cs typeface="Times New Roman" pitchFamily="18" charset="0"/>
            </a:endParaRPr>
          </a:p>
        </p:txBody>
      </p:sp>
      <p:sp>
        <p:nvSpPr>
          <p:cNvPr id="56" name="正方形/長方形 55"/>
          <p:cNvSpPr/>
          <p:nvPr/>
        </p:nvSpPr>
        <p:spPr>
          <a:xfrm>
            <a:off x="1619583" y="5662989"/>
            <a:ext cx="5889754" cy="369332"/>
          </a:xfrm>
          <a:prstGeom prst="rect">
            <a:avLst/>
          </a:prstGeom>
        </p:spPr>
        <p:txBody>
          <a:bodyPr wrap="none">
            <a:spAutoFit/>
          </a:bodyPr>
          <a:lstStyle/>
          <a:p>
            <a:pPr algn="ctr"/>
            <a:r>
              <a:rPr lang="ja-JP" altLang="en-US" b="1" dirty="0">
                <a:solidFill>
                  <a:schemeClr val="accent1"/>
                </a:solidFill>
                <a:latin typeface="Times New Roman" pitchFamily="18" charset="0"/>
                <a:cs typeface="Times New Roman" pitchFamily="18" charset="0"/>
              </a:rPr>
              <a:t>負</a:t>
            </a:r>
            <a:r>
              <a:rPr lang="ja-JP" altLang="en-US" dirty="0">
                <a:latin typeface="Times New Roman" pitchFamily="18" charset="0"/>
                <a:cs typeface="Times New Roman" pitchFamily="18" charset="0"/>
              </a:rPr>
              <a:t>の</a:t>
            </a:r>
            <a:r>
              <a:rPr lang="en-US" altLang="ja-JP" dirty="0" smtClean="0">
                <a:latin typeface="Times New Roman" pitchFamily="18" charset="0"/>
                <a:cs typeface="Times New Roman" pitchFamily="18" charset="0"/>
              </a:rPr>
              <a:t>NAO</a:t>
            </a:r>
            <a:r>
              <a:rPr lang="ja-JP" altLang="en-US" dirty="0">
                <a:latin typeface="Times New Roman" pitchFamily="18" charset="0"/>
                <a:cs typeface="Times New Roman" pitchFamily="18" charset="0"/>
              </a:rPr>
              <a:t> ➔</a:t>
            </a:r>
            <a:r>
              <a:rPr lang="ja-JP" altLang="en-US" dirty="0" smtClean="0">
                <a:latin typeface="Times New Roman" pitchFamily="18" charset="0"/>
                <a:cs typeface="Times New Roman" pitchFamily="18" charset="0"/>
              </a:rPr>
              <a:t> 西ユーラシア大陸の積雪が</a:t>
            </a:r>
            <a:r>
              <a:rPr lang="ja-JP" altLang="en-US" b="1" dirty="0" smtClean="0">
                <a:solidFill>
                  <a:schemeClr val="accent2"/>
                </a:solidFill>
                <a:latin typeface="Times New Roman" pitchFamily="18" charset="0"/>
                <a:cs typeface="Times New Roman" pitchFamily="18" charset="0"/>
              </a:rPr>
              <a:t>増加</a:t>
            </a:r>
            <a:r>
              <a:rPr lang="ja-JP" altLang="en-US" dirty="0" smtClean="0">
                <a:latin typeface="Times New Roman" pitchFamily="18" charset="0"/>
                <a:cs typeface="Times New Roman" pitchFamily="18" charset="0"/>
              </a:rPr>
              <a:t> ➔ </a:t>
            </a:r>
            <a:r>
              <a:rPr lang="ja-JP" altLang="en-US" b="1" dirty="0">
                <a:solidFill>
                  <a:schemeClr val="accent5"/>
                </a:solidFill>
                <a:latin typeface="Times New Roman" pitchFamily="18" charset="0"/>
                <a:cs typeface="Times New Roman" pitchFamily="18" charset="0"/>
              </a:rPr>
              <a:t>低温</a:t>
            </a:r>
            <a:r>
              <a:rPr lang="ja-JP" altLang="en-US" dirty="0" smtClean="0">
                <a:latin typeface="Times New Roman" pitchFamily="18" charset="0"/>
                <a:cs typeface="Times New Roman" pitchFamily="18" charset="0"/>
              </a:rPr>
              <a:t>偏差</a:t>
            </a:r>
            <a:endParaRPr lang="en-US" altLang="ja-JP" dirty="0" smtClean="0">
              <a:latin typeface="Times New Roman" pitchFamily="18" charset="0"/>
              <a:cs typeface="Times New Roman" pitchFamily="18" charset="0"/>
            </a:endParaRPr>
          </a:p>
        </p:txBody>
      </p:sp>
      <p:sp>
        <p:nvSpPr>
          <p:cNvPr id="11" name="正方形/長方形 10"/>
          <p:cNvSpPr/>
          <p:nvPr/>
        </p:nvSpPr>
        <p:spPr>
          <a:xfrm>
            <a:off x="1043608" y="6237312"/>
            <a:ext cx="7128792" cy="369332"/>
          </a:xfrm>
          <a:prstGeom prst="rect">
            <a:avLst/>
          </a:prstGeom>
        </p:spPr>
        <p:txBody>
          <a:bodyPr wrap="square">
            <a:spAutoFit/>
          </a:bodyPr>
          <a:lstStyle/>
          <a:p>
            <a:pPr algn="ctr"/>
            <a:r>
              <a:rPr lang="ja-JP" altLang="en-US" u="sng" dirty="0"/>
              <a:t>地上の低温偏差により，上空の大気がどのような影響を受けているのか</a:t>
            </a:r>
          </a:p>
        </p:txBody>
      </p:sp>
      <p:pic>
        <p:nvPicPr>
          <p:cNvPr id="1038"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l="14645" r="14429"/>
          <a:stretch/>
        </p:blipFill>
        <p:spPr bwMode="auto">
          <a:xfrm>
            <a:off x="8706847" y="883697"/>
            <a:ext cx="359626" cy="234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8700034" y="3134595"/>
            <a:ext cx="431336" cy="2496253"/>
            <a:chOff x="8691325" y="3109610"/>
            <a:chExt cx="431336" cy="2693158"/>
          </a:xfrm>
        </p:grpSpPr>
        <p:pic>
          <p:nvPicPr>
            <p:cNvPr id="1039"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 name="グループ化 62"/>
            <p:cNvGrpSpPr/>
            <p:nvPr/>
          </p:nvGrpSpPr>
          <p:grpSpPr>
            <a:xfrm rot="5400000">
              <a:off x="7716159" y="4396265"/>
              <a:ext cx="2496252" cy="316753"/>
              <a:chOff x="1283127" y="3477127"/>
              <a:chExt cx="3240375" cy="316753"/>
            </a:xfrm>
          </p:grpSpPr>
          <p:sp>
            <p:nvSpPr>
              <p:cNvPr id="64" name="正方形/長方形 18"/>
              <p:cNvSpPr>
                <a:spLocks noChangeArrowheads="1"/>
              </p:cNvSpPr>
              <p:nvPr/>
            </p:nvSpPr>
            <p:spPr bwMode="auto">
              <a:xfrm>
                <a:off x="1283127" y="3501682"/>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99</a:t>
                </a:r>
                <a:endParaRPr lang="ja-JP" altLang="en-US" sz="1100" dirty="0">
                  <a:latin typeface="Times New Roman" pitchFamily="18" charset="0"/>
                  <a:cs typeface="Times New Roman" pitchFamily="18" charset="0"/>
                </a:endParaRPr>
              </a:p>
            </p:txBody>
          </p:sp>
          <p:sp>
            <p:nvSpPr>
              <p:cNvPr id="65" name="正方形/長方形 19"/>
              <p:cNvSpPr>
                <a:spLocks noChangeArrowheads="1"/>
              </p:cNvSpPr>
              <p:nvPr/>
            </p:nvSpPr>
            <p:spPr bwMode="auto">
              <a:xfrm>
                <a:off x="1605389"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95</a:t>
                </a:r>
                <a:endParaRPr lang="ja-JP" altLang="en-US" sz="1100" dirty="0">
                  <a:latin typeface="Times New Roman" pitchFamily="18" charset="0"/>
                  <a:cs typeface="Times New Roman" pitchFamily="18" charset="0"/>
                </a:endParaRPr>
              </a:p>
            </p:txBody>
          </p:sp>
          <p:sp>
            <p:nvSpPr>
              <p:cNvPr id="66" name="正方形/長方形 20"/>
              <p:cNvSpPr>
                <a:spLocks noChangeArrowheads="1"/>
              </p:cNvSpPr>
              <p:nvPr/>
            </p:nvSpPr>
            <p:spPr bwMode="auto">
              <a:xfrm>
                <a:off x="1914951"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90</a:t>
                </a:r>
                <a:endParaRPr lang="ja-JP" altLang="en-US" sz="1100">
                  <a:latin typeface="Times New Roman" pitchFamily="18" charset="0"/>
                  <a:cs typeface="Times New Roman" pitchFamily="18" charset="0"/>
                </a:endParaRPr>
              </a:p>
            </p:txBody>
          </p:sp>
          <p:sp>
            <p:nvSpPr>
              <p:cNvPr id="67" name="正方形/長方形 21"/>
              <p:cNvSpPr>
                <a:spLocks noChangeArrowheads="1"/>
              </p:cNvSpPr>
              <p:nvPr/>
            </p:nvSpPr>
            <p:spPr bwMode="auto">
              <a:xfrm>
                <a:off x="2237213"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80</a:t>
                </a:r>
                <a:endParaRPr lang="ja-JP" altLang="en-US" sz="1100" dirty="0">
                  <a:latin typeface="Times New Roman" pitchFamily="18" charset="0"/>
                  <a:cs typeface="Times New Roman" pitchFamily="18" charset="0"/>
                </a:endParaRPr>
              </a:p>
            </p:txBody>
          </p:sp>
          <p:sp>
            <p:nvSpPr>
              <p:cNvPr id="68" name="正方形/長方形 22"/>
              <p:cNvSpPr>
                <a:spLocks noChangeArrowheads="1"/>
              </p:cNvSpPr>
              <p:nvPr/>
            </p:nvSpPr>
            <p:spPr bwMode="auto">
              <a:xfrm>
                <a:off x="2535413" y="3588246"/>
                <a:ext cx="459452" cy="16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0</a:t>
                </a:r>
                <a:endParaRPr lang="ja-JP" altLang="en-US" sz="1100" dirty="0">
                  <a:latin typeface="Times New Roman" pitchFamily="18" charset="0"/>
                  <a:cs typeface="Times New Roman" pitchFamily="18" charset="0"/>
                </a:endParaRPr>
              </a:p>
            </p:txBody>
          </p:sp>
          <p:sp>
            <p:nvSpPr>
              <p:cNvPr id="69" name="正方形/長方形 23"/>
              <p:cNvSpPr>
                <a:spLocks noChangeArrowheads="1"/>
              </p:cNvSpPr>
              <p:nvPr/>
            </p:nvSpPr>
            <p:spPr bwMode="auto">
              <a:xfrm flipH="1">
                <a:off x="3807254"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dirty="0">
                    <a:latin typeface="Times New Roman" pitchFamily="18" charset="0"/>
                    <a:cs typeface="Times New Roman" pitchFamily="18" charset="0"/>
                  </a:rPr>
                  <a:t>99</a:t>
                </a:r>
                <a:endParaRPr lang="ja-JP" altLang="en-US" sz="1100" dirty="0">
                  <a:latin typeface="Times New Roman" pitchFamily="18" charset="0"/>
                  <a:cs typeface="Times New Roman" pitchFamily="18" charset="0"/>
                </a:endParaRPr>
              </a:p>
            </p:txBody>
          </p:sp>
          <p:sp>
            <p:nvSpPr>
              <p:cNvPr id="70" name="正方形/長方形 24"/>
              <p:cNvSpPr>
                <a:spLocks noChangeArrowheads="1"/>
              </p:cNvSpPr>
              <p:nvPr/>
            </p:nvSpPr>
            <p:spPr bwMode="auto">
              <a:xfrm flipH="1">
                <a:off x="3496103"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95</a:t>
                </a:r>
                <a:endParaRPr lang="ja-JP" altLang="en-US" sz="1100">
                  <a:latin typeface="Times New Roman" pitchFamily="18" charset="0"/>
                  <a:cs typeface="Times New Roman" pitchFamily="18" charset="0"/>
                </a:endParaRPr>
              </a:p>
            </p:txBody>
          </p:sp>
          <p:sp>
            <p:nvSpPr>
              <p:cNvPr id="71" name="正方形/長方形 25"/>
              <p:cNvSpPr>
                <a:spLocks noChangeArrowheads="1"/>
              </p:cNvSpPr>
              <p:nvPr/>
            </p:nvSpPr>
            <p:spPr bwMode="auto">
              <a:xfrm flipH="1">
                <a:off x="3173840"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90</a:t>
                </a:r>
                <a:endParaRPr lang="ja-JP" altLang="en-US" sz="1100">
                  <a:latin typeface="Times New Roman" pitchFamily="18" charset="0"/>
                  <a:cs typeface="Times New Roman" pitchFamily="18" charset="0"/>
                </a:endParaRPr>
              </a:p>
            </p:txBody>
          </p:sp>
          <p:sp>
            <p:nvSpPr>
              <p:cNvPr id="72" name="正方形/長方形 26"/>
              <p:cNvSpPr>
                <a:spLocks noChangeArrowheads="1"/>
              </p:cNvSpPr>
              <p:nvPr/>
            </p:nvSpPr>
            <p:spPr bwMode="auto">
              <a:xfrm flipH="1">
                <a:off x="2854751" y="3501684"/>
                <a:ext cx="459452" cy="2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a:latin typeface="Times New Roman" pitchFamily="18" charset="0"/>
                    <a:cs typeface="Times New Roman" pitchFamily="18" charset="0"/>
                  </a:rPr>
                  <a:t>80</a:t>
                </a:r>
                <a:endParaRPr lang="ja-JP" altLang="en-US" sz="1100">
                  <a:latin typeface="Times New Roman" pitchFamily="18" charset="0"/>
                  <a:cs typeface="Times New Roman" pitchFamily="18" charset="0"/>
                </a:endParaRPr>
              </a:p>
            </p:txBody>
          </p:sp>
          <p:sp>
            <p:nvSpPr>
              <p:cNvPr id="73" name="正方形/長方形 27"/>
              <p:cNvSpPr>
                <a:spLocks noChangeArrowheads="1"/>
              </p:cNvSpPr>
              <p:nvPr/>
            </p:nvSpPr>
            <p:spPr bwMode="auto">
              <a:xfrm>
                <a:off x="4074037" y="3477127"/>
                <a:ext cx="449465" cy="31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050" b="1" dirty="0">
                    <a:latin typeface="Times New Roman" pitchFamily="18" charset="0"/>
                    <a:cs typeface="Times New Roman" pitchFamily="18" charset="0"/>
                  </a:rPr>
                  <a:t>(</a:t>
                </a:r>
                <a:r>
                  <a:rPr lang="ja-JP" altLang="en-US" sz="1050" b="1" dirty="0">
                    <a:latin typeface="Times New Roman" pitchFamily="18" charset="0"/>
                    <a:cs typeface="Times New Roman" pitchFamily="18" charset="0"/>
                  </a:rPr>
                  <a:t>％</a:t>
                </a:r>
                <a:r>
                  <a:rPr lang="en-US" altLang="ja-JP" sz="1050" b="1" dirty="0">
                    <a:latin typeface="Times New Roman" pitchFamily="18" charset="0"/>
                    <a:cs typeface="Times New Roman" pitchFamily="18" charset="0"/>
                  </a:rPr>
                  <a:t>)</a:t>
                </a:r>
                <a:endParaRPr lang="ja-JP" altLang="en-US" sz="1050" b="1" dirty="0">
                  <a:latin typeface="Times New Roman" pitchFamily="18" charset="0"/>
                  <a:cs typeface="Times New Roman" pitchFamily="18" charset="0"/>
                </a:endParaRPr>
              </a:p>
            </p:txBody>
          </p:sp>
        </p:grpSp>
      </p:grpSp>
      <p:sp>
        <p:nvSpPr>
          <p:cNvPr id="75" name="正方形/長方形 74"/>
          <p:cNvSpPr/>
          <p:nvPr/>
        </p:nvSpPr>
        <p:spPr>
          <a:xfrm>
            <a:off x="349655" y="2370366"/>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積雪</a:t>
            </a:r>
          </a:p>
        </p:txBody>
      </p:sp>
      <p:sp>
        <p:nvSpPr>
          <p:cNvPr id="76" name="正方形/長方形 75"/>
          <p:cNvSpPr/>
          <p:nvPr/>
        </p:nvSpPr>
        <p:spPr>
          <a:xfrm>
            <a:off x="384490" y="4631077"/>
            <a:ext cx="598241" cy="338554"/>
          </a:xfrm>
          <a:prstGeom prst="rect">
            <a:avLst/>
          </a:prstGeom>
          <a:solidFill>
            <a:srgbClr val="C6D9F1">
              <a:alpha val="80000"/>
            </a:srgbClr>
          </a:solidFill>
        </p:spPr>
        <p:txBody>
          <a:bodyPr wrap="none">
            <a:spAutoFit/>
          </a:bodyPr>
          <a:lstStyle/>
          <a:p>
            <a:r>
              <a:rPr lang="ja-JP" altLang="en-US" sz="1600" b="1" dirty="0">
                <a:latin typeface="Times New Roman" pitchFamily="18" charset="0"/>
                <a:cs typeface="Times New Roman" pitchFamily="18" charset="0"/>
              </a:rPr>
              <a:t>気温</a:t>
            </a:r>
          </a:p>
        </p:txBody>
      </p:sp>
      <p:sp>
        <p:nvSpPr>
          <p:cNvPr id="54" name="円/楕円 53"/>
          <p:cNvSpPr/>
          <p:nvPr/>
        </p:nvSpPr>
        <p:spPr>
          <a:xfrm>
            <a:off x="6401433" y="692696"/>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7019858" y="692696"/>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58" name="スライド番号プレースホルダー 1"/>
          <p:cNvSpPr>
            <a:spLocks noGrp="1"/>
          </p:cNvSpPr>
          <p:nvPr>
            <p:ph type="sldNum" sz="quarter" idx="12"/>
          </p:nvPr>
        </p:nvSpPr>
        <p:spPr>
          <a:xfrm>
            <a:off x="8745530" y="6447202"/>
            <a:ext cx="370384" cy="365125"/>
          </a:xfrm>
        </p:spPr>
        <p:txBody>
          <a:bodyPr/>
          <a:lstStyle/>
          <a:p>
            <a:fld id="{B2447548-A043-42DC-BFE7-4829042F1B03}" type="slidenum">
              <a:rPr kumimoji="1" lang="ja-JP" altLang="en-US" sz="1600" b="1" smtClean="0">
                <a:solidFill>
                  <a:schemeClr val="tx1"/>
                </a:solidFill>
              </a:rPr>
              <a:t>8</a:t>
            </a:fld>
            <a:endParaRPr kumimoji="1" lang="ja-JP" altLang="en-US" sz="1600" b="1" dirty="0">
              <a:solidFill>
                <a:schemeClr val="tx1"/>
              </a:solidFill>
            </a:endParaRPr>
          </a:p>
        </p:txBody>
      </p:sp>
    </p:spTree>
    <p:extLst>
      <p:ext uri="{BB962C8B-B14F-4D97-AF65-F5344CB8AC3E}">
        <p14:creationId xmlns:p14="http://schemas.microsoft.com/office/powerpoint/2010/main" val="375979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59" y="2879063"/>
            <a:ext cx="257782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0621" y="2879063"/>
            <a:ext cx="257782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036" y="2879063"/>
            <a:ext cx="257782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70" y="1181580"/>
            <a:ext cx="258597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1173593"/>
            <a:ext cx="258597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91609" y="1181580"/>
            <a:ext cx="258597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角丸四角形 1"/>
          <p:cNvSpPr/>
          <p:nvPr/>
        </p:nvSpPr>
        <p:spPr>
          <a:xfrm>
            <a:off x="-319101" y="421019"/>
            <a:ext cx="6192688" cy="4571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正方形/長方形 2"/>
          <p:cNvSpPr/>
          <p:nvPr/>
        </p:nvSpPr>
        <p:spPr>
          <a:xfrm>
            <a:off x="0" y="31494"/>
            <a:ext cx="6000361" cy="400110"/>
          </a:xfrm>
          <a:prstGeom prst="rect">
            <a:avLst/>
          </a:prstGeom>
        </p:spPr>
        <p:txBody>
          <a:bodyPr wrap="none">
            <a:spAutoFit/>
          </a:bodyPr>
          <a:lstStyle/>
          <a:p>
            <a:r>
              <a:rPr lang="ja-JP" altLang="en-US" sz="2000" dirty="0" smtClean="0">
                <a:latin typeface="Times New Roman" pitchFamily="18" charset="0"/>
                <a:cs typeface="Times New Roman" pitchFamily="18" charset="0"/>
              </a:rPr>
              <a:t>結果③　</a:t>
            </a:r>
            <a:r>
              <a:rPr lang="en-US" altLang="ja-JP" sz="2000" dirty="0" smtClean="0">
                <a:latin typeface="Times New Roman" pitchFamily="18" charset="0"/>
                <a:cs typeface="Times New Roman" pitchFamily="18" charset="0"/>
              </a:rPr>
              <a:t>EOF_NAO</a:t>
            </a:r>
            <a:r>
              <a:rPr lang="ja-JP" altLang="en-US" sz="2000" dirty="0" smtClean="0">
                <a:latin typeface="Times New Roman" pitchFamily="18" charset="0"/>
                <a:cs typeface="Times New Roman" pitchFamily="18" charset="0"/>
              </a:rPr>
              <a:t>＋</a:t>
            </a:r>
            <a:r>
              <a:rPr lang="en-US" altLang="ja-JP" sz="2000" dirty="0" smtClean="0">
                <a:latin typeface="Times New Roman" pitchFamily="18" charset="0"/>
                <a:cs typeface="Times New Roman" pitchFamily="18" charset="0"/>
              </a:rPr>
              <a:t>WP</a:t>
            </a:r>
            <a:r>
              <a:rPr lang="ja-JP" altLang="en-US" sz="2000" dirty="0" smtClean="0">
                <a:latin typeface="Times New Roman" pitchFamily="18" charset="0"/>
                <a:cs typeface="Times New Roman" pitchFamily="18" charset="0"/>
              </a:rPr>
              <a:t>＋</a:t>
            </a:r>
            <a:r>
              <a:rPr lang="en-US" altLang="ja-JP" sz="2000" dirty="0">
                <a:latin typeface="Times New Roman" pitchFamily="18" charset="0"/>
                <a:cs typeface="Times New Roman" pitchFamily="18" charset="0"/>
              </a:rPr>
              <a:t>ENSO</a:t>
            </a:r>
            <a:r>
              <a:rPr lang="ja-JP" altLang="en-US" sz="2000" dirty="0" smtClean="0">
                <a:latin typeface="Times New Roman" pitchFamily="18" charset="0"/>
                <a:cs typeface="Times New Roman" pitchFamily="18" charset="0"/>
              </a:rPr>
              <a:t>　気圧</a:t>
            </a:r>
            <a:r>
              <a:rPr lang="en-US" altLang="ja-JP" sz="2000" dirty="0" smtClean="0">
                <a:latin typeface="Times New Roman" pitchFamily="18" charset="0"/>
                <a:cs typeface="Times New Roman" pitchFamily="18" charset="0"/>
              </a:rPr>
              <a:t>(</a:t>
            </a:r>
            <a:r>
              <a:rPr lang="ja-JP" altLang="en-US" sz="2000" dirty="0" smtClean="0">
                <a:latin typeface="Times New Roman" pitchFamily="18" charset="0"/>
                <a:cs typeface="Times New Roman" pitchFamily="18" charset="0"/>
              </a:rPr>
              <a:t>短周期変動</a:t>
            </a:r>
            <a:r>
              <a:rPr lang="en-US" altLang="ja-JP" sz="2000" dirty="0" smtClean="0">
                <a:latin typeface="Times New Roman" pitchFamily="18" charset="0"/>
                <a:cs typeface="Times New Roman" pitchFamily="18" charset="0"/>
              </a:rPr>
              <a:t>)</a:t>
            </a:r>
            <a:endParaRPr lang="ja-JP" altLang="en-US" sz="2000" dirty="0">
              <a:latin typeface="Times New Roman" pitchFamily="18" charset="0"/>
              <a:cs typeface="Times New Roman" pitchFamily="18" charset="0"/>
            </a:endParaRPr>
          </a:p>
        </p:txBody>
      </p:sp>
      <p:sp>
        <p:nvSpPr>
          <p:cNvPr id="63" name="正方形/長方形 62"/>
          <p:cNvSpPr/>
          <p:nvPr/>
        </p:nvSpPr>
        <p:spPr>
          <a:xfrm>
            <a:off x="498207" y="2467837"/>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500hPa</a:t>
            </a:r>
            <a:endParaRPr lang="ja-JP" altLang="en-US" sz="1600" b="1" dirty="0">
              <a:latin typeface="Times New Roman" pitchFamily="18" charset="0"/>
              <a:cs typeface="Times New Roman" pitchFamily="18" charset="0"/>
            </a:endParaRPr>
          </a:p>
        </p:txBody>
      </p:sp>
      <p:sp>
        <p:nvSpPr>
          <p:cNvPr id="64" name="正方形/長方形 63"/>
          <p:cNvSpPr/>
          <p:nvPr/>
        </p:nvSpPr>
        <p:spPr>
          <a:xfrm>
            <a:off x="488558" y="4155453"/>
            <a:ext cx="833883" cy="338554"/>
          </a:xfrm>
          <a:prstGeom prst="rect">
            <a:avLst/>
          </a:prstGeom>
          <a:solidFill>
            <a:srgbClr val="C6D9F1">
              <a:alpha val="80000"/>
            </a:srgbClr>
          </a:solidFill>
        </p:spPr>
        <p:txBody>
          <a:bodyPr wrap="none">
            <a:spAutoFit/>
          </a:bodyPr>
          <a:lstStyle/>
          <a:p>
            <a:r>
              <a:rPr lang="en-US" altLang="ja-JP" sz="1600" b="1" dirty="0" smtClean="0">
                <a:latin typeface="Times New Roman" pitchFamily="18" charset="0"/>
                <a:cs typeface="Times New Roman" pitchFamily="18" charset="0"/>
              </a:rPr>
              <a:t>850hPa</a:t>
            </a:r>
            <a:endParaRPr lang="ja-JP" altLang="en-US" sz="1600" b="1" dirty="0">
              <a:latin typeface="Times New Roman" pitchFamily="18" charset="0"/>
              <a:cs typeface="Times New Roman" pitchFamily="18" charset="0"/>
            </a:endParaRPr>
          </a:p>
        </p:txBody>
      </p:sp>
      <p:sp>
        <p:nvSpPr>
          <p:cNvPr id="53" name="円/楕円 52"/>
          <p:cNvSpPr/>
          <p:nvPr/>
        </p:nvSpPr>
        <p:spPr>
          <a:xfrm>
            <a:off x="3124050" y="727532"/>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602899" y="733867"/>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1162812" y="733867"/>
            <a:ext cx="651140" cy="369332"/>
          </a:xfrm>
          <a:prstGeom prst="rect">
            <a:avLst/>
          </a:prstGeom>
        </p:spPr>
        <p:txBody>
          <a:bodyPr wrap="none">
            <a:spAutoFit/>
          </a:bodyPr>
          <a:lstStyle/>
          <a:p>
            <a:r>
              <a:rPr lang="en-US" altLang="ja-JP" b="1" dirty="0" smtClean="0">
                <a:latin typeface="Times New Roman" pitchFamily="18" charset="0"/>
                <a:cs typeface="Times New Roman" pitchFamily="18" charset="0"/>
              </a:rPr>
              <a:t>12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sp>
        <p:nvSpPr>
          <p:cNvPr id="66" name="正方形/長方形 65"/>
          <p:cNvSpPr/>
          <p:nvPr/>
        </p:nvSpPr>
        <p:spPr>
          <a:xfrm>
            <a:off x="3742475" y="727532"/>
            <a:ext cx="534121" cy="369332"/>
          </a:xfrm>
          <a:prstGeom prst="rect">
            <a:avLst/>
          </a:prstGeom>
        </p:spPr>
        <p:txBody>
          <a:bodyPr wrap="none">
            <a:spAutoFit/>
          </a:bodyPr>
          <a:lstStyle/>
          <a:p>
            <a:r>
              <a:rPr lang="en-US" altLang="ja-JP" b="1" dirty="0" smtClean="0">
                <a:latin typeface="Times New Roman" pitchFamily="18" charset="0"/>
                <a:cs typeface="Times New Roman" pitchFamily="18" charset="0"/>
              </a:rPr>
              <a:t>1</a:t>
            </a:r>
            <a:r>
              <a:rPr lang="ja-JP" altLang="en-US" b="1" dirty="0">
                <a:latin typeface="Times New Roman" pitchFamily="18" charset="0"/>
                <a:cs typeface="Times New Roman" pitchFamily="18" charset="0"/>
              </a:rPr>
              <a:t>月</a:t>
            </a:r>
          </a:p>
        </p:txBody>
      </p:sp>
      <p:sp>
        <p:nvSpPr>
          <p:cNvPr id="68" name="正方形/長方形 67"/>
          <p:cNvSpPr/>
          <p:nvPr/>
        </p:nvSpPr>
        <p:spPr>
          <a:xfrm>
            <a:off x="7094069" y="80136"/>
            <a:ext cx="1997663" cy="369332"/>
          </a:xfrm>
          <a:prstGeom prst="rect">
            <a:avLst/>
          </a:prstGeom>
        </p:spPr>
        <p:txBody>
          <a:bodyPr vert="horz" wrap="none">
            <a:spAutoFit/>
          </a:bodyPr>
          <a:lstStyle/>
          <a:p>
            <a:r>
              <a:rPr lang="en-US" altLang="ja-JP" b="1" dirty="0" smtClean="0">
                <a:latin typeface="Times New Roman" pitchFamily="18" charset="0"/>
                <a:cs typeface="Times New Roman" pitchFamily="18" charset="0"/>
              </a:rPr>
              <a:t>【3-7</a:t>
            </a:r>
            <a:r>
              <a:rPr lang="ja-JP" altLang="en-US" b="1" dirty="0" smtClean="0">
                <a:latin typeface="Times New Roman" pitchFamily="18" charset="0"/>
                <a:cs typeface="Times New Roman" pitchFamily="18" charset="0"/>
              </a:rPr>
              <a:t>年バンドパス</a:t>
            </a:r>
            <a:r>
              <a:rPr lang="en-US" altLang="ja-JP" b="1" dirty="0" smtClean="0">
                <a:latin typeface="Times New Roman" pitchFamily="18" charset="0"/>
                <a:cs typeface="Times New Roman" pitchFamily="18" charset="0"/>
              </a:rPr>
              <a:t>】</a:t>
            </a:r>
            <a:endParaRPr lang="ja-JP" altLang="en-US" b="1" dirty="0">
              <a:latin typeface="Times New Roman" pitchFamily="18" charset="0"/>
              <a:cs typeface="Times New Roman" pitchFamily="18" charset="0"/>
            </a:endParaRPr>
          </a:p>
        </p:txBody>
      </p:sp>
      <p:sp>
        <p:nvSpPr>
          <p:cNvPr id="69" name="円/楕円 68"/>
          <p:cNvSpPr/>
          <p:nvPr/>
        </p:nvSpPr>
        <p:spPr>
          <a:xfrm>
            <a:off x="5585266" y="733867"/>
            <a:ext cx="1770967" cy="369332"/>
          </a:xfrm>
          <a:prstGeom prst="ellipse">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6203691" y="733867"/>
            <a:ext cx="532518" cy="369332"/>
          </a:xfrm>
          <a:prstGeom prst="rect">
            <a:avLst/>
          </a:prstGeom>
        </p:spPr>
        <p:txBody>
          <a:bodyPr wrap="none">
            <a:spAutoFit/>
          </a:bodyPr>
          <a:lstStyle/>
          <a:p>
            <a:r>
              <a:rPr lang="en-US" altLang="ja-JP" b="1" dirty="0">
                <a:latin typeface="Times New Roman" pitchFamily="18" charset="0"/>
                <a:cs typeface="Times New Roman" pitchFamily="18" charset="0"/>
              </a:rPr>
              <a:t>2</a:t>
            </a:r>
            <a:r>
              <a:rPr lang="ja-JP" altLang="en-US" b="1" dirty="0" smtClean="0">
                <a:latin typeface="Times New Roman" pitchFamily="18" charset="0"/>
                <a:cs typeface="Times New Roman" pitchFamily="18" charset="0"/>
              </a:rPr>
              <a:t>月</a:t>
            </a:r>
            <a:endParaRPr lang="ja-JP" altLang="en-US" b="1" dirty="0">
              <a:latin typeface="Times New Roman" pitchFamily="18" charset="0"/>
              <a:cs typeface="Times New Roman" pitchFamily="18" charset="0"/>
            </a:endParaRPr>
          </a:p>
        </p:txBody>
      </p:sp>
      <p:grpSp>
        <p:nvGrpSpPr>
          <p:cNvPr id="15" name="グループ化 14"/>
          <p:cNvGrpSpPr/>
          <p:nvPr/>
        </p:nvGrpSpPr>
        <p:grpSpPr>
          <a:xfrm>
            <a:off x="763601" y="1785561"/>
            <a:ext cx="4473157" cy="4719958"/>
            <a:chOff x="763601" y="1785561"/>
            <a:chExt cx="4473157" cy="4719958"/>
          </a:xfrm>
        </p:grpSpPr>
        <p:grpSp>
          <p:nvGrpSpPr>
            <p:cNvPr id="13" name="グループ化 12"/>
            <p:cNvGrpSpPr/>
            <p:nvPr/>
          </p:nvGrpSpPr>
          <p:grpSpPr>
            <a:xfrm>
              <a:off x="763601" y="4961993"/>
              <a:ext cx="4473157" cy="1543526"/>
              <a:chOff x="4757526" y="1000948"/>
              <a:chExt cx="4473157" cy="1543526"/>
            </a:xfrm>
          </p:grpSpPr>
          <p:sp>
            <p:nvSpPr>
              <p:cNvPr id="67" name="正方形/長方形 66"/>
              <p:cNvSpPr/>
              <p:nvPr/>
            </p:nvSpPr>
            <p:spPr>
              <a:xfrm>
                <a:off x="4757526" y="1000948"/>
                <a:ext cx="4473157" cy="1543526"/>
              </a:xfrm>
              <a:prstGeom prst="rect">
                <a:avLst/>
              </a:prstGeom>
              <a:solidFill>
                <a:schemeClr val="accent5">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Times New Roman" pitchFamily="18" charset="0"/>
                  <a:cs typeface="Times New Roman" pitchFamily="18" charset="0"/>
                </a:endParaRPr>
              </a:p>
            </p:txBody>
          </p:sp>
          <p:sp>
            <p:nvSpPr>
              <p:cNvPr id="4" name="正方形/長方形 3"/>
              <p:cNvSpPr/>
              <p:nvPr/>
            </p:nvSpPr>
            <p:spPr>
              <a:xfrm>
                <a:off x="5020912" y="1500449"/>
                <a:ext cx="3942184" cy="923330"/>
              </a:xfrm>
              <a:prstGeom prst="rect">
                <a:avLst/>
              </a:prstGeom>
            </p:spPr>
            <p:txBody>
              <a:bodyPr wrap="square">
                <a:spAutoFit/>
              </a:bodyPr>
              <a:lstStyle/>
              <a:p>
                <a:pPr algn="ctr"/>
                <a:r>
                  <a:rPr lang="ja-JP" altLang="en-US" dirty="0">
                    <a:latin typeface="Times New Roman" pitchFamily="18" charset="0"/>
                    <a:cs typeface="Times New Roman" pitchFamily="18" charset="0"/>
                  </a:rPr>
                  <a:t>アジアから熱帯への寒気の吹き出しは，西部熱帯太平洋上の西風バースト</a:t>
                </a:r>
                <a:r>
                  <a:rPr lang="ja-JP" altLang="en-US" dirty="0" smtClean="0">
                    <a:latin typeface="Times New Roman" pitchFamily="18" charset="0"/>
                    <a:cs typeface="Times New Roman" pitchFamily="18" charset="0"/>
                  </a:rPr>
                  <a:t>を</a:t>
                </a:r>
                <a:endParaRPr lang="en-US" altLang="ja-JP" dirty="0" smtClean="0">
                  <a:latin typeface="Times New Roman" pitchFamily="18" charset="0"/>
                  <a:cs typeface="Times New Roman" pitchFamily="18" charset="0"/>
                </a:endParaRPr>
              </a:p>
              <a:p>
                <a:pPr algn="ctr"/>
                <a:r>
                  <a:rPr lang="ja-JP" altLang="en-US" dirty="0" smtClean="0">
                    <a:latin typeface="Times New Roman" pitchFamily="18" charset="0"/>
                    <a:cs typeface="Times New Roman" pitchFamily="18" charset="0"/>
                  </a:rPr>
                  <a:t>強化</a:t>
                </a:r>
                <a:r>
                  <a:rPr lang="ja-JP" altLang="en-US" dirty="0">
                    <a:latin typeface="Times New Roman" pitchFamily="18" charset="0"/>
                    <a:cs typeface="Times New Roman" pitchFamily="18" charset="0"/>
                  </a:rPr>
                  <a:t>し，</a:t>
                </a:r>
                <a:r>
                  <a:rPr lang="en-US" altLang="ja-JP" dirty="0">
                    <a:latin typeface="Times New Roman" pitchFamily="18" charset="0"/>
                    <a:cs typeface="Times New Roman" pitchFamily="18" charset="0"/>
                  </a:rPr>
                  <a:t>El Niño</a:t>
                </a:r>
                <a:r>
                  <a:rPr lang="ja-JP" altLang="en-US" dirty="0">
                    <a:latin typeface="Times New Roman" pitchFamily="18" charset="0"/>
                    <a:cs typeface="Times New Roman" pitchFamily="18" charset="0"/>
                  </a:rPr>
                  <a:t>のトリガーとなる</a:t>
                </a:r>
              </a:p>
            </p:txBody>
          </p:sp>
          <p:sp>
            <p:nvSpPr>
              <p:cNvPr id="5" name="正方形/長方形 4"/>
              <p:cNvSpPr/>
              <p:nvPr/>
            </p:nvSpPr>
            <p:spPr>
              <a:xfrm>
                <a:off x="5491593" y="1061445"/>
                <a:ext cx="3000821" cy="369332"/>
              </a:xfrm>
              <a:prstGeom prst="rect">
                <a:avLst/>
              </a:prstGeom>
            </p:spPr>
            <p:txBody>
              <a:bodyPr wrap="none">
                <a:spAutoFit/>
              </a:bodyPr>
              <a:lstStyle/>
              <a:p>
                <a:r>
                  <a:rPr lang="en-US" altLang="ja-JP" dirty="0">
                    <a:latin typeface="Times New Roman" pitchFamily="18" charset="0"/>
                    <a:cs typeface="Times New Roman" pitchFamily="18" charset="0"/>
                  </a:rPr>
                  <a:t>【</a:t>
                </a:r>
                <a:r>
                  <a:rPr lang="en-US" altLang="ja-JP" dirty="0" smtClean="0">
                    <a:latin typeface="Times New Roman" pitchFamily="18" charset="0"/>
                    <a:cs typeface="Times New Roman" pitchFamily="18" charset="0"/>
                  </a:rPr>
                  <a:t>Nakamura </a:t>
                </a:r>
                <a:r>
                  <a:rPr lang="en-US" altLang="ja-JP" dirty="0">
                    <a:latin typeface="Times New Roman" pitchFamily="18" charset="0"/>
                    <a:cs typeface="Times New Roman" pitchFamily="18" charset="0"/>
                  </a:rPr>
                  <a:t>et al., </a:t>
                </a:r>
                <a:r>
                  <a:rPr lang="en-US" altLang="ja-JP" dirty="0" smtClean="0">
                    <a:latin typeface="Times New Roman" pitchFamily="18" charset="0"/>
                    <a:cs typeface="Times New Roman" pitchFamily="18" charset="0"/>
                  </a:rPr>
                  <a:t>2006,2007】</a:t>
                </a:r>
                <a:endParaRPr lang="ja-JP" altLang="en-US" dirty="0">
                  <a:latin typeface="Times New Roman" pitchFamily="18" charset="0"/>
                  <a:cs typeface="Times New Roman" pitchFamily="18" charset="0"/>
                </a:endParaRPr>
              </a:p>
            </p:txBody>
          </p:sp>
        </p:grpSp>
        <p:sp>
          <p:nvSpPr>
            <p:cNvPr id="7" name="下矢印 6"/>
            <p:cNvSpPr/>
            <p:nvPr/>
          </p:nvSpPr>
          <p:spPr>
            <a:xfrm>
              <a:off x="4321291" y="1785561"/>
              <a:ext cx="371005" cy="576065"/>
            </a:xfrm>
            <a:prstGeom prst="downArrow">
              <a:avLst>
                <a:gd name="adj1" fmla="val 33562"/>
                <a:gd name="adj2" fmla="val 54110"/>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p:cNvGrpSpPr/>
          <p:nvPr/>
        </p:nvGrpSpPr>
        <p:grpSpPr>
          <a:xfrm>
            <a:off x="6278395" y="1782979"/>
            <a:ext cx="2685376" cy="4886381"/>
            <a:chOff x="6278395" y="1782979"/>
            <a:chExt cx="2685376" cy="4886381"/>
          </a:xfrm>
        </p:grpSpPr>
        <p:grpSp>
          <p:nvGrpSpPr>
            <p:cNvPr id="14" name="グループ化 13"/>
            <p:cNvGrpSpPr/>
            <p:nvPr/>
          </p:nvGrpSpPr>
          <p:grpSpPr>
            <a:xfrm>
              <a:off x="6278395" y="3777287"/>
              <a:ext cx="2685376" cy="2892073"/>
              <a:chOff x="6278395" y="3777287"/>
              <a:chExt cx="2685376" cy="2892073"/>
            </a:xfrm>
          </p:grpSpPr>
          <p:sp>
            <p:nvSpPr>
              <p:cNvPr id="23" name="正方形/長方形 22"/>
              <p:cNvSpPr/>
              <p:nvPr/>
            </p:nvSpPr>
            <p:spPr>
              <a:xfrm>
                <a:off x="7926759" y="3777287"/>
                <a:ext cx="461665" cy="2460025"/>
              </a:xfrm>
              <a:prstGeom prst="rect">
                <a:avLst/>
              </a:prstGeom>
              <a:solidFill>
                <a:srgbClr val="C0504D">
                  <a:alpha val="40000"/>
                </a:srgbClr>
              </a:solidFill>
            </p:spPr>
            <p:txBody>
              <a:bodyPr vert="eaVert" wrap="square">
                <a:spAutoFit/>
              </a:bodyPr>
              <a:lstStyle/>
              <a:p>
                <a:pPr algn="ctr"/>
                <a:r>
                  <a:rPr lang="ja-JP" altLang="en-US" dirty="0">
                    <a:latin typeface="Times New Roman" pitchFamily="18" charset="0"/>
                    <a:cs typeface="Times New Roman" pitchFamily="18" charset="0"/>
                  </a:rPr>
                  <a:t>南北風の緯度高度</a:t>
                </a:r>
                <a:r>
                  <a:rPr lang="ja-JP" altLang="en-US" dirty="0" smtClean="0">
                    <a:latin typeface="Times New Roman" pitchFamily="18" charset="0"/>
                    <a:cs typeface="Times New Roman" pitchFamily="18" charset="0"/>
                  </a:rPr>
                  <a:t>断面</a:t>
                </a:r>
                <a:endParaRPr lang="en-US" altLang="ja-JP" dirty="0">
                  <a:latin typeface="Times New Roman" pitchFamily="18" charset="0"/>
                  <a:cs typeface="Times New Roman" pitchFamily="18" charset="0"/>
                </a:endParaRPr>
              </a:p>
            </p:txBody>
          </p:sp>
          <p:sp>
            <p:nvSpPr>
              <p:cNvPr id="24" name="正方形/長方形 23"/>
              <p:cNvSpPr/>
              <p:nvPr/>
            </p:nvSpPr>
            <p:spPr>
              <a:xfrm>
                <a:off x="6278395" y="6300028"/>
                <a:ext cx="2685376" cy="369332"/>
              </a:xfrm>
              <a:prstGeom prst="rect">
                <a:avLst/>
              </a:prstGeom>
              <a:solidFill>
                <a:srgbClr val="FFC000">
                  <a:alpha val="40000"/>
                </a:srgbClr>
              </a:solidFill>
            </p:spPr>
            <p:txBody>
              <a:bodyPr wrap="square">
                <a:spAutoFit/>
              </a:bodyPr>
              <a:lstStyle/>
              <a:p>
                <a:pPr algn="ctr"/>
                <a:r>
                  <a:rPr lang="ja-JP" altLang="en-US" dirty="0">
                    <a:latin typeface="Times New Roman" pitchFamily="18" charset="0"/>
                    <a:cs typeface="Times New Roman" pitchFamily="18" charset="0"/>
                  </a:rPr>
                  <a:t>東西風の経度高度断面</a:t>
                </a:r>
              </a:p>
            </p:txBody>
          </p:sp>
          <p:grpSp>
            <p:nvGrpSpPr>
              <p:cNvPr id="6" name="グループ化 5"/>
              <p:cNvGrpSpPr/>
              <p:nvPr/>
            </p:nvGrpSpPr>
            <p:grpSpPr>
              <a:xfrm>
                <a:off x="6518267" y="4818638"/>
                <a:ext cx="1122657" cy="1130642"/>
                <a:chOff x="4888263" y="4420224"/>
                <a:chExt cx="1122657" cy="1130642"/>
              </a:xfrm>
            </p:grpSpPr>
            <p:sp>
              <p:nvSpPr>
                <p:cNvPr id="26" name="円/楕円 25"/>
                <p:cNvSpPr/>
                <p:nvPr/>
              </p:nvSpPr>
              <p:spPr>
                <a:xfrm>
                  <a:off x="4888263" y="4420224"/>
                  <a:ext cx="1122657" cy="1130642"/>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Times New Roman" pitchFamily="18" charset="0"/>
                    <a:cs typeface="Times New Roman" pitchFamily="18" charset="0"/>
                  </a:endParaRPr>
                </a:p>
              </p:txBody>
            </p:sp>
            <p:sp>
              <p:nvSpPr>
                <p:cNvPr id="27" name="正方形/長方形 26"/>
                <p:cNvSpPr/>
                <p:nvPr/>
              </p:nvSpPr>
              <p:spPr>
                <a:xfrm>
                  <a:off x="5002300" y="4783355"/>
                  <a:ext cx="877163" cy="369332"/>
                </a:xfrm>
                <a:prstGeom prst="rect">
                  <a:avLst/>
                </a:prstGeom>
              </p:spPr>
              <p:txBody>
                <a:bodyPr wrap="none">
                  <a:spAutoFit/>
                </a:bodyPr>
                <a:lstStyle/>
                <a:p>
                  <a:r>
                    <a:rPr lang="ja-JP" altLang="en-US" b="1" dirty="0">
                      <a:latin typeface="Times New Roman" pitchFamily="18" charset="0"/>
                      <a:cs typeface="Times New Roman" pitchFamily="18" charset="0"/>
                    </a:rPr>
                    <a:t>高気圧</a:t>
                  </a:r>
                </a:p>
              </p:txBody>
            </p:sp>
            <p:cxnSp>
              <p:nvCxnSpPr>
                <p:cNvPr id="29" name="直線矢印コネクタ 28"/>
                <p:cNvCxnSpPr/>
                <p:nvPr/>
              </p:nvCxnSpPr>
              <p:spPr>
                <a:xfrm>
                  <a:off x="5978605" y="4835715"/>
                  <a:ext cx="32315" cy="184666"/>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flipV="1">
                  <a:off x="4894921" y="4852947"/>
                  <a:ext cx="0" cy="82542"/>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cxnSp>
          <p:nvCxnSpPr>
            <p:cNvPr id="9" name="直線矢印コネクタ 8"/>
            <p:cNvCxnSpPr/>
            <p:nvPr/>
          </p:nvCxnSpPr>
          <p:spPr>
            <a:xfrm>
              <a:off x="6388379" y="2437569"/>
              <a:ext cx="967854" cy="0"/>
            </a:xfrm>
            <a:prstGeom prst="straightConnector1">
              <a:avLst/>
            </a:prstGeom>
            <a:ln w="57150">
              <a:solidFill>
                <a:srgbClr val="FAE22E"/>
              </a:solidFill>
              <a:tailEnd type="arrow"/>
            </a:ln>
          </p:spPr>
          <p:style>
            <a:lnRef idx="3">
              <a:schemeClr val="accent6"/>
            </a:lnRef>
            <a:fillRef idx="0">
              <a:schemeClr val="accent6"/>
            </a:fillRef>
            <a:effectRef idx="2">
              <a:schemeClr val="accent6"/>
            </a:effectRef>
            <a:fontRef idx="minor">
              <a:schemeClr val="tx1"/>
            </a:fontRef>
          </p:style>
        </p:cxnSp>
        <p:cxnSp>
          <p:nvCxnSpPr>
            <p:cNvPr id="71" name="直線矢印コネクタ 70"/>
            <p:cNvCxnSpPr/>
            <p:nvPr/>
          </p:nvCxnSpPr>
          <p:spPr>
            <a:xfrm rot="16200000">
              <a:off x="6507852" y="2251926"/>
              <a:ext cx="937893" cy="0"/>
            </a:xfrm>
            <a:prstGeom prst="straightConnector1">
              <a:avLst/>
            </a:prstGeom>
            <a:ln w="57150">
              <a:solidFill>
                <a:srgbClr val="FF0000"/>
              </a:solidFill>
              <a:tailEnd type="arrow"/>
            </a:ln>
          </p:spPr>
          <p:style>
            <a:lnRef idx="3">
              <a:schemeClr val="accent6"/>
            </a:lnRef>
            <a:fillRef idx="0">
              <a:schemeClr val="accent6"/>
            </a:fillRef>
            <a:effectRef idx="2">
              <a:schemeClr val="accent6"/>
            </a:effectRef>
            <a:fontRef idx="minor">
              <a:schemeClr val="tx1"/>
            </a:fontRef>
          </p:style>
        </p:cxnSp>
      </p:grpSp>
      <p:grpSp>
        <p:nvGrpSpPr>
          <p:cNvPr id="72" name="グループ化 71"/>
          <p:cNvGrpSpPr/>
          <p:nvPr/>
        </p:nvGrpSpPr>
        <p:grpSpPr>
          <a:xfrm>
            <a:off x="8056368" y="1132267"/>
            <a:ext cx="530658" cy="2512757"/>
            <a:chOff x="8691325" y="3109610"/>
            <a:chExt cx="394174" cy="2710964"/>
          </a:xfrm>
        </p:grpSpPr>
        <p:pic>
          <p:nvPicPr>
            <p:cNvPr id="73" name="Picture 15"/>
            <p:cNvPicPr>
              <a:picLocks noChangeAspect="1" noChangeArrowheads="1"/>
            </p:cNvPicPr>
            <p:nvPr/>
          </p:nvPicPr>
          <p:blipFill rotWithShape="1">
            <a:blip r:embed="rId9">
              <a:extLst>
                <a:ext uri="{28A0092B-C50C-407E-A947-70E740481C1C}">
                  <a14:useLocalDpi xmlns:a14="http://schemas.microsoft.com/office/drawing/2010/main" val="0"/>
                </a:ext>
              </a:extLst>
            </a:blip>
            <a:srcRect l="13679" r="54639"/>
            <a:stretch/>
          </p:blipFill>
          <p:spPr bwMode="auto">
            <a:xfrm>
              <a:off x="8691325" y="3109610"/>
              <a:ext cx="167159" cy="262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 name="グループ化 73"/>
            <p:cNvGrpSpPr/>
            <p:nvPr/>
          </p:nvGrpSpPr>
          <p:grpSpPr>
            <a:xfrm rot="5400000">
              <a:off x="7696125" y="4431199"/>
              <a:ext cx="2536320" cy="242429"/>
              <a:chOff x="1254229" y="3514289"/>
              <a:chExt cx="3292387" cy="242429"/>
            </a:xfrm>
          </p:grpSpPr>
          <p:sp>
            <p:nvSpPr>
              <p:cNvPr id="75" name="正方形/長方形 18"/>
              <p:cNvSpPr>
                <a:spLocks noChangeArrowheads="1"/>
              </p:cNvSpPr>
              <p:nvPr/>
            </p:nvSpPr>
            <p:spPr bwMode="auto">
              <a:xfrm>
                <a:off x="1254229" y="3526933"/>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dirty="0">
                    <a:latin typeface="Times New Roman" pitchFamily="18" charset="0"/>
                    <a:cs typeface="Times New Roman" pitchFamily="18" charset="0"/>
                  </a:rPr>
                  <a:t>99</a:t>
                </a:r>
                <a:endParaRPr lang="ja-JP" altLang="en-US" sz="1200" b="1" dirty="0">
                  <a:latin typeface="Times New Roman" pitchFamily="18" charset="0"/>
                  <a:cs typeface="Times New Roman" pitchFamily="18" charset="0"/>
                </a:endParaRPr>
              </a:p>
            </p:txBody>
          </p:sp>
          <p:sp>
            <p:nvSpPr>
              <p:cNvPr id="76" name="正方形/長方形 19"/>
              <p:cNvSpPr>
                <a:spLocks noChangeArrowheads="1"/>
              </p:cNvSpPr>
              <p:nvPr/>
            </p:nvSpPr>
            <p:spPr bwMode="auto">
              <a:xfrm>
                <a:off x="1576493"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dirty="0">
                    <a:latin typeface="Times New Roman" pitchFamily="18" charset="0"/>
                    <a:cs typeface="Times New Roman" pitchFamily="18" charset="0"/>
                  </a:rPr>
                  <a:t>95</a:t>
                </a:r>
                <a:endParaRPr lang="ja-JP" altLang="en-US" sz="1200" b="1" dirty="0">
                  <a:latin typeface="Times New Roman" pitchFamily="18" charset="0"/>
                  <a:cs typeface="Times New Roman" pitchFamily="18" charset="0"/>
                </a:endParaRPr>
              </a:p>
            </p:txBody>
          </p:sp>
          <p:sp>
            <p:nvSpPr>
              <p:cNvPr id="77" name="正方形/長方形 20"/>
              <p:cNvSpPr>
                <a:spLocks noChangeArrowheads="1"/>
              </p:cNvSpPr>
              <p:nvPr/>
            </p:nvSpPr>
            <p:spPr bwMode="auto">
              <a:xfrm>
                <a:off x="1886056"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a:latin typeface="Times New Roman" pitchFamily="18" charset="0"/>
                    <a:cs typeface="Times New Roman" pitchFamily="18" charset="0"/>
                  </a:rPr>
                  <a:t>90</a:t>
                </a:r>
                <a:endParaRPr lang="ja-JP" altLang="en-US" sz="1200" b="1">
                  <a:latin typeface="Times New Roman" pitchFamily="18" charset="0"/>
                  <a:cs typeface="Times New Roman" pitchFamily="18" charset="0"/>
                </a:endParaRPr>
              </a:p>
            </p:txBody>
          </p:sp>
          <p:sp>
            <p:nvSpPr>
              <p:cNvPr id="78" name="正方形/長方形 21"/>
              <p:cNvSpPr>
                <a:spLocks noChangeArrowheads="1"/>
              </p:cNvSpPr>
              <p:nvPr/>
            </p:nvSpPr>
            <p:spPr bwMode="auto">
              <a:xfrm>
                <a:off x="2208317"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dirty="0">
                    <a:latin typeface="Times New Roman" pitchFamily="18" charset="0"/>
                    <a:cs typeface="Times New Roman" pitchFamily="18" charset="0"/>
                  </a:rPr>
                  <a:t>80</a:t>
                </a:r>
                <a:endParaRPr lang="ja-JP" altLang="en-US" sz="1200" b="1" dirty="0">
                  <a:latin typeface="Times New Roman" pitchFamily="18" charset="0"/>
                  <a:cs typeface="Times New Roman" pitchFamily="18" charset="0"/>
                </a:endParaRPr>
              </a:p>
            </p:txBody>
          </p:sp>
          <p:sp>
            <p:nvSpPr>
              <p:cNvPr id="79" name="正方形/長方形 22"/>
              <p:cNvSpPr>
                <a:spLocks noChangeArrowheads="1"/>
              </p:cNvSpPr>
              <p:nvPr/>
            </p:nvSpPr>
            <p:spPr bwMode="auto">
              <a:xfrm>
                <a:off x="2506516" y="3565330"/>
                <a:ext cx="517246" cy="12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dirty="0">
                    <a:latin typeface="Times New Roman" pitchFamily="18" charset="0"/>
                    <a:cs typeface="Times New Roman" pitchFamily="18" charset="0"/>
                  </a:rPr>
                  <a:t>0</a:t>
                </a:r>
                <a:endParaRPr lang="ja-JP" altLang="en-US" sz="1200" b="1" dirty="0">
                  <a:latin typeface="Times New Roman" pitchFamily="18" charset="0"/>
                  <a:cs typeface="Times New Roman" pitchFamily="18" charset="0"/>
                </a:endParaRPr>
              </a:p>
            </p:txBody>
          </p:sp>
          <p:sp>
            <p:nvSpPr>
              <p:cNvPr id="80" name="正方形/長方形 23"/>
              <p:cNvSpPr>
                <a:spLocks noChangeArrowheads="1"/>
              </p:cNvSpPr>
              <p:nvPr/>
            </p:nvSpPr>
            <p:spPr bwMode="auto">
              <a:xfrm flipH="1">
                <a:off x="3778359"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dirty="0">
                    <a:latin typeface="Times New Roman" pitchFamily="18" charset="0"/>
                    <a:cs typeface="Times New Roman" pitchFamily="18" charset="0"/>
                  </a:rPr>
                  <a:t>99</a:t>
                </a:r>
                <a:endParaRPr lang="ja-JP" altLang="en-US" sz="1200" b="1" dirty="0">
                  <a:latin typeface="Times New Roman" pitchFamily="18" charset="0"/>
                  <a:cs typeface="Times New Roman" pitchFamily="18" charset="0"/>
                </a:endParaRPr>
              </a:p>
            </p:txBody>
          </p:sp>
          <p:sp>
            <p:nvSpPr>
              <p:cNvPr id="81" name="正方形/長方形 24"/>
              <p:cNvSpPr>
                <a:spLocks noChangeArrowheads="1"/>
              </p:cNvSpPr>
              <p:nvPr/>
            </p:nvSpPr>
            <p:spPr bwMode="auto">
              <a:xfrm flipH="1">
                <a:off x="3467206"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a:latin typeface="Times New Roman" pitchFamily="18" charset="0"/>
                    <a:cs typeface="Times New Roman" pitchFamily="18" charset="0"/>
                  </a:rPr>
                  <a:t>95</a:t>
                </a:r>
                <a:endParaRPr lang="ja-JP" altLang="en-US" sz="1200" b="1">
                  <a:latin typeface="Times New Roman" pitchFamily="18" charset="0"/>
                  <a:cs typeface="Times New Roman" pitchFamily="18" charset="0"/>
                </a:endParaRPr>
              </a:p>
            </p:txBody>
          </p:sp>
          <p:sp>
            <p:nvSpPr>
              <p:cNvPr id="83" name="正方形/長方形 25"/>
              <p:cNvSpPr>
                <a:spLocks noChangeArrowheads="1"/>
              </p:cNvSpPr>
              <p:nvPr/>
            </p:nvSpPr>
            <p:spPr bwMode="auto">
              <a:xfrm flipH="1">
                <a:off x="3144944"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a:latin typeface="Times New Roman" pitchFamily="18" charset="0"/>
                    <a:cs typeface="Times New Roman" pitchFamily="18" charset="0"/>
                  </a:rPr>
                  <a:t>90</a:t>
                </a:r>
                <a:endParaRPr lang="ja-JP" altLang="en-US" sz="1200" b="1">
                  <a:latin typeface="Times New Roman" pitchFamily="18" charset="0"/>
                  <a:cs typeface="Times New Roman" pitchFamily="18" charset="0"/>
                </a:endParaRPr>
              </a:p>
            </p:txBody>
          </p:sp>
          <p:sp>
            <p:nvSpPr>
              <p:cNvPr id="84" name="正方形/長方形 26"/>
              <p:cNvSpPr>
                <a:spLocks noChangeArrowheads="1"/>
              </p:cNvSpPr>
              <p:nvPr/>
            </p:nvSpPr>
            <p:spPr bwMode="auto">
              <a:xfrm flipH="1">
                <a:off x="2825855" y="3526935"/>
                <a:ext cx="517246" cy="18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200" b="1">
                    <a:latin typeface="Times New Roman" pitchFamily="18" charset="0"/>
                    <a:cs typeface="Times New Roman" pitchFamily="18" charset="0"/>
                  </a:rPr>
                  <a:t>80</a:t>
                </a:r>
                <a:endParaRPr lang="ja-JP" altLang="en-US" sz="1200" b="1">
                  <a:latin typeface="Times New Roman" pitchFamily="18" charset="0"/>
                  <a:cs typeface="Times New Roman" pitchFamily="18" charset="0"/>
                </a:endParaRPr>
              </a:p>
            </p:txBody>
          </p:sp>
          <p:sp>
            <p:nvSpPr>
              <p:cNvPr id="85" name="正方形/長方形 27"/>
              <p:cNvSpPr>
                <a:spLocks noChangeArrowheads="1"/>
              </p:cNvSpPr>
              <p:nvPr/>
            </p:nvSpPr>
            <p:spPr bwMode="auto">
              <a:xfrm>
                <a:off x="4050922" y="3514289"/>
                <a:ext cx="495694" cy="2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a:spAutoFit/>
              </a:bodyPr>
              <a:lstStyle/>
              <a:p>
                <a:r>
                  <a:rPr lang="en-US" altLang="ja-JP" sz="1100" b="1" dirty="0">
                    <a:latin typeface="Times New Roman" pitchFamily="18" charset="0"/>
                    <a:cs typeface="Times New Roman" pitchFamily="18" charset="0"/>
                  </a:rPr>
                  <a:t>(</a:t>
                </a:r>
                <a:r>
                  <a:rPr lang="ja-JP" altLang="en-US" sz="1100" b="1" dirty="0">
                    <a:latin typeface="Times New Roman" pitchFamily="18" charset="0"/>
                    <a:cs typeface="Times New Roman" pitchFamily="18" charset="0"/>
                  </a:rPr>
                  <a:t>％</a:t>
                </a:r>
                <a:r>
                  <a:rPr lang="en-US" altLang="ja-JP" sz="1100" b="1" dirty="0">
                    <a:latin typeface="Times New Roman" pitchFamily="18" charset="0"/>
                    <a:cs typeface="Times New Roman" pitchFamily="18" charset="0"/>
                  </a:rPr>
                  <a:t>)</a:t>
                </a:r>
                <a:endParaRPr lang="ja-JP" altLang="en-US" sz="1100" b="1" dirty="0">
                  <a:latin typeface="Times New Roman" pitchFamily="18" charset="0"/>
                  <a:cs typeface="Times New Roman" pitchFamily="18" charset="0"/>
                </a:endParaRPr>
              </a:p>
            </p:txBody>
          </p:sp>
        </p:grpSp>
      </p:grpSp>
      <p:sp>
        <p:nvSpPr>
          <p:cNvPr id="89" name="スライド番号プレースホルダー 1"/>
          <p:cNvSpPr>
            <a:spLocks noGrp="1"/>
          </p:cNvSpPr>
          <p:nvPr>
            <p:ph type="sldNum" sz="quarter" idx="12"/>
          </p:nvPr>
        </p:nvSpPr>
        <p:spPr>
          <a:xfrm>
            <a:off x="8676456" y="6447202"/>
            <a:ext cx="439458" cy="365125"/>
          </a:xfrm>
        </p:spPr>
        <p:txBody>
          <a:bodyPr/>
          <a:lstStyle/>
          <a:p>
            <a:fld id="{B2447548-A043-42DC-BFE7-4829042F1B03}" type="slidenum">
              <a:rPr kumimoji="1" lang="ja-JP" altLang="en-US" sz="1600" b="1" smtClean="0">
                <a:solidFill>
                  <a:schemeClr val="tx1"/>
                </a:solidFill>
              </a:rPr>
              <a:t>9</a:t>
            </a:fld>
            <a:endParaRPr kumimoji="1" lang="ja-JP" altLang="en-US" sz="1600" b="1" dirty="0">
              <a:solidFill>
                <a:schemeClr val="tx1"/>
              </a:solidFill>
            </a:endParaRPr>
          </a:p>
        </p:txBody>
      </p:sp>
    </p:spTree>
    <p:extLst>
      <p:ext uri="{BB962C8B-B14F-4D97-AF65-F5344CB8AC3E}">
        <p14:creationId xmlns:p14="http://schemas.microsoft.com/office/powerpoint/2010/main" val="18416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5082</TotalTime>
  <Words>2211</Words>
  <Application>Microsoft Office PowerPoint</Application>
  <PresentationFormat>画面に合わせる (4:3)</PresentationFormat>
  <Paragraphs>485</Paragraphs>
  <Slides>25</Slides>
  <Notes>22</Notes>
  <HiddenSlides>12</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27" baseType="lpstr">
      <vt:lpstr>Office ​​テーマ</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Snow amount/melting in the western Russia</vt:lpstr>
      <vt:lpstr>東欧・ロシア西部の積雪と NAO-ENSOコネクション</vt:lpstr>
      <vt:lpstr>Responses to the cooling anomaly</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miki</dc:creator>
  <cp:lastModifiedBy>miki</cp:lastModifiedBy>
  <cp:revision>157</cp:revision>
  <cp:lastPrinted>2013-02-11T08:41:15Z</cp:lastPrinted>
  <dcterms:created xsi:type="dcterms:W3CDTF">2013-01-25T14:03:59Z</dcterms:created>
  <dcterms:modified xsi:type="dcterms:W3CDTF">2013-02-13T17:09:44Z</dcterms:modified>
</cp:coreProperties>
</file>