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74" r:id="rId9"/>
    <p:sldId id="275" r:id="rId10"/>
    <p:sldId id="278" r:id="rId11"/>
    <p:sldId id="287" r:id="rId12"/>
    <p:sldId id="281" r:id="rId13"/>
    <p:sldId id="263" r:id="rId14"/>
    <p:sldId id="286" r:id="rId15"/>
    <p:sldId id="272" r:id="rId16"/>
    <p:sldId id="273" r:id="rId17"/>
    <p:sldId id="283" r:id="rId18"/>
    <p:sldId id="284" r:id="rId19"/>
    <p:sldId id="282" r:id="rId20"/>
    <p:sldId id="288" r:id="rId21"/>
    <p:sldId id="277" r:id="rId22"/>
    <p:sldId id="276" r:id="rId23"/>
    <p:sldId id="279" r:id="rId24"/>
    <p:sldId id="280" r:id="rId25"/>
    <p:sldId id="285" r:id="rId26"/>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9" d="100"/>
          <a:sy n="69" d="100"/>
        </p:scale>
        <p:origin x="-732" y="-102"/>
      </p:cViewPr>
      <p:guideLst>
        <p:guide orient="horz" pos="2160"/>
        <p:guide pos="2880"/>
      </p:guideLst>
    </p:cSldViewPr>
  </p:slideViewPr>
  <p:notesTextViewPr>
    <p:cViewPr>
      <p:scale>
        <a:sx n="1" d="1"/>
        <a:sy n="1" d="1"/>
      </p:scale>
      <p:origin x="0" y="0"/>
    </p:cViewPr>
  </p:notesTextViewPr>
  <p:notesViewPr>
    <p:cSldViewPr showGuides="1">
      <p:cViewPr varScale="1">
        <p:scale>
          <a:sx n="89" d="100"/>
          <a:sy n="89" d="100"/>
        </p:scale>
        <p:origin x="-357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AD0833-A1A6-4EF7-A869-45D7245C9F91}" type="datetimeFigureOut">
              <a:rPr kumimoji="1" lang="ja-JP" altLang="en-US" smtClean="0"/>
              <a:t>2013/2/14</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9F88CA-C855-4EDF-9422-5A6F8BA42315}" type="slidenum">
              <a:rPr kumimoji="1" lang="ja-JP" altLang="en-US" smtClean="0"/>
              <a:t>‹#›</a:t>
            </a:fld>
            <a:endParaRPr kumimoji="1" lang="ja-JP" altLang="en-US"/>
          </a:p>
        </p:txBody>
      </p:sp>
    </p:spTree>
    <p:extLst>
      <p:ext uri="{BB962C8B-B14F-4D97-AF65-F5344CB8AC3E}">
        <p14:creationId xmlns:p14="http://schemas.microsoft.com/office/powerpoint/2010/main" val="24242897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0E8DCB4-8535-4095-8E55-56438ED85D43}" type="datetime1">
              <a:rPr kumimoji="1" lang="ja-JP" altLang="en-US" smtClean="0"/>
              <a:t>2013/2/14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08A97-F233-4718-8760-F0954C99C72E}" type="slidenum">
              <a:rPr kumimoji="1" lang="ja-JP" altLang="en-US" smtClean="0"/>
              <a:t>‹#›</a:t>
            </a:fld>
            <a:endParaRPr kumimoji="1" lang="ja-JP" altLang="en-US"/>
          </a:p>
        </p:txBody>
      </p:sp>
    </p:spTree>
    <p:extLst>
      <p:ext uri="{BB962C8B-B14F-4D97-AF65-F5344CB8AC3E}">
        <p14:creationId xmlns:p14="http://schemas.microsoft.com/office/powerpoint/2010/main" val="3355840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CE82CC7-5C6A-45FE-8EE4-E81CDF90FEC0}" type="datetime1">
              <a:rPr kumimoji="1" lang="ja-JP" altLang="en-US" smtClean="0"/>
              <a:t>2013/2/14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08A97-F233-4718-8760-F0954C99C72E}" type="slidenum">
              <a:rPr kumimoji="1" lang="ja-JP" altLang="en-US" smtClean="0"/>
              <a:t>‹#›</a:t>
            </a:fld>
            <a:endParaRPr kumimoji="1" lang="ja-JP" altLang="en-US"/>
          </a:p>
        </p:txBody>
      </p:sp>
    </p:spTree>
    <p:extLst>
      <p:ext uri="{BB962C8B-B14F-4D97-AF65-F5344CB8AC3E}">
        <p14:creationId xmlns:p14="http://schemas.microsoft.com/office/powerpoint/2010/main" val="873553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EA75B83-E8CC-4F11-9C3C-9FE3385053E8}" type="datetime1">
              <a:rPr kumimoji="1" lang="ja-JP" altLang="en-US" smtClean="0"/>
              <a:t>2013/2/14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08A97-F233-4718-8760-F0954C99C72E}" type="slidenum">
              <a:rPr kumimoji="1" lang="ja-JP" altLang="en-US" smtClean="0"/>
              <a:t>‹#›</a:t>
            </a:fld>
            <a:endParaRPr kumimoji="1" lang="ja-JP" altLang="en-US"/>
          </a:p>
        </p:txBody>
      </p:sp>
    </p:spTree>
    <p:extLst>
      <p:ext uri="{BB962C8B-B14F-4D97-AF65-F5344CB8AC3E}">
        <p14:creationId xmlns:p14="http://schemas.microsoft.com/office/powerpoint/2010/main" val="4249582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316033B-2EE3-4A66-9C75-7A5EB4F10BCD}" type="datetime1">
              <a:rPr kumimoji="1" lang="ja-JP" altLang="en-US" smtClean="0"/>
              <a:t>2013/2/14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10400" y="6492835"/>
            <a:ext cx="2133600" cy="365125"/>
          </a:xfrm>
        </p:spPr>
        <p:txBody>
          <a:bodyPr/>
          <a:lstStyle>
            <a:lvl1pPr>
              <a:defRPr>
                <a:solidFill>
                  <a:schemeClr val="tx1"/>
                </a:solidFill>
              </a:defRPr>
            </a:lvl1pPr>
          </a:lstStyle>
          <a:p>
            <a:fld id="{EFB08A97-F233-4718-8760-F0954C99C72E}" type="slidenum">
              <a:rPr lang="ja-JP" altLang="en-US" smtClean="0"/>
              <a:pPr/>
              <a:t>‹#›</a:t>
            </a:fld>
            <a:endParaRPr lang="ja-JP" altLang="en-US"/>
          </a:p>
        </p:txBody>
      </p:sp>
    </p:spTree>
    <p:extLst>
      <p:ext uri="{BB962C8B-B14F-4D97-AF65-F5344CB8AC3E}">
        <p14:creationId xmlns:p14="http://schemas.microsoft.com/office/powerpoint/2010/main" val="2773379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862D2137-F4E5-4FE4-B90E-16ED6B939FA1}" type="datetime1">
              <a:rPr kumimoji="1" lang="ja-JP" altLang="en-US" smtClean="0"/>
              <a:t>2013/2/14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08A97-F233-4718-8760-F0954C99C72E}" type="slidenum">
              <a:rPr kumimoji="1" lang="ja-JP" altLang="en-US" smtClean="0"/>
              <a:t>‹#›</a:t>
            </a:fld>
            <a:endParaRPr kumimoji="1" lang="ja-JP" altLang="en-US"/>
          </a:p>
        </p:txBody>
      </p:sp>
    </p:spTree>
    <p:extLst>
      <p:ext uri="{BB962C8B-B14F-4D97-AF65-F5344CB8AC3E}">
        <p14:creationId xmlns:p14="http://schemas.microsoft.com/office/powerpoint/2010/main" val="643888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0883F65-1381-4ED1-A4F2-7A1F28B00073}" type="datetime1">
              <a:rPr kumimoji="1" lang="ja-JP" altLang="en-US" smtClean="0"/>
              <a:t>2013/2/14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B08A97-F233-4718-8760-F0954C99C72E}" type="slidenum">
              <a:rPr kumimoji="1" lang="ja-JP" altLang="en-US" smtClean="0"/>
              <a:t>‹#›</a:t>
            </a:fld>
            <a:endParaRPr kumimoji="1" lang="ja-JP" altLang="en-US"/>
          </a:p>
        </p:txBody>
      </p:sp>
    </p:spTree>
    <p:extLst>
      <p:ext uri="{BB962C8B-B14F-4D97-AF65-F5344CB8AC3E}">
        <p14:creationId xmlns:p14="http://schemas.microsoft.com/office/powerpoint/2010/main" val="533856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E6262F50-0D49-48C1-8794-BC58D908D645}" type="datetime1">
              <a:rPr kumimoji="1" lang="ja-JP" altLang="en-US" smtClean="0"/>
              <a:t>2013/2/14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FB08A97-F233-4718-8760-F0954C99C72E}" type="slidenum">
              <a:rPr kumimoji="1" lang="ja-JP" altLang="en-US" smtClean="0"/>
              <a:t>‹#›</a:t>
            </a:fld>
            <a:endParaRPr kumimoji="1" lang="ja-JP" altLang="en-US"/>
          </a:p>
        </p:txBody>
      </p:sp>
    </p:spTree>
    <p:extLst>
      <p:ext uri="{BB962C8B-B14F-4D97-AF65-F5344CB8AC3E}">
        <p14:creationId xmlns:p14="http://schemas.microsoft.com/office/powerpoint/2010/main" val="3732049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C3CB612-21F6-4B6C-B4BD-4BA28177B3F4}" type="datetime1">
              <a:rPr kumimoji="1" lang="ja-JP" altLang="en-US" smtClean="0"/>
              <a:t>2013/2/14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FB08A97-F233-4718-8760-F0954C99C72E}" type="slidenum">
              <a:rPr kumimoji="1" lang="ja-JP" altLang="en-US" smtClean="0"/>
              <a:t>‹#›</a:t>
            </a:fld>
            <a:endParaRPr kumimoji="1" lang="ja-JP" altLang="en-US"/>
          </a:p>
        </p:txBody>
      </p:sp>
    </p:spTree>
    <p:extLst>
      <p:ext uri="{BB962C8B-B14F-4D97-AF65-F5344CB8AC3E}">
        <p14:creationId xmlns:p14="http://schemas.microsoft.com/office/powerpoint/2010/main" val="3617757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28BE5F4-1C00-4124-9FD4-11433F568505}" type="datetime1">
              <a:rPr kumimoji="1" lang="ja-JP" altLang="en-US" smtClean="0"/>
              <a:t>2013/2/14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FB08A97-F233-4718-8760-F0954C99C72E}" type="slidenum">
              <a:rPr kumimoji="1" lang="ja-JP" altLang="en-US" smtClean="0"/>
              <a:t>‹#›</a:t>
            </a:fld>
            <a:endParaRPr kumimoji="1" lang="ja-JP" altLang="en-US"/>
          </a:p>
        </p:txBody>
      </p:sp>
    </p:spTree>
    <p:extLst>
      <p:ext uri="{BB962C8B-B14F-4D97-AF65-F5344CB8AC3E}">
        <p14:creationId xmlns:p14="http://schemas.microsoft.com/office/powerpoint/2010/main" val="2973655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1F57CE8-4D7F-46E6-B232-88E8390C8E94}" type="datetime1">
              <a:rPr kumimoji="1" lang="ja-JP" altLang="en-US" smtClean="0"/>
              <a:t>2013/2/14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B08A97-F233-4718-8760-F0954C99C72E}" type="slidenum">
              <a:rPr kumimoji="1" lang="ja-JP" altLang="en-US" smtClean="0"/>
              <a:t>‹#›</a:t>
            </a:fld>
            <a:endParaRPr kumimoji="1" lang="ja-JP" altLang="en-US"/>
          </a:p>
        </p:txBody>
      </p:sp>
    </p:spTree>
    <p:extLst>
      <p:ext uri="{BB962C8B-B14F-4D97-AF65-F5344CB8AC3E}">
        <p14:creationId xmlns:p14="http://schemas.microsoft.com/office/powerpoint/2010/main" val="892625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9D65F70-77AA-441F-BD8F-9298234732FC}" type="datetime1">
              <a:rPr kumimoji="1" lang="ja-JP" altLang="en-US" smtClean="0"/>
              <a:t>2013/2/14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B08A97-F233-4718-8760-F0954C99C72E}" type="slidenum">
              <a:rPr kumimoji="1" lang="ja-JP" altLang="en-US" smtClean="0"/>
              <a:t>‹#›</a:t>
            </a:fld>
            <a:endParaRPr kumimoji="1" lang="ja-JP" altLang="en-US"/>
          </a:p>
        </p:txBody>
      </p:sp>
    </p:spTree>
    <p:extLst>
      <p:ext uri="{BB962C8B-B14F-4D97-AF65-F5344CB8AC3E}">
        <p14:creationId xmlns:p14="http://schemas.microsoft.com/office/powerpoint/2010/main" val="90842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70A71-43F5-4C24-B1AF-6CFA78C73972}" type="datetime1">
              <a:rPr kumimoji="1" lang="ja-JP" altLang="en-US" smtClean="0"/>
              <a:t>2013/2/14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B08A97-F233-4718-8760-F0954C99C72E}" type="slidenum">
              <a:rPr kumimoji="1" lang="ja-JP" altLang="en-US" smtClean="0"/>
              <a:t>‹#›</a:t>
            </a:fld>
            <a:endParaRPr kumimoji="1" lang="ja-JP" altLang="en-US"/>
          </a:p>
        </p:txBody>
      </p:sp>
    </p:spTree>
    <p:extLst>
      <p:ext uri="{BB962C8B-B14F-4D97-AF65-F5344CB8AC3E}">
        <p14:creationId xmlns:p14="http://schemas.microsoft.com/office/powerpoint/2010/main" val="3114910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4.png"/><Relationship Id="rId3" Type="http://schemas.openxmlformats.org/officeDocument/2006/relationships/image" Target="../media/image36.png"/><Relationship Id="rId7" Type="http://schemas.openxmlformats.org/officeDocument/2006/relationships/image" Target="../media/image28.png"/><Relationship Id="rId12"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png"/><Relationship Id="rId1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19.xml"/><Relationship Id="rId4" Type="http://schemas.openxmlformats.org/officeDocument/2006/relationships/slide" Target="slide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6.png"/><Relationship Id="rId7" Type="http://schemas.openxmlformats.org/officeDocument/2006/relationships/image" Target="../media/image28.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3.pn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62.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61.png"/><Relationship Id="rId5" Type="http://schemas.openxmlformats.org/officeDocument/2006/relationships/image" Target="../media/image6.png"/><Relationship Id="rId10" Type="http://schemas.openxmlformats.org/officeDocument/2006/relationships/image" Target="../media/image60.png"/><Relationship Id="rId4" Type="http://schemas.openxmlformats.org/officeDocument/2006/relationships/image" Target="../media/image5.pn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wmf"/><Relationship Id="rId4" Type="http://schemas.openxmlformats.org/officeDocument/2006/relationships/image" Target="../media/image13.wmf"/></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8.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548680"/>
            <a:ext cx="9144000" cy="3600399"/>
          </a:xfrm>
          <a:effectLst>
            <a:outerShdw blurRad="40000" dist="23000" dir="5400000" rotWithShape="0">
              <a:srgbClr val="000000">
                <a:alpha val="35000"/>
              </a:srgbClr>
            </a:outerShdw>
            <a:softEdge rad="63500"/>
          </a:effectLst>
        </p:spPr>
        <p:style>
          <a:lnRef idx="1">
            <a:schemeClr val="accent5"/>
          </a:lnRef>
          <a:fillRef idx="3">
            <a:schemeClr val="accent5"/>
          </a:fillRef>
          <a:effectRef idx="2">
            <a:schemeClr val="accent5"/>
          </a:effectRef>
          <a:fontRef idx="minor">
            <a:schemeClr val="lt1"/>
          </a:fontRef>
        </p:style>
        <p:txBody>
          <a:bodyPr>
            <a:normAutofit fontScale="90000"/>
          </a:bodyPr>
          <a:lstStyle/>
          <a:p>
            <a:r>
              <a:rPr lang="en-US" altLang="ja-JP" b="1" dirty="0"/>
              <a:t>Hemispheric hot summer in 2010</a:t>
            </a:r>
            <a:r>
              <a:rPr lang="ja-JP" altLang="ja-JP" b="1" dirty="0"/>
              <a:t/>
            </a:r>
            <a:br>
              <a:rPr lang="ja-JP" altLang="ja-JP" b="1" dirty="0"/>
            </a:br>
            <a:r>
              <a:rPr lang="en-US" altLang="ja-JP" b="1" dirty="0"/>
              <a:t>and its relation to the Arctic Oscillation and the Atlantic Ocean</a:t>
            </a:r>
            <a:r>
              <a:rPr lang="ja-JP" altLang="ja-JP" b="1" dirty="0"/>
              <a:t/>
            </a:r>
            <a:br>
              <a:rPr lang="ja-JP" altLang="ja-JP" b="1" dirty="0"/>
            </a:br>
            <a:r>
              <a:rPr lang="ja-JP" altLang="ja-JP" dirty="0">
                <a:ln w="18415" cmpd="sng">
                  <a:solidFill>
                    <a:srgbClr val="FFFFFF"/>
                  </a:solidFill>
                  <a:prstDash val="solid"/>
                </a:ln>
                <a:solidFill>
                  <a:srgbClr val="FFFFFF"/>
                </a:solidFill>
                <a:effectLst>
                  <a:outerShdw blurRad="63500" dir="3600000" algn="tl" rotWithShape="0">
                    <a:srgbClr val="000000">
                      <a:alpha val="70000"/>
                    </a:srgbClr>
                  </a:outerShdw>
                </a:effectLst>
              </a:rPr>
              <a:t>北大西洋の海面水温パターンが</a:t>
            </a:r>
            <a:r>
              <a:rPr lang="ja-JP" altLang="ja-JP"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もたらす北極</a:t>
            </a:r>
            <a:r>
              <a:rPr lang="ja-JP" altLang="ja-JP" dirty="0">
                <a:ln w="18415" cmpd="sng">
                  <a:solidFill>
                    <a:srgbClr val="FFFFFF"/>
                  </a:solidFill>
                  <a:prstDash val="solid"/>
                </a:ln>
                <a:solidFill>
                  <a:srgbClr val="FFFFFF"/>
                </a:solidFill>
                <a:effectLst>
                  <a:outerShdw blurRad="63500" dir="3600000" algn="tl" rotWithShape="0">
                    <a:srgbClr val="000000">
                      <a:alpha val="70000"/>
                    </a:srgbClr>
                  </a:outerShdw>
                </a:effectLst>
              </a:rPr>
              <a:t>振動の極性反転と</a:t>
            </a:r>
            <a:r>
              <a:rPr lang="en-US" altLang="ja-JP" dirty="0">
                <a:ln w="18415" cmpd="sng">
                  <a:solidFill>
                    <a:srgbClr val="FFFFFF"/>
                  </a:solidFill>
                  <a:prstDash val="solid"/>
                </a:ln>
                <a:solidFill>
                  <a:srgbClr val="FFFFFF"/>
                </a:solidFill>
                <a:effectLst>
                  <a:outerShdw blurRad="63500" dir="3600000" algn="tl" rotWithShape="0">
                    <a:srgbClr val="000000">
                      <a:alpha val="70000"/>
                    </a:srgbClr>
                  </a:outerShdw>
                </a:effectLst>
              </a:rPr>
              <a:t>2010</a:t>
            </a:r>
            <a:r>
              <a:rPr lang="ja-JP" altLang="ja-JP" dirty="0">
                <a:ln w="18415" cmpd="sng">
                  <a:solidFill>
                    <a:srgbClr val="FFFFFF"/>
                  </a:solidFill>
                  <a:prstDash val="solid"/>
                </a:ln>
                <a:solidFill>
                  <a:srgbClr val="FFFFFF"/>
                </a:solidFill>
                <a:effectLst>
                  <a:outerShdw blurRad="63500" dir="3600000" algn="tl" rotWithShape="0">
                    <a:srgbClr val="000000">
                      <a:alpha val="70000"/>
                    </a:srgbClr>
                  </a:outerShdw>
                </a:effectLst>
              </a:rPr>
              <a:t>年</a:t>
            </a:r>
            <a:r>
              <a:rPr lang="ja-JP" altLang="ja-JP"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猛暑</a:t>
            </a:r>
            <a:endParaRPr kumimoji="1" lang="ja-JP"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サブタイトル 2"/>
          <p:cNvSpPr>
            <a:spLocks noGrp="1"/>
          </p:cNvSpPr>
          <p:nvPr>
            <p:ph type="subTitle" idx="1"/>
          </p:nvPr>
        </p:nvSpPr>
        <p:spPr>
          <a:xfrm>
            <a:off x="1359350" y="4941168"/>
            <a:ext cx="6400800" cy="1752600"/>
          </a:xfrm>
        </p:spPr>
        <p:txBody>
          <a:bodyPr>
            <a:noAutofit/>
          </a:bodyPr>
          <a:lstStyle/>
          <a:p>
            <a:r>
              <a:rPr kumimoji="1" lang="ja-JP" altLang="en-US" sz="2400" dirty="0" smtClean="0">
                <a:solidFill>
                  <a:schemeClr val="tx1"/>
                </a:solidFill>
              </a:rPr>
              <a:t>地球環境気候学研究室</a:t>
            </a:r>
            <a:endParaRPr kumimoji="1" lang="en-US" altLang="ja-JP" sz="2400" dirty="0" smtClean="0">
              <a:solidFill>
                <a:schemeClr val="tx1"/>
              </a:solidFill>
            </a:endParaRPr>
          </a:p>
          <a:p>
            <a:r>
              <a:rPr lang="en-US" altLang="ja-JP" sz="2400" dirty="0" smtClean="0">
                <a:solidFill>
                  <a:schemeClr val="tx1"/>
                </a:solidFill>
              </a:rPr>
              <a:t>511M222</a:t>
            </a:r>
          </a:p>
          <a:p>
            <a:r>
              <a:rPr lang="ja-JP" altLang="en-US" sz="2400" dirty="0" smtClean="0">
                <a:solidFill>
                  <a:schemeClr val="tx1"/>
                </a:solidFill>
              </a:rPr>
              <a:t>大富裕里子</a:t>
            </a:r>
            <a:endParaRPr lang="en-US" altLang="ja-JP" sz="2400" dirty="0" smtClean="0">
              <a:solidFill>
                <a:schemeClr val="tx1"/>
              </a:solidFill>
            </a:endParaRPr>
          </a:p>
          <a:p>
            <a:r>
              <a:rPr kumimoji="1" lang="ja-JP" altLang="en-US" sz="2400" dirty="0">
                <a:solidFill>
                  <a:schemeClr val="tx1"/>
                </a:solidFill>
              </a:rPr>
              <a:t>指導</a:t>
            </a:r>
            <a:r>
              <a:rPr kumimoji="1" lang="ja-JP" altLang="en-US" sz="2400" dirty="0" smtClean="0">
                <a:solidFill>
                  <a:schemeClr val="tx1"/>
                </a:solidFill>
              </a:rPr>
              <a:t>教員：立花義裕</a:t>
            </a:r>
            <a:endParaRPr kumimoji="1" lang="ja-JP" altLang="en-US" sz="2400" dirty="0">
              <a:solidFill>
                <a:schemeClr val="tx1"/>
              </a:solidFill>
            </a:endParaRPr>
          </a:p>
        </p:txBody>
      </p:sp>
      <p:sp>
        <p:nvSpPr>
          <p:cNvPr id="4" name="テキスト ボックス 3"/>
          <p:cNvSpPr txBox="1"/>
          <p:nvPr/>
        </p:nvSpPr>
        <p:spPr>
          <a:xfrm>
            <a:off x="3015534" y="-10292"/>
            <a:ext cx="3095719" cy="369332"/>
          </a:xfrm>
          <a:prstGeom prst="rect">
            <a:avLst/>
          </a:prstGeom>
          <a:noFill/>
        </p:spPr>
        <p:txBody>
          <a:bodyPr wrap="none" rtlCol="0">
            <a:spAutoFit/>
          </a:bodyPr>
          <a:lstStyle/>
          <a:p>
            <a:r>
              <a:rPr kumimoji="1" lang="ja-JP" altLang="en-US" dirty="0" smtClean="0"/>
              <a:t>修士論文審査会　</a:t>
            </a:r>
            <a:r>
              <a:rPr kumimoji="1" lang="en-US" altLang="ja-JP" dirty="0" smtClean="0"/>
              <a:t>2013/02/14</a:t>
            </a:r>
            <a:endParaRPr kumimoji="1" lang="ja-JP" altLang="en-US" dirty="0"/>
          </a:p>
        </p:txBody>
      </p:sp>
    </p:spTree>
    <p:extLst>
      <p:ext uri="{BB962C8B-B14F-4D97-AF65-F5344CB8AC3E}">
        <p14:creationId xmlns:p14="http://schemas.microsoft.com/office/powerpoint/2010/main" val="2426650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2164" y="-2262"/>
            <a:ext cx="9141836" cy="440834"/>
          </a:xfrm>
          <a:prstGeom prst="rect">
            <a:avLst/>
          </a:prstGeom>
          <a:noFill/>
          <a:ln w="38100">
            <a:no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t>結果：北極振動インデックス時系列</a:t>
            </a:r>
            <a:endParaRPr lang="ja-JP" altLang="en-US" sz="2400" dirty="0"/>
          </a:p>
        </p:txBody>
      </p:sp>
      <p:cxnSp>
        <p:nvCxnSpPr>
          <p:cNvPr id="6" name="直線コネクタ 5"/>
          <p:cNvCxnSpPr/>
          <p:nvPr/>
        </p:nvCxnSpPr>
        <p:spPr>
          <a:xfrm>
            <a:off x="77024" y="419904"/>
            <a:ext cx="8959472"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12"/>
          <p:cNvSpPr>
            <a:spLocks noGrp="1"/>
          </p:cNvSpPr>
          <p:nvPr>
            <p:ph type="sldNum" sz="quarter" idx="12"/>
          </p:nvPr>
        </p:nvSpPr>
        <p:spPr/>
        <p:txBody>
          <a:bodyPr/>
          <a:lstStyle/>
          <a:p>
            <a:fld id="{EFB08A97-F233-4718-8760-F0954C99C72E}" type="slidenum">
              <a:rPr kumimoji="1" lang="ja-JP" altLang="en-US" smtClean="0"/>
              <a:t>10</a:t>
            </a:fld>
            <a:endParaRPr kumimoji="1" lang="ja-JP" alt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926150"/>
            <a:ext cx="7056784" cy="5556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1495410" y="692696"/>
            <a:ext cx="3888432" cy="307777"/>
          </a:xfrm>
          <a:prstGeom prst="rect">
            <a:avLst/>
          </a:prstGeom>
          <a:noFill/>
        </p:spPr>
        <p:txBody>
          <a:bodyPr wrap="square" rtlCol="0">
            <a:spAutoFit/>
          </a:bodyPr>
          <a:lstStyle/>
          <a:p>
            <a:r>
              <a:rPr lang="ja-JP" altLang="en-US" sz="1400" dirty="0" smtClean="0">
                <a:solidFill>
                  <a:schemeClr val="bg1">
                    <a:lumMod val="50000"/>
                  </a:schemeClr>
                </a:solidFill>
              </a:rPr>
              <a:t>棒：コントロールラン</a:t>
            </a:r>
            <a:r>
              <a:rPr lang="ja-JP" altLang="en-US" sz="1400" dirty="0" smtClean="0"/>
              <a:t>、</a:t>
            </a:r>
            <a:r>
              <a:rPr kumimoji="1" lang="ja-JP" altLang="en-US" sz="1400" dirty="0" smtClean="0">
                <a:solidFill>
                  <a:srgbClr val="FF0066"/>
                </a:solidFill>
              </a:rPr>
              <a:t>線：</a:t>
            </a:r>
            <a:r>
              <a:rPr kumimoji="1" lang="en-US" altLang="ja-JP" sz="1400" dirty="0" smtClean="0">
                <a:solidFill>
                  <a:srgbClr val="FF0066"/>
                </a:solidFill>
              </a:rPr>
              <a:t>2010</a:t>
            </a:r>
            <a:r>
              <a:rPr kumimoji="1" lang="ja-JP" altLang="en-US" sz="1400" dirty="0" smtClean="0">
                <a:solidFill>
                  <a:srgbClr val="FF0066"/>
                </a:solidFill>
              </a:rPr>
              <a:t>年北大西洋</a:t>
            </a:r>
            <a:r>
              <a:rPr kumimoji="1" lang="en-US" altLang="ja-JP" sz="1400" dirty="0" smtClean="0">
                <a:solidFill>
                  <a:srgbClr val="FF0066"/>
                </a:solidFill>
              </a:rPr>
              <a:t>SST</a:t>
            </a:r>
            <a:r>
              <a:rPr kumimoji="1" lang="ja-JP" altLang="en-US" sz="1400" dirty="0" smtClean="0">
                <a:solidFill>
                  <a:srgbClr val="FF0066"/>
                </a:solidFill>
              </a:rPr>
              <a:t>ラン</a:t>
            </a:r>
            <a:endParaRPr kumimoji="1" lang="ja-JP" altLang="en-US" sz="1400" dirty="0">
              <a:solidFill>
                <a:srgbClr val="FF0066"/>
              </a:solidFill>
            </a:endParaRPr>
          </a:p>
        </p:txBody>
      </p:sp>
      <p:sp>
        <p:nvSpPr>
          <p:cNvPr id="7" name="正方形/長方形 6"/>
          <p:cNvSpPr/>
          <p:nvPr/>
        </p:nvSpPr>
        <p:spPr>
          <a:xfrm>
            <a:off x="3851920" y="1033130"/>
            <a:ext cx="144016" cy="5204036"/>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p:cNvSpPr/>
          <p:nvPr/>
        </p:nvSpPr>
        <p:spPr>
          <a:xfrm>
            <a:off x="4064934" y="1033130"/>
            <a:ext cx="688114" cy="5204036"/>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p:cNvSpPr/>
          <p:nvPr/>
        </p:nvSpPr>
        <p:spPr>
          <a:xfrm>
            <a:off x="4923613" y="1036792"/>
            <a:ext cx="656499" cy="5204036"/>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正方形/長方形 13"/>
          <p:cNvSpPr/>
          <p:nvPr/>
        </p:nvSpPr>
        <p:spPr>
          <a:xfrm>
            <a:off x="5868144" y="1033130"/>
            <a:ext cx="720080" cy="5204036"/>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正方形/長方形 14"/>
          <p:cNvSpPr/>
          <p:nvPr/>
        </p:nvSpPr>
        <p:spPr>
          <a:xfrm>
            <a:off x="7649986" y="1033130"/>
            <a:ext cx="189278" cy="5204036"/>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0" name="直線コネクタ 9"/>
          <p:cNvCxnSpPr/>
          <p:nvPr/>
        </p:nvCxnSpPr>
        <p:spPr>
          <a:xfrm>
            <a:off x="1495410" y="2590542"/>
            <a:ext cx="6343854"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4283968" y="5018516"/>
            <a:ext cx="2507418" cy="369332"/>
          </a:xfrm>
          <a:prstGeom prst="rect">
            <a:avLst/>
          </a:prstGeom>
          <a:noFill/>
        </p:spPr>
        <p:txBody>
          <a:bodyPr wrap="none" rtlCol="0">
            <a:spAutoFit/>
          </a:bodyPr>
          <a:lstStyle/>
          <a:p>
            <a:r>
              <a:rPr kumimoji="1" lang="ja-JP" altLang="en-US" dirty="0" smtClean="0"/>
              <a:t>細かく区切って見てみる</a:t>
            </a:r>
            <a:endParaRPr kumimoji="1" lang="ja-JP" altLang="en-US" dirty="0"/>
          </a:p>
        </p:txBody>
      </p:sp>
    </p:spTree>
    <p:extLst>
      <p:ext uri="{BB962C8B-B14F-4D97-AF65-F5344CB8AC3E}">
        <p14:creationId xmlns:p14="http://schemas.microsoft.com/office/powerpoint/2010/main" val="131303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750"/>
                                        <p:tgtEl>
                                          <p:spTgt spid="1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2250"/>
                                        <p:tgtEl>
                                          <p:spTgt spid="17"/>
                                        </p:tgtEl>
                                      </p:cBhvr>
                                    </p:animEffect>
                                  </p:childTnLst>
                                </p:cTn>
                              </p:par>
                              <p:par>
                                <p:cTn id="14" presetID="22" presetClass="entr" presetSubtype="8" fill="hold" grpId="0" nodeType="withEffect">
                                  <p:stCondLst>
                                    <p:cond delay="100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750"/>
                                        <p:tgtEl>
                                          <p:spTgt spid="12"/>
                                        </p:tgtEl>
                                      </p:cBhvr>
                                    </p:animEffect>
                                  </p:childTnLst>
                                </p:cTn>
                              </p:par>
                              <p:par>
                                <p:cTn id="17" presetID="22" presetClass="entr" presetSubtype="8" fill="hold" grpId="0" nodeType="withEffect">
                                  <p:stCondLst>
                                    <p:cond delay="175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750"/>
                                        <p:tgtEl>
                                          <p:spTgt spid="14"/>
                                        </p:tgtEl>
                                      </p:cBhvr>
                                    </p:animEffect>
                                  </p:childTnLst>
                                </p:cTn>
                              </p:par>
                              <p:par>
                                <p:cTn id="20" presetID="22" presetClass="entr" presetSubtype="8" fill="hold" grpId="0" nodeType="withEffect">
                                  <p:stCondLst>
                                    <p:cond delay="250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4" grpId="0" animBg="1"/>
      <p:bldP spid="15" grpId="0"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5204" y="0"/>
            <a:ext cx="2735238" cy="316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タイトル 1"/>
          <p:cNvSpPr txBox="1">
            <a:spLocks/>
          </p:cNvSpPr>
          <p:nvPr/>
        </p:nvSpPr>
        <p:spPr>
          <a:xfrm>
            <a:off x="2164" y="-2262"/>
            <a:ext cx="9141836" cy="440834"/>
          </a:xfrm>
          <a:prstGeom prst="rect">
            <a:avLst/>
          </a:prstGeom>
          <a:noFill/>
          <a:ln w="38100">
            <a:no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t>結果：</a:t>
            </a:r>
            <a:r>
              <a:rPr lang="en-US" altLang="ja-JP" sz="2400" dirty="0" smtClean="0"/>
              <a:t>2010</a:t>
            </a:r>
            <a:r>
              <a:rPr lang="ja-JP" altLang="en-US" sz="2400" dirty="0" smtClean="0"/>
              <a:t>年北大西洋</a:t>
            </a:r>
            <a:r>
              <a:rPr lang="en-US" altLang="ja-JP" sz="2400" dirty="0" smtClean="0"/>
              <a:t>SST</a:t>
            </a:r>
            <a:r>
              <a:rPr lang="ja-JP" altLang="en-US" sz="2400" dirty="0" smtClean="0"/>
              <a:t>ラン波活動度フラックス</a:t>
            </a:r>
            <a:endParaRPr lang="ja-JP" altLang="en-US" sz="2400" dirty="0"/>
          </a:p>
        </p:txBody>
      </p:sp>
      <p:sp>
        <p:nvSpPr>
          <p:cNvPr id="13" name="スライド番号プレースホルダー 12"/>
          <p:cNvSpPr>
            <a:spLocks noGrp="1"/>
          </p:cNvSpPr>
          <p:nvPr>
            <p:ph type="sldNum" sz="quarter" idx="12"/>
          </p:nvPr>
        </p:nvSpPr>
        <p:spPr/>
        <p:txBody>
          <a:bodyPr/>
          <a:lstStyle/>
          <a:p>
            <a:fld id="{EFB08A97-F233-4718-8760-F0954C99C72E}" type="slidenum">
              <a:rPr kumimoji="1" lang="ja-JP" altLang="en-US" smtClean="0"/>
              <a:t>11</a:t>
            </a:fld>
            <a:endParaRPr kumimoji="1" lang="ja-JP" altLang="en-US"/>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3621" y="426433"/>
            <a:ext cx="2752381" cy="315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6884" y="902223"/>
            <a:ext cx="2740953" cy="315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5456" y="1340768"/>
            <a:ext cx="2758095" cy="314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0919" y="1943911"/>
            <a:ext cx="2740953" cy="314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図 44"/>
          <p:cNvPicPr>
            <a:picLocks noChangeAspect="1"/>
          </p:cNvPicPr>
          <p:nvPr/>
        </p:nvPicPr>
        <p:blipFill rotWithShape="1">
          <a:blip r:embed="rId7"/>
          <a:srcRect t="4731" r="50000" b="53576"/>
          <a:stretch/>
        </p:blipFill>
        <p:spPr>
          <a:xfrm>
            <a:off x="6284671" y="4008946"/>
            <a:ext cx="2254322" cy="2469735"/>
          </a:xfrm>
          <a:prstGeom prst="rect">
            <a:avLst/>
          </a:prstGeom>
        </p:spPr>
      </p:pic>
      <p:sp>
        <p:nvSpPr>
          <p:cNvPr id="17" name="正方形/長方形 16"/>
          <p:cNvSpPr/>
          <p:nvPr/>
        </p:nvSpPr>
        <p:spPr>
          <a:xfrm>
            <a:off x="1911675" y="6381328"/>
            <a:ext cx="3308397"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p:cNvGrpSpPr/>
          <p:nvPr/>
        </p:nvGrpSpPr>
        <p:grpSpPr>
          <a:xfrm rot="5400000">
            <a:off x="2713607" y="4851951"/>
            <a:ext cx="586804" cy="3576857"/>
            <a:chOff x="7441580" y="1925396"/>
            <a:chExt cx="586804" cy="3576857"/>
          </a:xfrm>
        </p:grpSpPr>
        <p:pic>
          <p:nvPicPr>
            <p:cNvPr id="46"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41580" y="1925396"/>
              <a:ext cx="149143" cy="3576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テキスト ボックス 46"/>
            <p:cNvSpPr txBox="1"/>
            <p:nvPr/>
          </p:nvSpPr>
          <p:spPr>
            <a:xfrm>
              <a:off x="7507087" y="2065610"/>
              <a:ext cx="521297" cy="253916"/>
            </a:xfrm>
            <a:prstGeom prst="rect">
              <a:avLst/>
            </a:prstGeom>
            <a:noFill/>
          </p:spPr>
          <p:txBody>
            <a:bodyPr wrap="none" rtlCol="0">
              <a:spAutoFit/>
            </a:bodyPr>
            <a:lstStyle/>
            <a:p>
              <a:r>
                <a:rPr kumimoji="1" lang="en-US" altLang="ja-JP" sz="1050" dirty="0" smtClean="0"/>
                <a:t>99.9%</a:t>
              </a:r>
              <a:endParaRPr kumimoji="1" lang="ja-JP" altLang="en-US" sz="1050" dirty="0"/>
            </a:p>
          </p:txBody>
        </p:sp>
        <p:sp>
          <p:nvSpPr>
            <p:cNvPr id="48" name="テキスト ボックス 47"/>
            <p:cNvSpPr txBox="1"/>
            <p:nvPr/>
          </p:nvSpPr>
          <p:spPr>
            <a:xfrm>
              <a:off x="7507086" y="5075660"/>
              <a:ext cx="521297" cy="253916"/>
            </a:xfrm>
            <a:prstGeom prst="rect">
              <a:avLst/>
            </a:prstGeom>
            <a:noFill/>
          </p:spPr>
          <p:txBody>
            <a:bodyPr wrap="none" rtlCol="0">
              <a:spAutoFit/>
            </a:bodyPr>
            <a:lstStyle/>
            <a:p>
              <a:r>
                <a:rPr kumimoji="1" lang="en-US" altLang="ja-JP" sz="1050" dirty="0" smtClean="0"/>
                <a:t>99.9%</a:t>
              </a:r>
              <a:endParaRPr kumimoji="1" lang="ja-JP" altLang="en-US" sz="1050" dirty="0"/>
            </a:p>
          </p:txBody>
        </p:sp>
        <p:sp>
          <p:nvSpPr>
            <p:cNvPr id="49" name="テキスト ボックス 48"/>
            <p:cNvSpPr txBox="1"/>
            <p:nvPr/>
          </p:nvSpPr>
          <p:spPr>
            <a:xfrm>
              <a:off x="7507087" y="4826915"/>
              <a:ext cx="418704" cy="253916"/>
            </a:xfrm>
            <a:prstGeom prst="rect">
              <a:avLst/>
            </a:prstGeom>
            <a:noFill/>
          </p:spPr>
          <p:txBody>
            <a:bodyPr wrap="none" rtlCol="0">
              <a:spAutoFit/>
            </a:bodyPr>
            <a:lstStyle/>
            <a:p>
              <a:r>
                <a:rPr kumimoji="1" lang="en-US" altLang="ja-JP" sz="1050" dirty="0" smtClean="0"/>
                <a:t>99%</a:t>
              </a:r>
              <a:endParaRPr kumimoji="1" lang="ja-JP" altLang="en-US" sz="1050" dirty="0"/>
            </a:p>
          </p:txBody>
        </p:sp>
        <p:sp>
          <p:nvSpPr>
            <p:cNvPr id="50" name="テキスト ボックス 49"/>
            <p:cNvSpPr txBox="1"/>
            <p:nvPr/>
          </p:nvSpPr>
          <p:spPr>
            <a:xfrm>
              <a:off x="7507087" y="2317145"/>
              <a:ext cx="418704" cy="253916"/>
            </a:xfrm>
            <a:prstGeom prst="rect">
              <a:avLst/>
            </a:prstGeom>
            <a:noFill/>
          </p:spPr>
          <p:txBody>
            <a:bodyPr wrap="none" rtlCol="0">
              <a:spAutoFit/>
            </a:bodyPr>
            <a:lstStyle/>
            <a:p>
              <a:r>
                <a:rPr kumimoji="1" lang="en-US" altLang="ja-JP" sz="1050" dirty="0" smtClean="0"/>
                <a:t>99%</a:t>
              </a:r>
              <a:endParaRPr kumimoji="1" lang="ja-JP" altLang="en-US" sz="1050" dirty="0"/>
            </a:p>
          </p:txBody>
        </p:sp>
        <p:sp>
          <p:nvSpPr>
            <p:cNvPr id="51" name="テキスト ボックス 50"/>
            <p:cNvSpPr txBox="1"/>
            <p:nvPr/>
          </p:nvSpPr>
          <p:spPr>
            <a:xfrm>
              <a:off x="7507087" y="2567915"/>
              <a:ext cx="418704" cy="253916"/>
            </a:xfrm>
            <a:prstGeom prst="rect">
              <a:avLst/>
            </a:prstGeom>
            <a:noFill/>
          </p:spPr>
          <p:txBody>
            <a:bodyPr wrap="none" rtlCol="0">
              <a:spAutoFit/>
            </a:bodyPr>
            <a:lstStyle/>
            <a:p>
              <a:r>
                <a:rPr kumimoji="1" lang="en-US" altLang="ja-JP" sz="1050" dirty="0" smtClean="0"/>
                <a:t>98%</a:t>
              </a:r>
              <a:endParaRPr kumimoji="1" lang="ja-JP" altLang="en-US" sz="1050" dirty="0"/>
            </a:p>
          </p:txBody>
        </p:sp>
        <p:sp>
          <p:nvSpPr>
            <p:cNvPr id="52" name="テキスト ボックス 51"/>
            <p:cNvSpPr txBox="1"/>
            <p:nvPr/>
          </p:nvSpPr>
          <p:spPr>
            <a:xfrm>
              <a:off x="7507087" y="4575380"/>
              <a:ext cx="418704" cy="253916"/>
            </a:xfrm>
            <a:prstGeom prst="rect">
              <a:avLst/>
            </a:prstGeom>
            <a:noFill/>
          </p:spPr>
          <p:txBody>
            <a:bodyPr wrap="none" rtlCol="0">
              <a:spAutoFit/>
            </a:bodyPr>
            <a:lstStyle/>
            <a:p>
              <a:r>
                <a:rPr kumimoji="1" lang="en-US" altLang="ja-JP" sz="1050" dirty="0" smtClean="0"/>
                <a:t>98%</a:t>
              </a:r>
              <a:endParaRPr kumimoji="1" lang="ja-JP" altLang="en-US" sz="1050" dirty="0"/>
            </a:p>
          </p:txBody>
        </p:sp>
        <p:sp>
          <p:nvSpPr>
            <p:cNvPr id="53" name="テキスト ボックス 52"/>
            <p:cNvSpPr txBox="1"/>
            <p:nvPr/>
          </p:nvSpPr>
          <p:spPr>
            <a:xfrm>
              <a:off x="7507087" y="2817069"/>
              <a:ext cx="418704" cy="253916"/>
            </a:xfrm>
            <a:prstGeom prst="rect">
              <a:avLst/>
            </a:prstGeom>
            <a:noFill/>
          </p:spPr>
          <p:txBody>
            <a:bodyPr wrap="none" rtlCol="0">
              <a:spAutoFit/>
            </a:bodyPr>
            <a:lstStyle/>
            <a:p>
              <a:r>
                <a:rPr kumimoji="1" lang="en-US" altLang="ja-JP" sz="1050" dirty="0" smtClean="0"/>
                <a:t>95%</a:t>
              </a:r>
              <a:endParaRPr kumimoji="1" lang="ja-JP" altLang="en-US" sz="1050" dirty="0"/>
            </a:p>
          </p:txBody>
        </p:sp>
        <p:sp>
          <p:nvSpPr>
            <p:cNvPr id="54" name="テキスト ボックス 53"/>
            <p:cNvSpPr txBox="1"/>
            <p:nvPr/>
          </p:nvSpPr>
          <p:spPr>
            <a:xfrm>
              <a:off x="7507087" y="4323845"/>
              <a:ext cx="418704" cy="253916"/>
            </a:xfrm>
            <a:prstGeom prst="rect">
              <a:avLst/>
            </a:prstGeom>
            <a:noFill/>
          </p:spPr>
          <p:txBody>
            <a:bodyPr wrap="none" rtlCol="0">
              <a:spAutoFit/>
            </a:bodyPr>
            <a:lstStyle/>
            <a:p>
              <a:r>
                <a:rPr kumimoji="1" lang="en-US" altLang="ja-JP" sz="1050" dirty="0" smtClean="0"/>
                <a:t>95%</a:t>
              </a:r>
              <a:endParaRPr kumimoji="1" lang="ja-JP" altLang="en-US" sz="1050" dirty="0"/>
            </a:p>
          </p:txBody>
        </p:sp>
        <p:sp>
          <p:nvSpPr>
            <p:cNvPr id="55" name="テキスト ボックス 54"/>
            <p:cNvSpPr txBox="1"/>
            <p:nvPr/>
          </p:nvSpPr>
          <p:spPr>
            <a:xfrm>
              <a:off x="7507087" y="3067565"/>
              <a:ext cx="418704" cy="253916"/>
            </a:xfrm>
            <a:prstGeom prst="rect">
              <a:avLst/>
            </a:prstGeom>
            <a:noFill/>
          </p:spPr>
          <p:txBody>
            <a:bodyPr wrap="none" rtlCol="0">
              <a:spAutoFit/>
            </a:bodyPr>
            <a:lstStyle/>
            <a:p>
              <a:r>
                <a:rPr kumimoji="1" lang="en-US" altLang="ja-JP" sz="1050" dirty="0" smtClean="0"/>
                <a:t>90%</a:t>
              </a:r>
              <a:endParaRPr kumimoji="1" lang="ja-JP" altLang="en-US" sz="1050" dirty="0"/>
            </a:p>
          </p:txBody>
        </p:sp>
        <p:sp>
          <p:nvSpPr>
            <p:cNvPr id="56" name="テキスト ボックス 55"/>
            <p:cNvSpPr txBox="1"/>
            <p:nvPr/>
          </p:nvSpPr>
          <p:spPr>
            <a:xfrm>
              <a:off x="7507087" y="4072310"/>
              <a:ext cx="418704" cy="253916"/>
            </a:xfrm>
            <a:prstGeom prst="rect">
              <a:avLst/>
            </a:prstGeom>
            <a:noFill/>
          </p:spPr>
          <p:txBody>
            <a:bodyPr wrap="none" rtlCol="0">
              <a:spAutoFit/>
            </a:bodyPr>
            <a:lstStyle/>
            <a:p>
              <a:r>
                <a:rPr kumimoji="1" lang="en-US" altLang="ja-JP" sz="1050" dirty="0" smtClean="0"/>
                <a:t>90%</a:t>
              </a:r>
              <a:endParaRPr kumimoji="1" lang="ja-JP" altLang="en-US" sz="1050" dirty="0"/>
            </a:p>
          </p:txBody>
        </p:sp>
        <p:sp>
          <p:nvSpPr>
            <p:cNvPr id="57" name="テキスト ボックス 56"/>
            <p:cNvSpPr txBox="1"/>
            <p:nvPr/>
          </p:nvSpPr>
          <p:spPr>
            <a:xfrm>
              <a:off x="7507087" y="3321481"/>
              <a:ext cx="418704" cy="253916"/>
            </a:xfrm>
            <a:prstGeom prst="rect">
              <a:avLst/>
            </a:prstGeom>
            <a:noFill/>
          </p:spPr>
          <p:txBody>
            <a:bodyPr wrap="none" rtlCol="0">
              <a:spAutoFit/>
            </a:bodyPr>
            <a:lstStyle/>
            <a:p>
              <a:r>
                <a:rPr lang="en-US" altLang="ja-JP" sz="1050" dirty="0"/>
                <a:t>8</a:t>
              </a:r>
              <a:r>
                <a:rPr kumimoji="1" lang="en-US" altLang="ja-JP" sz="1050" dirty="0" smtClean="0"/>
                <a:t>0%</a:t>
              </a:r>
              <a:endParaRPr kumimoji="1" lang="ja-JP" altLang="en-US" sz="1050" dirty="0"/>
            </a:p>
          </p:txBody>
        </p:sp>
        <p:sp>
          <p:nvSpPr>
            <p:cNvPr id="58" name="テキスト ボックス 57"/>
            <p:cNvSpPr txBox="1"/>
            <p:nvPr/>
          </p:nvSpPr>
          <p:spPr>
            <a:xfrm>
              <a:off x="7507087" y="3823156"/>
              <a:ext cx="418704" cy="253916"/>
            </a:xfrm>
            <a:prstGeom prst="rect">
              <a:avLst/>
            </a:prstGeom>
            <a:noFill/>
          </p:spPr>
          <p:txBody>
            <a:bodyPr wrap="none" rtlCol="0">
              <a:spAutoFit/>
            </a:bodyPr>
            <a:lstStyle/>
            <a:p>
              <a:r>
                <a:rPr lang="en-US" altLang="ja-JP" sz="1050" dirty="0"/>
                <a:t>8</a:t>
              </a:r>
              <a:r>
                <a:rPr kumimoji="1" lang="en-US" altLang="ja-JP" sz="1050" dirty="0" smtClean="0"/>
                <a:t>0%</a:t>
              </a:r>
              <a:endParaRPr kumimoji="1" lang="ja-JP" altLang="en-US" sz="1050" dirty="0"/>
            </a:p>
          </p:txBody>
        </p:sp>
      </p:grpSp>
      <p:sp>
        <p:nvSpPr>
          <p:cNvPr id="21" name="テキスト ボックス 20"/>
          <p:cNvSpPr txBox="1"/>
          <p:nvPr/>
        </p:nvSpPr>
        <p:spPr>
          <a:xfrm>
            <a:off x="6591256" y="3720099"/>
            <a:ext cx="1806905" cy="369332"/>
          </a:xfrm>
          <a:prstGeom prst="rect">
            <a:avLst/>
          </a:prstGeom>
          <a:noFill/>
        </p:spPr>
        <p:txBody>
          <a:bodyPr wrap="none" rtlCol="0">
            <a:spAutoFit/>
          </a:bodyPr>
          <a:lstStyle/>
          <a:p>
            <a:r>
              <a:rPr kumimoji="1" lang="en-US" altLang="ja-JP" dirty="0" smtClean="0"/>
              <a:t>2010</a:t>
            </a:r>
            <a:r>
              <a:rPr kumimoji="1" lang="ja-JP" altLang="en-US" dirty="0" smtClean="0"/>
              <a:t>年の観測値</a:t>
            </a:r>
            <a:endParaRPr kumimoji="1" lang="ja-JP" altLang="en-US" dirty="0"/>
          </a:p>
        </p:txBody>
      </p:sp>
      <p:pic>
        <p:nvPicPr>
          <p:cNvPr id="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600" y="411195"/>
            <a:ext cx="2760000" cy="291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89502" y="426433"/>
            <a:ext cx="2727619" cy="28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31494" y="3336909"/>
            <a:ext cx="333333" cy="18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68144" y="426433"/>
            <a:ext cx="2761905" cy="2910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線コネクタ 5"/>
          <p:cNvCxnSpPr/>
          <p:nvPr/>
        </p:nvCxnSpPr>
        <p:spPr>
          <a:xfrm>
            <a:off x="77024" y="419904"/>
            <a:ext cx="8959472"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3079"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4600" y="3447264"/>
            <a:ext cx="2739048" cy="290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62835" y="3451740"/>
            <a:ext cx="2754286" cy="289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角丸四角形 14"/>
          <p:cNvSpPr/>
          <p:nvPr/>
        </p:nvSpPr>
        <p:spPr>
          <a:xfrm>
            <a:off x="2843648" y="3018045"/>
            <a:ext cx="3168352" cy="998398"/>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r>
              <a:rPr kumimoji="1" lang="ja-JP" altLang="en-US" dirty="0" smtClean="0"/>
              <a:t>高緯度で</a:t>
            </a:r>
            <a:r>
              <a:rPr kumimoji="1" lang="en-US" altLang="ja-JP" dirty="0" smtClean="0"/>
              <a:t>SST</a:t>
            </a:r>
            <a:r>
              <a:rPr kumimoji="1" lang="ja-JP" altLang="en-US" dirty="0" smtClean="0"/>
              <a:t>が</a:t>
            </a:r>
            <a:r>
              <a:rPr kumimoji="1" lang="ja-JP" altLang="en-US" dirty="0" smtClean="0"/>
              <a:t>高かったエリア</a:t>
            </a:r>
            <a:r>
              <a:rPr kumimoji="1" lang="ja-JP" altLang="en-US" dirty="0" smtClean="0"/>
              <a:t>にロスビー波の波源が</a:t>
            </a:r>
            <a:r>
              <a:rPr kumimoji="1" lang="ja-JP" altLang="en-US" dirty="0" smtClean="0"/>
              <a:t>存在</a:t>
            </a:r>
            <a:endParaRPr kumimoji="1" lang="ja-JP" altLang="en-US" dirty="0"/>
          </a:p>
        </p:txBody>
      </p:sp>
    </p:spTree>
    <p:extLst>
      <p:ext uri="{BB962C8B-B14F-4D97-AF65-F5344CB8AC3E}">
        <p14:creationId xmlns:p14="http://schemas.microsoft.com/office/powerpoint/2010/main" val="13694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2164" y="-20930"/>
            <a:ext cx="9141836" cy="440834"/>
          </a:xfrm>
          <a:prstGeom prst="rect">
            <a:avLst/>
          </a:prstGeom>
          <a:noFill/>
          <a:ln w="38100">
            <a:no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t>北極振動によってもたらされる</a:t>
            </a:r>
            <a:r>
              <a:rPr lang="en-US" altLang="ja-JP" sz="2400" dirty="0" smtClean="0"/>
              <a:t>SST</a:t>
            </a:r>
            <a:r>
              <a:rPr lang="ja-JP" altLang="en-US" sz="2400" dirty="0" smtClean="0"/>
              <a:t>パターン</a:t>
            </a:r>
            <a:endParaRPr lang="ja-JP" altLang="en-US" sz="2400" dirty="0"/>
          </a:p>
        </p:txBody>
      </p:sp>
      <p:cxnSp>
        <p:nvCxnSpPr>
          <p:cNvPr id="6" name="直線コネクタ 5"/>
          <p:cNvCxnSpPr/>
          <p:nvPr/>
        </p:nvCxnSpPr>
        <p:spPr>
          <a:xfrm>
            <a:off x="77024" y="419904"/>
            <a:ext cx="8959472" cy="0"/>
          </a:xfrm>
          <a:prstGeom prst="line">
            <a:avLst/>
          </a:prstGeom>
          <a:ln w="381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12"/>
          <p:cNvSpPr>
            <a:spLocks noGrp="1"/>
          </p:cNvSpPr>
          <p:nvPr>
            <p:ph type="sldNum" sz="quarter" idx="12"/>
          </p:nvPr>
        </p:nvSpPr>
        <p:spPr/>
        <p:txBody>
          <a:bodyPr/>
          <a:lstStyle/>
          <a:p>
            <a:fld id="{EFB08A97-F233-4718-8760-F0954C99C72E}" type="slidenum">
              <a:rPr kumimoji="1" lang="ja-JP" altLang="en-US" smtClean="0"/>
              <a:t>12</a:t>
            </a:fld>
            <a:endParaRPr kumimoji="1" lang="ja-JP" altLang="en-US"/>
          </a:p>
        </p:txBody>
      </p:sp>
      <p:pic>
        <p:nvPicPr>
          <p:cNvPr id="1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1453" y="1824359"/>
            <a:ext cx="3772082" cy="3248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824359"/>
            <a:ext cx="3778317" cy="326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直線コネクタ 16"/>
          <p:cNvCxnSpPr/>
          <p:nvPr/>
        </p:nvCxnSpPr>
        <p:spPr>
          <a:xfrm>
            <a:off x="77024" y="419904"/>
            <a:ext cx="8959472" cy="0"/>
          </a:xfrm>
          <a:prstGeom prst="line">
            <a:avLst/>
          </a:prstGeom>
          <a:ln w="381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スライド番号プレースホルダー 12"/>
          <p:cNvSpPr txBox="1">
            <a:spLocks/>
          </p:cNvSpPr>
          <p:nvPr/>
        </p:nvSpPr>
        <p:spPr>
          <a:xfrm>
            <a:off x="7010400" y="6492835"/>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FB08A97-F233-4718-8760-F0954C99C72E}" type="slidenum">
              <a:rPr lang="ja-JP" altLang="en-US" smtClean="0"/>
              <a:pPr/>
              <a:t>12</a:t>
            </a:fld>
            <a:endParaRPr lang="ja-JP" altLang="en-US"/>
          </a:p>
        </p:txBody>
      </p:sp>
      <p:sp>
        <p:nvSpPr>
          <p:cNvPr id="46" name="正方形/長方形 45"/>
          <p:cNvSpPr/>
          <p:nvPr/>
        </p:nvSpPr>
        <p:spPr>
          <a:xfrm>
            <a:off x="1475656" y="1585966"/>
            <a:ext cx="1235527" cy="1868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t>2010</a:t>
            </a:r>
            <a:r>
              <a:rPr kumimoji="1" lang="ja-JP" altLang="en-US" dirty="0" smtClean="0"/>
              <a:t>年</a:t>
            </a:r>
            <a:r>
              <a:rPr kumimoji="1" lang="en-US" altLang="ja-JP" dirty="0" smtClean="0"/>
              <a:t>7</a:t>
            </a:r>
            <a:r>
              <a:rPr kumimoji="1" lang="ja-JP" altLang="en-US" dirty="0" smtClean="0"/>
              <a:t>月</a:t>
            </a:r>
            <a:endParaRPr kumimoji="1" lang="ja-JP" altLang="en-US" dirty="0"/>
          </a:p>
        </p:txBody>
      </p:sp>
      <p:sp>
        <p:nvSpPr>
          <p:cNvPr id="47" name="正方形/長方形 46"/>
          <p:cNvSpPr/>
          <p:nvPr/>
        </p:nvSpPr>
        <p:spPr>
          <a:xfrm>
            <a:off x="6732240" y="1585966"/>
            <a:ext cx="1235527" cy="1868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t>2010</a:t>
            </a:r>
            <a:r>
              <a:rPr kumimoji="1" lang="ja-JP" altLang="en-US" dirty="0" smtClean="0"/>
              <a:t>年</a:t>
            </a:r>
            <a:r>
              <a:rPr kumimoji="1" lang="en-US" altLang="ja-JP" dirty="0" smtClean="0"/>
              <a:t>8</a:t>
            </a:r>
            <a:r>
              <a:rPr kumimoji="1" lang="ja-JP" altLang="en-US" dirty="0" smtClean="0"/>
              <a:t>月</a:t>
            </a:r>
            <a:endParaRPr kumimoji="1" lang="ja-JP" altLang="en-US" dirty="0"/>
          </a:p>
        </p:txBody>
      </p:sp>
      <p:sp>
        <p:nvSpPr>
          <p:cNvPr id="3" name="円/楕円 2"/>
          <p:cNvSpPr/>
          <p:nvPr/>
        </p:nvSpPr>
        <p:spPr>
          <a:xfrm>
            <a:off x="214059" y="2120976"/>
            <a:ext cx="3312368" cy="108012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6240117" y="2095258"/>
            <a:ext cx="2398878" cy="108012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角丸四角形 1"/>
          <p:cNvSpPr/>
          <p:nvPr/>
        </p:nvSpPr>
        <p:spPr>
          <a:xfrm>
            <a:off x="2193003" y="5229200"/>
            <a:ext cx="4752528" cy="687571"/>
          </a:xfrm>
          <a:prstGeom prst="round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sz="2000" dirty="0" smtClean="0"/>
              <a:t>低緯度より高緯度</a:t>
            </a:r>
            <a:r>
              <a:rPr lang="ja-JP" altLang="en-US" sz="2000" dirty="0" smtClean="0"/>
              <a:t>の方が温度が高い</a:t>
            </a:r>
            <a:endParaRPr kumimoji="1" lang="ja-JP" altLang="en-US" sz="2000" dirty="0"/>
          </a:p>
        </p:txBody>
      </p:sp>
    </p:spTree>
    <p:extLst>
      <p:ext uri="{BB962C8B-B14F-4D97-AF65-F5344CB8AC3E}">
        <p14:creationId xmlns:p14="http://schemas.microsoft.com/office/powerpoint/2010/main" val="3620656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downRight)">
                                      <p:cBhvr>
                                        <p:cTn id="7" dur="500"/>
                                        <p:tgtEl>
                                          <p:spTgt spid="20"/>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Right)">
                                      <p:cBhvr>
                                        <p:cTn id="10" dur="500"/>
                                        <p:tgtEl>
                                          <p:spTgt spid="3"/>
                                        </p:tgtEl>
                                      </p:cBhvr>
                                    </p:animEffect>
                                  </p:childTnLst>
                                </p:cTn>
                              </p:par>
                            </p:childTnLst>
                          </p:cTn>
                        </p:par>
                        <p:par>
                          <p:cTn id="11" fill="hold">
                            <p:stCondLst>
                              <p:cond delay="500"/>
                            </p:stCondLst>
                            <p:childTnLst>
                              <p:par>
                                <p:cTn id="12" presetID="18" presetClass="entr" presetSubtype="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strips(downRigh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2164" y="-20930"/>
            <a:ext cx="9141836" cy="440834"/>
          </a:xfrm>
          <a:prstGeom prst="rect">
            <a:avLst/>
          </a:prstGeom>
          <a:noFill/>
          <a:ln w="38100">
            <a:no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t>北極振動によってもたらされる</a:t>
            </a:r>
            <a:r>
              <a:rPr lang="en-US" altLang="ja-JP" sz="2400" dirty="0" smtClean="0"/>
              <a:t>SST</a:t>
            </a:r>
            <a:r>
              <a:rPr lang="ja-JP" altLang="en-US" sz="2400" dirty="0" smtClean="0"/>
              <a:t>パターン</a:t>
            </a:r>
            <a:endParaRPr lang="ja-JP" altLang="en-US" sz="2400" dirty="0"/>
          </a:p>
        </p:txBody>
      </p:sp>
      <p:cxnSp>
        <p:nvCxnSpPr>
          <p:cNvPr id="6" name="直線コネクタ 5"/>
          <p:cNvCxnSpPr/>
          <p:nvPr/>
        </p:nvCxnSpPr>
        <p:spPr>
          <a:xfrm>
            <a:off x="77024" y="419904"/>
            <a:ext cx="8959472" cy="0"/>
          </a:xfrm>
          <a:prstGeom prst="line">
            <a:avLst/>
          </a:prstGeom>
          <a:ln w="381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12"/>
          <p:cNvSpPr>
            <a:spLocks noGrp="1"/>
          </p:cNvSpPr>
          <p:nvPr>
            <p:ph type="sldNum" sz="quarter" idx="12"/>
          </p:nvPr>
        </p:nvSpPr>
        <p:spPr/>
        <p:txBody>
          <a:bodyPr/>
          <a:lstStyle/>
          <a:p>
            <a:fld id="{EFB08A97-F233-4718-8760-F0954C99C72E}" type="slidenum">
              <a:rPr kumimoji="1" lang="ja-JP" altLang="en-US" smtClean="0"/>
              <a:t>13</a:t>
            </a:fld>
            <a:endParaRPr kumimoji="1" lang="ja-JP" altLang="en-US"/>
          </a:p>
        </p:txBody>
      </p:sp>
      <p:cxnSp>
        <p:nvCxnSpPr>
          <p:cNvPr id="17" name="直線コネクタ 16"/>
          <p:cNvCxnSpPr/>
          <p:nvPr/>
        </p:nvCxnSpPr>
        <p:spPr>
          <a:xfrm>
            <a:off x="77024" y="419904"/>
            <a:ext cx="8959472" cy="0"/>
          </a:xfrm>
          <a:prstGeom prst="line">
            <a:avLst/>
          </a:prstGeom>
          <a:ln w="381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スライド番号プレースホルダー 12"/>
          <p:cNvSpPr txBox="1">
            <a:spLocks/>
          </p:cNvSpPr>
          <p:nvPr/>
        </p:nvSpPr>
        <p:spPr>
          <a:xfrm>
            <a:off x="7010400" y="6492835"/>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FB08A97-F233-4718-8760-F0954C99C72E}" type="slidenum">
              <a:rPr lang="ja-JP" altLang="en-US" smtClean="0"/>
              <a:pPr/>
              <a:t>13</a:t>
            </a:fld>
            <a:endParaRPr lang="ja-JP" altLang="en-US"/>
          </a:p>
        </p:txBody>
      </p:sp>
      <p:grpSp>
        <p:nvGrpSpPr>
          <p:cNvPr id="118" name="グループ化 117"/>
          <p:cNvGrpSpPr/>
          <p:nvPr/>
        </p:nvGrpSpPr>
        <p:grpSpPr>
          <a:xfrm>
            <a:off x="161778" y="980728"/>
            <a:ext cx="4660219" cy="579542"/>
            <a:chOff x="166928" y="1680167"/>
            <a:chExt cx="5917240" cy="579542"/>
          </a:xfrm>
        </p:grpSpPr>
        <p:sp>
          <p:nvSpPr>
            <p:cNvPr id="119" name="正方形/長方形 118"/>
            <p:cNvSpPr/>
            <p:nvPr/>
          </p:nvSpPr>
          <p:spPr>
            <a:xfrm>
              <a:off x="166928" y="1680167"/>
              <a:ext cx="746895" cy="576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t>北極振動</a:t>
              </a:r>
              <a:endParaRPr kumimoji="1" lang="ja-JP" altLang="en-US" sz="1200" dirty="0"/>
            </a:p>
          </p:txBody>
        </p:sp>
        <p:sp>
          <p:nvSpPr>
            <p:cNvPr id="120" name="正方形/長方形 119"/>
            <p:cNvSpPr/>
            <p:nvPr/>
          </p:nvSpPr>
          <p:spPr>
            <a:xfrm>
              <a:off x="913822" y="1683646"/>
              <a:ext cx="432048" cy="5760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1</a:t>
              </a:r>
              <a:r>
                <a:rPr kumimoji="1" lang="ja-JP" altLang="en-US" sz="1200" dirty="0" smtClean="0"/>
                <a:t>月</a:t>
              </a:r>
              <a:endParaRPr kumimoji="1" lang="ja-JP" altLang="en-US" sz="1200" dirty="0"/>
            </a:p>
          </p:txBody>
        </p:sp>
        <p:sp>
          <p:nvSpPr>
            <p:cNvPr id="121" name="正方形/長方形 120"/>
            <p:cNvSpPr/>
            <p:nvPr/>
          </p:nvSpPr>
          <p:spPr>
            <a:xfrm>
              <a:off x="1345870" y="1683645"/>
              <a:ext cx="432048" cy="5760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2</a:t>
              </a:r>
              <a:r>
                <a:rPr kumimoji="1" lang="ja-JP" altLang="en-US" sz="1200" dirty="0" smtClean="0"/>
                <a:t>月</a:t>
              </a:r>
              <a:endParaRPr kumimoji="1" lang="ja-JP" altLang="en-US" sz="1200" dirty="0"/>
            </a:p>
          </p:txBody>
        </p:sp>
        <p:sp>
          <p:nvSpPr>
            <p:cNvPr id="122" name="正方形/長方形 121"/>
            <p:cNvSpPr/>
            <p:nvPr/>
          </p:nvSpPr>
          <p:spPr>
            <a:xfrm>
              <a:off x="1777918" y="1683646"/>
              <a:ext cx="432048" cy="5760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t>3</a:t>
              </a:r>
              <a:r>
                <a:rPr lang="ja-JP" altLang="en-US" sz="1200" dirty="0" smtClean="0"/>
                <a:t>月</a:t>
              </a:r>
              <a:endParaRPr kumimoji="1" lang="ja-JP" altLang="en-US" sz="1200" dirty="0"/>
            </a:p>
          </p:txBody>
        </p:sp>
        <p:sp>
          <p:nvSpPr>
            <p:cNvPr id="123" name="正方形/長方形 122"/>
            <p:cNvSpPr/>
            <p:nvPr/>
          </p:nvSpPr>
          <p:spPr>
            <a:xfrm>
              <a:off x="2210207" y="1680167"/>
              <a:ext cx="432048" cy="5760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4</a:t>
              </a:r>
              <a:r>
                <a:rPr kumimoji="1" lang="ja-JP" altLang="en-US" sz="1200" dirty="0" smtClean="0"/>
                <a:t>月</a:t>
              </a:r>
              <a:endParaRPr kumimoji="1" lang="ja-JP" altLang="en-US" sz="1200" dirty="0"/>
            </a:p>
          </p:txBody>
        </p:sp>
        <p:sp>
          <p:nvSpPr>
            <p:cNvPr id="124" name="正方形/長方形 123"/>
            <p:cNvSpPr/>
            <p:nvPr/>
          </p:nvSpPr>
          <p:spPr>
            <a:xfrm>
              <a:off x="3074303" y="1683646"/>
              <a:ext cx="432048" cy="5760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6</a:t>
              </a:r>
              <a:r>
                <a:rPr kumimoji="1" lang="ja-JP" altLang="en-US" sz="1200" dirty="0" smtClean="0"/>
                <a:t>月</a:t>
              </a:r>
              <a:endParaRPr kumimoji="1" lang="ja-JP" altLang="en-US" sz="1200" dirty="0"/>
            </a:p>
          </p:txBody>
        </p:sp>
        <p:sp>
          <p:nvSpPr>
            <p:cNvPr id="125" name="正方形/長方形 124"/>
            <p:cNvSpPr/>
            <p:nvPr/>
          </p:nvSpPr>
          <p:spPr>
            <a:xfrm>
              <a:off x="2642255" y="1680168"/>
              <a:ext cx="432048" cy="5760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5</a:t>
              </a:r>
              <a:r>
                <a:rPr kumimoji="1" lang="ja-JP" altLang="en-US" sz="1200" dirty="0" smtClean="0"/>
                <a:t>月</a:t>
              </a:r>
              <a:endParaRPr kumimoji="1" lang="ja-JP" altLang="en-US" sz="1200" dirty="0"/>
            </a:p>
          </p:txBody>
        </p:sp>
        <p:sp>
          <p:nvSpPr>
            <p:cNvPr id="126" name="正方形/長方形 125"/>
            <p:cNvSpPr/>
            <p:nvPr/>
          </p:nvSpPr>
          <p:spPr>
            <a:xfrm>
              <a:off x="3506351" y="1680169"/>
              <a:ext cx="432048" cy="5760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t>7</a:t>
              </a:r>
              <a:r>
                <a:rPr kumimoji="1" lang="ja-JP" altLang="en-US" sz="1200" dirty="0" smtClean="0"/>
                <a:t>月</a:t>
              </a:r>
              <a:endParaRPr kumimoji="1" lang="ja-JP" altLang="en-US" sz="1200" dirty="0"/>
            </a:p>
          </p:txBody>
        </p:sp>
        <p:sp>
          <p:nvSpPr>
            <p:cNvPr id="127" name="正方形/長方形 126"/>
            <p:cNvSpPr/>
            <p:nvPr/>
          </p:nvSpPr>
          <p:spPr>
            <a:xfrm>
              <a:off x="3938399" y="1681298"/>
              <a:ext cx="432048" cy="5760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8</a:t>
              </a:r>
              <a:r>
                <a:rPr kumimoji="1" lang="ja-JP" altLang="en-US" sz="1200" dirty="0" smtClean="0"/>
                <a:t>月</a:t>
              </a:r>
              <a:endParaRPr kumimoji="1" lang="ja-JP" altLang="en-US" sz="1200" dirty="0"/>
            </a:p>
          </p:txBody>
        </p:sp>
        <p:sp>
          <p:nvSpPr>
            <p:cNvPr id="128" name="正方形/長方形 127"/>
            <p:cNvSpPr/>
            <p:nvPr/>
          </p:nvSpPr>
          <p:spPr>
            <a:xfrm>
              <a:off x="4355976" y="1681298"/>
              <a:ext cx="432048" cy="5760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t>9</a:t>
              </a:r>
              <a:r>
                <a:rPr kumimoji="1" lang="ja-JP" altLang="en-US" sz="1200" dirty="0" smtClean="0"/>
                <a:t>月</a:t>
              </a:r>
              <a:endParaRPr kumimoji="1" lang="ja-JP" altLang="en-US" sz="1200" dirty="0"/>
            </a:p>
          </p:txBody>
        </p:sp>
        <p:sp>
          <p:nvSpPr>
            <p:cNvPr id="129" name="正方形/長方形 128"/>
            <p:cNvSpPr/>
            <p:nvPr/>
          </p:nvSpPr>
          <p:spPr>
            <a:xfrm>
              <a:off x="4788024" y="1680170"/>
              <a:ext cx="432048" cy="5760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10</a:t>
              </a:r>
              <a:r>
                <a:rPr kumimoji="1" lang="ja-JP" altLang="en-US" sz="1200" dirty="0" smtClean="0"/>
                <a:t>月</a:t>
              </a:r>
              <a:endParaRPr kumimoji="1" lang="ja-JP" altLang="en-US" sz="1200" dirty="0"/>
            </a:p>
          </p:txBody>
        </p:sp>
        <p:sp>
          <p:nvSpPr>
            <p:cNvPr id="130" name="正方形/長方形 129"/>
            <p:cNvSpPr/>
            <p:nvPr/>
          </p:nvSpPr>
          <p:spPr>
            <a:xfrm>
              <a:off x="5220072" y="1680171"/>
              <a:ext cx="432048" cy="5760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11</a:t>
              </a:r>
              <a:r>
                <a:rPr kumimoji="1" lang="ja-JP" altLang="en-US" sz="1200" dirty="0" smtClean="0"/>
                <a:t>月</a:t>
              </a:r>
              <a:endParaRPr kumimoji="1" lang="ja-JP" altLang="en-US" sz="1200" dirty="0"/>
            </a:p>
          </p:txBody>
        </p:sp>
        <p:sp>
          <p:nvSpPr>
            <p:cNvPr id="131" name="正方形/長方形 130"/>
            <p:cNvSpPr/>
            <p:nvPr/>
          </p:nvSpPr>
          <p:spPr>
            <a:xfrm>
              <a:off x="5652120" y="1680172"/>
              <a:ext cx="432048" cy="5760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12</a:t>
              </a:r>
              <a:r>
                <a:rPr kumimoji="1" lang="ja-JP" altLang="en-US" sz="1200" dirty="0" smtClean="0"/>
                <a:t>月</a:t>
              </a:r>
              <a:endParaRPr kumimoji="1" lang="ja-JP" altLang="en-US" sz="1200" dirty="0"/>
            </a:p>
          </p:txBody>
        </p:sp>
      </p:grpSp>
      <p:grpSp>
        <p:nvGrpSpPr>
          <p:cNvPr id="132" name="グループ化 131"/>
          <p:cNvGrpSpPr/>
          <p:nvPr/>
        </p:nvGrpSpPr>
        <p:grpSpPr>
          <a:xfrm>
            <a:off x="155129" y="1852676"/>
            <a:ext cx="8726621" cy="579543"/>
            <a:chOff x="86050" y="1488261"/>
            <a:chExt cx="10031026" cy="579543"/>
          </a:xfrm>
        </p:grpSpPr>
        <p:grpSp>
          <p:nvGrpSpPr>
            <p:cNvPr id="133" name="グループ化 132"/>
            <p:cNvGrpSpPr/>
            <p:nvPr/>
          </p:nvGrpSpPr>
          <p:grpSpPr>
            <a:xfrm>
              <a:off x="86050" y="1488262"/>
              <a:ext cx="5356801" cy="579542"/>
              <a:chOff x="166928" y="1680167"/>
              <a:chExt cx="5917240" cy="579542"/>
            </a:xfrm>
          </p:grpSpPr>
          <p:sp>
            <p:nvSpPr>
              <p:cNvPr id="146" name="正方形/長方形 145"/>
              <p:cNvSpPr/>
              <p:nvPr/>
            </p:nvSpPr>
            <p:spPr>
              <a:xfrm>
                <a:off x="166928" y="1680167"/>
                <a:ext cx="746893" cy="5760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ja-JP" sz="1200" dirty="0" smtClean="0"/>
                  <a:t>SST</a:t>
                </a:r>
                <a:endParaRPr kumimoji="1" lang="ja-JP" altLang="en-US" sz="1200" dirty="0"/>
              </a:p>
            </p:txBody>
          </p:sp>
          <p:sp>
            <p:nvSpPr>
              <p:cNvPr id="147" name="正方形/長方形 146"/>
              <p:cNvSpPr/>
              <p:nvPr/>
            </p:nvSpPr>
            <p:spPr>
              <a:xfrm>
                <a:off x="913822" y="1683646"/>
                <a:ext cx="432048" cy="5760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1</a:t>
                </a:r>
                <a:r>
                  <a:rPr kumimoji="1" lang="ja-JP" altLang="en-US" sz="1200" dirty="0" smtClean="0"/>
                  <a:t>月</a:t>
                </a:r>
                <a:endParaRPr kumimoji="1" lang="ja-JP" altLang="en-US" sz="1200" dirty="0"/>
              </a:p>
            </p:txBody>
          </p:sp>
          <p:sp>
            <p:nvSpPr>
              <p:cNvPr id="148" name="正方形/長方形 147"/>
              <p:cNvSpPr/>
              <p:nvPr/>
            </p:nvSpPr>
            <p:spPr>
              <a:xfrm>
                <a:off x="1345870" y="1683645"/>
                <a:ext cx="432048" cy="5760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2</a:t>
                </a:r>
                <a:r>
                  <a:rPr kumimoji="1" lang="ja-JP" altLang="en-US" sz="1200" dirty="0" smtClean="0"/>
                  <a:t>月</a:t>
                </a:r>
                <a:endParaRPr kumimoji="1" lang="ja-JP" altLang="en-US" sz="1200" dirty="0"/>
              </a:p>
            </p:txBody>
          </p:sp>
          <p:sp>
            <p:nvSpPr>
              <p:cNvPr id="149" name="正方形/長方形 148"/>
              <p:cNvSpPr/>
              <p:nvPr/>
            </p:nvSpPr>
            <p:spPr>
              <a:xfrm>
                <a:off x="1777918" y="1683646"/>
                <a:ext cx="432048" cy="5760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t>3</a:t>
                </a:r>
                <a:r>
                  <a:rPr lang="ja-JP" altLang="en-US" sz="1200" dirty="0" smtClean="0"/>
                  <a:t>月</a:t>
                </a:r>
                <a:endParaRPr kumimoji="1" lang="ja-JP" altLang="en-US" sz="1200" dirty="0"/>
              </a:p>
            </p:txBody>
          </p:sp>
          <p:sp>
            <p:nvSpPr>
              <p:cNvPr id="150" name="正方形/長方形 149"/>
              <p:cNvSpPr/>
              <p:nvPr/>
            </p:nvSpPr>
            <p:spPr>
              <a:xfrm>
                <a:off x="2210207" y="1680167"/>
                <a:ext cx="432048" cy="5760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4</a:t>
                </a:r>
                <a:r>
                  <a:rPr kumimoji="1" lang="ja-JP" altLang="en-US" sz="1200" dirty="0" smtClean="0"/>
                  <a:t>月</a:t>
                </a:r>
                <a:endParaRPr kumimoji="1" lang="ja-JP" altLang="en-US" sz="1200" dirty="0"/>
              </a:p>
            </p:txBody>
          </p:sp>
          <p:sp>
            <p:nvSpPr>
              <p:cNvPr id="151" name="正方形/長方形 150"/>
              <p:cNvSpPr/>
              <p:nvPr/>
            </p:nvSpPr>
            <p:spPr>
              <a:xfrm>
                <a:off x="3074303" y="1683646"/>
                <a:ext cx="432048" cy="5760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6</a:t>
                </a:r>
                <a:r>
                  <a:rPr kumimoji="1" lang="ja-JP" altLang="en-US" sz="1200" dirty="0" smtClean="0"/>
                  <a:t>月</a:t>
                </a:r>
                <a:endParaRPr kumimoji="1" lang="ja-JP" altLang="en-US" sz="1200" dirty="0"/>
              </a:p>
            </p:txBody>
          </p:sp>
          <p:sp>
            <p:nvSpPr>
              <p:cNvPr id="152" name="正方形/長方形 151"/>
              <p:cNvSpPr/>
              <p:nvPr/>
            </p:nvSpPr>
            <p:spPr>
              <a:xfrm>
                <a:off x="2642255" y="1680168"/>
                <a:ext cx="432048" cy="5760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5</a:t>
                </a:r>
                <a:r>
                  <a:rPr kumimoji="1" lang="ja-JP" altLang="en-US" sz="1200" dirty="0" smtClean="0"/>
                  <a:t>月</a:t>
                </a:r>
                <a:endParaRPr kumimoji="1" lang="ja-JP" altLang="en-US" sz="1200" dirty="0"/>
              </a:p>
            </p:txBody>
          </p:sp>
          <p:sp>
            <p:nvSpPr>
              <p:cNvPr id="153" name="正方形/長方形 152"/>
              <p:cNvSpPr/>
              <p:nvPr/>
            </p:nvSpPr>
            <p:spPr>
              <a:xfrm>
                <a:off x="3506351" y="1680169"/>
                <a:ext cx="432048" cy="5760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t>7</a:t>
                </a:r>
                <a:r>
                  <a:rPr kumimoji="1" lang="ja-JP" altLang="en-US" sz="1200" dirty="0" smtClean="0"/>
                  <a:t>月</a:t>
                </a:r>
                <a:endParaRPr kumimoji="1" lang="ja-JP" altLang="en-US" sz="1200" dirty="0"/>
              </a:p>
            </p:txBody>
          </p:sp>
          <p:sp>
            <p:nvSpPr>
              <p:cNvPr id="154" name="正方形/長方形 153"/>
              <p:cNvSpPr/>
              <p:nvPr/>
            </p:nvSpPr>
            <p:spPr>
              <a:xfrm>
                <a:off x="3938399" y="1681298"/>
                <a:ext cx="432048" cy="5760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8</a:t>
                </a:r>
                <a:r>
                  <a:rPr kumimoji="1" lang="ja-JP" altLang="en-US" sz="1200" dirty="0" smtClean="0"/>
                  <a:t>月</a:t>
                </a:r>
                <a:endParaRPr kumimoji="1" lang="ja-JP" altLang="en-US" sz="1200" dirty="0"/>
              </a:p>
            </p:txBody>
          </p:sp>
          <p:sp>
            <p:nvSpPr>
              <p:cNvPr id="155" name="正方形/長方形 154"/>
              <p:cNvSpPr/>
              <p:nvPr/>
            </p:nvSpPr>
            <p:spPr>
              <a:xfrm>
                <a:off x="4355976" y="1681298"/>
                <a:ext cx="432048" cy="5760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t>9</a:t>
                </a:r>
                <a:r>
                  <a:rPr kumimoji="1" lang="ja-JP" altLang="en-US" sz="1200" dirty="0" smtClean="0"/>
                  <a:t>月</a:t>
                </a:r>
                <a:endParaRPr kumimoji="1" lang="ja-JP" altLang="en-US" sz="1200" dirty="0"/>
              </a:p>
            </p:txBody>
          </p:sp>
          <p:sp>
            <p:nvSpPr>
              <p:cNvPr id="156" name="正方形/長方形 155"/>
              <p:cNvSpPr/>
              <p:nvPr/>
            </p:nvSpPr>
            <p:spPr>
              <a:xfrm>
                <a:off x="4788024" y="1680170"/>
                <a:ext cx="432048" cy="5760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10</a:t>
                </a:r>
                <a:r>
                  <a:rPr kumimoji="1" lang="ja-JP" altLang="en-US" sz="1200" dirty="0" smtClean="0"/>
                  <a:t>月</a:t>
                </a:r>
                <a:endParaRPr kumimoji="1" lang="ja-JP" altLang="en-US" sz="1200" dirty="0"/>
              </a:p>
            </p:txBody>
          </p:sp>
          <p:sp>
            <p:nvSpPr>
              <p:cNvPr id="157" name="正方形/長方形 156"/>
              <p:cNvSpPr/>
              <p:nvPr/>
            </p:nvSpPr>
            <p:spPr>
              <a:xfrm>
                <a:off x="5220072" y="1680171"/>
                <a:ext cx="432048" cy="5760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11</a:t>
                </a:r>
                <a:r>
                  <a:rPr kumimoji="1" lang="ja-JP" altLang="en-US" sz="1200" dirty="0" smtClean="0"/>
                  <a:t>月</a:t>
                </a:r>
                <a:endParaRPr kumimoji="1" lang="ja-JP" altLang="en-US" sz="1200" dirty="0"/>
              </a:p>
            </p:txBody>
          </p:sp>
          <p:sp>
            <p:nvSpPr>
              <p:cNvPr id="158" name="正方形/長方形 157"/>
              <p:cNvSpPr/>
              <p:nvPr/>
            </p:nvSpPr>
            <p:spPr>
              <a:xfrm>
                <a:off x="5652120" y="1680172"/>
                <a:ext cx="432048" cy="57606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12</a:t>
                </a:r>
                <a:r>
                  <a:rPr kumimoji="1" lang="ja-JP" altLang="en-US" sz="1200" dirty="0" smtClean="0"/>
                  <a:t>月</a:t>
                </a:r>
                <a:endParaRPr kumimoji="1" lang="ja-JP" altLang="en-US" sz="1200" dirty="0"/>
              </a:p>
            </p:txBody>
          </p:sp>
        </p:grpSp>
        <p:sp>
          <p:nvSpPr>
            <p:cNvPr id="134" name="正方形/長方形 133"/>
            <p:cNvSpPr/>
            <p:nvPr/>
          </p:nvSpPr>
          <p:spPr>
            <a:xfrm>
              <a:off x="5436428" y="1491740"/>
              <a:ext cx="391127" cy="576063"/>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1</a:t>
              </a:r>
              <a:r>
                <a:rPr kumimoji="1" lang="ja-JP" altLang="en-US" sz="1200" dirty="0" smtClean="0"/>
                <a:t>月</a:t>
              </a:r>
              <a:endParaRPr kumimoji="1" lang="ja-JP" altLang="en-US" sz="1200" dirty="0"/>
            </a:p>
          </p:txBody>
        </p:sp>
        <p:sp>
          <p:nvSpPr>
            <p:cNvPr id="135" name="正方形/長方形 134"/>
            <p:cNvSpPr/>
            <p:nvPr/>
          </p:nvSpPr>
          <p:spPr>
            <a:xfrm>
              <a:off x="5827556" y="1491739"/>
              <a:ext cx="391127" cy="576063"/>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2</a:t>
              </a:r>
              <a:r>
                <a:rPr kumimoji="1" lang="ja-JP" altLang="en-US" sz="1200" dirty="0" smtClean="0"/>
                <a:t>月</a:t>
              </a:r>
              <a:endParaRPr kumimoji="1" lang="ja-JP" altLang="en-US" sz="1200" dirty="0"/>
            </a:p>
          </p:txBody>
        </p:sp>
        <p:sp>
          <p:nvSpPr>
            <p:cNvPr id="136" name="正方形/長方形 135"/>
            <p:cNvSpPr/>
            <p:nvPr/>
          </p:nvSpPr>
          <p:spPr>
            <a:xfrm>
              <a:off x="6218683" y="1491740"/>
              <a:ext cx="391127" cy="576063"/>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smtClean="0"/>
                <a:t>3</a:t>
              </a:r>
              <a:r>
                <a:rPr lang="ja-JP" altLang="en-US" sz="1200" dirty="0" smtClean="0"/>
                <a:t>月</a:t>
              </a:r>
              <a:endParaRPr kumimoji="1" lang="ja-JP" altLang="en-US" sz="1200" dirty="0"/>
            </a:p>
          </p:txBody>
        </p:sp>
        <p:sp>
          <p:nvSpPr>
            <p:cNvPr id="137" name="正方形/長方形 136"/>
            <p:cNvSpPr/>
            <p:nvPr/>
          </p:nvSpPr>
          <p:spPr>
            <a:xfrm>
              <a:off x="6610029" y="1488261"/>
              <a:ext cx="391127" cy="576063"/>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4</a:t>
              </a:r>
              <a:r>
                <a:rPr kumimoji="1" lang="ja-JP" altLang="en-US" sz="1200" dirty="0" smtClean="0"/>
                <a:t>月</a:t>
              </a:r>
              <a:endParaRPr kumimoji="1" lang="ja-JP" altLang="en-US" sz="1200" dirty="0"/>
            </a:p>
          </p:txBody>
        </p:sp>
        <p:sp>
          <p:nvSpPr>
            <p:cNvPr id="138" name="正方形/長方形 137"/>
            <p:cNvSpPr/>
            <p:nvPr/>
          </p:nvSpPr>
          <p:spPr>
            <a:xfrm>
              <a:off x="7392284" y="1491740"/>
              <a:ext cx="391127" cy="576063"/>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6</a:t>
              </a:r>
              <a:r>
                <a:rPr kumimoji="1" lang="ja-JP" altLang="en-US" sz="1200" dirty="0" smtClean="0"/>
                <a:t>月</a:t>
              </a:r>
              <a:endParaRPr kumimoji="1" lang="ja-JP" altLang="en-US" sz="1200" dirty="0"/>
            </a:p>
          </p:txBody>
        </p:sp>
        <p:sp>
          <p:nvSpPr>
            <p:cNvPr id="139" name="正方形/長方形 138"/>
            <p:cNvSpPr/>
            <p:nvPr/>
          </p:nvSpPr>
          <p:spPr>
            <a:xfrm>
              <a:off x="7001156" y="1488262"/>
              <a:ext cx="391127" cy="576063"/>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5</a:t>
              </a:r>
              <a:r>
                <a:rPr kumimoji="1" lang="ja-JP" altLang="en-US" sz="1200" dirty="0" smtClean="0"/>
                <a:t>月</a:t>
              </a:r>
              <a:endParaRPr kumimoji="1" lang="ja-JP" altLang="en-US" sz="1200" dirty="0"/>
            </a:p>
          </p:txBody>
        </p:sp>
        <p:sp>
          <p:nvSpPr>
            <p:cNvPr id="140" name="正方形/長方形 139"/>
            <p:cNvSpPr/>
            <p:nvPr/>
          </p:nvSpPr>
          <p:spPr>
            <a:xfrm>
              <a:off x="7783411" y="1488263"/>
              <a:ext cx="391127" cy="576063"/>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t>7</a:t>
              </a:r>
              <a:r>
                <a:rPr kumimoji="1" lang="ja-JP" altLang="en-US" sz="1200" dirty="0" smtClean="0"/>
                <a:t>月</a:t>
              </a:r>
              <a:endParaRPr kumimoji="1" lang="ja-JP" altLang="en-US" sz="1200" dirty="0"/>
            </a:p>
          </p:txBody>
        </p:sp>
        <p:sp>
          <p:nvSpPr>
            <p:cNvPr id="141" name="正方形/長方形 140"/>
            <p:cNvSpPr/>
            <p:nvPr/>
          </p:nvSpPr>
          <p:spPr>
            <a:xfrm>
              <a:off x="8174539" y="1489392"/>
              <a:ext cx="391127" cy="576063"/>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8</a:t>
              </a:r>
              <a:r>
                <a:rPr kumimoji="1" lang="ja-JP" altLang="en-US" sz="1200" dirty="0" smtClean="0"/>
                <a:t>月</a:t>
              </a:r>
              <a:endParaRPr kumimoji="1" lang="ja-JP" altLang="en-US" sz="1200" dirty="0"/>
            </a:p>
          </p:txBody>
        </p:sp>
        <p:sp>
          <p:nvSpPr>
            <p:cNvPr id="142" name="正方形/長方形 141"/>
            <p:cNvSpPr/>
            <p:nvPr/>
          </p:nvSpPr>
          <p:spPr>
            <a:xfrm>
              <a:off x="8552566" y="1489392"/>
              <a:ext cx="391127" cy="576063"/>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t>9</a:t>
              </a:r>
              <a:r>
                <a:rPr kumimoji="1" lang="ja-JP" altLang="en-US" sz="1200" dirty="0" smtClean="0"/>
                <a:t>月</a:t>
              </a:r>
              <a:endParaRPr kumimoji="1" lang="ja-JP" altLang="en-US" sz="1200" dirty="0"/>
            </a:p>
          </p:txBody>
        </p:sp>
        <p:sp>
          <p:nvSpPr>
            <p:cNvPr id="143" name="正方形/長方形 142"/>
            <p:cNvSpPr/>
            <p:nvPr/>
          </p:nvSpPr>
          <p:spPr>
            <a:xfrm>
              <a:off x="8943694" y="1488264"/>
              <a:ext cx="391127" cy="576063"/>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10</a:t>
              </a:r>
              <a:r>
                <a:rPr kumimoji="1" lang="ja-JP" altLang="en-US" sz="1200" dirty="0" smtClean="0"/>
                <a:t>月</a:t>
              </a:r>
              <a:endParaRPr kumimoji="1" lang="ja-JP" altLang="en-US" sz="1200" dirty="0"/>
            </a:p>
          </p:txBody>
        </p:sp>
        <p:sp>
          <p:nvSpPr>
            <p:cNvPr id="144" name="正方形/長方形 143"/>
            <p:cNvSpPr/>
            <p:nvPr/>
          </p:nvSpPr>
          <p:spPr>
            <a:xfrm>
              <a:off x="9334821" y="1488265"/>
              <a:ext cx="391127" cy="576063"/>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11</a:t>
              </a:r>
              <a:r>
                <a:rPr kumimoji="1" lang="ja-JP" altLang="en-US" sz="1200" dirty="0" smtClean="0"/>
                <a:t>月</a:t>
              </a:r>
              <a:endParaRPr kumimoji="1" lang="ja-JP" altLang="en-US" sz="1200" dirty="0"/>
            </a:p>
          </p:txBody>
        </p:sp>
        <p:sp>
          <p:nvSpPr>
            <p:cNvPr id="145" name="正方形/長方形 144"/>
            <p:cNvSpPr/>
            <p:nvPr/>
          </p:nvSpPr>
          <p:spPr>
            <a:xfrm>
              <a:off x="9725949" y="1488266"/>
              <a:ext cx="391127" cy="576063"/>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12</a:t>
              </a:r>
              <a:r>
                <a:rPr kumimoji="1" lang="ja-JP" altLang="en-US" sz="1200" dirty="0" smtClean="0"/>
                <a:t>月</a:t>
              </a:r>
              <a:endParaRPr kumimoji="1" lang="ja-JP" altLang="en-US" sz="1200" dirty="0"/>
            </a:p>
          </p:txBody>
        </p:sp>
      </p:grpSp>
      <p:cxnSp>
        <p:nvCxnSpPr>
          <p:cNvPr id="159" name="直線矢印コネクタ 158"/>
          <p:cNvCxnSpPr>
            <a:stCxn id="120" idx="2"/>
            <a:endCxn id="147" idx="0"/>
          </p:cNvCxnSpPr>
          <p:nvPr/>
        </p:nvCxnSpPr>
        <p:spPr>
          <a:xfrm flipH="1">
            <a:off x="913490" y="1560270"/>
            <a:ext cx="6650" cy="295886"/>
          </a:xfrm>
          <a:prstGeom prst="straightConnector1">
            <a:avLst/>
          </a:prstGeom>
          <a:ln w="190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0" name="直線矢印コネクタ 159"/>
          <p:cNvCxnSpPr>
            <a:stCxn id="121" idx="2"/>
            <a:endCxn id="148" idx="0"/>
          </p:cNvCxnSpPr>
          <p:nvPr/>
        </p:nvCxnSpPr>
        <p:spPr>
          <a:xfrm flipH="1">
            <a:off x="1253757" y="1560269"/>
            <a:ext cx="6649" cy="295886"/>
          </a:xfrm>
          <a:prstGeom prst="straightConnector1">
            <a:avLst/>
          </a:prstGeom>
          <a:ln w="190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1" name="直線矢印コネクタ 160"/>
          <p:cNvCxnSpPr>
            <a:stCxn id="122" idx="2"/>
            <a:endCxn id="149" idx="0"/>
          </p:cNvCxnSpPr>
          <p:nvPr/>
        </p:nvCxnSpPr>
        <p:spPr>
          <a:xfrm flipH="1">
            <a:off x="1594023" y="1560270"/>
            <a:ext cx="6649" cy="295886"/>
          </a:xfrm>
          <a:prstGeom prst="straightConnector1">
            <a:avLst/>
          </a:prstGeom>
          <a:ln w="190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2" name="直線矢印コネクタ 161"/>
          <p:cNvCxnSpPr>
            <a:stCxn id="123" idx="2"/>
            <a:endCxn id="150" idx="0"/>
          </p:cNvCxnSpPr>
          <p:nvPr/>
        </p:nvCxnSpPr>
        <p:spPr>
          <a:xfrm flipH="1">
            <a:off x="1934479" y="1556791"/>
            <a:ext cx="6650" cy="295886"/>
          </a:xfrm>
          <a:prstGeom prst="straightConnector1">
            <a:avLst/>
          </a:prstGeom>
          <a:ln w="190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3" name="直線矢印コネクタ 162"/>
          <p:cNvCxnSpPr>
            <a:stCxn id="125" idx="2"/>
            <a:endCxn id="152" idx="0"/>
          </p:cNvCxnSpPr>
          <p:nvPr/>
        </p:nvCxnSpPr>
        <p:spPr>
          <a:xfrm flipH="1">
            <a:off x="2274746" y="1556792"/>
            <a:ext cx="6649" cy="295886"/>
          </a:xfrm>
          <a:prstGeom prst="straightConnector1">
            <a:avLst/>
          </a:prstGeom>
          <a:ln w="190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4" name="直線矢印コネクタ 163"/>
          <p:cNvCxnSpPr>
            <a:stCxn id="124" idx="2"/>
            <a:endCxn id="151" idx="0"/>
          </p:cNvCxnSpPr>
          <p:nvPr/>
        </p:nvCxnSpPr>
        <p:spPr>
          <a:xfrm flipH="1">
            <a:off x="2615012" y="1560270"/>
            <a:ext cx="6650" cy="295886"/>
          </a:xfrm>
          <a:prstGeom prst="straightConnector1">
            <a:avLst/>
          </a:prstGeom>
          <a:ln w="190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5" name="直線矢印コネクタ 164"/>
          <p:cNvCxnSpPr>
            <a:stCxn id="126" idx="2"/>
            <a:endCxn id="153" idx="0"/>
          </p:cNvCxnSpPr>
          <p:nvPr/>
        </p:nvCxnSpPr>
        <p:spPr>
          <a:xfrm flipH="1">
            <a:off x="2955279" y="1556793"/>
            <a:ext cx="6649" cy="295886"/>
          </a:xfrm>
          <a:prstGeom prst="straightConnector1">
            <a:avLst/>
          </a:prstGeom>
          <a:ln w="190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6" name="直線矢印コネクタ 165"/>
          <p:cNvCxnSpPr>
            <a:stCxn id="127" idx="2"/>
            <a:endCxn id="154" idx="0"/>
          </p:cNvCxnSpPr>
          <p:nvPr/>
        </p:nvCxnSpPr>
        <p:spPr>
          <a:xfrm flipH="1">
            <a:off x="3295545" y="1557922"/>
            <a:ext cx="6650" cy="295886"/>
          </a:xfrm>
          <a:prstGeom prst="straightConnector1">
            <a:avLst/>
          </a:prstGeom>
          <a:ln w="190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7" name="直線矢印コネクタ 166"/>
          <p:cNvCxnSpPr>
            <a:stCxn id="128" idx="2"/>
            <a:endCxn id="155" idx="0"/>
          </p:cNvCxnSpPr>
          <p:nvPr/>
        </p:nvCxnSpPr>
        <p:spPr>
          <a:xfrm flipH="1">
            <a:off x="3624414" y="1557922"/>
            <a:ext cx="6650" cy="295886"/>
          </a:xfrm>
          <a:prstGeom prst="straightConnector1">
            <a:avLst/>
          </a:prstGeom>
          <a:ln w="190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8" name="直線矢印コネクタ 167"/>
          <p:cNvCxnSpPr>
            <a:stCxn id="129" idx="2"/>
            <a:endCxn id="156" idx="0"/>
          </p:cNvCxnSpPr>
          <p:nvPr/>
        </p:nvCxnSpPr>
        <p:spPr>
          <a:xfrm flipH="1">
            <a:off x="3964681" y="1556794"/>
            <a:ext cx="6650" cy="295886"/>
          </a:xfrm>
          <a:prstGeom prst="straightConnector1">
            <a:avLst/>
          </a:prstGeom>
          <a:ln w="190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9" name="直線矢印コネクタ 168"/>
          <p:cNvCxnSpPr>
            <a:stCxn id="130" idx="2"/>
            <a:endCxn id="157" idx="0"/>
          </p:cNvCxnSpPr>
          <p:nvPr/>
        </p:nvCxnSpPr>
        <p:spPr>
          <a:xfrm flipH="1">
            <a:off x="4304947" y="1556795"/>
            <a:ext cx="6650" cy="295886"/>
          </a:xfrm>
          <a:prstGeom prst="straightConnector1">
            <a:avLst/>
          </a:prstGeom>
          <a:ln w="190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0" name="直線矢印コネクタ 169"/>
          <p:cNvCxnSpPr>
            <a:stCxn id="131" idx="2"/>
            <a:endCxn id="158" idx="0"/>
          </p:cNvCxnSpPr>
          <p:nvPr/>
        </p:nvCxnSpPr>
        <p:spPr>
          <a:xfrm flipH="1">
            <a:off x="4645214" y="1556796"/>
            <a:ext cx="6650" cy="295886"/>
          </a:xfrm>
          <a:prstGeom prst="straightConnector1">
            <a:avLst/>
          </a:prstGeom>
          <a:ln w="190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1" name="直線矢印コネクタ 170"/>
          <p:cNvCxnSpPr/>
          <p:nvPr/>
        </p:nvCxnSpPr>
        <p:spPr>
          <a:xfrm flipH="1">
            <a:off x="4976568" y="1561253"/>
            <a:ext cx="6650" cy="295886"/>
          </a:xfrm>
          <a:prstGeom prst="straightConnector1">
            <a:avLst/>
          </a:prstGeom>
          <a:ln w="190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2" name="直線矢印コネクタ 171"/>
          <p:cNvCxnSpPr>
            <a:endCxn id="135" idx="0"/>
          </p:cNvCxnSpPr>
          <p:nvPr/>
        </p:nvCxnSpPr>
        <p:spPr>
          <a:xfrm>
            <a:off x="5320160" y="1556791"/>
            <a:ext cx="0" cy="299363"/>
          </a:xfrm>
          <a:prstGeom prst="straightConnector1">
            <a:avLst/>
          </a:prstGeom>
          <a:ln w="190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3" name="直線矢印コネクタ 172"/>
          <p:cNvCxnSpPr>
            <a:endCxn id="136" idx="0"/>
          </p:cNvCxnSpPr>
          <p:nvPr/>
        </p:nvCxnSpPr>
        <p:spPr>
          <a:xfrm>
            <a:off x="5660426" y="1556791"/>
            <a:ext cx="0" cy="299364"/>
          </a:xfrm>
          <a:prstGeom prst="straightConnector1">
            <a:avLst/>
          </a:prstGeom>
          <a:ln w="190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4" name="直線矢印コネクタ 173"/>
          <p:cNvCxnSpPr>
            <a:endCxn id="137" idx="0"/>
          </p:cNvCxnSpPr>
          <p:nvPr/>
        </p:nvCxnSpPr>
        <p:spPr>
          <a:xfrm>
            <a:off x="6000882" y="1556791"/>
            <a:ext cx="0" cy="295885"/>
          </a:xfrm>
          <a:prstGeom prst="straightConnector1">
            <a:avLst/>
          </a:prstGeom>
          <a:ln w="190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5" name="直線矢印コネクタ 174"/>
          <p:cNvCxnSpPr>
            <a:endCxn id="139" idx="0"/>
          </p:cNvCxnSpPr>
          <p:nvPr/>
        </p:nvCxnSpPr>
        <p:spPr>
          <a:xfrm>
            <a:off x="6341148" y="1556791"/>
            <a:ext cx="0" cy="295886"/>
          </a:xfrm>
          <a:prstGeom prst="straightConnector1">
            <a:avLst/>
          </a:prstGeom>
          <a:ln w="190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6" name="直線矢印コネクタ 175"/>
          <p:cNvCxnSpPr>
            <a:endCxn id="138" idx="0"/>
          </p:cNvCxnSpPr>
          <p:nvPr/>
        </p:nvCxnSpPr>
        <p:spPr>
          <a:xfrm>
            <a:off x="6681415" y="1561253"/>
            <a:ext cx="0" cy="294902"/>
          </a:xfrm>
          <a:prstGeom prst="straightConnector1">
            <a:avLst/>
          </a:prstGeom>
          <a:ln w="190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7" name="直線矢印コネクタ 176"/>
          <p:cNvCxnSpPr>
            <a:endCxn id="140" idx="0"/>
          </p:cNvCxnSpPr>
          <p:nvPr/>
        </p:nvCxnSpPr>
        <p:spPr>
          <a:xfrm>
            <a:off x="7021681" y="1561253"/>
            <a:ext cx="0" cy="291425"/>
          </a:xfrm>
          <a:prstGeom prst="straightConnector1">
            <a:avLst/>
          </a:prstGeom>
          <a:ln w="190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8" name="直線矢印コネクタ 177"/>
          <p:cNvCxnSpPr>
            <a:endCxn id="141" idx="0"/>
          </p:cNvCxnSpPr>
          <p:nvPr/>
        </p:nvCxnSpPr>
        <p:spPr>
          <a:xfrm>
            <a:off x="7361948" y="1556791"/>
            <a:ext cx="0" cy="297016"/>
          </a:xfrm>
          <a:prstGeom prst="straightConnector1">
            <a:avLst/>
          </a:prstGeom>
          <a:ln w="190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9" name="直線矢印コネクタ 178"/>
          <p:cNvCxnSpPr>
            <a:endCxn id="142" idx="0"/>
          </p:cNvCxnSpPr>
          <p:nvPr/>
        </p:nvCxnSpPr>
        <p:spPr>
          <a:xfrm>
            <a:off x="7690817" y="1556791"/>
            <a:ext cx="0" cy="297016"/>
          </a:xfrm>
          <a:prstGeom prst="straightConnector1">
            <a:avLst/>
          </a:prstGeom>
          <a:ln w="190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0" name="直線矢印コネクタ 179"/>
          <p:cNvCxnSpPr>
            <a:endCxn id="143" idx="0"/>
          </p:cNvCxnSpPr>
          <p:nvPr/>
        </p:nvCxnSpPr>
        <p:spPr>
          <a:xfrm>
            <a:off x="8031084" y="1556791"/>
            <a:ext cx="0" cy="295888"/>
          </a:xfrm>
          <a:prstGeom prst="straightConnector1">
            <a:avLst/>
          </a:prstGeom>
          <a:ln w="190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1" name="直線矢印コネクタ 180"/>
          <p:cNvCxnSpPr>
            <a:endCxn id="144" idx="0"/>
          </p:cNvCxnSpPr>
          <p:nvPr/>
        </p:nvCxnSpPr>
        <p:spPr>
          <a:xfrm>
            <a:off x="8371350" y="1556791"/>
            <a:ext cx="0" cy="295889"/>
          </a:xfrm>
          <a:prstGeom prst="straightConnector1">
            <a:avLst/>
          </a:prstGeom>
          <a:ln w="190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2" name="直線矢印コネクタ 181"/>
          <p:cNvCxnSpPr>
            <a:endCxn id="145" idx="0"/>
          </p:cNvCxnSpPr>
          <p:nvPr/>
        </p:nvCxnSpPr>
        <p:spPr>
          <a:xfrm>
            <a:off x="8711617" y="1556791"/>
            <a:ext cx="0" cy="295890"/>
          </a:xfrm>
          <a:prstGeom prst="straightConnector1">
            <a:avLst/>
          </a:prstGeom>
          <a:ln w="1905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3" name="左中かっこ 182"/>
          <p:cNvSpPr/>
          <p:nvPr/>
        </p:nvSpPr>
        <p:spPr>
          <a:xfrm rot="16200000">
            <a:off x="6674978" y="592640"/>
            <a:ext cx="341554" cy="4071990"/>
          </a:xfrm>
          <a:prstGeom prst="leftBrace">
            <a:avLst>
              <a:gd name="adj1" fmla="val 8333"/>
              <a:gd name="adj2" fmla="val 49790"/>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4" name="テキスト ボックス 183"/>
          <p:cNvSpPr txBox="1"/>
          <p:nvPr/>
        </p:nvSpPr>
        <p:spPr>
          <a:xfrm>
            <a:off x="6808806" y="2661480"/>
            <a:ext cx="723275" cy="307777"/>
          </a:xfrm>
          <a:prstGeom prst="rect">
            <a:avLst/>
          </a:prstGeom>
          <a:noFill/>
        </p:spPr>
        <p:txBody>
          <a:bodyPr wrap="none" rtlCol="0">
            <a:spAutoFit/>
          </a:bodyPr>
          <a:lstStyle/>
          <a:p>
            <a:r>
              <a:rPr kumimoji="1" lang="ja-JP" altLang="en-US" sz="1400" dirty="0" smtClean="0"/>
              <a:t>次の年</a:t>
            </a:r>
            <a:endParaRPr kumimoji="1" lang="ja-JP" altLang="en-US" sz="1400" dirty="0"/>
          </a:p>
        </p:txBody>
      </p:sp>
      <p:sp>
        <p:nvSpPr>
          <p:cNvPr id="185" name="テキスト ボックス 184"/>
          <p:cNvSpPr txBox="1"/>
          <p:nvPr/>
        </p:nvSpPr>
        <p:spPr>
          <a:xfrm>
            <a:off x="251520" y="548680"/>
            <a:ext cx="2901756" cy="369332"/>
          </a:xfrm>
          <a:prstGeom prst="rect">
            <a:avLst/>
          </a:prstGeom>
          <a:noFill/>
        </p:spPr>
        <p:txBody>
          <a:bodyPr wrap="none" rtlCol="0">
            <a:spAutoFit/>
          </a:bodyPr>
          <a:lstStyle/>
          <a:p>
            <a:r>
              <a:rPr kumimoji="1" lang="en-US" altLang="ja-JP" dirty="0" smtClean="0"/>
              <a:t>0</a:t>
            </a:r>
            <a:r>
              <a:rPr kumimoji="1" lang="ja-JP" altLang="en-US" dirty="0" smtClean="0"/>
              <a:t>～</a:t>
            </a:r>
            <a:r>
              <a:rPr kumimoji="1" lang="en-US" altLang="ja-JP" dirty="0" smtClean="0"/>
              <a:t>12</a:t>
            </a:r>
            <a:r>
              <a:rPr kumimoji="1" lang="ja-JP" altLang="en-US" dirty="0" smtClean="0"/>
              <a:t>か月のラグ相関・回帰</a:t>
            </a:r>
            <a:endParaRPr kumimoji="1" lang="ja-JP" altLang="en-US" dirty="0"/>
          </a:p>
        </p:txBody>
      </p:sp>
      <p:pic>
        <p:nvPicPr>
          <p:cNvPr id="18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1988" y="3284984"/>
            <a:ext cx="3415238" cy="278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892" y="3284984"/>
            <a:ext cx="3394286" cy="282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8530" y="6189295"/>
            <a:ext cx="4106667" cy="22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6393" y="5694957"/>
            <a:ext cx="1347521" cy="1160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0"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8" y="5692661"/>
            <a:ext cx="1350583" cy="1165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3363254" y="4230265"/>
            <a:ext cx="2419654" cy="936104"/>
          </a:xfrm>
          <a:prstGeom prst="round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smtClean="0"/>
              <a:t>高緯度の</a:t>
            </a:r>
            <a:r>
              <a:rPr lang="ja-JP" altLang="en-US" dirty="0"/>
              <a:t>回帰係数</a:t>
            </a:r>
            <a:r>
              <a:rPr kumimoji="1" lang="ja-JP" altLang="en-US" dirty="0" smtClean="0"/>
              <a:t>が</a:t>
            </a:r>
            <a:endParaRPr kumimoji="1" lang="en-US" altLang="ja-JP" dirty="0" smtClean="0"/>
          </a:p>
          <a:p>
            <a:pPr algn="ctr"/>
            <a:r>
              <a:rPr kumimoji="1" lang="ja-JP" altLang="en-US" dirty="0" smtClean="0"/>
              <a:t>より</a:t>
            </a:r>
            <a:r>
              <a:rPr lang="ja-JP" altLang="en-US" dirty="0"/>
              <a:t>高い</a:t>
            </a:r>
            <a:endParaRPr kumimoji="1" lang="ja-JP" altLang="en-US" dirty="0"/>
          </a:p>
        </p:txBody>
      </p:sp>
      <p:sp>
        <p:nvSpPr>
          <p:cNvPr id="3" name="正方形/長方形 2"/>
          <p:cNvSpPr/>
          <p:nvPr/>
        </p:nvSpPr>
        <p:spPr>
          <a:xfrm>
            <a:off x="674573" y="3154823"/>
            <a:ext cx="3119974" cy="2880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7</a:t>
            </a:r>
            <a:r>
              <a:rPr kumimoji="1" lang="ja-JP" altLang="en-US" sz="1200" dirty="0" smtClean="0"/>
              <a:t>月の</a:t>
            </a:r>
            <a:r>
              <a:rPr kumimoji="1" lang="en-US" altLang="ja-JP" sz="1200" dirty="0" smtClean="0"/>
              <a:t>SST</a:t>
            </a:r>
            <a:r>
              <a:rPr kumimoji="1" lang="ja-JP" altLang="en-US" sz="1200" dirty="0" smtClean="0"/>
              <a:t>：</a:t>
            </a:r>
            <a:r>
              <a:rPr kumimoji="1" lang="en-US" altLang="ja-JP" sz="1200" dirty="0" smtClean="0"/>
              <a:t>12</a:t>
            </a:r>
            <a:r>
              <a:rPr kumimoji="1" lang="ja-JP" altLang="en-US" sz="1200" dirty="0" smtClean="0"/>
              <a:t>月</a:t>
            </a:r>
            <a:r>
              <a:rPr kumimoji="1" lang="en-US" altLang="ja-JP" sz="1200" dirty="0" smtClean="0"/>
              <a:t>1</a:t>
            </a:r>
            <a:r>
              <a:rPr kumimoji="1" lang="ja-JP" altLang="en-US" sz="1200" dirty="0" smtClean="0"/>
              <a:t>月</a:t>
            </a:r>
            <a:r>
              <a:rPr kumimoji="1" lang="en-US" altLang="ja-JP" sz="1200" dirty="0" smtClean="0"/>
              <a:t>2</a:t>
            </a:r>
            <a:r>
              <a:rPr kumimoji="1" lang="ja-JP" altLang="en-US" sz="1200" dirty="0" smtClean="0"/>
              <a:t>月</a:t>
            </a:r>
            <a:r>
              <a:rPr kumimoji="1" lang="en-US" altLang="ja-JP" sz="1200" dirty="0" smtClean="0"/>
              <a:t>3</a:t>
            </a:r>
            <a:r>
              <a:rPr kumimoji="1" lang="ja-JP" altLang="en-US" sz="1200" dirty="0" smtClean="0"/>
              <a:t>月</a:t>
            </a:r>
            <a:r>
              <a:rPr kumimoji="1" lang="en-US" altLang="ja-JP" sz="1200" dirty="0" smtClean="0"/>
              <a:t>4</a:t>
            </a:r>
            <a:r>
              <a:rPr kumimoji="1" lang="ja-JP" altLang="en-US" sz="1200" dirty="0" smtClean="0"/>
              <a:t>月</a:t>
            </a:r>
            <a:r>
              <a:rPr kumimoji="1" lang="en-US" altLang="ja-JP" sz="1200" dirty="0" smtClean="0"/>
              <a:t>5</a:t>
            </a:r>
            <a:r>
              <a:rPr kumimoji="1" lang="ja-JP" altLang="en-US" sz="1200" dirty="0" smtClean="0"/>
              <a:t>月の北極振動</a:t>
            </a:r>
            <a:endParaRPr kumimoji="1" lang="ja-JP" altLang="en-US" sz="1200" dirty="0"/>
          </a:p>
        </p:txBody>
      </p:sp>
      <p:sp>
        <p:nvSpPr>
          <p:cNvPr id="82" name="正方形/長方形 81"/>
          <p:cNvSpPr/>
          <p:nvPr/>
        </p:nvSpPr>
        <p:spPr>
          <a:xfrm>
            <a:off x="5421509" y="3140968"/>
            <a:ext cx="3119974" cy="2880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t>8</a:t>
            </a:r>
            <a:r>
              <a:rPr kumimoji="1" lang="ja-JP" altLang="en-US" sz="1200" dirty="0" smtClean="0"/>
              <a:t>月の</a:t>
            </a:r>
            <a:r>
              <a:rPr kumimoji="1" lang="en-US" altLang="ja-JP" sz="1200" dirty="0" smtClean="0"/>
              <a:t>SST</a:t>
            </a:r>
            <a:r>
              <a:rPr kumimoji="1" lang="ja-JP" altLang="en-US" sz="1200" dirty="0" smtClean="0"/>
              <a:t>：</a:t>
            </a:r>
            <a:r>
              <a:rPr kumimoji="1" lang="en-US" altLang="ja-JP" sz="1200" dirty="0" smtClean="0"/>
              <a:t>12</a:t>
            </a:r>
            <a:r>
              <a:rPr kumimoji="1" lang="ja-JP" altLang="en-US" sz="1200" dirty="0" smtClean="0"/>
              <a:t>月</a:t>
            </a:r>
            <a:r>
              <a:rPr kumimoji="1" lang="en-US" altLang="ja-JP" sz="1200" dirty="0" smtClean="0"/>
              <a:t>1</a:t>
            </a:r>
            <a:r>
              <a:rPr kumimoji="1" lang="ja-JP" altLang="en-US" sz="1200" dirty="0" smtClean="0"/>
              <a:t>月</a:t>
            </a:r>
            <a:r>
              <a:rPr kumimoji="1" lang="en-US" altLang="ja-JP" sz="1200" dirty="0" smtClean="0"/>
              <a:t>2</a:t>
            </a:r>
            <a:r>
              <a:rPr kumimoji="1" lang="ja-JP" altLang="en-US" sz="1200" dirty="0" smtClean="0"/>
              <a:t>月</a:t>
            </a:r>
            <a:r>
              <a:rPr kumimoji="1" lang="en-US" altLang="ja-JP" sz="1200" dirty="0" smtClean="0"/>
              <a:t>3</a:t>
            </a:r>
            <a:r>
              <a:rPr kumimoji="1" lang="ja-JP" altLang="en-US" sz="1200" dirty="0" smtClean="0"/>
              <a:t>月</a:t>
            </a:r>
            <a:r>
              <a:rPr kumimoji="1" lang="en-US" altLang="ja-JP" sz="1200" dirty="0" smtClean="0"/>
              <a:t>4</a:t>
            </a:r>
            <a:r>
              <a:rPr kumimoji="1" lang="ja-JP" altLang="en-US" sz="1200" dirty="0" smtClean="0"/>
              <a:t>月</a:t>
            </a:r>
            <a:r>
              <a:rPr kumimoji="1" lang="en-US" altLang="ja-JP" sz="1200" dirty="0" smtClean="0"/>
              <a:t>5</a:t>
            </a:r>
            <a:r>
              <a:rPr kumimoji="1" lang="ja-JP" altLang="en-US" sz="1200" dirty="0" smtClean="0"/>
              <a:t>月の北極振動</a:t>
            </a:r>
            <a:endParaRPr kumimoji="1" lang="ja-JP" altLang="en-US" sz="1200" dirty="0"/>
          </a:p>
        </p:txBody>
      </p:sp>
    </p:spTree>
    <p:extLst>
      <p:ext uri="{BB962C8B-B14F-4D97-AF65-F5344CB8AC3E}">
        <p14:creationId xmlns:p14="http://schemas.microsoft.com/office/powerpoint/2010/main" val="2132399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barn(outHorizontal)">
                                      <p:cBhvr>
                                        <p:cTn id="7" dur="250"/>
                                        <p:tgtEl>
                                          <p:spTgt spid="159"/>
                                        </p:tgtEl>
                                      </p:cBhvr>
                                    </p:animEffect>
                                  </p:childTnLst>
                                </p:cTn>
                              </p:par>
                              <p:par>
                                <p:cTn id="8" presetID="16" presetClass="entr" presetSubtype="42" fill="hold" nodeType="withEffect">
                                  <p:stCondLst>
                                    <p:cond delay="0"/>
                                  </p:stCondLst>
                                  <p:childTnLst>
                                    <p:set>
                                      <p:cBhvr>
                                        <p:cTn id="9" dur="1" fill="hold">
                                          <p:stCondLst>
                                            <p:cond delay="0"/>
                                          </p:stCondLst>
                                        </p:cTn>
                                        <p:tgtEl>
                                          <p:spTgt spid="160"/>
                                        </p:tgtEl>
                                        <p:attrNameLst>
                                          <p:attrName>style.visibility</p:attrName>
                                        </p:attrNameLst>
                                      </p:cBhvr>
                                      <p:to>
                                        <p:strVal val="visible"/>
                                      </p:to>
                                    </p:set>
                                    <p:animEffect transition="in" filter="barn(outHorizontal)">
                                      <p:cBhvr>
                                        <p:cTn id="10" dur="250"/>
                                        <p:tgtEl>
                                          <p:spTgt spid="160"/>
                                        </p:tgtEl>
                                      </p:cBhvr>
                                    </p:animEffect>
                                  </p:childTnLst>
                                </p:cTn>
                              </p:par>
                              <p:par>
                                <p:cTn id="11" presetID="16" presetClass="entr" presetSubtype="42" fill="hold" nodeType="withEffect">
                                  <p:stCondLst>
                                    <p:cond delay="0"/>
                                  </p:stCondLst>
                                  <p:childTnLst>
                                    <p:set>
                                      <p:cBhvr>
                                        <p:cTn id="12" dur="1" fill="hold">
                                          <p:stCondLst>
                                            <p:cond delay="0"/>
                                          </p:stCondLst>
                                        </p:cTn>
                                        <p:tgtEl>
                                          <p:spTgt spid="161"/>
                                        </p:tgtEl>
                                        <p:attrNameLst>
                                          <p:attrName>style.visibility</p:attrName>
                                        </p:attrNameLst>
                                      </p:cBhvr>
                                      <p:to>
                                        <p:strVal val="visible"/>
                                      </p:to>
                                    </p:set>
                                    <p:animEffect transition="in" filter="barn(outHorizontal)">
                                      <p:cBhvr>
                                        <p:cTn id="13" dur="250"/>
                                        <p:tgtEl>
                                          <p:spTgt spid="161"/>
                                        </p:tgtEl>
                                      </p:cBhvr>
                                    </p:animEffect>
                                  </p:childTnLst>
                                </p:cTn>
                              </p:par>
                              <p:par>
                                <p:cTn id="14" presetID="16" presetClass="entr" presetSubtype="42" fill="hold" nodeType="withEffect">
                                  <p:stCondLst>
                                    <p:cond delay="0"/>
                                  </p:stCondLst>
                                  <p:childTnLst>
                                    <p:set>
                                      <p:cBhvr>
                                        <p:cTn id="15" dur="1" fill="hold">
                                          <p:stCondLst>
                                            <p:cond delay="0"/>
                                          </p:stCondLst>
                                        </p:cTn>
                                        <p:tgtEl>
                                          <p:spTgt spid="162"/>
                                        </p:tgtEl>
                                        <p:attrNameLst>
                                          <p:attrName>style.visibility</p:attrName>
                                        </p:attrNameLst>
                                      </p:cBhvr>
                                      <p:to>
                                        <p:strVal val="visible"/>
                                      </p:to>
                                    </p:set>
                                    <p:animEffect transition="in" filter="barn(outHorizontal)">
                                      <p:cBhvr>
                                        <p:cTn id="16" dur="250"/>
                                        <p:tgtEl>
                                          <p:spTgt spid="162"/>
                                        </p:tgtEl>
                                      </p:cBhvr>
                                    </p:animEffect>
                                  </p:childTnLst>
                                </p:cTn>
                              </p:par>
                              <p:par>
                                <p:cTn id="17" presetID="16" presetClass="entr" presetSubtype="42" fill="hold" nodeType="withEffect">
                                  <p:stCondLst>
                                    <p:cond delay="0"/>
                                  </p:stCondLst>
                                  <p:childTnLst>
                                    <p:set>
                                      <p:cBhvr>
                                        <p:cTn id="18" dur="1" fill="hold">
                                          <p:stCondLst>
                                            <p:cond delay="0"/>
                                          </p:stCondLst>
                                        </p:cTn>
                                        <p:tgtEl>
                                          <p:spTgt spid="163"/>
                                        </p:tgtEl>
                                        <p:attrNameLst>
                                          <p:attrName>style.visibility</p:attrName>
                                        </p:attrNameLst>
                                      </p:cBhvr>
                                      <p:to>
                                        <p:strVal val="visible"/>
                                      </p:to>
                                    </p:set>
                                    <p:animEffect transition="in" filter="barn(outHorizontal)">
                                      <p:cBhvr>
                                        <p:cTn id="19" dur="250"/>
                                        <p:tgtEl>
                                          <p:spTgt spid="163"/>
                                        </p:tgtEl>
                                      </p:cBhvr>
                                    </p:animEffect>
                                  </p:childTnLst>
                                </p:cTn>
                              </p:par>
                              <p:par>
                                <p:cTn id="20" presetID="16" presetClass="entr" presetSubtype="42" fill="hold" nodeType="withEffect">
                                  <p:stCondLst>
                                    <p:cond delay="0"/>
                                  </p:stCondLst>
                                  <p:childTnLst>
                                    <p:set>
                                      <p:cBhvr>
                                        <p:cTn id="21" dur="1" fill="hold">
                                          <p:stCondLst>
                                            <p:cond delay="0"/>
                                          </p:stCondLst>
                                        </p:cTn>
                                        <p:tgtEl>
                                          <p:spTgt spid="164"/>
                                        </p:tgtEl>
                                        <p:attrNameLst>
                                          <p:attrName>style.visibility</p:attrName>
                                        </p:attrNameLst>
                                      </p:cBhvr>
                                      <p:to>
                                        <p:strVal val="visible"/>
                                      </p:to>
                                    </p:set>
                                    <p:animEffect transition="in" filter="barn(outHorizontal)">
                                      <p:cBhvr>
                                        <p:cTn id="22" dur="250"/>
                                        <p:tgtEl>
                                          <p:spTgt spid="164"/>
                                        </p:tgtEl>
                                      </p:cBhvr>
                                    </p:animEffect>
                                  </p:childTnLst>
                                </p:cTn>
                              </p:par>
                              <p:par>
                                <p:cTn id="23" presetID="16" presetClass="entr" presetSubtype="42" fill="hold" nodeType="withEffect">
                                  <p:stCondLst>
                                    <p:cond delay="0"/>
                                  </p:stCondLst>
                                  <p:childTnLst>
                                    <p:set>
                                      <p:cBhvr>
                                        <p:cTn id="24" dur="1" fill="hold">
                                          <p:stCondLst>
                                            <p:cond delay="0"/>
                                          </p:stCondLst>
                                        </p:cTn>
                                        <p:tgtEl>
                                          <p:spTgt spid="165"/>
                                        </p:tgtEl>
                                        <p:attrNameLst>
                                          <p:attrName>style.visibility</p:attrName>
                                        </p:attrNameLst>
                                      </p:cBhvr>
                                      <p:to>
                                        <p:strVal val="visible"/>
                                      </p:to>
                                    </p:set>
                                    <p:animEffect transition="in" filter="barn(outHorizontal)">
                                      <p:cBhvr>
                                        <p:cTn id="25" dur="250"/>
                                        <p:tgtEl>
                                          <p:spTgt spid="165"/>
                                        </p:tgtEl>
                                      </p:cBhvr>
                                    </p:animEffect>
                                  </p:childTnLst>
                                </p:cTn>
                              </p:par>
                              <p:par>
                                <p:cTn id="26" presetID="16" presetClass="entr" presetSubtype="42" fill="hold" nodeType="withEffect">
                                  <p:stCondLst>
                                    <p:cond delay="0"/>
                                  </p:stCondLst>
                                  <p:childTnLst>
                                    <p:set>
                                      <p:cBhvr>
                                        <p:cTn id="27" dur="1" fill="hold">
                                          <p:stCondLst>
                                            <p:cond delay="0"/>
                                          </p:stCondLst>
                                        </p:cTn>
                                        <p:tgtEl>
                                          <p:spTgt spid="166"/>
                                        </p:tgtEl>
                                        <p:attrNameLst>
                                          <p:attrName>style.visibility</p:attrName>
                                        </p:attrNameLst>
                                      </p:cBhvr>
                                      <p:to>
                                        <p:strVal val="visible"/>
                                      </p:to>
                                    </p:set>
                                    <p:animEffect transition="in" filter="barn(outHorizontal)">
                                      <p:cBhvr>
                                        <p:cTn id="28" dur="250"/>
                                        <p:tgtEl>
                                          <p:spTgt spid="166"/>
                                        </p:tgtEl>
                                      </p:cBhvr>
                                    </p:animEffect>
                                  </p:childTnLst>
                                </p:cTn>
                              </p:par>
                              <p:par>
                                <p:cTn id="29" presetID="16" presetClass="entr" presetSubtype="42" fill="hold" nodeType="withEffect">
                                  <p:stCondLst>
                                    <p:cond delay="0"/>
                                  </p:stCondLst>
                                  <p:childTnLst>
                                    <p:set>
                                      <p:cBhvr>
                                        <p:cTn id="30" dur="1" fill="hold">
                                          <p:stCondLst>
                                            <p:cond delay="0"/>
                                          </p:stCondLst>
                                        </p:cTn>
                                        <p:tgtEl>
                                          <p:spTgt spid="167"/>
                                        </p:tgtEl>
                                        <p:attrNameLst>
                                          <p:attrName>style.visibility</p:attrName>
                                        </p:attrNameLst>
                                      </p:cBhvr>
                                      <p:to>
                                        <p:strVal val="visible"/>
                                      </p:to>
                                    </p:set>
                                    <p:animEffect transition="in" filter="barn(outHorizontal)">
                                      <p:cBhvr>
                                        <p:cTn id="31" dur="250"/>
                                        <p:tgtEl>
                                          <p:spTgt spid="167"/>
                                        </p:tgtEl>
                                      </p:cBhvr>
                                    </p:animEffect>
                                  </p:childTnLst>
                                </p:cTn>
                              </p:par>
                              <p:par>
                                <p:cTn id="32" presetID="16" presetClass="entr" presetSubtype="42" fill="hold" nodeType="withEffect">
                                  <p:stCondLst>
                                    <p:cond delay="0"/>
                                  </p:stCondLst>
                                  <p:childTnLst>
                                    <p:set>
                                      <p:cBhvr>
                                        <p:cTn id="33" dur="1" fill="hold">
                                          <p:stCondLst>
                                            <p:cond delay="0"/>
                                          </p:stCondLst>
                                        </p:cTn>
                                        <p:tgtEl>
                                          <p:spTgt spid="168"/>
                                        </p:tgtEl>
                                        <p:attrNameLst>
                                          <p:attrName>style.visibility</p:attrName>
                                        </p:attrNameLst>
                                      </p:cBhvr>
                                      <p:to>
                                        <p:strVal val="visible"/>
                                      </p:to>
                                    </p:set>
                                    <p:animEffect transition="in" filter="barn(outHorizontal)">
                                      <p:cBhvr>
                                        <p:cTn id="34" dur="250"/>
                                        <p:tgtEl>
                                          <p:spTgt spid="168"/>
                                        </p:tgtEl>
                                      </p:cBhvr>
                                    </p:animEffect>
                                  </p:childTnLst>
                                </p:cTn>
                              </p:par>
                              <p:par>
                                <p:cTn id="35" presetID="16" presetClass="entr" presetSubtype="42" fill="hold" nodeType="withEffect">
                                  <p:stCondLst>
                                    <p:cond delay="0"/>
                                  </p:stCondLst>
                                  <p:childTnLst>
                                    <p:set>
                                      <p:cBhvr>
                                        <p:cTn id="36" dur="1" fill="hold">
                                          <p:stCondLst>
                                            <p:cond delay="0"/>
                                          </p:stCondLst>
                                        </p:cTn>
                                        <p:tgtEl>
                                          <p:spTgt spid="169"/>
                                        </p:tgtEl>
                                        <p:attrNameLst>
                                          <p:attrName>style.visibility</p:attrName>
                                        </p:attrNameLst>
                                      </p:cBhvr>
                                      <p:to>
                                        <p:strVal val="visible"/>
                                      </p:to>
                                    </p:set>
                                    <p:animEffect transition="in" filter="barn(outHorizontal)">
                                      <p:cBhvr>
                                        <p:cTn id="37" dur="250"/>
                                        <p:tgtEl>
                                          <p:spTgt spid="169"/>
                                        </p:tgtEl>
                                      </p:cBhvr>
                                    </p:animEffect>
                                  </p:childTnLst>
                                </p:cTn>
                              </p:par>
                              <p:par>
                                <p:cTn id="38" presetID="16" presetClass="entr" presetSubtype="42" fill="hold" nodeType="withEffect">
                                  <p:stCondLst>
                                    <p:cond delay="0"/>
                                  </p:stCondLst>
                                  <p:childTnLst>
                                    <p:set>
                                      <p:cBhvr>
                                        <p:cTn id="39" dur="1" fill="hold">
                                          <p:stCondLst>
                                            <p:cond delay="0"/>
                                          </p:stCondLst>
                                        </p:cTn>
                                        <p:tgtEl>
                                          <p:spTgt spid="170"/>
                                        </p:tgtEl>
                                        <p:attrNameLst>
                                          <p:attrName>style.visibility</p:attrName>
                                        </p:attrNameLst>
                                      </p:cBhvr>
                                      <p:to>
                                        <p:strVal val="visible"/>
                                      </p:to>
                                    </p:set>
                                    <p:animEffect transition="in" filter="barn(outHorizontal)">
                                      <p:cBhvr>
                                        <p:cTn id="40" dur="250"/>
                                        <p:tgtEl>
                                          <p:spTgt spid="170"/>
                                        </p:tgtEl>
                                      </p:cBhvr>
                                    </p:animEffect>
                                  </p:childTnLst>
                                </p:cTn>
                              </p:par>
                            </p:childTnLst>
                          </p:cTn>
                        </p:par>
                        <p:par>
                          <p:cTn id="41" fill="hold">
                            <p:stCondLst>
                              <p:cond delay="250"/>
                            </p:stCondLst>
                            <p:childTnLst>
                              <p:par>
                                <p:cTn id="42" presetID="1" presetClass="exit" presetSubtype="0" fill="hold" nodeType="afterEffect">
                                  <p:stCondLst>
                                    <p:cond delay="250"/>
                                  </p:stCondLst>
                                  <p:childTnLst>
                                    <p:set>
                                      <p:cBhvr>
                                        <p:cTn id="43" dur="1" fill="hold">
                                          <p:stCondLst>
                                            <p:cond delay="0"/>
                                          </p:stCondLst>
                                        </p:cTn>
                                        <p:tgtEl>
                                          <p:spTgt spid="159"/>
                                        </p:tgtEl>
                                        <p:attrNameLst>
                                          <p:attrName>style.visibility</p:attrName>
                                        </p:attrNameLst>
                                      </p:cBhvr>
                                      <p:to>
                                        <p:strVal val="hidden"/>
                                      </p:to>
                                    </p:set>
                                  </p:childTnLst>
                                </p:cTn>
                              </p:par>
                            </p:childTnLst>
                          </p:cTn>
                        </p:par>
                        <p:par>
                          <p:cTn id="44" fill="hold">
                            <p:stCondLst>
                              <p:cond delay="500"/>
                            </p:stCondLst>
                            <p:childTnLst>
                              <p:par>
                                <p:cTn id="45" presetID="1" presetClass="exit" presetSubtype="0" fill="hold" nodeType="afterEffect">
                                  <p:stCondLst>
                                    <p:cond delay="0"/>
                                  </p:stCondLst>
                                  <p:childTnLst>
                                    <p:set>
                                      <p:cBhvr>
                                        <p:cTn id="46" dur="1" fill="hold">
                                          <p:stCondLst>
                                            <p:cond delay="0"/>
                                          </p:stCondLst>
                                        </p:cTn>
                                        <p:tgtEl>
                                          <p:spTgt spid="160"/>
                                        </p:tgtEl>
                                        <p:attrNameLst>
                                          <p:attrName>style.visibility</p:attrName>
                                        </p:attrNameLst>
                                      </p:cBhvr>
                                      <p:to>
                                        <p:strVal val="hidden"/>
                                      </p:to>
                                    </p:set>
                                  </p:childTnLst>
                                </p:cTn>
                              </p:par>
                            </p:childTnLst>
                          </p:cTn>
                        </p:par>
                        <p:par>
                          <p:cTn id="47" fill="hold">
                            <p:stCondLst>
                              <p:cond delay="500"/>
                            </p:stCondLst>
                            <p:childTnLst>
                              <p:par>
                                <p:cTn id="48" presetID="1" presetClass="exit" presetSubtype="0" fill="hold" nodeType="afterEffect">
                                  <p:stCondLst>
                                    <p:cond delay="0"/>
                                  </p:stCondLst>
                                  <p:childTnLst>
                                    <p:set>
                                      <p:cBhvr>
                                        <p:cTn id="49" dur="1" fill="hold">
                                          <p:stCondLst>
                                            <p:cond delay="0"/>
                                          </p:stCondLst>
                                        </p:cTn>
                                        <p:tgtEl>
                                          <p:spTgt spid="161"/>
                                        </p:tgtEl>
                                        <p:attrNameLst>
                                          <p:attrName>style.visibility</p:attrName>
                                        </p:attrNameLst>
                                      </p:cBhvr>
                                      <p:to>
                                        <p:strVal val="hidden"/>
                                      </p:to>
                                    </p:set>
                                  </p:childTnLst>
                                </p:cTn>
                              </p:par>
                            </p:childTnLst>
                          </p:cTn>
                        </p:par>
                        <p:par>
                          <p:cTn id="50" fill="hold">
                            <p:stCondLst>
                              <p:cond delay="500"/>
                            </p:stCondLst>
                            <p:childTnLst>
                              <p:par>
                                <p:cTn id="51" presetID="1" presetClass="exit" presetSubtype="0" fill="hold" nodeType="afterEffect">
                                  <p:stCondLst>
                                    <p:cond delay="0"/>
                                  </p:stCondLst>
                                  <p:childTnLst>
                                    <p:set>
                                      <p:cBhvr>
                                        <p:cTn id="52" dur="1" fill="hold">
                                          <p:stCondLst>
                                            <p:cond delay="0"/>
                                          </p:stCondLst>
                                        </p:cTn>
                                        <p:tgtEl>
                                          <p:spTgt spid="162"/>
                                        </p:tgtEl>
                                        <p:attrNameLst>
                                          <p:attrName>style.visibility</p:attrName>
                                        </p:attrNameLst>
                                      </p:cBhvr>
                                      <p:to>
                                        <p:strVal val="hidden"/>
                                      </p:to>
                                    </p:set>
                                  </p:childTnLst>
                                </p:cTn>
                              </p:par>
                            </p:childTnLst>
                          </p:cTn>
                        </p:par>
                        <p:par>
                          <p:cTn id="53" fill="hold">
                            <p:stCondLst>
                              <p:cond delay="500"/>
                            </p:stCondLst>
                            <p:childTnLst>
                              <p:par>
                                <p:cTn id="54" presetID="1" presetClass="exit" presetSubtype="0" fill="hold" nodeType="afterEffect">
                                  <p:stCondLst>
                                    <p:cond delay="0"/>
                                  </p:stCondLst>
                                  <p:childTnLst>
                                    <p:set>
                                      <p:cBhvr>
                                        <p:cTn id="55" dur="1" fill="hold">
                                          <p:stCondLst>
                                            <p:cond delay="0"/>
                                          </p:stCondLst>
                                        </p:cTn>
                                        <p:tgtEl>
                                          <p:spTgt spid="163"/>
                                        </p:tgtEl>
                                        <p:attrNameLst>
                                          <p:attrName>style.visibility</p:attrName>
                                        </p:attrNameLst>
                                      </p:cBhvr>
                                      <p:to>
                                        <p:strVal val="hidden"/>
                                      </p:to>
                                    </p:set>
                                  </p:childTnLst>
                                </p:cTn>
                              </p:par>
                            </p:childTnLst>
                          </p:cTn>
                        </p:par>
                        <p:par>
                          <p:cTn id="56" fill="hold">
                            <p:stCondLst>
                              <p:cond delay="500"/>
                            </p:stCondLst>
                            <p:childTnLst>
                              <p:par>
                                <p:cTn id="57" presetID="1" presetClass="exit" presetSubtype="0" fill="hold" nodeType="afterEffect">
                                  <p:stCondLst>
                                    <p:cond delay="0"/>
                                  </p:stCondLst>
                                  <p:childTnLst>
                                    <p:set>
                                      <p:cBhvr>
                                        <p:cTn id="58" dur="1" fill="hold">
                                          <p:stCondLst>
                                            <p:cond delay="0"/>
                                          </p:stCondLst>
                                        </p:cTn>
                                        <p:tgtEl>
                                          <p:spTgt spid="164"/>
                                        </p:tgtEl>
                                        <p:attrNameLst>
                                          <p:attrName>style.visibility</p:attrName>
                                        </p:attrNameLst>
                                      </p:cBhvr>
                                      <p:to>
                                        <p:strVal val="hidden"/>
                                      </p:to>
                                    </p:set>
                                  </p:childTnLst>
                                </p:cTn>
                              </p:par>
                            </p:childTnLst>
                          </p:cTn>
                        </p:par>
                        <p:par>
                          <p:cTn id="59" fill="hold">
                            <p:stCondLst>
                              <p:cond delay="500"/>
                            </p:stCondLst>
                            <p:childTnLst>
                              <p:par>
                                <p:cTn id="60" presetID="1" presetClass="exit" presetSubtype="0" fill="hold" nodeType="afterEffect">
                                  <p:stCondLst>
                                    <p:cond delay="0"/>
                                  </p:stCondLst>
                                  <p:childTnLst>
                                    <p:set>
                                      <p:cBhvr>
                                        <p:cTn id="61" dur="1" fill="hold">
                                          <p:stCondLst>
                                            <p:cond delay="0"/>
                                          </p:stCondLst>
                                        </p:cTn>
                                        <p:tgtEl>
                                          <p:spTgt spid="165"/>
                                        </p:tgtEl>
                                        <p:attrNameLst>
                                          <p:attrName>style.visibility</p:attrName>
                                        </p:attrNameLst>
                                      </p:cBhvr>
                                      <p:to>
                                        <p:strVal val="hidden"/>
                                      </p:to>
                                    </p:set>
                                  </p:childTnLst>
                                </p:cTn>
                              </p:par>
                            </p:childTnLst>
                          </p:cTn>
                        </p:par>
                        <p:par>
                          <p:cTn id="62" fill="hold">
                            <p:stCondLst>
                              <p:cond delay="500"/>
                            </p:stCondLst>
                            <p:childTnLst>
                              <p:par>
                                <p:cTn id="63" presetID="1" presetClass="exit" presetSubtype="0" fill="hold" nodeType="afterEffect">
                                  <p:stCondLst>
                                    <p:cond delay="0"/>
                                  </p:stCondLst>
                                  <p:childTnLst>
                                    <p:set>
                                      <p:cBhvr>
                                        <p:cTn id="64" dur="1" fill="hold">
                                          <p:stCondLst>
                                            <p:cond delay="0"/>
                                          </p:stCondLst>
                                        </p:cTn>
                                        <p:tgtEl>
                                          <p:spTgt spid="166"/>
                                        </p:tgtEl>
                                        <p:attrNameLst>
                                          <p:attrName>style.visibility</p:attrName>
                                        </p:attrNameLst>
                                      </p:cBhvr>
                                      <p:to>
                                        <p:strVal val="hidden"/>
                                      </p:to>
                                    </p:set>
                                  </p:childTnLst>
                                </p:cTn>
                              </p:par>
                            </p:childTnLst>
                          </p:cTn>
                        </p:par>
                        <p:par>
                          <p:cTn id="65" fill="hold">
                            <p:stCondLst>
                              <p:cond delay="500"/>
                            </p:stCondLst>
                            <p:childTnLst>
                              <p:par>
                                <p:cTn id="66" presetID="1" presetClass="exit" presetSubtype="0" fill="hold" nodeType="afterEffect">
                                  <p:stCondLst>
                                    <p:cond delay="0"/>
                                  </p:stCondLst>
                                  <p:childTnLst>
                                    <p:set>
                                      <p:cBhvr>
                                        <p:cTn id="67" dur="1" fill="hold">
                                          <p:stCondLst>
                                            <p:cond delay="0"/>
                                          </p:stCondLst>
                                        </p:cTn>
                                        <p:tgtEl>
                                          <p:spTgt spid="167"/>
                                        </p:tgtEl>
                                        <p:attrNameLst>
                                          <p:attrName>style.visibility</p:attrName>
                                        </p:attrNameLst>
                                      </p:cBhvr>
                                      <p:to>
                                        <p:strVal val="hidden"/>
                                      </p:to>
                                    </p:set>
                                  </p:childTnLst>
                                </p:cTn>
                              </p:par>
                            </p:childTnLst>
                          </p:cTn>
                        </p:par>
                        <p:par>
                          <p:cTn id="68" fill="hold">
                            <p:stCondLst>
                              <p:cond delay="500"/>
                            </p:stCondLst>
                            <p:childTnLst>
                              <p:par>
                                <p:cTn id="69" presetID="1" presetClass="exit" presetSubtype="0" fill="hold" nodeType="afterEffect">
                                  <p:stCondLst>
                                    <p:cond delay="0"/>
                                  </p:stCondLst>
                                  <p:childTnLst>
                                    <p:set>
                                      <p:cBhvr>
                                        <p:cTn id="70" dur="1" fill="hold">
                                          <p:stCondLst>
                                            <p:cond delay="0"/>
                                          </p:stCondLst>
                                        </p:cTn>
                                        <p:tgtEl>
                                          <p:spTgt spid="168"/>
                                        </p:tgtEl>
                                        <p:attrNameLst>
                                          <p:attrName>style.visibility</p:attrName>
                                        </p:attrNameLst>
                                      </p:cBhvr>
                                      <p:to>
                                        <p:strVal val="hidden"/>
                                      </p:to>
                                    </p:set>
                                  </p:childTnLst>
                                </p:cTn>
                              </p:par>
                            </p:childTnLst>
                          </p:cTn>
                        </p:par>
                        <p:par>
                          <p:cTn id="71" fill="hold">
                            <p:stCondLst>
                              <p:cond delay="500"/>
                            </p:stCondLst>
                            <p:childTnLst>
                              <p:par>
                                <p:cTn id="72" presetID="1" presetClass="exit" presetSubtype="0" fill="hold" nodeType="afterEffect">
                                  <p:stCondLst>
                                    <p:cond delay="0"/>
                                  </p:stCondLst>
                                  <p:childTnLst>
                                    <p:set>
                                      <p:cBhvr>
                                        <p:cTn id="73" dur="1" fill="hold">
                                          <p:stCondLst>
                                            <p:cond delay="0"/>
                                          </p:stCondLst>
                                        </p:cTn>
                                        <p:tgtEl>
                                          <p:spTgt spid="169"/>
                                        </p:tgtEl>
                                        <p:attrNameLst>
                                          <p:attrName>style.visibility</p:attrName>
                                        </p:attrNameLst>
                                      </p:cBhvr>
                                      <p:to>
                                        <p:strVal val="hidden"/>
                                      </p:to>
                                    </p:set>
                                  </p:childTnLst>
                                </p:cTn>
                              </p:par>
                            </p:childTnLst>
                          </p:cTn>
                        </p:par>
                        <p:par>
                          <p:cTn id="74" fill="hold">
                            <p:stCondLst>
                              <p:cond delay="500"/>
                            </p:stCondLst>
                            <p:childTnLst>
                              <p:par>
                                <p:cTn id="75" presetID="1" presetClass="exit" presetSubtype="0" fill="hold" nodeType="afterEffect">
                                  <p:stCondLst>
                                    <p:cond delay="0"/>
                                  </p:stCondLst>
                                  <p:childTnLst>
                                    <p:set>
                                      <p:cBhvr>
                                        <p:cTn id="76" dur="1" fill="hold">
                                          <p:stCondLst>
                                            <p:cond delay="0"/>
                                          </p:stCondLst>
                                        </p:cTn>
                                        <p:tgtEl>
                                          <p:spTgt spid="170"/>
                                        </p:tgtEl>
                                        <p:attrNameLst>
                                          <p:attrName>style.visibility</p:attrName>
                                        </p:attrNameLst>
                                      </p:cBhvr>
                                      <p:to>
                                        <p:strVal val="hidden"/>
                                      </p:to>
                                    </p:set>
                                  </p:childTnLst>
                                </p:cTn>
                              </p:par>
                            </p:childTnLst>
                          </p:cTn>
                        </p:par>
                        <p:par>
                          <p:cTn id="77" fill="hold">
                            <p:stCondLst>
                              <p:cond delay="500"/>
                            </p:stCondLst>
                            <p:childTnLst>
                              <p:par>
                                <p:cTn id="78" presetID="63" presetClass="path" presetSubtype="0" accel="50000" decel="50000" fill="hold" nodeType="afterEffect">
                                  <p:stCondLst>
                                    <p:cond delay="0"/>
                                  </p:stCondLst>
                                  <p:childTnLst>
                                    <p:animMotion origin="layout" path="M 4.16667E-6 2.45663E-6 L 0.03854 -0.0007 " pathEditMode="relative" rAng="0" ptsTypes="AA">
                                      <p:cBhvr>
                                        <p:cTn id="79" dur="500" fill="hold"/>
                                        <p:tgtEl>
                                          <p:spTgt spid="118"/>
                                        </p:tgtEl>
                                        <p:attrNameLst>
                                          <p:attrName>ppt_x</p:attrName>
                                          <p:attrName>ppt_y</p:attrName>
                                        </p:attrNameLst>
                                      </p:cBhvr>
                                      <p:rCtr x="1927" y="-46"/>
                                    </p:animMotion>
                                  </p:childTnLst>
                                </p:cTn>
                              </p:par>
                            </p:childTnLst>
                          </p:cTn>
                        </p:par>
                        <p:par>
                          <p:cTn id="80" fill="hold">
                            <p:stCondLst>
                              <p:cond delay="1000"/>
                            </p:stCondLst>
                            <p:childTnLst>
                              <p:par>
                                <p:cTn id="81" presetID="16" presetClass="entr" presetSubtype="42" fill="hold" nodeType="afterEffect">
                                  <p:stCondLst>
                                    <p:cond delay="0"/>
                                  </p:stCondLst>
                                  <p:childTnLst>
                                    <p:set>
                                      <p:cBhvr>
                                        <p:cTn id="82" dur="1" fill="hold">
                                          <p:stCondLst>
                                            <p:cond delay="0"/>
                                          </p:stCondLst>
                                        </p:cTn>
                                        <p:tgtEl>
                                          <p:spTgt spid="160"/>
                                        </p:tgtEl>
                                        <p:attrNameLst>
                                          <p:attrName>style.visibility</p:attrName>
                                        </p:attrNameLst>
                                      </p:cBhvr>
                                      <p:to>
                                        <p:strVal val="visible"/>
                                      </p:to>
                                    </p:set>
                                    <p:animEffect transition="in" filter="barn(outHorizontal)">
                                      <p:cBhvr>
                                        <p:cTn id="83" dur="250"/>
                                        <p:tgtEl>
                                          <p:spTgt spid="160"/>
                                        </p:tgtEl>
                                      </p:cBhvr>
                                    </p:animEffect>
                                  </p:childTnLst>
                                </p:cTn>
                              </p:par>
                              <p:par>
                                <p:cTn id="84" presetID="16" presetClass="entr" presetSubtype="42" fill="hold" nodeType="withEffect">
                                  <p:stCondLst>
                                    <p:cond delay="0"/>
                                  </p:stCondLst>
                                  <p:childTnLst>
                                    <p:set>
                                      <p:cBhvr>
                                        <p:cTn id="85" dur="1" fill="hold">
                                          <p:stCondLst>
                                            <p:cond delay="0"/>
                                          </p:stCondLst>
                                        </p:cTn>
                                        <p:tgtEl>
                                          <p:spTgt spid="161"/>
                                        </p:tgtEl>
                                        <p:attrNameLst>
                                          <p:attrName>style.visibility</p:attrName>
                                        </p:attrNameLst>
                                      </p:cBhvr>
                                      <p:to>
                                        <p:strVal val="visible"/>
                                      </p:to>
                                    </p:set>
                                    <p:animEffect transition="in" filter="barn(outHorizontal)">
                                      <p:cBhvr>
                                        <p:cTn id="86" dur="250"/>
                                        <p:tgtEl>
                                          <p:spTgt spid="161"/>
                                        </p:tgtEl>
                                      </p:cBhvr>
                                    </p:animEffect>
                                  </p:childTnLst>
                                </p:cTn>
                              </p:par>
                              <p:par>
                                <p:cTn id="87" presetID="16" presetClass="entr" presetSubtype="42" fill="hold" nodeType="withEffect">
                                  <p:stCondLst>
                                    <p:cond delay="0"/>
                                  </p:stCondLst>
                                  <p:childTnLst>
                                    <p:set>
                                      <p:cBhvr>
                                        <p:cTn id="88" dur="1" fill="hold">
                                          <p:stCondLst>
                                            <p:cond delay="0"/>
                                          </p:stCondLst>
                                        </p:cTn>
                                        <p:tgtEl>
                                          <p:spTgt spid="162"/>
                                        </p:tgtEl>
                                        <p:attrNameLst>
                                          <p:attrName>style.visibility</p:attrName>
                                        </p:attrNameLst>
                                      </p:cBhvr>
                                      <p:to>
                                        <p:strVal val="visible"/>
                                      </p:to>
                                    </p:set>
                                    <p:animEffect transition="in" filter="barn(outHorizontal)">
                                      <p:cBhvr>
                                        <p:cTn id="89" dur="250"/>
                                        <p:tgtEl>
                                          <p:spTgt spid="162"/>
                                        </p:tgtEl>
                                      </p:cBhvr>
                                    </p:animEffect>
                                  </p:childTnLst>
                                </p:cTn>
                              </p:par>
                              <p:par>
                                <p:cTn id="90" presetID="16" presetClass="entr" presetSubtype="42" fill="hold" nodeType="withEffect">
                                  <p:stCondLst>
                                    <p:cond delay="0"/>
                                  </p:stCondLst>
                                  <p:childTnLst>
                                    <p:set>
                                      <p:cBhvr>
                                        <p:cTn id="91" dur="1" fill="hold">
                                          <p:stCondLst>
                                            <p:cond delay="0"/>
                                          </p:stCondLst>
                                        </p:cTn>
                                        <p:tgtEl>
                                          <p:spTgt spid="163"/>
                                        </p:tgtEl>
                                        <p:attrNameLst>
                                          <p:attrName>style.visibility</p:attrName>
                                        </p:attrNameLst>
                                      </p:cBhvr>
                                      <p:to>
                                        <p:strVal val="visible"/>
                                      </p:to>
                                    </p:set>
                                    <p:animEffect transition="in" filter="barn(outHorizontal)">
                                      <p:cBhvr>
                                        <p:cTn id="92" dur="250"/>
                                        <p:tgtEl>
                                          <p:spTgt spid="163"/>
                                        </p:tgtEl>
                                      </p:cBhvr>
                                    </p:animEffect>
                                  </p:childTnLst>
                                </p:cTn>
                              </p:par>
                              <p:par>
                                <p:cTn id="93" presetID="16" presetClass="entr" presetSubtype="42" fill="hold" nodeType="withEffect">
                                  <p:stCondLst>
                                    <p:cond delay="0"/>
                                  </p:stCondLst>
                                  <p:childTnLst>
                                    <p:set>
                                      <p:cBhvr>
                                        <p:cTn id="94" dur="1" fill="hold">
                                          <p:stCondLst>
                                            <p:cond delay="0"/>
                                          </p:stCondLst>
                                        </p:cTn>
                                        <p:tgtEl>
                                          <p:spTgt spid="164"/>
                                        </p:tgtEl>
                                        <p:attrNameLst>
                                          <p:attrName>style.visibility</p:attrName>
                                        </p:attrNameLst>
                                      </p:cBhvr>
                                      <p:to>
                                        <p:strVal val="visible"/>
                                      </p:to>
                                    </p:set>
                                    <p:animEffect transition="in" filter="barn(outHorizontal)">
                                      <p:cBhvr>
                                        <p:cTn id="95" dur="250"/>
                                        <p:tgtEl>
                                          <p:spTgt spid="164"/>
                                        </p:tgtEl>
                                      </p:cBhvr>
                                    </p:animEffect>
                                  </p:childTnLst>
                                </p:cTn>
                              </p:par>
                              <p:par>
                                <p:cTn id="96" presetID="16" presetClass="entr" presetSubtype="42" fill="hold" nodeType="withEffect">
                                  <p:stCondLst>
                                    <p:cond delay="0"/>
                                  </p:stCondLst>
                                  <p:childTnLst>
                                    <p:set>
                                      <p:cBhvr>
                                        <p:cTn id="97" dur="1" fill="hold">
                                          <p:stCondLst>
                                            <p:cond delay="0"/>
                                          </p:stCondLst>
                                        </p:cTn>
                                        <p:tgtEl>
                                          <p:spTgt spid="165"/>
                                        </p:tgtEl>
                                        <p:attrNameLst>
                                          <p:attrName>style.visibility</p:attrName>
                                        </p:attrNameLst>
                                      </p:cBhvr>
                                      <p:to>
                                        <p:strVal val="visible"/>
                                      </p:to>
                                    </p:set>
                                    <p:animEffect transition="in" filter="barn(outHorizontal)">
                                      <p:cBhvr>
                                        <p:cTn id="98" dur="250"/>
                                        <p:tgtEl>
                                          <p:spTgt spid="165"/>
                                        </p:tgtEl>
                                      </p:cBhvr>
                                    </p:animEffect>
                                  </p:childTnLst>
                                </p:cTn>
                              </p:par>
                              <p:par>
                                <p:cTn id="99" presetID="16" presetClass="entr" presetSubtype="42" fill="hold" nodeType="withEffect">
                                  <p:stCondLst>
                                    <p:cond delay="0"/>
                                  </p:stCondLst>
                                  <p:childTnLst>
                                    <p:set>
                                      <p:cBhvr>
                                        <p:cTn id="100" dur="1" fill="hold">
                                          <p:stCondLst>
                                            <p:cond delay="0"/>
                                          </p:stCondLst>
                                        </p:cTn>
                                        <p:tgtEl>
                                          <p:spTgt spid="166"/>
                                        </p:tgtEl>
                                        <p:attrNameLst>
                                          <p:attrName>style.visibility</p:attrName>
                                        </p:attrNameLst>
                                      </p:cBhvr>
                                      <p:to>
                                        <p:strVal val="visible"/>
                                      </p:to>
                                    </p:set>
                                    <p:animEffect transition="in" filter="barn(outHorizontal)">
                                      <p:cBhvr>
                                        <p:cTn id="101" dur="250"/>
                                        <p:tgtEl>
                                          <p:spTgt spid="166"/>
                                        </p:tgtEl>
                                      </p:cBhvr>
                                    </p:animEffect>
                                  </p:childTnLst>
                                </p:cTn>
                              </p:par>
                              <p:par>
                                <p:cTn id="102" presetID="16" presetClass="entr" presetSubtype="42" fill="hold" nodeType="withEffect">
                                  <p:stCondLst>
                                    <p:cond delay="0"/>
                                  </p:stCondLst>
                                  <p:childTnLst>
                                    <p:set>
                                      <p:cBhvr>
                                        <p:cTn id="103" dur="1" fill="hold">
                                          <p:stCondLst>
                                            <p:cond delay="0"/>
                                          </p:stCondLst>
                                        </p:cTn>
                                        <p:tgtEl>
                                          <p:spTgt spid="167"/>
                                        </p:tgtEl>
                                        <p:attrNameLst>
                                          <p:attrName>style.visibility</p:attrName>
                                        </p:attrNameLst>
                                      </p:cBhvr>
                                      <p:to>
                                        <p:strVal val="visible"/>
                                      </p:to>
                                    </p:set>
                                    <p:animEffect transition="in" filter="barn(outHorizontal)">
                                      <p:cBhvr>
                                        <p:cTn id="104" dur="250"/>
                                        <p:tgtEl>
                                          <p:spTgt spid="167"/>
                                        </p:tgtEl>
                                      </p:cBhvr>
                                    </p:animEffect>
                                  </p:childTnLst>
                                </p:cTn>
                              </p:par>
                              <p:par>
                                <p:cTn id="105" presetID="16" presetClass="entr" presetSubtype="42" fill="hold" nodeType="withEffect">
                                  <p:stCondLst>
                                    <p:cond delay="0"/>
                                  </p:stCondLst>
                                  <p:childTnLst>
                                    <p:set>
                                      <p:cBhvr>
                                        <p:cTn id="106" dur="1" fill="hold">
                                          <p:stCondLst>
                                            <p:cond delay="0"/>
                                          </p:stCondLst>
                                        </p:cTn>
                                        <p:tgtEl>
                                          <p:spTgt spid="168"/>
                                        </p:tgtEl>
                                        <p:attrNameLst>
                                          <p:attrName>style.visibility</p:attrName>
                                        </p:attrNameLst>
                                      </p:cBhvr>
                                      <p:to>
                                        <p:strVal val="visible"/>
                                      </p:to>
                                    </p:set>
                                    <p:animEffect transition="in" filter="barn(outHorizontal)">
                                      <p:cBhvr>
                                        <p:cTn id="107" dur="250"/>
                                        <p:tgtEl>
                                          <p:spTgt spid="168"/>
                                        </p:tgtEl>
                                      </p:cBhvr>
                                    </p:animEffect>
                                  </p:childTnLst>
                                </p:cTn>
                              </p:par>
                              <p:par>
                                <p:cTn id="108" presetID="16" presetClass="entr" presetSubtype="42" fill="hold" nodeType="withEffect">
                                  <p:stCondLst>
                                    <p:cond delay="0"/>
                                  </p:stCondLst>
                                  <p:childTnLst>
                                    <p:set>
                                      <p:cBhvr>
                                        <p:cTn id="109" dur="1" fill="hold">
                                          <p:stCondLst>
                                            <p:cond delay="0"/>
                                          </p:stCondLst>
                                        </p:cTn>
                                        <p:tgtEl>
                                          <p:spTgt spid="169"/>
                                        </p:tgtEl>
                                        <p:attrNameLst>
                                          <p:attrName>style.visibility</p:attrName>
                                        </p:attrNameLst>
                                      </p:cBhvr>
                                      <p:to>
                                        <p:strVal val="visible"/>
                                      </p:to>
                                    </p:set>
                                    <p:animEffect transition="in" filter="barn(outHorizontal)">
                                      <p:cBhvr>
                                        <p:cTn id="110" dur="250"/>
                                        <p:tgtEl>
                                          <p:spTgt spid="169"/>
                                        </p:tgtEl>
                                      </p:cBhvr>
                                    </p:animEffect>
                                  </p:childTnLst>
                                </p:cTn>
                              </p:par>
                              <p:par>
                                <p:cTn id="111" presetID="16" presetClass="entr" presetSubtype="42" fill="hold" nodeType="withEffect">
                                  <p:stCondLst>
                                    <p:cond delay="0"/>
                                  </p:stCondLst>
                                  <p:childTnLst>
                                    <p:set>
                                      <p:cBhvr>
                                        <p:cTn id="112" dur="1" fill="hold">
                                          <p:stCondLst>
                                            <p:cond delay="0"/>
                                          </p:stCondLst>
                                        </p:cTn>
                                        <p:tgtEl>
                                          <p:spTgt spid="170"/>
                                        </p:tgtEl>
                                        <p:attrNameLst>
                                          <p:attrName>style.visibility</p:attrName>
                                        </p:attrNameLst>
                                      </p:cBhvr>
                                      <p:to>
                                        <p:strVal val="visible"/>
                                      </p:to>
                                    </p:set>
                                    <p:animEffect transition="in" filter="barn(outHorizontal)">
                                      <p:cBhvr>
                                        <p:cTn id="113" dur="250"/>
                                        <p:tgtEl>
                                          <p:spTgt spid="170"/>
                                        </p:tgtEl>
                                      </p:cBhvr>
                                    </p:animEffect>
                                  </p:childTnLst>
                                </p:cTn>
                              </p:par>
                              <p:par>
                                <p:cTn id="114" presetID="16" presetClass="entr" presetSubtype="42" fill="hold" nodeType="withEffect">
                                  <p:stCondLst>
                                    <p:cond delay="0"/>
                                  </p:stCondLst>
                                  <p:childTnLst>
                                    <p:set>
                                      <p:cBhvr>
                                        <p:cTn id="115" dur="1" fill="hold">
                                          <p:stCondLst>
                                            <p:cond delay="0"/>
                                          </p:stCondLst>
                                        </p:cTn>
                                        <p:tgtEl>
                                          <p:spTgt spid="171"/>
                                        </p:tgtEl>
                                        <p:attrNameLst>
                                          <p:attrName>style.visibility</p:attrName>
                                        </p:attrNameLst>
                                      </p:cBhvr>
                                      <p:to>
                                        <p:strVal val="visible"/>
                                      </p:to>
                                    </p:set>
                                    <p:animEffect transition="in" filter="barn(outHorizontal)">
                                      <p:cBhvr>
                                        <p:cTn id="116" dur="250"/>
                                        <p:tgtEl>
                                          <p:spTgt spid="171"/>
                                        </p:tgtEl>
                                      </p:cBhvr>
                                    </p:animEffect>
                                  </p:childTnLst>
                                </p:cTn>
                              </p:par>
                            </p:childTnLst>
                          </p:cTn>
                        </p:par>
                        <p:par>
                          <p:cTn id="117" fill="hold">
                            <p:stCondLst>
                              <p:cond delay="1250"/>
                            </p:stCondLst>
                            <p:childTnLst>
                              <p:par>
                                <p:cTn id="118" presetID="1" presetClass="exit" presetSubtype="0" fill="hold" nodeType="afterEffect">
                                  <p:stCondLst>
                                    <p:cond delay="250"/>
                                  </p:stCondLst>
                                  <p:childTnLst>
                                    <p:set>
                                      <p:cBhvr>
                                        <p:cTn id="119" dur="1" fill="hold">
                                          <p:stCondLst>
                                            <p:cond delay="0"/>
                                          </p:stCondLst>
                                        </p:cTn>
                                        <p:tgtEl>
                                          <p:spTgt spid="160"/>
                                        </p:tgtEl>
                                        <p:attrNameLst>
                                          <p:attrName>style.visibility</p:attrName>
                                        </p:attrNameLst>
                                      </p:cBhvr>
                                      <p:to>
                                        <p:strVal val="hidden"/>
                                      </p:to>
                                    </p:set>
                                  </p:childTnLst>
                                </p:cTn>
                              </p:par>
                              <p:par>
                                <p:cTn id="120" presetID="1" presetClass="exit" presetSubtype="0" fill="hold" nodeType="withEffect">
                                  <p:stCondLst>
                                    <p:cond delay="250"/>
                                  </p:stCondLst>
                                  <p:childTnLst>
                                    <p:set>
                                      <p:cBhvr>
                                        <p:cTn id="121" dur="1" fill="hold">
                                          <p:stCondLst>
                                            <p:cond delay="0"/>
                                          </p:stCondLst>
                                        </p:cTn>
                                        <p:tgtEl>
                                          <p:spTgt spid="161"/>
                                        </p:tgtEl>
                                        <p:attrNameLst>
                                          <p:attrName>style.visibility</p:attrName>
                                        </p:attrNameLst>
                                      </p:cBhvr>
                                      <p:to>
                                        <p:strVal val="hidden"/>
                                      </p:to>
                                    </p:set>
                                  </p:childTnLst>
                                </p:cTn>
                              </p:par>
                              <p:par>
                                <p:cTn id="122" presetID="1" presetClass="exit" presetSubtype="0" fill="hold" nodeType="withEffect">
                                  <p:stCondLst>
                                    <p:cond delay="250"/>
                                  </p:stCondLst>
                                  <p:childTnLst>
                                    <p:set>
                                      <p:cBhvr>
                                        <p:cTn id="123" dur="1" fill="hold">
                                          <p:stCondLst>
                                            <p:cond delay="0"/>
                                          </p:stCondLst>
                                        </p:cTn>
                                        <p:tgtEl>
                                          <p:spTgt spid="162"/>
                                        </p:tgtEl>
                                        <p:attrNameLst>
                                          <p:attrName>style.visibility</p:attrName>
                                        </p:attrNameLst>
                                      </p:cBhvr>
                                      <p:to>
                                        <p:strVal val="hidden"/>
                                      </p:to>
                                    </p:set>
                                  </p:childTnLst>
                                </p:cTn>
                              </p:par>
                              <p:par>
                                <p:cTn id="124" presetID="1" presetClass="exit" presetSubtype="0" fill="hold" nodeType="withEffect">
                                  <p:stCondLst>
                                    <p:cond delay="250"/>
                                  </p:stCondLst>
                                  <p:childTnLst>
                                    <p:set>
                                      <p:cBhvr>
                                        <p:cTn id="125" dur="1" fill="hold">
                                          <p:stCondLst>
                                            <p:cond delay="0"/>
                                          </p:stCondLst>
                                        </p:cTn>
                                        <p:tgtEl>
                                          <p:spTgt spid="163"/>
                                        </p:tgtEl>
                                        <p:attrNameLst>
                                          <p:attrName>style.visibility</p:attrName>
                                        </p:attrNameLst>
                                      </p:cBhvr>
                                      <p:to>
                                        <p:strVal val="hidden"/>
                                      </p:to>
                                    </p:set>
                                  </p:childTnLst>
                                </p:cTn>
                              </p:par>
                              <p:par>
                                <p:cTn id="126" presetID="1" presetClass="exit" presetSubtype="0" fill="hold" nodeType="withEffect">
                                  <p:stCondLst>
                                    <p:cond delay="250"/>
                                  </p:stCondLst>
                                  <p:childTnLst>
                                    <p:set>
                                      <p:cBhvr>
                                        <p:cTn id="127" dur="1" fill="hold">
                                          <p:stCondLst>
                                            <p:cond delay="0"/>
                                          </p:stCondLst>
                                        </p:cTn>
                                        <p:tgtEl>
                                          <p:spTgt spid="164"/>
                                        </p:tgtEl>
                                        <p:attrNameLst>
                                          <p:attrName>style.visibility</p:attrName>
                                        </p:attrNameLst>
                                      </p:cBhvr>
                                      <p:to>
                                        <p:strVal val="hidden"/>
                                      </p:to>
                                    </p:set>
                                  </p:childTnLst>
                                </p:cTn>
                              </p:par>
                              <p:par>
                                <p:cTn id="128" presetID="1" presetClass="exit" presetSubtype="0" fill="hold" nodeType="withEffect">
                                  <p:stCondLst>
                                    <p:cond delay="250"/>
                                  </p:stCondLst>
                                  <p:childTnLst>
                                    <p:set>
                                      <p:cBhvr>
                                        <p:cTn id="129" dur="1" fill="hold">
                                          <p:stCondLst>
                                            <p:cond delay="0"/>
                                          </p:stCondLst>
                                        </p:cTn>
                                        <p:tgtEl>
                                          <p:spTgt spid="165"/>
                                        </p:tgtEl>
                                        <p:attrNameLst>
                                          <p:attrName>style.visibility</p:attrName>
                                        </p:attrNameLst>
                                      </p:cBhvr>
                                      <p:to>
                                        <p:strVal val="hidden"/>
                                      </p:to>
                                    </p:set>
                                  </p:childTnLst>
                                </p:cTn>
                              </p:par>
                              <p:par>
                                <p:cTn id="130" presetID="1" presetClass="exit" presetSubtype="0" fill="hold" nodeType="withEffect">
                                  <p:stCondLst>
                                    <p:cond delay="250"/>
                                  </p:stCondLst>
                                  <p:childTnLst>
                                    <p:set>
                                      <p:cBhvr>
                                        <p:cTn id="131" dur="1" fill="hold">
                                          <p:stCondLst>
                                            <p:cond delay="0"/>
                                          </p:stCondLst>
                                        </p:cTn>
                                        <p:tgtEl>
                                          <p:spTgt spid="166"/>
                                        </p:tgtEl>
                                        <p:attrNameLst>
                                          <p:attrName>style.visibility</p:attrName>
                                        </p:attrNameLst>
                                      </p:cBhvr>
                                      <p:to>
                                        <p:strVal val="hidden"/>
                                      </p:to>
                                    </p:set>
                                  </p:childTnLst>
                                </p:cTn>
                              </p:par>
                              <p:par>
                                <p:cTn id="132" presetID="1" presetClass="exit" presetSubtype="0" fill="hold" nodeType="withEffect">
                                  <p:stCondLst>
                                    <p:cond delay="250"/>
                                  </p:stCondLst>
                                  <p:childTnLst>
                                    <p:set>
                                      <p:cBhvr>
                                        <p:cTn id="133" dur="1" fill="hold">
                                          <p:stCondLst>
                                            <p:cond delay="0"/>
                                          </p:stCondLst>
                                        </p:cTn>
                                        <p:tgtEl>
                                          <p:spTgt spid="167"/>
                                        </p:tgtEl>
                                        <p:attrNameLst>
                                          <p:attrName>style.visibility</p:attrName>
                                        </p:attrNameLst>
                                      </p:cBhvr>
                                      <p:to>
                                        <p:strVal val="hidden"/>
                                      </p:to>
                                    </p:set>
                                  </p:childTnLst>
                                </p:cTn>
                              </p:par>
                              <p:par>
                                <p:cTn id="134" presetID="1" presetClass="exit" presetSubtype="0" fill="hold" nodeType="withEffect">
                                  <p:stCondLst>
                                    <p:cond delay="250"/>
                                  </p:stCondLst>
                                  <p:childTnLst>
                                    <p:set>
                                      <p:cBhvr>
                                        <p:cTn id="135" dur="1" fill="hold">
                                          <p:stCondLst>
                                            <p:cond delay="0"/>
                                          </p:stCondLst>
                                        </p:cTn>
                                        <p:tgtEl>
                                          <p:spTgt spid="168"/>
                                        </p:tgtEl>
                                        <p:attrNameLst>
                                          <p:attrName>style.visibility</p:attrName>
                                        </p:attrNameLst>
                                      </p:cBhvr>
                                      <p:to>
                                        <p:strVal val="hidden"/>
                                      </p:to>
                                    </p:set>
                                  </p:childTnLst>
                                </p:cTn>
                              </p:par>
                              <p:par>
                                <p:cTn id="136" presetID="1" presetClass="exit" presetSubtype="0" fill="hold" nodeType="withEffect">
                                  <p:stCondLst>
                                    <p:cond delay="250"/>
                                  </p:stCondLst>
                                  <p:childTnLst>
                                    <p:set>
                                      <p:cBhvr>
                                        <p:cTn id="137" dur="1" fill="hold">
                                          <p:stCondLst>
                                            <p:cond delay="0"/>
                                          </p:stCondLst>
                                        </p:cTn>
                                        <p:tgtEl>
                                          <p:spTgt spid="169"/>
                                        </p:tgtEl>
                                        <p:attrNameLst>
                                          <p:attrName>style.visibility</p:attrName>
                                        </p:attrNameLst>
                                      </p:cBhvr>
                                      <p:to>
                                        <p:strVal val="hidden"/>
                                      </p:to>
                                    </p:set>
                                  </p:childTnLst>
                                </p:cTn>
                              </p:par>
                              <p:par>
                                <p:cTn id="138" presetID="1" presetClass="exit" presetSubtype="0" fill="hold" nodeType="withEffect">
                                  <p:stCondLst>
                                    <p:cond delay="250"/>
                                  </p:stCondLst>
                                  <p:childTnLst>
                                    <p:set>
                                      <p:cBhvr>
                                        <p:cTn id="139" dur="1" fill="hold">
                                          <p:stCondLst>
                                            <p:cond delay="0"/>
                                          </p:stCondLst>
                                        </p:cTn>
                                        <p:tgtEl>
                                          <p:spTgt spid="170"/>
                                        </p:tgtEl>
                                        <p:attrNameLst>
                                          <p:attrName>style.visibility</p:attrName>
                                        </p:attrNameLst>
                                      </p:cBhvr>
                                      <p:to>
                                        <p:strVal val="hidden"/>
                                      </p:to>
                                    </p:set>
                                  </p:childTnLst>
                                </p:cTn>
                              </p:par>
                              <p:par>
                                <p:cTn id="140" presetID="1" presetClass="exit" presetSubtype="0" fill="hold" nodeType="withEffect">
                                  <p:stCondLst>
                                    <p:cond delay="250"/>
                                  </p:stCondLst>
                                  <p:childTnLst>
                                    <p:set>
                                      <p:cBhvr>
                                        <p:cTn id="141" dur="1" fill="hold">
                                          <p:stCondLst>
                                            <p:cond delay="0"/>
                                          </p:stCondLst>
                                        </p:cTn>
                                        <p:tgtEl>
                                          <p:spTgt spid="171"/>
                                        </p:tgtEl>
                                        <p:attrNameLst>
                                          <p:attrName>style.visibility</p:attrName>
                                        </p:attrNameLst>
                                      </p:cBhvr>
                                      <p:to>
                                        <p:strVal val="hidden"/>
                                      </p:to>
                                    </p:set>
                                  </p:childTnLst>
                                </p:cTn>
                              </p:par>
                            </p:childTnLst>
                          </p:cTn>
                        </p:par>
                        <p:par>
                          <p:cTn id="142" fill="hold">
                            <p:stCondLst>
                              <p:cond delay="1500"/>
                            </p:stCondLst>
                            <p:childTnLst>
                              <p:par>
                                <p:cTn id="143" presetID="63" presetClass="path" presetSubtype="0" accel="50000" decel="50000" fill="hold" nodeType="afterEffect">
                                  <p:stCondLst>
                                    <p:cond delay="0"/>
                                  </p:stCondLst>
                                  <p:childTnLst>
                                    <p:animMotion origin="layout" path="M 0.03854 -0.0007 L 0.07013 -0.0007 " pathEditMode="relative" rAng="0" ptsTypes="AA">
                                      <p:cBhvr>
                                        <p:cTn id="144" dur="500" fill="hold"/>
                                        <p:tgtEl>
                                          <p:spTgt spid="118"/>
                                        </p:tgtEl>
                                        <p:attrNameLst>
                                          <p:attrName>ppt_x</p:attrName>
                                          <p:attrName>ppt_y</p:attrName>
                                        </p:attrNameLst>
                                      </p:cBhvr>
                                      <p:rCtr x="1580" y="0"/>
                                    </p:animMotion>
                                  </p:childTnLst>
                                </p:cTn>
                              </p:par>
                            </p:childTnLst>
                          </p:cTn>
                        </p:par>
                        <p:par>
                          <p:cTn id="145" fill="hold">
                            <p:stCondLst>
                              <p:cond delay="2000"/>
                            </p:stCondLst>
                            <p:childTnLst>
                              <p:par>
                                <p:cTn id="146" presetID="16" presetClass="entr" presetSubtype="42" fill="hold" nodeType="afterEffect">
                                  <p:stCondLst>
                                    <p:cond delay="0"/>
                                  </p:stCondLst>
                                  <p:childTnLst>
                                    <p:set>
                                      <p:cBhvr>
                                        <p:cTn id="147" dur="1" fill="hold">
                                          <p:stCondLst>
                                            <p:cond delay="0"/>
                                          </p:stCondLst>
                                        </p:cTn>
                                        <p:tgtEl>
                                          <p:spTgt spid="161"/>
                                        </p:tgtEl>
                                        <p:attrNameLst>
                                          <p:attrName>style.visibility</p:attrName>
                                        </p:attrNameLst>
                                      </p:cBhvr>
                                      <p:to>
                                        <p:strVal val="visible"/>
                                      </p:to>
                                    </p:set>
                                    <p:animEffect transition="in" filter="barn(outHorizontal)">
                                      <p:cBhvr>
                                        <p:cTn id="148" dur="250"/>
                                        <p:tgtEl>
                                          <p:spTgt spid="161"/>
                                        </p:tgtEl>
                                      </p:cBhvr>
                                    </p:animEffect>
                                  </p:childTnLst>
                                </p:cTn>
                              </p:par>
                              <p:par>
                                <p:cTn id="149" presetID="16" presetClass="entr" presetSubtype="42" fill="hold" nodeType="withEffect">
                                  <p:stCondLst>
                                    <p:cond delay="0"/>
                                  </p:stCondLst>
                                  <p:childTnLst>
                                    <p:set>
                                      <p:cBhvr>
                                        <p:cTn id="150" dur="1" fill="hold">
                                          <p:stCondLst>
                                            <p:cond delay="0"/>
                                          </p:stCondLst>
                                        </p:cTn>
                                        <p:tgtEl>
                                          <p:spTgt spid="162"/>
                                        </p:tgtEl>
                                        <p:attrNameLst>
                                          <p:attrName>style.visibility</p:attrName>
                                        </p:attrNameLst>
                                      </p:cBhvr>
                                      <p:to>
                                        <p:strVal val="visible"/>
                                      </p:to>
                                    </p:set>
                                    <p:animEffect transition="in" filter="barn(outHorizontal)">
                                      <p:cBhvr>
                                        <p:cTn id="151" dur="250"/>
                                        <p:tgtEl>
                                          <p:spTgt spid="162"/>
                                        </p:tgtEl>
                                      </p:cBhvr>
                                    </p:animEffect>
                                  </p:childTnLst>
                                </p:cTn>
                              </p:par>
                              <p:par>
                                <p:cTn id="152" presetID="16" presetClass="entr" presetSubtype="42" fill="hold" nodeType="withEffect">
                                  <p:stCondLst>
                                    <p:cond delay="0"/>
                                  </p:stCondLst>
                                  <p:childTnLst>
                                    <p:set>
                                      <p:cBhvr>
                                        <p:cTn id="153" dur="1" fill="hold">
                                          <p:stCondLst>
                                            <p:cond delay="0"/>
                                          </p:stCondLst>
                                        </p:cTn>
                                        <p:tgtEl>
                                          <p:spTgt spid="163"/>
                                        </p:tgtEl>
                                        <p:attrNameLst>
                                          <p:attrName>style.visibility</p:attrName>
                                        </p:attrNameLst>
                                      </p:cBhvr>
                                      <p:to>
                                        <p:strVal val="visible"/>
                                      </p:to>
                                    </p:set>
                                    <p:animEffect transition="in" filter="barn(outHorizontal)">
                                      <p:cBhvr>
                                        <p:cTn id="154" dur="250"/>
                                        <p:tgtEl>
                                          <p:spTgt spid="163"/>
                                        </p:tgtEl>
                                      </p:cBhvr>
                                    </p:animEffect>
                                  </p:childTnLst>
                                </p:cTn>
                              </p:par>
                              <p:par>
                                <p:cTn id="155" presetID="16" presetClass="entr" presetSubtype="42" fill="hold" nodeType="withEffect">
                                  <p:stCondLst>
                                    <p:cond delay="0"/>
                                  </p:stCondLst>
                                  <p:childTnLst>
                                    <p:set>
                                      <p:cBhvr>
                                        <p:cTn id="156" dur="1" fill="hold">
                                          <p:stCondLst>
                                            <p:cond delay="0"/>
                                          </p:stCondLst>
                                        </p:cTn>
                                        <p:tgtEl>
                                          <p:spTgt spid="164"/>
                                        </p:tgtEl>
                                        <p:attrNameLst>
                                          <p:attrName>style.visibility</p:attrName>
                                        </p:attrNameLst>
                                      </p:cBhvr>
                                      <p:to>
                                        <p:strVal val="visible"/>
                                      </p:to>
                                    </p:set>
                                    <p:animEffect transition="in" filter="barn(outHorizontal)">
                                      <p:cBhvr>
                                        <p:cTn id="157" dur="250"/>
                                        <p:tgtEl>
                                          <p:spTgt spid="164"/>
                                        </p:tgtEl>
                                      </p:cBhvr>
                                    </p:animEffect>
                                  </p:childTnLst>
                                </p:cTn>
                              </p:par>
                              <p:par>
                                <p:cTn id="158" presetID="16" presetClass="entr" presetSubtype="42" fill="hold" nodeType="withEffect">
                                  <p:stCondLst>
                                    <p:cond delay="0"/>
                                  </p:stCondLst>
                                  <p:childTnLst>
                                    <p:set>
                                      <p:cBhvr>
                                        <p:cTn id="159" dur="1" fill="hold">
                                          <p:stCondLst>
                                            <p:cond delay="0"/>
                                          </p:stCondLst>
                                        </p:cTn>
                                        <p:tgtEl>
                                          <p:spTgt spid="165"/>
                                        </p:tgtEl>
                                        <p:attrNameLst>
                                          <p:attrName>style.visibility</p:attrName>
                                        </p:attrNameLst>
                                      </p:cBhvr>
                                      <p:to>
                                        <p:strVal val="visible"/>
                                      </p:to>
                                    </p:set>
                                    <p:animEffect transition="in" filter="barn(outHorizontal)">
                                      <p:cBhvr>
                                        <p:cTn id="160" dur="250"/>
                                        <p:tgtEl>
                                          <p:spTgt spid="165"/>
                                        </p:tgtEl>
                                      </p:cBhvr>
                                    </p:animEffect>
                                  </p:childTnLst>
                                </p:cTn>
                              </p:par>
                              <p:par>
                                <p:cTn id="161" presetID="16" presetClass="entr" presetSubtype="42" fill="hold" nodeType="withEffect">
                                  <p:stCondLst>
                                    <p:cond delay="0"/>
                                  </p:stCondLst>
                                  <p:childTnLst>
                                    <p:set>
                                      <p:cBhvr>
                                        <p:cTn id="162" dur="1" fill="hold">
                                          <p:stCondLst>
                                            <p:cond delay="0"/>
                                          </p:stCondLst>
                                        </p:cTn>
                                        <p:tgtEl>
                                          <p:spTgt spid="166"/>
                                        </p:tgtEl>
                                        <p:attrNameLst>
                                          <p:attrName>style.visibility</p:attrName>
                                        </p:attrNameLst>
                                      </p:cBhvr>
                                      <p:to>
                                        <p:strVal val="visible"/>
                                      </p:to>
                                    </p:set>
                                    <p:animEffect transition="in" filter="barn(outHorizontal)">
                                      <p:cBhvr>
                                        <p:cTn id="163" dur="250"/>
                                        <p:tgtEl>
                                          <p:spTgt spid="166"/>
                                        </p:tgtEl>
                                      </p:cBhvr>
                                    </p:animEffect>
                                  </p:childTnLst>
                                </p:cTn>
                              </p:par>
                              <p:par>
                                <p:cTn id="164" presetID="16" presetClass="entr" presetSubtype="42" fill="hold" nodeType="withEffect">
                                  <p:stCondLst>
                                    <p:cond delay="0"/>
                                  </p:stCondLst>
                                  <p:childTnLst>
                                    <p:set>
                                      <p:cBhvr>
                                        <p:cTn id="165" dur="1" fill="hold">
                                          <p:stCondLst>
                                            <p:cond delay="0"/>
                                          </p:stCondLst>
                                        </p:cTn>
                                        <p:tgtEl>
                                          <p:spTgt spid="167"/>
                                        </p:tgtEl>
                                        <p:attrNameLst>
                                          <p:attrName>style.visibility</p:attrName>
                                        </p:attrNameLst>
                                      </p:cBhvr>
                                      <p:to>
                                        <p:strVal val="visible"/>
                                      </p:to>
                                    </p:set>
                                    <p:animEffect transition="in" filter="barn(outHorizontal)">
                                      <p:cBhvr>
                                        <p:cTn id="166" dur="250"/>
                                        <p:tgtEl>
                                          <p:spTgt spid="167"/>
                                        </p:tgtEl>
                                      </p:cBhvr>
                                    </p:animEffect>
                                  </p:childTnLst>
                                </p:cTn>
                              </p:par>
                              <p:par>
                                <p:cTn id="167" presetID="16" presetClass="entr" presetSubtype="42" fill="hold" nodeType="withEffect">
                                  <p:stCondLst>
                                    <p:cond delay="0"/>
                                  </p:stCondLst>
                                  <p:childTnLst>
                                    <p:set>
                                      <p:cBhvr>
                                        <p:cTn id="168" dur="1" fill="hold">
                                          <p:stCondLst>
                                            <p:cond delay="0"/>
                                          </p:stCondLst>
                                        </p:cTn>
                                        <p:tgtEl>
                                          <p:spTgt spid="168"/>
                                        </p:tgtEl>
                                        <p:attrNameLst>
                                          <p:attrName>style.visibility</p:attrName>
                                        </p:attrNameLst>
                                      </p:cBhvr>
                                      <p:to>
                                        <p:strVal val="visible"/>
                                      </p:to>
                                    </p:set>
                                    <p:animEffect transition="in" filter="barn(outHorizontal)">
                                      <p:cBhvr>
                                        <p:cTn id="169" dur="250"/>
                                        <p:tgtEl>
                                          <p:spTgt spid="168"/>
                                        </p:tgtEl>
                                      </p:cBhvr>
                                    </p:animEffect>
                                  </p:childTnLst>
                                </p:cTn>
                              </p:par>
                              <p:par>
                                <p:cTn id="170" presetID="16" presetClass="entr" presetSubtype="42" fill="hold" nodeType="withEffect">
                                  <p:stCondLst>
                                    <p:cond delay="0"/>
                                  </p:stCondLst>
                                  <p:childTnLst>
                                    <p:set>
                                      <p:cBhvr>
                                        <p:cTn id="171" dur="1" fill="hold">
                                          <p:stCondLst>
                                            <p:cond delay="0"/>
                                          </p:stCondLst>
                                        </p:cTn>
                                        <p:tgtEl>
                                          <p:spTgt spid="169"/>
                                        </p:tgtEl>
                                        <p:attrNameLst>
                                          <p:attrName>style.visibility</p:attrName>
                                        </p:attrNameLst>
                                      </p:cBhvr>
                                      <p:to>
                                        <p:strVal val="visible"/>
                                      </p:to>
                                    </p:set>
                                    <p:animEffect transition="in" filter="barn(outHorizontal)">
                                      <p:cBhvr>
                                        <p:cTn id="172" dur="250"/>
                                        <p:tgtEl>
                                          <p:spTgt spid="169"/>
                                        </p:tgtEl>
                                      </p:cBhvr>
                                    </p:animEffect>
                                  </p:childTnLst>
                                </p:cTn>
                              </p:par>
                              <p:par>
                                <p:cTn id="173" presetID="16" presetClass="entr" presetSubtype="42" fill="hold" nodeType="withEffect">
                                  <p:stCondLst>
                                    <p:cond delay="0"/>
                                  </p:stCondLst>
                                  <p:childTnLst>
                                    <p:set>
                                      <p:cBhvr>
                                        <p:cTn id="174" dur="1" fill="hold">
                                          <p:stCondLst>
                                            <p:cond delay="0"/>
                                          </p:stCondLst>
                                        </p:cTn>
                                        <p:tgtEl>
                                          <p:spTgt spid="170"/>
                                        </p:tgtEl>
                                        <p:attrNameLst>
                                          <p:attrName>style.visibility</p:attrName>
                                        </p:attrNameLst>
                                      </p:cBhvr>
                                      <p:to>
                                        <p:strVal val="visible"/>
                                      </p:to>
                                    </p:set>
                                    <p:animEffect transition="in" filter="barn(outHorizontal)">
                                      <p:cBhvr>
                                        <p:cTn id="175" dur="250"/>
                                        <p:tgtEl>
                                          <p:spTgt spid="170"/>
                                        </p:tgtEl>
                                      </p:cBhvr>
                                    </p:animEffect>
                                  </p:childTnLst>
                                </p:cTn>
                              </p:par>
                              <p:par>
                                <p:cTn id="176" presetID="16" presetClass="entr" presetSubtype="42" fill="hold" nodeType="withEffect">
                                  <p:stCondLst>
                                    <p:cond delay="0"/>
                                  </p:stCondLst>
                                  <p:childTnLst>
                                    <p:set>
                                      <p:cBhvr>
                                        <p:cTn id="177" dur="1" fill="hold">
                                          <p:stCondLst>
                                            <p:cond delay="0"/>
                                          </p:stCondLst>
                                        </p:cTn>
                                        <p:tgtEl>
                                          <p:spTgt spid="171"/>
                                        </p:tgtEl>
                                        <p:attrNameLst>
                                          <p:attrName>style.visibility</p:attrName>
                                        </p:attrNameLst>
                                      </p:cBhvr>
                                      <p:to>
                                        <p:strVal val="visible"/>
                                      </p:to>
                                    </p:set>
                                    <p:animEffect transition="in" filter="barn(outHorizontal)">
                                      <p:cBhvr>
                                        <p:cTn id="178" dur="250"/>
                                        <p:tgtEl>
                                          <p:spTgt spid="171"/>
                                        </p:tgtEl>
                                      </p:cBhvr>
                                    </p:animEffect>
                                  </p:childTnLst>
                                </p:cTn>
                              </p:par>
                              <p:par>
                                <p:cTn id="179" presetID="16" presetClass="entr" presetSubtype="42" fill="hold" nodeType="withEffect">
                                  <p:stCondLst>
                                    <p:cond delay="0"/>
                                  </p:stCondLst>
                                  <p:childTnLst>
                                    <p:set>
                                      <p:cBhvr>
                                        <p:cTn id="180" dur="1" fill="hold">
                                          <p:stCondLst>
                                            <p:cond delay="0"/>
                                          </p:stCondLst>
                                        </p:cTn>
                                        <p:tgtEl>
                                          <p:spTgt spid="172"/>
                                        </p:tgtEl>
                                        <p:attrNameLst>
                                          <p:attrName>style.visibility</p:attrName>
                                        </p:attrNameLst>
                                      </p:cBhvr>
                                      <p:to>
                                        <p:strVal val="visible"/>
                                      </p:to>
                                    </p:set>
                                    <p:animEffect transition="in" filter="barn(outHorizontal)">
                                      <p:cBhvr>
                                        <p:cTn id="181" dur="250"/>
                                        <p:tgtEl>
                                          <p:spTgt spid="172"/>
                                        </p:tgtEl>
                                      </p:cBhvr>
                                    </p:animEffect>
                                  </p:childTnLst>
                                </p:cTn>
                              </p:par>
                            </p:childTnLst>
                          </p:cTn>
                        </p:par>
                        <p:par>
                          <p:cTn id="182" fill="hold">
                            <p:stCondLst>
                              <p:cond delay="2250"/>
                            </p:stCondLst>
                            <p:childTnLst>
                              <p:par>
                                <p:cTn id="183" presetID="1" presetClass="exit" presetSubtype="0" fill="hold" nodeType="afterEffect">
                                  <p:stCondLst>
                                    <p:cond delay="250"/>
                                  </p:stCondLst>
                                  <p:childTnLst>
                                    <p:set>
                                      <p:cBhvr>
                                        <p:cTn id="184" dur="1" fill="hold">
                                          <p:stCondLst>
                                            <p:cond delay="0"/>
                                          </p:stCondLst>
                                        </p:cTn>
                                        <p:tgtEl>
                                          <p:spTgt spid="161"/>
                                        </p:tgtEl>
                                        <p:attrNameLst>
                                          <p:attrName>style.visibility</p:attrName>
                                        </p:attrNameLst>
                                      </p:cBhvr>
                                      <p:to>
                                        <p:strVal val="hidden"/>
                                      </p:to>
                                    </p:set>
                                  </p:childTnLst>
                                </p:cTn>
                              </p:par>
                              <p:par>
                                <p:cTn id="185" presetID="1" presetClass="exit" presetSubtype="0" fill="hold" nodeType="withEffect">
                                  <p:stCondLst>
                                    <p:cond delay="250"/>
                                  </p:stCondLst>
                                  <p:childTnLst>
                                    <p:set>
                                      <p:cBhvr>
                                        <p:cTn id="186" dur="1" fill="hold">
                                          <p:stCondLst>
                                            <p:cond delay="0"/>
                                          </p:stCondLst>
                                        </p:cTn>
                                        <p:tgtEl>
                                          <p:spTgt spid="162"/>
                                        </p:tgtEl>
                                        <p:attrNameLst>
                                          <p:attrName>style.visibility</p:attrName>
                                        </p:attrNameLst>
                                      </p:cBhvr>
                                      <p:to>
                                        <p:strVal val="hidden"/>
                                      </p:to>
                                    </p:set>
                                  </p:childTnLst>
                                </p:cTn>
                              </p:par>
                              <p:par>
                                <p:cTn id="187" presetID="1" presetClass="exit" presetSubtype="0" fill="hold" nodeType="withEffect">
                                  <p:stCondLst>
                                    <p:cond delay="250"/>
                                  </p:stCondLst>
                                  <p:childTnLst>
                                    <p:set>
                                      <p:cBhvr>
                                        <p:cTn id="188" dur="1" fill="hold">
                                          <p:stCondLst>
                                            <p:cond delay="0"/>
                                          </p:stCondLst>
                                        </p:cTn>
                                        <p:tgtEl>
                                          <p:spTgt spid="163"/>
                                        </p:tgtEl>
                                        <p:attrNameLst>
                                          <p:attrName>style.visibility</p:attrName>
                                        </p:attrNameLst>
                                      </p:cBhvr>
                                      <p:to>
                                        <p:strVal val="hidden"/>
                                      </p:to>
                                    </p:set>
                                  </p:childTnLst>
                                </p:cTn>
                              </p:par>
                              <p:par>
                                <p:cTn id="189" presetID="1" presetClass="exit" presetSubtype="0" fill="hold" nodeType="withEffect">
                                  <p:stCondLst>
                                    <p:cond delay="250"/>
                                  </p:stCondLst>
                                  <p:childTnLst>
                                    <p:set>
                                      <p:cBhvr>
                                        <p:cTn id="190" dur="1" fill="hold">
                                          <p:stCondLst>
                                            <p:cond delay="0"/>
                                          </p:stCondLst>
                                        </p:cTn>
                                        <p:tgtEl>
                                          <p:spTgt spid="164"/>
                                        </p:tgtEl>
                                        <p:attrNameLst>
                                          <p:attrName>style.visibility</p:attrName>
                                        </p:attrNameLst>
                                      </p:cBhvr>
                                      <p:to>
                                        <p:strVal val="hidden"/>
                                      </p:to>
                                    </p:set>
                                  </p:childTnLst>
                                </p:cTn>
                              </p:par>
                              <p:par>
                                <p:cTn id="191" presetID="1" presetClass="exit" presetSubtype="0" fill="hold" nodeType="withEffect">
                                  <p:stCondLst>
                                    <p:cond delay="250"/>
                                  </p:stCondLst>
                                  <p:childTnLst>
                                    <p:set>
                                      <p:cBhvr>
                                        <p:cTn id="192" dur="1" fill="hold">
                                          <p:stCondLst>
                                            <p:cond delay="0"/>
                                          </p:stCondLst>
                                        </p:cTn>
                                        <p:tgtEl>
                                          <p:spTgt spid="165"/>
                                        </p:tgtEl>
                                        <p:attrNameLst>
                                          <p:attrName>style.visibility</p:attrName>
                                        </p:attrNameLst>
                                      </p:cBhvr>
                                      <p:to>
                                        <p:strVal val="hidden"/>
                                      </p:to>
                                    </p:set>
                                  </p:childTnLst>
                                </p:cTn>
                              </p:par>
                              <p:par>
                                <p:cTn id="193" presetID="1" presetClass="exit" presetSubtype="0" fill="hold" nodeType="withEffect">
                                  <p:stCondLst>
                                    <p:cond delay="250"/>
                                  </p:stCondLst>
                                  <p:childTnLst>
                                    <p:set>
                                      <p:cBhvr>
                                        <p:cTn id="194" dur="1" fill="hold">
                                          <p:stCondLst>
                                            <p:cond delay="0"/>
                                          </p:stCondLst>
                                        </p:cTn>
                                        <p:tgtEl>
                                          <p:spTgt spid="166"/>
                                        </p:tgtEl>
                                        <p:attrNameLst>
                                          <p:attrName>style.visibility</p:attrName>
                                        </p:attrNameLst>
                                      </p:cBhvr>
                                      <p:to>
                                        <p:strVal val="hidden"/>
                                      </p:to>
                                    </p:set>
                                  </p:childTnLst>
                                </p:cTn>
                              </p:par>
                              <p:par>
                                <p:cTn id="195" presetID="1" presetClass="exit" presetSubtype="0" fill="hold" nodeType="withEffect">
                                  <p:stCondLst>
                                    <p:cond delay="250"/>
                                  </p:stCondLst>
                                  <p:childTnLst>
                                    <p:set>
                                      <p:cBhvr>
                                        <p:cTn id="196" dur="1" fill="hold">
                                          <p:stCondLst>
                                            <p:cond delay="0"/>
                                          </p:stCondLst>
                                        </p:cTn>
                                        <p:tgtEl>
                                          <p:spTgt spid="167"/>
                                        </p:tgtEl>
                                        <p:attrNameLst>
                                          <p:attrName>style.visibility</p:attrName>
                                        </p:attrNameLst>
                                      </p:cBhvr>
                                      <p:to>
                                        <p:strVal val="hidden"/>
                                      </p:to>
                                    </p:set>
                                  </p:childTnLst>
                                </p:cTn>
                              </p:par>
                              <p:par>
                                <p:cTn id="197" presetID="1" presetClass="exit" presetSubtype="0" fill="hold" nodeType="withEffect">
                                  <p:stCondLst>
                                    <p:cond delay="250"/>
                                  </p:stCondLst>
                                  <p:childTnLst>
                                    <p:set>
                                      <p:cBhvr>
                                        <p:cTn id="198" dur="1" fill="hold">
                                          <p:stCondLst>
                                            <p:cond delay="0"/>
                                          </p:stCondLst>
                                        </p:cTn>
                                        <p:tgtEl>
                                          <p:spTgt spid="168"/>
                                        </p:tgtEl>
                                        <p:attrNameLst>
                                          <p:attrName>style.visibility</p:attrName>
                                        </p:attrNameLst>
                                      </p:cBhvr>
                                      <p:to>
                                        <p:strVal val="hidden"/>
                                      </p:to>
                                    </p:set>
                                  </p:childTnLst>
                                </p:cTn>
                              </p:par>
                              <p:par>
                                <p:cTn id="199" presetID="1" presetClass="exit" presetSubtype="0" fill="hold" nodeType="withEffect">
                                  <p:stCondLst>
                                    <p:cond delay="250"/>
                                  </p:stCondLst>
                                  <p:childTnLst>
                                    <p:set>
                                      <p:cBhvr>
                                        <p:cTn id="200" dur="1" fill="hold">
                                          <p:stCondLst>
                                            <p:cond delay="0"/>
                                          </p:stCondLst>
                                        </p:cTn>
                                        <p:tgtEl>
                                          <p:spTgt spid="169"/>
                                        </p:tgtEl>
                                        <p:attrNameLst>
                                          <p:attrName>style.visibility</p:attrName>
                                        </p:attrNameLst>
                                      </p:cBhvr>
                                      <p:to>
                                        <p:strVal val="hidden"/>
                                      </p:to>
                                    </p:set>
                                  </p:childTnLst>
                                </p:cTn>
                              </p:par>
                              <p:par>
                                <p:cTn id="201" presetID="1" presetClass="exit" presetSubtype="0" fill="hold" nodeType="withEffect">
                                  <p:stCondLst>
                                    <p:cond delay="250"/>
                                  </p:stCondLst>
                                  <p:childTnLst>
                                    <p:set>
                                      <p:cBhvr>
                                        <p:cTn id="202" dur="1" fill="hold">
                                          <p:stCondLst>
                                            <p:cond delay="0"/>
                                          </p:stCondLst>
                                        </p:cTn>
                                        <p:tgtEl>
                                          <p:spTgt spid="170"/>
                                        </p:tgtEl>
                                        <p:attrNameLst>
                                          <p:attrName>style.visibility</p:attrName>
                                        </p:attrNameLst>
                                      </p:cBhvr>
                                      <p:to>
                                        <p:strVal val="hidden"/>
                                      </p:to>
                                    </p:set>
                                  </p:childTnLst>
                                </p:cTn>
                              </p:par>
                              <p:par>
                                <p:cTn id="203" presetID="1" presetClass="exit" presetSubtype="0" fill="hold" nodeType="withEffect">
                                  <p:stCondLst>
                                    <p:cond delay="250"/>
                                  </p:stCondLst>
                                  <p:childTnLst>
                                    <p:set>
                                      <p:cBhvr>
                                        <p:cTn id="204" dur="1" fill="hold">
                                          <p:stCondLst>
                                            <p:cond delay="0"/>
                                          </p:stCondLst>
                                        </p:cTn>
                                        <p:tgtEl>
                                          <p:spTgt spid="171"/>
                                        </p:tgtEl>
                                        <p:attrNameLst>
                                          <p:attrName>style.visibility</p:attrName>
                                        </p:attrNameLst>
                                      </p:cBhvr>
                                      <p:to>
                                        <p:strVal val="hidden"/>
                                      </p:to>
                                    </p:set>
                                  </p:childTnLst>
                                </p:cTn>
                              </p:par>
                              <p:par>
                                <p:cTn id="205" presetID="1" presetClass="exit" presetSubtype="0" fill="hold" nodeType="withEffect">
                                  <p:stCondLst>
                                    <p:cond delay="250"/>
                                  </p:stCondLst>
                                  <p:childTnLst>
                                    <p:set>
                                      <p:cBhvr>
                                        <p:cTn id="206" dur="1" fill="hold">
                                          <p:stCondLst>
                                            <p:cond delay="0"/>
                                          </p:stCondLst>
                                        </p:cTn>
                                        <p:tgtEl>
                                          <p:spTgt spid="172"/>
                                        </p:tgtEl>
                                        <p:attrNameLst>
                                          <p:attrName>style.visibility</p:attrName>
                                        </p:attrNameLst>
                                      </p:cBhvr>
                                      <p:to>
                                        <p:strVal val="hidden"/>
                                      </p:to>
                                    </p:set>
                                  </p:childTnLst>
                                </p:cTn>
                              </p:par>
                            </p:childTnLst>
                          </p:cTn>
                        </p:par>
                        <p:par>
                          <p:cTn id="207" fill="hold">
                            <p:stCondLst>
                              <p:cond delay="2500"/>
                            </p:stCondLst>
                            <p:childTnLst>
                              <p:par>
                                <p:cTn id="208" presetID="63" presetClass="path" presetSubtype="0" accel="50000" decel="50000" fill="hold" nodeType="afterEffect">
                                  <p:stCondLst>
                                    <p:cond delay="0"/>
                                  </p:stCondLst>
                                  <p:childTnLst>
                                    <p:animMotion origin="layout" path="M 0.07013 -0.0007 L 0.10954 -0.0007 " pathEditMode="relative" rAng="0" ptsTypes="AA">
                                      <p:cBhvr>
                                        <p:cTn id="209" dur="500" fill="hold"/>
                                        <p:tgtEl>
                                          <p:spTgt spid="118"/>
                                        </p:tgtEl>
                                        <p:attrNameLst>
                                          <p:attrName>ppt_x</p:attrName>
                                          <p:attrName>ppt_y</p:attrName>
                                        </p:attrNameLst>
                                      </p:cBhvr>
                                      <p:rCtr x="1962" y="0"/>
                                    </p:animMotion>
                                  </p:childTnLst>
                                </p:cTn>
                              </p:par>
                            </p:childTnLst>
                          </p:cTn>
                        </p:par>
                        <p:par>
                          <p:cTn id="210" fill="hold">
                            <p:stCondLst>
                              <p:cond delay="3000"/>
                            </p:stCondLst>
                            <p:childTnLst>
                              <p:par>
                                <p:cTn id="211" presetID="16" presetClass="entr" presetSubtype="42" fill="hold" nodeType="afterEffect">
                                  <p:stCondLst>
                                    <p:cond delay="0"/>
                                  </p:stCondLst>
                                  <p:childTnLst>
                                    <p:set>
                                      <p:cBhvr>
                                        <p:cTn id="212" dur="1" fill="hold">
                                          <p:stCondLst>
                                            <p:cond delay="0"/>
                                          </p:stCondLst>
                                        </p:cTn>
                                        <p:tgtEl>
                                          <p:spTgt spid="162"/>
                                        </p:tgtEl>
                                        <p:attrNameLst>
                                          <p:attrName>style.visibility</p:attrName>
                                        </p:attrNameLst>
                                      </p:cBhvr>
                                      <p:to>
                                        <p:strVal val="visible"/>
                                      </p:to>
                                    </p:set>
                                    <p:animEffect transition="in" filter="barn(outHorizontal)">
                                      <p:cBhvr>
                                        <p:cTn id="213" dur="250"/>
                                        <p:tgtEl>
                                          <p:spTgt spid="162"/>
                                        </p:tgtEl>
                                      </p:cBhvr>
                                    </p:animEffect>
                                  </p:childTnLst>
                                </p:cTn>
                              </p:par>
                              <p:par>
                                <p:cTn id="214" presetID="16" presetClass="entr" presetSubtype="42" fill="hold" nodeType="withEffect">
                                  <p:stCondLst>
                                    <p:cond delay="0"/>
                                  </p:stCondLst>
                                  <p:childTnLst>
                                    <p:set>
                                      <p:cBhvr>
                                        <p:cTn id="215" dur="1" fill="hold">
                                          <p:stCondLst>
                                            <p:cond delay="0"/>
                                          </p:stCondLst>
                                        </p:cTn>
                                        <p:tgtEl>
                                          <p:spTgt spid="163"/>
                                        </p:tgtEl>
                                        <p:attrNameLst>
                                          <p:attrName>style.visibility</p:attrName>
                                        </p:attrNameLst>
                                      </p:cBhvr>
                                      <p:to>
                                        <p:strVal val="visible"/>
                                      </p:to>
                                    </p:set>
                                    <p:animEffect transition="in" filter="barn(outHorizontal)">
                                      <p:cBhvr>
                                        <p:cTn id="216" dur="250"/>
                                        <p:tgtEl>
                                          <p:spTgt spid="163"/>
                                        </p:tgtEl>
                                      </p:cBhvr>
                                    </p:animEffect>
                                  </p:childTnLst>
                                </p:cTn>
                              </p:par>
                              <p:par>
                                <p:cTn id="217" presetID="16" presetClass="entr" presetSubtype="42" fill="hold" nodeType="withEffect">
                                  <p:stCondLst>
                                    <p:cond delay="0"/>
                                  </p:stCondLst>
                                  <p:childTnLst>
                                    <p:set>
                                      <p:cBhvr>
                                        <p:cTn id="218" dur="1" fill="hold">
                                          <p:stCondLst>
                                            <p:cond delay="0"/>
                                          </p:stCondLst>
                                        </p:cTn>
                                        <p:tgtEl>
                                          <p:spTgt spid="164"/>
                                        </p:tgtEl>
                                        <p:attrNameLst>
                                          <p:attrName>style.visibility</p:attrName>
                                        </p:attrNameLst>
                                      </p:cBhvr>
                                      <p:to>
                                        <p:strVal val="visible"/>
                                      </p:to>
                                    </p:set>
                                    <p:animEffect transition="in" filter="barn(outHorizontal)">
                                      <p:cBhvr>
                                        <p:cTn id="219" dur="250"/>
                                        <p:tgtEl>
                                          <p:spTgt spid="164"/>
                                        </p:tgtEl>
                                      </p:cBhvr>
                                    </p:animEffect>
                                  </p:childTnLst>
                                </p:cTn>
                              </p:par>
                              <p:par>
                                <p:cTn id="220" presetID="16" presetClass="entr" presetSubtype="42" fill="hold" nodeType="withEffect">
                                  <p:stCondLst>
                                    <p:cond delay="0"/>
                                  </p:stCondLst>
                                  <p:childTnLst>
                                    <p:set>
                                      <p:cBhvr>
                                        <p:cTn id="221" dur="1" fill="hold">
                                          <p:stCondLst>
                                            <p:cond delay="0"/>
                                          </p:stCondLst>
                                        </p:cTn>
                                        <p:tgtEl>
                                          <p:spTgt spid="165"/>
                                        </p:tgtEl>
                                        <p:attrNameLst>
                                          <p:attrName>style.visibility</p:attrName>
                                        </p:attrNameLst>
                                      </p:cBhvr>
                                      <p:to>
                                        <p:strVal val="visible"/>
                                      </p:to>
                                    </p:set>
                                    <p:animEffect transition="in" filter="barn(outHorizontal)">
                                      <p:cBhvr>
                                        <p:cTn id="222" dur="250"/>
                                        <p:tgtEl>
                                          <p:spTgt spid="165"/>
                                        </p:tgtEl>
                                      </p:cBhvr>
                                    </p:animEffect>
                                  </p:childTnLst>
                                </p:cTn>
                              </p:par>
                              <p:par>
                                <p:cTn id="223" presetID="16" presetClass="entr" presetSubtype="42" fill="hold" nodeType="withEffect">
                                  <p:stCondLst>
                                    <p:cond delay="0"/>
                                  </p:stCondLst>
                                  <p:childTnLst>
                                    <p:set>
                                      <p:cBhvr>
                                        <p:cTn id="224" dur="1" fill="hold">
                                          <p:stCondLst>
                                            <p:cond delay="0"/>
                                          </p:stCondLst>
                                        </p:cTn>
                                        <p:tgtEl>
                                          <p:spTgt spid="166"/>
                                        </p:tgtEl>
                                        <p:attrNameLst>
                                          <p:attrName>style.visibility</p:attrName>
                                        </p:attrNameLst>
                                      </p:cBhvr>
                                      <p:to>
                                        <p:strVal val="visible"/>
                                      </p:to>
                                    </p:set>
                                    <p:animEffect transition="in" filter="barn(outHorizontal)">
                                      <p:cBhvr>
                                        <p:cTn id="225" dur="250"/>
                                        <p:tgtEl>
                                          <p:spTgt spid="166"/>
                                        </p:tgtEl>
                                      </p:cBhvr>
                                    </p:animEffect>
                                  </p:childTnLst>
                                </p:cTn>
                              </p:par>
                              <p:par>
                                <p:cTn id="226" presetID="16" presetClass="entr" presetSubtype="42" fill="hold" nodeType="withEffect">
                                  <p:stCondLst>
                                    <p:cond delay="0"/>
                                  </p:stCondLst>
                                  <p:childTnLst>
                                    <p:set>
                                      <p:cBhvr>
                                        <p:cTn id="227" dur="1" fill="hold">
                                          <p:stCondLst>
                                            <p:cond delay="0"/>
                                          </p:stCondLst>
                                        </p:cTn>
                                        <p:tgtEl>
                                          <p:spTgt spid="167"/>
                                        </p:tgtEl>
                                        <p:attrNameLst>
                                          <p:attrName>style.visibility</p:attrName>
                                        </p:attrNameLst>
                                      </p:cBhvr>
                                      <p:to>
                                        <p:strVal val="visible"/>
                                      </p:to>
                                    </p:set>
                                    <p:animEffect transition="in" filter="barn(outHorizontal)">
                                      <p:cBhvr>
                                        <p:cTn id="228" dur="250"/>
                                        <p:tgtEl>
                                          <p:spTgt spid="167"/>
                                        </p:tgtEl>
                                      </p:cBhvr>
                                    </p:animEffect>
                                  </p:childTnLst>
                                </p:cTn>
                              </p:par>
                              <p:par>
                                <p:cTn id="229" presetID="16" presetClass="entr" presetSubtype="42" fill="hold" nodeType="withEffect">
                                  <p:stCondLst>
                                    <p:cond delay="0"/>
                                  </p:stCondLst>
                                  <p:childTnLst>
                                    <p:set>
                                      <p:cBhvr>
                                        <p:cTn id="230" dur="1" fill="hold">
                                          <p:stCondLst>
                                            <p:cond delay="0"/>
                                          </p:stCondLst>
                                        </p:cTn>
                                        <p:tgtEl>
                                          <p:spTgt spid="168"/>
                                        </p:tgtEl>
                                        <p:attrNameLst>
                                          <p:attrName>style.visibility</p:attrName>
                                        </p:attrNameLst>
                                      </p:cBhvr>
                                      <p:to>
                                        <p:strVal val="visible"/>
                                      </p:to>
                                    </p:set>
                                    <p:animEffect transition="in" filter="barn(outHorizontal)">
                                      <p:cBhvr>
                                        <p:cTn id="231" dur="250"/>
                                        <p:tgtEl>
                                          <p:spTgt spid="168"/>
                                        </p:tgtEl>
                                      </p:cBhvr>
                                    </p:animEffect>
                                  </p:childTnLst>
                                </p:cTn>
                              </p:par>
                              <p:par>
                                <p:cTn id="232" presetID="16" presetClass="entr" presetSubtype="42" fill="hold" nodeType="withEffect">
                                  <p:stCondLst>
                                    <p:cond delay="0"/>
                                  </p:stCondLst>
                                  <p:childTnLst>
                                    <p:set>
                                      <p:cBhvr>
                                        <p:cTn id="233" dur="1" fill="hold">
                                          <p:stCondLst>
                                            <p:cond delay="0"/>
                                          </p:stCondLst>
                                        </p:cTn>
                                        <p:tgtEl>
                                          <p:spTgt spid="169"/>
                                        </p:tgtEl>
                                        <p:attrNameLst>
                                          <p:attrName>style.visibility</p:attrName>
                                        </p:attrNameLst>
                                      </p:cBhvr>
                                      <p:to>
                                        <p:strVal val="visible"/>
                                      </p:to>
                                    </p:set>
                                    <p:animEffect transition="in" filter="barn(outHorizontal)">
                                      <p:cBhvr>
                                        <p:cTn id="234" dur="250"/>
                                        <p:tgtEl>
                                          <p:spTgt spid="169"/>
                                        </p:tgtEl>
                                      </p:cBhvr>
                                    </p:animEffect>
                                  </p:childTnLst>
                                </p:cTn>
                              </p:par>
                              <p:par>
                                <p:cTn id="235" presetID="16" presetClass="entr" presetSubtype="42" fill="hold" nodeType="withEffect">
                                  <p:stCondLst>
                                    <p:cond delay="0"/>
                                  </p:stCondLst>
                                  <p:childTnLst>
                                    <p:set>
                                      <p:cBhvr>
                                        <p:cTn id="236" dur="1" fill="hold">
                                          <p:stCondLst>
                                            <p:cond delay="0"/>
                                          </p:stCondLst>
                                        </p:cTn>
                                        <p:tgtEl>
                                          <p:spTgt spid="170"/>
                                        </p:tgtEl>
                                        <p:attrNameLst>
                                          <p:attrName>style.visibility</p:attrName>
                                        </p:attrNameLst>
                                      </p:cBhvr>
                                      <p:to>
                                        <p:strVal val="visible"/>
                                      </p:to>
                                    </p:set>
                                    <p:animEffect transition="in" filter="barn(outHorizontal)">
                                      <p:cBhvr>
                                        <p:cTn id="237" dur="250"/>
                                        <p:tgtEl>
                                          <p:spTgt spid="170"/>
                                        </p:tgtEl>
                                      </p:cBhvr>
                                    </p:animEffect>
                                  </p:childTnLst>
                                </p:cTn>
                              </p:par>
                              <p:par>
                                <p:cTn id="238" presetID="16" presetClass="entr" presetSubtype="42" fill="hold" nodeType="withEffect">
                                  <p:stCondLst>
                                    <p:cond delay="0"/>
                                  </p:stCondLst>
                                  <p:childTnLst>
                                    <p:set>
                                      <p:cBhvr>
                                        <p:cTn id="239" dur="1" fill="hold">
                                          <p:stCondLst>
                                            <p:cond delay="0"/>
                                          </p:stCondLst>
                                        </p:cTn>
                                        <p:tgtEl>
                                          <p:spTgt spid="171"/>
                                        </p:tgtEl>
                                        <p:attrNameLst>
                                          <p:attrName>style.visibility</p:attrName>
                                        </p:attrNameLst>
                                      </p:cBhvr>
                                      <p:to>
                                        <p:strVal val="visible"/>
                                      </p:to>
                                    </p:set>
                                    <p:animEffect transition="in" filter="barn(outHorizontal)">
                                      <p:cBhvr>
                                        <p:cTn id="240" dur="250"/>
                                        <p:tgtEl>
                                          <p:spTgt spid="171"/>
                                        </p:tgtEl>
                                      </p:cBhvr>
                                    </p:animEffect>
                                  </p:childTnLst>
                                </p:cTn>
                              </p:par>
                              <p:par>
                                <p:cTn id="241" presetID="16" presetClass="entr" presetSubtype="42" fill="hold" nodeType="withEffect">
                                  <p:stCondLst>
                                    <p:cond delay="0"/>
                                  </p:stCondLst>
                                  <p:childTnLst>
                                    <p:set>
                                      <p:cBhvr>
                                        <p:cTn id="242" dur="1" fill="hold">
                                          <p:stCondLst>
                                            <p:cond delay="0"/>
                                          </p:stCondLst>
                                        </p:cTn>
                                        <p:tgtEl>
                                          <p:spTgt spid="172"/>
                                        </p:tgtEl>
                                        <p:attrNameLst>
                                          <p:attrName>style.visibility</p:attrName>
                                        </p:attrNameLst>
                                      </p:cBhvr>
                                      <p:to>
                                        <p:strVal val="visible"/>
                                      </p:to>
                                    </p:set>
                                    <p:animEffect transition="in" filter="barn(outHorizontal)">
                                      <p:cBhvr>
                                        <p:cTn id="243" dur="250"/>
                                        <p:tgtEl>
                                          <p:spTgt spid="172"/>
                                        </p:tgtEl>
                                      </p:cBhvr>
                                    </p:animEffect>
                                  </p:childTnLst>
                                </p:cTn>
                              </p:par>
                              <p:par>
                                <p:cTn id="244" presetID="16" presetClass="entr" presetSubtype="42" fill="hold" nodeType="withEffect">
                                  <p:stCondLst>
                                    <p:cond delay="0"/>
                                  </p:stCondLst>
                                  <p:childTnLst>
                                    <p:set>
                                      <p:cBhvr>
                                        <p:cTn id="245" dur="1" fill="hold">
                                          <p:stCondLst>
                                            <p:cond delay="0"/>
                                          </p:stCondLst>
                                        </p:cTn>
                                        <p:tgtEl>
                                          <p:spTgt spid="173"/>
                                        </p:tgtEl>
                                        <p:attrNameLst>
                                          <p:attrName>style.visibility</p:attrName>
                                        </p:attrNameLst>
                                      </p:cBhvr>
                                      <p:to>
                                        <p:strVal val="visible"/>
                                      </p:to>
                                    </p:set>
                                    <p:animEffect transition="in" filter="barn(outHorizontal)">
                                      <p:cBhvr>
                                        <p:cTn id="246" dur="250"/>
                                        <p:tgtEl>
                                          <p:spTgt spid="173"/>
                                        </p:tgtEl>
                                      </p:cBhvr>
                                    </p:animEffect>
                                  </p:childTnLst>
                                </p:cTn>
                              </p:par>
                            </p:childTnLst>
                          </p:cTn>
                        </p:par>
                        <p:par>
                          <p:cTn id="247" fill="hold">
                            <p:stCondLst>
                              <p:cond delay="3250"/>
                            </p:stCondLst>
                            <p:childTnLst>
                              <p:par>
                                <p:cTn id="248" presetID="1" presetClass="exit" presetSubtype="0" fill="hold" nodeType="afterEffect">
                                  <p:stCondLst>
                                    <p:cond delay="250"/>
                                  </p:stCondLst>
                                  <p:childTnLst>
                                    <p:set>
                                      <p:cBhvr>
                                        <p:cTn id="249" dur="1" fill="hold">
                                          <p:stCondLst>
                                            <p:cond delay="0"/>
                                          </p:stCondLst>
                                        </p:cTn>
                                        <p:tgtEl>
                                          <p:spTgt spid="162"/>
                                        </p:tgtEl>
                                        <p:attrNameLst>
                                          <p:attrName>style.visibility</p:attrName>
                                        </p:attrNameLst>
                                      </p:cBhvr>
                                      <p:to>
                                        <p:strVal val="hidden"/>
                                      </p:to>
                                    </p:set>
                                  </p:childTnLst>
                                </p:cTn>
                              </p:par>
                              <p:par>
                                <p:cTn id="250" presetID="1" presetClass="exit" presetSubtype="0" fill="hold" nodeType="withEffect">
                                  <p:stCondLst>
                                    <p:cond delay="250"/>
                                  </p:stCondLst>
                                  <p:childTnLst>
                                    <p:set>
                                      <p:cBhvr>
                                        <p:cTn id="251" dur="1" fill="hold">
                                          <p:stCondLst>
                                            <p:cond delay="0"/>
                                          </p:stCondLst>
                                        </p:cTn>
                                        <p:tgtEl>
                                          <p:spTgt spid="163"/>
                                        </p:tgtEl>
                                        <p:attrNameLst>
                                          <p:attrName>style.visibility</p:attrName>
                                        </p:attrNameLst>
                                      </p:cBhvr>
                                      <p:to>
                                        <p:strVal val="hidden"/>
                                      </p:to>
                                    </p:set>
                                  </p:childTnLst>
                                </p:cTn>
                              </p:par>
                              <p:par>
                                <p:cTn id="252" presetID="1" presetClass="exit" presetSubtype="0" fill="hold" nodeType="withEffect">
                                  <p:stCondLst>
                                    <p:cond delay="250"/>
                                  </p:stCondLst>
                                  <p:childTnLst>
                                    <p:set>
                                      <p:cBhvr>
                                        <p:cTn id="253" dur="1" fill="hold">
                                          <p:stCondLst>
                                            <p:cond delay="0"/>
                                          </p:stCondLst>
                                        </p:cTn>
                                        <p:tgtEl>
                                          <p:spTgt spid="164"/>
                                        </p:tgtEl>
                                        <p:attrNameLst>
                                          <p:attrName>style.visibility</p:attrName>
                                        </p:attrNameLst>
                                      </p:cBhvr>
                                      <p:to>
                                        <p:strVal val="hidden"/>
                                      </p:to>
                                    </p:set>
                                  </p:childTnLst>
                                </p:cTn>
                              </p:par>
                              <p:par>
                                <p:cTn id="254" presetID="1" presetClass="exit" presetSubtype="0" fill="hold" nodeType="withEffect">
                                  <p:stCondLst>
                                    <p:cond delay="250"/>
                                  </p:stCondLst>
                                  <p:childTnLst>
                                    <p:set>
                                      <p:cBhvr>
                                        <p:cTn id="255" dur="1" fill="hold">
                                          <p:stCondLst>
                                            <p:cond delay="0"/>
                                          </p:stCondLst>
                                        </p:cTn>
                                        <p:tgtEl>
                                          <p:spTgt spid="165"/>
                                        </p:tgtEl>
                                        <p:attrNameLst>
                                          <p:attrName>style.visibility</p:attrName>
                                        </p:attrNameLst>
                                      </p:cBhvr>
                                      <p:to>
                                        <p:strVal val="hidden"/>
                                      </p:to>
                                    </p:set>
                                  </p:childTnLst>
                                </p:cTn>
                              </p:par>
                              <p:par>
                                <p:cTn id="256" presetID="1" presetClass="exit" presetSubtype="0" fill="hold" nodeType="withEffect">
                                  <p:stCondLst>
                                    <p:cond delay="250"/>
                                  </p:stCondLst>
                                  <p:childTnLst>
                                    <p:set>
                                      <p:cBhvr>
                                        <p:cTn id="257" dur="1" fill="hold">
                                          <p:stCondLst>
                                            <p:cond delay="0"/>
                                          </p:stCondLst>
                                        </p:cTn>
                                        <p:tgtEl>
                                          <p:spTgt spid="166"/>
                                        </p:tgtEl>
                                        <p:attrNameLst>
                                          <p:attrName>style.visibility</p:attrName>
                                        </p:attrNameLst>
                                      </p:cBhvr>
                                      <p:to>
                                        <p:strVal val="hidden"/>
                                      </p:to>
                                    </p:set>
                                  </p:childTnLst>
                                </p:cTn>
                              </p:par>
                              <p:par>
                                <p:cTn id="258" presetID="1" presetClass="exit" presetSubtype="0" fill="hold" nodeType="withEffect">
                                  <p:stCondLst>
                                    <p:cond delay="250"/>
                                  </p:stCondLst>
                                  <p:childTnLst>
                                    <p:set>
                                      <p:cBhvr>
                                        <p:cTn id="259" dur="1" fill="hold">
                                          <p:stCondLst>
                                            <p:cond delay="0"/>
                                          </p:stCondLst>
                                        </p:cTn>
                                        <p:tgtEl>
                                          <p:spTgt spid="167"/>
                                        </p:tgtEl>
                                        <p:attrNameLst>
                                          <p:attrName>style.visibility</p:attrName>
                                        </p:attrNameLst>
                                      </p:cBhvr>
                                      <p:to>
                                        <p:strVal val="hidden"/>
                                      </p:to>
                                    </p:set>
                                  </p:childTnLst>
                                </p:cTn>
                              </p:par>
                              <p:par>
                                <p:cTn id="260" presetID="1" presetClass="exit" presetSubtype="0" fill="hold" nodeType="withEffect">
                                  <p:stCondLst>
                                    <p:cond delay="250"/>
                                  </p:stCondLst>
                                  <p:childTnLst>
                                    <p:set>
                                      <p:cBhvr>
                                        <p:cTn id="261" dur="1" fill="hold">
                                          <p:stCondLst>
                                            <p:cond delay="0"/>
                                          </p:stCondLst>
                                        </p:cTn>
                                        <p:tgtEl>
                                          <p:spTgt spid="168"/>
                                        </p:tgtEl>
                                        <p:attrNameLst>
                                          <p:attrName>style.visibility</p:attrName>
                                        </p:attrNameLst>
                                      </p:cBhvr>
                                      <p:to>
                                        <p:strVal val="hidden"/>
                                      </p:to>
                                    </p:set>
                                  </p:childTnLst>
                                </p:cTn>
                              </p:par>
                              <p:par>
                                <p:cTn id="262" presetID="1" presetClass="exit" presetSubtype="0" fill="hold" nodeType="withEffect">
                                  <p:stCondLst>
                                    <p:cond delay="250"/>
                                  </p:stCondLst>
                                  <p:childTnLst>
                                    <p:set>
                                      <p:cBhvr>
                                        <p:cTn id="263" dur="1" fill="hold">
                                          <p:stCondLst>
                                            <p:cond delay="0"/>
                                          </p:stCondLst>
                                        </p:cTn>
                                        <p:tgtEl>
                                          <p:spTgt spid="169"/>
                                        </p:tgtEl>
                                        <p:attrNameLst>
                                          <p:attrName>style.visibility</p:attrName>
                                        </p:attrNameLst>
                                      </p:cBhvr>
                                      <p:to>
                                        <p:strVal val="hidden"/>
                                      </p:to>
                                    </p:set>
                                  </p:childTnLst>
                                </p:cTn>
                              </p:par>
                              <p:par>
                                <p:cTn id="264" presetID="1" presetClass="exit" presetSubtype="0" fill="hold" nodeType="withEffect">
                                  <p:stCondLst>
                                    <p:cond delay="250"/>
                                  </p:stCondLst>
                                  <p:childTnLst>
                                    <p:set>
                                      <p:cBhvr>
                                        <p:cTn id="265" dur="1" fill="hold">
                                          <p:stCondLst>
                                            <p:cond delay="0"/>
                                          </p:stCondLst>
                                        </p:cTn>
                                        <p:tgtEl>
                                          <p:spTgt spid="170"/>
                                        </p:tgtEl>
                                        <p:attrNameLst>
                                          <p:attrName>style.visibility</p:attrName>
                                        </p:attrNameLst>
                                      </p:cBhvr>
                                      <p:to>
                                        <p:strVal val="hidden"/>
                                      </p:to>
                                    </p:set>
                                  </p:childTnLst>
                                </p:cTn>
                              </p:par>
                              <p:par>
                                <p:cTn id="266" presetID="1" presetClass="exit" presetSubtype="0" fill="hold" nodeType="withEffect">
                                  <p:stCondLst>
                                    <p:cond delay="250"/>
                                  </p:stCondLst>
                                  <p:childTnLst>
                                    <p:set>
                                      <p:cBhvr>
                                        <p:cTn id="267" dur="1" fill="hold">
                                          <p:stCondLst>
                                            <p:cond delay="0"/>
                                          </p:stCondLst>
                                        </p:cTn>
                                        <p:tgtEl>
                                          <p:spTgt spid="171"/>
                                        </p:tgtEl>
                                        <p:attrNameLst>
                                          <p:attrName>style.visibility</p:attrName>
                                        </p:attrNameLst>
                                      </p:cBhvr>
                                      <p:to>
                                        <p:strVal val="hidden"/>
                                      </p:to>
                                    </p:set>
                                  </p:childTnLst>
                                </p:cTn>
                              </p:par>
                              <p:par>
                                <p:cTn id="268" presetID="1" presetClass="exit" presetSubtype="0" fill="hold" nodeType="withEffect">
                                  <p:stCondLst>
                                    <p:cond delay="250"/>
                                  </p:stCondLst>
                                  <p:childTnLst>
                                    <p:set>
                                      <p:cBhvr>
                                        <p:cTn id="269" dur="1" fill="hold">
                                          <p:stCondLst>
                                            <p:cond delay="0"/>
                                          </p:stCondLst>
                                        </p:cTn>
                                        <p:tgtEl>
                                          <p:spTgt spid="172"/>
                                        </p:tgtEl>
                                        <p:attrNameLst>
                                          <p:attrName>style.visibility</p:attrName>
                                        </p:attrNameLst>
                                      </p:cBhvr>
                                      <p:to>
                                        <p:strVal val="hidden"/>
                                      </p:to>
                                    </p:set>
                                  </p:childTnLst>
                                </p:cTn>
                              </p:par>
                              <p:par>
                                <p:cTn id="270" presetID="1" presetClass="exit" presetSubtype="0" fill="hold" nodeType="withEffect">
                                  <p:stCondLst>
                                    <p:cond delay="250"/>
                                  </p:stCondLst>
                                  <p:childTnLst>
                                    <p:set>
                                      <p:cBhvr>
                                        <p:cTn id="271" dur="1" fill="hold">
                                          <p:stCondLst>
                                            <p:cond delay="0"/>
                                          </p:stCondLst>
                                        </p:cTn>
                                        <p:tgtEl>
                                          <p:spTgt spid="173"/>
                                        </p:tgtEl>
                                        <p:attrNameLst>
                                          <p:attrName>style.visibility</p:attrName>
                                        </p:attrNameLst>
                                      </p:cBhvr>
                                      <p:to>
                                        <p:strVal val="hidden"/>
                                      </p:to>
                                    </p:set>
                                  </p:childTnLst>
                                </p:cTn>
                              </p:par>
                            </p:childTnLst>
                          </p:cTn>
                        </p:par>
                        <p:par>
                          <p:cTn id="272" fill="hold">
                            <p:stCondLst>
                              <p:cond delay="3500"/>
                            </p:stCondLst>
                            <p:childTnLst>
                              <p:par>
                                <p:cTn id="273" presetID="63" presetClass="path" presetSubtype="0" accel="50000" decel="50000" fill="hold" nodeType="afterEffect">
                                  <p:stCondLst>
                                    <p:cond delay="0"/>
                                  </p:stCondLst>
                                  <p:childTnLst>
                                    <p:animMotion origin="layout" path="M 0.10954 -0.0007 L 0.14878 -0.0007 " pathEditMode="relative" rAng="0" ptsTypes="AA">
                                      <p:cBhvr>
                                        <p:cTn id="274" dur="500" fill="hold"/>
                                        <p:tgtEl>
                                          <p:spTgt spid="118"/>
                                        </p:tgtEl>
                                        <p:attrNameLst>
                                          <p:attrName>ppt_x</p:attrName>
                                          <p:attrName>ppt_y</p:attrName>
                                        </p:attrNameLst>
                                      </p:cBhvr>
                                      <p:rCtr x="1962" y="0"/>
                                    </p:animMotion>
                                  </p:childTnLst>
                                </p:cTn>
                              </p:par>
                            </p:childTnLst>
                          </p:cTn>
                        </p:par>
                        <p:par>
                          <p:cTn id="275" fill="hold">
                            <p:stCondLst>
                              <p:cond delay="4000"/>
                            </p:stCondLst>
                            <p:childTnLst>
                              <p:par>
                                <p:cTn id="276" presetID="16" presetClass="entr" presetSubtype="42" fill="hold" nodeType="afterEffect">
                                  <p:stCondLst>
                                    <p:cond delay="0"/>
                                  </p:stCondLst>
                                  <p:childTnLst>
                                    <p:set>
                                      <p:cBhvr>
                                        <p:cTn id="277" dur="1" fill="hold">
                                          <p:stCondLst>
                                            <p:cond delay="0"/>
                                          </p:stCondLst>
                                        </p:cTn>
                                        <p:tgtEl>
                                          <p:spTgt spid="163"/>
                                        </p:tgtEl>
                                        <p:attrNameLst>
                                          <p:attrName>style.visibility</p:attrName>
                                        </p:attrNameLst>
                                      </p:cBhvr>
                                      <p:to>
                                        <p:strVal val="visible"/>
                                      </p:to>
                                    </p:set>
                                    <p:animEffect transition="in" filter="barn(outHorizontal)">
                                      <p:cBhvr>
                                        <p:cTn id="278" dur="250"/>
                                        <p:tgtEl>
                                          <p:spTgt spid="163"/>
                                        </p:tgtEl>
                                      </p:cBhvr>
                                    </p:animEffect>
                                  </p:childTnLst>
                                </p:cTn>
                              </p:par>
                              <p:par>
                                <p:cTn id="279" presetID="16" presetClass="entr" presetSubtype="42" fill="hold" nodeType="withEffect">
                                  <p:stCondLst>
                                    <p:cond delay="0"/>
                                  </p:stCondLst>
                                  <p:childTnLst>
                                    <p:set>
                                      <p:cBhvr>
                                        <p:cTn id="280" dur="1" fill="hold">
                                          <p:stCondLst>
                                            <p:cond delay="0"/>
                                          </p:stCondLst>
                                        </p:cTn>
                                        <p:tgtEl>
                                          <p:spTgt spid="164"/>
                                        </p:tgtEl>
                                        <p:attrNameLst>
                                          <p:attrName>style.visibility</p:attrName>
                                        </p:attrNameLst>
                                      </p:cBhvr>
                                      <p:to>
                                        <p:strVal val="visible"/>
                                      </p:to>
                                    </p:set>
                                    <p:animEffect transition="in" filter="barn(outHorizontal)">
                                      <p:cBhvr>
                                        <p:cTn id="281" dur="250"/>
                                        <p:tgtEl>
                                          <p:spTgt spid="164"/>
                                        </p:tgtEl>
                                      </p:cBhvr>
                                    </p:animEffect>
                                  </p:childTnLst>
                                </p:cTn>
                              </p:par>
                              <p:par>
                                <p:cTn id="282" presetID="16" presetClass="entr" presetSubtype="42" fill="hold" nodeType="withEffect">
                                  <p:stCondLst>
                                    <p:cond delay="0"/>
                                  </p:stCondLst>
                                  <p:childTnLst>
                                    <p:set>
                                      <p:cBhvr>
                                        <p:cTn id="283" dur="1" fill="hold">
                                          <p:stCondLst>
                                            <p:cond delay="0"/>
                                          </p:stCondLst>
                                        </p:cTn>
                                        <p:tgtEl>
                                          <p:spTgt spid="165"/>
                                        </p:tgtEl>
                                        <p:attrNameLst>
                                          <p:attrName>style.visibility</p:attrName>
                                        </p:attrNameLst>
                                      </p:cBhvr>
                                      <p:to>
                                        <p:strVal val="visible"/>
                                      </p:to>
                                    </p:set>
                                    <p:animEffect transition="in" filter="barn(outHorizontal)">
                                      <p:cBhvr>
                                        <p:cTn id="284" dur="250"/>
                                        <p:tgtEl>
                                          <p:spTgt spid="165"/>
                                        </p:tgtEl>
                                      </p:cBhvr>
                                    </p:animEffect>
                                  </p:childTnLst>
                                </p:cTn>
                              </p:par>
                              <p:par>
                                <p:cTn id="285" presetID="16" presetClass="entr" presetSubtype="42" fill="hold" nodeType="withEffect">
                                  <p:stCondLst>
                                    <p:cond delay="0"/>
                                  </p:stCondLst>
                                  <p:childTnLst>
                                    <p:set>
                                      <p:cBhvr>
                                        <p:cTn id="286" dur="1" fill="hold">
                                          <p:stCondLst>
                                            <p:cond delay="0"/>
                                          </p:stCondLst>
                                        </p:cTn>
                                        <p:tgtEl>
                                          <p:spTgt spid="166"/>
                                        </p:tgtEl>
                                        <p:attrNameLst>
                                          <p:attrName>style.visibility</p:attrName>
                                        </p:attrNameLst>
                                      </p:cBhvr>
                                      <p:to>
                                        <p:strVal val="visible"/>
                                      </p:to>
                                    </p:set>
                                    <p:animEffect transition="in" filter="barn(outHorizontal)">
                                      <p:cBhvr>
                                        <p:cTn id="287" dur="250"/>
                                        <p:tgtEl>
                                          <p:spTgt spid="166"/>
                                        </p:tgtEl>
                                      </p:cBhvr>
                                    </p:animEffect>
                                  </p:childTnLst>
                                </p:cTn>
                              </p:par>
                              <p:par>
                                <p:cTn id="288" presetID="16" presetClass="entr" presetSubtype="42" fill="hold" nodeType="withEffect">
                                  <p:stCondLst>
                                    <p:cond delay="0"/>
                                  </p:stCondLst>
                                  <p:childTnLst>
                                    <p:set>
                                      <p:cBhvr>
                                        <p:cTn id="289" dur="1" fill="hold">
                                          <p:stCondLst>
                                            <p:cond delay="0"/>
                                          </p:stCondLst>
                                        </p:cTn>
                                        <p:tgtEl>
                                          <p:spTgt spid="167"/>
                                        </p:tgtEl>
                                        <p:attrNameLst>
                                          <p:attrName>style.visibility</p:attrName>
                                        </p:attrNameLst>
                                      </p:cBhvr>
                                      <p:to>
                                        <p:strVal val="visible"/>
                                      </p:to>
                                    </p:set>
                                    <p:animEffect transition="in" filter="barn(outHorizontal)">
                                      <p:cBhvr>
                                        <p:cTn id="290" dur="250"/>
                                        <p:tgtEl>
                                          <p:spTgt spid="167"/>
                                        </p:tgtEl>
                                      </p:cBhvr>
                                    </p:animEffect>
                                  </p:childTnLst>
                                </p:cTn>
                              </p:par>
                              <p:par>
                                <p:cTn id="291" presetID="16" presetClass="entr" presetSubtype="42" fill="hold" nodeType="withEffect">
                                  <p:stCondLst>
                                    <p:cond delay="0"/>
                                  </p:stCondLst>
                                  <p:childTnLst>
                                    <p:set>
                                      <p:cBhvr>
                                        <p:cTn id="292" dur="1" fill="hold">
                                          <p:stCondLst>
                                            <p:cond delay="0"/>
                                          </p:stCondLst>
                                        </p:cTn>
                                        <p:tgtEl>
                                          <p:spTgt spid="168"/>
                                        </p:tgtEl>
                                        <p:attrNameLst>
                                          <p:attrName>style.visibility</p:attrName>
                                        </p:attrNameLst>
                                      </p:cBhvr>
                                      <p:to>
                                        <p:strVal val="visible"/>
                                      </p:to>
                                    </p:set>
                                    <p:animEffect transition="in" filter="barn(outHorizontal)">
                                      <p:cBhvr>
                                        <p:cTn id="293" dur="250"/>
                                        <p:tgtEl>
                                          <p:spTgt spid="168"/>
                                        </p:tgtEl>
                                      </p:cBhvr>
                                    </p:animEffect>
                                  </p:childTnLst>
                                </p:cTn>
                              </p:par>
                              <p:par>
                                <p:cTn id="294" presetID="16" presetClass="entr" presetSubtype="42" fill="hold" nodeType="withEffect">
                                  <p:stCondLst>
                                    <p:cond delay="0"/>
                                  </p:stCondLst>
                                  <p:childTnLst>
                                    <p:set>
                                      <p:cBhvr>
                                        <p:cTn id="295" dur="1" fill="hold">
                                          <p:stCondLst>
                                            <p:cond delay="0"/>
                                          </p:stCondLst>
                                        </p:cTn>
                                        <p:tgtEl>
                                          <p:spTgt spid="169"/>
                                        </p:tgtEl>
                                        <p:attrNameLst>
                                          <p:attrName>style.visibility</p:attrName>
                                        </p:attrNameLst>
                                      </p:cBhvr>
                                      <p:to>
                                        <p:strVal val="visible"/>
                                      </p:to>
                                    </p:set>
                                    <p:animEffect transition="in" filter="barn(outHorizontal)">
                                      <p:cBhvr>
                                        <p:cTn id="296" dur="250"/>
                                        <p:tgtEl>
                                          <p:spTgt spid="169"/>
                                        </p:tgtEl>
                                      </p:cBhvr>
                                    </p:animEffect>
                                  </p:childTnLst>
                                </p:cTn>
                              </p:par>
                              <p:par>
                                <p:cTn id="297" presetID="16" presetClass="entr" presetSubtype="42" fill="hold" nodeType="withEffect">
                                  <p:stCondLst>
                                    <p:cond delay="0"/>
                                  </p:stCondLst>
                                  <p:childTnLst>
                                    <p:set>
                                      <p:cBhvr>
                                        <p:cTn id="298" dur="1" fill="hold">
                                          <p:stCondLst>
                                            <p:cond delay="0"/>
                                          </p:stCondLst>
                                        </p:cTn>
                                        <p:tgtEl>
                                          <p:spTgt spid="170"/>
                                        </p:tgtEl>
                                        <p:attrNameLst>
                                          <p:attrName>style.visibility</p:attrName>
                                        </p:attrNameLst>
                                      </p:cBhvr>
                                      <p:to>
                                        <p:strVal val="visible"/>
                                      </p:to>
                                    </p:set>
                                    <p:animEffect transition="in" filter="barn(outHorizontal)">
                                      <p:cBhvr>
                                        <p:cTn id="299" dur="250"/>
                                        <p:tgtEl>
                                          <p:spTgt spid="170"/>
                                        </p:tgtEl>
                                      </p:cBhvr>
                                    </p:animEffect>
                                  </p:childTnLst>
                                </p:cTn>
                              </p:par>
                              <p:par>
                                <p:cTn id="300" presetID="16" presetClass="entr" presetSubtype="42" fill="hold" nodeType="withEffect">
                                  <p:stCondLst>
                                    <p:cond delay="0"/>
                                  </p:stCondLst>
                                  <p:childTnLst>
                                    <p:set>
                                      <p:cBhvr>
                                        <p:cTn id="301" dur="1" fill="hold">
                                          <p:stCondLst>
                                            <p:cond delay="0"/>
                                          </p:stCondLst>
                                        </p:cTn>
                                        <p:tgtEl>
                                          <p:spTgt spid="171"/>
                                        </p:tgtEl>
                                        <p:attrNameLst>
                                          <p:attrName>style.visibility</p:attrName>
                                        </p:attrNameLst>
                                      </p:cBhvr>
                                      <p:to>
                                        <p:strVal val="visible"/>
                                      </p:to>
                                    </p:set>
                                    <p:animEffect transition="in" filter="barn(outHorizontal)">
                                      <p:cBhvr>
                                        <p:cTn id="302" dur="250"/>
                                        <p:tgtEl>
                                          <p:spTgt spid="171"/>
                                        </p:tgtEl>
                                      </p:cBhvr>
                                    </p:animEffect>
                                  </p:childTnLst>
                                </p:cTn>
                              </p:par>
                              <p:par>
                                <p:cTn id="303" presetID="16" presetClass="entr" presetSubtype="42" fill="hold" nodeType="withEffect">
                                  <p:stCondLst>
                                    <p:cond delay="0"/>
                                  </p:stCondLst>
                                  <p:childTnLst>
                                    <p:set>
                                      <p:cBhvr>
                                        <p:cTn id="304" dur="1" fill="hold">
                                          <p:stCondLst>
                                            <p:cond delay="0"/>
                                          </p:stCondLst>
                                        </p:cTn>
                                        <p:tgtEl>
                                          <p:spTgt spid="172"/>
                                        </p:tgtEl>
                                        <p:attrNameLst>
                                          <p:attrName>style.visibility</p:attrName>
                                        </p:attrNameLst>
                                      </p:cBhvr>
                                      <p:to>
                                        <p:strVal val="visible"/>
                                      </p:to>
                                    </p:set>
                                    <p:animEffect transition="in" filter="barn(outHorizontal)">
                                      <p:cBhvr>
                                        <p:cTn id="305" dur="250"/>
                                        <p:tgtEl>
                                          <p:spTgt spid="172"/>
                                        </p:tgtEl>
                                      </p:cBhvr>
                                    </p:animEffect>
                                  </p:childTnLst>
                                </p:cTn>
                              </p:par>
                              <p:par>
                                <p:cTn id="306" presetID="16" presetClass="entr" presetSubtype="42" fill="hold" nodeType="withEffect">
                                  <p:stCondLst>
                                    <p:cond delay="0"/>
                                  </p:stCondLst>
                                  <p:childTnLst>
                                    <p:set>
                                      <p:cBhvr>
                                        <p:cTn id="307" dur="1" fill="hold">
                                          <p:stCondLst>
                                            <p:cond delay="0"/>
                                          </p:stCondLst>
                                        </p:cTn>
                                        <p:tgtEl>
                                          <p:spTgt spid="173"/>
                                        </p:tgtEl>
                                        <p:attrNameLst>
                                          <p:attrName>style.visibility</p:attrName>
                                        </p:attrNameLst>
                                      </p:cBhvr>
                                      <p:to>
                                        <p:strVal val="visible"/>
                                      </p:to>
                                    </p:set>
                                    <p:animEffect transition="in" filter="barn(outHorizontal)">
                                      <p:cBhvr>
                                        <p:cTn id="308" dur="250"/>
                                        <p:tgtEl>
                                          <p:spTgt spid="173"/>
                                        </p:tgtEl>
                                      </p:cBhvr>
                                    </p:animEffect>
                                  </p:childTnLst>
                                </p:cTn>
                              </p:par>
                              <p:par>
                                <p:cTn id="309" presetID="16" presetClass="entr" presetSubtype="42" fill="hold" nodeType="withEffect">
                                  <p:stCondLst>
                                    <p:cond delay="0"/>
                                  </p:stCondLst>
                                  <p:childTnLst>
                                    <p:set>
                                      <p:cBhvr>
                                        <p:cTn id="310" dur="1" fill="hold">
                                          <p:stCondLst>
                                            <p:cond delay="0"/>
                                          </p:stCondLst>
                                        </p:cTn>
                                        <p:tgtEl>
                                          <p:spTgt spid="174"/>
                                        </p:tgtEl>
                                        <p:attrNameLst>
                                          <p:attrName>style.visibility</p:attrName>
                                        </p:attrNameLst>
                                      </p:cBhvr>
                                      <p:to>
                                        <p:strVal val="visible"/>
                                      </p:to>
                                    </p:set>
                                    <p:animEffect transition="in" filter="barn(outHorizontal)">
                                      <p:cBhvr>
                                        <p:cTn id="311" dur="250"/>
                                        <p:tgtEl>
                                          <p:spTgt spid="174"/>
                                        </p:tgtEl>
                                      </p:cBhvr>
                                    </p:animEffect>
                                  </p:childTnLst>
                                </p:cTn>
                              </p:par>
                            </p:childTnLst>
                          </p:cTn>
                        </p:par>
                        <p:par>
                          <p:cTn id="312" fill="hold">
                            <p:stCondLst>
                              <p:cond delay="4250"/>
                            </p:stCondLst>
                            <p:childTnLst>
                              <p:par>
                                <p:cTn id="313" presetID="1" presetClass="exit" presetSubtype="0" fill="hold" nodeType="afterEffect">
                                  <p:stCondLst>
                                    <p:cond delay="250"/>
                                  </p:stCondLst>
                                  <p:childTnLst>
                                    <p:set>
                                      <p:cBhvr>
                                        <p:cTn id="314" dur="1" fill="hold">
                                          <p:stCondLst>
                                            <p:cond delay="0"/>
                                          </p:stCondLst>
                                        </p:cTn>
                                        <p:tgtEl>
                                          <p:spTgt spid="163"/>
                                        </p:tgtEl>
                                        <p:attrNameLst>
                                          <p:attrName>style.visibility</p:attrName>
                                        </p:attrNameLst>
                                      </p:cBhvr>
                                      <p:to>
                                        <p:strVal val="hidden"/>
                                      </p:to>
                                    </p:set>
                                  </p:childTnLst>
                                </p:cTn>
                              </p:par>
                              <p:par>
                                <p:cTn id="315" presetID="1" presetClass="exit" presetSubtype="0" fill="hold" nodeType="withEffect">
                                  <p:stCondLst>
                                    <p:cond delay="250"/>
                                  </p:stCondLst>
                                  <p:childTnLst>
                                    <p:set>
                                      <p:cBhvr>
                                        <p:cTn id="316" dur="1" fill="hold">
                                          <p:stCondLst>
                                            <p:cond delay="0"/>
                                          </p:stCondLst>
                                        </p:cTn>
                                        <p:tgtEl>
                                          <p:spTgt spid="164"/>
                                        </p:tgtEl>
                                        <p:attrNameLst>
                                          <p:attrName>style.visibility</p:attrName>
                                        </p:attrNameLst>
                                      </p:cBhvr>
                                      <p:to>
                                        <p:strVal val="hidden"/>
                                      </p:to>
                                    </p:set>
                                  </p:childTnLst>
                                </p:cTn>
                              </p:par>
                              <p:par>
                                <p:cTn id="317" presetID="1" presetClass="exit" presetSubtype="0" fill="hold" nodeType="withEffect">
                                  <p:stCondLst>
                                    <p:cond delay="250"/>
                                  </p:stCondLst>
                                  <p:childTnLst>
                                    <p:set>
                                      <p:cBhvr>
                                        <p:cTn id="318" dur="1" fill="hold">
                                          <p:stCondLst>
                                            <p:cond delay="0"/>
                                          </p:stCondLst>
                                        </p:cTn>
                                        <p:tgtEl>
                                          <p:spTgt spid="165"/>
                                        </p:tgtEl>
                                        <p:attrNameLst>
                                          <p:attrName>style.visibility</p:attrName>
                                        </p:attrNameLst>
                                      </p:cBhvr>
                                      <p:to>
                                        <p:strVal val="hidden"/>
                                      </p:to>
                                    </p:set>
                                  </p:childTnLst>
                                </p:cTn>
                              </p:par>
                              <p:par>
                                <p:cTn id="319" presetID="1" presetClass="exit" presetSubtype="0" fill="hold" nodeType="withEffect">
                                  <p:stCondLst>
                                    <p:cond delay="250"/>
                                  </p:stCondLst>
                                  <p:childTnLst>
                                    <p:set>
                                      <p:cBhvr>
                                        <p:cTn id="320" dur="1" fill="hold">
                                          <p:stCondLst>
                                            <p:cond delay="0"/>
                                          </p:stCondLst>
                                        </p:cTn>
                                        <p:tgtEl>
                                          <p:spTgt spid="166"/>
                                        </p:tgtEl>
                                        <p:attrNameLst>
                                          <p:attrName>style.visibility</p:attrName>
                                        </p:attrNameLst>
                                      </p:cBhvr>
                                      <p:to>
                                        <p:strVal val="hidden"/>
                                      </p:to>
                                    </p:set>
                                  </p:childTnLst>
                                </p:cTn>
                              </p:par>
                              <p:par>
                                <p:cTn id="321" presetID="1" presetClass="exit" presetSubtype="0" fill="hold" nodeType="withEffect">
                                  <p:stCondLst>
                                    <p:cond delay="250"/>
                                  </p:stCondLst>
                                  <p:childTnLst>
                                    <p:set>
                                      <p:cBhvr>
                                        <p:cTn id="322" dur="1" fill="hold">
                                          <p:stCondLst>
                                            <p:cond delay="0"/>
                                          </p:stCondLst>
                                        </p:cTn>
                                        <p:tgtEl>
                                          <p:spTgt spid="167"/>
                                        </p:tgtEl>
                                        <p:attrNameLst>
                                          <p:attrName>style.visibility</p:attrName>
                                        </p:attrNameLst>
                                      </p:cBhvr>
                                      <p:to>
                                        <p:strVal val="hidden"/>
                                      </p:to>
                                    </p:set>
                                  </p:childTnLst>
                                </p:cTn>
                              </p:par>
                              <p:par>
                                <p:cTn id="323" presetID="1" presetClass="exit" presetSubtype="0" fill="hold" nodeType="withEffect">
                                  <p:stCondLst>
                                    <p:cond delay="250"/>
                                  </p:stCondLst>
                                  <p:childTnLst>
                                    <p:set>
                                      <p:cBhvr>
                                        <p:cTn id="324" dur="1" fill="hold">
                                          <p:stCondLst>
                                            <p:cond delay="0"/>
                                          </p:stCondLst>
                                        </p:cTn>
                                        <p:tgtEl>
                                          <p:spTgt spid="168"/>
                                        </p:tgtEl>
                                        <p:attrNameLst>
                                          <p:attrName>style.visibility</p:attrName>
                                        </p:attrNameLst>
                                      </p:cBhvr>
                                      <p:to>
                                        <p:strVal val="hidden"/>
                                      </p:to>
                                    </p:set>
                                  </p:childTnLst>
                                </p:cTn>
                              </p:par>
                              <p:par>
                                <p:cTn id="325" presetID="1" presetClass="exit" presetSubtype="0" fill="hold" nodeType="withEffect">
                                  <p:stCondLst>
                                    <p:cond delay="250"/>
                                  </p:stCondLst>
                                  <p:childTnLst>
                                    <p:set>
                                      <p:cBhvr>
                                        <p:cTn id="326" dur="1" fill="hold">
                                          <p:stCondLst>
                                            <p:cond delay="0"/>
                                          </p:stCondLst>
                                        </p:cTn>
                                        <p:tgtEl>
                                          <p:spTgt spid="169"/>
                                        </p:tgtEl>
                                        <p:attrNameLst>
                                          <p:attrName>style.visibility</p:attrName>
                                        </p:attrNameLst>
                                      </p:cBhvr>
                                      <p:to>
                                        <p:strVal val="hidden"/>
                                      </p:to>
                                    </p:set>
                                  </p:childTnLst>
                                </p:cTn>
                              </p:par>
                              <p:par>
                                <p:cTn id="327" presetID="1" presetClass="exit" presetSubtype="0" fill="hold" nodeType="withEffect">
                                  <p:stCondLst>
                                    <p:cond delay="250"/>
                                  </p:stCondLst>
                                  <p:childTnLst>
                                    <p:set>
                                      <p:cBhvr>
                                        <p:cTn id="328" dur="1" fill="hold">
                                          <p:stCondLst>
                                            <p:cond delay="0"/>
                                          </p:stCondLst>
                                        </p:cTn>
                                        <p:tgtEl>
                                          <p:spTgt spid="170"/>
                                        </p:tgtEl>
                                        <p:attrNameLst>
                                          <p:attrName>style.visibility</p:attrName>
                                        </p:attrNameLst>
                                      </p:cBhvr>
                                      <p:to>
                                        <p:strVal val="hidden"/>
                                      </p:to>
                                    </p:set>
                                  </p:childTnLst>
                                </p:cTn>
                              </p:par>
                              <p:par>
                                <p:cTn id="329" presetID="1" presetClass="exit" presetSubtype="0" fill="hold" nodeType="withEffect">
                                  <p:stCondLst>
                                    <p:cond delay="250"/>
                                  </p:stCondLst>
                                  <p:childTnLst>
                                    <p:set>
                                      <p:cBhvr>
                                        <p:cTn id="330" dur="1" fill="hold">
                                          <p:stCondLst>
                                            <p:cond delay="0"/>
                                          </p:stCondLst>
                                        </p:cTn>
                                        <p:tgtEl>
                                          <p:spTgt spid="171"/>
                                        </p:tgtEl>
                                        <p:attrNameLst>
                                          <p:attrName>style.visibility</p:attrName>
                                        </p:attrNameLst>
                                      </p:cBhvr>
                                      <p:to>
                                        <p:strVal val="hidden"/>
                                      </p:to>
                                    </p:set>
                                  </p:childTnLst>
                                </p:cTn>
                              </p:par>
                              <p:par>
                                <p:cTn id="331" presetID="1" presetClass="exit" presetSubtype="0" fill="hold" nodeType="withEffect">
                                  <p:stCondLst>
                                    <p:cond delay="250"/>
                                  </p:stCondLst>
                                  <p:childTnLst>
                                    <p:set>
                                      <p:cBhvr>
                                        <p:cTn id="332" dur="1" fill="hold">
                                          <p:stCondLst>
                                            <p:cond delay="0"/>
                                          </p:stCondLst>
                                        </p:cTn>
                                        <p:tgtEl>
                                          <p:spTgt spid="172"/>
                                        </p:tgtEl>
                                        <p:attrNameLst>
                                          <p:attrName>style.visibility</p:attrName>
                                        </p:attrNameLst>
                                      </p:cBhvr>
                                      <p:to>
                                        <p:strVal val="hidden"/>
                                      </p:to>
                                    </p:set>
                                  </p:childTnLst>
                                </p:cTn>
                              </p:par>
                              <p:par>
                                <p:cTn id="333" presetID="1" presetClass="exit" presetSubtype="0" fill="hold" nodeType="withEffect">
                                  <p:stCondLst>
                                    <p:cond delay="250"/>
                                  </p:stCondLst>
                                  <p:childTnLst>
                                    <p:set>
                                      <p:cBhvr>
                                        <p:cTn id="334" dur="1" fill="hold">
                                          <p:stCondLst>
                                            <p:cond delay="0"/>
                                          </p:stCondLst>
                                        </p:cTn>
                                        <p:tgtEl>
                                          <p:spTgt spid="173"/>
                                        </p:tgtEl>
                                        <p:attrNameLst>
                                          <p:attrName>style.visibility</p:attrName>
                                        </p:attrNameLst>
                                      </p:cBhvr>
                                      <p:to>
                                        <p:strVal val="hidden"/>
                                      </p:to>
                                    </p:set>
                                  </p:childTnLst>
                                </p:cTn>
                              </p:par>
                              <p:par>
                                <p:cTn id="335" presetID="1" presetClass="exit" presetSubtype="0" fill="hold" nodeType="withEffect">
                                  <p:stCondLst>
                                    <p:cond delay="250"/>
                                  </p:stCondLst>
                                  <p:childTnLst>
                                    <p:set>
                                      <p:cBhvr>
                                        <p:cTn id="336" dur="1" fill="hold">
                                          <p:stCondLst>
                                            <p:cond delay="0"/>
                                          </p:stCondLst>
                                        </p:cTn>
                                        <p:tgtEl>
                                          <p:spTgt spid="174"/>
                                        </p:tgtEl>
                                        <p:attrNameLst>
                                          <p:attrName>style.visibility</p:attrName>
                                        </p:attrNameLst>
                                      </p:cBhvr>
                                      <p:to>
                                        <p:strVal val="hidden"/>
                                      </p:to>
                                    </p:set>
                                  </p:childTnLst>
                                </p:cTn>
                              </p:par>
                            </p:childTnLst>
                          </p:cTn>
                        </p:par>
                        <p:par>
                          <p:cTn id="337" fill="hold">
                            <p:stCondLst>
                              <p:cond delay="4500"/>
                            </p:stCondLst>
                            <p:childTnLst>
                              <p:par>
                                <p:cTn id="338" presetID="63" presetClass="path" presetSubtype="0" accel="50000" decel="50000" fill="hold" nodeType="afterEffect">
                                  <p:stCondLst>
                                    <p:cond delay="0"/>
                                  </p:stCondLst>
                                  <p:childTnLst>
                                    <p:animMotion origin="layout" path="M 0.14878 -0.0007 L 0.18819 -0.0007 " pathEditMode="relative" rAng="0" ptsTypes="AA">
                                      <p:cBhvr>
                                        <p:cTn id="339" dur="500" fill="hold"/>
                                        <p:tgtEl>
                                          <p:spTgt spid="118"/>
                                        </p:tgtEl>
                                        <p:attrNameLst>
                                          <p:attrName>ppt_x</p:attrName>
                                          <p:attrName>ppt_y</p:attrName>
                                        </p:attrNameLst>
                                      </p:cBhvr>
                                      <p:rCtr x="1962" y="0"/>
                                    </p:animMotion>
                                  </p:childTnLst>
                                </p:cTn>
                              </p:par>
                            </p:childTnLst>
                          </p:cTn>
                        </p:par>
                        <p:par>
                          <p:cTn id="340" fill="hold">
                            <p:stCondLst>
                              <p:cond delay="5000"/>
                            </p:stCondLst>
                            <p:childTnLst>
                              <p:par>
                                <p:cTn id="341" presetID="16" presetClass="entr" presetSubtype="42" fill="hold" nodeType="afterEffect">
                                  <p:stCondLst>
                                    <p:cond delay="0"/>
                                  </p:stCondLst>
                                  <p:childTnLst>
                                    <p:set>
                                      <p:cBhvr>
                                        <p:cTn id="342" dur="1" fill="hold">
                                          <p:stCondLst>
                                            <p:cond delay="0"/>
                                          </p:stCondLst>
                                        </p:cTn>
                                        <p:tgtEl>
                                          <p:spTgt spid="164"/>
                                        </p:tgtEl>
                                        <p:attrNameLst>
                                          <p:attrName>style.visibility</p:attrName>
                                        </p:attrNameLst>
                                      </p:cBhvr>
                                      <p:to>
                                        <p:strVal val="visible"/>
                                      </p:to>
                                    </p:set>
                                    <p:animEffect transition="in" filter="barn(outHorizontal)">
                                      <p:cBhvr>
                                        <p:cTn id="343" dur="250"/>
                                        <p:tgtEl>
                                          <p:spTgt spid="164"/>
                                        </p:tgtEl>
                                      </p:cBhvr>
                                    </p:animEffect>
                                  </p:childTnLst>
                                </p:cTn>
                              </p:par>
                              <p:par>
                                <p:cTn id="344" presetID="16" presetClass="entr" presetSubtype="42" fill="hold" nodeType="withEffect">
                                  <p:stCondLst>
                                    <p:cond delay="0"/>
                                  </p:stCondLst>
                                  <p:childTnLst>
                                    <p:set>
                                      <p:cBhvr>
                                        <p:cTn id="345" dur="1" fill="hold">
                                          <p:stCondLst>
                                            <p:cond delay="0"/>
                                          </p:stCondLst>
                                        </p:cTn>
                                        <p:tgtEl>
                                          <p:spTgt spid="165"/>
                                        </p:tgtEl>
                                        <p:attrNameLst>
                                          <p:attrName>style.visibility</p:attrName>
                                        </p:attrNameLst>
                                      </p:cBhvr>
                                      <p:to>
                                        <p:strVal val="visible"/>
                                      </p:to>
                                    </p:set>
                                    <p:animEffect transition="in" filter="barn(outHorizontal)">
                                      <p:cBhvr>
                                        <p:cTn id="346" dur="250"/>
                                        <p:tgtEl>
                                          <p:spTgt spid="165"/>
                                        </p:tgtEl>
                                      </p:cBhvr>
                                    </p:animEffect>
                                  </p:childTnLst>
                                </p:cTn>
                              </p:par>
                              <p:par>
                                <p:cTn id="347" presetID="16" presetClass="entr" presetSubtype="42" fill="hold" nodeType="withEffect">
                                  <p:stCondLst>
                                    <p:cond delay="0"/>
                                  </p:stCondLst>
                                  <p:childTnLst>
                                    <p:set>
                                      <p:cBhvr>
                                        <p:cTn id="348" dur="1" fill="hold">
                                          <p:stCondLst>
                                            <p:cond delay="0"/>
                                          </p:stCondLst>
                                        </p:cTn>
                                        <p:tgtEl>
                                          <p:spTgt spid="166"/>
                                        </p:tgtEl>
                                        <p:attrNameLst>
                                          <p:attrName>style.visibility</p:attrName>
                                        </p:attrNameLst>
                                      </p:cBhvr>
                                      <p:to>
                                        <p:strVal val="visible"/>
                                      </p:to>
                                    </p:set>
                                    <p:animEffect transition="in" filter="barn(outHorizontal)">
                                      <p:cBhvr>
                                        <p:cTn id="349" dur="250"/>
                                        <p:tgtEl>
                                          <p:spTgt spid="166"/>
                                        </p:tgtEl>
                                      </p:cBhvr>
                                    </p:animEffect>
                                  </p:childTnLst>
                                </p:cTn>
                              </p:par>
                              <p:par>
                                <p:cTn id="350" presetID="16" presetClass="entr" presetSubtype="42" fill="hold" nodeType="withEffect">
                                  <p:stCondLst>
                                    <p:cond delay="0"/>
                                  </p:stCondLst>
                                  <p:childTnLst>
                                    <p:set>
                                      <p:cBhvr>
                                        <p:cTn id="351" dur="1" fill="hold">
                                          <p:stCondLst>
                                            <p:cond delay="0"/>
                                          </p:stCondLst>
                                        </p:cTn>
                                        <p:tgtEl>
                                          <p:spTgt spid="167"/>
                                        </p:tgtEl>
                                        <p:attrNameLst>
                                          <p:attrName>style.visibility</p:attrName>
                                        </p:attrNameLst>
                                      </p:cBhvr>
                                      <p:to>
                                        <p:strVal val="visible"/>
                                      </p:to>
                                    </p:set>
                                    <p:animEffect transition="in" filter="barn(outHorizontal)">
                                      <p:cBhvr>
                                        <p:cTn id="352" dur="250"/>
                                        <p:tgtEl>
                                          <p:spTgt spid="167"/>
                                        </p:tgtEl>
                                      </p:cBhvr>
                                    </p:animEffect>
                                  </p:childTnLst>
                                </p:cTn>
                              </p:par>
                              <p:par>
                                <p:cTn id="353" presetID="16" presetClass="entr" presetSubtype="42" fill="hold" nodeType="withEffect">
                                  <p:stCondLst>
                                    <p:cond delay="0"/>
                                  </p:stCondLst>
                                  <p:childTnLst>
                                    <p:set>
                                      <p:cBhvr>
                                        <p:cTn id="354" dur="1" fill="hold">
                                          <p:stCondLst>
                                            <p:cond delay="0"/>
                                          </p:stCondLst>
                                        </p:cTn>
                                        <p:tgtEl>
                                          <p:spTgt spid="168"/>
                                        </p:tgtEl>
                                        <p:attrNameLst>
                                          <p:attrName>style.visibility</p:attrName>
                                        </p:attrNameLst>
                                      </p:cBhvr>
                                      <p:to>
                                        <p:strVal val="visible"/>
                                      </p:to>
                                    </p:set>
                                    <p:animEffect transition="in" filter="barn(outHorizontal)">
                                      <p:cBhvr>
                                        <p:cTn id="355" dur="250"/>
                                        <p:tgtEl>
                                          <p:spTgt spid="168"/>
                                        </p:tgtEl>
                                      </p:cBhvr>
                                    </p:animEffect>
                                  </p:childTnLst>
                                </p:cTn>
                              </p:par>
                              <p:par>
                                <p:cTn id="356" presetID="16" presetClass="entr" presetSubtype="42" fill="hold" nodeType="withEffect">
                                  <p:stCondLst>
                                    <p:cond delay="0"/>
                                  </p:stCondLst>
                                  <p:childTnLst>
                                    <p:set>
                                      <p:cBhvr>
                                        <p:cTn id="357" dur="1" fill="hold">
                                          <p:stCondLst>
                                            <p:cond delay="0"/>
                                          </p:stCondLst>
                                        </p:cTn>
                                        <p:tgtEl>
                                          <p:spTgt spid="169"/>
                                        </p:tgtEl>
                                        <p:attrNameLst>
                                          <p:attrName>style.visibility</p:attrName>
                                        </p:attrNameLst>
                                      </p:cBhvr>
                                      <p:to>
                                        <p:strVal val="visible"/>
                                      </p:to>
                                    </p:set>
                                    <p:animEffect transition="in" filter="barn(outHorizontal)">
                                      <p:cBhvr>
                                        <p:cTn id="358" dur="250"/>
                                        <p:tgtEl>
                                          <p:spTgt spid="169"/>
                                        </p:tgtEl>
                                      </p:cBhvr>
                                    </p:animEffect>
                                  </p:childTnLst>
                                </p:cTn>
                              </p:par>
                              <p:par>
                                <p:cTn id="359" presetID="16" presetClass="entr" presetSubtype="42" fill="hold" nodeType="withEffect">
                                  <p:stCondLst>
                                    <p:cond delay="0"/>
                                  </p:stCondLst>
                                  <p:childTnLst>
                                    <p:set>
                                      <p:cBhvr>
                                        <p:cTn id="360" dur="1" fill="hold">
                                          <p:stCondLst>
                                            <p:cond delay="0"/>
                                          </p:stCondLst>
                                        </p:cTn>
                                        <p:tgtEl>
                                          <p:spTgt spid="170"/>
                                        </p:tgtEl>
                                        <p:attrNameLst>
                                          <p:attrName>style.visibility</p:attrName>
                                        </p:attrNameLst>
                                      </p:cBhvr>
                                      <p:to>
                                        <p:strVal val="visible"/>
                                      </p:to>
                                    </p:set>
                                    <p:animEffect transition="in" filter="barn(outHorizontal)">
                                      <p:cBhvr>
                                        <p:cTn id="361" dur="250"/>
                                        <p:tgtEl>
                                          <p:spTgt spid="170"/>
                                        </p:tgtEl>
                                      </p:cBhvr>
                                    </p:animEffect>
                                  </p:childTnLst>
                                </p:cTn>
                              </p:par>
                              <p:par>
                                <p:cTn id="362" presetID="16" presetClass="entr" presetSubtype="42" fill="hold" nodeType="withEffect">
                                  <p:stCondLst>
                                    <p:cond delay="0"/>
                                  </p:stCondLst>
                                  <p:childTnLst>
                                    <p:set>
                                      <p:cBhvr>
                                        <p:cTn id="363" dur="1" fill="hold">
                                          <p:stCondLst>
                                            <p:cond delay="0"/>
                                          </p:stCondLst>
                                        </p:cTn>
                                        <p:tgtEl>
                                          <p:spTgt spid="171"/>
                                        </p:tgtEl>
                                        <p:attrNameLst>
                                          <p:attrName>style.visibility</p:attrName>
                                        </p:attrNameLst>
                                      </p:cBhvr>
                                      <p:to>
                                        <p:strVal val="visible"/>
                                      </p:to>
                                    </p:set>
                                    <p:animEffect transition="in" filter="barn(outHorizontal)">
                                      <p:cBhvr>
                                        <p:cTn id="364" dur="250"/>
                                        <p:tgtEl>
                                          <p:spTgt spid="171"/>
                                        </p:tgtEl>
                                      </p:cBhvr>
                                    </p:animEffect>
                                  </p:childTnLst>
                                </p:cTn>
                              </p:par>
                              <p:par>
                                <p:cTn id="365" presetID="16" presetClass="entr" presetSubtype="42" fill="hold" nodeType="withEffect">
                                  <p:stCondLst>
                                    <p:cond delay="0"/>
                                  </p:stCondLst>
                                  <p:childTnLst>
                                    <p:set>
                                      <p:cBhvr>
                                        <p:cTn id="366" dur="1" fill="hold">
                                          <p:stCondLst>
                                            <p:cond delay="0"/>
                                          </p:stCondLst>
                                        </p:cTn>
                                        <p:tgtEl>
                                          <p:spTgt spid="172"/>
                                        </p:tgtEl>
                                        <p:attrNameLst>
                                          <p:attrName>style.visibility</p:attrName>
                                        </p:attrNameLst>
                                      </p:cBhvr>
                                      <p:to>
                                        <p:strVal val="visible"/>
                                      </p:to>
                                    </p:set>
                                    <p:animEffect transition="in" filter="barn(outHorizontal)">
                                      <p:cBhvr>
                                        <p:cTn id="367" dur="250"/>
                                        <p:tgtEl>
                                          <p:spTgt spid="172"/>
                                        </p:tgtEl>
                                      </p:cBhvr>
                                    </p:animEffect>
                                  </p:childTnLst>
                                </p:cTn>
                              </p:par>
                              <p:par>
                                <p:cTn id="368" presetID="16" presetClass="entr" presetSubtype="42" fill="hold" nodeType="withEffect">
                                  <p:stCondLst>
                                    <p:cond delay="0"/>
                                  </p:stCondLst>
                                  <p:childTnLst>
                                    <p:set>
                                      <p:cBhvr>
                                        <p:cTn id="369" dur="1" fill="hold">
                                          <p:stCondLst>
                                            <p:cond delay="0"/>
                                          </p:stCondLst>
                                        </p:cTn>
                                        <p:tgtEl>
                                          <p:spTgt spid="173"/>
                                        </p:tgtEl>
                                        <p:attrNameLst>
                                          <p:attrName>style.visibility</p:attrName>
                                        </p:attrNameLst>
                                      </p:cBhvr>
                                      <p:to>
                                        <p:strVal val="visible"/>
                                      </p:to>
                                    </p:set>
                                    <p:animEffect transition="in" filter="barn(outHorizontal)">
                                      <p:cBhvr>
                                        <p:cTn id="370" dur="250"/>
                                        <p:tgtEl>
                                          <p:spTgt spid="173"/>
                                        </p:tgtEl>
                                      </p:cBhvr>
                                    </p:animEffect>
                                  </p:childTnLst>
                                </p:cTn>
                              </p:par>
                              <p:par>
                                <p:cTn id="371" presetID="16" presetClass="entr" presetSubtype="42" fill="hold" nodeType="withEffect">
                                  <p:stCondLst>
                                    <p:cond delay="0"/>
                                  </p:stCondLst>
                                  <p:childTnLst>
                                    <p:set>
                                      <p:cBhvr>
                                        <p:cTn id="372" dur="1" fill="hold">
                                          <p:stCondLst>
                                            <p:cond delay="0"/>
                                          </p:stCondLst>
                                        </p:cTn>
                                        <p:tgtEl>
                                          <p:spTgt spid="174"/>
                                        </p:tgtEl>
                                        <p:attrNameLst>
                                          <p:attrName>style.visibility</p:attrName>
                                        </p:attrNameLst>
                                      </p:cBhvr>
                                      <p:to>
                                        <p:strVal val="visible"/>
                                      </p:to>
                                    </p:set>
                                    <p:animEffect transition="in" filter="barn(outHorizontal)">
                                      <p:cBhvr>
                                        <p:cTn id="373" dur="250"/>
                                        <p:tgtEl>
                                          <p:spTgt spid="174"/>
                                        </p:tgtEl>
                                      </p:cBhvr>
                                    </p:animEffect>
                                  </p:childTnLst>
                                </p:cTn>
                              </p:par>
                              <p:par>
                                <p:cTn id="374" presetID="16" presetClass="entr" presetSubtype="42" fill="hold" nodeType="withEffect">
                                  <p:stCondLst>
                                    <p:cond delay="0"/>
                                  </p:stCondLst>
                                  <p:childTnLst>
                                    <p:set>
                                      <p:cBhvr>
                                        <p:cTn id="375" dur="1" fill="hold">
                                          <p:stCondLst>
                                            <p:cond delay="0"/>
                                          </p:stCondLst>
                                        </p:cTn>
                                        <p:tgtEl>
                                          <p:spTgt spid="175"/>
                                        </p:tgtEl>
                                        <p:attrNameLst>
                                          <p:attrName>style.visibility</p:attrName>
                                        </p:attrNameLst>
                                      </p:cBhvr>
                                      <p:to>
                                        <p:strVal val="visible"/>
                                      </p:to>
                                    </p:set>
                                    <p:animEffect transition="in" filter="barn(outHorizontal)">
                                      <p:cBhvr>
                                        <p:cTn id="376" dur="250"/>
                                        <p:tgtEl>
                                          <p:spTgt spid="175"/>
                                        </p:tgtEl>
                                      </p:cBhvr>
                                    </p:animEffect>
                                  </p:childTnLst>
                                </p:cTn>
                              </p:par>
                            </p:childTnLst>
                          </p:cTn>
                        </p:par>
                        <p:par>
                          <p:cTn id="377" fill="hold">
                            <p:stCondLst>
                              <p:cond delay="5250"/>
                            </p:stCondLst>
                            <p:childTnLst>
                              <p:par>
                                <p:cTn id="378" presetID="1" presetClass="exit" presetSubtype="0" fill="hold" nodeType="afterEffect">
                                  <p:stCondLst>
                                    <p:cond delay="250"/>
                                  </p:stCondLst>
                                  <p:childTnLst>
                                    <p:set>
                                      <p:cBhvr>
                                        <p:cTn id="379" dur="1" fill="hold">
                                          <p:stCondLst>
                                            <p:cond delay="0"/>
                                          </p:stCondLst>
                                        </p:cTn>
                                        <p:tgtEl>
                                          <p:spTgt spid="164"/>
                                        </p:tgtEl>
                                        <p:attrNameLst>
                                          <p:attrName>style.visibility</p:attrName>
                                        </p:attrNameLst>
                                      </p:cBhvr>
                                      <p:to>
                                        <p:strVal val="hidden"/>
                                      </p:to>
                                    </p:set>
                                  </p:childTnLst>
                                </p:cTn>
                              </p:par>
                              <p:par>
                                <p:cTn id="380" presetID="1" presetClass="exit" presetSubtype="0" fill="hold" nodeType="withEffect">
                                  <p:stCondLst>
                                    <p:cond delay="250"/>
                                  </p:stCondLst>
                                  <p:childTnLst>
                                    <p:set>
                                      <p:cBhvr>
                                        <p:cTn id="381" dur="1" fill="hold">
                                          <p:stCondLst>
                                            <p:cond delay="0"/>
                                          </p:stCondLst>
                                        </p:cTn>
                                        <p:tgtEl>
                                          <p:spTgt spid="165"/>
                                        </p:tgtEl>
                                        <p:attrNameLst>
                                          <p:attrName>style.visibility</p:attrName>
                                        </p:attrNameLst>
                                      </p:cBhvr>
                                      <p:to>
                                        <p:strVal val="hidden"/>
                                      </p:to>
                                    </p:set>
                                  </p:childTnLst>
                                </p:cTn>
                              </p:par>
                              <p:par>
                                <p:cTn id="382" presetID="1" presetClass="exit" presetSubtype="0" fill="hold" nodeType="withEffect">
                                  <p:stCondLst>
                                    <p:cond delay="250"/>
                                  </p:stCondLst>
                                  <p:childTnLst>
                                    <p:set>
                                      <p:cBhvr>
                                        <p:cTn id="383" dur="1" fill="hold">
                                          <p:stCondLst>
                                            <p:cond delay="0"/>
                                          </p:stCondLst>
                                        </p:cTn>
                                        <p:tgtEl>
                                          <p:spTgt spid="166"/>
                                        </p:tgtEl>
                                        <p:attrNameLst>
                                          <p:attrName>style.visibility</p:attrName>
                                        </p:attrNameLst>
                                      </p:cBhvr>
                                      <p:to>
                                        <p:strVal val="hidden"/>
                                      </p:to>
                                    </p:set>
                                  </p:childTnLst>
                                </p:cTn>
                              </p:par>
                              <p:par>
                                <p:cTn id="384" presetID="1" presetClass="exit" presetSubtype="0" fill="hold" nodeType="withEffect">
                                  <p:stCondLst>
                                    <p:cond delay="250"/>
                                  </p:stCondLst>
                                  <p:childTnLst>
                                    <p:set>
                                      <p:cBhvr>
                                        <p:cTn id="385" dur="1" fill="hold">
                                          <p:stCondLst>
                                            <p:cond delay="0"/>
                                          </p:stCondLst>
                                        </p:cTn>
                                        <p:tgtEl>
                                          <p:spTgt spid="167"/>
                                        </p:tgtEl>
                                        <p:attrNameLst>
                                          <p:attrName>style.visibility</p:attrName>
                                        </p:attrNameLst>
                                      </p:cBhvr>
                                      <p:to>
                                        <p:strVal val="hidden"/>
                                      </p:to>
                                    </p:set>
                                  </p:childTnLst>
                                </p:cTn>
                              </p:par>
                              <p:par>
                                <p:cTn id="386" presetID="1" presetClass="exit" presetSubtype="0" fill="hold" nodeType="withEffect">
                                  <p:stCondLst>
                                    <p:cond delay="250"/>
                                  </p:stCondLst>
                                  <p:childTnLst>
                                    <p:set>
                                      <p:cBhvr>
                                        <p:cTn id="387" dur="1" fill="hold">
                                          <p:stCondLst>
                                            <p:cond delay="0"/>
                                          </p:stCondLst>
                                        </p:cTn>
                                        <p:tgtEl>
                                          <p:spTgt spid="168"/>
                                        </p:tgtEl>
                                        <p:attrNameLst>
                                          <p:attrName>style.visibility</p:attrName>
                                        </p:attrNameLst>
                                      </p:cBhvr>
                                      <p:to>
                                        <p:strVal val="hidden"/>
                                      </p:to>
                                    </p:set>
                                  </p:childTnLst>
                                </p:cTn>
                              </p:par>
                              <p:par>
                                <p:cTn id="388" presetID="1" presetClass="exit" presetSubtype="0" fill="hold" nodeType="withEffect">
                                  <p:stCondLst>
                                    <p:cond delay="250"/>
                                  </p:stCondLst>
                                  <p:childTnLst>
                                    <p:set>
                                      <p:cBhvr>
                                        <p:cTn id="389" dur="1" fill="hold">
                                          <p:stCondLst>
                                            <p:cond delay="0"/>
                                          </p:stCondLst>
                                        </p:cTn>
                                        <p:tgtEl>
                                          <p:spTgt spid="169"/>
                                        </p:tgtEl>
                                        <p:attrNameLst>
                                          <p:attrName>style.visibility</p:attrName>
                                        </p:attrNameLst>
                                      </p:cBhvr>
                                      <p:to>
                                        <p:strVal val="hidden"/>
                                      </p:to>
                                    </p:set>
                                  </p:childTnLst>
                                </p:cTn>
                              </p:par>
                              <p:par>
                                <p:cTn id="390" presetID="1" presetClass="exit" presetSubtype="0" fill="hold" nodeType="withEffect">
                                  <p:stCondLst>
                                    <p:cond delay="250"/>
                                  </p:stCondLst>
                                  <p:childTnLst>
                                    <p:set>
                                      <p:cBhvr>
                                        <p:cTn id="391" dur="1" fill="hold">
                                          <p:stCondLst>
                                            <p:cond delay="0"/>
                                          </p:stCondLst>
                                        </p:cTn>
                                        <p:tgtEl>
                                          <p:spTgt spid="170"/>
                                        </p:tgtEl>
                                        <p:attrNameLst>
                                          <p:attrName>style.visibility</p:attrName>
                                        </p:attrNameLst>
                                      </p:cBhvr>
                                      <p:to>
                                        <p:strVal val="hidden"/>
                                      </p:to>
                                    </p:set>
                                  </p:childTnLst>
                                </p:cTn>
                              </p:par>
                              <p:par>
                                <p:cTn id="392" presetID="1" presetClass="exit" presetSubtype="0" fill="hold" nodeType="withEffect">
                                  <p:stCondLst>
                                    <p:cond delay="250"/>
                                  </p:stCondLst>
                                  <p:childTnLst>
                                    <p:set>
                                      <p:cBhvr>
                                        <p:cTn id="393" dur="1" fill="hold">
                                          <p:stCondLst>
                                            <p:cond delay="0"/>
                                          </p:stCondLst>
                                        </p:cTn>
                                        <p:tgtEl>
                                          <p:spTgt spid="171"/>
                                        </p:tgtEl>
                                        <p:attrNameLst>
                                          <p:attrName>style.visibility</p:attrName>
                                        </p:attrNameLst>
                                      </p:cBhvr>
                                      <p:to>
                                        <p:strVal val="hidden"/>
                                      </p:to>
                                    </p:set>
                                  </p:childTnLst>
                                </p:cTn>
                              </p:par>
                              <p:par>
                                <p:cTn id="394" presetID="1" presetClass="exit" presetSubtype="0" fill="hold" nodeType="withEffect">
                                  <p:stCondLst>
                                    <p:cond delay="250"/>
                                  </p:stCondLst>
                                  <p:childTnLst>
                                    <p:set>
                                      <p:cBhvr>
                                        <p:cTn id="395" dur="1" fill="hold">
                                          <p:stCondLst>
                                            <p:cond delay="0"/>
                                          </p:stCondLst>
                                        </p:cTn>
                                        <p:tgtEl>
                                          <p:spTgt spid="172"/>
                                        </p:tgtEl>
                                        <p:attrNameLst>
                                          <p:attrName>style.visibility</p:attrName>
                                        </p:attrNameLst>
                                      </p:cBhvr>
                                      <p:to>
                                        <p:strVal val="hidden"/>
                                      </p:to>
                                    </p:set>
                                  </p:childTnLst>
                                </p:cTn>
                              </p:par>
                              <p:par>
                                <p:cTn id="396" presetID="1" presetClass="exit" presetSubtype="0" fill="hold" nodeType="withEffect">
                                  <p:stCondLst>
                                    <p:cond delay="250"/>
                                  </p:stCondLst>
                                  <p:childTnLst>
                                    <p:set>
                                      <p:cBhvr>
                                        <p:cTn id="397" dur="1" fill="hold">
                                          <p:stCondLst>
                                            <p:cond delay="0"/>
                                          </p:stCondLst>
                                        </p:cTn>
                                        <p:tgtEl>
                                          <p:spTgt spid="173"/>
                                        </p:tgtEl>
                                        <p:attrNameLst>
                                          <p:attrName>style.visibility</p:attrName>
                                        </p:attrNameLst>
                                      </p:cBhvr>
                                      <p:to>
                                        <p:strVal val="hidden"/>
                                      </p:to>
                                    </p:set>
                                  </p:childTnLst>
                                </p:cTn>
                              </p:par>
                              <p:par>
                                <p:cTn id="398" presetID="1" presetClass="exit" presetSubtype="0" fill="hold" nodeType="withEffect">
                                  <p:stCondLst>
                                    <p:cond delay="250"/>
                                  </p:stCondLst>
                                  <p:childTnLst>
                                    <p:set>
                                      <p:cBhvr>
                                        <p:cTn id="399" dur="1" fill="hold">
                                          <p:stCondLst>
                                            <p:cond delay="0"/>
                                          </p:stCondLst>
                                        </p:cTn>
                                        <p:tgtEl>
                                          <p:spTgt spid="174"/>
                                        </p:tgtEl>
                                        <p:attrNameLst>
                                          <p:attrName>style.visibility</p:attrName>
                                        </p:attrNameLst>
                                      </p:cBhvr>
                                      <p:to>
                                        <p:strVal val="hidden"/>
                                      </p:to>
                                    </p:set>
                                  </p:childTnLst>
                                </p:cTn>
                              </p:par>
                              <p:par>
                                <p:cTn id="400" presetID="1" presetClass="exit" presetSubtype="0" fill="hold" nodeType="withEffect">
                                  <p:stCondLst>
                                    <p:cond delay="250"/>
                                  </p:stCondLst>
                                  <p:childTnLst>
                                    <p:set>
                                      <p:cBhvr>
                                        <p:cTn id="401" dur="1" fill="hold">
                                          <p:stCondLst>
                                            <p:cond delay="0"/>
                                          </p:stCondLst>
                                        </p:cTn>
                                        <p:tgtEl>
                                          <p:spTgt spid="175"/>
                                        </p:tgtEl>
                                        <p:attrNameLst>
                                          <p:attrName>style.visibility</p:attrName>
                                        </p:attrNameLst>
                                      </p:cBhvr>
                                      <p:to>
                                        <p:strVal val="hidden"/>
                                      </p:to>
                                    </p:set>
                                  </p:childTnLst>
                                </p:cTn>
                              </p:par>
                            </p:childTnLst>
                          </p:cTn>
                        </p:par>
                        <p:par>
                          <p:cTn id="402" fill="hold">
                            <p:stCondLst>
                              <p:cond delay="5500"/>
                            </p:stCondLst>
                            <p:childTnLst>
                              <p:par>
                                <p:cTn id="403" presetID="63" presetClass="path" presetSubtype="0" accel="50000" decel="50000" fill="hold" nodeType="afterEffect">
                                  <p:stCondLst>
                                    <p:cond delay="0"/>
                                  </p:stCondLst>
                                  <p:childTnLst>
                                    <p:animMotion origin="layout" path="M 0.18819 -0.0007 L 0.21979 -0.0007 " pathEditMode="relative" rAng="0" ptsTypes="AA">
                                      <p:cBhvr>
                                        <p:cTn id="404" dur="500" fill="hold"/>
                                        <p:tgtEl>
                                          <p:spTgt spid="118"/>
                                        </p:tgtEl>
                                        <p:attrNameLst>
                                          <p:attrName>ppt_x</p:attrName>
                                          <p:attrName>ppt_y</p:attrName>
                                        </p:attrNameLst>
                                      </p:cBhvr>
                                      <p:rCtr x="1580" y="0"/>
                                    </p:animMotion>
                                  </p:childTnLst>
                                </p:cTn>
                              </p:par>
                            </p:childTnLst>
                          </p:cTn>
                        </p:par>
                        <p:par>
                          <p:cTn id="405" fill="hold">
                            <p:stCondLst>
                              <p:cond delay="6000"/>
                            </p:stCondLst>
                            <p:childTnLst>
                              <p:par>
                                <p:cTn id="406" presetID="16" presetClass="entr" presetSubtype="42" fill="hold" nodeType="afterEffect">
                                  <p:stCondLst>
                                    <p:cond delay="0"/>
                                  </p:stCondLst>
                                  <p:childTnLst>
                                    <p:set>
                                      <p:cBhvr>
                                        <p:cTn id="407" dur="1" fill="hold">
                                          <p:stCondLst>
                                            <p:cond delay="0"/>
                                          </p:stCondLst>
                                        </p:cTn>
                                        <p:tgtEl>
                                          <p:spTgt spid="165"/>
                                        </p:tgtEl>
                                        <p:attrNameLst>
                                          <p:attrName>style.visibility</p:attrName>
                                        </p:attrNameLst>
                                      </p:cBhvr>
                                      <p:to>
                                        <p:strVal val="visible"/>
                                      </p:to>
                                    </p:set>
                                    <p:animEffect transition="in" filter="barn(outHorizontal)">
                                      <p:cBhvr>
                                        <p:cTn id="408" dur="250"/>
                                        <p:tgtEl>
                                          <p:spTgt spid="165"/>
                                        </p:tgtEl>
                                      </p:cBhvr>
                                    </p:animEffect>
                                  </p:childTnLst>
                                </p:cTn>
                              </p:par>
                              <p:par>
                                <p:cTn id="409" presetID="16" presetClass="entr" presetSubtype="42" fill="hold" nodeType="withEffect">
                                  <p:stCondLst>
                                    <p:cond delay="0"/>
                                  </p:stCondLst>
                                  <p:childTnLst>
                                    <p:set>
                                      <p:cBhvr>
                                        <p:cTn id="410" dur="1" fill="hold">
                                          <p:stCondLst>
                                            <p:cond delay="0"/>
                                          </p:stCondLst>
                                        </p:cTn>
                                        <p:tgtEl>
                                          <p:spTgt spid="166"/>
                                        </p:tgtEl>
                                        <p:attrNameLst>
                                          <p:attrName>style.visibility</p:attrName>
                                        </p:attrNameLst>
                                      </p:cBhvr>
                                      <p:to>
                                        <p:strVal val="visible"/>
                                      </p:to>
                                    </p:set>
                                    <p:animEffect transition="in" filter="barn(outHorizontal)">
                                      <p:cBhvr>
                                        <p:cTn id="411" dur="250"/>
                                        <p:tgtEl>
                                          <p:spTgt spid="166"/>
                                        </p:tgtEl>
                                      </p:cBhvr>
                                    </p:animEffect>
                                  </p:childTnLst>
                                </p:cTn>
                              </p:par>
                              <p:par>
                                <p:cTn id="412" presetID="16" presetClass="entr" presetSubtype="42" fill="hold" nodeType="withEffect">
                                  <p:stCondLst>
                                    <p:cond delay="0"/>
                                  </p:stCondLst>
                                  <p:childTnLst>
                                    <p:set>
                                      <p:cBhvr>
                                        <p:cTn id="413" dur="1" fill="hold">
                                          <p:stCondLst>
                                            <p:cond delay="0"/>
                                          </p:stCondLst>
                                        </p:cTn>
                                        <p:tgtEl>
                                          <p:spTgt spid="167"/>
                                        </p:tgtEl>
                                        <p:attrNameLst>
                                          <p:attrName>style.visibility</p:attrName>
                                        </p:attrNameLst>
                                      </p:cBhvr>
                                      <p:to>
                                        <p:strVal val="visible"/>
                                      </p:to>
                                    </p:set>
                                    <p:animEffect transition="in" filter="barn(outHorizontal)">
                                      <p:cBhvr>
                                        <p:cTn id="414" dur="250"/>
                                        <p:tgtEl>
                                          <p:spTgt spid="167"/>
                                        </p:tgtEl>
                                      </p:cBhvr>
                                    </p:animEffect>
                                  </p:childTnLst>
                                </p:cTn>
                              </p:par>
                              <p:par>
                                <p:cTn id="415" presetID="16" presetClass="entr" presetSubtype="42" fill="hold" nodeType="withEffect">
                                  <p:stCondLst>
                                    <p:cond delay="0"/>
                                  </p:stCondLst>
                                  <p:childTnLst>
                                    <p:set>
                                      <p:cBhvr>
                                        <p:cTn id="416" dur="1" fill="hold">
                                          <p:stCondLst>
                                            <p:cond delay="0"/>
                                          </p:stCondLst>
                                        </p:cTn>
                                        <p:tgtEl>
                                          <p:spTgt spid="168"/>
                                        </p:tgtEl>
                                        <p:attrNameLst>
                                          <p:attrName>style.visibility</p:attrName>
                                        </p:attrNameLst>
                                      </p:cBhvr>
                                      <p:to>
                                        <p:strVal val="visible"/>
                                      </p:to>
                                    </p:set>
                                    <p:animEffect transition="in" filter="barn(outHorizontal)">
                                      <p:cBhvr>
                                        <p:cTn id="417" dur="250"/>
                                        <p:tgtEl>
                                          <p:spTgt spid="168"/>
                                        </p:tgtEl>
                                      </p:cBhvr>
                                    </p:animEffect>
                                  </p:childTnLst>
                                </p:cTn>
                              </p:par>
                              <p:par>
                                <p:cTn id="418" presetID="16" presetClass="entr" presetSubtype="42" fill="hold" nodeType="withEffect">
                                  <p:stCondLst>
                                    <p:cond delay="0"/>
                                  </p:stCondLst>
                                  <p:childTnLst>
                                    <p:set>
                                      <p:cBhvr>
                                        <p:cTn id="419" dur="1" fill="hold">
                                          <p:stCondLst>
                                            <p:cond delay="0"/>
                                          </p:stCondLst>
                                        </p:cTn>
                                        <p:tgtEl>
                                          <p:spTgt spid="169"/>
                                        </p:tgtEl>
                                        <p:attrNameLst>
                                          <p:attrName>style.visibility</p:attrName>
                                        </p:attrNameLst>
                                      </p:cBhvr>
                                      <p:to>
                                        <p:strVal val="visible"/>
                                      </p:to>
                                    </p:set>
                                    <p:animEffect transition="in" filter="barn(outHorizontal)">
                                      <p:cBhvr>
                                        <p:cTn id="420" dur="250"/>
                                        <p:tgtEl>
                                          <p:spTgt spid="169"/>
                                        </p:tgtEl>
                                      </p:cBhvr>
                                    </p:animEffect>
                                  </p:childTnLst>
                                </p:cTn>
                              </p:par>
                              <p:par>
                                <p:cTn id="421" presetID="16" presetClass="entr" presetSubtype="42" fill="hold" nodeType="withEffect">
                                  <p:stCondLst>
                                    <p:cond delay="0"/>
                                  </p:stCondLst>
                                  <p:childTnLst>
                                    <p:set>
                                      <p:cBhvr>
                                        <p:cTn id="422" dur="1" fill="hold">
                                          <p:stCondLst>
                                            <p:cond delay="0"/>
                                          </p:stCondLst>
                                        </p:cTn>
                                        <p:tgtEl>
                                          <p:spTgt spid="170"/>
                                        </p:tgtEl>
                                        <p:attrNameLst>
                                          <p:attrName>style.visibility</p:attrName>
                                        </p:attrNameLst>
                                      </p:cBhvr>
                                      <p:to>
                                        <p:strVal val="visible"/>
                                      </p:to>
                                    </p:set>
                                    <p:animEffect transition="in" filter="barn(outHorizontal)">
                                      <p:cBhvr>
                                        <p:cTn id="423" dur="250"/>
                                        <p:tgtEl>
                                          <p:spTgt spid="170"/>
                                        </p:tgtEl>
                                      </p:cBhvr>
                                    </p:animEffect>
                                  </p:childTnLst>
                                </p:cTn>
                              </p:par>
                              <p:par>
                                <p:cTn id="424" presetID="16" presetClass="entr" presetSubtype="42" fill="hold" nodeType="withEffect">
                                  <p:stCondLst>
                                    <p:cond delay="0"/>
                                  </p:stCondLst>
                                  <p:childTnLst>
                                    <p:set>
                                      <p:cBhvr>
                                        <p:cTn id="425" dur="1" fill="hold">
                                          <p:stCondLst>
                                            <p:cond delay="0"/>
                                          </p:stCondLst>
                                        </p:cTn>
                                        <p:tgtEl>
                                          <p:spTgt spid="171"/>
                                        </p:tgtEl>
                                        <p:attrNameLst>
                                          <p:attrName>style.visibility</p:attrName>
                                        </p:attrNameLst>
                                      </p:cBhvr>
                                      <p:to>
                                        <p:strVal val="visible"/>
                                      </p:to>
                                    </p:set>
                                    <p:animEffect transition="in" filter="barn(outHorizontal)">
                                      <p:cBhvr>
                                        <p:cTn id="426" dur="250"/>
                                        <p:tgtEl>
                                          <p:spTgt spid="171"/>
                                        </p:tgtEl>
                                      </p:cBhvr>
                                    </p:animEffect>
                                  </p:childTnLst>
                                </p:cTn>
                              </p:par>
                              <p:par>
                                <p:cTn id="427" presetID="16" presetClass="entr" presetSubtype="42" fill="hold" nodeType="withEffect">
                                  <p:stCondLst>
                                    <p:cond delay="0"/>
                                  </p:stCondLst>
                                  <p:childTnLst>
                                    <p:set>
                                      <p:cBhvr>
                                        <p:cTn id="428" dur="1" fill="hold">
                                          <p:stCondLst>
                                            <p:cond delay="0"/>
                                          </p:stCondLst>
                                        </p:cTn>
                                        <p:tgtEl>
                                          <p:spTgt spid="172"/>
                                        </p:tgtEl>
                                        <p:attrNameLst>
                                          <p:attrName>style.visibility</p:attrName>
                                        </p:attrNameLst>
                                      </p:cBhvr>
                                      <p:to>
                                        <p:strVal val="visible"/>
                                      </p:to>
                                    </p:set>
                                    <p:animEffect transition="in" filter="barn(outHorizontal)">
                                      <p:cBhvr>
                                        <p:cTn id="429" dur="250"/>
                                        <p:tgtEl>
                                          <p:spTgt spid="172"/>
                                        </p:tgtEl>
                                      </p:cBhvr>
                                    </p:animEffect>
                                  </p:childTnLst>
                                </p:cTn>
                              </p:par>
                              <p:par>
                                <p:cTn id="430" presetID="16" presetClass="entr" presetSubtype="42" fill="hold" nodeType="withEffect">
                                  <p:stCondLst>
                                    <p:cond delay="0"/>
                                  </p:stCondLst>
                                  <p:childTnLst>
                                    <p:set>
                                      <p:cBhvr>
                                        <p:cTn id="431" dur="1" fill="hold">
                                          <p:stCondLst>
                                            <p:cond delay="0"/>
                                          </p:stCondLst>
                                        </p:cTn>
                                        <p:tgtEl>
                                          <p:spTgt spid="173"/>
                                        </p:tgtEl>
                                        <p:attrNameLst>
                                          <p:attrName>style.visibility</p:attrName>
                                        </p:attrNameLst>
                                      </p:cBhvr>
                                      <p:to>
                                        <p:strVal val="visible"/>
                                      </p:to>
                                    </p:set>
                                    <p:animEffect transition="in" filter="barn(outHorizontal)">
                                      <p:cBhvr>
                                        <p:cTn id="432" dur="250"/>
                                        <p:tgtEl>
                                          <p:spTgt spid="173"/>
                                        </p:tgtEl>
                                      </p:cBhvr>
                                    </p:animEffect>
                                  </p:childTnLst>
                                </p:cTn>
                              </p:par>
                              <p:par>
                                <p:cTn id="433" presetID="16" presetClass="entr" presetSubtype="42" fill="hold" nodeType="withEffect">
                                  <p:stCondLst>
                                    <p:cond delay="0"/>
                                  </p:stCondLst>
                                  <p:childTnLst>
                                    <p:set>
                                      <p:cBhvr>
                                        <p:cTn id="434" dur="1" fill="hold">
                                          <p:stCondLst>
                                            <p:cond delay="0"/>
                                          </p:stCondLst>
                                        </p:cTn>
                                        <p:tgtEl>
                                          <p:spTgt spid="174"/>
                                        </p:tgtEl>
                                        <p:attrNameLst>
                                          <p:attrName>style.visibility</p:attrName>
                                        </p:attrNameLst>
                                      </p:cBhvr>
                                      <p:to>
                                        <p:strVal val="visible"/>
                                      </p:to>
                                    </p:set>
                                    <p:animEffect transition="in" filter="barn(outHorizontal)">
                                      <p:cBhvr>
                                        <p:cTn id="435" dur="250"/>
                                        <p:tgtEl>
                                          <p:spTgt spid="174"/>
                                        </p:tgtEl>
                                      </p:cBhvr>
                                    </p:animEffect>
                                  </p:childTnLst>
                                </p:cTn>
                              </p:par>
                              <p:par>
                                <p:cTn id="436" presetID="16" presetClass="entr" presetSubtype="42" fill="hold" nodeType="withEffect">
                                  <p:stCondLst>
                                    <p:cond delay="0"/>
                                  </p:stCondLst>
                                  <p:childTnLst>
                                    <p:set>
                                      <p:cBhvr>
                                        <p:cTn id="437" dur="1" fill="hold">
                                          <p:stCondLst>
                                            <p:cond delay="0"/>
                                          </p:stCondLst>
                                        </p:cTn>
                                        <p:tgtEl>
                                          <p:spTgt spid="175"/>
                                        </p:tgtEl>
                                        <p:attrNameLst>
                                          <p:attrName>style.visibility</p:attrName>
                                        </p:attrNameLst>
                                      </p:cBhvr>
                                      <p:to>
                                        <p:strVal val="visible"/>
                                      </p:to>
                                    </p:set>
                                    <p:animEffect transition="in" filter="barn(outHorizontal)">
                                      <p:cBhvr>
                                        <p:cTn id="438" dur="250"/>
                                        <p:tgtEl>
                                          <p:spTgt spid="175"/>
                                        </p:tgtEl>
                                      </p:cBhvr>
                                    </p:animEffect>
                                  </p:childTnLst>
                                </p:cTn>
                              </p:par>
                              <p:par>
                                <p:cTn id="439" presetID="16" presetClass="entr" presetSubtype="42" fill="hold" nodeType="withEffect">
                                  <p:stCondLst>
                                    <p:cond delay="0"/>
                                  </p:stCondLst>
                                  <p:childTnLst>
                                    <p:set>
                                      <p:cBhvr>
                                        <p:cTn id="440" dur="1" fill="hold">
                                          <p:stCondLst>
                                            <p:cond delay="0"/>
                                          </p:stCondLst>
                                        </p:cTn>
                                        <p:tgtEl>
                                          <p:spTgt spid="176"/>
                                        </p:tgtEl>
                                        <p:attrNameLst>
                                          <p:attrName>style.visibility</p:attrName>
                                        </p:attrNameLst>
                                      </p:cBhvr>
                                      <p:to>
                                        <p:strVal val="visible"/>
                                      </p:to>
                                    </p:set>
                                    <p:animEffect transition="in" filter="barn(outHorizontal)">
                                      <p:cBhvr>
                                        <p:cTn id="441" dur="250"/>
                                        <p:tgtEl>
                                          <p:spTgt spid="176"/>
                                        </p:tgtEl>
                                      </p:cBhvr>
                                    </p:animEffect>
                                  </p:childTnLst>
                                </p:cTn>
                              </p:par>
                            </p:childTnLst>
                          </p:cTn>
                        </p:par>
                        <p:par>
                          <p:cTn id="442" fill="hold">
                            <p:stCondLst>
                              <p:cond delay="6250"/>
                            </p:stCondLst>
                            <p:childTnLst>
                              <p:par>
                                <p:cTn id="443" presetID="1" presetClass="exit" presetSubtype="0" fill="hold" nodeType="afterEffect">
                                  <p:stCondLst>
                                    <p:cond delay="250"/>
                                  </p:stCondLst>
                                  <p:childTnLst>
                                    <p:set>
                                      <p:cBhvr>
                                        <p:cTn id="444" dur="1" fill="hold">
                                          <p:stCondLst>
                                            <p:cond delay="0"/>
                                          </p:stCondLst>
                                        </p:cTn>
                                        <p:tgtEl>
                                          <p:spTgt spid="165"/>
                                        </p:tgtEl>
                                        <p:attrNameLst>
                                          <p:attrName>style.visibility</p:attrName>
                                        </p:attrNameLst>
                                      </p:cBhvr>
                                      <p:to>
                                        <p:strVal val="hidden"/>
                                      </p:to>
                                    </p:set>
                                  </p:childTnLst>
                                </p:cTn>
                              </p:par>
                              <p:par>
                                <p:cTn id="445" presetID="1" presetClass="exit" presetSubtype="0" fill="hold" nodeType="withEffect">
                                  <p:stCondLst>
                                    <p:cond delay="250"/>
                                  </p:stCondLst>
                                  <p:childTnLst>
                                    <p:set>
                                      <p:cBhvr>
                                        <p:cTn id="446" dur="1" fill="hold">
                                          <p:stCondLst>
                                            <p:cond delay="0"/>
                                          </p:stCondLst>
                                        </p:cTn>
                                        <p:tgtEl>
                                          <p:spTgt spid="166"/>
                                        </p:tgtEl>
                                        <p:attrNameLst>
                                          <p:attrName>style.visibility</p:attrName>
                                        </p:attrNameLst>
                                      </p:cBhvr>
                                      <p:to>
                                        <p:strVal val="hidden"/>
                                      </p:to>
                                    </p:set>
                                  </p:childTnLst>
                                </p:cTn>
                              </p:par>
                              <p:par>
                                <p:cTn id="447" presetID="1" presetClass="exit" presetSubtype="0" fill="hold" nodeType="withEffect">
                                  <p:stCondLst>
                                    <p:cond delay="250"/>
                                  </p:stCondLst>
                                  <p:childTnLst>
                                    <p:set>
                                      <p:cBhvr>
                                        <p:cTn id="448" dur="1" fill="hold">
                                          <p:stCondLst>
                                            <p:cond delay="0"/>
                                          </p:stCondLst>
                                        </p:cTn>
                                        <p:tgtEl>
                                          <p:spTgt spid="167"/>
                                        </p:tgtEl>
                                        <p:attrNameLst>
                                          <p:attrName>style.visibility</p:attrName>
                                        </p:attrNameLst>
                                      </p:cBhvr>
                                      <p:to>
                                        <p:strVal val="hidden"/>
                                      </p:to>
                                    </p:set>
                                  </p:childTnLst>
                                </p:cTn>
                              </p:par>
                              <p:par>
                                <p:cTn id="449" presetID="1" presetClass="exit" presetSubtype="0" fill="hold" nodeType="withEffect">
                                  <p:stCondLst>
                                    <p:cond delay="250"/>
                                  </p:stCondLst>
                                  <p:childTnLst>
                                    <p:set>
                                      <p:cBhvr>
                                        <p:cTn id="450" dur="1" fill="hold">
                                          <p:stCondLst>
                                            <p:cond delay="0"/>
                                          </p:stCondLst>
                                        </p:cTn>
                                        <p:tgtEl>
                                          <p:spTgt spid="168"/>
                                        </p:tgtEl>
                                        <p:attrNameLst>
                                          <p:attrName>style.visibility</p:attrName>
                                        </p:attrNameLst>
                                      </p:cBhvr>
                                      <p:to>
                                        <p:strVal val="hidden"/>
                                      </p:to>
                                    </p:set>
                                  </p:childTnLst>
                                </p:cTn>
                              </p:par>
                              <p:par>
                                <p:cTn id="451" presetID="1" presetClass="exit" presetSubtype="0" fill="hold" nodeType="withEffect">
                                  <p:stCondLst>
                                    <p:cond delay="250"/>
                                  </p:stCondLst>
                                  <p:childTnLst>
                                    <p:set>
                                      <p:cBhvr>
                                        <p:cTn id="452" dur="1" fill="hold">
                                          <p:stCondLst>
                                            <p:cond delay="0"/>
                                          </p:stCondLst>
                                        </p:cTn>
                                        <p:tgtEl>
                                          <p:spTgt spid="169"/>
                                        </p:tgtEl>
                                        <p:attrNameLst>
                                          <p:attrName>style.visibility</p:attrName>
                                        </p:attrNameLst>
                                      </p:cBhvr>
                                      <p:to>
                                        <p:strVal val="hidden"/>
                                      </p:to>
                                    </p:set>
                                  </p:childTnLst>
                                </p:cTn>
                              </p:par>
                              <p:par>
                                <p:cTn id="453" presetID="1" presetClass="exit" presetSubtype="0" fill="hold" nodeType="withEffect">
                                  <p:stCondLst>
                                    <p:cond delay="250"/>
                                  </p:stCondLst>
                                  <p:childTnLst>
                                    <p:set>
                                      <p:cBhvr>
                                        <p:cTn id="454" dur="1" fill="hold">
                                          <p:stCondLst>
                                            <p:cond delay="0"/>
                                          </p:stCondLst>
                                        </p:cTn>
                                        <p:tgtEl>
                                          <p:spTgt spid="170"/>
                                        </p:tgtEl>
                                        <p:attrNameLst>
                                          <p:attrName>style.visibility</p:attrName>
                                        </p:attrNameLst>
                                      </p:cBhvr>
                                      <p:to>
                                        <p:strVal val="hidden"/>
                                      </p:to>
                                    </p:set>
                                  </p:childTnLst>
                                </p:cTn>
                              </p:par>
                              <p:par>
                                <p:cTn id="455" presetID="1" presetClass="exit" presetSubtype="0" fill="hold" nodeType="withEffect">
                                  <p:stCondLst>
                                    <p:cond delay="250"/>
                                  </p:stCondLst>
                                  <p:childTnLst>
                                    <p:set>
                                      <p:cBhvr>
                                        <p:cTn id="456" dur="1" fill="hold">
                                          <p:stCondLst>
                                            <p:cond delay="0"/>
                                          </p:stCondLst>
                                        </p:cTn>
                                        <p:tgtEl>
                                          <p:spTgt spid="171"/>
                                        </p:tgtEl>
                                        <p:attrNameLst>
                                          <p:attrName>style.visibility</p:attrName>
                                        </p:attrNameLst>
                                      </p:cBhvr>
                                      <p:to>
                                        <p:strVal val="hidden"/>
                                      </p:to>
                                    </p:set>
                                  </p:childTnLst>
                                </p:cTn>
                              </p:par>
                              <p:par>
                                <p:cTn id="457" presetID="1" presetClass="exit" presetSubtype="0" fill="hold" nodeType="withEffect">
                                  <p:stCondLst>
                                    <p:cond delay="250"/>
                                  </p:stCondLst>
                                  <p:childTnLst>
                                    <p:set>
                                      <p:cBhvr>
                                        <p:cTn id="458" dur="1" fill="hold">
                                          <p:stCondLst>
                                            <p:cond delay="0"/>
                                          </p:stCondLst>
                                        </p:cTn>
                                        <p:tgtEl>
                                          <p:spTgt spid="172"/>
                                        </p:tgtEl>
                                        <p:attrNameLst>
                                          <p:attrName>style.visibility</p:attrName>
                                        </p:attrNameLst>
                                      </p:cBhvr>
                                      <p:to>
                                        <p:strVal val="hidden"/>
                                      </p:to>
                                    </p:set>
                                  </p:childTnLst>
                                </p:cTn>
                              </p:par>
                              <p:par>
                                <p:cTn id="459" presetID="1" presetClass="exit" presetSubtype="0" fill="hold" nodeType="withEffect">
                                  <p:stCondLst>
                                    <p:cond delay="250"/>
                                  </p:stCondLst>
                                  <p:childTnLst>
                                    <p:set>
                                      <p:cBhvr>
                                        <p:cTn id="460" dur="1" fill="hold">
                                          <p:stCondLst>
                                            <p:cond delay="0"/>
                                          </p:stCondLst>
                                        </p:cTn>
                                        <p:tgtEl>
                                          <p:spTgt spid="173"/>
                                        </p:tgtEl>
                                        <p:attrNameLst>
                                          <p:attrName>style.visibility</p:attrName>
                                        </p:attrNameLst>
                                      </p:cBhvr>
                                      <p:to>
                                        <p:strVal val="hidden"/>
                                      </p:to>
                                    </p:set>
                                  </p:childTnLst>
                                </p:cTn>
                              </p:par>
                              <p:par>
                                <p:cTn id="461" presetID="1" presetClass="exit" presetSubtype="0" fill="hold" nodeType="withEffect">
                                  <p:stCondLst>
                                    <p:cond delay="250"/>
                                  </p:stCondLst>
                                  <p:childTnLst>
                                    <p:set>
                                      <p:cBhvr>
                                        <p:cTn id="462" dur="1" fill="hold">
                                          <p:stCondLst>
                                            <p:cond delay="0"/>
                                          </p:stCondLst>
                                        </p:cTn>
                                        <p:tgtEl>
                                          <p:spTgt spid="174"/>
                                        </p:tgtEl>
                                        <p:attrNameLst>
                                          <p:attrName>style.visibility</p:attrName>
                                        </p:attrNameLst>
                                      </p:cBhvr>
                                      <p:to>
                                        <p:strVal val="hidden"/>
                                      </p:to>
                                    </p:set>
                                  </p:childTnLst>
                                </p:cTn>
                              </p:par>
                              <p:par>
                                <p:cTn id="463" presetID="1" presetClass="exit" presetSubtype="0" fill="hold" nodeType="withEffect">
                                  <p:stCondLst>
                                    <p:cond delay="250"/>
                                  </p:stCondLst>
                                  <p:childTnLst>
                                    <p:set>
                                      <p:cBhvr>
                                        <p:cTn id="464" dur="1" fill="hold">
                                          <p:stCondLst>
                                            <p:cond delay="0"/>
                                          </p:stCondLst>
                                        </p:cTn>
                                        <p:tgtEl>
                                          <p:spTgt spid="175"/>
                                        </p:tgtEl>
                                        <p:attrNameLst>
                                          <p:attrName>style.visibility</p:attrName>
                                        </p:attrNameLst>
                                      </p:cBhvr>
                                      <p:to>
                                        <p:strVal val="hidden"/>
                                      </p:to>
                                    </p:set>
                                  </p:childTnLst>
                                </p:cTn>
                              </p:par>
                              <p:par>
                                <p:cTn id="465" presetID="1" presetClass="exit" presetSubtype="0" fill="hold" nodeType="withEffect">
                                  <p:stCondLst>
                                    <p:cond delay="250"/>
                                  </p:stCondLst>
                                  <p:childTnLst>
                                    <p:set>
                                      <p:cBhvr>
                                        <p:cTn id="466" dur="1" fill="hold">
                                          <p:stCondLst>
                                            <p:cond delay="0"/>
                                          </p:stCondLst>
                                        </p:cTn>
                                        <p:tgtEl>
                                          <p:spTgt spid="176"/>
                                        </p:tgtEl>
                                        <p:attrNameLst>
                                          <p:attrName>style.visibility</p:attrName>
                                        </p:attrNameLst>
                                      </p:cBhvr>
                                      <p:to>
                                        <p:strVal val="hidden"/>
                                      </p:to>
                                    </p:set>
                                  </p:childTnLst>
                                </p:cTn>
                              </p:par>
                            </p:childTnLst>
                          </p:cTn>
                        </p:par>
                        <p:par>
                          <p:cTn id="467" fill="hold">
                            <p:stCondLst>
                              <p:cond delay="6500"/>
                            </p:stCondLst>
                            <p:childTnLst>
                              <p:par>
                                <p:cTn id="468" presetID="63" presetClass="path" presetSubtype="0" accel="50000" decel="50000" fill="hold" nodeType="afterEffect">
                                  <p:stCondLst>
                                    <p:cond delay="0"/>
                                  </p:stCondLst>
                                  <p:childTnLst>
                                    <p:animMotion origin="layout" path="M 0.21979 -0.0007 L 0.25902 -0.0007 " pathEditMode="relative" rAng="0" ptsTypes="AA">
                                      <p:cBhvr>
                                        <p:cTn id="469" dur="500" fill="hold"/>
                                        <p:tgtEl>
                                          <p:spTgt spid="118"/>
                                        </p:tgtEl>
                                        <p:attrNameLst>
                                          <p:attrName>ppt_x</p:attrName>
                                          <p:attrName>ppt_y</p:attrName>
                                        </p:attrNameLst>
                                      </p:cBhvr>
                                      <p:rCtr x="1962" y="0"/>
                                    </p:animMotion>
                                  </p:childTnLst>
                                </p:cTn>
                              </p:par>
                            </p:childTnLst>
                          </p:cTn>
                        </p:par>
                        <p:par>
                          <p:cTn id="470" fill="hold">
                            <p:stCondLst>
                              <p:cond delay="7000"/>
                            </p:stCondLst>
                            <p:childTnLst>
                              <p:par>
                                <p:cTn id="471" presetID="16" presetClass="entr" presetSubtype="42" fill="hold" nodeType="afterEffect">
                                  <p:stCondLst>
                                    <p:cond delay="0"/>
                                  </p:stCondLst>
                                  <p:childTnLst>
                                    <p:set>
                                      <p:cBhvr>
                                        <p:cTn id="472" dur="1" fill="hold">
                                          <p:stCondLst>
                                            <p:cond delay="0"/>
                                          </p:stCondLst>
                                        </p:cTn>
                                        <p:tgtEl>
                                          <p:spTgt spid="166"/>
                                        </p:tgtEl>
                                        <p:attrNameLst>
                                          <p:attrName>style.visibility</p:attrName>
                                        </p:attrNameLst>
                                      </p:cBhvr>
                                      <p:to>
                                        <p:strVal val="visible"/>
                                      </p:to>
                                    </p:set>
                                    <p:animEffect transition="in" filter="barn(outHorizontal)">
                                      <p:cBhvr>
                                        <p:cTn id="473" dur="250"/>
                                        <p:tgtEl>
                                          <p:spTgt spid="166"/>
                                        </p:tgtEl>
                                      </p:cBhvr>
                                    </p:animEffect>
                                  </p:childTnLst>
                                </p:cTn>
                              </p:par>
                              <p:par>
                                <p:cTn id="474" presetID="16" presetClass="entr" presetSubtype="42" fill="hold" nodeType="withEffect">
                                  <p:stCondLst>
                                    <p:cond delay="0"/>
                                  </p:stCondLst>
                                  <p:childTnLst>
                                    <p:set>
                                      <p:cBhvr>
                                        <p:cTn id="475" dur="1" fill="hold">
                                          <p:stCondLst>
                                            <p:cond delay="0"/>
                                          </p:stCondLst>
                                        </p:cTn>
                                        <p:tgtEl>
                                          <p:spTgt spid="167"/>
                                        </p:tgtEl>
                                        <p:attrNameLst>
                                          <p:attrName>style.visibility</p:attrName>
                                        </p:attrNameLst>
                                      </p:cBhvr>
                                      <p:to>
                                        <p:strVal val="visible"/>
                                      </p:to>
                                    </p:set>
                                    <p:animEffect transition="in" filter="barn(outHorizontal)">
                                      <p:cBhvr>
                                        <p:cTn id="476" dur="250"/>
                                        <p:tgtEl>
                                          <p:spTgt spid="167"/>
                                        </p:tgtEl>
                                      </p:cBhvr>
                                    </p:animEffect>
                                  </p:childTnLst>
                                </p:cTn>
                              </p:par>
                              <p:par>
                                <p:cTn id="477" presetID="16" presetClass="entr" presetSubtype="42" fill="hold" nodeType="withEffect">
                                  <p:stCondLst>
                                    <p:cond delay="0"/>
                                  </p:stCondLst>
                                  <p:childTnLst>
                                    <p:set>
                                      <p:cBhvr>
                                        <p:cTn id="478" dur="1" fill="hold">
                                          <p:stCondLst>
                                            <p:cond delay="0"/>
                                          </p:stCondLst>
                                        </p:cTn>
                                        <p:tgtEl>
                                          <p:spTgt spid="168"/>
                                        </p:tgtEl>
                                        <p:attrNameLst>
                                          <p:attrName>style.visibility</p:attrName>
                                        </p:attrNameLst>
                                      </p:cBhvr>
                                      <p:to>
                                        <p:strVal val="visible"/>
                                      </p:to>
                                    </p:set>
                                    <p:animEffect transition="in" filter="barn(outHorizontal)">
                                      <p:cBhvr>
                                        <p:cTn id="479" dur="250"/>
                                        <p:tgtEl>
                                          <p:spTgt spid="168"/>
                                        </p:tgtEl>
                                      </p:cBhvr>
                                    </p:animEffect>
                                  </p:childTnLst>
                                </p:cTn>
                              </p:par>
                              <p:par>
                                <p:cTn id="480" presetID="16" presetClass="entr" presetSubtype="42" fill="hold" nodeType="withEffect">
                                  <p:stCondLst>
                                    <p:cond delay="0"/>
                                  </p:stCondLst>
                                  <p:childTnLst>
                                    <p:set>
                                      <p:cBhvr>
                                        <p:cTn id="481" dur="1" fill="hold">
                                          <p:stCondLst>
                                            <p:cond delay="0"/>
                                          </p:stCondLst>
                                        </p:cTn>
                                        <p:tgtEl>
                                          <p:spTgt spid="169"/>
                                        </p:tgtEl>
                                        <p:attrNameLst>
                                          <p:attrName>style.visibility</p:attrName>
                                        </p:attrNameLst>
                                      </p:cBhvr>
                                      <p:to>
                                        <p:strVal val="visible"/>
                                      </p:to>
                                    </p:set>
                                    <p:animEffect transition="in" filter="barn(outHorizontal)">
                                      <p:cBhvr>
                                        <p:cTn id="482" dur="250"/>
                                        <p:tgtEl>
                                          <p:spTgt spid="169"/>
                                        </p:tgtEl>
                                      </p:cBhvr>
                                    </p:animEffect>
                                  </p:childTnLst>
                                </p:cTn>
                              </p:par>
                              <p:par>
                                <p:cTn id="483" presetID="16" presetClass="entr" presetSubtype="42" fill="hold" nodeType="withEffect">
                                  <p:stCondLst>
                                    <p:cond delay="0"/>
                                  </p:stCondLst>
                                  <p:childTnLst>
                                    <p:set>
                                      <p:cBhvr>
                                        <p:cTn id="484" dur="1" fill="hold">
                                          <p:stCondLst>
                                            <p:cond delay="0"/>
                                          </p:stCondLst>
                                        </p:cTn>
                                        <p:tgtEl>
                                          <p:spTgt spid="170"/>
                                        </p:tgtEl>
                                        <p:attrNameLst>
                                          <p:attrName>style.visibility</p:attrName>
                                        </p:attrNameLst>
                                      </p:cBhvr>
                                      <p:to>
                                        <p:strVal val="visible"/>
                                      </p:to>
                                    </p:set>
                                    <p:animEffect transition="in" filter="barn(outHorizontal)">
                                      <p:cBhvr>
                                        <p:cTn id="485" dur="250"/>
                                        <p:tgtEl>
                                          <p:spTgt spid="170"/>
                                        </p:tgtEl>
                                      </p:cBhvr>
                                    </p:animEffect>
                                  </p:childTnLst>
                                </p:cTn>
                              </p:par>
                              <p:par>
                                <p:cTn id="486" presetID="16" presetClass="entr" presetSubtype="42" fill="hold" nodeType="withEffect">
                                  <p:stCondLst>
                                    <p:cond delay="0"/>
                                  </p:stCondLst>
                                  <p:childTnLst>
                                    <p:set>
                                      <p:cBhvr>
                                        <p:cTn id="487" dur="1" fill="hold">
                                          <p:stCondLst>
                                            <p:cond delay="0"/>
                                          </p:stCondLst>
                                        </p:cTn>
                                        <p:tgtEl>
                                          <p:spTgt spid="171"/>
                                        </p:tgtEl>
                                        <p:attrNameLst>
                                          <p:attrName>style.visibility</p:attrName>
                                        </p:attrNameLst>
                                      </p:cBhvr>
                                      <p:to>
                                        <p:strVal val="visible"/>
                                      </p:to>
                                    </p:set>
                                    <p:animEffect transition="in" filter="barn(outHorizontal)">
                                      <p:cBhvr>
                                        <p:cTn id="488" dur="250"/>
                                        <p:tgtEl>
                                          <p:spTgt spid="171"/>
                                        </p:tgtEl>
                                      </p:cBhvr>
                                    </p:animEffect>
                                  </p:childTnLst>
                                </p:cTn>
                              </p:par>
                              <p:par>
                                <p:cTn id="489" presetID="16" presetClass="entr" presetSubtype="42" fill="hold" nodeType="withEffect">
                                  <p:stCondLst>
                                    <p:cond delay="0"/>
                                  </p:stCondLst>
                                  <p:childTnLst>
                                    <p:set>
                                      <p:cBhvr>
                                        <p:cTn id="490" dur="1" fill="hold">
                                          <p:stCondLst>
                                            <p:cond delay="0"/>
                                          </p:stCondLst>
                                        </p:cTn>
                                        <p:tgtEl>
                                          <p:spTgt spid="172"/>
                                        </p:tgtEl>
                                        <p:attrNameLst>
                                          <p:attrName>style.visibility</p:attrName>
                                        </p:attrNameLst>
                                      </p:cBhvr>
                                      <p:to>
                                        <p:strVal val="visible"/>
                                      </p:to>
                                    </p:set>
                                    <p:animEffect transition="in" filter="barn(outHorizontal)">
                                      <p:cBhvr>
                                        <p:cTn id="491" dur="250"/>
                                        <p:tgtEl>
                                          <p:spTgt spid="172"/>
                                        </p:tgtEl>
                                      </p:cBhvr>
                                    </p:animEffect>
                                  </p:childTnLst>
                                </p:cTn>
                              </p:par>
                              <p:par>
                                <p:cTn id="492" presetID="16" presetClass="entr" presetSubtype="42" fill="hold" nodeType="withEffect">
                                  <p:stCondLst>
                                    <p:cond delay="0"/>
                                  </p:stCondLst>
                                  <p:childTnLst>
                                    <p:set>
                                      <p:cBhvr>
                                        <p:cTn id="493" dur="1" fill="hold">
                                          <p:stCondLst>
                                            <p:cond delay="0"/>
                                          </p:stCondLst>
                                        </p:cTn>
                                        <p:tgtEl>
                                          <p:spTgt spid="173"/>
                                        </p:tgtEl>
                                        <p:attrNameLst>
                                          <p:attrName>style.visibility</p:attrName>
                                        </p:attrNameLst>
                                      </p:cBhvr>
                                      <p:to>
                                        <p:strVal val="visible"/>
                                      </p:to>
                                    </p:set>
                                    <p:animEffect transition="in" filter="barn(outHorizontal)">
                                      <p:cBhvr>
                                        <p:cTn id="494" dur="250"/>
                                        <p:tgtEl>
                                          <p:spTgt spid="173"/>
                                        </p:tgtEl>
                                      </p:cBhvr>
                                    </p:animEffect>
                                  </p:childTnLst>
                                </p:cTn>
                              </p:par>
                              <p:par>
                                <p:cTn id="495" presetID="16" presetClass="entr" presetSubtype="42" fill="hold" nodeType="withEffect">
                                  <p:stCondLst>
                                    <p:cond delay="0"/>
                                  </p:stCondLst>
                                  <p:childTnLst>
                                    <p:set>
                                      <p:cBhvr>
                                        <p:cTn id="496" dur="1" fill="hold">
                                          <p:stCondLst>
                                            <p:cond delay="0"/>
                                          </p:stCondLst>
                                        </p:cTn>
                                        <p:tgtEl>
                                          <p:spTgt spid="174"/>
                                        </p:tgtEl>
                                        <p:attrNameLst>
                                          <p:attrName>style.visibility</p:attrName>
                                        </p:attrNameLst>
                                      </p:cBhvr>
                                      <p:to>
                                        <p:strVal val="visible"/>
                                      </p:to>
                                    </p:set>
                                    <p:animEffect transition="in" filter="barn(outHorizontal)">
                                      <p:cBhvr>
                                        <p:cTn id="497" dur="250"/>
                                        <p:tgtEl>
                                          <p:spTgt spid="174"/>
                                        </p:tgtEl>
                                      </p:cBhvr>
                                    </p:animEffect>
                                  </p:childTnLst>
                                </p:cTn>
                              </p:par>
                              <p:par>
                                <p:cTn id="498" presetID="16" presetClass="entr" presetSubtype="42" fill="hold" nodeType="withEffect">
                                  <p:stCondLst>
                                    <p:cond delay="0"/>
                                  </p:stCondLst>
                                  <p:childTnLst>
                                    <p:set>
                                      <p:cBhvr>
                                        <p:cTn id="499" dur="1" fill="hold">
                                          <p:stCondLst>
                                            <p:cond delay="0"/>
                                          </p:stCondLst>
                                        </p:cTn>
                                        <p:tgtEl>
                                          <p:spTgt spid="175"/>
                                        </p:tgtEl>
                                        <p:attrNameLst>
                                          <p:attrName>style.visibility</p:attrName>
                                        </p:attrNameLst>
                                      </p:cBhvr>
                                      <p:to>
                                        <p:strVal val="visible"/>
                                      </p:to>
                                    </p:set>
                                    <p:animEffect transition="in" filter="barn(outHorizontal)">
                                      <p:cBhvr>
                                        <p:cTn id="500" dur="250"/>
                                        <p:tgtEl>
                                          <p:spTgt spid="175"/>
                                        </p:tgtEl>
                                      </p:cBhvr>
                                    </p:animEffect>
                                  </p:childTnLst>
                                </p:cTn>
                              </p:par>
                              <p:par>
                                <p:cTn id="501" presetID="16" presetClass="entr" presetSubtype="42" fill="hold" nodeType="withEffect">
                                  <p:stCondLst>
                                    <p:cond delay="0"/>
                                  </p:stCondLst>
                                  <p:childTnLst>
                                    <p:set>
                                      <p:cBhvr>
                                        <p:cTn id="502" dur="1" fill="hold">
                                          <p:stCondLst>
                                            <p:cond delay="0"/>
                                          </p:stCondLst>
                                        </p:cTn>
                                        <p:tgtEl>
                                          <p:spTgt spid="176"/>
                                        </p:tgtEl>
                                        <p:attrNameLst>
                                          <p:attrName>style.visibility</p:attrName>
                                        </p:attrNameLst>
                                      </p:cBhvr>
                                      <p:to>
                                        <p:strVal val="visible"/>
                                      </p:to>
                                    </p:set>
                                    <p:animEffect transition="in" filter="barn(outHorizontal)">
                                      <p:cBhvr>
                                        <p:cTn id="503" dur="250"/>
                                        <p:tgtEl>
                                          <p:spTgt spid="176"/>
                                        </p:tgtEl>
                                      </p:cBhvr>
                                    </p:animEffect>
                                  </p:childTnLst>
                                </p:cTn>
                              </p:par>
                              <p:par>
                                <p:cTn id="504" presetID="16" presetClass="entr" presetSubtype="42" fill="hold" nodeType="withEffect">
                                  <p:stCondLst>
                                    <p:cond delay="0"/>
                                  </p:stCondLst>
                                  <p:childTnLst>
                                    <p:set>
                                      <p:cBhvr>
                                        <p:cTn id="505" dur="1" fill="hold">
                                          <p:stCondLst>
                                            <p:cond delay="0"/>
                                          </p:stCondLst>
                                        </p:cTn>
                                        <p:tgtEl>
                                          <p:spTgt spid="177"/>
                                        </p:tgtEl>
                                        <p:attrNameLst>
                                          <p:attrName>style.visibility</p:attrName>
                                        </p:attrNameLst>
                                      </p:cBhvr>
                                      <p:to>
                                        <p:strVal val="visible"/>
                                      </p:to>
                                    </p:set>
                                    <p:animEffect transition="in" filter="barn(outHorizontal)">
                                      <p:cBhvr>
                                        <p:cTn id="506" dur="250"/>
                                        <p:tgtEl>
                                          <p:spTgt spid="177"/>
                                        </p:tgtEl>
                                      </p:cBhvr>
                                    </p:animEffect>
                                  </p:childTnLst>
                                </p:cTn>
                              </p:par>
                            </p:childTnLst>
                          </p:cTn>
                        </p:par>
                        <p:par>
                          <p:cTn id="507" fill="hold">
                            <p:stCondLst>
                              <p:cond delay="7250"/>
                            </p:stCondLst>
                            <p:childTnLst>
                              <p:par>
                                <p:cTn id="508" presetID="1" presetClass="exit" presetSubtype="0" fill="hold" nodeType="afterEffect">
                                  <p:stCondLst>
                                    <p:cond delay="250"/>
                                  </p:stCondLst>
                                  <p:childTnLst>
                                    <p:set>
                                      <p:cBhvr>
                                        <p:cTn id="509" dur="1" fill="hold">
                                          <p:stCondLst>
                                            <p:cond delay="0"/>
                                          </p:stCondLst>
                                        </p:cTn>
                                        <p:tgtEl>
                                          <p:spTgt spid="166"/>
                                        </p:tgtEl>
                                        <p:attrNameLst>
                                          <p:attrName>style.visibility</p:attrName>
                                        </p:attrNameLst>
                                      </p:cBhvr>
                                      <p:to>
                                        <p:strVal val="hidden"/>
                                      </p:to>
                                    </p:set>
                                  </p:childTnLst>
                                </p:cTn>
                              </p:par>
                              <p:par>
                                <p:cTn id="510" presetID="1" presetClass="exit" presetSubtype="0" fill="hold" nodeType="withEffect">
                                  <p:stCondLst>
                                    <p:cond delay="250"/>
                                  </p:stCondLst>
                                  <p:childTnLst>
                                    <p:set>
                                      <p:cBhvr>
                                        <p:cTn id="511" dur="1" fill="hold">
                                          <p:stCondLst>
                                            <p:cond delay="0"/>
                                          </p:stCondLst>
                                        </p:cTn>
                                        <p:tgtEl>
                                          <p:spTgt spid="167"/>
                                        </p:tgtEl>
                                        <p:attrNameLst>
                                          <p:attrName>style.visibility</p:attrName>
                                        </p:attrNameLst>
                                      </p:cBhvr>
                                      <p:to>
                                        <p:strVal val="hidden"/>
                                      </p:to>
                                    </p:set>
                                  </p:childTnLst>
                                </p:cTn>
                              </p:par>
                              <p:par>
                                <p:cTn id="512" presetID="1" presetClass="exit" presetSubtype="0" fill="hold" nodeType="withEffect">
                                  <p:stCondLst>
                                    <p:cond delay="250"/>
                                  </p:stCondLst>
                                  <p:childTnLst>
                                    <p:set>
                                      <p:cBhvr>
                                        <p:cTn id="513" dur="1" fill="hold">
                                          <p:stCondLst>
                                            <p:cond delay="0"/>
                                          </p:stCondLst>
                                        </p:cTn>
                                        <p:tgtEl>
                                          <p:spTgt spid="168"/>
                                        </p:tgtEl>
                                        <p:attrNameLst>
                                          <p:attrName>style.visibility</p:attrName>
                                        </p:attrNameLst>
                                      </p:cBhvr>
                                      <p:to>
                                        <p:strVal val="hidden"/>
                                      </p:to>
                                    </p:set>
                                  </p:childTnLst>
                                </p:cTn>
                              </p:par>
                              <p:par>
                                <p:cTn id="514" presetID="1" presetClass="exit" presetSubtype="0" fill="hold" nodeType="withEffect">
                                  <p:stCondLst>
                                    <p:cond delay="250"/>
                                  </p:stCondLst>
                                  <p:childTnLst>
                                    <p:set>
                                      <p:cBhvr>
                                        <p:cTn id="515" dur="1" fill="hold">
                                          <p:stCondLst>
                                            <p:cond delay="0"/>
                                          </p:stCondLst>
                                        </p:cTn>
                                        <p:tgtEl>
                                          <p:spTgt spid="169"/>
                                        </p:tgtEl>
                                        <p:attrNameLst>
                                          <p:attrName>style.visibility</p:attrName>
                                        </p:attrNameLst>
                                      </p:cBhvr>
                                      <p:to>
                                        <p:strVal val="hidden"/>
                                      </p:to>
                                    </p:set>
                                  </p:childTnLst>
                                </p:cTn>
                              </p:par>
                              <p:par>
                                <p:cTn id="516" presetID="1" presetClass="exit" presetSubtype="0" fill="hold" nodeType="withEffect">
                                  <p:stCondLst>
                                    <p:cond delay="250"/>
                                  </p:stCondLst>
                                  <p:childTnLst>
                                    <p:set>
                                      <p:cBhvr>
                                        <p:cTn id="517" dur="1" fill="hold">
                                          <p:stCondLst>
                                            <p:cond delay="0"/>
                                          </p:stCondLst>
                                        </p:cTn>
                                        <p:tgtEl>
                                          <p:spTgt spid="170"/>
                                        </p:tgtEl>
                                        <p:attrNameLst>
                                          <p:attrName>style.visibility</p:attrName>
                                        </p:attrNameLst>
                                      </p:cBhvr>
                                      <p:to>
                                        <p:strVal val="hidden"/>
                                      </p:to>
                                    </p:set>
                                  </p:childTnLst>
                                </p:cTn>
                              </p:par>
                              <p:par>
                                <p:cTn id="518" presetID="1" presetClass="exit" presetSubtype="0" fill="hold" nodeType="withEffect">
                                  <p:stCondLst>
                                    <p:cond delay="250"/>
                                  </p:stCondLst>
                                  <p:childTnLst>
                                    <p:set>
                                      <p:cBhvr>
                                        <p:cTn id="519" dur="1" fill="hold">
                                          <p:stCondLst>
                                            <p:cond delay="0"/>
                                          </p:stCondLst>
                                        </p:cTn>
                                        <p:tgtEl>
                                          <p:spTgt spid="171"/>
                                        </p:tgtEl>
                                        <p:attrNameLst>
                                          <p:attrName>style.visibility</p:attrName>
                                        </p:attrNameLst>
                                      </p:cBhvr>
                                      <p:to>
                                        <p:strVal val="hidden"/>
                                      </p:to>
                                    </p:set>
                                  </p:childTnLst>
                                </p:cTn>
                              </p:par>
                              <p:par>
                                <p:cTn id="520" presetID="1" presetClass="exit" presetSubtype="0" fill="hold" nodeType="withEffect">
                                  <p:stCondLst>
                                    <p:cond delay="250"/>
                                  </p:stCondLst>
                                  <p:childTnLst>
                                    <p:set>
                                      <p:cBhvr>
                                        <p:cTn id="521" dur="1" fill="hold">
                                          <p:stCondLst>
                                            <p:cond delay="0"/>
                                          </p:stCondLst>
                                        </p:cTn>
                                        <p:tgtEl>
                                          <p:spTgt spid="172"/>
                                        </p:tgtEl>
                                        <p:attrNameLst>
                                          <p:attrName>style.visibility</p:attrName>
                                        </p:attrNameLst>
                                      </p:cBhvr>
                                      <p:to>
                                        <p:strVal val="hidden"/>
                                      </p:to>
                                    </p:set>
                                  </p:childTnLst>
                                </p:cTn>
                              </p:par>
                              <p:par>
                                <p:cTn id="522" presetID="1" presetClass="exit" presetSubtype="0" fill="hold" nodeType="withEffect">
                                  <p:stCondLst>
                                    <p:cond delay="250"/>
                                  </p:stCondLst>
                                  <p:childTnLst>
                                    <p:set>
                                      <p:cBhvr>
                                        <p:cTn id="523" dur="1" fill="hold">
                                          <p:stCondLst>
                                            <p:cond delay="0"/>
                                          </p:stCondLst>
                                        </p:cTn>
                                        <p:tgtEl>
                                          <p:spTgt spid="173"/>
                                        </p:tgtEl>
                                        <p:attrNameLst>
                                          <p:attrName>style.visibility</p:attrName>
                                        </p:attrNameLst>
                                      </p:cBhvr>
                                      <p:to>
                                        <p:strVal val="hidden"/>
                                      </p:to>
                                    </p:set>
                                  </p:childTnLst>
                                </p:cTn>
                              </p:par>
                              <p:par>
                                <p:cTn id="524" presetID="1" presetClass="exit" presetSubtype="0" fill="hold" nodeType="withEffect">
                                  <p:stCondLst>
                                    <p:cond delay="250"/>
                                  </p:stCondLst>
                                  <p:childTnLst>
                                    <p:set>
                                      <p:cBhvr>
                                        <p:cTn id="525" dur="1" fill="hold">
                                          <p:stCondLst>
                                            <p:cond delay="0"/>
                                          </p:stCondLst>
                                        </p:cTn>
                                        <p:tgtEl>
                                          <p:spTgt spid="174"/>
                                        </p:tgtEl>
                                        <p:attrNameLst>
                                          <p:attrName>style.visibility</p:attrName>
                                        </p:attrNameLst>
                                      </p:cBhvr>
                                      <p:to>
                                        <p:strVal val="hidden"/>
                                      </p:to>
                                    </p:set>
                                  </p:childTnLst>
                                </p:cTn>
                              </p:par>
                              <p:par>
                                <p:cTn id="526" presetID="1" presetClass="exit" presetSubtype="0" fill="hold" nodeType="withEffect">
                                  <p:stCondLst>
                                    <p:cond delay="250"/>
                                  </p:stCondLst>
                                  <p:childTnLst>
                                    <p:set>
                                      <p:cBhvr>
                                        <p:cTn id="527" dur="1" fill="hold">
                                          <p:stCondLst>
                                            <p:cond delay="0"/>
                                          </p:stCondLst>
                                        </p:cTn>
                                        <p:tgtEl>
                                          <p:spTgt spid="175"/>
                                        </p:tgtEl>
                                        <p:attrNameLst>
                                          <p:attrName>style.visibility</p:attrName>
                                        </p:attrNameLst>
                                      </p:cBhvr>
                                      <p:to>
                                        <p:strVal val="hidden"/>
                                      </p:to>
                                    </p:set>
                                  </p:childTnLst>
                                </p:cTn>
                              </p:par>
                              <p:par>
                                <p:cTn id="528" presetID="1" presetClass="exit" presetSubtype="0" fill="hold" nodeType="withEffect">
                                  <p:stCondLst>
                                    <p:cond delay="250"/>
                                  </p:stCondLst>
                                  <p:childTnLst>
                                    <p:set>
                                      <p:cBhvr>
                                        <p:cTn id="529" dur="1" fill="hold">
                                          <p:stCondLst>
                                            <p:cond delay="0"/>
                                          </p:stCondLst>
                                        </p:cTn>
                                        <p:tgtEl>
                                          <p:spTgt spid="176"/>
                                        </p:tgtEl>
                                        <p:attrNameLst>
                                          <p:attrName>style.visibility</p:attrName>
                                        </p:attrNameLst>
                                      </p:cBhvr>
                                      <p:to>
                                        <p:strVal val="hidden"/>
                                      </p:to>
                                    </p:set>
                                  </p:childTnLst>
                                </p:cTn>
                              </p:par>
                              <p:par>
                                <p:cTn id="530" presetID="1" presetClass="exit" presetSubtype="0" fill="hold" nodeType="withEffect">
                                  <p:stCondLst>
                                    <p:cond delay="250"/>
                                  </p:stCondLst>
                                  <p:childTnLst>
                                    <p:set>
                                      <p:cBhvr>
                                        <p:cTn id="531" dur="1" fill="hold">
                                          <p:stCondLst>
                                            <p:cond delay="0"/>
                                          </p:stCondLst>
                                        </p:cTn>
                                        <p:tgtEl>
                                          <p:spTgt spid="177"/>
                                        </p:tgtEl>
                                        <p:attrNameLst>
                                          <p:attrName>style.visibility</p:attrName>
                                        </p:attrNameLst>
                                      </p:cBhvr>
                                      <p:to>
                                        <p:strVal val="hidden"/>
                                      </p:to>
                                    </p:set>
                                  </p:childTnLst>
                                </p:cTn>
                              </p:par>
                            </p:childTnLst>
                          </p:cTn>
                        </p:par>
                        <p:par>
                          <p:cTn id="532" fill="hold">
                            <p:stCondLst>
                              <p:cond delay="7500"/>
                            </p:stCondLst>
                            <p:childTnLst>
                              <p:par>
                                <p:cTn id="533" presetID="63" presetClass="path" presetSubtype="0" accel="50000" decel="50000" fill="hold" nodeType="afterEffect">
                                  <p:stCondLst>
                                    <p:cond delay="0"/>
                                  </p:stCondLst>
                                  <p:childTnLst>
                                    <p:animMotion origin="layout" path="M 0.25902 -0.0007 L 0.29843 -0.0007 " pathEditMode="relative" rAng="0" ptsTypes="AA">
                                      <p:cBhvr>
                                        <p:cTn id="534" dur="500" fill="hold"/>
                                        <p:tgtEl>
                                          <p:spTgt spid="118"/>
                                        </p:tgtEl>
                                        <p:attrNameLst>
                                          <p:attrName>ppt_x</p:attrName>
                                          <p:attrName>ppt_y</p:attrName>
                                        </p:attrNameLst>
                                      </p:cBhvr>
                                      <p:rCtr x="1962" y="0"/>
                                    </p:animMotion>
                                  </p:childTnLst>
                                </p:cTn>
                              </p:par>
                            </p:childTnLst>
                          </p:cTn>
                        </p:par>
                        <p:par>
                          <p:cTn id="535" fill="hold">
                            <p:stCondLst>
                              <p:cond delay="8000"/>
                            </p:stCondLst>
                            <p:childTnLst>
                              <p:par>
                                <p:cTn id="536" presetID="16" presetClass="entr" presetSubtype="42" fill="hold" nodeType="afterEffect">
                                  <p:stCondLst>
                                    <p:cond delay="0"/>
                                  </p:stCondLst>
                                  <p:childTnLst>
                                    <p:set>
                                      <p:cBhvr>
                                        <p:cTn id="537" dur="1" fill="hold">
                                          <p:stCondLst>
                                            <p:cond delay="0"/>
                                          </p:stCondLst>
                                        </p:cTn>
                                        <p:tgtEl>
                                          <p:spTgt spid="167"/>
                                        </p:tgtEl>
                                        <p:attrNameLst>
                                          <p:attrName>style.visibility</p:attrName>
                                        </p:attrNameLst>
                                      </p:cBhvr>
                                      <p:to>
                                        <p:strVal val="visible"/>
                                      </p:to>
                                    </p:set>
                                    <p:animEffect transition="in" filter="barn(outHorizontal)">
                                      <p:cBhvr>
                                        <p:cTn id="538" dur="250"/>
                                        <p:tgtEl>
                                          <p:spTgt spid="167"/>
                                        </p:tgtEl>
                                      </p:cBhvr>
                                    </p:animEffect>
                                  </p:childTnLst>
                                </p:cTn>
                              </p:par>
                              <p:par>
                                <p:cTn id="539" presetID="16" presetClass="entr" presetSubtype="42" fill="hold" nodeType="withEffect">
                                  <p:stCondLst>
                                    <p:cond delay="0"/>
                                  </p:stCondLst>
                                  <p:childTnLst>
                                    <p:set>
                                      <p:cBhvr>
                                        <p:cTn id="540" dur="1" fill="hold">
                                          <p:stCondLst>
                                            <p:cond delay="0"/>
                                          </p:stCondLst>
                                        </p:cTn>
                                        <p:tgtEl>
                                          <p:spTgt spid="168"/>
                                        </p:tgtEl>
                                        <p:attrNameLst>
                                          <p:attrName>style.visibility</p:attrName>
                                        </p:attrNameLst>
                                      </p:cBhvr>
                                      <p:to>
                                        <p:strVal val="visible"/>
                                      </p:to>
                                    </p:set>
                                    <p:animEffect transition="in" filter="barn(outHorizontal)">
                                      <p:cBhvr>
                                        <p:cTn id="541" dur="250"/>
                                        <p:tgtEl>
                                          <p:spTgt spid="168"/>
                                        </p:tgtEl>
                                      </p:cBhvr>
                                    </p:animEffect>
                                  </p:childTnLst>
                                </p:cTn>
                              </p:par>
                              <p:par>
                                <p:cTn id="542" presetID="16" presetClass="entr" presetSubtype="42" fill="hold" nodeType="withEffect">
                                  <p:stCondLst>
                                    <p:cond delay="0"/>
                                  </p:stCondLst>
                                  <p:childTnLst>
                                    <p:set>
                                      <p:cBhvr>
                                        <p:cTn id="543" dur="1" fill="hold">
                                          <p:stCondLst>
                                            <p:cond delay="0"/>
                                          </p:stCondLst>
                                        </p:cTn>
                                        <p:tgtEl>
                                          <p:spTgt spid="169"/>
                                        </p:tgtEl>
                                        <p:attrNameLst>
                                          <p:attrName>style.visibility</p:attrName>
                                        </p:attrNameLst>
                                      </p:cBhvr>
                                      <p:to>
                                        <p:strVal val="visible"/>
                                      </p:to>
                                    </p:set>
                                    <p:animEffect transition="in" filter="barn(outHorizontal)">
                                      <p:cBhvr>
                                        <p:cTn id="544" dur="250"/>
                                        <p:tgtEl>
                                          <p:spTgt spid="169"/>
                                        </p:tgtEl>
                                      </p:cBhvr>
                                    </p:animEffect>
                                  </p:childTnLst>
                                </p:cTn>
                              </p:par>
                              <p:par>
                                <p:cTn id="545" presetID="16" presetClass="entr" presetSubtype="42" fill="hold" nodeType="withEffect">
                                  <p:stCondLst>
                                    <p:cond delay="0"/>
                                  </p:stCondLst>
                                  <p:childTnLst>
                                    <p:set>
                                      <p:cBhvr>
                                        <p:cTn id="546" dur="1" fill="hold">
                                          <p:stCondLst>
                                            <p:cond delay="0"/>
                                          </p:stCondLst>
                                        </p:cTn>
                                        <p:tgtEl>
                                          <p:spTgt spid="170"/>
                                        </p:tgtEl>
                                        <p:attrNameLst>
                                          <p:attrName>style.visibility</p:attrName>
                                        </p:attrNameLst>
                                      </p:cBhvr>
                                      <p:to>
                                        <p:strVal val="visible"/>
                                      </p:to>
                                    </p:set>
                                    <p:animEffect transition="in" filter="barn(outHorizontal)">
                                      <p:cBhvr>
                                        <p:cTn id="547" dur="250"/>
                                        <p:tgtEl>
                                          <p:spTgt spid="170"/>
                                        </p:tgtEl>
                                      </p:cBhvr>
                                    </p:animEffect>
                                  </p:childTnLst>
                                </p:cTn>
                              </p:par>
                              <p:par>
                                <p:cTn id="548" presetID="16" presetClass="entr" presetSubtype="42" fill="hold" nodeType="withEffect">
                                  <p:stCondLst>
                                    <p:cond delay="0"/>
                                  </p:stCondLst>
                                  <p:childTnLst>
                                    <p:set>
                                      <p:cBhvr>
                                        <p:cTn id="549" dur="1" fill="hold">
                                          <p:stCondLst>
                                            <p:cond delay="0"/>
                                          </p:stCondLst>
                                        </p:cTn>
                                        <p:tgtEl>
                                          <p:spTgt spid="171"/>
                                        </p:tgtEl>
                                        <p:attrNameLst>
                                          <p:attrName>style.visibility</p:attrName>
                                        </p:attrNameLst>
                                      </p:cBhvr>
                                      <p:to>
                                        <p:strVal val="visible"/>
                                      </p:to>
                                    </p:set>
                                    <p:animEffect transition="in" filter="barn(outHorizontal)">
                                      <p:cBhvr>
                                        <p:cTn id="550" dur="250"/>
                                        <p:tgtEl>
                                          <p:spTgt spid="171"/>
                                        </p:tgtEl>
                                      </p:cBhvr>
                                    </p:animEffect>
                                  </p:childTnLst>
                                </p:cTn>
                              </p:par>
                              <p:par>
                                <p:cTn id="551" presetID="16" presetClass="entr" presetSubtype="42" fill="hold" nodeType="withEffect">
                                  <p:stCondLst>
                                    <p:cond delay="0"/>
                                  </p:stCondLst>
                                  <p:childTnLst>
                                    <p:set>
                                      <p:cBhvr>
                                        <p:cTn id="552" dur="1" fill="hold">
                                          <p:stCondLst>
                                            <p:cond delay="0"/>
                                          </p:stCondLst>
                                        </p:cTn>
                                        <p:tgtEl>
                                          <p:spTgt spid="172"/>
                                        </p:tgtEl>
                                        <p:attrNameLst>
                                          <p:attrName>style.visibility</p:attrName>
                                        </p:attrNameLst>
                                      </p:cBhvr>
                                      <p:to>
                                        <p:strVal val="visible"/>
                                      </p:to>
                                    </p:set>
                                    <p:animEffect transition="in" filter="barn(outHorizontal)">
                                      <p:cBhvr>
                                        <p:cTn id="553" dur="250"/>
                                        <p:tgtEl>
                                          <p:spTgt spid="172"/>
                                        </p:tgtEl>
                                      </p:cBhvr>
                                    </p:animEffect>
                                  </p:childTnLst>
                                </p:cTn>
                              </p:par>
                              <p:par>
                                <p:cTn id="554" presetID="16" presetClass="entr" presetSubtype="42" fill="hold" nodeType="withEffect">
                                  <p:stCondLst>
                                    <p:cond delay="0"/>
                                  </p:stCondLst>
                                  <p:childTnLst>
                                    <p:set>
                                      <p:cBhvr>
                                        <p:cTn id="555" dur="1" fill="hold">
                                          <p:stCondLst>
                                            <p:cond delay="0"/>
                                          </p:stCondLst>
                                        </p:cTn>
                                        <p:tgtEl>
                                          <p:spTgt spid="173"/>
                                        </p:tgtEl>
                                        <p:attrNameLst>
                                          <p:attrName>style.visibility</p:attrName>
                                        </p:attrNameLst>
                                      </p:cBhvr>
                                      <p:to>
                                        <p:strVal val="visible"/>
                                      </p:to>
                                    </p:set>
                                    <p:animEffect transition="in" filter="barn(outHorizontal)">
                                      <p:cBhvr>
                                        <p:cTn id="556" dur="250"/>
                                        <p:tgtEl>
                                          <p:spTgt spid="173"/>
                                        </p:tgtEl>
                                      </p:cBhvr>
                                    </p:animEffect>
                                  </p:childTnLst>
                                </p:cTn>
                              </p:par>
                              <p:par>
                                <p:cTn id="557" presetID="16" presetClass="entr" presetSubtype="42" fill="hold" nodeType="withEffect">
                                  <p:stCondLst>
                                    <p:cond delay="0"/>
                                  </p:stCondLst>
                                  <p:childTnLst>
                                    <p:set>
                                      <p:cBhvr>
                                        <p:cTn id="558" dur="1" fill="hold">
                                          <p:stCondLst>
                                            <p:cond delay="0"/>
                                          </p:stCondLst>
                                        </p:cTn>
                                        <p:tgtEl>
                                          <p:spTgt spid="174"/>
                                        </p:tgtEl>
                                        <p:attrNameLst>
                                          <p:attrName>style.visibility</p:attrName>
                                        </p:attrNameLst>
                                      </p:cBhvr>
                                      <p:to>
                                        <p:strVal val="visible"/>
                                      </p:to>
                                    </p:set>
                                    <p:animEffect transition="in" filter="barn(outHorizontal)">
                                      <p:cBhvr>
                                        <p:cTn id="559" dur="250"/>
                                        <p:tgtEl>
                                          <p:spTgt spid="174"/>
                                        </p:tgtEl>
                                      </p:cBhvr>
                                    </p:animEffect>
                                  </p:childTnLst>
                                </p:cTn>
                              </p:par>
                              <p:par>
                                <p:cTn id="560" presetID="16" presetClass="entr" presetSubtype="42" fill="hold" nodeType="withEffect">
                                  <p:stCondLst>
                                    <p:cond delay="0"/>
                                  </p:stCondLst>
                                  <p:childTnLst>
                                    <p:set>
                                      <p:cBhvr>
                                        <p:cTn id="561" dur="1" fill="hold">
                                          <p:stCondLst>
                                            <p:cond delay="0"/>
                                          </p:stCondLst>
                                        </p:cTn>
                                        <p:tgtEl>
                                          <p:spTgt spid="175"/>
                                        </p:tgtEl>
                                        <p:attrNameLst>
                                          <p:attrName>style.visibility</p:attrName>
                                        </p:attrNameLst>
                                      </p:cBhvr>
                                      <p:to>
                                        <p:strVal val="visible"/>
                                      </p:to>
                                    </p:set>
                                    <p:animEffect transition="in" filter="barn(outHorizontal)">
                                      <p:cBhvr>
                                        <p:cTn id="562" dur="250"/>
                                        <p:tgtEl>
                                          <p:spTgt spid="175"/>
                                        </p:tgtEl>
                                      </p:cBhvr>
                                    </p:animEffect>
                                  </p:childTnLst>
                                </p:cTn>
                              </p:par>
                              <p:par>
                                <p:cTn id="563" presetID="16" presetClass="entr" presetSubtype="42" fill="hold" nodeType="withEffect">
                                  <p:stCondLst>
                                    <p:cond delay="0"/>
                                  </p:stCondLst>
                                  <p:childTnLst>
                                    <p:set>
                                      <p:cBhvr>
                                        <p:cTn id="564" dur="1" fill="hold">
                                          <p:stCondLst>
                                            <p:cond delay="0"/>
                                          </p:stCondLst>
                                        </p:cTn>
                                        <p:tgtEl>
                                          <p:spTgt spid="176"/>
                                        </p:tgtEl>
                                        <p:attrNameLst>
                                          <p:attrName>style.visibility</p:attrName>
                                        </p:attrNameLst>
                                      </p:cBhvr>
                                      <p:to>
                                        <p:strVal val="visible"/>
                                      </p:to>
                                    </p:set>
                                    <p:animEffect transition="in" filter="barn(outHorizontal)">
                                      <p:cBhvr>
                                        <p:cTn id="565" dur="250"/>
                                        <p:tgtEl>
                                          <p:spTgt spid="176"/>
                                        </p:tgtEl>
                                      </p:cBhvr>
                                    </p:animEffect>
                                  </p:childTnLst>
                                </p:cTn>
                              </p:par>
                              <p:par>
                                <p:cTn id="566" presetID="16" presetClass="entr" presetSubtype="42" fill="hold" nodeType="withEffect">
                                  <p:stCondLst>
                                    <p:cond delay="0"/>
                                  </p:stCondLst>
                                  <p:childTnLst>
                                    <p:set>
                                      <p:cBhvr>
                                        <p:cTn id="567" dur="1" fill="hold">
                                          <p:stCondLst>
                                            <p:cond delay="0"/>
                                          </p:stCondLst>
                                        </p:cTn>
                                        <p:tgtEl>
                                          <p:spTgt spid="177"/>
                                        </p:tgtEl>
                                        <p:attrNameLst>
                                          <p:attrName>style.visibility</p:attrName>
                                        </p:attrNameLst>
                                      </p:cBhvr>
                                      <p:to>
                                        <p:strVal val="visible"/>
                                      </p:to>
                                    </p:set>
                                    <p:animEffect transition="in" filter="barn(outHorizontal)">
                                      <p:cBhvr>
                                        <p:cTn id="568" dur="250"/>
                                        <p:tgtEl>
                                          <p:spTgt spid="177"/>
                                        </p:tgtEl>
                                      </p:cBhvr>
                                    </p:animEffect>
                                  </p:childTnLst>
                                </p:cTn>
                              </p:par>
                              <p:par>
                                <p:cTn id="569" presetID="16" presetClass="entr" presetSubtype="42" fill="hold" nodeType="withEffect">
                                  <p:stCondLst>
                                    <p:cond delay="0"/>
                                  </p:stCondLst>
                                  <p:childTnLst>
                                    <p:set>
                                      <p:cBhvr>
                                        <p:cTn id="570" dur="1" fill="hold">
                                          <p:stCondLst>
                                            <p:cond delay="0"/>
                                          </p:stCondLst>
                                        </p:cTn>
                                        <p:tgtEl>
                                          <p:spTgt spid="178"/>
                                        </p:tgtEl>
                                        <p:attrNameLst>
                                          <p:attrName>style.visibility</p:attrName>
                                        </p:attrNameLst>
                                      </p:cBhvr>
                                      <p:to>
                                        <p:strVal val="visible"/>
                                      </p:to>
                                    </p:set>
                                    <p:animEffect transition="in" filter="barn(outHorizontal)">
                                      <p:cBhvr>
                                        <p:cTn id="571" dur="250"/>
                                        <p:tgtEl>
                                          <p:spTgt spid="178"/>
                                        </p:tgtEl>
                                      </p:cBhvr>
                                    </p:animEffect>
                                  </p:childTnLst>
                                </p:cTn>
                              </p:par>
                            </p:childTnLst>
                          </p:cTn>
                        </p:par>
                        <p:par>
                          <p:cTn id="572" fill="hold">
                            <p:stCondLst>
                              <p:cond delay="8250"/>
                            </p:stCondLst>
                            <p:childTnLst>
                              <p:par>
                                <p:cTn id="573" presetID="1" presetClass="exit" presetSubtype="0" fill="hold" nodeType="afterEffect">
                                  <p:stCondLst>
                                    <p:cond delay="250"/>
                                  </p:stCondLst>
                                  <p:childTnLst>
                                    <p:set>
                                      <p:cBhvr>
                                        <p:cTn id="574" dur="1" fill="hold">
                                          <p:stCondLst>
                                            <p:cond delay="0"/>
                                          </p:stCondLst>
                                        </p:cTn>
                                        <p:tgtEl>
                                          <p:spTgt spid="167"/>
                                        </p:tgtEl>
                                        <p:attrNameLst>
                                          <p:attrName>style.visibility</p:attrName>
                                        </p:attrNameLst>
                                      </p:cBhvr>
                                      <p:to>
                                        <p:strVal val="hidden"/>
                                      </p:to>
                                    </p:set>
                                  </p:childTnLst>
                                </p:cTn>
                              </p:par>
                              <p:par>
                                <p:cTn id="575" presetID="1" presetClass="exit" presetSubtype="0" fill="hold" nodeType="withEffect">
                                  <p:stCondLst>
                                    <p:cond delay="250"/>
                                  </p:stCondLst>
                                  <p:childTnLst>
                                    <p:set>
                                      <p:cBhvr>
                                        <p:cTn id="576" dur="1" fill="hold">
                                          <p:stCondLst>
                                            <p:cond delay="0"/>
                                          </p:stCondLst>
                                        </p:cTn>
                                        <p:tgtEl>
                                          <p:spTgt spid="168"/>
                                        </p:tgtEl>
                                        <p:attrNameLst>
                                          <p:attrName>style.visibility</p:attrName>
                                        </p:attrNameLst>
                                      </p:cBhvr>
                                      <p:to>
                                        <p:strVal val="hidden"/>
                                      </p:to>
                                    </p:set>
                                  </p:childTnLst>
                                </p:cTn>
                              </p:par>
                              <p:par>
                                <p:cTn id="577" presetID="1" presetClass="exit" presetSubtype="0" fill="hold" nodeType="withEffect">
                                  <p:stCondLst>
                                    <p:cond delay="250"/>
                                  </p:stCondLst>
                                  <p:childTnLst>
                                    <p:set>
                                      <p:cBhvr>
                                        <p:cTn id="578" dur="1" fill="hold">
                                          <p:stCondLst>
                                            <p:cond delay="0"/>
                                          </p:stCondLst>
                                        </p:cTn>
                                        <p:tgtEl>
                                          <p:spTgt spid="169"/>
                                        </p:tgtEl>
                                        <p:attrNameLst>
                                          <p:attrName>style.visibility</p:attrName>
                                        </p:attrNameLst>
                                      </p:cBhvr>
                                      <p:to>
                                        <p:strVal val="hidden"/>
                                      </p:to>
                                    </p:set>
                                  </p:childTnLst>
                                </p:cTn>
                              </p:par>
                              <p:par>
                                <p:cTn id="579" presetID="1" presetClass="exit" presetSubtype="0" fill="hold" nodeType="withEffect">
                                  <p:stCondLst>
                                    <p:cond delay="250"/>
                                  </p:stCondLst>
                                  <p:childTnLst>
                                    <p:set>
                                      <p:cBhvr>
                                        <p:cTn id="580" dur="1" fill="hold">
                                          <p:stCondLst>
                                            <p:cond delay="0"/>
                                          </p:stCondLst>
                                        </p:cTn>
                                        <p:tgtEl>
                                          <p:spTgt spid="170"/>
                                        </p:tgtEl>
                                        <p:attrNameLst>
                                          <p:attrName>style.visibility</p:attrName>
                                        </p:attrNameLst>
                                      </p:cBhvr>
                                      <p:to>
                                        <p:strVal val="hidden"/>
                                      </p:to>
                                    </p:set>
                                  </p:childTnLst>
                                </p:cTn>
                              </p:par>
                              <p:par>
                                <p:cTn id="581" presetID="1" presetClass="exit" presetSubtype="0" fill="hold" nodeType="withEffect">
                                  <p:stCondLst>
                                    <p:cond delay="250"/>
                                  </p:stCondLst>
                                  <p:childTnLst>
                                    <p:set>
                                      <p:cBhvr>
                                        <p:cTn id="582" dur="1" fill="hold">
                                          <p:stCondLst>
                                            <p:cond delay="0"/>
                                          </p:stCondLst>
                                        </p:cTn>
                                        <p:tgtEl>
                                          <p:spTgt spid="171"/>
                                        </p:tgtEl>
                                        <p:attrNameLst>
                                          <p:attrName>style.visibility</p:attrName>
                                        </p:attrNameLst>
                                      </p:cBhvr>
                                      <p:to>
                                        <p:strVal val="hidden"/>
                                      </p:to>
                                    </p:set>
                                  </p:childTnLst>
                                </p:cTn>
                              </p:par>
                              <p:par>
                                <p:cTn id="583" presetID="1" presetClass="exit" presetSubtype="0" fill="hold" nodeType="withEffect">
                                  <p:stCondLst>
                                    <p:cond delay="250"/>
                                  </p:stCondLst>
                                  <p:childTnLst>
                                    <p:set>
                                      <p:cBhvr>
                                        <p:cTn id="584" dur="1" fill="hold">
                                          <p:stCondLst>
                                            <p:cond delay="0"/>
                                          </p:stCondLst>
                                        </p:cTn>
                                        <p:tgtEl>
                                          <p:spTgt spid="172"/>
                                        </p:tgtEl>
                                        <p:attrNameLst>
                                          <p:attrName>style.visibility</p:attrName>
                                        </p:attrNameLst>
                                      </p:cBhvr>
                                      <p:to>
                                        <p:strVal val="hidden"/>
                                      </p:to>
                                    </p:set>
                                  </p:childTnLst>
                                </p:cTn>
                              </p:par>
                              <p:par>
                                <p:cTn id="585" presetID="1" presetClass="exit" presetSubtype="0" fill="hold" nodeType="withEffect">
                                  <p:stCondLst>
                                    <p:cond delay="250"/>
                                  </p:stCondLst>
                                  <p:childTnLst>
                                    <p:set>
                                      <p:cBhvr>
                                        <p:cTn id="586" dur="1" fill="hold">
                                          <p:stCondLst>
                                            <p:cond delay="0"/>
                                          </p:stCondLst>
                                        </p:cTn>
                                        <p:tgtEl>
                                          <p:spTgt spid="173"/>
                                        </p:tgtEl>
                                        <p:attrNameLst>
                                          <p:attrName>style.visibility</p:attrName>
                                        </p:attrNameLst>
                                      </p:cBhvr>
                                      <p:to>
                                        <p:strVal val="hidden"/>
                                      </p:to>
                                    </p:set>
                                  </p:childTnLst>
                                </p:cTn>
                              </p:par>
                              <p:par>
                                <p:cTn id="587" presetID="1" presetClass="exit" presetSubtype="0" fill="hold" nodeType="withEffect">
                                  <p:stCondLst>
                                    <p:cond delay="250"/>
                                  </p:stCondLst>
                                  <p:childTnLst>
                                    <p:set>
                                      <p:cBhvr>
                                        <p:cTn id="588" dur="1" fill="hold">
                                          <p:stCondLst>
                                            <p:cond delay="0"/>
                                          </p:stCondLst>
                                        </p:cTn>
                                        <p:tgtEl>
                                          <p:spTgt spid="174"/>
                                        </p:tgtEl>
                                        <p:attrNameLst>
                                          <p:attrName>style.visibility</p:attrName>
                                        </p:attrNameLst>
                                      </p:cBhvr>
                                      <p:to>
                                        <p:strVal val="hidden"/>
                                      </p:to>
                                    </p:set>
                                  </p:childTnLst>
                                </p:cTn>
                              </p:par>
                              <p:par>
                                <p:cTn id="589" presetID="1" presetClass="exit" presetSubtype="0" fill="hold" nodeType="withEffect">
                                  <p:stCondLst>
                                    <p:cond delay="250"/>
                                  </p:stCondLst>
                                  <p:childTnLst>
                                    <p:set>
                                      <p:cBhvr>
                                        <p:cTn id="590" dur="1" fill="hold">
                                          <p:stCondLst>
                                            <p:cond delay="0"/>
                                          </p:stCondLst>
                                        </p:cTn>
                                        <p:tgtEl>
                                          <p:spTgt spid="175"/>
                                        </p:tgtEl>
                                        <p:attrNameLst>
                                          <p:attrName>style.visibility</p:attrName>
                                        </p:attrNameLst>
                                      </p:cBhvr>
                                      <p:to>
                                        <p:strVal val="hidden"/>
                                      </p:to>
                                    </p:set>
                                  </p:childTnLst>
                                </p:cTn>
                              </p:par>
                              <p:par>
                                <p:cTn id="591" presetID="1" presetClass="exit" presetSubtype="0" fill="hold" nodeType="withEffect">
                                  <p:stCondLst>
                                    <p:cond delay="250"/>
                                  </p:stCondLst>
                                  <p:childTnLst>
                                    <p:set>
                                      <p:cBhvr>
                                        <p:cTn id="592" dur="1" fill="hold">
                                          <p:stCondLst>
                                            <p:cond delay="0"/>
                                          </p:stCondLst>
                                        </p:cTn>
                                        <p:tgtEl>
                                          <p:spTgt spid="176"/>
                                        </p:tgtEl>
                                        <p:attrNameLst>
                                          <p:attrName>style.visibility</p:attrName>
                                        </p:attrNameLst>
                                      </p:cBhvr>
                                      <p:to>
                                        <p:strVal val="hidden"/>
                                      </p:to>
                                    </p:set>
                                  </p:childTnLst>
                                </p:cTn>
                              </p:par>
                              <p:par>
                                <p:cTn id="593" presetID="1" presetClass="exit" presetSubtype="0" fill="hold" nodeType="withEffect">
                                  <p:stCondLst>
                                    <p:cond delay="250"/>
                                  </p:stCondLst>
                                  <p:childTnLst>
                                    <p:set>
                                      <p:cBhvr>
                                        <p:cTn id="594" dur="1" fill="hold">
                                          <p:stCondLst>
                                            <p:cond delay="0"/>
                                          </p:stCondLst>
                                        </p:cTn>
                                        <p:tgtEl>
                                          <p:spTgt spid="177"/>
                                        </p:tgtEl>
                                        <p:attrNameLst>
                                          <p:attrName>style.visibility</p:attrName>
                                        </p:attrNameLst>
                                      </p:cBhvr>
                                      <p:to>
                                        <p:strVal val="hidden"/>
                                      </p:to>
                                    </p:set>
                                  </p:childTnLst>
                                </p:cTn>
                              </p:par>
                              <p:par>
                                <p:cTn id="595" presetID="1" presetClass="exit" presetSubtype="0" fill="hold" nodeType="withEffect">
                                  <p:stCondLst>
                                    <p:cond delay="250"/>
                                  </p:stCondLst>
                                  <p:childTnLst>
                                    <p:set>
                                      <p:cBhvr>
                                        <p:cTn id="596" dur="1" fill="hold">
                                          <p:stCondLst>
                                            <p:cond delay="0"/>
                                          </p:stCondLst>
                                        </p:cTn>
                                        <p:tgtEl>
                                          <p:spTgt spid="178"/>
                                        </p:tgtEl>
                                        <p:attrNameLst>
                                          <p:attrName>style.visibility</p:attrName>
                                        </p:attrNameLst>
                                      </p:cBhvr>
                                      <p:to>
                                        <p:strVal val="hidden"/>
                                      </p:to>
                                    </p:set>
                                  </p:childTnLst>
                                </p:cTn>
                              </p:par>
                            </p:childTnLst>
                          </p:cTn>
                        </p:par>
                        <p:par>
                          <p:cTn id="597" fill="hold">
                            <p:stCondLst>
                              <p:cond delay="8500"/>
                            </p:stCondLst>
                            <p:childTnLst>
                              <p:par>
                                <p:cTn id="598" presetID="63" presetClass="path" presetSubtype="0" accel="50000" decel="50000" fill="hold" nodeType="afterEffect">
                                  <p:stCondLst>
                                    <p:cond delay="0"/>
                                  </p:stCondLst>
                                  <p:childTnLst>
                                    <p:animMotion origin="layout" path="M 0.29843 -0.0007 L 0.33003 -0.0007 " pathEditMode="relative" rAng="0" ptsTypes="AA">
                                      <p:cBhvr>
                                        <p:cTn id="599" dur="500" fill="hold"/>
                                        <p:tgtEl>
                                          <p:spTgt spid="118"/>
                                        </p:tgtEl>
                                        <p:attrNameLst>
                                          <p:attrName>ppt_x</p:attrName>
                                          <p:attrName>ppt_y</p:attrName>
                                        </p:attrNameLst>
                                      </p:cBhvr>
                                      <p:rCtr x="1580" y="0"/>
                                    </p:animMotion>
                                  </p:childTnLst>
                                </p:cTn>
                              </p:par>
                            </p:childTnLst>
                          </p:cTn>
                        </p:par>
                        <p:par>
                          <p:cTn id="600" fill="hold">
                            <p:stCondLst>
                              <p:cond delay="9000"/>
                            </p:stCondLst>
                            <p:childTnLst>
                              <p:par>
                                <p:cTn id="601" presetID="16" presetClass="entr" presetSubtype="42" fill="hold" nodeType="afterEffect">
                                  <p:stCondLst>
                                    <p:cond delay="0"/>
                                  </p:stCondLst>
                                  <p:childTnLst>
                                    <p:set>
                                      <p:cBhvr>
                                        <p:cTn id="602" dur="1" fill="hold">
                                          <p:stCondLst>
                                            <p:cond delay="0"/>
                                          </p:stCondLst>
                                        </p:cTn>
                                        <p:tgtEl>
                                          <p:spTgt spid="168"/>
                                        </p:tgtEl>
                                        <p:attrNameLst>
                                          <p:attrName>style.visibility</p:attrName>
                                        </p:attrNameLst>
                                      </p:cBhvr>
                                      <p:to>
                                        <p:strVal val="visible"/>
                                      </p:to>
                                    </p:set>
                                    <p:animEffect transition="in" filter="barn(outHorizontal)">
                                      <p:cBhvr>
                                        <p:cTn id="603" dur="250"/>
                                        <p:tgtEl>
                                          <p:spTgt spid="168"/>
                                        </p:tgtEl>
                                      </p:cBhvr>
                                    </p:animEffect>
                                  </p:childTnLst>
                                </p:cTn>
                              </p:par>
                              <p:par>
                                <p:cTn id="604" presetID="16" presetClass="entr" presetSubtype="42" fill="hold" nodeType="withEffect">
                                  <p:stCondLst>
                                    <p:cond delay="0"/>
                                  </p:stCondLst>
                                  <p:childTnLst>
                                    <p:set>
                                      <p:cBhvr>
                                        <p:cTn id="605" dur="1" fill="hold">
                                          <p:stCondLst>
                                            <p:cond delay="0"/>
                                          </p:stCondLst>
                                        </p:cTn>
                                        <p:tgtEl>
                                          <p:spTgt spid="169"/>
                                        </p:tgtEl>
                                        <p:attrNameLst>
                                          <p:attrName>style.visibility</p:attrName>
                                        </p:attrNameLst>
                                      </p:cBhvr>
                                      <p:to>
                                        <p:strVal val="visible"/>
                                      </p:to>
                                    </p:set>
                                    <p:animEffect transition="in" filter="barn(outHorizontal)">
                                      <p:cBhvr>
                                        <p:cTn id="606" dur="250"/>
                                        <p:tgtEl>
                                          <p:spTgt spid="169"/>
                                        </p:tgtEl>
                                      </p:cBhvr>
                                    </p:animEffect>
                                  </p:childTnLst>
                                </p:cTn>
                              </p:par>
                              <p:par>
                                <p:cTn id="607" presetID="16" presetClass="entr" presetSubtype="42" fill="hold" nodeType="withEffect">
                                  <p:stCondLst>
                                    <p:cond delay="0"/>
                                  </p:stCondLst>
                                  <p:childTnLst>
                                    <p:set>
                                      <p:cBhvr>
                                        <p:cTn id="608" dur="1" fill="hold">
                                          <p:stCondLst>
                                            <p:cond delay="0"/>
                                          </p:stCondLst>
                                        </p:cTn>
                                        <p:tgtEl>
                                          <p:spTgt spid="170"/>
                                        </p:tgtEl>
                                        <p:attrNameLst>
                                          <p:attrName>style.visibility</p:attrName>
                                        </p:attrNameLst>
                                      </p:cBhvr>
                                      <p:to>
                                        <p:strVal val="visible"/>
                                      </p:to>
                                    </p:set>
                                    <p:animEffect transition="in" filter="barn(outHorizontal)">
                                      <p:cBhvr>
                                        <p:cTn id="609" dur="250"/>
                                        <p:tgtEl>
                                          <p:spTgt spid="170"/>
                                        </p:tgtEl>
                                      </p:cBhvr>
                                    </p:animEffect>
                                  </p:childTnLst>
                                </p:cTn>
                              </p:par>
                              <p:par>
                                <p:cTn id="610" presetID="16" presetClass="entr" presetSubtype="42" fill="hold" nodeType="withEffect">
                                  <p:stCondLst>
                                    <p:cond delay="0"/>
                                  </p:stCondLst>
                                  <p:childTnLst>
                                    <p:set>
                                      <p:cBhvr>
                                        <p:cTn id="611" dur="1" fill="hold">
                                          <p:stCondLst>
                                            <p:cond delay="0"/>
                                          </p:stCondLst>
                                        </p:cTn>
                                        <p:tgtEl>
                                          <p:spTgt spid="171"/>
                                        </p:tgtEl>
                                        <p:attrNameLst>
                                          <p:attrName>style.visibility</p:attrName>
                                        </p:attrNameLst>
                                      </p:cBhvr>
                                      <p:to>
                                        <p:strVal val="visible"/>
                                      </p:to>
                                    </p:set>
                                    <p:animEffect transition="in" filter="barn(outHorizontal)">
                                      <p:cBhvr>
                                        <p:cTn id="612" dur="250"/>
                                        <p:tgtEl>
                                          <p:spTgt spid="171"/>
                                        </p:tgtEl>
                                      </p:cBhvr>
                                    </p:animEffect>
                                  </p:childTnLst>
                                </p:cTn>
                              </p:par>
                              <p:par>
                                <p:cTn id="613" presetID="16" presetClass="entr" presetSubtype="42" fill="hold" nodeType="withEffect">
                                  <p:stCondLst>
                                    <p:cond delay="0"/>
                                  </p:stCondLst>
                                  <p:childTnLst>
                                    <p:set>
                                      <p:cBhvr>
                                        <p:cTn id="614" dur="1" fill="hold">
                                          <p:stCondLst>
                                            <p:cond delay="0"/>
                                          </p:stCondLst>
                                        </p:cTn>
                                        <p:tgtEl>
                                          <p:spTgt spid="172"/>
                                        </p:tgtEl>
                                        <p:attrNameLst>
                                          <p:attrName>style.visibility</p:attrName>
                                        </p:attrNameLst>
                                      </p:cBhvr>
                                      <p:to>
                                        <p:strVal val="visible"/>
                                      </p:to>
                                    </p:set>
                                    <p:animEffect transition="in" filter="barn(outHorizontal)">
                                      <p:cBhvr>
                                        <p:cTn id="615" dur="250"/>
                                        <p:tgtEl>
                                          <p:spTgt spid="172"/>
                                        </p:tgtEl>
                                      </p:cBhvr>
                                    </p:animEffect>
                                  </p:childTnLst>
                                </p:cTn>
                              </p:par>
                              <p:par>
                                <p:cTn id="616" presetID="16" presetClass="entr" presetSubtype="42" fill="hold" nodeType="withEffect">
                                  <p:stCondLst>
                                    <p:cond delay="0"/>
                                  </p:stCondLst>
                                  <p:childTnLst>
                                    <p:set>
                                      <p:cBhvr>
                                        <p:cTn id="617" dur="1" fill="hold">
                                          <p:stCondLst>
                                            <p:cond delay="0"/>
                                          </p:stCondLst>
                                        </p:cTn>
                                        <p:tgtEl>
                                          <p:spTgt spid="173"/>
                                        </p:tgtEl>
                                        <p:attrNameLst>
                                          <p:attrName>style.visibility</p:attrName>
                                        </p:attrNameLst>
                                      </p:cBhvr>
                                      <p:to>
                                        <p:strVal val="visible"/>
                                      </p:to>
                                    </p:set>
                                    <p:animEffect transition="in" filter="barn(outHorizontal)">
                                      <p:cBhvr>
                                        <p:cTn id="618" dur="250"/>
                                        <p:tgtEl>
                                          <p:spTgt spid="173"/>
                                        </p:tgtEl>
                                      </p:cBhvr>
                                    </p:animEffect>
                                  </p:childTnLst>
                                </p:cTn>
                              </p:par>
                              <p:par>
                                <p:cTn id="619" presetID="16" presetClass="entr" presetSubtype="42" fill="hold" nodeType="withEffect">
                                  <p:stCondLst>
                                    <p:cond delay="0"/>
                                  </p:stCondLst>
                                  <p:childTnLst>
                                    <p:set>
                                      <p:cBhvr>
                                        <p:cTn id="620" dur="1" fill="hold">
                                          <p:stCondLst>
                                            <p:cond delay="0"/>
                                          </p:stCondLst>
                                        </p:cTn>
                                        <p:tgtEl>
                                          <p:spTgt spid="174"/>
                                        </p:tgtEl>
                                        <p:attrNameLst>
                                          <p:attrName>style.visibility</p:attrName>
                                        </p:attrNameLst>
                                      </p:cBhvr>
                                      <p:to>
                                        <p:strVal val="visible"/>
                                      </p:to>
                                    </p:set>
                                    <p:animEffect transition="in" filter="barn(outHorizontal)">
                                      <p:cBhvr>
                                        <p:cTn id="621" dur="250"/>
                                        <p:tgtEl>
                                          <p:spTgt spid="174"/>
                                        </p:tgtEl>
                                      </p:cBhvr>
                                    </p:animEffect>
                                  </p:childTnLst>
                                </p:cTn>
                              </p:par>
                              <p:par>
                                <p:cTn id="622" presetID="16" presetClass="entr" presetSubtype="42" fill="hold" nodeType="withEffect">
                                  <p:stCondLst>
                                    <p:cond delay="0"/>
                                  </p:stCondLst>
                                  <p:childTnLst>
                                    <p:set>
                                      <p:cBhvr>
                                        <p:cTn id="623" dur="1" fill="hold">
                                          <p:stCondLst>
                                            <p:cond delay="0"/>
                                          </p:stCondLst>
                                        </p:cTn>
                                        <p:tgtEl>
                                          <p:spTgt spid="175"/>
                                        </p:tgtEl>
                                        <p:attrNameLst>
                                          <p:attrName>style.visibility</p:attrName>
                                        </p:attrNameLst>
                                      </p:cBhvr>
                                      <p:to>
                                        <p:strVal val="visible"/>
                                      </p:to>
                                    </p:set>
                                    <p:animEffect transition="in" filter="barn(outHorizontal)">
                                      <p:cBhvr>
                                        <p:cTn id="624" dur="250"/>
                                        <p:tgtEl>
                                          <p:spTgt spid="175"/>
                                        </p:tgtEl>
                                      </p:cBhvr>
                                    </p:animEffect>
                                  </p:childTnLst>
                                </p:cTn>
                              </p:par>
                              <p:par>
                                <p:cTn id="625" presetID="16" presetClass="entr" presetSubtype="42" fill="hold" nodeType="withEffect">
                                  <p:stCondLst>
                                    <p:cond delay="0"/>
                                  </p:stCondLst>
                                  <p:childTnLst>
                                    <p:set>
                                      <p:cBhvr>
                                        <p:cTn id="626" dur="1" fill="hold">
                                          <p:stCondLst>
                                            <p:cond delay="0"/>
                                          </p:stCondLst>
                                        </p:cTn>
                                        <p:tgtEl>
                                          <p:spTgt spid="176"/>
                                        </p:tgtEl>
                                        <p:attrNameLst>
                                          <p:attrName>style.visibility</p:attrName>
                                        </p:attrNameLst>
                                      </p:cBhvr>
                                      <p:to>
                                        <p:strVal val="visible"/>
                                      </p:to>
                                    </p:set>
                                    <p:animEffect transition="in" filter="barn(outHorizontal)">
                                      <p:cBhvr>
                                        <p:cTn id="627" dur="250"/>
                                        <p:tgtEl>
                                          <p:spTgt spid="176"/>
                                        </p:tgtEl>
                                      </p:cBhvr>
                                    </p:animEffect>
                                  </p:childTnLst>
                                </p:cTn>
                              </p:par>
                              <p:par>
                                <p:cTn id="628" presetID="16" presetClass="entr" presetSubtype="42" fill="hold" nodeType="withEffect">
                                  <p:stCondLst>
                                    <p:cond delay="0"/>
                                  </p:stCondLst>
                                  <p:childTnLst>
                                    <p:set>
                                      <p:cBhvr>
                                        <p:cTn id="629" dur="1" fill="hold">
                                          <p:stCondLst>
                                            <p:cond delay="0"/>
                                          </p:stCondLst>
                                        </p:cTn>
                                        <p:tgtEl>
                                          <p:spTgt spid="177"/>
                                        </p:tgtEl>
                                        <p:attrNameLst>
                                          <p:attrName>style.visibility</p:attrName>
                                        </p:attrNameLst>
                                      </p:cBhvr>
                                      <p:to>
                                        <p:strVal val="visible"/>
                                      </p:to>
                                    </p:set>
                                    <p:animEffect transition="in" filter="barn(outHorizontal)">
                                      <p:cBhvr>
                                        <p:cTn id="630" dur="250"/>
                                        <p:tgtEl>
                                          <p:spTgt spid="177"/>
                                        </p:tgtEl>
                                      </p:cBhvr>
                                    </p:animEffect>
                                  </p:childTnLst>
                                </p:cTn>
                              </p:par>
                              <p:par>
                                <p:cTn id="631" presetID="16" presetClass="entr" presetSubtype="42" fill="hold" nodeType="withEffect">
                                  <p:stCondLst>
                                    <p:cond delay="0"/>
                                  </p:stCondLst>
                                  <p:childTnLst>
                                    <p:set>
                                      <p:cBhvr>
                                        <p:cTn id="632" dur="1" fill="hold">
                                          <p:stCondLst>
                                            <p:cond delay="0"/>
                                          </p:stCondLst>
                                        </p:cTn>
                                        <p:tgtEl>
                                          <p:spTgt spid="178"/>
                                        </p:tgtEl>
                                        <p:attrNameLst>
                                          <p:attrName>style.visibility</p:attrName>
                                        </p:attrNameLst>
                                      </p:cBhvr>
                                      <p:to>
                                        <p:strVal val="visible"/>
                                      </p:to>
                                    </p:set>
                                    <p:animEffect transition="in" filter="barn(outHorizontal)">
                                      <p:cBhvr>
                                        <p:cTn id="633" dur="250"/>
                                        <p:tgtEl>
                                          <p:spTgt spid="178"/>
                                        </p:tgtEl>
                                      </p:cBhvr>
                                    </p:animEffect>
                                  </p:childTnLst>
                                </p:cTn>
                              </p:par>
                              <p:par>
                                <p:cTn id="634" presetID="16" presetClass="entr" presetSubtype="42" fill="hold" nodeType="withEffect">
                                  <p:stCondLst>
                                    <p:cond delay="0"/>
                                  </p:stCondLst>
                                  <p:childTnLst>
                                    <p:set>
                                      <p:cBhvr>
                                        <p:cTn id="635" dur="1" fill="hold">
                                          <p:stCondLst>
                                            <p:cond delay="0"/>
                                          </p:stCondLst>
                                        </p:cTn>
                                        <p:tgtEl>
                                          <p:spTgt spid="179"/>
                                        </p:tgtEl>
                                        <p:attrNameLst>
                                          <p:attrName>style.visibility</p:attrName>
                                        </p:attrNameLst>
                                      </p:cBhvr>
                                      <p:to>
                                        <p:strVal val="visible"/>
                                      </p:to>
                                    </p:set>
                                    <p:animEffect transition="in" filter="barn(outHorizontal)">
                                      <p:cBhvr>
                                        <p:cTn id="636" dur="250"/>
                                        <p:tgtEl>
                                          <p:spTgt spid="179"/>
                                        </p:tgtEl>
                                      </p:cBhvr>
                                    </p:animEffect>
                                  </p:childTnLst>
                                </p:cTn>
                              </p:par>
                            </p:childTnLst>
                          </p:cTn>
                        </p:par>
                        <p:par>
                          <p:cTn id="637" fill="hold">
                            <p:stCondLst>
                              <p:cond delay="9250"/>
                            </p:stCondLst>
                            <p:childTnLst>
                              <p:par>
                                <p:cTn id="638" presetID="1" presetClass="exit" presetSubtype="0" fill="hold" nodeType="afterEffect">
                                  <p:stCondLst>
                                    <p:cond delay="250"/>
                                  </p:stCondLst>
                                  <p:childTnLst>
                                    <p:set>
                                      <p:cBhvr>
                                        <p:cTn id="639" dur="1" fill="hold">
                                          <p:stCondLst>
                                            <p:cond delay="0"/>
                                          </p:stCondLst>
                                        </p:cTn>
                                        <p:tgtEl>
                                          <p:spTgt spid="168"/>
                                        </p:tgtEl>
                                        <p:attrNameLst>
                                          <p:attrName>style.visibility</p:attrName>
                                        </p:attrNameLst>
                                      </p:cBhvr>
                                      <p:to>
                                        <p:strVal val="hidden"/>
                                      </p:to>
                                    </p:set>
                                  </p:childTnLst>
                                </p:cTn>
                              </p:par>
                              <p:par>
                                <p:cTn id="640" presetID="1" presetClass="exit" presetSubtype="0" fill="hold" nodeType="withEffect">
                                  <p:stCondLst>
                                    <p:cond delay="250"/>
                                  </p:stCondLst>
                                  <p:childTnLst>
                                    <p:set>
                                      <p:cBhvr>
                                        <p:cTn id="641" dur="1" fill="hold">
                                          <p:stCondLst>
                                            <p:cond delay="0"/>
                                          </p:stCondLst>
                                        </p:cTn>
                                        <p:tgtEl>
                                          <p:spTgt spid="169"/>
                                        </p:tgtEl>
                                        <p:attrNameLst>
                                          <p:attrName>style.visibility</p:attrName>
                                        </p:attrNameLst>
                                      </p:cBhvr>
                                      <p:to>
                                        <p:strVal val="hidden"/>
                                      </p:to>
                                    </p:set>
                                  </p:childTnLst>
                                </p:cTn>
                              </p:par>
                              <p:par>
                                <p:cTn id="642" presetID="1" presetClass="exit" presetSubtype="0" fill="hold" nodeType="withEffect">
                                  <p:stCondLst>
                                    <p:cond delay="250"/>
                                  </p:stCondLst>
                                  <p:childTnLst>
                                    <p:set>
                                      <p:cBhvr>
                                        <p:cTn id="643" dur="1" fill="hold">
                                          <p:stCondLst>
                                            <p:cond delay="0"/>
                                          </p:stCondLst>
                                        </p:cTn>
                                        <p:tgtEl>
                                          <p:spTgt spid="170"/>
                                        </p:tgtEl>
                                        <p:attrNameLst>
                                          <p:attrName>style.visibility</p:attrName>
                                        </p:attrNameLst>
                                      </p:cBhvr>
                                      <p:to>
                                        <p:strVal val="hidden"/>
                                      </p:to>
                                    </p:set>
                                  </p:childTnLst>
                                </p:cTn>
                              </p:par>
                              <p:par>
                                <p:cTn id="644" presetID="1" presetClass="exit" presetSubtype="0" fill="hold" nodeType="withEffect">
                                  <p:stCondLst>
                                    <p:cond delay="250"/>
                                  </p:stCondLst>
                                  <p:childTnLst>
                                    <p:set>
                                      <p:cBhvr>
                                        <p:cTn id="645" dur="1" fill="hold">
                                          <p:stCondLst>
                                            <p:cond delay="0"/>
                                          </p:stCondLst>
                                        </p:cTn>
                                        <p:tgtEl>
                                          <p:spTgt spid="171"/>
                                        </p:tgtEl>
                                        <p:attrNameLst>
                                          <p:attrName>style.visibility</p:attrName>
                                        </p:attrNameLst>
                                      </p:cBhvr>
                                      <p:to>
                                        <p:strVal val="hidden"/>
                                      </p:to>
                                    </p:set>
                                  </p:childTnLst>
                                </p:cTn>
                              </p:par>
                              <p:par>
                                <p:cTn id="646" presetID="1" presetClass="exit" presetSubtype="0" fill="hold" nodeType="withEffect">
                                  <p:stCondLst>
                                    <p:cond delay="250"/>
                                  </p:stCondLst>
                                  <p:childTnLst>
                                    <p:set>
                                      <p:cBhvr>
                                        <p:cTn id="647" dur="1" fill="hold">
                                          <p:stCondLst>
                                            <p:cond delay="0"/>
                                          </p:stCondLst>
                                        </p:cTn>
                                        <p:tgtEl>
                                          <p:spTgt spid="172"/>
                                        </p:tgtEl>
                                        <p:attrNameLst>
                                          <p:attrName>style.visibility</p:attrName>
                                        </p:attrNameLst>
                                      </p:cBhvr>
                                      <p:to>
                                        <p:strVal val="hidden"/>
                                      </p:to>
                                    </p:set>
                                  </p:childTnLst>
                                </p:cTn>
                              </p:par>
                              <p:par>
                                <p:cTn id="648" presetID="1" presetClass="exit" presetSubtype="0" fill="hold" nodeType="withEffect">
                                  <p:stCondLst>
                                    <p:cond delay="250"/>
                                  </p:stCondLst>
                                  <p:childTnLst>
                                    <p:set>
                                      <p:cBhvr>
                                        <p:cTn id="649" dur="1" fill="hold">
                                          <p:stCondLst>
                                            <p:cond delay="0"/>
                                          </p:stCondLst>
                                        </p:cTn>
                                        <p:tgtEl>
                                          <p:spTgt spid="173"/>
                                        </p:tgtEl>
                                        <p:attrNameLst>
                                          <p:attrName>style.visibility</p:attrName>
                                        </p:attrNameLst>
                                      </p:cBhvr>
                                      <p:to>
                                        <p:strVal val="hidden"/>
                                      </p:to>
                                    </p:set>
                                  </p:childTnLst>
                                </p:cTn>
                              </p:par>
                              <p:par>
                                <p:cTn id="650" presetID="1" presetClass="exit" presetSubtype="0" fill="hold" nodeType="withEffect">
                                  <p:stCondLst>
                                    <p:cond delay="250"/>
                                  </p:stCondLst>
                                  <p:childTnLst>
                                    <p:set>
                                      <p:cBhvr>
                                        <p:cTn id="651" dur="1" fill="hold">
                                          <p:stCondLst>
                                            <p:cond delay="0"/>
                                          </p:stCondLst>
                                        </p:cTn>
                                        <p:tgtEl>
                                          <p:spTgt spid="174"/>
                                        </p:tgtEl>
                                        <p:attrNameLst>
                                          <p:attrName>style.visibility</p:attrName>
                                        </p:attrNameLst>
                                      </p:cBhvr>
                                      <p:to>
                                        <p:strVal val="hidden"/>
                                      </p:to>
                                    </p:set>
                                  </p:childTnLst>
                                </p:cTn>
                              </p:par>
                              <p:par>
                                <p:cTn id="652" presetID="1" presetClass="exit" presetSubtype="0" fill="hold" nodeType="withEffect">
                                  <p:stCondLst>
                                    <p:cond delay="250"/>
                                  </p:stCondLst>
                                  <p:childTnLst>
                                    <p:set>
                                      <p:cBhvr>
                                        <p:cTn id="653" dur="1" fill="hold">
                                          <p:stCondLst>
                                            <p:cond delay="0"/>
                                          </p:stCondLst>
                                        </p:cTn>
                                        <p:tgtEl>
                                          <p:spTgt spid="175"/>
                                        </p:tgtEl>
                                        <p:attrNameLst>
                                          <p:attrName>style.visibility</p:attrName>
                                        </p:attrNameLst>
                                      </p:cBhvr>
                                      <p:to>
                                        <p:strVal val="hidden"/>
                                      </p:to>
                                    </p:set>
                                  </p:childTnLst>
                                </p:cTn>
                              </p:par>
                              <p:par>
                                <p:cTn id="654" presetID="1" presetClass="exit" presetSubtype="0" fill="hold" nodeType="withEffect">
                                  <p:stCondLst>
                                    <p:cond delay="250"/>
                                  </p:stCondLst>
                                  <p:childTnLst>
                                    <p:set>
                                      <p:cBhvr>
                                        <p:cTn id="655" dur="1" fill="hold">
                                          <p:stCondLst>
                                            <p:cond delay="0"/>
                                          </p:stCondLst>
                                        </p:cTn>
                                        <p:tgtEl>
                                          <p:spTgt spid="176"/>
                                        </p:tgtEl>
                                        <p:attrNameLst>
                                          <p:attrName>style.visibility</p:attrName>
                                        </p:attrNameLst>
                                      </p:cBhvr>
                                      <p:to>
                                        <p:strVal val="hidden"/>
                                      </p:to>
                                    </p:set>
                                  </p:childTnLst>
                                </p:cTn>
                              </p:par>
                              <p:par>
                                <p:cTn id="656" presetID="1" presetClass="exit" presetSubtype="0" fill="hold" nodeType="withEffect">
                                  <p:stCondLst>
                                    <p:cond delay="250"/>
                                  </p:stCondLst>
                                  <p:childTnLst>
                                    <p:set>
                                      <p:cBhvr>
                                        <p:cTn id="657" dur="1" fill="hold">
                                          <p:stCondLst>
                                            <p:cond delay="0"/>
                                          </p:stCondLst>
                                        </p:cTn>
                                        <p:tgtEl>
                                          <p:spTgt spid="177"/>
                                        </p:tgtEl>
                                        <p:attrNameLst>
                                          <p:attrName>style.visibility</p:attrName>
                                        </p:attrNameLst>
                                      </p:cBhvr>
                                      <p:to>
                                        <p:strVal val="hidden"/>
                                      </p:to>
                                    </p:set>
                                  </p:childTnLst>
                                </p:cTn>
                              </p:par>
                              <p:par>
                                <p:cTn id="658" presetID="1" presetClass="exit" presetSubtype="0" fill="hold" nodeType="withEffect">
                                  <p:stCondLst>
                                    <p:cond delay="250"/>
                                  </p:stCondLst>
                                  <p:childTnLst>
                                    <p:set>
                                      <p:cBhvr>
                                        <p:cTn id="659" dur="1" fill="hold">
                                          <p:stCondLst>
                                            <p:cond delay="0"/>
                                          </p:stCondLst>
                                        </p:cTn>
                                        <p:tgtEl>
                                          <p:spTgt spid="178"/>
                                        </p:tgtEl>
                                        <p:attrNameLst>
                                          <p:attrName>style.visibility</p:attrName>
                                        </p:attrNameLst>
                                      </p:cBhvr>
                                      <p:to>
                                        <p:strVal val="hidden"/>
                                      </p:to>
                                    </p:set>
                                  </p:childTnLst>
                                </p:cTn>
                              </p:par>
                              <p:par>
                                <p:cTn id="660" presetID="1" presetClass="exit" presetSubtype="0" fill="hold" nodeType="withEffect">
                                  <p:stCondLst>
                                    <p:cond delay="250"/>
                                  </p:stCondLst>
                                  <p:childTnLst>
                                    <p:set>
                                      <p:cBhvr>
                                        <p:cTn id="661" dur="1" fill="hold">
                                          <p:stCondLst>
                                            <p:cond delay="0"/>
                                          </p:stCondLst>
                                        </p:cTn>
                                        <p:tgtEl>
                                          <p:spTgt spid="179"/>
                                        </p:tgtEl>
                                        <p:attrNameLst>
                                          <p:attrName>style.visibility</p:attrName>
                                        </p:attrNameLst>
                                      </p:cBhvr>
                                      <p:to>
                                        <p:strVal val="hidden"/>
                                      </p:to>
                                    </p:set>
                                  </p:childTnLst>
                                </p:cTn>
                              </p:par>
                            </p:childTnLst>
                          </p:cTn>
                        </p:par>
                        <p:par>
                          <p:cTn id="662" fill="hold">
                            <p:stCondLst>
                              <p:cond delay="9500"/>
                            </p:stCondLst>
                            <p:childTnLst>
                              <p:par>
                                <p:cTn id="663" presetID="35" presetClass="path" presetSubtype="0" accel="50000" decel="50000" fill="hold" nodeType="afterEffect">
                                  <p:stCondLst>
                                    <p:cond delay="0"/>
                                  </p:stCondLst>
                                  <p:childTnLst>
                                    <p:animMotion origin="layout" path="M 0.33003 -0.0007 L 0.37725 -0.0007 " pathEditMode="relative" rAng="0" ptsTypes="AA">
                                      <p:cBhvr>
                                        <p:cTn id="664" dur="500" fill="hold"/>
                                        <p:tgtEl>
                                          <p:spTgt spid="118"/>
                                        </p:tgtEl>
                                        <p:attrNameLst>
                                          <p:attrName>ppt_x</p:attrName>
                                          <p:attrName>ppt_y</p:attrName>
                                        </p:attrNameLst>
                                      </p:cBhvr>
                                      <p:rCtr x="2361" y="0"/>
                                    </p:animMotion>
                                  </p:childTnLst>
                                </p:cTn>
                              </p:par>
                            </p:childTnLst>
                          </p:cTn>
                        </p:par>
                        <p:par>
                          <p:cTn id="665" fill="hold">
                            <p:stCondLst>
                              <p:cond delay="10000"/>
                            </p:stCondLst>
                            <p:childTnLst>
                              <p:par>
                                <p:cTn id="666" presetID="16" presetClass="entr" presetSubtype="42" fill="hold" nodeType="afterEffect">
                                  <p:stCondLst>
                                    <p:cond delay="0"/>
                                  </p:stCondLst>
                                  <p:childTnLst>
                                    <p:set>
                                      <p:cBhvr>
                                        <p:cTn id="667" dur="1" fill="hold">
                                          <p:stCondLst>
                                            <p:cond delay="0"/>
                                          </p:stCondLst>
                                        </p:cTn>
                                        <p:tgtEl>
                                          <p:spTgt spid="169"/>
                                        </p:tgtEl>
                                        <p:attrNameLst>
                                          <p:attrName>style.visibility</p:attrName>
                                        </p:attrNameLst>
                                      </p:cBhvr>
                                      <p:to>
                                        <p:strVal val="visible"/>
                                      </p:to>
                                    </p:set>
                                    <p:animEffect transition="in" filter="barn(outHorizontal)">
                                      <p:cBhvr>
                                        <p:cTn id="668" dur="250"/>
                                        <p:tgtEl>
                                          <p:spTgt spid="169"/>
                                        </p:tgtEl>
                                      </p:cBhvr>
                                    </p:animEffect>
                                  </p:childTnLst>
                                </p:cTn>
                              </p:par>
                              <p:par>
                                <p:cTn id="669" presetID="16" presetClass="entr" presetSubtype="42" fill="hold" nodeType="withEffect">
                                  <p:stCondLst>
                                    <p:cond delay="0"/>
                                  </p:stCondLst>
                                  <p:childTnLst>
                                    <p:set>
                                      <p:cBhvr>
                                        <p:cTn id="670" dur="1" fill="hold">
                                          <p:stCondLst>
                                            <p:cond delay="0"/>
                                          </p:stCondLst>
                                        </p:cTn>
                                        <p:tgtEl>
                                          <p:spTgt spid="170"/>
                                        </p:tgtEl>
                                        <p:attrNameLst>
                                          <p:attrName>style.visibility</p:attrName>
                                        </p:attrNameLst>
                                      </p:cBhvr>
                                      <p:to>
                                        <p:strVal val="visible"/>
                                      </p:to>
                                    </p:set>
                                    <p:animEffect transition="in" filter="barn(outHorizontal)">
                                      <p:cBhvr>
                                        <p:cTn id="671" dur="250"/>
                                        <p:tgtEl>
                                          <p:spTgt spid="170"/>
                                        </p:tgtEl>
                                      </p:cBhvr>
                                    </p:animEffect>
                                  </p:childTnLst>
                                </p:cTn>
                              </p:par>
                              <p:par>
                                <p:cTn id="672" presetID="16" presetClass="entr" presetSubtype="42" fill="hold" nodeType="withEffect">
                                  <p:stCondLst>
                                    <p:cond delay="0"/>
                                  </p:stCondLst>
                                  <p:childTnLst>
                                    <p:set>
                                      <p:cBhvr>
                                        <p:cTn id="673" dur="1" fill="hold">
                                          <p:stCondLst>
                                            <p:cond delay="0"/>
                                          </p:stCondLst>
                                        </p:cTn>
                                        <p:tgtEl>
                                          <p:spTgt spid="171"/>
                                        </p:tgtEl>
                                        <p:attrNameLst>
                                          <p:attrName>style.visibility</p:attrName>
                                        </p:attrNameLst>
                                      </p:cBhvr>
                                      <p:to>
                                        <p:strVal val="visible"/>
                                      </p:to>
                                    </p:set>
                                    <p:animEffect transition="in" filter="barn(outHorizontal)">
                                      <p:cBhvr>
                                        <p:cTn id="674" dur="250"/>
                                        <p:tgtEl>
                                          <p:spTgt spid="171"/>
                                        </p:tgtEl>
                                      </p:cBhvr>
                                    </p:animEffect>
                                  </p:childTnLst>
                                </p:cTn>
                              </p:par>
                              <p:par>
                                <p:cTn id="675" presetID="16" presetClass="entr" presetSubtype="42" fill="hold" nodeType="withEffect">
                                  <p:stCondLst>
                                    <p:cond delay="0"/>
                                  </p:stCondLst>
                                  <p:childTnLst>
                                    <p:set>
                                      <p:cBhvr>
                                        <p:cTn id="676" dur="1" fill="hold">
                                          <p:stCondLst>
                                            <p:cond delay="0"/>
                                          </p:stCondLst>
                                        </p:cTn>
                                        <p:tgtEl>
                                          <p:spTgt spid="172"/>
                                        </p:tgtEl>
                                        <p:attrNameLst>
                                          <p:attrName>style.visibility</p:attrName>
                                        </p:attrNameLst>
                                      </p:cBhvr>
                                      <p:to>
                                        <p:strVal val="visible"/>
                                      </p:to>
                                    </p:set>
                                    <p:animEffect transition="in" filter="barn(outHorizontal)">
                                      <p:cBhvr>
                                        <p:cTn id="677" dur="250"/>
                                        <p:tgtEl>
                                          <p:spTgt spid="172"/>
                                        </p:tgtEl>
                                      </p:cBhvr>
                                    </p:animEffect>
                                  </p:childTnLst>
                                </p:cTn>
                              </p:par>
                              <p:par>
                                <p:cTn id="678" presetID="16" presetClass="entr" presetSubtype="42" fill="hold" nodeType="withEffect">
                                  <p:stCondLst>
                                    <p:cond delay="0"/>
                                  </p:stCondLst>
                                  <p:childTnLst>
                                    <p:set>
                                      <p:cBhvr>
                                        <p:cTn id="679" dur="1" fill="hold">
                                          <p:stCondLst>
                                            <p:cond delay="0"/>
                                          </p:stCondLst>
                                        </p:cTn>
                                        <p:tgtEl>
                                          <p:spTgt spid="173"/>
                                        </p:tgtEl>
                                        <p:attrNameLst>
                                          <p:attrName>style.visibility</p:attrName>
                                        </p:attrNameLst>
                                      </p:cBhvr>
                                      <p:to>
                                        <p:strVal val="visible"/>
                                      </p:to>
                                    </p:set>
                                    <p:animEffect transition="in" filter="barn(outHorizontal)">
                                      <p:cBhvr>
                                        <p:cTn id="680" dur="250"/>
                                        <p:tgtEl>
                                          <p:spTgt spid="173"/>
                                        </p:tgtEl>
                                      </p:cBhvr>
                                    </p:animEffect>
                                  </p:childTnLst>
                                </p:cTn>
                              </p:par>
                              <p:par>
                                <p:cTn id="681" presetID="16" presetClass="entr" presetSubtype="42" fill="hold" nodeType="withEffect">
                                  <p:stCondLst>
                                    <p:cond delay="0"/>
                                  </p:stCondLst>
                                  <p:childTnLst>
                                    <p:set>
                                      <p:cBhvr>
                                        <p:cTn id="682" dur="1" fill="hold">
                                          <p:stCondLst>
                                            <p:cond delay="0"/>
                                          </p:stCondLst>
                                        </p:cTn>
                                        <p:tgtEl>
                                          <p:spTgt spid="174"/>
                                        </p:tgtEl>
                                        <p:attrNameLst>
                                          <p:attrName>style.visibility</p:attrName>
                                        </p:attrNameLst>
                                      </p:cBhvr>
                                      <p:to>
                                        <p:strVal val="visible"/>
                                      </p:to>
                                    </p:set>
                                    <p:animEffect transition="in" filter="barn(outHorizontal)">
                                      <p:cBhvr>
                                        <p:cTn id="683" dur="250"/>
                                        <p:tgtEl>
                                          <p:spTgt spid="174"/>
                                        </p:tgtEl>
                                      </p:cBhvr>
                                    </p:animEffect>
                                  </p:childTnLst>
                                </p:cTn>
                              </p:par>
                              <p:par>
                                <p:cTn id="684" presetID="16" presetClass="entr" presetSubtype="42" fill="hold" nodeType="withEffect">
                                  <p:stCondLst>
                                    <p:cond delay="0"/>
                                  </p:stCondLst>
                                  <p:childTnLst>
                                    <p:set>
                                      <p:cBhvr>
                                        <p:cTn id="685" dur="1" fill="hold">
                                          <p:stCondLst>
                                            <p:cond delay="0"/>
                                          </p:stCondLst>
                                        </p:cTn>
                                        <p:tgtEl>
                                          <p:spTgt spid="175"/>
                                        </p:tgtEl>
                                        <p:attrNameLst>
                                          <p:attrName>style.visibility</p:attrName>
                                        </p:attrNameLst>
                                      </p:cBhvr>
                                      <p:to>
                                        <p:strVal val="visible"/>
                                      </p:to>
                                    </p:set>
                                    <p:animEffect transition="in" filter="barn(outHorizontal)">
                                      <p:cBhvr>
                                        <p:cTn id="686" dur="250"/>
                                        <p:tgtEl>
                                          <p:spTgt spid="175"/>
                                        </p:tgtEl>
                                      </p:cBhvr>
                                    </p:animEffect>
                                  </p:childTnLst>
                                </p:cTn>
                              </p:par>
                              <p:par>
                                <p:cTn id="687" presetID="16" presetClass="entr" presetSubtype="42" fill="hold" nodeType="withEffect">
                                  <p:stCondLst>
                                    <p:cond delay="0"/>
                                  </p:stCondLst>
                                  <p:childTnLst>
                                    <p:set>
                                      <p:cBhvr>
                                        <p:cTn id="688" dur="1" fill="hold">
                                          <p:stCondLst>
                                            <p:cond delay="0"/>
                                          </p:stCondLst>
                                        </p:cTn>
                                        <p:tgtEl>
                                          <p:spTgt spid="176"/>
                                        </p:tgtEl>
                                        <p:attrNameLst>
                                          <p:attrName>style.visibility</p:attrName>
                                        </p:attrNameLst>
                                      </p:cBhvr>
                                      <p:to>
                                        <p:strVal val="visible"/>
                                      </p:to>
                                    </p:set>
                                    <p:animEffect transition="in" filter="barn(outHorizontal)">
                                      <p:cBhvr>
                                        <p:cTn id="689" dur="250"/>
                                        <p:tgtEl>
                                          <p:spTgt spid="176"/>
                                        </p:tgtEl>
                                      </p:cBhvr>
                                    </p:animEffect>
                                  </p:childTnLst>
                                </p:cTn>
                              </p:par>
                              <p:par>
                                <p:cTn id="690" presetID="16" presetClass="entr" presetSubtype="42" fill="hold" nodeType="withEffect">
                                  <p:stCondLst>
                                    <p:cond delay="0"/>
                                  </p:stCondLst>
                                  <p:childTnLst>
                                    <p:set>
                                      <p:cBhvr>
                                        <p:cTn id="691" dur="1" fill="hold">
                                          <p:stCondLst>
                                            <p:cond delay="0"/>
                                          </p:stCondLst>
                                        </p:cTn>
                                        <p:tgtEl>
                                          <p:spTgt spid="177"/>
                                        </p:tgtEl>
                                        <p:attrNameLst>
                                          <p:attrName>style.visibility</p:attrName>
                                        </p:attrNameLst>
                                      </p:cBhvr>
                                      <p:to>
                                        <p:strVal val="visible"/>
                                      </p:to>
                                    </p:set>
                                    <p:animEffect transition="in" filter="barn(outHorizontal)">
                                      <p:cBhvr>
                                        <p:cTn id="692" dur="250"/>
                                        <p:tgtEl>
                                          <p:spTgt spid="177"/>
                                        </p:tgtEl>
                                      </p:cBhvr>
                                    </p:animEffect>
                                  </p:childTnLst>
                                </p:cTn>
                              </p:par>
                              <p:par>
                                <p:cTn id="693" presetID="16" presetClass="entr" presetSubtype="42" fill="hold" nodeType="withEffect">
                                  <p:stCondLst>
                                    <p:cond delay="0"/>
                                  </p:stCondLst>
                                  <p:childTnLst>
                                    <p:set>
                                      <p:cBhvr>
                                        <p:cTn id="694" dur="1" fill="hold">
                                          <p:stCondLst>
                                            <p:cond delay="0"/>
                                          </p:stCondLst>
                                        </p:cTn>
                                        <p:tgtEl>
                                          <p:spTgt spid="178"/>
                                        </p:tgtEl>
                                        <p:attrNameLst>
                                          <p:attrName>style.visibility</p:attrName>
                                        </p:attrNameLst>
                                      </p:cBhvr>
                                      <p:to>
                                        <p:strVal val="visible"/>
                                      </p:to>
                                    </p:set>
                                    <p:animEffect transition="in" filter="barn(outHorizontal)">
                                      <p:cBhvr>
                                        <p:cTn id="695" dur="250"/>
                                        <p:tgtEl>
                                          <p:spTgt spid="178"/>
                                        </p:tgtEl>
                                      </p:cBhvr>
                                    </p:animEffect>
                                  </p:childTnLst>
                                </p:cTn>
                              </p:par>
                              <p:par>
                                <p:cTn id="696" presetID="16" presetClass="entr" presetSubtype="42" fill="hold" nodeType="withEffect">
                                  <p:stCondLst>
                                    <p:cond delay="0"/>
                                  </p:stCondLst>
                                  <p:childTnLst>
                                    <p:set>
                                      <p:cBhvr>
                                        <p:cTn id="697" dur="1" fill="hold">
                                          <p:stCondLst>
                                            <p:cond delay="0"/>
                                          </p:stCondLst>
                                        </p:cTn>
                                        <p:tgtEl>
                                          <p:spTgt spid="179"/>
                                        </p:tgtEl>
                                        <p:attrNameLst>
                                          <p:attrName>style.visibility</p:attrName>
                                        </p:attrNameLst>
                                      </p:cBhvr>
                                      <p:to>
                                        <p:strVal val="visible"/>
                                      </p:to>
                                    </p:set>
                                    <p:animEffect transition="in" filter="barn(outHorizontal)">
                                      <p:cBhvr>
                                        <p:cTn id="698" dur="250"/>
                                        <p:tgtEl>
                                          <p:spTgt spid="179"/>
                                        </p:tgtEl>
                                      </p:cBhvr>
                                    </p:animEffect>
                                  </p:childTnLst>
                                </p:cTn>
                              </p:par>
                              <p:par>
                                <p:cTn id="699" presetID="16" presetClass="entr" presetSubtype="42" fill="hold" nodeType="withEffect">
                                  <p:stCondLst>
                                    <p:cond delay="0"/>
                                  </p:stCondLst>
                                  <p:childTnLst>
                                    <p:set>
                                      <p:cBhvr>
                                        <p:cTn id="700" dur="1" fill="hold">
                                          <p:stCondLst>
                                            <p:cond delay="0"/>
                                          </p:stCondLst>
                                        </p:cTn>
                                        <p:tgtEl>
                                          <p:spTgt spid="180"/>
                                        </p:tgtEl>
                                        <p:attrNameLst>
                                          <p:attrName>style.visibility</p:attrName>
                                        </p:attrNameLst>
                                      </p:cBhvr>
                                      <p:to>
                                        <p:strVal val="visible"/>
                                      </p:to>
                                    </p:set>
                                    <p:animEffect transition="in" filter="barn(outHorizontal)">
                                      <p:cBhvr>
                                        <p:cTn id="701" dur="250"/>
                                        <p:tgtEl>
                                          <p:spTgt spid="180"/>
                                        </p:tgtEl>
                                      </p:cBhvr>
                                    </p:animEffect>
                                  </p:childTnLst>
                                </p:cTn>
                              </p:par>
                            </p:childTnLst>
                          </p:cTn>
                        </p:par>
                        <p:par>
                          <p:cTn id="702" fill="hold">
                            <p:stCondLst>
                              <p:cond delay="10250"/>
                            </p:stCondLst>
                            <p:childTnLst>
                              <p:par>
                                <p:cTn id="703" presetID="1" presetClass="exit" presetSubtype="0" fill="hold" nodeType="afterEffect">
                                  <p:stCondLst>
                                    <p:cond delay="250"/>
                                  </p:stCondLst>
                                  <p:childTnLst>
                                    <p:set>
                                      <p:cBhvr>
                                        <p:cTn id="704" dur="1" fill="hold">
                                          <p:stCondLst>
                                            <p:cond delay="0"/>
                                          </p:stCondLst>
                                        </p:cTn>
                                        <p:tgtEl>
                                          <p:spTgt spid="169"/>
                                        </p:tgtEl>
                                        <p:attrNameLst>
                                          <p:attrName>style.visibility</p:attrName>
                                        </p:attrNameLst>
                                      </p:cBhvr>
                                      <p:to>
                                        <p:strVal val="hidden"/>
                                      </p:to>
                                    </p:set>
                                  </p:childTnLst>
                                </p:cTn>
                              </p:par>
                              <p:par>
                                <p:cTn id="705" presetID="1" presetClass="exit" presetSubtype="0" fill="hold" nodeType="withEffect">
                                  <p:stCondLst>
                                    <p:cond delay="250"/>
                                  </p:stCondLst>
                                  <p:childTnLst>
                                    <p:set>
                                      <p:cBhvr>
                                        <p:cTn id="706" dur="1" fill="hold">
                                          <p:stCondLst>
                                            <p:cond delay="0"/>
                                          </p:stCondLst>
                                        </p:cTn>
                                        <p:tgtEl>
                                          <p:spTgt spid="170"/>
                                        </p:tgtEl>
                                        <p:attrNameLst>
                                          <p:attrName>style.visibility</p:attrName>
                                        </p:attrNameLst>
                                      </p:cBhvr>
                                      <p:to>
                                        <p:strVal val="hidden"/>
                                      </p:to>
                                    </p:set>
                                  </p:childTnLst>
                                </p:cTn>
                              </p:par>
                              <p:par>
                                <p:cTn id="707" presetID="1" presetClass="exit" presetSubtype="0" fill="hold" nodeType="withEffect">
                                  <p:stCondLst>
                                    <p:cond delay="250"/>
                                  </p:stCondLst>
                                  <p:childTnLst>
                                    <p:set>
                                      <p:cBhvr>
                                        <p:cTn id="708" dur="1" fill="hold">
                                          <p:stCondLst>
                                            <p:cond delay="0"/>
                                          </p:stCondLst>
                                        </p:cTn>
                                        <p:tgtEl>
                                          <p:spTgt spid="171"/>
                                        </p:tgtEl>
                                        <p:attrNameLst>
                                          <p:attrName>style.visibility</p:attrName>
                                        </p:attrNameLst>
                                      </p:cBhvr>
                                      <p:to>
                                        <p:strVal val="hidden"/>
                                      </p:to>
                                    </p:set>
                                  </p:childTnLst>
                                </p:cTn>
                              </p:par>
                              <p:par>
                                <p:cTn id="709" presetID="1" presetClass="exit" presetSubtype="0" fill="hold" nodeType="withEffect">
                                  <p:stCondLst>
                                    <p:cond delay="250"/>
                                  </p:stCondLst>
                                  <p:childTnLst>
                                    <p:set>
                                      <p:cBhvr>
                                        <p:cTn id="710" dur="1" fill="hold">
                                          <p:stCondLst>
                                            <p:cond delay="0"/>
                                          </p:stCondLst>
                                        </p:cTn>
                                        <p:tgtEl>
                                          <p:spTgt spid="172"/>
                                        </p:tgtEl>
                                        <p:attrNameLst>
                                          <p:attrName>style.visibility</p:attrName>
                                        </p:attrNameLst>
                                      </p:cBhvr>
                                      <p:to>
                                        <p:strVal val="hidden"/>
                                      </p:to>
                                    </p:set>
                                  </p:childTnLst>
                                </p:cTn>
                              </p:par>
                              <p:par>
                                <p:cTn id="711" presetID="1" presetClass="exit" presetSubtype="0" fill="hold" nodeType="withEffect">
                                  <p:stCondLst>
                                    <p:cond delay="250"/>
                                  </p:stCondLst>
                                  <p:childTnLst>
                                    <p:set>
                                      <p:cBhvr>
                                        <p:cTn id="712" dur="1" fill="hold">
                                          <p:stCondLst>
                                            <p:cond delay="0"/>
                                          </p:stCondLst>
                                        </p:cTn>
                                        <p:tgtEl>
                                          <p:spTgt spid="173"/>
                                        </p:tgtEl>
                                        <p:attrNameLst>
                                          <p:attrName>style.visibility</p:attrName>
                                        </p:attrNameLst>
                                      </p:cBhvr>
                                      <p:to>
                                        <p:strVal val="hidden"/>
                                      </p:to>
                                    </p:set>
                                  </p:childTnLst>
                                </p:cTn>
                              </p:par>
                              <p:par>
                                <p:cTn id="713" presetID="1" presetClass="exit" presetSubtype="0" fill="hold" nodeType="withEffect">
                                  <p:stCondLst>
                                    <p:cond delay="250"/>
                                  </p:stCondLst>
                                  <p:childTnLst>
                                    <p:set>
                                      <p:cBhvr>
                                        <p:cTn id="714" dur="1" fill="hold">
                                          <p:stCondLst>
                                            <p:cond delay="0"/>
                                          </p:stCondLst>
                                        </p:cTn>
                                        <p:tgtEl>
                                          <p:spTgt spid="174"/>
                                        </p:tgtEl>
                                        <p:attrNameLst>
                                          <p:attrName>style.visibility</p:attrName>
                                        </p:attrNameLst>
                                      </p:cBhvr>
                                      <p:to>
                                        <p:strVal val="hidden"/>
                                      </p:to>
                                    </p:set>
                                  </p:childTnLst>
                                </p:cTn>
                              </p:par>
                              <p:par>
                                <p:cTn id="715" presetID="1" presetClass="exit" presetSubtype="0" fill="hold" nodeType="withEffect">
                                  <p:stCondLst>
                                    <p:cond delay="250"/>
                                  </p:stCondLst>
                                  <p:childTnLst>
                                    <p:set>
                                      <p:cBhvr>
                                        <p:cTn id="716" dur="1" fill="hold">
                                          <p:stCondLst>
                                            <p:cond delay="0"/>
                                          </p:stCondLst>
                                        </p:cTn>
                                        <p:tgtEl>
                                          <p:spTgt spid="175"/>
                                        </p:tgtEl>
                                        <p:attrNameLst>
                                          <p:attrName>style.visibility</p:attrName>
                                        </p:attrNameLst>
                                      </p:cBhvr>
                                      <p:to>
                                        <p:strVal val="hidden"/>
                                      </p:to>
                                    </p:set>
                                  </p:childTnLst>
                                </p:cTn>
                              </p:par>
                              <p:par>
                                <p:cTn id="717" presetID="1" presetClass="exit" presetSubtype="0" fill="hold" nodeType="withEffect">
                                  <p:stCondLst>
                                    <p:cond delay="250"/>
                                  </p:stCondLst>
                                  <p:childTnLst>
                                    <p:set>
                                      <p:cBhvr>
                                        <p:cTn id="718" dur="1" fill="hold">
                                          <p:stCondLst>
                                            <p:cond delay="0"/>
                                          </p:stCondLst>
                                        </p:cTn>
                                        <p:tgtEl>
                                          <p:spTgt spid="176"/>
                                        </p:tgtEl>
                                        <p:attrNameLst>
                                          <p:attrName>style.visibility</p:attrName>
                                        </p:attrNameLst>
                                      </p:cBhvr>
                                      <p:to>
                                        <p:strVal val="hidden"/>
                                      </p:to>
                                    </p:set>
                                  </p:childTnLst>
                                </p:cTn>
                              </p:par>
                              <p:par>
                                <p:cTn id="719" presetID="1" presetClass="exit" presetSubtype="0" fill="hold" nodeType="withEffect">
                                  <p:stCondLst>
                                    <p:cond delay="250"/>
                                  </p:stCondLst>
                                  <p:childTnLst>
                                    <p:set>
                                      <p:cBhvr>
                                        <p:cTn id="720" dur="1" fill="hold">
                                          <p:stCondLst>
                                            <p:cond delay="0"/>
                                          </p:stCondLst>
                                        </p:cTn>
                                        <p:tgtEl>
                                          <p:spTgt spid="177"/>
                                        </p:tgtEl>
                                        <p:attrNameLst>
                                          <p:attrName>style.visibility</p:attrName>
                                        </p:attrNameLst>
                                      </p:cBhvr>
                                      <p:to>
                                        <p:strVal val="hidden"/>
                                      </p:to>
                                    </p:set>
                                  </p:childTnLst>
                                </p:cTn>
                              </p:par>
                              <p:par>
                                <p:cTn id="721" presetID="1" presetClass="exit" presetSubtype="0" fill="hold" nodeType="withEffect">
                                  <p:stCondLst>
                                    <p:cond delay="250"/>
                                  </p:stCondLst>
                                  <p:childTnLst>
                                    <p:set>
                                      <p:cBhvr>
                                        <p:cTn id="722" dur="1" fill="hold">
                                          <p:stCondLst>
                                            <p:cond delay="0"/>
                                          </p:stCondLst>
                                        </p:cTn>
                                        <p:tgtEl>
                                          <p:spTgt spid="178"/>
                                        </p:tgtEl>
                                        <p:attrNameLst>
                                          <p:attrName>style.visibility</p:attrName>
                                        </p:attrNameLst>
                                      </p:cBhvr>
                                      <p:to>
                                        <p:strVal val="hidden"/>
                                      </p:to>
                                    </p:set>
                                  </p:childTnLst>
                                </p:cTn>
                              </p:par>
                              <p:par>
                                <p:cTn id="723" presetID="1" presetClass="exit" presetSubtype="0" fill="hold" nodeType="withEffect">
                                  <p:stCondLst>
                                    <p:cond delay="250"/>
                                  </p:stCondLst>
                                  <p:childTnLst>
                                    <p:set>
                                      <p:cBhvr>
                                        <p:cTn id="724" dur="1" fill="hold">
                                          <p:stCondLst>
                                            <p:cond delay="0"/>
                                          </p:stCondLst>
                                        </p:cTn>
                                        <p:tgtEl>
                                          <p:spTgt spid="179"/>
                                        </p:tgtEl>
                                        <p:attrNameLst>
                                          <p:attrName>style.visibility</p:attrName>
                                        </p:attrNameLst>
                                      </p:cBhvr>
                                      <p:to>
                                        <p:strVal val="hidden"/>
                                      </p:to>
                                    </p:set>
                                  </p:childTnLst>
                                </p:cTn>
                              </p:par>
                              <p:par>
                                <p:cTn id="725" presetID="1" presetClass="exit" presetSubtype="0" fill="hold" nodeType="withEffect">
                                  <p:stCondLst>
                                    <p:cond delay="250"/>
                                  </p:stCondLst>
                                  <p:childTnLst>
                                    <p:set>
                                      <p:cBhvr>
                                        <p:cTn id="726" dur="1" fill="hold">
                                          <p:stCondLst>
                                            <p:cond delay="0"/>
                                          </p:stCondLst>
                                        </p:cTn>
                                        <p:tgtEl>
                                          <p:spTgt spid="180"/>
                                        </p:tgtEl>
                                        <p:attrNameLst>
                                          <p:attrName>style.visibility</p:attrName>
                                        </p:attrNameLst>
                                      </p:cBhvr>
                                      <p:to>
                                        <p:strVal val="hidden"/>
                                      </p:to>
                                    </p:set>
                                  </p:childTnLst>
                                </p:cTn>
                              </p:par>
                            </p:childTnLst>
                          </p:cTn>
                        </p:par>
                        <p:par>
                          <p:cTn id="727" fill="hold">
                            <p:stCondLst>
                              <p:cond delay="10500"/>
                            </p:stCondLst>
                            <p:childTnLst>
                              <p:par>
                                <p:cTn id="728" presetID="63" presetClass="path" presetSubtype="0" accel="50000" decel="50000" fill="hold" nodeType="afterEffect">
                                  <p:stCondLst>
                                    <p:cond delay="0"/>
                                  </p:stCondLst>
                                  <p:childTnLst>
                                    <p:animMotion origin="layout" path="M 0.37725 -0.0007 L 0.40868 -0.0007 " pathEditMode="relative" rAng="0" ptsTypes="AA">
                                      <p:cBhvr>
                                        <p:cTn id="729" dur="500" fill="hold"/>
                                        <p:tgtEl>
                                          <p:spTgt spid="118"/>
                                        </p:tgtEl>
                                        <p:attrNameLst>
                                          <p:attrName>ppt_x</p:attrName>
                                          <p:attrName>ppt_y</p:attrName>
                                        </p:attrNameLst>
                                      </p:cBhvr>
                                      <p:rCtr x="1563" y="0"/>
                                    </p:animMotion>
                                  </p:childTnLst>
                                </p:cTn>
                              </p:par>
                            </p:childTnLst>
                          </p:cTn>
                        </p:par>
                        <p:par>
                          <p:cTn id="730" fill="hold">
                            <p:stCondLst>
                              <p:cond delay="11000"/>
                            </p:stCondLst>
                            <p:childTnLst>
                              <p:par>
                                <p:cTn id="731" presetID="16" presetClass="entr" presetSubtype="42" fill="hold" nodeType="afterEffect">
                                  <p:stCondLst>
                                    <p:cond delay="0"/>
                                  </p:stCondLst>
                                  <p:childTnLst>
                                    <p:set>
                                      <p:cBhvr>
                                        <p:cTn id="732" dur="1" fill="hold">
                                          <p:stCondLst>
                                            <p:cond delay="0"/>
                                          </p:stCondLst>
                                        </p:cTn>
                                        <p:tgtEl>
                                          <p:spTgt spid="170"/>
                                        </p:tgtEl>
                                        <p:attrNameLst>
                                          <p:attrName>style.visibility</p:attrName>
                                        </p:attrNameLst>
                                      </p:cBhvr>
                                      <p:to>
                                        <p:strVal val="visible"/>
                                      </p:to>
                                    </p:set>
                                    <p:animEffect transition="in" filter="barn(outHorizontal)">
                                      <p:cBhvr>
                                        <p:cTn id="733" dur="250"/>
                                        <p:tgtEl>
                                          <p:spTgt spid="170"/>
                                        </p:tgtEl>
                                      </p:cBhvr>
                                    </p:animEffect>
                                  </p:childTnLst>
                                </p:cTn>
                              </p:par>
                              <p:par>
                                <p:cTn id="734" presetID="16" presetClass="entr" presetSubtype="42" fill="hold" nodeType="withEffect">
                                  <p:stCondLst>
                                    <p:cond delay="0"/>
                                  </p:stCondLst>
                                  <p:childTnLst>
                                    <p:set>
                                      <p:cBhvr>
                                        <p:cTn id="735" dur="1" fill="hold">
                                          <p:stCondLst>
                                            <p:cond delay="0"/>
                                          </p:stCondLst>
                                        </p:cTn>
                                        <p:tgtEl>
                                          <p:spTgt spid="171"/>
                                        </p:tgtEl>
                                        <p:attrNameLst>
                                          <p:attrName>style.visibility</p:attrName>
                                        </p:attrNameLst>
                                      </p:cBhvr>
                                      <p:to>
                                        <p:strVal val="visible"/>
                                      </p:to>
                                    </p:set>
                                    <p:animEffect transition="in" filter="barn(outHorizontal)">
                                      <p:cBhvr>
                                        <p:cTn id="736" dur="250"/>
                                        <p:tgtEl>
                                          <p:spTgt spid="171"/>
                                        </p:tgtEl>
                                      </p:cBhvr>
                                    </p:animEffect>
                                  </p:childTnLst>
                                </p:cTn>
                              </p:par>
                              <p:par>
                                <p:cTn id="737" presetID="16" presetClass="entr" presetSubtype="42" fill="hold" nodeType="withEffect">
                                  <p:stCondLst>
                                    <p:cond delay="0"/>
                                  </p:stCondLst>
                                  <p:childTnLst>
                                    <p:set>
                                      <p:cBhvr>
                                        <p:cTn id="738" dur="1" fill="hold">
                                          <p:stCondLst>
                                            <p:cond delay="0"/>
                                          </p:stCondLst>
                                        </p:cTn>
                                        <p:tgtEl>
                                          <p:spTgt spid="172"/>
                                        </p:tgtEl>
                                        <p:attrNameLst>
                                          <p:attrName>style.visibility</p:attrName>
                                        </p:attrNameLst>
                                      </p:cBhvr>
                                      <p:to>
                                        <p:strVal val="visible"/>
                                      </p:to>
                                    </p:set>
                                    <p:animEffect transition="in" filter="barn(outHorizontal)">
                                      <p:cBhvr>
                                        <p:cTn id="739" dur="250"/>
                                        <p:tgtEl>
                                          <p:spTgt spid="172"/>
                                        </p:tgtEl>
                                      </p:cBhvr>
                                    </p:animEffect>
                                  </p:childTnLst>
                                </p:cTn>
                              </p:par>
                              <p:par>
                                <p:cTn id="740" presetID="16" presetClass="entr" presetSubtype="42" fill="hold" nodeType="withEffect">
                                  <p:stCondLst>
                                    <p:cond delay="0"/>
                                  </p:stCondLst>
                                  <p:childTnLst>
                                    <p:set>
                                      <p:cBhvr>
                                        <p:cTn id="741" dur="1" fill="hold">
                                          <p:stCondLst>
                                            <p:cond delay="0"/>
                                          </p:stCondLst>
                                        </p:cTn>
                                        <p:tgtEl>
                                          <p:spTgt spid="173"/>
                                        </p:tgtEl>
                                        <p:attrNameLst>
                                          <p:attrName>style.visibility</p:attrName>
                                        </p:attrNameLst>
                                      </p:cBhvr>
                                      <p:to>
                                        <p:strVal val="visible"/>
                                      </p:to>
                                    </p:set>
                                    <p:animEffect transition="in" filter="barn(outHorizontal)">
                                      <p:cBhvr>
                                        <p:cTn id="742" dur="250"/>
                                        <p:tgtEl>
                                          <p:spTgt spid="173"/>
                                        </p:tgtEl>
                                      </p:cBhvr>
                                    </p:animEffect>
                                  </p:childTnLst>
                                </p:cTn>
                              </p:par>
                              <p:par>
                                <p:cTn id="743" presetID="16" presetClass="entr" presetSubtype="42" fill="hold" nodeType="withEffect">
                                  <p:stCondLst>
                                    <p:cond delay="0"/>
                                  </p:stCondLst>
                                  <p:childTnLst>
                                    <p:set>
                                      <p:cBhvr>
                                        <p:cTn id="744" dur="1" fill="hold">
                                          <p:stCondLst>
                                            <p:cond delay="0"/>
                                          </p:stCondLst>
                                        </p:cTn>
                                        <p:tgtEl>
                                          <p:spTgt spid="174"/>
                                        </p:tgtEl>
                                        <p:attrNameLst>
                                          <p:attrName>style.visibility</p:attrName>
                                        </p:attrNameLst>
                                      </p:cBhvr>
                                      <p:to>
                                        <p:strVal val="visible"/>
                                      </p:to>
                                    </p:set>
                                    <p:animEffect transition="in" filter="barn(outHorizontal)">
                                      <p:cBhvr>
                                        <p:cTn id="745" dur="250"/>
                                        <p:tgtEl>
                                          <p:spTgt spid="174"/>
                                        </p:tgtEl>
                                      </p:cBhvr>
                                    </p:animEffect>
                                  </p:childTnLst>
                                </p:cTn>
                              </p:par>
                              <p:par>
                                <p:cTn id="746" presetID="16" presetClass="entr" presetSubtype="42" fill="hold" nodeType="withEffect">
                                  <p:stCondLst>
                                    <p:cond delay="0"/>
                                  </p:stCondLst>
                                  <p:childTnLst>
                                    <p:set>
                                      <p:cBhvr>
                                        <p:cTn id="747" dur="1" fill="hold">
                                          <p:stCondLst>
                                            <p:cond delay="0"/>
                                          </p:stCondLst>
                                        </p:cTn>
                                        <p:tgtEl>
                                          <p:spTgt spid="175"/>
                                        </p:tgtEl>
                                        <p:attrNameLst>
                                          <p:attrName>style.visibility</p:attrName>
                                        </p:attrNameLst>
                                      </p:cBhvr>
                                      <p:to>
                                        <p:strVal val="visible"/>
                                      </p:to>
                                    </p:set>
                                    <p:animEffect transition="in" filter="barn(outHorizontal)">
                                      <p:cBhvr>
                                        <p:cTn id="748" dur="250"/>
                                        <p:tgtEl>
                                          <p:spTgt spid="175"/>
                                        </p:tgtEl>
                                      </p:cBhvr>
                                    </p:animEffect>
                                  </p:childTnLst>
                                </p:cTn>
                              </p:par>
                              <p:par>
                                <p:cTn id="749" presetID="16" presetClass="entr" presetSubtype="42" fill="hold" nodeType="withEffect">
                                  <p:stCondLst>
                                    <p:cond delay="0"/>
                                  </p:stCondLst>
                                  <p:childTnLst>
                                    <p:set>
                                      <p:cBhvr>
                                        <p:cTn id="750" dur="1" fill="hold">
                                          <p:stCondLst>
                                            <p:cond delay="0"/>
                                          </p:stCondLst>
                                        </p:cTn>
                                        <p:tgtEl>
                                          <p:spTgt spid="176"/>
                                        </p:tgtEl>
                                        <p:attrNameLst>
                                          <p:attrName>style.visibility</p:attrName>
                                        </p:attrNameLst>
                                      </p:cBhvr>
                                      <p:to>
                                        <p:strVal val="visible"/>
                                      </p:to>
                                    </p:set>
                                    <p:animEffect transition="in" filter="barn(outHorizontal)">
                                      <p:cBhvr>
                                        <p:cTn id="751" dur="250"/>
                                        <p:tgtEl>
                                          <p:spTgt spid="176"/>
                                        </p:tgtEl>
                                      </p:cBhvr>
                                    </p:animEffect>
                                  </p:childTnLst>
                                </p:cTn>
                              </p:par>
                              <p:par>
                                <p:cTn id="752" presetID="16" presetClass="entr" presetSubtype="42" fill="hold" nodeType="withEffect">
                                  <p:stCondLst>
                                    <p:cond delay="0"/>
                                  </p:stCondLst>
                                  <p:childTnLst>
                                    <p:set>
                                      <p:cBhvr>
                                        <p:cTn id="753" dur="1" fill="hold">
                                          <p:stCondLst>
                                            <p:cond delay="0"/>
                                          </p:stCondLst>
                                        </p:cTn>
                                        <p:tgtEl>
                                          <p:spTgt spid="177"/>
                                        </p:tgtEl>
                                        <p:attrNameLst>
                                          <p:attrName>style.visibility</p:attrName>
                                        </p:attrNameLst>
                                      </p:cBhvr>
                                      <p:to>
                                        <p:strVal val="visible"/>
                                      </p:to>
                                    </p:set>
                                    <p:animEffect transition="in" filter="barn(outHorizontal)">
                                      <p:cBhvr>
                                        <p:cTn id="754" dur="250"/>
                                        <p:tgtEl>
                                          <p:spTgt spid="177"/>
                                        </p:tgtEl>
                                      </p:cBhvr>
                                    </p:animEffect>
                                  </p:childTnLst>
                                </p:cTn>
                              </p:par>
                              <p:par>
                                <p:cTn id="755" presetID="16" presetClass="entr" presetSubtype="42" fill="hold" nodeType="withEffect">
                                  <p:stCondLst>
                                    <p:cond delay="0"/>
                                  </p:stCondLst>
                                  <p:childTnLst>
                                    <p:set>
                                      <p:cBhvr>
                                        <p:cTn id="756" dur="1" fill="hold">
                                          <p:stCondLst>
                                            <p:cond delay="0"/>
                                          </p:stCondLst>
                                        </p:cTn>
                                        <p:tgtEl>
                                          <p:spTgt spid="178"/>
                                        </p:tgtEl>
                                        <p:attrNameLst>
                                          <p:attrName>style.visibility</p:attrName>
                                        </p:attrNameLst>
                                      </p:cBhvr>
                                      <p:to>
                                        <p:strVal val="visible"/>
                                      </p:to>
                                    </p:set>
                                    <p:animEffect transition="in" filter="barn(outHorizontal)">
                                      <p:cBhvr>
                                        <p:cTn id="757" dur="250"/>
                                        <p:tgtEl>
                                          <p:spTgt spid="178"/>
                                        </p:tgtEl>
                                      </p:cBhvr>
                                    </p:animEffect>
                                  </p:childTnLst>
                                </p:cTn>
                              </p:par>
                              <p:par>
                                <p:cTn id="758" presetID="16" presetClass="entr" presetSubtype="42" fill="hold" nodeType="withEffect">
                                  <p:stCondLst>
                                    <p:cond delay="0"/>
                                  </p:stCondLst>
                                  <p:childTnLst>
                                    <p:set>
                                      <p:cBhvr>
                                        <p:cTn id="759" dur="1" fill="hold">
                                          <p:stCondLst>
                                            <p:cond delay="0"/>
                                          </p:stCondLst>
                                        </p:cTn>
                                        <p:tgtEl>
                                          <p:spTgt spid="179"/>
                                        </p:tgtEl>
                                        <p:attrNameLst>
                                          <p:attrName>style.visibility</p:attrName>
                                        </p:attrNameLst>
                                      </p:cBhvr>
                                      <p:to>
                                        <p:strVal val="visible"/>
                                      </p:to>
                                    </p:set>
                                    <p:animEffect transition="in" filter="barn(outHorizontal)">
                                      <p:cBhvr>
                                        <p:cTn id="760" dur="250"/>
                                        <p:tgtEl>
                                          <p:spTgt spid="179"/>
                                        </p:tgtEl>
                                      </p:cBhvr>
                                    </p:animEffect>
                                  </p:childTnLst>
                                </p:cTn>
                              </p:par>
                              <p:par>
                                <p:cTn id="761" presetID="16" presetClass="entr" presetSubtype="42" fill="hold" nodeType="withEffect">
                                  <p:stCondLst>
                                    <p:cond delay="0"/>
                                  </p:stCondLst>
                                  <p:childTnLst>
                                    <p:set>
                                      <p:cBhvr>
                                        <p:cTn id="762" dur="1" fill="hold">
                                          <p:stCondLst>
                                            <p:cond delay="0"/>
                                          </p:stCondLst>
                                        </p:cTn>
                                        <p:tgtEl>
                                          <p:spTgt spid="180"/>
                                        </p:tgtEl>
                                        <p:attrNameLst>
                                          <p:attrName>style.visibility</p:attrName>
                                        </p:attrNameLst>
                                      </p:cBhvr>
                                      <p:to>
                                        <p:strVal val="visible"/>
                                      </p:to>
                                    </p:set>
                                    <p:animEffect transition="in" filter="barn(outHorizontal)">
                                      <p:cBhvr>
                                        <p:cTn id="763" dur="250"/>
                                        <p:tgtEl>
                                          <p:spTgt spid="180"/>
                                        </p:tgtEl>
                                      </p:cBhvr>
                                    </p:animEffect>
                                  </p:childTnLst>
                                </p:cTn>
                              </p:par>
                              <p:par>
                                <p:cTn id="764" presetID="16" presetClass="entr" presetSubtype="42" fill="hold" nodeType="withEffect">
                                  <p:stCondLst>
                                    <p:cond delay="0"/>
                                  </p:stCondLst>
                                  <p:childTnLst>
                                    <p:set>
                                      <p:cBhvr>
                                        <p:cTn id="765" dur="1" fill="hold">
                                          <p:stCondLst>
                                            <p:cond delay="0"/>
                                          </p:stCondLst>
                                        </p:cTn>
                                        <p:tgtEl>
                                          <p:spTgt spid="181"/>
                                        </p:tgtEl>
                                        <p:attrNameLst>
                                          <p:attrName>style.visibility</p:attrName>
                                        </p:attrNameLst>
                                      </p:cBhvr>
                                      <p:to>
                                        <p:strVal val="visible"/>
                                      </p:to>
                                    </p:set>
                                    <p:animEffect transition="in" filter="barn(outHorizontal)">
                                      <p:cBhvr>
                                        <p:cTn id="766" dur="250"/>
                                        <p:tgtEl>
                                          <p:spTgt spid="181"/>
                                        </p:tgtEl>
                                      </p:cBhvr>
                                    </p:animEffect>
                                  </p:childTnLst>
                                </p:cTn>
                              </p:par>
                            </p:childTnLst>
                          </p:cTn>
                        </p:par>
                        <p:par>
                          <p:cTn id="767" fill="hold">
                            <p:stCondLst>
                              <p:cond delay="11250"/>
                            </p:stCondLst>
                            <p:childTnLst>
                              <p:par>
                                <p:cTn id="768" presetID="1" presetClass="exit" presetSubtype="0" fill="hold" nodeType="afterEffect">
                                  <p:stCondLst>
                                    <p:cond delay="250"/>
                                  </p:stCondLst>
                                  <p:childTnLst>
                                    <p:set>
                                      <p:cBhvr>
                                        <p:cTn id="769" dur="1" fill="hold">
                                          <p:stCondLst>
                                            <p:cond delay="0"/>
                                          </p:stCondLst>
                                        </p:cTn>
                                        <p:tgtEl>
                                          <p:spTgt spid="170"/>
                                        </p:tgtEl>
                                        <p:attrNameLst>
                                          <p:attrName>style.visibility</p:attrName>
                                        </p:attrNameLst>
                                      </p:cBhvr>
                                      <p:to>
                                        <p:strVal val="hidden"/>
                                      </p:to>
                                    </p:set>
                                  </p:childTnLst>
                                </p:cTn>
                              </p:par>
                              <p:par>
                                <p:cTn id="770" presetID="1" presetClass="exit" presetSubtype="0" fill="hold" nodeType="withEffect">
                                  <p:stCondLst>
                                    <p:cond delay="250"/>
                                  </p:stCondLst>
                                  <p:childTnLst>
                                    <p:set>
                                      <p:cBhvr>
                                        <p:cTn id="771" dur="1" fill="hold">
                                          <p:stCondLst>
                                            <p:cond delay="0"/>
                                          </p:stCondLst>
                                        </p:cTn>
                                        <p:tgtEl>
                                          <p:spTgt spid="171"/>
                                        </p:tgtEl>
                                        <p:attrNameLst>
                                          <p:attrName>style.visibility</p:attrName>
                                        </p:attrNameLst>
                                      </p:cBhvr>
                                      <p:to>
                                        <p:strVal val="hidden"/>
                                      </p:to>
                                    </p:set>
                                  </p:childTnLst>
                                </p:cTn>
                              </p:par>
                              <p:par>
                                <p:cTn id="772" presetID="1" presetClass="exit" presetSubtype="0" fill="hold" nodeType="withEffect">
                                  <p:stCondLst>
                                    <p:cond delay="250"/>
                                  </p:stCondLst>
                                  <p:childTnLst>
                                    <p:set>
                                      <p:cBhvr>
                                        <p:cTn id="773" dur="1" fill="hold">
                                          <p:stCondLst>
                                            <p:cond delay="0"/>
                                          </p:stCondLst>
                                        </p:cTn>
                                        <p:tgtEl>
                                          <p:spTgt spid="172"/>
                                        </p:tgtEl>
                                        <p:attrNameLst>
                                          <p:attrName>style.visibility</p:attrName>
                                        </p:attrNameLst>
                                      </p:cBhvr>
                                      <p:to>
                                        <p:strVal val="hidden"/>
                                      </p:to>
                                    </p:set>
                                  </p:childTnLst>
                                </p:cTn>
                              </p:par>
                              <p:par>
                                <p:cTn id="774" presetID="1" presetClass="exit" presetSubtype="0" fill="hold" nodeType="withEffect">
                                  <p:stCondLst>
                                    <p:cond delay="250"/>
                                  </p:stCondLst>
                                  <p:childTnLst>
                                    <p:set>
                                      <p:cBhvr>
                                        <p:cTn id="775" dur="1" fill="hold">
                                          <p:stCondLst>
                                            <p:cond delay="0"/>
                                          </p:stCondLst>
                                        </p:cTn>
                                        <p:tgtEl>
                                          <p:spTgt spid="173"/>
                                        </p:tgtEl>
                                        <p:attrNameLst>
                                          <p:attrName>style.visibility</p:attrName>
                                        </p:attrNameLst>
                                      </p:cBhvr>
                                      <p:to>
                                        <p:strVal val="hidden"/>
                                      </p:to>
                                    </p:set>
                                  </p:childTnLst>
                                </p:cTn>
                              </p:par>
                              <p:par>
                                <p:cTn id="776" presetID="1" presetClass="exit" presetSubtype="0" fill="hold" nodeType="withEffect">
                                  <p:stCondLst>
                                    <p:cond delay="250"/>
                                  </p:stCondLst>
                                  <p:childTnLst>
                                    <p:set>
                                      <p:cBhvr>
                                        <p:cTn id="777" dur="1" fill="hold">
                                          <p:stCondLst>
                                            <p:cond delay="0"/>
                                          </p:stCondLst>
                                        </p:cTn>
                                        <p:tgtEl>
                                          <p:spTgt spid="174"/>
                                        </p:tgtEl>
                                        <p:attrNameLst>
                                          <p:attrName>style.visibility</p:attrName>
                                        </p:attrNameLst>
                                      </p:cBhvr>
                                      <p:to>
                                        <p:strVal val="hidden"/>
                                      </p:to>
                                    </p:set>
                                  </p:childTnLst>
                                </p:cTn>
                              </p:par>
                              <p:par>
                                <p:cTn id="778" presetID="1" presetClass="exit" presetSubtype="0" fill="hold" nodeType="withEffect">
                                  <p:stCondLst>
                                    <p:cond delay="250"/>
                                  </p:stCondLst>
                                  <p:childTnLst>
                                    <p:set>
                                      <p:cBhvr>
                                        <p:cTn id="779" dur="1" fill="hold">
                                          <p:stCondLst>
                                            <p:cond delay="0"/>
                                          </p:stCondLst>
                                        </p:cTn>
                                        <p:tgtEl>
                                          <p:spTgt spid="175"/>
                                        </p:tgtEl>
                                        <p:attrNameLst>
                                          <p:attrName>style.visibility</p:attrName>
                                        </p:attrNameLst>
                                      </p:cBhvr>
                                      <p:to>
                                        <p:strVal val="hidden"/>
                                      </p:to>
                                    </p:set>
                                  </p:childTnLst>
                                </p:cTn>
                              </p:par>
                              <p:par>
                                <p:cTn id="780" presetID="1" presetClass="exit" presetSubtype="0" fill="hold" nodeType="withEffect">
                                  <p:stCondLst>
                                    <p:cond delay="250"/>
                                  </p:stCondLst>
                                  <p:childTnLst>
                                    <p:set>
                                      <p:cBhvr>
                                        <p:cTn id="781" dur="1" fill="hold">
                                          <p:stCondLst>
                                            <p:cond delay="0"/>
                                          </p:stCondLst>
                                        </p:cTn>
                                        <p:tgtEl>
                                          <p:spTgt spid="176"/>
                                        </p:tgtEl>
                                        <p:attrNameLst>
                                          <p:attrName>style.visibility</p:attrName>
                                        </p:attrNameLst>
                                      </p:cBhvr>
                                      <p:to>
                                        <p:strVal val="hidden"/>
                                      </p:to>
                                    </p:set>
                                  </p:childTnLst>
                                </p:cTn>
                              </p:par>
                              <p:par>
                                <p:cTn id="782" presetID="1" presetClass="exit" presetSubtype="0" fill="hold" nodeType="withEffect">
                                  <p:stCondLst>
                                    <p:cond delay="250"/>
                                  </p:stCondLst>
                                  <p:childTnLst>
                                    <p:set>
                                      <p:cBhvr>
                                        <p:cTn id="783" dur="1" fill="hold">
                                          <p:stCondLst>
                                            <p:cond delay="0"/>
                                          </p:stCondLst>
                                        </p:cTn>
                                        <p:tgtEl>
                                          <p:spTgt spid="177"/>
                                        </p:tgtEl>
                                        <p:attrNameLst>
                                          <p:attrName>style.visibility</p:attrName>
                                        </p:attrNameLst>
                                      </p:cBhvr>
                                      <p:to>
                                        <p:strVal val="hidden"/>
                                      </p:to>
                                    </p:set>
                                  </p:childTnLst>
                                </p:cTn>
                              </p:par>
                              <p:par>
                                <p:cTn id="784" presetID="1" presetClass="exit" presetSubtype="0" fill="hold" nodeType="withEffect">
                                  <p:stCondLst>
                                    <p:cond delay="250"/>
                                  </p:stCondLst>
                                  <p:childTnLst>
                                    <p:set>
                                      <p:cBhvr>
                                        <p:cTn id="785" dur="1" fill="hold">
                                          <p:stCondLst>
                                            <p:cond delay="0"/>
                                          </p:stCondLst>
                                        </p:cTn>
                                        <p:tgtEl>
                                          <p:spTgt spid="178"/>
                                        </p:tgtEl>
                                        <p:attrNameLst>
                                          <p:attrName>style.visibility</p:attrName>
                                        </p:attrNameLst>
                                      </p:cBhvr>
                                      <p:to>
                                        <p:strVal val="hidden"/>
                                      </p:to>
                                    </p:set>
                                  </p:childTnLst>
                                </p:cTn>
                              </p:par>
                              <p:par>
                                <p:cTn id="786" presetID="1" presetClass="exit" presetSubtype="0" fill="hold" nodeType="withEffect">
                                  <p:stCondLst>
                                    <p:cond delay="250"/>
                                  </p:stCondLst>
                                  <p:childTnLst>
                                    <p:set>
                                      <p:cBhvr>
                                        <p:cTn id="787" dur="1" fill="hold">
                                          <p:stCondLst>
                                            <p:cond delay="0"/>
                                          </p:stCondLst>
                                        </p:cTn>
                                        <p:tgtEl>
                                          <p:spTgt spid="179"/>
                                        </p:tgtEl>
                                        <p:attrNameLst>
                                          <p:attrName>style.visibility</p:attrName>
                                        </p:attrNameLst>
                                      </p:cBhvr>
                                      <p:to>
                                        <p:strVal val="hidden"/>
                                      </p:to>
                                    </p:set>
                                  </p:childTnLst>
                                </p:cTn>
                              </p:par>
                              <p:par>
                                <p:cTn id="788" presetID="1" presetClass="exit" presetSubtype="0" fill="hold" nodeType="withEffect">
                                  <p:stCondLst>
                                    <p:cond delay="250"/>
                                  </p:stCondLst>
                                  <p:childTnLst>
                                    <p:set>
                                      <p:cBhvr>
                                        <p:cTn id="789" dur="1" fill="hold">
                                          <p:stCondLst>
                                            <p:cond delay="0"/>
                                          </p:stCondLst>
                                        </p:cTn>
                                        <p:tgtEl>
                                          <p:spTgt spid="180"/>
                                        </p:tgtEl>
                                        <p:attrNameLst>
                                          <p:attrName>style.visibility</p:attrName>
                                        </p:attrNameLst>
                                      </p:cBhvr>
                                      <p:to>
                                        <p:strVal val="hidden"/>
                                      </p:to>
                                    </p:set>
                                  </p:childTnLst>
                                </p:cTn>
                              </p:par>
                              <p:par>
                                <p:cTn id="790" presetID="1" presetClass="exit" presetSubtype="0" fill="hold" nodeType="withEffect">
                                  <p:stCondLst>
                                    <p:cond delay="250"/>
                                  </p:stCondLst>
                                  <p:childTnLst>
                                    <p:set>
                                      <p:cBhvr>
                                        <p:cTn id="791" dur="1" fill="hold">
                                          <p:stCondLst>
                                            <p:cond delay="0"/>
                                          </p:stCondLst>
                                        </p:cTn>
                                        <p:tgtEl>
                                          <p:spTgt spid="181"/>
                                        </p:tgtEl>
                                        <p:attrNameLst>
                                          <p:attrName>style.visibility</p:attrName>
                                        </p:attrNameLst>
                                      </p:cBhvr>
                                      <p:to>
                                        <p:strVal val="hidden"/>
                                      </p:to>
                                    </p:set>
                                  </p:childTnLst>
                                </p:cTn>
                              </p:par>
                            </p:childTnLst>
                          </p:cTn>
                        </p:par>
                        <p:par>
                          <p:cTn id="792" fill="hold">
                            <p:stCondLst>
                              <p:cond delay="11500"/>
                            </p:stCondLst>
                            <p:childTnLst>
                              <p:par>
                                <p:cTn id="793" presetID="63" presetClass="path" presetSubtype="0" accel="50000" decel="50000" fill="hold" nodeType="afterEffect">
                                  <p:stCondLst>
                                    <p:cond delay="0"/>
                                  </p:stCondLst>
                                  <p:childTnLst>
                                    <p:animMotion origin="layout" path="M 0.40868 -0.0007 L 0.44027 -0.0007 " pathEditMode="relative" rAng="0" ptsTypes="AA">
                                      <p:cBhvr>
                                        <p:cTn id="794" dur="500" fill="hold"/>
                                        <p:tgtEl>
                                          <p:spTgt spid="118"/>
                                        </p:tgtEl>
                                        <p:attrNameLst>
                                          <p:attrName>ppt_x</p:attrName>
                                          <p:attrName>ppt_y</p:attrName>
                                        </p:attrNameLst>
                                      </p:cBhvr>
                                      <p:rCtr x="1580" y="0"/>
                                    </p:animMotion>
                                  </p:childTnLst>
                                </p:cTn>
                              </p:par>
                            </p:childTnLst>
                          </p:cTn>
                        </p:par>
                        <p:par>
                          <p:cTn id="795" fill="hold">
                            <p:stCondLst>
                              <p:cond delay="12000"/>
                            </p:stCondLst>
                            <p:childTnLst>
                              <p:par>
                                <p:cTn id="796" presetID="16" presetClass="entr" presetSubtype="42" fill="hold" nodeType="afterEffect">
                                  <p:stCondLst>
                                    <p:cond delay="0"/>
                                  </p:stCondLst>
                                  <p:childTnLst>
                                    <p:set>
                                      <p:cBhvr>
                                        <p:cTn id="797" dur="1" fill="hold">
                                          <p:stCondLst>
                                            <p:cond delay="0"/>
                                          </p:stCondLst>
                                        </p:cTn>
                                        <p:tgtEl>
                                          <p:spTgt spid="171"/>
                                        </p:tgtEl>
                                        <p:attrNameLst>
                                          <p:attrName>style.visibility</p:attrName>
                                        </p:attrNameLst>
                                      </p:cBhvr>
                                      <p:to>
                                        <p:strVal val="visible"/>
                                      </p:to>
                                    </p:set>
                                    <p:animEffect transition="in" filter="barn(outHorizontal)">
                                      <p:cBhvr>
                                        <p:cTn id="798" dur="250"/>
                                        <p:tgtEl>
                                          <p:spTgt spid="171"/>
                                        </p:tgtEl>
                                      </p:cBhvr>
                                    </p:animEffect>
                                  </p:childTnLst>
                                </p:cTn>
                              </p:par>
                              <p:par>
                                <p:cTn id="799" presetID="16" presetClass="entr" presetSubtype="42" fill="hold" nodeType="withEffect">
                                  <p:stCondLst>
                                    <p:cond delay="0"/>
                                  </p:stCondLst>
                                  <p:childTnLst>
                                    <p:set>
                                      <p:cBhvr>
                                        <p:cTn id="800" dur="1" fill="hold">
                                          <p:stCondLst>
                                            <p:cond delay="0"/>
                                          </p:stCondLst>
                                        </p:cTn>
                                        <p:tgtEl>
                                          <p:spTgt spid="172"/>
                                        </p:tgtEl>
                                        <p:attrNameLst>
                                          <p:attrName>style.visibility</p:attrName>
                                        </p:attrNameLst>
                                      </p:cBhvr>
                                      <p:to>
                                        <p:strVal val="visible"/>
                                      </p:to>
                                    </p:set>
                                    <p:animEffect transition="in" filter="barn(outHorizontal)">
                                      <p:cBhvr>
                                        <p:cTn id="801" dur="250"/>
                                        <p:tgtEl>
                                          <p:spTgt spid="172"/>
                                        </p:tgtEl>
                                      </p:cBhvr>
                                    </p:animEffect>
                                  </p:childTnLst>
                                </p:cTn>
                              </p:par>
                              <p:par>
                                <p:cTn id="802" presetID="16" presetClass="entr" presetSubtype="42" fill="hold" nodeType="withEffect">
                                  <p:stCondLst>
                                    <p:cond delay="0"/>
                                  </p:stCondLst>
                                  <p:childTnLst>
                                    <p:set>
                                      <p:cBhvr>
                                        <p:cTn id="803" dur="1" fill="hold">
                                          <p:stCondLst>
                                            <p:cond delay="0"/>
                                          </p:stCondLst>
                                        </p:cTn>
                                        <p:tgtEl>
                                          <p:spTgt spid="173"/>
                                        </p:tgtEl>
                                        <p:attrNameLst>
                                          <p:attrName>style.visibility</p:attrName>
                                        </p:attrNameLst>
                                      </p:cBhvr>
                                      <p:to>
                                        <p:strVal val="visible"/>
                                      </p:to>
                                    </p:set>
                                    <p:animEffect transition="in" filter="barn(outHorizontal)">
                                      <p:cBhvr>
                                        <p:cTn id="804" dur="250"/>
                                        <p:tgtEl>
                                          <p:spTgt spid="173"/>
                                        </p:tgtEl>
                                      </p:cBhvr>
                                    </p:animEffect>
                                  </p:childTnLst>
                                </p:cTn>
                              </p:par>
                              <p:par>
                                <p:cTn id="805" presetID="16" presetClass="entr" presetSubtype="42" fill="hold" nodeType="withEffect">
                                  <p:stCondLst>
                                    <p:cond delay="0"/>
                                  </p:stCondLst>
                                  <p:childTnLst>
                                    <p:set>
                                      <p:cBhvr>
                                        <p:cTn id="806" dur="1" fill="hold">
                                          <p:stCondLst>
                                            <p:cond delay="0"/>
                                          </p:stCondLst>
                                        </p:cTn>
                                        <p:tgtEl>
                                          <p:spTgt spid="174"/>
                                        </p:tgtEl>
                                        <p:attrNameLst>
                                          <p:attrName>style.visibility</p:attrName>
                                        </p:attrNameLst>
                                      </p:cBhvr>
                                      <p:to>
                                        <p:strVal val="visible"/>
                                      </p:to>
                                    </p:set>
                                    <p:animEffect transition="in" filter="barn(outHorizontal)">
                                      <p:cBhvr>
                                        <p:cTn id="807" dur="250"/>
                                        <p:tgtEl>
                                          <p:spTgt spid="174"/>
                                        </p:tgtEl>
                                      </p:cBhvr>
                                    </p:animEffect>
                                  </p:childTnLst>
                                </p:cTn>
                              </p:par>
                              <p:par>
                                <p:cTn id="808" presetID="16" presetClass="entr" presetSubtype="42" fill="hold" nodeType="withEffect">
                                  <p:stCondLst>
                                    <p:cond delay="0"/>
                                  </p:stCondLst>
                                  <p:childTnLst>
                                    <p:set>
                                      <p:cBhvr>
                                        <p:cTn id="809" dur="1" fill="hold">
                                          <p:stCondLst>
                                            <p:cond delay="0"/>
                                          </p:stCondLst>
                                        </p:cTn>
                                        <p:tgtEl>
                                          <p:spTgt spid="175"/>
                                        </p:tgtEl>
                                        <p:attrNameLst>
                                          <p:attrName>style.visibility</p:attrName>
                                        </p:attrNameLst>
                                      </p:cBhvr>
                                      <p:to>
                                        <p:strVal val="visible"/>
                                      </p:to>
                                    </p:set>
                                    <p:animEffect transition="in" filter="barn(outHorizontal)">
                                      <p:cBhvr>
                                        <p:cTn id="810" dur="250"/>
                                        <p:tgtEl>
                                          <p:spTgt spid="175"/>
                                        </p:tgtEl>
                                      </p:cBhvr>
                                    </p:animEffect>
                                  </p:childTnLst>
                                </p:cTn>
                              </p:par>
                              <p:par>
                                <p:cTn id="811" presetID="16" presetClass="entr" presetSubtype="42" fill="hold" nodeType="withEffect">
                                  <p:stCondLst>
                                    <p:cond delay="0"/>
                                  </p:stCondLst>
                                  <p:childTnLst>
                                    <p:set>
                                      <p:cBhvr>
                                        <p:cTn id="812" dur="1" fill="hold">
                                          <p:stCondLst>
                                            <p:cond delay="0"/>
                                          </p:stCondLst>
                                        </p:cTn>
                                        <p:tgtEl>
                                          <p:spTgt spid="176"/>
                                        </p:tgtEl>
                                        <p:attrNameLst>
                                          <p:attrName>style.visibility</p:attrName>
                                        </p:attrNameLst>
                                      </p:cBhvr>
                                      <p:to>
                                        <p:strVal val="visible"/>
                                      </p:to>
                                    </p:set>
                                    <p:animEffect transition="in" filter="barn(outHorizontal)">
                                      <p:cBhvr>
                                        <p:cTn id="813" dur="250"/>
                                        <p:tgtEl>
                                          <p:spTgt spid="176"/>
                                        </p:tgtEl>
                                      </p:cBhvr>
                                    </p:animEffect>
                                  </p:childTnLst>
                                </p:cTn>
                              </p:par>
                              <p:par>
                                <p:cTn id="814" presetID="16" presetClass="entr" presetSubtype="42" fill="hold" nodeType="withEffect">
                                  <p:stCondLst>
                                    <p:cond delay="0"/>
                                  </p:stCondLst>
                                  <p:childTnLst>
                                    <p:set>
                                      <p:cBhvr>
                                        <p:cTn id="815" dur="1" fill="hold">
                                          <p:stCondLst>
                                            <p:cond delay="0"/>
                                          </p:stCondLst>
                                        </p:cTn>
                                        <p:tgtEl>
                                          <p:spTgt spid="177"/>
                                        </p:tgtEl>
                                        <p:attrNameLst>
                                          <p:attrName>style.visibility</p:attrName>
                                        </p:attrNameLst>
                                      </p:cBhvr>
                                      <p:to>
                                        <p:strVal val="visible"/>
                                      </p:to>
                                    </p:set>
                                    <p:animEffect transition="in" filter="barn(outHorizontal)">
                                      <p:cBhvr>
                                        <p:cTn id="816" dur="250"/>
                                        <p:tgtEl>
                                          <p:spTgt spid="177"/>
                                        </p:tgtEl>
                                      </p:cBhvr>
                                    </p:animEffect>
                                  </p:childTnLst>
                                </p:cTn>
                              </p:par>
                              <p:par>
                                <p:cTn id="817" presetID="16" presetClass="entr" presetSubtype="42" fill="hold" nodeType="withEffect">
                                  <p:stCondLst>
                                    <p:cond delay="0"/>
                                  </p:stCondLst>
                                  <p:childTnLst>
                                    <p:set>
                                      <p:cBhvr>
                                        <p:cTn id="818" dur="1" fill="hold">
                                          <p:stCondLst>
                                            <p:cond delay="0"/>
                                          </p:stCondLst>
                                        </p:cTn>
                                        <p:tgtEl>
                                          <p:spTgt spid="178"/>
                                        </p:tgtEl>
                                        <p:attrNameLst>
                                          <p:attrName>style.visibility</p:attrName>
                                        </p:attrNameLst>
                                      </p:cBhvr>
                                      <p:to>
                                        <p:strVal val="visible"/>
                                      </p:to>
                                    </p:set>
                                    <p:animEffect transition="in" filter="barn(outHorizontal)">
                                      <p:cBhvr>
                                        <p:cTn id="819" dur="250"/>
                                        <p:tgtEl>
                                          <p:spTgt spid="178"/>
                                        </p:tgtEl>
                                      </p:cBhvr>
                                    </p:animEffect>
                                  </p:childTnLst>
                                </p:cTn>
                              </p:par>
                              <p:par>
                                <p:cTn id="820" presetID="16" presetClass="entr" presetSubtype="42" fill="hold" nodeType="withEffect">
                                  <p:stCondLst>
                                    <p:cond delay="0"/>
                                  </p:stCondLst>
                                  <p:childTnLst>
                                    <p:set>
                                      <p:cBhvr>
                                        <p:cTn id="821" dur="1" fill="hold">
                                          <p:stCondLst>
                                            <p:cond delay="0"/>
                                          </p:stCondLst>
                                        </p:cTn>
                                        <p:tgtEl>
                                          <p:spTgt spid="179"/>
                                        </p:tgtEl>
                                        <p:attrNameLst>
                                          <p:attrName>style.visibility</p:attrName>
                                        </p:attrNameLst>
                                      </p:cBhvr>
                                      <p:to>
                                        <p:strVal val="visible"/>
                                      </p:to>
                                    </p:set>
                                    <p:animEffect transition="in" filter="barn(outHorizontal)">
                                      <p:cBhvr>
                                        <p:cTn id="822" dur="250"/>
                                        <p:tgtEl>
                                          <p:spTgt spid="179"/>
                                        </p:tgtEl>
                                      </p:cBhvr>
                                    </p:animEffect>
                                  </p:childTnLst>
                                </p:cTn>
                              </p:par>
                              <p:par>
                                <p:cTn id="823" presetID="16" presetClass="entr" presetSubtype="42" fill="hold" nodeType="withEffect">
                                  <p:stCondLst>
                                    <p:cond delay="0"/>
                                  </p:stCondLst>
                                  <p:childTnLst>
                                    <p:set>
                                      <p:cBhvr>
                                        <p:cTn id="824" dur="1" fill="hold">
                                          <p:stCondLst>
                                            <p:cond delay="0"/>
                                          </p:stCondLst>
                                        </p:cTn>
                                        <p:tgtEl>
                                          <p:spTgt spid="180"/>
                                        </p:tgtEl>
                                        <p:attrNameLst>
                                          <p:attrName>style.visibility</p:attrName>
                                        </p:attrNameLst>
                                      </p:cBhvr>
                                      <p:to>
                                        <p:strVal val="visible"/>
                                      </p:to>
                                    </p:set>
                                    <p:animEffect transition="in" filter="barn(outHorizontal)">
                                      <p:cBhvr>
                                        <p:cTn id="825" dur="250"/>
                                        <p:tgtEl>
                                          <p:spTgt spid="180"/>
                                        </p:tgtEl>
                                      </p:cBhvr>
                                    </p:animEffect>
                                  </p:childTnLst>
                                </p:cTn>
                              </p:par>
                              <p:par>
                                <p:cTn id="826" presetID="16" presetClass="entr" presetSubtype="42" fill="hold" nodeType="withEffect">
                                  <p:stCondLst>
                                    <p:cond delay="0"/>
                                  </p:stCondLst>
                                  <p:childTnLst>
                                    <p:set>
                                      <p:cBhvr>
                                        <p:cTn id="827" dur="1" fill="hold">
                                          <p:stCondLst>
                                            <p:cond delay="0"/>
                                          </p:stCondLst>
                                        </p:cTn>
                                        <p:tgtEl>
                                          <p:spTgt spid="181"/>
                                        </p:tgtEl>
                                        <p:attrNameLst>
                                          <p:attrName>style.visibility</p:attrName>
                                        </p:attrNameLst>
                                      </p:cBhvr>
                                      <p:to>
                                        <p:strVal val="visible"/>
                                      </p:to>
                                    </p:set>
                                    <p:animEffect transition="in" filter="barn(outHorizontal)">
                                      <p:cBhvr>
                                        <p:cTn id="828" dur="250"/>
                                        <p:tgtEl>
                                          <p:spTgt spid="181"/>
                                        </p:tgtEl>
                                      </p:cBhvr>
                                    </p:animEffect>
                                  </p:childTnLst>
                                </p:cTn>
                              </p:par>
                              <p:par>
                                <p:cTn id="829" presetID="16" presetClass="entr" presetSubtype="42" fill="hold" nodeType="withEffect">
                                  <p:stCondLst>
                                    <p:cond delay="0"/>
                                  </p:stCondLst>
                                  <p:childTnLst>
                                    <p:set>
                                      <p:cBhvr>
                                        <p:cTn id="830" dur="1" fill="hold">
                                          <p:stCondLst>
                                            <p:cond delay="0"/>
                                          </p:stCondLst>
                                        </p:cTn>
                                        <p:tgtEl>
                                          <p:spTgt spid="182"/>
                                        </p:tgtEl>
                                        <p:attrNameLst>
                                          <p:attrName>style.visibility</p:attrName>
                                        </p:attrNameLst>
                                      </p:cBhvr>
                                      <p:to>
                                        <p:strVal val="visible"/>
                                      </p:to>
                                    </p:set>
                                    <p:animEffect transition="in" filter="barn(outHorizontal)">
                                      <p:cBhvr>
                                        <p:cTn id="831" dur="250"/>
                                        <p:tgtEl>
                                          <p:spTgt spid="182"/>
                                        </p:tgtEl>
                                      </p:cBhvr>
                                    </p:animEffect>
                                  </p:childTnLst>
                                </p:cTn>
                              </p:par>
                            </p:childTnLst>
                          </p:cTn>
                        </p:par>
                      </p:childTnLst>
                    </p:cTn>
                  </p:par>
                  <p:par>
                    <p:cTn id="832" fill="hold">
                      <p:stCondLst>
                        <p:cond delay="indefinite"/>
                      </p:stCondLst>
                      <p:childTnLst>
                        <p:par>
                          <p:cTn id="833" fill="hold">
                            <p:stCondLst>
                              <p:cond delay="0"/>
                            </p:stCondLst>
                            <p:childTnLst>
                              <p:par>
                                <p:cTn id="834" presetID="10" presetClass="entr" presetSubtype="0" fill="hold" nodeType="clickEffect">
                                  <p:stCondLst>
                                    <p:cond delay="0"/>
                                  </p:stCondLst>
                                  <p:childTnLst>
                                    <p:set>
                                      <p:cBhvr>
                                        <p:cTn id="835" dur="1" fill="hold">
                                          <p:stCondLst>
                                            <p:cond delay="0"/>
                                          </p:stCondLst>
                                        </p:cTn>
                                        <p:tgtEl>
                                          <p:spTgt spid="187"/>
                                        </p:tgtEl>
                                        <p:attrNameLst>
                                          <p:attrName>style.visibility</p:attrName>
                                        </p:attrNameLst>
                                      </p:cBhvr>
                                      <p:to>
                                        <p:strVal val="visible"/>
                                      </p:to>
                                    </p:set>
                                    <p:animEffect transition="in" filter="fade">
                                      <p:cBhvr>
                                        <p:cTn id="836" dur="500"/>
                                        <p:tgtEl>
                                          <p:spTgt spid="187"/>
                                        </p:tgtEl>
                                      </p:cBhvr>
                                    </p:animEffect>
                                  </p:childTnLst>
                                </p:cTn>
                              </p:par>
                              <p:par>
                                <p:cTn id="837" presetID="10" presetClass="entr" presetSubtype="0" fill="hold" nodeType="withEffect">
                                  <p:stCondLst>
                                    <p:cond delay="0"/>
                                  </p:stCondLst>
                                  <p:childTnLst>
                                    <p:set>
                                      <p:cBhvr>
                                        <p:cTn id="838" dur="1" fill="hold">
                                          <p:stCondLst>
                                            <p:cond delay="0"/>
                                          </p:stCondLst>
                                        </p:cTn>
                                        <p:tgtEl>
                                          <p:spTgt spid="186"/>
                                        </p:tgtEl>
                                        <p:attrNameLst>
                                          <p:attrName>style.visibility</p:attrName>
                                        </p:attrNameLst>
                                      </p:cBhvr>
                                      <p:to>
                                        <p:strVal val="visible"/>
                                      </p:to>
                                    </p:set>
                                    <p:animEffect transition="in" filter="fade">
                                      <p:cBhvr>
                                        <p:cTn id="839" dur="500"/>
                                        <p:tgtEl>
                                          <p:spTgt spid="186"/>
                                        </p:tgtEl>
                                      </p:cBhvr>
                                    </p:animEffect>
                                  </p:childTnLst>
                                </p:cTn>
                              </p:par>
                              <p:par>
                                <p:cTn id="840" presetID="10" presetClass="entr" presetSubtype="0" fill="hold" nodeType="withEffect">
                                  <p:stCondLst>
                                    <p:cond delay="0"/>
                                  </p:stCondLst>
                                  <p:childTnLst>
                                    <p:set>
                                      <p:cBhvr>
                                        <p:cTn id="841" dur="1" fill="hold">
                                          <p:stCondLst>
                                            <p:cond delay="0"/>
                                          </p:stCondLst>
                                        </p:cTn>
                                        <p:tgtEl>
                                          <p:spTgt spid="188"/>
                                        </p:tgtEl>
                                        <p:attrNameLst>
                                          <p:attrName>style.visibility</p:attrName>
                                        </p:attrNameLst>
                                      </p:cBhvr>
                                      <p:to>
                                        <p:strVal val="visible"/>
                                      </p:to>
                                    </p:set>
                                    <p:animEffect transition="in" filter="fade">
                                      <p:cBhvr>
                                        <p:cTn id="842" dur="500"/>
                                        <p:tgtEl>
                                          <p:spTgt spid="188"/>
                                        </p:tgtEl>
                                      </p:cBhvr>
                                    </p:animEffect>
                                  </p:childTnLst>
                                </p:cTn>
                              </p:par>
                              <p:par>
                                <p:cTn id="843" presetID="10" presetClass="entr" presetSubtype="0" fill="hold" grpId="0" nodeType="withEffect">
                                  <p:stCondLst>
                                    <p:cond delay="0"/>
                                  </p:stCondLst>
                                  <p:childTnLst>
                                    <p:set>
                                      <p:cBhvr>
                                        <p:cTn id="844" dur="1" fill="hold">
                                          <p:stCondLst>
                                            <p:cond delay="0"/>
                                          </p:stCondLst>
                                        </p:cTn>
                                        <p:tgtEl>
                                          <p:spTgt spid="82"/>
                                        </p:tgtEl>
                                        <p:attrNameLst>
                                          <p:attrName>style.visibility</p:attrName>
                                        </p:attrNameLst>
                                      </p:cBhvr>
                                      <p:to>
                                        <p:strVal val="visible"/>
                                      </p:to>
                                    </p:set>
                                    <p:animEffect transition="in" filter="fade">
                                      <p:cBhvr>
                                        <p:cTn id="845" dur="500"/>
                                        <p:tgtEl>
                                          <p:spTgt spid="82"/>
                                        </p:tgtEl>
                                      </p:cBhvr>
                                    </p:animEffect>
                                  </p:childTnLst>
                                </p:cTn>
                              </p:par>
                              <p:par>
                                <p:cTn id="846" presetID="10" presetClass="entr" presetSubtype="0" fill="hold" grpId="0" nodeType="withEffect">
                                  <p:stCondLst>
                                    <p:cond delay="0"/>
                                  </p:stCondLst>
                                  <p:childTnLst>
                                    <p:set>
                                      <p:cBhvr>
                                        <p:cTn id="847" dur="1" fill="hold">
                                          <p:stCondLst>
                                            <p:cond delay="0"/>
                                          </p:stCondLst>
                                        </p:cTn>
                                        <p:tgtEl>
                                          <p:spTgt spid="3"/>
                                        </p:tgtEl>
                                        <p:attrNameLst>
                                          <p:attrName>style.visibility</p:attrName>
                                        </p:attrNameLst>
                                      </p:cBhvr>
                                      <p:to>
                                        <p:strVal val="visible"/>
                                      </p:to>
                                    </p:set>
                                    <p:animEffect transition="in" filter="fade">
                                      <p:cBhvr>
                                        <p:cTn id="848" dur="500"/>
                                        <p:tgtEl>
                                          <p:spTgt spid="3"/>
                                        </p:tgtEl>
                                      </p:cBhvr>
                                    </p:animEffect>
                                  </p:childTnLst>
                                </p:cTn>
                              </p:par>
                            </p:childTnLst>
                          </p:cTn>
                        </p:par>
                      </p:childTnLst>
                    </p:cTn>
                  </p:par>
                  <p:par>
                    <p:cTn id="849" fill="hold">
                      <p:stCondLst>
                        <p:cond delay="indefinite"/>
                      </p:stCondLst>
                      <p:childTnLst>
                        <p:par>
                          <p:cTn id="850" fill="hold">
                            <p:stCondLst>
                              <p:cond delay="0"/>
                            </p:stCondLst>
                            <p:childTnLst>
                              <p:par>
                                <p:cTn id="851" presetID="10" presetClass="entr" presetSubtype="0" fill="hold" nodeType="clickEffect">
                                  <p:stCondLst>
                                    <p:cond delay="0"/>
                                  </p:stCondLst>
                                  <p:childTnLst>
                                    <p:set>
                                      <p:cBhvr>
                                        <p:cTn id="852" dur="1" fill="hold">
                                          <p:stCondLst>
                                            <p:cond delay="0"/>
                                          </p:stCondLst>
                                        </p:cTn>
                                        <p:tgtEl>
                                          <p:spTgt spid="190"/>
                                        </p:tgtEl>
                                        <p:attrNameLst>
                                          <p:attrName>style.visibility</p:attrName>
                                        </p:attrNameLst>
                                      </p:cBhvr>
                                      <p:to>
                                        <p:strVal val="visible"/>
                                      </p:to>
                                    </p:set>
                                    <p:animEffect transition="in" filter="fade">
                                      <p:cBhvr>
                                        <p:cTn id="853" dur="500"/>
                                        <p:tgtEl>
                                          <p:spTgt spid="190"/>
                                        </p:tgtEl>
                                      </p:cBhvr>
                                    </p:animEffect>
                                  </p:childTnLst>
                                </p:cTn>
                              </p:par>
                              <p:par>
                                <p:cTn id="854" presetID="10" presetClass="entr" presetSubtype="0" fill="hold" nodeType="withEffect">
                                  <p:stCondLst>
                                    <p:cond delay="0"/>
                                  </p:stCondLst>
                                  <p:childTnLst>
                                    <p:set>
                                      <p:cBhvr>
                                        <p:cTn id="855" dur="1" fill="hold">
                                          <p:stCondLst>
                                            <p:cond delay="0"/>
                                          </p:stCondLst>
                                        </p:cTn>
                                        <p:tgtEl>
                                          <p:spTgt spid="189"/>
                                        </p:tgtEl>
                                        <p:attrNameLst>
                                          <p:attrName>style.visibility</p:attrName>
                                        </p:attrNameLst>
                                      </p:cBhvr>
                                      <p:to>
                                        <p:strVal val="visible"/>
                                      </p:to>
                                    </p:set>
                                    <p:animEffect transition="in" filter="fade">
                                      <p:cBhvr>
                                        <p:cTn id="856" dur="500"/>
                                        <p:tgtEl>
                                          <p:spTgt spid="189"/>
                                        </p:tgtEl>
                                      </p:cBhvr>
                                    </p:animEffect>
                                  </p:childTnLst>
                                </p:cTn>
                              </p:par>
                            </p:childTnLst>
                          </p:cTn>
                        </p:par>
                      </p:childTnLst>
                    </p:cTn>
                  </p:par>
                  <p:par>
                    <p:cTn id="857" fill="hold">
                      <p:stCondLst>
                        <p:cond delay="indefinite"/>
                      </p:stCondLst>
                      <p:childTnLst>
                        <p:par>
                          <p:cTn id="858" fill="hold">
                            <p:stCondLst>
                              <p:cond delay="0"/>
                            </p:stCondLst>
                            <p:childTnLst>
                              <p:par>
                                <p:cTn id="859" presetID="16" presetClass="entr" presetSubtype="37" fill="hold" grpId="0" nodeType="clickEffect">
                                  <p:stCondLst>
                                    <p:cond delay="0"/>
                                  </p:stCondLst>
                                  <p:childTnLst>
                                    <p:set>
                                      <p:cBhvr>
                                        <p:cTn id="860" dur="1" fill="hold">
                                          <p:stCondLst>
                                            <p:cond delay="0"/>
                                          </p:stCondLst>
                                        </p:cTn>
                                        <p:tgtEl>
                                          <p:spTgt spid="2"/>
                                        </p:tgtEl>
                                        <p:attrNameLst>
                                          <p:attrName>style.visibility</p:attrName>
                                        </p:attrNameLst>
                                      </p:cBhvr>
                                      <p:to>
                                        <p:strVal val="visible"/>
                                      </p:to>
                                    </p:set>
                                    <p:animEffect transition="in" filter="barn(outVertical)">
                                      <p:cBhvr>
                                        <p:cTn id="8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16200000" scaled="0"/>
        </a:gradFill>
        <a:effectLst/>
      </p:bgPr>
    </p:bg>
    <p:spTree>
      <p:nvGrpSpPr>
        <p:cNvPr id="1" name=""/>
        <p:cNvGrpSpPr/>
        <p:nvPr/>
      </p:nvGrpSpPr>
      <p:grpSpPr>
        <a:xfrm>
          <a:off x="0" y="0"/>
          <a:ext cx="0" cy="0"/>
          <a:chOff x="0" y="0"/>
          <a:chExt cx="0" cy="0"/>
        </a:xfrm>
      </p:grpSpPr>
      <p:sp>
        <p:nvSpPr>
          <p:cNvPr id="6" name="テキスト ボックス 5"/>
          <p:cNvSpPr txBox="1"/>
          <p:nvPr/>
        </p:nvSpPr>
        <p:spPr>
          <a:xfrm>
            <a:off x="2771800" y="1915764"/>
            <a:ext cx="1296144" cy="1584176"/>
          </a:xfrm>
          <a:prstGeom prst="rect">
            <a:avLst/>
          </a:prstGeom>
          <a:noFill/>
          <a:ln w="38100">
            <a:noFill/>
          </a:ln>
        </p:spPr>
        <p:txBody>
          <a:bodyPr vert="horz" wrap="none" lIns="91440" tIns="45720" rIns="91440" bIns="45720" rtlCol="0" anchor="ctr">
            <a:normAutofit fontScale="97500"/>
            <a:scene3d>
              <a:camera prst="isometricTopUp"/>
              <a:lightRig rig="flat" dir="tl"/>
            </a:scene3d>
            <a:sp3d contourW="19050" prstMaterial="clear">
              <a:bevelT w="50800" h="50800"/>
              <a:contourClr>
                <a:schemeClr val="accent5">
                  <a:tint val="70000"/>
                  <a:satMod val="180000"/>
                  <a:alpha val="70000"/>
                </a:schemeClr>
              </a:contourClr>
            </a:sp3d>
          </a:bodyPr>
          <a:lstStyle/>
          <a:p>
            <a:pPr algn="l"/>
            <a:r>
              <a:rPr kumimoji="1" lang="ja-JP" altLang="en-US" sz="9600" b="1" dirty="0" smtClean="0">
                <a:ln/>
                <a:solidFill>
                  <a:schemeClr val="accent5">
                    <a:tint val="50000"/>
                    <a:satMod val="180000"/>
                  </a:schemeClr>
                </a:solidFill>
              </a:rPr>
              <a:t>ま</a:t>
            </a:r>
          </a:p>
        </p:txBody>
      </p:sp>
      <p:sp>
        <p:nvSpPr>
          <p:cNvPr id="7" name="テキスト ボックス 6"/>
          <p:cNvSpPr txBox="1"/>
          <p:nvPr/>
        </p:nvSpPr>
        <p:spPr>
          <a:xfrm>
            <a:off x="4355976" y="1268760"/>
            <a:ext cx="1296144" cy="1584176"/>
          </a:xfrm>
          <a:prstGeom prst="rect">
            <a:avLst/>
          </a:prstGeom>
          <a:noFill/>
          <a:ln w="38100">
            <a:noFill/>
          </a:ln>
        </p:spPr>
        <p:txBody>
          <a:bodyPr vert="horz" wrap="none" lIns="91440" tIns="45720" rIns="91440" bIns="45720" rtlCol="0" anchor="ctr">
            <a:normAutofit fontScale="97500"/>
            <a:scene3d>
              <a:camera prst="perspectiveRelaxed"/>
              <a:lightRig rig="flat" dir="tl"/>
            </a:scene3d>
            <a:sp3d contourW="19050" prstMaterial="clear">
              <a:bevelT w="50800" h="50800"/>
              <a:contourClr>
                <a:schemeClr val="accent5">
                  <a:tint val="70000"/>
                  <a:satMod val="180000"/>
                  <a:alpha val="70000"/>
                </a:schemeClr>
              </a:contourClr>
            </a:sp3d>
          </a:bodyPr>
          <a:lstStyle/>
          <a:p>
            <a:pPr algn="l"/>
            <a:r>
              <a:rPr lang="ja-JP" altLang="en-US" sz="9600" b="1" dirty="0">
                <a:ln/>
                <a:solidFill>
                  <a:schemeClr val="accent5">
                    <a:tint val="50000"/>
                    <a:satMod val="180000"/>
                  </a:schemeClr>
                </a:solidFill>
              </a:rPr>
              <a:t>と</a:t>
            </a:r>
            <a:endParaRPr kumimoji="1" lang="ja-JP" altLang="en-US" sz="9600" b="1" dirty="0" smtClean="0">
              <a:ln/>
              <a:solidFill>
                <a:schemeClr val="accent5">
                  <a:tint val="50000"/>
                  <a:satMod val="180000"/>
                </a:schemeClr>
              </a:solidFill>
            </a:endParaRPr>
          </a:p>
        </p:txBody>
      </p:sp>
      <p:sp>
        <p:nvSpPr>
          <p:cNvPr id="8" name="テキスト ボックス 7"/>
          <p:cNvSpPr txBox="1"/>
          <p:nvPr/>
        </p:nvSpPr>
        <p:spPr>
          <a:xfrm>
            <a:off x="5131797" y="2276872"/>
            <a:ext cx="1296144" cy="1584176"/>
          </a:xfrm>
          <a:prstGeom prst="rect">
            <a:avLst/>
          </a:prstGeom>
          <a:noFill/>
          <a:ln w="38100">
            <a:noFill/>
          </a:ln>
        </p:spPr>
        <p:txBody>
          <a:bodyPr vert="horz" wrap="none" lIns="91440" tIns="45720" rIns="91440" bIns="45720" rtlCol="0" anchor="ctr">
            <a:normAutofit fontScale="97500"/>
            <a:scene3d>
              <a:camera prst="isometricBottomDown"/>
              <a:lightRig rig="flat" dir="tl"/>
            </a:scene3d>
            <a:sp3d contourW="19050" prstMaterial="clear">
              <a:bevelT w="50800" h="50800"/>
              <a:contourClr>
                <a:schemeClr val="accent5">
                  <a:tint val="70000"/>
                  <a:satMod val="180000"/>
                  <a:alpha val="70000"/>
                </a:schemeClr>
              </a:contourClr>
            </a:sp3d>
          </a:bodyPr>
          <a:lstStyle/>
          <a:p>
            <a:pPr algn="l"/>
            <a:r>
              <a:rPr kumimoji="1" lang="ja-JP" altLang="en-US" sz="9600" b="1" dirty="0" smtClean="0">
                <a:ln/>
                <a:solidFill>
                  <a:schemeClr val="accent5">
                    <a:tint val="50000"/>
                    <a:satMod val="180000"/>
                  </a:schemeClr>
                </a:solidFill>
              </a:rPr>
              <a:t>め</a:t>
            </a:r>
          </a:p>
        </p:txBody>
      </p:sp>
    </p:spTree>
    <p:extLst>
      <p:ext uri="{BB962C8B-B14F-4D97-AF65-F5344CB8AC3E}">
        <p14:creationId xmlns:p14="http://schemas.microsoft.com/office/powerpoint/2010/main" val="953190363"/>
      </p:ext>
    </p:extLst>
  </p:cSld>
  <p:clrMapOvr>
    <a:masterClrMapping/>
  </p:clrMapOvr>
  <mc:AlternateContent xmlns:mc="http://schemas.openxmlformats.org/markup-compatibility/2006" xmlns:p14="http://schemas.microsoft.com/office/powerpoint/2010/main">
    <mc:Choice Requires="p14">
      <p:transition spd="slow" p14:dur="125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375" autoRev="1" fill="hold">
                                          <p:stCondLst>
                                            <p:cond delay="0"/>
                                          </p:stCondLst>
                                        </p:cTn>
                                        <p:tgtEl>
                                          <p:spTgt spid="6"/>
                                        </p:tgtEl>
                                        <p:attrNameLst>
                                          <p:attrName>ppt_w</p:attrName>
                                        </p:attrNameLst>
                                      </p:cBhvr>
                                    </p:anim>
                                    <p:anim by="(#ppt_w*0.50)" calcmode="lin" valueType="num">
                                      <p:cBhvr>
                                        <p:cTn id="8" dur="375" decel="50000" autoRev="1" fill="hold">
                                          <p:stCondLst>
                                            <p:cond delay="0"/>
                                          </p:stCondLst>
                                        </p:cTn>
                                        <p:tgtEl>
                                          <p:spTgt spid="6"/>
                                        </p:tgtEl>
                                        <p:attrNameLst>
                                          <p:attrName>ppt_x</p:attrName>
                                        </p:attrNameLst>
                                      </p:cBhvr>
                                    </p:anim>
                                    <p:anim from="(-#ppt_h/2)" to="(#ppt_y)" calcmode="lin" valueType="num">
                                      <p:cBhvr>
                                        <p:cTn id="9" dur="750" fill="hold">
                                          <p:stCondLst>
                                            <p:cond delay="0"/>
                                          </p:stCondLst>
                                        </p:cTn>
                                        <p:tgtEl>
                                          <p:spTgt spid="6"/>
                                        </p:tgtEl>
                                        <p:attrNameLst>
                                          <p:attrName>ppt_y</p:attrName>
                                        </p:attrNameLst>
                                      </p:cBhvr>
                                    </p:anim>
                                    <p:animRot by="21600000">
                                      <p:cBhvr>
                                        <p:cTn id="10" dur="750" fill="hold">
                                          <p:stCondLst>
                                            <p:cond delay="0"/>
                                          </p:stCondLst>
                                        </p:cTn>
                                        <p:tgtEl>
                                          <p:spTgt spid="6"/>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by="(-#ppt_w*2)" calcmode="lin" valueType="num">
                                      <p:cBhvr rctx="PPT">
                                        <p:cTn id="13" dur="375" autoRev="1" fill="hold">
                                          <p:stCondLst>
                                            <p:cond delay="0"/>
                                          </p:stCondLst>
                                        </p:cTn>
                                        <p:tgtEl>
                                          <p:spTgt spid="7"/>
                                        </p:tgtEl>
                                        <p:attrNameLst>
                                          <p:attrName>ppt_w</p:attrName>
                                        </p:attrNameLst>
                                      </p:cBhvr>
                                    </p:anim>
                                    <p:anim by="(#ppt_w*0.50)" calcmode="lin" valueType="num">
                                      <p:cBhvr>
                                        <p:cTn id="14" dur="375" decel="50000" autoRev="1" fill="hold">
                                          <p:stCondLst>
                                            <p:cond delay="0"/>
                                          </p:stCondLst>
                                        </p:cTn>
                                        <p:tgtEl>
                                          <p:spTgt spid="7"/>
                                        </p:tgtEl>
                                        <p:attrNameLst>
                                          <p:attrName>ppt_x</p:attrName>
                                        </p:attrNameLst>
                                      </p:cBhvr>
                                    </p:anim>
                                    <p:anim from="(-#ppt_h/2)" to="(#ppt_y)" calcmode="lin" valueType="num">
                                      <p:cBhvr>
                                        <p:cTn id="15" dur="750" fill="hold">
                                          <p:stCondLst>
                                            <p:cond delay="0"/>
                                          </p:stCondLst>
                                        </p:cTn>
                                        <p:tgtEl>
                                          <p:spTgt spid="7"/>
                                        </p:tgtEl>
                                        <p:attrNameLst>
                                          <p:attrName>ppt_y</p:attrName>
                                        </p:attrNameLst>
                                      </p:cBhvr>
                                    </p:anim>
                                    <p:animRot by="21600000">
                                      <p:cBhvr>
                                        <p:cTn id="16" dur="750" fill="hold">
                                          <p:stCondLst>
                                            <p:cond delay="0"/>
                                          </p:stCondLst>
                                        </p:cTn>
                                        <p:tgtEl>
                                          <p:spTgt spid="7"/>
                                        </p:tgtEl>
                                        <p:attrNameLst>
                                          <p:attrName>r</p:attrName>
                                        </p:attrNameLst>
                                      </p:cBhvr>
                                    </p:animRot>
                                  </p:childTnLst>
                                </p:cTn>
                              </p:par>
                              <p:par>
                                <p:cTn id="17" presetID="56" presetClass="entr" presetSubtype="0" fill="hold" grpId="0" nodeType="with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by="(-#ppt_w*2)" calcmode="lin" valueType="num">
                                      <p:cBhvr rctx="PPT">
                                        <p:cTn id="19" dur="375" autoRev="1" fill="hold">
                                          <p:stCondLst>
                                            <p:cond delay="0"/>
                                          </p:stCondLst>
                                        </p:cTn>
                                        <p:tgtEl>
                                          <p:spTgt spid="8"/>
                                        </p:tgtEl>
                                        <p:attrNameLst>
                                          <p:attrName>ppt_w</p:attrName>
                                        </p:attrNameLst>
                                      </p:cBhvr>
                                    </p:anim>
                                    <p:anim by="(#ppt_w*0.50)" calcmode="lin" valueType="num">
                                      <p:cBhvr>
                                        <p:cTn id="20" dur="375" decel="50000" autoRev="1" fill="hold">
                                          <p:stCondLst>
                                            <p:cond delay="0"/>
                                          </p:stCondLst>
                                        </p:cTn>
                                        <p:tgtEl>
                                          <p:spTgt spid="8"/>
                                        </p:tgtEl>
                                        <p:attrNameLst>
                                          <p:attrName>ppt_x</p:attrName>
                                        </p:attrNameLst>
                                      </p:cBhvr>
                                    </p:anim>
                                    <p:anim from="(-#ppt_h/2)" to="(#ppt_y)" calcmode="lin" valueType="num">
                                      <p:cBhvr>
                                        <p:cTn id="21" dur="750" fill="hold">
                                          <p:stCondLst>
                                            <p:cond delay="0"/>
                                          </p:stCondLst>
                                        </p:cTn>
                                        <p:tgtEl>
                                          <p:spTgt spid="8"/>
                                        </p:tgtEl>
                                        <p:attrNameLst>
                                          <p:attrName>ppt_y</p:attrName>
                                        </p:attrNameLst>
                                      </p:cBhvr>
                                    </p:anim>
                                    <p:animRot by="21600000">
                                      <p:cBhvr>
                                        <p:cTn id="22" dur="750" fill="hold">
                                          <p:stCondLst>
                                            <p:cond delay="0"/>
                                          </p:stCondLst>
                                        </p:cTn>
                                        <p:tgtEl>
                                          <p:spTgt spid="8"/>
                                        </p:tgtEl>
                                        <p:attrNameLst>
                                          <p:attrName>r</p:attrName>
                                        </p:attrNameLst>
                                      </p:cBhvr>
                                    </p:animRot>
                                  </p:childTnLst>
                                </p:cTn>
                              </p:par>
                              <p:par>
                                <p:cTn id="23" presetID="37" presetClass="path" presetSubtype="0" decel="100000" fill="hold" grpId="1" nodeType="withEffect">
                                  <p:stCondLst>
                                    <p:cond delay="750"/>
                                  </p:stCondLst>
                                  <p:iterate type="lt">
                                    <p:tmPct val="0"/>
                                  </p:iterate>
                                  <p:childTnLst>
                                    <p:animMotion origin="layout" path="M -1.94444E-6 0.00024 L -0.01701 0.0354 C -0.01979 0.0421 -0.02552 0.05182 -0.03281 0.06223 C -0.04045 0.07333 -0.04705 0.08143 -0.05243 0.08652 L -0.07656 0.11058 " pathEditMode="relative" rAng="-2829222" ptsTypes="FffFF">
                                      <p:cBhvr>
                                        <p:cTn id="24" dur="750" fill="hold"/>
                                        <p:tgtEl>
                                          <p:spTgt spid="6"/>
                                        </p:tgtEl>
                                        <p:attrNameLst>
                                          <p:attrName>ppt_x</p:attrName>
                                          <p:attrName>ppt_y</p:attrName>
                                        </p:attrNameLst>
                                      </p:cBhvr>
                                      <p:rCtr x="-3559" y="5852"/>
                                    </p:animMotion>
                                  </p:childTnLst>
                                </p:cTn>
                              </p:par>
                              <p:par>
                                <p:cTn id="25" presetID="37" presetClass="path" presetSubtype="0" decel="100000" fill="hold" grpId="1" nodeType="withEffect">
                                  <p:stCondLst>
                                    <p:cond delay="750"/>
                                  </p:stCondLst>
                                  <p:iterate type="lt">
                                    <p:tmPct val="0"/>
                                  </p:iterate>
                                  <p:childTnLst>
                                    <p:animMotion origin="layout" path="M 8.33333E-7 3.60861E-6 L 0.00017 0.04279 C 0.00035 0.05042 -0.00139 0.06292 -0.00434 0.07656 C -0.00747 0.09137 -0.01059 0.10224 -0.01441 0.10987 L -0.0309 0.14411 " pathEditMode="relative" rAng="-4430849" ptsTypes="FffFF">
                                      <p:cBhvr>
                                        <p:cTn id="26" dur="750" fill="hold"/>
                                        <p:tgtEl>
                                          <p:spTgt spid="7"/>
                                        </p:tgtEl>
                                        <p:attrNameLst>
                                          <p:attrName>ppt_x</p:attrName>
                                          <p:attrName>ppt_y</p:attrName>
                                        </p:attrNameLst>
                                      </p:cBhvr>
                                      <p:rCtr x="-990" y="7425"/>
                                    </p:animMotion>
                                  </p:childTnLst>
                                </p:cTn>
                              </p:par>
                              <p:par>
                                <p:cTn id="27" presetID="37" presetClass="path" presetSubtype="0" decel="100000" fill="hold" grpId="1" nodeType="withEffect">
                                  <p:stCondLst>
                                    <p:cond delay="750"/>
                                  </p:stCondLst>
                                  <p:iterate type="lt">
                                    <p:tmPct val="0"/>
                                  </p:iterate>
                                  <p:childTnLst>
                                    <p:animMotion origin="layout" path="M -0.00052 -0.00092 L 0.02691 0.03216 C 0.03212 0.03863 0.04098 0.04581 0.05226 0.05182 C 0.06441 0.05922 0.07396 0.06292 0.0816 0.06385 L 0.11702 0.06709 " pathEditMode="relative" rAng="-9403208" ptsTypes="FffFF">
                                      <p:cBhvr>
                                        <p:cTn id="28" dur="750" fill="hold"/>
                                        <p:tgtEl>
                                          <p:spTgt spid="8"/>
                                        </p:tgtEl>
                                        <p:attrNameLst>
                                          <p:attrName>ppt_x</p:attrName>
                                          <p:attrName>ppt_y</p:attrName>
                                        </p:attrNameLst>
                                      </p:cBhvr>
                                      <p:rCtr x="5573" y="43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円/楕円 4"/>
          <p:cNvSpPr/>
          <p:nvPr/>
        </p:nvSpPr>
        <p:spPr>
          <a:xfrm>
            <a:off x="148870" y="3055733"/>
            <a:ext cx="2016224" cy="1224136"/>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sz="2400" dirty="0" smtClean="0"/>
              <a:t>北極振動負</a:t>
            </a:r>
            <a:endParaRPr kumimoji="1" lang="ja-JP" altLang="en-US" sz="2400" dirty="0"/>
          </a:p>
        </p:txBody>
      </p:sp>
      <p:sp>
        <p:nvSpPr>
          <p:cNvPr id="9" name="円/楕円 8"/>
          <p:cNvSpPr/>
          <p:nvPr/>
        </p:nvSpPr>
        <p:spPr>
          <a:xfrm>
            <a:off x="5940152" y="3109341"/>
            <a:ext cx="2016224" cy="1224136"/>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2400" dirty="0" smtClean="0"/>
              <a:t>北極振動</a:t>
            </a:r>
            <a:endParaRPr kumimoji="1" lang="en-US" altLang="ja-JP" sz="2400" dirty="0" smtClean="0"/>
          </a:p>
          <a:p>
            <a:pPr algn="ctr"/>
            <a:r>
              <a:rPr lang="ja-JP" altLang="en-US" sz="2400" dirty="0"/>
              <a:t>正</a:t>
            </a:r>
            <a:endParaRPr kumimoji="1" lang="ja-JP" altLang="en-US" sz="2400" dirty="0"/>
          </a:p>
        </p:txBody>
      </p:sp>
      <p:pic>
        <p:nvPicPr>
          <p:cNvPr id="14" name="Picture 3"/>
          <p:cNvPicPr>
            <a:picLocks noChangeAspect="1" noChangeArrowheads="1"/>
          </p:cNvPicPr>
          <p:nvPr/>
        </p:nvPicPr>
        <p:blipFill>
          <a:blip r:embed="rId2" cstate="print"/>
          <a:srcRect t="24608" b="44229"/>
          <a:stretch>
            <a:fillRect/>
          </a:stretch>
        </p:blipFill>
        <p:spPr bwMode="auto">
          <a:xfrm>
            <a:off x="29087" y="4610253"/>
            <a:ext cx="9073008" cy="2275131"/>
          </a:xfrm>
          <a:prstGeom prst="rect">
            <a:avLst/>
          </a:prstGeom>
          <a:noFill/>
          <a:ln w="9525">
            <a:noFill/>
            <a:miter lim="800000"/>
            <a:headEnd/>
            <a:tailEnd/>
          </a:ln>
        </p:spPr>
      </p:pic>
      <p:sp>
        <p:nvSpPr>
          <p:cNvPr id="7" name="円/楕円 6"/>
          <p:cNvSpPr/>
          <p:nvPr/>
        </p:nvSpPr>
        <p:spPr>
          <a:xfrm>
            <a:off x="1198549" y="4970293"/>
            <a:ext cx="2520280" cy="1008112"/>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kumimoji="1" lang="en-US" altLang="ja-JP" sz="2400" dirty="0" smtClean="0"/>
              <a:t>2010</a:t>
            </a:r>
            <a:r>
              <a:rPr kumimoji="1" lang="ja-JP" altLang="en-US" sz="2400" dirty="0" smtClean="0"/>
              <a:t>年</a:t>
            </a:r>
            <a:endParaRPr kumimoji="1" lang="en-US" altLang="ja-JP" sz="2400" dirty="0" smtClean="0"/>
          </a:p>
          <a:p>
            <a:pPr algn="ctr"/>
            <a:r>
              <a:rPr kumimoji="1" lang="en-US" altLang="ja-JP" sz="2400" dirty="0" smtClean="0"/>
              <a:t>SST</a:t>
            </a:r>
            <a:endParaRPr kumimoji="1" lang="ja-JP" altLang="en-US" sz="2400" dirty="0"/>
          </a:p>
        </p:txBody>
      </p:sp>
      <p:sp>
        <p:nvSpPr>
          <p:cNvPr id="10" name="右矢印 9"/>
          <p:cNvSpPr/>
          <p:nvPr/>
        </p:nvSpPr>
        <p:spPr>
          <a:xfrm rot="16507577">
            <a:off x="3140673" y="4479507"/>
            <a:ext cx="618368" cy="48463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8" name="右矢印 7"/>
          <p:cNvSpPr/>
          <p:nvPr/>
        </p:nvSpPr>
        <p:spPr>
          <a:xfrm rot="3826549">
            <a:off x="1294932" y="4445312"/>
            <a:ext cx="618368" cy="48463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5" name="円/楕円 14"/>
          <p:cNvSpPr/>
          <p:nvPr/>
        </p:nvSpPr>
        <p:spPr>
          <a:xfrm>
            <a:off x="1184692" y="4970293"/>
            <a:ext cx="2520280" cy="1008112"/>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kumimoji="1" lang="ja-JP" altLang="en-US" sz="2400" dirty="0" smtClean="0"/>
              <a:t>高緯度域の</a:t>
            </a:r>
            <a:endParaRPr kumimoji="1" lang="en-US" altLang="ja-JP" sz="2400" dirty="0" smtClean="0"/>
          </a:p>
          <a:p>
            <a:pPr algn="ctr"/>
            <a:r>
              <a:rPr lang="ja-JP" altLang="en-US" sz="2400" dirty="0" smtClean="0"/>
              <a:t>高温</a:t>
            </a:r>
            <a:r>
              <a:rPr lang="en-US" altLang="ja-JP" sz="2400" dirty="0" smtClean="0"/>
              <a:t>SST</a:t>
            </a:r>
            <a:endParaRPr kumimoji="1" lang="ja-JP" altLang="en-US" sz="2400" dirty="0"/>
          </a:p>
        </p:txBody>
      </p:sp>
      <p:sp>
        <p:nvSpPr>
          <p:cNvPr id="16" name="右矢印 15"/>
          <p:cNvSpPr/>
          <p:nvPr/>
        </p:nvSpPr>
        <p:spPr>
          <a:xfrm>
            <a:off x="5179443" y="3515193"/>
            <a:ext cx="618368" cy="48463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7" name="円/楕円 16"/>
          <p:cNvSpPr/>
          <p:nvPr/>
        </p:nvSpPr>
        <p:spPr>
          <a:xfrm>
            <a:off x="2915816" y="3109341"/>
            <a:ext cx="2016224" cy="1224136"/>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2400" dirty="0" smtClean="0"/>
              <a:t>大西洋域の高気圧偏差</a:t>
            </a:r>
            <a:endParaRPr kumimoji="1" lang="ja-JP" altLang="en-US" sz="2400" dirty="0"/>
          </a:p>
        </p:txBody>
      </p:sp>
      <p:sp>
        <p:nvSpPr>
          <p:cNvPr id="4" name="タイトル 1"/>
          <p:cNvSpPr txBox="1">
            <a:spLocks/>
          </p:cNvSpPr>
          <p:nvPr/>
        </p:nvSpPr>
        <p:spPr>
          <a:xfrm>
            <a:off x="2164" y="-2262"/>
            <a:ext cx="9141836" cy="440834"/>
          </a:xfrm>
          <a:prstGeom prst="rect">
            <a:avLst/>
          </a:prstGeom>
          <a:noFill/>
          <a:ln w="38100">
            <a:no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t>まとめ</a:t>
            </a:r>
          </a:p>
        </p:txBody>
      </p:sp>
      <p:cxnSp>
        <p:nvCxnSpPr>
          <p:cNvPr id="6" name="直線コネクタ 5"/>
          <p:cNvCxnSpPr/>
          <p:nvPr/>
        </p:nvCxnSpPr>
        <p:spPr>
          <a:xfrm>
            <a:off x="77024" y="419904"/>
            <a:ext cx="8959472" cy="0"/>
          </a:xfrm>
          <a:prstGeom prst="line">
            <a:avLst/>
          </a:prstGeom>
          <a:ln w="381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12"/>
          <p:cNvSpPr>
            <a:spLocks noGrp="1"/>
          </p:cNvSpPr>
          <p:nvPr>
            <p:ph type="sldNum" sz="quarter" idx="12"/>
          </p:nvPr>
        </p:nvSpPr>
        <p:spPr/>
        <p:txBody>
          <a:bodyPr/>
          <a:lstStyle/>
          <a:p>
            <a:fld id="{EFB08A97-F233-4718-8760-F0954C99C72E}" type="slidenum">
              <a:rPr kumimoji="1" lang="ja-JP" altLang="en-US" smtClean="0"/>
              <a:t>15</a:t>
            </a:fld>
            <a:endParaRPr kumimoji="1" lang="ja-JP" altLang="en-US"/>
          </a:p>
        </p:txBody>
      </p:sp>
      <p:sp>
        <p:nvSpPr>
          <p:cNvPr id="2" name="テキスト ボックス 1"/>
          <p:cNvSpPr txBox="1"/>
          <p:nvPr/>
        </p:nvSpPr>
        <p:spPr>
          <a:xfrm>
            <a:off x="-55420" y="438572"/>
            <a:ext cx="9252519" cy="2554545"/>
          </a:xfrm>
          <a:prstGeom prst="rect">
            <a:avLst/>
          </a:prstGeom>
          <a:noFill/>
        </p:spPr>
        <p:txBody>
          <a:bodyPr wrap="square" rtlCol="0">
            <a:spAutoFit/>
          </a:bodyPr>
          <a:lstStyle/>
          <a:p>
            <a:pPr marL="285750" indent="-285750">
              <a:buFont typeface="Arial" pitchFamily="34" charset="0"/>
              <a:buChar char="•"/>
            </a:pPr>
            <a:r>
              <a:rPr lang="ja-JP" altLang="en-US" sz="2000" dirty="0" smtClean="0"/>
              <a:t>北大西洋の</a:t>
            </a:r>
            <a:r>
              <a:rPr lang="en-US" altLang="ja-JP" sz="2000" dirty="0" smtClean="0"/>
              <a:t>SST</a:t>
            </a:r>
            <a:r>
              <a:rPr lang="ja-JP" altLang="en-US" sz="2000" dirty="0" smtClean="0"/>
              <a:t>を</a:t>
            </a:r>
            <a:r>
              <a:rPr lang="en-US" altLang="ja-JP" sz="2000" dirty="0" smtClean="0"/>
              <a:t>2010</a:t>
            </a:r>
            <a:r>
              <a:rPr lang="ja-JP" altLang="en-US" sz="2000" dirty="0" smtClean="0"/>
              <a:t>年に変化させると、正の北極振動が</a:t>
            </a:r>
            <a:r>
              <a:rPr lang="ja-JP" altLang="en-US" sz="2000" dirty="0" smtClean="0"/>
              <a:t>持続。</a:t>
            </a:r>
            <a:endParaRPr lang="en-US" altLang="ja-JP" sz="2000" dirty="0" smtClean="0"/>
          </a:p>
          <a:p>
            <a:pPr marL="285750" indent="-285750">
              <a:buFont typeface="Arial" pitchFamily="34" charset="0"/>
              <a:buChar char="•"/>
            </a:pPr>
            <a:r>
              <a:rPr kumimoji="1" lang="ja-JP" altLang="en-US" sz="2000" dirty="0" smtClean="0"/>
              <a:t>北大西洋の高緯度の</a:t>
            </a:r>
            <a:r>
              <a:rPr kumimoji="1" lang="en-US" altLang="ja-JP" sz="2000" dirty="0" smtClean="0"/>
              <a:t>SST</a:t>
            </a:r>
            <a:r>
              <a:rPr kumimoji="1" lang="ja-JP" altLang="en-US" sz="2000" dirty="0" smtClean="0"/>
              <a:t>高温偏差によって高気圧が形成されて</a:t>
            </a:r>
            <a:r>
              <a:rPr kumimoji="1" lang="ja-JP" altLang="en-US" sz="2000" dirty="0" smtClean="0"/>
              <a:t>いる可能性がある。</a:t>
            </a:r>
            <a:endParaRPr kumimoji="1" lang="en-US" altLang="ja-JP" sz="2000" dirty="0" smtClean="0"/>
          </a:p>
          <a:p>
            <a:pPr marL="285750" indent="-285750">
              <a:buFont typeface="Arial" pitchFamily="34" charset="0"/>
              <a:buChar char="•"/>
            </a:pPr>
            <a:r>
              <a:rPr lang="ja-JP" altLang="en-US" sz="2000" dirty="0" smtClean="0"/>
              <a:t>その高気圧から波の伝播が</a:t>
            </a:r>
            <a:r>
              <a:rPr lang="ja-JP" altLang="en-US" sz="2000" dirty="0" smtClean="0"/>
              <a:t>生じた。</a:t>
            </a:r>
            <a:endParaRPr lang="en-US" altLang="ja-JP" sz="2000" dirty="0" smtClean="0"/>
          </a:p>
          <a:p>
            <a:pPr marL="285750" indent="-285750">
              <a:buFont typeface="Arial" pitchFamily="34" charset="0"/>
              <a:buChar char="•"/>
            </a:pPr>
            <a:r>
              <a:rPr lang="ja-JP" altLang="en-US" sz="2000" dirty="0"/>
              <a:t>負</a:t>
            </a:r>
            <a:r>
              <a:rPr lang="ja-JP" altLang="en-US" sz="2000" dirty="0" smtClean="0"/>
              <a:t>の</a:t>
            </a:r>
            <a:r>
              <a:rPr lang="ja-JP" altLang="en-US" sz="2000" dirty="0"/>
              <a:t>北極</a:t>
            </a:r>
            <a:r>
              <a:rPr lang="ja-JP" altLang="en-US" sz="2000" dirty="0" smtClean="0"/>
              <a:t>振動は同じ季節だけでなく、翌月、翌々月</a:t>
            </a:r>
            <a:r>
              <a:rPr lang="en-US" altLang="ja-JP" sz="2000" dirty="0" smtClean="0"/>
              <a:t>…</a:t>
            </a:r>
            <a:r>
              <a:rPr lang="ja-JP" altLang="en-US" sz="2000" dirty="0" smtClean="0"/>
              <a:t>の</a:t>
            </a:r>
            <a:r>
              <a:rPr lang="en-US" altLang="ja-JP" sz="2000" dirty="0" smtClean="0"/>
              <a:t>SST</a:t>
            </a:r>
            <a:r>
              <a:rPr lang="ja-JP" altLang="en-US" sz="2000" dirty="0" err="1" smtClean="0"/>
              <a:t>にも</a:t>
            </a:r>
            <a:r>
              <a:rPr lang="ja-JP" altLang="en-US" sz="2000" dirty="0" smtClean="0"/>
              <a:t>影響を</a:t>
            </a:r>
            <a:r>
              <a:rPr lang="ja-JP" altLang="en-US" sz="2000" dirty="0" smtClean="0"/>
              <a:t>与える</a:t>
            </a:r>
            <a:r>
              <a:rPr lang="ja-JP" altLang="en-US" sz="2000" dirty="0" smtClean="0"/>
              <a:t>。</a:t>
            </a:r>
            <a:endParaRPr lang="en-US" altLang="ja-JP" sz="2000" dirty="0" smtClean="0"/>
          </a:p>
          <a:p>
            <a:pPr marL="285750" indent="-285750">
              <a:buFont typeface="Arial" pitchFamily="34" charset="0"/>
              <a:buChar char="•"/>
            </a:pPr>
            <a:r>
              <a:rPr lang="ja-JP" altLang="en-US" sz="2000" dirty="0" smtClean="0"/>
              <a:t>負の北極振動は北大西洋の低緯度と高緯度の</a:t>
            </a:r>
            <a:r>
              <a:rPr lang="en-US" altLang="ja-JP" sz="2000" dirty="0" smtClean="0"/>
              <a:t>SST</a:t>
            </a:r>
            <a:r>
              <a:rPr lang="ja-JP" altLang="en-US" sz="2000" dirty="0" smtClean="0"/>
              <a:t>を高めるが、特に高緯度の</a:t>
            </a:r>
            <a:r>
              <a:rPr lang="en-US" altLang="ja-JP" sz="2000" dirty="0" smtClean="0"/>
              <a:t>SST</a:t>
            </a:r>
            <a:r>
              <a:rPr lang="ja-JP" altLang="en-US" sz="2000" dirty="0" smtClean="0"/>
              <a:t>を高める。</a:t>
            </a:r>
            <a:endParaRPr lang="en-US" altLang="ja-JP" sz="2000" dirty="0" smtClean="0"/>
          </a:p>
          <a:p>
            <a:pPr marL="285750" indent="-285750">
              <a:buFont typeface="Arial" pitchFamily="34" charset="0"/>
              <a:buChar char="•"/>
            </a:pPr>
            <a:r>
              <a:rPr kumimoji="1" lang="en-US" altLang="ja-JP" sz="2000" dirty="0"/>
              <a:t>2010</a:t>
            </a:r>
            <a:r>
              <a:rPr kumimoji="1" lang="ja-JP" altLang="en-US" sz="2000" dirty="0" smtClean="0"/>
              <a:t>年は特異的に北極振動が負で持続したので、夏にはっきり正の北極振動が現れたと考えられる。</a:t>
            </a:r>
            <a:endParaRPr kumimoji="1" lang="ja-JP" altLang="en-US" sz="2000" dirty="0"/>
          </a:p>
        </p:txBody>
      </p:sp>
      <p:sp>
        <p:nvSpPr>
          <p:cNvPr id="3" name="角丸四角形 2"/>
          <p:cNvSpPr/>
          <p:nvPr/>
        </p:nvSpPr>
        <p:spPr>
          <a:xfrm>
            <a:off x="5179443" y="4579967"/>
            <a:ext cx="3384376" cy="17282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11" name="テキスト ボックス 10"/>
          <p:cNvSpPr txBox="1"/>
          <p:nvPr/>
        </p:nvSpPr>
        <p:spPr>
          <a:xfrm>
            <a:off x="5179443" y="4721822"/>
            <a:ext cx="3399176" cy="1443481"/>
          </a:xfrm>
          <a:prstGeom prst="rect">
            <a:avLst/>
          </a:prstGeom>
          <a:noFill/>
          <a:ln w="38100">
            <a:noFill/>
          </a:ln>
        </p:spPr>
        <p:txBody>
          <a:bodyPr vert="horz" wrap="none" lIns="91440" tIns="45720" rIns="91440" bIns="45720" rtlCol="0" anchor="ctr">
            <a:normAutofit fontScale="97500"/>
          </a:bodyPr>
          <a:lstStyle/>
          <a:p>
            <a:pPr algn="ctr"/>
            <a:r>
              <a:rPr lang="ja-JP" altLang="en-US" sz="2000" b="1" dirty="0"/>
              <a:t>負の北極振動の持続 </a:t>
            </a:r>
            <a:r>
              <a:rPr lang="en-US" altLang="ja-JP" sz="2000" dirty="0"/>
              <a:t>or</a:t>
            </a:r>
          </a:p>
          <a:p>
            <a:pPr algn="ctr"/>
            <a:r>
              <a:rPr lang="ja-JP" altLang="en-US" sz="2000" b="1" dirty="0"/>
              <a:t> 強い負の北極振動</a:t>
            </a:r>
            <a:endParaRPr lang="en-US" altLang="ja-JP" sz="2000" b="1" dirty="0"/>
          </a:p>
          <a:p>
            <a:pPr algn="ctr"/>
            <a:r>
              <a:rPr lang="ja-JP" altLang="en-US" sz="2000" dirty="0"/>
              <a:t>に</a:t>
            </a:r>
            <a:r>
              <a:rPr lang="ja-JP" altLang="en-US" sz="2000" dirty="0" smtClean="0"/>
              <a:t>よって高緯度の北大西洋</a:t>
            </a:r>
            <a:endParaRPr lang="en-US" altLang="ja-JP" sz="2000" dirty="0"/>
          </a:p>
          <a:p>
            <a:pPr algn="ctr"/>
            <a:r>
              <a:rPr lang="en-US" altLang="ja-JP" sz="2000" dirty="0"/>
              <a:t>SST</a:t>
            </a:r>
            <a:r>
              <a:rPr lang="ja-JP" altLang="en-US" sz="2000" dirty="0"/>
              <a:t>が暖められること</a:t>
            </a:r>
            <a:r>
              <a:rPr lang="ja-JP" altLang="en-US" sz="2000" dirty="0" smtClean="0"/>
              <a:t>が重要</a:t>
            </a:r>
            <a:endParaRPr kumimoji="1" lang="ja-JP" altLang="en-US" sz="2000" dirty="0" smtClean="0"/>
          </a:p>
        </p:txBody>
      </p:sp>
    </p:spTree>
    <p:extLst>
      <p:ext uri="{BB962C8B-B14F-4D97-AF65-F5344CB8AC3E}">
        <p14:creationId xmlns:p14="http://schemas.microsoft.com/office/powerpoint/2010/main" val="1790615633"/>
      </p:ext>
    </p:extLst>
  </p:cSld>
  <p:clrMapOvr>
    <a:masterClrMapping/>
  </p:clrMapOvr>
  <mc:AlternateContent xmlns:mc="http://schemas.openxmlformats.org/markup-compatibility/2006" xmlns:p14="http://schemas.microsoft.com/office/powerpoint/2010/main">
    <mc:Choice Requires="p14">
      <p:transition spd="slow" p14:dur="125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1000"/>
                                        <p:tgtEl>
                                          <p:spTgt spid="2">
                                            <p:txEl>
                                              <p:pRg st="0" end="0"/>
                                            </p:txEl>
                                          </p:spTgt>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1500"/>
                            </p:stCondLst>
                            <p:childTnLst>
                              <p:par>
                                <p:cTn id="13" presetID="9" presetClass="entr" presetSubtype="0" fill="hold" grpId="0" nodeType="afterEffect">
                                  <p:stCondLst>
                                    <p:cond delay="25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1000"/>
                                        <p:tgtEl>
                                          <p:spTgt spid="2">
                                            <p:txEl>
                                              <p:pRg st="1" end="1"/>
                                            </p:txEl>
                                          </p:spTgt>
                                        </p:tgtEl>
                                      </p:cBhvr>
                                    </p:animEffect>
                                  </p:childTnLst>
                                </p:cTn>
                              </p:par>
                            </p:childTnLst>
                          </p:cTn>
                        </p:par>
                        <p:par>
                          <p:cTn id="21" fill="hold">
                            <p:stCondLst>
                              <p:cond delay="1000"/>
                            </p:stCondLst>
                            <p:childTnLst>
                              <p:par>
                                <p:cTn id="22" presetID="9"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childTnLst>
                          </p:cTn>
                        </p:par>
                        <p:par>
                          <p:cTn id="25" fill="hold">
                            <p:stCondLst>
                              <p:cond delay="1500"/>
                            </p:stCondLst>
                            <p:childTnLst>
                              <p:par>
                                <p:cTn id="26" presetID="22" presetClass="entr" presetSubtype="4"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par>
                          <p:cTn id="29" fill="hold">
                            <p:stCondLst>
                              <p:cond delay="2000"/>
                            </p:stCondLst>
                            <p:childTnLst>
                              <p:par>
                                <p:cTn id="30" presetID="9"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wipe(left)">
                                      <p:cBhvr>
                                        <p:cTn id="37" dur="1000"/>
                                        <p:tgtEl>
                                          <p:spTgt spid="2">
                                            <p:txEl>
                                              <p:pRg st="2" end="2"/>
                                            </p:txEl>
                                          </p:spTgt>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
                                            <p:txEl>
                                              <p:pRg st="3" end="3"/>
                                            </p:txEl>
                                          </p:spTgt>
                                        </p:tgtEl>
                                        <p:attrNameLst>
                                          <p:attrName>style.visibility</p:attrName>
                                        </p:attrNameLst>
                                      </p:cBhvr>
                                      <p:to>
                                        <p:strVal val="visible"/>
                                      </p:to>
                                    </p:set>
                                    <p:animEffect transition="in" filter="wipe(left)">
                                      <p:cBhvr>
                                        <p:cTn id="46" dur="1000"/>
                                        <p:tgtEl>
                                          <p:spTgt spid="2">
                                            <p:txEl>
                                              <p:pRg st="3" end="3"/>
                                            </p:txEl>
                                          </p:spTgt>
                                        </p:tgtEl>
                                      </p:cBhvr>
                                    </p:animEffect>
                                  </p:childTnLst>
                                </p:cTn>
                              </p:par>
                            </p:childTnLst>
                          </p:cTn>
                        </p:par>
                        <p:par>
                          <p:cTn id="47" fill="hold">
                            <p:stCondLst>
                              <p:cond delay="1000"/>
                            </p:stCondLst>
                            <p:childTnLst>
                              <p:par>
                                <p:cTn id="48" presetID="9" presetClass="entr" presetSubtype="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dissolve">
                                      <p:cBhvr>
                                        <p:cTn id="50" dur="500"/>
                                        <p:tgtEl>
                                          <p:spTgt spid="5"/>
                                        </p:tgtEl>
                                      </p:cBhvr>
                                    </p:animEffect>
                                  </p:childTnLst>
                                </p:cTn>
                              </p:par>
                            </p:childTnLst>
                          </p:cTn>
                        </p:par>
                        <p:par>
                          <p:cTn id="51" fill="hold">
                            <p:stCondLst>
                              <p:cond delay="1500"/>
                            </p:stCondLst>
                            <p:childTnLst>
                              <p:par>
                                <p:cTn id="52" presetID="22" presetClass="entr" presetSubtype="1" fill="hold" grpId="0"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up)">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
                                            <p:txEl>
                                              <p:pRg st="4" end="4"/>
                                            </p:txEl>
                                          </p:spTgt>
                                        </p:tgtEl>
                                        <p:attrNameLst>
                                          <p:attrName>style.visibility</p:attrName>
                                        </p:attrNameLst>
                                      </p:cBhvr>
                                      <p:to>
                                        <p:strVal val="visible"/>
                                      </p:to>
                                    </p:set>
                                    <p:animEffect transition="in" filter="wipe(left)">
                                      <p:cBhvr>
                                        <p:cTn id="59" dur="1000"/>
                                        <p:tgtEl>
                                          <p:spTgt spid="2">
                                            <p:txEl>
                                              <p:pRg st="4" end="4"/>
                                            </p:txEl>
                                          </p:spTgt>
                                        </p:tgtEl>
                                      </p:cBhvr>
                                    </p:animEffect>
                                  </p:childTnLst>
                                </p:cTn>
                              </p:par>
                            </p:childTnLst>
                          </p:cTn>
                        </p:par>
                        <p:par>
                          <p:cTn id="60" fill="hold">
                            <p:stCondLst>
                              <p:cond delay="1000"/>
                            </p:stCondLst>
                            <p:childTnLst>
                              <p:par>
                                <p:cTn id="61" presetID="32" presetClass="emph" presetSubtype="0" fill="hold" grpId="1" nodeType="afterEffect">
                                  <p:stCondLst>
                                    <p:cond delay="0"/>
                                  </p:stCondLst>
                                  <p:childTnLst>
                                    <p:animRot by="120000">
                                      <p:cBhvr>
                                        <p:cTn id="62" dur="100" fill="hold">
                                          <p:stCondLst>
                                            <p:cond delay="0"/>
                                          </p:stCondLst>
                                        </p:cTn>
                                        <p:tgtEl>
                                          <p:spTgt spid="15"/>
                                        </p:tgtEl>
                                        <p:attrNameLst>
                                          <p:attrName>r</p:attrName>
                                        </p:attrNameLst>
                                      </p:cBhvr>
                                    </p:animRot>
                                    <p:animRot by="-240000">
                                      <p:cBhvr>
                                        <p:cTn id="63" dur="200" fill="hold">
                                          <p:stCondLst>
                                            <p:cond delay="200"/>
                                          </p:stCondLst>
                                        </p:cTn>
                                        <p:tgtEl>
                                          <p:spTgt spid="15"/>
                                        </p:tgtEl>
                                        <p:attrNameLst>
                                          <p:attrName>r</p:attrName>
                                        </p:attrNameLst>
                                      </p:cBhvr>
                                    </p:animRot>
                                    <p:animRot by="240000">
                                      <p:cBhvr>
                                        <p:cTn id="64" dur="200" fill="hold">
                                          <p:stCondLst>
                                            <p:cond delay="400"/>
                                          </p:stCondLst>
                                        </p:cTn>
                                        <p:tgtEl>
                                          <p:spTgt spid="15"/>
                                        </p:tgtEl>
                                        <p:attrNameLst>
                                          <p:attrName>r</p:attrName>
                                        </p:attrNameLst>
                                      </p:cBhvr>
                                    </p:animRot>
                                    <p:animRot by="-240000">
                                      <p:cBhvr>
                                        <p:cTn id="65" dur="200" fill="hold">
                                          <p:stCondLst>
                                            <p:cond delay="600"/>
                                          </p:stCondLst>
                                        </p:cTn>
                                        <p:tgtEl>
                                          <p:spTgt spid="15"/>
                                        </p:tgtEl>
                                        <p:attrNameLst>
                                          <p:attrName>r</p:attrName>
                                        </p:attrNameLst>
                                      </p:cBhvr>
                                    </p:animRot>
                                    <p:animRot by="120000">
                                      <p:cBhvr>
                                        <p:cTn id="66" dur="200" fill="hold">
                                          <p:stCondLst>
                                            <p:cond delay="800"/>
                                          </p:stCondLst>
                                        </p:cTn>
                                        <p:tgtEl>
                                          <p:spTgt spid="15"/>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
                                            <p:txEl>
                                              <p:pRg st="5" end="5"/>
                                            </p:txEl>
                                          </p:spTgt>
                                        </p:tgtEl>
                                        <p:attrNameLst>
                                          <p:attrName>style.visibility</p:attrName>
                                        </p:attrNameLst>
                                      </p:cBhvr>
                                      <p:to>
                                        <p:strVal val="visible"/>
                                      </p:to>
                                    </p:set>
                                    <p:animEffect transition="in" filter="wipe(left)">
                                      <p:cBhvr>
                                        <p:cTn id="71" dur="1000"/>
                                        <p:tgtEl>
                                          <p:spTgt spid="2">
                                            <p:txEl>
                                              <p:pRg st="5" end="5"/>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anim calcmode="lin" valueType="num">
                                      <p:cBhvr>
                                        <p:cTn id="76" dur="500" fill="hold"/>
                                        <p:tgtEl>
                                          <p:spTgt spid="3"/>
                                        </p:tgtEl>
                                        <p:attrNameLst>
                                          <p:attrName>ppt_w</p:attrName>
                                        </p:attrNameLst>
                                      </p:cBhvr>
                                      <p:tavLst>
                                        <p:tav tm="0">
                                          <p:val>
                                            <p:fltVal val="0"/>
                                          </p:val>
                                        </p:tav>
                                        <p:tav tm="100000">
                                          <p:val>
                                            <p:strVal val="#ppt_w"/>
                                          </p:val>
                                        </p:tav>
                                      </p:tavLst>
                                    </p:anim>
                                    <p:anim calcmode="lin" valueType="num">
                                      <p:cBhvr>
                                        <p:cTn id="77" dur="500" fill="hold"/>
                                        <p:tgtEl>
                                          <p:spTgt spid="3"/>
                                        </p:tgtEl>
                                        <p:attrNameLst>
                                          <p:attrName>ppt_h</p:attrName>
                                        </p:attrNameLst>
                                      </p:cBhvr>
                                      <p:tavLst>
                                        <p:tav tm="0">
                                          <p:val>
                                            <p:fltVal val="0"/>
                                          </p:val>
                                        </p:tav>
                                        <p:tav tm="100000">
                                          <p:val>
                                            <p:strVal val="#ppt_h"/>
                                          </p:val>
                                        </p:tav>
                                      </p:tavLst>
                                    </p:anim>
                                    <p:animEffect transition="in" filter="fade">
                                      <p:cBhvr>
                                        <p:cTn id="78" dur="500"/>
                                        <p:tgtEl>
                                          <p:spTgt spid="3"/>
                                        </p:tgtEl>
                                      </p:cBhvr>
                                    </p:animEffect>
                                  </p:childTnLst>
                                </p:cTn>
                              </p:par>
                            </p:childTnLst>
                          </p:cTn>
                        </p:par>
                        <p:par>
                          <p:cTn id="79" fill="hold">
                            <p:stCondLst>
                              <p:cond delay="500"/>
                            </p:stCondLst>
                            <p:childTnLst>
                              <p:par>
                                <p:cTn id="80" presetID="41" presetClass="entr" presetSubtype="0" fill="hold" grpId="0" nodeType="afterEffect">
                                  <p:stCondLst>
                                    <p:cond delay="0"/>
                                  </p:stCondLst>
                                  <p:iterate type="lt">
                                    <p:tmPct val="10000"/>
                                  </p:iterate>
                                  <p:childTnLst>
                                    <p:set>
                                      <p:cBhvr>
                                        <p:cTn id="81" dur="1" fill="hold">
                                          <p:stCondLst>
                                            <p:cond delay="0"/>
                                          </p:stCondLst>
                                        </p:cTn>
                                        <p:tgtEl>
                                          <p:spTgt spid="11"/>
                                        </p:tgtEl>
                                        <p:attrNameLst>
                                          <p:attrName>style.visibility</p:attrName>
                                        </p:attrNameLst>
                                      </p:cBhvr>
                                      <p:to>
                                        <p:strVal val="visible"/>
                                      </p:to>
                                    </p:set>
                                    <p:anim calcmode="lin" valueType="num">
                                      <p:cBhvr>
                                        <p:cTn id="8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3" dur="500" fill="hold"/>
                                        <p:tgtEl>
                                          <p:spTgt spid="11"/>
                                        </p:tgtEl>
                                        <p:attrNameLst>
                                          <p:attrName>ppt_y</p:attrName>
                                        </p:attrNameLst>
                                      </p:cBhvr>
                                      <p:tavLst>
                                        <p:tav tm="0">
                                          <p:val>
                                            <p:strVal val="#ppt_y"/>
                                          </p:val>
                                        </p:tav>
                                        <p:tav tm="100000">
                                          <p:val>
                                            <p:strVal val="#ppt_y"/>
                                          </p:val>
                                        </p:tav>
                                      </p:tavLst>
                                    </p:anim>
                                    <p:anim calcmode="lin" valueType="num">
                                      <p:cBhvr>
                                        <p:cTn id="8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8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86"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7" grpId="0" animBg="1"/>
      <p:bldP spid="10" grpId="0" animBg="1"/>
      <p:bldP spid="8" grpId="0" animBg="1"/>
      <p:bldP spid="15" grpId="0" animBg="1"/>
      <p:bldP spid="15" grpId="1" animBg="1"/>
      <p:bldP spid="16" grpId="0" animBg="1"/>
      <p:bldP spid="17" grpId="0" animBg="1"/>
      <p:bldP spid="3"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2164" y="-2262"/>
            <a:ext cx="9141836" cy="440834"/>
          </a:xfrm>
          <a:prstGeom prst="rect">
            <a:avLst/>
          </a:prstGeom>
          <a:noFill/>
          <a:ln w="38100">
            <a:no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t>引用文献</a:t>
            </a:r>
          </a:p>
        </p:txBody>
      </p:sp>
      <p:cxnSp>
        <p:nvCxnSpPr>
          <p:cNvPr id="6" name="直線コネクタ 5"/>
          <p:cNvCxnSpPr/>
          <p:nvPr/>
        </p:nvCxnSpPr>
        <p:spPr>
          <a:xfrm>
            <a:off x="77024" y="419904"/>
            <a:ext cx="8959472" cy="0"/>
          </a:xfrm>
          <a:prstGeom prst="line">
            <a:avLst/>
          </a:prstGeom>
          <a:ln w="38100"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12"/>
          <p:cNvSpPr>
            <a:spLocks noGrp="1"/>
          </p:cNvSpPr>
          <p:nvPr>
            <p:ph type="sldNum" sz="quarter" idx="12"/>
          </p:nvPr>
        </p:nvSpPr>
        <p:spPr/>
        <p:txBody>
          <a:bodyPr/>
          <a:lstStyle/>
          <a:p>
            <a:fld id="{EFB08A97-F233-4718-8760-F0954C99C72E}" type="slidenum">
              <a:rPr kumimoji="1" lang="ja-JP" altLang="en-US" smtClean="0"/>
              <a:t>16</a:t>
            </a:fld>
            <a:endParaRPr kumimoji="1" lang="ja-JP" altLang="en-US"/>
          </a:p>
        </p:txBody>
      </p:sp>
      <p:sp>
        <p:nvSpPr>
          <p:cNvPr id="5" name="正方形/長方形 4"/>
          <p:cNvSpPr/>
          <p:nvPr/>
        </p:nvSpPr>
        <p:spPr>
          <a:xfrm>
            <a:off x="323528" y="732656"/>
            <a:ext cx="8496944" cy="3305520"/>
          </a:xfrm>
          <a:prstGeom prst="rect">
            <a:avLst/>
          </a:prstGeom>
        </p:spPr>
        <p:txBody>
          <a:bodyPr wrap="square">
            <a:spAutoFit/>
          </a:bodyPr>
          <a:lstStyle/>
          <a:p>
            <a:pPr marL="342900" lvl="0" indent="-342900">
              <a:spcBef>
                <a:spcPct val="20000"/>
              </a:spcBef>
              <a:buFont typeface="Arial" pitchFamily="34" charset="0"/>
              <a:buChar char="•"/>
            </a:pPr>
            <a:r>
              <a:rPr kumimoji="0" lang="en-US" altLang="ja-JP" kern="0" dirty="0" err="1">
                <a:solidFill>
                  <a:sysClr val="windowText" lastClr="000000"/>
                </a:solidFill>
                <a:latin typeface="Calibri" pitchFamily="34" charset="0"/>
                <a:ea typeface="ＭＳ Ｐゴシック" charset="-128"/>
              </a:rPr>
              <a:t>Ogi</a:t>
            </a:r>
            <a:r>
              <a:rPr kumimoji="0" lang="en-US" altLang="ja-JP" kern="0" dirty="0">
                <a:solidFill>
                  <a:sysClr val="windowText" lastClr="000000"/>
                </a:solidFill>
                <a:latin typeface="Calibri" pitchFamily="34" charset="0"/>
                <a:ea typeface="ＭＳ Ｐゴシック" charset="-128"/>
              </a:rPr>
              <a:t>, M., K. Yamazaki, and Y. Tachibana (2004), The summertime annular mode in the Northern Hemisphere and its linkage to the winter mode, </a:t>
            </a:r>
            <a:r>
              <a:rPr kumimoji="0" lang="en-US" altLang="ja-JP" i="1" kern="0" dirty="0">
                <a:solidFill>
                  <a:sysClr val="windowText" lastClr="000000"/>
                </a:solidFill>
                <a:latin typeface="Calibri" pitchFamily="34" charset="0"/>
                <a:ea typeface="ＭＳ Ｐゴシック" charset="-128"/>
              </a:rPr>
              <a:t>J. </a:t>
            </a:r>
            <a:r>
              <a:rPr kumimoji="0" lang="en-US" altLang="ja-JP" i="1" kern="0" dirty="0" err="1">
                <a:solidFill>
                  <a:sysClr val="windowText" lastClr="000000"/>
                </a:solidFill>
                <a:latin typeface="Calibri" pitchFamily="34" charset="0"/>
                <a:ea typeface="ＭＳ Ｐゴシック" charset="-128"/>
              </a:rPr>
              <a:t>Geophys</a:t>
            </a:r>
            <a:r>
              <a:rPr kumimoji="0" lang="en-US" altLang="ja-JP" i="1" kern="0" dirty="0">
                <a:solidFill>
                  <a:sysClr val="windowText" lastClr="000000"/>
                </a:solidFill>
                <a:latin typeface="Calibri" pitchFamily="34" charset="0"/>
                <a:ea typeface="ＭＳ Ｐゴシック" charset="-128"/>
              </a:rPr>
              <a:t>. Res</a:t>
            </a:r>
            <a:r>
              <a:rPr kumimoji="0" lang="en-US" altLang="ja-JP" kern="0" dirty="0">
                <a:solidFill>
                  <a:sysClr val="windowText" lastClr="000000"/>
                </a:solidFill>
                <a:latin typeface="Calibri" pitchFamily="34" charset="0"/>
                <a:ea typeface="ＭＳ Ｐゴシック" charset="-128"/>
              </a:rPr>
              <a:t>, </a:t>
            </a:r>
            <a:r>
              <a:rPr kumimoji="0" lang="en-US" altLang="ja-JP" b="1" kern="0" dirty="0">
                <a:solidFill>
                  <a:sysClr val="windowText" lastClr="000000"/>
                </a:solidFill>
                <a:latin typeface="Calibri" pitchFamily="34" charset="0"/>
                <a:ea typeface="ＭＳ Ｐゴシック" charset="-128"/>
              </a:rPr>
              <a:t>109</a:t>
            </a:r>
            <a:r>
              <a:rPr kumimoji="0" lang="en-US" altLang="ja-JP" kern="0" dirty="0">
                <a:solidFill>
                  <a:sysClr val="windowText" lastClr="000000"/>
                </a:solidFill>
                <a:latin typeface="Calibri" pitchFamily="34" charset="0"/>
                <a:ea typeface="ＭＳ Ｐゴシック" charset="-128"/>
              </a:rPr>
              <a:t>, D20114, doi:10.1029/2004JD004514.</a:t>
            </a:r>
          </a:p>
          <a:p>
            <a:pPr marL="342900" lvl="0" indent="-342900">
              <a:spcBef>
                <a:spcPct val="20000"/>
              </a:spcBef>
              <a:buFont typeface="Arial" pitchFamily="34" charset="0"/>
              <a:buChar char="•"/>
            </a:pPr>
            <a:r>
              <a:rPr kumimoji="0" lang="en-US" altLang="ja-JP" kern="0" dirty="0" err="1">
                <a:solidFill>
                  <a:sysClr val="windowText" lastClr="000000"/>
                </a:solidFill>
                <a:latin typeface="Calibri" pitchFamily="34" charset="0"/>
                <a:ea typeface="ＭＳ Ｐゴシック" charset="-128"/>
              </a:rPr>
              <a:t>Otomi</a:t>
            </a:r>
            <a:r>
              <a:rPr kumimoji="0" lang="en-US" altLang="ja-JP" kern="0" dirty="0">
                <a:solidFill>
                  <a:sysClr val="windowText" lastClr="000000"/>
                </a:solidFill>
                <a:latin typeface="Calibri" pitchFamily="34" charset="0"/>
                <a:ea typeface="ＭＳ Ｐゴシック" charset="-128"/>
              </a:rPr>
              <a:t>, Y., Y. Tachibana, and T. Nakamura (2012), A possible cause of the AO polarity reversal from winter to summer in 2010 and its relation to hemispheric extreme summer weather, </a:t>
            </a:r>
            <a:r>
              <a:rPr kumimoji="0" lang="en-US" altLang="ja-JP" i="1" kern="0" dirty="0">
                <a:solidFill>
                  <a:sysClr val="windowText" lastClr="000000"/>
                </a:solidFill>
                <a:latin typeface="Calibri" pitchFamily="34" charset="0"/>
                <a:ea typeface="ＭＳ Ｐゴシック" charset="-128"/>
              </a:rPr>
              <a:t>Climate Dynamics</a:t>
            </a:r>
            <a:r>
              <a:rPr kumimoji="0" lang="en-US" altLang="ja-JP" kern="0" dirty="0">
                <a:solidFill>
                  <a:sysClr val="windowText" lastClr="000000"/>
                </a:solidFill>
                <a:latin typeface="Calibri" pitchFamily="34" charset="0"/>
                <a:ea typeface="ＭＳ Ｐゴシック" charset="-128"/>
              </a:rPr>
              <a:t>, </a:t>
            </a:r>
            <a:r>
              <a:rPr kumimoji="0" lang="en-US" altLang="ja-JP" kern="0" dirty="0" smtClean="0">
                <a:solidFill>
                  <a:sysClr val="windowText" lastClr="000000"/>
                </a:solidFill>
                <a:latin typeface="Calibri" pitchFamily="34" charset="0"/>
                <a:ea typeface="ＭＳ Ｐゴシック" charset="-128"/>
              </a:rPr>
              <a:t>doi:10.1007/s00382-012-1386-0.</a:t>
            </a:r>
          </a:p>
          <a:p>
            <a:pPr marL="342900" indent="-342900">
              <a:spcBef>
                <a:spcPct val="20000"/>
              </a:spcBef>
              <a:buFont typeface="Arial" pitchFamily="34" charset="0"/>
              <a:buChar char="•"/>
            </a:pPr>
            <a:r>
              <a:rPr kumimoji="0" lang="en-US" altLang="ja-JP" kern="0" dirty="0">
                <a:solidFill>
                  <a:sysClr val="windowText" lastClr="000000"/>
                </a:solidFill>
                <a:latin typeface="Calibri" pitchFamily="34" charset="0"/>
                <a:ea typeface="ＭＳ Ｐゴシック" charset="-128"/>
              </a:rPr>
              <a:t>Wang, L. and W. Chen (2009), Downward Arctic Oscillation signal associated with moderate weak stratospheric polar vortex and the cold December 2009, </a:t>
            </a:r>
            <a:r>
              <a:rPr kumimoji="0" lang="en-US" altLang="ja-JP" i="1" kern="0" dirty="0">
                <a:solidFill>
                  <a:sysClr val="windowText" lastClr="000000"/>
                </a:solidFill>
                <a:latin typeface="Calibri" pitchFamily="34" charset="0"/>
                <a:ea typeface="ＭＳ Ｐゴシック" charset="-128"/>
              </a:rPr>
              <a:t>Geophysical Research Letters</a:t>
            </a:r>
            <a:r>
              <a:rPr kumimoji="0" lang="en-US" altLang="ja-JP" kern="0" dirty="0">
                <a:solidFill>
                  <a:sysClr val="windowText" lastClr="000000"/>
                </a:solidFill>
                <a:latin typeface="Calibri" pitchFamily="34" charset="0"/>
                <a:ea typeface="ＭＳ Ｐゴシック" charset="-128"/>
              </a:rPr>
              <a:t>, </a:t>
            </a:r>
            <a:r>
              <a:rPr kumimoji="0" lang="en-US" altLang="ja-JP" b="1" kern="0" dirty="0">
                <a:solidFill>
                  <a:sysClr val="windowText" lastClr="000000"/>
                </a:solidFill>
                <a:latin typeface="Calibri" pitchFamily="34" charset="0"/>
                <a:ea typeface="ＭＳ Ｐゴシック" charset="-128"/>
              </a:rPr>
              <a:t>37</a:t>
            </a:r>
            <a:r>
              <a:rPr kumimoji="0" lang="en-US" altLang="ja-JP" kern="0" dirty="0">
                <a:solidFill>
                  <a:sysClr val="windowText" lastClr="000000"/>
                </a:solidFill>
                <a:latin typeface="Calibri" pitchFamily="34" charset="0"/>
                <a:ea typeface="ＭＳ Ｐゴシック" charset="-128"/>
              </a:rPr>
              <a:t>, L09707, doi:10.1029/2010GL042659.</a:t>
            </a:r>
          </a:p>
          <a:p>
            <a:pPr marL="342900" indent="-342900">
              <a:spcBef>
                <a:spcPct val="20000"/>
              </a:spcBef>
              <a:buFont typeface="Arial" pitchFamily="34" charset="0"/>
              <a:buChar char="•"/>
            </a:pPr>
            <a:r>
              <a:rPr lang="en-US" altLang="ja-JP" dirty="0" err="1"/>
              <a:t>Matsueda</a:t>
            </a:r>
            <a:r>
              <a:rPr lang="en-US" altLang="ja-JP" dirty="0"/>
              <a:t> M. (2011), Predictability of Euro-Russian blocking in summer of 2010, </a:t>
            </a:r>
            <a:r>
              <a:rPr lang="en-US" altLang="ja-JP" i="1" dirty="0"/>
              <a:t>Geophysical Research Letters</a:t>
            </a:r>
            <a:r>
              <a:rPr lang="en-US" altLang="ja-JP" dirty="0"/>
              <a:t>, </a:t>
            </a:r>
            <a:r>
              <a:rPr lang="en-US" altLang="ja-JP" b="1" dirty="0"/>
              <a:t>38</a:t>
            </a:r>
            <a:r>
              <a:rPr lang="en-US" altLang="ja-JP" dirty="0"/>
              <a:t>, L06801, </a:t>
            </a:r>
            <a:r>
              <a:rPr lang="en-US" altLang="ja-JP" dirty="0" smtClean="0"/>
              <a:t>doi:10.1029/2010GL046557.</a:t>
            </a:r>
          </a:p>
        </p:txBody>
      </p:sp>
    </p:spTree>
    <p:extLst>
      <p:ext uri="{BB962C8B-B14F-4D97-AF65-F5344CB8AC3E}">
        <p14:creationId xmlns:p14="http://schemas.microsoft.com/office/powerpoint/2010/main" val="23684724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EFB08A97-F233-4718-8760-F0954C99C72E}" type="slidenum">
              <a:rPr lang="ja-JP" altLang="en-US" smtClean="0"/>
              <a:pPr/>
              <a:t>17</a:t>
            </a:fld>
            <a:endParaRPr lang="ja-JP" alt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772" t="50000" r="36320"/>
          <a:stretch/>
        </p:blipFill>
        <p:spPr bwMode="auto">
          <a:xfrm>
            <a:off x="6732240" y="1290651"/>
            <a:ext cx="2119357" cy="556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759" t="50000" r="73215"/>
          <a:stretch/>
        </p:blipFill>
        <p:spPr bwMode="auto">
          <a:xfrm>
            <a:off x="4997443" y="1288952"/>
            <a:ext cx="1734797" cy="556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6675" t="1490" r="36549" b="50000"/>
          <a:stretch/>
        </p:blipFill>
        <p:spPr bwMode="auto">
          <a:xfrm>
            <a:off x="2463036" y="1290650"/>
            <a:ext cx="2108964" cy="540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4914" t="1490" r="73711" b="50000"/>
          <a:stretch/>
        </p:blipFill>
        <p:spPr bwMode="auto">
          <a:xfrm>
            <a:off x="683568" y="1290651"/>
            <a:ext cx="1683522" cy="5403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タイトル 1"/>
          <p:cNvSpPr>
            <a:spLocks noGrp="1"/>
          </p:cNvSpPr>
          <p:nvPr>
            <p:ph type="title"/>
          </p:nvPr>
        </p:nvSpPr>
        <p:spPr>
          <a:xfrm>
            <a:off x="45720" y="4274"/>
            <a:ext cx="9052560" cy="1143000"/>
          </a:xfrm>
        </p:spPr>
        <p:txBody>
          <a:bodyPr>
            <a:normAutofit fontScale="90000"/>
          </a:bodyPr>
          <a:lstStyle/>
          <a:p>
            <a:r>
              <a:rPr lang="ja-JP" altLang="en-US" dirty="0"/>
              <a:t>北極</a:t>
            </a:r>
            <a:r>
              <a:rPr lang="ja-JP" altLang="en-US" dirty="0" smtClean="0"/>
              <a:t>振動と気温の相関・回帰図</a:t>
            </a:r>
            <a:r>
              <a:rPr lang="en-US" altLang="ja-JP" dirty="0" smtClean="0"/>
              <a:t>[1</a:t>
            </a:r>
            <a:r>
              <a:rPr lang="ja-JP" altLang="en-US" dirty="0" smtClean="0"/>
              <a:t>～</a:t>
            </a:r>
            <a:r>
              <a:rPr lang="en-US" altLang="ja-JP" dirty="0" smtClean="0"/>
              <a:t>6</a:t>
            </a:r>
            <a:r>
              <a:rPr lang="ja-JP" altLang="en-US" dirty="0" smtClean="0"/>
              <a:t>月</a:t>
            </a:r>
            <a:r>
              <a:rPr lang="en-US" altLang="ja-JP" dirty="0" smtClean="0"/>
              <a:t>]</a:t>
            </a:r>
            <a:endParaRPr kumimoji="1" lang="ja-JP" altLang="en-US" dirty="0"/>
          </a:p>
        </p:txBody>
      </p:sp>
    </p:spTree>
    <p:extLst>
      <p:ext uri="{BB962C8B-B14F-4D97-AF65-F5344CB8AC3E}">
        <p14:creationId xmlns:p14="http://schemas.microsoft.com/office/powerpoint/2010/main" val="1931529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EFB08A97-F233-4718-8760-F0954C99C72E}" type="slidenum">
              <a:rPr lang="ja-JP" altLang="en-US" smtClean="0"/>
              <a:pPr/>
              <a:t>18</a:t>
            </a:fld>
            <a:endParaRPr lang="ja-JP" alt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890" t="50000" r="36635"/>
          <a:stretch/>
        </p:blipFill>
        <p:spPr bwMode="auto">
          <a:xfrm>
            <a:off x="6804248" y="1288952"/>
            <a:ext cx="2085175" cy="556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099" t="50000" r="73743"/>
          <a:stretch/>
        </p:blipFill>
        <p:spPr bwMode="auto">
          <a:xfrm>
            <a:off x="5114317" y="1285455"/>
            <a:ext cx="1666431" cy="556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6825" r="36917" b="50000"/>
          <a:stretch/>
        </p:blipFill>
        <p:spPr bwMode="auto">
          <a:xfrm>
            <a:off x="2339752" y="1149176"/>
            <a:ext cx="2068083" cy="556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4928" r="73697" b="50000"/>
          <a:stretch/>
        </p:blipFill>
        <p:spPr bwMode="auto">
          <a:xfrm>
            <a:off x="525809" y="1128929"/>
            <a:ext cx="1683523" cy="556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タイトル 1"/>
          <p:cNvSpPr txBox="1">
            <a:spLocks/>
          </p:cNvSpPr>
          <p:nvPr/>
        </p:nvSpPr>
        <p:spPr>
          <a:xfrm>
            <a:off x="45720" y="4274"/>
            <a:ext cx="905256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t>北極振動と気温の相関・回帰図</a:t>
            </a:r>
            <a:r>
              <a:rPr lang="en-US" altLang="ja-JP" dirty="0" smtClean="0"/>
              <a:t>[7</a:t>
            </a:r>
            <a:r>
              <a:rPr lang="ja-JP" altLang="en-US" dirty="0" smtClean="0"/>
              <a:t>～</a:t>
            </a:r>
            <a:r>
              <a:rPr lang="en-US" altLang="ja-JP" dirty="0" smtClean="0"/>
              <a:t>12</a:t>
            </a:r>
            <a:r>
              <a:rPr lang="ja-JP" altLang="en-US" dirty="0" smtClean="0"/>
              <a:t>月</a:t>
            </a:r>
            <a:r>
              <a:rPr lang="en-US" altLang="ja-JP" dirty="0" smtClean="0"/>
              <a:t>]</a:t>
            </a:r>
            <a:endParaRPr lang="ja-JP" altLang="en-US" dirty="0"/>
          </a:p>
        </p:txBody>
      </p:sp>
    </p:spTree>
    <p:extLst>
      <p:ext uri="{BB962C8B-B14F-4D97-AF65-F5344CB8AC3E}">
        <p14:creationId xmlns:p14="http://schemas.microsoft.com/office/powerpoint/2010/main" val="1423606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EFB08A97-F233-4718-8760-F0954C99C72E}" type="slidenum">
              <a:rPr lang="ja-JP" altLang="en-US" smtClean="0"/>
              <a:pPr/>
              <a:t>19</a:t>
            </a:fld>
            <a:endParaRPr lang="ja-JP" altLang="en-US"/>
          </a:p>
        </p:txBody>
      </p:sp>
      <p:pic>
        <p:nvPicPr>
          <p:cNvPr id="1026" name="Picture 2" descr="http://tachichi.iiyudana.net/DATA%20HP/AOindex%20img/2013/02/SVNAM_04feb2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119" y="-1"/>
            <a:ext cx="5196169" cy="6850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840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745120" y="1350831"/>
            <a:ext cx="1135216" cy="487278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3062702" y="1351226"/>
            <a:ext cx="1146568" cy="4872781"/>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p:cNvSpPr txBox="1">
            <a:spLocks/>
          </p:cNvSpPr>
          <p:nvPr/>
        </p:nvSpPr>
        <p:spPr>
          <a:xfrm>
            <a:off x="2164" y="-2262"/>
            <a:ext cx="9141836" cy="440834"/>
          </a:xfrm>
          <a:prstGeom prst="rect">
            <a:avLst/>
          </a:prstGeom>
          <a:noFill/>
          <a:ln w="38100">
            <a:no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t>研究目的</a:t>
            </a:r>
            <a:endParaRPr lang="ja-JP" altLang="en-US" sz="2400" dirty="0"/>
          </a:p>
        </p:txBody>
      </p:sp>
      <p:cxnSp>
        <p:nvCxnSpPr>
          <p:cNvPr id="6" name="直線コネクタ 5"/>
          <p:cNvCxnSpPr/>
          <p:nvPr/>
        </p:nvCxnSpPr>
        <p:spPr>
          <a:xfrm>
            <a:off x="77024" y="419904"/>
            <a:ext cx="8959472"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12"/>
          <p:cNvSpPr>
            <a:spLocks noGrp="1"/>
          </p:cNvSpPr>
          <p:nvPr>
            <p:ph type="sldNum" sz="quarter" idx="12"/>
          </p:nvPr>
        </p:nvSpPr>
        <p:spPr/>
        <p:txBody>
          <a:bodyPr/>
          <a:lstStyle/>
          <a:p>
            <a:fld id="{EFB08A97-F233-4718-8760-F0954C99C72E}" type="slidenum">
              <a:rPr kumimoji="1" lang="ja-JP" altLang="en-US" smtClean="0"/>
              <a:t>2</a:t>
            </a:fld>
            <a:endParaRPr kumimoji="1" lang="ja-JP" altLang="en-US"/>
          </a:p>
        </p:txBody>
      </p:sp>
      <p:sp>
        <p:nvSpPr>
          <p:cNvPr id="14" name="角丸四角形 13"/>
          <p:cNvSpPr/>
          <p:nvPr/>
        </p:nvSpPr>
        <p:spPr>
          <a:xfrm>
            <a:off x="6444208" y="838600"/>
            <a:ext cx="2376264" cy="1080120"/>
          </a:xfrm>
          <a:prstGeom prst="roundRect">
            <a:avLst/>
          </a:prstGeom>
          <a:solidFill>
            <a:srgbClr val="0066CC"/>
          </a:solidFill>
          <a:ln w="38100">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en-US" altLang="ja-JP" dirty="0" smtClean="0"/>
              <a:t>2009</a:t>
            </a:r>
            <a:r>
              <a:rPr lang="ja-JP" altLang="en-US" dirty="0" smtClean="0"/>
              <a:t>年</a:t>
            </a:r>
            <a:r>
              <a:rPr lang="en-US" altLang="ja-JP" dirty="0" smtClean="0"/>
              <a:t>12</a:t>
            </a:r>
            <a:r>
              <a:rPr lang="ja-JP" altLang="en-US" dirty="0" smtClean="0"/>
              <a:t>月</a:t>
            </a:r>
            <a:endParaRPr lang="en-US" altLang="ja-JP" dirty="0" smtClean="0"/>
          </a:p>
          <a:p>
            <a:pPr algn="ctr"/>
            <a:r>
              <a:rPr kumimoji="1" lang="ja-JP" altLang="en-US" dirty="0"/>
              <a:t>北極</a:t>
            </a:r>
            <a:r>
              <a:rPr kumimoji="1" lang="ja-JP" altLang="en-US" dirty="0" smtClean="0"/>
              <a:t>振動が過去最高の負の値を示す</a:t>
            </a:r>
            <a:endParaRPr kumimoji="1" lang="ja-JP" altLang="en-US" dirty="0"/>
          </a:p>
        </p:txBody>
      </p:sp>
      <p:sp>
        <p:nvSpPr>
          <p:cNvPr id="15" name="角丸四角形 14"/>
          <p:cNvSpPr/>
          <p:nvPr/>
        </p:nvSpPr>
        <p:spPr>
          <a:xfrm>
            <a:off x="6444208" y="2348880"/>
            <a:ext cx="2376264" cy="1080120"/>
          </a:xfrm>
          <a:prstGeom prst="roundRect">
            <a:avLst/>
          </a:prstGeom>
          <a:solidFill>
            <a:srgbClr val="FF3300"/>
          </a:solidFill>
          <a:ln w="38100">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en-US" altLang="ja-JP" dirty="0" smtClean="0"/>
              <a:t>2010</a:t>
            </a:r>
            <a:r>
              <a:rPr kumimoji="1" lang="ja-JP" altLang="en-US" dirty="0" smtClean="0"/>
              <a:t>年</a:t>
            </a:r>
            <a:endParaRPr kumimoji="1" lang="en-US" altLang="ja-JP" dirty="0" smtClean="0"/>
          </a:p>
          <a:p>
            <a:pPr algn="ctr"/>
            <a:r>
              <a:rPr kumimoji="1" lang="ja-JP" altLang="en-US" dirty="0" smtClean="0"/>
              <a:t>ロシアやヨーロッパ、日本で記録的な猛暑</a:t>
            </a:r>
            <a:endParaRPr kumimoji="1" lang="ja-JP" altLang="en-US" dirty="0"/>
          </a:p>
        </p:txBody>
      </p:sp>
      <p:grpSp>
        <p:nvGrpSpPr>
          <p:cNvPr id="16" name="グループ化 15"/>
          <p:cNvGrpSpPr/>
          <p:nvPr/>
        </p:nvGrpSpPr>
        <p:grpSpPr>
          <a:xfrm>
            <a:off x="80300" y="1124744"/>
            <a:ext cx="4505981" cy="3744416"/>
            <a:chOff x="7215" y="3210584"/>
            <a:chExt cx="4505981" cy="3744416"/>
          </a:xfrm>
        </p:grpSpPr>
        <p:grpSp>
          <p:nvGrpSpPr>
            <p:cNvPr id="17" name="グループ化 16"/>
            <p:cNvGrpSpPr/>
            <p:nvPr/>
          </p:nvGrpSpPr>
          <p:grpSpPr>
            <a:xfrm>
              <a:off x="7215" y="3210584"/>
              <a:ext cx="4505981" cy="3744416"/>
              <a:chOff x="7215" y="3210584"/>
              <a:chExt cx="4505981" cy="3744416"/>
            </a:xfrm>
          </p:grpSpPr>
          <p:pic>
            <p:nvPicPr>
              <p:cNvPr id="19"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15" y="3212904"/>
                <a:ext cx="4205333" cy="3742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正方形/長方形 19"/>
              <p:cNvSpPr/>
              <p:nvPr/>
            </p:nvSpPr>
            <p:spPr>
              <a:xfrm>
                <a:off x="2836134" y="3210584"/>
                <a:ext cx="1677062" cy="25391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smtClean="0">
                    <a:ln>
                      <a:noFill/>
                    </a:ln>
                    <a:solidFill>
                      <a:sysClr val="windowText" lastClr="000000"/>
                    </a:solidFill>
                    <a:effectLst/>
                    <a:uLnTx/>
                    <a:uFillTx/>
                    <a:latin typeface="+mn-lt"/>
                  </a:rPr>
                  <a:t>[</a:t>
                </a:r>
                <a:r>
                  <a:rPr kumimoji="0" lang="en-US" altLang="ja-JP" sz="1050" b="0" i="0" u="none" strike="noStrike" kern="0" cap="none" spc="0" normalizeH="0" baseline="0" noProof="0" dirty="0" err="1" smtClean="0">
                    <a:ln>
                      <a:noFill/>
                    </a:ln>
                    <a:solidFill>
                      <a:sysClr val="windowText" lastClr="000000"/>
                    </a:solidFill>
                    <a:effectLst/>
                    <a:uLnTx/>
                    <a:uFillTx/>
                    <a:latin typeface="+mn-lt"/>
                  </a:rPr>
                  <a:t>Ogi</a:t>
                </a:r>
                <a:r>
                  <a:rPr kumimoji="0" lang="en-US" altLang="ja-JP" sz="1050" b="0" i="0" u="none" strike="noStrike" kern="0" cap="none" spc="0" normalizeH="0" baseline="0" noProof="0" dirty="0" smtClean="0">
                    <a:ln>
                      <a:noFill/>
                    </a:ln>
                    <a:solidFill>
                      <a:sysClr val="windowText" lastClr="000000"/>
                    </a:solidFill>
                    <a:effectLst/>
                    <a:uLnTx/>
                    <a:uFillTx/>
                    <a:latin typeface="+mn-lt"/>
                  </a:rPr>
                  <a:t> et al., 2004 ]</a:t>
                </a:r>
                <a:r>
                  <a:rPr kumimoji="0" lang="ja-JP" altLang="en-US" sz="1050" b="0" i="0" u="none" strike="noStrike" kern="0" cap="none" spc="0" normalizeH="0" baseline="0" noProof="0" dirty="0" smtClean="0">
                    <a:ln>
                      <a:noFill/>
                    </a:ln>
                    <a:solidFill>
                      <a:sysClr val="windowText" lastClr="000000"/>
                    </a:solidFill>
                    <a:effectLst/>
                    <a:uLnTx/>
                    <a:uFillTx/>
                    <a:latin typeface="+mn-lt"/>
                  </a:rPr>
                  <a:t>から計算</a:t>
                </a:r>
                <a:endParaRPr kumimoji="0" lang="ja-JP" altLang="en-US" sz="1050" b="0" i="0" u="none" strike="noStrike" kern="0" cap="none" spc="0" normalizeH="0" baseline="0" noProof="0" dirty="0">
                  <a:ln>
                    <a:noFill/>
                  </a:ln>
                  <a:solidFill>
                    <a:sysClr val="windowText" lastClr="000000"/>
                  </a:solidFill>
                  <a:effectLst/>
                  <a:uLnTx/>
                  <a:uFillTx/>
                  <a:latin typeface="+mn-lt"/>
                </a:endParaRPr>
              </a:p>
            </p:txBody>
          </p:sp>
        </p:grpSp>
        <p:sp>
          <p:nvSpPr>
            <p:cNvPr id="18" name="正方形/長方形 17"/>
            <p:cNvSpPr/>
            <p:nvPr/>
          </p:nvSpPr>
          <p:spPr>
            <a:xfrm>
              <a:off x="1941612" y="6807942"/>
              <a:ext cx="515725" cy="147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角丸四角形 20"/>
          <p:cNvSpPr/>
          <p:nvPr/>
        </p:nvSpPr>
        <p:spPr>
          <a:xfrm>
            <a:off x="4427984" y="1609937"/>
            <a:ext cx="2376264" cy="1080120"/>
          </a:xfrm>
          <a:prstGeom prst="roundRect">
            <a:avLst/>
          </a:prstGeom>
          <a:solidFill>
            <a:schemeClr val="accent4"/>
          </a:solidFill>
          <a:ln w="38100">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kumimoji="1" lang="ja-JP" altLang="en-US" dirty="0" smtClean="0"/>
              <a:t>北極振動の</a:t>
            </a:r>
            <a:endParaRPr kumimoji="1" lang="en-US" altLang="ja-JP" dirty="0" smtClean="0"/>
          </a:p>
          <a:p>
            <a:pPr algn="ctr"/>
            <a:r>
              <a:rPr kumimoji="1" lang="ja-JP" altLang="en-US" dirty="0" smtClean="0"/>
              <a:t>急激な反転</a:t>
            </a:r>
            <a:endParaRPr kumimoji="1" lang="ja-JP" altLang="en-US" dirty="0"/>
          </a:p>
        </p:txBody>
      </p:sp>
      <p:grpSp>
        <p:nvGrpSpPr>
          <p:cNvPr id="22" name="グループ化 21"/>
          <p:cNvGrpSpPr/>
          <p:nvPr/>
        </p:nvGrpSpPr>
        <p:grpSpPr>
          <a:xfrm>
            <a:off x="35496" y="4907169"/>
            <a:ext cx="4256723" cy="1411241"/>
            <a:chOff x="2222295" y="5405212"/>
            <a:chExt cx="4256723" cy="1411241"/>
          </a:xfrm>
        </p:grpSpPr>
        <p:pic>
          <p:nvPicPr>
            <p:cNvPr id="23"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2295" y="5405212"/>
              <a:ext cx="4256723" cy="1411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テキスト ボックス 23"/>
            <p:cNvSpPr txBox="1"/>
            <p:nvPr/>
          </p:nvSpPr>
          <p:spPr>
            <a:xfrm>
              <a:off x="4694104" y="6155779"/>
              <a:ext cx="1729961" cy="584775"/>
            </a:xfrm>
            <a:prstGeom prst="rect">
              <a:avLst/>
            </a:prstGeom>
            <a:noFill/>
          </p:spPr>
          <p:txBody>
            <a:bodyPr wrap="none" rtlCol="0">
              <a:spAutoFit/>
            </a:bodyPr>
            <a:lstStyle/>
            <a:p>
              <a:pPr algn="r"/>
              <a:r>
                <a:rPr kumimoji="1" lang="ja-JP" altLang="en-US" sz="1600" dirty="0" smtClean="0"/>
                <a:t>ユーラシア大陸の</a:t>
              </a:r>
              <a:endParaRPr kumimoji="1" lang="en-US" altLang="ja-JP" sz="1600" dirty="0" smtClean="0"/>
            </a:p>
            <a:p>
              <a:pPr algn="r"/>
              <a:r>
                <a:rPr kumimoji="1" lang="ja-JP" altLang="en-US" sz="1600" dirty="0" smtClean="0"/>
                <a:t>気温偏差</a:t>
              </a:r>
              <a:endParaRPr kumimoji="1" lang="ja-JP" altLang="en-US" sz="1600" dirty="0"/>
            </a:p>
          </p:txBody>
        </p:sp>
      </p:grpSp>
      <p:sp>
        <p:nvSpPr>
          <p:cNvPr id="25" name="正方形/長方形 24"/>
          <p:cNvSpPr/>
          <p:nvPr/>
        </p:nvSpPr>
        <p:spPr>
          <a:xfrm>
            <a:off x="4427984" y="3932889"/>
            <a:ext cx="4536504" cy="1066930"/>
          </a:xfrm>
          <a:prstGeom prst="rect">
            <a:avLst/>
          </a:prstGeom>
          <a:noFill/>
          <a:ln w="101600" cmpd="thickThin">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tx1"/>
                </a:solidFill>
              </a:rPr>
              <a:t>3</a:t>
            </a:r>
            <a:r>
              <a:rPr lang="ja-JP" altLang="en-US" dirty="0" err="1" smtClean="0">
                <a:solidFill>
                  <a:schemeClr val="tx1"/>
                </a:solidFill>
              </a:rPr>
              <a:t>つの</a:t>
            </a:r>
            <a:r>
              <a:rPr lang="ja-JP" altLang="en-US" dirty="0" smtClean="0">
                <a:solidFill>
                  <a:schemeClr val="tx1"/>
                </a:solidFill>
              </a:rPr>
              <a:t>現象の関係と</a:t>
            </a:r>
            <a:endParaRPr lang="en-US" altLang="ja-JP" dirty="0" smtClean="0">
              <a:solidFill>
                <a:schemeClr val="tx1"/>
              </a:solidFill>
            </a:endParaRPr>
          </a:p>
          <a:p>
            <a:pPr algn="ctr"/>
            <a:r>
              <a:rPr lang="ja-JP" altLang="en-US" dirty="0" smtClean="0">
                <a:solidFill>
                  <a:schemeClr val="tx1"/>
                </a:solidFill>
              </a:rPr>
              <a:t>反転のメカニズムがわかれば、</a:t>
            </a:r>
            <a:endParaRPr lang="en-US" altLang="ja-JP" dirty="0" smtClean="0">
              <a:solidFill>
                <a:schemeClr val="tx1"/>
              </a:solidFill>
            </a:endParaRPr>
          </a:p>
          <a:p>
            <a:pPr algn="ctr"/>
            <a:r>
              <a:rPr lang="ja-JP" altLang="en-US" dirty="0" smtClean="0">
                <a:solidFill>
                  <a:schemeClr val="tx1"/>
                </a:solidFill>
              </a:rPr>
              <a:t>早い段階で猛暑の予測ができるかもしれない</a:t>
            </a:r>
            <a:endParaRPr lang="ja-JP" altLang="en-US" dirty="0">
              <a:solidFill>
                <a:schemeClr val="tx1"/>
              </a:solidFill>
            </a:endParaRPr>
          </a:p>
        </p:txBody>
      </p:sp>
      <p:sp>
        <p:nvSpPr>
          <p:cNvPr id="26" name="正方形/長方形 25"/>
          <p:cNvSpPr>
            <a:spLocks noChangeAspect="1"/>
          </p:cNvSpPr>
          <p:nvPr/>
        </p:nvSpPr>
        <p:spPr>
          <a:xfrm>
            <a:off x="7236296" y="3405849"/>
            <a:ext cx="2088232" cy="27699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smtClean="0">
                <a:ln>
                  <a:noFill/>
                </a:ln>
                <a:solidFill>
                  <a:sysClr val="windowText" lastClr="000000"/>
                </a:solidFill>
                <a:effectLst/>
                <a:uLnTx/>
                <a:uFillTx/>
              </a:rPr>
              <a:t>[</a:t>
            </a:r>
            <a:r>
              <a:rPr kumimoji="0" lang="en-US" altLang="ja-JP" sz="1200" b="0" i="0" u="none" strike="noStrike" kern="0" cap="none" spc="0" normalizeH="0" baseline="0" noProof="0" dirty="0" err="1" smtClean="0">
                <a:ln>
                  <a:noFill/>
                </a:ln>
                <a:solidFill>
                  <a:sysClr val="windowText" lastClr="000000"/>
                </a:solidFill>
                <a:effectLst/>
                <a:uLnTx/>
                <a:uFillTx/>
              </a:rPr>
              <a:t>Matsueda</a:t>
            </a:r>
            <a:r>
              <a:rPr kumimoji="0" lang="en-US" altLang="ja-JP" sz="1200" b="0" i="0" u="none" strike="noStrike" kern="0" cap="none" spc="0" normalizeH="0" baseline="0" noProof="0" dirty="0" smtClean="0">
                <a:ln>
                  <a:noFill/>
                </a:ln>
                <a:solidFill>
                  <a:sysClr val="windowText" lastClr="000000"/>
                </a:solidFill>
                <a:effectLst/>
                <a:uLnTx/>
                <a:uFillTx/>
              </a:rPr>
              <a:t>,</a:t>
            </a:r>
            <a:r>
              <a:rPr kumimoji="0" lang="ja-JP" altLang="en-US" sz="1200" kern="0" dirty="0" smtClean="0">
                <a:solidFill>
                  <a:sysClr val="windowText" lastClr="000000"/>
                </a:solidFill>
              </a:rPr>
              <a:t> </a:t>
            </a:r>
            <a:r>
              <a:rPr kumimoji="0" lang="en-US" altLang="ja-JP" sz="1200" b="0" i="0" u="none" strike="noStrike" kern="0" cap="none" spc="0" normalizeH="0" baseline="0" noProof="0" dirty="0" smtClean="0">
                <a:ln>
                  <a:noFill/>
                </a:ln>
                <a:solidFill>
                  <a:sysClr val="windowText" lastClr="000000"/>
                </a:solidFill>
                <a:effectLst/>
                <a:uLnTx/>
                <a:uFillTx/>
              </a:rPr>
              <a:t>2011]</a:t>
            </a:r>
            <a:endParaRPr kumimoji="0" lang="ja-JP" altLang="en-US" sz="1200" b="0" i="0" u="none" strike="noStrike" kern="0" cap="none" spc="0" normalizeH="0" baseline="0" noProof="0" dirty="0">
              <a:ln>
                <a:noFill/>
              </a:ln>
              <a:solidFill>
                <a:sysClr val="windowText" lastClr="000000"/>
              </a:solidFill>
              <a:effectLst/>
              <a:uLnTx/>
              <a:uFillTx/>
            </a:endParaRPr>
          </a:p>
        </p:txBody>
      </p:sp>
      <p:sp>
        <p:nvSpPr>
          <p:cNvPr id="27" name="正方形/長方形 26"/>
          <p:cNvSpPr>
            <a:spLocks noChangeAspect="1"/>
          </p:cNvSpPr>
          <p:nvPr/>
        </p:nvSpPr>
        <p:spPr>
          <a:xfrm>
            <a:off x="7051010" y="1901628"/>
            <a:ext cx="2088232" cy="27699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smtClean="0">
                <a:ln>
                  <a:noFill/>
                </a:ln>
                <a:solidFill>
                  <a:sysClr val="windowText" lastClr="000000"/>
                </a:solidFill>
                <a:effectLst/>
                <a:uLnTx/>
                <a:uFillTx/>
              </a:rPr>
              <a:t>[Wang and Chen, 2010]</a:t>
            </a:r>
            <a:endParaRPr kumimoji="0" lang="ja-JP" altLang="en-US" sz="1200" b="0" i="0" u="none" strike="noStrike" kern="0" cap="none" spc="0" normalizeH="0" baseline="0" noProof="0" dirty="0">
              <a:ln>
                <a:noFill/>
              </a:ln>
              <a:solidFill>
                <a:sysClr val="windowText" lastClr="000000"/>
              </a:solidFill>
              <a:effectLst/>
              <a:uLnTx/>
              <a:uFillTx/>
            </a:endParaRPr>
          </a:p>
        </p:txBody>
      </p:sp>
      <p:sp>
        <p:nvSpPr>
          <p:cNvPr id="30" name="星 12 29"/>
          <p:cNvSpPr/>
          <p:nvPr/>
        </p:nvSpPr>
        <p:spPr>
          <a:xfrm>
            <a:off x="4109214" y="4836170"/>
            <a:ext cx="3127082" cy="1186128"/>
          </a:xfrm>
          <a:prstGeom prst="star12">
            <a:avLst/>
          </a:prstGeom>
          <a:ln w="38100">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en-US" altLang="ja-JP" dirty="0" smtClean="0">
                <a:solidFill>
                  <a:schemeClr val="tx1"/>
                </a:solidFill>
              </a:rPr>
              <a:t>2010</a:t>
            </a:r>
            <a:r>
              <a:rPr kumimoji="1" lang="ja-JP" altLang="en-US" dirty="0" smtClean="0">
                <a:solidFill>
                  <a:schemeClr val="tx1"/>
                </a:solidFill>
              </a:rPr>
              <a:t>年の</a:t>
            </a:r>
            <a:endParaRPr kumimoji="1" lang="en-US" altLang="ja-JP" dirty="0" smtClean="0">
              <a:solidFill>
                <a:schemeClr val="tx1"/>
              </a:solidFill>
            </a:endParaRPr>
          </a:p>
          <a:p>
            <a:pPr algn="ctr"/>
            <a:r>
              <a:rPr kumimoji="1" lang="ja-JP" altLang="en-US" dirty="0" smtClean="0">
                <a:solidFill>
                  <a:schemeClr val="tx1"/>
                </a:solidFill>
              </a:rPr>
              <a:t>反転メカニズム</a:t>
            </a:r>
            <a:endParaRPr kumimoji="1" lang="en-US" altLang="ja-JP" dirty="0" smtClean="0">
              <a:solidFill>
                <a:schemeClr val="tx1"/>
              </a:solidFill>
            </a:endParaRPr>
          </a:p>
          <a:p>
            <a:pPr algn="ctr"/>
            <a:r>
              <a:rPr kumimoji="1" lang="ja-JP" altLang="en-US" dirty="0" smtClean="0">
                <a:solidFill>
                  <a:schemeClr val="tx1"/>
                </a:solidFill>
              </a:rPr>
              <a:t>を解明</a:t>
            </a:r>
            <a:endParaRPr kumimoji="1" lang="ja-JP" altLang="en-US" dirty="0">
              <a:solidFill>
                <a:schemeClr val="tx1"/>
              </a:solidFill>
            </a:endParaRPr>
          </a:p>
        </p:txBody>
      </p:sp>
      <p:sp>
        <p:nvSpPr>
          <p:cNvPr id="31" name="星 12 30"/>
          <p:cNvSpPr/>
          <p:nvPr/>
        </p:nvSpPr>
        <p:spPr>
          <a:xfrm>
            <a:off x="6300192" y="5091312"/>
            <a:ext cx="2143833" cy="1042954"/>
          </a:xfrm>
          <a:prstGeom prst="star12">
            <a:avLst/>
          </a:prstGeom>
          <a:ln w="38100">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dirty="0" smtClean="0">
                <a:solidFill>
                  <a:schemeClr val="tx1"/>
                </a:solidFill>
              </a:rPr>
              <a:t>他の年</a:t>
            </a:r>
            <a:endParaRPr kumimoji="1" lang="en-US" altLang="ja-JP" dirty="0" smtClean="0">
              <a:solidFill>
                <a:schemeClr val="tx1"/>
              </a:solidFill>
            </a:endParaRPr>
          </a:p>
          <a:p>
            <a:pPr algn="ctr"/>
            <a:r>
              <a:rPr kumimoji="1" lang="ja-JP" altLang="en-US" dirty="0" err="1" smtClean="0">
                <a:solidFill>
                  <a:schemeClr val="tx1"/>
                </a:solidFill>
              </a:rPr>
              <a:t>への</a:t>
            </a:r>
            <a:r>
              <a:rPr kumimoji="1" lang="ja-JP" altLang="en-US" dirty="0" smtClean="0">
                <a:solidFill>
                  <a:schemeClr val="tx1"/>
                </a:solidFill>
              </a:rPr>
              <a:t>応用</a:t>
            </a:r>
            <a:endParaRPr kumimoji="1" lang="ja-JP" altLang="en-US" dirty="0">
              <a:solidFill>
                <a:schemeClr val="tx1"/>
              </a:solidFill>
            </a:endParaRPr>
          </a:p>
        </p:txBody>
      </p:sp>
      <p:sp>
        <p:nvSpPr>
          <p:cNvPr id="32" name="星 12 31"/>
          <p:cNvSpPr/>
          <p:nvPr/>
        </p:nvSpPr>
        <p:spPr>
          <a:xfrm>
            <a:off x="7297969" y="5890022"/>
            <a:ext cx="1800200" cy="667179"/>
          </a:xfrm>
          <a:prstGeom prst="star12">
            <a:avLst/>
          </a:prstGeom>
          <a:ln w="38100">
            <a:solidFill>
              <a:schemeClr val="bg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sz="1600" dirty="0" smtClean="0">
                <a:solidFill>
                  <a:schemeClr val="tx1"/>
                </a:solidFill>
              </a:rPr>
              <a:t>猛暑の予測</a:t>
            </a:r>
            <a:endParaRPr kumimoji="1" lang="ja-JP" altLang="en-US" sz="1600" dirty="0">
              <a:solidFill>
                <a:schemeClr val="tx1"/>
              </a:solidFill>
            </a:endParaRPr>
          </a:p>
        </p:txBody>
      </p:sp>
      <p:sp>
        <p:nvSpPr>
          <p:cNvPr id="2" name="動作設定ボタン : 情報 1">
            <a:hlinkClick r:id="rId4" action="ppaction://hlinksldjump" highlightClick="1"/>
          </p:cNvPr>
          <p:cNvSpPr>
            <a:spLocks noChangeAspect="1"/>
          </p:cNvSpPr>
          <p:nvPr/>
        </p:nvSpPr>
        <p:spPr>
          <a:xfrm>
            <a:off x="2794553" y="5498123"/>
            <a:ext cx="229332" cy="229332"/>
          </a:xfrm>
          <a:prstGeom prst="actionButtonInformati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動作設定ボタン : 情報 2">
            <a:hlinkClick r:id="rId5" action="ppaction://hlinksldjump" highlightClick="1"/>
          </p:cNvPr>
          <p:cNvSpPr>
            <a:spLocks noChangeAspect="1"/>
          </p:cNvSpPr>
          <p:nvPr/>
        </p:nvSpPr>
        <p:spPr>
          <a:xfrm>
            <a:off x="827584" y="2497210"/>
            <a:ext cx="385694" cy="385694"/>
          </a:xfrm>
          <a:prstGeom prst="actionButtonInformati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3428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par>
                                <p:cTn id="24" presetID="22" presetClass="entr" presetSubtype="8"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up)">
                                      <p:cBhvr>
                                        <p:cTn id="36" dur="500"/>
                                        <p:tgtEl>
                                          <p:spTgt spid="28"/>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up)">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checkerboard(across)">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p:cTn id="50" dur="500" fill="hold"/>
                                        <p:tgtEl>
                                          <p:spTgt spid="30"/>
                                        </p:tgtEl>
                                        <p:attrNameLst>
                                          <p:attrName>ppt_w</p:attrName>
                                        </p:attrNameLst>
                                      </p:cBhvr>
                                      <p:tavLst>
                                        <p:tav tm="0">
                                          <p:val>
                                            <p:fltVal val="0"/>
                                          </p:val>
                                        </p:tav>
                                        <p:tav tm="100000">
                                          <p:val>
                                            <p:strVal val="#ppt_w"/>
                                          </p:val>
                                        </p:tav>
                                      </p:tavLst>
                                    </p:anim>
                                    <p:anim calcmode="lin" valueType="num">
                                      <p:cBhvr>
                                        <p:cTn id="51" dur="500" fill="hold"/>
                                        <p:tgtEl>
                                          <p:spTgt spid="30"/>
                                        </p:tgtEl>
                                        <p:attrNameLst>
                                          <p:attrName>ppt_h</p:attrName>
                                        </p:attrNameLst>
                                      </p:cBhvr>
                                      <p:tavLst>
                                        <p:tav tm="0">
                                          <p:val>
                                            <p:fltVal val="0"/>
                                          </p:val>
                                        </p:tav>
                                        <p:tav tm="100000">
                                          <p:val>
                                            <p:strVal val="#ppt_h"/>
                                          </p:val>
                                        </p:tav>
                                      </p:tavLst>
                                    </p:anim>
                                    <p:animEffect transition="in" filter="fade">
                                      <p:cBhvr>
                                        <p:cTn id="52" dur="500"/>
                                        <p:tgtEl>
                                          <p:spTgt spid="30"/>
                                        </p:tgtEl>
                                      </p:cBhvr>
                                    </p:animEffect>
                                  </p:childTnLst>
                                </p:cTn>
                              </p:par>
                            </p:childTnLst>
                          </p:cTn>
                        </p:par>
                        <p:par>
                          <p:cTn id="53" fill="hold">
                            <p:stCondLst>
                              <p:cond delay="500"/>
                            </p:stCondLst>
                            <p:childTnLst>
                              <p:par>
                                <p:cTn id="54" presetID="53" presetClass="entr" presetSubtype="16" fill="hold" grpId="0" nodeType="afterEffect">
                                  <p:stCondLst>
                                    <p:cond delay="500"/>
                                  </p:stCondLst>
                                  <p:childTnLst>
                                    <p:set>
                                      <p:cBhvr>
                                        <p:cTn id="55" dur="1" fill="hold">
                                          <p:stCondLst>
                                            <p:cond delay="0"/>
                                          </p:stCondLst>
                                        </p:cTn>
                                        <p:tgtEl>
                                          <p:spTgt spid="31"/>
                                        </p:tgtEl>
                                        <p:attrNameLst>
                                          <p:attrName>style.visibility</p:attrName>
                                        </p:attrNameLst>
                                      </p:cBhvr>
                                      <p:to>
                                        <p:strVal val="visible"/>
                                      </p:to>
                                    </p:set>
                                    <p:anim calcmode="lin" valueType="num">
                                      <p:cBhvr>
                                        <p:cTn id="56" dur="500" fill="hold"/>
                                        <p:tgtEl>
                                          <p:spTgt spid="31"/>
                                        </p:tgtEl>
                                        <p:attrNameLst>
                                          <p:attrName>ppt_w</p:attrName>
                                        </p:attrNameLst>
                                      </p:cBhvr>
                                      <p:tavLst>
                                        <p:tav tm="0">
                                          <p:val>
                                            <p:fltVal val="0"/>
                                          </p:val>
                                        </p:tav>
                                        <p:tav tm="100000">
                                          <p:val>
                                            <p:strVal val="#ppt_w"/>
                                          </p:val>
                                        </p:tav>
                                      </p:tavLst>
                                    </p:anim>
                                    <p:anim calcmode="lin" valueType="num">
                                      <p:cBhvr>
                                        <p:cTn id="57" dur="500" fill="hold"/>
                                        <p:tgtEl>
                                          <p:spTgt spid="31"/>
                                        </p:tgtEl>
                                        <p:attrNameLst>
                                          <p:attrName>ppt_h</p:attrName>
                                        </p:attrNameLst>
                                      </p:cBhvr>
                                      <p:tavLst>
                                        <p:tav tm="0">
                                          <p:val>
                                            <p:fltVal val="0"/>
                                          </p:val>
                                        </p:tav>
                                        <p:tav tm="100000">
                                          <p:val>
                                            <p:strVal val="#ppt_h"/>
                                          </p:val>
                                        </p:tav>
                                      </p:tavLst>
                                    </p:anim>
                                    <p:animEffect transition="in" filter="fade">
                                      <p:cBhvr>
                                        <p:cTn id="58" dur="500"/>
                                        <p:tgtEl>
                                          <p:spTgt spid="31"/>
                                        </p:tgtEl>
                                      </p:cBhvr>
                                    </p:animEffect>
                                  </p:childTnLst>
                                </p:cTn>
                              </p:par>
                            </p:childTnLst>
                          </p:cTn>
                        </p:par>
                        <p:par>
                          <p:cTn id="59" fill="hold">
                            <p:stCondLst>
                              <p:cond delay="1500"/>
                            </p:stCondLst>
                            <p:childTnLst>
                              <p:par>
                                <p:cTn id="60" presetID="53" presetClass="entr" presetSubtype="16" fill="hold" grpId="0" nodeType="afterEffect">
                                  <p:stCondLst>
                                    <p:cond delay="500"/>
                                  </p:stCondLst>
                                  <p:childTnLst>
                                    <p:set>
                                      <p:cBhvr>
                                        <p:cTn id="61" dur="1" fill="hold">
                                          <p:stCondLst>
                                            <p:cond delay="0"/>
                                          </p:stCondLst>
                                        </p:cTn>
                                        <p:tgtEl>
                                          <p:spTgt spid="32"/>
                                        </p:tgtEl>
                                        <p:attrNameLst>
                                          <p:attrName>style.visibility</p:attrName>
                                        </p:attrNameLst>
                                      </p:cBhvr>
                                      <p:to>
                                        <p:strVal val="visible"/>
                                      </p:to>
                                    </p:set>
                                    <p:anim calcmode="lin" valueType="num">
                                      <p:cBhvr>
                                        <p:cTn id="62" dur="500" fill="hold"/>
                                        <p:tgtEl>
                                          <p:spTgt spid="32"/>
                                        </p:tgtEl>
                                        <p:attrNameLst>
                                          <p:attrName>ppt_w</p:attrName>
                                        </p:attrNameLst>
                                      </p:cBhvr>
                                      <p:tavLst>
                                        <p:tav tm="0">
                                          <p:val>
                                            <p:fltVal val="0"/>
                                          </p:val>
                                        </p:tav>
                                        <p:tav tm="100000">
                                          <p:val>
                                            <p:strVal val="#ppt_w"/>
                                          </p:val>
                                        </p:tav>
                                      </p:tavLst>
                                    </p:anim>
                                    <p:anim calcmode="lin" valueType="num">
                                      <p:cBhvr>
                                        <p:cTn id="63" dur="500" fill="hold"/>
                                        <p:tgtEl>
                                          <p:spTgt spid="32"/>
                                        </p:tgtEl>
                                        <p:attrNameLst>
                                          <p:attrName>ppt_h</p:attrName>
                                        </p:attrNameLst>
                                      </p:cBhvr>
                                      <p:tavLst>
                                        <p:tav tm="0">
                                          <p:val>
                                            <p:fltVal val="0"/>
                                          </p:val>
                                        </p:tav>
                                        <p:tav tm="100000">
                                          <p:val>
                                            <p:strVal val="#ppt_h"/>
                                          </p:val>
                                        </p:tav>
                                      </p:tavLst>
                                    </p:anim>
                                    <p:animEffect transition="in" filter="fade">
                                      <p:cBhvr>
                                        <p:cTn id="6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14" grpId="0" animBg="1"/>
      <p:bldP spid="15" grpId="0" animBg="1"/>
      <p:bldP spid="21" grpId="0" animBg="1"/>
      <p:bldP spid="25" grpId="0" animBg="1"/>
      <p:bldP spid="26" grpId="0"/>
      <p:bldP spid="27" grpId="0"/>
      <p:bldP spid="30" grpId="0" animBg="1"/>
      <p:bldP spid="31" grpId="0" animBg="1"/>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2">
            <a:lumMod val="25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FB08A97-F233-4718-8760-F0954C99C72E}" type="slidenum">
              <a:rPr lang="ja-JP" altLang="en-US" smtClean="0"/>
              <a:pPr/>
              <a:t>20</a:t>
            </a:fld>
            <a:endParaRPr lang="ja-JP" altLang="en-US"/>
          </a:p>
        </p:txBody>
      </p:sp>
    </p:spTree>
    <p:extLst>
      <p:ext uri="{BB962C8B-B14F-4D97-AF65-F5344CB8AC3E}">
        <p14:creationId xmlns:p14="http://schemas.microsoft.com/office/powerpoint/2010/main" val="1344854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3755" y="434762"/>
            <a:ext cx="2735238" cy="316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タイトル 1"/>
          <p:cNvSpPr txBox="1">
            <a:spLocks/>
          </p:cNvSpPr>
          <p:nvPr/>
        </p:nvSpPr>
        <p:spPr>
          <a:xfrm>
            <a:off x="2164" y="-2262"/>
            <a:ext cx="9141836" cy="440834"/>
          </a:xfrm>
          <a:prstGeom prst="rect">
            <a:avLst/>
          </a:prstGeom>
          <a:noFill/>
          <a:ln w="38100">
            <a:no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t>結果：</a:t>
            </a:r>
            <a:r>
              <a:rPr lang="en-US" altLang="ja-JP" sz="2400" dirty="0" smtClean="0"/>
              <a:t>2010</a:t>
            </a:r>
            <a:r>
              <a:rPr lang="ja-JP" altLang="en-US" sz="2400" dirty="0" smtClean="0"/>
              <a:t>年北大西洋</a:t>
            </a:r>
            <a:r>
              <a:rPr lang="en-US" altLang="ja-JP" sz="2400" dirty="0" smtClean="0"/>
              <a:t>SST</a:t>
            </a:r>
            <a:r>
              <a:rPr lang="ja-JP" altLang="en-US" sz="2400" dirty="0" smtClean="0"/>
              <a:t>ラン波活動度フラックス</a:t>
            </a:r>
            <a:endParaRPr lang="ja-JP" altLang="en-US" sz="2400" dirty="0"/>
          </a:p>
        </p:txBody>
      </p:sp>
      <p:cxnSp>
        <p:nvCxnSpPr>
          <p:cNvPr id="6" name="直線コネクタ 5"/>
          <p:cNvCxnSpPr/>
          <p:nvPr/>
        </p:nvCxnSpPr>
        <p:spPr>
          <a:xfrm>
            <a:off x="77024" y="419904"/>
            <a:ext cx="8959472"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12"/>
          <p:cNvSpPr>
            <a:spLocks noGrp="1"/>
          </p:cNvSpPr>
          <p:nvPr>
            <p:ph type="sldNum" sz="quarter" idx="12"/>
          </p:nvPr>
        </p:nvSpPr>
        <p:spPr/>
        <p:txBody>
          <a:bodyPr/>
          <a:lstStyle/>
          <a:p>
            <a:fld id="{EFB08A97-F233-4718-8760-F0954C99C72E}" type="slidenum">
              <a:rPr kumimoji="1" lang="ja-JP" altLang="en-US" smtClean="0"/>
              <a:t>21</a:t>
            </a:fld>
            <a:endParaRPr kumimoji="1" lang="ja-JP" altLang="en-US"/>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95" y="438572"/>
            <a:ext cx="2752381" cy="315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438572"/>
            <a:ext cx="2740953" cy="315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024" y="3429000"/>
            <a:ext cx="2758095" cy="314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43198" y="3428999"/>
            <a:ext cx="2740953" cy="314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円弧 17"/>
          <p:cNvSpPr/>
          <p:nvPr/>
        </p:nvSpPr>
        <p:spPr>
          <a:xfrm flipH="1">
            <a:off x="771995" y="1196752"/>
            <a:ext cx="1368152" cy="1296144"/>
          </a:xfrm>
          <a:prstGeom prst="arc">
            <a:avLst>
              <a:gd name="adj1" fmla="val 16152132"/>
              <a:gd name="adj2" fmla="val 9304698"/>
            </a:avLst>
          </a:prstGeom>
          <a:ln w="152400" cap="rnd">
            <a:gradFill>
              <a:gsLst>
                <a:gs pos="0">
                  <a:schemeClr val="accent3">
                    <a:lumMod val="50000"/>
                  </a:schemeClr>
                </a:gs>
                <a:gs pos="50000">
                  <a:schemeClr val="accent3">
                    <a:lumMod val="75000"/>
                  </a:schemeClr>
                </a:gs>
                <a:gs pos="100000">
                  <a:schemeClr val="accent3">
                    <a:lumMod val="60000"/>
                    <a:lumOff val="40000"/>
                  </a:schemeClr>
                </a:gs>
              </a:gsLst>
              <a:lin ang="5400000" scaled="0"/>
            </a:gradFill>
            <a:tailEnd type="triangle" w="med" len="sm"/>
          </a:ln>
        </p:spPr>
        <p:style>
          <a:lnRef idx="3">
            <a:schemeClr val="accent5"/>
          </a:lnRef>
          <a:fillRef idx="0">
            <a:schemeClr val="accent5"/>
          </a:fillRef>
          <a:effectRef idx="2">
            <a:schemeClr val="accent5"/>
          </a:effectRef>
          <a:fontRef idx="minor">
            <a:schemeClr val="tx1"/>
          </a:fontRef>
        </p:style>
        <p:txBody>
          <a:bodyPr rtlCol="0" anchor="ctr"/>
          <a:lstStyle/>
          <a:p>
            <a:pPr algn="ctr"/>
            <a:endParaRPr kumimoji="1" lang="ja-JP" altLang="en-US"/>
          </a:p>
        </p:txBody>
      </p:sp>
      <p:sp>
        <p:nvSpPr>
          <p:cNvPr id="30" name="円弧 29"/>
          <p:cNvSpPr/>
          <p:nvPr/>
        </p:nvSpPr>
        <p:spPr>
          <a:xfrm flipH="1">
            <a:off x="3491880" y="1367643"/>
            <a:ext cx="1368152" cy="1296144"/>
          </a:xfrm>
          <a:prstGeom prst="arc">
            <a:avLst>
              <a:gd name="adj1" fmla="val 16152132"/>
              <a:gd name="adj2" fmla="val 2298243"/>
            </a:avLst>
          </a:prstGeom>
          <a:ln w="152400" cap="rnd">
            <a:gradFill>
              <a:gsLst>
                <a:gs pos="0">
                  <a:schemeClr val="accent3">
                    <a:lumMod val="50000"/>
                  </a:schemeClr>
                </a:gs>
                <a:gs pos="50000">
                  <a:schemeClr val="accent3">
                    <a:lumMod val="75000"/>
                  </a:schemeClr>
                </a:gs>
                <a:gs pos="100000">
                  <a:schemeClr val="accent3">
                    <a:lumMod val="60000"/>
                    <a:lumOff val="40000"/>
                  </a:schemeClr>
                </a:gs>
              </a:gsLst>
              <a:lin ang="5400000" scaled="0"/>
            </a:gradFill>
            <a:tailEnd type="triangle" w="med" len="sm"/>
          </a:ln>
        </p:spPr>
        <p:style>
          <a:lnRef idx="3">
            <a:schemeClr val="accent5"/>
          </a:lnRef>
          <a:fillRef idx="0">
            <a:schemeClr val="accent5"/>
          </a:fillRef>
          <a:effectRef idx="2">
            <a:schemeClr val="accent5"/>
          </a:effectRef>
          <a:fontRef idx="minor">
            <a:schemeClr val="tx1"/>
          </a:fontRef>
        </p:style>
        <p:txBody>
          <a:bodyPr rtlCol="0" anchor="ctr"/>
          <a:lstStyle/>
          <a:p>
            <a:pPr algn="ctr"/>
            <a:endParaRPr kumimoji="1" lang="ja-JP" altLang="en-US"/>
          </a:p>
        </p:txBody>
      </p:sp>
      <p:sp>
        <p:nvSpPr>
          <p:cNvPr id="31" name="円弧 30"/>
          <p:cNvSpPr/>
          <p:nvPr/>
        </p:nvSpPr>
        <p:spPr>
          <a:xfrm flipH="1">
            <a:off x="6588224" y="1342201"/>
            <a:ext cx="1368152" cy="1296144"/>
          </a:xfrm>
          <a:prstGeom prst="arc">
            <a:avLst>
              <a:gd name="adj1" fmla="val 11494433"/>
              <a:gd name="adj2" fmla="val 17048246"/>
            </a:avLst>
          </a:prstGeom>
          <a:ln w="152400" cap="rnd">
            <a:gradFill>
              <a:gsLst>
                <a:gs pos="0">
                  <a:schemeClr val="accent3">
                    <a:lumMod val="50000"/>
                  </a:schemeClr>
                </a:gs>
                <a:gs pos="50000">
                  <a:schemeClr val="accent3">
                    <a:lumMod val="75000"/>
                  </a:schemeClr>
                </a:gs>
                <a:gs pos="100000">
                  <a:schemeClr val="accent3">
                    <a:lumMod val="60000"/>
                    <a:lumOff val="40000"/>
                  </a:schemeClr>
                </a:gs>
              </a:gsLst>
              <a:lin ang="5400000" scaled="0"/>
            </a:gradFill>
            <a:tailEnd type="triangle" w="med" len="sm"/>
          </a:ln>
        </p:spPr>
        <p:style>
          <a:lnRef idx="3">
            <a:schemeClr val="accent5"/>
          </a:lnRef>
          <a:fillRef idx="0">
            <a:schemeClr val="accent5"/>
          </a:fillRef>
          <a:effectRef idx="2">
            <a:schemeClr val="accent5"/>
          </a:effectRef>
          <a:fontRef idx="minor">
            <a:schemeClr val="tx1"/>
          </a:fontRef>
        </p:style>
        <p:txBody>
          <a:bodyPr rtlCol="0" anchor="ctr"/>
          <a:lstStyle/>
          <a:p>
            <a:pPr algn="ctr"/>
            <a:endParaRPr kumimoji="1" lang="ja-JP" altLang="en-US"/>
          </a:p>
        </p:txBody>
      </p:sp>
      <p:sp>
        <p:nvSpPr>
          <p:cNvPr id="32" name="円弧 31"/>
          <p:cNvSpPr/>
          <p:nvPr/>
        </p:nvSpPr>
        <p:spPr>
          <a:xfrm flipH="1">
            <a:off x="3733382" y="4324545"/>
            <a:ext cx="1368152" cy="1296144"/>
          </a:xfrm>
          <a:prstGeom prst="arc">
            <a:avLst>
              <a:gd name="adj1" fmla="val 10895258"/>
              <a:gd name="adj2" fmla="val 16176712"/>
            </a:avLst>
          </a:prstGeom>
          <a:ln w="152400" cap="rnd">
            <a:gradFill>
              <a:gsLst>
                <a:gs pos="0">
                  <a:schemeClr val="accent3">
                    <a:lumMod val="50000"/>
                  </a:schemeClr>
                </a:gs>
                <a:gs pos="50000">
                  <a:schemeClr val="accent3">
                    <a:lumMod val="75000"/>
                  </a:schemeClr>
                </a:gs>
                <a:gs pos="100000">
                  <a:schemeClr val="accent3">
                    <a:lumMod val="60000"/>
                    <a:lumOff val="40000"/>
                  </a:schemeClr>
                </a:gs>
              </a:gsLst>
              <a:lin ang="5400000" scaled="0"/>
            </a:gradFill>
            <a:tailEnd type="triangle" w="med" len="sm"/>
          </a:ln>
        </p:spPr>
        <p:style>
          <a:lnRef idx="3">
            <a:schemeClr val="accent5"/>
          </a:lnRef>
          <a:fillRef idx="0">
            <a:schemeClr val="accent5"/>
          </a:fillRef>
          <a:effectRef idx="2">
            <a:schemeClr val="accent5"/>
          </a:effectRef>
          <a:fontRef idx="minor">
            <a:schemeClr val="tx1"/>
          </a:fontRef>
        </p:style>
        <p:txBody>
          <a:bodyPr rtlCol="0" anchor="ctr"/>
          <a:lstStyle/>
          <a:p>
            <a:pPr algn="ctr"/>
            <a:endParaRPr kumimoji="1" lang="ja-JP" altLang="en-US"/>
          </a:p>
        </p:txBody>
      </p:sp>
      <p:sp>
        <p:nvSpPr>
          <p:cNvPr id="34" name="円弧 33"/>
          <p:cNvSpPr/>
          <p:nvPr/>
        </p:nvSpPr>
        <p:spPr>
          <a:xfrm rot="21345421">
            <a:off x="2639563" y="4407846"/>
            <a:ext cx="1360433" cy="2614941"/>
          </a:xfrm>
          <a:prstGeom prst="arc">
            <a:avLst>
              <a:gd name="adj1" fmla="val 19638284"/>
              <a:gd name="adj2" fmla="val 1352190"/>
            </a:avLst>
          </a:prstGeom>
          <a:ln w="152400" cap="rnd">
            <a:gradFill>
              <a:gsLst>
                <a:gs pos="0">
                  <a:schemeClr val="accent3">
                    <a:lumMod val="50000"/>
                  </a:schemeClr>
                </a:gs>
                <a:gs pos="50000">
                  <a:schemeClr val="accent3">
                    <a:lumMod val="75000"/>
                  </a:schemeClr>
                </a:gs>
                <a:gs pos="100000">
                  <a:schemeClr val="accent3">
                    <a:lumMod val="60000"/>
                    <a:lumOff val="40000"/>
                  </a:schemeClr>
                </a:gs>
              </a:gsLst>
              <a:lin ang="5400000" scaled="0"/>
            </a:gradFill>
            <a:tailEnd type="triangle" w="med" len="sm"/>
          </a:ln>
        </p:spPr>
        <p:style>
          <a:lnRef idx="3">
            <a:schemeClr val="accent5"/>
          </a:lnRef>
          <a:fillRef idx="0">
            <a:schemeClr val="accent5"/>
          </a:fillRef>
          <a:effectRef idx="2">
            <a:schemeClr val="accent5"/>
          </a:effectRef>
          <a:fontRef idx="minor">
            <a:schemeClr val="tx1"/>
          </a:fontRef>
        </p:style>
        <p:txBody>
          <a:bodyPr rtlCol="0" anchor="ctr"/>
          <a:lstStyle/>
          <a:p>
            <a:pPr algn="ctr"/>
            <a:endParaRPr kumimoji="1" lang="ja-JP" altLang="en-US"/>
          </a:p>
        </p:txBody>
      </p:sp>
      <p:sp>
        <p:nvSpPr>
          <p:cNvPr id="33" name="円弧 32"/>
          <p:cNvSpPr/>
          <p:nvPr/>
        </p:nvSpPr>
        <p:spPr>
          <a:xfrm flipH="1">
            <a:off x="3733382" y="4056509"/>
            <a:ext cx="1368152" cy="1296144"/>
          </a:xfrm>
          <a:prstGeom prst="arc">
            <a:avLst>
              <a:gd name="adj1" fmla="val 838916"/>
              <a:gd name="adj2" fmla="val 3432803"/>
            </a:avLst>
          </a:prstGeom>
          <a:ln w="152400" cap="rnd">
            <a:gradFill>
              <a:gsLst>
                <a:gs pos="0">
                  <a:schemeClr val="accent3">
                    <a:lumMod val="50000"/>
                  </a:schemeClr>
                </a:gs>
                <a:gs pos="50000">
                  <a:schemeClr val="accent3">
                    <a:lumMod val="75000"/>
                  </a:schemeClr>
                </a:gs>
                <a:gs pos="100000">
                  <a:schemeClr val="accent3">
                    <a:lumMod val="60000"/>
                    <a:lumOff val="40000"/>
                  </a:schemeClr>
                </a:gs>
              </a:gsLst>
              <a:lin ang="5400000" scaled="0"/>
            </a:gradFill>
            <a:tailEnd type="triangle" w="med" len="sm"/>
          </a:ln>
        </p:spPr>
        <p:style>
          <a:lnRef idx="3">
            <a:schemeClr val="accent5"/>
          </a:lnRef>
          <a:fillRef idx="0">
            <a:schemeClr val="accent5"/>
          </a:fillRef>
          <a:effectRef idx="2">
            <a:schemeClr val="accent5"/>
          </a:effectRef>
          <a:fontRef idx="minor">
            <a:schemeClr val="tx1"/>
          </a:fontRef>
        </p:style>
        <p:txBody>
          <a:bodyPr rtlCol="0" anchor="ctr"/>
          <a:lstStyle/>
          <a:p>
            <a:pPr algn="ctr"/>
            <a:endParaRPr kumimoji="1" lang="ja-JP" altLang="en-US"/>
          </a:p>
        </p:txBody>
      </p:sp>
      <p:sp>
        <p:nvSpPr>
          <p:cNvPr id="35" name="円弧 34"/>
          <p:cNvSpPr/>
          <p:nvPr/>
        </p:nvSpPr>
        <p:spPr>
          <a:xfrm flipH="1">
            <a:off x="3517358" y="3904765"/>
            <a:ext cx="1584176" cy="214599"/>
          </a:xfrm>
          <a:prstGeom prst="arc">
            <a:avLst>
              <a:gd name="adj1" fmla="val 10895258"/>
              <a:gd name="adj2" fmla="val 16176712"/>
            </a:avLst>
          </a:prstGeom>
          <a:ln w="152400" cap="rnd">
            <a:gradFill>
              <a:gsLst>
                <a:gs pos="0">
                  <a:schemeClr val="accent3">
                    <a:lumMod val="50000"/>
                  </a:schemeClr>
                </a:gs>
                <a:gs pos="50000">
                  <a:schemeClr val="accent3">
                    <a:lumMod val="75000"/>
                  </a:schemeClr>
                </a:gs>
                <a:gs pos="100000">
                  <a:schemeClr val="accent3">
                    <a:lumMod val="60000"/>
                    <a:lumOff val="40000"/>
                  </a:schemeClr>
                </a:gs>
              </a:gsLst>
              <a:lin ang="5400000" scaled="0"/>
            </a:gradFill>
            <a:tailEnd type="triangle" w="med" len="sm"/>
          </a:ln>
        </p:spPr>
        <p:style>
          <a:lnRef idx="3">
            <a:schemeClr val="accent5"/>
          </a:lnRef>
          <a:fillRef idx="0">
            <a:schemeClr val="accent5"/>
          </a:fillRef>
          <a:effectRef idx="2">
            <a:schemeClr val="accent5"/>
          </a:effectRef>
          <a:fontRef idx="minor">
            <a:schemeClr val="tx1"/>
          </a:fontRef>
        </p:style>
        <p:txBody>
          <a:bodyPr rtlCol="0" anchor="ctr"/>
          <a:lstStyle/>
          <a:p>
            <a:pPr algn="ctr"/>
            <a:endParaRPr kumimoji="1" lang="ja-JP" altLang="en-US"/>
          </a:p>
        </p:txBody>
      </p:sp>
      <p:sp>
        <p:nvSpPr>
          <p:cNvPr id="36" name="円弧 35"/>
          <p:cNvSpPr/>
          <p:nvPr/>
        </p:nvSpPr>
        <p:spPr>
          <a:xfrm rot="17191246" flipH="1">
            <a:off x="5668834" y="1928668"/>
            <a:ext cx="1018742" cy="344659"/>
          </a:xfrm>
          <a:prstGeom prst="arc">
            <a:avLst>
              <a:gd name="adj1" fmla="val 11279343"/>
              <a:gd name="adj2" fmla="val 17374272"/>
            </a:avLst>
          </a:prstGeom>
          <a:ln w="152400" cap="rnd">
            <a:gradFill>
              <a:gsLst>
                <a:gs pos="0">
                  <a:schemeClr val="accent3">
                    <a:lumMod val="50000"/>
                  </a:schemeClr>
                </a:gs>
                <a:gs pos="50000">
                  <a:schemeClr val="accent3">
                    <a:lumMod val="75000"/>
                  </a:schemeClr>
                </a:gs>
                <a:gs pos="100000">
                  <a:schemeClr val="accent3">
                    <a:lumMod val="60000"/>
                    <a:lumOff val="40000"/>
                  </a:schemeClr>
                </a:gs>
              </a:gsLst>
              <a:lin ang="5400000" scaled="0"/>
            </a:gradFill>
            <a:tailEnd type="triangle" w="med" len="sm"/>
          </a:ln>
        </p:spPr>
        <p:style>
          <a:lnRef idx="3">
            <a:schemeClr val="accent5"/>
          </a:lnRef>
          <a:fillRef idx="0">
            <a:schemeClr val="accent5"/>
          </a:fillRef>
          <a:effectRef idx="2">
            <a:schemeClr val="accent5"/>
          </a:effectRef>
          <a:fontRef idx="minor">
            <a:schemeClr val="tx1"/>
          </a:fontRef>
        </p:style>
        <p:txBody>
          <a:bodyPr rtlCol="0" anchor="ctr"/>
          <a:lstStyle/>
          <a:p>
            <a:pPr algn="ctr"/>
            <a:endParaRPr kumimoji="1" lang="ja-JP" altLang="en-US"/>
          </a:p>
        </p:txBody>
      </p:sp>
      <p:sp>
        <p:nvSpPr>
          <p:cNvPr id="38" name="円弧 37"/>
          <p:cNvSpPr/>
          <p:nvPr/>
        </p:nvSpPr>
        <p:spPr>
          <a:xfrm rot="19944662" flipH="1">
            <a:off x="4272591" y="1195312"/>
            <a:ext cx="1018742" cy="344659"/>
          </a:xfrm>
          <a:prstGeom prst="arc">
            <a:avLst>
              <a:gd name="adj1" fmla="val 11279343"/>
              <a:gd name="adj2" fmla="val 17374272"/>
            </a:avLst>
          </a:prstGeom>
          <a:ln w="152400" cap="rnd">
            <a:gradFill>
              <a:gsLst>
                <a:gs pos="0">
                  <a:schemeClr val="accent3">
                    <a:lumMod val="50000"/>
                  </a:schemeClr>
                </a:gs>
                <a:gs pos="50000">
                  <a:schemeClr val="accent3">
                    <a:lumMod val="75000"/>
                  </a:schemeClr>
                </a:gs>
                <a:gs pos="100000">
                  <a:schemeClr val="accent3">
                    <a:lumMod val="60000"/>
                    <a:lumOff val="40000"/>
                  </a:schemeClr>
                </a:gs>
              </a:gsLst>
              <a:lin ang="5400000" scaled="0"/>
            </a:gradFill>
            <a:tailEnd type="triangle" w="med" len="sm"/>
          </a:ln>
        </p:spPr>
        <p:style>
          <a:lnRef idx="3">
            <a:schemeClr val="accent5"/>
          </a:lnRef>
          <a:fillRef idx="0">
            <a:schemeClr val="accent5"/>
          </a:fillRef>
          <a:effectRef idx="2">
            <a:schemeClr val="accent5"/>
          </a:effectRef>
          <a:fontRef idx="minor">
            <a:schemeClr val="tx1"/>
          </a:fontRef>
        </p:style>
        <p:txBody>
          <a:bodyPr rtlCol="0" anchor="ctr"/>
          <a:lstStyle/>
          <a:p>
            <a:pPr algn="ctr"/>
            <a:endParaRPr kumimoji="1" lang="ja-JP" altLang="en-US"/>
          </a:p>
        </p:txBody>
      </p:sp>
      <p:sp>
        <p:nvSpPr>
          <p:cNvPr id="39" name="円弧 38"/>
          <p:cNvSpPr/>
          <p:nvPr/>
        </p:nvSpPr>
        <p:spPr>
          <a:xfrm rot="18882291" flipH="1">
            <a:off x="1539274" y="4187311"/>
            <a:ext cx="1018742" cy="344659"/>
          </a:xfrm>
          <a:prstGeom prst="arc">
            <a:avLst>
              <a:gd name="adj1" fmla="val 11279343"/>
              <a:gd name="adj2" fmla="val 17374272"/>
            </a:avLst>
          </a:prstGeom>
          <a:ln w="152400" cap="rnd">
            <a:gradFill>
              <a:gsLst>
                <a:gs pos="0">
                  <a:schemeClr val="accent3">
                    <a:lumMod val="50000"/>
                  </a:schemeClr>
                </a:gs>
                <a:gs pos="50000">
                  <a:schemeClr val="accent3">
                    <a:lumMod val="75000"/>
                  </a:schemeClr>
                </a:gs>
                <a:gs pos="100000">
                  <a:schemeClr val="accent3">
                    <a:lumMod val="60000"/>
                    <a:lumOff val="40000"/>
                  </a:schemeClr>
                </a:gs>
              </a:gsLst>
              <a:lin ang="5400000" scaled="0"/>
            </a:gradFill>
            <a:tailEnd type="triangle" w="med" len="sm"/>
          </a:ln>
        </p:spPr>
        <p:style>
          <a:lnRef idx="3">
            <a:schemeClr val="accent5"/>
          </a:lnRef>
          <a:fillRef idx="0">
            <a:schemeClr val="accent5"/>
          </a:fillRef>
          <a:effectRef idx="2">
            <a:schemeClr val="accent5"/>
          </a:effectRef>
          <a:fontRef idx="minor">
            <a:schemeClr val="tx1"/>
          </a:fontRef>
        </p:style>
        <p:txBody>
          <a:bodyPr rtlCol="0" anchor="ctr"/>
          <a:lstStyle/>
          <a:p>
            <a:pPr algn="ctr"/>
            <a:endParaRPr kumimoji="1" lang="ja-JP" altLang="en-US"/>
          </a:p>
        </p:txBody>
      </p:sp>
      <p:sp>
        <p:nvSpPr>
          <p:cNvPr id="40" name="円弧 39"/>
          <p:cNvSpPr/>
          <p:nvPr/>
        </p:nvSpPr>
        <p:spPr>
          <a:xfrm rot="18882291" flipH="1">
            <a:off x="709210" y="4464847"/>
            <a:ext cx="1018742" cy="344659"/>
          </a:xfrm>
          <a:prstGeom prst="arc">
            <a:avLst>
              <a:gd name="adj1" fmla="val 11279343"/>
              <a:gd name="adj2" fmla="val 17374272"/>
            </a:avLst>
          </a:prstGeom>
          <a:ln w="152400" cap="rnd">
            <a:gradFill>
              <a:gsLst>
                <a:gs pos="0">
                  <a:schemeClr val="accent3">
                    <a:lumMod val="50000"/>
                  </a:schemeClr>
                </a:gs>
                <a:gs pos="50000">
                  <a:schemeClr val="accent3">
                    <a:lumMod val="75000"/>
                  </a:schemeClr>
                </a:gs>
                <a:gs pos="100000">
                  <a:schemeClr val="accent3">
                    <a:lumMod val="60000"/>
                    <a:lumOff val="40000"/>
                  </a:schemeClr>
                </a:gs>
              </a:gsLst>
              <a:lin ang="5400000" scaled="0"/>
            </a:gradFill>
            <a:tailEnd type="triangle" w="med" len="sm"/>
          </a:ln>
        </p:spPr>
        <p:style>
          <a:lnRef idx="3">
            <a:schemeClr val="accent5"/>
          </a:lnRef>
          <a:fillRef idx="0">
            <a:schemeClr val="accent5"/>
          </a:fillRef>
          <a:effectRef idx="2">
            <a:schemeClr val="accent5"/>
          </a:effectRef>
          <a:fontRef idx="minor">
            <a:schemeClr val="tx1"/>
          </a:fontRef>
        </p:style>
        <p:txBody>
          <a:bodyPr rtlCol="0" anchor="ctr"/>
          <a:lstStyle/>
          <a:p>
            <a:pPr algn="ctr"/>
            <a:endParaRPr kumimoji="1" lang="ja-JP" altLang="en-US"/>
          </a:p>
        </p:txBody>
      </p:sp>
      <p:sp>
        <p:nvSpPr>
          <p:cNvPr id="41" name="円弧 40"/>
          <p:cNvSpPr/>
          <p:nvPr/>
        </p:nvSpPr>
        <p:spPr>
          <a:xfrm rot="20499385" flipH="1" flipV="1">
            <a:off x="7007808" y="889597"/>
            <a:ext cx="973803" cy="379588"/>
          </a:xfrm>
          <a:prstGeom prst="arc">
            <a:avLst>
              <a:gd name="adj1" fmla="val 11279343"/>
              <a:gd name="adj2" fmla="val 17374272"/>
            </a:avLst>
          </a:prstGeom>
          <a:ln w="152400" cap="rnd">
            <a:gradFill>
              <a:gsLst>
                <a:gs pos="0">
                  <a:schemeClr val="accent3">
                    <a:lumMod val="50000"/>
                  </a:schemeClr>
                </a:gs>
                <a:gs pos="50000">
                  <a:schemeClr val="accent3">
                    <a:lumMod val="75000"/>
                  </a:schemeClr>
                </a:gs>
                <a:gs pos="100000">
                  <a:schemeClr val="accent3">
                    <a:lumMod val="60000"/>
                    <a:lumOff val="40000"/>
                  </a:schemeClr>
                </a:gs>
              </a:gsLst>
              <a:lin ang="5400000" scaled="0"/>
            </a:gradFill>
            <a:tailEnd type="triangle" w="med" len="sm"/>
          </a:ln>
        </p:spPr>
        <p:style>
          <a:lnRef idx="3">
            <a:schemeClr val="accent5"/>
          </a:lnRef>
          <a:fillRef idx="0">
            <a:schemeClr val="accent5"/>
          </a:fillRef>
          <a:effectRef idx="2">
            <a:schemeClr val="accent5"/>
          </a:effectRef>
          <a:fontRef idx="minor">
            <a:schemeClr val="tx1"/>
          </a:fontRef>
        </p:style>
        <p:txBody>
          <a:bodyPr rtlCol="0" anchor="ctr"/>
          <a:lstStyle/>
          <a:p>
            <a:pPr algn="ctr"/>
            <a:endParaRPr kumimoji="1" lang="ja-JP" altLang="en-US"/>
          </a:p>
        </p:txBody>
      </p:sp>
      <p:pic>
        <p:nvPicPr>
          <p:cNvPr id="45" name="図 44"/>
          <p:cNvPicPr>
            <a:picLocks noChangeAspect="1"/>
          </p:cNvPicPr>
          <p:nvPr/>
        </p:nvPicPr>
        <p:blipFill rotWithShape="1">
          <a:blip r:embed="rId7"/>
          <a:srcRect t="4731" r="50000" b="53576"/>
          <a:stretch/>
        </p:blipFill>
        <p:spPr>
          <a:xfrm>
            <a:off x="6284671" y="4008946"/>
            <a:ext cx="2254322" cy="2469735"/>
          </a:xfrm>
          <a:prstGeom prst="rect">
            <a:avLst/>
          </a:prstGeom>
        </p:spPr>
      </p:pic>
      <p:sp>
        <p:nvSpPr>
          <p:cNvPr id="17" name="正方形/長方形 16"/>
          <p:cNvSpPr/>
          <p:nvPr/>
        </p:nvSpPr>
        <p:spPr>
          <a:xfrm>
            <a:off x="1911675" y="6381328"/>
            <a:ext cx="3308397"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p:cNvGrpSpPr/>
          <p:nvPr/>
        </p:nvGrpSpPr>
        <p:grpSpPr>
          <a:xfrm rot="5400000">
            <a:off x="2713607" y="4851951"/>
            <a:ext cx="586804" cy="3576857"/>
            <a:chOff x="7441580" y="1925396"/>
            <a:chExt cx="586804" cy="3576857"/>
          </a:xfrm>
        </p:grpSpPr>
        <p:pic>
          <p:nvPicPr>
            <p:cNvPr id="46"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41580" y="1925396"/>
              <a:ext cx="149143" cy="3576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テキスト ボックス 46"/>
            <p:cNvSpPr txBox="1"/>
            <p:nvPr/>
          </p:nvSpPr>
          <p:spPr>
            <a:xfrm>
              <a:off x="7507087" y="2065610"/>
              <a:ext cx="521297" cy="253916"/>
            </a:xfrm>
            <a:prstGeom prst="rect">
              <a:avLst/>
            </a:prstGeom>
            <a:noFill/>
          </p:spPr>
          <p:txBody>
            <a:bodyPr wrap="none" rtlCol="0">
              <a:spAutoFit/>
            </a:bodyPr>
            <a:lstStyle/>
            <a:p>
              <a:r>
                <a:rPr kumimoji="1" lang="en-US" altLang="ja-JP" sz="1050" dirty="0" smtClean="0"/>
                <a:t>99.9%</a:t>
              </a:r>
              <a:endParaRPr kumimoji="1" lang="ja-JP" altLang="en-US" sz="1050" dirty="0"/>
            </a:p>
          </p:txBody>
        </p:sp>
        <p:sp>
          <p:nvSpPr>
            <p:cNvPr id="48" name="テキスト ボックス 47"/>
            <p:cNvSpPr txBox="1"/>
            <p:nvPr/>
          </p:nvSpPr>
          <p:spPr>
            <a:xfrm>
              <a:off x="7507086" y="5075660"/>
              <a:ext cx="521297" cy="253916"/>
            </a:xfrm>
            <a:prstGeom prst="rect">
              <a:avLst/>
            </a:prstGeom>
            <a:noFill/>
          </p:spPr>
          <p:txBody>
            <a:bodyPr wrap="none" rtlCol="0">
              <a:spAutoFit/>
            </a:bodyPr>
            <a:lstStyle/>
            <a:p>
              <a:r>
                <a:rPr kumimoji="1" lang="en-US" altLang="ja-JP" sz="1050" dirty="0" smtClean="0"/>
                <a:t>99.9%</a:t>
              </a:r>
              <a:endParaRPr kumimoji="1" lang="ja-JP" altLang="en-US" sz="1050" dirty="0"/>
            </a:p>
          </p:txBody>
        </p:sp>
        <p:sp>
          <p:nvSpPr>
            <p:cNvPr id="49" name="テキスト ボックス 48"/>
            <p:cNvSpPr txBox="1"/>
            <p:nvPr/>
          </p:nvSpPr>
          <p:spPr>
            <a:xfrm>
              <a:off x="7507087" y="4826915"/>
              <a:ext cx="418704" cy="253916"/>
            </a:xfrm>
            <a:prstGeom prst="rect">
              <a:avLst/>
            </a:prstGeom>
            <a:noFill/>
          </p:spPr>
          <p:txBody>
            <a:bodyPr wrap="none" rtlCol="0">
              <a:spAutoFit/>
            </a:bodyPr>
            <a:lstStyle/>
            <a:p>
              <a:r>
                <a:rPr kumimoji="1" lang="en-US" altLang="ja-JP" sz="1050" dirty="0" smtClean="0"/>
                <a:t>99%</a:t>
              </a:r>
              <a:endParaRPr kumimoji="1" lang="ja-JP" altLang="en-US" sz="1050" dirty="0"/>
            </a:p>
          </p:txBody>
        </p:sp>
        <p:sp>
          <p:nvSpPr>
            <p:cNvPr id="50" name="テキスト ボックス 49"/>
            <p:cNvSpPr txBox="1"/>
            <p:nvPr/>
          </p:nvSpPr>
          <p:spPr>
            <a:xfrm>
              <a:off x="7507087" y="2317145"/>
              <a:ext cx="418704" cy="253916"/>
            </a:xfrm>
            <a:prstGeom prst="rect">
              <a:avLst/>
            </a:prstGeom>
            <a:noFill/>
          </p:spPr>
          <p:txBody>
            <a:bodyPr wrap="none" rtlCol="0">
              <a:spAutoFit/>
            </a:bodyPr>
            <a:lstStyle/>
            <a:p>
              <a:r>
                <a:rPr kumimoji="1" lang="en-US" altLang="ja-JP" sz="1050" dirty="0" smtClean="0"/>
                <a:t>99%</a:t>
              </a:r>
              <a:endParaRPr kumimoji="1" lang="ja-JP" altLang="en-US" sz="1050" dirty="0"/>
            </a:p>
          </p:txBody>
        </p:sp>
        <p:sp>
          <p:nvSpPr>
            <p:cNvPr id="51" name="テキスト ボックス 50"/>
            <p:cNvSpPr txBox="1"/>
            <p:nvPr/>
          </p:nvSpPr>
          <p:spPr>
            <a:xfrm>
              <a:off x="7507087" y="2567915"/>
              <a:ext cx="418704" cy="253916"/>
            </a:xfrm>
            <a:prstGeom prst="rect">
              <a:avLst/>
            </a:prstGeom>
            <a:noFill/>
          </p:spPr>
          <p:txBody>
            <a:bodyPr wrap="none" rtlCol="0">
              <a:spAutoFit/>
            </a:bodyPr>
            <a:lstStyle/>
            <a:p>
              <a:r>
                <a:rPr kumimoji="1" lang="en-US" altLang="ja-JP" sz="1050" dirty="0" smtClean="0"/>
                <a:t>98%</a:t>
              </a:r>
              <a:endParaRPr kumimoji="1" lang="ja-JP" altLang="en-US" sz="1050" dirty="0"/>
            </a:p>
          </p:txBody>
        </p:sp>
        <p:sp>
          <p:nvSpPr>
            <p:cNvPr id="52" name="テキスト ボックス 51"/>
            <p:cNvSpPr txBox="1"/>
            <p:nvPr/>
          </p:nvSpPr>
          <p:spPr>
            <a:xfrm>
              <a:off x="7507087" y="4575380"/>
              <a:ext cx="418704" cy="253916"/>
            </a:xfrm>
            <a:prstGeom prst="rect">
              <a:avLst/>
            </a:prstGeom>
            <a:noFill/>
          </p:spPr>
          <p:txBody>
            <a:bodyPr wrap="none" rtlCol="0">
              <a:spAutoFit/>
            </a:bodyPr>
            <a:lstStyle/>
            <a:p>
              <a:r>
                <a:rPr kumimoji="1" lang="en-US" altLang="ja-JP" sz="1050" dirty="0" smtClean="0"/>
                <a:t>98%</a:t>
              </a:r>
              <a:endParaRPr kumimoji="1" lang="ja-JP" altLang="en-US" sz="1050" dirty="0"/>
            </a:p>
          </p:txBody>
        </p:sp>
        <p:sp>
          <p:nvSpPr>
            <p:cNvPr id="53" name="テキスト ボックス 52"/>
            <p:cNvSpPr txBox="1"/>
            <p:nvPr/>
          </p:nvSpPr>
          <p:spPr>
            <a:xfrm>
              <a:off x="7507087" y="2817069"/>
              <a:ext cx="418704" cy="253916"/>
            </a:xfrm>
            <a:prstGeom prst="rect">
              <a:avLst/>
            </a:prstGeom>
            <a:noFill/>
          </p:spPr>
          <p:txBody>
            <a:bodyPr wrap="none" rtlCol="0">
              <a:spAutoFit/>
            </a:bodyPr>
            <a:lstStyle/>
            <a:p>
              <a:r>
                <a:rPr kumimoji="1" lang="en-US" altLang="ja-JP" sz="1050" dirty="0" smtClean="0"/>
                <a:t>95%</a:t>
              </a:r>
              <a:endParaRPr kumimoji="1" lang="ja-JP" altLang="en-US" sz="1050" dirty="0"/>
            </a:p>
          </p:txBody>
        </p:sp>
        <p:sp>
          <p:nvSpPr>
            <p:cNvPr id="54" name="テキスト ボックス 53"/>
            <p:cNvSpPr txBox="1"/>
            <p:nvPr/>
          </p:nvSpPr>
          <p:spPr>
            <a:xfrm>
              <a:off x="7507087" y="4323845"/>
              <a:ext cx="418704" cy="253916"/>
            </a:xfrm>
            <a:prstGeom prst="rect">
              <a:avLst/>
            </a:prstGeom>
            <a:noFill/>
          </p:spPr>
          <p:txBody>
            <a:bodyPr wrap="none" rtlCol="0">
              <a:spAutoFit/>
            </a:bodyPr>
            <a:lstStyle/>
            <a:p>
              <a:r>
                <a:rPr kumimoji="1" lang="en-US" altLang="ja-JP" sz="1050" dirty="0" smtClean="0"/>
                <a:t>95%</a:t>
              </a:r>
              <a:endParaRPr kumimoji="1" lang="ja-JP" altLang="en-US" sz="1050" dirty="0"/>
            </a:p>
          </p:txBody>
        </p:sp>
        <p:sp>
          <p:nvSpPr>
            <p:cNvPr id="55" name="テキスト ボックス 54"/>
            <p:cNvSpPr txBox="1"/>
            <p:nvPr/>
          </p:nvSpPr>
          <p:spPr>
            <a:xfrm>
              <a:off x="7507087" y="3067565"/>
              <a:ext cx="418704" cy="253916"/>
            </a:xfrm>
            <a:prstGeom prst="rect">
              <a:avLst/>
            </a:prstGeom>
            <a:noFill/>
          </p:spPr>
          <p:txBody>
            <a:bodyPr wrap="none" rtlCol="0">
              <a:spAutoFit/>
            </a:bodyPr>
            <a:lstStyle/>
            <a:p>
              <a:r>
                <a:rPr kumimoji="1" lang="en-US" altLang="ja-JP" sz="1050" dirty="0" smtClean="0"/>
                <a:t>90%</a:t>
              </a:r>
              <a:endParaRPr kumimoji="1" lang="ja-JP" altLang="en-US" sz="1050" dirty="0"/>
            </a:p>
          </p:txBody>
        </p:sp>
        <p:sp>
          <p:nvSpPr>
            <p:cNvPr id="56" name="テキスト ボックス 55"/>
            <p:cNvSpPr txBox="1"/>
            <p:nvPr/>
          </p:nvSpPr>
          <p:spPr>
            <a:xfrm>
              <a:off x="7507087" y="4072310"/>
              <a:ext cx="418704" cy="253916"/>
            </a:xfrm>
            <a:prstGeom prst="rect">
              <a:avLst/>
            </a:prstGeom>
            <a:noFill/>
          </p:spPr>
          <p:txBody>
            <a:bodyPr wrap="none" rtlCol="0">
              <a:spAutoFit/>
            </a:bodyPr>
            <a:lstStyle/>
            <a:p>
              <a:r>
                <a:rPr kumimoji="1" lang="en-US" altLang="ja-JP" sz="1050" dirty="0" smtClean="0"/>
                <a:t>90%</a:t>
              </a:r>
              <a:endParaRPr kumimoji="1" lang="ja-JP" altLang="en-US" sz="1050" dirty="0"/>
            </a:p>
          </p:txBody>
        </p:sp>
        <p:sp>
          <p:nvSpPr>
            <p:cNvPr id="57" name="テキスト ボックス 56"/>
            <p:cNvSpPr txBox="1"/>
            <p:nvPr/>
          </p:nvSpPr>
          <p:spPr>
            <a:xfrm>
              <a:off x="7507087" y="3321481"/>
              <a:ext cx="418704" cy="253916"/>
            </a:xfrm>
            <a:prstGeom prst="rect">
              <a:avLst/>
            </a:prstGeom>
            <a:noFill/>
          </p:spPr>
          <p:txBody>
            <a:bodyPr wrap="none" rtlCol="0">
              <a:spAutoFit/>
            </a:bodyPr>
            <a:lstStyle/>
            <a:p>
              <a:r>
                <a:rPr lang="en-US" altLang="ja-JP" sz="1050" dirty="0"/>
                <a:t>8</a:t>
              </a:r>
              <a:r>
                <a:rPr kumimoji="1" lang="en-US" altLang="ja-JP" sz="1050" dirty="0" smtClean="0"/>
                <a:t>0%</a:t>
              </a:r>
              <a:endParaRPr kumimoji="1" lang="ja-JP" altLang="en-US" sz="1050" dirty="0"/>
            </a:p>
          </p:txBody>
        </p:sp>
        <p:sp>
          <p:nvSpPr>
            <p:cNvPr id="58" name="テキスト ボックス 57"/>
            <p:cNvSpPr txBox="1"/>
            <p:nvPr/>
          </p:nvSpPr>
          <p:spPr>
            <a:xfrm>
              <a:off x="7507087" y="3823156"/>
              <a:ext cx="418704" cy="253916"/>
            </a:xfrm>
            <a:prstGeom prst="rect">
              <a:avLst/>
            </a:prstGeom>
            <a:noFill/>
          </p:spPr>
          <p:txBody>
            <a:bodyPr wrap="none" rtlCol="0">
              <a:spAutoFit/>
            </a:bodyPr>
            <a:lstStyle/>
            <a:p>
              <a:r>
                <a:rPr lang="en-US" altLang="ja-JP" sz="1050" dirty="0"/>
                <a:t>8</a:t>
              </a:r>
              <a:r>
                <a:rPr kumimoji="1" lang="en-US" altLang="ja-JP" sz="1050" dirty="0" smtClean="0"/>
                <a:t>0%</a:t>
              </a:r>
              <a:endParaRPr kumimoji="1" lang="ja-JP" altLang="en-US" sz="1050" dirty="0"/>
            </a:p>
          </p:txBody>
        </p:sp>
      </p:grpSp>
      <p:sp>
        <p:nvSpPr>
          <p:cNvPr id="21" name="テキスト ボックス 20"/>
          <p:cNvSpPr txBox="1"/>
          <p:nvPr/>
        </p:nvSpPr>
        <p:spPr>
          <a:xfrm>
            <a:off x="6591256" y="3720099"/>
            <a:ext cx="1806905" cy="369332"/>
          </a:xfrm>
          <a:prstGeom prst="rect">
            <a:avLst/>
          </a:prstGeom>
          <a:noFill/>
        </p:spPr>
        <p:txBody>
          <a:bodyPr wrap="none" rtlCol="0">
            <a:spAutoFit/>
          </a:bodyPr>
          <a:lstStyle/>
          <a:p>
            <a:r>
              <a:rPr kumimoji="1" lang="en-US" altLang="ja-JP" dirty="0" smtClean="0"/>
              <a:t>2010</a:t>
            </a:r>
            <a:r>
              <a:rPr kumimoji="1" lang="ja-JP" altLang="en-US" dirty="0" smtClean="0"/>
              <a:t>年の観測値</a:t>
            </a:r>
            <a:endParaRPr kumimoji="1" lang="ja-JP" altLang="en-US" dirty="0"/>
          </a:p>
        </p:txBody>
      </p:sp>
      <p:sp>
        <p:nvSpPr>
          <p:cNvPr id="15" name="角丸四角形 14"/>
          <p:cNvSpPr/>
          <p:nvPr/>
        </p:nvSpPr>
        <p:spPr>
          <a:xfrm>
            <a:off x="5982539" y="3785846"/>
            <a:ext cx="3024337" cy="2114102"/>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r>
              <a:rPr kumimoji="1" lang="en-US" altLang="ja-JP" dirty="0" smtClean="0"/>
              <a:t>SST</a:t>
            </a:r>
            <a:r>
              <a:rPr kumimoji="1" lang="ja-JP" altLang="en-US" dirty="0" smtClean="0"/>
              <a:t>が高かったエリアにロスビー波の波源が存在</a:t>
            </a:r>
            <a:endParaRPr kumimoji="1" lang="en-US" altLang="ja-JP" dirty="0" smtClean="0"/>
          </a:p>
          <a:p>
            <a:r>
              <a:rPr kumimoji="1" lang="ja-JP" altLang="en-US" dirty="0" smtClean="0"/>
              <a:t>オホーツク海からのフラックスが強くなるにつれ北アメリカ大陸の西のフラックスも強まっている？</a:t>
            </a:r>
            <a:endParaRPr kumimoji="1" lang="ja-JP" altLang="en-US" dirty="0"/>
          </a:p>
        </p:txBody>
      </p:sp>
    </p:spTree>
    <p:extLst>
      <p:ext uri="{BB962C8B-B14F-4D97-AF65-F5344CB8AC3E}">
        <p14:creationId xmlns:p14="http://schemas.microsoft.com/office/powerpoint/2010/main" val="1150667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500"/>
                                        <p:tgtEl>
                                          <p:spTgt spid="30"/>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right)">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9"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strips(upLeft)">
                                      <p:cBhvr>
                                        <p:cTn id="20" dur="500"/>
                                        <p:tgtEl>
                                          <p:spTgt spid="31"/>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up)">
                                      <p:cBhvr>
                                        <p:cTn id="23" dur="500"/>
                                        <p:tgtEl>
                                          <p:spTgt spid="36"/>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right)">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right)">
                                      <p:cBhvr>
                                        <p:cTn id="31" dur="500"/>
                                        <p:tgtEl>
                                          <p:spTgt spid="40"/>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right)">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up)">
                                      <p:cBhvr>
                                        <p:cTn id="42" dur="500"/>
                                        <p:tgtEl>
                                          <p:spTgt spid="33"/>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500"/>
                                        <p:tgtEl>
                                          <p:spTgt spid="34"/>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right)">
                                      <p:cBhvr>
                                        <p:cTn id="48" dur="5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38"/>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40"/>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9"/>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3"/>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34"/>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3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left)">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0" grpId="0" animBg="1"/>
      <p:bldP spid="31" grpId="0" animBg="1"/>
      <p:bldP spid="32" grpId="0" animBg="1"/>
      <p:bldP spid="34" grpId="0" animBg="1"/>
      <p:bldP spid="34" grpId="1" animBg="1"/>
      <p:bldP spid="33" grpId="0" animBg="1"/>
      <p:bldP spid="33" grpId="1" animBg="1"/>
      <p:bldP spid="35" grpId="0" animBg="1"/>
      <p:bldP spid="36" grpId="0" animBg="1"/>
      <p:bldP spid="36" grpId="1" animBg="1"/>
      <p:bldP spid="38" grpId="0" animBg="1"/>
      <p:bldP spid="38" grpId="1" animBg="1"/>
      <p:bldP spid="39" grpId="0" animBg="1"/>
      <p:bldP spid="39" grpId="1" animBg="1"/>
      <p:bldP spid="40" grpId="0" animBg="1"/>
      <p:bldP spid="40" grpId="1" animBg="1"/>
      <p:bldP spid="41"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タイトル 1"/>
          <p:cNvSpPr txBox="1">
            <a:spLocks/>
          </p:cNvSpPr>
          <p:nvPr/>
        </p:nvSpPr>
        <p:spPr>
          <a:xfrm>
            <a:off x="2164" y="-2262"/>
            <a:ext cx="9141836" cy="440834"/>
          </a:xfrm>
          <a:prstGeom prst="rect">
            <a:avLst/>
          </a:prstGeom>
          <a:noFill/>
          <a:ln w="38100">
            <a:no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t>結果：</a:t>
            </a:r>
            <a:r>
              <a:rPr lang="en-US" altLang="ja-JP" sz="2400" dirty="0" smtClean="0"/>
              <a:t>2010</a:t>
            </a:r>
            <a:r>
              <a:rPr lang="ja-JP" altLang="en-US" sz="2400" dirty="0" smtClean="0"/>
              <a:t>年北大西洋</a:t>
            </a:r>
            <a:r>
              <a:rPr lang="en-US" altLang="ja-JP" sz="2400" dirty="0" smtClean="0"/>
              <a:t>SST</a:t>
            </a:r>
            <a:r>
              <a:rPr lang="ja-JP" altLang="en-US" sz="2400" dirty="0" smtClean="0"/>
              <a:t>ラン波活動度フラックス</a:t>
            </a:r>
            <a:endParaRPr lang="ja-JP" altLang="en-US" sz="2400" dirty="0"/>
          </a:p>
        </p:txBody>
      </p:sp>
      <p:cxnSp>
        <p:nvCxnSpPr>
          <p:cNvPr id="6" name="直線コネクタ 5"/>
          <p:cNvCxnSpPr/>
          <p:nvPr/>
        </p:nvCxnSpPr>
        <p:spPr>
          <a:xfrm>
            <a:off x="77024" y="419904"/>
            <a:ext cx="8959472"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12"/>
          <p:cNvSpPr>
            <a:spLocks noGrp="1"/>
          </p:cNvSpPr>
          <p:nvPr>
            <p:ph type="sldNum" sz="quarter" idx="12"/>
          </p:nvPr>
        </p:nvSpPr>
        <p:spPr/>
        <p:txBody>
          <a:bodyPr/>
          <a:lstStyle/>
          <a:p>
            <a:fld id="{EFB08A97-F233-4718-8760-F0954C99C72E}" type="slidenum">
              <a:rPr kumimoji="1" lang="ja-JP" altLang="en-US" smtClean="0"/>
              <a:t>22</a:t>
            </a:fld>
            <a:endParaRPr kumimoji="1" lang="ja-JP" altLang="en-US"/>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004" y="490881"/>
            <a:ext cx="2731429" cy="3171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6050" y="476672"/>
            <a:ext cx="2737143" cy="316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507071"/>
            <a:ext cx="2721905" cy="313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623" y="3713317"/>
            <a:ext cx="2723810" cy="314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85331" y="3693473"/>
            <a:ext cx="2742857" cy="315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1381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 name="角丸四角形 87"/>
          <p:cNvSpPr/>
          <p:nvPr/>
        </p:nvSpPr>
        <p:spPr>
          <a:xfrm>
            <a:off x="251520" y="2804456"/>
            <a:ext cx="2376265" cy="177505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1979712" y="482117"/>
            <a:ext cx="6513504" cy="20688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p:cNvSpPr txBox="1">
            <a:spLocks/>
          </p:cNvSpPr>
          <p:nvPr/>
        </p:nvSpPr>
        <p:spPr>
          <a:xfrm>
            <a:off x="2164" y="-2262"/>
            <a:ext cx="9141836" cy="440834"/>
          </a:xfrm>
          <a:prstGeom prst="rect">
            <a:avLst/>
          </a:prstGeom>
          <a:noFill/>
          <a:ln w="38100">
            <a:no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t>今まで</a:t>
            </a:r>
            <a:r>
              <a:rPr lang="ja-JP" altLang="en-US" sz="2400" dirty="0" smtClean="0"/>
              <a:t>の流れ</a:t>
            </a:r>
            <a:r>
              <a:rPr lang="ja-JP" altLang="en-US" sz="2400" dirty="0"/>
              <a:t> </a:t>
            </a:r>
            <a:r>
              <a:rPr lang="en-US" altLang="ja-JP" sz="2400" dirty="0" smtClean="0"/>
              <a:t>[</a:t>
            </a:r>
            <a:r>
              <a:rPr lang="en-US" altLang="ja-JP" sz="2400" dirty="0" err="1" smtClean="0"/>
              <a:t>Otomi</a:t>
            </a:r>
            <a:r>
              <a:rPr lang="en-US" altLang="ja-JP" sz="2400" dirty="0" smtClean="0"/>
              <a:t> et al., 2012]</a:t>
            </a:r>
            <a:endParaRPr lang="ja-JP" altLang="en-US" sz="2400" dirty="0"/>
          </a:p>
        </p:txBody>
      </p:sp>
      <p:cxnSp>
        <p:nvCxnSpPr>
          <p:cNvPr id="6" name="直線コネクタ 5"/>
          <p:cNvCxnSpPr/>
          <p:nvPr/>
        </p:nvCxnSpPr>
        <p:spPr>
          <a:xfrm>
            <a:off x="77024" y="419904"/>
            <a:ext cx="8959472"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12"/>
          <p:cNvSpPr>
            <a:spLocks noGrp="1"/>
          </p:cNvSpPr>
          <p:nvPr>
            <p:ph type="sldNum" sz="quarter" idx="12"/>
          </p:nvPr>
        </p:nvSpPr>
        <p:spPr/>
        <p:txBody>
          <a:bodyPr/>
          <a:lstStyle/>
          <a:p>
            <a:fld id="{EFB08A97-F233-4718-8760-F0954C99C72E}" type="slidenum">
              <a:rPr kumimoji="1" lang="ja-JP" altLang="en-US" smtClean="0"/>
              <a:t>23</a:t>
            </a:fld>
            <a:endParaRPr kumimoji="1" lang="ja-JP" altLang="en-US"/>
          </a:p>
        </p:txBody>
      </p:sp>
      <p:grpSp>
        <p:nvGrpSpPr>
          <p:cNvPr id="33" name="グループ化 32"/>
          <p:cNvGrpSpPr/>
          <p:nvPr/>
        </p:nvGrpSpPr>
        <p:grpSpPr>
          <a:xfrm>
            <a:off x="4503281" y="4941168"/>
            <a:ext cx="3989935" cy="1923435"/>
            <a:chOff x="4503281" y="4941168"/>
            <a:chExt cx="3989935" cy="1923435"/>
          </a:xfrm>
        </p:grpSpPr>
        <p:pic>
          <p:nvPicPr>
            <p:cNvPr id="34" name="図 33"/>
            <p:cNvPicPr>
              <a:picLocks noChangeAspect="1"/>
            </p:cNvPicPr>
            <p:nvPr/>
          </p:nvPicPr>
          <p:blipFill>
            <a:blip r:embed="rId2" cstate="print"/>
            <a:srcRect/>
            <a:stretch>
              <a:fillRect/>
            </a:stretch>
          </p:blipFill>
          <p:spPr bwMode="auto">
            <a:xfrm>
              <a:off x="4503281" y="4941168"/>
              <a:ext cx="3989935" cy="1923435"/>
            </a:xfrm>
            <a:prstGeom prst="rect">
              <a:avLst/>
            </a:prstGeom>
            <a:noFill/>
            <a:ln w="9525">
              <a:noFill/>
              <a:miter lim="800000"/>
              <a:headEnd/>
              <a:tailEnd/>
            </a:ln>
          </p:spPr>
        </p:pic>
        <p:sp>
          <p:nvSpPr>
            <p:cNvPr id="35" name="正方形/長方形 34"/>
            <p:cNvSpPr/>
            <p:nvPr/>
          </p:nvSpPr>
          <p:spPr>
            <a:xfrm>
              <a:off x="5571778" y="5517232"/>
              <a:ext cx="115970" cy="50405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フリーフォーム 38"/>
          <p:cNvSpPr/>
          <p:nvPr/>
        </p:nvSpPr>
        <p:spPr>
          <a:xfrm>
            <a:off x="464410" y="2011612"/>
            <a:ext cx="7276364" cy="1693155"/>
          </a:xfrm>
          <a:custGeom>
            <a:avLst/>
            <a:gdLst>
              <a:gd name="connsiteX0" fmla="*/ 437144 w 7276364"/>
              <a:gd name="connsiteY0" fmla="*/ 667652 h 1693155"/>
              <a:gd name="connsiteX1" fmla="*/ 7276355 w 7276364"/>
              <a:gd name="connsiteY1" fmla="*/ 1682260 h 1693155"/>
              <a:gd name="connsiteX2" fmla="*/ 487248 w 7276364"/>
              <a:gd name="connsiteY2" fmla="*/ 91454 h 1693155"/>
              <a:gd name="connsiteX3" fmla="*/ 662612 w 7276364"/>
              <a:gd name="connsiteY3" fmla="*/ 266819 h 1693155"/>
              <a:gd name="connsiteX4" fmla="*/ 1639642 w 7276364"/>
              <a:gd name="connsiteY4" fmla="*/ 880594 h 1693155"/>
              <a:gd name="connsiteX5" fmla="*/ 1952793 w 7276364"/>
              <a:gd name="connsiteY5" fmla="*/ 880594 h 1693155"/>
              <a:gd name="connsiteX6" fmla="*/ 3556124 w 7276364"/>
              <a:gd name="connsiteY6" fmla="*/ 893120 h 169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6364" h="1693155">
                <a:moveTo>
                  <a:pt x="437144" y="667652"/>
                </a:moveTo>
                <a:cubicBezTo>
                  <a:pt x="3852574" y="1222972"/>
                  <a:pt x="7268004" y="1778293"/>
                  <a:pt x="7276355" y="1682260"/>
                </a:cubicBezTo>
                <a:cubicBezTo>
                  <a:pt x="7284706" y="1586227"/>
                  <a:pt x="1589539" y="327361"/>
                  <a:pt x="487248" y="91454"/>
                </a:cubicBezTo>
                <a:cubicBezTo>
                  <a:pt x="-615043" y="-144453"/>
                  <a:pt x="470546" y="135296"/>
                  <a:pt x="662612" y="266819"/>
                </a:cubicBezTo>
                <a:cubicBezTo>
                  <a:pt x="854678" y="398342"/>
                  <a:pt x="1424612" y="778298"/>
                  <a:pt x="1639642" y="880594"/>
                </a:cubicBezTo>
                <a:cubicBezTo>
                  <a:pt x="1854672" y="982890"/>
                  <a:pt x="1952793" y="880594"/>
                  <a:pt x="1952793" y="880594"/>
                </a:cubicBezTo>
                <a:lnTo>
                  <a:pt x="3556124" y="893120"/>
                </a:lnTo>
              </a:path>
            </a:pathLst>
          </a:custGeom>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Tahoma" charset="0"/>
              <a:ea typeface="ＭＳ Ｐゴシック" pitchFamily="50" charset="-128"/>
            </a:endParaRPr>
          </a:p>
        </p:txBody>
      </p:sp>
      <p:sp>
        <p:nvSpPr>
          <p:cNvPr id="40" name="正方形/長方形 39"/>
          <p:cNvSpPr/>
          <p:nvPr/>
        </p:nvSpPr>
        <p:spPr>
          <a:xfrm>
            <a:off x="420201" y="2899306"/>
            <a:ext cx="2016224" cy="720080"/>
          </a:xfrm>
          <a:prstGeom prst="rect">
            <a:avLst/>
          </a:prstGeom>
          <a:solidFill>
            <a:srgbClr val="738AC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ヨーロッパでは</a:t>
            </a:r>
            <a:endParaRPr kumimoji="1" lang="en-US" altLang="ja-JP" sz="1800" b="0" i="0" u="none" strike="noStrike" kern="0" cap="none" spc="0" normalizeH="0" baseline="0" noProof="0" dirty="0" smtClean="0">
              <a:ln>
                <a:noFill/>
              </a:ln>
              <a:solidFill>
                <a:sysClr val="window" lastClr="FFFFFF"/>
              </a:solidFill>
              <a:effectLst/>
              <a:uLnTx/>
              <a:uFillTx/>
              <a:latin typeface="Calibri"/>
              <a:ea typeface="ＭＳ Ｐゴシック"/>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高気圧が形成</a:t>
            </a: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41" name="正方形/長方形 40"/>
          <p:cNvSpPr/>
          <p:nvPr/>
        </p:nvSpPr>
        <p:spPr>
          <a:xfrm>
            <a:off x="3012489" y="2899306"/>
            <a:ext cx="1656184" cy="720080"/>
          </a:xfrm>
          <a:prstGeom prst="rect">
            <a:avLst/>
          </a:prstGeom>
          <a:solidFill>
            <a:srgbClr val="EA157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ジェット気流が</a:t>
            </a:r>
            <a:endParaRPr kumimoji="1" lang="en-US" altLang="ja-JP" sz="1800" b="0" i="0" u="none" strike="noStrike" kern="0" cap="none" spc="0" normalizeH="0" baseline="0" noProof="0" dirty="0" smtClean="0">
              <a:ln>
                <a:noFill/>
              </a:ln>
              <a:solidFill>
                <a:sysClr val="window" lastClr="FFFFFF"/>
              </a:solidFill>
              <a:effectLst/>
              <a:uLnTx/>
              <a:uFillTx/>
              <a:latin typeface="Calibri"/>
              <a:ea typeface="ＭＳ Ｐゴシック"/>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蛇行した</a:t>
            </a: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42" name="星 12 41"/>
          <p:cNvSpPr/>
          <p:nvPr/>
        </p:nvSpPr>
        <p:spPr>
          <a:xfrm>
            <a:off x="2406142" y="4826223"/>
            <a:ext cx="2664296" cy="881275"/>
          </a:xfrm>
          <a:prstGeom prst="star12">
            <a:avLst/>
          </a:prstGeom>
          <a:solidFill>
            <a:srgbClr val="EA157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各地で</a:t>
            </a:r>
            <a:endParaRPr kumimoji="1" lang="en-US" altLang="ja-JP" sz="1800" b="0" i="0" u="none" strike="noStrike" kern="0" cap="none" spc="0" normalizeH="0" baseline="0" noProof="0" dirty="0" smtClean="0">
              <a:ln>
                <a:noFill/>
              </a:ln>
              <a:solidFill>
                <a:sysClr val="window" lastClr="FFFFFF"/>
              </a:solidFill>
              <a:effectLst/>
              <a:uLnTx/>
              <a:uFillTx/>
              <a:latin typeface="Calibri"/>
              <a:ea typeface="ＭＳ Ｐゴシック"/>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暑くなった</a:t>
            </a: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grpSp>
        <p:nvGrpSpPr>
          <p:cNvPr id="43" name="グループ化 42"/>
          <p:cNvGrpSpPr/>
          <p:nvPr/>
        </p:nvGrpSpPr>
        <p:grpSpPr>
          <a:xfrm>
            <a:off x="431001" y="514496"/>
            <a:ext cx="1368152" cy="936104"/>
            <a:chOff x="107504" y="620688"/>
            <a:chExt cx="1368152" cy="936104"/>
          </a:xfrm>
        </p:grpSpPr>
        <p:sp>
          <p:nvSpPr>
            <p:cNvPr id="44" name="正方形/長方形 43"/>
            <p:cNvSpPr/>
            <p:nvPr/>
          </p:nvSpPr>
          <p:spPr>
            <a:xfrm>
              <a:off x="251520" y="836712"/>
              <a:ext cx="1224136" cy="720080"/>
            </a:xfrm>
            <a:prstGeom prst="rect">
              <a:avLst/>
            </a:prstGeom>
            <a:solidFill>
              <a:srgbClr val="00ADDC"/>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北極振動</a:t>
              </a:r>
              <a:endParaRPr kumimoji="1" lang="en-US" altLang="ja-JP" sz="1800" b="0" i="0" u="none" strike="noStrike" kern="0" cap="none" spc="0" normalizeH="0" baseline="0" noProof="0" dirty="0" smtClean="0">
                <a:ln>
                  <a:noFill/>
                </a:ln>
                <a:solidFill>
                  <a:sysClr val="window" lastClr="FFFFFF"/>
                </a:solidFill>
                <a:effectLst/>
                <a:uLnTx/>
                <a:uFillTx/>
                <a:latin typeface="Calibri"/>
                <a:ea typeface="ＭＳ Ｐゴシック"/>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負</a:t>
              </a: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45" name="メモ 44"/>
            <p:cNvSpPr/>
            <p:nvPr/>
          </p:nvSpPr>
          <p:spPr>
            <a:xfrm>
              <a:off x="107504" y="620688"/>
              <a:ext cx="1224136" cy="288032"/>
            </a:xfrm>
            <a:prstGeom prst="foldedCorner">
              <a:avLst/>
            </a:prstGeom>
            <a:blipFill>
              <a:blip r:embed="rId3" cstate="print"/>
              <a:tile tx="0" ty="0" sx="100000" sy="100000" flip="none" algn="tl"/>
            </a:blipFill>
            <a:ln w="31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冬</a:t>
              </a:r>
              <a:r>
                <a:rPr kumimoji="0" lang="en-US" altLang="ja-JP" sz="18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a:t>
              </a:r>
              <a:r>
                <a:rPr kumimoji="1" lang="ja-JP" altLang="en-US" sz="18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北半球</a:t>
              </a:r>
              <a:endParaRPr kumimoji="1" lang="ja-JP" altLang="en-US" sz="18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grpSp>
      <p:grpSp>
        <p:nvGrpSpPr>
          <p:cNvPr id="46" name="グループ化 45"/>
          <p:cNvGrpSpPr/>
          <p:nvPr/>
        </p:nvGrpSpPr>
        <p:grpSpPr>
          <a:xfrm>
            <a:off x="2842595" y="514496"/>
            <a:ext cx="2016224" cy="936104"/>
            <a:chOff x="1549336" y="620688"/>
            <a:chExt cx="2016224" cy="936104"/>
          </a:xfrm>
        </p:grpSpPr>
        <p:sp>
          <p:nvSpPr>
            <p:cNvPr id="47" name="正方形/長方形 46"/>
            <p:cNvSpPr/>
            <p:nvPr/>
          </p:nvSpPr>
          <p:spPr>
            <a:xfrm>
              <a:off x="1835696" y="836712"/>
              <a:ext cx="1368152" cy="720080"/>
            </a:xfrm>
            <a:prstGeom prst="rect">
              <a:avLst/>
            </a:prstGeom>
            <a:solidFill>
              <a:srgbClr val="FEB80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大気が</a:t>
              </a:r>
              <a:endParaRPr kumimoji="1" lang="en-US" altLang="ja-JP" sz="1800" b="0" i="0" u="none" strike="noStrike" kern="0" cap="none" spc="0" normalizeH="0" baseline="0" noProof="0" dirty="0" smtClean="0">
                <a:ln>
                  <a:noFill/>
                </a:ln>
                <a:solidFill>
                  <a:sysClr val="window" lastClr="FFFFFF"/>
                </a:solidFill>
                <a:effectLst/>
                <a:uLnTx/>
                <a:uFillTx/>
                <a:latin typeface="Calibri"/>
                <a:ea typeface="ＭＳ Ｐゴシック"/>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海を暖めた</a:t>
              </a: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48" name="メモ 47"/>
            <p:cNvSpPr/>
            <p:nvPr/>
          </p:nvSpPr>
          <p:spPr>
            <a:xfrm>
              <a:off x="1549336" y="620688"/>
              <a:ext cx="2016224" cy="288032"/>
            </a:xfrm>
            <a:prstGeom prst="foldedCorner">
              <a:avLst/>
            </a:prstGeom>
            <a:blipFill>
              <a:blip r:embed="rId3" cstate="print"/>
              <a:tile tx="0" ty="0" sx="100000" sy="100000" flip="none" algn="tl"/>
            </a:blipFill>
            <a:ln w="31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冬：低緯度大西洋</a:t>
              </a:r>
              <a:endParaRPr kumimoji="1" lang="ja-JP" altLang="en-US" sz="18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grpSp>
      <p:grpSp>
        <p:nvGrpSpPr>
          <p:cNvPr id="49" name="グループ化 48"/>
          <p:cNvGrpSpPr/>
          <p:nvPr/>
        </p:nvGrpSpPr>
        <p:grpSpPr>
          <a:xfrm>
            <a:off x="5676785" y="513844"/>
            <a:ext cx="2376264" cy="934332"/>
            <a:chOff x="5676785" y="513844"/>
            <a:chExt cx="2376264" cy="934332"/>
          </a:xfrm>
        </p:grpSpPr>
        <p:sp>
          <p:nvSpPr>
            <p:cNvPr id="50" name="正方形/長方形 49"/>
            <p:cNvSpPr/>
            <p:nvPr/>
          </p:nvSpPr>
          <p:spPr>
            <a:xfrm>
              <a:off x="6146408" y="728096"/>
              <a:ext cx="1512168" cy="720080"/>
            </a:xfrm>
            <a:prstGeom prst="rect">
              <a:avLst/>
            </a:prstGeom>
            <a:solidFill>
              <a:srgbClr val="FEB80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海が</a:t>
              </a:r>
              <a:endParaRPr kumimoji="0" lang="en-US" altLang="ja-JP" sz="1800" b="0" i="0" u="none" strike="noStrike" kern="0" cap="none" spc="0" normalizeH="0" baseline="0" noProof="0" dirty="0" smtClean="0">
                <a:ln>
                  <a:noFill/>
                </a:ln>
                <a:solidFill>
                  <a:sysClr val="window" lastClr="FFFFFF"/>
                </a:solidFill>
                <a:effectLst/>
                <a:uLnTx/>
                <a:uFillTx/>
                <a:latin typeface="Calibri"/>
                <a:ea typeface="ＭＳ Ｐゴシック"/>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大気を暖めた</a:t>
              </a: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51" name="メモ 50"/>
            <p:cNvSpPr/>
            <p:nvPr/>
          </p:nvSpPr>
          <p:spPr>
            <a:xfrm>
              <a:off x="5676785" y="513844"/>
              <a:ext cx="2376264" cy="288032"/>
            </a:xfrm>
            <a:prstGeom prst="foldedCorner">
              <a:avLst/>
            </a:prstGeom>
            <a:blipFill>
              <a:blip r:embed="rId3" cstate="print"/>
              <a:tile tx="0" ty="0" sx="100000" sy="100000" flip="none" algn="tl"/>
            </a:blipFill>
            <a:ln w="31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春～夏：低緯度大西洋</a:t>
              </a:r>
              <a:endParaRPr kumimoji="1" lang="ja-JP" altLang="en-US" sz="18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grpSp>
      <p:cxnSp>
        <p:nvCxnSpPr>
          <p:cNvPr id="52" name="直線矢印コネクタ 51"/>
          <p:cNvCxnSpPr>
            <a:stCxn id="44" idx="3"/>
            <a:endCxn id="47" idx="1"/>
          </p:cNvCxnSpPr>
          <p:nvPr/>
        </p:nvCxnSpPr>
        <p:spPr>
          <a:xfrm>
            <a:off x="1799153" y="1090560"/>
            <a:ext cx="1329802" cy="0"/>
          </a:xfrm>
          <a:prstGeom prst="straightConnector1">
            <a:avLst/>
          </a:prstGeom>
          <a:noFill/>
          <a:ln w="38100" cap="flat" cmpd="sng" algn="ctr">
            <a:solidFill>
              <a:sysClr val="windowText" lastClr="000000"/>
            </a:solidFill>
            <a:prstDash val="solid"/>
            <a:tailEnd type="arrow" w="lg" len="med"/>
          </a:ln>
          <a:effectLst/>
        </p:spPr>
      </p:cxnSp>
      <p:cxnSp>
        <p:nvCxnSpPr>
          <p:cNvPr id="53" name="直線矢印コネクタ 52"/>
          <p:cNvCxnSpPr>
            <a:stCxn id="47" idx="3"/>
            <a:endCxn id="50" idx="1"/>
          </p:cNvCxnSpPr>
          <p:nvPr/>
        </p:nvCxnSpPr>
        <p:spPr>
          <a:xfrm flipV="1">
            <a:off x="4497107" y="1088136"/>
            <a:ext cx="1649301" cy="2424"/>
          </a:xfrm>
          <a:prstGeom prst="straightConnector1">
            <a:avLst/>
          </a:prstGeom>
          <a:noFill/>
          <a:ln w="38100" cap="flat" cmpd="sng" algn="ctr">
            <a:solidFill>
              <a:schemeClr val="tx1"/>
            </a:solidFill>
            <a:prstDash val="solid"/>
            <a:tailEnd type="arrow" w="lg" len="med"/>
          </a:ln>
          <a:effectLst/>
        </p:spPr>
      </p:cxnSp>
      <p:cxnSp>
        <p:nvCxnSpPr>
          <p:cNvPr id="54" name="直線矢印コネクタ 53"/>
          <p:cNvCxnSpPr>
            <a:stCxn id="40" idx="3"/>
            <a:endCxn id="41" idx="1"/>
          </p:cNvCxnSpPr>
          <p:nvPr/>
        </p:nvCxnSpPr>
        <p:spPr>
          <a:xfrm>
            <a:off x="2436425" y="3259346"/>
            <a:ext cx="576064" cy="0"/>
          </a:xfrm>
          <a:prstGeom prst="straightConnector1">
            <a:avLst/>
          </a:prstGeom>
          <a:noFill/>
          <a:ln w="38100" cap="flat" cmpd="sng" algn="ctr">
            <a:solidFill>
              <a:sysClr val="windowText" lastClr="000000"/>
            </a:solidFill>
            <a:prstDash val="solid"/>
            <a:tailEnd type="arrow" w="lg" len="med"/>
          </a:ln>
          <a:effectLst/>
        </p:spPr>
      </p:cxnSp>
      <p:cxnSp>
        <p:nvCxnSpPr>
          <p:cNvPr id="55" name="直線矢印コネクタ 54"/>
          <p:cNvCxnSpPr>
            <a:stCxn id="41" idx="3"/>
            <a:endCxn id="59" idx="1"/>
          </p:cNvCxnSpPr>
          <p:nvPr/>
        </p:nvCxnSpPr>
        <p:spPr>
          <a:xfrm>
            <a:off x="4668673" y="3259346"/>
            <a:ext cx="648072" cy="0"/>
          </a:xfrm>
          <a:prstGeom prst="straightConnector1">
            <a:avLst/>
          </a:prstGeom>
          <a:noFill/>
          <a:ln w="38100" cap="flat" cmpd="sng" algn="ctr">
            <a:solidFill>
              <a:sysClr val="windowText" lastClr="000000"/>
            </a:solidFill>
            <a:prstDash val="solid"/>
            <a:tailEnd type="arrow" w="lg" len="med"/>
          </a:ln>
          <a:effectLst/>
        </p:spPr>
      </p:cxnSp>
      <p:cxnSp>
        <p:nvCxnSpPr>
          <p:cNvPr id="56" name="図形 96"/>
          <p:cNvCxnSpPr>
            <a:stCxn id="59" idx="3"/>
            <a:endCxn id="62" idx="1"/>
          </p:cNvCxnSpPr>
          <p:nvPr/>
        </p:nvCxnSpPr>
        <p:spPr>
          <a:xfrm flipH="1">
            <a:off x="421270" y="3259346"/>
            <a:ext cx="7826099" cy="2009741"/>
          </a:xfrm>
          <a:prstGeom prst="bentConnector5">
            <a:avLst>
              <a:gd name="adj1" fmla="val -4777"/>
              <a:gd name="adj2" fmla="val 67722"/>
              <a:gd name="adj3" fmla="val 102921"/>
            </a:avLst>
          </a:prstGeom>
          <a:noFill/>
          <a:ln w="38100" cap="flat" cmpd="sng" algn="ctr">
            <a:solidFill>
              <a:sysClr val="windowText" lastClr="000000"/>
            </a:solidFill>
            <a:prstDash val="solid"/>
            <a:tailEnd type="arrow" w="lg" len="med"/>
          </a:ln>
          <a:effectLst/>
        </p:spPr>
      </p:cxnSp>
      <p:cxnSp>
        <p:nvCxnSpPr>
          <p:cNvPr id="57" name="直線矢印コネクタ 56"/>
          <p:cNvCxnSpPr>
            <a:stCxn id="62" idx="3"/>
            <a:endCxn id="42" idx="7"/>
          </p:cNvCxnSpPr>
          <p:nvPr/>
        </p:nvCxnSpPr>
        <p:spPr>
          <a:xfrm flipV="1">
            <a:off x="1762610" y="5266861"/>
            <a:ext cx="643532" cy="2226"/>
          </a:xfrm>
          <a:prstGeom prst="straightConnector1">
            <a:avLst/>
          </a:prstGeom>
          <a:noFill/>
          <a:ln w="38100" cap="flat" cmpd="sng" algn="ctr">
            <a:solidFill>
              <a:sysClr val="windowText" lastClr="000000"/>
            </a:solidFill>
            <a:prstDash val="solid"/>
            <a:tailEnd type="arrow" w="lg" len="med"/>
          </a:ln>
          <a:effectLst/>
        </p:spPr>
      </p:cxnSp>
      <p:grpSp>
        <p:nvGrpSpPr>
          <p:cNvPr id="58" name="グループ化 57"/>
          <p:cNvGrpSpPr/>
          <p:nvPr/>
        </p:nvGrpSpPr>
        <p:grpSpPr>
          <a:xfrm>
            <a:off x="5100721" y="2683282"/>
            <a:ext cx="3146648" cy="936104"/>
            <a:chOff x="5100721" y="2683282"/>
            <a:chExt cx="3146648" cy="936104"/>
          </a:xfrm>
        </p:grpSpPr>
        <p:sp>
          <p:nvSpPr>
            <p:cNvPr id="59" name="正方形/長方形 58"/>
            <p:cNvSpPr/>
            <p:nvPr/>
          </p:nvSpPr>
          <p:spPr>
            <a:xfrm>
              <a:off x="5316745" y="2899306"/>
              <a:ext cx="2930624" cy="720080"/>
            </a:xfrm>
            <a:prstGeom prst="rect">
              <a:avLst/>
            </a:prstGeom>
            <a:solidFill>
              <a:srgbClr val="EA157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高低高の気圧配置が</a:t>
              </a:r>
              <a:endParaRPr kumimoji="1" lang="en-US" altLang="ja-JP" sz="1800" b="0" i="0" u="none" strike="noStrike" kern="0" cap="none" spc="0" normalizeH="0" baseline="0" noProof="0" dirty="0" smtClean="0">
                <a:ln>
                  <a:noFill/>
                </a:ln>
                <a:solidFill>
                  <a:sysClr val="window" lastClr="FFFFFF"/>
                </a:solidFill>
                <a:effectLst/>
                <a:uLnTx/>
                <a:uFillTx/>
                <a:latin typeface="Calibri"/>
                <a:ea typeface="ＭＳ Ｐゴシック"/>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800" kern="0" dirty="0">
                  <a:solidFill>
                    <a:sysClr val="window" lastClr="FFFFFF"/>
                  </a:solidFill>
                  <a:effectLst/>
                  <a:latin typeface="Calibri"/>
                  <a:ea typeface="ＭＳ Ｐゴシック"/>
                </a:rPr>
                <a:t>ブロッキングされた</a:t>
              </a: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60" name="メモ 59"/>
            <p:cNvSpPr/>
            <p:nvPr/>
          </p:nvSpPr>
          <p:spPr>
            <a:xfrm>
              <a:off x="5100721" y="2683282"/>
              <a:ext cx="2016224" cy="288032"/>
            </a:xfrm>
            <a:prstGeom prst="foldedCorner">
              <a:avLst/>
            </a:prstGeom>
            <a:blipFill>
              <a:blip r:embed="rId3" cstate="print"/>
              <a:tile tx="0" ty="0" sx="100000" sy="100000" flip="none" algn="tl"/>
            </a:blipFill>
            <a:ln w="31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夏：北半球中緯度</a:t>
              </a:r>
              <a:endParaRPr kumimoji="1" lang="ja-JP" altLang="en-US" sz="18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grpSp>
      <p:grpSp>
        <p:nvGrpSpPr>
          <p:cNvPr id="61" name="グループ化 60"/>
          <p:cNvGrpSpPr/>
          <p:nvPr/>
        </p:nvGrpSpPr>
        <p:grpSpPr>
          <a:xfrm>
            <a:off x="323528" y="4651758"/>
            <a:ext cx="1439082" cy="999952"/>
            <a:chOff x="1067284" y="4245918"/>
            <a:chExt cx="1439082" cy="999952"/>
          </a:xfrm>
        </p:grpSpPr>
        <p:sp>
          <p:nvSpPr>
            <p:cNvPr id="62" name="正方形/長方形 61"/>
            <p:cNvSpPr/>
            <p:nvPr/>
          </p:nvSpPr>
          <p:spPr>
            <a:xfrm>
              <a:off x="1165026" y="4480623"/>
              <a:ext cx="1341340" cy="765247"/>
            </a:xfrm>
            <a:prstGeom prst="rect">
              <a:avLst/>
            </a:prstGeom>
            <a:solidFill>
              <a:srgbClr val="EA157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北極振動</a:t>
              </a:r>
              <a:endParaRPr kumimoji="1" lang="en-US" altLang="ja-JP" sz="1800" b="0" i="0" u="none" strike="noStrike" kern="0" cap="none" spc="0" normalizeH="0" baseline="0" noProof="0" dirty="0" smtClean="0">
                <a:ln>
                  <a:noFill/>
                </a:ln>
                <a:solidFill>
                  <a:sysClr val="window" lastClr="FFFFFF"/>
                </a:solidFill>
                <a:effectLst/>
                <a:uLnTx/>
                <a:uFillTx/>
                <a:latin typeface="Calibri"/>
                <a:ea typeface="ＭＳ Ｐゴシック"/>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800" kern="0" dirty="0">
                  <a:solidFill>
                    <a:sysClr val="window" lastClr="FFFFFF"/>
                  </a:solidFill>
                  <a:effectLst/>
                  <a:latin typeface="Calibri"/>
                  <a:ea typeface="ＭＳ Ｐゴシック"/>
                </a:rPr>
                <a:t>正</a:t>
              </a: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63" name="メモ 62"/>
            <p:cNvSpPr/>
            <p:nvPr/>
          </p:nvSpPr>
          <p:spPr>
            <a:xfrm>
              <a:off x="1067284" y="4245918"/>
              <a:ext cx="1251916" cy="315513"/>
            </a:xfrm>
            <a:prstGeom prst="foldedCorner">
              <a:avLst/>
            </a:prstGeom>
            <a:blipFill>
              <a:blip r:embed="rId3" cstate="print"/>
              <a:tile tx="0" ty="0" sx="100000" sy="100000" flip="none" algn="tl"/>
            </a:blipFill>
            <a:ln w="31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夏：北半球</a:t>
              </a:r>
              <a:endParaRPr kumimoji="1" lang="ja-JP" altLang="en-US" sz="18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grpSp>
      <p:cxnSp>
        <p:nvCxnSpPr>
          <p:cNvPr id="64" name="図形 102"/>
          <p:cNvCxnSpPr>
            <a:stCxn id="50" idx="3"/>
            <a:endCxn id="40" idx="1"/>
          </p:cNvCxnSpPr>
          <p:nvPr/>
        </p:nvCxnSpPr>
        <p:spPr>
          <a:xfrm flipH="1">
            <a:off x="420201" y="1088136"/>
            <a:ext cx="7238375" cy="2171210"/>
          </a:xfrm>
          <a:prstGeom prst="bentConnector5">
            <a:avLst>
              <a:gd name="adj1" fmla="val -13666"/>
              <a:gd name="adj2" fmla="val 71648"/>
              <a:gd name="adj3" fmla="val 103158"/>
            </a:avLst>
          </a:prstGeom>
          <a:noFill/>
          <a:ln w="38100" cap="flat" cmpd="sng" algn="ctr">
            <a:solidFill>
              <a:srgbClr val="000000"/>
            </a:solidFill>
            <a:prstDash val="solid"/>
            <a:tailEnd type="arrow" w="lg" len="med"/>
          </a:ln>
          <a:effectLst/>
        </p:spPr>
      </p:cxnSp>
      <p:grpSp>
        <p:nvGrpSpPr>
          <p:cNvPr id="65" name="グループ化 64"/>
          <p:cNvGrpSpPr/>
          <p:nvPr/>
        </p:nvGrpSpPr>
        <p:grpSpPr>
          <a:xfrm>
            <a:off x="6036825" y="3942936"/>
            <a:ext cx="1512168" cy="360040"/>
            <a:chOff x="3707904" y="3789040"/>
            <a:chExt cx="1512168" cy="360040"/>
          </a:xfrm>
        </p:grpSpPr>
        <p:sp>
          <p:nvSpPr>
            <p:cNvPr id="66" name="円/楕円 65"/>
            <p:cNvSpPr/>
            <p:nvPr/>
          </p:nvSpPr>
          <p:spPr>
            <a:xfrm>
              <a:off x="3707904" y="3789040"/>
              <a:ext cx="360040" cy="36004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ysClr val="window" lastClr="FFFFFF"/>
                  </a:solidFill>
                  <a:effectLst/>
                  <a:uLnTx/>
                  <a:uFillTx/>
                  <a:latin typeface="Calibri"/>
                  <a:ea typeface="ＭＳ Ｐゴシック"/>
                  <a:cs typeface="+mn-cs"/>
                </a:rPr>
                <a:t>高</a:t>
              </a:r>
              <a:endParaRPr kumimoji="1" lang="ja-JP" altLang="en-US" sz="14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67" name="円/楕円 66"/>
            <p:cNvSpPr/>
            <p:nvPr/>
          </p:nvSpPr>
          <p:spPr>
            <a:xfrm>
              <a:off x="4860032" y="3789040"/>
              <a:ext cx="360040" cy="36004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ysClr val="window" lastClr="FFFFFF"/>
                  </a:solidFill>
                  <a:effectLst/>
                  <a:uLnTx/>
                  <a:uFillTx/>
                  <a:latin typeface="Calibri"/>
                  <a:ea typeface="ＭＳ Ｐゴシック"/>
                  <a:cs typeface="+mn-cs"/>
                </a:rPr>
                <a:t>高</a:t>
              </a:r>
              <a:endParaRPr kumimoji="1" lang="ja-JP" altLang="en-US" sz="14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68" name="円/楕円 67"/>
            <p:cNvSpPr/>
            <p:nvPr/>
          </p:nvSpPr>
          <p:spPr>
            <a:xfrm>
              <a:off x="4283968" y="3789040"/>
              <a:ext cx="360040" cy="360040"/>
            </a:xfrm>
            <a:prstGeom prst="ellipse">
              <a:avLst/>
            </a:prstGeom>
            <a:solidFill>
              <a:srgbClr val="00B0F0"/>
            </a:solidFill>
            <a:ln w="25400"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ysClr val="window" lastClr="FFFFFF"/>
                  </a:solidFill>
                  <a:effectLst/>
                  <a:uLnTx/>
                  <a:uFillTx/>
                  <a:latin typeface="Calibri"/>
                  <a:ea typeface="ＭＳ Ｐゴシック"/>
                  <a:cs typeface="+mn-cs"/>
                </a:rPr>
                <a:t>低</a:t>
              </a:r>
              <a:endParaRPr kumimoji="1" lang="ja-JP" altLang="en-US" sz="14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grpSp>
      <p:grpSp>
        <p:nvGrpSpPr>
          <p:cNvPr id="69" name="グループ化 68"/>
          <p:cNvGrpSpPr/>
          <p:nvPr/>
        </p:nvGrpSpPr>
        <p:grpSpPr>
          <a:xfrm>
            <a:off x="2796465" y="3870928"/>
            <a:ext cx="2013438" cy="545122"/>
            <a:chOff x="6312877" y="3782158"/>
            <a:chExt cx="2013438" cy="545122"/>
          </a:xfrm>
        </p:grpSpPr>
        <p:sp>
          <p:nvSpPr>
            <p:cNvPr id="70" name="円/楕円 69"/>
            <p:cNvSpPr/>
            <p:nvPr/>
          </p:nvSpPr>
          <p:spPr>
            <a:xfrm>
              <a:off x="6660232" y="3861048"/>
              <a:ext cx="360040" cy="36004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ysClr val="window" lastClr="FFFFFF"/>
                  </a:solidFill>
                  <a:effectLst/>
                  <a:uLnTx/>
                  <a:uFillTx/>
                  <a:latin typeface="Calibri"/>
                  <a:ea typeface="ＭＳ Ｐゴシック"/>
                  <a:cs typeface="+mn-cs"/>
                </a:rPr>
                <a:t>高</a:t>
              </a:r>
              <a:endParaRPr kumimoji="1" lang="ja-JP" altLang="en-US" sz="14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71" name="フリーフォーム 70"/>
            <p:cNvSpPr/>
            <p:nvPr/>
          </p:nvSpPr>
          <p:spPr>
            <a:xfrm>
              <a:off x="6312877" y="3782158"/>
              <a:ext cx="2013438" cy="545122"/>
            </a:xfrm>
            <a:custGeom>
              <a:avLst/>
              <a:gdLst>
                <a:gd name="connsiteX0" fmla="*/ 0 w 2013438"/>
                <a:gd name="connsiteY0" fmla="*/ 306265 h 545122"/>
                <a:gd name="connsiteX1" fmla="*/ 228600 w 2013438"/>
                <a:gd name="connsiteY1" fmla="*/ 306265 h 545122"/>
                <a:gd name="connsiteX2" fmla="*/ 307731 w 2013438"/>
                <a:gd name="connsiteY2" fmla="*/ 130419 h 545122"/>
                <a:gd name="connsiteX3" fmla="*/ 465992 w 2013438"/>
                <a:gd name="connsiteY3" fmla="*/ 33704 h 545122"/>
                <a:gd name="connsiteX4" fmla="*/ 668215 w 2013438"/>
                <a:gd name="connsiteY4" fmla="*/ 42496 h 545122"/>
                <a:gd name="connsiteX5" fmla="*/ 791308 w 2013438"/>
                <a:gd name="connsiteY5" fmla="*/ 165588 h 545122"/>
                <a:gd name="connsiteX6" fmla="*/ 905608 w 2013438"/>
                <a:gd name="connsiteY6" fmla="*/ 446942 h 545122"/>
                <a:gd name="connsiteX7" fmla="*/ 1107831 w 2013438"/>
                <a:gd name="connsiteY7" fmla="*/ 543657 h 545122"/>
                <a:gd name="connsiteX8" fmla="*/ 1318846 w 2013438"/>
                <a:gd name="connsiteY8" fmla="*/ 455734 h 545122"/>
                <a:gd name="connsiteX9" fmla="*/ 1389185 w 2013438"/>
                <a:gd name="connsiteY9" fmla="*/ 306265 h 545122"/>
                <a:gd name="connsiteX10" fmla="*/ 1424354 w 2013438"/>
                <a:gd name="connsiteY10" fmla="*/ 121627 h 545122"/>
                <a:gd name="connsiteX11" fmla="*/ 1556238 w 2013438"/>
                <a:gd name="connsiteY11" fmla="*/ 33704 h 545122"/>
                <a:gd name="connsiteX12" fmla="*/ 1828800 w 2013438"/>
                <a:gd name="connsiteY12" fmla="*/ 33704 h 545122"/>
                <a:gd name="connsiteX13" fmla="*/ 1978269 w 2013438"/>
                <a:gd name="connsiteY13" fmla="*/ 235927 h 545122"/>
                <a:gd name="connsiteX14" fmla="*/ 2013438 w 2013438"/>
                <a:gd name="connsiteY14" fmla="*/ 350227 h 54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3438" h="545122">
                  <a:moveTo>
                    <a:pt x="0" y="306265"/>
                  </a:moveTo>
                  <a:cubicBezTo>
                    <a:pt x="88656" y="320919"/>
                    <a:pt x="177312" y="335573"/>
                    <a:pt x="228600" y="306265"/>
                  </a:cubicBezTo>
                  <a:cubicBezTo>
                    <a:pt x="279888" y="276957"/>
                    <a:pt x="268166" y="175846"/>
                    <a:pt x="307731" y="130419"/>
                  </a:cubicBezTo>
                  <a:cubicBezTo>
                    <a:pt x="347296" y="84992"/>
                    <a:pt x="405911" y="48358"/>
                    <a:pt x="465992" y="33704"/>
                  </a:cubicBezTo>
                  <a:cubicBezTo>
                    <a:pt x="526073" y="19050"/>
                    <a:pt x="613996" y="20515"/>
                    <a:pt x="668215" y="42496"/>
                  </a:cubicBezTo>
                  <a:cubicBezTo>
                    <a:pt x="722434" y="64477"/>
                    <a:pt x="751743" y="98180"/>
                    <a:pt x="791308" y="165588"/>
                  </a:cubicBezTo>
                  <a:cubicBezTo>
                    <a:pt x="830874" y="232996"/>
                    <a:pt x="852854" y="383931"/>
                    <a:pt x="905608" y="446942"/>
                  </a:cubicBezTo>
                  <a:cubicBezTo>
                    <a:pt x="958362" y="509953"/>
                    <a:pt x="1038958" y="542192"/>
                    <a:pt x="1107831" y="543657"/>
                  </a:cubicBezTo>
                  <a:cubicBezTo>
                    <a:pt x="1176704" y="545122"/>
                    <a:pt x="1271954" y="495299"/>
                    <a:pt x="1318846" y="455734"/>
                  </a:cubicBezTo>
                  <a:cubicBezTo>
                    <a:pt x="1365738" y="416169"/>
                    <a:pt x="1371600" y="361949"/>
                    <a:pt x="1389185" y="306265"/>
                  </a:cubicBezTo>
                  <a:cubicBezTo>
                    <a:pt x="1406770" y="250581"/>
                    <a:pt x="1396512" y="167054"/>
                    <a:pt x="1424354" y="121627"/>
                  </a:cubicBezTo>
                  <a:cubicBezTo>
                    <a:pt x="1452196" y="76200"/>
                    <a:pt x="1488830" y="48358"/>
                    <a:pt x="1556238" y="33704"/>
                  </a:cubicBezTo>
                  <a:cubicBezTo>
                    <a:pt x="1623646" y="19050"/>
                    <a:pt x="1758462" y="0"/>
                    <a:pt x="1828800" y="33704"/>
                  </a:cubicBezTo>
                  <a:cubicBezTo>
                    <a:pt x="1899138" y="67408"/>
                    <a:pt x="1947496" y="183173"/>
                    <a:pt x="1978269" y="235927"/>
                  </a:cubicBezTo>
                  <a:cubicBezTo>
                    <a:pt x="2009042" y="288681"/>
                    <a:pt x="2011240" y="319454"/>
                    <a:pt x="2013438" y="350227"/>
                  </a:cubicBezTo>
                </a:path>
              </a:pathLst>
            </a:custGeom>
            <a:noFill/>
            <a:ln w="38100" cap="flat" cmpd="sng" algn="ctr">
              <a:solidFill>
                <a:srgbClr val="1AB39F"/>
              </a:solidFill>
              <a:prstDash val="solid"/>
              <a:tailEnd type="arrow" w="lg"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Calibri"/>
                <a:ea typeface="ＭＳ Ｐゴシック"/>
                <a:cs typeface="+mn-cs"/>
              </a:endParaRPr>
            </a:p>
          </p:txBody>
        </p:sp>
      </p:grpSp>
      <p:pic>
        <p:nvPicPr>
          <p:cNvPr id="7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087" y="5695929"/>
            <a:ext cx="1056050" cy="1162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9752" y="1491685"/>
            <a:ext cx="2845392" cy="982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0987" y="1573593"/>
            <a:ext cx="2825429" cy="856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5" name="グループ化 74"/>
          <p:cNvGrpSpPr/>
          <p:nvPr/>
        </p:nvGrpSpPr>
        <p:grpSpPr>
          <a:xfrm>
            <a:off x="612832" y="1484784"/>
            <a:ext cx="1141670" cy="1110131"/>
            <a:chOff x="612832" y="1484784"/>
            <a:chExt cx="1141670" cy="1110131"/>
          </a:xfrm>
        </p:grpSpPr>
        <p:pic>
          <p:nvPicPr>
            <p:cNvPr id="7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9188" y="1484784"/>
              <a:ext cx="1015793" cy="102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2832" y="2507379"/>
              <a:ext cx="1141670" cy="8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8"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2216" y="3667023"/>
            <a:ext cx="915488" cy="919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図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25544" y="6681343"/>
            <a:ext cx="8686083" cy="3630782"/>
          </a:xfrm>
          <a:prstGeom prst="rect">
            <a:avLst/>
          </a:prstGeom>
          <a:ln w="228600" cap="sq" cmpd="thickThin">
            <a:solidFill>
              <a:srgbClr val="00ADDC"/>
            </a:solidFill>
            <a:prstDash val="solid"/>
            <a:miter lim="800000"/>
          </a:ln>
          <a:effectLst>
            <a:innerShdw blurRad="76200">
              <a:srgbClr val="000000"/>
            </a:innerShdw>
          </a:effectLst>
        </p:spPr>
      </p:pic>
      <p:pic>
        <p:nvPicPr>
          <p:cNvPr id="80" name="図 7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97152" y="260648"/>
            <a:ext cx="5425053" cy="6394420"/>
          </a:xfrm>
          <a:prstGeom prst="rect">
            <a:avLst/>
          </a:prstGeom>
          <a:ln w="228600" cap="sq" cmpd="thickThin">
            <a:solidFill>
              <a:srgbClr val="FEB80A"/>
            </a:solidFill>
            <a:prstDash val="solid"/>
            <a:miter lim="800000"/>
          </a:ln>
          <a:effectLst>
            <a:innerShdw blurRad="76200">
              <a:srgbClr val="000000"/>
            </a:innerShdw>
          </a:effectLst>
        </p:spPr>
      </p:pic>
      <p:pic>
        <p:nvPicPr>
          <p:cNvPr id="81" name="図 8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76468" y="1977909"/>
            <a:ext cx="8704369" cy="5585303"/>
          </a:xfrm>
          <a:prstGeom prst="rect">
            <a:avLst/>
          </a:prstGeom>
          <a:ln w="228600" cap="sq" cmpd="thickThin">
            <a:solidFill>
              <a:srgbClr val="738AC8"/>
            </a:solidFill>
            <a:prstDash val="solid"/>
            <a:miter lim="800000"/>
          </a:ln>
          <a:effectLst>
            <a:innerShdw blurRad="76200">
              <a:srgbClr val="000000"/>
            </a:innerShdw>
          </a:effectLst>
        </p:spPr>
      </p:pic>
      <p:pic>
        <p:nvPicPr>
          <p:cNvPr id="82" name="図 8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37312" y="1140243"/>
            <a:ext cx="6447796" cy="6447796"/>
          </a:xfrm>
          <a:prstGeom prst="rect">
            <a:avLst/>
          </a:prstGeom>
          <a:ln w="228600" cap="sq" cmpd="thickThin">
            <a:solidFill>
              <a:srgbClr val="EA157A"/>
            </a:solidFill>
            <a:prstDash val="solid"/>
            <a:miter lim="800000"/>
          </a:ln>
          <a:effectLst>
            <a:innerShdw blurRad="76200">
              <a:srgbClr val="000000"/>
            </a:innerShdw>
          </a:effectLst>
        </p:spPr>
      </p:pic>
    </p:spTree>
    <p:extLst>
      <p:ext uri="{BB962C8B-B14F-4D97-AF65-F5344CB8AC3E}">
        <p14:creationId xmlns:p14="http://schemas.microsoft.com/office/powerpoint/2010/main" val="743160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randombar(horizontal)">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9"/>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500"/>
                                        <p:tgtEl>
                                          <p:spTgt spid="75"/>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left)">
                                      <p:cBhvr>
                                        <p:cTn id="23" dur="500"/>
                                        <p:tgtEl>
                                          <p:spTgt spid="52"/>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left)">
                                      <p:cBhvr>
                                        <p:cTn id="31" dur="500"/>
                                        <p:tgtEl>
                                          <p:spTgt spid="53"/>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randombar(horizontal)">
                                      <p:cBhvr>
                                        <p:cTn id="40" dur="500"/>
                                        <p:tgtEl>
                                          <p:spTgt spid="8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80"/>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fade">
                                      <p:cBhvr>
                                        <p:cTn id="47" dur="500"/>
                                        <p:tgtEl>
                                          <p:spTgt spid="73"/>
                                        </p:tgtEl>
                                      </p:cBhvr>
                                    </p:animEffect>
                                  </p:childTnLst>
                                </p:cTn>
                              </p:par>
                              <p:par>
                                <p:cTn id="48" presetID="10" presetClass="entr" presetSubtype="0" fill="hold" nodeType="with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fade">
                                      <p:cBhvr>
                                        <p:cTn id="50" dur="500"/>
                                        <p:tgtEl>
                                          <p:spTgt spid="74"/>
                                        </p:tgtEl>
                                      </p:cBhvr>
                                    </p:animEffect>
                                  </p:childTnLst>
                                </p:cTn>
                              </p:par>
                            </p:childTnLst>
                          </p:cTn>
                        </p:par>
                        <p:par>
                          <p:cTn id="51" fill="hold">
                            <p:stCondLst>
                              <p:cond delay="500"/>
                            </p:stCondLst>
                            <p:childTnLst>
                              <p:par>
                                <p:cTn id="52" presetID="22" presetClass="entr" presetSubtype="1" fill="hold" nodeType="after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wipe(up)">
                                      <p:cBhvr>
                                        <p:cTn id="54" dur="500"/>
                                        <p:tgtEl>
                                          <p:spTgt spid="64"/>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81"/>
                                        </p:tgtEl>
                                        <p:attrNameLst>
                                          <p:attrName>style.visibility</p:attrName>
                                        </p:attrNameLst>
                                      </p:cBhvr>
                                      <p:to>
                                        <p:strVal val="visible"/>
                                      </p:to>
                                    </p:set>
                                    <p:animEffect transition="in" filter="randombar(horizontal)">
                                      <p:cBhvr>
                                        <p:cTn id="63" dur="500"/>
                                        <p:tgtEl>
                                          <p:spTgt spid="81"/>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81"/>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78"/>
                                        </p:tgtEl>
                                        <p:attrNameLst>
                                          <p:attrName>style.visibility</p:attrName>
                                        </p:attrNameLst>
                                      </p:cBhvr>
                                      <p:to>
                                        <p:strVal val="visible"/>
                                      </p:to>
                                    </p:set>
                                    <p:animEffect transition="in" filter="fade">
                                      <p:cBhvr>
                                        <p:cTn id="70" dur="500"/>
                                        <p:tgtEl>
                                          <p:spTgt spid="78"/>
                                        </p:tgtEl>
                                      </p:cBhvr>
                                    </p:animEffect>
                                  </p:childTnLst>
                                </p:cTn>
                              </p:par>
                            </p:childTnLst>
                          </p:cTn>
                        </p:par>
                        <p:par>
                          <p:cTn id="71" fill="hold">
                            <p:stCondLst>
                              <p:cond delay="500"/>
                            </p:stCondLst>
                            <p:childTnLst>
                              <p:par>
                                <p:cTn id="72" presetID="22" presetClass="entr" presetSubtype="8" fill="hold" nodeType="after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wipe(left)">
                                      <p:cBhvr>
                                        <p:cTn id="74" dur="500"/>
                                        <p:tgtEl>
                                          <p:spTgt spid="54"/>
                                        </p:tgtEl>
                                      </p:cBhvr>
                                    </p:animEffec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childTnLst>
                                </p:cTn>
                              </p:par>
                            </p:childTnLst>
                          </p:cTn>
                        </p:par>
                        <p:par>
                          <p:cTn id="79" fill="hold">
                            <p:stCondLst>
                              <p:cond delay="1500"/>
                            </p:stCondLst>
                            <p:childTnLst>
                              <p:par>
                                <p:cTn id="80" presetID="10" presetClass="entr" presetSubtype="0" fill="hold" nodeType="afterEffect">
                                  <p:stCondLst>
                                    <p:cond delay="0"/>
                                  </p:stCondLst>
                                  <p:childTnLst>
                                    <p:set>
                                      <p:cBhvr>
                                        <p:cTn id="81" dur="1" fill="hold">
                                          <p:stCondLst>
                                            <p:cond delay="0"/>
                                          </p:stCondLst>
                                        </p:cTn>
                                        <p:tgtEl>
                                          <p:spTgt spid="69"/>
                                        </p:tgtEl>
                                        <p:attrNameLst>
                                          <p:attrName>style.visibility</p:attrName>
                                        </p:attrNameLst>
                                      </p:cBhvr>
                                      <p:to>
                                        <p:strVal val="visible"/>
                                      </p:to>
                                    </p:set>
                                    <p:animEffect transition="in" filter="fade">
                                      <p:cBhvr>
                                        <p:cTn id="82" dur="500"/>
                                        <p:tgtEl>
                                          <p:spTgt spid="69"/>
                                        </p:tgtEl>
                                      </p:cBhvr>
                                    </p:animEffect>
                                  </p:childTnLst>
                                </p:cTn>
                              </p:par>
                            </p:childTnLst>
                          </p:cTn>
                        </p:par>
                        <p:par>
                          <p:cTn id="83" fill="hold">
                            <p:stCondLst>
                              <p:cond delay="2000"/>
                            </p:stCondLst>
                            <p:childTnLst>
                              <p:par>
                                <p:cTn id="84" presetID="22" presetClass="entr" presetSubtype="8" fill="hold" nodeType="afterEffect">
                                  <p:stCondLst>
                                    <p:cond delay="0"/>
                                  </p:stCondLst>
                                  <p:childTnLst>
                                    <p:set>
                                      <p:cBhvr>
                                        <p:cTn id="85" dur="1" fill="hold">
                                          <p:stCondLst>
                                            <p:cond delay="0"/>
                                          </p:stCondLst>
                                        </p:cTn>
                                        <p:tgtEl>
                                          <p:spTgt spid="55"/>
                                        </p:tgtEl>
                                        <p:attrNameLst>
                                          <p:attrName>style.visibility</p:attrName>
                                        </p:attrNameLst>
                                      </p:cBhvr>
                                      <p:to>
                                        <p:strVal val="visible"/>
                                      </p:to>
                                    </p:set>
                                    <p:animEffect transition="in" filter="wipe(left)">
                                      <p:cBhvr>
                                        <p:cTn id="86" dur="500"/>
                                        <p:tgtEl>
                                          <p:spTgt spid="55"/>
                                        </p:tgtEl>
                                      </p:cBhvr>
                                    </p:animEffect>
                                  </p:childTnLst>
                                </p:cTn>
                              </p:par>
                            </p:childTnLst>
                          </p:cTn>
                        </p:par>
                        <p:par>
                          <p:cTn id="87" fill="hold">
                            <p:stCondLst>
                              <p:cond delay="2500"/>
                            </p:stCondLst>
                            <p:childTnLst>
                              <p:par>
                                <p:cTn id="88" presetID="10" presetClass="entr" presetSubtype="0" fill="hold" nodeType="afterEffect">
                                  <p:stCondLst>
                                    <p:cond delay="0"/>
                                  </p:stCondLst>
                                  <p:childTnLst>
                                    <p:set>
                                      <p:cBhvr>
                                        <p:cTn id="89" dur="1" fill="hold">
                                          <p:stCondLst>
                                            <p:cond delay="0"/>
                                          </p:stCondLst>
                                        </p:cTn>
                                        <p:tgtEl>
                                          <p:spTgt spid="58"/>
                                        </p:tgtEl>
                                        <p:attrNameLst>
                                          <p:attrName>style.visibility</p:attrName>
                                        </p:attrNameLst>
                                      </p:cBhvr>
                                      <p:to>
                                        <p:strVal val="visible"/>
                                      </p:to>
                                    </p:set>
                                    <p:animEffect transition="in" filter="fade">
                                      <p:cBhvr>
                                        <p:cTn id="90" dur="500"/>
                                        <p:tgtEl>
                                          <p:spTgt spid="58"/>
                                        </p:tgtEl>
                                      </p:cBhvr>
                                    </p:animEffect>
                                  </p:childTnLst>
                                </p:cTn>
                              </p:par>
                            </p:childTnLst>
                          </p:cTn>
                        </p:par>
                        <p:par>
                          <p:cTn id="91" fill="hold">
                            <p:stCondLst>
                              <p:cond delay="3000"/>
                            </p:stCondLst>
                            <p:childTnLst>
                              <p:par>
                                <p:cTn id="92" presetID="10" presetClass="entr" presetSubtype="0" fill="hold" nodeType="afterEffect">
                                  <p:stCondLst>
                                    <p:cond delay="0"/>
                                  </p:stCondLst>
                                  <p:childTnLst>
                                    <p:set>
                                      <p:cBhvr>
                                        <p:cTn id="93" dur="1" fill="hold">
                                          <p:stCondLst>
                                            <p:cond delay="0"/>
                                          </p:stCondLst>
                                        </p:cTn>
                                        <p:tgtEl>
                                          <p:spTgt spid="65"/>
                                        </p:tgtEl>
                                        <p:attrNameLst>
                                          <p:attrName>style.visibility</p:attrName>
                                        </p:attrNameLst>
                                      </p:cBhvr>
                                      <p:to>
                                        <p:strVal val="visible"/>
                                      </p:to>
                                    </p:set>
                                    <p:animEffect transition="in" filter="fade">
                                      <p:cBhvr>
                                        <p:cTn id="94" dur="500"/>
                                        <p:tgtEl>
                                          <p:spTgt spid="65"/>
                                        </p:tgtEl>
                                      </p:cBhvr>
                                    </p:animEffect>
                                  </p:childTnLst>
                                </p:cTn>
                              </p:par>
                            </p:childTnLst>
                          </p:cTn>
                        </p:par>
                        <p:par>
                          <p:cTn id="95" fill="hold">
                            <p:stCondLst>
                              <p:cond delay="3500"/>
                            </p:stCondLst>
                            <p:childTnLst>
                              <p:par>
                                <p:cTn id="96" presetID="22" presetClass="entr" presetSubtype="1" fill="hold" nodeType="after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wipe(up)">
                                      <p:cBhvr>
                                        <p:cTn id="98" dur="500"/>
                                        <p:tgtEl>
                                          <p:spTgt spid="56"/>
                                        </p:tgtEl>
                                      </p:cBhvr>
                                    </p:animEffect>
                                  </p:childTnLst>
                                </p:cTn>
                              </p:par>
                            </p:childTnLst>
                          </p:cTn>
                        </p:par>
                        <p:par>
                          <p:cTn id="99" fill="hold">
                            <p:stCondLst>
                              <p:cond delay="4000"/>
                            </p:stCondLst>
                            <p:childTnLst>
                              <p:par>
                                <p:cTn id="100" presetID="10" presetClass="entr" presetSubtype="0" fill="hold" nodeType="afterEffect">
                                  <p:stCondLst>
                                    <p:cond delay="0"/>
                                  </p:stCondLst>
                                  <p:childTnLst>
                                    <p:set>
                                      <p:cBhvr>
                                        <p:cTn id="101" dur="1" fill="hold">
                                          <p:stCondLst>
                                            <p:cond delay="0"/>
                                          </p:stCondLst>
                                        </p:cTn>
                                        <p:tgtEl>
                                          <p:spTgt spid="61"/>
                                        </p:tgtEl>
                                        <p:attrNameLst>
                                          <p:attrName>style.visibility</p:attrName>
                                        </p:attrNameLst>
                                      </p:cBhvr>
                                      <p:to>
                                        <p:strVal val="visible"/>
                                      </p:to>
                                    </p:set>
                                    <p:animEffect transition="in" filter="fade">
                                      <p:cBhvr>
                                        <p:cTn id="102" dur="500"/>
                                        <p:tgtEl>
                                          <p:spTgt spid="61"/>
                                        </p:tgtEl>
                                      </p:cBhvr>
                                    </p:animEffect>
                                  </p:childTnLst>
                                </p:cTn>
                              </p:par>
                            </p:childTnLst>
                          </p:cTn>
                        </p:par>
                      </p:childTnLst>
                    </p:cTn>
                  </p:par>
                  <p:par>
                    <p:cTn id="103" fill="hold">
                      <p:stCondLst>
                        <p:cond delay="indefinite"/>
                      </p:stCondLst>
                      <p:childTnLst>
                        <p:par>
                          <p:cTn id="104" fill="hold">
                            <p:stCondLst>
                              <p:cond delay="0"/>
                            </p:stCondLst>
                            <p:childTnLst>
                              <p:par>
                                <p:cTn id="105" presetID="14" presetClass="entr" presetSubtype="10" fill="hold" nodeType="clickEffect">
                                  <p:stCondLst>
                                    <p:cond delay="0"/>
                                  </p:stCondLst>
                                  <p:childTnLst>
                                    <p:set>
                                      <p:cBhvr>
                                        <p:cTn id="106" dur="1" fill="hold">
                                          <p:stCondLst>
                                            <p:cond delay="0"/>
                                          </p:stCondLst>
                                        </p:cTn>
                                        <p:tgtEl>
                                          <p:spTgt spid="82"/>
                                        </p:tgtEl>
                                        <p:attrNameLst>
                                          <p:attrName>style.visibility</p:attrName>
                                        </p:attrNameLst>
                                      </p:cBhvr>
                                      <p:to>
                                        <p:strVal val="visible"/>
                                      </p:to>
                                    </p:set>
                                    <p:animEffect transition="in" filter="randombar(horizontal)">
                                      <p:cBhvr>
                                        <p:cTn id="107" dur="500"/>
                                        <p:tgtEl>
                                          <p:spTgt spid="82"/>
                                        </p:tgtEl>
                                      </p:cBhvr>
                                    </p:animEffect>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nodeType="clickEffect">
                                  <p:stCondLst>
                                    <p:cond delay="0"/>
                                  </p:stCondLst>
                                  <p:childTnLst>
                                    <p:set>
                                      <p:cBhvr>
                                        <p:cTn id="111" dur="1" fill="hold">
                                          <p:stCondLst>
                                            <p:cond delay="0"/>
                                          </p:stCondLst>
                                        </p:cTn>
                                        <p:tgtEl>
                                          <p:spTgt spid="82"/>
                                        </p:tgtEl>
                                        <p:attrNameLst>
                                          <p:attrName>style.visibility</p:attrName>
                                        </p:attrNameLst>
                                      </p:cBhvr>
                                      <p:to>
                                        <p:strVal val="hidden"/>
                                      </p:to>
                                    </p:set>
                                  </p:childTnLst>
                                </p:cTn>
                              </p:par>
                              <p:par>
                                <p:cTn id="112" presetID="10" presetClass="entr" presetSubtype="0" fill="hold" nodeType="withEffect">
                                  <p:stCondLst>
                                    <p:cond delay="0"/>
                                  </p:stCondLst>
                                  <p:childTnLst>
                                    <p:set>
                                      <p:cBhvr>
                                        <p:cTn id="113" dur="1" fill="hold">
                                          <p:stCondLst>
                                            <p:cond delay="0"/>
                                          </p:stCondLst>
                                        </p:cTn>
                                        <p:tgtEl>
                                          <p:spTgt spid="72"/>
                                        </p:tgtEl>
                                        <p:attrNameLst>
                                          <p:attrName>style.visibility</p:attrName>
                                        </p:attrNameLst>
                                      </p:cBhvr>
                                      <p:to>
                                        <p:strVal val="visible"/>
                                      </p:to>
                                    </p:set>
                                    <p:animEffect transition="in" filter="fade">
                                      <p:cBhvr>
                                        <p:cTn id="114" dur="500"/>
                                        <p:tgtEl>
                                          <p:spTgt spid="72"/>
                                        </p:tgtEl>
                                      </p:cBhvr>
                                    </p:animEffect>
                                  </p:childTnLst>
                                </p:cTn>
                              </p:par>
                            </p:childTnLst>
                          </p:cTn>
                        </p:par>
                        <p:par>
                          <p:cTn id="115" fill="hold">
                            <p:stCondLst>
                              <p:cond delay="500"/>
                            </p:stCondLst>
                            <p:childTnLst>
                              <p:par>
                                <p:cTn id="116" presetID="22" presetClass="entr" presetSubtype="8" fill="hold" nodeType="afterEffect">
                                  <p:stCondLst>
                                    <p:cond delay="0"/>
                                  </p:stCondLst>
                                  <p:childTnLst>
                                    <p:set>
                                      <p:cBhvr>
                                        <p:cTn id="117" dur="1" fill="hold">
                                          <p:stCondLst>
                                            <p:cond delay="0"/>
                                          </p:stCondLst>
                                        </p:cTn>
                                        <p:tgtEl>
                                          <p:spTgt spid="57"/>
                                        </p:tgtEl>
                                        <p:attrNameLst>
                                          <p:attrName>style.visibility</p:attrName>
                                        </p:attrNameLst>
                                      </p:cBhvr>
                                      <p:to>
                                        <p:strVal val="visible"/>
                                      </p:to>
                                    </p:set>
                                    <p:animEffect transition="in" filter="wipe(left)">
                                      <p:cBhvr>
                                        <p:cTn id="118" dur="500"/>
                                        <p:tgtEl>
                                          <p:spTgt spid="57"/>
                                        </p:tgtEl>
                                      </p:cBhvr>
                                    </p:animEffect>
                                  </p:childTnLst>
                                </p:cTn>
                              </p:par>
                            </p:childTnLst>
                          </p:cTn>
                        </p:par>
                        <p:par>
                          <p:cTn id="119" fill="hold">
                            <p:stCondLst>
                              <p:cond delay="1000"/>
                            </p:stCondLst>
                            <p:childTnLst>
                              <p:par>
                                <p:cTn id="120" presetID="53" presetClass="entr" presetSubtype="16" fill="hold" grpId="0" nodeType="afterEffect">
                                  <p:stCondLst>
                                    <p:cond delay="0"/>
                                  </p:stCondLst>
                                  <p:childTnLst>
                                    <p:set>
                                      <p:cBhvr>
                                        <p:cTn id="121" dur="1" fill="hold">
                                          <p:stCondLst>
                                            <p:cond delay="0"/>
                                          </p:stCondLst>
                                        </p:cTn>
                                        <p:tgtEl>
                                          <p:spTgt spid="42"/>
                                        </p:tgtEl>
                                        <p:attrNameLst>
                                          <p:attrName>style.visibility</p:attrName>
                                        </p:attrNameLst>
                                      </p:cBhvr>
                                      <p:to>
                                        <p:strVal val="visible"/>
                                      </p:to>
                                    </p:set>
                                    <p:anim calcmode="lin" valueType="num">
                                      <p:cBhvr>
                                        <p:cTn id="122" dur="500" fill="hold"/>
                                        <p:tgtEl>
                                          <p:spTgt spid="42"/>
                                        </p:tgtEl>
                                        <p:attrNameLst>
                                          <p:attrName>ppt_w</p:attrName>
                                        </p:attrNameLst>
                                      </p:cBhvr>
                                      <p:tavLst>
                                        <p:tav tm="0">
                                          <p:val>
                                            <p:fltVal val="0"/>
                                          </p:val>
                                        </p:tav>
                                        <p:tav tm="100000">
                                          <p:val>
                                            <p:strVal val="#ppt_w"/>
                                          </p:val>
                                        </p:tav>
                                      </p:tavLst>
                                    </p:anim>
                                    <p:anim calcmode="lin" valueType="num">
                                      <p:cBhvr>
                                        <p:cTn id="123" dur="500" fill="hold"/>
                                        <p:tgtEl>
                                          <p:spTgt spid="42"/>
                                        </p:tgtEl>
                                        <p:attrNameLst>
                                          <p:attrName>ppt_h</p:attrName>
                                        </p:attrNameLst>
                                      </p:cBhvr>
                                      <p:tavLst>
                                        <p:tav tm="0">
                                          <p:val>
                                            <p:fltVal val="0"/>
                                          </p:val>
                                        </p:tav>
                                        <p:tav tm="100000">
                                          <p:val>
                                            <p:strVal val="#ppt_h"/>
                                          </p:val>
                                        </p:tav>
                                      </p:tavLst>
                                    </p:anim>
                                    <p:animEffect transition="in" filter="fade">
                                      <p:cBhvr>
                                        <p:cTn id="124" dur="500"/>
                                        <p:tgtEl>
                                          <p:spTgt spid="42"/>
                                        </p:tgtEl>
                                      </p:cBhvr>
                                    </p:animEffec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9"/>
                                        </p:tgtEl>
                                        <p:attrNameLst>
                                          <p:attrName>style.visibility</p:attrName>
                                        </p:attrNameLst>
                                      </p:cBhvr>
                                      <p:to>
                                        <p:strVal val="visible"/>
                                      </p:to>
                                    </p:set>
                                  </p:childTnLst>
                                </p:cTn>
                              </p:par>
                            </p:childTnLst>
                          </p:cTn>
                        </p:par>
                        <p:par>
                          <p:cTn id="129" fill="hold">
                            <p:stCondLst>
                              <p:cond delay="0"/>
                            </p:stCondLst>
                            <p:childTnLst>
                              <p:par>
                                <p:cTn id="130" presetID="35" presetClass="emph" presetSubtype="0" repeatCount="5000" fill="hold" grpId="1" nodeType="afterEffect">
                                  <p:stCondLst>
                                    <p:cond delay="0"/>
                                  </p:stCondLst>
                                  <p:childTnLst>
                                    <p:anim calcmode="discrete" valueType="str">
                                      <p:cBhvr>
                                        <p:cTn id="131" dur="750" fill="hold"/>
                                        <p:tgtEl>
                                          <p:spTgt spid="9"/>
                                        </p:tgtEl>
                                        <p:attrNameLst>
                                          <p:attrName>style.visibility</p:attrName>
                                        </p:attrNameLst>
                                      </p:cBhvr>
                                      <p:tavLst>
                                        <p:tav tm="0">
                                          <p:val>
                                            <p:strVal val="hidden"/>
                                          </p:val>
                                        </p:tav>
                                        <p:tav tm="50000">
                                          <p:val>
                                            <p:strVal val="visible"/>
                                          </p:val>
                                        </p:tav>
                                      </p:tavLst>
                                    </p:anim>
                                  </p:childTnLst>
                                </p:cTn>
                              </p:par>
                              <p:par>
                                <p:cTn id="132" presetID="1" presetClass="entr" presetSubtype="0" fill="hold" grpId="0" nodeType="withEffect">
                                  <p:stCondLst>
                                    <p:cond delay="0"/>
                                  </p:stCondLst>
                                  <p:childTnLst>
                                    <p:set>
                                      <p:cBhvr>
                                        <p:cTn id="133" dur="1" fill="hold">
                                          <p:stCondLst>
                                            <p:cond delay="0"/>
                                          </p:stCondLst>
                                        </p:cTn>
                                        <p:tgtEl>
                                          <p:spTgt spid="88"/>
                                        </p:tgtEl>
                                        <p:attrNameLst>
                                          <p:attrName>style.visibility</p:attrName>
                                        </p:attrNameLst>
                                      </p:cBhvr>
                                      <p:to>
                                        <p:strVal val="visible"/>
                                      </p:to>
                                    </p:set>
                                  </p:childTnLst>
                                </p:cTn>
                              </p:par>
                              <p:par>
                                <p:cTn id="134" presetID="35" presetClass="emph" presetSubtype="0" repeatCount="5000" fill="hold" grpId="1" nodeType="withEffect">
                                  <p:stCondLst>
                                    <p:cond delay="0"/>
                                  </p:stCondLst>
                                  <p:childTnLst>
                                    <p:anim calcmode="discrete" valueType="str">
                                      <p:cBhvr>
                                        <p:cTn id="135" dur="750" fill="hold"/>
                                        <p:tgtEl>
                                          <p:spTgt spid="8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8" grpId="1" animBg="1"/>
      <p:bldP spid="9" grpId="0" animBg="1"/>
      <p:bldP spid="9" grpId="1" animBg="1"/>
      <p:bldP spid="40" grpId="0" animBg="1"/>
      <p:bldP spid="41" grpId="0" animBg="1"/>
      <p:bldP spid="4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タイトル 1"/>
          <p:cNvSpPr txBox="1">
            <a:spLocks/>
          </p:cNvSpPr>
          <p:nvPr/>
        </p:nvSpPr>
        <p:spPr>
          <a:xfrm>
            <a:off x="2164" y="-2262"/>
            <a:ext cx="9141836" cy="440834"/>
          </a:xfrm>
          <a:prstGeom prst="rect">
            <a:avLst/>
          </a:prstGeom>
          <a:noFill/>
          <a:ln w="38100">
            <a:no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t>北極振動によってもたらされる</a:t>
            </a:r>
            <a:r>
              <a:rPr lang="en-US" altLang="ja-JP" sz="2400" dirty="0" smtClean="0"/>
              <a:t>SST</a:t>
            </a:r>
            <a:r>
              <a:rPr lang="ja-JP" altLang="en-US" sz="2400" dirty="0" smtClean="0"/>
              <a:t>パターン</a:t>
            </a:r>
            <a:endParaRPr lang="ja-JP" altLang="en-US" sz="2400" dirty="0"/>
          </a:p>
        </p:txBody>
      </p:sp>
      <p:cxnSp>
        <p:nvCxnSpPr>
          <p:cNvPr id="6" name="直線コネクタ 5"/>
          <p:cNvCxnSpPr/>
          <p:nvPr/>
        </p:nvCxnSpPr>
        <p:spPr>
          <a:xfrm>
            <a:off x="77024" y="419904"/>
            <a:ext cx="8959472" cy="0"/>
          </a:xfrm>
          <a:prstGeom prst="line">
            <a:avLst/>
          </a:prstGeom>
          <a:ln w="381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12"/>
          <p:cNvSpPr>
            <a:spLocks noGrp="1"/>
          </p:cNvSpPr>
          <p:nvPr>
            <p:ph type="sldNum" sz="quarter" idx="12"/>
          </p:nvPr>
        </p:nvSpPr>
        <p:spPr/>
        <p:txBody>
          <a:bodyPr/>
          <a:lstStyle/>
          <a:p>
            <a:fld id="{EFB08A97-F233-4718-8760-F0954C99C72E}" type="slidenum">
              <a:rPr kumimoji="1" lang="ja-JP" altLang="en-US" smtClean="0"/>
              <a:t>24</a:t>
            </a:fld>
            <a:endParaRPr kumimoji="1" lang="ja-JP" altLang="en-US"/>
          </a:p>
        </p:txBody>
      </p:sp>
      <p:pic>
        <p:nvPicPr>
          <p:cNvPr id="8"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6571" y="968353"/>
            <a:ext cx="5558066" cy="434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角丸四角形 9"/>
          <p:cNvSpPr/>
          <p:nvPr/>
        </p:nvSpPr>
        <p:spPr>
          <a:xfrm>
            <a:off x="6421483" y="2204864"/>
            <a:ext cx="2592288" cy="936104"/>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dirty="0" smtClean="0"/>
              <a:t>トリポールパターンが</a:t>
            </a:r>
            <a:endParaRPr lang="en-US" altLang="ja-JP" dirty="0" smtClean="0"/>
          </a:p>
          <a:p>
            <a:pPr algn="ctr"/>
            <a:r>
              <a:rPr lang="ja-JP" altLang="en-US" dirty="0" smtClean="0"/>
              <a:t>現れる</a:t>
            </a:r>
            <a:endParaRPr kumimoji="1" lang="ja-JP" altLang="en-US" dirty="0"/>
          </a:p>
        </p:txBody>
      </p:sp>
      <p:sp>
        <p:nvSpPr>
          <p:cNvPr id="18" name="円/楕円 17"/>
          <p:cNvSpPr/>
          <p:nvPr/>
        </p:nvSpPr>
        <p:spPr>
          <a:xfrm>
            <a:off x="2418072" y="1772816"/>
            <a:ext cx="3162039" cy="1584176"/>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2533537"/>
            <a:ext cx="4146667" cy="304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452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FB08A97-F233-4718-8760-F0954C99C72E}" type="slidenum">
              <a:rPr lang="ja-JP" altLang="en-US" smtClean="0"/>
              <a:pPr/>
              <a:t>25</a:t>
            </a:fld>
            <a:endParaRPr lang="ja-JP" altLang="en-US"/>
          </a:p>
        </p:txBody>
      </p:sp>
    </p:spTree>
    <p:extLst>
      <p:ext uri="{BB962C8B-B14F-4D97-AF65-F5344CB8AC3E}">
        <p14:creationId xmlns:p14="http://schemas.microsoft.com/office/powerpoint/2010/main" val="13821283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角丸四角形 87"/>
          <p:cNvSpPr/>
          <p:nvPr/>
        </p:nvSpPr>
        <p:spPr>
          <a:xfrm>
            <a:off x="251520" y="2804456"/>
            <a:ext cx="2376265" cy="177505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1979712" y="482117"/>
            <a:ext cx="6513504" cy="206880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p:cNvSpPr txBox="1">
            <a:spLocks/>
          </p:cNvSpPr>
          <p:nvPr/>
        </p:nvSpPr>
        <p:spPr>
          <a:xfrm>
            <a:off x="2164" y="-2262"/>
            <a:ext cx="9141836" cy="440834"/>
          </a:xfrm>
          <a:prstGeom prst="rect">
            <a:avLst/>
          </a:prstGeom>
          <a:noFill/>
          <a:ln w="38100">
            <a:no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t>今まで</a:t>
            </a:r>
            <a:r>
              <a:rPr lang="ja-JP" altLang="en-US" sz="2400" dirty="0" smtClean="0"/>
              <a:t>の流れ</a:t>
            </a:r>
            <a:r>
              <a:rPr lang="ja-JP" altLang="en-US" sz="2400" dirty="0"/>
              <a:t> </a:t>
            </a:r>
            <a:r>
              <a:rPr lang="en-US" altLang="ja-JP" sz="2400" dirty="0" smtClean="0"/>
              <a:t>[</a:t>
            </a:r>
            <a:r>
              <a:rPr lang="en-US" altLang="ja-JP" sz="2400" dirty="0" err="1" smtClean="0"/>
              <a:t>Otomi</a:t>
            </a:r>
            <a:r>
              <a:rPr lang="en-US" altLang="ja-JP" sz="2400" dirty="0" smtClean="0"/>
              <a:t> et al., 2012]</a:t>
            </a:r>
            <a:endParaRPr lang="ja-JP" altLang="en-US" sz="2400" dirty="0"/>
          </a:p>
        </p:txBody>
      </p:sp>
      <p:cxnSp>
        <p:nvCxnSpPr>
          <p:cNvPr id="6" name="直線コネクタ 5"/>
          <p:cNvCxnSpPr/>
          <p:nvPr/>
        </p:nvCxnSpPr>
        <p:spPr>
          <a:xfrm>
            <a:off x="77024" y="419904"/>
            <a:ext cx="8959472" cy="0"/>
          </a:xfrm>
          <a:prstGeom prst="line">
            <a:avLst/>
          </a:prstGeom>
          <a:ln w="381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12"/>
          <p:cNvSpPr>
            <a:spLocks noGrp="1"/>
          </p:cNvSpPr>
          <p:nvPr>
            <p:ph type="sldNum" sz="quarter" idx="12"/>
          </p:nvPr>
        </p:nvSpPr>
        <p:spPr/>
        <p:txBody>
          <a:bodyPr/>
          <a:lstStyle/>
          <a:p>
            <a:fld id="{EFB08A97-F233-4718-8760-F0954C99C72E}" type="slidenum">
              <a:rPr kumimoji="1" lang="ja-JP" altLang="en-US" smtClean="0"/>
              <a:t>3</a:t>
            </a:fld>
            <a:endParaRPr kumimoji="1" lang="ja-JP" altLang="en-US"/>
          </a:p>
        </p:txBody>
      </p:sp>
      <p:grpSp>
        <p:nvGrpSpPr>
          <p:cNvPr id="33" name="グループ化 32"/>
          <p:cNvGrpSpPr/>
          <p:nvPr/>
        </p:nvGrpSpPr>
        <p:grpSpPr>
          <a:xfrm>
            <a:off x="4503281" y="4941168"/>
            <a:ext cx="3989935" cy="1923435"/>
            <a:chOff x="4503281" y="4941168"/>
            <a:chExt cx="3989935" cy="1923435"/>
          </a:xfrm>
        </p:grpSpPr>
        <p:pic>
          <p:nvPicPr>
            <p:cNvPr id="34" name="図 33"/>
            <p:cNvPicPr>
              <a:picLocks noChangeAspect="1"/>
            </p:cNvPicPr>
            <p:nvPr/>
          </p:nvPicPr>
          <p:blipFill>
            <a:blip r:embed="rId2" cstate="print"/>
            <a:srcRect/>
            <a:stretch>
              <a:fillRect/>
            </a:stretch>
          </p:blipFill>
          <p:spPr bwMode="auto">
            <a:xfrm>
              <a:off x="4503281" y="4941168"/>
              <a:ext cx="3989935" cy="1923435"/>
            </a:xfrm>
            <a:prstGeom prst="rect">
              <a:avLst/>
            </a:prstGeom>
            <a:noFill/>
            <a:ln w="9525">
              <a:noFill/>
              <a:miter lim="800000"/>
              <a:headEnd/>
              <a:tailEnd/>
            </a:ln>
          </p:spPr>
        </p:pic>
        <p:sp>
          <p:nvSpPr>
            <p:cNvPr id="35" name="正方形/長方形 34"/>
            <p:cNvSpPr/>
            <p:nvPr/>
          </p:nvSpPr>
          <p:spPr>
            <a:xfrm>
              <a:off x="5571778" y="5517232"/>
              <a:ext cx="115970" cy="50405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フリーフォーム 38"/>
          <p:cNvSpPr/>
          <p:nvPr/>
        </p:nvSpPr>
        <p:spPr>
          <a:xfrm>
            <a:off x="464410" y="2011612"/>
            <a:ext cx="7276364" cy="1693155"/>
          </a:xfrm>
          <a:custGeom>
            <a:avLst/>
            <a:gdLst>
              <a:gd name="connsiteX0" fmla="*/ 437144 w 7276364"/>
              <a:gd name="connsiteY0" fmla="*/ 667652 h 1693155"/>
              <a:gd name="connsiteX1" fmla="*/ 7276355 w 7276364"/>
              <a:gd name="connsiteY1" fmla="*/ 1682260 h 1693155"/>
              <a:gd name="connsiteX2" fmla="*/ 487248 w 7276364"/>
              <a:gd name="connsiteY2" fmla="*/ 91454 h 1693155"/>
              <a:gd name="connsiteX3" fmla="*/ 662612 w 7276364"/>
              <a:gd name="connsiteY3" fmla="*/ 266819 h 1693155"/>
              <a:gd name="connsiteX4" fmla="*/ 1639642 w 7276364"/>
              <a:gd name="connsiteY4" fmla="*/ 880594 h 1693155"/>
              <a:gd name="connsiteX5" fmla="*/ 1952793 w 7276364"/>
              <a:gd name="connsiteY5" fmla="*/ 880594 h 1693155"/>
              <a:gd name="connsiteX6" fmla="*/ 3556124 w 7276364"/>
              <a:gd name="connsiteY6" fmla="*/ 893120 h 169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6364" h="1693155">
                <a:moveTo>
                  <a:pt x="437144" y="667652"/>
                </a:moveTo>
                <a:cubicBezTo>
                  <a:pt x="3852574" y="1222972"/>
                  <a:pt x="7268004" y="1778293"/>
                  <a:pt x="7276355" y="1682260"/>
                </a:cubicBezTo>
                <a:cubicBezTo>
                  <a:pt x="7284706" y="1586227"/>
                  <a:pt x="1589539" y="327361"/>
                  <a:pt x="487248" y="91454"/>
                </a:cubicBezTo>
                <a:cubicBezTo>
                  <a:pt x="-615043" y="-144453"/>
                  <a:pt x="470546" y="135296"/>
                  <a:pt x="662612" y="266819"/>
                </a:cubicBezTo>
                <a:cubicBezTo>
                  <a:pt x="854678" y="398342"/>
                  <a:pt x="1424612" y="778298"/>
                  <a:pt x="1639642" y="880594"/>
                </a:cubicBezTo>
                <a:cubicBezTo>
                  <a:pt x="1854672" y="982890"/>
                  <a:pt x="1952793" y="880594"/>
                  <a:pt x="1952793" y="880594"/>
                </a:cubicBezTo>
                <a:lnTo>
                  <a:pt x="3556124" y="893120"/>
                </a:lnTo>
              </a:path>
            </a:pathLst>
          </a:custGeom>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Tahoma" charset="0"/>
              <a:ea typeface="ＭＳ Ｐゴシック" pitchFamily="50" charset="-128"/>
            </a:endParaRPr>
          </a:p>
        </p:txBody>
      </p:sp>
      <p:sp>
        <p:nvSpPr>
          <p:cNvPr id="40" name="正方形/長方形 39"/>
          <p:cNvSpPr/>
          <p:nvPr/>
        </p:nvSpPr>
        <p:spPr>
          <a:xfrm>
            <a:off x="420201" y="2899306"/>
            <a:ext cx="2016224" cy="720080"/>
          </a:xfrm>
          <a:prstGeom prst="rect">
            <a:avLst/>
          </a:prstGeom>
          <a:solidFill>
            <a:srgbClr val="738AC8"/>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ヨーロッパでは</a:t>
            </a:r>
            <a:endParaRPr kumimoji="1" lang="en-US" altLang="ja-JP" sz="1800" b="0" i="0" u="none" strike="noStrike" kern="0" cap="none" spc="0" normalizeH="0" baseline="0" noProof="0" dirty="0" smtClean="0">
              <a:ln>
                <a:noFill/>
              </a:ln>
              <a:solidFill>
                <a:sysClr val="window" lastClr="FFFFFF"/>
              </a:solidFill>
              <a:effectLst/>
              <a:uLnTx/>
              <a:uFillTx/>
              <a:latin typeface="Calibri"/>
              <a:ea typeface="ＭＳ Ｐゴシック"/>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高気圧が形成</a:t>
            </a: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41" name="正方形/長方形 40"/>
          <p:cNvSpPr/>
          <p:nvPr/>
        </p:nvSpPr>
        <p:spPr>
          <a:xfrm>
            <a:off x="3012489" y="2899306"/>
            <a:ext cx="1656184" cy="720080"/>
          </a:xfrm>
          <a:prstGeom prst="rect">
            <a:avLst/>
          </a:prstGeom>
          <a:solidFill>
            <a:srgbClr val="EA157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ジェット気流が</a:t>
            </a:r>
            <a:endParaRPr kumimoji="1" lang="en-US" altLang="ja-JP" sz="1800" b="0" i="0" u="none" strike="noStrike" kern="0" cap="none" spc="0" normalizeH="0" baseline="0" noProof="0" dirty="0" smtClean="0">
              <a:ln>
                <a:noFill/>
              </a:ln>
              <a:solidFill>
                <a:sysClr val="window" lastClr="FFFFFF"/>
              </a:solidFill>
              <a:effectLst/>
              <a:uLnTx/>
              <a:uFillTx/>
              <a:latin typeface="Calibri"/>
              <a:ea typeface="ＭＳ Ｐゴシック"/>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蛇行した</a:t>
            </a: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42" name="星 12 41"/>
          <p:cNvSpPr/>
          <p:nvPr/>
        </p:nvSpPr>
        <p:spPr>
          <a:xfrm>
            <a:off x="2406142" y="4826223"/>
            <a:ext cx="2664296" cy="881275"/>
          </a:xfrm>
          <a:prstGeom prst="star12">
            <a:avLst/>
          </a:prstGeom>
          <a:solidFill>
            <a:srgbClr val="EA157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各地で</a:t>
            </a:r>
            <a:endParaRPr kumimoji="1" lang="en-US" altLang="ja-JP" sz="1800" b="0" i="0" u="none" strike="noStrike" kern="0" cap="none" spc="0" normalizeH="0" baseline="0" noProof="0" dirty="0" smtClean="0">
              <a:ln>
                <a:noFill/>
              </a:ln>
              <a:solidFill>
                <a:sysClr val="window" lastClr="FFFFFF"/>
              </a:solidFill>
              <a:effectLst/>
              <a:uLnTx/>
              <a:uFillTx/>
              <a:latin typeface="Calibri"/>
              <a:ea typeface="ＭＳ Ｐゴシック"/>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暑くなった</a:t>
            </a: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grpSp>
        <p:nvGrpSpPr>
          <p:cNvPr id="43" name="グループ化 42"/>
          <p:cNvGrpSpPr/>
          <p:nvPr/>
        </p:nvGrpSpPr>
        <p:grpSpPr>
          <a:xfrm>
            <a:off x="431001" y="514496"/>
            <a:ext cx="1368152" cy="936104"/>
            <a:chOff x="107504" y="620688"/>
            <a:chExt cx="1368152" cy="936104"/>
          </a:xfrm>
        </p:grpSpPr>
        <p:sp>
          <p:nvSpPr>
            <p:cNvPr id="44" name="正方形/長方形 43"/>
            <p:cNvSpPr/>
            <p:nvPr/>
          </p:nvSpPr>
          <p:spPr>
            <a:xfrm>
              <a:off x="251520" y="836712"/>
              <a:ext cx="1224136" cy="720080"/>
            </a:xfrm>
            <a:prstGeom prst="rect">
              <a:avLst/>
            </a:prstGeom>
            <a:solidFill>
              <a:srgbClr val="00ADDC"/>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北極振動</a:t>
              </a:r>
              <a:endParaRPr kumimoji="1" lang="en-US" altLang="ja-JP" sz="1800" b="0" i="0" u="none" strike="noStrike" kern="0" cap="none" spc="0" normalizeH="0" baseline="0" noProof="0" dirty="0" smtClean="0">
                <a:ln>
                  <a:noFill/>
                </a:ln>
                <a:solidFill>
                  <a:sysClr val="window" lastClr="FFFFFF"/>
                </a:solidFill>
                <a:effectLst/>
                <a:uLnTx/>
                <a:uFillTx/>
                <a:latin typeface="Calibri"/>
                <a:ea typeface="ＭＳ Ｐゴシック"/>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負</a:t>
              </a: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45" name="メモ 44"/>
            <p:cNvSpPr/>
            <p:nvPr/>
          </p:nvSpPr>
          <p:spPr>
            <a:xfrm>
              <a:off x="107504" y="620688"/>
              <a:ext cx="1224136" cy="288032"/>
            </a:xfrm>
            <a:prstGeom prst="foldedCorner">
              <a:avLst/>
            </a:prstGeom>
            <a:blipFill>
              <a:blip r:embed="rId3" cstate="print"/>
              <a:tile tx="0" ty="0" sx="100000" sy="100000" flip="none" algn="tl"/>
            </a:blipFill>
            <a:ln w="31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冬</a:t>
              </a:r>
              <a:r>
                <a:rPr kumimoji="0" lang="en-US" altLang="ja-JP" sz="18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a:t>
              </a:r>
              <a:r>
                <a:rPr kumimoji="1" lang="ja-JP" altLang="en-US" sz="18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北半球</a:t>
              </a:r>
              <a:endParaRPr kumimoji="1" lang="ja-JP" altLang="en-US" sz="18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grpSp>
      <p:grpSp>
        <p:nvGrpSpPr>
          <p:cNvPr id="46" name="グループ化 45"/>
          <p:cNvGrpSpPr/>
          <p:nvPr/>
        </p:nvGrpSpPr>
        <p:grpSpPr>
          <a:xfrm>
            <a:off x="2842595" y="514496"/>
            <a:ext cx="2016224" cy="936104"/>
            <a:chOff x="1549336" y="620688"/>
            <a:chExt cx="2016224" cy="936104"/>
          </a:xfrm>
        </p:grpSpPr>
        <p:sp>
          <p:nvSpPr>
            <p:cNvPr id="47" name="正方形/長方形 46"/>
            <p:cNvSpPr/>
            <p:nvPr/>
          </p:nvSpPr>
          <p:spPr>
            <a:xfrm>
              <a:off x="1835696" y="836712"/>
              <a:ext cx="1368152" cy="720080"/>
            </a:xfrm>
            <a:prstGeom prst="rect">
              <a:avLst/>
            </a:prstGeom>
            <a:solidFill>
              <a:srgbClr val="FEB80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大気が</a:t>
              </a:r>
              <a:endParaRPr kumimoji="1" lang="en-US" altLang="ja-JP" sz="1800" b="0" i="0" u="none" strike="noStrike" kern="0" cap="none" spc="0" normalizeH="0" baseline="0" noProof="0" dirty="0" smtClean="0">
                <a:ln>
                  <a:noFill/>
                </a:ln>
                <a:solidFill>
                  <a:sysClr val="window" lastClr="FFFFFF"/>
                </a:solidFill>
                <a:effectLst/>
                <a:uLnTx/>
                <a:uFillTx/>
                <a:latin typeface="Calibri"/>
                <a:ea typeface="ＭＳ Ｐゴシック"/>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海を暖めた</a:t>
              </a: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48" name="メモ 47"/>
            <p:cNvSpPr/>
            <p:nvPr/>
          </p:nvSpPr>
          <p:spPr>
            <a:xfrm>
              <a:off x="1549336" y="620688"/>
              <a:ext cx="2016224" cy="288032"/>
            </a:xfrm>
            <a:prstGeom prst="foldedCorner">
              <a:avLst/>
            </a:prstGeom>
            <a:blipFill>
              <a:blip r:embed="rId3" cstate="print"/>
              <a:tile tx="0" ty="0" sx="100000" sy="100000" flip="none" algn="tl"/>
            </a:blipFill>
            <a:ln w="31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冬：低緯度大西洋</a:t>
              </a:r>
              <a:endParaRPr kumimoji="1" lang="ja-JP" altLang="en-US" sz="18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grpSp>
      <p:grpSp>
        <p:nvGrpSpPr>
          <p:cNvPr id="49" name="グループ化 48"/>
          <p:cNvGrpSpPr/>
          <p:nvPr/>
        </p:nvGrpSpPr>
        <p:grpSpPr>
          <a:xfrm>
            <a:off x="5676785" y="513844"/>
            <a:ext cx="2376264" cy="934332"/>
            <a:chOff x="5676785" y="513844"/>
            <a:chExt cx="2376264" cy="934332"/>
          </a:xfrm>
        </p:grpSpPr>
        <p:sp>
          <p:nvSpPr>
            <p:cNvPr id="50" name="正方形/長方形 49"/>
            <p:cNvSpPr/>
            <p:nvPr/>
          </p:nvSpPr>
          <p:spPr>
            <a:xfrm>
              <a:off x="6146408" y="728096"/>
              <a:ext cx="1512168" cy="720080"/>
            </a:xfrm>
            <a:prstGeom prst="rect">
              <a:avLst/>
            </a:prstGeom>
            <a:solidFill>
              <a:srgbClr val="FEB80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海が</a:t>
              </a:r>
              <a:endParaRPr kumimoji="0" lang="en-US" altLang="ja-JP" sz="1800" b="0" i="0" u="none" strike="noStrike" kern="0" cap="none" spc="0" normalizeH="0" baseline="0" noProof="0" dirty="0" smtClean="0">
                <a:ln>
                  <a:noFill/>
                </a:ln>
                <a:solidFill>
                  <a:sysClr val="window" lastClr="FFFFFF"/>
                </a:solidFill>
                <a:effectLst/>
                <a:uLnTx/>
                <a:uFillTx/>
                <a:latin typeface="Calibri"/>
                <a:ea typeface="ＭＳ Ｐゴシック"/>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大気を暖めた</a:t>
              </a: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51" name="メモ 50"/>
            <p:cNvSpPr/>
            <p:nvPr/>
          </p:nvSpPr>
          <p:spPr>
            <a:xfrm>
              <a:off x="5676785" y="513844"/>
              <a:ext cx="2376264" cy="288032"/>
            </a:xfrm>
            <a:prstGeom prst="foldedCorner">
              <a:avLst/>
            </a:prstGeom>
            <a:blipFill>
              <a:blip r:embed="rId3" cstate="print"/>
              <a:tile tx="0" ty="0" sx="100000" sy="100000" flip="none" algn="tl"/>
            </a:blipFill>
            <a:ln w="31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春～夏：低緯度大西洋</a:t>
              </a:r>
              <a:endParaRPr kumimoji="1" lang="ja-JP" altLang="en-US" sz="18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grpSp>
      <p:cxnSp>
        <p:nvCxnSpPr>
          <p:cNvPr id="52" name="直線矢印コネクタ 51"/>
          <p:cNvCxnSpPr>
            <a:stCxn id="44" idx="3"/>
            <a:endCxn id="47" idx="1"/>
          </p:cNvCxnSpPr>
          <p:nvPr/>
        </p:nvCxnSpPr>
        <p:spPr>
          <a:xfrm>
            <a:off x="1799153" y="1090560"/>
            <a:ext cx="1329802" cy="0"/>
          </a:xfrm>
          <a:prstGeom prst="straightConnector1">
            <a:avLst/>
          </a:prstGeom>
          <a:noFill/>
          <a:ln w="38100" cap="flat" cmpd="sng" algn="ctr">
            <a:solidFill>
              <a:sysClr val="windowText" lastClr="000000"/>
            </a:solidFill>
            <a:prstDash val="solid"/>
            <a:tailEnd type="arrow" w="lg" len="med"/>
          </a:ln>
          <a:effectLst/>
        </p:spPr>
      </p:cxnSp>
      <p:cxnSp>
        <p:nvCxnSpPr>
          <p:cNvPr id="53" name="直線矢印コネクタ 52"/>
          <p:cNvCxnSpPr>
            <a:stCxn id="47" idx="3"/>
            <a:endCxn id="50" idx="1"/>
          </p:cNvCxnSpPr>
          <p:nvPr/>
        </p:nvCxnSpPr>
        <p:spPr>
          <a:xfrm flipV="1">
            <a:off x="4497107" y="1088136"/>
            <a:ext cx="1649301" cy="2424"/>
          </a:xfrm>
          <a:prstGeom prst="straightConnector1">
            <a:avLst/>
          </a:prstGeom>
          <a:noFill/>
          <a:ln w="38100" cap="flat" cmpd="sng" algn="ctr">
            <a:solidFill>
              <a:schemeClr val="tx1"/>
            </a:solidFill>
            <a:prstDash val="solid"/>
            <a:tailEnd type="arrow" w="lg" len="med"/>
          </a:ln>
          <a:effectLst/>
        </p:spPr>
      </p:cxnSp>
      <p:cxnSp>
        <p:nvCxnSpPr>
          <p:cNvPr id="54" name="直線矢印コネクタ 53"/>
          <p:cNvCxnSpPr>
            <a:stCxn id="40" idx="3"/>
            <a:endCxn id="41" idx="1"/>
          </p:cNvCxnSpPr>
          <p:nvPr/>
        </p:nvCxnSpPr>
        <p:spPr>
          <a:xfrm>
            <a:off x="2436425" y="3259346"/>
            <a:ext cx="576064" cy="0"/>
          </a:xfrm>
          <a:prstGeom prst="straightConnector1">
            <a:avLst/>
          </a:prstGeom>
          <a:noFill/>
          <a:ln w="38100" cap="flat" cmpd="sng" algn="ctr">
            <a:solidFill>
              <a:sysClr val="windowText" lastClr="000000"/>
            </a:solidFill>
            <a:prstDash val="solid"/>
            <a:tailEnd type="arrow" w="lg" len="med"/>
          </a:ln>
          <a:effectLst/>
        </p:spPr>
      </p:cxnSp>
      <p:cxnSp>
        <p:nvCxnSpPr>
          <p:cNvPr id="55" name="直線矢印コネクタ 54"/>
          <p:cNvCxnSpPr>
            <a:stCxn id="41" idx="3"/>
            <a:endCxn id="59" idx="1"/>
          </p:cNvCxnSpPr>
          <p:nvPr/>
        </p:nvCxnSpPr>
        <p:spPr>
          <a:xfrm>
            <a:off x="4668673" y="3259346"/>
            <a:ext cx="648072" cy="0"/>
          </a:xfrm>
          <a:prstGeom prst="straightConnector1">
            <a:avLst/>
          </a:prstGeom>
          <a:noFill/>
          <a:ln w="38100" cap="flat" cmpd="sng" algn="ctr">
            <a:solidFill>
              <a:sysClr val="windowText" lastClr="000000"/>
            </a:solidFill>
            <a:prstDash val="solid"/>
            <a:tailEnd type="arrow" w="lg" len="med"/>
          </a:ln>
          <a:effectLst/>
        </p:spPr>
      </p:cxnSp>
      <p:cxnSp>
        <p:nvCxnSpPr>
          <p:cNvPr id="56" name="図形 96"/>
          <p:cNvCxnSpPr>
            <a:stCxn id="59" idx="3"/>
            <a:endCxn id="62" idx="1"/>
          </p:cNvCxnSpPr>
          <p:nvPr/>
        </p:nvCxnSpPr>
        <p:spPr>
          <a:xfrm flipH="1">
            <a:off x="421270" y="3259346"/>
            <a:ext cx="7826099" cy="2009741"/>
          </a:xfrm>
          <a:prstGeom prst="bentConnector5">
            <a:avLst>
              <a:gd name="adj1" fmla="val -4777"/>
              <a:gd name="adj2" fmla="val 67722"/>
              <a:gd name="adj3" fmla="val 102921"/>
            </a:avLst>
          </a:prstGeom>
          <a:noFill/>
          <a:ln w="38100" cap="flat" cmpd="sng" algn="ctr">
            <a:solidFill>
              <a:sysClr val="windowText" lastClr="000000"/>
            </a:solidFill>
            <a:prstDash val="solid"/>
            <a:tailEnd type="arrow" w="lg" len="med"/>
          </a:ln>
          <a:effectLst/>
        </p:spPr>
      </p:cxnSp>
      <p:cxnSp>
        <p:nvCxnSpPr>
          <p:cNvPr id="57" name="直線矢印コネクタ 56"/>
          <p:cNvCxnSpPr>
            <a:stCxn id="62" idx="3"/>
            <a:endCxn id="42" idx="7"/>
          </p:cNvCxnSpPr>
          <p:nvPr/>
        </p:nvCxnSpPr>
        <p:spPr>
          <a:xfrm flipV="1">
            <a:off x="1762610" y="5266861"/>
            <a:ext cx="643532" cy="2226"/>
          </a:xfrm>
          <a:prstGeom prst="straightConnector1">
            <a:avLst/>
          </a:prstGeom>
          <a:noFill/>
          <a:ln w="38100" cap="flat" cmpd="sng" algn="ctr">
            <a:solidFill>
              <a:sysClr val="windowText" lastClr="000000"/>
            </a:solidFill>
            <a:prstDash val="solid"/>
            <a:tailEnd type="arrow" w="lg" len="med"/>
          </a:ln>
          <a:effectLst/>
        </p:spPr>
      </p:cxnSp>
      <p:grpSp>
        <p:nvGrpSpPr>
          <p:cNvPr id="58" name="グループ化 57"/>
          <p:cNvGrpSpPr/>
          <p:nvPr/>
        </p:nvGrpSpPr>
        <p:grpSpPr>
          <a:xfrm>
            <a:off x="5100721" y="2683282"/>
            <a:ext cx="3146648" cy="936104"/>
            <a:chOff x="5100721" y="2683282"/>
            <a:chExt cx="3146648" cy="936104"/>
          </a:xfrm>
        </p:grpSpPr>
        <p:sp>
          <p:nvSpPr>
            <p:cNvPr id="59" name="正方形/長方形 58"/>
            <p:cNvSpPr/>
            <p:nvPr/>
          </p:nvSpPr>
          <p:spPr>
            <a:xfrm>
              <a:off x="5316745" y="2899306"/>
              <a:ext cx="2930624" cy="720080"/>
            </a:xfrm>
            <a:prstGeom prst="rect">
              <a:avLst/>
            </a:prstGeom>
            <a:solidFill>
              <a:srgbClr val="EA157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高低高の気圧配置が</a:t>
              </a:r>
              <a:endParaRPr kumimoji="1" lang="en-US" altLang="ja-JP" sz="1800" b="0" i="0" u="none" strike="noStrike" kern="0" cap="none" spc="0" normalizeH="0" baseline="0" noProof="0" dirty="0" smtClean="0">
                <a:ln>
                  <a:noFill/>
                </a:ln>
                <a:solidFill>
                  <a:sysClr val="window" lastClr="FFFFFF"/>
                </a:solidFill>
                <a:effectLst/>
                <a:uLnTx/>
                <a:uFillTx/>
                <a:latin typeface="Calibri"/>
                <a:ea typeface="ＭＳ Ｐゴシック"/>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800" kern="0" dirty="0">
                  <a:solidFill>
                    <a:sysClr val="window" lastClr="FFFFFF"/>
                  </a:solidFill>
                  <a:effectLst/>
                  <a:latin typeface="Calibri"/>
                  <a:ea typeface="ＭＳ Ｐゴシック"/>
                </a:rPr>
                <a:t>ブロッキングされた</a:t>
              </a: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60" name="メモ 59"/>
            <p:cNvSpPr/>
            <p:nvPr/>
          </p:nvSpPr>
          <p:spPr>
            <a:xfrm>
              <a:off x="5100721" y="2683282"/>
              <a:ext cx="2016224" cy="288032"/>
            </a:xfrm>
            <a:prstGeom prst="foldedCorner">
              <a:avLst/>
            </a:prstGeom>
            <a:blipFill>
              <a:blip r:embed="rId3" cstate="print"/>
              <a:tile tx="0" ty="0" sx="100000" sy="100000" flip="none" algn="tl"/>
            </a:blipFill>
            <a:ln w="31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夏：北半球中緯度</a:t>
              </a:r>
              <a:endParaRPr kumimoji="1" lang="ja-JP" altLang="en-US" sz="18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grpSp>
      <p:grpSp>
        <p:nvGrpSpPr>
          <p:cNvPr id="61" name="グループ化 60"/>
          <p:cNvGrpSpPr/>
          <p:nvPr/>
        </p:nvGrpSpPr>
        <p:grpSpPr>
          <a:xfrm>
            <a:off x="323528" y="4651758"/>
            <a:ext cx="1439082" cy="999952"/>
            <a:chOff x="1067284" y="4245918"/>
            <a:chExt cx="1439082" cy="999952"/>
          </a:xfrm>
        </p:grpSpPr>
        <p:sp>
          <p:nvSpPr>
            <p:cNvPr id="62" name="正方形/長方形 61"/>
            <p:cNvSpPr/>
            <p:nvPr/>
          </p:nvSpPr>
          <p:spPr>
            <a:xfrm>
              <a:off x="1165026" y="4480623"/>
              <a:ext cx="1341340" cy="765247"/>
            </a:xfrm>
            <a:prstGeom prst="rect">
              <a:avLst/>
            </a:prstGeom>
            <a:solidFill>
              <a:srgbClr val="EA157A"/>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ysClr val="window" lastClr="FFFFFF"/>
                  </a:solidFill>
                  <a:effectLst/>
                  <a:uLnTx/>
                  <a:uFillTx/>
                  <a:latin typeface="Calibri"/>
                  <a:ea typeface="ＭＳ Ｐゴシック"/>
                  <a:cs typeface="+mn-cs"/>
                </a:rPr>
                <a:t>北極振動</a:t>
              </a:r>
              <a:endParaRPr kumimoji="1" lang="en-US" altLang="ja-JP" sz="1800" b="0" i="0" u="none" strike="noStrike" kern="0" cap="none" spc="0" normalizeH="0" baseline="0" noProof="0" dirty="0" smtClean="0">
                <a:ln>
                  <a:noFill/>
                </a:ln>
                <a:solidFill>
                  <a:sysClr val="window" lastClr="FFFFFF"/>
                </a:solidFill>
                <a:effectLst/>
                <a:uLnTx/>
                <a:uFillTx/>
                <a:latin typeface="Calibri"/>
                <a:ea typeface="ＭＳ Ｐゴシック"/>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800" kern="0" dirty="0">
                  <a:solidFill>
                    <a:sysClr val="window" lastClr="FFFFFF"/>
                  </a:solidFill>
                  <a:effectLst/>
                  <a:latin typeface="Calibri"/>
                  <a:ea typeface="ＭＳ Ｐゴシック"/>
                </a:rPr>
                <a:t>正</a:t>
              </a:r>
              <a:endParaRPr kumimoji="1" lang="ja-JP" altLang="en-US" sz="18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63" name="メモ 62"/>
            <p:cNvSpPr/>
            <p:nvPr/>
          </p:nvSpPr>
          <p:spPr>
            <a:xfrm>
              <a:off x="1067284" y="4245918"/>
              <a:ext cx="1251916" cy="315513"/>
            </a:xfrm>
            <a:prstGeom prst="foldedCorner">
              <a:avLst/>
            </a:prstGeom>
            <a:blipFill>
              <a:blip r:embed="rId3" cstate="print"/>
              <a:tile tx="0" ty="0" sx="100000" sy="100000" flip="none" algn="tl"/>
            </a:blipFill>
            <a:ln w="31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sysClr val="windowText" lastClr="000000"/>
                  </a:solidFill>
                  <a:effectLst/>
                  <a:uLnTx/>
                  <a:uFillTx/>
                  <a:latin typeface="Calibri"/>
                  <a:ea typeface="ＭＳ Ｐゴシック"/>
                  <a:cs typeface="+mn-cs"/>
                </a:rPr>
                <a:t>夏：北半球</a:t>
              </a:r>
              <a:endParaRPr kumimoji="1" lang="ja-JP" altLang="en-US" sz="18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grpSp>
      <p:cxnSp>
        <p:nvCxnSpPr>
          <p:cNvPr id="64" name="図形 102"/>
          <p:cNvCxnSpPr>
            <a:stCxn id="50" idx="3"/>
            <a:endCxn id="40" idx="1"/>
          </p:cNvCxnSpPr>
          <p:nvPr/>
        </p:nvCxnSpPr>
        <p:spPr>
          <a:xfrm flipH="1">
            <a:off x="420201" y="1088136"/>
            <a:ext cx="7238375" cy="2171210"/>
          </a:xfrm>
          <a:prstGeom prst="bentConnector5">
            <a:avLst>
              <a:gd name="adj1" fmla="val -13666"/>
              <a:gd name="adj2" fmla="val 71648"/>
              <a:gd name="adj3" fmla="val 103158"/>
            </a:avLst>
          </a:prstGeom>
          <a:noFill/>
          <a:ln w="38100" cap="flat" cmpd="sng" algn="ctr">
            <a:solidFill>
              <a:srgbClr val="000000"/>
            </a:solidFill>
            <a:prstDash val="solid"/>
            <a:tailEnd type="arrow" w="lg" len="med"/>
          </a:ln>
          <a:effectLst/>
        </p:spPr>
      </p:cxnSp>
      <p:grpSp>
        <p:nvGrpSpPr>
          <p:cNvPr id="65" name="グループ化 64"/>
          <p:cNvGrpSpPr/>
          <p:nvPr/>
        </p:nvGrpSpPr>
        <p:grpSpPr>
          <a:xfrm>
            <a:off x="6036825" y="3942936"/>
            <a:ext cx="1512168" cy="360040"/>
            <a:chOff x="3707904" y="3789040"/>
            <a:chExt cx="1512168" cy="360040"/>
          </a:xfrm>
        </p:grpSpPr>
        <p:sp>
          <p:nvSpPr>
            <p:cNvPr id="66" name="円/楕円 65"/>
            <p:cNvSpPr/>
            <p:nvPr/>
          </p:nvSpPr>
          <p:spPr>
            <a:xfrm>
              <a:off x="3707904" y="3789040"/>
              <a:ext cx="360040" cy="36004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ysClr val="window" lastClr="FFFFFF"/>
                  </a:solidFill>
                  <a:effectLst/>
                  <a:uLnTx/>
                  <a:uFillTx/>
                  <a:latin typeface="Calibri"/>
                  <a:ea typeface="ＭＳ Ｐゴシック"/>
                  <a:cs typeface="+mn-cs"/>
                </a:rPr>
                <a:t>高</a:t>
              </a:r>
              <a:endParaRPr kumimoji="1" lang="ja-JP" altLang="en-US" sz="14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67" name="円/楕円 66"/>
            <p:cNvSpPr/>
            <p:nvPr/>
          </p:nvSpPr>
          <p:spPr>
            <a:xfrm>
              <a:off x="4860032" y="3789040"/>
              <a:ext cx="360040" cy="36004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ysClr val="window" lastClr="FFFFFF"/>
                  </a:solidFill>
                  <a:effectLst/>
                  <a:uLnTx/>
                  <a:uFillTx/>
                  <a:latin typeface="Calibri"/>
                  <a:ea typeface="ＭＳ Ｐゴシック"/>
                  <a:cs typeface="+mn-cs"/>
                </a:rPr>
                <a:t>高</a:t>
              </a:r>
              <a:endParaRPr kumimoji="1" lang="ja-JP" altLang="en-US" sz="14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68" name="円/楕円 67"/>
            <p:cNvSpPr/>
            <p:nvPr/>
          </p:nvSpPr>
          <p:spPr>
            <a:xfrm>
              <a:off x="4283968" y="3789040"/>
              <a:ext cx="360040" cy="360040"/>
            </a:xfrm>
            <a:prstGeom prst="ellipse">
              <a:avLst/>
            </a:prstGeom>
            <a:solidFill>
              <a:srgbClr val="00B0F0"/>
            </a:solidFill>
            <a:ln w="25400"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sysClr val="window" lastClr="FFFFFF"/>
                  </a:solidFill>
                  <a:effectLst/>
                  <a:uLnTx/>
                  <a:uFillTx/>
                  <a:latin typeface="Calibri"/>
                  <a:ea typeface="ＭＳ Ｐゴシック"/>
                  <a:cs typeface="+mn-cs"/>
                </a:rPr>
                <a:t>低</a:t>
              </a:r>
              <a:endParaRPr kumimoji="1" lang="ja-JP" altLang="en-US" sz="14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grpSp>
      <p:grpSp>
        <p:nvGrpSpPr>
          <p:cNvPr id="69" name="グループ化 68"/>
          <p:cNvGrpSpPr/>
          <p:nvPr/>
        </p:nvGrpSpPr>
        <p:grpSpPr>
          <a:xfrm>
            <a:off x="2796465" y="3870928"/>
            <a:ext cx="2013438" cy="545122"/>
            <a:chOff x="6312877" y="3782158"/>
            <a:chExt cx="2013438" cy="545122"/>
          </a:xfrm>
        </p:grpSpPr>
        <p:sp>
          <p:nvSpPr>
            <p:cNvPr id="70" name="円/楕円 69"/>
            <p:cNvSpPr/>
            <p:nvPr/>
          </p:nvSpPr>
          <p:spPr>
            <a:xfrm>
              <a:off x="6660232" y="3861048"/>
              <a:ext cx="360040" cy="36004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smtClean="0">
                  <a:ln>
                    <a:noFill/>
                  </a:ln>
                  <a:solidFill>
                    <a:sysClr val="window" lastClr="FFFFFF"/>
                  </a:solidFill>
                  <a:effectLst/>
                  <a:uLnTx/>
                  <a:uFillTx/>
                  <a:latin typeface="Calibri"/>
                  <a:ea typeface="ＭＳ Ｐゴシック"/>
                  <a:cs typeface="+mn-cs"/>
                </a:rPr>
                <a:t>高</a:t>
              </a:r>
              <a:endParaRPr kumimoji="1" lang="ja-JP" altLang="en-US" sz="1400" b="0" i="0" u="none" strike="noStrike" kern="0" cap="none" spc="0" normalizeH="0" baseline="0" noProof="0" dirty="0">
                <a:ln>
                  <a:noFill/>
                </a:ln>
                <a:solidFill>
                  <a:sysClr val="window" lastClr="FFFFFF"/>
                </a:solidFill>
                <a:effectLst/>
                <a:uLnTx/>
                <a:uFillTx/>
                <a:latin typeface="Calibri"/>
                <a:ea typeface="ＭＳ Ｐゴシック"/>
                <a:cs typeface="+mn-cs"/>
              </a:endParaRPr>
            </a:p>
          </p:txBody>
        </p:sp>
        <p:sp>
          <p:nvSpPr>
            <p:cNvPr id="71" name="フリーフォーム 70"/>
            <p:cNvSpPr/>
            <p:nvPr/>
          </p:nvSpPr>
          <p:spPr>
            <a:xfrm>
              <a:off x="6312877" y="3782158"/>
              <a:ext cx="2013438" cy="545122"/>
            </a:xfrm>
            <a:custGeom>
              <a:avLst/>
              <a:gdLst>
                <a:gd name="connsiteX0" fmla="*/ 0 w 2013438"/>
                <a:gd name="connsiteY0" fmla="*/ 306265 h 545122"/>
                <a:gd name="connsiteX1" fmla="*/ 228600 w 2013438"/>
                <a:gd name="connsiteY1" fmla="*/ 306265 h 545122"/>
                <a:gd name="connsiteX2" fmla="*/ 307731 w 2013438"/>
                <a:gd name="connsiteY2" fmla="*/ 130419 h 545122"/>
                <a:gd name="connsiteX3" fmla="*/ 465992 w 2013438"/>
                <a:gd name="connsiteY3" fmla="*/ 33704 h 545122"/>
                <a:gd name="connsiteX4" fmla="*/ 668215 w 2013438"/>
                <a:gd name="connsiteY4" fmla="*/ 42496 h 545122"/>
                <a:gd name="connsiteX5" fmla="*/ 791308 w 2013438"/>
                <a:gd name="connsiteY5" fmla="*/ 165588 h 545122"/>
                <a:gd name="connsiteX6" fmla="*/ 905608 w 2013438"/>
                <a:gd name="connsiteY6" fmla="*/ 446942 h 545122"/>
                <a:gd name="connsiteX7" fmla="*/ 1107831 w 2013438"/>
                <a:gd name="connsiteY7" fmla="*/ 543657 h 545122"/>
                <a:gd name="connsiteX8" fmla="*/ 1318846 w 2013438"/>
                <a:gd name="connsiteY8" fmla="*/ 455734 h 545122"/>
                <a:gd name="connsiteX9" fmla="*/ 1389185 w 2013438"/>
                <a:gd name="connsiteY9" fmla="*/ 306265 h 545122"/>
                <a:gd name="connsiteX10" fmla="*/ 1424354 w 2013438"/>
                <a:gd name="connsiteY10" fmla="*/ 121627 h 545122"/>
                <a:gd name="connsiteX11" fmla="*/ 1556238 w 2013438"/>
                <a:gd name="connsiteY11" fmla="*/ 33704 h 545122"/>
                <a:gd name="connsiteX12" fmla="*/ 1828800 w 2013438"/>
                <a:gd name="connsiteY12" fmla="*/ 33704 h 545122"/>
                <a:gd name="connsiteX13" fmla="*/ 1978269 w 2013438"/>
                <a:gd name="connsiteY13" fmla="*/ 235927 h 545122"/>
                <a:gd name="connsiteX14" fmla="*/ 2013438 w 2013438"/>
                <a:gd name="connsiteY14" fmla="*/ 350227 h 54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3438" h="545122">
                  <a:moveTo>
                    <a:pt x="0" y="306265"/>
                  </a:moveTo>
                  <a:cubicBezTo>
                    <a:pt x="88656" y="320919"/>
                    <a:pt x="177312" y="335573"/>
                    <a:pt x="228600" y="306265"/>
                  </a:cubicBezTo>
                  <a:cubicBezTo>
                    <a:pt x="279888" y="276957"/>
                    <a:pt x="268166" y="175846"/>
                    <a:pt x="307731" y="130419"/>
                  </a:cubicBezTo>
                  <a:cubicBezTo>
                    <a:pt x="347296" y="84992"/>
                    <a:pt x="405911" y="48358"/>
                    <a:pt x="465992" y="33704"/>
                  </a:cubicBezTo>
                  <a:cubicBezTo>
                    <a:pt x="526073" y="19050"/>
                    <a:pt x="613996" y="20515"/>
                    <a:pt x="668215" y="42496"/>
                  </a:cubicBezTo>
                  <a:cubicBezTo>
                    <a:pt x="722434" y="64477"/>
                    <a:pt x="751743" y="98180"/>
                    <a:pt x="791308" y="165588"/>
                  </a:cubicBezTo>
                  <a:cubicBezTo>
                    <a:pt x="830874" y="232996"/>
                    <a:pt x="852854" y="383931"/>
                    <a:pt x="905608" y="446942"/>
                  </a:cubicBezTo>
                  <a:cubicBezTo>
                    <a:pt x="958362" y="509953"/>
                    <a:pt x="1038958" y="542192"/>
                    <a:pt x="1107831" y="543657"/>
                  </a:cubicBezTo>
                  <a:cubicBezTo>
                    <a:pt x="1176704" y="545122"/>
                    <a:pt x="1271954" y="495299"/>
                    <a:pt x="1318846" y="455734"/>
                  </a:cubicBezTo>
                  <a:cubicBezTo>
                    <a:pt x="1365738" y="416169"/>
                    <a:pt x="1371600" y="361949"/>
                    <a:pt x="1389185" y="306265"/>
                  </a:cubicBezTo>
                  <a:cubicBezTo>
                    <a:pt x="1406770" y="250581"/>
                    <a:pt x="1396512" y="167054"/>
                    <a:pt x="1424354" y="121627"/>
                  </a:cubicBezTo>
                  <a:cubicBezTo>
                    <a:pt x="1452196" y="76200"/>
                    <a:pt x="1488830" y="48358"/>
                    <a:pt x="1556238" y="33704"/>
                  </a:cubicBezTo>
                  <a:cubicBezTo>
                    <a:pt x="1623646" y="19050"/>
                    <a:pt x="1758462" y="0"/>
                    <a:pt x="1828800" y="33704"/>
                  </a:cubicBezTo>
                  <a:cubicBezTo>
                    <a:pt x="1899138" y="67408"/>
                    <a:pt x="1947496" y="183173"/>
                    <a:pt x="1978269" y="235927"/>
                  </a:cubicBezTo>
                  <a:cubicBezTo>
                    <a:pt x="2009042" y="288681"/>
                    <a:pt x="2011240" y="319454"/>
                    <a:pt x="2013438" y="350227"/>
                  </a:cubicBezTo>
                </a:path>
              </a:pathLst>
            </a:custGeom>
            <a:noFill/>
            <a:ln w="38100" cap="flat" cmpd="sng" algn="ctr">
              <a:solidFill>
                <a:srgbClr val="1AB39F"/>
              </a:solidFill>
              <a:prstDash val="solid"/>
              <a:tailEnd type="arrow" w="lg"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Text" lastClr="000000"/>
                </a:solidFill>
                <a:effectLst/>
                <a:uLnTx/>
                <a:uFillTx/>
                <a:latin typeface="Calibri"/>
                <a:ea typeface="ＭＳ Ｐゴシック"/>
                <a:cs typeface="+mn-cs"/>
              </a:endParaRPr>
            </a:p>
          </p:txBody>
        </p:sp>
      </p:grpSp>
      <p:pic>
        <p:nvPicPr>
          <p:cNvPr id="7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087" y="5695929"/>
            <a:ext cx="1056050" cy="1162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9752" y="1491685"/>
            <a:ext cx="2845392" cy="982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0987" y="1573593"/>
            <a:ext cx="2825429" cy="856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5" name="グループ化 74"/>
          <p:cNvGrpSpPr/>
          <p:nvPr/>
        </p:nvGrpSpPr>
        <p:grpSpPr>
          <a:xfrm>
            <a:off x="612832" y="1484784"/>
            <a:ext cx="1141670" cy="1110131"/>
            <a:chOff x="612832" y="1484784"/>
            <a:chExt cx="1141670" cy="1110131"/>
          </a:xfrm>
        </p:grpSpPr>
        <p:pic>
          <p:nvPicPr>
            <p:cNvPr id="7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9188" y="1484784"/>
              <a:ext cx="1015793" cy="102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2832" y="2507379"/>
              <a:ext cx="1141670" cy="8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8"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2216" y="3667023"/>
            <a:ext cx="915488" cy="919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568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left)">
                                      <p:cBhvr>
                                        <p:cTn id="15" dur="500"/>
                                        <p:tgtEl>
                                          <p:spTgt spid="52"/>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par>
                                <p:cTn id="20" presetID="10" presetClass="entr" presetSubtype="0"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left)">
                                      <p:cBhvr>
                                        <p:cTn id="27" dur="500"/>
                                        <p:tgtEl>
                                          <p:spTgt spid="53"/>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par>
                                <p:cTn id="32" presetID="10" presetClass="entr" presetSubtype="0" fill="hold" nodeType="with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fade">
                                      <p:cBhvr>
                                        <p:cTn id="34" dur="500"/>
                                        <p:tgtEl>
                                          <p:spTgt spid="7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wipe(up)">
                                      <p:cBhvr>
                                        <p:cTn id="39" dur="500"/>
                                        <p:tgtEl>
                                          <p:spTgt spid="6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par>
                                <p:cTn id="44" presetID="10" presetClass="entr" presetSubtype="0" fill="hold" nodeType="withEffect">
                                  <p:stCondLst>
                                    <p:cond delay="0"/>
                                  </p:stCondLst>
                                  <p:childTnLst>
                                    <p:set>
                                      <p:cBhvr>
                                        <p:cTn id="45" dur="1" fill="hold">
                                          <p:stCondLst>
                                            <p:cond delay="0"/>
                                          </p:stCondLst>
                                        </p:cTn>
                                        <p:tgtEl>
                                          <p:spTgt spid="78"/>
                                        </p:tgtEl>
                                        <p:attrNameLst>
                                          <p:attrName>style.visibility</p:attrName>
                                        </p:attrNameLst>
                                      </p:cBhvr>
                                      <p:to>
                                        <p:strVal val="visible"/>
                                      </p:to>
                                    </p:set>
                                    <p:animEffect transition="in" filter="fade">
                                      <p:cBhvr>
                                        <p:cTn id="46" dur="500"/>
                                        <p:tgtEl>
                                          <p:spTgt spid="7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wipe(left)">
                                      <p:cBhvr>
                                        <p:cTn id="51" dur="500"/>
                                        <p:tgtEl>
                                          <p:spTgt spid="54"/>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500"/>
                                        <p:tgtEl>
                                          <p:spTgt spid="41"/>
                                        </p:tgtEl>
                                      </p:cBhvr>
                                    </p:animEffec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fade">
                                      <p:cBhvr>
                                        <p:cTn id="59" dur="500"/>
                                        <p:tgtEl>
                                          <p:spTgt spid="6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wipe(left)">
                                      <p:cBhvr>
                                        <p:cTn id="64" dur="500"/>
                                        <p:tgtEl>
                                          <p:spTgt spid="55"/>
                                        </p:tgtEl>
                                      </p:cBhvr>
                                    </p:animEffec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fade">
                                      <p:cBhvr>
                                        <p:cTn id="68" dur="500"/>
                                        <p:tgtEl>
                                          <p:spTgt spid="58"/>
                                        </p:tgtEl>
                                      </p:cBhvr>
                                    </p:animEffect>
                                  </p:childTnLst>
                                </p:cTn>
                              </p:par>
                            </p:childTnLst>
                          </p:cTn>
                        </p:par>
                        <p:par>
                          <p:cTn id="69" fill="hold">
                            <p:stCondLst>
                              <p:cond delay="1000"/>
                            </p:stCondLst>
                            <p:childTnLst>
                              <p:par>
                                <p:cTn id="70" presetID="10" presetClass="entr" presetSubtype="0" fill="hold" nodeType="after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fade">
                                      <p:cBhvr>
                                        <p:cTn id="72" dur="500"/>
                                        <p:tgtEl>
                                          <p:spTgt spid="6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wipe(up)">
                                      <p:cBhvr>
                                        <p:cTn id="77" dur="500"/>
                                        <p:tgtEl>
                                          <p:spTgt spid="56"/>
                                        </p:tgtEl>
                                      </p:cBhvr>
                                    </p:animEffect>
                                  </p:childTnLst>
                                </p:cTn>
                              </p:par>
                            </p:childTnLst>
                          </p:cTn>
                        </p:par>
                        <p:par>
                          <p:cTn id="78" fill="hold">
                            <p:stCondLst>
                              <p:cond delay="500"/>
                            </p:stCondLst>
                            <p:childTnLst>
                              <p:par>
                                <p:cTn id="79" presetID="10" presetClass="entr" presetSubtype="0" fill="hold" nodeType="afterEffect">
                                  <p:stCondLst>
                                    <p:cond delay="0"/>
                                  </p:stCondLst>
                                  <p:childTnLst>
                                    <p:set>
                                      <p:cBhvr>
                                        <p:cTn id="80" dur="1" fill="hold">
                                          <p:stCondLst>
                                            <p:cond delay="0"/>
                                          </p:stCondLst>
                                        </p:cTn>
                                        <p:tgtEl>
                                          <p:spTgt spid="61"/>
                                        </p:tgtEl>
                                        <p:attrNameLst>
                                          <p:attrName>style.visibility</p:attrName>
                                        </p:attrNameLst>
                                      </p:cBhvr>
                                      <p:to>
                                        <p:strVal val="visible"/>
                                      </p:to>
                                    </p:set>
                                    <p:animEffect transition="in" filter="fade">
                                      <p:cBhvr>
                                        <p:cTn id="81" dur="500"/>
                                        <p:tgtEl>
                                          <p:spTgt spid="61"/>
                                        </p:tgtEl>
                                      </p:cBhvr>
                                    </p:animEffect>
                                  </p:childTnLst>
                                </p:cTn>
                              </p:par>
                              <p:par>
                                <p:cTn id="82" presetID="10" presetClass="entr" presetSubtype="0" fill="hold" nodeType="withEffect">
                                  <p:stCondLst>
                                    <p:cond delay="0"/>
                                  </p:stCondLst>
                                  <p:childTnLst>
                                    <p:set>
                                      <p:cBhvr>
                                        <p:cTn id="83" dur="1" fill="hold">
                                          <p:stCondLst>
                                            <p:cond delay="0"/>
                                          </p:stCondLst>
                                        </p:cTn>
                                        <p:tgtEl>
                                          <p:spTgt spid="72"/>
                                        </p:tgtEl>
                                        <p:attrNameLst>
                                          <p:attrName>style.visibility</p:attrName>
                                        </p:attrNameLst>
                                      </p:cBhvr>
                                      <p:to>
                                        <p:strVal val="visible"/>
                                      </p:to>
                                    </p:set>
                                    <p:animEffect transition="in" filter="fade">
                                      <p:cBhvr>
                                        <p:cTn id="84" dur="500"/>
                                        <p:tgtEl>
                                          <p:spTgt spid="72"/>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57"/>
                                        </p:tgtEl>
                                        <p:attrNameLst>
                                          <p:attrName>style.visibility</p:attrName>
                                        </p:attrNameLst>
                                      </p:cBhvr>
                                      <p:to>
                                        <p:strVal val="visible"/>
                                      </p:to>
                                    </p:set>
                                    <p:animEffect transition="in" filter="wipe(left)">
                                      <p:cBhvr>
                                        <p:cTn id="89" dur="500"/>
                                        <p:tgtEl>
                                          <p:spTgt spid="57"/>
                                        </p:tgtEl>
                                      </p:cBhvr>
                                    </p:animEffect>
                                  </p:childTnLst>
                                </p:cTn>
                              </p:par>
                            </p:childTnLst>
                          </p:cTn>
                        </p:par>
                        <p:par>
                          <p:cTn id="90" fill="hold">
                            <p:stCondLst>
                              <p:cond delay="500"/>
                            </p:stCondLst>
                            <p:childTnLst>
                              <p:par>
                                <p:cTn id="91" presetID="53" presetClass="entr" presetSubtype="16" fill="hold" grpId="0" nodeType="afterEffect">
                                  <p:stCondLst>
                                    <p:cond delay="0"/>
                                  </p:stCondLst>
                                  <p:childTnLst>
                                    <p:set>
                                      <p:cBhvr>
                                        <p:cTn id="92" dur="1" fill="hold">
                                          <p:stCondLst>
                                            <p:cond delay="0"/>
                                          </p:stCondLst>
                                        </p:cTn>
                                        <p:tgtEl>
                                          <p:spTgt spid="42"/>
                                        </p:tgtEl>
                                        <p:attrNameLst>
                                          <p:attrName>style.visibility</p:attrName>
                                        </p:attrNameLst>
                                      </p:cBhvr>
                                      <p:to>
                                        <p:strVal val="visible"/>
                                      </p:to>
                                    </p:set>
                                    <p:anim calcmode="lin" valueType="num">
                                      <p:cBhvr>
                                        <p:cTn id="93" dur="500" fill="hold"/>
                                        <p:tgtEl>
                                          <p:spTgt spid="42"/>
                                        </p:tgtEl>
                                        <p:attrNameLst>
                                          <p:attrName>ppt_w</p:attrName>
                                        </p:attrNameLst>
                                      </p:cBhvr>
                                      <p:tavLst>
                                        <p:tav tm="0">
                                          <p:val>
                                            <p:fltVal val="0"/>
                                          </p:val>
                                        </p:tav>
                                        <p:tav tm="100000">
                                          <p:val>
                                            <p:strVal val="#ppt_w"/>
                                          </p:val>
                                        </p:tav>
                                      </p:tavLst>
                                    </p:anim>
                                    <p:anim calcmode="lin" valueType="num">
                                      <p:cBhvr>
                                        <p:cTn id="94" dur="500" fill="hold"/>
                                        <p:tgtEl>
                                          <p:spTgt spid="42"/>
                                        </p:tgtEl>
                                        <p:attrNameLst>
                                          <p:attrName>ppt_h</p:attrName>
                                        </p:attrNameLst>
                                      </p:cBhvr>
                                      <p:tavLst>
                                        <p:tav tm="0">
                                          <p:val>
                                            <p:fltVal val="0"/>
                                          </p:val>
                                        </p:tav>
                                        <p:tav tm="100000">
                                          <p:val>
                                            <p:strVal val="#ppt_h"/>
                                          </p:val>
                                        </p:tav>
                                      </p:tavLst>
                                    </p:anim>
                                    <p:animEffect transition="in" filter="fade">
                                      <p:cBhvr>
                                        <p:cTn id="95" dur="500"/>
                                        <p:tgtEl>
                                          <p:spTgt spid="42"/>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9"/>
                                        </p:tgtEl>
                                        <p:attrNameLst>
                                          <p:attrName>style.visibility</p:attrName>
                                        </p:attrNameLst>
                                      </p:cBhvr>
                                      <p:to>
                                        <p:strVal val="visible"/>
                                      </p:to>
                                    </p:set>
                                  </p:childTnLst>
                                </p:cTn>
                              </p:par>
                            </p:childTnLst>
                          </p:cTn>
                        </p:par>
                        <p:par>
                          <p:cTn id="100" fill="hold">
                            <p:stCondLst>
                              <p:cond delay="0"/>
                            </p:stCondLst>
                            <p:childTnLst>
                              <p:par>
                                <p:cTn id="101" presetID="35" presetClass="emph" presetSubtype="0" repeatCount="5000" fill="hold" grpId="1" nodeType="afterEffect">
                                  <p:stCondLst>
                                    <p:cond delay="0"/>
                                  </p:stCondLst>
                                  <p:childTnLst>
                                    <p:anim calcmode="discrete" valueType="str">
                                      <p:cBhvr>
                                        <p:cTn id="102" dur="750" fill="hold"/>
                                        <p:tgtEl>
                                          <p:spTgt spid="9"/>
                                        </p:tgtEl>
                                        <p:attrNameLst>
                                          <p:attrName>style.visibility</p:attrName>
                                        </p:attrNameLst>
                                      </p:cBhvr>
                                      <p:tavLst>
                                        <p:tav tm="0">
                                          <p:val>
                                            <p:strVal val="hidden"/>
                                          </p:val>
                                        </p:tav>
                                        <p:tav tm="50000">
                                          <p:val>
                                            <p:strVal val="visible"/>
                                          </p:val>
                                        </p:tav>
                                      </p:tavLst>
                                    </p:anim>
                                  </p:childTnLst>
                                </p:cTn>
                              </p:par>
                              <p:par>
                                <p:cTn id="103" presetID="1" presetClass="entr" presetSubtype="0" fill="hold" grpId="0" nodeType="withEffect">
                                  <p:stCondLst>
                                    <p:cond delay="0"/>
                                  </p:stCondLst>
                                  <p:childTnLst>
                                    <p:set>
                                      <p:cBhvr>
                                        <p:cTn id="104" dur="1" fill="hold">
                                          <p:stCondLst>
                                            <p:cond delay="0"/>
                                          </p:stCondLst>
                                        </p:cTn>
                                        <p:tgtEl>
                                          <p:spTgt spid="88"/>
                                        </p:tgtEl>
                                        <p:attrNameLst>
                                          <p:attrName>style.visibility</p:attrName>
                                        </p:attrNameLst>
                                      </p:cBhvr>
                                      <p:to>
                                        <p:strVal val="visible"/>
                                      </p:to>
                                    </p:set>
                                  </p:childTnLst>
                                </p:cTn>
                              </p:par>
                              <p:par>
                                <p:cTn id="105" presetID="35" presetClass="emph" presetSubtype="0" repeatCount="5000" fill="hold" grpId="1" nodeType="withEffect">
                                  <p:stCondLst>
                                    <p:cond delay="0"/>
                                  </p:stCondLst>
                                  <p:childTnLst>
                                    <p:anim calcmode="discrete" valueType="str">
                                      <p:cBhvr>
                                        <p:cTn id="106" dur="750" fill="hold"/>
                                        <p:tgtEl>
                                          <p:spTgt spid="8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8" grpId="1" animBg="1"/>
      <p:bldP spid="9" grpId="0" animBg="1"/>
      <p:bldP spid="9" grpId="1" animBg="1"/>
      <p:bldP spid="40" grpId="0" animBg="1"/>
      <p:bldP spid="41" grpId="0" animBg="1"/>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4213" y="668675"/>
            <a:ext cx="2514286" cy="216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687" y="670104"/>
            <a:ext cx="2520000" cy="217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タイトル 1"/>
          <p:cNvSpPr txBox="1">
            <a:spLocks/>
          </p:cNvSpPr>
          <p:nvPr/>
        </p:nvSpPr>
        <p:spPr>
          <a:xfrm>
            <a:off x="2164" y="-2262"/>
            <a:ext cx="9141836" cy="440834"/>
          </a:xfrm>
          <a:prstGeom prst="rect">
            <a:avLst/>
          </a:prstGeom>
          <a:noFill/>
          <a:ln w="38100">
            <a:no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2400" dirty="0" smtClean="0"/>
              <a:t>AFES</a:t>
            </a:r>
            <a:r>
              <a:rPr lang="ja-JP" altLang="en-US" sz="2400" smtClean="0"/>
              <a:t>（大気大循環モデル）実験</a:t>
            </a:r>
            <a:r>
              <a:rPr lang="ja-JP" altLang="en-US" sz="2400" dirty="0" smtClean="0"/>
              <a:t>の設定</a:t>
            </a:r>
            <a:endParaRPr lang="ja-JP" altLang="en-US" sz="2400" dirty="0"/>
          </a:p>
        </p:txBody>
      </p:sp>
      <p:cxnSp>
        <p:nvCxnSpPr>
          <p:cNvPr id="6" name="直線コネクタ 5"/>
          <p:cNvCxnSpPr/>
          <p:nvPr/>
        </p:nvCxnSpPr>
        <p:spPr>
          <a:xfrm>
            <a:off x="77024" y="419904"/>
            <a:ext cx="8959472"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12"/>
          <p:cNvSpPr>
            <a:spLocks noGrp="1"/>
          </p:cNvSpPr>
          <p:nvPr>
            <p:ph type="sldNum" sz="quarter" idx="12"/>
          </p:nvPr>
        </p:nvSpPr>
        <p:spPr/>
        <p:txBody>
          <a:bodyPr/>
          <a:lstStyle/>
          <a:p>
            <a:fld id="{EFB08A97-F233-4718-8760-F0954C99C72E}" type="slidenum">
              <a:rPr kumimoji="1" lang="ja-JP" altLang="en-US" smtClean="0"/>
              <a:t>4</a:t>
            </a:fld>
            <a:endParaRPr kumimoji="1" lang="ja-JP" altLang="en-US"/>
          </a:p>
        </p:txBody>
      </p:sp>
      <p:sp>
        <p:nvSpPr>
          <p:cNvPr id="33" name="テキスト ボックス 32"/>
          <p:cNvSpPr txBox="1"/>
          <p:nvPr/>
        </p:nvSpPr>
        <p:spPr>
          <a:xfrm>
            <a:off x="730815" y="3165623"/>
            <a:ext cx="880369" cy="369332"/>
          </a:xfrm>
          <a:prstGeom prst="rect">
            <a:avLst/>
          </a:prstGeom>
          <a:noFill/>
        </p:spPr>
        <p:txBody>
          <a:bodyPr wrap="none" rtlCol="0">
            <a:spAutoFit/>
          </a:bodyPr>
          <a:lstStyle/>
          <a:p>
            <a:r>
              <a:rPr lang="en-US" altLang="ja-JP" dirty="0">
                <a:solidFill>
                  <a:prstClr val="black"/>
                </a:solidFill>
              </a:rPr>
              <a:t>7</a:t>
            </a:r>
            <a:r>
              <a:rPr lang="ja-JP" altLang="en-US" dirty="0">
                <a:solidFill>
                  <a:prstClr val="black"/>
                </a:solidFill>
              </a:rPr>
              <a:t>月</a:t>
            </a:r>
            <a:r>
              <a:rPr lang="en-US" altLang="ja-JP" dirty="0">
                <a:solidFill>
                  <a:prstClr val="black"/>
                </a:solidFill>
              </a:rPr>
              <a:t>1</a:t>
            </a:r>
            <a:r>
              <a:rPr lang="ja-JP" altLang="en-US" dirty="0">
                <a:solidFill>
                  <a:prstClr val="black"/>
                </a:solidFill>
              </a:rPr>
              <a:t>日</a:t>
            </a:r>
            <a:endParaRPr lang="en-US" altLang="ja-JP" dirty="0">
              <a:solidFill>
                <a:prstClr val="black"/>
              </a:solidFill>
            </a:endParaRPr>
          </a:p>
        </p:txBody>
      </p:sp>
      <p:sp>
        <p:nvSpPr>
          <p:cNvPr id="34" name="テキスト ボックス 33"/>
          <p:cNvSpPr txBox="1"/>
          <p:nvPr/>
        </p:nvSpPr>
        <p:spPr>
          <a:xfrm>
            <a:off x="7377537" y="3165623"/>
            <a:ext cx="997389" cy="369332"/>
          </a:xfrm>
          <a:prstGeom prst="rect">
            <a:avLst/>
          </a:prstGeom>
          <a:noFill/>
        </p:spPr>
        <p:txBody>
          <a:bodyPr wrap="none" rtlCol="0">
            <a:spAutoFit/>
          </a:bodyPr>
          <a:lstStyle/>
          <a:p>
            <a:r>
              <a:rPr lang="en-US" altLang="ja-JP" dirty="0">
                <a:solidFill>
                  <a:prstClr val="black"/>
                </a:solidFill>
              </a:rPr>
              <a:t>8</a:t>
            </a:r>
            <a:r>
              <a:rPr lang="ja-JP" altLang="en-US" dirty="0">
                <a:solidFill>
                  <a:prstClr val="black"/>
                </a:solidFill>
              </a:rPr>
              <a:t>月</a:t>
            </a:r>
            <a:r>
              <a:rPr lang="en-US" altLang="ja-JP" dirty="0">
                <a:solidFill>
                  <a:prstClr val="black"/>
                </a:solidFill>
              </a:rPr>
              <a:t>31</a:t>
            </a:r>
            <a:r>
              <a:rPr lang="ja-JP" altLang="en-US" dirty="0">
                <a:solidFill>
                  <a:prstClr val="black"/>
                </a:solidFill>
              </a:rPr>
              <a:t>日</a:t>
            </a:r>
            <a:endParaRPr lang="en-US" altLang="ja-JP" dirty="0">
              <a:solidFill>
                <a:prstClr val="black"/>
              </a:solidFill>
            </a:endParaRPr>
          </a:p>
        </p:txBody>
      </p:sp>
      <p:cxnSp>
        <p:nvCxnSpPr>
          <p:cNvPr id="35" name="直線コネクタ 34"/>
          <p:cNvCxnSpPr/>
          <p:nvPr/>
        </p:nvCxnSpPr>
        <p:spPr>
          <a:xfrm flipH="1">
            <a:off x="755576" y="3263959"/>
            <a:ext cx="1" cy="6072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右矢印 36"/>
          <p:cNvSpPr/>
          <p:nvPr/>
        </p:nvSpPr>
        <p:spPr>
          <a:xfrm>
            <a:off x="755577" y="3459569"/>
            <a:ext cx="7619349" cy="21602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a:solidFill>
                <a:prstClr val="white"/>
              </a:solidFill>
            </a:endParaRPr>
          </a:p>
        </p:txBody>
      </p:sp>
      <p:pic>
        <p:nvPicPr>
          <p:cNvPr id="38" name="Picture 2" descr="C:\Users\otomi\AppData\Local\Microsoft\Windows\Temporary Internet Files\Content.IE5\7439S1XX\MC90038357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3687979"/>
            <a:ext cx="648072" cy="649354"/>
          </a:xfrm>
          <a:prstGeom prst="rect">
            <a:avLst/>
          </a:prstGeom>
          <a:noFill/>
          <a:extLst>
            <a:ext uri="{909E8E84-426E-40DD-AFC4-6F175D3DCCD1}">
              <a14:hiddenFill xmlns:a14="http://schemas.microsoft.com/office/drawing/2010/main">
                <a:solidFill>
                  <a:srgbClr val="FFFFFF"/>
                </a:solidFill>
              </a14:hiddenFill>
            </a:ext>
          </a:extLst>
        </p:spPr>
      </p:pic>
      <p:sp>
        <p:nvSpPr>
          <p:cNvPr id="39" name="角丸四角形吹き出し 38"/>
          <p:cNvSpPr/>
          <p:nvPr/>
        </p:nvSpPr>
        <p:spPr>
          <a:xfrm>
            <a:off x="251520" y="4581128"/>
            <a:ext cx="8784976" cy="1944216"/>
          </a:xfrm>
          <a:prstGeom prst="wedgeRoundRectCallout">
            <a:avLst>
              <a:gd name="adj1" fmla="val -44082"/>
              <a:gd name="adj2" fmla="val -78285"/>
              <a:gd name="adj3" fmla="val 16667"/>
            </a:avLst>
          </a:prstGeom>
          <a:solidFill>
            <a:schemeClr val="accent1">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ja-JP" altLang="en-US" dirty="0">
              <a:solidFill>
                <a:prstClr val="black"/>
              </a:solidFill>
            </a:endParaRPr>
          </a:p>
        </p:txBody>
      </p:sp>
      <p:grpSp>
        <p:nvGrpSpPr>
          <p:cNvPr id="40" name="グループ化 39"/>
          <p:cNvGrpSpPr/>
          <p:nvPr/>
        </p:nvGrpSpPr>
        <p:grpSpPr>
          <a:xfrm>
            <a:off x="372785" y="4705249"/>
            <a:ext cx="3050727" cy="1620180"/>
            <a:chOff x="539551" y="3392996"/>
            <a:chExt cx="3050727" cy="1620180"/>
          </a:xfrm>
        </p:grpSpPr>
        <p:sp>
          <p:nvSpPr>
            <p:cNvPr id="41" name="角丸四角形 40"/>
            <p:cNvSpPr/>
            <p:nvPr/>
          </p:nvSpPr>
          <p:spPr>
            <a:xfrm>
              <a:off x="539551" y="3772931"/>
              <a:ext cx="3050727" cy="1240245"/>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endParaRPr lang="en-US" altLang="ja-JP" dirty="0" smtClean="0">
                <a:solidFill>
                  <a:prstClr val="black"/>
                </a:solidFill>
              </a:endParaRPr>
            </a:p>
          </p:txBody>
        </p:sp>
        <p:sp>
          <p:nvSpPr>
            <p:cNvPr id="42" name="正方形/長方形 41"/>
            <p:cNvSpPr/>
            <p:nvPr/>
          </p:nvSpPr>
          <p:spPr>
            <a:xfrm>
              <a:off x="1024866" y="3392996"/>
              <a:ext cx="2080096" cy="36004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dirty="0">
                  <a:solidFill>
                    <a:prstClr val="white"/>
                  </a:solidFill>
                </a:rPr>
                <a:t>コントロール </a:t>
              </a:r>
              <a:r>
                <a:rPr lang="en-US" altLang="ja-JP" dirty="0">
                  <a:solidFill>
                    <a:prstClr val="white"/>
                  </a:solidFill>
                </a:rPr>
                <a:t>run</a:t>
              </a:r>
              <a:endParaRPr lang="ja-JP" altLang="en-US" dirty="0">
                <a:solidFill>
                  <a:prstClr val="white"/>
                </a:solidFill>
              </a:endParaRPr>
            </a:p>
          </p:txBody>
        </p:sp>
      </p:grpSp>
      <p:grpSp>
        <p:nvGrpSpPr>
          <p:cNvPr id="43" name="グループ化 42"/>
          <p:cNvGrpSpPr/>
          <p:nvPr/>
        </p:nvGrpSpPr>
        <p:grpSpPr>
          <a:xfrm>
            <a:off x="3587934" y="4705249"/>
            <a:ext cx="2974361" cy="1620179"/>
            <a:chOff x="3726924" y="3392996"/>
            <a:chExt cx="2974361" cy="1620179"/>
          </a:xfrm>
        </p:grpSpPr>
        <p:sp>
          <p:nvSpPr>
            <p:cNvPr id="44" name="角丸四角形 43"/>
            <p:cNvSpPr/>
            <p:nvPr/>
          </p:nvSpPr>
          <p:spPr>
            <a:xfrm>
              <a:off x="3726924" y="3772930"/>
              <a:ext cx="2974361" cy="124024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endParaRPr lang="en-US" altLang="ja-JP" dirty="0">
                <a:solidFill>
                  <a:prstClr val="black"/>
                </a:solidFill>
              </a:endParaRPr>
            </a:p>
          </p:txBody>
        </p:sp>
        <p:sp>
          <p:nvSpPr>
            <p:cNvPr id="45" name="正方形/長方形 44"/>
            <p:cNvSpPr/>
            <p:nvPr/>
          </p:nvSpPr>
          <p:spPr>
            <a:xfrm>
              <a:off x="3963157" y="3392996"/>
              <a:ext cx="2516917" cy="3600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ja-JP" dirty="0" smtClean="0">
                  <a:solidFill>
                    <a:prstClr val="white"/>
                  </a:solidFill>
                </a:rPr>
                <a:t>2010</a:t>
              </a:r>
              <a:r>
                <a:rPr lang="ja-JP" altLang="en-US" dirty="0" smtClean="0">
                  <a:solidFill>
                    <a:prstClr val="white"/>
                  </a:solidFill>
                </a:rPr>
                <a:t>年北大西洋</a:t>
              </a:r>
              <a:r>
                <a:rPr lang="en-US" altLang="ja-JP" dirty="0" smtClean="0">
                  <a:solidFill>
                    <a:prstClr val="white"/>
                  </a:solidFill>
                </a:rPr>
                <a:t>SST</a:t>
              </a:r>
              <a:r>
                <a:rPr lang="ja-JP" altLang="en-US" dirty="0" smtClean="0">
                  <a:solidFill>
                    <a:prstClr val="white"/>
                  </a:solidFill>
                </a:rPr>
                <a:t> </a:t>
              </a:r>
              <a:r>
                <a:rPr lang="en-US" altLang="ja-JP" dirty="0">
                  <a:solidFill>
                    <a:prstClr val="white"/>
                  </a:solidFill>
                </a:rPr>
                <a:t>run</a:t>
              </a:r>
              <a:endParaRPr lang="ja-JP" altLang="en-US" dirty="0">
                <a:solidFill>
                  <a:prstClr val="white"/>
                </a:solidFill>
              </a:endParaRPr>
            </a:p>
          </p:txBody>
        </p:sp>
      </p:grpSp>
      <p:sp>
        <p:nvSpPr>
          <p:cNvPr id="49" name="正方形/長方形 48"/>
          <p:cNvSpPr/>
          <p:nvPr/>
        </p:nvSpPr>
        <p:spPr>
          <a:xfrm>
            <a:off x="6562295" y="4631286"/>
            <a:ext cx="2394057" cy="189405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200" dirty="0" smtClean="0">
                <a:solidFill>
                  <a:prstClr val="black"/>
                </a:solidFill>
              </a:rPr>
              <a:t>初期</a:t>
            </a:r>
            <a:r>
              <a:rPr lang="ja-JP" altLang="en-US" sz="1200" dirty="0">
                <a:solidFill>
                  <a:prstClr val="black"/>
                </a:solidFill>
              </a:rPr>
              <a:t>条件を</a:t>
            </a:r>
            <a:r>
              <a:rPr lang="ja-JP" altLang="en-US" sz="1200" dirty="0" smtClean="0">
                <a:solidFill>
                  <a:prstClr val="black"/>
                </a:solidFill>
              </a:rPr>
              <a:t>変えて</a:t>
            </a:r>
            <a:r>
              <a:rPr lang="en-US" altLang="ja-JP" sz="1200" dirty="0" smtClean="0">
                <a:solidFill>
                  <a:prstClr val="black"/>
                </a:solidFill>
              </a:rPr>
              <a:t>32</a:t>
            </a:r>
            <a:r>
              <a:rPr lang="ja-JP" altLang="en-US" sz="1200" dirty="0" smtClean="0">
                <a:solidFill>
                  <a:prstClr val="black"/>
                </a:solidFill>
              </a:rPr>
              <a:t>種類</a:t>
            </a:r>
            <a:r>
              <a:rPr lang="ja-JP" altLang="en-US" sz="1200" dirty="0">
                <a:solidFill>
                  <a:prstClr val="black"/>
                </a:solidFill>
              </a:rPr>
              <a:t>走らせる</a:t>
            </a:r>
            <a:endParaRPr lang="en-US" altLang="ja-JP" sz="1200" dirty="0">
              <a:solidFill>
                <a:prstClr val="black"/>
              </a:solidFill>
            </a:endParaRPr>
          </a:p>
          <a:p>
            <a:pPr algn="ctr"/>
            <a:r>
              <a:rPr lang="en-US" altLang="ja-JP" sz="1200" dirty="0" smtClean="0">
                <a:solidFill>
                  <a:prstClr val="black"/>
                </a:solidFill>
              </a:rPr>
              <a:t>【</a:t>
            </a:r>
            <a:r>
              <a:rPr lang="en-US" altLang="ja-JP" sz="1200" dirty="0">
                <a:solidFill>
                  <a:prstClr val="black"/>
                </a:solidFill>
              </a:rPr>
              <a:t>32</a:t>
            </a:r>
            <a:r>
              <a:rPr lang="ja-JP" altLang="en-US" sz="1200" dirty="0" smtClean="0">
                <a:solidFill>
                  <a:prstClr val="black"/>
                </a:solidFill>
              </a:rPr>
              <a:t>メンバーアンサンブル</a:t>
            </a:r>
            <a:r>
              <a:rPr lang="ja-JP" altLang="en-US" sz="1200" dirty="0">
                <a:solidFill>
                  <a:prstClr val="black"/>
                </a:solidFill>
              </a:rPr>
              <a:t>実験</a:t>
            </a:r>
            <a:r>
              <a:rPr lang="en-US" altLang="ja-JP" sz="1200" dirty="0" smtClean="0">
                <a:solidFill>
                  <a:prstClr val="black"/>
                </a:solidFill>
              </a:rPr>
              <a:t>】</a:t>
            </a:r>
          </a:p>
          <a:p>
            <a:pPr algn="ctr"/>
            <a:r>
              <a:rPr lang="en-US" altLang="ja-JP" sz="1200" dirty="0" smtClean="0">
                <a:solidFill>
                  <a:prstClr val="black"/>
                </a:solidFill>
              </a:rPr>
              <a:t>JRA25JCDAS	1979</a:t>
            </a:r>
            <a:r>
              <a:rPr lang="ja-JP" altLang="en-US" sz="1200" dirty="0" smtClean="0">
                <a:solidFill>
                  <a:prstClr val="black"/>
                </a:solidFill>
              </a:rPr>
              <a:t>年</a:t>
            </a:r>
            <a:r>
              <a:rPr lang="en-US" altLang="ja-JP" sz="1200" dirty="0">
                <a:solidFill>
                  <a:prstClr val="black"/>
                </a:solidFill>
              </a:rPr>
              <a:t>7</a:t>
            </a:r>
            <a:r>
              <a:rPr lang="ja-JP" altLang="en-US" sz="1200" dirty="0" smtClean="0">
                <a:solidFill>
                  <a:prstClr val="black"/>
                </a:solidFill>
              </a:rPr>
              <a:t>月</a:t>
            </a:r>
            <a:endParaRPr lang="en-US" altLang="ja-JP" sz="1200" dirty="0" smtClean="0">
              <a:solidFill>
                <a:prstClr val="black"/>
              </a:solidFill>
            </a:endParaRPr>
          </a:p>
          <a:p>
            <a:pPr algn="ctr"/>
            <a:r>
              <a:rPr lang="en-US" altLang="ja-JP" sz="1200" dirty="0" smtClean="0">
                <a:solidFill>
                  <a:prstClr val="black"/>
                </a:solidFill>
              </a:rPr>
              <a:t>	1980</a:t>
            </a:r>
            <a:r>
              <a:rPr lang="ja-JP" altLang="en-US" sz="1200" dirty="0" smtClean="0">
                <a:solidFill>
                  <a:prstClr val="black"/>
                </a:solidFill>
              </a:rPr>
              <a:t>年</a:t>
            </a:r>
            <a:r>
              <a:rPr lang="en-US" altLang="ja-JP" sz="1200" dirty="0">
                <a:solidFill>
                  <a:prstClr val="black"/>
                </a:solidFill>
              </a:rPr>
              <a:t>7</a:t>
            </a:r>
            <a:r>
              <a:rPr lang="ja-JP" altLang="en-US" sz="1200" dirty="0" smtClean="0">
                <a:solidFill>
                  <a:prstClr val="black"/>
                </a:solidFill>
              </a:rPr>
              <a:t>月</a:t>
            </a:r>
            <a:endParaRPr lang="en-US" altLang="ja-JP" sz="1200" dirty="0" smtClean="0">
              <a:solidFill>
                <a:prstClr val="black"/>
              </a:solidFill>
            </a:endParaRPr>
          </a:p>
          <a:p>
            <a:pPr algn="ctr"/>
            <a:r>
              <a:rPr lang="en-US" altLang="ja-JP" sz="1200" dirty="0" smtClean="0">
                <a:solidFill>
                  <a:prstClr val="black"/>
                </a:solidFill>
              </a:rPr>
              <a:t>	</a:t>
            </a:r>
            <a:r>
              <a:rPr lang="ja-JP" altLang="en-US" sz="1200" dirty="0" smtClean="0">
                <a:solidFill>
                  <a:prstClr val="black"/>
                </a:solidFill>
              </a:rPr>
              <a:t>：</a:t>
            </a:r>
            <a:endParaRPr lang="en-US" altLang="ja-JP" sz="1200" dirty="0" smtClean="0">
              <a:solidFill>
                <a:prstClr val="black"/>
              </a:solidFill>
            </a:endParaRPr>
          </a:p>
          <a:p>
            <a:pPr algn="ctr"/>
            <a:r>
              <a:rPr lang="en-US" altLang="ja-JP" sz="1200" dirty="0" smtClean="0">
                <a:solidFill>
                  <a:prstClr val="black"/>
                </a:solidFill>
              </a:rPr>
              <a:t>	</a:t>
            </a:r>
            <a:r>
              <a:rPr lang="ja-JP" altLang="en-US" sz="1200" dirty="0" smtClean="0">
                <a:solidFill>
                  <a:prstClr val="black"/>
                </a:solidFill>
              </a:rPr>
              <a:t>：</a:t>
            </a:r>
            <a:endParaRPr lang="en-US" altLang="ja-JP" sz="1200" dirty="0" smtClean="0">
              <a:solidFill>
                <a:prstClr val="black"/>
              </a:solidFill>
            </a:endParaRPr>
          </a:p>
          <a:p>
            <a:pPr algn="ctr"/>
            <a:r>
              <a:rPr lang="en-US" altLang="ja-JP" sz="1200" dirty="0" smtClean="0">
                <a:solidFill>
                  <a:prstClr val="black"/>
                </a:solidFill>
              </a:rPr>
              <a:t>	2010</a:t>
            </a:r>
            <a:r>
              <a:rPr lang="ja-JP" altLang="en-US" sz="1200" dirty="0" smtClean="0">
                <a:solidFill>
                  <a:prstClr val="black"/>
                </a:solidFill>
              </a:rPr>
              <a:t>年</a:t>
            </a:r>
            <a:r>
              <a:rPr lang="en-US" altLang="ja-JP" sz="1200" dirty="0" smtClean="0">
                <a:solidFill>
                  <a:prstClr val="black"/>
                </a:solidFill>
              </a:rPr>
              <a:t>7</a:t>
            </a:r>
            <a:r>
              <a:rPr lang="ja-JP" altLang="en-US" sz="1200" dirty="0" smtClean="0">
                <a:solidFill>
                  <a:prstClr val="black"/>
                </a:solidFill>
              </a:rPr>
              <a:t>月</a:t>
            </a:r>
            <a:endParaRPr lang="ja-JP" altLang="en-US" sz="1200" dirty="0">
              <a:solidFill>
                <a:prstClr val="black"/>
              </a:solidFill>
            </a:endParaRPr>
          </a:p>
        </p:txBody>
      </p:sp>
      <p:sp>
        <p:nvSpPr>
          <p:cNvPr id="50" name="テキスト ボックス 49"/>
          <p:cNvSpPr txBox="1"/>
          <p:nvPr/>
        </p:nvSpPr>
        <p:spPr>
          <a:xfrm>
            <a:off x="5512947" y="3693204"/>
            <a:ext cx="2799164" cy="646331"/>
          </a:xfrm>
          <a:prstGeom prst="rect">
            <a:avLst/>
          </a:prstGeom>
          <a:noFill/>
        </p:spPr>
        <p:txBody>
          <a:bodyPr wrap="none" rtlCol="0">
            <a:spAutoFit/>
          </a:bodyPr>
          <a:lstStyle/>
          <a:p>
            <a:r>
              <a:rPr lang="en-US" altLang="ja-JP" sz="1200" dirty="0">
                <a:solidFill>
                  <a:prstClr val="black"/>
                </a:solidFill>
              </a:rPr>
              <a:t>6</a:t>
            </a:r>
            <a:r>
              <a:rPr lang="ja-JP" altLang="en-US" sz="1200" dirty="0">
                <a:solidFill>
                  <a:prstClr val="black"/>
                </a:solidFill>
              </a:rPr>
              <a:t>分ごとに計算</a:t>
            </a:r>
            <a:endParaRPr lang="en-US" altLang="ja-JP" sz="1200" dirty="0">
              <a:solidFill>
                <a:prstClr val="black"/>
              </a:solidFill>
            </a:endParaRPr>
          </a:p>
          <a:p>
            <a:r>
              <a:rPr lang="en-US" altLang="ja-JP" sz="1200" dirty="0">
                <a:solidFill>
                  <a:prstClr val="black"/>
                </a:solidFill>
              </a:rPr>
              <a:t>※</a:t>
            </a:r>
            <a:r>
              <a:rPr lang="ja-JP" altLang="en-US" sz="1200" dirty="0">
                <a:solidFill>
                  <a:prstClr val="black"/>
                </a:solidFill>
              </a:rPr>
              <a:t>データ出力は</a:t>
            </a:r>
            <a:r>
              <a:rPr lang="en-US" altLang="ja-JP" sz="1200" dirty="0">
                <a:solidFill>
                  <a:prstClr val="black"/>
                </a:solidFill>
              </a:rPr>
              <a:t>6</a:t>
            </a:r>
            <a:r>
              <a:rPr lang="ja-JP" altLang="en-US" sz="1200" dirty="0">
                <a:solidFill>
                  <a:prstClr val="black"/>
                </a:solidFill>
              </a:rPr>
              <a:t>時間</a:t>
            </a:r>
            <a:r>
              <a:rPr lang="ja-JP" altLang="en-US" sz="1200" dirty="0" smtClean="0">
                <a:solidFill>
                  <a:prstClr val="black"/>
                </a:solidFill>
              </a:rPr>
              <a:t>ごと</a:t>
            </a:r>
            <a:endParaRPr lang="en-US" altLang="ja-JP" sz="1200" dirty="0" smtClean="0">
              <a:solidFill>
                <a:prstClr val="black"/>
              </a:solidFill>
            </a:endParaRPr>
          </a:p>
          <a:p>
            <a:r>
              <a:rPr lang="ja-JP" altLang="en-US" sz="1200" dirty="0" smtClean="0">
                <a:solidFill>
                  <a:prstClr val="black"/>
                </a:solidFill>
              </a:rPr>
              <a:t>解像度：</a:t>
            </a:r>
            <a:r>
              <a:rPr lang="en-US" altLang="ja-JP" sz="1200" dirty="0" smtClean="0">
                <a:solidFill>
                  <a:prstClr val="black"/>
                </a:solidFill>
              </a:rPr>
              <a:t>T119L48</a:t>
            </a:r>
            <a:r>
              <a:rPr lang="ja-JP" altLang="en-US" sz="1200" dirty="0" smtClean="0">
                <a:solidFill>
                  <a:prstClr val="black"/>
                </a:solidFill>
              </a:rPr>
              <a:t> </a:t>
            </a:r>
            <a:r>
              <a:rPr lang="en-US" altLang="ja-JP" sz="1200" dirty="0" smtClean="0">
                <a:solidFill>
                  <a:prstClr val="black"/>
                </a:solidFill>
              </a:rPr>
              <a:t>(</a:t>
            </a:r>
            <a:r>
              <a:rPr lang="ja-JP" altLang="en-US" sz="1200" dirty="0" smtClean="0">
                <a:solidFill>
                  <a:prstClr val="black"/>
                </a:solidFill>
              </a:rPr>
              <a:t>水平約</a:t>
            </a:r>
            <a:r>
              <a:rPr lang="en-US" altLang="ja-JP" sz="1200" dirty="0" smtClean="0">
                <a:solidFill>
                  <a:prstClr val="black"/>
                </a:solidFill>
              </a:rPr>
              <a:t>1</a:t>
            </a:r>
            <a:r>
              <a:rPr lang="ja-JP" altLang="en-US" sz="1200" dirty="0" smtClean="0">
                <a:solidFill>
                  <a:prstClr val="black"/>
                </a:solidFill>
              </a:rPr>
              <a:t>度、鉛直</a:t>
            </a:r>
            <a:r>
              <a:rPr lang="en-US" altLang="ja-JP" sz="1200" dirty="0" smtClean="0">
                <a:solidFill>
                  <a:prstClr val="black"/>
                </a:solidFill>
              </a:rPr>
              <a:t>48</a:t>
            </a:r>
            <a:r>
              <a:rPr lang="ja-JP" altLang="en-US" sz="1200" dirty="0" smtClean="0">
                <a:solidFill>
                  <a:prstClr val="black"/>
                </a:solidFill>
              </a:rPr>
              <a:t>層</a:t>
            </a:r>
            <a:r>
              <a:rPr lang="en-US" altLang="ja-JP" sz="1200" dirty="0" smtClean="0">
                <a:solidFill>
                  <a:prstClr val="black"/>
                </a:solidFill>
              </a:rPr>
              <a:t>)</a:t>
            </a:r>
            <a:endParaRPr lang="ja-JP" altLang="en-US" sz="1200" dirty="0">
              <a:solidFill>
                <a:prstClr val="black"/>
              </a:solidFill>
            </a:endParaRPr>
          </a:p>
        </p:txBody>
      </p:sp>
      <p:pic>
        <p:nvPicPr>
          <p:cNvPr id="51" name="Picture 3" descr="C:\Users\otomi\AppData\Local\Microsoft\Windows\Temporary Internet Files\Content.IE5\2TEL58JB\MC900383632[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7305" y="3400168"/>
            <a:ext cx="773582" cy="92080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44" y="670104"/>
            <a:ext cx="2537143" cy="2167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84168" y="668675"/>
            <a:ext cx="2518572" cy="216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3228798" y="476672"/>
            <a:ext cx="2590774" cy="646331"/>
          </a:xfrm>
          <a:prstGeom prst="rect">
            <a:avLst/>
          </a:prstGeom>
          <a:noFill/>
        </p:spPr>
        <p:txBody>
          <a:bodyPr wrap="none" rtlCol="0">
            <a:spAutoFit/>
          </a:bodyPr>
          <a:lstStyle/>
          <a:p>
            <a:pPr algn="ctr"/>
            <a:r>
              <a:rPr lang="en-US" altLang="ja-JP" dirty="0" smtClean="0"/>
              <a:t>2010</a:t>
            </a:r>
            <a:r>
              <a:rPr lang="ja-JP" altLang="en-US" dirty="0" smtClean="0"/>
              <a:t>年は北大西洋</a:t>
            </a:r>
            <a:r>
              <a:rPr lang="en-US" altLang="ja-JP" dirty="0" smtClean="0"/>
              <a:t>SST</a:t>
            </a:r>
            <a:r>
              <a:rPr lang="ja-JP" altLang="en-US" dirty="0" smtClean="0"/>
              <a:t>が</a:t>
            </a:r>
            <a:endParaRPr lang="en-US" altLang="ja-JP" dirty="0" smtClean="0"/>
          </a:p>
          <a:p>
            <a:pPr algn="ctr"/>
            <a:r>
              <a:rPr lang="ja-JP" altLang="en-US" dirty="0" smtClean="0"/>
              <a:t>とても暖かかった。</a:t>
            </a:r>
            <a:endParaRPr lang="en-US" altLang="ja-JP" dirty="0" smtClean="0"/>
          </a:p>
        </p:txBody>
      </p:sp>
      <p:cxnSp>
        <p:nvCxnSpPr>
          <p:cNvPr id="36" name="直線コネクタ 35"/>
          <p:cNvCxnSpPr/>
          <p:nvPr/>
        </p:nvCxnSpPr>
        <p:spPr>
          <a:xfrm flipH="1">
            <a:off x="8382681" y="3263959"/>
            <a:ext cx="1" cy="6072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正方形/長方形 2"/>
          <p:cNvSpPr/>
          <p:nvPr/>
        </p:nvSpPr>
        <p:spPr>
          <a:xfrm>
            <a:off x="727708" y="686990"/>
            <a:ext cx="2116100" cy="168944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6344332" y="687121"/>
            <a:ext cx="2116100" cy="168944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50634" y="1124747"/>
            <a:ext cx="1624630" cy="159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円/楕円 6"/>
          <p:cNvSpPr>
            <a:spLocks noChangeAspect="1"/>
          </p:cNvSpPr>
          <p:nvPr/>
        </p:nvSpPr>
        <p:spPr>
          <a:xfrm>
            <a:off x="3934978" y="1293249"/>
            <a:ext cx="1250900" cy="1250899"/>
          </a:xfrm>
          <a:prstGeom prst="ellipse">
            <a:avLst/>
          </a:prstGeom>
          <a:solidFill>
            <a:schemeClr val="accent5">
              <a:alpha val="30000"/>
            </a:schemeClr>
          </a:solidFill>
          <a:ln>
            <a:noFill/>
          </a:ln>
          <a:effectLst>
            <a:outerShdw blurRad="40000" dist="20000" dir="5400000" rotWithShape="0">
              <a:srgbClr val="000000">
                <a:alpha val="38000"/>
              </a:srgbClr>
            </a:outerShdw>
            <a:softEdge rad="19050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5" name="テキスト ボックス 4"/>
          <p:cNvSpPr txBox="1">
            <a:spLocks noChangeAspect="1"/>
          </p:cNvSpPr>
          <p:nvPr/>
        </p:nvSpPr>
        <p:spPr>
          <a:xfrm>
            <a:off x="4201407" y="1536204"/>
            <a:ext cx="723079" cy="747897"/>
          </a:xfrm>
          <a:prstGeom prst="rect">
            <a:avLst/>
          </a:prstGeom>
          <a:noFill/>
        </p:spPr>
        <p:txBody>
          <a:bodyPr wrap="none" rtlCol="0">
            <a:spAutoFit/>
          </a:bodyPr>
          <a:lstStyle/>
          <a:p>
            <a:r>
              <a:rPr kumimoji="1" lang="ja-JP" altLang="en-US" sz="4800" b="1" dirty="0" smtClean="0">
                <a:ln w="28575">
                  <a:solidFill>
                    <a:schemeClr val="accent5">
                      <a:lumMod val="50000"/>
                    </a:schemeClr>
                  </a:solidFill>
                </a:ln>
                <a:solidFill>
                  <a:schemeClr val="accent5"/>
                </a:solidFill>
              </a:rPr>
              <a:t>？</a:t>
            </a:r>
            <a:endParaRPr kumimoji="1" lang="ja-JP" altLang="en-US" sz="4800" b="1" dirty="0">
              <a:ln w="28575">
                <a:solidFill>
                  <a:schemeClr val="accent5">
                    <a:lumMod val="50000"/>
                  </a:schemeClr>
                </a:solidFill>
              </a:ln>
              <a:solidFill>
                <a:schemeClr val="accent5"/>
              </a:solidFill>
            </a:endParaRPr>
          </a:p>
        </p:txBody>
      </p:sp>
      <p:sp>
        <p:nvSpPr>
          <p:cNvPr id="9" name="右矢印 8"/>
          <p:cNvSpPr/>
          <p:nvPr/>
        </p:nvSpPr>
        <p:spPr>
          <a:xfrm>
            <a:off x="3094702" y="1844824"/>
            <a:ext cx="655932" cy="484632"/>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p>
        </p:txBody>
      </p:sp>
      <p:sp>
        <p:nvSpPr>
          <p:cNvPr id="57" name="右矢印 56"/>
          <p:cNvSpPr/>
          <p:nvPr/>
        </p:nvSpPr>
        <p:spPr>
          <a:xfrm rot="10800000">
            <a:off x="5375264" y="1836135"/>
            <a:ext cx="647209" cy="484632"/>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p>
        </p:txBody>
      </p:sp>
      <p:sp>
        <p:nvSpPr>
          <p:cNvPr id="10" name="正方形/長方形 9"/>
          <p:cNvSpPr/>
          <p:nvPr/>
        </p:nvSpPr>
        <p:spPr>
          <a:xfrm>
            <a:off x="1321623" y="476672"/>
            <a:ext cx="928269" cy="1868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2010</a:t>
            </a:r>
            <a:r>
              <a:rPr kumimoji="1" lang="ja-JP" altLang="en-US" sz="1200" dirty="0" smtClean="0"/>
              <a:t>年</a:t>
            </a:r>
            <a:r>
              <a:rPr kumimoji="1" lang="en-US" altLang="ja-JP" sz="1200" dirty="0" smtClean="0"/>
              <a:t>7</a:t>
            </a:r>
            <a:r>
              <a:rPr kumimoji="1" lang="ja-JP" altLang="en-US" sz="1200" dirty="0" smtClean="0"/>
              <a:t>月</a:t>
            </a:r>
            <a:endParaRPr kumimoji="1" lang="ja-JP" altLang="en-US" sz="1200" dirty="0"/>
          </a:p>
        </p:txBody>
      </p:sp>
      <p:sp>
        <p:nvSpPr>
          <p:cNvPr id="60" name="正方形/長方形 59"/>
          <p:cNvSpPr/>
          <p:nvPr/>
        </p:nvSpPr>
        <p:spPr>
          <a:xfrm>
            <a:off x="6938247" y="476672"/>
            <a:ext cx="928269" cy="1868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2010</a:t>
            </a:r>
            <a:r>
              <a:rPr kumimoji="1" lang="ja-JP" altLang="en-US" sz="1200" dirty="0" smtClean="0"/>
              <a:t>年</a:t>
            </a:r>
            <a:r>
              <a:rPr kumimoji="1" lang="en-US" altLang="ja-JP" sz="1200" dirty="0" smtClean="0"/>
              <a:t>8</a:t>
            </a:r>
            <a:r>
              <a:rPr kumimoji="1" lang="ja-JP" altLang="en-US" sz="1200" dirty="0" smtClean="0"/>
              <a:t>月</a:t>
            </a:r>
            <a:endParaRPr kumimoji="1" lang="ja-JP" altLang="en-US" sz="1200" dirty="0"/>
          </a:p>
        </p:txBody>
      </p:sp>
      <p:cxnSp>
        <p:nvCxnSpPr>
          <p:cNvPr id="12" name="直線コネクタ 11"/>
          <p:cNvCxnSpPr/>
          <p:nvPr/>
        </p:nvCxnSpPr>
        <p:spPr>
          <a:xfrm flipV="1">
            <a:off x="-252536" y="2911303"/>
            <a:ext cx="9793088" cy="1000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4" name="テキスト ボックス 63"/>
          <p:cNvSpPr txBox="1">
            <a:spLocks noChangeAspect="1"/>
          </p:cNvSpPr>
          <p:nvPr/>
        </p:nvSpPr>
        <p:spPr>
          <a:xfrm rot="1266983">
            <a:off x="4218712" y="1527657"/>
            <a:ext cx="723079" cy="747897"/>
          </a:xfrm>
          <a:prstGeom prst="rect">
            <a:avLst/>
          </a:prstGeom>
          <a:noFill/>
        </p:spPr>
        <p:txBody>
          <a:bodyPr wrap="none" rtlCol="0">
            <a:spAutoFit/>
          </a:bodyPr>
          <a:lstStyle/>
          <a:p>
            <a:r>
              <a:rPr kumimoji="1" lang="ja-JP" altLang="en-US" sz="4800" b="1" dirty="0" smtClean="0">
                <a:ln w="28575">
                  <a:solidFill>
                    <a:schemeClr val="accent5">
                      <a:lumMod val="50000"/>
                    </a:schemeClr>
                  </a:solidFill>
                </a:ln>
                <a:solidFill>
                  <a:schemeClr val="accent5"/>
                </a:solidFill>
              </a:rPr>
              <a:t>？</a:t>
            </a:r>
            <a:endParaRPr kumimoji="1" lang="ja-JP" altLang="en-US" sz="4800" b="1" dirty="0">
              <a:ln w="28575">
                <a:solidFill>
                  <a:schemeClr val="accent5">
                    <a:lumMod val="50000"/>
                  </a:schemeClr>
                </a:solidFill>
              </a:ln>
              <a:solidFill>
                <a:schemeClr val="accent5"/>
              </a:solidFill>
            </a:endParaRPr>
          </a:p>
        </p:txBody>
      </p:sp>
      <p:cxnSp>
        <p:nvCxnSpPr>
          <p:cNvPr id="11" name="直線コネクタ 10"/>
          <p:cNvCxnSpPr/>
          <p:nvPr/>
        </p:nvCxnSpPr>
        <p:spPr>
          <a:xfrm>
            <a:off x="372785" y="5815353"/>
            <a:ext cx="3050727" cy="0"/>
          </a:xfrm>
          <a:prstGeom prst="line">
            <a:avLst/>
          </a:prstGeom>
          <a:ln w="28575">
            <a:prstDash val="sysDot"/>
          </a:ln>
        </p:spPr>
        <p:style>
          <a:lnRef idx="1">
            <a:schemeClr val="accent6"/>
          </a:lnRef>
          <a:fillRef idx="0">
            <a:schemeClr val="accent6"/>
          </a:fillRef>
          <a:effectRef idx="0">
            <a:schemeClr val="accent6"/>
          </a:effectRef>
          <a:fontRef idx="minor">
            <a:schemeClr val="tx1"/>
          </a:fontRef>
        </p:style>
      </p:cxnSp>
      <p:sp>
        <p:nvSpPr>
          <p:cNvPr id="15" name="テキスト ボックス 14"/>
          <p:cNvSpPr txBox="1"/>
          <p:nvPr/>
        </p:nvSpPr>
        <p:spPr>
          <a:xfrm>
            <a:off x="1009431" y="5085184"/>
            <a:ext cx="2626465" cy="1240245"/>
          </a:xfrm>
          <a:prstGeom prst="rect">
            <a:avLst/>
          </a:prstGeom>
          <a:noFill/>
          <a:ln w="38100">
            <a:noFill/>
          </a:ln>
        </p:spPr>
        <p:txBody>
          <a:bodyPr vert="horz" wrap="none" lIns="91440" tIns="45720" rIns="91440" bIns="45720" rtlCol="0" anchor="ctr">
            <a:normAutofit fontScale="97500"/>
          </a:bodyPr>
          <a:lstStyle/>
          <a:p>
            <a:r>
              <a:rPr lang="ja-JP" altLang="en-US" sz="1400" dirty="0" smtClean="0">
                <a:solidFill>
                  <a:prstClr val="black"/>
                </a:solidFill>
              </a:rPr>
              <a:t>北大西洋</a:t>
            </a:r>
            <a:r>
              <a:rPr lang="en-US" altLang="ja-JP" sz="1400" dirty="0">
                <a:solidFill>
                  <a:prstClr val="black"/>
                </a:solidFill>
              </a:rPr>
              <a:t>SST</a:t>
            </a:r>
            <a:r>
              <a:rPr lang="ja-JP" altLang="en-US" sz="1400" dirty="0">
                <a:solidFill>
                  <a:prstClr val="black"/>
                </a:solidFill>
              </a:rPr>
              <a:t>：気候値</a:t>
            </a:r>
            <a:r>
              <a:rPr lang="en-US" altLang="ja-JP" sz="1400" dirty="0">
                <a:solidFill>
                  <a:prstClr val="black"/>
                </a:solidFill>
              </a:rPr>
              <a:t>7</a:t>
            </a:r>
            <a:r>
              <a:rPr lang="ja-JP" altLang="en-US" sz="1400" dirty="0">
                <a:solidFill>
                  <a:prstClr val="black"/>
                </a:solidFill>
              </a:rPr>
              <a:t>月</a:t>
            </a:r>
            <a:r>
              <a:rPr lang="en-US" altLang="ja-JP" sz="1400" dirty="0">
                <a:solidFill>
                  <a:prstClr val="black"/>
                </a:solidFill>
              </a:rPr>
              <a:t>8</a:t>
            </a:r>
            <a:r>
              <a:rPr lang="ja-JP" altLang="en-US" sz="1400" dirty="0">
                <a:solidFill>
                  <a:prstClr val="black"/>
                </a:solidFill>
              </a:rPr>
              <a:t>月</a:t>
            </a:r>
            <a:endParaRPr lang="en-US" altLang="ja-JP" sz="1400" dirty="0">
              <a:solidFill>
                <a:prstClr val="black"/>
              </a:solidFill>
            </a:endParaRPr>
          </a:p>
          <a:p>
            <a:r>
              <a:rPr lang="ja-JP" altLang="en-US" sz="1400" dirty="0" smtClean="0">
                <a:solidFill>
                  <a:prstClr val="black"/>
                </a:solidFill>
              </a:rPr>
              <a:t>北大西洋</a:t>
            </a:r>
            <a:r>
              <a:rPr lang="ja-JP" altLang="en-US" sz="1400" dirty="0">
                <a:solidFill>
                  <a:prstClr val="black"/>
                </a:solidFill>
              </a:rPr>
              <a:t>以外</a:t>
            </a:r>
            <a:r>
              <a:rPr lang="en-US" altLang="ja-JP" sz="1400" dirty="0">
                <a:solidFill>
                  <a:prstClr val="black"/>
                </a:solidFill>
              </a:rPr>
              <a:t>SST</a:t>
            </a:r>
            <a:r>
              <a:rPr lang="ja-JP" altLang="en-US" sz="1400" dirty="0">
                <a:solidFill>
                  <a:prstClr val="black"/>
                </a:solidFill>
              </a:rPr>
              <a:t>：</a:t>
            </a:r>
            <a:r>
              <a:rPr lang="ja-JP" altLang="en-US" sz="1400" dirty="0" smtClean="0">
                <a:solidFill>
                  <a:prstClr val="black"/>
                </a:solidFill>
              </a:rPr>
              <a:t>気候値</a:t>
            </a:r>
            <a:endParaRPr lang="en-US" altLang="ja-JP" sz="1400" dirty="0" smtClean="0">
              <a:solidFill>
                <a:prstClr val="black"/>
              </a:solidFill>
            </a:endParaRPr>
          </a:p>
          <a:p>
            <a:r>
              <a:rPr lang="en-US" altLang="ja-JP" sz="1400" dirty="0">
                <a:solidFill>
                  <a:prstClr val="black"/>
                </a:solidFill>
              </a:rPr>
              <a:t>	</a:t>
            </a:r>
            <a:r>
              <a:rPr lang="ja-JP" altLang="en-US" sz="1400" dirty="0">
                <a:solidFill>
                  <a:prstClr val="black"/>
                </a:solidFill>
              </a:rPr>
              <a:t>　</a:t>
            </a:r>
            <a:r>
              <a:rPr lang="ja-JP" altLang="en-US" sz="1400" dirty="0" smtClean="0">
                <a:solidFill>
                  <a:prstClr val="black"/>
                </a:solidFill>
              </a:rPr>
              <a:t>　　　</a:t>
            </a:r>
            <a:r>
              <a:rPr lang="en-US" altLang="ja-JP" sz="1400" dirty="0" smtClean="0">
                <a:solidFill>
                  <a:prstClr val="black"/>
                </a:solidFill>
              </a:rPr>
              <a:t>7</a:t>
            </a:r>
            <a:r>
              <a:rPr lang="ja-JP" altLang="en-US" sz="1400" dirty="0" err="1">
                <a:solidFill>
                  <a:prstClr val="black"/>
                </a:solidFill>
              </a:rPr>
              <a:t>月</a:t>
            </a:r>
            <a:r>
              <a:rPr lang="en-US" altLang="ja-JP" sz="1400" dirty="0" smtClean="0">
                <a:solidFill>
                  <a:prstClr val="black"/>
                </a:solidFill>
              </a:rPr>
              <a:t>8</a:t>
            </a:r>
            <a:r>
              <a:rPr lang="ja-JP" altLang="en-US" sz="1400" dirty="0" smtClean="0">
                <a:solidFill>
                  <a:prstClr val="black"/>
                </a:solidFill>
              </a:rPr>
              <a:t>月</a:t>
            </a:r>
            <a:endParaRPr lang="en-US" altLang="ja-JP" sz="1400" dirty="0">
              <a:solidFill>
                <a:prstClr val="black"/>
              </a:solidFill>
            </a:endParaRPr>
          </a:p>
          <a:p>
            <a:endParaRPr lang="en-US" altLang="ja-JP" sz="1200" dirty="0" smtClean="0">
              <a:solidFill>
                <a:prstClr val="black"/>
              </a:solidFill>
            </a:endParaRPr>
          </a:p>
          <a:p>
            <a:r>
              <a:rPr lang="ja-JP" altLang="en-US" sz="1400" dirty="0" smtClean="0">
                <a:solidFill>
                  <a:prstClr val="black"/>
                </a:solidFill>
              </a:rPr>
              <a:t>大気</a:t>
            </a:r>
            <a:r>
              <a:rPr lang="ja-JP" altLang="en-US" sz="1400" dirty="0">
                <a:solidFill>
                  <a:prstClr val="black"/>
                </a:solidFill>
              </a:rPr>
              <a:t>：</a:t>
            </a:r>
            <a:r>
              <a:rPr lang="en-US" altLang="ja-JP" sz="1400" dirty="0">
                <a:solidFill>
                  <a:prstClr val="black"/>
                </a:solidFill>
              </a:rPr>
              <a:t>7</a:t>
            </a:r>
            <a:r>
              <a:rPr lang="ja-JP" altLang="en-US" sz="1400" dirty="0">
                <a:solidFill>
                  <a:prstClr val="black"/>
                </a:solidFill>
              </a:rPr>
              <a:t>月</a:t>
            </a:r>
            <a:r>
              <a:rPr lang="ja-JP" altLang="en-US" sz="1400" dirty="0" smtClean="0">
                <a:solidFill>
                  <a:prstClr val="black"/>
                </a:solidFill>
              </a:rPr>
              <a:t>平均</a:t>
            </a:r>
            <a:endParaRPr kumimoji="1" lang="ja-JP" altLang="en-US" sz="1400" dirty="0" smtClean="0"/>
          </a:p>
        </p:txBody>
      </p:sp>
      <p:grpSp>
        <p:nvGrpSpPr>
          <p:cNvPr id="25" name="グループ化 24"/>
          <p:cNvGrpSpPr/>
          <p:nvPr/>
        </p:nvGrpSpPr>
        <p:grpSpPr>
          <a:xfrm>
            <a:off x="432628" y="5185268"/>
            <a:ext cx="441564" cy="576064"/>
            <a:chOff x="483027" y="5185268"/>
            <a:chExt cx="441564" cy="576064"/>
          </a:xfrm>
        </p:grpSpPr>
        <p:sp>
          <p:nvSpPr>
            <p:cNvPr id="23" name="円/楕円 22"/>
            <p:cNvSpPr/>
            <p:nvPr/>
          </p:nvSpPr>
          <p:spPr>
            <a:xfrm rot="20016681">
              <a:off x="484687" y="5185268"/>
              <a:ext cx="439904" cy="576064"/>
            </a:xfrm>
            <a:prstGeom prst="ellipse">
              <a:avLst/>
            </a:prstGeom>
            <a:ln w="19050"/>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sz="1000" dirty="0"/>
            </a:p>
          </p:txBody>
        </p:sp>
        <p:sp>
          <p:nvSpPr>
            <p:cNvPr id="24" name="テキスト ボックス 23"/>
            <p:cNvSpPr txBox="1"/>
            <p:nvPr/>
          </p:nvSpPr>
          <p:spPr>
            <a:xfrm>
              <a:off x="483027" y="5272535"/>
              <a:ext cx="436233" cy="411056"/>
            </a:xfrm>
            <a:prstGeom prst="rect">
              <a:avLst/>
            </a:prstGeom>
            <a:noFill/>
            <a:ln w="38100">
              <a:noFill/>
            </a:ln>
          </p:spPr>
          <p:txBody>
            <a:bodyPr vert="horz" wrap="none" lIns="91440" tIns="45720" rIns="91440" bIns="45720" rtlCol="0" anchor="ctr">
              <a:normAutofit fontScale="97500" lnSpcReduction="10000"/>
            </a:bodyPr>
            <a:lstStyle/>
            <a:p>
              <a:pPr algn="l"/>
              <a:r>
                <a:rPr kumimoji="1" lang="ja-JP" altLang="en-US" sz="1100" dirty="0" smtClean="0">
                  <a:solidFill>
                    <a:schemeClr val="bg1"/>
                  </a:solidFill>
                </a:rPr>
                <a:t>境界</a:t>
              </a:r>
              <a:endParaRPr kumimoji="1" lang="en-US" altLang="ja-JP" sz="1100" dirty="0" smtClean="0">
                <a:solidFill>
                  <a:schemeClr val="bg1"/>
                </a:solidFill>
              </a:endParaRPr>
            </a:p>
            <a:p>
              <a:pPr algn="l"/>
              <a:r>
                <a:rPr kumimoji="1" lang="ja-JP" altLang="en-US" sz="1100" dirty="0" smtClean="0">
                  <a:solidFill>
                    <a:schemeClr val="bg1"/>
                  </a:solidFill>
                </a:rPr>
                <a:t>条件</a:t>
              </a:r>
            </a:p>
          </p:txBody>
        </p:sp>
      </p:grpSp>
      <p:grpSp>
        <p:nvGrpSpPr>
          <p:cNvPr id="26" name="グループ化 25"/>
          <p:cNvGrpSpPr/>
          <p:nvPr/>
        </p:nvGrpSpPr>
        <p:grpSpPr>
          <a:xfrm>
            <a:off x="399790" y="5848694"/>
            <a:ext cx="586896" cy="440103"/>
            <a:chOff x="431540" y="5848694"/>
            <a:chExt cx="586896" cy="440103"/>
          </a:xfrm>
        </p:grpSpPr>
        <p:sp>
          <p:nvSpPr>
            <p:cNvPr id="53" name="ひし形 52"/>
            <p:cNvSpPr/>
            <p:nvPr/>
          </p:nvSpPr>
          <p:spPr>
            <a:xfrm>
              <a:off x="431540" y="5848694"/>
              <a:ext cx="586896" cy="428773"/>
            </a:xfrm>
            <a:prstGeom prst="diamond">
              <a:avLst/>
            </a:prstGeom>
            <a:ln w="19050"/>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sz="1000" dirty="0"/>
            </a:p>
          </p:txBody>
        </p:sp>
        <p:sp>
          <p:nvSpPr>
            <p:cNvPr id="54" name="テキスト ボックス 53"/>
            <p:cNvSpPr txBox="1"/>
            <p:nvPr/>
          </p:nvSpPr>
          <p:spPr>
            <a:xfrm>
              <a:off x="434203" y="5877741"/>
              <a:ext cx="575242" cy="411056"/>
            </a:xfrm>
            <a:prstGeom prst="rect">
              <a:avLst/>
            </a:prstGeom>
            <a:noFill/>
            <a:ln w="38100">
              <a:noFill/>
            </a:ln>
          </p:spPr>
          <p:txBody>
            <a:bodyPr vert="horz" wrap="none" lIns="91440" tIns="45720" rIns="91440" bIns="45720" rtlCol="0" anchor="ctr">
              <a:normAutofit fontScale="97500" lnSpcReduction="10000"/>
            </a:bodyPr>
            <a:lstStyle/>
            <a:p>
              <a:pPr algn="ctr"/>
              <a:r>
                <a:rPr kumimoji="1" lang="ja-JP" altLang="en-US" sz="1100" dirty="0" smtClean="0">
                  <a:solidFill>
                    <a:schemeClr val="bg1"/>
                  </a:solidFill>
                </a:rPr>
                <a:t>初期</a:t>
              </a:r>
              <a:endParaRPr kumimoji="1" lang="en-US" altLang="ja-JP" sz="1100" dirty="0" smtClean="0">
                <a:solidFill>
                  <a:schemeClr val="bg1"/>
                </a:solidFill>
              </a:endParaRPr>
            </a:p>
            <a:p>
              <a:pPr algn="ctr"/>
              <a:r>
                <a:rPr kumimoji="1" lang="ja-JP" altLang="en-US" sz="1100" dirty="0" smtClean="0">
                  <a:solidFill>
                    <a:schemeClr val="bg1"/>
                  </a:solidFill>
                </a:rPr>
                <a:t>値</a:t>
              </a:r>
            </a:p>
          </p:txBody>
        </p:sp>
      </p:grpSp>
      <p:cxnSp>
        <p:nvCxnSpPr>
          <p:cNvPr id="28" name="直線コネクタ 27"/>
          <p:cNvCxnSpPr/>
          <p:nvPr/>
        </p:nvCxnSpPr>
        <p:spPr>
          <a:xfrm>
            <a:off x="3587934" y="5815353"/>
            <a:ext cx="2974361" cy="0"/>
          </a:xfrm>
          <a:prstGeom prst="line">
            <a:avLst/>
          </a:prstGeom>
          <a:ln w="28575">
            <a:prstDash val="sysDot"/>
          </a:ln>
        </p:spPr>
        <p:style>
          <a:lnRef idx="1">
            <a:schemeClr val="accent2"/>
          </a:lnRef>
          <a:fillRef idx="0">
            <a:schemeClr val="accent2"/>
          </a:fillRef>
          <a:effectRef idx="0">
            <a:schemeClr val="accent2"/>
          </a:effectRef>
          <a:fontRef idx="minor">
            <a:schemeClr val="tx1"/>
          </a:fontRef>
        </p:style>
      </p:cxnSp>
      <p:sp>
        <p:nvSpPr>
          <p:cNvPr id="29" name="テキスト ボックス 28"/>
          <p:cNvSpPr txBox="1"/>
          <p:nvPr/>
        </p:nvSpPr>
        <p:spPr>
          <a:xfrm>
            <a:off x="4219246" y="5065290"/>
            <a:ext cx="2657010" cy="1260140"/>
          </a:xfrm>
          <a:prstGeom prst="rect">
            <a:avLst/>
          </a:prstGeom>
          <a:noFill/>
          <a:ln w="38100">
            <a:noFill/>
          </a:ln>
        </p:spPr>
        <p:txBody>
          <a:bodyPr vert="horz" wrap="none" lIns="91440" tIns="45720" rIns="91440" bIns="45720" rtlCol="0" anchor="ctr">
            <a:noAutofit/>
          </a:bodyPr>
          <a:lstStyle/>
          <a:p>
            <a:r>
              <a:rPr lang="ja-JP" altLang="en-US" sz="1400" dirty="0">
                <a:solidFill>
                  <a:prstClr val="black"/>
                </a:solidFill>
              </a:rPr>
              <a:t>北</a:t>
            </a:r>
            <a:r>
              <a:rPr lang="ja-JP" altLang="en-US" sz="1400" dirty="0" smtClean="0">
                <a:solidFill>
                  <a:prstClr val="black"/>
                </a:solidFill>
              </a:rPr>
              <a:t>大西洋</a:t>
            </a:r>
            <a:r>
              <a:rPr lang="en-US" altLang="ja-JP" sz="1400" dirty="0">
                <a:solidFill>
                  <a:prstClr val="black"/>
                </a:solidFill>
              </a:rPr>
              <a:t>SST</a:t>
            </a:r>
            <a:r>
              <a:rPr lang="ja-JP" altLang="en-US" sz="1400" dirty="0">
                <a:solidFill>
                  <a:prstClr val="black"/>
                </a:solidFill>
              </a:rPr>
              <a:t>：</a:t>
            </a:r>
            <a:r>
              <a:rPr lang="en-US" altLang="ja-JP" sz="1400" dirty="0">
                <a:solidFill>
                  <a:srgbClr val="FF0000"/>
                </a:solidFill>
              </a:rPr>
              <a:t>2010</a:t>
            </a:r>
            <a:r>
              <a:rPr lang="ja-JP" altLang="en-US" sz="1400" dirty="0">
                <a:solidFill>
                  <a:srgbClr val="FF0000"/>
                </a:solidFill>
              </a:rPr>
              <a:t>年</a:t>
            </a:r>
            <a:r>
              <a:rPr lang="en-US" altLang="ja-JP" sz="1400" dirty="0">
                <a:solidFill>
                  <a:srgbClr val="FF0000"/>
                </a:solidFill>
              </a:rPr>
              <a:t>7</a:t>
            </a:r>
            <a:r>
              <a:rPr lang="ja-JP" altLang="en-US" sz="1400" dirty="0">
                <a:solidFill>
                  <a:srgbClr val="FF0000"/>
                </a:solidFill>
              </a:rPr>
              <a:t>月</a:t>
            </a:r>
            <a:r>
              <a:rPr lang="en-US" altLang="ja-JP" sz="1400" dirty="0">
                <a:solidFill>
                  <a:srgbClr val="FF0000"/>
                </a:solidFill>
              </a:rPr>
              <a:t>8</a:t>
            </a:r>
            <a:r>
              <a:rPr lang="ja-JP" altLang="en-US" sz="1400" dirty="0">
                <a:solidFill>
                  <a:srgbClr val="FF0000"/>
                </a:solidFill>
              </a:rPr>
              <a:t>月</a:t>
            </a:r>
            <a:endParaRPr lang="en-US" altLang="ja-JP" sz="1400" dirty="0">
              <a:solidFill>
                <a:srgbClr val="FF0000"/>
              </a:solidFill>
            </a:endParaRPr>
          </a:p>
          <a:p>
            <a:r>
              <a:rPr lang="ja-JP" altLang="en-US" sz="1400" dirty="0" smtClean="0">
                <a:solidFill>
                  <a:prstClr val="black"/>
                </a:solidFill>
              </a:rPr>
              <a:t>北大西洋</a:t>
            </a:r>
            <a:r>
              <a:rPr lang="ja-JP" altLang="en-US" sz="1400" dirty="0">
                <a:solidFill>
                  <a:prstClr val="black"/>
                </a:solidFill>
              </a:rPr>
              <a:t>以外</a:t>
            </a:r>
            <a:r>
              <a:rPr lang="en-US" altLang="ja-JP" sz="1400" dirty="0">
                <a:solidFill>
                  <a:prstClr val="black"/>
                </a:solidFill>
              </a:rPr>
              <a:t>SST</a:t>
            </a:r>
            <a:r>
              <a:rPr lang="ja-JP" altLang="en-US" sz="1400" dirty="0">
                <a:solidFill>
                  <a:prstClr val="black"/>
                </a:solidFill>
              </a:rPr>
              <a:t>：</a:t>
            </a:r>
            <a:r>
              <a:rPr lang="ja-JP" altLang="en-US" sz="1400" dirty="0" smtClean="0">
                <a:solidFill>
                  <a:prstClr val="black"/>
                </a:solidFill>
              </a:rPr>
              <a:t>気候値</a:t>
            </a:r>
            <a:endParaRPr lang="en-US" altLang="ja-JP" sz="1400" dirty="0" smtClean="0">
              <a:solidFill>
                <a:prstClr val="black"/>
              </a:solidFill>
            </a:endParaRPr>
          </a:p>
          <a:p>
            <a:r>
              <a:rPr lang="en-US" altLang="ja-JP" sz="1400" dirty="0">
                <a:solidFill>
                  <a:prstClr val="black"/>
                </a:solidFill>
              </a:rPr>
              <a:t>	</a:t>
            </a:r>
            <a:r>
              <a:rPr lang="ja-JP" altLang="en-US" sz="1400" dirty="0">
                <a:solidFill>
                  <a:prstClr val="black"/>
                </a:solidFill>
              </a:rPr>
              <a:t>　</a:t>
            </a:r>
            <a:r>
              <a:rPr lang="ja-JP" altLang="en-US" sz="1400" dirty="0" smtClean="0">
                <a:solidFill>
                  <a:prstClr val="black"/>
                </a:solidFill>
              </a:rPr>
              <a:t>　　　</a:t>
            </a:r>
            <a:r>
              <a:rPr lang="en-US" altLang="ja-JP" sz="1400" dirty="0" smtClean="0">
                <a:solidFill>
                  <a:prstClr val="black"/>
                </a:solidFill>
              </a:rPr>
              <a:t>7</a:t>
            </a:r>
            <a:r>
              <a:rPr lang="ja-JP" altLang="en-US" sz="1400" dirty="0" smtClean="0">
                <a:solidFill>
                  <a:prstClr val="black"/>
                </a:solidFill>
              </a:rPr>
              <a:t>月</a:t>
            </a:r>
            <a:r>
              <a:rPr lang="en-US" altLang="ja-JP" sz="1400" dirty="0" smtClean="0">
                <a:solidFill>
                  <a:prstClr val="black"/>
                </a:solidFill>
              </a:rPr>
              <a:t>8</a:t>
            </a:r>
            <a:r>
              <a:rPr lang="ja-JP" altLang="en-US" sz="1400" dirty="0" smtClean="0">
                <a:solidFill>
                  <a:prstClr val="black"/>
                </a:solidFill>
              </a:rPr>
              <a:t>月</a:t>
            </a:r>
            <a:endParaRPr lang="en-US" altLang="ja-JP" sz="1400" dirty="0" smtClean="0">
              <a:solidFill>
                <a:prstClr val="black"/>
              </a:solidFill>
            </a:endParaRPr>
          </a:p>
          <a:p>
            <a:endParaRPr lang="en-US" altLang="ja-JP" sz="900" dirty="0">
              <a:solidFill>
                <a:prstClr val="black"/>
              </a:solidFill>
            </a:endParaRPr>
          </a:p>
          <a:p>
            <a:r>
              <a:rPr lang="ja-JP" altLang="en-US" sz="1400" dirty="0">
                <a:solidFill>
                  <a:prstClr val="black"/>
                </a:solidFill>
              </a:rPr>
              <a:t>大気：</a:t>
            </a:r>
            <a:r>
              <a:rPr lang="en-US" altLang="ja-JP" sz="1400" dirty="0">
                <a:solidFill>
                  <a:prstClr val="black"/>
                </a:solidFill>
              </a:rPr>
              <a:t>7</a:t>
            </a:r>
            <a:r>
              <a:rPr lang="ja-JP" altLang="en-US" sz="1400" dirty="0">
                <a:solidFill>
                  <a:prstClr val="black"/>
                </a:solidFill>
              </a:rPr>
              <a:t>月</a:t>
            </a:r>
            <a:r>
              <a:rPr lang="ja-JP" altLang="en-US" sz="1400" dirty="0" smtClean="0">
                <a:solidFill>
                  <a:prstClr val="black"/>
                </a:solidFill>
              </a:rPr>
              <a:t>平均</a:t>
            </a:r>
            <a:endParaRPr kumimoji="1" lang="ja-JP" altLang="en-US" sz="1400" dirty="0" smtClean="0"/>
          </a:p>
        </p:txBody>
      </p:sp>
      <p:grpSp>
        <p:nvGrpSpPr>
          <p:cNvPr id="59" name="グループ化 58"/>
          <p:cNvGrpSpPr/>
          <p:nvPr/>
        </p:nvGrpSpPr>
        <p:grpSpPr>
          <a:xfrm>
            <a:off x="3695603" y="5200059"/>
            <a:ext cx="441564" cy="576064"/>
            <a:chOff x="483027" y="5185268"/>
            <a:chExt cx="441564" cy="576064"/>
          </a:xfrm>
        </p:grpSpPr>
        <p:sp>
          <p:nvSpPr>
            <p:cNvPr id="61" name="円/楕円 60"/>
            <p:cNvSpPr/>
            <p:nvPr/>
          </p:nvSpPr>
          <p:spPr>
            <a:xfrm rot="20016681">
              <a:off x="484687" y="5185268"/>
              <a:ext cx="439904" cy="576064"/>
            </a:xfrm>
            <a:prstGeom prst="ellipse">
              <a:avLst/>
            </a:prstGeom>
            <a:ln w="19050"/>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sz="1000" dirty="0"/>
            </a:p>
          </p:txBody>
        </p:sp>
        <p:sp>
          <p:nvSpPr>
            <p:cNvPr id="62" name="テキスト ボックス 61"/>
            <p:cNvSpPr txBox="1"/>
            <p:nvPr/>
          </p:nvSpPr>
          <p:spPr>
            <a:xfrm>
              <a:off x="483027" y="5272535"/>
              <a:ext cx="436233" cy="411056"/>
            </a:xfrm>
            <a:prstGeom prst="rect">
              <a:avLst/>
            </a:prstGeom>
            <a:noFill/>
            <a:ln w="38100">
              <a:noFill/>
            </a:ln>
          </p:spPr>
          <p:txBody>
            <a:bodyPr vert="horz" wrap="none" lIns="91440" tIns="45720" rIns="91440" bIns="45720" rtlCol="0" anchor="ctr">
              <a:normAutofit fontScale="97500" lnSpcReduction="10000"/>
            </a:bodyPr>
            <a:lstStyle/>
            <a:p>
              <a:pPr algn="l"/>
              <a:r>
                <a:rPr kumimoji="1" lang="ja-JP" altLang="en-US" sz="1100" dirty="0" smtClean="0">
                  <a:solidFill>
                    <a:schemeClr val="bg1"/>
                  </a:solidFill>
                </a:rPr>
                <a:t>境界</a:t>
              </a:r>
              <a:endParaRPr kumimoji="1" lang="en-US" altLang="ja-JP" sz="1100" dirty="0" smtClean="0">
                <a:solidFill>
                  <a:schemeClr val="bg1"/>
                </a:solidFill>
              </a:endParaRPr>
            </a:p>
            <a:p>
              <a:pPr algn="l"/>
              <a:r>
                <a:rPr kumimoji="1" lang="ja-JP" altLang="en-US" sz="1100" dirty="0" smtClean="0">
                  <a:solidFill>
                    <a:schemeClr val="bg1"/>
                  </a:solidFill>
                </a:rPr>
                <a:t>条件</a:t>
              </a:r>
            </a:p>
          </p:txBody>
        </p:sp>
      </p:grpSp>
      <p:grpSp>
        <p:nvGrpSpPr>
          <p:cNvPr id="63" name="グループ化 62"/>
          <p:cNvGrpSpPr/>
          <p:nvPr/>
        </p:nvGrpSpPr>
        <p:grpSpPr>
          <a:xfrm>
            <a:off x="3644116" y="5863485"/>
            <a:ext cx="586896" cy="440103"/>
            <a:chOff x="431540" y="5848694"/>
            <a:chExt cx="586896" cy="440103"/>
          </a:xfrm>
        </p:grpSpPr>
        <p:sp>
          <p:nvSpPr>
            <p:cNvPr id="65" name="ひし形 64"/>
            <p:cNvSpPr/>
            <p:nvPr/>
          </p:nvSpPr>
          <p:spPr>
            <a:xfrm>
              <a:off x="431540" y="5848694"/>
              <a:ext cx="586896" cy="428773"/>
            </a:xfrm>
            <a:prstGeom prst="diamond">
              <a:avLst/>
            </a:prstGeom>
            <a:ln w="19050"/>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sz="1000" dirty="0"/>
            </a:p>
          </p:txBody>
        </p:sp>
        <p:sp>
          <p:nvSpPr>
            <p:cNvPr id="66" name="テキスト ボックス 65"/>
            <p:cNvSpPr txBox="1"/>
            <p:nvPr/>
          </p:nvSpPr>
          <p:spPr>
            <a:xfrm>
              <a:off x="434203" y="5877741"/>
              <a:ext cx="575242" cy="411056"/>
            </a:xfrm>
            <a:prstGeom prst="rect">
              <a:avLst/>
            </a:prstGeom>
            <a:noFill/>
            <a:ln w="38100">
              <a:noFill/>
            </a:ln>
          </p:spPr>
          <p:txBody>
            <a:bodyPr vert="horz" wrap="none" lIns="91440" tIns="45720" rIns="91440" bIns="45720" rtlCol="0" anchor="ctr">
              <a:normAutofit fontScale="97500" lnSpcReduction="10000"/>
            </a:bodyPr>
            <a:lstStyle/>
            <a:p>
              <a:pPr algn="ctr"/>
              <a:r>
                <a:rPr kumimoji="1" lang="ja-JP" altLang="en-US" sz="1100" dirty="0" smtClean="0">
                  <a:solidFill>
                    <a:schemeClr val="bg1"/>
                  </a:solidFill>
                </a:rPr>
                <a:t>初期</a:t>
              </a:r>
              <a:endParaRPr kumimoji="1" lang="en-US" altLang="ja-JP" sz="1100" dirty="0" smtClean="0">
                <a:solidFill>
                  <a:schemeClr val="bg1"/>
                </a:solidFill>
              </a:endParaRPr>
            </a:p>
            <a:p>
              <a:pPr algn="ctr"/>
              <a:r>
                <a:rPr kumimoji="1" lang="ja-JP" altLang="en-US" sz="1100" dirty="0" smtClean="0">
                  <a:solidFill>
                    <a:schemeClr val="bg1"/>
                  </a:solidFill>
                </a:rPr>
                <a:t>値</a:t>
              </a:r>
            </a:p>
          </p:txBody>
        </p:sp>
      </p:grpSp>
    </p:spTree>
    <p:extLst>
      <p:ext uri="{BB962C8B-B14F-4D97-AF65-F5344CB8AC3E}">
        <p14:creationId xmlns:p14="http://schemas.microsoft.com/office/powerpoint/2010/main" val="192951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up)">
                                      <p:cBhvr>
                                        <p:cTn id="7" dur="1000"/>
                                        <p:tgtEl>
                                          <p:spTgt spid="1027"/>
                                        </p:tgtEl>
                                      </p:cBhvr>
                                    </p:animEffect>
                                  </p:childTnLst>
                                </p:cTn>
                              </p:par>
                              <p:par>
                                <p:cTn id="8" presetID="22" presetClass="entr" presetSubtype="1"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up)">
                                      <p:cBhvr>
                                        <p:cTn id="10" dur="1000"/>
                                        <p:tgtEl>
                                          <p:spTgt spid="1028"/>
                                        </p:tgtEl>
                                      </p:cBhvr>
                                    </p:animEffect>
                                  </p:childTnLst>
                                </p:cTn>
                              </p:par>
                            </p:childTnLst>
                          </p:cTn>
                        </p:par>
                        <p:par>
                          <p:cTn id="11" fill="hold">
                            <p:stCondLst>
                              <p:cond delay="1000"/>
                            </p:stCondLst>
                            <p:childTnLst>
                              <p:par>
                                <p:cTn id="12" presetID="18" presetClass="entr" presetSubtype="6"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strips(downRight)">
                                      <p:cBhvr>
                                        <p:cTn id="14" dur="750"/>
                                        <p:tgtEl>
                                          <p:spTgt spid="3"/>
                                        </p:tgtEl>
                                      </p:cBhvr>
                                    </p:animEffect>
                                  </p:childTnLst>
                                </p:cTn>
                              </p:par>
                              <p:par>
                                <p:cTn id="15" presetID="18" presetClass="entr" presetSubtype="6"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strips(downRight)">
                                      <p:cBhvr>
                                        <p:cTn id="17" dur="75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ipe(right)">
                                      <p:cBhvr>
                                        <p:cTn id="25" dur="500"/>
                                        <p:tgtEl>
                                          <p:spTgt spid="57"/>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fade">
                                      <p:cBhvr>
                                        <p:cTn id="29" dur="500"/>
                                        <p:tgtEl>
                                          <p:spTgt spid="1032"/>
                                        </p:tgtEl>
                                      </p:cBhvr>
                                    </p:animEffect>
                                  </p:childTnLst>
                                </p:cTn>
                              </p:par>
                            </p:childTnLst>
                          </p:cTn>
                        </p:par>
                        <p:par>
                          <p:cTn id="30" fill="hold">
                            <p:stCondLst>
                              <p:cond delay="1000"/>
                            </p:stCondLst>
                            <p:childTnLst>
                              <p:par>
                                <p:cTn id="31" presetID="45" presetClass="entr" presetSubtype="0" fill="hold" grpId="0" nodeType="afterEffect">
                                  <p:stCondLst>
                                    <p:cond delay="25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000"/>
                                        <p:tgtEl>
                                          <p:spTgt spid="7"/>
                                        </p:tgtEl>
                                      </p:cBhvr>
                                    </p:animEffect>
                                    <p:anim calcmode="lin" valueType="num">
                                      <p:cBhvr>
                                        <p:cTn id="34" dur="2000" fill="hold"/>
                                        <p:tgtEl>
                                          <p:spTgt spid="7"/>
                                        </p:tgtEl>
                                        <p:attrNameLst>
                                          <p:attrName>ppt_w</p:attrName>
                                        </p:attrNameLst>
                                      </p:cBhvr>
                                      <p:tavLst>
                                        <p:tav tm="0" fmla="#ppt_w*sin(2.5*pi*$)">
                                          <p:val>
                                            <p:fltVal val="0"/>
                                          </p:val>
                                        </p:tav>
                                        <p:tav tm="100000">
                                          <p:val>
                                            <p:fltVal val="1"/>
                                          </p:val>
                                        </p:tav>
                                      </p:tavLst>
                                    </p:anim>
                                    <p:anim calcmode="lin" valueType="num">
                                      <p:cBhvr>
                                        <p:cTn id="35" dur="2000" fill="hold"/>
                                        <p:tgtEl>
                                          <p:spTgt spid="7"/>
                                        </p:tgtEl>
                                        <p:attrNameLst>
                                          <p:attrName>ppt_h</p:attrName>
                                        </p:attrNameLst>
                                      </p:cBhvr>
                                      <p:tavLst>
                                        <p:tav tm="0">
                                          <p:val>
                                            <p:strVal val="#ppt_h"/>
                                          </p:val>
                                        </p:tav>
                                        <p:tav tm="100000">
                                          <p:val>
                                            <p:strVal val="#ppt_h"/>
                                          </p:val>
                                        </p:tav>
                                      </p:tavLst>
                                    </p:anim>
                                  </p:childTnLst>
                                </p:cTn>
                              </p:par>
                              <p:par>
                                <p:cTn id="36" presetID="45" presetClass="entr" presetSubtype="0" fill="hold" grpId="0" nodeType="withEffect">
                                  <p:stCondLst>
                                    <p:cond delay="25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2000"/>
                                        <p:tgtEl>
                                          <p:spTgt spid="5"/>
                                        </p:tgtEl>
                                      </p:cBhvr>
                                    </p:animEffect>
                                    <p:anim calcmode="lin" valueType="num">
                                      <p:cBhvr>
                                        <p:cTn id="39" dur="2000" fill="hold"/>
                                        <p:tgtEl>
                                          <p:spTgt spid="5"/>
                                        </p:tgtEl>
                                        <p:attrNameLst>
                                          <p:attrName>ppt_w</p:attrName>
                                        </p:attrNameLst>
                                      </p:cBhvr>
                                      <p:tavLst>
                                        <p:tav tm="0" fmla="#ppt_w*sin(2.5*pi*$)">
                                          <p:val>
                                            <p:fltVal val="0"/>
                                          </p:val>
                                        </p:tav>
                                        <p:tav tm="100000">
                                          <p:val>
                                            <p:fltVal val="1"/>
                                          </p:val>
                                        </p:tav>
                                      </p:tavLst>
                                    </p:anim>
                                    <p:anim calcmode="lin" valueType="num">
                                      <p:cBhvr>
                                        <p:cTn id="40" dur="2000" fill="hold"/>
                                        <p:tgtEl>
                                          <p:spTgt spid="5"/>
                                        </p:tgtEl>
                                        <p:attrNameLst>
                                          <p:attrName>ppt_h</p:attrName>
                                        </p:attrNameLst>
                                      </p:cBhvr>
                                      <p:tavLst>
                                        <p:tav tm="0">
                                          <p:val>
                                            <p:strVal val="#ppt_h"/>
                                          </p:val>
                                        </p:tav>
                                        <p:tav tm="100000">
                                          <p:val>
                                            <p:strVal val="#ppt_h"/>
                                          </p:val>
                                        </p:tav>
                                      </p:tavLst>
                                    </p:anim>
                                  </p:childTnLst>
                                </p:cTn>
                              </p:par>
                            </p:childTnLst>
                          </p:cTn>
                        </p:par>
                        <p:par>
                          <p:cTn id="41" fill="hold">
                            <p:stCondLst>
                              <p:cond delay="3250"/>
                            </p:stCondLst>
                            <p:childTnLst>
                              <p:par>
                                <p:cTn id="42" presetID="1" presetClass="exit" presetSubtype="0" fill="hold" grpId="1" nodeType="afterEffect">
                                  <p:stCondLst>
                                    <p:cond delay="1000"/>
                                  </p:stCondLst>
                                  <p:childTnLst>
                                    <p:set>
                                      <p:cBhvr>
                                        <p:cTn id="43" dur="1" fill="hold">
                                          <p:stCondLst>
                                            <p:cond delay="0"/>
                                          </p:stCondLst>
                                        </p:cTn>
                                        <p:tgtEl>
                                          <p:spTgt spid="5"/>
                                        </p:tgtEl>
                                        <p:attrNameLst>
                                          <p:attrName>style.visibility</p:attrName>
                                        </p:attrNameLst>
                                      </p:cBhvr>
                                      <p:to>
                                        <p:strVal val="hidden"/>
                                      </p:to>
                                    </p:set>
                                  </p:childTnLst>
                                </p:cTn>
                              </p:par>
                            </p:childTnLst>
                          </p:cTn>
                        </p:par>
                        <p:par>
                          <p:cTn id="44" fill="hold">
                            <p:stCondLst>
                              <p:cond delay="4250"/>
                            </p:stCondLst>
                            <p:childTnLst>
                              <p:par>
                                <p:cTn id="45" presetID="1" presetClass="entr" presetSubtype="0" fill="hold" grpId="0" nodeType="after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par>
                                <p:cTn id="56" presetID="10" presetClass="entr" presetSubtype="0"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wipe(left)">
                                      <p:cBhvr>
                                        <p:cTn id="65" dur="1500"/>
                                        <p:tgtEl>
                                          <p:spTgt spid="37"/>
                                        </p:tgtEl>
                                      </p:cBhvr>
                                    </p:animEffect>
                                  </p:childTnLst>
                                </p:cTn>
                              </p:par>
                            </p:childTnLst>
                          </p:cTn>
                        </p:par>
                        <p:par>
                          <p:cTn id="66" fill="hold">
                            <p:stCondLst>
                              <p:cond delay="2500"/>
                            </p:stCondLst>
                            <p:childTnLst>
                              <p:par>
                                <p:cTn id="67" presetID="10" presetClass="entr" presetSubtype="0" fill="hold" grpId="0" nodeType="after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childTnLst>
                                </p:cTn>
                              </p:par>
                              <p:par>
                                <p:cTn id="70" presetID="10" presetClass="entr" presetSubtype="0" fill="hold" nodeType="with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par>
                                <p:cTn id="73" presetID="10" presetClass="entr" presetSubtype="0" fill="hold" nodeType="with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fade">
                                      <p:cBhvr>
                                        <p:cTn id="75" dur="500"/>
                                        <p:tgtEl>
                                          <p:spTgt spid="51"/>
                                        </p:tgtEl>
                                      </p:cBhvr>
                                    </p:animEffect>
                                  </p:childTnLst>
                                </p:cTn>
                              </p:par>
                              <p:par>
                                <p:cTn id="76" presetID="10" presetClass="entr" presetSubtype="0" fill="hold" grpId="0" nodeType="withEffect">
                                  <p:stCondLst>
                                    <p:cond delay="250"/>
                                  </p:stCondLst>
                                  <p:childTnLst>
                                    <p:set>
                                      <p:cBhvr>
                                        <p:cTn id="77" dur="1" fill="hold">
                                          <p:stCondLst>
                                            <p:cond delay="0"/>
                                          </p:stCondLst>
                                        </p:cTn>
                                        <p:tgtEl>
                                          <p:spTgt spid="50"/>
                                        </p:tgtEl>
                                        <p:attrNameLst>
                                          <p:attrName>style.visibility</p:attrName>
                                        </p:attrNameLst>
                                      </p:cBhvr>
                                      <p:to>
                                        <p:strVal val="visible"/>
                                      </p:to>
                                    </p:set>
                                    <p:animEffect transition="in" filter="fade">
                                      <p:cBhvr>
                                        <p:cTn id="78" dur="500"/>
                                        <p:tgtEl>
                                          <p:spTgt spid="50"/>
                                        </p:tgtEl>
                                      </p:cBhvr>
                                    </p:animEffect>
                                  </p:childTnLst>
                                </p:cTn>
                              </p:par>
                            </p:childTnLst>
                          </p:cTn>
                        </p:par>
                      </p:childTnLst>
                    </p:cTn>
                  </p:par>
                  <p:par>
                    <p:cTn id="79" fill="hold">
                      <p:stCondLst>
                        <p:cond delay="indefinite"/>
                      </p:stCondLst>
                      <p:childTnLst>
                        <p:par>
                          <p:cTn id="80" fill="hold">
                            <p:stCondLst>
                              <p:cond delay="0"/>
                            </p:stCondLst>
                            <p:childTnLst>
                              <p:par>
                                <p:cTn id="81" presetID="18" presetClass="entr" presetSubtype="6"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strips(downRight)">
                                      <p:cBhvr>
                                        <p:cTn id="83" dur="1000"/>
                                        <p:tgtEl>
                                          <p:spTgt spid="39"/>
                                        </p:tgtEl>
                                      </p:cBhvr>
                                    </p:animEffect>
                                  </p:childTnLst>
                                </p:cTn>
                              </p:par>
                            </p:childTnLst>
                          </p:cTn>
                        </p:par>
                        <p:par>
                          <p:cTn id="84" fill="hold">
                            <p:stCondLst>
                              <p:cond delay="1000"/>
                            </p:stCondLst>
                            <p:childTnLst>
                              <p:par>
                                <p:cTn id="85" presetID="10" presetClass="entr" presetSubtype="0" fill="hold" grpId="0" nodeType="after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fade">
                                      <p:cBhvr>
                                        <p:cTn id="87" dur="500"/>
                                        <p:tgtEl>
                                          <p:spTgt spid="15"/>
                                        </p:tgtEl>
                                      </p:cBhvr>
                                    </p:animEffect>
                                  </p:childTnLst>
                                </p:cTn>
                              </p:par>
                              <p:par>
                                <p:cTn id="88" presetID="10" presetClass="entr" presetSubtype="0" fill="hold" nodeType="with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500"/>
                                        <p:tgtEl>
                                          <p:spTgt spid="25"/>
                                        </p:tgtEl>
                                      </p:cBhvr>
                                    </p:animEffect>
                                  </p:childTnLst>
                                </p:cTn>
                              </p:par>
                              <p:par>
                                <p:cTn id="91" presetID="10" presetClass="entr" presetSubtype="0" fill="hold" nodeType="with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fade">
                                      <p:cBhvr>
                                        <p:cTn id="93" dur="500"/>
                                        <p:tgtEl>
                                          <p:spTgt spid="26"/>
                                        </p:tgtEl>
                                      </p:cBhvr>
                                    </p:animEffect>
                                  </p:childTnLst>
                                </p:cTn>
                              </p:par>
                              <p:par>
                                <p:cTn id="94" presetID="10" presetClass="entr" presetSubtype="0" fill="hold" nodeType="with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fade">
                                      <p:cBhvr>
                                        <p:cTn id="96" dur="500"/>
                                        <p:tgtEl>
                                          <p:spTgt spid="40"/>
                                        </p:tgtEl>
                                      </p:cBhvr>
                                    </p:animEffect>
                                  </p:childTnLst>
                                </p:cTn>
                              </p:par>
                              <p:par>
                                <p:cTn id="97" presetID="10" presetClass="entr" presetSubtype="0" fill="hold" nodeType="with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fade">
                                      <p:cBhvr>
                                        <p:cTn id="99" dur="500"/>
                                        <p:tgtEl>
                                          <p:spTgt spid="43"/>
                                        </p:tgtEl>
                                      </p:cBhvr>
                                    </p:animEffect>
                                  </p:childTnLst>
                                </p:cTn>
                              </p:par>
                              <p:par>
                                <p:cTn id="100" presetID="10" presetClass="entr" presetSubtype="0" fill="hold" nodeType="withEffect">
                                  <p:stCondLst>
                                    <p:cond delay="0"/>
                                  </p:stCondLst>
                                  <p:childTnLst>
                                    <p:set>
                                      <p:cBhvr>
                                        <p:cTn id="101" dur="1" fill="hold">
                                          <p:stCondLst>
                                            <p:cond delay="0"/>
                                          </p:stCondLst>
                                        </p:cTn>
                                        <p:tgtEl>
                                          <p:spTgt spid="59"/>
                                        </p:tgtEl>
                                        <p:attrNameLst>
                                          <p:attrName>style.visibility</p:attrName>
                                        </p:attrNameLst>
                                      </p:cBhvr>
                                      <p:to>
                                        <p:strVal val="visible"/>
                                      </p:to>
                                    </p:set>
                                    <p:animEffect transition="in" filter="fade">
                                      <p:cBhvr>
                                        <p:cTn id="102" dur="500"/>
                                        <p:tgtEl>
                                          <p:spTgt spid="59"/>
                                        </p:tgtEl>
                                      </p:cBhvr>
                                    </p:animEffect>
                                  </p:childTnLst>
                                </p:cTn>
                              </p:par>
                              <p:par>
                                <p:cTn id="103" presetID="10" presetClass="entr" presetSubtype="0" fill="hold" nodeType="withEffect">
                                  <p:stCondLst>
                                    <p:cond delay="0"/>
                                  </p:stCondLst>
                                  <p:childTnLst>
                                    <p:set>
                                      <p:cBhvr>
                                        <p:cTn id="104" dur="1" fill="hold">
                                          <p:stCondLst>
                                            <p:cond delay="0"/>
                                          </p:stCondLst>
                                        </p:cTn>
                                        <p:tgtEl>
                                          <p:spTgt spid="63"/>
                                        </p:tgtEl>
                                        <p:attrNameLst>
                                          <p:attrName>style.visibility</p:attrName>
                                        </p:attrNameLst>
                                      </p:cBhvr>
                                      <p:to>
                                        <p:strVal val="visible"/>
                                      </p:to>
                                    </p:set>
                                    <p:animEffect transition="in" filter="fade">
                                      <p:cBhvr>
                                        <p:cTn id="105" dur="500"/>
                                        <p:tgtEl>
                                          <p:spTgt spid="63"/>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9"/>
                                        </p:tgtEl>
                                        <p:attrNameLst>
                                          <p:attrName>style.visibility</p:attrName>
                                        </p:attrNameLst>
                                      </p:cBhvr>
                                      <p:to>
                                        <p:strVal val="visible"/>
                                      </p:to>
                                    </p:set>
                                    <p:animEffect transition="in" filter="fade">
                                      <p:cBhvr>
                                        <p:cTn id="108" dur="500"/>
                                        <p:tgtEl>
                                          <p:spTgt spid="29"/>
                                        </p:tgtEl>
                                      </p:cBhvr>
                                    </p:animEffect>
                                  </p:childTnLst>
                                </p:cTn>
                              </p:par>
                              <p:par>
                                <p:cTn id="109" presetID="10" presetClass="entr" presetSubtype="0" fill="hold" nodeType="withEffect">
                                  <p:stCondLst>
                                    <p:cond delay="0"/>
                                  </p:stCondLst>
                                  <p:childTnLst>
                                    <p:set>
                                      <p:cBhvr>
                                        <p:cTn id="110" dur="1" fill="hold">
                                          <p:stCondLst>
                                            <p:cond delay="0"/>
                                          </p:stCondLst>
                                        </p:cTn>
                                        <p:tgtEl>
                                          <p:spTgt spid="11"/>
                                        </p:tgtEl>
                                        <p:attrNameLst>
                                          <p:attrName>style.visibility</p:attrName>
                                        </p:attrNameLst>
                                      </p:cBhvr>
                                      <p:to>
                                        <p:strVal val="visible"/>
                                      </p:to>
                                    </p:set>
                                    <p:animEffect transition="in" filter="fade">
                                      <p:cBhvr>
                                        <p:cTn id="111" dur="500"/>
                                        <p:tgtEl>
                                          <p:spTgt spid="11"/>
                                        </p:tgtEl>
                                      </p:cBhvr>
                                    </p:animEffect>
                                  </p:childTnLst>
                                </p:cTn>
                              </p:par>
                              <p:par>
                                <p:cTn id="112" presetID="10" presetClass="entr" presetSubtype="0" fill="hold" nodeType="with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fade">
                                      <p:cBhvr>
                                        <p:cTn id="114" dur="500"/>
                                        <p:tgtEl>
                                          <p:spTgt spid="28"/>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grpId="0" nodeType="clickEffect">
                                  <p:stCondLst>
                                    <p:cond delay="0"/>
                                  </p:stCondLst>
                                  <p:childTnLst>
                                    <p:set>
                                      <p:cBhvr>
                                        <p:cTn id="118" dur="1" fill="hold">
                                          <p:stCondLst>
                                            <p:cond delay="0"/>
                                          </p:stCondLst>
                                        </p:cTn>
                                        <p:tgtEl>
                                          <p:spTgt spid="49"/>
                                        </p:tgtEl>
                                        <p:attrNameLst>
                                          <p:attrName>style.visibility</p:attrName>
                                        </p:attrNameLst>
                                      </p:cBhvr>
                                      <p:to>
                                        <p:strVal val="visible"/>
                                      </p:to>
                                    </p:set>
                                    <p:animEffect transition="in" filter="wipe(up)">
                                      <p:cBhvr>
                                        <p:cTn id="1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7" grpId="0" animBg="1"/>
      <p:bldP spid="39" grpId="0" animBg="1"/>
      <p:bldP spid="49" grpId="0"/>
      <p:bldP spid="50" grpId="0"/>
      <p:bldP spid="3" grpId="0" animBg="1"/>
      <p:bldP spid="52" grpId="0" animBg="1"/>
      <p:bldP spid="7" grpId="0" animBg="1"/>
      <p:bldP spid="5" grpId="0"/>
      <p:bldP spid="5" grpId="1"/>
      <p:bldP spid="9" grpId="0" animBg="1"/>
      <p:bldP spid="57" grpId="0" animBg="1"/>
      <p:bldP spid="64" grpId="0"/>
      <p:bldP spid="15"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アーチ 28"/>
          <p:cNvSpPr/>
          <p:nvPr/>
        </p:nvSpPr>
        <p:spPr>
          <a:xfrm rot="5400000">
            <a:off x="5258158" y="883621"/>
            <a:ext cx="2366291" cy="2671939"/>
          </a:xfrm>
          <a:prstGeom prst="blockArc">
            <a:avLst>
              <a:gd name="adj1" fmla="val 10800000"/>
              <a:gd name="adj2" fmla="val 21464354"/>
              <a:gd name="adj3" fmla="val 8115"/>
            </a:avLst>
          </a:prstGeom>
          <a:solidFill>
            <a:schemeClr val="accent5"/>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solidFill>
                <a:schemeClr val="tx1"/>
              </a:solidFill>
            </a:endParaRPr>
          </a:p>
        </p:txBody>
      </p:sp>
      <p:sp>
        <p:nvSpPr>
          <p:cNvPr id="17" name="アーチ 16"/>
          <p:cNvSpPr/>
          <p:nvPr/>
        </p:nvSpPr>
        <p:spPr>
          <a:xfrm rot="5400000">
            <a:off x="764384" y="909885"/>
            <a:ext cx="2366291" cy="2671939"/>
          </a:xfrm>
          <a:prstGeom prst="blockArc">
            <a:avLst>
              <a:gd name="adj1" fmla="val 10800000"/>
              <a:gd name="adj2" fmla="val 21464354"/>
              <a:gd name="adj3" fmla="val 8115"/>
            </a:avLst>
          </a:prstGeom>
          <a:solidFill>
            <a:schemeClr val="accent5"/>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solidFill>
                <a:schemeClr val="tx1"/>
              </a:solidFill>
            </a:endParaRPr>
          </a:p>
        </p:txBody>
      </p:sp>
      <p:sp>
        <p:nvSpPr>
          <p:cNvPr id="4" name="タイトル 1"/>
          <p:cNvSpPr txBox="1">
            <a:spLocks/>
          </p:cNvSpPr>
          <p:nvPr/>
        </p:nvSpPr>
        <p:spPr>
          <a:xfrm>
            <a:off x="2164" y="-2262"/>
            <a:ext cx="9141836" cy="440834"/>
          </a:xfrm>
          <a:prstGeom prst="rect">
            <a:avLst/>
          </a:prstGeom>
          <a:noFill/>
          <a:ln w="38100">
            <a:no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t>結果</a:t>
            </a:r>
            <a:r>
              <a:rPr lang="ja-JP" altLang="en-US" sz="2400" dirty="0" smtClean="0"/>
              <a:t>：コントロールラン</a:t>
            </a:r>
            <a:r>
              <a:rPr lang="en-US" altLang="ja-JP" sz="2400" dirty="0" smtClean="0"/>
              <a:t>EOF</a:t>
            </a:r>
            <a:r>
              <a:rPr lang="ja-JP" altLang="en-US" sz="2400" dirty="0" smtClean="0"/>
              <a:t>解析第</a:t>
            </a:r>
            <a:r>
              <a:rPr lang="en-US" altLang="ja-JP" sz="2400" dirty="0" smtClean="0"/>
              <a:t>1</a:t>
            </a:r>
            <a:r>
              <a:rPr lang="ja-JP" altLang="en-US" sz="2400" dirty="0" smtClean="0"/>
              <a:t>モード</a:t>
            </a:r>
            <a:endParaRPr lang="ja-JP" altLang="en-US" sz="2400" dirty="0"/>
          </a:p>
        </p:txBody>
      </p:sp>
      <p:cxnSp>
        <p:nvCxnSpPr>
          <p:cNvPr id="6" name="直線コネクタ 5"/>
          <p:cNvCxnSpPr/>
          <p:nvPr/>
        </p:nvCxnSpPr>
        <p:spPr>
          <a:xfrm>
            <a:off x="77024" y="419904"/>
            <a:ext cx="8959472"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12"/>
          <p:cNvSpPr>
            <a:spLocks noGrp="1"/>
          </p:cNvSpPr>
          <p:nvPr>
            <p:ph type="sldNum" sz="quarter" idx="12"/>
          </p:nvPr>
        </p:nvSpPr>
        <p:spPr/>
        <p:txBody>
          <a:bodyPr/>
          <a:lstStyle/>
          <a:p>
            <a:fld id="{EFB08A97-F233-4718-8760-F0954C99C72E}" type="slidenum">
              <a:rPr kumimoji="1" lang="ja-JP" altLang="en-US" smtClean="0"/>
              <a:t>5</a:t>
            </a:fld>
            <a:endParaRPr kumimoji="1" lang="ja-JP" altLang="en-US" dirty="0"/>
          </a:p>
        </p:txBody>
      </p:sp>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826"/>
          <a:stretch/>
        </p:blipFill>
        <p:spPr bwMode="auto">
          <a:xfrm>
            <a:off x="195939" y="701251"/>
            <a:ext cx="1871429" cy="142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982"/>
          <a:stretch/>
        </p:blipFill>
        <p:spPr bwMode="auto">
          <a:xfrm>
            <a:off x="4813051" y="701251"/>
            <a:ext cx="1869524" cy="1431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030"/>
          <a:stretch/>
        </p:blipFill>
        <p:spPr bwMode="auto">
          <a:xfrm>
            <a:off x="0" y="2204864"/>
            <a:ext cx="4498286" cy="3434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973"/>
          <a:stretch/>
        </p:blipFill>
        <p:spPr bwMode="auto">
          <a:xfrm>
            <a:off x="4593214" y="2204864"/>
            <a:ext cx="4512000" cy="343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2067366" y="1652046"/>
            <a:ext cx="681597" cy="430887"/>
          </a:xfrm>
          <a:prstGeom prst="rect">
            <a:avLst/>
          </a:prstGeom>
          <a:noFill/>
        </p:spPr>
        <p:txBody>
          <a:bodyPr wrap="none" rtlCol="0">
            <a:spAutoFit/>
          </a:bodyPr>
          <a:lstStyle/>
          <a:p>
            <a:r>
              <a:rPr kumimoji="1" lang="ja-JP" altLang="en-US" sz="1100" dirty="0" smtClean="0"/>
              <a:t>寄与率</a:t>
            </a:r>
            <a:endParaRPr kumimoji="1" lang="en-US" altLang="ja-JP" sz="1100" dirty="0" smtClean="0"/>
          </a:p>
          <a:p>
            <a:r>
              <a:rPr kumimoji="1" lang="en-US" altLang="ja-JP" sz="1100" dirty="0" smtClean="0"/>
              <a:t>39.718%</a:t>
            </a:r>
            <a:endParaRPr kumimoji="1" lang="ja-JP" altLang="en-US" sz="1100" dirty="0"/>
          </a:p>
        </p:txBody>
      </p:sp>
      <p:pic>
        <p:nvPicPr>
          <p:cNvPr id="205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0756" y="5661248"/>
            <a:ext cx="6876191" cy="35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テキスト ボックス 13"/>
          <p:cNvSpPr txBox="1"/>
          <p:nvPr/>
        </p:nvSpPr>
        <p:spPr>
          <a:xfrm>
            <a:off x="6693809" y="1652756"/>
            <a:ext cx="681597" cy="430887"/>
          </a:xfrm>
          <a:prstGeom prst="rect">
            <a:avLst/>
          </a:prstGeom>
          <a:noFill/>
        </p:spPr>
        <p:txBody>
          <a:bodyPr wrap="none" rtlCol="0">
            <a:spAutoFit/>
          </a:bodyPr>
          <a:lstStyle/>
          <a:p>
            <a:r>
              <a:rPr kumimoji="1" lang="ja-JP" altLang="en-US" sz="1100" dirty="0" smtClean="0"/>
              <a:t>寄与率</a:t>
            </a:r>
            <a:endParaRPr kumimoji="1" lang="en-US" altLang="ja-JP" sz="1100" dirty="0" smtClean="0"/>
          </a:p>
          <a:p>
            <a:r>
              <a:rPr kumimoji="1" lang="en-US" altLang="ja-JP" sz="1100" dirty="0" smtClean="0"/>
              <a:t>42.935%</a:t>
            </a:r>
            <a:endParaRPr kumimoji="1" lang="ja-JP" altLang="en-US" sz="1100" dirty="0"/>
          </a:p>
        </p:txBody>
      </p:sp>
      <p:sp>
        <p:nvSpPr>
          <p:cNvPr id="15" name="テキスト ボックス 14"/>
          <p:cNvSpPr txBox="1"/>
          <p:nvPr/>
        </p:nvSpPr>
        <p:spPr>
          <a:xfrm>
            <a:off x="77024" y="5661248"/>
            <a:ext cx="726481" cy="461665"/>
          </a:xfrm>
          <a:prstGeom prst="rect">
            <a:avLst/>
          </a:prstGeom>
          <a:noFill/>
        </p:spPr>
        <p:txBody>
          <a:bodyPr wrap="none" rtlCol="0">
            <a:spAutoFit/>
          </a:bodyPr>
          <a:lstStyle/>
          <a:p>
            <a:r>
              <a:rPr kumimoji="1" lang="ja-JP" altLang="en-US" sz="1200" dirty="0" smtClean="0"/>
              <a:t>寄与率</a:t>
            </a:r>
            <a:endParaRPr kumimoji="1" lang="en-US" altLang="ja-JP" sz="1200" dirty="0" smtClean="0"/>
          </a:p>
          <a:p>
            <a:r>
              <a:rPr kumimoji="1" lang="en-US" altLang="ja-JP" sz="1200" dirty="0" smtClean="0"/>
              <a:t>49.149%</a:t>
            </a:r>
            <a:endParaRPr kumimoji="1" lang="ja-JP" altLang="en-US" sz="1200" dirty="0"/>
          </a:p>
        </p:txBody>
      </p:sp>
      <p:sp>
        <p:nvSpPr>
          <p:cNvPr id="16" name="テキスト ボックス 15"/>
          <p:cNvSpPr txBox="1"/>
          <p:nvPr/>
        </p:nvSpPr>
        <p:spPr>
          <a:xfrm>
            <a:off x="8341140" y="5661248"/>
            <a:ext cx="726481" cy="461665"/>
          </a:xfrm>
          <a:prstGeom prst="rect">
            <a:avLst/>
          </a:prstGeom>
          <a:noFill/>
        </p:spPr>
        <p:txBody>
          <a:bodyPr wrap="none" rtlCol="0">
            <a:spAutoFit/>
          </a:bodyPr>
          <a:lstStyle/>
          <a:p>
            <a:r>
              <a:rPr kumimoji="1" lang="ja-JP" altLang="en-US" sz="1200" dirty="0" smtClean="0"/>
              <a:t>寄与率</a:t>
            </a:r>
            <a:endParaRPr kumimoji="1" lang="en-US" altLang="ja-JP" sz="1200" dirty="0" smtClean="0"/>
          </a:p>
          <a:p>
            <a:r>
              <a:rPr kumimoji="1" lang="en-US" altLang="ja-JP" sz="1200" dirty="0" smtClean="0"/>
              <a:t>40.827%</a:t>
            </a:r>
            <a:endParaRPr kumimoji="1" lang="ja-JP" altLang="en-US" sz="1200" dirty="0"/>
          </a:p>
        </p:txBody>
      </p:sp>
      <p:sp>
        <p:nvSpPr>
          <p:cNvPr id="3" name="テキスト ボックス 2"/>
          <p:cNvSpPr txBox="1"/>
          <p:nvPr/>
        </p:nvSpPr>
        <p:spPr>
          <a:xfrm>
            <a:off x="3861746" y="1819481"/>
            <a:ext cx="570990"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sz="2000" dirty="0" smtClean="0"/>
              <a:t>7</a:t>
            </a:r>
            <a:r>
              <a:rPr kumimoji="1" lang="ja-JP" altLang="en-US" sz="2000" dirty="0" smtClean="0"/>
              <a:t>月</a:t>
            </a:r>
            <a:endParaRPr kumimoji="1" lang="ja-JP" altLang="en-US" sz="2000" dirty="0"/>
          </a:p>
        </p:txBody>
      </p:sp>
      <p:sp>
        <p:nvSpPr>
          <p:cNvPr id="20" name="テキスト ボックス 19"/>
          <p:cNvSpPr txBox="1"/>
          <p:nvPr/>
        </p:nvSpPr>
        <p:spPr>
          <a:xfrm>
            <a:off x="8496631" y="1819481"/>
            <a:ext cx="570990"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sz="2000" dirty="0"/>
              <a:t>8</a:t>
            </a:r>
            <a:r>
              <a:rPr kumimoji="1" lang="ja-JP" altLang="en-US" sz="2000" dirty="0" smtClean="0"/>
              <a:t>月</a:t>
            </a:r>
            <a:endParaRPr kumimoji="1" lang="ja-JP" altLang="en-US" sz="2000" dirty="0"/>
          </a:p>
        </p:txBody>
      </p:sp>
      <p:sp>
        <p:nvSpPr>
          <p:cNvPr id="23" name="テキスト ボックス 22"/>
          <p:cNvSpPr txBox="1"/>
          <p:nvPr/>
        </p:nvSpPr>
        <p:spPr>
          <a:xfrm>
            <a:off x="6873114" y="1157377"/>
            <a:ext cx="1463379" cy="519351"/>
          </a:xfrm>
          <a:prstGeom prst="ellipse">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kumimoji="1" lang="ja-JP" altLang="en-US" dirty="0" smtClean="0">
                <a:ln w="3175">
                  <a:noFill/>
                </a:ln>
                <a:solidFill>
                  <a:schemeClr val="tx1"/>
                </a:solidFill>
              </a:rPr>
              <a:t>似ている</a:t>
            </a:r>
            <a:endParaRPr kumimoji="1" lang="ja-JP" altLang="en-US" dirty="0">
              <a:ln w="3175">
                <a:noFill/>
              </a:ln>
              <a:solidFill>
                <a:schemeClr val="tx1"/>
              </a:solidFill>
            </a:endParaRPr>
          </a:p>
        </p:txBody>
      </p:sp>
      <p:sp>
        <p:nvSpPr>
          <p:cNvPr id="11" name="角丸四角形 10"/>
          <p:cNvSpPr/>
          <p:nvPr/>
        </p:nvSpPr>
        <p:spPr>
          <a:xfrm>
            <a:off x="969780" y="6237312"/>
            <a:ext cx="7200800" cy="504056"/>
          </a:xfrm>
          <a:prstGeom prst="roundRect">
            <a:avLst/>
          </a:prstGeom>
          <a:solidFill>
            <a:schemeClr val="accent5">
              <a:lumMod val="20000"/>
              <a:lumOff val="80000"/>
            </a:schemeClr>
          </a:solidFill>
          <a:ln w="38100"/>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2400" dirty="0" smtClean="0"/>
              <a:t>コントロールランの</a:t>
            </a:r>
            <a:r>
              <a:rPr kumimoji="1" lang="en-US" altLang="ja-JP" sz="2400" dirty="0" smtClean="0"/>
              <a:t>EOF</a:t>
            </a:r>
            <a:r>
              <a:rPr kumimoji="1" lang="ja-JP" altLang="en-US" sz="2400" dirty="0" smtClean="0"/>
              <a:t>第</a:t>
            </a:r>
            <a:r>
              <a:rPr kumimoji="1" lang="en-US" altLang="ja-JP" sz="2400" dirty="0" smtClean="0"/>
              <a:t>1</a:t>
            </a:r>
            <a:r>
              <a:rPr kumimoji="1" lang="ja-JP" altLang="en-US" sz="2400" dirty="0" smtClean="0"/>
              <a:t>モードを北極振動と考える</a:t>
            </a:r>
            <a:endParaRPr kumimoji="1" lang="ja-JP" altLang="en-US" sz="2400" dirty="0"/>
          </a:p>
        </p:txBody>
      </p:sp>
      <p:sp>
        <p:nvSpPr>
          <p:cNvPr id="12" name="正方形/長方形 11"/>
          <p:cNvSpPr/>
          <p:nvPr/>
        </p:nvSpPr>
        <p:spPr>
          <a:xfrm>
            <a:off x="359217" y="478421"/>
            <a:ext cx="154487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smtClean="0"/>
              <a:t>北極</a:t>
            </a:r>
            <a:r>
              <a:rPr lang="ja-JP" altLang="en-US" sz="1100" dirty="0"/>
              <a:t>振動</a:t>
            </a:r>
            <a:r>
              <a:rPr kumimoji="1" lang="ja-JP" altLang="en-US" sz="1100" dirty="0" smtClean="0"/>
              <a:t> </a:t>
            </a:r>
            <a:r>
              <a:rPr kumimoji="1" lang="en-US" altLang="ja-JP" sz="1100" dirty="0" smtClean="0"/>
              <a:t>7</a:t>
            </a:r>
            <a:r>
              <a:rPr kumimoji="1" lang="ja-JP" altLang="en-US" sz="1100" dirty="0" smtClean="0"/>
              <a:t>月パターン</a:t>
            </a:r>
            <a:endParaRPr kumimoji="1" lang="ja-JP" altLang="en-US" sz="1100" dirty="0"/>
          </a:p>
        </p:txBody>
      </p:sp>
      <p:sp>
        <p:nvSpPr>
          <p:cNvPr id="27" name="正方形/長方形 26"/>
          <p:cNvSpPr/>
          <p:nvPr/>
        </p:nvSpPr>
        <p:spPr>
          <a:xfrm>
            <a:off x="4975377" y="478421"/>
            <a:ext cx="1544870" cy="228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t>北極振動</a:t>
            </a:r>
            <a:r>
              <a:rPr kumimoji="1" lang="ja-JP" altLang="en-US" sz="1100" dirty="0" smtClean="0"/>
              <a:t> </a:t>
            </a:r>
            <a:r>
              <a:rPr lang="en-US" altLang="ja-JP" sz="1100" dirty="0"/>
              <a:t>8</a:t>
            </a:r>
            <a:r>
              <a:rPr kumimoji="1" lang="ja-JP" altLang="en-US" sz="1100" dirty="0" smtClean="0"/>
              <a:t>月パターン</a:t>
            </a:r>
            <a:endParaRPr kumimoji="1" lang="ja-JP" altLang="en-US" sz="1100" dirty="0"/>
          </a:p>
        </p:txBody>
      </p:sp>
      <p:sp>
        <p:nvSpPr>
          <p:cNvPr id="9" name="テキスト ボックス 8"/>
          <p:cNvSpPr txBox="1"/>
          <p:nvPr/>
        </p:nvSpPr>
        <p:spPr>
          <a:xfrm>
            <a:off x="2284880" y="1157377"/>
            <a:ext cx="1463379" cy="519351"/>
          </a:xfrm>
          <a:prstGeom prst="ellipse">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kumimoji="1" lang="ja-JP" altLang="en-US" dirty="0" smtClean="0">
                <a:ln w="3175">
                  <a:noFill/>
                </a:ln>
                <a:solidFill>
                  <a:schemeClr val="tx1"/>
                </a:solidFill>
              </a:rPr>
              <a:t>似ている</a:t>
            </a:r>
            <a:endParaRPr kumimoji="1" lang="ja-JP" altLang="en-US" dirty="0">
              <a:ln w="3175">
                <a:noFill/>
              </a:ln>
              <a:solidFill>
                <a:schemeClr val="tx1"/>
              </a:solidFill>
            </a:endParaRPr>
          </a:p>
        </p:txBody>
      </p:sp>
    </p:spTree>
    <p:extLst>
      <p:ext uri="{BB962C8B-B14F-4D97-AF65-F5344CB8AC3E}">
        <p14:creationId xmlns:p14="http://schemas.microsoft.com/office/powerpoint/2010/main" val="258449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125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1250"/>
                                        <p:tgtEl>
                                          <p:spTgt spid="29"/>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strips(downRigh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7" grpId="0" animBg="1"/>
      <p:bldP spid="23" grpId="0" animBg="1"/>
      <p:bldP spid="11"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4471417" y="889114"/>
            <a:ext cx="2736304" cy="5204036"/>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タイトル 1"/>
          <p:cNvSpPr txBox="1">
            <a:spLocks/>
          </p:cNvSpPr>
          <p:nvPr/>
        </p:nvSpPr>
        <p:spPr>
          <a:xfrm>
            <a:off x="2164" y="-2262"/>
            <a:ext cx="9141836" cy="440834"/>
          </a:xfrm>
          <a:prstGeom prst="rect">
            <a:avLst/>
          </a:prstGeom>
          <a:noFill/>
          <a:ln w="38100">
            <a:no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t>結果：北極振動インデックス時系列</a:t>
            </a:r>
            <a:endParaRPr lang="ja-JP" altLang="en-US" sz="2400" dirty="0"/>
          </a:p>
        </p:txBody>
      </p:sp>
      <p:cxnSp>
        <p:nvCxnSpPr>
          <p:cNvPr id="6" name="直線コネクタ 5"/>
          <p:cNvCxnSpPr/>
          <p:nvPr/>
        </p:nvCxnSpPr>
        <p:spPr>
          <a:xfrm>
            <a:off x="77024" y="419904"/>
            <a:ext cx="8959472"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12"/>
          <p:cNvSpPr>
            <a:spLocks noGrp="1"/>
          </p:cNvSpPr>
          <p:nvPr>
            <p:ph type="sldNum" sz="quarter" idx="12"/>
          </p:nvPr>
        </p:nvSpPr>
        <p:spPr/>
        <p:txBody>
          <a:bodyPr/>
          <a:lstStyle/>
          <a:p>
            <a:fld id="{EFB08A97-F233-4718-8760-F0954C99C72E}" type="slidenum">
              <a:rPr kumimoji="1" lang="ja-JP" altLang="en-US" smtClean="0"/>
              <a:t>6</a:t>
            </a:fld>
            <a:endParaRPr kumimoji="1" lang="ja-JP" altLang="en-US"/>
          </a:p>
        </p:txBody>
      </p:sp>
      <p:pic>
        <p:nvPicPr>
          <p:cNvPr id="3074"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081" y="782134"/>
            <a:ext cx="7056784" cy="5556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吹き出し 1"/>
          <p:cNvSpPr/>
          <p:nvPr/>
        </p:nvSpPr>
        <p:spPr>
          <a:xfrm>
            <a:off x="2959249" y="4742574"/>
            <a:ext cx="1456410" cy="1008112"/>
          </a:xfrm>
          <a:prstGeom prst="wedgeRoundRectCallout">
            <a:avLst>
              <a:gd name="adj1" fmla="val -35185"/>
              <a:gd name="adj2" fmla="val -159908"/>
              <a:gd name="adj3" fmla="val 16667"/>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dirty="0" smtClean="0"/>
              <a:t>10</a:t>
            </a:r>
            <a:r>
              <a:rPr kumimoji="1" lang="ja-JP" altLang="en-US" dirty="0" smtClean="0"/>
              <a:t>日後から違いが見え始める</a:t>
            </a:r>
            <a:endParaRPr kumimoji="1" lang="ja-JP" altLang="en-US" dirty="0"/>
          </a:p>
        </p:txBody>
      </p:sp>
      <p:sp>
        <p:nvSpPr>
          <p:cNvPr id="8" name="角丸四角形吹き出し 7"/>
          <p:cNvSpPr/>
          <p:nvPr/>
        </p:nvSpPr>
        <p:spPr>
          <a:xfrm>
            <a:off x="2383185" y="1070166"/>
            <a:ext cx="1800200" cy="936104"/>
          </a:xfrm>
          <a:prstGeom prst="wedgeRoundRectCallout">
            <a:avLst>
              <a:gd name="adj1" fmla="val 64572"/>
              <a:gd name="adj2" fmla="val 90418"/>
              <a:gd name="adj3" fmla="val 16667"/>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dirty="0" smtClean="0"/>
              <a:t>23</a:t>
            </a:r>
            <a:r>
              <a:rPr kumimoji="1" lang="ja-JP" altLang="en-US" dirty="0" smtClean="0"/>
              <a:t>日後から</a:t>
            </a:r>
            <a:endParaRPr kumimoji="1" lang="en-US" altLang="ja-JP" dirty="0" smtClean="0"/>
          </a:p>
          <a:p>
            <a:pPr algn="ctr"/>
            <a:r>
              <a:rPr kumimoji="1" lang="en-US" altLang="ja-JP" dirty="0" smtClean="0"/>
              <a:t>0.5σ</a:t>
            </a:r>
            <a:r>
              <a:rPr kumimoji="1" lang="ja-JP" altLang="en-US" dirty="0" smtClean="0"/>
              <a:t>を超える</a:t>
            </a:r>
            <a:endParaRPr kumimoji="1" lang="ja-JP" altLang="en-US" dirty="0"/>
          </a:p>
        </p:txBody>
      </p:sp>
      <p:sp>
        <p:nvSpPr>
          <p:cNvPr id="3" name="テキスト ボックス 2"/>
          <p:cNvSpPr txBox="1"/>
          <p:nvPr/>
        </p:nvSpPr>
        <p:spPr>
          <a:xfrm>
            <a:off x="2114907" y="548680"/>
            <a:ext cx="3888432" cy="307777"/>
          </a:xfrm>
          <a:prstGeom prst="rect">
            <a:avLst/>
          </a:prstGeom>
          <a:noFill/>
        </p:spPr>
        <p:txBody>
          <a:bodyPr wrap="square" rtlCol="0">
            <a:spAutoFit/>
          </a:bodyPr>
          <a:lstStyle/>
          <a:p>
            <a:r>
              <a:rPr lang="ja-JP" altLang="en-US" sz="1400" dirty="0" smtClean="0">
                <a:solidFill>
                  <a:schemeClr val="bg1">
                    <a:lumMod val="50000"/>
                  </a:schemeClr>
                </a:solidFill>
              </a:rPr>
              <a:t>棒：コントロールラン</a:t>
            </a:r>
            <a:r>
              <a:rPr lang="ja-JP" altLang="en-US" sz="1400" dirty="0" smtClean="0"/>
              <a:t>、</a:t>
            </a:r>
            <a:r>
              <a:rPr kumimoji="1" lang="ja-JP" altLang="en-US" sz="1400" dirty="0" smtClean="0">
                <a:solidFill>
                  <a:srgbClr val="FF0066"/>
                </a:solidFill>
              </a:rPr>
              <a:t>線：</a:t>
            </a:r>
            <a:r>
              <a:rPr kumimoji="1" lang="en-US" altLang="ja-JP" sz="1400" dirty="0" smtClean="0">
                <a:solidFill>
                  <a:srgbClr val="FF0066"/>
                </a:solidFill>
              </a:rPr>
              <a:t>2010</a:t>
            </a:r>
            <a:r>
              <a:rPr kumimoji="1" lang="ja-JP" altLang="en-US" sz="1400" dirty="0" smtClean="0">
                <a:solidFill>
                  <a:srgbClr val="FF0066"/>
                </a:solidFill>
              </a:rPr>
              <a:t>年北大西洋</a:t>
            </a:r>
            <a:r>
              <a:rPr kumimoji="1" lang="en-US" altLang="ja-JP" sz="1400" dirty="0" smtClean="0">
                <a:solidFill>
                  <a:srgbClr val="FF0066"/>
                </a:solidFill>
              </a:rPr>
              <a:t>SST</a:t>
            </a:r>
            <a:r>
              <a:rPr kumimoji="1" lang="ja-JP" altLang="en-US" sz="1400" dirty="0" smtClean="0">
                <a:solidFill>
                  <a:srgbClr val="FF0066"/>
                </a:solidFill>
              </a:rPr>
              <a:t>ラン</a:t>
            </a:r>
            <a:endParaRPr kumimoji="1" lang="ja-JP" altLang="en-US" sz="1400" dirty="0">
              <a:solidFill>
                <a:srgbClr val="FF0066"/>
              </a:solidFill>
            </a:endParaRPr>
          </a:p>
        </p:txBody>
      </p:sp>
      <p:sp>
        <p:nvSpPr>
          <p:cNvPr id="5" name="テキスト ボックス 4"/>
          <p:cNvSpPr txBox="1"/>
          <p:nvPr/>
        </p:nvSpPr>
        <p:spPr>
          <a:xfrm>
            <a:off x="4511321" y="4507129"/>
            <a:ext cx="2353529" cy="830997"/>
          </a:xfrm>
          <a:prstGeom prst="rect">
            <a:avLst/>
          </a:prstGeom>
          <a:noFill/>
        </p:spPr>
        <p:txBody>
          <a:bodyPr wrap="none" rtlCol="0">
            <a:spAutoFit/>
          </a:bodyPr>
          <a:lstStyle/>
          <a:p>
            <a:r>
              <a:rPr lang="en-US" altLang="ja-JP" sz="2400" b="1" dirty="0" smtClean="0">
                <a:solidFill>
                  <a:schemeClr val="bg1"/>
                </a:solidFill>
              </a:rPr>
              <a:t>23</a:t>
            </a:r>
            <a:r>
              <a:rPr lang="ja-JP" altLang="en-US" sz="2400" b="1" dirty="0" smtClean="0">
                <a:solidFill>
                  <a:schemeClr val="bg1"/>
                </a:solidFill>
              </a:rPr>
              <a:t>日後～</a:t>
            </a:r>
            <a:r>
              <a:rPr lang="en-US" altLang="ja-JP" sz="2400" b="1" dirty="0" smtClean="0">
                <a:solidFill>
                  <a:schemeClr val="bg1"/>
                </a:solidFill>
              </a:rPr>
              <a:t>49</a:t>
            </a:r>
            <a:r>
              <a:rPr lang="ja-JP" altLang="en-US" sz="2400" b="1" dirty="0" smtClean="0">
                <a:solidFill>
                  <a:schemeClr val="bg1"/>
                </a:solidFill>
              </a:rPr>
              <a:t>日後</a:t>
            </a:r>
            <a:endParaRPr lang="en-US" altLang="ja-JP" sz="2400" b="1" dirty="0" smtClean="0">
              <a:solidFill>
                <a:schemeClr val="bg1"/>
              </a:solidFill>
            </a:endParaRPr>
          </a:p>
          <a:p>
            <a:r>
              <a:rPr lang="ja-JP" altLang="en-US" sz="2400" b="1" dirty="0" smtClean="0">
                <a:solidFill>
                  <a:schemeClr val="bg1"/>
                </a:solidFill>
              </a:rPr>
              <a:t>の</a:t>
            </a:r>
            <a:r>
              <a:rPr lang="en-US" altLang="ja-JP" sz="2400" b="1" dirty="0" smtClean="0">
                <a:solidFill>
                  <a:schemeClr val="bg1"/>
                </a:solidFill>
              </a:rPr>
              <a:t>27</a:t>
            </a:r>
            <a:r>
              <a:rPr lang="ja-JP" altLang="en-US" sz="2400" b="1" dirty="0">
                <a:solidFill>
                  <a:schemeClr val="bg1"/>
                </a:solidFill>
              </a:rPr>
              <a:t>日間</a:t>
            </a:r>
            <a:endParaRPr kumimoji="1" lang="ja-JP" altLang="en-US" sz="2400" b="1" dirty="0">
              <a:solidFill>
                <a:schemeClr val="bg1"/>
              </a:solidFill>
            </a:endParaRPr>
          </a:p>
        </p:txBody>
      </p:sp>
      <p:sp>
        <p:nvSpPr>
          <p:cNvPr id="9" name="テキスト ボックス 8"/>
          <p:cNvSpPr txBox="1"/>
          <p:nvPr/>
        </p:nvSpPr>
        <p:spPr>
          <a:xfrm>
            <a:off x="1836400" y="6338979"/>
            <a:ext cx="576064" cy="338336"/>
          </a:xfrm>
          <a:prstGeom prst="rect">
            <a:avLst/>
          </a:prstGeom>
          <a:noFill/>
          <a:ln w="38100">
            <a:noFill/>
          </a:ln>
        </p:spPr>
        <p:txBody>
          <a:bodyPr vert="horz" wrap="none" lIns="91440" tIns="45720" rIns="91440" bIns="45720" rtlCol="0" anchor="ctr">
            <a:normAutofit fontScale="97500"/>
          </a:bodyPr>
          <a:lstStyle/>
          <a:p>
            <a:pPr algn="l"/>
            <a:r>
              <a:rPr kumimoji="1" lang="en-US" altLang="ja-JP" sz="1200" dirty="0" smtClean="0"/>
              <a:t>0</a:t>
            </a:r>
            <a:r>
              <a:rPr kumimoji="1" lang="ja-JP" altLang="en-US" sz="1200" dirty="0" smtClean="0"/>
              <a:t>日後</a:t>
            </a:r>
          </a:p>
        </p:txBody>
      </p:sp>
      <p:sp>
        <p:nvSpPr>
          <p:cNvPr id="15" name="テキスト ボックス 14"/>
          <p:cNvSpPr txBox="1"/>
          <p:nvPr/>
        </p:nvSpPr>
        <p:spPr>
          <a:xfrm>
            <a:off x="2864906" y="6338979"/>
            <a:ext cx="576064" cy="338336"/>
          </a:xfrm>
          <a:prstGeom prst="rect">
            <a:avLst/>
          </a:prstGeom>
          <a:noFill/>
          <a:ln w="38100">
            <a:noFill/>
          </a:ln>
        </p:spPr>
        <p:txBody>
          <a:bodyPr vert="horz" wrap="none" lIns="91440" tIns="45720" rIns="91440" bIns="45720" rtlCol="0" anchor="ctr">
            <a:normAutofit fontScale="97500"/>
          </a:bodyPr>
          <a:lstStyle/>
          <a:p>
            <a:pPr algn="l"/>
            <a:r>
              <a:rPr lang="en-US" altLang="ja-JP" sz="1200" dirty="0" smtClean="0"/>
              <a:t>10</a:t>
            </a:r>
            <a:r>
              <a:rPr kumimoji="1" lang="ja-JP" altLang="en-US" sz="1200" dirty="0" smtClean="0"/>
              <a:t>日後</a:t>
            </a:r>
          </a:p>
        </p:txBody>
      </p:sp>
      <p:sp>
        <p:nvSpPr>
          <p:cNvPr id="16" name="テキスト ボックス 15"/>
          <p:cNvSpPr txBox="1"/>
          <p:nvPr/>
        </p:nvSpPr>
        <p:spPr>
          <a:xfrm>
            <a:off x="3877695" y="6338979"/>
            <a:ext cx="576064" cy="338336"/>
          </a:xfrm>
          <a:prstGeom prst="rect">
            <a:avLst/>
          </a:prstGeom>
          <a:noFill/>
          <a:ln w="38100">
            <a:noFill/>
          </a:ln>
        </p:spPr>
        <p:txBody>
          <a:bodyPr vert="horz" wrap="none" lIns="91440" tIns="45720" rIns="91440" bIns="45720" rtlCol="0" anchor="ctr">
            <a:normAutofit fontScale="97500"/>
          </a:bodyPr>
          <a:lstStyle/>
          <a:p>
            <a:pPr algn="l"/>
            <a:r>
              <a:rPr lang="en-US" altLang="ja-JP" sz="1200" dirty="0"/>
              <a:t>22</a:t>
            </a:r>
            <a:r>
              <a:rPr kumimoji="1" lang="ja-JP" altLang="en-US" sz="1200" dirty="0" smtClean="0"/>
              <a:t>日後</a:t>
            </a:r>
          </a:p>
        </p:txBody>
      </p:sp>
      <p:sp>
        <p:nvSpPr>
          <p:cNvPr id="17" name="テキスト ボックス 16"/>
          <p:cNvSpPr txBox="1"/>
          <p:nvPr/>
        </p:nvSpPr>
        <p:spPr>
          <a:xfrm>
            <a:off x="5047481" y="6338979"/>
            <a:ext cx="576064" cy="338336"/>
          </a:xfrm>
          <a:prstGeom prst="rect">
            <a:avLst/>
          </a:prstGeom>
          <a:noFill/>
          <a:ln w="38100">
            <a:noFill/>
          </a:ln>
        </p:spPr>
        <p:txBody>
          <a:bodyPr vert="horz" wrap="none" lIns="91440" tIns="45720" rIns="91440" bIns="45720" rtlCol="0" anchor="ctr">
            <a:normAutofit fontScale="97500"/>
          </a:bodyPr>
          <a:lstStyle/>
          <a:p>
            <a:pPr algn="l"/>
            <a:r>
              <a:rPr lang="en-US" altLang="ja-JP" sz="1200" dirty="0"/>
              <a:t>31</a:t>
            </a:r>
            <a:r>
              <a:rPr kumimoji="1" lang="ja-JP" altLang="en-US" sz="1200" dirty="0" smtClean="0"/>
              <a:t>日後</a:t>
            </a:r>
          </a:p>
        </p:txBody>
      </p:sp>
      <p:sp>
        <p:nvSpPr>
          <p:cNvPr id="18" name="テキスト ボックス 17"/>
          <p:cNvSpPr txBox="1"/>
          <p:nvPr/>
        </p:nvSpPr>
        <p:spPr>
          <a:xfrm>
            <a:off x="6070014" y="6338979"/>
            <a:ext cx="576064" cy="338336"/>
          </a:xfrm>
          <a:prstGeom prst="rect">
            <a:avLst/>
          </a:prstGeom>
          <a:noFill/>
          <a:ln w="38100">
            <a:noFill/>
          </a:ln>
        </p:spPr>
        <p:txBody>
          <a:bodyPr vert="horz" wrap="none" lIns="91440" tIns="45720" rIns="91440" bIns="45720" rtlCol="0" anchor="ctr">
            <a:normAutofit fontScale="97500"/>
          </a:bodyPr>
          <a:lstStyle/>
          <a:p>
            <a:pPr algn="l"/>
            <a:r>
              <a:rPr lang="en-US" altLang="ja-JP" sz="1200" dirty="0" smtClean="0"/>
              <a:t>41</a:t>
            </a:r>
            <a:r>
              <a:rPr kumimoji="1" lang="ja-JP" altLang="en-US" sz="1200" dirty="0" smtClean="0"/>
              <a:t>日後</a:t>
            </a:r>
          </a:p>
        </p:txBody>
      </p:sp>
      <p:sp>
        <p:nvSpPr>
          <p:cNvPr id="19" name="テキスト ボックス 18"/>
          <p:cNvSpPr txBox="1"/>
          <p:nvPr/>
        </p:nvSpPr>
        <p:spPr>
          <a:xfrm>
            <a:off x="7129717" y="6338979"/>
            <a:ext cx="576064" cy="338336"/>
          </a:xfrm>
          <a:prstGeom prst="rect">
            <a:avLst/>
          </a:prstGeom>
          <a:noFill/>
          <a:ln w="38100">
            <a:noFill/>
          </a:ln>
        </p:spPr>
        <p:txBody>
          <a:bodyPr vert="horz" wrap="none" lIns="91440" tIns="45720" rIns="91440" bIns="45720" rtlCol="0" anchor="ctr">
            <a:normAutofit fontScale="97500"/>
          </a:bodyPr>
          <a:lstStyle/>
          <a:p>
            <a:pPr algn="l"/>
            <a:r>
              <a:rPr lang="en-US" altLang="ja-JP" sz="1200" dirty="0"/>
              <a:t>5</a:t>
            </a:r>
            <a:r>
              <a:rPr lang="en-US" altLang="ja-JP" sz="1200" dirty="0" smtClean="0"/>
              <a:t>1</a:t>
            </a:r>
            <a:r>
              <a:rPr kumimoji="1" lang="ja-JP" altLang="en-US" sz="1200" dirty="0" smtClean="0"/>
              <a:t>日後</a:t>
            </a:r>
          </a:p>
        </p:txBody>
      </p:sp>
      <p:sp>
        <p:nvSpPr>
          <p:cNvPr id="20" name="テキスト ボックス 19"/>
          <p:cNvSpPr txBox="1"/>
          <p:nvPr/>
        </p:nvSpPr>
        <p:spPr>
          <a:xfrm>
            <a:off x="8172400" y="6338979"/>
            <a:ext cx="576064" cy="338336"/>
          </a:xfrm>
          <a:prstGeom prst="rect">
            <a:avLst/>
          </a:prstGeom>
          <a:noFill/>
          <a:ln w="38100">
            <a:noFill/>
          </a:ln>
        </p:spPr>
        <p:txBody>
          <a:bodyPr vert="horz" wrap="none" lIns="91440" tIns="45720" rIns="91440" bIns="45720" rtlCol="0" anchor="ctr">
            <a:normAutofit fontScale="97500"/>
          </a:bodyPr>
          <a:lstStyle/>
          <a:p>
            <a:pPr algn="l"/>
            <a:r>
              <a:rPr kumimoji="1" lang="en-US" altLang="ja-JP" sz="1200" dirty="0" smtClean="0"/>
              <a:t>61</a:t>
            </a:r>
            <a:r>
              <a:rPr kumimoji="1" lang="ja-JP" altLang="en-US" sz="1200" dirty="0" smtClean="0"/>
              <a:t>日後</a:t>
            </a:r>
          </a:p>
        </p:txBody>
      </p:sp>
      <p:sp>
        <p:nvSpPr>
          <p:cNvPr id="10" name="テキスト ボックス 9"/>
          <p:cNvSpPr txBox="1"/>
          <p:nvPr/>
        </p:nvSpPr>
        <p:spPr>
          <a:xfrm>
            <a:off x="381681" y="6281610"/>
            <a:ext cx="1216903" cy="457200"/>
          </a:xfrm>
          <a:prstGeom prst="rect">
            <a:avLst/>
          </a:prstGeom>
          <a:noFill/>
          <a:ln w="38100">
            <a:noFill/>
          </a:ln>
        </p:spPr>
        <p:txBody>
          <a:bodyPr vert="horz" wrap="none" lIns="91440" tIns="45720" rIns="91440" bIns="45720" rtlCol="0" anchor="ctr">
            <a:normAutofit fontScale="97500"/>
          </a:bodyPr>
          <a:lstStyle/>
          <a:p>
            <a:pPr algn="l"/>
            <a:r>
              <a:rPr kumimoji="1" lang="ja-JP" altLang="en-US" sz="1200" dirty="0" smtClean="0"/>
              <a:t>モデルを走らせ</a:t>
            </a:r>
            <a:endParaRPr kumimoji="1" lang="en-US" altLang="ja-JP" sz="1200" dirty="0" smtClean="0"/>
          </a:p>
          <a:p>
            <a:pPr algn="l"/>
            <a:r>
              <a:rPr kumimoji="1" lang="ja-JP" altLang="en-US" sz="1200" dirty="0" smtClean="0"/>
              <a:t>始めて何日後か</a:t>
            </a:r>
          </a:p>
        </p:txBody>
      </p:sp>
      <p:cxnSp>
        <p:nvCxnSpPr>
          <p:cNvPr id="23" name="直線矢印コネクタ 22"/>
          <p:cNvCxnSpPr>
            <a:stCxn id="10" idx="3"/>
            <a:endCxn id="9" idx="1"/>
          </p:cNvCxnSpPr>
          <p:nvPr/>
        </p:nvCxnSpPr>
        <p:spPr>
          <a:xfrm flipV="1">
            <a:off x="1598584" y="6508147"/>
            <a:ext cx="237816" cy="2063"/>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3509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9"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up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2164" y="-2262"/>
            <a:ext cx="9141836" cy="440834"/>
          </a:xfrm>
          <a:prstGeom prst="rect">
            <a:avLst/>
          </a:prstGeom>
          <a:noFill/>
          <a:ln w="38100">
            <a:no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t>結果：</a:t>
            </a:r>
            <a:r>
              <a:rPr lang="en-US" altLang="ja-JP" sz="2400" dirty="0" smtClean="0"/>
              <a:t>2010</a:t>
            </a:r>
            <a:r>
              <a:rPr lang="ja-JP" altLang="en-US" sz="2400" dirty="0" smtClean="0"/>
              <a:t>年北大西洋</a:t>
            </a:r>
            <a:r>
              <a:rPr lang="en-US" altLang="ja-JP" sz="2400" dirty="0" smtClean="0"/>
              <a:t>SST</a:t>
            </a:r>
            <a:r>
              <a:rPr lang="ja-JP" altLang="en-US" sz="2400" dirty="0" smtClean="0"/>
              <a:t>ラン高度、気温</a:t>
            </a:r>
            <a:r>
              <a:rPr lang="en-US" altLang="ja-JP" sz="2400" dirty="0" smtClean="0"/>
              <a:t>[23</a:t>
            </a:r>
            <a:r>
              <a:rPr lang="ja-JP" altLang="en-US" sz="2400" dirty="0" smtClean="0"/>
              <a:t>～</a:t>
            </a:r>
            <a:r>
              <a:rPr lang="en-US" altLang="ja-JP" sz="2400" dirty="0" smtClean="0"/>
              <a:t>49</a:t>
            </a:r>
            <a:r>
              <a:rPr lang="ja-JP" altLang="en-US" sz="2400" dirty="0" smtClean="0"/>
              <a:t>日後</a:t>
            </a:r>
            <a:r>
              <a:rPr lang="en-US" altLang="ja-JP" sz="2400" dirty="0" smtClean="0"/>
              <a:t>]</a:t>
            </a:r>
            <a:endParaRPr lang="ja-JP" altLang="en-US" sz="2400" dirty="0"/>
          </a:p>
        </p:txBody>
      </p:sp>
      <p:cxnSp>
        <p:nvCxnSpPr>
          <p:cNvPr id="6" name="直線コネクタ 5"/>
          <p:cNvCxnSpPr/>
          <p:nvPr/>
        </p:nvCxnSpPr>
        <p:spPr>
          <a:xfrm>
            <a:off x="77024" y="419904"/>
            <a:ext cx="8959472"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12"/>
          <p:cNvSpPr>
            <a:spLocks noGrp="1"/>
          </p:cNvSpPr>
          <p:nvPr>
            <p:ph type="sldNum" sz="quarter" idx="12"/>
          </p:nvPr>
        </p:nvSpPr>
        <p:spPr/>
        <p:txBody>
          <a:bodyPr/>
          <a:lstStyle/>
          <a:p>
            <a:fld id="{EFB08A97-F233-4718-8760-F0954C99C72E}" type="slidenum">
              <a:rPr kumimoji="1" lang="ja-JP" altLang="en-US" smtClean="0"/>
              <a:t>7</a:t>
            </a:fld>
            <a:endParaRPr kumimoji="1" lang="ja-JP" altLang="en-US"/>
          </a:p>
        </p:txBody>
      </p:sp>
      <p:grpSp>
        <p:nvGrpSpPr>
          <p:cNvPr id="5" name="グループ化 4"/>
          <p:cNvGrpSpPr/>
          <p:nvPr/>
        </p:nvGrpSpPr>
        <p:grpSpPr>
          <a:xfrm>
            <a:off x="77025" y="721773"/>
            <a:ext cx="4306315" cy="3713000"/>
            <a:chOff x="4403462" y="1849445"/>
            <a:chExt cx="4306315" cy="3713000"/>
          </a:xfrm>
        </p:grpSpPr>
        <p:grpSp>
          <p:nvGrpSpPr>
            <p:cNvPr id="2" name="グループ化 1"/>
            <p:cNvGrpSpPr/>
            <p:nvPr/>
          </p:nvGrpSpPr>
          <p:grpSpPr>
            <a:xfrm>
              <a:off x="4403462" y="1849445"/>
              <a:ext cx="3868654" cy="3713000"/>
              <a:chOff x="4403462" y="1849445"/>
              <a:chExt cx="3868654" cy="371300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3462" y="1849445"/>
                <a:ext cx="3486864" cy="37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2973" y="1985588"/>
                <a:ext cx="149143" cy="3576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テキスト ボックス 2"/>
            <p:cNvSpPr txBox="1"/>
            <p:nvPr/>
          </p:nvSpPr>
          <p:spPr>
            <a:xfrm>
              <a:off x="8188480" y="2125802"/>
              <a:ext cx="521297" cy="253916"/>
            </a:xfrm>
            <a:prstGeom prst="rect">
              <a:avLst/>
            </a:prstGeom>
            <a:noFill/>
          </p:spPr>
          <p:txBody>
            <a:bodyPr wrap="none" rtlCol="0">
              <a:spAutoFit/>
            </a:bodyPr>
            <a:lstStyle/>
            <a:p>
              <a:r>
                <a:rPr kumimoji="1" lang="en-US" altLang="ja-JP" sz="1050" dirty="0" smtClean="0"/>
                <a:t>99.9%</a:t>
              </a:r>
              <a:endParaRPr kumimoji="1" lang="ja-JP" altLang="en-US" sz="1050" dirty="0"/>
            </a:p>
          </p:txBody>
        </p:sp>
        <p:sp>
          <p:nvSpPr>
            <p:cNvPr id="10" name="テキスト ボックス 9"/>
            <p:cNvSpPr txBox="1"/>
            <p:nvPr/>
          </p:nvSpPr>
          <p:spPr>
            <a:xfrm>
              <a:off x="8188479" y="5135852"/>
              <a:ext cx="521297" cy="253916"/>
            </a:xfrm>
            <a:prstGeom prst="rect">
              <a:avLst/>
            </a:prstGeom>
            <a:noFill/>
          </p:spPr>
          <p:txBody>
            <a:bodyPr wrap="none" rtlCol="0">
              <a:spAutoFit/>
            </a:bodyPr>
            <a:lstStyle/>
            <a:p>
              <a:r>
                <a:rPr kumimoji="1" lang="en-US" altLang="ja-JP" sz="1050" dirty="0" smtClean="0"/>
                <a:t>99.9%</a:t>
              </a:r>
              <a:endParaRPr kumimoji="1" lang="ja-JP" altLang="en-US" sz="1050" dirty="0"/>
            </a:p>
          </p:txBody>
        </p:sp>
        <p:sp>
          <p:nvSpPr>
            <p:cNvPr id="11" name="テキスト ボックス 10"/>
            <p:cNvSpPr txBox="1"/>
            <p:nvPr/>
          </p:nvSpPr>
          <p:spPr>
            <a:xfrm>
              <a:off x="8188480" y="4887107"/>
              <a:ext cx="418704" cy="253916"/>
            </a:xfrm>
            <a:prstGeom prst="rect">
              <a:avLst/>
            </a:prstGeom>
            <a:noFill/>
          </p:spPr>
          <p:txBody>
            <a:bodyPr wrap="none" rtlCol="0">
              <a:spAutoFit/>
            </a:bodyPr>
            <a:lstStyle/>
            <a:p>
              <a:r>
                <a:rPr kumimoji="1" lang="en-US" altLang="ja-JP" sz="1050" dirty="0" smtClean="0"/>
                <a:t>99%</a:t>
              </a:r>
              <a:endParaRPr kumimoji="1" lang="ja-JP" altLang="en-US" sz="1050" dirty="0"/>
            </a:p>
          </p:txBody>
        </p:sp>
        <p:sp>
          <p:nvSpPr>
            <p:cNvPr id="12" name="テキスト ボックス 11"/>
            <p:cNvSpPr txBox="1"/>
            <p:nvPr/>
          </p:nvSpPr>
          <p:spPr>
            <a:xfrm>
              <a:off x="8188480" y="2377337"/>
              <a:ext cx="418704" cy="253916"/>
            </a:xfrm>
            <a:prstGeom prst="rect">
              <a:avLst/>
            </a:prstGeom>
            <a:noFill/>
          </p:spPr>
          <p:txBody>
            <a:bodyPr wrap="none" rtlCol="0">
              <a:spAutoFit/>
            </a:bodyPr>
            <a:lstStyle/>
            <a:p>
              <a:r>
                <a:rPr kumimoji="1" lang="en-US" altLang="ja-JP" sz="1050" dirty="0" smtClean="0"/>
                <a:t>99%</a:t>
              </a:r>
              <a:endParaRPr kumimoji="1" lang="ja-JP" altLang="en-US" sz="1050" dirty="0"/>
            </a:p>
          </p:txBody>
        </p:sp>
        <p:sp>
          <p:nvSpPr>
            <p:cNvPr id="14" name="テキスト ボックス 13"/>
            <p:cNvSpPr txBox="1"/>
            <p:nvPr/>
          </p:nvSpPr>
          <p:spPr>
            <a:xfrm>
              <a:off x="8188480" y="2628107"/>
              <a:ext cx="418704" cy="253916"/>
            </a:xfrm>
            <a:prstGeom prst="rect">
              <a:avLst/>
            </a:prstGeom>
            <a:noFill/>
          </p:spPr>
          <p:txBody>
            <a:bodyPr wrap="none" rtlCol="0">
              <a:spAutoFit/>
            </a:bodyPr>
            <a:lstStyle/>
            <a:p>
              <a:r>
                <a:rPr kumimoji="1" lang="en-US" altLang="ja-JP" sz="1050" dirty="0" smtClean="0"/>
                <a:t>98%</a:t>
              </a:r>
              <a:endParaRPr kumimoji="1" lang="ja-JP" altLang="en-US" sz="1050" dirty="0"/>
            </a:p>
          </p:txBody>
        </p:sp>
        <p:sp>
          <p:nvSpPr>
            <p:cNvPr id="15" name="テキスト ボックス 14"/>
            <p:cNvSpPr txBox="1"/>
            <p:nvPr/>
          </p:nvSpPr>
          <p:spPr>
            <a:xfrm>
              <a:off x="8188480" y="4635572"/>
              <a:ext cx="418704" cy="253916"/>
            </a:xfrm>
            <a:prstGeom prst="rect">
              <a:avLst/>
            </a:prstGeom>
            <a:noFill/>
          </p:spPr>
          <p:txBody>
            <a:bodyPr wrap="none" rtlCol="0">
              <a:spAutoFit/>
            </a:bodyPr>
            <a:lstStyle/>
            <a:p>
              <a:r>
                <a:rPr kumimoji="1" lang="en-US" altLang="ja-JP" sz="1050" dirty="0" smtClean="0"/>
                <a:t>98%</a:t>
              </a:r>
              <a:endParaRPr kumimoji="1" lang="ja-JP" altLang="en-US" sz="1050" dirty="0"/>
            </a:p>
          </p:txBody>
        </p:sp>
        <p:sp>
          <p:nvSpPr>
            <p:cNvPr id="16" name="テキスト ボックス 15"/>
            <p:cNvSpPr txBox="1"/>
            <p:nvPr/>
          </p:nvSpPr>
          <p:spPr>
            <a:xfrm>
              <a:off x="8188480" y="2877261"/>
              <a:ext cx="418704" cy="253916"/>
            </a:xfrm>
            <a:prstGeom prst="rect">
              <a:avLst/>
            </a:prstGeom>
            <a:noFill/>
          </p:spPr>
          <p:txBody>
            <a:bodyPr wrap="none" rtlCol="0">
              <a:spAutoFit/>
            </a:bodyPr>
            <a:lstStyle/>
            <a:p>
              <a:r>
                <a:rPr kumimoji="1" lang="en-US" altLang="ja-JP" sz="1050" dirty="0" smtClean="0"/>
                <a:t>95%</a:t>
              </a:r>
              <a:endParaRPr kumimoji="1" lang="ja-JP" altLang="en-US" sz="1050" dirty="0"/>
            </a:p>
          </p:txBody>
        </p:sp>
        <p:sp>
          <p:nvSpPr>
            <p:cNvPr id="17" name="テキスト ボックス 16"/>
            <p:cNvSpPr txBox="1"/>
            <p:nvPr/>
          </p:nvSpPr>
          <p:spPr>
            <a:xfrm>
              <a:off x="8188480" y="4384037"/>
              <a:ext cx="418704" cy="253916"/>
            </a:xfrm>
            <a:prstGeom prst="rect">
              <a:avLst/>
            </a:prstGeom>
            <a:noFill/>
          </p:spPr>
          <p:txBody>
            <a:bodyPr wrap="none" rtlCol="0">
              <a:spAutoFit/>
            </a:bodyPr>
            <a:lstStyle/>
            <a:p>
              <a:r>
                <a:rPr kumimoji="1" lang="en-US" altLang="ja-JP" sz="1050" dirty="0" smtClean="0"/>
                <a:t>95%</a:t>
              </a:r>
              <a:endParaRPr kumimoji="1" lang="ja-JP" altLang="en-US" sz="1050" dirty="0"/>
            </a:p>
          </p:txBody>
        </p:sp>
        <p:sp>
          <p:nvSpPr>
            <p:cNvPr id="18" name="テキスト ボックス 17"/>
            <p:cNvSpPr txBox="1"/>
            <p:nvPr/>
          </p:nvSpPr>
          <p:spPr>
            <a:xfrm>
              <a:off x="8188480" y="3127757"/>
              <a:ext cx="418704" cy="253916"/>
            </a:xfrm>
            <a:prstGeom prst="rect">
              <a:avLst/>
            </a:prstGeom>
            <a:noFill/>
          </p:spPr>
          <p:txBody>
            <a:bodyPr wrap="none" rtlCol="0">
              <a:spAutoFit/>
            </a:bodyPr>
            <a:lstStyle/>
            <a:p>
              <a:r>
                <a:rPr kumimoji="1" lang="en-US" altLang="ja-JP" sz="1050" dirty="0" smtClean="0"/>
                <a:t>90%</a:t>
              </a:r>
              <a:endParaRPr kumimoji="1" lang="ja-JP" altLang="en-US" sz="1050" dirty="0"/>
            </a:p>
          </p:txBody>
        </p:sp>
        <p:sp>
          <p:nvSpPr>
            <p:cNvPr id="19" name="テキスト ボックス 18"/>
            <p:cNvSpPr txBox="1"/>
            <p:nvPr/>
          </p:nvSpPr>
          <p:spPr>
            <a:xfrm>
              <a:off x="8188480" y="4132502"/>
              <a:ext cx="418704" cy="253916"/>
            </a:xfrm>
            <a:prstGeom prst="rect">
              <a:avLst/>
            </a:prstGeom>
            <a:noFill/>
          </p:spPr>
          <p:txBody>
            <a:bodyPr wrap="none" rtlCol="0">
              <a:spAutoFit/>
            </a:bodyPr>
            <a:lstStyle/>
            <a:p>
              <a:r>
                <a:rPr kumimoji="1" lang="en-US" altLang="ja-JP" sz="1050" dirty="0" smtClean="0"/>
                <a:t>90%</a:t>
              </a:r>
              <a:endParaRPr kumimoji="1" lang="ja-JP" altLang="en-US" sz="1050" dirty="0"/>
            </a:p>
          </p:txBody>
        </p:sp>
        <p:sp>
          <p:nvSpPr>
            <p:cNvPr id="20" name="テキスト ボックス 19"/>
            <p:cNvSpPr txBox="1"/>
            <p:nvPr/>
          </p:nvSpPr>
          <p:spPr>
            <a:xfrm>
              <a:off x="8188480" y="3381673"/>
              <a:ext cx="418704" cy="253916"/>
            </a:xfrm>
            <a:prstGeom prst="rect">
              <a:avLst/>
            </a:prstGeom>
            <a:noFill/>
          </p:spPr>
          <p:txBody>
            <a:bodyPr wrap="none" rtlCol="0">
              <a:spAutoFit/>
            </a:bodyPr>
            <a:lstStyle/>
            <a:p>
              <a:r>
                <a:rPr lang="en-US" altLang="ja-JP" sz="1050" dirty="0"/>
                <a:t>8</a:t>
              </a:r>
              <a:r>
                <a:rPr kumimoji="1" lang="en-US" altLang="ja-JP" sz="1050" dirty="0" smtClean="0"/>
                <a:t>0%</a:t>
              </a:r>
              <a:endParaRPr kumimoji="1" lang="ja-JP" altLang="en-US" sz="1050" dirty="0"/>
            </a:p>
          </p:txBody>
        </p:sp>
        <p:sp>
          <p:nvSpPr>
            <p:cNvPr id="21" name="テキスト ボックス 20"/>
            <p:cNvSpPr txBox="1"/>
            <p:nvPr/>
          </p:nvSpPr>
          <p:spPr>
            <a:xfrm>
              <a:off x="8188480" y="3883348"/>
              <a:ext cx="418704" cy="253916"/>
            </a:xfrm>
            <a:prstGeom prst="rect">
              <a:avLst/>
            </a:prstGeom>
            <a:noFill/>
          </p:spPr>
          <p:txBody>
            <a:bodyPr wrap="none" rtlCol="0">
              <a:spAutoFit/>
            </a:bodyPr>
            <a:lstStyle/>
            <a:p>
              <a:r>
                <a:rPr lang="en-US" altLang="ja-JP" sz="1050" dirty="0"/>
                <a:t>8</a:t>
              </a:r>
              <a:r>
                <a:rPr kumimoji="1" lang="en-US" altLang="ja-JP" sz="1050" dirty="0" smtClean="0"/>
                <a:t>0%</a:t>
              </a:r>
              <a:endParaRPr kumimoji="1" lang="ja-JP" altLang="en-US" sz="1050" dirty="0"/>
            </a:p>
          </p:txBody>
        </p:sp>
      </p:grpSp>
      <p:grpSp>
        <p:nvGrpSpPr>
          <p:cNvPr id="7" name="グループ化 6"/>
          <p:cNvGrpSpPr/>
          <p:nvPr/>
        </p:nvGrpSpPr>
        <p:grpSpPr>
          <a:xfrm>
            <a:off x="4724160" y="705087"/>
            <a:ext cx="4327321" cy="3746371"/>
            <a:chOff x="4383340" y="1755882"/>
            <a:chExt cx="4327321" cy="3746371"/>
          </a:xfrm>
        </p:grpSpPr>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3340" y="1755882"/>
              <a:ext cx="3511150" cy="3746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5065" y="1900213"/>
              <a:ext cx="164571" cy="35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テキスト ボックス 23"/>
            <p:cNvSpPr txBox="1"/>
            <p:nvPr/>
          </p:nvSpPr>
          <p:spPr>
            <a:xfrm>
              <a:off x="8189364" y="2040065"/>
              <a:ext cx="521297" cy="253916"/>
            </a:xfrm>
            <a:prstGeom prst="rect">
              <a:avLst/>
            </a:prstGeom>
            <a:noFill/>
          </p:spPr>
          <p:txBody>
            <a:bodyPr wrap="none" rtlCol="0">
              <a:spAutoFit/>
            </a:bodyPr>
            <a:lstStyle/>
            <a:p>
              <a:r>
                <a:rPr kumimoji="1" lang="en-US" altLang="ja-JP" sz="1050" dirty="0" smtClean="0"/>
                <a:t>99.9%</a:t>
              </a:r>
              <a:endParaRPr kumimoji="1" lang="ja-JP" altLang="en-US" sz="1050" dirty="0"/>
            </a:p>
          </p:txBody>
        </p:sp>
        <p:sp>
          <p:nvSpPr>
            <p:cNvPr id="25" name="テキスト ボックス 24"/>
            <p:cNvSpPr txBox="1"/>
            <p:nvPr/>
          </p:nvSpPr>
          <p:spPr>
            <a:xfrm>
              <a:off x="8189363" y="5050115"/>
              <a:ext cx="521297" cy="253916"/>
            </a:xfrm>
            <a:prstGeom prst="rect">
              <a:avLst/>
            </a:prstGeom>
            <a:noFill/>
          </p:spPr>
          <p:txBody>
            <a:bodyPr wrap="none" rtlCol="0">
              <a:spAutoFit/>
            </a:bodyPr>
            <a:lstStyle/>
            <a:p>
              <a:r>
                <a:rPr kumimoji="1" lang="en-US" altLang="ja-JP" sz="1050" dirty="0" smtClean="0"/>
                <a:t>99.9%</a:t>
              </a:r>
              <a:endParaRPr kumimoji="1" lang="ja-JP" altLang="en-US" sz="1050" dirty="0"/>
            </a:p>
          </p:txBody>
        </p:sp>
        <p:sp>
          <p:nvSpPr>
            <p:cNvPr id="26" name="テキスト ボックス 25"/>
            <p:cNvSpPr txBox="1"/>
            <p:nvPr/>
          </p:nvSpPr>
          <p:spPr>
            <a:xfrm>
              <a:off x="8189364" y="4801370"/>
              <a:ext cx="418704" cy="253916"/>
            </a:xfrm>
            <a:prstGeom prst="rect">
              <a:avLst/>
            </a:prstGeom>
            <a:noFill/>
          </p:spPr>
          <p:txBody>
            <a:bodyPr wrap="none" rtlCol="0">
              <a:spAutoFit/>
            </a:bodyPr>
            <a:lstStyle/>
            <a:p>
              <a:r>
                <a:rPr kumimoji="1" lang="en-US" altLang="ja-JP" sz="1050" dirty="0" smtClean="0"/>
                <a:t>99%</a:t>
              </a:r>
              <a:endParaRPr kumimoji="1" lang="ja-JP" altLang="en-US" sz="1050" dirty="0"/>
            </a:p>
          </p:txBody>
        </p:sp>
        <p:sp>
          <p:nvSpPr>
            <p:cNvPr id="27" name="テキスト ボックス 26"/>
            <p:cNvSpPr txBox="1"/>
            <p:nvPr/>
          </p:nvSpPr>
          <p:spPr>
            <a:xfrm>
              <a:off x="8189364" y="2291600"/>
              <a:ext cx="418704" cy="253916"/>
            </a:xfrm>
            <a:prstGeom prst="rect">
              <a:avLst/>
            </a:prstGeom>
            <a:noFill/>
          </p:spPr>
          <p:txBody>
            <a:bodyPr wrap="none" rtlCol="0">
              <a:spAutoFit/>
            </a:bodyPr>
            <a:lstStyle/>
            <a:p>
              <a:r>
                <a:rPr kumimoji="1" lang="en-US" altLang="ja-JP" sz="1050" dirty="0" smtClean="0"/>
                <a:t>99%</a:t>
              </a:r>
              <a:endParaRPr kumimoji="1" lang="ja-JP" altLang="en-US" sz="1050" dirty="0"/>
            </a:p>
          </p:txBody>
        </p:sp>
        <p:sp>
          <p:nvSpPr>
            <p:cNvPr id="28" name="テキスト ボックス 27"/>
            <p:cNvSpPr txBox="1"/>
            <p:nvPr/>
          </p:nvSpPr>
          <p:spPr>
            <a:xfrm>
              <a:off x="8189364" y="2542370"/>
              <a:ext cx="418704" cy="253916"/>
            </a:xfrm>
            <a:prstGeom prst="rect">
              <a:avLst/>
            </a:prstGeom>
            <a:noFill/>
          </p:spPr>
          <p:txBody>
            <a:bodyPr wrap="none" rtlCol="0">
              <a:spAutoFit/>
            </a:bodyPr>
            <a:lstStyle/>
            <a:p>
              <a:r>
                <a:rPr kumimoji="1" lang="en-US" altLang="ja-JP" sz="1050" dirty="0" smtClean="0"/>
                <a:t>98%</a:t>
              </a:r>
              <a:endParaRPr kumimoji="1" lang="ja-JP" altLang="en-US" sz="1050" dirty="0"/>
            </a:p>
          </p:txBody>
        </p:sp>
        <p:sp>
          <p:nvSpPr>
            <p:cNvPr id="29" name="テキスト ボックス 28"/>
            <p:cNvSpPr txBox="1"/>
            <p:nvPr/>
          </p:nvSpPr>
          <p:spPr>
            <a:xfrm>
              <a:off x="8189364" y="4549835"/>
              <a:ext cx="418704" cy="253916"/>
            </a:xfrm>
            <a:prstGeom prst="rect">
              <a:avLst/>
            </a:prstGeom>
            <a:noFill/>
          </p:spPr>
          <p:txBody>
            <a:bodyPr wrap="none" rtlCol="0">
              <a:spAutoFit/>
            </a:bodyPr>
            <a:lstStyle/>
            <a:p>
              <a:r>
                <a:rPr kumimoji="1" lang="en-US" altLang="ja-JP" sz="1050" dirty="0" smtClean="0"/>
                <a:t>98%</a:t>
              </a:r>
              <a:endParaRPr kumimoji="1" lang="ja-JP" altLang="en-US" sz="1050" dirty="0"/>
            </a:p>
          </p:txBody>
        </p:sp>
        <p:sp>
          <p:nvSpPr>
            <p:cNvPr id="30" name="テキスト ボックス 29"/>
            <p:cNvSpPr txBox="1"/>
            <p:nvPr/>
          </p:nvSpPr>
          <p:spPr>
            <a:xfrm>
              <a:off x="8189364" y="2791524"/>
              <a:ext cx="418704" cy="253916"/>
            </a:xfrm>
            <a:prstGeom prst="rect">
              <a:avLst/>
            </a:prstGeom>
            <a:noFill/>
          </p:spPr>
          <p:txBody>
            <a:bodyPr wrap="none" rtlCol="0">
              <a:spAutoFit/>
            </a:bodyPr>
            <a:lstStyle/>
            <a:p>
              <a:r>
                <a:rPr kumimoji="1" lang="en-US" altLang="ja-JP" sz="1050" dirty="0" smtClean="0"/>
                <a:t>95%</a:t>
              </a:r>
              <a:endParaRPr kumimoji="1" lang="ja-JP" altLang="en-US" sz="1050" dirty="0"/>
            </a:p>
          </p:txBody>
        </p:sp>
        <p:sp>
          <p:nvSpPr>
            <p:cNvPr id="31" name="テキスト ボックス 30"/>
            <p:cNvSpPr txBox="1"/>
            <p:nvPr/>
          </p:nvSpPr>
          <p:spPr>
            <a:xfrm>
              <a:off x="8189364" y="4298300"/>
              <a:ext cx="418704" cy="253916"/>
            </a:xfrm>
            <a:prstGeom prst="rect">
              <a:avLst/>
            </a:prstGeom>
            <a:noFill/>
          </p:spPr>
          <p:txBody>
            <a:bodyPr wrap="none" rtlCol="0">
              <a:spAutoFit/>
            </a:bodyPr>
            <a:lstStyle/>
            <a:p>
              <a:r>
                <a:rPr kumimoji="1" lang="en-US" altLang="ja-JP" sz="1050" dirty="0" smtClean="0"/>
                <a:t>95%</a:t>
              </a:r>
              <a:endParaRPr kumimoji="1" lang="ja-JP" altLang="en-US" sz="1050" dirty="0"/>
            </a:p>
          </p:txBody>
        </p:sp>
        <p:sp>
          <p:nvSpPr>
            <p:cNvPr id="32" name="テキスト ボックス 31"/>
            <p:cNvSpPr txBox="1"/>
            <p:nvPr/>
          </p:nvSpPr>
          <p:spPr>
            <a:xfrm>
              <a:off x="8189364" y="3042020"/>
              <a:ext cx="418704" cy="253916"/>
            </a:xfrm>
            <a:prstGeom prst="rect">
              <a:avLst/>
            </a:prstGeom>
            <a:noFill/>
          </p:spPr>
          <p:txBody>
            <a:bodyPr wrap="none" rtlCol="0">
              <a:spAutoFit/>
            </a:bodyPr>
            <a:lstStyle/>
            <a:p>
              <a:r>
                <a:rPr kumimoji="1" lang="en-US" altLang="ja-JP" sz="1050" dirty="0" smtClean="0"/>
                <a:t>90%</a:t>
              </a:r>
              <a:endParaRPr kumimoji="1" lang="ja-JP" altLang="en-US" sz="1050" dirty="0"/>
            </a:p>
          </p:txBody>
        </p:sp>
        <p:sp>
          <p:nvSpPr>
            <p:cNvPr id="33" name="テキスト ボックス 32"/>
            <p:cNvSpPr txBox="1"/>
            <p:nvPr/>
          </p:nvSpPr>
          <p:spPr>
            <a:xfrm>
              <a:off x="8189364" y="4046765"/>
              <a:ext cx="418704" cy="253916"/>
            </a:xfrm>
            <a:prstGeom prst="rect">
              <a:avLst/>
            </a:prstGeom>
            <a:noFill/>
          </p:spPr>
          <p:txBody>
            <a:bodyPr wrap="none" rtlCol="0">
              <a:spAutoFit/>
            </a:bodyPr>
            <a:lstStyle/>
            <a:p>
              <a:r>
                <a:rPr kumimoji="1" lang="en-US" altLang="ja-JP" sz="1050" dirty="0" smtClean="0"/>
                <a:t>90%</a:t>
              </a:r>
              <a:endParaRPr kumimoji="1" lang="ja-JP" altLang="en-US" sz="1050" dirty="0"/>
            </a:p>
          </p:txBody>
        </p:sp>
        <p:sp>
          <p:nvSpPr>
            <p:cNvPr id="34" name="テキスト ボックス 33"/>
            <p:cNvSpPr txBox="1"/>
            <p:nvPr/>
          </p:nvSpPr>
          <p:spPr>
            <a:xfrm>
              <a:off x="8189364" y="3295936"/>
              <a:ext cx="418704" cy="253916"/>
            </a:xfrm>
            <a:prstGeom prst="rect">
              <a:avLst/>
            </a:prstGeom>
            <a:noFill/>
          </p:spPr>
          <p:txBody>
            <a:bodyPr wrap="none" rtlCol="0">
              <a:spAutoFit/>
            </a:bodyPr>
            <a:lstStyle/>
            <a:p>
              <a:r>
                <a:rPr lang="en-US" altLang="ja-JP" sz="1050" dirty="0"/>
                <a:t>8</a:t>
              </a:r>
              <a:r>
                <a:rPr kumimoji="1" lang="en-US" altLang="ja-JP" sz="1050" dirty="0" smtClean="0"/>
                <a:t>0%</a:t>
              </a:r>
              <a:endParaRPr kumimoji="1" lang="ja-JP" altLang="en-US" sz="1050" dirty="0"/>
            </a:p>
          </p:txBody>
        </p:sp>
        <p:sp>
          <p:nvSpPr>
            <p:cNvPr id="35" name="テキスト ボックス 34"/>
            <p:cNvSpPr txBox="1"/>
            <p:nvPr/>
          </p:nvSpPr>
          <p:spPr>
            <a:xfrm>
              <a:off x="8189364" y="3797611"/>
              <a:ext cx="418704" cy="253916"/>
            </a:xfrm>
            <a:prstGeom prst="rect">
              <a:avLst/>
            </a:prstGeom>
            <a:noFill/>
          </p:spPr>
          <p:txBody>
            <a:bodyPr wrap="none" rtlCol="0">
              <a:spAutoFit/>
            </a:bodyPr>
            <a:lstStyle/>
            <a:p>
              <a:r>
                <a:rPr lang="en-US" altLang="ja-JP" sz="1050" dirty="0"/>
                <a:t>8</a:t>
              </a:r>
              <a:r>
                <a:rPr kumimoji="1" lang="en-US" altLang="ja-JP" sz="1050" dirty="0" smtClean="0"/>
                <a:t>0%</a:t>
              </a:r>
              <a:endParaRPr kumimoji="1" lang="ja-JP" altLang="en-US" sz="1050" dirty="0"/>
            </a:p>
          </p:txBody>
        </p:sp>
      </p:grpSp>
      <p:pic>
        <p:nvPicPr>
          <p:cNvPr id="36" name="図 35"/>
          <p:cNvPicPr>
            <a:picLocks noChangeAspect="1"/>
          </p:cNvPicPr>
          <p:nvPr/>
        </p:nvPicPr>
        <p:blipFill rotWithShape="1">
          <a:blip r:embed="rId6"/>
          <a:srcRect l="1" t="4731" r="150" b="53576"/>
          <a:stretch/>
        </p:blipFill>
        <p:spPr>
          <a:xfrm>
            <a:off x="2275526" y="4399424"/>
            <a:ext cx="4501850" cy="2469735"/>
          </a:xfrm>
          <a:prstGeom prst="rect">
            <a:avLst/>
          </a:prstGeom>
        </p:spPr>
      </p:pic>
      <p:sp>
        <p:nvSpPr>
          <p:cNvPr id="37" name="テキスト ボックス 36"/>
          <p:cNvSpPr txBox="1"/>
          <p:nvPr/>
        </p:nvSpPr>
        <p:spPr>
          <a:xfrm>
            <a:off x="6816921" y="6237312"/>
            <a:ext cx="1806905" cy="369332"/>
          </a:xfrm>
          <a:prstGeom prst="rect">
            <a:avLst/>
          </a:prstGeom>
          <a:noFill/>
        </p:spPr>
        <p:txBody>
          <a:bodyPr wrap="none" rtlCol="0">
            <a:spAutoFit/>
          </a:bodyPr>
          <a:lstStyle/>
          <a:p>
            <a:r>
              <a:rPr kumimoji="1" lang="en-US" altLang="ja-JP" dirty="0" smtClean="0"/>
              <a:t>2010</a:t>
            </a:r>
            <a:r>
              <a:rPr kumimoji="1" lang="ja-JP" altLang="en-US" dirty="0" smtClean="0"/>
              <a:t>年の観測値</a:t>
            </a:r>
            <a:endParaRPr kumimoji="1" lang="ja-JP" altLang="en-US" dirty="0"/>
          </a:p>
        </p:txBody>
      </p:sp>
      <p:sp>
        <p:nvSpPr>
          <p:cNvPr id="38" name="角丸四角形 37"/>
          <p:cNvSpPr/>
          <p:nvPr/>
        </p:nvSpPr>
        <p:spPr>
          <a:xfrm>
            <a:off x="77025" y="5229200"/>
            <a:ext cx="2118711" cy="1008112"/>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dirty="0" smtClean="0"/>
              <a:t>2010</a:t>
            </a:r>
            <a:r>
              <a:rPr kumimoji="1" lang="ja-JP" altLang="en-US" dirty="0" smtClean="0"/>
              <a:t>年の観測地</a:t>
            </a:r>
            <a:endParaRPr kumimoji="1" lang="en-US" altLang="ja-JP" dirty="0" smtClean="0"/>
          </a:p>
          <a:p>
            <a:pPr algn="ctr"/>
            <a:r>
              <a:rPr kumimoji="1" lang="ja-JP" altLang="en-US" dirty="0" smtClean="0"/>
              <a:t>とおおむね同じ</a:t>
            </a:r>
            <a:endParaRPr kumimoji="1" lang="ja-JP" altLang="en-US" dirty="0"/>
          </a:p>
        </p:txBody>
      </p:sp>
    </p:spTree>
    <p:extLst>
      <p:ext uri="{BB962C8B-B14F-4D97-AF65-F5344CB8AC3E}">
        <p14:creationId xmlns:p14="http://schemas.microsoft.com/office/powerpoint/2010/main" val="215169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Right)">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2164" y="-2262"/>
            <a:ext cx="9141836" cy="440834"/>
          </a:xfrm>
          <a:prstGeom prst="rect">
            <a:avLst/>
          </a:prstGeom>
          <a:noFill/>
          <a:ln w="38100">
            <a:no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t>結果：</a:t>
            </a:r>
            <a:r>
              <a:rPr lang="en-US" altLang="ja-JP" sz="2400" dirty="0" smtClean="0"/>
              <a:t>2010</a:t>
            </a:r>
            <a:r>
              <a:rPr lang="ja-JP" altLang="en-US" sz="2400" dirty="0" smtClean="0"/>
              <a:t>年北大西洋</a:t>
            </a:r>
            <a:r>
              <a:rPr lang="en-US" altLang="ja-JP" sz="2400" dirty="0" smtClean="0"/>
              <a:t>SST</a:t>
            </a:r>
            <a:r>
              <a:rPr lang="ja-JP" altLang="en-US" sz="2400" dirty="0" smtClean="0"/>
              <a:t>ラン東西風速</a:t>
            </a:r>
            <a:r>
              <a:rPr lang="en-US" altLang="ja-JP" sz="2400" dirty="0" smtClean="0"/>
              <a:t>[</a:t>
            </a:r>
            <a:r>
              <a:rPr lang="en-US" altLang="ja-JP" sz="2400" dirty="0"/>
              <a:t>23</a:t>
            </a:r>
            <a:r>
              <a:rPr lang="ja-JP" altLang="en-US" sz="2400" dirty="0"/>
              <a:t>～</a:t>
            </a:r>
            <a:r>
              <a:rPr lang="en-US" altLang="ja-JP" sz="2400" dirty="0"/>
              <a:t>49</a:t>
            </a:r>
            <a:r>
              <a:rPr lang="ja-JP" altLang="en-US" sz="2400" dirty="0"/>
              <a:t>日後</a:t>
            </a:r>
            <a:r>
              <a:rPr lang="en-US" altLang="ja-JP" sz="2400" dirty="0" smtClean="0"/>
              <a:t>]</a:t>
            </a:r>
            <a:endParaRPr lang="ja-JP" altLang="en-US" sz="2400" dirty="0"/>
          </a:p>
        </p:txBody>
      </p:sp>
      <p:cxnSp>
        <p:nvCxnSpPr>
          <p:cNvPr id="6" name="直線コネクタ 5"/>
          <p:cNvCxnSpPr/>
          <p:nvPr/>
        </p:nvCxnSpPr>
        <p:spPr>
          <a:xfrm>
            <a:off x="77024" y="419904"/>
            <a:ext cx="8959472"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12"/>
          <p:cNvSpPr>
            <a:spLocks noGrp="1"/>
          </p:cNvSpPr>
          <p:nvPr>
            <p:ph type="sldNum" sz="quarter" idx="12"/>
          </p:nvPr>
        </p:nvSpPr>
        <p:spPr/>
        <p:txBody>
          <a:bodyPr/>
          <a:lstStyle/>
          <a:p>
            <a:fld id="{EFB08A97-F233-4718-8760-F0954C99C72E}" type="slidenum">
              <a:rPr kumimoji="1" lang="ja-JP" altLang="en-US" smtClean="0"/>
              <a:t>8</a:t>
            </a:fld>
            <a:endParaRPr kumimoji="1" lang="ja-JP" altLang="en-US"/>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715"/>
          <a:stretch/>
        </p:blipFill>
        <p:spPr bwMode="auto">
          <a:xfrm>
            <a:off x="3767006" y="1063069"/>
            <a:ext cx="5348572" cy="4114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09" y="1151671"/>
            <a:ext cx="3690000" cy="389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グループ化 7"/>
          <p:cNvGrpSpPr/>
          <p:nvPr/>
        </p:nvGrpSpPr>
        <p:grpSpPr>
          <a:xfrm>
            <a:off x="725331" y="5177989"/>
            <a:ext cx="7662858" cy="449143"/>
            <a:chOff x="725331" y="5177989"/>
            <a:chExt cx="7662858" cy="449143"/>
          </a:xfrm>
        </p:grpSpPr>
        <p:grpSp>
          <p:nvGrpSpPr>
            <p:cNvPr id="5" name="グループ化 4"/>
            <p:cNvGrpSpPr/>
            <p:nvPr/>
          </p:nvGrpSpPr>
          <p:grpSpPr>
            <a:xfrm>
              <a:off x="1056308" y="5373216"/>
              <a:ext cx="7005353" cy="253916"/>
              <a:chOff x="-865327" y="5888276"/>
              <a:chExt cx="7005353" cy="253916"/>
            </a:xfrm>
          </p:grpSpPr>
          <p:sp>
            <p:nvSpPr>
              <p:cNvPr id="3" name="テキスト ボックス 2"/>
              <p:cNvSpPr txBox="1"/>
              <p:nvPr/>
            </p:nvSpPr>
            <p:spPr>
              <a:xfrm>
                <a:off x="-865327" y="5888276"/>
                <a:ext cx="521297" cy="253916"/>
              </a:xfrm>
              <a:prstGeom prst="rect">
                <a:avLst/>
              </a:prstGeom>
              <a:noFill/>
            </p:spPr>
            <p:txBody>
              <a:bodyPr wrap="none" rtlCol="0">
                <a:spAutoFit/>
              </a:bodyPr>
              <a:lstStyle/>
              <a:p>
                <a:r>
                  <a:rPr kumimoji="1" lang="en-US" altLang="ja-JP" sz="1050" dirty="0" smtClean="0"/>
                  <a:t>99.9%</a:t>
                </a:r>
                <a:endParaRPr kumimoji="1" lang="ja-JP" altLang="en-US" sz="1050" dirty="0"/>
              </a:p>
            </p:txBody>
          </p:sp>
          <p:sp>
            <p:nvSpPr>
              <p:cNvPr id="10" name="テキスト ボックス 9"/>
              <p:cNvSpPr txBox="1"/>
              <p:nvPr/>
            </p:nvSpPr>
            <p:spPr>
              <a:xfrm>
                <a:off x="5618729" y="5888276"/>
                <a:ext cx="521297" cy="253916"/>
              </a:xfrm>
              <a:prstGeom prst="rect">
                <a:avLst/>
              </a:prstGeom>
              <a:noFill/>
            </p:spPr>
            <p:txBody>
              <a:bodyPr wrap="none" rtlCol="0">
                <a:spAutoFit/>
              </a:bodyPr>
              <a:lstStyle/>
              <a:p>
                <a:r>
                  <a:rPr kumimoji="1" lang="en-US" altLang="ja-JP" sz="1050" dirty="0" smtClean="0"/>
                  <a:t>99.9%</a:t>
                </a:r>
                <a:endParaRPr kumimoji="1" lang="ja-JP" altLang="en-US" sz="1050" dirty="0"/>
              </a:p>
            </p:txBody>
          </p:sp>
          <p:sp>
            <p:nvSpPr>
              <p:cNvPr id="11" name="テキスト ボックス 10"/>
              <p:cNvSpPr txBox="1"/>
              <p:nvPr/>
            </p:nvSpPr>
            <p:spPr>
              <a:xfrm>
                <a:off x="5128861" y="5888276"/>
                <a:ext cx="418704" cy="253916"/>
              </a:xfrm>
              <a:prstGeom prst="rect">
                <a:avLst/>
              </a:prstGeom>
              <a:noFill/>
            </p:spPr>
            <p:txBody>
              <a:bodyPr wrap="none" rtlCol="0">
                <a:spAutoFit/>
              </a:bodyPr>
              <a:lstStyle/>
              <a:p>
                <a:r>
                  <a:rPr kumimoji="1" lang="en-US" altLang="ja-JP" sz="1050" dirty="0" smtClean="0"/>
                  <a:t>99%</a:t>
                </a:r>
                <a:endParaRPr kumimoji="1" lang="ja-JP" altLang="en-US" sz="1050" dirty="0"/>
              </a:p>
            </p:txBody>
          </p:sp>
          <p:sp>
            <p:nvSpPr>
              <p:cNvPr id="12" name="テキスト ボックス 11"/>
              <p:cNvSpPr txBox="1"/>
              <p:nvPr/>
            </p:nvSpPr>
            <p:spPr>
              <a:xfrm>
                <a:off x="-275919" y="5888276"/>
                <a:ext cx="418704" cy="253916"/>
              </a:xfrm>
              <a:prstGeom prst="rect">
                <a:avLst/>
              </a:prstGeom>
              <a:noFill/>
            </p:spPr>
            <p:txBody>
              <a:bodyPr wrap="none" rtlCol="0">
                <a:spAutoFit/>
              </a:bodyPr>
              <a:lstStyle/>
              <a:p>
                <a:r>
                  <a:rPr kumimoji="1" lang="en-US" altLang="ja-JP" sz="1050" dirty="0" smtClean="0"/>
                  <a:t>99%</a:t>
                </a:r>
                <a:endParaRPr kumimoji="1" lang="ja-JP" altLang="en-US" sz="1050" dirty="0"/>
              </a:p>
            </p:txBody>
          </p:sp>
          <p:sp>
            <p:nvSpPr>
              <p:cNvPr id="14" name="テキスト ボックス 13"/>
              <p:cNvSpPr txBox="1"/>
              <p:nvPr/>
            </p:nvSpPr>
            <p:spPr>
              <a:xfrm>
                <a:off x="274745" y="5888276"/>
                <a:ext cx="418704" cy="253916"/>
              </a:xfrm>
              <a:prstGeom prst="rect">
                <a:avLst/>
              </a:prstGeom>
              <a:noFill/>
            </p:spPr>
            <p:txBody>
              <a:bodyPr wrap="none" rtlCol="0">
                <a:spAutoFit/>
              </a:bodyPr>
              <a:lstStyle/>
              <a:p>
                <a:r>
                  <a:rPr kumimoji="1" lang="en-US" altLang="ja-JP" sz="1050" dirty="0" smtClean="0"/>
                  <a:t>98%</a:t>
                </a:r>
                <a:endParaRPr kumimoji="1" lang="ja-JP" altLang="en-US" sz="1050" dirty="0"/>
              </a:p>
            </p:txBody>
          </p:sp>
          <p:sp>
            <p:nvSpPr>
              <p:cNvPr id="15" name="テキスト ボックス 14"/>
              <p:cNvSpPr txBox="1"/>
              <p:nvPr/>
            </p:nvSpPr>
            <p:spPr>
              <a:xfrm>
                <a:off x="4595857" y="5888276"/>
                <a:ext cx="418704" cy="253916"/>
              </a:xfrm>
              <a:prstGeom prst="rect">
                <a:avLst/>
              </a:prstGeom>
              <a:noFill/>
            </p:spPr>
            <p:txBody>
              <a:bodyPr wrap="none" rtlCol="0">
                <a:spAutoFit/>
              </a:bodyPr>
              <a:lstStyle/>
              <a:p>
                <a:r>
                  <a:rPr kumimoji="1" lang="en-US" altLang="ja-JP" sz="1050" dirty="0" smtClean="0"/>
                  <a:t>98%</a:t>
                </a:r>
                <a:endParaRPr kumimoji="1" lang="ja-JP" altLang="en-US" sz="1050" dirty="0"/>
              </a:p>
            </p:txBody>
          </p:sp>
          <p:sp>
            <p:nvSpPr>
              <p:cNvPr id="16" name="テキスト ボックス 15"/>
              <p:cNvSpPr txBox="1"/>
              <p:nvPr/>
            </p:nvSpPr>
            <p:spPr>
              <a:xfrm>
                <a:off x="812065" y="5888276"/>
                <a:ext cx="418704" cy="253916"/>
              </a:xfrm>
              <a:prstGeom prst="rect">
                <a:avLst/>
              </a:prstGeom>
              <a:noFill/>
            </p:spPr>
            <p:txBody>
              <a:bodyPr wrap="none" rtlCol="0">
                <a:spAutoFit/>
              </a:bodyPr>
              <a:lstStyle/>
              <a:p>
                <a:r>
                  <a:rPr kumimoji="1" lang="en-US" altLang="ja-JP" sz="1050" dirty="0" smtClean="0"/>
                  <a:t>95%</a:t>
                </a:r>
                <a:endParaRPr kumimoji="1" lang="ja-JP" altLang="en-US" sz="1050" dirty="0"/>
              </a:p>
            </p:txBody>
          </p:sp>
          <p:sp>
            <p:nvSpPr>
              <p:cNvPr id="17" name="テキスト ボックス 16"/>
              <p:cNvSpPr txBox="1"/>
              <p:nvPr/>
            </p:nvSpPr>
            <p:spPr>
              <a:xfrm>
                <a:off x="4057715" y="5888276"/>
                <a:ext cx="418704" cy="253916"/>
              </a:xfrm>
              <a:prstGeom prst="rect">
                <a:avLst/>
              </a:prstGeom>
              <a:noFill/>
            </p:spPr>
            <p:txBody>
              <a:bodyPr wrap="none" rtlCol="0">
                <a:spAutoFit/>
              </a:bodyPr>
              <a:lstStyle/>
              <a:p>
                <a:r>
                  <a:rPr kumimoji="1" lang="en-US" altLang="ja-JP" sz="1050" dirty="0" smtClean="0"/>
                  <a:t>95%</a:t>
                </a:r>
                <a:endParaRPr kumimoji="1" lang="ja-JP" altLang="en-US" sz="1050" dirty="0"/>
              </a:p>
            </p:txBody>
          </p:sp>
          <p:sp>
            <p:nvSpPr>
              <p:cNvPr id="18" name="テキスト ボックス 17"/>
              <p:cNvSpPr txBox="1"/>
              <p:nvPr/>
            </p:nvSpPr>
            <p:spPr>
              <a:xfrm>
                <a:off x="1353870" y="5888276"/>
                <a:ext cx="418704" cy="253916"/>
              </a:xfrm>
              <a:prstGeom prst="rect">
                <a:avLst/>
              </a:prstGeom>
              <a:noFill/>
            </p:spPr>
            <p:txBody>
              <a:bodyPr wrap="none" rtlCol="0">
                <a:spAutoFit/>
              </a:bodyPr>
              <a:lstStyle/>
              <a:p>
                <a:r>
                  <a:rPr kumimoji="1" lang="en-US" altLang="ja-JP" sz="1050" dirty="0" smtClean="0"/>
                  <a:t>90%</a:t>
                </a:r>
                <a:endParaRPr kumimoji="1" lang="ja-JP" altLang="en-US" sz="1050" dirty="0"/>
              </a:p>
            </p:txBody>
          </p:sp>
          <p:sp>
            <p:nvSpPr>
              <p:cNvPr id="19" name="テキスト ボックス 18"/>
              <p:cNvSpPr txBox="1"/>
              <p:nvPr/>
            </p:nvSpPr>
            <p:spPr>
              <a:xfrm>
                <a:off x="3514461" y="5888276"/>
                <a:ext cx="418704" cy="253916"/>
              </a:xfrm>
              <a:prstGeom prst="rect">
                <a:avLst/>
              </a:prstGeom>
              <a:noFill/>
            </p:spPr>
            <p:txBody>
              <a:bodyPr wrap="none" rtlCol="0">
                <a:spAutoFit/>
              </a:bodyPr>
              <a:lstStyle/>
              <a:p>
                <a:r>
                  <a:rPr kumimoji="1" lang="en-US" altLang="ja-JP" sz="1050" dirty="0" smtClean="0"/>
                  <a:t>90%</a:t>
                </a:r>
                <a:endParaRPr kumimoji="1" lang="ja-JP" altLang="en-US" sz="1050" dirty="0"/>
              </a:p>
            </p:txBody>
          </p:sp>
          <p:sp>
            <p:nvSpPr>
              <p:cNvPr id="20" name="テキスト ボックス 19"/>
              <p:cNvSpPr txBox="1"/>
              <p:nvPr/>
            </p:nvSpPr>
            <p:spPr>
              <a:xfrm>
                <a:off x="1896171" y="5888276"/>
                <a:ext cx="418704" cy="253916"/>
              </a:xfrm>
              <a:prstGeom prst="rect">
                <a:avLst/>
              </a:prstGeom>
              <a:noFill/>
            </p:spPr>
            <p:txBody>
              <a:bodyPr wrap="none" rtlCol="0">
                <a:spAutoFit/>
              </a:bodyPr>
              <a:lstStyle/>
              <a:p>
                <a:r>
                  <a:rPr lang="en-US" altLang="ja-JP" sz="1050" dirty="0"/>
                  <a:t>8</a:t>
                </a:r>
                <a:r>
                  <a:rPr kumimoji="1" lang="en-US" altLang="ja-JP" sz="1050" dirty="0" smtClean="0"/>
                  <a:t>0%</a:t>
                </a:r>
                <a:endParaRPr kumimoji="1" lang="ja-JP" altLang="en-US" sz="1050" dirty="0"/>
              </a:p>
            </p:txBody>
          </p:sp>
          <p:sp>
            <p:nvSpPr>
              <p:cNvPr id="21" name="テキスト ボックス 20"/>
              <p:cNvSpPr txBox="1"/>
              <p:nvPr/>
            </p:nvSpPr>
            <p:spPr>
              <a:xfrm>
                <a:off x="2972305" y="5888276"/>
                <a:ext cx="418704" cy="253916"/>
              </a:xfrm>
              <a:prstGeom prst="rect">
                <a:avLst/>
              </a:prstGeom>
              <a:noFill/>
            </p:spPr>
            <p:txBody>
              <a:bodyPr wrap="none" rtlCol="0">
                <a:spAutoFit/>
              </a:bodyPr>
              <a:lstStyle/>
              <a:p>
                <a:r>
                  <a:rPr lang="en-US" altLang="ja-JP" sz="1050" dirty="0"/>
                  <a:t>8</a:t>
                </a:r>
                <a:r>
                  <a:rPr kumimoji="1" lang="en-US" altLang="ja-JP" sz="1050" dirty="0" smtClean="0"/>
                  <a:t>0%</a:t>
                </a:r>
                <a:endParaRPr kumimoji="1" lang="ja-JP" altLang="en-US" sz="1050" dirty="0"/>
              </a:p>
            </p:txBody>
          </p:sp>
        </p:gr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331" y="5177989"/>
              <a:ext cx="7662858" cy="24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下矢印 1"/>
          <p:cNvSpPr/>
          <p:nvPr/>
        </p:nvSpPr>
        <p:spPr>
          <a:xfrm rot="7546658">
            <a:off x="2415606" y="1643805"/>
            <a:ext cx="398224" cy="978408"/>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25" name="下矢印 24"/>
          <p:cNvSpPr/>
          <p:nvPr/>
        </p:nvSpPr>
        <p:spPr>
          <a:xfrm rot="7546658">
            <a:off x="1697680" y="2243751"/>
            <a:ext cx="398224" cy="978408"/>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26" name="下矢印 25"/>
          <p:cNvSpPr/>
          <p:nvPr/>
        </p:nvSpPr>
        <p:spPr>
          <a:xfrm rot="21345410">
            <a:off x="837219" y="2594157"/>
            <a:ext cx="390920" cy="627789"/>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28" name="下矢印 27"/>
          <p:cNvSpPr/>
          <p:nvPr/>
        </p:nvSpPr>
        <p:spPr>
          <a:xfrm rot="21345410">
            <a:off x="-8069" y="2806634"/>
            <a:ext cx="390920" cy="627789"/>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27" name="下矢印 26"/>
          <p:cNvSpPr/>
          <p:nvPr/>
        </p:nvSpPr>
        <p:spPr>
          <a:xfrm rot="17979121">
            <a:off x="1599640" y="3301305"/>
            <a:ext cx="390920" cy="627789"/>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
        <p:nvSpPr>
          <p:cNvPr id="29" name="下矢印 28"/>
          <p:cNvSpPr/>
          <p:nvPr/>
        </p:nvSpPr>
        <p:spPr>
          <a:xfrm rot="17979121">
            <a:off x="491360" y="3998850"/>
            <a:ext cx="390920" cy="627789"/>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7396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up)">
                                      <p:cBhvr>
                                        <p:cTn id="15" dur="500"/>
                                        <p:tgtEl>
                                          <p:spTgt spid="2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up)">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right)">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26" grpId="0" animBg="1"/>
      <p:bldP spid="28" grpId="0" animBg="1"/>
      <p:bldP spid="27"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3453" y="504000"/>
            <a:ext cx="4134286"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タイトル 1"/>
          <p:cNvSpPr txBox="1">
            <a:spLocks/>
          </p:cNvSpPr>
          <p:nvPr/>
        </p:nvSpPr>
        <p:spPr>
          <a:xfrm>
            <a:off x="2164" y="-2262"/>
            <a:ext cx="9141836" cy="440834"/>
          </a:xfrm>
          <a:prstGeom prst="rect">
            <a:avLst/>
          </a:prstGeom>
          <a:noFill/>
          <a:ln w="38100">
            <a:no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t>結果：</a:t>
            </a:r>
            <a:r>
              <a:rPr lang="en-US" altLang="ja-JP" sz="2400" dirty="0" smtClean="0"/>
              <a:t>2010</a:t>
            </a:r>
            <a:r>
              <a:rPr lang="ja-JP" altLang="en-US" sz="2400" dirty="0" smtClean="0"/>
              <a:t>年北大西洋</a:t>
            </a:r>
            <a:r>
              <a:rPr lang="en-US" altLang="ja-JP" sz="2400" dirty="0" smtClean="0"/>
              <a:t>SST</a:t>
            </a:r>
            <a:r>
              <a:rPr lang="ja-JP" altLang="en-US" sz="2400" dirty="0" smtClean="0"/>
              <a:t>ラン波活動度フラックス</a:t>
            </a:r>
            <a:r>
              <a:rPr lang="en-US" altLang="ja-JP" sz="2400" dirty="0"/>
              <a:t>[23</a:t>
            </a:r>
            <a:r>
              <a:rPr lang="ja-JP" altLang="en-US" sz="2400" dirty="0"/>
              <a:t>～</a:t>
            </a:r>
            <a:r>
              <a:rPr lang="en-US" altLang="ja-JP" sz="2400" dirty="0"/>
              <a:t>49</a:t>
            </a:r>
            <a:r>
              <a:rPr lang="ja-JP" altLang="en-US" sz="2400" dirty="0"/>
              <a:t>日後</a:t>
            </a:r>
            <a:r>
              <a:rPr lang="en-US" altLang="ja-JP" sz="2400" dirty="0" smtClean="0"/>
              <a:t>]</a:t>
            </a:r>
            <a:endParaRPr lang="ja-JP" altLang="en-US" sz="2400" dirty="0"/>
          </a:p>
        </p:txBody>
      </p:sp>
      <p:cxnSp>
        <p:nvCxnSpPr>
          <p:cNvPr id="6" name="直線コネクタ 5"/>
          <p:cNvCxnSpPr/>
          <p:nvPr/>
        </p:nvCxnSpPr>
        <p:spPr>
          <a:xfrm>
            <a:off x="77024" y="419904"/>
            <a:ext cx="8959472"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12"/>
          <p:cNvSpPr>
            <a:spLocks noGrp="1"/>
          </p:cNvSpPr>
          <p:nvPr>
            <p:ph type="sldNum" sz="quarter" idx="12"/>
          </p:nvPr>
        </p:nvSpPr>
        <p:spPr/>
        <p:txBody>
          <a:bodyPr/>
          <a:lstStyle/>
          <a:p>
            <a:fld id="{EFB08A97-F233-4718-8760-F0954C99C72E}" type="slidenum">
              <a:rPr kumimoji="1" lang="ja-JP" altLang="en-US" smtClean="0"/>
              <a:t>9</a:t>
            </a:fld>
            <a:endParaRPr kumimoji="1" lang="ja-JP" alt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7152" y="482838"/>
            <a:ext cx="5497143" cy="633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円/楕円 1"/>
          <p:cNvSpPr/>
          <p:nvPr/>
        </p:nvSpPr>
        <p:spPr>
          <a:xfrm>
            <a:off x="3203848" y="1382698"/>
            <a:ext cx="1224136" cy="1055472"/>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2081209" y="1720898"/>
            <a:ext cx="867886" cy="877379"/>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p:cNvGrpSpPr/>
          <p:nvPr/>
        </p:nvGrpSpPr>
        <p:grpSpPr>
          <a:xfrm>
            <a:off x="6012160" y="1267915"/>
            <a:ext cx="586804" cy="3576857"/>
            <a:chOff x="7441580" y="1925396"/>
            <a:chExt cx="586804" cy="3576857"/>
          </a:xfrm>
        </p:grpSpPr>
        <p:pic>
          <p:nvPicPr>
            <p:cNvPr id="1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1580" y="1925396"/>
              <a:ext cx="149143" cy="3576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テキスト ボックス 14"/>
            <p:cNvSpPr txBox="1"/>
            <p:nvPr/>
          </p:nvSpPr>
          <p:spPr>
            <a:xfrm>
              <a:off x="7507087" y="2065610"/>
              <a:ext cx="521297" cy="253916"/>
            </a:xfrm>
            <a:prstGeom prst="rect">
              <a:avLst/>
            </a:prstGeom>
            <a:noFill/>
          </p:spPr>
          <p:txBody>
            <a:bodyPr wrap="none" rtlCol="0">
              <a:spAutoFit/>
            </a:bodyPr>
            <a:lstStyle/>
            <a:p>
              <a:r>
                <a:rPr kumimoji="1" lang="en-US" altLang="ja-JP" sz="1050" dirty="0" smtClean="0"/>
                <a:t>99.9%</a:t>
              </a:r>
              <a:endParaRPr kumimoji="1" lang="ja-JP" altLang="en-US" sz="1050" dirty="0"/>
            </a:p>
          </p:txBody>
        </p:sp>
        <p:sp>
          <p:nvSpPr>
            <p:cNvPr id="16" name="テキスト ボックス 15"/>
            <p:cNvSpPr txBox="1"/>
            <p:nvPr/>
          </p:nvSpPr>
          <p:spPr>
            <a:xfrm>
              <a:off x="7507086" y="5075660"/>
              <a:ext cx="521297" cy="253916"/>
            </a:xfrm>
            <a:prstGeom prst="rect">
              <a:avLst/>
            </a:prstGeom>
            <a:noFill/>
          </p:spPr>
          <p:txBody>
            <a:bodyPr wrap="none" rtlCol="0">
              <a:spAutoFit/>
            </a:bodyPr>
            <a:lstStyle/>
            <a:p>
              <a:r>
                <a:rPr kumimoji="1" lang="en-US" altLang="ja-JP" sz="1050" dirty="0" smtClean="0"/>
                <a:t>99.9%</a:t>
              </a:r>
              <a:endParaRPr kumimoji="1" lang="ja-JP" altLang="en-US" sz="1050" dirty="0"/>
            </a:p>
          </p:txBody>
        </p:sp>
        <p:sp>
          <p:nvSpPr>
            <p:cNvPr id="17" name="テキスト ボックス 16"/>
            <p:cNvSpPr txBox="1"/>
            <p:nvPr/>
          </p:nvSpPr>
          <p:spPr>
            <a:xfrm>
              <a:off x="7507087" y="4826915"/>
              <a:ext cx="418704" cy="253916"/>
            </a:xfrm>
            <a:prstGeom prst="rect">
              <a:avLst/>
            </a:prstGeom>
            <a:noFill/>
          </p:spPr>
          <p:txBody>
            <a:bodyPr wrap="none" rtlCol="0">
              <a:spAutoFit/>
            </a:bodyPr>
            <a:lstStyle/>
            <a:p>
              <a:r>
                <a:rPr kumimoji="1" lang="en-US" altLang="ja-JP" sz="1050" dirty="0" smtClean="0"/>
                <a:t>99%</a:t>
              </a:r>
              <a:endParaRPr kumimoji="1" lang="ja-JP" altLang="en-US" sz="1050" dirty="0"/>
            </a:p>
          </p:txBody>
        </p:sp>
        <p:sp>
          <p:nvSpPr>
            <p:cNvPr id="18" name="テキスト ボックス 17"/>
            <p:cNvSpPr txBox="1"/>
            <p:nvPr/>
          </p:nvSpPr>
          <p:spPr>
            <a:xfrm>
              <a:off x="7507087" y="2317145"/>
              <a:ext cx="418704" cy="253916"/>
            </a:xfrm>
            <a:prstGeom prst="rect">
              <a:avLst/>
            </a:prstGeom>
            <a:noFill/>
          </p:spPr>
          <p:txBody>
            <a:bodyPr wrap="none" rtlCol="0">
              <a:spAutoFit/>
            </a:bodyPr>
            <a:lstStyle/>
            <a:p>
              <a:r>
                <a:rPr kumimoji="1" lang="en-US" altLang="ja-JP" sz="1050" dirty="0" smtClean="0"/>
                <a:t>99%</a:t>
              </a:r>
              <a:endParaRPr kumimoji="1" lang="ja-JP" altLang="en-US" sz="1050" dirty="0"/>
            </a:p>
          </p:txBody>
        </p:sp>
        <p:sp>
          <p:nvSpPr>
            <p:cNvPr id="19" name="テキスト ボックス 18"/>
            <p:cNvSpPr txBox="1"/>
            <p:nvPr/>
          </p:nvSpPr>
          <p:spPr>
            <a:xfrm>
              <a:off x="7507087" y="2567915"/>
              <a:ext cx="418704" cy="253916"/>
            </a:xfrm>
            <a:prstGeom prst="rect">
              <a:avLst/>
            </a:prstGeom>
            <a:noFill/>
          </p:spPr>
          <p:txBody>
            <a:bodyPr wrap="none" rtlCol="0">
              <a:spAutoFit/>
            </a:bodyPr>
            <a:lstStyle/>
            <a:p>
              <a:r>
                <a:rPr kumimoji="1" lang="en-US" altLang="ja-JP" sz="1050" dirty="0" smtClean="0"/>
                <a:t>98%</a:t>
              </a:r>
              <a:endParaRPr kumimoji="1" lang="ja-JP" altLang="en-US" sz="1050" dirty="0"/>
            </a:p>
          </p:txBody>
        </p:sp>
        <p:sp>
          <p:nvSpPr>
            <p:cNvPr id="20" name="テキスト ボックス 19"/>
            <p:cNvSpPr txBox="1"/>
            <p:nvPr/>
          </p:nvSpPr>
          <p:spPr>
            <a:xfrm>
              <a:off x="7507087" y="4575380"/>
              <a:ext cx="418704" cy="253916"/>
            </a:xfrm>
            <a:prstGeom prst="rect">
              <a:avLst/>
            </a:prstGeom>
            <a:noFill/>
          </p:spPr>
          <p:txBody>
            <a:bodyPr wrap="none" rtlCol="0">
              <a:spAutoFit/>
            </a:bodyPr>
            <a:lstStyle/>
            <a:p>
              <a:r>
                <a:rPr kumimoji="1" lang="en-US" altLang="ja-JP" sz="1050" dirty="0" smtClean="0"/>
                <a:t>98%</a:t>
              </a:r>
              <a:endParaRPr kumimoji="1" lang="ja-JP" altLang="en-US" sz="1050" dirty="0"/>
            </a:p>
          </p:txBody>
        </p:sp>
        <p:sp>
          <p:nvSpPr>
            <p:cNvPr id="21" name="テキスト ボックス 20"/>
            <p:cNvSpPr txBox="1"/>
            <p:nvPr/>
          </p:nvSpPr>
          <p:spPr>
            <a:xfrm>
              <a:off x="7507087" y="2817069"/>
              <a:ext cx="418704" cy="253916"/>
            </a:xfrm>
            <a:prstGeom prst="rect">
              <a:avLst/>
            </a:prstGeom>
            <a:noFill/>
          </p:spPr>
          <p:txBody>
            <a:bodyPr wrap="none" rtlCol="0">
              <a:spAutoFit/>
            </a:bodyPr>
            <a:lstStyle/>
            <a:p>
              <a:r>
                <a:rPr kumimoji="1" lang="en-US" altLang="ja-JP" sz="1050" dirty="0" smtClean="0"/>
                <a:t>95%</a:t>
              </a:r>
              <a:endParaRPr kumimoji="1" lang="ja-JP" altLang="en-US" sz="1050" dirty="0"/>
            </a:p>
          </p:txBody>
        </p:sp>
        <p:sp>
          <p:nvSpPr>
            <p:cNvPr id="22" name="テキスト ボックス 21"/>
            <p:cNvSpPr txBox="1"/>
            <p:nvPr/>
          </p:nvSpPr>
          <p:spPr>
            <a:xfrm>
              <a:off x="7507087" y="4323845"/>
              <a:ext cx="418704" cy="253916"/>
            </a:xfrm>
            <a:prstGeom prst="rect">
              <a:avLst/>
            </a:prstGeom>
            <a:noFill/>
          </p:spPr>
          <p:txBody>
            <a:bodyPr wrap="none" rtlCol="0">
              <a:spAutoFit/>
            </a:bodyPr>
            <a:lstStyle/>
            <a:p>
              <a:r>
                <a:rPr kumimoji="1" lang="en-US" altLang="ja-JP" sz="1050" dirty="0" smtClean="0"/>
                <a:t>95%</a:t>
              </a:r>
              <a:endParaRPr kumimoji="1" lang="ja-JP" altLang="en-US" sz="1050" dirty="0"/>
            </a:p>
          </p:txBody>
        </p:sp>
        <p:sp>
          <p:nvSpPr>
            <p:cNvPr id="23" name="テキスト ボックス 22"/>
            <p:cNvSpPr txBox="1"/>
            <p:nvPr/>
          </p:nvSpPr>
          <p:spPr>
            <a:xfrm>
              <a:off x="7507087" y="3067565"/>
              <a:ext cx="418704" cy="253916"/>
            </a:xfrm>
            <a:prstGeom prst="rect">
              <a:avLst/>
            </a:prstGeom>
            <a:noFill/>
          </p:spPr>
          <p:txBody>
            <a:bodyPr wrap="none" rtlCol="0">
              <a:spAutoFit/>
            </a:bodyPr>
            <a:lstStyle/>
            <a:p>
              <a:r>
                <a:rPr kumimoji="1" lang="en-US" altLang="ja-JP" sz="1050" dirty="0" smtClean="0"/>
                <a:t>90%</a:t>
              </a:r>
              <a:endParaRPr kumimoji="1" lang="ja-JP" altLang="en-US" sz="1050" dirty="0"/>
            </a:p>
          </p:txBody>
        </p:sp>
        <p:sp>
          <p:nvSpPr>
            <p:cNvPr id="24" name="テキスト ボックス 23"/>
            <p:cNvSpPr txBox="1"/>
            <p:nvPr/>
          </p:nvSpPr>
          <p:spPr>
            <a:xfrm>
              <a:off x="7507087" y="4072310"/>
              <a:ext cx="418704" cy="253916"/>
            </a:xfrm>
            <a:prstGeom prst="rect">
              <a:avLst/>
            </a:prstGeom>
            <a:noFill/>
          </p:spPr>
          <p:txBody>
            <a:bodyPr wrap="none" rtlCol="0">
              <a:spAutoFit/>
            </a:bodyPr>
            <a:lstStyle/>
            <a:p>
              <a:r>
                <a:rPr kumimoji="1" lang="en-US" altLang="ja-JP" sz="1050" dirty="0" smtClean="0"/>
                <a:t>90%</a:t>
              </a:r>
              <a:endParaRPr kumimoji="1" lang="ja-JP" altLang="en-US" sz="1050" dirty="0"/>
            </a:p>
          </p:txBody>
        </p:sp>
        <p:sp>
          <p:nvSpPr>
            <p:cNvPr id="25" name="テキスト ボックス 24"/>
            <p:cNvSpPr txBox="1"/>
            <p:nvPr/>
          </p:nvSpPr>
          <p:spPr>
            <a:xfrm>
              <a:off x="7507087" y="3321481"/>
              <a:ext cx="418704" cy="253916"/>
            </a:xfrm>
            <a:prstGeom prst="rect">
              <a:avLst/>
            </a:prstGeom>
            <a:noFill/>
          </p:spPr>
          <p:txBody>
            <a:bodyPr wrap="none" rtlCol="0">
              <a:spAutoFit/>
            </a:bodyPr>
            <a:lstStyle/>
            <a:p>
              <a:r>
                <a:rPr lang="en-US" altLang="ja-JP" sz="1050" dirty="0"/>
                <a:t>8</a:t>
              </a:r>
              <a:r>
                <a:rPr kumimoji="1" lang="en-US" altLang="ja-JP" sz="1050" dirty="0" smtClean="0"/>
                <a:t>0%</a:t>
              </a:r>
              <a:endParaRPr kumimoji="1" lang="ja-JP" altLang="en-US" sz="1050" dirty="0"/>
            </a:p>
          </p:txBody>
        </p:sp>
        <p:sp>
          <p:nvSpPr>
            <p:cNvPr id="26" name="テキスト ボックス 25"/>
            <p:cNvSpPr txBox="1"/>
            <p:nvPr/>
          </p:nvSpPr>
          <p:spPr>
            <a:xfrm>
              <a:off x="7507087" y="3823156"/>
              <a:ext cx="418704" cy="253916"/>
            </a:xfrm>
            <a:prstGeom prst="rect">
              <a:avLst/>
            </a:prstGeom>
            <a:noFill/>
          </p:spPr>
          <p:txBody>
            <a:bodyPr wrap="none" rtlCol="0">
              <a:spAutoFit/>
            </a:bodyPr>
            <a:lstStyle/>
            <a:p>
              <a:r>
                <a:rPr lang="en-US" altLang="ja-JP" sz="1050" dirty="0"/>
                <a:t>8</a:t>
              </a:r>
              <a:r>
                <a:rPr kumimoji="1" lang="en-US" altLang="ja-JP" sz="1050" dirty="0" smtClean="0"/>
                <a:t>0%</a:t>
              </a:r>
              <a:endParaRPr kumimoji="1" lang="ja-JP" altLang="en-US" sz="1050" dirty="0"/>
            </a:p>
          </p:txBody>
        </p:sp>
      </p:grpSp>
      <p:sp>
        <p:nvSpPr>
          <p:cNvPr id="5" name="正方形/長方形 4"/>
          <p:cNvSpPr/>
          <p:nvPr/>
        </p:nvSpPr>
        <p:spPr>
          <a:xfrm>
            <a:off x="77024" y="620688"/>
            <a:ext cx="1656184" cy="914400"/>
          </a:xfrm>
          <a:prstGeom prst="rect">
            <a:avLst/>
          </a:prstGeom>
          <a:solidFill>
            <a:schemeClr val="accent5">
              <a:lumMod val="20000"/>
              <a:lumOff val="80000"/>
            </a:schemeClr>
          </a:solidFill>
          <a:ln w="38100">
            <a:solidFill>
              <a:schemeClr val="accent5"/>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dirty="0" smtClean="0"/>
              <a:t>SST</a:t>
            </a:r>
            <a:r>
              <a:rPr kumimoji="1" lang="ja-JP" altLang="en-US" dirty="0" smtClean="0"/>
              <a:t>が高かった</a:t>
            </a:r>
            <a:endParaRPr kumimoji="1" lang="en-US" altLang="ja-JP" dirty="0" smtClean="0"/>
          </a:p>
          <a:p>
            <a:pPr algn="ctr"/>
            <a:r>
              <a:rPr kumimoji="1" lang="ja-JP" altLang="en-US" dirty="0" smtClean="0"/>
              <a:t>エリア</a:t>
            </a:r>
            <a:endParaRPr kumimoji="1" lang="ja-JP" altLang="en-US" dirty="0"/>
          </a:p>
        </p:txBody>
      </p:sp>
      <p:cxnSp>
        <p:nvCxnSpPr>
          <p:cNvPr id="27" name="直線矢印コネクタ 26"/>
          <p:cNvCxnSpPr>
            <a:stCxn id="5" idx="3"/>
            <a:endCxn id="11" idx="1"/>
          </p:cNvCxnSpPr>
          <p:nvPr/>
        </p:nvCxnSpPr>
        <p:spPr>
          <a:xfrm>
            <a:off x="1733208" y="1077888"/>
            <a:ext cx="475100" cy="771499"/>
          </a:xfrm>
          <a:prstGeom prst="straightConnector1">
            <a:avLst/>
          </a:prstGeom>
          <a:ln w="38100">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stCxn id="5" idx="3"/>
            <a:endCxn id="2" idx="1"/>
          </p:cNvCxnSpPr>
          <p:nvPr/>
        </p:nvCxnSpPr>
        <p:spPr>
          <a:xfrm>
            <a:off x="1733208" y="1077888"/>
            <a:ext cx="1649911" cy="459380"/>
          </a:xfrm>
          <a:prstGeom prst="straightConnector1">
            <a:avLst/>
          </a:prstGeom>
          <a:ln w="38100">
            <a:solidFill>
              <a:schemeClr val="accent5"/>
            </a:solidFill>
            <a:tailEnd type="arrow"/>
          </a:ln>
        </p:spPr>
        <p:style>
          <a:lnRef idx="1">
            <a:schemeClr val="accent1"/>
          </a:lnRef>
          <a:fillRef idx="0">
            <a:schemeClr val="accent1"/>
          </a:fillRef>
          <a:effectRef idx="0">
            <a:schemeClr val="accent1"/>
          </a:effectRef>
          <a:fontRef idx="minor">
            <a:schemeClr val="tx1"/>
          </a:fontRef>
        </p:style>
      </p:cxnSp>
      <p:pic>
        <p:nvPicPr>
          <p:cNvPr id="28" name="図 27"/>
          <p:cNvPicPr>
            <a:picLocks noChangeAspect="1"/>
          </p:cNvPicPr>
          <p:nvPr/>
        </p:nvPicPr>
        <p:blipFill rotWithShape="1">
          <a:blip r:embed="rId5"/>
          <a:srcRect t="4731" r="50000" b="53576"/>
          <a:stretch/>
        </p:blipFill>
        <p:spPr>
          <a:xfrm>
            <a:off x="6752443" y="2573283"/>
            <a:ext cx="2254322" cy="2469735"/>
          </a:xfrm>
          <a:prstGeom prst="rect">
            <a:avLst/>
          </a:prstGeom>
        </p:spPr>
      </p:pic>
      <p:sp>
        <p:nvSpPr>
          <p:cNvPr id="29" name="テキスト ボックス 28"/>
          <p:cNvSpPr txBox="1"/>
          <p:nvPr/>
        </p:nvSpPr>
        <p:spPr>
          <a:xfrm>
            <a:off x="7059028" y="2284436"/>
            <a:ext cx="1806905" cy="369332"/>
          </a:xfrm>
          <a:prstGeom prst="rect">
            <a:avLst/>
          </a:prstGeom>
          <a:noFill/>
        </p:spPr>
        <p:txBody>
          <a:bodyPr wrap="none" rtlCol="0">
            <a:spAutoFit/>
          </a:bodyPr>
          <a:lstStyle/>
          <a:p>
            <a:r>
              <a:rPr kumimoji="1" lang="en-US" altLang="ja-JP" dirty="0" smtClean="0"/>
              <a:t>2010</a:t>
            </a:r>
            <a:r>
              <a:rPr kumimoji="1" lang="ja-JP" altLang="en-US" dirty="0" smtClean="0"/>
              <a:t>年の観測値</a:t>
            </a:r>
            <a:endParaRPr kumimoji="1" lang="ja-JP" altLang="en-US" dirty="0"/>
          </a:p>
        </p:txBody>
      </p:sp>
      <p:pic>
        <p:nvPicPr>
          <p:cNvPr id="3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618" y="4974097"/>
            <a:ext cx="2176169" cy="1858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3382" y="4961849"/>
            <a:ext cx="2160240" cy="186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正方形/長方形 43"/>
          <p:cNvSpPr/>
          <p:nvPr/>
        </p:nvSpPr>
        <p:spPr>
          <a:xfrm>
            <a:off x="257556" y="5001263"/>
            <a:ext cx="928269" cy="18685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2010</a:t>
            </a:r>
            <a:r>
              <a:rPr kumimoji="1" lang="ja-JP" altLang="en-US" sz="1200" dirty="0" smtClean="0"/>
              <a:t>年</a:t>
            </a:r>
            <a:r>
              <a:rPr kumimoji="1" lang="en-US" altLang="ja-JP" sz="1200" dirty="0" smtClean="0"/>
              <a:t>7</a:t>
            </a:r>
            <a:r>
              <a:rPr kumimoji="1" lang="ja-JP" altLang="en-US" sz="1200" dirty="0" smtClean="0"/>
              <a:t>月</a:t>
            </a:r>
            <a:endParaRPr kumimoji="1" lang="ja-JP" altLang="en-US" sz="1200" dirty="0"/>
          </a:p>
        </p:txBody>
      </p:sp>
      <p:sp>
        <p:nvSpPr>
          <p:cNvPr id="45" name="正方形/長方形 44"/>
          <p:cNvSpPr/>
          <p:nvPr/>
        </p:nvSpPr>
        <p:spPr>
          <a:xfrm>
            <a:off x="2844658" y="4998457"/>
            <a:ext cx="928269" cy="18685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t>2010</a:t>
            </a:r>
            <a:r>
              <a:rPr kumimoji="1" lang="ja-JP" altLang="en-US" sz="1200" dirty="0" smtClean="0"/>
              <a:t>年</a:t>
            </a:r>
            <a:r>
              <a:rPr kumimoji="1" lang="en-US" altLang="ja-JP" sz="1200" dirty="0" smtClean="0"/>
              <a:t>8</a:t>
            </a:r>
            <a:r>
              <a:rPr kumimoji="1" lang="ja-JP" altLang="en-US" sz="1200" dirty="0" smtClean="0"/>
              <a:t>月</a:t>
            </a:r>
            <a:endParaRPr kumimoji="1" lang="ja-JP" altLang="en-US" sz="1200" dirty="0"/>
          </a:p>
        </p:txBody>
      </p:sp>
      <p:sp>
        <p:nvSpPr>
          <p:cNvPr id="46" name="円/楕円 45"/>
          <p:cNvSpPr/>
          <p:nvPr/>
        </p:nvSpPr>
        <p:spPr>
          <a:xfrm>
            <a:off x="3526637" y="5544034"/>
            <a:ext cx="578558" cy="314262"/>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p:nvPr/>
        </p:nvSpPr>
        <p:spPr>
          <a:xfrm>
            <a:off x="282260" y="5194509"/>
            <a:ext cx="1049380" cy="414641"/>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p:nvPr/>
        </p:nvSpPr>
        <p:spPr>
          <a:xfrm>
            <a:off x="3032985" y="5208045"/>
            <a:ext cx="761347" cy="414641"/>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39167" y="4861378"/>
            <a:ext cx="708572" cy="34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343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par>
                          <p:cTn id="26" fill="hold">
                            <p:stCondLst>
                              <p:cond delay="1000"/>
                            </p:stCondLst>
                            <p:childTnLst>
                              <p:par>
                                <p:cTn id="27" presetID="18" presetClass="entr" presetSubtype="6"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strips(downRight)">
                                      <p:cBhvr>
                                        <p:cTn id="29" dur="500"/>
                                        <p:tgtEl>
                                          <p:spTgt spid="2"/>
                                        </p:tgtEl>
                                      </p:cBhvr>
                                    </p:animEffect>
                                  </p:childTnLst>
                                </p:cTn>
                              </p:par>
                            </p:childTnLst>
                          </p:cTn>
                        </p:par>
                        <p:par>
                          <p:cTn id="30" fill="hold">
                            <p:stCondLst>
                              <p:cond delay="1500"/>
                            </p:stCondLst>
                            <p:childTnLst>
                              <p:par>
                                <p:cTn id="31" presetID="18" presetClass="entr" presetSubtype="6" fill="hold" grpId="0" nodeType="after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strips(downRight)">
                                      <p:cBhvr>
                                        <p:cTn id="33" dur="500"/>
                                        <p:tgtEl>
                                          <p:spTgt spid="47"/>
                                        </p:tgtEl>
                                      </p:cBhvr>
                                    </p:animEffect>
                                  </p:childTnLst>
                                </p:cTn>
                              </p:par>
                              <p:par>
                                <p:cTn id="34" presetID="18" presetClass="entr" presetSubtype="6" fill="hold" grpId="0"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strips(downRight)">
                                      <p:cBhvr>
                                        <p:cTn id="36" dur="500"/>
                                        <p:tgtEl>
                                          <p:spTgt spid="4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par>
                          <p:cTn id="42" fill="hold">
                            <p:stCondLst>
                              <p:cond delay="500"/>
                            </p:stCondLst>
                            <p:childTnLst>
                              <p:par>
                                <p:cTn id="43" presetID="18" presetClass="entr" presetSubtype="6"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strips(downRight)">
                                      <p:cBhvr>
                                        <p:cTn id="45" dur="500"/>
                                        <p:tgtEl>
                                          <p:spTgt spid="11"/>
                                        </p:tgtEl>
                                      </p:cBhvr>
                                    </p:animEffect>
                                  </p:childTnLst>
                                </p:cTn>
                              </p:par>
                            </p:childTnLst>
                          </p:cTn>
                        </p:par>
                        <p:par>
                          <p:cTn id="46" fill="hold">
                            <p:stCondLst>
                              <p:cond delay="1000"/>
                            </p:stCondLst>
                            <p:childTnLst>
                              <p:par>
                                <p:cTn id="47" presetID="18" presetClass="entr" presetSubtype="6" fill="hold" grpId="0" nodeType="after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strips(downRight)">
                                      <p:cBhvr>
                                        <p:cTn id="4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5" grpId="0" animBg="1"/>
      <p:bldP spid="44" grpId="0" animBg="1"/>
      <p:bldP spid="45" grpId="0" animBg="1"/>
      <p:bldP spid="46" grpId="0" animBg="1"/>
      <p:bldP spid="47" grpId="0" animBg="1"/>
      <p:bldP spid="48"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w="38100">
          <a:noFill/>
        </a:ln>
      </a:spPr>
      <a:bodyPr vert="horz" lIns="91440" tIns="45720" rIns="91440" bIns="45720" rtlCol="0" anchor="ctr">
        <a:normAutofit fontScale="97500" lnSpcReduction="10000"/>
      </a:bodyPr>
      <a:lstStyle>
        <a:defPPr algn="l">
          <a:defRPr sz="2400" dirty="0" smtClean="0"/>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2174</TotalTime>
  <Words>1346</Words>
  <Application>Microsoft Office PowerPoint</Application>
  <PresentationFormat>画面に合わせる (4:3)</PresentationFormat>
  <Paragraphs>350</Paragraphs>
  <Slides>25</Slides>
  <Notes>0</Notes>
  <HiddenSlides>9</HiddenSlides>
  <MMClips>0</MMClips>
  <ScaleCrop>false</ScaleCrop>
  <HeadingPairs>
    <vt:vector size="4" baseType="variant">
      <vt:variant>
        <vt:lpstr>テーマ</vt:lpstr>
      </vt:variant>
      <vt:variant>
        <vt:i4>1</vt:i4>
      </vt:variant>
      <vt:variant>
        <vt:lpstr>スライド タイトル</vt:lpstr>
      </vt:variant>
      <vt:variant>
        <vt:i4>25</vt:i4>
      </vt:variant>
    </vt:vector>
  </HeadingPairs>
  <TitlesOfParts>
    <vt:vector size="26" baseType="lpstr">
      <vt:lpstr>Office ​​テーマ</vt:lpstr>
      <vt:lpstr>Hemispheric hot summer in 2010 and its relation to the Arctic Oscillation and the Atlantic Ocean 北大西洋の海面水温パターンがもたらす北極振動の極性反転と2010年猛暑</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北極振動と気温の相関・回帰図[1～6月]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三重大学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otomi</dc:creator>
  <cp:lastModifiedBy>otomi</cp:lastModifiedBy>
  <cp:revision>92</cp:revision>
  <dcterms:created xsi:type="dcterms:W3CDTF">2013-02-10T02:54:35Z</dcterms:created>
  <dcterms:modified xsi:type="dcterms:W3CDTF">2013-02-13T17:19:48Z</dcterms:modified>
</cp:coreProperties>
</file>