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73" r:id="rId4"/>
    <p:sldId id="266" r:id="rId5"/>
    <p:sldId id="259" r:id="rId6"/>
    <p:sldId id="265" r:id="rId7"/>
    <p:sldId id="258" r:id="rId8"/>
    <p:sldId id="261" r:id="rId9"/>
    <p:sldId id="294" r:id="rId10"/>
    <p:sldId id="28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 autoAdjust="0"/>
    <p:restoredTop sz="97685" autoAdjust="0"/>
  </p:normalViewPr>
  <p:slideViewPr>
    <p:cSldViewPr showGuides="1">
      <p:cViewPr varScale="1">
        <p:scale>
          <a:sx n="80" d="100"/>
          <a:sy n="80" d="100"/>
        </p:scale>
        <p:origin x="102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0673358017916E-2"/>
          <c:y val="3.1343897127579692E-2"/>
          <c:w val="0.91601736058250438"/>
          <c:h val="0.80481385717020926"/>
        </c:manualLayout>
      </c:layout>
      <c:lineChart>
        <c:grouping val="standard"/>
        <c:varyColors val="0"/>
        <c:ser>
          <c:idx val="0"/>
          <c:order val="0"/>
          <c:tx>
            <c:strRef>
              <c:f>Sheet2!$E$11</c:f>
              <c:strCache>
                <c:ptCount val="1"/>
                <c:pt idx="0">
                  <c:v>1000hPa</c:v>
                </c:pt>
              </c:strCache>
            </c:strRef>
          </c:tx>
          <c:marker>
            <c:symbol val="none"/>
          </c:marker>
          <c:cat>
            <c:numRef>
              <c:f>Sheet2!$A$12:$A$46</c:f>
              <c:numCache>
                <c:formatCode>General</c:formatCode>
                <c:ptCount val="3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</c:numCache>
            </c:numRef>
          </c:cat>
          <c:val>
            <c:numRef>
              <c:f>Sheet2!$E$12:$E$46</c:f>
              <c:numCache>
                <c:formatCode>General</c:formatCode>
                <c:ptCount val="35"/>
                <c:pt idx="0">
                  <c:v>0.71165810984356981</c:v>
                </c:pt>
                <c:pt idx="1">
                  <c:v>0.72093811082310544</c:v>
                </c:pt>
                <c:pt idx="2">
                  <c:v>0.72010431028224997</c:v>
                </c:pt>
                <c:pt idx="3">
                  <c:v>0.73297649017372468</c:v>
                </c:pt>
                <c:pt idx="4">
                  <c:v>0.72627889859801986</c:v>
                </c:pt>
                <c:pt idx="5">
                  <c:v>0.72105535214827854</c:v>
                </c:pt>
                <c:pt idx="6">
                  <c:v>0.7227313868902967</c:v>
                </c:pt>
                <c:pt idx="7">
                  <c:v>0.75034554700437639</c:v>
                </c:pt>
                <c:pt idx="8">
                  <c:v>0.76430577929454291</c:v>
                </c:pt>
                <c:pt idx="9">
                  <c:v>0.73476297564962234</c:v>
                </c:pt>
                <c:pt idx="10">
                  <c:v>0.79047851118420087</c:v>
                </c:pt>
                <c:pt idx="11">
                  <c:v>0.76939577848177609</c:v>
                </c:pt>
                <c:pt idx="12">
                  <c:v>0.76935903469254108</c:v>
                </c:pt>
                <c:pt idx="13">
                  <c:v>0.81531911034924254</c:v>
                </c:pt>
                <c:pt idx="14">
                  <c:v>0.83443402954329704</c:v>
                </c:pt>
                <c:pt idx="15">
                  <c:v>0.82561204672696009</c:v>
                </c:pt>
                <c:pt idx="16">
                  <c:v>0.83871820191421997</c:v>
                </c:pt>
                <c:pt idx="17">
                  <c:v>0.88873625021655311</c:v>
                </c:pt>
                <c:pt idx="18">
                  <c:v>0.91369180362863089</c:v>
                </c:pt>
                <c:pt idx="19">
                  <c:v>0.85793841915708602</c:v>
                </c:pt>
                <c:pt idx="20">
                  <c:v>0.86867602231558794</c:v>
                </c:pt>
                <c:pt idx="21">
                  <c:v>0.84528160853790402</c:v>
                </c:pt>
                <c:pt idx="22">
                  <c:v>0.91650359959607497</c:v>
                </c:pt>
                <c:pt idx="23">
                  <c:v>0.93020591190808544</c:v>
                </c:pt>
                <c:pt idx="24">
                  <c:v>0.92028235339884912</c:v>
                </c:pt>
                <c:pt idx="25">
                  <c:v>0.90553198806331281</c:v>
                </c:pt>
                <c:pt idx="26">
                  <c:v>0.91959861844590596</c:v>
                </c:pt>
                <c:pt idx="27">
                  <c:v>0.95141302956942264</c:v>
                </c:pt>
                <c:pt idx="28">
                  <c:v>0.99637496925860158</c:v>
                </c:pt>
                <c:pt idx="29">
                  <c:v>0.99954241458216919</c:v>
                </c:pt>
                <c:pt idx="30">
                  <c:v>0.99507523388356689</c:v>
                </c:pt>
                <c:pt idx="31">
                  <c:v>1.1147978452740499</c:v>
                </c:pt>
                <c:pt idx="32">
                  <c:v>1.2180868144464683</c:v>
                </c:pt>
                <c:pt idx="33">
                  <c:v>1.2568755523897388</c:v>
                </c:pt>
                <c:pt idx="34">
                  <c:v>1.2429033270017862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500hPa</c:v>
                </c:pt>
              </c:strCache>
            </c:strRef>
          </c:tx>
          <c:marker>
            <c:symbol val="none"/>
          </c:marker>
          <c:cat>
            <c:numRef>
              <c:f>Sheet2!$A$12:$A$46</c:f>
              <c:numCache>
                <c:formatCode>General</c:formatCode>
                <c:ptCount val="3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</c:numCache>
            </c:numRef>
          </c:cat>
          <c:val>
            <c:numRef>
              <c:f>Sheet2!$F$12:$F$46</c:f>
              <c:numCache>
                <c:formatCode>General</c:formatCode>
                <c:ptCount val="35"/>
                <c:pt idx="0">
                  <c:v>0.78841470147162951</c:v>
                </c:pt>
                <c:pt idx="1">
                  <c:v>0.78130230836223313</c:v>
                </c:pt>
                <c:pt idx="2">
                  <c:v>0.77006682573642471</c:v>
                </c:pt>
                <c:pt idx="3">
                  <c:v>0.78608337939755435</c:v>
                </c:pt>
                <c:pt idx="4">
                  <c:v>0.78114135924892081</c:v>
                </c:pt>
                <c:pt idx="5">
                  <c:v>0.77151610908390211</c:v>
                </c:pt>
                <c:pt idx="6">
                  <c:v>0.76200402924759469</c:v>
                </c:pt>
                <c:pt idx="7">
                  <c:v>0.80565287956928233</c:v>
                </c:pt>
                <c:pt idx="8">
                  <c:v>0.80917354327069524</c:v>
                </c:pt>
                <c:pt idx="9">
                  <c:v>0.81945868422233004</c:v>
                </c:pt>
                <c:pt idx="10">
                  <c:v>0.83922253730472551</c:v>
                </c:pt>
                <c:pt idx="11">
                  <c:v>0.8649219958799268</c:v>
                </c:pt>
                <c:pt idx="12">
                  <c:v>0.88688843321497979</c:v>
                </c:pt>
                <c:pt idx="13">
                  <c:v>0.92586678148217105</c:v>
                </c:pt>
                <c:pt idx="14">
                  <c:v>0.91846670760051052</c:v>
                </c:pt>
                <c:pt idx="15">
                  <c:v>0.9150248128675339</c:v>
                </c:pt>
                <c:pt idx="16">
                  <c:v>0.93444581415501937</c:v>
                </c:pt>
                <c:pt idx="17">
                  <c:v>0.95114079732000278</c:v>
                </c:pt>
                <c:pt idx="18">
                  <c:v>0.97989409627229462</c:v>
                </c:pt>
                <c:pt idx="19">
                  <c:v>0.9603159651044374</c:v>
                </c:pt>
                <c:pt idx="20">
                  <c:v>0.95586575068538437</c:v>
                </c:pt>
                <c:pt idx="21">
                  <c:v>0.90566195833017082</c:v>
                </c:pt>
                <c:pt idx="22">
                  <c:v>0.9592120348969545</c:v>
                </c:pt>
                <c:pt idx="23">
                  <c:v>0.97381346139616076</c:v>
                </c:pt>
                <c:pt idx="24">
                  <c:v>0.96675044675648059</c:v>
                </c:pt>
                <c:pt idx="25">
                  <c:v>0.94399350712629293</c:v>
                </c:pt>
                <c:pt idx="26">
                  <c:v>0.97901989260350497</c:v>
                </c:pt>
                <c:pt idx="27">
                  <c:v>0.95565121864657299</c:v>
                </c:pt>
                <c:pt idx="28">
                  <c:v>0.9426811764607983</c:v>
                </c:pt>
                <c:pt idx="29">
                  <c:v>0.94787222748490108</c:v>
                </c:pt>
                <c:pt idx="30">
                  <c:v>0.93721329100395645</c:v>
                </c:pt>
                <c:pt idx="31">
                  <c:v>1.0738636328886533</c:v>
                </c:pt>
                <c:pt idx="32">
                  <c:v>1.1812363829015129</c:v>
                </c:pt>
                <c:pt idx="33">
                  <c:v>1.2221181975933788</c:v>
                </c:pt>
                <c:pt idx="34">
                  <c:v>1.1834818647799545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615088"/>
        <c:axId val="168615648"/>
      </c:lineChart>
      <c:catAx>
        <c:axId val="16861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615648"/>
        <c:crosses val="autoZero"/>
        <c:auto val="1"/>
        <c:lblAlgn val="ctr"/>
        <c:lblOffset val="100"/>
        <c:noMultiLvlLbl val="0"/>
      </c:catAx>
      <c:valAx>
        <c:axId val="168615648"/>
        <c:scaling>
          <c:orientation val="minMax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61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index</a:t>
            </a:r>
            <a:endParaRPr lang="ja-JP" altLang="en-US" dirty="0"/>
          </a:p>
        </c:rich>
      </c:tx>
      <c:layout>
        <c:manualLayout>
          <c:xMode val="edge"/>
          <c:yMode val="edge"/>
          <c:x val="5.5135420996246798E-2"/>
          <c:y val="6.6308470497631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842529074173101E-2"/>
          <c:y val="0.1493417313626908"/>
          <c:w val="0.92961845756463402"/>
          <c:h val="0.6598237192144885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1000hPa</c:v>
                </c:pt>
              </c:strCache>
            </c:strRef>
          </c:tx>
          <c:marker>
            <c:symbol val="none"/>
          </c:marker>
          <c:cat>
            <c:numRef>
              <c:f>Sheet2!$A$2:$A$56</c:f>
              <c:numCache>
                <c:formatCode>General</c:formatCode>
                <c:ptCount val="55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</c:numCache>
            </c:numRef>
          </c:cat>
          <c:val>
            <c:numRef>
              <c:f>Sheet2!$B$2:$B$56</c:f>
              <c:numCache>
                <c:formatCode>General</c:formatCode>
                <c:ptCount val="55"/>
                <c:pt idx="0">
                  <c:v>1.2</c:v>
                </c:pt>
                <c:pt idx="1">
                  <c:v>-1.7999999999999999E-2</c:v>
                </c:pt>
                <c:pt idx="2">
                  <c:v>7.0000000000000001E-3</c:v>
                </c:pt>
                <c:pt idx="3">
                  <c:v>1.482</c:v>
                </c:pt>
                <c:pt idx="4">
                  <c:v>0.504</c:v>
                </c:pt>
                <c:pt idx="5">
                  <c:v>0.53100000000000003</c:v>
                </c:pt>
                <c:pt idx="6">
                  <c:v>0.27700000000000002</c:v>
                </c:pt>
                <c:pt idx="7">
                  <c:v>8.4000000000000005E-2</c:v>
                </c:pt>
                <c:pt idx="8">
                  <c:v>0.92600000000000005</c:v>
                </c:pt>
                <c:pt idx="9">
                  <c:v>0.11899999999999999</c:v>
                </c:pt>
                <c:pt idx="10">
                  <c:v>0.88800000000000001</c:v>
                </c:pt>
                <c:pt idx="11">
                  <c:v>0.68400000000000005</c:v>
                </c:pt>
                <c:pt idx="12">
                  <c:v>1.6E-2</c:v>
                </c:pt>
                <c:pt idx="13">
                  <c:v>-0.69499999999999995</c:v>
                </c:pt>
                <c:pt idx="14">
                  <c:v>-0.89100000000000001</c:v>
                </c:pt>
                <c:pt idx="15">
                  <c:v>-0.28399999999999997</c:v>
                </c:pt>
                <c:pt idx="16">
                  <c:v>-0.71899999999999997</c:v>
                </c:pt>
                <c:pt idx="17">
                  <c:v>-1.2210000000000001</c:v>
                </c:pt>
                <c:pt idx="18">
                  <c:v>1.2509999999999999</c:v>
                </c:pt>
                <c:pt idx="19">
                  <c:v>0.26300000000000001</c:v>
                </c:pt>
                <c:pt idx="20">
                  <c:v>0.70199999999999996</c:v>
                </c:pt>
                <c:pt idx="21">
                  <c:v>-0.94599999999999995</c:v>
                </c:pt>
                <c:pt idx="22">
                  <c:v>0.112</c:v>
                </c:pt>
                <c:pt idx="23">
                  <c:v>0.81299999999999994</c:v>
                </c:pt>
                <c:pt idx="24">
                  <c:v>-1.159</c:v>
                </c:pt>
                <c:pt idx="25">
                  <c:v>-0.188</c:v>
                </c:pt>
                <c:pt idx="26">
                  <c:v>-0.57599999999999996</c:v>
                </c:pt>
                <c:pt idx="27">
                  <c:v>0.95799999999999996</c:v>
                </c:pt>
                <c:pt idx="28">
                  <c:v>-0.68500000000000005</c:v>
                </c:pt>
                <c:pt idx="29">
                  <c:v>9.9000000000000005E-2</c:v>
                </c:pt>
                <c:pt idx="30">
                  <c:v>-1.462</c:v>
                </c:pt>
                <c:pt idx="31">
                  <c:v>0.47499999999999998</c:v>
                </c:pt>
                <c:pt idx="32">
                  <c:v>-1.097</c:v>
                </c:pt>
                <c:pt idx="33">
                  <c:v>-1.56</c:v>
                </c:pt>
                <c:pt idx="34">
                  <c:v>-1.226</c:v>
                </c:pt>
                <c:pt idx="35">
                  <c:v>-0.33900000000000002</c:v>
                </c:pt>
                <c:pt idx="36">
                  <c:v>-1.02</c:v>
                </c:pt>
                <c:pt idx="37">
                  <c:v>1.091</c:v>
                </c:pt>
                <c:pt idx="38">
                  <c:v>1.1839999999999999</c:v>
                </c:pt>
                <c:pt idx="39">
                  <c:v>-0.13</c:v>
                </c:pt>
                <c:pt idx="40">
                  <c:v>-1.0660000000000001</c:v>
                </c:pt>
                <c:pt idx="41">
                  <c:v>-0.77600000000000002</c:v>
                </c:pt>
                <c:pt idx="42">
                  <c:v>1.4470000000000001</c:v>
                </c:pt>
                <c:pt idx="43">
                  <c:v>0.57399999999999995</c:v>
                </c:pt>
                <c:pt idx="44">
                  <c:v>0.60699999999999998</c:v>
                </c:pt>
                <c:pt idx="45">
                  <c:v>-0.78100000000000003</c:v>
                </c:pt>
                <c:pt idx="46">
                  <c:v>-0.96699999999999997</c:v>
                </c:pt>
                <c:pt idx="47">
                  <c:v>0.96199999999999997</c:v>
                </c:pt>
                <c:pt idx="48">
                  <c:v>-2.0640000000000001</c:v>
                </c:pt>
                <c:pt idx="49">
                  <c:v>-0.83699999999999997</c:v>
                </c:pt>
                <c:pt idx="50">
                  <c:v>-0.41599999999999998</c:v>
                </c:pt>
                <c:pt idx="51">
                  <c:v>2.335</c:v>
                </c:pt>
                <c:pt idx="52">
                  <c:v>2.1989999999999998</c:v>
                </c:pt>
                <c:pt idx="53">
                  <c:v>-1.8380000000000001</c:v>
                </c:pt>
                <c:pt idx="54">
                  <c:v>1.1719999999999999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500hPa</c:v>
                </c:pt>
              </c:strCache>
            </c:strRef>
          </c:tx>
          <c:marker>
            <c:symbol val="none"/>
          </c:marker>
          <c:cat>
            <c:numRef>
              <c:f>Sheet2!$A$2:$A$56</c:f>
              <c:numCache>
                <c:formatCode>General</c:formatCode>
                <c:ptCount val="55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</c:numCache>
            </c:numRef>
          </c:cat>
          <c:val>
            <c:numRef>
              <c:f>Sheet2!$D$2:$D$56</c:f>
              <c:numCache>
                <c:formatCode>General</c:formatCode>
                <c:ptCount val="55"/>
                <c:pt idx="0">
                  <c:v>1.0920000000000001</c:v>
                </c:pt>
                <c:pt idx="1">
                  <c:v>-0.58499999999999996</c:v>
                </c:pt>
                <c:pt idx="2">
                  <c:v>-0.32800000000000001</c:v>
                </c:pt>
                <c:pt idx="3">
                  <c:v>1.228</c:v>
                </c:pt>
                <c:pt idx="4">
                  <c:v>0.54300000000000004</c:v>
                </c:pt>
                <c:pt idx="5">
                  <c:v>1.1819999999999999</c:v>
                </c:pt>
                <c:pt idx="6">
                  <c:v>-0.13100000000000001</c:v>
                </c:pt>
                <c:pt idx="7">
                  <c:v>-0.39500000000000002</c:v>
                </c:pt>
                <c:pt idx="8">
                  <c:v>-0.35399999999999998</c:v>
                </c:pt>
                <c:pt idx="9">
                  <c:v>0.39</c:v>
                </c:pt>
                <c:pt idx="10">
                  <c:v>0.72799999999999998</c:v>
                </c:pt>
                <c:pt idx="11">
                  <c:v>0.42</c:v>
                </c:pt>
                <c:pt idx="12">
                  <c:v>8.4000000000000005E-2</c:v>
                </c:pt>
                <c:pt idx="13">
                  <c:v>-1.1819999999999999</c:v>
                </c:pt>
                <c:pt idx="14">
                  <c:v>-0.749</c:v>
                </c:pt>
                <c:pt idx="15">
                  <c:v>-8.8999999999999996E-2</c:v>
                </c:pt>
                <c:pt idx="16">
                  <c:v>-1.3919999999999999</c:v>
                </c:pt>
                <c:pt idx="17">
                  <c:v>-0.92400000000000004</c:v>
                </c:pt>
                <c:pt idx="18">
                  <c:v>0.83799999999999997</c:v>
                </c:pt>
                <c:pt idx="19">
                  <c:v>0.433</c:v>
                </c:pt>
                <c:pt idx="20">
                  <c:v>1.2669999999999999</c:v>
                </c:pt>
                <c:pt idx="21">
                  <c:v>-0.86799999999999999</c:v>
                </c:pt>
                <c:pt idx="22">
                  <c:v>2.4E-2</c:v>
                </c:pt>
                <c:pt idx="23">
                  <c:v>0.88600000000000001</c:v>
                </c:pt>
                <c:pt idx="24">
                  <c:v>-1.083</c:v>
                </c:pt>
                <c:pt idx="25">
                  <c:v>8.5000000000000006E-2</c:v>
                </c:pt>
                <c:pt idx="26">
                  <c:v>-1.2509999999999999</c:v>
                </c:pt>
                <c:pt idx="27">
                  <c:v>1.0720000000000001</c:v>
                </c:pt>
                <c:pt idx="28">
                  <c:v>-0.55500000000000005</c:v>
                </c:pt>
                <c:pt idx="29">
                  <c:v>0.56799999999999995</c:v>
                </c:pt>
                <c:pt idx="30">
                  <c:v>-1.0580000000000001</c:v>
                </c:pt>
                <c:pt idx="31">
                  <c:v>1.1599999999999999</c:v>
                </c:pt>
                <c:pt idx="32">
                  <c:v>-1.2130000000000001</c:v>
                </c:pt>
                <c:pt idx="33">
                  <c:v>-1.482</c:v>
                </c:pt>
                <c:pt idx="34">
                  <c:v>-1.0109999999999999</c:v>
                </c:pt>
                <c:pt idx="35">
                  <c:v>-0.59099999999999997</c:v>
                </c:pt>
                <c:pt idx="36">
                  <c:v>-1.1599999999999999</c:v>
                </c:pt>
                <c:pt idx="37">
                  <c:v>1.1759999999999999</c:v>
                </c:pt>
                <c:pt idx="38">
                  <c:v>1.2190000000000001</c:v>
                </c:pt>
                <c:pt idx="39">
                  <c:v>0.161</c:v>
                </c:pt>
                <c:pt idx="40">
                  <c:v>-0.496</c:v>
                </c:pt>
                <c:pt idx="41">
                  <c:v>-0.61199999999999999</c:v>
                </c:pt>
                <c:pt idx="42">
                  <c:v>1.4159999999999999</c:v>
                </c:pt>
                <c:pt idx="43">
                  <c:v>0.66700000000000004</c:v>
                </c:pt>
                <c:pt idx="44">
                  <c:v>0.72799999999999998</c:v>
                </c:pt>
                <c:pt idx="45">
                  <c:v>-0.35899999999999999</c:v>
                </c:pt>
                <c:pt idx="46">
                  <c:v>-1.3109999999999999</c:v>
                </c:pt>
                <c:pt idx="47">
                  <c:v>0.52</c:v>
                </c:pt>
                <c:pt idx="48">
                  <c:v>-1.038</c:v>
                </c:pt>
                <c:pt idx="49">
                  <c:v>-0.76200000000000001</c:v>
                </c:pt>
                <c:pt idx="50">
                  <c:v>-0.59</c:v>
                </c:pt>
                <c:pt idx="51">
                  <c:v>2.4350000000000001</c:v>
                </c:pt>
                <c:pt idx="52">
                  <c:v>2.524</c:v>
                </c:pt>
                <c:pt idx="53">
                  <c:v>-1.8819999999999999</c:v>
                </c:pt>
                <c:pt idx="54">
                  <c:v>0.60199999999999998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020720"/>
        <c:axId val="169021280"/>
      </c:lineChart>
      <c:catAx>
        <c:axId val="16902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021280"/>
        <c:crosses val="autoZero"/>
        <c:auto val="1"/>
        <c:lblAlgn val="ctr"/>
        <c:lblOffset val="100"/>
        <c:noMultiLvlLbl val="0"/>
      </c:catAx>
      <c:valAx>
        <c:axId val="16902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02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982943633976014"/>
          <c:y val="0.7052337510894785"/>
          <c:w val="0.13222237043134855"/>
          <c:h val="0.12039378307296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sz="1400" dirty="0" smtClean="0"/>
              <a:t>全期間</a:t>
            </a:r>
            <a:r>
              <a:rPr lang="en-US" altLang="ja-JP" sz="1400" dirty="0" smtClean="0"/>
              <a:t>EOF</a:t>
            </a:r>
            <a:r>
              <a:rPr lang="ja-JP" altLang="en-US" sz="1400" dirty="0" smtClean="0"/>
              <a:t>の</a:t>
            </a:r>
            <a:r>
              <a:rPr lang="en-US" altLang="ja-JP" sz="1400" dirty="0" smtClean="0"/>
              <a:t>index</a:t>
            </a:r>
            <a:r>
              <a:rPr lang="ja-JP" altLang="en-US" sz="1400" dirty="0" smtClean="0"/>
              <a:t>標準偏差</a:t>
            </a:r>
            <a:endParaRPr lang="ja-JP" altLang="en-US" sz="14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083534078869286"/>
          <c:y val="0.14586914934063389"/>
          <c:w val="0.91496606789130264"/>
          <c:h val="0.65131067124910669"/>
        </c:manualLayout>
      </c:layout>
      <c:lineChart>
        <c:grouping val="standard"/>
        <c:varyColors val="0"/>
        <c:ser>
          <c:idx val="0"/>
          <c:order val="0"/>
          <c:tx>
            <c:strRef>
              <c:f>Sheet2!$E$11</c:f>
              <c:strCache>
                <c:ptCount val="1"/>
                <c:pt idx="0">
                  <c:v>1000hPa</c:v>
                </c:pt>
              </c:strCache>
            </c:strRef>
          </c:tx>
          <c:marker>
            <c:symbol val="none"/>
          </c:marker>
          <c:cat>
            <c:numRef>
              <c:f>Sheet2!$A$12:$A$46</c:f>
              <c:numCache>
                <c:formatCode>General</c:formatCode>
                <c:ptCount val="3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</c:numCache>
            </c:numRef>
          </c:cat>
          <c:val>
            <c:numRef>
              <c:f>Sheet2!$E$12:$E$46</c:f>
              <c:numCache>
                <c:formatCode>General</c:formatCode>
                <c:ptCount val="35"/>
                <c:pt idx="0">
                  <c:v>0.71165810984356981</c:v>
                </c:pt>
                <c:pt idx="1">
                  <c:v>0.72093811082310544</c:v>
                </c:pt>
                <c:pt idx="2">
                  <c:v>0.72010431028224997</c:v>
                </c:pt>
                <c:pt idx="3">
                  <c:v>0.73297649017372468</c:v>
                </c:pt>
                <c:pt idx="4">
                  <c:v>0.72627889859801986</c:v>
                </c:pt>
                <c:pt idx="5">
                  <c:v>0.72105535214827854</c:v>
                </c:pt>
                <c:pt idx="6">
                  <c:v>0.7227313868902967</c:v>
                </c:pt>
                <c:pt idx="7">
                  <c:v>0.75034554700437639</c:v>
                </c:pt>
                <c:pt idx="8">
                  <c:v>0.76430577929454291</c:v>
                </c:pt>
                <c:pt idx="9">
                  <c:v>0.73476297564962234</c:v>
                </c:pt>
                <c:pt idx="10">
                  <c:v>0.79047851118420087</c:v>
                </c:pt>
                <c:pt idx="11">
                  <c:v>0.76939577848177609</c:v>
                </c:pt>
                <c:pt idx="12">
                  <c:v>0.76935903469254108</c:v>
                </c:pt>
                <c:pt idx="13">
                  <c:v>0.81531911034924254</c:v>
                </c:pt>
                <c:pt idx="14">
                  <c:v>0.83443402954329704</c:v>
                </c:pt>
                <c:pt idx="15">
                  <c:v>0.82561204672696009</c:v>
                </c:pt>
                <c:pt idx="16">
                  <c:v>0.83871820191421997</c:v>
                </c:pt>
                <c:pt idx="17">
                  <c:v>0.88873625021655311</c:v>
                </c:pt>
                <c:pt idx="18">
                  <c:v>0.91369180362863089</c:v>
                </c:pt>
                <c:pt idx="19">
                  <c:v>0.85793841915708602</c:v>
                </c:pt>
                <c:pt idx="20">
                  <c:v>0.86867602231558794</c:v>
                </c:pt>
                <c:pt idx="21">
                  <c:v>0.84528160853790402</c:v>
                </c:pt>
                <c:pt idx="22">
                  <c:v>0.91650359959607497</c:v>
                </c:pt>
                <c:pt idx="23">
                  <c:v>0.93020591190808544</c:v>
                </c:pt>
                <c:pt idx="24">
                  <c:v>0.92028235339884912</c:v>
                </c:pt>
                <c:pt idx="25">
                  <c:v>0.90553198806331281</c:v>
                </c:pt>
                <c:pt idx="26">
                  <c:v>0.91959861844590596</c:v>
                </c:pt>
                <c:pt idx="27">
                  <c:v>0.95141302956942264</c:v>
                </c:pt>
                <c:pt idx="28">
                  <c:v>0.99637496925860158</c:v>
                </c:pt>
                <c:pt idx="29">
                  <c:v>0.99954241458216919</c:v>
                </c:pt>
                <c:pt idx="30">
                  <c:v>0.99507523388356689</c:v>
                </c:pt>
                <c:pt idx="31">
                  <c:v>1.1147978452740499</c:v>
                </c:pt>
                <c:pt idx="32">
                  <c:v>1.2180868144464683</c:v>
                </c:pt>
                <c:pt idx="33">
                  <c:v>1.2568755523897388</c:v>
                </c:pt>
                <c:pt idx="34">
                  <c:v>1.2429033270017862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500hPa</c:v>
                </c:pt>
              </c:strCache>
            </c:strRef>
          </c:tx>
          <c:marker>
            <c:symbol val="none"/>
          </c:marker>
          <c:cat>
            <c:numRef>
              <c:f>Sheet2!$A$12:$A$46</c:f>
              <c:numCache>
                <c:formatCode>General</c:formatCode>
                <c:ptCount val="3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</c:numCache>
            </c:numRef>
          </c:cat>
          <c:val>
            <c:numRef>
              <c:f>Sheet2!$F$12:$F$46</c:f>
              <c:numCache>
                <c:formatCode>General</c:formatCode>
                <c:ptCount val="35"/>
                <c:pt idx="0">
                  <c:v>0.78841470147162951</c:v>
                </c:pt>
                <c:pt idx="1">
                  <c:v>0.78130230836223313</c:v>
                </c:pt>
                <c:pt idx="2">
                  <c:v>0.77006682573642471</c:v>
                </c:pt>
                <c:pt idx="3">
                  <c:v>0.78608337939755435</c:v>
                </c:pt>
                <c:pt idx="4">
                  <c:v>0.78114135924892081</c:v>
                </c:pt>
                <c:pt idx="5">
                  <c:v>0.77151610908390211</c:v>
                </c:pt>
                <c:pt idx="6">
                  <c:v>0.76200402924759469</c:v>
                </c:pt>
                <c:pt idx="7">
                  <c:v>0.80565287956928233</c:v>
                </c:pt>
                <c:pt idx="8">
                  <c:v>0.80917354327069524</c:v>
                </c:pt>
                <c:pt idx="9">
                  <c:v>0.81945868422233004</c:v>
                </c:pt>
                <c:pt idx="10">
                  <c:v>0.83922253730472551</c:v>
                </c:pt>
                <c:pt idx="11">
                  <c:v>0.8649219958799268</c:v>
                </c:pt>
                <c:pt idx="12">
                  <c:v>0.88688843321497979</c:v>
                </c:pt>
                <c:pt idx="13">
                  <c:v>0.92586678148217105</c:v>
                </c:pt>
                <c:pt idx="14">
                  <c:v>0.91846670760051052</c:v>
                </c:pt>
                <c:pt idx="15">
                  <c:v>0.9150248128675339</c:v>
                </c:pt>
                <c:pt idx="16">
                  <c:v>0.93444581415501937</c:v>
                </c:pt>
                <c:pt idx="17">
                  <c:v>0.95114079732000278</c:v>
                </c:pt>
                <c:pt idx="18">
                  <c:v>0.97989409627229462</c:v>
                </c:pt>
                <c:pt idx="19">
                  <c:v>0.9603159651044374</c:v>
                </c:pt>
                <c:pt idx="20">
                  <c:v>0.95586575068538437</c:v>
                </c:pt>
                <c:pt idx="21">
                  <c:v>0.90566195833017082</c:v>
                </c:pt>
                <c:pt idx="22">
                  <c:v>0.9592120348969545</c:v>
                </c:pt>
                <c:pt idx="23">
                  <c:v>0.97381346139616076</c:v>
                </c:pt>
                <c:pt idx="24">
                  <c:v>0.96675044675648059</c:v>
                </c:pt>
                <c:pt idx="25">
                  <c:v>0.94399350712629293</c:v>
                </c:pt>
                <c:pt idx="26">
                  <c:v>0.97901989260350497</c:v>
                </c:pt>
                <c:pt idx="27">
                  <c:v>0.95565121864657299</c:v>
                </c:pt>
                <c:pt idx="28">
                  <c:v>0.9426811764607983</c:v>
                </c:pt>
                <c:pt idx="29">
                  <c:v>0.94787222748490108</c:v>
                </c:pt>
                <c:pt idx="30">
                  <c:v>0.93721329100395645</c:v>
                </c:pt>
                <c:pt idx="31">
                  <c:v>1.0738636328886533</c:v>
                </c:pt>
                <c:pt idx="32">
                  <c:v>1.1812363829015129</c:v>
                </c:pt>
                <c:pt idx="33">
                  <c:v>1.2221181975933788</c:v>
                </c:pt>
                <c:pt idx="34">
                  <c:v>1.1834818647799545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59280"/>
        <c:axId val="169659840"/>
      </c:lineChart>
      <c:catAx>
        <c:axId val="16965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59840"/>
        <c:crosses val="autoZero"/>
        <c:auto val="1"/>
        <c:lblAlgn val="ctr"/>
        <c:lblOffset val="100"/>
        <c:noMultiLvlLbl val="0"/>
      </c:catAx>
      <c:valAx>
        <c:axId val="169659840"/>
        <c:scaling>
          <c:orientation val="minMax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65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FE3F-A5F5-4CCE-8DE4-A8A69057351C}" type="datetimeFigureOut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5605-0232-4320-955B-7B4799EA53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14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60°N</a:t>
            </a:r>
            <a:r>
              <a:rPr kumimoji="1" lang="ja-JP" altLang="en-US" dirty="0" smtClean="0"/>
              <a:t>を挟んで南北に海面更生気圧が相関を持つ</a:t>
            </a:r>
            <a:endParaRPr kumimoji="1" lang="en-US" altLang="ja-JP" dirty="0" smtClean="0"/>
          </a:p>
          <a:p>
            <a:r>
              <a:rPr kumimoji="1" lang="ja-JP" altLang="en-US" dirty="0" smtClean="0"/>
              <a:t>偏西風ジェットの強弱に関わる</a:t>
            </a:r>
            <a:endParaRPr kumimoji="1" lang="en-US" altLang="ja-JP" dirty="0" smtClean="0"/>
          </a:p>
          <a:p>
            <a:r>
              <a:rPr lang="ja-JP" altLang="en-US" dirty="0" smtClean="0"/>
              <a:t>過去</a:t>
            </a:r>
            <a:r>
              <a:rPr lang="en-US" altLang="ja-JP" dirty="0" smtClean="0"/>
              <a:t>50</a:t>
            </a:r>
            <a:r>
              <a:rPr lang="ja-JP" altLang="en-US" dirty="0" smtClean="0"/>
              <a:t>年間の北極振動指数の時系列を見ると</a:t>
            </a:r>
            <a:endParaRPr lang="en-US" altLang="ja-JP" dirty="0" smtClean="0"/>
          </a:p>
          <a:p>
            <a:r>
              <a:rPr lang="ja-JP" altLang="en-US" dirty="0" smtClean="0"/>
              <a:t>近年の地球温暖化に伴い，負から正に増加傾向</a:t>
            </a:r>
            <a:endParaRPr lang="en-US" altLang="ja-JP" dirty="0" smtClean="0"/>
          </a:p>
          <a:p>
            <a:r>
              <a:rPr lang="ja-JP" altLang="en-US" sz="1100" dirty="0" smtClean="0"/>
              <a:t>　　　　　　　　　　　　　　　　　　　　　　　　　　　田中（</a:t>
            </a:r>
            <a:r>
              <a:rPr lang="en-US" altLang="ja-JP" sz="1100" dirty="0" smtClean="0"/>
              <a:t>2008</a:t>
            </a:r>
            <a:r>
              <a:rPr lang="ja-JP" altLang="en-US" sz="1100" dirty="0" smtClean="0"/>
              <a:t>）</a:t>
            </a:r>
          </a:p>
          <a:p>
            <a:r>
              <a:rPr kumimoji="1" lang="ja-JP" altLang="en-US" dirty="0" smtClean="0"/>
              <a:t>活動中心からの広がり方</a:t>
            </a:r>
            <a:endParaRPr kumimoji="1" lang="en-US" altLang="ja-JP" dirty="0" smtClean="0"/>
          </a:p>
          <a:p>
            <a:r>
              <a:rPr lang="ja-JP" altLang="en-US" dirty="0" smtClean="0"/>
              <a:t>変動の大きさ</a:t>
            </a:r>
            <a:endParaRPr kumimoji="1" lang="ja-JP" altLang="en-US" dirty="0" smtClean="0"/>
          </a:p>
          <a:p>
            <a:r>
              <a:rPr lang="en-US" altLang="ja-JP" dirty="0" smtClean="0">
                <a:solidFill>
                  <a:schemeClr val="tx2"/>
                </a:solidFill>
              </a:rPr>
              <a:t>AO</a:t>
            </a:r>
            <a:r>
              <a:rPr lang="ja-JP" altLang="en-US" dirty="0" smtClean="0">
                <a:solidFill>
                  <a:schemeClr val="tx2"/>
                </a:solidFill>
              </a:rPr>
              <a:t>－　　　　　　　　　　　　</a:t>
            </a:r>
            <a:r>
              <a:rPr lang="en-US" altLang="ja-JP" dirty="0" smtClean="0">
                <a:solidFill>
                  <a:srgbClr val="FF0000"/>
                </a:solidFill>
              </a:rPr>
              <a:t>AO</a:t>
            </a:r>
            <a:r>
              <a:rPr lang="ja-JP" altLang="en-US" dirty="0" smtClean="0">
                <a:solidFill>
                  <a:srgbClr val="FF0000"/>
                </a:solidFill>
              </a:rPr>
              <a:t>＋</a:t>
            </a:r>
            <a:endParaRPr lang="en-US" altLang="ja-JP" dirty="0" smtClean="0">
              <a:solidFill>
                <a:schemeClr val="tx2"/>
              </a:solidFill>
            </a:endParaRPr>
          </a:p>
          <a:p>
            <a:r>
              <a:rPr lang="ja-JP" altLang="en-US" dirty="0" smtClean="0"/>
              <a:t>北極域：</a:t>
            </a:r>
            <a:r>
              <a:rPr lang="ja-JP" altLang="en-US" dirty="0" smtClean="0">
                <a:solidFill>
                  <a:srgbClr val="FF0000"/>
                </a:solidFill>
              </a:rPr>
              <a:t>高</a:t>
            </a:r>
            <a:r>
              <a:rPr lang="ja-JP" altLang="en-US" dirty="0" smtClean="0"/>
              <a:t>気圧偏差　　北極域：</a:t>
            </a:r>
            <a:r>
              <a:rPr lang="ja-JP" altLang="en-US" dirty="0" smtClean="0">
                <a:solidFill>
                  <a:srgbClr val="0070C0"/>
                </a:solidFill>
              </a:rPr>
              <a:t>低</a:t>
            </a:r>
            <a:r>
              <a:rPr lang="ja-JP" altLang="en-US" dirty="0" smtClean="0"/>
              <a:t>気圧偏差</a:t>
            </a:r>
            <a:endParaRPr lang="en-US" altLang="ja-JP" dirty="0" smtClean="0"/>
          </a:p>
          <a:p>
            <a:r>
              <a:rPr lang="ja-JP" altLang="en-US" dirty="0" smtClean="0"/>
              <a:t>中緯度：</a:t>
            </a:r>
            <a:r>
              <a:rPr lang="ja-JP" altLang="en-US" dirty="0" smtClean="0">
                <a:solidFill>
                  <a:srgbClr val="0070C0"/>
                </a:solidFill>
              </a:rPr>
              <a:t>低</a:t>
            </a:r>
            <a:r>
              <a:rPr lang="ja-JP" altLang="en-US" dirty="0" smtClean="0"/>
              <a:t>気圧偏差　　中緯度：</a:t>
            </a:r>
            <a:r>
              <a:rPr lang="ja-JP" altLang="en-US" dirty="0" smtClean="0">
                <a:solidFill>
                  <a:srgbClr val="FF0000"/>
                </a:solidFill>
              </a:rPr>
              <a:t>高</a:t>
            </a:r>
            <a:r>
              <a:rPr lang="ja-JP" altLang="en-US" dirty="0" smtClean="0"/>
              <a:t>気圧偏差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5605-0232-4320-955B-7B4799EA53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53</a:t>
            </a:r>
            <a:r>
              <a:rPr kumimoji="1" lang="ja-JP" altLang="en-US" dirty="0" smtClean="0"/>
              <a:t>年（</a:t>
            </a:r>
            <a:r>
              <a:rPr kumimoji="1" lang="en-US" altLang="ja-JP" dirty="0" smtClean="0"/>
              <a:t>1958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）分のデータを解析して</a:t>
            </a:r>
            <a:r>
              <a:rPr kumimoji="1" lang="en-US" altLang="ja-JP" dirty="0" smtClean="0"/>
              <a:t>AO</a:t>
            </a:r>
            <a:r>
              <a:rPr kumimoji="1" lang="ja-JP" altLang="en-US" dirty="0" smtClean="0"/>
              <a:t>を定義している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その指標に対しての値を日々計算している</a:t>
            </a:r>
            <a:endParaRPr kumimoji="1" lang="en-US" altLang="ja-JP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dirty="0" smtClean="0"/>
              <a:t>北極振動は季節で構造が変化する　</a:t>
            </a:r>
            <a:r>
              <a:rPr kumimoji="1" lang="ja-JP" altLang="en-US" sz="1200" b="0" dirty="0" smtClean="0"/>
              <a:t>（</a:t>
            </a:r>
            <a:r>
              <a:rPr kumimoji="1" lang="en-US" altLang="ja-JP" sz="1200" b="0" dirty="0" err="1" smtClean="0"/>
              <a:t>Ogi</a:t>
            </a:r>
            <a:r>
              <a:rPr kumimoji="1" lang="en-US" altLang="ja-JP" sz="1200" b="0" dirty="0" smtClean="0"/>
              <a:t> et al., 2004</a:t>
            </a:r>
            <a:r>
              <a:rPr kumimoji="1" lang="ja-JP" altLang="en-US" sz="1200" b="0" dirty="0" smtClean="0"/>
              <a:t>）</a:t>
            </a:r>
            <a:endParaRPr kumimoji="1" lang="en-US" altLang="ja-JP" sz="1200" b="0" dirty="0" smtClean="0"/>
          </a:p>
          <a:p>
            <a:r>
              <a:rPr kumimoji="1" lang="ja-JP" altLang="en-US" b="0" dirty="0" smtClean="0"/>
              <a:t>極域と中緯度の</a:t>
            </a:r>
            <a:r>
              <a:rPr lang="ja-JP" altLang="en-US" b="0" dirty="0" smtClean="0"/>
              <a:t>逆相関関係を持つ</a:t>
            </a:r>
            <a:endParaRPr lang="en-US" altLang="ja-JP" b="0" dirty="0" smtClean="0"/>
          </a:p>
          <a:p>
            <a:r>
              <a:rPr lang="ja-JP" altLang="en-US" b="0" dirty="0" smtClean="0"/>
              <a:t>シグナルの</a:t>
            </a:r>
            <a:r>
              <a:rPr kumimoji="1" lang="ja-JP" altLang="en-US" b="0" dirty="0" smtClean="0"/>
              <a:t>気圧偏差の構造（形）</a:t>
            </a:r>
            <a:endParaRPr kumimoji="1" lang="en-US" altLang="ja-JP" b="0" dirty="0" smtClean="0"/>
          </a:p>
          <a:p>
            <a:r>
              <a:rPr lang="en-US" altLang="ja-JP" dirty="0" smtClean="0"/>
              <a:t>AO</a:t>
            </a:r>
            <a:r>
              <a:rPr lang="ja-JP" altLang="en-US" dirty="0" smtClean="0"/>
              <a:t>の正負については言及しない</a:t>
            </a:r>
            <a:endParaRPr kumimoji="1" lang="ja-JP" altLang="en-US" dirty="0" smtClean="0"/>
          </a:p>
          <a:p>
            <a:r>
              <a:rPr kumimoji="1" lang="ja-JP" altLang="en-US" dirty="0" smtClean="0"/>
              <a:t>気圧偏差の絶対値の大きさやシグナルの広がり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4563B-FD66-46A7-B82C-E566CD2DF08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5605-0232-4320-955B-7B4799EA53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2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5605-0232-4320-955B-7B4799EA53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7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5605-0232-4320-955B-7B4799EA53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45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973-F167-41DB-8CBA-CA471F6FA846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62C-C4C2-410F-9601-EA2B370A0D9A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9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D96A-A991-4FFC-A251-32DD2A4EBD2C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58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4F6D-E8AD-4D4D-A9EA-C5B7D804DB47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F1E5-2C58-4F0C-9CB0-04AD8AECE6FD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CAA-A163-4B99-A253-98CE5EBEAAD9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8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CC28-471C-4C86-9A34-B87860F957DC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1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1B5-CF18-466E-B7BC-99BBAD23A8D7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7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2940-5F15-4D0F-8EA0-6F5EB8BDFBFB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95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D02C-36FD-4AF2-9AA4-F0B580491F14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2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3082-7257-42BE-A279-73C5FED6720E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4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EA2A-7D69-4739-AEC2-89CA9FF474E6}" type="datetime1">
              <a:rPr kumimoji="1" lang="ja-JP" altLang="en-US" smtClean="0"/>
              <a:t>2013/3/25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AD5C-030C-4B7A-98B9-0EF9A2BCA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70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8" y="2174999"/>
            <a:ext cx="8964488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近年の北極振動の増幅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Recent Arctic Oscillation amplification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tx1"/>
                </a:solidFill>
              </a:rPr>
              <a:t>地球環境</a:t>
            </a:r>
            <a:r>
              <a:rPr lang="ja-JP" altLang="en-US" sz="2400" dirty="0" smtClean="0">
                <a:solidFill>
                  <a:schemeClr val="tx1"/>
                </a:solidFill>
              </a:rPr>
              <a:t>気候学研究室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509354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　鈴木はるか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指導教員　立花義裕　教授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886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参考</a:t>
            </a:r>
            <a:r>
              <a:rPr kumimoji="1" lang="ja-JP" altLang="en-US" sz="2800" dirty="0" smtClean="0"/>
              <a:t>文献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80728"/>
            <a:ext cx="80081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ja-JP" dirty="0" smtClean="0"/>
              <a:t>Thompson </a:t>
            </a:r>
            <a:r>
              <a:rPr lang="en-US" altLang="ja-JP" dirty="0"/>
              <a:t>D. W. J. and J. M. Wallace, 1998: 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</a:t>
            </a:r>
            <a:r>
              <a:rPr lang="en-US" altLang="ja-JP" dirty="0" smtClean="0"/>
              <a:t>The </a:t>
            </a:r>
            <a:r>
              <a:rPr lang="en-US" altLang="ja-JP" dirty="0"/>
              <a:t>Arctic Oscillation signature in the wintertime </a:t>
            </a:r>
            <a:r>
              <a:rPr lang="en-US" altLang="ja-JP" dirty="0" err="1"/>
              <a:t>geopotential</a:t>
            </a:r>
            <a:r>
              <a:rPr lang="en-US" altLang="ja-JP" dirty="0"/>
              <a:t> height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and </a:t>
            </a:r>
            <a:r>
              <a:rPr lang="en-US" altLang="ja-JP" dirty="0"/>
              <a:t>temperature fields. </a:t>
            </a:r>
            <a:r>
              <a:rPr lang="en-US" altLang="ja-JP" dirty="0" err="1"/>
              <a:t>Geophys</a:t>
            </a:r>
            <a:r>
              <a:rPr lang="en-US" altLang="ja-JP" dirty="0"/>
              <a:t>. </a:t>
            </a:r>
            <a:r>
              <a:rPr lang="en-US" altLang="ja-JP" i="1" dirty="0"/>
              <a:t>Res. </a:t>
            </a:r>
            <a:r>
              <a:rPr lang="en-US" altLang="ja-JP" i="1" dirty="0" err="1"/>
              <a:t>Lett</a:t>
            </a:r>
            <a:r>
              <a:rPr lang="en-US" altLang="ja-JP" i="1" dirty="0"/>
              <a:t>., 25,</a:t>
            </a:r>
            <a:r>
              <a:rPr lang="en-US" altLang="ja-JP" dirty="0"/>
              <a:t> 1297-1300.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 smtClean="0"/>
              <a:t>2)   </a:t>
            </a:r>
            <a:r>
              <a:rPr lang="ja-JP" altLang="ja-JP" dirty="0"/>
              <a:t>田中博</a:t>
            </a:r>
            <a:r>
              <a:rPr lang="en-US" altLang="ja-JP" dirty="0"/>
              <a:t>, 2008: </a:t>
            </a:r>
            <a:r>
              <a:rPr lang="ja-JP" altLang="ja-JP" dirty="0"/>
              <a:t>日本の異常気象と北極振動の関係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2008</a:t>
            </a:r>
            <a:r>
              <a:rPr lang="ja-JP" altLang="ja-JP" dirty="0"/>
              <a:t>年度雪氷防災研究講演会報文集，防災科学技術研究所</a:t>
            </a:r>
            <a:r>
              <a:rPr lang="ja-JP" altLang="ja-JP" dirty="0" smtClean="0"/>
              <a:t>，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ja-JP" altLang="ja-JP" dirty="0" smtClean="0"/>
              <a:t>雪氷</a:t>
            </a:r>
            <a:r>
              <a:rPr lang="ja-JP" altLang="ja-JP" dirty="0"/>
              <a:t>防災研究センター</a:t>
            </a:r>
            <a:r>
              <a:rPr lang="en-US" altLang="ja-JP" dirty="0"/>
              <a:t>. 1-6.</a:t>
            </a:r>
            <a:endParaRPr lang="ja-JP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3)</a:t>
            </a:r>
            <a:r>
              <a:rPr lang="ja-JP" altLang="en-US" dirty="0" smtClean="0"/>
              <a:t>　山崎</a:t>
            </a:r>
            <a:r>
              <a:rPr lang="ja-JP" altLang="en-US" dirty="0"/>
              <a:t>孝治</a:t>
            </a:r>
            <a:r>
              <a:rPr lang="en-US" altLang="ja-JP" dirty="0"/>
              <a:t>. (2008). Climate Variations from the Viewpoint of the Arctic. </a:t>
            </a:r>
            <a:endParaRPr lang="en-US" altLang="ja-JP" dirty="0" smtClean="0"/>
          </a:p>
          <a:p>
            <a:r>
              <a:rPr lang="en-US" altLang="ja-JP" i="1" dirty="0"/>
              <a:t> </a:t>
            </a:r>
            <a:r>
              <a:rPr lang="en-US" altLang="ja-JP" i="1" dirty="0" smtClean="0"/>
              <a:t>  </a:t>
            </a:r>
            <a:r>
              <a:rPr lang="ja-JP" altLang="en-US" i="1" dirty="0" smtClean="0"/>
              <a:t>　地学</a:t>
            </a:r>
            <a:r>
              <a:rPr lang="ja-JP" altLang="en-US" i="1" dirty="0"/>
              <a:t>雑誌</a:t>
            </a:r>
            <a:r>
              <a:rPr lang="en-US" altLang="ja-JP" dirty="0"/>
              <a:t>,</a:t>
            </a:r>
            <a:r>
              <a:rPr lang="en-US" altLang="ja-JP" i="1" dirty="0"/>
              <a:t>117</a:t>
            </a:r>
            <a:r>
              <a:rPr lang="en-US" altLang="ja-JP" dirty="0"/>
              <a:t>(6), 1051-1062.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4)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NOAA  </a:t>
            </a:r>
            <a:r>
              <a:rPr lang="en-US" altLang="ja-JP" dirty="0"/>
              <a:t>http://</a:t>
            </a:r>
            <a:r>
              <a:rPr lang="en-US" altLang="ja-JP" dirty="0" smtClean="0"/>
              <a:t>www.cpc.ncep.noaa.gov/products/precip/CWlink/daily_ao_index/</a:t>
            </a:r>
          </a:p>
          <a:p>
            <a:pPr marL="342900" indent="-342900">
              <a:buAutoNum type="arabicParenR" startAt="3"/>
            </a:pPr>
            <a:endParaRPr kumimoji="1" lang="en-US" altLang="ja-JP" dirty="0"/>
          </a:p>
          <a:p>
            <a:pPr marL="342900" indent="-342900">
              <a:buAutoNum type="arabicParenR" startAt="3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1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40" y="0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北極</a:t>
            </a:r>
            <a:r>
              <a:rPr lang="ja-JP" altLang="en-US" sz="2800" dirty="0" smtClean="0"/>
              <a:t>振動と異常気象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0652" y="646758"/>
            <a:ext cx="7062678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AO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Arctic Oscillation</a:t>
            </a:r>
            <a:r>
              <a:rPr lang="ja-JP" altLang="en-US" sz="2400" dirty="0" smtClean="0"/>
              <a:t>）＝</a:t>
            </a:r>
            <a:r>
              <a:rPr lang="en-US" altLang="ja-JP" sz="2400" dirty="0" smtClean="0"/>
              <a:t>EOF</a:t>
            </a:r>
            <a:r>
              <a:rPr lang="ja-JP" altLang="en-US" sz="2400" dirty="0" smtClean="0"/>
              <a:t>第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モードの大気パターン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87" y="1095708"/>
            <a:ext cx="2714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Thompson </a:t>
            </a:r>
            <a:r>
              <a:rPr lang="en-US" altLang="ja-JP" sz="1600" dirty="0"/>
              <a:t>and Wallace </a:t>
            </a:r>
            <a:r>
              <a:rPr lang="en-US" altLang="ja-JP" sz="1600" dirty="0" smtClean="0"/>
              <a:t>(1998)</a:t>
            </a:r>
            <a:endParaRPr lang="ja-JP" altLang="en-US" sz="1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343508" y="2873955"/>
            <a:ext cx="3692988" cy="3147333"/>
            <a:chOff x="5343508" y="2873955"/>
            <a:chExt cx="3692988" cy="3147333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5623" r="6044" b="8706"/>
            <a:stretch/>
          </p:blipFill>
          <p:spPr bwMode="auto">
            <a:xfrm>
              <a:off x="5463647" y="2931262"/>
              <a:ext cx="3525170" cy="3086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5343508" y="2873955"/>
              <a:ext cx="3692988" cy="314733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13992" y="1434262"/>
            <a:ext cx="5664267" cy="132343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特徴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・</a:t>
            </a:r>
            <a:r>
              <a:rPr lang="ja-JP" altLang="en-US" sz="2000" dirty="0"/>
              <a:t>回帰係数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>60˚N</a:t>
            </a:r>
            <a:r>
              <a:rPr lang="ja-JP" altLang="en-US" sz="2000" dirty="0" smtClean="0"/>
              <a:t>を境に南北逆符号の構造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・北極・アイスランド・アリューシャンに活動中心</a:t>
            </a:r>
            <a:endParaRPr lang="en-US" altLang="ja-JP" sz="2000" dirty="0" smtClean="0"/>
          </a:p>
          <a:p>
            <a:r>
              <a:rPr lang="ja-JP" altLang="en-US" sz="2000" dirty="0" smtClean="0"/>
              <a:t>・冬季</a:t>
            </a:r>
            <a:r>
              <a:rPr lang="ja-JP" altLang="en-US" sz="2000" dirty="0"/>
              <a:t>に最も卓越する</a:t>
            </a:r>
            <a:endParaRPr kumimoji="1" lang="en-US" altLang="ja-JP" sz="2000" dirty="0" smtClean="0"/>
          </a:p>
        </p:txBody>
      </p:sp>
      <p:grpSp>
        <p:nvGrpSpPr>
          <p:cNvPr id="1024" name="グループ化 1023"/>
          <p:cNvGrpSpPr/>
          <p:nvPr/>
        </p:nvGrpSpPr>
        <p:grpSpPr>
          <a:xfrm>
            <a:off x="15036" y="3848862"/>
            <a:ext cx="4634139" cy="1852076"/>
            <a:chOff x="88305" y="4133410"/>
            <a:chExt cx="3486150" cy="1537277"/>
          </a:xfrm>
        </p:grpSpPr>
        <p:pic>
          <p:nvPicPr>
            <p:cNvPr id="1026" name="Picture 2" descr="http://tachichi.iiyudana.net/DATA%20HP/AOindex%20img/annual/SVNAM_2003-200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89"/>
            <a:stretch/>
          </p:blipFill>
          <p:spPr bwMode="auto">
            <a:xfrm>
              <a:off x="88305" y="4133410"/>
              <a:ext cx="3486150" cy="1537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円/楕円 29"/>
            <p:cNvSpPr/>
            <p:nvPr/>
          </p:nvSpPr>
          <p:spPr>
            <a:xfrm>
              <a:off x="3131840" y="4725144"/>
              <a:ext cx="442615" cy="6438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1129847" y="591197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月記録的な豪雪</a:t>
            </a:r>
            <a:endParaRPr kumimoji="1" lang="en-US" altLang="ja-JP" dirty="0" smtClean="0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4073710" y="4230703"/>
            <a:ext cx="642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AO</a:t>
            </a:r>
            <a:r>
              <a:rPr kumimoji="1" lang="ja-JP" altLang="en-US" sz="1600" dirty="0" smtClean="0"/>
              <a:t>負</a:t>
            </a:r>
            <a:endParaRPr kumimoji="1" lang="ja-JP" altLang="en-US" sz="1600" dirty="0"/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251520" y="3039343"/>
            <a:ext cx="3315075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AO</a:t>
            </a:r>
            <a:r>
              <a:rPr lang="ja-JP" altLang="en-US" sz="2400" dirty="0" smtClean="0"/>
              <a:t>は日本の気候に影響</a:t>
            </a:r>
            <a:endParaRPr kumimoji="1" lang="ja-JP" altLang="en-US" sz="2400" dirty="0"/>
          </a:p>
        </p:txBody>
      </p:sp>
      <p:sp>
        <p:nvSpPr>
          <p:cNvPr id="1028" name="テキスト ボックス 1027"/>
          <p:cNvSpPr txBox="1"/>
          <p:nvPr/>
        </p:nvSpPr>
        <p:spPr>
          <a:xfrm>
            <a:off x="3471887" y="323446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田中</a:t>
            </a:r>
            <a:r>
              <a:rPr kumimoji="1" lang="en-US" altLang="ja-JP" sz="1600" dirty="0" smtClean="0"/>
              <a:t>(2008)</a:t>
            </a:r>
            <a:endParaRPr kumimoji="1" lang="ja-JP" altLang="en-US" sz="1600" dirty="0"/>
          </a:p>
        </p:txBody>
      </p:sp>
      <p:sp>
        <p:nvSpPr>
          <p:cNvPr id="1030" name="正方形/長方形 1029"/>
          <p:cNvSpPr/>
          <p:nvPr/>
        </p:nvSpPr>
        <p:spPr>
          <a:xfrm>
            <a:off x="463479" y="5654577"/>
            <a:ext cx="4043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200" dirty="0">
                <a:solidFill>
                  <a:prstClr val="black"/>
                </a:solidFill>
              </a:rPr>
              <a:t>http://tachichi.iiyudana.net/DATA%20HP/AOindex_index.html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5623" r="6044" b="8706"/>
          <a:stretch/>
        </p:blipFill>
        <p:spPr bwMode="auto">
          <a:xfrm>
            <a:off x="5461898" y="2932586"/>
            <a:ext cx="3525170" cy="30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343508" y="2895327"/>
            <a:ext cx="596644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AO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90162" y="5369017"/>
            <a:ext cx="1846334" cy="6463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ヨーロッパ</a:t>
            </a: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晴天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r>
              <a:rPr kumimoji="1" lang="ja-JP" altLang="en-US" b="1" dirty="0" smtClean="0">
                <a:solidFill>
                  <a:schemeClr val="bg1"/>
                </a:solidFill>
              </a:rPr>
              <a:t>日本　寒冬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1025" grpId="0"/>
      <p:bldP spid="1027" grpId="0" animBg="1"/>
      <p:bldP spid="1028" grpId="0"/>
      <p:bldP spid="1030" grpId="0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5623" r="14632" b="8706"/>
          <a:stretch/>
        </p:blipFill>
        <p:spPr bwMode="auto">
          <a:xfrm>
            <a:off x="3618300" y="2529719"/>
            <a:ext cx="1889804" cy="18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1584" y="32049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一般的な</a:t>
            </a:r>
            <a:r>
              <a:rPr lang="ja-JP" altLang="en-US" sz="2800" dirty="0">
                <a:solidFill>
                  <a:prstClr val="black"/>
                </a:solidFill>
              </a:rPr>
              <a:t>北極振動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305F-D402-4AD4-95A2-F844EE966E2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74197" y="764704"/>
            <a:ext cx="658545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全期間で最も卓越する大気パターン＝</a:t>
            </a:r>
            <a:r>
              <a:rPr lang="ja-JP" altLang="en-US" sz="2800" dirty="0"/>
              <a:t>北極振動</a:t>
            </a:r>
            <a:endParaRPr kumimoji="1" lang="en-US" altLang="ja-JP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67109" y="6084584"/>
            <a:ext cx="83813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3200" dirty="0"/>
              <a:t>目的：北極振動の</a:t>
            </a:r>
            <a:r>
              <a:rPr lang="ja-JP" altLang="en-US" sz="3200" dirty="0" smtClean="0"/>
              <a:t>振幅と水平構造の</a:t>
            </a:r>
            <a:r>
              <a:rPr lang="ja-JP" altLang="en-US" sz="3200" dirty="0"/>
              <a:t>変化を解明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135" y="1340768"/>
            <a:ext cx="7919156" cy="95410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全期間で最も卓越したパターンと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近年最も卓越しているパターンの構造は同じなのか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987824" y="4365104"/>
            <a:ext cx="3211135" cy="1200329"/>
            <a:chOff x="3001274" y="3768281"/>
            <a:chExt cx="3211135" cy="1279471"/>
          </a:xfrm>
        </p:grpSpPr>
        <p:sp>
          <p:nvSpPr>
            <p:cNvPr id="13" name="正方形/長方形 12"/>
            <p:cNvSpPr/>
            <p:nvPr/>
          </p:nvSpPr>
          <p:spPr>
            <a:xfrm>
              <a:off x="3001274" y="3768281"/>
              <a:ext cx="3211135" cy="127947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dirty="0" smtClean="0"/>
                <a:t>地球温暖化</a:t>
              </a:r>
              <a:endParaRPr lang="en-US" altLang="ja-JP" sz="2400" dirty="0"/>
            </a:p>
            <a:p>
              <a:endParaRPr lang="en-US" altLang="ja-JP" sz="2400" dirty="0" smtClean="0"/>
            </a:p>
            <a:p>
              <a:r>
                <a:rPr lang="ja-JP" altLang="en-US" sz="2400" dirty="0" smtClean="0"/>
                <a:t>　海</a:t>
              </a:r>
              <a:r>
                <a:rPr lang="ja-JP" altLang="en-US" sz="2400" dirty="0"/>
                <a:t>氷</a:t>
              </a:r>
              <a:r>
                <a:rPr lang="ja-JP" altLang="en-US" sz="2400" dirty="0" smtClean="0"/>
                <a:t>減少・太陽活動　</a:t>
              </a:r>
              <a:endParaRPr lang="ja-JP" altLang="en-US" sz="2400" dirty="0"/>
            </a:p>
          </p:txBody>
        </p:sp>
        <p:sp>
          <p:nvSpPr>
            <p:cNvPr id="15" name="右矢印 14"/>
            <p:cNvSpPr/>
            <p:nvPr/>
          </p:nvSpPr>
          <p:spPr>
            <a:xfrm>
              <a:off x="3275856" y="4164124"/>
              <a:ext cx="2520280" cy="504055"/>
            </a:xfrm>
            <a:prstGeom prst="rightArrow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212759" y="2345053"/>
            <a:ext cx="272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全期間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/>
              <a:t>EOF</a:t>
            </a: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 smtClean="0"/>
              <a:t>モード</a:t>
            </a:r>
            <a:endParaRPr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6047335" y="4162901"/>
            <a:ext cx="1620000" cy="1620000"/>
            <a:chOff x="6047335" y="4162901"/>
            <a:chExt cx="1620000" cy="1620000"/>
          </a:xfrm>
        </p:grpSpPr>
        <p:sp>
          <p:nvSpPr>
            <p:cNvPr id="14" name="円/楕円 13"/>
            <p:cNvSpPr/>
            <p:nvPr/>
          </p:nvSpPr>
          <p:spPr>
            <a:xfrm>
              <a:off x="6047335" y="4162901"/>
              <a:ext cx="1620000" cy="162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6570452" y="4505328"/>
              <a:ext cx="593836" cy="935145"/>
              <a:chOff x="7657981" y="2564904"/>
              <a:chExt cx="593836" cy="935145"/>
            </a:xfrm>
          </p:grpSpPr>
          <p:sp>
            <p:nvSpPr>
              <p:cNvPr id="24" name="フリーフォーム 23"/>
              <p:cNvSpPr/>
              <p:nvPr/>
            </p:nvSpPr>
            <p:spPr>
              <a:xfrm>
                <a:off x="7657981" y="2564904"/>
                <a:ext cx="593836" cy="686416"/>
              </a:xfrm>
              <a:custGeom>
                <a:avLst/>
                <a:gdLst>
                  <a:gd name="connsiteX0" fmla="*/ 38129 w 593836"/>
                  <a:gd name="connsiteY0" fmla="*/ 233489 h 686416"/>
                  <a:gd name="connsiteX1" fmla="*/ 3946 w 593836"/>
                  <a:gd name="connsiteY1" fmla="*/ 190760 h 686416"/>
                  <a:gd name="connsiteX2" fmla="*/ 12491 w 593836"/>
                  <a:gd name="connsiteY2" fmla="*/ 54027 h 686416"/>
                  <a:gd name="connsiteX3" fmla="*/ 55220 w 593836"/>
                  <a:gd name="connsiteY3" fmla="*/ 36935 h 686416"/>
                  <a:gd name="connsiteX4" fmla="*/ 89403 w 593836"/>
                  <a:gd name="connsiteY4" fmla="*/ 19844 h 686416"/>
                  <a:gd name="connsiteX5" fmla="*/ 260319 w 593836"/>
                  <a:gd name="connsiteY5" fmla="*/ 2752 h 686416"/>
                  <a:gd name="connsiteX6" fmla="*/ 508147 w 593836"/>
                  <a:gd name="connsiteY6" fmla="*/ 11298 h 686416"/>
                  <a:gd name="connsiteX7" fmla="*/ 585060 w 593836"/>
                  <a:gd name="connsiteY7" fmla="*/ 88210 h 686416"/>
                  <a:gd name="connsiteX8" fmla="*/ 585060 w 593836"/>
                  <a:gd name="connsiteY8" fmla="*/ 242035 h 686416"/>
                  <a:gd name="connsiteX9" fmla="*/ 550876 w 593836"/>
                  <a:gd name="connsiteY9" fmla="*/ 276218 h 686416"/>
                  <a:gd name="connsiteX10" fmla="*/ 542331 w 593836"/>
                  <a:gd name="connsiteY10" fmla="*/ 310401 h 686416"/>
                  <a:gd name="connsiteX11" fmla="*/ 491056 w 593836"/>
                  <a:gd name="connsiteY11" fmla="*/ 336038 h 686416"/>
                  <a:gd name="connsiteX12" fmla="*/ 397052 w 593836"/>
                  <a:gd name="connsiteY12" fmla="*/ 378767 h 686416"/>
                  <a:gd name="connsiteX13" fmla="*/ 362869 w 593836"/>
                  <a:gd name="connsiteY13" fmla="*/ 395859 h 686416"/>
                  <a:gd name="connsiteX14" fmla="*/ 354323 w 593836"/>
                  <a:gd name="connsiteY14" fmla="*/ 430042 h 686416"/>
                  <a:gd name="connsiteX15" fmla="*/ 337231 w 593836"/>
                  <a:gd name="connsiteY15" fmla="*/ 455679 h 686416"/>
                  <a:gd name="connsiteX16" fmla="*/ 320140 w 593836"/>
                  <a:gd name="connsiteY16" fmla="*/ 549683 h 686416"/>
                  <a:gd name="connsiteX17" fmla="*/ 328686 w 593836"/>
                  <a:gd name="connsiteY17" fmla="*/ 600958 h 686416"/>
                  <a:gd name="connsiteX18" fmla="*/ 328686 w 593836"/>
                  <a:gd name="connsiteY18" fmla="*/ 686416 h 68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3836" h="686416">
                    <a:moveTo>
                      <a:pt x="38129" y="233489"/>
                    </a:moveTo>
                    <a:cubicBezTo>
                      <a:pt x="26735" y="219246"/>
                      <a:pt x="6526" y="208817"/>
                      <a:pt x="3946" y="190760"/>
                    </a:cubicBezTo>
                    <a:cubicBezTo>
                      <a:pt x="-2512" y="145552"/>
                      <a:pt x="-1950" y="97350"/>
                      <a:pt x="12491" y="54027"/>
                    </a:cubicBezTo>
                    <a:cubicBezTo>
                      <a:pt x="17342" y="39474"/>
                      <a:pt x="41202" y="43165"/>
                      <a:pt x="55220" y="36935"/>
                    </a:cubicBezTo>
                    <a:cubicBezTo>
                      <a:pt x="66861" y="31761"/>
                      <a:pt x="77044" y="22934"/>
                      <a:pt x="89403" y="19844"/>
                    </a:cubicBezTo>
                    <a:cubicBezTo>
                      <a:pt x="115005" y="13444"/>
                      <a:pt x="249591" y="3646"/>
                      <a:pt x="260319" y="2752"/>
                    </a:cubicBezTo>
                    <a:cubicBezTo>
                      <a:pt x="342928" y="5601"/>
                      <a:pt x="428210" y="-9738"/>
                      <a:pt x="508147" y="11298"/>
                    </a:cubicBezTo>
                    <a:cubicBezTo>
                      <a:pt x="543210" y="20525"/>
                      <a:pt x="585060" y="88210"/>
                      <a:pt x="585060" y="88210"/>
                    </a:cubicBezTo>
                    <a:cubicBezTo>
                      <a:pt x="589080" y="128418"/>
                      <a:pt x="602618" y="199895"/>
                      <a:pt x="585060" y="242035"/>
                    </a:cubicBezTo>
                    <a:cubicBezTo>
                      <a:pt x="578862" y="256910"/>
                      <a:pt x="562271" y="264824"/>
                      <a:pt x="550876" y="276218"/>
                    </a:cubicBezTo>
                    <a:cubicBezTo>
                      <a:pt x="548028" y="287612"/>
                      <a:pt x="548846" y="300629"/>
                      <a:pt x="542331" y="310401"/>
                    </a:cubicBezTo>
                    <a:cubicBezTo>
                      <a:pt x="528943" y="330483"/>
                      <a:pt x="509120" y="326003"/>
                      <a:pt x="491056" y="336038"/>
                    </a:cubicBezTo>
                    <a:cubicBezTo>
                      <a:pt x="407896" y="382238"/>
                      <a:pt x="473924" y="363392"/>
                      <a:pt x="397052" y="378767"/>
                    </a:cubicBezTo>
                    <a:cubicBezTo>
                      <a:pt x="385658" y="384464"/>
                      <a:pt x="371024" y="386072"/>
                      <a:pt x="362869" y="395859"/>
                    </a:cubicBezTo>
                    <a:cubicBezTo>
                      <a:pt x="355350" y="404882"/>
                      <a:pt x="358950" y="419247"/>
                      <a:pt x="354323" y="430042"/>
                    </a:cubicBezTo>
                    <a:cubicBezTo>
                      <a:pt x="350277" y="439482"/>
                      <a:pt x="342928" y="447133"/>
                      <a:pt x="337231" y="455679"/>
                    </a:cubicBezTo>
                    <a:cubicBezTo>
                      <a:pt x="329753" y="485594"/>
                      <a:pt x="320140" y="519069"/>
                      <a:pt x="320140" y="549683"/>
                    </a:cubicBezTo>
                    <a:cubicBezTo>
                      <a:pt x="320140" y="567010"/>
                      <a:pt x="327605" y="583664"/>
                      <a:pt x="328686" y="600958"/>
                    </a:cubicBezTo>
                    <a:cubicBezTo>
                      <a:pt x="330463" y="629389"/>
                      <a:pt x="328686" y="657930"/>
                      <a:pt x="328686" y="686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7951849" y="3405981"/>
                <a:ext cx="146110" cy="94068"/>
              </a:xfrm>
              <a:custGeom>
                <a:avLst/>
                <a:gdLst>
                  <a:gd name="connsiteX0" fmla="*/ 26469 w 146110"/>
                  <a:gd name="connsiteY0" fmla="*/ 76912 h 94068"/>
                  <a:gd name="connsiteX1" fmla="*/ 832 w 146110"/>
                  <a:gd name="connsiteY1" fmla="*/ 34183 h 94068"/>
                  <a:gd name="connsiteX2" fmla="*/ 52106 w 146110"/>
                  <a:gd name="connsiteY2" fmla="*/ 0 h 94068"/>
                  <a:gd name="connsiteX3" fmla="*/ 94835 w 146110"/>
                  <a:gd name="connsiteY3" fmla="*/ 8546 h 94068"/>
                  <a:gd name="connsiteX4" fmla="*/ 137564 w 146110"/>
                  <a:gd name="connsiteY4" fmla="*/ 51275 h 94068"/>
                  <a:gd name="connsiteX5" fmla="*/ 146110 w 146110"/>
                  <a:gd name="connsiteY5" fmla="*/ 76912 h 94068"/>
                  <a:gd name="connsiteX6" fmla="*/ 60652 w 146110"/>
                  <a:gd name="connsiteY6" fmla="*/ 85458 h 94068"/>
                  <a:gd name="connsiteX7" fmla="*/ 26469 w 146110"/>
                  <a:gd name="connsiteY7" fmla="*/ 76912 h 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110" h="94068">
                    <a:moveTo>
                      <a:pt x="26469" y="76912"/>
                    </a:moveTo>
                    <a:cubicBezTo>
                      <a:pt x="16499" y="68366"/>
                      <a:pt x="-4420" y="49941"/>
                      <a:pt x="832" y="34183"/>
                    </a:cubicBezTo>
                    <a:cubicBezTo>
                      <a:pt x="7328" y="14696"/>
                      <a:pt x="52106" y="0"/>
                      <a:pt x="52106" y="0"/>
                    </a:cubicBezTo>
                    <a:cubicBezTo>
                      <a:pt x="66349" y="2849"/>
                      <a:pt x="81235" y="3446"/>
                      <a:pt x="94835" y="8546"/>
                    </a:cubicBezTo>
                    <a:cubicBezTo>
                      <a:pt x="115871" y="16435"/>
                      <a:pt x="127922" y="31992"/>
                      <a:pt x="137564" y="51275"/>
                    </a:cubicBezTo>
                    <a:cubicBezTo>
                      <a:pt x="141592" y="59332"/>
                      <a:pt x="143261" y="68366"/>
                      <a:pt x="146110" y="76912"/>
                    </a:cubicBezTo>
                    <a:cubicBezTo>
                      <a:pt x="83693" y="97718"/>
                      <a:pt x="112313" y="98374"/>
                      <a:pt x="60652" y="85458"/>
                    </a:cubicBezTo>
                    <a:cubicBezTo>
                      <a:pt x="50304" y="54416"/>
                      <a:pt x="36439" y="85458"/>
                      <a:pt x="26469" y="7691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/>
        </p:nvGrpSpPr>
        <p:grpSpPr>
          <a:xfrm>
            <a:off x="1281653" y="4102827"/>
            <a:ext cx="1673115" cy="1732515"/>
            <a:chOff x="1281653" y="4102827"/>
            <a:chExt cx="1673115" cy="1732515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281653" y="4102827"/>
              <a:ext cx="1673115" cy="1732515"/>
              <a:chOff x="5936046" y="3377666"/>
              <a:chExt cx="1673115" cy="1732515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5989161" y="3402388"/>
                <a:ext cx="1620000" cy="1620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936046" y="33776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昔</a:t>
                </a:r>
                <a:endParaRPr kumimoji="1" lang="ja-JP" altLang="en-US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089736" y="4740849"/>
                <a:ext cx="1490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EOF</a:t>
                </a:r>
                <a:r>
                  <a:rPr kumimoji="1" lang="ja-JP" altLang="en-US" dirty="0" smtClean="0"/>
                  <a:t>第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モード</a:t>
                </a:r>
                <a:endParaRPr kumimoji="1" lang="ja-JP" altLang="en-US" dirty="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1824367" y="4438628"/>
              <a:ext cx="593836" cy="935145"/>
              <a:chOff x="7657981" y="2564904"/>
              <a:chExt cx="593836" cy="935145"/>
            </a:xfrm>
          </p:grpSpPr>
          <p:sp>
            <p:nvSpPr>
              <p:cNvPr id="38" name="フリーフォーム 37"/>
              <p:cNvSpPr/>
              <p:nvPr/>
            </p:nvSpPr>
            <p:spPr>
              <a:xfrm>
                <a:off x="7657981" y="2564904"/>
                <a:ext cx="593836" cy="686416"/>
              </a:xfrm>
              <a:custGeom>
                <a:avLst/>
                <a:gdLst>
                  <a:gd name="connsiteX0" fmla="*/ 38129 w 593836"/>
                  <a:gd name="connsiteY0" fmla="*/ 233489 h 686416"/>
                  <a:gd name="connsiteX1" fmla="*/ 3946 w 593836"/>
                  <a:gd name="connsiteY1" fmla="*/ 190760 h 686416"/>
                  <a:gd name="connsiteX2" fmla="*/ 12491 w 593836"/>
                  <a:gd name="connsiteY2" fmla="*/ 54027 h 686416"/>
                  <a:gd name="connsiteX3" fmla="*/ 55220 w 593836"/>
                  <a:gd name="connsiteY3" fmla="*/ 36935 h 686416"/>
                  <a:gd name="connsiteX4" fmla="*/ 89403 w 593836"/>
                  <a:gd name="connsiteY4" fmla="*/ 19844 h 686416"/>
                  <a:gd name="connsiteX5" fmla="*/ 260319 w 593836"/>
                  <a:gd name="connsiteY5" fmla="*/ 2752 h 686416"/>
                  <a:gd name="connsiteX6" fmla="*/ 508147 w 593836"/>
                  <a:gd name="connsiteY6" fmla="*/ 11298 h 686416"/>
                  <a:gd name="connsiteX7" fmla="*/ 585060 w 593836"/>
                  <a:gd name="connsiteY7" fmla="*/ 88210 h 686416"/>
                  <a:gd name="connsiteX8" fmla="*/ 585060 w 593836"/>
                  <a:gd name="connsiteY8" fmla="*/ 242035 h 686416"/>
                  <a:gd name="connsiteX9" fmla="*/ 550876 w 593836"/>
                  <a:gd name="connsiteY9" fmla="*/ 276218 h 686416"/>
                  <a:gd name="connsiteX10" fmla="*/ 542331 w 593836"/>
                  <a:gd name="connsiteY10" fmla="*/ 310401 h 686416"/>
                  <a:gd name="connsiteX11" fmla="*/ 491056 w 593836"/>
                  <a:gd name="connsiteY11" fmla="*/ 336038 h 686416"/>
                  <a:gd name="connsiteX12" fmla="*/ 397052 w 593836"/>
                  <a:gd name="connsiteY12" fmla="*/ 378767 h 686416"/>
                  <a:gd name="connsiteX13" fmla="*/ 362869 w 593836"/>
                  <a:gd name="connsiteY13" fmla="*/ 395859 h 686416"/>
                  <a:gd name="connsiteX14" fmla="*/ 354323 w 593836"/>
                  <a:gd name="connsiteY14" fmla="*/ 430042 h 686416"/>
                  <a:gd name="connsiteX15" fmla="*/ 337231 w 593836"/>
                  <a:gd name="connsiteY15" fmla="*/ 455679 h 686416"/>
                  <a:gd name="connsiteX16" fmla="*/ 320140 w 593836"/>
                  <a:gd name="connsiteY16" fmla="*/ 549683 h 686416"/>
                  <a:gd name="connsiteX17" fmla="*/ 328686 w 593836"/>
                  <a:gd name="connsiteY17" fmla="*/ 600958 h 686416"/>
                  <a:gd name="connsiteX18" fmla="*/ 328686 w 593836"/>
                  <a:gd name="connsiteY18" fmla="*/ 686416 h 68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3836" h="686416">
                    <a:moveTo>
                      <a:pt x="38129" y="233489"/>
                    </a:moveTo>
                    <a:cubicBezTo>
                      <a:pt x="26735" y="219246"/>
                      <a:pt x="6526" y="208817"/>
                      <a:pt x="3946" y="190760"/>
                    </a:cubicBezTo>
                    <a:cubicBezTo>
                      <a:pt x="-2512" y="145552"/>
                      <a:pt x="-1950" y="97350"/>
                      <a:pt x="12491" y="54027"/>
                    </a:cubicBezTo>
                    <a:cubicBezTo>
                      <a:pt x="17342" y="39474"/>
                      <a:pt x="41202" y="43165"/>
                      <a:pt x="55220" y="36935"/>
                    </a:cubicBezTo>
                    <a:cubicBezTo>
                      <a:pt x="66861" y="31761"/>
                      <a:pt x="77044" y="22934"/>
                      <a:pt x="89403" y="19844"/>
                    </a:cubicBezTo>
                    <a:cubicBezTo>
                      <a:pt x="115005" y="13444"/>
                      <a:pt x="249591" y="3646"/>
                      <a:pt x="260319" y="2752"/>
                    </a:cubicBezTo>
                    <a:cubicBezTo>
                      <a:pt x="342928" y="5601"/>
                      <a:pt x="428210" y="-9738"/>
                      <a:pt x="508147" y="11298"/>
                    </a:cubicBezTo>
                    <a:cubicBezTo>
                      <a:pt x="543210" y="20525"/>
                      <a:pt x="585060" y="88210"/>
                      <a:pt x="585060" y="88210"/>
                    </a:cubicBezTo>
                    <a:cubicBezTo>
                      <a:pt x="589080" y="128418"/>
                      <a:pt x="602618" y="199895"/>
                      <a:pt x="585060" y="242035"/>
                    </a:cubicBezTo>
                    <a:cubicBezTo>
                      <a:pt x="578862" y="256910"/>
                      <a:pt x="562271" y="264824"/>
                      <a:pt x="550876" y="276218"/>
                    </a:cubicBezTo>
                    <a:cubicBezTo>
                      <a:pt x="548028" y="287612"/>
                      <a:pt x="548846" y="300629"/>
                      <a:pt x="542331" y="310401"/>
                    </a:cubicBezTo>
                    <a:cubicBezTo>
                      <a:pt x="528943" y="330483"/>
                      <a:pt x="509120" y="326003"/>
                      <a:pt x="491056" y="336038"/>
                    </a:cubicBezTo>
                    <a:cubicBezTo>
                      <a:pt x="407896" y="382238"/>
                      <a:pt x="473924" y="363392"/>
                      <a:pt x="397052" y="378767"/>
                    </a:cubicBezTo>
                    <a:cubicBezTo>
                      <a:pt x="385658" y="384464"/>
                      <a:pt x="371024" y="386072"/>
                      <a:pt x="362869" y="395859"/>
                    </a:cubicBezTo>
                    <a:cubicBezTo>
                      <a:pt x="355350" y="404882"/>
                      <a:pt x="358950" y="419247"/>
                      <a:pt x="354323" y="430042"/>
                    </a:cubicBezTo>
                    <a:cubicBezTo>
                      <a:pt x="350277" y="439482"/>
                      <a:pt x="342928" y="447133"/>
                      <a:pt x="337231" y="455679"/>
                    </a:cubicBezTo>
                    <a:cubicBezTo>
                      <a:pt x="329753" y="485594"/>
                      <a:pt x="320140" y="519069"/>
                      <a:pt x="320140" y="549683"/>
                    </a:cubicBezTo>
                    <a:cubicBezTo>
                      <a:pt x="320140" y="567010"/>
                      <a:pt x="327605" y="583664"/>
                      <a:pt x="328686" y="600958"/>
                    </a:cubicBezTo>
                    <a:cubicBezTo>
                      <a:pt x="330463" y="629389"/>
                      <a:pt x="328686" y="657930"/>
                      <a:pt x="328686" y="686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7951849" y="3405981"/>
                <a:ext cx="146110" cy="94068"/>
              </a:xfrm>
              <a:custGeom>
                <a:avLst/>
                <a:gdLst>
                  <a:gd name="connsiteX0" fmla="*/ 26469 w 146110"/>
                  <a:gd name="connsiteY0" fmla="*/ 76912 h 94068"/>
                  <a:gd name="connsiteX1" fmla="*/ 832 w 146110"/>
                  <a:gd name="connsiteY1" fmla="*/ 34183 h 94068"/>
                  <a:gd name="connsiteX2" fmla="*/ 52106 w 146110"/>
                  <a:gd name="connsiteY2" fmla="*/ 0 h 94068"/>
                  <a:gd name="connsiteX3" fmla="*/ 94835 w 146110"/>
                  <a:gd name="connsiteY3" fmla="*/ 8546 h 94068"/>
                  <a:gd name="connsiteX4" fmla="*/ 137564 w 146110"/>
                  <a:gd name="connsiteY4" fmla="*/ 51275 h 94068"/>
                  <a:gd name="connsiteX5" fmla="*/ 146110 w 146110"/>
                  <a:gd name="connsiteY5" fmla="*/ 76912 h 94068"/>
                  <a:gd name="connsiteX6" fmla="*/ 60652 w 146110"/>
                  <a:gd name="connsiteY6" fmla="*/ 85458 h 94068"/>
                  <a:gd name="connsiteX7" fmla="*/ 26469 w 146110"/>
                  <a:gd name="connsiteY7" fmla="*/ 76912 h 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110" h="94068">
                    <a:moveTo>
                      <a:pt x="26469" y="76912"/>
                    </a:moveTo>
                    <a:cubicBezTo>
                      <a:pt x="16499" y="68366"/>
                      <a:pt x="-4420" y="49941"/>
                      <a:pt x="832" y="34183"/>
                    </a:cubicBezTo>
                    <a:cubicBezTo>
                      <a:pt x="7328" y="14696"/>
                      <a:pt x="52106" y="0"/>
                      <a:pt x="52106" y="0"/>
                    </a:cubicBezTo>
                    <a:cubicBezTo>
                      <a:pt x="66349" y="2849"/>
                      <a:pt x="81235" y="3446"/>
                      <a:pt x="94835" y="8546"/>
                    </a:cubicBezTo>
                    <a:cubicBezTo>
                      <a:pt x="115871" y="16435"/>
                      <a:pt x="127922" y="31992"/>
                      <a:pt x="137564" y="51275"/>
                    </a:cubicBezTo>
                    <a:cubicBezTo>
                      <a:pt x="141592" y="59332"/>
                      <a:pt x="143261" y="68366"/>
                      <a:pt x="146110" y="76912"/>
                    </a:cubicBezTo>
                    <a:cubicBezTo>
                      <a:pt x="83693" y="97718"/>
                      <a:pt x="112313" y="98374"/>
                      <a:pt x="60652" y="85458"/>
                    </a:cubicBezTo>
                    <a:cubicBezTo>
                      <a:pt x="50304" y="54416"/>
                      <a:pt x="36439" y="85458"/>
                      <a:pt x="26469" y="7691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3" name="テキスト ボックス 22"/>
          <p:cNvSpPr txBox="1"/>
          <p:nvPr/>
        </p:nvSpPr>
        <p:spPr>
          <a:xfrm>
            <a:off x="6195782" y="5517232"/>
            <a:ext cx="1400554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EOF</a:t>
            </a: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モード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91591" y="4104555"/>
            <a:ext cx="607234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近年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使用データ・解析手法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268760"/>
            <a:ext cx="6933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NCEP/NCAR</a:t>
            </a:r>
            <a:r>
              <a:rPr lang="ja-JP" altLang="en-US" sz="2800" dirty="0"/>
              <a:t>再解析</a:t>
            </a:r>
            <a:r>
              <a:rPr lang="ja-JP" altLang="en-US" sz="2800" dirty="0" smtClean="0"/>
              <a:t>データ　</a:t>
            </a:r>
            <a:endParaRPr lang="en-US" altLang="ja-JP" sz="2800" dirty="0" smtClean="0"/>
          </a:p>
          <a:p>
            <a:r>
              <a:rPr lang="ja-JP" altLang="en-US" sz="2800" dirty="0"/>
              <a:t> </a:t>
            </a:r>
            <a:r>
              <a:rPr lang="ja-JP" altLang="en-US" sz="2800" dirty="0" smtClean="0"/>
              <a:t>  日・月データ</a:t>
            </a:r>
            <a:endParaRPr lang="en-US" altLang="ja-JP" sz="2800" dirty="0" smtClean="0"/>
          </a:p>
          <a:p>
            <a:r>
              <a:rPr lang="ja-JP" altLang="en-US" sz="2800" dirty="0" smtClean="0"/>
              <a:t>　対象域　</a:t>
            </a:r>
            <a:r>
              <a:rPr lang="en-US" altLang="ja-JP" sz="2800" dirty="0" smtClean="0"/>
              <a:t>20˚N</a:t>
            </a:r>
            <a:r>
              <a:rPr lang="ja-JP" altLang="en-US" sz="2800" dirty="0" smtClean="0"/>
              <a:t>以北　</a:t>
            </a:r>
            <a:r>
              <a:rPr lang="en-US" altLang="ja-JP" sz="2800" dirty="0" smtClean="0"/>
              <a:t>1000hPa,500hPa</a:t>
            </a:r>
            <a:r>
              <a:rPr lang="ja-JP" altLang="en-US" sz="2800" dirty="0" smtClean="0"/>
              <a:t>高度場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対象月　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err="1" smtClean="0"/>
              <a:t>，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err="1" smtClean="0"/>
              <a:t>，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err="1" smtClean="0"/>
              <a:t>，</a:t>
            </a:r>
            <a:r>
              <a:rPr kumimoji="1" lang="en-US" altLang="ja-JP" sz="2800" dirty="0" smtClean="0"/>
              <a:t>11</a:t>
            </a:r>
            <a:r>
              <a:rPr kumimoji="1" lang="ja-JP" altLang="en-US" sz="2800" dirty="0" err="1" smtClean="0"/>
              <a:t>，</a:t>
            </a:r>
            <a:r>
              <a:rPr kumimoji="1" lang="en-US" altLang="ja-JP" sz="2800" dirty="0" smtClean="0"/>
              <a:t>12</a:t>
            </a:r>
            <a:r>
              <a:rPr kumimoji="1" lang="ja-JP" altLang="en-US" sz="2800" dirty="0" smtClean="0"/>
              <a:t>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EOF</a:t>
            </a:r>
            <a:r>
              <a:rPr kumimoji="1" lang="ja-JP" altLang="en-US" sz="2800" dirty="0" smtClean="0"/>
              <a:t>解析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経験的直交関数解析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8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06" y="4050305"/>
            <a:ext cx="326073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72" y="1078379"/>
            <a:ext cx="326073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1886"/>
              </p:ext>
            </p:extLst>
          </p:nvPr>
        </p:nvGraphicFramePr>
        <p:xfrm>
          <a:off x="2987824" y="3909874"/>
          <a:ext cx="5964316" cy="28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179129"/>
              </p:ext>
            </p:extLst>
          </p:nvPr>
        </p:nvGraphicFramePr>
        <p:xfrm>
          <a:off x="3164410" y="450250"/>
          <a:ext cx="5945053" cy="366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18126" y="6213688"/>
            <a:ext cx="17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寄与率＝</a:t>
            </a:r>
            <a:r>
              <a:rPr kumimoji="1" lang="en-US" altLang="ja-JP" dirty="0" smtClean="0"/>
              <a:t>22.0%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19872" y="305966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r=0.92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16632"/>
            <a:ext cx="689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1958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2012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12</a:t>
            </a:r>
            <a:r>
              <a:rPr lang="ja-JP" altLang="en-US" sz="2800" dirty="0" smtClean="0"/>
              <a:t>月第１モード＿月平均データ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528" y="3145543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寄与率＝</a:t>
            </a:r>
            <a:r>
              <a:rPr kumimoji="1" lang="en-US" altLang="ja-JP" dirty="0" smtClean="0"/>
              <a:t>18.5%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3665584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21</a:t>
            </a:r>
            <a:r>
              <a:rPr lang="ja-JP" altLang="en-US" sz="2000" dirty="0" smtClean="0"/>
              <a:t>年間の時系列の移動標準偏差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692" y="893713"/>
            <a:ext cx="22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500hPa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高度場＿上空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8112" y="3865639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1000hpa</a:t>
            </a:r>
            <a:r>
              <a:rPr kumimoji="1" lang="ja-JP" altLang="en-US" dirty="0" smtClean="0">
                <a:solidFill>
                  <a:srgbClr val="0070C0"/>
                </a:solidFill>
              </a:rPr>
              <a:t>高度場＿地上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10800000">
            <a:off x="7923653" y="5199541"/>
            <a:ext cx="364166" cy="1588150"/>
          </a:xfrm>
          <a:prstGeom prst="downArrow">
            <a:avLst>
              <a:gd name="adj1" fmla="val 50000"/>
              <a:gd name="adj2" fmla="val 9184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15106" y="5808950"/>
            <a:ext cx="1781257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ジャンプしている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44208" y="980728"/>
            <a:ext cx="2056026" cy="2448272"/>
          </a:xfrm>
          <a:prstGeom prst="rect">
            <a:avLst/>
          </a:prstGeom>
          <a:solidFill>
            <a:srgbClr val="92D050">
              <a:alpha val="1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39382" y="967911"/>
            <a:ext cx="483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2008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年から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2009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年にかけてジャンプ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8" grpId="0"/>
      <p:bldP spid="4" grpId="0"/>
      <p:bldP spid="19" grpId="0" animBg="1"/>
      <p:bldP spid="12" grpId="0" animBg="1"/>
      <p:bldP spid="2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8058" y="44624"/>
            <a:ext cx="495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EOF</a:t>
            </a:r>
            <a:r>
              <a:rPr lang="ja-JP" altLang="en-US" sz="2800" dirty="0" smtClean="0"/>
              <a:t>解析＿北極振動＿日データ</a:t>
            </a:r>
            <a:endParaRPr kumimoji="1" lang="ja-JP" altLang="en-US" sz="28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226840" y="701989"/>
            <a:ext cx="2929336" cy="5850056"/>
            <a:chOff x="3226840" y="701989"/>
            <a:chExt cx="2929336" cy="5850056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7" t="6535" r="3804" b="7441"/>
            <a:stretch/>
          </p:blipFill>
          <p:spPr bwMode="auto">
            <a:xfrm>
              <a:off x="3281095" y="1239279"/>
              <a:ext cx="2875081" cy="247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7" t="4611" r="6293" b="6659"/>
            <a:stretch/>
          </p:blipFill>
          <p:spPr bwMode="auto">
            <a:xfrm>
              <a:off x="3301780" y="3835218"/>
              <a:ext cx="2782388" cy="2555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5038221" y="5863175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21.3%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930186" y="3332682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22.3%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233330" y="701989"/>
              <a:ext cx="28456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後</a:t>
              </a:r>
              <a:r>
                <a:rPr lang="en-US" altLang="ja-JP" sz="2400" dirty="0" smtClean="0"/>
                <a:t>(2009</a:t>
              </a:r>
              <a:r>
                <a:rPr lang="ja-JP" altLang="en-US" sz="2400" dirty="0" smtClean="0"/>
                <a:t>年～</a:t>
              </a:r>
              <a:r>
                <a:rPr lang="en-US" altLang="ja-JP" sz="2400" dirty="0" smtClean="0"/>
                <a:t>2012</a:t>
              </a:r>
              <a:r>
                <a:rPr lang="ja-JP" altLang="en-US" sz="2400" dirty="0" smtClean="0"/>
                <a:t>年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26840" y="1154361"/>
              <a:ext cx="2929336" cy="539768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029" name="グループ化 1028"/>
          <p:cNvGrpSpPr/>
          <p:nvPr/>
        </p:nvGrpSpPr>
        <p:grpSpPr>
          <a:xfrm>
            <a:off x="6234260" y="692697"/>
            <a:ext cx="2943590" cy="5853611"/>
            <a:chOff x="6234260" y="692697"/>
            <a:chExt cx="2943590" cy="58536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4" t="3370" r="6456" b="5461"/>
            <a:stretch/>
          </p:blipFill>
          <p:spPr bwMode="auto">
            <a:xfrm>
              <a:off x="6305218" y="1101153"/>
              <a:ext cx="275817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 t="5768" r="4243" b="8200"/>
            <a:stretch/>
          </p:blipFill>
          <p:spPr bwMode="auto">
            <a:xfrm>
              <a:off x="6234260" y="3861048"/>
              <a:ext cx="294359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303606" y="692697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前と後の差</a:t>
              </a:r>
              <a:endParaRPr kumimoji="1" lang="ja-JP" altLang="en-US" sz="24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303606" y="1154361"/>
              <a:ext cx="2804898" cy="53919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335028" y="3604385"/>
            <a:ext cx="275883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AO</a:t>
            </a:r>
            <a:r>
              <a:rPr lang="ja-JP" altLang="en-US" sz="2400" dirty="0" smtClean="0">
                <a:solidFill>
                  <a:schemeClr val="bg1"/>
                </a:solidFill>
              </a:rPr>
              <a:t>の深まり・環状化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t="5832" r="15562" b="7801"/>
          <a:stretch/>
        </p:blipFill>
        <p:spPr bwMode="auto">
          <a:xfrm>
            <a:off x="373031" y="1229401"/>
            <a:ext cx="2546647" cy="24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5693" r="15561" b="7502"/>
          <a:stretch/>
        </p:blipFill>
        <p:spPr bwMode="auto">
          <a:xfrm>
            <a:off x="436095" y="3871214"/>
            <a:ext cx="2483583" cy="250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83933" y="60058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9.7%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4000" y="331589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9.0%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1986" y="673307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前</a:t>
            </a:r>
            <a:r>
              <a:rPr lang="en-US" altLang="ja-JP" sz="2400" dirty="0" smtClean="0"/>
              <a:t>(1958</a:t>
            </a:r>
            <a:r>
              <a:rPr lang="ja-JP" altLang="en-US" sz="2400" dirty="0" smtClean="0"/>
              <a:t>年～</a:t>
            </a:r>
            <a:r>
              <a:rPr lang="en-US" altLang="ja-JP" sz="2400" dirty="0" smtClean="0"/>
              <a:t>2008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185" y="38772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地上</a:t>
            </a:r>
            <a:endParaRPr kumimoji="1"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07070" y="1144264"/>
            <a:ext cx="3006162" cy="5391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5" t="6535" r="3804" b="7441"/>
          <a:stretch/>
        </p:blipFill>
        <p:spPr bwMode="auto">
          <a:xfrm>
            <a:off x="2792708" y="3934868"/>
            <a:ext cx="420524" cy="24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5" t="6535" r="3804" b="7441"/>
          <a:stretch/>
        </p:blipFill>
        <p:spPr bwMode="auto">
          <a:xfrm>
            <a:off x="2792708" y="1251070"/>
            <a:ext cx="420524" cy="24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71084" y="12198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上空</a:t>
            </a:r>
            <a:endParaRPr kumimoji="1" lang="ja-JP" altLang="en-US" dirty="0"/>
          </a:p>
        </p:txBody>
      </p:sp>
      <p:grpSp>
        <p:nvGrpSpPr>
          <p:cNvPr id="1031" name="グループ化 1030"/>
          <p:cNvGrpSpPr/>
          <p:nvPr/>
        </p:nvGrpSpPr>
        <p:grpSpPr>
          <a:xfrm>
            <a:off x="282145" y="1214414"/>
            <a:ext cx="2631389" cy="2487600"/>
            <a:chOff x="282145" y="1214414"/>
            <a:chExt cx="2631389" cy="2487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87" y="1214414"/>
              <a:ext cx="2477447" cy="248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" name="テキスト ボックス 1023"/>
            <p:cNvSpPr txBox="1"/>
            <p:nvPr/>
          </p:nvSpPr>
          <p:spPr>
            <a:xfrm>
              <a:off x="282145" y="1251070"/>
              <a:ext cx="6976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上空</a:t>
              </a:r>
              <a:endParaRPr kumimoji="1" lang="ja-JP" altLang="en-US" sz="2000" dirty="0"/>
            </a:p>
          </p:txBody>
        </p:sp>
        <p:sp>
          <p:nvSpPr>
            <p:cNvPr id="1030" name="テキスト ボックス 1029"/>
            <p:cNvSpPr txBox="1"/>
            <p:nvPr/>
          </p:nvSpPr>
          <p:spPr>
            <a:xfrm>
              <a:off x="1812864" y="3305357"/>
              <a:ext cx="7072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8.3</a:t>
              </a:r>
              <a:r>
                <a:rPr kumimoji="1" lang="ja-JP" altLang="en-US" dirty="0" smtClean="0"/>
                <a:t>％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3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  <p:bldP spid="10" grpId="0"/>
      <p:bldP spid="9" grpId="0"/>
      <p:bldP spid="23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グループ化 2048"/>
          <p:cNvGrpSpPr/>
          <p:nvPr/>
        </p:nvGrpSpPr>
        <p:grpSpPr>
          <a:xfrm>
            <a:off x="6176355" y="1269040"/>
            <a:ext cx="2977999" cy="5322291"/>
            <a:chOff x="6176355" y="1269040"/>
            <a:chExt cx="2977999" cy="532229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7281" r="6140" b="8974"/>
            <a:stretch/>
          </p:blipFill>
          <p:spPr bwMode="auto">
            <a:xfrm>
              <a:off x="6176355" y="1269040"/>
              <a:ext cx="297799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5396" r="6140" b="6589"/>
            <a:stretch/>
          </p:blipFill>
          <p:spPr bwMode="auto">
            <a:xfrm>
              <a:off x="6228184" y="4071331"/>
              <a:ext cx="2833582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8" name="グループ化 2047"/>
          <p:cNvGrpSpPr/>
          <p:nvPr/>
        </p:nvGrpSpPr>
        <p:grpSpPr>
          <a:xfrm>
            <a:off x="3174946" y="701989"/>
            <a:ext cx="2952328" cy="5872572"/>
            <a:chOff x="3174946" y="701989"/>
            <a:chExt cx="2952328" cy="587257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0" t="5940" r="6272" b="9385"/>
            <a:stretch/>
          </p:blipFill>
          <p:spPr bwMode="auto">
            <a:xfrm>
              <a:off x="3174946" y="1269040"/>
              <a:ext cx="292342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7281" r="6932" b="8259"/>
            <a:stretch/>
          </p:blipFill>
          <p:spPr bwMode="auto">
            <a:xfrm>
              <a:off x="3205067" y="4054561"/>
              <a:ext cx="2922207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正方形/長方形 17"/>
            <p:cNvSpPr/>
            <p:nvPr/>
          </p:nvSpPr>
          <p:spPr>
            <a:xfrm>
              <a:off x="3204428" y="701989"/>
              <a:ext cx="28456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後</a:t>
              </a:r>
              <a:r>
                <a:rPr lang="en-US" altLang="ja-JP" sz="2400" dirty="0" smtClean="0"/>
                <a:t>(2009</a:t>
              </a:r>
              <a:r>
                <a:rPr lang="ja-JP" altLang="en-US" sz="2400" dirty="0" smtClean="0"/>
                <a:t>年～</a:t>
              </a:r>
              <a:r>
                <a:rPr lang="en-US" altLang="ja-JP" sz="2400" dirty="0" smtClean="0"/>
                <a:t>2012</a:t>
              </a:r>
              <a:r>
                <a:rPr lang="ja-JP" altLang="en-US" sz="2400" dirty="0" smtClean="0"/>
                <a:t>年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97938" y="1154361"/>
              <a:ext cx="2929336" cy="539768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07504" y="116632"/>
            <a:ext cx="611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各</a:t>
            </a:r>
            <a:r>
              <a:rPr kumimoji="1" lang="ja-JP" altLang="en-US" sz="2800" dirty="0" smtClean="0"/>
              <a:t>グリッドにおける標準偏差＿日データ</a:t>
            </a:r>
            <a:endParaRPr kumimoji="1" lang="ja-JP" altLang="en-US" sz="28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5744" y="692696"/>
            <a:ext cx="3083924" cy="5909708"/>
            <a:chOff x="35744" y="692696"/>
            <a:chExt cx="3083924" cy="590970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7281" r="6140" b="8735"/>
            <a:stretch/>
          </p:blipFill>
          <p:spPr bwMode="auto">
            <a:xfrm>
              <a:off x="125814" y="1339252"/>
              <a:ext cx="296954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9" t="7281" r="6140" b="8735"/>
            <a:stretch/>
          </p:blipFill>
          <p:spPr bwMode="auto">
            <a:xfrm>
              <a:off x="200837" y="4082404"/>
              <a:ext cx="291883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35744" y="692696"/>
              <a:ext cx="3077922" cy="5862156"/>
              <a:chOff x="35744" y="692696"/>
              <a:chExt cx="3077922" cy="5862156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35744" y="1333352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上空</a:t>
                </a:r>
                <a:endParaRPr kumimoji="1" lang="ja-JP" altLang="en-US" sz="24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5744" y="4117434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地上</a:t>
                </a:r>
                <a:endParaRPr kumimoji="1" lang="ja-JP" altLang="en-US" sz="2400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107504" y="1163653"/>
                <a:ext cx="3006162" cy="539119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152420" y="692696"/>
                <a:ext cx="2845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 smtClean="0"/>
                  <a:t>前</a:t>
                </a:r>
                <a:r>
                  <a:rPr lang="en-US" altLang="ja-JP" sz="2400" dirty="0" smtClean="0"/>
                  <a:t>(1958</a:t>
                </a:r>
                <a:r>
                  <a:rPr lang="ja-JP" altLang="en-US" sz="2400" dirty="0" smtClean="0"/>
                  <a:t>年～</a:t>
                </a:r>
                <a:r>
                  <a:rPr lang="en-US" altLang="ja-JP" sz="2400" dirty="0" smtClean="0"/>
                  <a:t>2008</a:t>
                </a:r>
                <a:r>
                  <a:rPr lang="ja-JP" altLang="en-US" sz="2400" dirty="0" smtClean="0"/>
                  <a:t>年</a:t>
                </a:r>
                <a:r>
                  <a:rPr lang="en-US" altLang="ja-JP" sz="2400" dirty="0" smtClean="0"/>
                  <a:t>)</a:t>
                </a:r>
                <a:endParaRPr lang="ja-JP" altLang="en-US" sz="2400" dirty="0"/>
              </a:p>
            </p:txBody>
          </p:sp>
        </p:grpSp>
      </p:grpSp>
      <p:sp>
        <p:nvSpPr>
          <p:cNvPr id="24" name="円/楕円 23"/>
          <p:cNvSpPr/>
          <p:nvPr/>
        </p:nvSpPr>
        <p:spPr>
          <a:xfrm>
            <a:off x="7413970" y="2224059"/>
            <a:ext cx="457200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56" name="グループ化 2055"/>
          <p:cNvGrpSpPr/>
          <p:nvPr/>
        </p:nvGrpSpPr>
        <p:grpSpPr>
          <a:xfrm>
            <a:off x="6244592" y="692696"/>
            <a:ext cx="2899408" cy="5853611"/>
            <a:chOff x="6244592" y="692696"/>
            <a:chExt cx="2899408" cy="5853611"/>
          </a:xfrm>
        </p:grpSpPr>
        <p:sp>
          <p:nvSpPr>
            <p:cNvPr id="16" name="正方形/長方形 15"/>
            <p:cNvSpPr/>
            <p:nvPr/>
          </p:nvSpPr>
          <p:spPr>
            <a:xfrm>
              <a:off x="6244592" y="1154360"/>
              <a:ext cx="2899408" cy="53919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244592" y="692696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前と後の差</a:t>
              </a:r>
              <a:endParaRPr kumimoji="1" lang="ja-JP" altLang="en-US" sz="2400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6834668" y="3695489"/>
            <a:ext cx="1697772" cy="4462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2300" dirty="0" smtClean="0">
                <a:solidFill>
                  <a:schemeClr val="bg1"/>
                </a:solidFill>
              </a:rPr>
              <a:t>AO</a:t>
            </a:r>
            <a:r>
              <a:rPr lang="ja-JP" altLang="en-US" sz="2300" dirty="0" smtClean="0">
                <a:solidFill>
                  <a:schemeClr val="bg1"/>
                </a:solidFill>
              </a:rPr>
              <a:t>域で変動</a:t>
            </a:r>
            <a:endParaRPr kumimoji="1" lang="ja-JP" altLang="en-US" sz="23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 rot="2230341">
            <a:off x="7466121" y="4772118"/>
            <a:ext cx="796257" cy="313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7355160" y="5085184"/>
            <a:ext cx="457200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2230341">
            <a:off x="7497878" y="1973397"/>
            <a:ext cx="796257" cy="313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7255476" y="2665269"/>
            <a:ext cx="457200" cy="41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352982" y="5513371"/>
            <a:ext cx="316911" cy="295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6449" y="1166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大気の平均場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-1" y="692696"/>
            <a:ext cx="3113667" cy="5862156"/>
            <a:chOff x="-1" y="692696"/>
            <a:chExt cx="3113667" cy="58621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3" t="6785" r="3996" b="7943"/>
            <a:stretch/>
          </p:blipFill>
          <p:spPr bwMode="auto">
            <a:xfrm>
              <a:off x="152420" y="1305238"/>
              <a:ext cx="2952205" cy="2455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0" t="4886" r="5436" b="7575"/>
            <a:stretch/>
          </p:blipFill>
          <p:spPr bwMode="auto">
            <a:xfrm>
              <a:off x="265963" y="3955120"/>
              <a:ext cx="2847703" cy="252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5744" y="133335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上空</a:t>
              </a:r>
              <a:endParaRPr kumimoji="1" lang="ja-JP" altLang="en-US" sz="2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-1" y="416934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地上</a:t>
              </a:r>
              <a:endParaRPr kumimoji="1" lang="ja-JP" altLang="en-US" sz="24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52420" y="692696"/>
              <a:ext cx="28456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前</a:t>
              </a:r>
              <a:r>
                <a:rPr lang="en-US" altLang="ja-JP" sz="2400" dirty="0" smtClean="0"/>
                <a:t>(1958</a:t>
              </a:r>
              <a:r>
                <a:rPr lang="ja-JP" altLang="en-US" sz="2400" dirty="0" smtClean="0"/>
                <a:t>年～</a:t>
              </a:r>
              <a:r>
                <a:rPr lang="en-US" altLang="ja-JP" sz="2400" dirty="0" smtClean="0"/>
                <a:t>2008</a:t>
              </a:r>
              <a:r>
                <a:rPr lang="ja-JP" altLang="en-US" sz="2400" dirty="0" smtClean="0"/>
                <a:t>年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07504" y="1163653"/>
              <a:ext cx="3006162" cy="539119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26840" y="701989"/>
            <a:ext cx="2988159" cy="5850056"/>
            <a:chOff x="3226840" y="701989"/>
            <a:chExt cx="2988159" cy="585005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0" t="6970" r="6056" b="9119"/>
            <a:stretch/>
          </p:blipFill>
          <p:spPr bwMode="auto">
            <a:xfrm>
              <a:off x="3233330" y="4007372"/>
              <a:ext cx="2847703" cy="241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0" t="5694" r="3600" b="9035"/>
            <a:stretch/>
          </p:blipFill>
          <p:spPr bwMode="auto">
            <a:xfrm>
              <a:off x="3275856" y="1260031"/>
              <a:ext cx="2939143" cy="2455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正方形/長方形 20"/>
            <p:cNvSpPr/>
            <p:nvPr/>
          </p:nvSpPr>
          <p:spPr>
            <a:xfrm>
              <a:off x="3233330" y="701989"/>
              <a:ext cx="28456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後</a:t>
              </a:r>
              <a:r>
                <a:rPr lang="en-US" altLang="ja-JP" sz="2400" dirty="0" smtClean="0"/>
                <a:t>(2009</a:t>
              </a:r>
              <a:r>
                <a:rPr lang="ja-JP" altLang="en-US" sz="2400" dirty="0" smtClean="0"/>
                <a:t>年～</a:t>
              </a:r>
              <a:r>
                <a:rPr lang="en-US" altLang="ja-JP" sz="2400" dirty="0" smtClean="0"/>
                <a:t>2012</a:t>
              </a:r>
              <a:r>
                <a:rPr lang="ja-JP" altLang="en-US" sz="2400" dirty="0" smtClean="0"/>
                <a:t>年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26840" y="1154361"/>
              <a:ext cx="2929336" cy="539768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6259716" y="692697"/>
            <a:ext cx="2860766" cy="5853611"/>
            <a:chOff x="6283234" y="692697"/>
            <a:chExt cx="2860766" cy="585361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4" t="7616" r="4971" b="8474"/>
            <a:stretch/>
          </p:blipFill>
          <p:spPr bwMode="auto">
            <a:xfrm>
              <a:off x="6283234" y="4007372"/>
              <a:ext cx="2860766" cy="241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5" t="6340" r="5882" b="8388"/>
            <a:stretch/>
          </p:blipFill>
          <p:spPr bwMode="auto">
            <a:xfrm>
              <a:off x="6303606" y="1275833"/>
              <a:ext cx="2834640" cy="2455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303606" y="692697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前と後の差</a:t>
              </a:r>
              <a:endParaRPr kumimoji="1" lang="ja-JP" altLang="en-US" sz="24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303606" y="1154361"/>
              <a:ext cx="2804898" cy="53919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sp>
        <p:nvSpPr>
          <p:cNvPr id="7" name="円/楕円 6"/>
          <p:cNvSpPr/>
          <p:nvPr/>
        </p:nvSpPr>
        <p:spPr>
          <a:xfrm rot="18425650">
            <a:off x="6477562" y="2136501"/>
            <a:ext cx="1584176" cy="4616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17497231">
            <a:off x="6424612" y="4984852"/>
            <a:ext cx="1584176" cy="4616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56176" y="3585788"/>
            <a:ext cx="306660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AO</a:t>
            </a:r>
            <a:r>
              <a:rPr lang="ja-JP" altLang="en-US" sz="2400" dirty="0" smtClean="0">
                <a:solidFill>
                  <a:schemeClr val="bg1"/>
                </a:solidFill>
              </a:rPr>
              <a:t>の深まり・波</a:t>
            </a:r>
            <a:r>
              <a:rPr lang="ja-JP" altLang="en-US" sz="2400" dirty="0">
                <a:solidFill>
                  <a:schemeClr val="bg1"/>
                </a:solidFill>
              </a:rPr>
              <a:t>の構造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AD5C-030C-4B7A-98B9-0EF9A2BCABB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16632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振幅</a:t>
            </a:r>
            <a:r>
              <a:rPr lang="ja-JP" altLang="en-US" sz="2800" dirty="0" smtClean="0"/>
              <a:t>と構造変化</a:t>
            </a:r>
            <a:endParaRPr kumimoji="1" lang="ja-JP" altLang="en-US" sz="2800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517465"/>
              </p:ext>
            </p:extLst>
          </p:nvPr>
        </p:nvGraphicFramePr>
        <p:xfrm>
          <a:off x="179512" y="1150874"/>
          <a:ext cx="30963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下矢印 7"/>
          <p:cNvSpPr/>
          <p:nvPr/>
        </p:nvSpPr>
        <p:spPr>
          <a:xfrm rot="10800000">
            <a:off x="2771799" y="2158984"/>
            <a:ext cx="216025" cy="936105"/>
          </a:xfrm>
          <a:prstGeom prst="downArrow">
            <a:avLst>
              <a:gd name="adj1" fmla="val 50000"/>
              <a:gd name="adj2" fmla="val 91849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69225" y="2473148"/>
            <a:ext cx="806631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</a:rPr>
              <a:t>ジャンプ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563888" y="628403"/>
            <a:ext cx="1780558" cy="3334919"/>
            <a:chOff x="6234260" y="1101153"/>
            <a:chExt cx="2943590" cy="5445155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4" t="3370" r="6456" b="5461"/>
            <a:stretch/>
          </p:blipFill>
          <p:spPr bwMode="auto">
            <a:xfrm>
              <a:off x="6305218" y="1101153"/>
              <a:ext cx="275817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 t="5768" r="4243" b="8200"/>
            <a:stretch/>
          </p:blipFill>
          <p:spPr bwMode="auto">
            <a:xfrm>
              <a:off x="6234260" y="3861048"/>
              <a:ext cx="294359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正方形/長方形 35"/>
            <p:cNvSpPr/>
            <p:nvPr/>
          </p:nvSpPr>
          <p:spPr>
            <a:xfrm>
              <a:off x="6303606" y="1154361"/>
              <a:ext cx="2804898" cy="53919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5338964" y="648213"/>
            <a:ext cx="1801372" cy="3329906"/>
            <a:chOff x="7511437" y="642447"/>
            <a:chExt cx="2977999" cy="5436971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7511437" y="757127"/>
              <a:ext cx="2977999" cy="5322291"/>
              <a:chOff x="6176355" y="1269040"/>
              <a:chExt cx="2977999" cy="5322291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43" t="7281" r="6140" b="8974"/>
              <a:stretch/>
            </p:blipFill>
            <p:spPr bwMode="auto">
              <a:xfrm>
                <a:off x="6176355" y="1269040"/>
                <a:ext cx="2977999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43" t="5396" r="6140" b="6589"/>
              <a:stretch/>
            </p:blipFill>
            <p:spPr bwMode="auto">
              <a:xfrm>
                <a:off x="6228184" y="4071331"/>
                <a:ext cx="2833582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円/楕円 40"/>
            <p:cNvSpPr/>
            <p:nvPr/>
          </p:nvSpPr>
          <p:spPr>
            <a:xfrm>
              <a:off x="8749052" y="1712146"/>
              <a:ext cx="457200" cy="4128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579674" y="642447"/>
              <a:ext cx="2899408" cy="53919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 rot="2230341">
              <a:off x="8801203" y="4260205"/>
              <a:ext cx="796257" cy="313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8690242" y="4573271"/>
              <a:ext cx="457200" cy="4128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 rot="2230341">
              <a:off x="8832960" y="1461484"/>
              <a:ext cx="796257" cy="313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8590558" y="2153356"/>
              <a:ext cx="457200" cy="4128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688064" y="5001458"/>
              <a:ext cx="316911" cy="295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7236296" y="366446"/>
            <a:ext cx="1730459" cy="3585080"/>
            <a:chOff x="349496" y="1080566"/>
            <a:chExt cx="2860766" cy="5853611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349496" y="1080566"/>
              <a:ext cx="2860766" cy="5853611"/>
              <a:chOff x="6283234" y="692697"/>
              <a:chExt cx="2860766" cy="5853611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14" t="7616" r="4971" b="8474"/>
              <a:stretch/>
            </p:blipFill>
            <p:spPr bwMode="auto">
              <a:xfrm>
                <a:off x="6283234" y="4007372"/>
                <a:ext cx="2860766" cy="2416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05" t="6340" r="5882" b="8388"/>
              <a:stretch/>
            </p:blipFill>
            <p:spPr bwMode="auto">
              <a:xfrm>
                <a:off x="6303606" y="1275833"/>
                <a:ext cx="2834640" cy="245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テキスト ボックス 53"/>
              <p:cNvSpPr txBox="1"/>
              <p:nvPr/>
            </p:nvSpPr>
            <p:spPr>
              <a:xfrm>
                <a:off x="6303606" y="692697"/>
                <a:ext cx="305394" cy="753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2400" dirty="0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6303606" y="1154361"/>
                <a:ext cx="2804898" cy="53919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56" name="円/楕円 55"/>
            <p:cNvSpPr/>
            <p:nvPr/>
          </p:nvSpPr>
          <p:spPr>
            <a:xfrm rot="18425650">
              <a:off x="567342" y="2524370"/>
              <a:ext cx="1584176" cy="46166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 rot="17497231">
              <a:off x="514392" y="5372721"/>
              <a:ext cx="1584176" cy="46166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3992202" y="291659"/>
            <a:ext cx="8976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差：</a:t>
            </a:r>
            <a:r>
              <a:rPr kumimoji="1" lang="en-US" altLang="ja-JP" dirty="0" smtClean="0"/>
              <a:t>EOF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/>
        </p:nvSpPr>
        <p:spPr>
          <a:xfrm>
            <a:off x="1379372" y="4149080"/>
            <a:ext cx="639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北極振動は増幅傾向にあり，</a:t>
            </a:r>
            <a:r>
              <a:rPr lang="en-US" altLang="ja-JP" dirty="0"/>
              <a:t>2008</a:t>
            </a:r>
            <a:r>
              <a:rPr lang="ja-JP" altLang="en-US" dirty="0"/>
              <a:t>年と</a:t>
            </a:r>
            <a:r>
              <a:rPr lang="en-US" altLang="ja-JP" dirty="0"/>
              <a:t>2009</a:t>
            </a:r>
            <a:r>
              <a:rPr lang="ja-JP" altLang="en-US" dirty="0"/>
              <a:t>年の間でジャンプした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1357932" y="4654877"/>
            <a:ext cx="641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北極域の活動中心が経度方向から緯度方向の広がりに変化</a:t>
            </a:r>
            <a:r>
              <a:rPr lang="ja-JP" altLang="en-US" dirty="0" smtClean="0"/>
              <a:t>した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環状な楕円となる傾向</a:t>
            </a:r>
            <a:endParaRPr lang="en-US" altLang="ja-JP" dirty="0"/>
          </a:p>
        </p:txBody>
      </p:sp>
      <p:sp>
        <p:nvSpPr>
          <p:cNvPr id="64" name="正方形/長方形 63"/>
          <p:cNvSpPr/>
          <p:nvPr/>
        </p:nvSpPr>
        <p:spPr>
          <a:xfrm>
            <a:off x="2977101" y="5373216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活動中心で変動が大きくなった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1187624" y="5877272"/>
            <a:ext cx="6735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平均場が増幅に寄与している可能性</a:t>
            </a:r>
            <a:r>
              <a:rPr lang="ja-JP" altLang="en-US" dirty="0" smtClean="0"/>
              <a:t>・ヨーロッパ起源の波</a:t>
            </a:r>
            <a:r>
              <a:rPr lang="ja-JP" altLang="en-US" dirty="0"/>
              <a:t>の構造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714276" y="2696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標準偏差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685139" y="2916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平均場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006799" y="6309320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北極振動は増幅し構造も変化している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517</Words>
  <Application>Microsoft Office PowerPoint</Application>
  <PresentationFormat>画面に合わせる (4:3)</PresentationFormat>
  <Paragraphs>133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​​テーマ</vt:lpstr>
      <vt:lpstr>近年の北極振動の増幅 Recent Arctic Oscillation amplification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近年の北極振動の増幅 Recently Arctic Oscillation amplification</dc:title>
  <dc:creator>haru</dc:creator>
  <cp:lastModifiedBy>haru</cp:lastModifiedBy>
  <cp:revision>120</cp:revision>
  <dcterms:created xsi:type="dcterms:W3CDTF">2013-02-11T07:38:40Z</dcterms:created>
  <dcterms:modified xsi:type="dcterms:W3CDTF">2013-03-25T00:23:02Z</dcterms:modified>
</cp:coreProperties>
</file>