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9" r:id="rId3"/>
    <p:sldId id="257" r:id="rId4"/>
    <p:sldId id="258" r:id="rId5"/>
    <p:sldId id="259" r:id="rId6"/>
    <p:sldId id="286" r:id="rId7"/>
    <p:sldId id="260" r:id="rId8"/>
    <p:sldId id="262" r:id="rId9"/>
    <p:sldId id="261" r:id="rId10"/>
    <p:sldId id="263" r:id="rId11"/>
    <p:sldId id="264" r:id="rId12"/>
    <p:sldId id="265" r:id="rId13"/>
    <p:sldId id="284" r:id="rId14"/>
    <p:sldId id="275" r:id="rId15"/>
    <p:sldId id="274" r:id="rId16"/>
    <p:sldId id="281" r:id="rId17"/>
    <p:sldId id="278" r:id="rId18"/>
    <p:sldId id="283" r:id="rId19"/>
    <p:sldId id="287" r:id="rId2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54" autoAdjust="0"/>
  </p:normalViewPr>
  <p:slideViewPr>
    <p:cSldViewPr>
      <p:cViewPr>
        <p:scale>
          <a:sx n="53" d="100"/>
          <a:sy n="53" d="100"/>
        </p:scale>
        <p:origin x="-996" y="-72"/>
      </p:cViewPr>
      <p:guideLst>
        <p:guide orient="horz" pos="2160"/>
        <p:guide pos="2880"/>
      </p:guideLst>
    </p:cSldViewPr>
  </p:slideViewPr>
  <p:notesTextViewPr>
    <p:cViewPr>
      <p:scale>
        <a:sx n="55" d="100"/>
        <a:sy n="5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yangyue\&#12487;&#12473;&#12463;&#12488;&#12483;&#12503;\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yangyue\&#12487;&#12473;&#12463;&#12488;&#12483;&#12503;\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yangyue\&#12487;&#12473;&#12463;&#12488;&#12483;&#12503;\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en-US" sz="1600" b="1" dirty="0" smtClean="0"/>
              <a:t>Time average of rainfall(mm)</a:t>
            </a:r>
            <a:endParaRPr lang="en-US" altLang="en-US" sz="1600" b="1" dirty="0"/>
          </a:p>
        </c:rich>
      </c:tx>
      <c:layout/>
      <c:overlay val="0"/>
    </c:title>
    <c:autoTitleDeleted val="0"/>
    <c:plotArea>
      <c:layout/>
      <c:barChart>
        <c:barDir val="col"/>
        <c:grouping val="clustered"/>
        <c:varyColors val="0"/>
        <c:ser>
          <c:idx val="0"/>
          <c:order val="0"/>
          <c:tx>
            <c:strRef>
              <c:f>Sheet2!$G$3</c:f>
              <c:strCache>
                <c:ptCount val="1"/>
                <c:pt idx="0">
                  <c:v>Time averge of rainfall(mm)</c:v>
                </c:pt>
              </c:strCache>
            </c:strRef>
          </c:tx>
          <c:invertIfNegative val="0"/>
          <c:cat>
            <c:strRef>
              <c:f>Sheet2!$H$2:$K$2</c:f>
              <c:strCache>
                <c:ptCount val="4"/>
                <c:pt idx="0">
                  <c:v>21/ctrl</c:v>
                </c:pt>
                <c:pt idx="1">
                  <c:v>21/60km</c:v>
                </c:pt>
                <c:pt idx="2">
                  <c:v>22/ctrl</c:v>
                </c:pt>
                <c:pt idx="3">
                  <c:v>22/60km</c:v>
                </c:pt>
              </c:strCache>
            </c:strRef>
          </c:cat>
          <c:val>
            <c:numRef>
              <c:f>Sheet2!$H$3:$K$3</c:f>
              <c:numCache>
                <c:formatCode>General</c:formatCode>
                <c:ptCount val="4"/>
                <c:pt idx="0">
                  <c:v>10.4</c:v>
                </c:pt>
                <c:pt idx="1">
                  <c:v>10.5</c:v>
                </c:pt>
                <c:pt idx="2">
                  <c:v>34.200000000000003</c:v>
                </c:pt>
                <c:pt idx="3">
                  <c:v>34.9</c:v>
                </c:pt>
              </c:numCache>
            </c:numRef>
          </c:val>
        </c:ser>
        <c:dLbls>
          <c:showLegendKey val="0"/>
          <c:showVal val="0"/>
          <c:showCatName val="0"/>
          <c:showSerName val="0"/>
          <c:showPercent val="0"/>
          <c:showBubbleSize val="0"/>
        </c:dLbls>
        <c:gapWidth val="150"/>
        <c:axId val="163988608"/>
        <c:axId val="163990144"/>
      </c:barChart>
      <c:catAx>
        <c:axId val="163988608"/>
        <c:scaling>
          <c:orientation val="minMax"/>
        </c:scaling>
        <c:delete val="0"/>
        <c:axPos val="b"/>
        <c:majorTickMark val="out"/>
        <c:minorTickMark val="none"/>
        <c:tickLblPos val="nextTo"/>
        <c:crossAx val="163990144"/>
        <c:crosses val="autoZero"/>
        <c:auto val="1"/>
        <c:lblAlgn val="ctr"/>
        <c:lblOffset val="100"/>
        <c:noMultiLvlLbl val="0"/>
      </c:catAx>
      <c:valAx>
        <c:axId val="163990144"/>
        <c:scaling>
          <c:orientation val="minMax"/>
        </c:scaling>
        <c:delete val="0"/>
        <c:axPos val="l"/>
        <c:majorGridlines/>
        <c:numFmt formatCode="General" sourceLinked="1"/>
        <c:majorTickMark val="out"/>
        <c:minorTickMark val="none"/>
        <c:tickLblPos val="nextTo"/>
        <c:crossAx val="1639886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ltLang="en-US" sz="1600" b="1" dirty="0"/>
              <a:t>Time </a:t>
            </a:r>
            <a:r>
              <a:rPr lang="en-US" altLang="en-US" sz="1600" b="1" dirty="0" smtClean="0"/>
              <a:t>average </a:t>
            </a:r>
            <a:r>
              <a:rPr lang="en-US" altLang="en-US" sz="1600" b="1" dirty="0"/>
              <a:t>of relative humidity(%)</a:t>
            </a:r>
          </a:p>
        </c:rich>
      </c:tx>
      <c:layout/>
      <c:overlay val="0"/>
    </c:title>
    <c:autoTitleDeleted val="0"/>
    <c:plotArea>
      <c:layout/>
      <c:barChart>
        <c:barDir val="col"/>
        <c:grouping val="clustered"/>
        <c:varyColors val="0"/>
        <c:ser>
          <c:idx val="0"/>
          <c:order val="0"/>
          <c:tx>
            <c:strRef>
              <c:f>Sheet2!$G$5</c:f>
              <c:strCache>
                <c:ptCount val="1"/>
                <c:pt idx="0">
                  <c:v>Time averge of relative humidity(%)</c:v>
                </c:pt>
              </c:strCache>
            </c:strRef>
          </c:tx>
          <c:invertIfNegative val="0"/>
          <c:cat>
            <c:strRef>
              <c:f>Sheet2!$H$4:$K$4</c:f>
              <c:strCache>
                <c:ptCount val="4"/>
                <c:pt idx="0">
                  <c:v>21/ctrl</c:v>
                </c:pt>
                <c:pt idx="1">
                  <c:v>21/60km</c:v>
                </c:pt>
                <c:pt idx="2">
                  <c:v>22/ctrl</c:v>
                </c:pt>
                <c:pt idx="3">
                  <c:v>22/60km</c:v>
                </c:pt>
              </c:strCache>
            </c:strRef>
          </c:cat>
          <c:val>
            <c:numRef>
              <c:f>Sheet2!$H$5:$K$5</c:f>
              <c:numCache>
                <c:formatCode>General</c:formatCode>
                <c:ptCount val="4"/>
                <c:pt idx="0">
                  <c:v>70.3</c:v>
                </c:pt>
                <c:pt idx="1">
                  <c:v>70</c:v>
                </c:pt>
                <c:pt idx="2">
                  <c:v>74.099999999999994</c:v>
                </c:pt>
                <c:pt idx="3">
                  <c:v>75</c:v>
                </c:pt>
              </c:numCache>
            </c:numRef>
          </c:val>
        </c:ser>
        <c:dLbls>
          <c:showLegendKey val="0"/>
          <c:showVal val="0"/>
          <c:showCatName val="0"/>
          <c:showSerName val="0"/>
          <c:showPercent val="0"/>
          <c:showBubbleSize val="0"/>
        </c:dLbls>
        <c:gapWidth val="150"/>
        <c:axId val="164022528"/>
        <c:axId val="164028416"/>
      </c:barChart>
      <c:catAx>
        <c:axId val="164022528"/>
        <c:scaling>
          <c:orientation val="minMax"/>
        </c:scaling>
        <c:delete val="0"/>
        <c:axPos val="b"/>
        <c:majorTickMark val="out"/>
        <c:minorTickMark val="none"/>
        <c:tickLblPos val="nextTo"/>
        <c:crossAx val="164028416"/>
        <c:crosses val="autoZero"/>
        <c:auto val="1"/>
        <c:lblAlgn val="ctr"/>
        <c:lblOffset val="100"/>
        <c:noMultiLvlLbl val="0"/>
      </c:catAx>
      <c:valAx>
        <c:axId val="164028416"/>
        <c:scaling>
          <c:orientation val="minMax"/>
        </c:scaling>
        <c:delete val="0"/>
        <c:axPos val="l"/>
        <c:majorGridlines/>
        <c:numFmt formatCode="General" sourceLinked="1"/>
        <c:majorTickMark val="out"/>
        <c:minorTickMark val="none"/>
        <c:tickLblPos val="nextTo"/>
        <c:crossAx val="16402252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600"/>
            </a:pPr>
            <a:r>
              <a:rPr lang="en-US" altLang="en-US" sz="1600" dirty="0"/>
              <a:t>Time </a:t>
            </a:r>
            <a:r>
              <a:rPr lang="en-US" altLang="en-US" sz="1600" dirty="0" smtClean="0"/>
              <a:t>average </a:t>
            </a:r>
            <a:r>
              <a:rPr lang="en-US" altLang="en-US" sz="1600" dirty="0"/>
              <a:t>of Temperature(</a:t>
            </a:r>
            <a:r>
              <a:rPr lang="en-US" altLang="en-US" sz="1600" b="1" dirty="0"/>
              <a:t>℃</a:t>
            </a:r>
            <a:r>
              <a:rPr lang="en-US" altLang="en-US" sz="1600" dirty="0"/>
              <a:t>)</a:t>
            </a:r>
          </a:p>
        </c:rich>
      </c:tx>
      <c:layout/>
      <c:overlay val="0"/>
    </c:title>
    <c:autoTitleDeleted val="0"/>
    <c:plotArea>
      <c:layout/>
      <c:barChart>
        <c:barDir val="col"/>
        <c:grouping val="clustered"/>
        <c:varyColors val="0"/>
        <c:ser>
          <c:idx val="0"/>
          <c:order val="0"/>
          <c:tx>
            <c:strRef>
              <c:f>Sheet2!$G$8</c:f>
              <c:strCache>
                <c:ptCount val="1"/>
                <c:pt idx="0">
                  <c:v>Time averge of Temperature(℃)</c:v>
                </c:pt>
              </c:strCache>
            </c:strRef>
          </c:tx>
          <c:invertIfNegative val="0"/>
          <c:cat>
            <c:strRef>
              <c:f>Sheet2!$H$7:$K$7</c:f>
              <c:strCache>
                <c:ptCount val="4"/>
                <c:pt idx="0">
                  <c:v>21/ctrl</c:v>
                </c:pt>
                <c:pt idx="1">
                  <c:v>21/60km</c:v>
                </c:pt>
                <c:pt idx="2">
                  <c:v>22/ctrl</c:v>
                </c:pt>
                <c:pt idx="3">
                  <c:v>22/60km</c:v>
                </c:pt>
              </c:strCache>
            </c:strRef>
          </c:cat>
          <c:val>
            <c:numRef>
              <c:f>Sheet2!$H$8:$K$8</c:f>
              <c:numCache>
                <c:formatCode>General</c:formatCode>
                <c:ptCount val="4"/>
                <c:pt idx="0">
                  <c:v>28.6767</c:v>
                </c:pt>
                <c:pt idx="1">
                  <c:v>28.653600000000001</c:v>
                </c:pt>
                <c:pt idx="2">
                  <c:v>27.5229</c:v>
                </c:pt>
                <c:pt idx="3">
                  <c:v>27.489599999999999</c:v>
                </c:pt>
              </c:numCache>
            </c:numRef>
          </c:val>
        </c:ser>
        <c:dLbls>
          <c:showLegendKey val="0"/>
          <c:showVal val="0"/>
          <c:showCatName val="0"/>
          <c:showSerName val="0"/>
          <c:showPercent val="0"/>
          <c:showBubbleSize val="0"/>
        </c:dLbls>
        <c:gapWidth val="150"/>
        <c:axId val="164035968"/>
        <c:axId val="164586624"/>
      </c:barChart>
      <c:catAx>
        <c:axId val="164035968"/>
        <c:scaling>
          <c:orientation val="minMax"/>
        </c:scaling>
        <c:delete val="0"/>
        <c:axPos val="b"/>
        <c:majorTickMark val="out"/>
        <c:minorTickMark val="none"/>
        <c:tickLblPos val="nextTo"/>
        <c:crossAx val="164586624"/>
        <c:crosses val="autoZero"/>
        <c:auto val="1"/>
        <c:lblAlgn val="ctr"/>
        <c:lblOffset val="100"/>
        <c:noMultiLvlLbl val="0"/>
      </c:catAx>
      <c:valAx>
        <c:axId val="164586624"/>
        <c:scaling>
          <c:orientation val="minMax"/>
        </c:scaling>
        <c:delete val="0"/>
        <c:axPos val="l"/>
        <c:majorGridlines/>
        <c:numFmt formatCode="General" sourceLinked="1"/>
        <c:majorTickMark val="out"/>
        <c:minorTickMark val="none"/>
        <c:tickLblPos val="nextTo"/>
        <c:crossAx val="16403596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59589FB-C38C-42D6-9F58-6663BCDAFE30}" type="datetimeFigureOut">
              <a:rPr kumimoji="1" lang="ja-JP" altLang="en-US" smtClean="0"/>
              <a:t>2013/3/1</a:t>
            </a:fld>
            <a:endParaRPr kumimoji="1" lang="ja-JP" altLang="en-US"/>
          </a:p>
        </p:txBody>
      </p:sp>
      <p:sp>
        <p:nvSpPr>
          <p:cNvPr id="4" name="フッター プレースホルダー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6026F8C-6789-4AC1-8567-35571206AFDE}" type="slidenum">
              <a:rPr kumimoji="1" lang="ja-JP" altLang="en-US" smtClean="0"/>
              <a:t>‹#›</a:t>
            </a:fld>
            <a:endParaRPr kumimoji="1" lang="ja-JP" altLang="en-US"/>
          </a:p>
        </p:txBody>
      </p:sp>
    </p:spTree>
    <p:extLst>
      <p:ext uri="{BB962C8B-B14F-4D97-AF65-F5344CB8AC3E}">
        <p14:creationId xmlns:p14="http://schemas.microsoft.com/office/powerpoint/2010/main" val="3107759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2FE9497-B4DF-4D55-B24E-B3F0619F8931}" type="datetimeFigureOut">
              <a:rPr kumimoji="1" lang="ja-JP" altLang="en-US" smtClean="0"/>
              <a:t>2013/3/1</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357197C-0792-4C52-8A5E-B1FEA2729984}" type="slidenum">
              <a:rPr kumimoji="1" lang="ja-JP" altLang="en-US" smtClean="0"/>
              <a:t>‹#›</a:t>
            </a:fld>
            <a:endParaRPr kumimoji="1" lang="ja-JP" altLang="en-US"/>
          </a:p>
        </p:txBody>
      </p:sp>
    </p:spTree>
    <p:extLst>
      <p:ext uri="{BB962C8B-B14F-4D97-AF65-F5344CB8AC3E}">
        <p14:creationId xmlns:p14="http://schemas.microsoft.com/office/powerpoint/2010/main" val="41835524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近年，</a:t>
            </a:r>
            <a:r>
              <a:rPr lang="ja-JP" altLang="en-US" sz="1200" b="0" dirty="0" smtClean="0"/>
              <a:t>洪水や干ばつなど水関連災害が世界各地で発生し、増加し続けている</a:t>
            </a:r>
            <a:endParaRPr lang="en-US" altLang="ja-JP" sz="1200" b="0" dirty="0" smtClean="0"/>
          </a:p>
          <a:p>
            <a:r>
              <a:rPr kumimoji="1" lang="ja-JP" altLang="en-US" sz="1200" b="0" dirty="0" smtClean="0"/>
              <a:t>中国でも、</a:t>
            </a:r>
            <a:r>
              <a:rPr kumimoji="1" lang="ja-JP" altLang="en-US" sz="1200" kern="1200" baseline="0" dirty="0" smtClean="0">
                <a:solidFill>
                  <a:schemeClr val="tx1"/>
                </a:solidFill>
                <a:latin typeface="+mn-lt"/>
                <a:ea typeface="+mn-ea"/>
                <a:cs typeface="+mn-cs"/>
              </a:rPr>
              <a:t>百年に一度や千年に一度と言われるほどの洪水・干ばつが近年頻繁に発生しています</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このように大きな社会影響をもたらす水関連災害は降水量と深く関連するので、近年の降水量変動</a:t>
            </a:r>
          </a:p>
          <a:p>
            <a:r>
              <a:rPr kumimoji="1" lang="ja-JP" altLang="en-US" sz="1200" kern="1200" baseline="0" dirty="0" smtClean="0">
                <a:solidFill>
                  <a:schemeClr val="tx1"/>
                </a:solidFill>
                <a:latin typeface="+mn-lt"/>
                <a:ea typeface="+mn-ea"/>
                <a:cs typeface="+mn-cs"/>
              </a:rPr>
              <a:t>について詳しく解析する必要があります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077C6ADE-A8BA-452E-886A-06FEEBCEFD59}" type="slidenum">
              <a:rPr kumimoji="1" lang="ja-JP" altLang="en-US" smtClean="0"/>
              <a:pPr/>
              <a:t>3</a:t>
            </a:fld>
            <a:endParaRPr kumimoji="1" lang="ja-JP" altLang="en-US"/>
          </a:p>
        </p:txBody>
      </p:sp>
    </p:spTree>
    <p:extLst>
      <p:ext uri="{BB962C8B-B14F-4D97-AF65-F5344CB8AC3E}">
        <p14:creationId xmlns:p14="http://schemas.microsoft.com/office/powerpoint/2010/main" val="181980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本研究では、中国大陸に分布する</a:t>
            </a:r>
            <a:r>
              <a:rPr kumimoji="1" lang="en-US" altLang="ja-JP" dirty="0" smtClean="0"/>
              <a:t>596</a:t>
            </a:r>
            <a:r>
              <a:rPr kumimoji="1" lang="ja-JP" altLang="en-US" dirty="0" smtClean="0"/>
              <a:t>点の</a:t>
            </a:r>
            <a:r>
              <a:rPr kumimoji="1" lang="en-US" altLang="ja-JP" dirty="0" smtClean="0"/>
              <a:t>1961</a:t>
            </a:r>
            <a:r>
              <a:rPr kumimoji="1" lang="ja-JP" altLang="en-US" dirty="0" smtClean="0"/>
              <a:t>年から</a:t>
            </a:r>
            <a:r>
              <a:rPr kumimoji="1" lang="en-US" altLang="ja-JP" dirty="0" smtClean="0"/>
              <a:t>2007</a:t>
            </a:r>
            <a:r>
              <a:rPr kumimoji="1" lang="ja-JP" altLang="en-US" dirty="0" smtClean="0"/>
              <a:t>年の約半世紀の日降水量データを用いて、</a:t>
            </a:r>
            <a:r>
              <a:rPr kumimoji="1" lang="ja-JP" altLang="en-US" sz="1200" b="1" dirty="0" smtClean="0"/>
              <a:t>気象学だけではなく、水文学、社会学側面も考える</a:t>
            </a:r>
          </a:p>
          <a:p>
            <a:endParaRPr kumimoji="1" lang="ja-JP" altLang="en-US" dirty="0"/>
          </a:p>
        </p:txBody>
      </p:sp>
      <p:sp>
        <p:nvSpPr>
          <p:cNvPr id="4" name="スライド番号プレースホルダ 3"/>
          <p:cNvSpPr>
            <a:spLocks noGrp="1"/>
          </p:cNvSpPr>
          <p:nvPr>
            <p:ph type="sldNum" sz="quarter" idx="10"/>
          </p:nvPr>
        </p:nvSpPr>
        <p:spPr/>
        <p:txBody>
          <a:bodyPr/>
          <a:lstStyle/>
          <a:p>
            <a:fld id="{602A8F95-BBD2-46ED-9196-06F662F033B1}" type="slidenum">
              <a:rPr kumimoji="1" lang="ja-JP" altLang="en-US" smtClean="0"/>
              <a:pPr/>
              <a:t>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baseline="0" dirty="0" smtClean="0">
                <a:solidFill>
                  <a:schemeClr val="tx1"/>
                </a:solidFill>
                <a:latin typeface="+mn-lt"/>
                <a:ea typeface="+mn-ea"/>
                <a:cs typeface="+mn-cs"/>
              </a:rPr>
              <a:t>年降水量と季節降水量の</a:t>
            </a:r>
            <a:r>
              <a:rPr kumimoji="1" lang="en-US" altLang="ja-JP" sz="1200" kern="1200" baseline="0" dirty="0" smtClean="0">
                <a:solidFill>
                  <a:schemeClr val="tx1"/>
                </a:solidFill>
                <a:latin typeface="+mn-lt"/>
                <a:ea typeface="+mn-ea"/>
                <a:cs typeface="+mn-cs"/>
              </a:rPr>
              <a:t>EOF </a:t>
            </a:r>
            <a:r>
              <a:rPr kumimoji="1" lang="ja-JP" altLang="en-US" sz="1200" kern="1200" baseline="0" dirty="0" smtClean="0">
                <a:solidFill>
                  <a:schemeClr val="tx1"/>
                </a:solidFill>
                <a:latin typeface="+mn-lt"/>
                <a:ea typeface="+mn-ea"/>
                <a:cs typeface="+mn-cs"/>
              </a:rPr>
              <a:t>解析の第</a:t>
            </a:r>
            <a:r>
              <a:rPr kumimoji="1" lang="en-US" altLang="ja-JP" sz="1200" kern="1200" baseline="0" dirty="0" smtClean="0">
                <a:solidFill>
                  <a:schemeClr val="tx1"/>
                </a:solidFill>
                <a:latin typeface="+mn-lt"/>
                <a:ea typeface="+mn-ea"/>
                <a:cs typeface="+mn-cs"/>
              </a:rPr>
              <a:t>1</a:t>
            </a:r>
            <a:r>
              <a:rPr kumimoji="1" lang="ja-JP" altLang="en-US" sz="1200" kern="1200" baseline="0" dirty="0" smtClean="0">
                <a:solidFill>
                  <a:schemeClr val="tx1"/>
                </a:solidFill>
                <a:latin typeface="+mn-lt"/>
                <a:ea typeface="+mn-ea"/>
                <a:cs typeface="+mn-cs"/>
              </a:rPr>
              <a:t>～</a:t>
            </a:r>
            <a:r>
              <a:rPr kumimoji="1" lang="en-US" altLang="ja-JP" sz="1200" kern="1200" baseline="0" dirty="0" smtClean="0">
                <a:solidFill>
                  <a:schemeClr val="tx1"/>
                </a:solidFill>
                <a:latin typeface="+mn-lt"/>
                <a:ea typeface="+mn-ea"/>
                <a:cs typeface="+mn-cs"/>
              </a:rPr>
              <a:t>3 </a:t>
            </a:r>
            <a:r>
              <a:rPr kumimoji="1" lang="ja-JP" altLang="en-US" sz="1200" kern="1200" baseline="0" dirty="0" smtClean="0">
                <a:solidFill>
                  <a:schemeClr val="tx1"/>
                </a:solidFill>
                <a:latin typeface="+mn-lt"/>
                <a:ea typeface="+mn-ea"/>
                <a:cs typeface="+mn-cs"/>
              </a:rPr>
              <a:t>主成分の空間分布は類似しており，主に</a:t>
            </a:r>
            <a:r>
              <a:rPr kumimoji="1" lang="en-US" altLang="ja-JP" sz="1200" kern="1200" baseline="0" dirty="0" smtClean="0">
                <a:solidFill>
                  <a:schemeClr val="tx1"/>
                </a:solidFill>
                <a:latin typeface="+mn-lt"/>
                <a:ea typeface="+mn-ea"/>
                <a:cs typeface="+mn-cs"/>
              </a:rPr>
              <a:t>3 </a:t>
            </a:r>
            <a:r>
              <a:rPr kumimoji="1" lang="ja-JP" altLang="en-US" sz="1200" kern="1200" baseline="0" dirty="0" err="1" smtClean="0">
                <a:solidFill>
                  <a:schemeClr val="tx1"/>
                </a:solidFill>
                <a:latin typeface="+mn-lt"/>
                <a:ea typeface="+mn-ea"/>
                <a:cs typeface="+mn-cs"/>
              </a:rPr>
              <a:t>つの</a:t>
            </a:r>
            <a:r>
              <a:rPr kumimoji="1" lang="ja-JP" altLang="en-US" sz="1200" kern="1200" baseline="0" dirty="0" smtClean="0">
                <a:solidFill>
                  <a:schemeClr val="tx1"/>
                </a:solidFill>
                <a:latin typeface="+mn-lt"/>
                <a:ea typeface="+mn-ea"/>
                <a:cs typeface="+mn-cs"/>
              </a:rPr>
              <a:t>パターンに分けられます。月ごとの解析では、</a:t>
            </a:r>
            <a:r>
              <a:rPr kumimoji="1" lang="en-US" altLang="ja-JP" sz="1200" kern="1200" baseline="0" dirty="0" smtClean="0">
                <a:solidFill>
                  <a:schemeClr val="tx1"/>
                </a:solidFill>
                <a:latin typeface="+mn-lt"/>
                <a:ea typeface="+mn-ea"/>
                <a:cs typeface="+mn-cs"/>
              </a:rPr>
              <a:t>Pattern1</a:t>
            </a:r>
            <a:r>
              <a:rPr kumimoji="1" lang="ja-JP" altLang="en-US" sz="1200" kern="1200" baseline="0" dirty="0" smtClean="0">
                <a:solidFill>
                  <a:schemeClr val="tx1"/>
                </a:solidFill>
                <a:latin typeface="+mn-lt"/>
                <a:ea typeface="+mn-ea"/>
                <a:cs typeface="+mn-cs"/>
              </a:rPr>
              <a:t>は一般によく知られている東アジア夏季モンスーンの移動と一致しています．</a:t>
            </a:r>
            <a:r>
              <a:rPr kumimoji="1" lang="en-US" altLang="ja-JP" sz="1200" kern="1200" baseline="0" dirty="0" smtClean="0">
                <a:solidFill>
                  <a:schemeClr val="tx1"/>
                </a:solidFill>
                <a:latin typeface="+mn-lt"/>
                <a:ea typeface="+mn-ea"/>
                <a:cs typeface="+mn-cs"/>
              </a:rPr>
              <a:t>Pattern3</a:t>
            </a:r>
            <a:r>
              <a:rPr kumimoji="1" lang="ja-JP" altLang="en-US" sz="1200" kern="1200" baseline="0" dirty="0" smtClean="0">
                <a:solidFill>
                  <a:schemeClr val="tx1"/>
                </a:solidFill>
                <a:latin typeface="+mn-lt"/>
                <a:ea typeface="+mn-ea"/>
                <a:cs typeface="+mn-cs"/>
              </a:rPr>
              <a:t>はインド夏季モンスーンを反映するパターン</a:t>
            </a:r>
          </a:p>
          <a:p>
            <a:r>
              <a:rPr kumimoji="1" lang="ja-JP" altLang="en-US" sz="1200" kern="1200" baseline="0" dirty="0" smtClean="0">
                <a:solidFill>
                  <a:schemeClr val="tx1"/>
                </a:solidFill>
                <a:latin typeface="+mn-lt"/>
                <a:ea typeface="+mn-ea"/>
                <a:cs typeface="+mn-cs"/>
              </a:rPr>
              <a:t>だと考えられます．</a:t>
            </a:r>
            <a:r>
              <a:rPr kumimoji="1" lang="en-US" altLang="ja-JP" sz="1200" kern="1200" baseline="0" dirty="0" smtClean="0">
                <a:solidFill>
                  <a:schemeClr val="tx1"/>
                </a:solidFill>
                <a:latin typeface="+mn-lt"/>
                <a:ea typeface="+mn-ea"/>
                <a:cs typeface="+mn-cs"/>
              </a:rPr>
              <a:t>Pattern2</a:t>
            </a:r>
            <a:r>
              <a:rPr kumimoji="1" lang="ja-JP" altLang="en-US" sz="1200" kern="1200" baseline="0" dirty="0" err="1" smtClean="0">
                <a:solidFill>
                  <a:schemeClr val="tx1"/>
                </a:solidFill>
                <a:latin typeface="+mn-lt"/>
                <a:ea typeface="+mn-ea"/>
                <a:cs typeface="+mn-cs"/>
              </a:rPr>
              <a:t>のように</a:t>
            </a:r>
            <a:r>
              <a:rPr kumimoji="1" lang="ja-JP" altLang="en-US" sz="1200" kern="1200" baseline="0" dirty="0" smtClean="0">
                <a:solidFill>
                  <a:schemeClr val="tx1"/>
                </a:solidFill>
                <a:latin typeface="+mn-lt"/>
                <a:ea typeface="+mn-ea"/>
                <a:cs typeface="+mn-cs"/>
              </a:rPr>
              <a:t>大きな変動を示す主成分は，どの月にも存在します．このパターンは時間に伴う変動がほとんどなく，常に長江の中・下流域に位置するので，これは長江そのものが降水に影響を及ぼしていると考えてよいだろう．これを確かめるために長江流域だけを取り出して解析をしました。</a:t>
            </a:r>
            <a:endParaRPr kumimoji="1" lang="ja-JP" altLang="en-US" dirty="0"/>
          </a:p>
        </p:txBody>
      </p:sp>
      <p:sp>
        <p:nvSpPr>
          <p:cNvPr id="4" name="スライド番号プレースホルダ 3"/>
          <p:cNvSpPr>
            <a:spLocks noGrp="1"/>
          </p:cNvSpPr>
          <p:nvPr>
            <p:ph type="sldNum" sz="quarter" idx="10"/>
          </p:nvPr>
        </p:nvSpPr>
        <p:spPr/>
        <p:txBody>
          <a:bodyPr/>
          <a:lstStyle/>
          <a:p>
            <a:fld id="{602A8F95-BBD2-46ED-9196-06F662F033B1}" type="slidenum">
              <a:rPr kumimoji="1" lang="ja-JP" altLang="en-US" smtClean="0"/>
              <a:pPr/>
              <a:t>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BD2B364-8891-42D3-ADEB-89999F79B1C8}" type="slidenum">
              <a:rPr kumimoji="1" lang="ja-JP" altLang="en-US" smtClean="0"/>
              <a:t>7</a:t>
            </a:fld>
            <a:endParaRPr kumimoji="1" lang="ja-JP" altLang="en-US"/>
          </a:p>
        </p:txBody>
      </p:sp>
    </p:spTree>
    <p:extLst>
      <p:ext uri="{BB962C8B-B14F-4D97-AF65-F5344CB8AC3E}">
        <p14:creationId xmlns:p14="http://schemas.microsoft.com/office/powerpoint/2010/main" val="37650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smtClean="0"/>
              <a:t>長江</a:t>
            </a:r>
            <a:endParaRPr lang="en-US" altLang="ja-JP" b="1" dirty="0" smtClean="0"/>
          </a:p>
          <a:p>
            <a:r>
              <a:rPr lang="ja-JP" altLang="en-US" b="1" dirty="0" smtClean="0"/>
              <a:t>長：</a:t>
            </a:r>
            <a:r>
              <a:rPr lang="en-US" altLang="ja-JP" b="1" dirty="0" smtClean="0"/>
              <a:t>6211.3km</a:t>
            </a:r>
          </a:p>
          <a:p>
            <a:r>
              <a:rPr kumimoji="1" lang="ja-JP" altLang="en-US" b="1" dirty="0" smtClean="0"/>
              <a:t>幅：</a:t>
            </a:r>
            <a:r>
              <a:rPr kumimoji="1" lang="en-US" altLang="ja-JP" b="1" dirty="0" smtClean="0"/>
              <a:t>5-118km</a:t>
            </a:r>
          </a:p>
          <a:p>
            <a:r>
              <a:rPr kumimoji="1" lang="ja-JP" altLang="en-US" b="1" dirty="0" smtClean="0"/>
              <a:t>深：</a:t>
            </a:r>
            <a:r>
              <a:rPr kumimoji="1" lang="en-US" altLang="ja-JP" b="1" dirty="0" smtClean="0"/>
              <a:t>10-103km</a:t>
            </a:r>
            <a:endParaRPr kumimoji="1" lang="ja-JP" altLang="en-US" b="1" dirty="0" smtClean="0"/>
          </a:p>
        </p:txBody>
      </p:sp>
      <p:sp>
        <p:nvSpPr>
          <p:cNvPr id="4" name="スライド番号プレースホルダー 3"/>
          <p:cNvSpPr>
            <a:spLocks noGrp="1"/>
          </p:cNvSpPr>
          <p:nvPr>
            <p:ph type="sldNum" sz="quarter" idx="10"/>
          </p:nvPr>
        </p:nvSpPr>
        <p:spPr/>
        <p:txBody>
          <a:bodyPr/>
          <a:lstStyle/>
          <a:p>
            <a:fld id="{C357197C-0792-4C52-8A5E-B1FEA2729984}" type="slidenum">
              <a:rPr kumimoji="1" lang="ja-JP" altLang="en-US" smtClean="0"/>
              <a:t>8</a:t>
            </a:fld>
            <a:endParaRPr kumimoji="1" lang="ja-JP" altLang="en-US"/>
          </a:p>
        </p:txBody>
      </p:sp>
    </p:spTree>
    <p:extLst>
      <p:ext uri="{BB962C8B-B14F-4D97-AF65-F5344CB8AC3E}">
        <p14:creationId xmlns:p14="http://schemas.microsoft.com/office/powerpoint/2010/main" val="224124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57197C-0792-4C52-8A5E-B1FEA2729984}" type="slidenum">
              <a:rPr kumimoji="1" lang="ja-JP" altLang="en-US" smtClean="0"/>
              <a:t>12</a:t>
            </a:fld>
            <a:endParaRPr kumimoji="1" lang="ja-JP" altLang="en-US"/>
          </a:p>
        </p:txBody>
      </p:sp>
    </p:spTree>
    <p:extLst>
      <p:ext uri="{BB962C8B-B14F-4D97-AF65-F5344CB8AC3E}">
        <p14:creationId xmlns:p14="http://schemas.microsoft.com/office/powerpoint/2010/main" val="2293334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7DB0793-CC89-42B7-BCBA-0A342AE8429C}" type="datetimeFigureOut">
              <a:rPr kumimoji="1" lang="ja-JP" altLang="en-US" smtClean="0"/>
              <a:t>2013/3/1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2FE176-B588-45CE-8DFE-5C1DFF825147}" type="slidenum">
              <a:rPr kumimoji="1" lang="ja-JP" altLang="en-US" smtClean="0"/>
              <a:t>‹#›</a:t>
            </a:fld>
            <a:endParaRPr kumimoji="1" lang="ja-JP" altLang="en-US"/>
          </a:p>
        </p:txBody>
      </p:sp>
    </p:spTree>
    <p:extLst>
      <p:ext uri="{BB962C8B-B14F-4D97-AF65-F5344CB8AC3E}">
        <p14:creationId xmlns:p14="http://schemas.microsoft.com/office/powerpoint/2010/main" val="202757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7DB0793-CC89-42B7-BCBA-0A342AE8429C}" type="datetimeFigureOut">
              <a:rPr kumimoji="1" lang="ja-JP" altLang="en-US" smtClean="0"/>
              <a:t>2013/3/1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2FE176-B588-45CE-8DFE-5C1DFF825147}" type="slidenum">
              <a:rPr kumimoji="1" lang="ja-JP" altLang="en-US" smtClean="0"/>
              <a:t>‹#›</a:t>
            </a:fld>
            <a:endParaRPr kumimoji="1" lang="ja-JP" altLang="en-US"/>
          </a:p>
        </p:txBody>
      </p:sp>
    </p:spTree>
    <p:extLst>
      <p:ext uri="{BB962C8B-B14F-4D97-AF65-F5344CB8AC3E}">
        <p14:creationId xmlns:p14="http://schemas.microsoft.com/office/powerpoint/2010/main" val="27019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7DB0793-CC89-42B7-BCBA-0A342AE8429C}" type="datetimeFigureOut">
              <a:rPr kumimoji="1" lang="ja-JP" altLang="en-US" smtClean="0"/>
              <a:t>2013/3/1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2FE176-B588-45CE-8DFE-5C1DFF825147}" type="slidenum">
              <a:rPr kumimoji="1" lang="ja-JP" altLang="en-US" smtClean="0"/>
              <a:t>‹#›</a:t>
            </a:fld>
            <a:endParaRPr kumimoji="1" lang="ja-JP" altLang="en-US"/>
          </a:p>
        </p:txBody>
      </p:sp>
    </p:spTree>
    <p:extLst>
      <p:ext uri="{BB962C8B-B14F-4D97-AF65-F5344CB8AC3E}">
        <p14:creationId xmlns:p14="http://schemas.microsoft.com/office/powerpoint/2010/main" val="12548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7DB0793-CC89-42B7-BCBA-0A342AE8429C}" type="datetimeFigureOut">
              <a:rPr kumimoji="1" lang="ja-JP" altLang="en-US" smtClean="0"/>
              <a:t>2013/3/1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2FE176-B588-45CE-8DFE-5C1DFF825147}" type="slidenum">
              <a:rPr kumimoji="1" lang="ja-JP" altLang="en-US" smtClean="0"/>
              <a:t>‹#›</a:t>
            </a:fld>
            <a:endParaRPr kumimoji="1" lang="ja-JP" altLang="en-US"/>
          </a:p>
        </p:txBody>
      </p:sp>
    </p:spTree>
    <p:extLst>
      <p:ext uri="{BB962C8B-B14F-4D97-AF65-F5344CB8AC3E}">
        <p14:creationId xmlns:p14="http://schemas.microsoft.com/office/powerpoint/2010/main" val="49457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7DB0793-CC89-42B7-BCBA-0A342AE8429C}" type="datetimeFigureOut">
              <a:rPr kumimoji="1" lang="ja-JP" altLang="en-US" smtClean="0"/>
              <a:t>2013/3/1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2FE176-B588-45CE-8DFE-5C1DFF825147}" type="slidenum">
              <a:rPr kumimoji="1" lang="ja-JP" altLang="en-US" smtClean="0"/>
              <a:t>‹#›</a:t>
            </a:fld>
            <a:endParaRPr kumimoji="1" lang="ja-JP" altLang="en-US"/>
          </a:p>
        </p:txBody>
      </p:sp>
    </p:spTree>
    <p:extLst>
      <p:ext uri="{BB962C8B-B14F-4D97-AF65-F5344CB8AC3E}">
        <p14:creationId xmlns:p14="http://schemas.microsoft.com/office/powerpoint/2010/main" val="112732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7DB0793-CC89-42B7-BCBA-0A342AE8429C}" type="datetimeFigureOut">
              <a:rPr kumimoji="1" lang="ja-JP" altLang="en-US" smtClean="0"/>
              <a:t>2013/3/1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2FE176-B588-45CE-8DFE-5C1DFF825147}" type="slidenum">
              <a:rPr kumimoji="1" lang="ja-JP" altLang="en-US" smtClean="0"/>
              <a:t>‹#›</a:t>
            </a:fld>
            <a:endParaRPr kumimoji="1" lang="ja-JP" altLang="en-US"/>
          </a:p>
        </p:txBody>
      </p:sp>
    </p:spTree>
    <p:extLst>
      <p:ext uri="{BB962C8B-B14F-4D97-AF65-F5344CB8AC3E}">
        <p14:creationId xmlns:p14="http://schemas.microsoft.com/office/powerpoint/2010/main" val="387406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7DB0793-CC89-42B7-BCBA-0A342AE8429C}" type="datetimeFigureOut">
              <a:rPr kumimoji="1" lang="ja-JP" altLang="en-US" smtClean="0"/>
              <a:t>2013/3/1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62FE176-B588-45CE-8DFE-5C1DFF825147}" type="slidenum">
              <a:rPr kumimoji="1" lang="ja-JP" altLang="en-US" smtClean="0"/>
              <a:t>‹#›</a:t>
            </a:fld>
            <a:endParaRPr kumimoji="1" lang="ja-JP" altLang="en-US"/>
          </a:p>
        </p:txBody>
      </p:sp>
    </p:spTree>
    <p:extLst>
      <p:ext uri="{BB962C8B-B14F-4D97-AF65-F5344CB8AC3E}">
        <p14:creationId xmlns:p14="http://schemas.microsoft.com/office/powerpoint/2010/main" val="251165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7DB0793-CC89-42B7-BCBA-0A342AE8429C}" type="datetimeFigureOut">
              <a:rPr kumimoji="1" lang="ja-JP" altLang="en-US" smtClean="0"/>
              <a:t>2013/3/1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62FE176-B588-45CE-8DFE-5C1DFF825147}" type="slidenum">
              <a:rPr kumimoji="1" lang="ja-JP" altLang="en-US" smtClean="0"/>
              <a:t>‹#›</a:t>
            </a:fld>
            <a:endParaRPr kumimoji="1" lang="ja-JP" altLang="en-US"/>
          </a:p>
        </p:txBody>
      </p:sp>
    </p:spTree>
    <p:extLst>
      <p:ext uri="{BB962C8B-B14F-4D97-AF65-F5344CB8AC3E}">
        <p14:creationId xmlns:p14="http://schemas.microsoft.com/office/powerpoint/2010/main" val="63913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7DB0793-CC89-42B7-BCBA-0A342AE8429C}" type="datetimeFigureOut">
              <a:rPr kumimoji="1" lang="ja-JP" altLang="en-US" smtClean="0"/>
              <a:t>2013/3/1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62FE176-B588-45CE-8DFE-5C1DFF825147}" type="slidenum">
              <a:rPr kumimoji="1" lang="ja-JP" altLang="en-US" smtClean="0"/>
              <a:t>‹#›</a:t>
            </a:fld>
            <a:endParaRPr kumimoji="1" lang="ja-JP" altLang="en-US"/>
          </a:p>
        </p:txBody>
      </p:sp>
    </p:spTree>
    <p:extLst>
      <p:ext uri="{BB962C8B-B14F-4D97-AF65-F5344CB8AC3E}">
        <p14:creationId xmlns:p14="http://schemas.microsoft.com/office/powerpoint/2010/main" val="31732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7DB0793-CC89-42B7-BCBA-0A342AE8429C}" type="datetimeFigureOut">
              <a:rPr kumimoji="1" lang="ja-JP" altLang="en-US" smtClean="0"/>
              <a:t>2013/3/1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2FE176-B588-45CE-8DFE-5C1DFF825147}" type="slidenum">
              <a:rPr kumimoji="1" lang="ja-JP" altLang="en-US" smtClean="0"/>
              <a:t>‹#›</a:t>
            </a:fld>
            <a:endParaRPr kumimoji="1" lang="ja-JP" altLang="en-US"/>
          </a:p>
        </p:txBody>
      </p:sp>
    </p:spTree>
    <p:extLst>
      <p:ext uri="{BB962C8B-B14F-4D97-AF65-F5344CB8AC3E}">
        <p14:creationId xmlns:p14="http://schemas.microsoft.com/office/powerpoint/2010/main" val="428162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7DB0793-CC89-42B7-BCBA-0A342AE8429C}" type="datetimeFigureOut">
              <a:rPr kumimoji="1" lang="ja-JP" altLang="en-US" smtClean="0"/>
              <a:t>2013/3/1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2FE176-B588-45CE-8DFE-5C1DFF825147}" type="slidenum">
              <a:rPr kumimoji="1" lang="ja-JP" altLang="en-US" smtClean="0"/>
              <a:t>‹#›</a:t>
            </a:fld>
            <a:endParaRPr kumimoji="1" lang="ja-JP" altLang="en-US"/>
          </a:p>
        </p:txBody>
      </p:sp>
    </p:spTree>
    <p:extLst>
      <p:ext uri="{BB962C8B-B14F-4D97-AF65-F5344CB8AC3E}">
        <p14:creationId xmlns:p14="http://schemas.microsoft.com/office/powerpoint/2010/main" val="2350253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B0793-CC89-42B7-BCBA-0A342AE8429C}" type="datetimeFigureOut">
              <a:rPr kumimoji="1" lang="ja-JP" altLang="en-US" smtClean="0"/>
              <a:t>2013/3/1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FE176-B588-45CE-8DFE-5C1DFF825147}" type="slidenum">
              <a:rPr kumimoji="1" lang="ja-JP" altLang="en-US" smtClean="0"/>
              <a:t>‹#›</a:t>
            </a:fld>
            <a:endParaRPr kumimoji="1" lang="ja-JP" altLang="en-US"/>
          </a:p>
        </p:txBody>
      </p:sp>
    </p:spTree>
    <p:extLst>
      <p:ext uri="{BB962C8B-B14F-4D97-AF65-F5344CB8AC3E}">
        <p14:creationId xmlns:p14="http://schemas.microsoft.com/office/powerpoint/2010/main" val="3718264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chart" Target="../charts/chart3.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wm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008" y="980729"/>
            <a:ext cx="8964488" cy="2619722"/>
          </a:xfrm>
        </p:spPr>
        <p:txBody>
          <a:bodyPr>
            <a:normAutofit/>
          </a:bodyPr>
          <a:lstStyle/>
          <a:p>
            <a:r>
              <a:rPr lang="en-US" altLang="ja-JP" b="1" dirty="0"/>
              <a:t>Can the width change of Yangtze river</a:t>
            </a:r>
            <a:br>
              <a:rPr lang="en-US" altLang="ja-JP" b="1" dirty="0"/>
            </a:br>
            <a:r>
              <a:rPr lang="en-US" altLang="ja-JP" b="1" dirty="0"/>
              <a:t>influence the local rainfall ?</a:t>
            </a:r>
            <a:r>
              <a:rPr lang="en-US" altLang="ja-JP" dirty="0"/>
              <a:t/>
            </a:r>
            <a:br>
              <a:rPr lang="en-US" altLang="ja-JP" dirty="0"/>
            </a:br>
            <a:r>
              <a:rPr lang="ja-JP" altLang="en-US" sz="3100" dirty="0"/>
              <a:t>長江の江寛変化は流域降水量に影響するや否や</a:t>
            </a:r>
            <a:endParaRPr kumimoji="1" lang="ja-JP" altLang="en-US" sz="3100" dirty="0"/>
          </a:p>
        </p:txBody>
      </p:sp>
      <p:sp>
        <p:nvSpPr>
          <p:cNvPr id="3" name="サブタイトル 2"/>
          <p:cNvSpPr>
            <a:spLocks noGrp="1"/>
          </p:cNvSpPr>
          <p:nvPr>
            <p:ph type="subTitle" idx="1"/>
          </p:nvPr>
        </p:nvSpPr>
        <p:spPr>
          <a:xfrm>
            <a:off x="1371600" y="4556720"/>
            <a:ext cx="6400800" cy="1752600"/>
          </a:xfrm>
        </p:spPr>
        <p:txBody>
          <a:bodyPr>
            <a:normAutofit/>
          </a:bodyPr>
          <a:lstStyle/>
          <a:p>
            <a:pPr algn="l"/>
            <a:r>
              <a:rPr lang="en-US" altLang="ja-JP" dirty="0">
                <a:solidFill>
                  <a:schemeClr val="tx1"/>
                </a:solidFill>
              </a:rPr>
              <a:t>511M229	</a:t>
            </a:r>
            <a:r>
              <a:rPr lang="en-US" altLang="ja-JP" dirty="0" smtClean="0">
                <a:solidFill>
                  <a:schemeClr val="tx1"/>
                </a:solidFill>
              </a:rPr>
              <a:t>            YANG  YUE</a:t>
            </a:r>
            <a:endParaRPr lang="en-US" altLang="ja-JP" dirty="0">
              <a:solidFill>
                <a:schemeClr val="tx1"/>
              </a:solidFill>
            </a:endParaRPr>
          </a:p>
          <a:p>
            <a:pPr algn="l"/>
            <a:r>
              <a:rPr lang="en-US" altLang="ja-JP" dirty="0" smtClean="0">
                <a:solidFill>
                  <a:schemeClr val="tx1"/>
                </a:solidFill>
              </a:rPr>
              <a:t>Supervisor    Tachibana Yoshihiro</a:t>
            </a:r>
            <a:endParaRPr lang="ja-JP" altLang="en-US" dirty="0">
              <a:solidFill>
                <a:schemeClr val="tx1"/>
              </a:solidFill>
            </a:endParaRPr>
          </a:p>
        </p:txBody>
      </p:sp>
    </p:spTree>
    <p:extLst>
      <p:ext uri="{BB962C8B-B14F-4D97-AF65-F5344CB8AC3E}">
        <p14:creationId xmlns:p14="http://schemas.microsoft.com/office/powerpoint/2010/main" val="1809262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計算</a:t>
            </a:r>
            <a:r>
              <a:rPr lang="ja-JP" altLang="en-US" dirty="0" smtClean="0"/>
              <a:t>領域と期間</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910" y="1124744"/>
            <a:ext cx="6253618" cy="5806931"/>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val="3198353585"/>
              </p:ext>
            </p:extLst>
          </p:nvPr>
        </p:nvGraphicFramePr>
        <p:xfrm>
          <a:off x="11584" y="1844824"/>
          <a:ext cx="3696320" cy="1752600"/>
        </p:xfrm>
        <a:graphic>
          <a:graphicData uri="http://schemas.openxmlformats.org/drawingml/2006/table">
            <a:tbl>
              <a:tblPr firstRow="1" bandRow="1">
                <a:tableStyleId>{BC89EF96-8CEA-46FF-86C4-4CE0E7609802}</a:tableStyleId>
              </a:tblPr>
              <a:tblGrid>
                <a:gridCol w="1032024"/>
                <a:gridCol w="1512168"/>
                <a:gridCol w="1152128"/>
              </a:tblGrid>
              <a:tr h="370840">
                <a:tc>
                  <a:txBody>
                    <a:bodyPr/>
                    <a:lstStyle/>
                    <a:p>
                      <a:pPr algn="ctr"/>
                      <a:r>
                        <a:rPr kumimoji="1" lang="ja-JP" altLang="en-US" sz="1800" b="1" dirty="0" smtClean="0">
                          <a:solidFill>
                            <a:schemeClr val="tx1"/>
                          </a:solidFill>
                        </a:rPr>
                        <a:t>計算</a:t>
                      </a:r>
                      <a:endParaRPr kumimoji="1" lang="en-US" altLang="ja-JP" sz="1800" b="1" dirty="0" smtClean="0">
                        <a:solidFill>
                          <a:schemeClr val="tx1"/>
                        </a:solidFill>
                      </a:endParaRPr>
                    </a:p>
                    <a:p>
                      <a:pPr algn="ctr"/>
                      <a:r>
                        <a:rPr kumimoji="1" lang="ja-JP" altLang="en-US" sz="1800" b="1" dirty="0" smtClean="0">
                          <a:solidFill>
                            <a:schemeClr val="tx1"/>
                          </a:solidFill>
                        </a:rPr>
                        <a:t>領域</a:t>
                      </a:r>
                      <a:endParaRPr kumimoji="1" lang="ja-JP" altLang="en-US" sz="1800" b="1" dirty="0">
                        <a:solidFill>
                          <a:schemeClr val="tx1"/>
                        </a:solidFill>
                      </a:endParaRPr>
                    </a:p>
                  </a:txBody>
                  <a:tcPr>
                    <a:noFill/>
                  </a:tcPr>
                </a:tc>
                <a:tc>
                  <a:txBody>
                    <a:bodyPr/>
                    <a:lstStyle/>
                    <a:p>
                      <a:pPr algn="ctr"/>
                      <a:r>
                        <a:rPr kumimoji="1" lang="ja-JP" altLang="en-US" sz="1800" b="1" dirty="0" smtClean="0">
                          <a:solidFill>
                            <a:schemeClr val="tx1"/>
                          </a:solidFill>
                        </a:rPr>
                        <a:t>格子数</a:t>
                      </a:r>
                      <a:endParaRPr kumimoji="1" lang="en-US" altLang="ja-JP" sz="1800" b="1" dirty="0" smtClean="0">
                        <a:solidFill>
                          <a:schemeClr val="tx1"/>
                        </a:solidFill>
                      </a:endParaRPr>
                    </a:p>
                    <a:p>
                      <a:pPr algn="ctr"/>
                      <a:r>
                        <a:rPr kumimoji="1" lang="en-US" altLang="ja-JP" sz="1800" b="1" dirty="0" smtClean="0">
                          <a:solidFill>
                            <a:schemeClr val="tx1"/>
                          </a:solidFill>
                        </a:rPr>
                        <a:t>(</a:t>
                      </a:r>
                      <a:r>
                        <a:rPr kumimoji="1" lang="ja-JP" altLang="en-US" sz="1800" b="1" dirty="0" smtClean="0">
                          <a:solidFill>
                            <a:schemeClr val="tx1"/>
                          </a:solidFill>
                        </a:rPr>
                        <a:t>東西</a:t>
                      </a:r>
                      <a:r>
                        <a:rPr kumimoji="1" lang="en-US" altLang="ja-JP" sz="1800" b="1" dirty="0" smtClean="0">
                          <a:solidFill>
                            <a:schemeClr val="tx1"/>
                          </a:solidFill>
                        </a:rPr>
                        <a:t>×</a:t>
                      </a:r>
                      <a:r>
                        <a:rPr kumimoji="1" lang="ja-JP" altLang="en-US" sz="1800" b="1" dirty="0" smtClean="0">
                          <a:solidFill>
                            <a:schemeClr val="tx1"/>
                          </a:solidFill>
                        </a:rPr>
                        <a:t>南北</a:t>
                      </a:r>
                      <a:r>
                        <a:rPr kumimoji="1" lang="en-US" altLang="ja-JP" sz="1800" b="1" dirty="0" smtClean="0">
                          <a:solidFill>
                            <a:schemeClr val="tx1"/>
                          </a:solidFill>
                        </a:rPr>
                        <a:t>)</a:t>
                      </a:r>
                      <a:endParaRPr kumimoji="1" lang="ja-JP" altLang="en-US" sz="1800" b="1" dirty="0">
                        <a:solidFill>
                          <a:schemeClr val="tx1"/>
                        </a:solidFill>
                      </a:endParaRPr>
                    </a:p>
                  </a:txBody>
                  <a:tcPr>
                    <a:noFill/>
                  </a:tcPr>
                </a:tc>
                <a:tc>
                  <a:txBody>
                    <a:bodyPr/>
                    <a:lstStyle/>
                    <a:p>
                      <a:pPr algn="ctr"/>
                      <a:r>
                        <a:rPr kumimoji="1" lang="ja-JP" altLang="en-US" sz="1800" b="1" dirty="0" smtClean="0">
                          <a:solidFill>
                            <a:schemeClr val="tx1"/>
                          </a:solidFill>
                        </a:rPr>
                        <a:t>水平格子</a:t>
                      </a:r>
                      <a:endParaRPr kumimoji="1" lang="en-US" altLang="ja-JP" sz="1800" b="1" dirty="0" smtClean="0">
                        <a:solidFill>
                          <a:schemeClr val="tx1"/>
                        </a:solidFill>
                      </a:endParaRPr>
                    </a:p>
                    <a:p>
                      <a:pPr algn="ctr"/>
                      <a:r>
                        <a:rPr kumimoji="1" lang="ja-JP" altLang="en-US" sz="1800" b="1" dirty="0" smtClean="0">
                          <a:solidFill>
                            <a:schemeClr val="tx1"/>
                          </a:solidFill>
                        </a:rPr>
                        <a:t>間隔</a:t>
                      </a:r>
                      <a:endParaRPr kumimoji="1" lang="ja-JP" altLang="en-US" sz="1800" b="1" dirty="0">
                        <a:solidFill>
                          <a:schemeClr val="tx1"/>
                        </a:solidFill>
                      </a:endParaRPr>
                    </a:p>
                  </a:txBody>
                  <a:tcPr>
                    <a:noFill/>
                  </a:tcPr>
                </a:tc>
              </a:tr>
              <a:tr h="370840">
                <a:tc>
                  <a:txBody>
                    <a:bodyPr/>
                    <a:lstStyle/>
                    <a:p>
                      <a:pPr algn="ctr"/>
                      <a:r>
                        <a:rPr kumimoji="1" lang="en-US" altLang="ja-JP" sz="1800" b="0" dirty="0" smtClean="0">
                          <a:solidFill>
                            <a:schemeClr val="tx1"/>
                          </a:solidFill>
                        </a:rPr>
                        <a:t>Domain1</a:t>
                      </a:r>
                      <a:endParaRPr kumimoji="1" lang="ja-JP" altLang="en-US" sz="1800" b="0" dirty="0">
                        <a:solidFill>
                          <a:schemeClr val="tx1"/>
                        </a:solidFill>
                      </a:endParaRPr>
                    </a:p>
                  </a:txBody>
                  <a:tcPr>
                    <a:noFill/>
                  </a:tcPr>
                </a:tc>
                <a:tc>
                  <a:txBody>
                    <a:bodyPr/>
                    <a:lstStyle/>
                    <a:p>
                      <a:pPr algn="ctr"/>
                      <a:r>
                        <a:rPr kumimoji="1" lang="en-US" altLang="ja-JP" sz="1800" b="0" dirty="0" smtClean="0">
                          <a:solidFill>
                            <a:schemeClr val="tx1"/>
                          </a:solidFill>
                        </a:rPr>
                        <a:t>142*124</a:t>
                      </a:r>
                      <a:endParaRPr kumimoji="1" lang="ja-JP" altLang="en-US" sz="1800" b="0" dirty="0">
                        <a:solidFill>
                          <a:schemeClr val="tx1"/>
                        </a:solidFill>
                      </a:endParaRPr>
                    </a:p>
                  </a:txBody>
                  <a:tcPr>
                    <a:noFill/>
                  </a:tcPr>
                </a:tc>
                <a:tc>
                  <a:txBody>
                    <a:bodyPr/>
                    <a:lstStyle/>
                    <a:p>
                      <a:pPr algn="ctr"/>
                      <a:r>
                        <a:rPr kumimoji="1" lang="en-US" altLang="ja-JP" sz="1800" b="0" dirty="0" smtClean="0">
                          <a:solidFill>
                            <a:schemeClr val="tx1"/>
                          </a:solidFill>
                        </a:rPr>
                        <a:t>27km</a:t>
                      </a:r>
                      <a:endParaRPr kumimoji="1" lang="ja-JP" altLang="en-US" sz="1800" b="0" dirty="0">
                        <a:solidFill>
                          <a:schemeClr val="tx1"/>
                        </a:solidFill>
                      </a:endParaRPr>
                    </a:p>
                  </a:txBody>
                  <a:tcPr>
                    <a:noFill/>
                  </a:tcPr>
                </a:tc>
              </a:tr>
              <a:tr h="370840">
                <a:tc>
                  <a:txBody>
                    <a:bodyPr/>
                    <a:lstStyle/>
                    <a:p>
                      <a:pPr algn="ctr"/>
                      <a:r>
                        <a:rPr kumimoji="1" lang="en-US" altLang="ja-JP" sz="1800" b="0" dirty="0" smtClean="0">
                          <a:solidFill>
                            <a:schemeClr val="tx1"/>
                          </a:solidFill>
                        </a:rPr>
                        <a:t>Domain2</a:t>
                      </a:r>
                      <a:endParaRPr kumimoji="1" lang="ja-JP" altLang="en-US" sz="1800" b="0" dirty="0">
                        <a:solidFill>
                          <a:schemeClr val="tx1"/>
                        </a:solidFill>
                      </a:endParaRPr>
                    </a:p>
                  </a:txBody>
                  <a:tcPr>
                    <a:noFill/>
                  </a:tcPr>
                </a:tc>
                <a:tc>
                  <a:txBody>
                    <a:bodyPr/>
                    <a:lstStyle/>
                    <a:p>
                      <a:pPr algn="ctr"/>
                      <a:r>
                        <a:rPr kumimoji="1" lang="en-US" altLang="ja-JP" sz="1800" b="0" dirty="0" smtClean="0">
                          <a:solidFill>
                            <a:schemeClr val="tx1"/>
                          </a:solidFill>
                        </a:rPr>
                        <a:t>214*121</a:t>
                      </a:r>
                      <a:endParaRPr kumimoji="1" lang="ja-JP" altLang="en-US" sz="1800" b="0" dirty="0">
                        <a:solidFill>
                          <a:schemeClr val="tx1"/>
                        </a:solidFill>
                      </a:endParaRPr>
                    </a:p>
                  </a:txBody>
                  <a:tcPr>
                    <a:noFill/>
                  </a:tcPr>
                </a:tc>
                <a:tc>
                  <a:txBody>
                    <a:bodyPr/>
                    <a:lstStyle/>
                    <a:p>
                      <a:pPr algn="ctr"/>
                      <a:r>
                        <a:rPr kumimoji="1" lang="en-US" altLang="ja-JP" sz="1800" b="0" dirty="0" smtClean="0">
                          <a:solidFill>
                            <a:schemeClr val="tx1"/>
                          </a:solidFill>
                        </a:rPr>
                        <a:t>9km</a:t>
                      </a:r>
                      <a:endParaRPr kumimoji="1" lang="ja-JP" altLang="en-US" sz="1800" b="0" dirty="0">
                        <a:solidFill>
                          <a:schemeClr val="tx1"/>
                        </a:solidFill>
                      </a:endParaRPr>
                    </a:p>
                  </a:txBody>
                  <a:tcPr>
                    <a:noFill/>
                  </a:tcPr>
                </a:tc>
              </a:tr>
              <a:tr h="370840">
                <a:tc>
                  <a:txBody>
                    <a:bodyPr/>
                    <a:lstStyle/>
                    <a:p>
                      <a:pPr algn="ctr"/>
                      <a:r>
                        <a:rPr kumimoji="1" lang="en-US" altLang="ja-JP" sz="1800" b="0" dirty="0" smtClean="0">
                          <a:solidFill>
                            <a:schemeClr val="tx1"/>
                          </a:solidFill>
                        </a:rPr>
                        <a:t>Domain3</a:t>
                      </a:r>
                      <a:endParaRPr kumimoji="1" lang="ja-JP" altLang="en-US" sz="1800" b="0" dirty="0">
                        <a:solidFill>
                          <a:schemeClr val="tx1"/>
                        </a:solidFill>
                      </a:endParaRPr>
                    </a:p>
                  </a:txBody>
                  <a:tcPr>
                    <a:noFill/>
                  </a:tcPr>
                </a:tc>
                <a:tc>
                  <a:txBody>
                    <a:bodyPr/>
                    <a:lstStyle/>
                    <a:p>
                      <a:pPr algn="ctr"/>
                      <a:r>
                        <a:rPr kumimoji="1" lang="en-US" altLang="ja-JP" sz="1800" b="0" dirty="0" smtClean="0">
                          <a:solidFill>
                            <a:schemeClr val="tx1"/>
                          </a:solidFill>
                        </a:rPr>
                        <a:t>322*160</a:t>
                      </a:r>
                      <a:endParaRPr kumimoji="1" lang="ja-JP" altLang="en-US" sz="1800" b="0" dirty="0">
                        <a:solidFill>
                          <a:schemeClr val="tx1"/>
                        </a:solidFill>
                      </a:endParaRPr>
                    </a:p>
                  </a:txBody>
                  <a:tcPr>
                    <a:noFill/>
                  </a:tcPr>
                </a:tc>
                <a:tc>
                  <a:txBody>
                    <a:bodyPr/>
                    <a:lstStyle/>
                    <a:p>
                      <a:pPr algn="ctr"/>
                      <a:r>
                        <a:rPr kumimoji="1" lang="en-US" altLang="ja-JP" sz="1800" b="0" dirty="0" smtClean="0">
                          <a:solidFill>
                            <a:schemeClr val="tx1"/>
                          </a:solidFill>
                        </a:rPr>
                        <a:t>3km</a:t>
                      </a:r>
                      <a:endParaRPr kumimoji="1" lang="ja-JP" altLang="en-US" sz="1800" b="0" dirty="0">
                        <a:solidFill>
                          <a:schemeClr val="tx1"/>
                        </a:solidFill>
                      </a:endParaRPr>
                    </a:p>
                  </a:txBody>
                  <a:tcPr>
                    <a:noFill/>
                  </a:tcPr>
                </a:tc>
              </a:tr>
            </a:tbl>
          </a:graphicData>
        </a:graphic>
      </p:graphicFrame>
      <p:sp>
        <p:nvSpPr>
          <p:cNvPr id="6" name="テキスト ボックス 5"/>
          <p:cNvSpPr txBox="1"/>
          <p:nvPr/>
        </p:nvSpPr>
        <p:spPr>
          <a:xfrm>
            <a:off x="0" y="4034403"/>
            <a:ext cx="3353803" cy="1631216"/>
          </a:xfrm>
          <a:prstGeom prst="rect">
            <a:avLst/>
          </a:prstGeom>
          <a:noFill/>
        </p:spPr>
        <p:txBody>
          <a:bodyPr wrap="none" rtlCol="0">
            <a:spAutoFit/>
          </a:bodyPr>
          <a:lstStyle/>
          <a:p>
            <a:r>
              <a:rPr lang="ja-JP" altLang="en-US" sz="2800" dirty="0"/>
              <a:t>計算</a:t>
            </a:r>
            <a:r>
              <a:rPr kumimoji="1" lang="ja-JP" altLang="en-US" sz="2800" dirty="0" smtClean="0"/>
              <a:t>期間</a:t>
            </a:r>
            <a:endParaRPr kumimoji="1" lang="en-US" altLang="ja-JP" sz="2800" dirty="0" smtClean="0"/>
          </a:p>
          <a:p>
            <a:r>
              <a:rPr lang="en-US" altLang="ja-JP" sz="2400" dirty="0" smtClean="0"/>
              <a:t>1998/07/20 </a:t>
            </a:r>
            <a:r>
              <a:rPr lang="ja-JP" altLang="en-US" sz="2400" dirty="0" smtClean="0"/>
              <a:t> </a:t>
            </a:r>
            <a:r>
              <a:rPr lang="en-US" altLang="ja-JP" sz="2400" dirty="0" smtClean="0"/>
              <a:t>00:00(GMT</a:t>
            </a:r>
            <a:r>
              <a:rPr lang="en-US" altLang="ja-JP" sz="2400" dirty="0"/>
              <a:t>) </a:t>
            </a:r>
            <a:endParaRPr lang="ja-JP" altLang="en-US" sz="2400" dirty="0"/>
          </a:p>
          <a:p>
            <a:r>
              <a:rPr lang="en-US" altLang="ja-JP" sz="2400" dirty="0" smtClean="0"/>
              <a:t>                      </a:t>
            </a:r>
          </a:p>
          <a:p>
            <a:r>
              <a:rPr lang="en-US" altLang="ja-JP" sz="2400" dirty="0" smtClean="0"/>
              <a:t>1998/07/23  00:00(GMT</a:t>
            </a:r>
            <a:r>
              <a:rPr lang="en-US" altLang="ja-JP" sz="2400" dirty="0"/>
              <a:t>)</a:t>
            </a:r>
          </a:p>
        </p:txBody>
      </p:sp>
      <p:cxnSp>
        <p:nvCxnSpPr>
          <p:cNvPr id="12" name="直線矢印コネクタ 11"/>
          <p:cNvCxnSpPr/>
          <p:nvPr/>
        </p:nvCxnSpPr>
        <p:spPr>
          <a:xfrm>
            <a:off x="1331640" y="4850011"/>
            <a:ext cx="0" cy="4572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51520" y="5949280"/>
            <a:ext cx="2680542" cy="461665"/>
          </a:xfrm>
          <a:prstGeom prst="rect">
            <a:avLst/>
          </a:prstGeom>
          <a:solidFill>
            <a:schemeClr val="tx2">
              <a:lumMod val="40000"/>
              <a:lumOff val="60000"/>
            </a:schemeClr>
          </a:solidFill>
        </p:spPr>
        <p:txBody>
          <a:bodyPr wrap="none" rtlCol="0">
            <a:spAutoFit/>
          </a:bodyPr>
          <a:lstStyle/>
          <a:p>
            <a:r>
              <a:rPr lang="en-US" altLang="ja-JP" sz="2400" dirty="0">
                <a:solidFill>
                  <a:srgbClr val="FF0000"/>
                </a:solidFill>
              </a:rPr>
              <a:t>3</a:t>
            </a:r>
            <a:r>
              <a:rPr kumimoji="1" lang="en-US" altLang="ja-JP" sz="2400" dirty="0" smtClean="0">
                <a:solidFill>
                  <a:srgbClr val="FF0000"/>
                </a:solidFill>
              </a:rPr>
              <a:t>00mm</a:t>
            </a:r>
            <a:r>
              <a:rPr kumimoji="1" lang="ja-JP" altLang="en-US" sz="2400" dirty="0" smtClean="0"/>
              <a:t>以上の豪雨</a:t>
            </a:r>
            <a:endParaRPr kumimoji="1" lang="ja-JP" altLang="en-US" sz="2400" dirty="0"/>
          </a:p>
        </p:txBody>
      </p:sp>
    </p:spTree>
    <p:extLst>
      <p:ext uri="{BB962C8B-B14F-4D97-AF65-F5344CB8AC3E}">
        <p14:creationId xmlns:p14="http://schemas.microsoft.com/office/powerpoint/2010/main" val="2656137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モデル設定</a:t>
            </a:r>
            <a:endParaRPr kumimoji="1" lang="ja-JP" altLang="en-US" dirty="0"/>
          </a:p>
        </p:txBody>
      </p:sp>
      <p:sp>
        <p:nvSpPr>
          <p:cNvPr id="3" name="テキスト ボックス 2"/>
          <p:cNvSpPr txBox="1"/>
          <p:nvPr/>
        </p:nvSpPr>
        <p:spPr>
          <a:xfrm>
            <a:off x="767312" y="1656382"/>
            <a:ext cx="7693120" cy="2246769"/>
          </a:xfrm>
          <a:prstGeom prst="rect">
            <a:avLst/>
          </a:prstGeom>
          <a:noFill/>
          <a:ln w="57150">
            <a:solidFill>
              <a:srgbClr val="0070C0"/>
            </a:solidFill>
          </a:ln>
        </p:spPr>
        <p:txBody>
          <a:bodyPr wrap="square" rtlCol="0">
            <a:spAutoFit/>
          </a:bodyPr>
          <a:lstStyle/>
          <a:p>
            <a:r>
              <a:rPr lang="ja-JP" altLang="en-US" sz="2800" dirty="0"/>
              <a:t>初期値，</a:t>
            </a:r>
            <a:r>
              <a:rPr lang="ja-JP" altLang="en-US" sz="2800" dirty="0" smtClean="0"/>
              <a:t>境界値</a:t>
            </a:r>
            <a:r>
              <a:rPr lang="ja-JP" altLang="en-US" sz="2800" dirty="0"/>
              <a:t>：</a:t>
            </a:r>
            <a:endParaRPr lang="en-US" altLang="ja-JP" sz="2800" dirty="0" smtClean="0"/>
          </a:p>
          <a:p>
            <a:r>
              <a:rPr lang="en-US" altLang="ja-JP" sz="2800" dirty="0" smtClean="0"/>
              <a:t>NCEP/NCAR</a:t>
            </a:r>
            <a:r>
              <a:rPr lang="ja-JP" altLang="en-US" sz="2800" dirty="0"/>
              <a:t>再解析</a:t>
            </a:r>
            <a:r>
              <a:rPr lang="ja-JP" altLang="en-US" sz="2800" dirty="0" smtClean="0"/>
              <a:t>データ</a:t>
            </a:r>
            <a:endParaRPr lang="en-US" altLang="ja-JP" sz="2800" dirty="0" smtClean="0"/>
          </a:p>
          <a:p>
            <a:r>
              <a:rPr lang="ja-JP" altLang="en-US" sz="2800" dirty="0" smtClean="0"/>
              <a:t>（水平解像度</a:t>
            </a:r>
            <a:r>
              <a:rPr lang="ja-JP" altLang="en-US" sz="2800" dirty="0"/>
              <a:t>は</a:t>
            </a:r>
            <a:r>
              <a:rPr lang="en-US" altLang="ja-JP" sz="2800" dirty="0"/>
              <a:t>2.5 </a:t>
            </a:r>
            <a:r>
              <a:rPr lang="ja-JP" altLang="en-US" sz="2800" dirty="0" smtClean="0"/>
              <a:t>度、時間</a:t>
            </a:r>
            <a:r>
              <a:rPr lang="ja-JP" altLang="en-US" sz="2800" dirty="0"/>
              <a:t>間隔は</a:t>
            </a:r>
            <a:r>
              <a:rPr lang="en-US" altLang="ja-JP" sz="2800" dirty="0"/>
              <a:t>6 </a:t>
            </a:r>
            <a:r>
              <a:rPr lang="ja-JP" altLang="en-US" sz="2800" dirty="0" smtClean="0"/>
              <a:t>時間）</a:t>
            </a:r>
            <a:endParaRPr lang="en-US" altLang="ja-JP" sz="2800" dirty="0" smtClean="0"/>
          </a:p>
          <a:p>
            <a:r>
              <a:rPr lang="ja-JP" altLang="en-US" sz="2800" dirty="0"/>
              <a:t>地形と土地</a:t>
            </a:r>
            <a:r>
              <a:rPr lang="ja-JP" altLang="en-US" sz="2800" dirty="0" smtClean="0"/>
              <a:t>利用：</a:t>
            </a:r>
            <a:endParaRPr lang="en-US" altLang="ja-JP" sz="2800" dirty="0" smtClean="0"/>
          </a:p>
          <a:p>
            <a:r>
              <a:rPr lang="en-US" altLang="ja-JP" sz="2800" dirty="0" smtClean="0"/>
              <a:t>USGS </a:t>
            </a:r>
            <a:r>
              <a:rPr lang="ja-JP" altLang="en-US" sz="2800" dirty="0"/>
              <a:t>の</a:t>
            </a:r>
            <a:r>
              <a:rPr lang="en-US" altLang="ja-JP" sz="2800" dirty="0"/>
              <a:t>30 </a:t>
            </a:r>
            <a:r>
              <a:rPr lang="ja-JP" altLang="en-US" sz="2800" dirty="0"/>
              <a:t>秒</a:t>
            </a:r>
            <a:r>
              <a:rPr lang="ja-JP" altLang="en-US" sz="2800" dirty="0" smtClean="0"/>
              <a:t>メッシュデータ</a:t>
            </a:r>
            <a:endParaRPr kumimoji="1" lang="ja-JP" altLang="en-US" sz="28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6" y="3965671"/>
            <a:ext cx="8820472" cy="2631682"/>
          </a:xfrm>
          <a:prstGeom prst="rect">
            <a:avLst/>
          </a:prstGeom>
        </p:spPr>
      </p:pic>
    </p:spTree>
    <p:extLst>
      <p:ext uri="{BB962C8B-B14F-4D97-AF65-F5344CB8AC3E}">
        <p14:creationId xmlns:p14="http://schemas.microsoft.com/office/powerpoint/2010/main" val="1328223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lstStyle/>
          <a:p>
            <a:r>
              <a:rPr lang="ja-JP" altLang="en-US" dirty="0"/>
              <a:t>再現</a:t>
            </a:r>
            <a:r>
              <a:rPr lang="ja-JP" altLang="en-US" dirty="0" smtClean="0"/>
              <a:t>実験の結果</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5" y="1112021"/>
            <a:ext cx="4562499" cy="3181076"/>
          </a:xfrm>
          <a:prstGeom prst="rect">
            <a:avLst/>
          </a:prstGeom>
        </p:spPr>
      </p:pic>
      <p:grpSp>
        <p:nvGrpSpPr>
          <p:cNvPr id="13" name="グループ化 12"/>
          <p:cNvGrpSpPr/>
          <p:nvPr/>
        </p:nvGrpSpPr>
        <p:grpSpPr>
          <a:xfrm>
            <a:off x="35496" y="4178548"/>
            <a:ext cx="4568518" cy="2616101"/>
            <a:chOff x="35496" y="4178548"/>
            <a:chExt cx="4568518" cy="2616101"/>
          </a:xfrm>
        </p:grpSpPr>
        <p:sp>
          <p:nvSpPr>
            <p:cNvPr id="9" name="テキスト ボックス 8"/>
            <p:cNvSpPr txBox="1"/>
            <p:nvPr/>
          </p:nvSpPr>
          <p:spPr>
            <a:xfrm>
              <a:off x="195649" y="6536364"/>
              <a:ext cx="4408365" cy="253916"/>
            </a:xfrm>
            <a:prstGeom prst="rect">
              <a:avLst/>
            </a:prstGeom>
            <a:noFill/>
          </p:spPr>
          <p:txBody>
            <a:bodyPr wrap="square" rtlCol="0">
              <a:spAutoFit/>
            </a:bodyPr>
            <a:lstStyle/>
            <a:p>
              <a:r>
                <a:rPr kumimoji="1" lang="en-US" altLang="ja-JP" sz="1050" dirty="0" smtClean="0"/>
                <a:t>107E</a:t>
              </a:r>
              <a:r>
                <a:rPr lang="en-US" altLang="ja-JP" sz="1050" dirty="0"/>
                <a:t> </a:t>
              </a:r>
              <a:r>
                <a:rPr lang="en-US" altLang="ja-JP" sz="1050" dirty="0" smtClean="0"/>
                <a:t>               109E                     111E                  113E	               115	         117E</a:t>
              </a:r>
              <a:endParaRPr kumimoji="1" lang="en-US" altLang="ja-JP" sz="1050" dirty="0" smtClean="0"/>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365104"/>
              <a:ext cx="4032448" cy="2232248"/>
            </a:xfrm>
            <a:prstGeom prst="rect">
              <a:avLst/>
            </a:prstGeom>
          </p:spPr>
        </p:pic>
        <p:sp>
          <p:nvSpPr>
            <p:cNvPr id="11" name="テキスト ボックス 10"/>
            <p:cNvSpPr txBox="1"/>
            <p:nvPr/>
          </p:nvSpPr>
          <p:spPr>
            <a:xfrm>
              <a:off x="35496" y="4178548"/>
              <a:ext cx="409086" cy="2616101"/>
            </a:xfrm>
            <a:prstGeom prst="rect">
              <a:avLst/>
            </a:prstGeom>
            <a:noFill/>
          </p:spPr>
          <p:txBody>
            <a:bodyPr wrap="none" rtlCol="0">
              <a:spAutoFit/>
            </a:bodyPr>
            <a:lstStyle/>
            <a:p>
              <a:r>
                <a:rPr lang="en-US" altLang="ja-JP" sz="1050" dirty="0" smtClean="0"/>
                <a:t>32N</a:t>
              </a:r>
            </a:p>
            <a:p>
              <a:r>
                <a:rPr lang="en-US" altLang="ja-JP" sz="1050" dirty="0" smtClean="0"/>
                <a:t>32N</a:t>
              </a:r>
              <a:endParaRPr lang="en-US" altLang="ja-JP" sz="1050" dirty="0"/>
            </a:p>
            <a:p>
              <a:endParaRPr lang="en-US" altLang="ja-JP" sz="800" dirty="0"/>
            </a:p>
            <a:p>
              <a:endParaRPr lang="en-US" altLang="ja-JP" sz="1200" dirty="0" smtClean="0"/>
            </a:p>
            <a:p>
              <a:r>
                <a:rPr lang="en-US" altLang="ja-JP" sz="1050" dirty="0" smtClean="0"/>
                <a:t>31N</a:t>
              </a:r>
            </a:p>
            <a:p>
              <a:endParaRPr lang="en-US" altLang="ja-JP" sz="800" dirty="0" smtClean="0"/>
            </a:p>
            <a:p>
              <a:endParaRPr lang="en-US" altLang="ja-JP" sz="1200" dirty="0" smtClean="0"/>
            </a:p>
            <a:p>
              <a:r>
                <a:rPr lang="en-US" altLang="ja-JP" sz="1050" dirty="0" smtClean="0"/>
                <a:t>30N</a:t>
              </a:r>
            </a:p>
            <a:p>
              <a:endParaRPr lang="en-US" altLang="ja-JP" sz="1200" dirty="0" smtClean="0"/>
            </a:p>
            <a:p>
              <a:endParaRPr lang="en-US" altLang="ja-JP" sz="1200" dirty="0"/>
            </a:p>
            <a:p>
              <a:r>
                <a:rPr lang="en-US" altLang="ja-JP" sz="1050" dirty="0" smtClean="0"/>
                <a:t>29N</a:t>
              </a:r>
            </a:p>
            <a:p>
              <a:endParaRPr lang="en-US" altLang="ja-JP" sz="1050" dirty="0" smtClean="0"/>
            </a:p>
            <a:p>
              <a:endParaRPr lang="en-US" altLang="ja-JP" sz="1200" dirty="0"/>
            </a:p>
            <a:p>
              <a:r>
                <a:rPr lang="en-US" altLang="ja-JP" sz="1050" dirty="0" smtClean="0"/>
                <a:t>28N</a:t>
              </a:r>
            </a:p>
            <a:p>
              <a:endParaRPr lang="en-US" altLang="ja-JP" sz="1050" dirty="0" smtClean="0"/>
            </a:p>
          </p:txBody>
        </p:sp>
      </p:grpSp>
      <p:grpSp>
        <p:nvGrpSpPr>
          <p:cNvPr id="14" name="グループ化 13"/>
          <p:cNvGrpSpPr/>
          <p:nvPr/>
        </p:nvGrpSpPr>
        <p:grpSpPr>
          <a:xfrm>
            <a:off x="4732153" y="4365105"/>
            <a:ext cx="4408365" cy="2425175"/>
            <a:chOff x="195649" y="4365105"/>
            <a:chExt cx="4408365" cy="2425175"/>
          </a:xfrm>
        </p:grpSpPr>
        <p:sp>
          <p:nvSpPr>
            <p:cNvPr id="15" name="テキスト ボックス 14"/>
            <p:cNvSpPr txBox="1"/>
            <p:nvPr/>
          </p:nvSpPr>
          <p:spPr>
            <a:xfrm>
              <a:off x="195649" y="6536364"/>
              <a:ext cx="4408365" cy="253916"/>
            </a:xfrm>
            <a:prstGeom prst="rect">
              <a:avLst/>
            </a:prstGeom>
            <a:noFill/>
          </p:spPr>
          <p:txBody>
            <a:bodyPr wrap="square" rtlCol="0">
              <a:spAutoFit/>
            </a:bodyPr>
            <a:lstStyle/>
            <a:p>
              <a:r>
                <a:rPr kumimoji="1" lang="en-US" altLang="ja-JP" sz="1050" dirty="0" smtClean="0"/>
                <a:t>107E</a:t>
              </a:r>
              <a:r>
                <a:rPr lang="en-US" altLang="ja-JP" sz="1050" dirty="0"/>
                <a:t> </a:t>
              </a:r>
              <a:r>
                <a:rPr lang="en-US" altLang="ja-JP" sz="1050" dirty="0" smtClean="0"/>
                <a:t>               109E                     111E                  113E	               115	         117E</a:t>
              </a:r>
              <a:endParaRPr kumimoji="1" lang="en-US" altLang="ja-JP" sz="1050" dirty="0" smtClean="0"/>
            </a:p>
          </p:txBody>
        </p:sp>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4365105"/>
              <a:ext cx="4032448" cy="2232248"/>
            </a:xfrm>
            <a:prstGeom prst="rect">
              <a:avLst/>
            </a:prstGeom>
          </p:spPr>
        </p:pic>
      </p:grpSp>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124854"/>
            <a:ext cx="4568518" cy="3180854"/>
          </a:xfrm>
          <a:prstGeom prst="rect">
            <a:avLst/>
          </a:prstGeom>
        </p:spPr>
      </p:pic>
      <p:sp>
        <p:nvSpPr>
          <p:cNvPr id="21" name="正方形/長方形 20"/>
          <p:cNvSpPr/>
          <p:nvPr/>
        </p:nvSpPr>
        <p:spPr>
          <a:xfrm>
            <a:off x="35496" y="4077072"/>
            <a:ext cx="9108504"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043608" y="4077072"/>
            <a:ext cx="2886559" cy="307777"/>
          </a:xfrm>
          <a:prstGeom prst="rect">
            <a:avLst/>
          </a:prstGeom>
          <a:noFill/>
        </p:spPr>
        <p:txBody>
          <a:bodyPr wrap="none" rtlCol="0">
            <a:spAutoFit/>
          </a:bodyPr>
          <a:lstStyle/>
          <a:p>
            <a:r>
              <a:rPr kumimoji="1" lang="en-US" altLang="ja-JP" sz="1400" dirty="0" smtClean="0"/>
              <a:t>1998/07/21   Observed  Precipitation</a:t>
            </a:r>
            <a:endParaRPr kumimoji="1" lang="ja-JP" altLang="en-US" sz="1400" dirty="0"/>
          </a:p>
        </p:txBody>
      </p:sp>
      <p:sp>
        <p:nvSpPr>
          <p:cNvPr id="20" name="テキスト ボックス 19"/>
          <p:cNvSpPr txBox="1"/>
          <p:nvPr/>
        </p:nvSpPr>
        <p:spPr>
          <a:xfrm>
            <a:off x="5573873" y="4077072"/>
            <a:ext cx="2886559" cy="307777"/>
          </a:xfrm>
          <a:prstGeom prst="rect">
            <a:avLst/>
          </a:prstGeom>
          <a:noFill/>
        </p:spPr>
        <p:txBody>
          <a:bodyPr wrap="none" rtlCol="0">
            <a:spAutoFit/>
          </a:bodyPr>
          <a:lstStyle/>
          <a:p>
            <a:r>
              <a:rPr kumimoji="1" lang="en-US" altLang="ja-JP" sz="1400" dirty="0" smtClean="0"/>
              <a:t>1998/07/22   Observed  Precipitation</a:t>
            </a:r>
            <a:endParaRPr kumimoji="1" lang="ja-JP" altLang="en-US" sz="1400" dirty="0"/>
          </a:p>
        </p:txBody>
      </p:sp>
      <p:sp>
        <p:nvSpPr>
          <p:cNvPr id="22" name="テキスト ボックス 21"/>
          <p:cNvSpPr txBox="1"/>
          <p:nvPr/>
        </p:nvSpPr>
        <p:spPr>
          <a:xfrm>
            <a:off x="4594962" y="4197275"/>
            <a:ext cx="409086" cy="2616101"/>
          </a:xfrm>
          <a:prstGeom prst="rect">
            <a:avLst/>
          </a:prstGeom>
          <a:noFill/>
        </p:spPr>
        <p:txBody>
          <a:bodyPr wrap="none" rtlCol="0">
            <a:spAutoFit/>
          </a:bodyPr>
          <a:lstStyle/>
          <a:p>
            <a:endParaRPr lang="en-US" altLang="ja-JP" sz="1050" dirty="0" smtClean="0"/>
          </a:p>
          <a:p>
            <a:r>
              <a:rPr lang="en-US" altLang="ja-JP" sz="1050" dirty="0" smtClean="0"/>
              <a:t>32N</a:t>
            </a:r>
            <a:endParaRPr lang="en-US" altLang="ja-JP" sz="1050" dirty="0"/>
          </a:p>
          <a:p>
            <a:endParaRPr lang="en-US" altLang="ja-JP" sz="800" dirty="0"/>
          </a:p>
          <a:p>
            <a:endParaRPr lang="en-US" altLang="ja-JP" sz="1200" dirty="0" smtClean="0"/>
          </a:p>
          <a:p>
            <a:r>
              <a:rPr lang="en-US" altLang="ja-JP" sz="1050" dirty="0" smtClean="0"/>
              <a:t>31N</a:t>
            </a:r>
          </a:p>
          <a:p>
            <a:endParaRPr lang="en-US" altLang="ja-JP" sz="800" dirty="0" smtClean="0"/>
          </a:p>
          <a:p>
            <a:endParaRPr lang="en-US" altLang="ja-JP" sz="1200" dirty="0" smtClean="0"/>
          </a:p>
          <a:p>
            <a:r>
              <a:rPr lang="en-US" altLang="ja-JP" sz="1050" dirty="0" smtClean="0"/>
              <a:t>30N</a:t>
            </a:r>
          </a:p>
          <a:p>
            <a:endParaRPr lang="en-US" altLang="ja-JP" sz="1200" dirty="0" smtClean="0"/>
          </a:p>
          <a:p>
            <a:endParaRPr lang="en-US" altLang="ja-JP" sz="1200" dirty="0"/>
          </a:p>
          <a:p>
            <a:r>
              <a:rPr lang="en-US" altLang="ja-JP" sz="1050" dirty="0" smtClean="0"/>
              <a:t>29N</a:t>
            </a:r>
          </a:p>
          <a:p>
            <a:endParaRPr lang="en-US" altLang="ja-JP" sz="1050" dirty="0" smtClean="0"/>
          </a:p>
          <a:p>
            <a:endParaRPr lang="en-US" altLang="ja-JP" sz="1200" dirty="0"/>
          </a:p>
          <a:p>
            <a:r>
              <a:rPr lang="en-US" altLang="ja-JP" sz="1050" dirty="0" smtClean="0"/>
              <a:t>28N</a:t>
            </a:r>
          </a:p>
          <a:p>
            <a:endParaRPr lang="en-US" altLang="ja-JP" sz="1050" dirty="0" smtClean="0"/>
          </a:p>
        </p:txBody>
      </p:sp>
      <p:sp>
        <p:nvSpPr>
          <p:cNvPr id="3" name="円/楕円 2"/>
          <p:cNvSpPr/>
          <p:nvPr/>
        </p:nvSpPr>
        <p:spPr>
          <a:xfrm>
            <a:off x="395536" y="1988840"/>
            <a:ext cx="2042305" cy="12961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5004048" y="2054487"/>
            <a:ext cx="2042305" cy="12961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95536" y="4869160"/>
            <a:ext cx="2042305" cy="12961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905959" y="5157192"/>
            <a:ext cx="2042305" cy="12961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843808" y="1766455"/>
            <a:ext cx="1224136" cy="1014473"/>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843808" y="4574767"/>
            <a:ext cx="1215752" cy="1014473"/>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7388696" y="4797152"/>
            <a:ext cx="1215752" cy="1014473"/>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7164288" y="1772816"/>
            <a:ext cx="1495400" cy="1166873"/>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835696" y="3441774"/>
            <a:ext cx="4427815" cy="1200329"/>
          </a:xfrm>
          <a:prstGeom prst="rect">
            <a:avLst/>
          </a:prstGeom>
          <a:solidFill>
            <a:schemeClr val="bg1"/>
          </a:solidFill>
        </p:spPr>
        <p:txBody>
          <a:bodyPr wrap="none" rtlCol="0">
            <a:spAutoFit/>
          </a:bodyPr>
          <a:lstStyle/>
          <a:p>
            <a:r>
              <a:rPr lang="en-US" altLang="ja-JP" sz="2400" dirty="0" smtClean="0"/>
              <a:t>1.  2</a:t>
            </a:r>
            <a:r>
              <a:rPr lang="ja-JP" altLang="en-US" sz="2400" dirty="0" smtClean="0"/>
              <a:t>日</a:t>
            </a:r>
            <a:r>
              <a:rPr lang="ja-JP" altLang="en-US" sz="2400" dirty="0"/>
              <a:t>とも</a:t>
            </a:r>
            <a:r>
              <a:rPr lang="en-US" altLang="ja-JP" sz="2400" dirty="0" smtClean="0"/>
              <a:t>2</a:t>
            </a:r>
            <a:r>
              <a:rPr lang="ja-JP" altLang="en-US" sz="2400" dirty="0" smtClean="0"/>
              <a:t>か所の降水域が確認</a:t>
            </a:r>
            <a:endParaRPr lang="en-US" altLang="ja-JP" sz="2400" dirty="0" smtClean="0"/>
          </a:p>
          <a:p>
            <a:r>
              <a:rPr lang="en-US" altLang="ja-JP" sz="2400" dirty="0" smtClean="0"/>
              <a:t>2.  2 </a:t>
            </a:r>
            <a:r>
              <a:rPr lang="ja-JP" altLang="en-US" sz="2400" dirty="0"/>
              <a:t>か所</a:t>
            </a:r>
            <a:r>
              <a:rPr lang="ja-JP" altLang="en-US" sz="2400" dirty="0" smtClean="0"/>
              <a:t>とも</a:t>
            </a:r>
            <a:r>
              <a:rPr lang="en-US" altLang="ja-JP" sz="2400" dirty="0" smtClean="0"/>
              <a:t>22</a:t>
            </a:r>
            <a:r>
              <a:rPr lang="ja-JP" altLang="en-US" sz="2400" dirty="0" smtClean="0"/>
              <a:t>日の降水</a:t>
            </a:r>
            <a:r>
              <a:rPr lang="ja-JP" altLang="en-US" sz="2400" dirty="0"/>
              <a:t>が</a:t>
            </a:r>
            <a:r>
              <a:rPr lang="ja-JP" altLang="en-US" sz="2400" dirty="0" smtClean="0"/>
              <a:t>増加</a:t>
            </a:r>
            <a:endParaRPr lang="en-US" altLang="ja-JP" sz="2400" dirty="0" smtClean="0"/>
          </a:p>
          <a:p>
            <a:r>
              <a:rPr lang="en-US" altLang="ja-JP" sz="2400" dirty="0" smtClean="0"/>
              <a:t>3</a:t>
            </a:r>
            <a:r>
              <a:rPr lang="en-US" altLang="ja-JP" sz="2400" dirty="0"/>
              <a:t>. 2 </a:t>
            </a:r>
            <a:r>
              <a:rPr lang="ja-JP" altLang="en-US" sz="2400" dirty="0"/>
              <a:t>か</a:t>
            </a:r>
            <a:r>
              <a:rPr lang="ja-JP" altLang="en-US" sz="2400" dirty="0" smtClean="0"/>
              <a:t>所</a:t>
            </a:r>
            <a:r>
              <a:rPr lang="ja-JP" altLang="en-US" sz="2400" dirty="0"/>
              <a:t>とも</a:t>
            </a:r>
            <a:r>
              <a:rPr lang="ja-JP" altLang="en-US" sz="2400" dirty="0" smtClean="0"/>
              <a:t>東</a:t>
            </a:r>
            <a:r>
              <a:rPr lang="ja-JP" altLang="en-US" sz="2400" dirty="0"/>
              <a:t>へ移動する</a:t>
            </a:r>
            <a:r>
              <a:rPr lang="ja-JP" altLang="en-US" sz="2400" dirty="0" smtClean="0"/>
              <a:t>傾向</a:t>
            </a:r>
            <a:endParaRPr kumimoji="1" lang="ja-JP" altLang="en-US" sz="2400" dirty="0"/>
          </a:p>
        </p:txBody>
      </p:sp>
    </p:spTree>
    <p:extLst>
      <p:ext uri="{BB962C8B-B14F-4D97-AF65-F5344CB8AC3E}">
        <p14:creationId xmlns:p14="http://schemas.microsoft.com/office/powerpoint/2010/main" val="249964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4" grpId="0" animBg="1"/>
      <p:bldP spid="25" grpId="0" animBg="1"/>
      <p:bldP spid="27" grpId="0" animBg="1"/>
      <p:bldP spid="29" grpId="0" animBg="1"/>
      <p:bldP spid="30" grpId="0" animBg="1"/>
      <p:bldP spid="31"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lstStyle/>
          <a:p>
            <a:r>
              <a:rPr kumimoji="1" lang="ja-JP" altLang="en-US" dirty="0" smtClean="0"/>
              <a:t>感度実験の結果</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3" y="1052736"/>
            <a:ext cx="4521842" cy="3152729"/>
          </a:xfrm>
          <a:prstGeom prst="rect">
            <a:avLst/>
          </a:prstGeom>
        </p:spPr>
      </p:pic>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341" y="1052845"/>
            <a:ext cx="4527807" cy="3152509"/>
          </a:xfrm>
          <a:prstGeom prst="rect">
            <a:avLst/>
          </a:prstGeom>
        </p:spPr>
      </p:pic>
      <p:sp>
        <p:nvSpPr>
          <p:cNvPr id="3" name="正方形/長方形 2"/>
          <p:cNvSpPr/>
          <p:nvPr/>
        </p:nvSpPr>
        <p:spPr>
          <a:xfrm>
            <a:off x="35496" y="3933056"/>
            <a:ext cx="9052652" cy="272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03" y="3946978"/>
            <a:ext cx="4481903" cy="3124883"/>
          </a:xfrm>
          <a:prstGeom prst="rect">
            <a:avLst/>
          </a:prstGeom>
        </p:spPr>
      </p:pic>
      <p:pic>
        <p:nvPicPr>
          <p:cNvPr id="24" name="図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2959" y="3934741"/>
            <a:ext cx="4523282" cy="3149358"/>
          </a:xfrm>
          <a:prstGeom prst="rect">
            <a:avLst/>
          </a:prstGeom>
        </p:spPr>
      </p:pic>
    </p:spTree>
    <p:extLst>
      <p:ext uri="{BB962C8B-B14F-4D97-AF65-F5344CB8AC3E}">
        <p14:creationId xmlns:p14="http://schemas.microsoft.com/office/powerpoint/2010/main" val="2909837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lang="ja-JP" altLang="en-US" dirty="0" smtClean="0"/>
              <a:t>全体的の降水量変化</a:t>
            </a:r>
            <a:endParaRPr kumimoji="1" lang="ja-JP" altLang="en-US" dirty="0"/>
          </a:p>
        </p:txBody>
      </p:sp>
      <p:sp>
        <p:nvSpPr>
          <p:cNvPr id="3" name="正方形/長方形 2"/>
          <p:cNvSpPr/>
          <p:nvPr/>
        </p:nvSpPr>
        <p:spPr>
          <a:xfrm>
            <a:off x="35496" y="3933056"/>
            <a:ext cx="9052652" cy="272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1" name="グループ化 20"/>
          <p:cNvGrpSpPr/>
          <p:nvPr/>
        </p:nvGrpSpPr>
        <p:grpSpPr>
          <a:xfrm>
            <a:off x="52554" y="3933056"/>
            <a:ext cx="9047568" cy="3168352"/>
            <a:chOff x="52554" y="1052736"/>
            <a:chExt cx="9047568" cy="3168352"/>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4" y="1052736"/>
              <a:ext cx="4534402" cy="3152729"/>
            </a:xfrm>
            <a:prstGeom prst="rect">
              <a:avLst/>
            </a:prstGeom>
          </p:spPr>
        </p:pic>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341" y="1052846"/>
              <a:ext cx="4527807" cy="3152509"/>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86" y="1246364"/>
              <a:ext cx="4528122" cy="2974724"/>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246364"/>
              <a:ext cx="4528122" cy="2974724"/>
            </a:xfrm>
            <a:prstGeom prst="rect">
              <a:avLst/>
            </a:prstGeom>
          </p:spPr>
        </p:pic>
      </p:grpSp>
      <p:grpSp>
        <p:nvGrpSpPr>
          <p:cNvPr id="19" name="グループ化 18"/>
          <p:cNvGrpSpPr/>
          <p:nvPr/>
        </p:nvGrpSpPr>
        <p:grpSpPr>
          <a:xfrm>
            <a:off x="323528" y="4509120"/>
            <a:ext cx="4176464" cy="1224136"/>
            <a:chOff x="323528" y="1628800"/>
            <a:chExt cx="4176464" cy="1224136"/>
          </a:xfrm>
        </p:grpSpPr>
        <p:sp>
          <p:nvSpPr>
            <p:cNvPr id="5" name="円/楕円 4"/>
            <p:cNvSpPr/>
            <p:nvPr/>
          </p:nvSpPr>
          <p:spPr>
            <a:xfrm>
              <a:off x="323528" y="1628800"/>
              <a:ext cx="936104"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195736" y="1772816"/>
              <a:ext cx="720080"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779912" y="1772816"/>
              <a:ext cx="720080"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ローチャート : 端子 5"/>
            <p:cNvSpPr/>
            <p:nvPr/>
          </p:nvSpPr>
          <p:spPr>
            <a:xfrm>
              <a:off x="755576" y="2204864"/>
              <a:ext cx="1764196" cy="648072"/>
            </a:xfrm>
            <a:prstGeom prst="flowChartTerminator">
              <a:avLst/>
            </a:prstGeom>
            <a:noFill/>
            <a:ln w="57150">
              <a:solidFill>
                <a:srgbClr val="FF33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 端子 15"/>
            <p:cNvSpPr/>
            <p:nvPr/>
          </p:nvSpPr>
          <p:spPr>
            <a:xfrm>
              <a:off x="3059832" y="2060848"/>
              <a:ext cx="720080" cy="648072"/>
            </a:xfrm>
            <a:prstGeom prst="flowChartTerminator">
              <a:avLst/>
            </a:prstGeom>
            <a:noFill/>
            <a:ln w="57150">
              <a:solidFill>
                <a:srgbClr val="FF33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4788024" y="4509120"/>
            <a:ext cx="4176464" cy="1512168"/>
            <a:chOff x="4788024" y="1628800"/>
            <a:chExt cx="4176464" cy="1512168"/>
          </a:xfrm>
        </p:grpSpPr>
        <p:sp>
          <p:nvSpPr>
            <p:cNvPr id="13" name="円/楕円 12"/>
            <p:cNvSpPr/>
            <p:nvPr/>
          </p:nvSpPr>
          <p:spPr>
            <a:xfrm>
              <a:off x="4788024" y="1628800"/>
              <a:ext cx="936104"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660232" y="1772816"/>
              <a:ext cx="720080"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8244408" y="1772816"/>
              <a:ext cx="720080"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ローチャート : 端子 16"/>
            <p:cNvSpPr/>
            <p:nvPr/>
          </p:nvSpPr>
          <p:spPr>
            <a:xfrm>
              <a:off x="5220072" y="2276872"/>
              <a:ext cx="1764196" cy="864096"/>
            </a:xfrm>
            <a:prstGeom prst="flowChartTerminator">
              <a:avLst/>
            </a:prstGeom>
            <a:noFill/>
            <a:ln w="57150">
              <a:solidFill>
                <a:srgbClr val="FF33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ローチャート : 端子 17"/>
            <p:cNvSpPr/>
            <p:nvPr/>
          </p:nvSpPr>
          <p:spPr>
            <a:xfrm>
              <a:off x="7596336" y="2060848"/>
              <a:ext cx="648072" cy="568252"/>
            </a:xfrm>
            <a:prstGeom prst="flowChartTerminator">
              <a:avLst/>
            </a:prstGeom>
            <a:noFill/>
            <a:ln w="57150">
              <a:solidFill>
                <a:srgbClr val="FF33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2532112" y="3543399"/>
            <a:ext cx="3881191" cy="461665"/>
          </a:xfrm>
          <a:prstGeom prst="rect">
            <a:avLst/>
          </a:prstGeom>
          <a:solidFill>
            <a:schemeClr val="bg1"/>
          </a:solidFill>
        </p:spPr>
        <p:txBody>
          <a:bodyPr wrap="none" rtlCol="0">
            <a:spAutoFit/>
          </a:bodyPr>
          <a:lstStyle/>
          <a:p>
            <a:r>
              <a:rPr lang="ja-JP" altLang="en-US" sz="2400" dirty="0" smtClean="0"/>
              <a:t>降水量</a:t>
            </a:r>
            <a:r>
              <a:rPr lang="ja-JP" altLang="en-US" sz="2400" dirty="0"/>
              <a:t>が</a:t>
            </a:r>
            <a:r>
              <a:rPr lang="en-US" altLang="ja-JP" sz="2400" dirty="0"/>
              <a:t>200mm</a:t>
            </a:r>
            <a:r>
              <a:rPr lang="ja-JP" altLang="en-US" sz="2400" dirty="0"/>
              <a:t>程度で</a:t>
            </a:r>
            <a:r>
              <a:rPr lang="ja-JP" altLang="en-US" sz="2400" dirty="0" smtClean="0"/>
              <a:t>変化</a:t>
            </a:r>
            <a:endParaRPr lang="en-US" altLang="ja-JP" sz="2400" dirty="0"/>
          </a:p>
        </p:txBody>
      </p:sp>
      <p:grpSp>
        <p:nvGrpSpPr>
          <p:cNvPr id="23" name="グループ化 22"/>
          <p:cNvGrpSpPr/>
          <p:nvPr/>
        </p:nvGrpSpPr>
        <p:grpSpPr>
          <a:xfrm>
            <a:off x="78803" y="836712"/>
            <a:ext cx="9065197" cy="2343151"/>
            <a:chOff x="78803" y="3534121"/>
            <a:chExt cx="9065197" cy="2343151"/>
          </a:xfrm>
        </p:grpSpPr>
        <p:sp>
          <p:nvSpPr>
            <p:cNvPr id="24" name="正方形/長方形 23"/>
            <p:cNvSpPr/>
            <p:nvPr/>
          </p:nvSpPr>
          <p:spPr>
            <a:xfrm>
              <a:off x="78803" y="3565204"/>
              <a:ext cx="9009345" cy="2312068"/>
            </a:xfrm>
            <a:prstGeom prst="rect">
              <a:avLst/>
            </a:prstGeom>
            <a:solidFill>
              <a:srgbClr val="FFFFFF">
                <a:alpha val="7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5" name="グループ化 24"/>
            <p:cNvGrpSpPr/>
            <p:nvPr/>
          </p:nvGrpSpPr>
          <p:grpSpPr>
            <a:xfrm>
              <a:off x="78803" y="3534121"/>
              <a:ext cx="9065197" cy="2343151"/>
              <a:chOff x="78803" y="2629099"/>
              <a:chExt cx="9065197" cy="2343151"/>
            </a:xfrm>
          </p:grpSpPr>
          <p:graphicFrame>
            <p:nvGraphicFramePr>
              <p:cNvPr id="26" name="グラフ 25"/>
              <p:cNvGraphicFramePr>
                <a:graphicFrameLocks/>
              </p:cNvGraphicFramePr>
              <p:nvPr>
                <p:extLst>
                  <p:ext uri="{D42A27DB-BD31-4B8C-83A1-F6EECF244321}">
                    <p14:modId xmlns:p14="http://schemas.microsoft.com/office/powerpoint/2010/main" val="2684342880"/>
                  </p:ext>
                </p:extLst>
              </p:nvPr>
            </p:nvGraphicFramePr>
            <p:xfrm>
              <a:off x="78803" y="2629100"/>
              <a:ext cx="3109979" cy="23336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グラフ 26"/>
              <p:cNvGraphicFramePr>
                <a:graphicFrameLocks/>
              </p:cNvGraphicFramePr>
              <p:nvPr>
                <p:extLst>
                  <p:ext uri="{D42A27DB-BD31-4B8C-83A1-F6EECF244321}">
                    <p14:modId xmlns:p14="http://schemas.microsoft.com/office/powerpoint/2010/main" val="682180803"/>
                  </p:ext>
                </p:extLst>
              </p:nvPr>
            </p:nvGraphicFramePr>
            <p:xfrm>
              <a:off x="2906710" y="2629099"/>
              <a:ext cx="3352498" cy="23336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グラフ 27"/>
              <p:cNvGraphicFramePr>
                <a:graphicFrameLocks/>
              </p:cNvGraphicFramePr>
              <p:nvPr>
                <p:extLst>
                  <p:ext uri="{D42A27DB-BD31-4B8C-83A1-F6EECF244321}">
                    <p14:modId xmlns:p14="http://schemas.microsoft.com/office/powerpoint/2010/main" val="2620354743"/>
                  </p:ext>
                </p:extLst>
              </p:nvPr>
            </p:nvGraphicFramePr>
            <p:xfrm>
              <a:off x="5923996" y="2629100"/>
              <a:ext cx="3220004" cy="2343150"/>
            </p:xfrm>
            <a:graphic>
              <a:graphicData uri="http://schemas.openxmlformats.org/drawingml/2006/chart">
                <c:chart xmlns:c="http://schemas.openxmlformats.org/drawingml/2006/chart" xmlns:r="http://schemas.openxmlformats.org/officeDocument/2006/relationships" r:id="rId7"/>
              </a:graphicData>
            </a:graphic>
          </p:graphicFrame>
        </p:grpSp>
      </p:grpSp>
      <p:sp>
        <p:nvSpPr>
          <p:cNvPr id="29" name="テキスト ボックス 28"/>
          <p:cNvSpPr txBox="1"/>
          <p:nvPr/>
        </p:nvSpPr>
        <p:spPr>
          <a:xfrm>
            <a:off x="2483768" y="3140968"/>
            <a:ext cx="5760640" cy="461665"/>
          </a:xfrm>
          <a:prstGeom prst="rect">
            <a:avLst/>
          </a:prstGeom>
          <a:solidFill>
            <a:schemeClr val="bg1"/>
          </a:solidFill>
        </p:spPr>
        <p:txBody>
          <a:bodyPr wrap="square" rtlCol="0">
            <a:spAutoFit/>
          </a:bodyPr>
          <a:lstStyle/>
          <a:p>
            <a:r>
              <a:rPr lang="ja-JP" altLang="en-US" sz="2400" dirty="0" smtClean="0"/>
              <a:t>領域全体で降水量が増加傾向</a:t>
            </a:r>
            <a:r>
              <a:rPr lang="en-US" altLang="ja-JP" dirty="0" smtClean="0"/>
              <a:t>(</a:t>
            </a:r>
            <a:r>
              <a:rPr lang="en-US" altLang="ja-JP" dirty="0"/>
              <a:t>0.1</a:t>
            </a:r>
            <a:r>
              <a:rPr lang="ja-JP" altLang="en-US" dirty="0"/>
              <a:t>の差⇒</a:t>
            </a:r>
            <a:r>
              <a:rPr lang="en-US" altLang="ja-JP" dirty="0" smtClean="0"/>
              <a:t>12m)</a:t>
            </a:r>
            <a:endParaRPr kumimoji="1" lang="ja-JP" altLang="en-US" dirty="0"/>
          </a:p>
        </p:txBody>
      </p:sp>
      <p:sp>
        <p:nvSpPr>
          <p:cNvPr id="30" name="テキスト ボックス 29"/>
          <p:cNvSpPr txBox="1"/>
          <p:nvPr/>
        </p:nvSpPr>
        <p:spPr>
          <a:xfrm>
            <a:off x="2433298" y="3974632"/>
            <a:ext cx="4390946" cy="461665"/>
          </a:xfrm>
          <a:prstGeom prst="rect">
            <a:avLst/>
          </a:prstGeom>
          <a:solidFill>
            <a:schemeClr val="bg1"/>
          </a:solidFill>
        </p:spPr>
        <p:txBody>
          <a:bodyPr wrap="none" rtlCol="0">
            <a:spAutoFit/>
          </a:bodyPr>
          <a:lstStyle/>
          <a:p>
            <a:r>
              <a:rPr lang="ja-JP" altLang="en-US" sz="2400" dirty="0" smtClean="0"/>
              <a:t>長江の真上と元の降水域で変化</a:t>
            </a:r>
            <a:endParaRPr lang="en-US" altLang="ja-JP" sz="2400" dirty="0"/>
          </a:p>
        </p:txBody>
      </p:sp>
    </p:spTree>
    <p:extLst>
      <p:ext uri="{BB962C8B-B14F-4D97-AF65-F5344CB8AC3E}">
        <p14:creationId xmlns:p14="http://schemas.microsoft.com/office/powerpoint/2010/main" val="10097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ppt_x"/>
                                          </p:val>
                                        </p:tav>
                                        <p:tav tm="100000">
                                          <p:val>
                                            <p:strVal val="#ppt_x"/>
                                          </p:val>
                                        </p:tav>
                                      </p:tavLst>
                                    </p:anim>
                                    <p:anim calcmode="lin" valueType="num">
                                      <p:cBhvr additive="base">
                                        <p:cTn id="3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054919"/>
            <a:ext cx="4527807" cy="3148143"/>
          </a:xfrm>
          <a:prstGeom prst="rect">
            <a:avLst/>
          </a:prstGeom>
        </p:spPr>
      </p:pic>
      <p:sp>
        <p:nvSpPr>
          <p:cNvPr id="2" name="タイトル 1"/>
          <p:cNvSpPr>
            <a:spLocks noGrp="1"/>
          </p:cNvSpPr>
          <p:nvPr>
            <p:ph type="title"/>
          </p:nvPr>
        </p:nvSpPr>
        <p:spPr>
          <a:xfrm>
            <a:off x="457200" y="188640"/>
            <a:ext cx="8229600" cy="1143000"/>
          </a:xfrm>
        </p:spPr>
        <p:txBody>
          <a:bodyPr/>
          <a:lstStyle/>
          <a:p>
            <a:r>
              <a:rPr kumimoji="1" lang="ja-JP" altLang="en-US" dirty="0" smtClean="0"/>
              <a:t>降水量変化と標高</a:t>
            </a:r>
            <a:endParaRPr kumimoji="1" lang="ja-JP" altLang="en-US" dirty="0"/>
          </a:p>
        </p:txBody>
      </p:sp>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341" y="1052845"/>
            <a:ext cx="4527807" cy="3152509"/>
          </a:xfrm>
          <a:prstGeom prst="rect">
            <a:avLst/>
          </a:prstGeom>
        </p:spPr>
      </p:pic>
      <p:sp>
        <p:nvSpPr>
          <p:cNvPr id="3" name="正方形/長方形 2"/>
          <p:cNvSpPr/>
          <p:nvPr/>
        </p:nvSpPr>
        <p:spPr>
          <a:xfrm>
            <a:off x="35496" y="3933056"/>
            <a:ext cx="9052652" cy="272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3" y="3946978"/>
            <a:ext cx="4506082" cy="3124884"/>
          </a:xfrm>
          <a:prstGeom prst="rect">
            <a:avLst/>
          </a:prstGeom>
        </p:spPr>
      </p:pic>
      <p:pic>
        <p:nvPicPr>
          <p:cNvPr id="24" name="図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697" y="3939446"/>
            <a:ext cx="4527806" cy="3139948"/>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4126684"/>
            <a:ext cx="4528122" cy="2974724"/>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382" y="1246364"/>
            <a:ext cx="4528122" cy="2974724"/>
          </a:xfrm>
          <a:prstGeom prst="rect">
            <a:avLst/>
          </a:prstGeom>
        </p:spPr>
      </p:pic>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1268760"/>
            <a:ext cx="4528122" cy="2974724"/>
          </a:xfrm>
          <a:prstGeom prst="rect">
            <a:avLst/>
          </a:prstGeom>
        </p:spPr>
      </p:pic>
      <p:pic>
        <p:nvPicPr>
          <p:cNvPr id="21" name="図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4149080"/>
            <a:ext cx="4528122" cy="2974724"/>
          </a:xfrm>
          <a:prstGeom prst="rect">
            <a:avLst/>
          </a:prstGeom>
        </p:spPr>
      </p:pic>
      <p:grpSp>
        <p:nvGrpSpPr>
          <p:cNvPr id="8" name="グループ化 7"/>
          <p:cNvGrpSpPr/>
          <p:nvPr/>
        </p:nvGrpSpPr>
        <p:grpSpPr>
          <a:xfrm>
            <a:off x="323528" y="1700808"/>
            <a:ext cx="8640960" cy="1080120"/>
            <a:chOff x="323528" y="1700808"/>
            <a:chExt cx="8640960" cy="1080120"/>
          </a:xfrm>
        </p:grpSpPr>
        <p:sp>
          <p:nvSpPr>
            <p:cNvPr id="26" name="円/楕円 25"/>
            <p:cNvSpPr/>
            <p:nvPr/>
          </p:nvSpPr>
          <p:spPr>
            <a:xfrm>
              <a:off x="323528" y="1700808"/>
              <a:ext cx="792088"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195736" y="1844824"/>
              <a:ext cx="720080"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3779912" y="1844824"/>
              <a:ext cx="720080"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4788024" y="1700808"/>
              <a:ext cx="792088"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6732240" y="1916832"/>
              <a:ext cx="864096"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8244408" y="1844824"/>
              <a:ext cx="720080"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p:nvGrpSpPr>
        <p:grpSpPr>
          <a:xfrm>
            <a:off x="323528" y="4509120"/>
            <a:ext cx="8640960" cy="1080120"/>
            <a:chOff x="323528" y="1700808"/>
            <a:chExt cx="8640960" cy="1080120"/>
          </a:xfrm>
        </p:grpSpPr>
        <p:sp>
          <p:nvSpPr>
            <p:cNvPr id="38" name="円/楕円 37"/>
            <p:cNvSpPr/>
            <p:nvPr/>
          </p:nvSpPr>
          <p:spPr>
            <a:xfrm>
              <a:off x="323528" y="1700808"/>
              <a:ext cx="792088"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2195736" y="1844824"/>
              <a:ext cx="720080"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779912" y="1844824"/>
              <a:ext cx="720080"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4788024" y="1700808"/>
              <a:ext cx="864096"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6732240" y="1916832"/>
              <a:ext cx="864096"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8244408" y="1844824"/>
              <a:ext cx="720080"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正方形/長方形 8"/>
          <p:cNvSpPr/>
          <p:nvPr/>
        </p:nvSpPr>
        <p:spPr>
          <a:xfrm>
            <a:off x="899592" y="1340768"/>
            <a:ext cx="1399807" cy="648072"/>
          </a:xfrm>
          <a:prstGeom prst="rect">
            <a:avLst/>
          </a:prstGeom>
          <a:noFill/>
          <a:ln w="571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899592" y="4221088"/>
            <a:ext cx="1399807" cy="562456"/>
          </a:xfrm>
          <a:prstGeom prst="rect">
            <a:avLst/>
          </a:prstGeom>
          <a:noFill/>
          <a:ln w="571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5508104" y="4221088"/>
            <a:ext cx="1399807" cy="562456"/>
          </a:xfrm>
          <a:prstGeom prst="rect">
            <a:avLst/>
          </a:prstGeom>
          <a:noFill/>
          <a:ln w="571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5436096" y="1340768"/>
            <a:ext cx="1399807" cy="562456"/>
          </a:xfrm>
          <a:prstGeom prst="rect">
            <a:avLst/>
          </a:prstGeom>
          <a:noFill/>
          <a:ln w="571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23528" y="2948751"/>
            <a:ext cx="6524543" cy="461665"/>
          </a:xfrm>
          <a:prstGeom prst="rect">
            <a:avLst/>
          </a:prstGeom>
          <a:solidFill>
            <a:schemeClr val="bg1"/>
          </a:solidFill>
        </p:spPr>
        <p:txBody>
          <a:bodyPr wrap="none" rtlCol="0">
            <a:spAutoFit/>
          </a:bodyPr>
          <a:lstStyle/>
          <a:p>
            <a:r>
              <a:rPr lang="ja-JP" altLang="en-US" sz="2400" dirty="0"/>
              <a:t>長江真上の</a:t>
            </a:r>
            <a:r>
              <a:rPr lang="ja-JP" altLang="en-US" sz="2400" dirty="0" smtClean="0"/>
              <a:t>降水量：</a:t>
            </a:r>
            <a:r>
              <a:rPr lang="ja-JP" altLang="en-US" sz="2400" dirty="0"/>
              <a:t>高原（</a:t>
            </a:r>
            <a:r>
              <a:rPr lang="en-US" altLang="ja-JP" sz="2400" dirty="0"/>
              <a:t>100m</a:t>
            </a:r>
            <a:r>
              <a:rPr lang="ja-JP" altLang="en-US" sz="2400" dirty="0"/>
              <a:t>以上）は</a:t>
            </a:r>
            <a:r>
              <a:rPr lang="ja-JP" altLang="en-US" sz="2400" dirty="0" smtClean="0"/>
              <a:t>変わらず</a:t>
            </a:r>
            <a:endParaRPr kumimoji="1" lang="en-US" altLang="ja-JP" sz="2400" dirty="0" smtClean="0"/>
          </a:p>
        </p:txBody>
      </p:sp>
      <p:grpSp>
        <p:nvGrpSpPr>
          <p:cNvPr id="47" name="グループ化 46"/>
          <p:cNvGrpSpPr/>
          <p:nvPr/>
        </p:nvGrpSpPr>
        <p:grpSpPr>
          <a:xfrm>
            <a:off x="-16405" y="989562"/>
            <a:ext cx="9047408" cy="6031363"/>
            <a:chOff x="58833" y="1052736"/>
            <a:chExt cx="9047408" cy="6031363"/>
          </a:xfrm>
          <a:solidFill>
            <a:schemeClr val="bg1"/>
          </a:solidFill>
        </p:grpSpPr>
        <p:pic>
          <p:nvPicPr>
            <p:cNvPr id="48" name="図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33" y="1052736"/>
              <a:ext cx="4521842" cy="3152729"/>
            </a:xfrm>
            <a:prstGeom prst="rect">
              <a:avLst/>
            </a:prstGeom>
            <a:grpFill/>
          </p:spPr>
        </p:pic>
        <p:pic>
          <p:nvPicPr>
            <p:cNvPr id="49" name="図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0341" y="1052845"/>
              <a:ext cx="4527807" cy="3152509"/>
            </a:xfrm>
            <a:prstGeom prst="rect">
              <a:avLst/>
            </a:prstGeom>
            <a:grpFill/>
          </p:spPr>
        </p:pic>
        <p:pic>
          <p:nvPicPr>
            <p:cNvPr id="50" name="図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03" y="3946978"/>
              <a:ext cx="4481903" cy="3124883"/>
            </a:xfrm>
            <a:prstGeom prst="rect">
              <a:avLst/>
            </a:prstGeom>
            <a:grpFill/>
          </p:spPr>
        </p:pic>
        <p:pic>
          <p:nvPicPr>
            <p:cNvPr id="51" name="図 5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2959" y="3934741"/>
              <a:ext cx="4523282" cy="3149358"/>
            </a:xfrm>
            <a:prstGeom prst="rect">
              <a:avLst/>
            </a:prstGeom>
            <a:grpFill/>
          </p:spPr>
        </p:pic>
        <p:sp>
          <p:nvSpPr>
            <p:cNvPr id="52" name="円/楕円 51"/>
            <p:cNvSpPr/>
            <p:nvPr/>
          </p:nvSpPr>
          <p:spPr>
            <a:xfrm rot="19467978">
              <a:off x="2208118" y="4547761"/>
              <a:ext cx="731122" cy="1000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rot="19467978">
              <a:off x="2202313" y="1676109"/>
              <a:ext cx="731122" cy="1000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rot="153454">
              <a:off x="8029021" y="4664880"/>
              <a:ext cx="913603" cy="1000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rot="153454">
              <a:off x="8050248" y="1792702"/>
              <a:ext cx="913603" cy="1000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テキスト ボックス 56"/>
          <p:cNvSpPr txBox="1"/>
          <p:nvPr/>
        </p:nvSpPr>
        <p:spPr>
          <a:xfrm>
            <a:off x="2915816" y="3429000"/>
            <a:ext cx="3427541" cy="461665"/>
          </a:xfrm>
          <a:prstGeom prst="rect">
            <a:avLst/>
          </a:prstGeom>
          <a:solidFill>
            <a:schemeClr val="bg1"/>
          </a:solidFill>
        </p:spPr>
        <p:txBody>
          <a:bodyPr wrap="none" rtlCol="0">
            <a:spAutoFit/>
          </a:bodyPr>
          <a:lstStyle/>
          <a:p>
            <a:r>
              <a:rPr lang="ja-JP" altLang="en-US" sz="2400" dirty="0"/>
              <a:t>平原（</a:t>
            </a:r>
            <a:r>
              <a:rPr lang="en-US" altLang="ja-JP" sz="2400" dirty="0"/>
              <a:t> 500m</a:t>
            </a:r>
            <a:r>
              <a:rPr lang="ja-JP" altLang="en-US" sz="2400" dirty="0"/>
              <a:t>以下）は</a:t>
            </a:r>
            <a:r>
              <a:rPr lang="ja-JP" altLang="en-US" sz="2400" dirty="0" smtClean="0"/>
              <a:t>増加</a:t>
            </a:r>
            <a:endParaRPr lang="ja-JP" altLang="en-US" sz="2400" dirty="0"/>
          </a:p>
        </p:txBody>
      </p:sp>
      <p:sp>
        <p:nvSpPr>
          <p:cNvPr id="58" name="テキスト ボックス 57"/>
          <p:cNvSpPr txBox="1"/>
          <p:nvPr/>
        </p:nvSpPr>
        <p:spPr>
          <a:xfrm>
            <a:off x="3563888" y="3861048"/>
            <a:ext cx="5378395" cy="461665"/>
          </a:xfrm>
          <a:prstGeom prst="rect">
            <a:avLst/>
          </a:prstGeom>
          <a:solidFill>
            <a:schemeClr val="bg1"/>
          </a:solidFill>
        </p:spPr>
        <p:txBody>
          <a:bodyPr wrap="none" rtlCol="0">
            <a:spAutoFit/>
          </a:bodyPr>
          <a:lstStyle/>
          <a:p>
            <a:r>
              <a:rPr lang="ja-JP" altLang="en-US" sz="2400" dirty="0"/>
              <a:t>元降水あり⇒増加　；　元降水なし⇒あり</a:t>
            </a:r>
            <a:endParaRPr kumimoji="1" lang="ja-JP" altLang="en-US" sz="2400" dirty="0"/>
          </a:p>
        </p:txBody>
      </p:sp>
    </p:spTree>
    <p:extLst>
      <p:ext uri="{BB962C8B-B14F-4D97-AF65-F5344CB8AC3E}">
        <p14:creationId xmlns:p14="http://schemas.microsoft.com/office/powerpoint/2010/main" val="200372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fill="hold"/>
                                        <p:tgtEl>
                                          <p:spTgt spid="47"/>
                                        </p:tgtEl>
                                        <p:attrNameLst>
                                          <p:attrName>ppt_x</p:attrName>
                                        </p:attrNameLst>
                                      </p:cBhvr>
                                      <p:tavLst>
                                        <p:tav tm="0">
                                          <p:val>
                                            <p:strVal val="#ppt_x"/>
                                          </p:val>
                                        </p:tav>
                                        <p:tav tm="100000">
                                          <p:val>
                                            <p:strVal val="#ppt_x"/>
                                          </p:val>
                                        </p:tav>
                                      </p:tavLst>
                                    </p:anim>
                                    <p:anim calcmode="lin" valueType="num">
                                      <p:cBhvr additive="base">
                                        <p:cTn id="4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47"/>
                                        </p:tgtEl>
                                      </p:cBhvr>
                                    </p:animEffect>
                                    <p:set>
                                      <p:cBhvr>
                                        <p:cTn id="52" dur="1" fill="hold">
                                          <p:stCondLst>
                                            <p:cond delay="499"/>
                                          </p:stCondLst>
                                        </p:cTn>
                                        <p:tgtEl>
                                          <p:spTgt spid="4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additive="base">
                                        <p:cTn id="57" dur="500" fill="hold"/>
                                        <p:tgtEl>
                                          <p:spTgt spid="58"/>
                                        </p:tgtEl>
                                        <p:attrNameLst>
                                          <p:attrName>ppt_x</p:attrName>
                                        </p:attrNameLst>
                                      </p:cBhvr>
                                      <p:tavLst>
                                        <p:tav tm="0">
                                          <p:val>
                                            <p:strVal val="#ppt_x"/>
                                          </p:val>
                                        </p:tav>
                                        <p:tav tm="100000">
                                          <p:val>
                                            <p:strVal val="#ppt_x"/>
                                          </p:val>
                                        </p:tav>
                                      </p:tavLst>
                                    </p:anim>
                                    <p:anim calcmode="lin" valueType="num">
                                      <p:cBhvr additive="base">
                                        <p:cTn id="5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4" grpId="0" animBg="1"/>
      <p:bldP spid="45" grpId="0" animBg="1"/>
      <p:bldP spid="46" grpId="0" animBg="1"/>
      <p:bldP spid="12"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81" y="4128747"/>
            <a:ext cx="4289552" cy="2974724"/>
          </a:xfrm>
          <a:prstGeom prst="rect">
            <a:avLst/>
          </a:prstGeom>
        </p:spPr>
      </p:pic>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1054919"/>
            <a:ext cx="4527807" cy="3148143"/>
          </a:xfrm>
          <a:prstGeom prst="rect">
            <a:avLst/>
          </a:prstGeom>
        </p:spPr>
      </p:pic>
      <p:sp>
        <p:nvSpPr>
          <p:cNvPr id="2" name="タイトル 1"/>
          <p:cNvSpPr>
            <a:spLocks noGrp="1"/>
          </p:cNvSpPr>
          <p:nvPr>
            <p:ph type="title"/>
          </p:nvPr>
        </p:nvSpPr>
        <p:spPr>
          <a:xfrm>
            <a:off x="457200" y="188640"/>
            <a:ext cx="8229600" cy="1143000"/>
          </a:xfrm>
        </p:spPr>
        <p:txBody>
          <a:bodyPr/>
          <a:lstStyle/>
          <a:p>
            <a:r>
              <a:rPr kumimoji="1" lang="ja-JP" altLang="en-US" dirty="0" smtClean="0"/>
              <a:t>降水量変化と水温</a:t>
            </a:r>
            <a:endParaRPr kumimoji="1" lang="ja-JP" altLang="en-US" dirty="0"/>
          </a:p>
        </p:txBody>
      </p:sp>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0341" y="1052845"/>
            <a:ext cx="4527807" cy="3152509"/>
          </a:xfrm>
          <a:prstGeom prst="rect">
            <a:avLst/>
          </a:prstGeom>
        </p:spPr>
      </p:pic>
      <p:sp>
        <p:nvSpPr>
          <p:cNvPr id="3" name="正方形/長方形 2"/>
          <p:cNvSpPr/>
          <p:nvPr/>
        </p:nvSpPr>
        <p:spPr>
          <a:xfrm>
            <a:off x="35496" y="3933056"/>
            <a:ext cx="9052652" cy="272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382" y="1246364"/>
            <a:ext cx="4528122" cy="2974724"/>
          </a:xfrm>
          <a:prstGeom prst="rect">
            <a:avLst/>
          </a:prstGeom>
        </p:spPr>
      </p:pic>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1268760"/>
            <a:ext cx="4528122" cy="2974724"/>
          </a:xfrm>
          <a:prstGeom prst="rect">
            <a:avLst/>
          </a:prstGeom>
        </p:spPr>
      </p:pic>
      <p:pic>
        <p:nvPicPr>
          <p:cNvPr id="21" name="図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285" y="4128747"/>
            <a:ext cx="4289552" cy="2974724"/>
          </a:xfrm>
          <a:prstGeom prst="rect">
            <a:avLst/>
          </a:prstGeom>
        </p:spPr>
      </p:pic>
      <p:grpSp>
        <p:nvGrpSpPr>
          <p:cNvPr id="8" name="グループ化 7"/>
          <p:cNvGrpSpPr/>
          <p:nvPr/>
        </p:nvGrpSpPr>
        <p:grpSpPr>
          <a:xfrm>
            <a:off x="323528" y="1700808"/>
            <a:ext cx="8640960" cy="936104"/>
            <a:chOff x="323528" y="1700808"/>
            <a:chExt cx="8640960" cy="936104"/>
          </a:xfrm>
        </p:grpSpPr>
        <p:sp>
          <p:nvSpPr>
            <p:cNvPr id="26" name="円/楕円 25"/>
            <p:cNvSpPr/>
            <p:nvPr/>
          </p:nvSpPr>
          <p:spPr>
            <a:xfrm>
              <a:off x="323528" y="1700808"/>
              <a:ext cx="792088"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195736" y="1844824"/>
              <a:ext cx="720080"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3779912" y="1844824"/>
              <a:ext cx="720080"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4788024" y="1700808"/>
              <a:ext cx="792088"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6732240" y="1916832"/>
              <a:ext cx="864096"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8244408" y="1844824"/>
              <a:ext cx="720080"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正方形/長方形 8"/>
          <p:cNvSpPr/>
          <p:nvPr/>
        </p:nvSpPr>
        <p:spPr>
          <a:xfrm>
            <a:off x="899592" y="1340768"/>
            <a:ext cx="1399807" cy="648072"/>
          </a:xfrm>
          <a:prstGeom prst="rect">
            <a:avLst/>
          </a:prstGeom>
          <a:noFill/>
          <a:ln w="571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p:cNvGrpSpPr/>
          <p:nvPr/>
        </p:nvGrpSpPr>
        <p:grpSpPr>
          <a:xfrm>
            <a:off x="323528" y="4509120"/>
            <a:ext cx="8640960" cy="1080120"/>
            <a:chOff x="323528" y="1700808"/>
            <a:chExt cx="8640960" cy="1080120"/>
          </a:xfrm>
        </p:grpSpPr>
        <p:sp>
          <p:nvSpPr>
            <p:cNvPr id="38" name="円/楕円 37"/>
            <p:cNvSpPr/>
            <p:nvPr/>
          </p:nvSpPr>
          <p:spPr>
            <a:xfrm>
              <a:off x="323528" y="1700808"/>
              <a:ext cx="792088"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2195736" y="1844824"/>
              <a:ext cx="720080"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779912" y="1844824"/>
              <a:ext cx="720080"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4788024" y="1700808"/>
              <a:ext cx="864096"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6732240" y="1916832"/>
              <a:ext cx="864096"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8244408" y="1844824"/>
              <a:ext cx="720080"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正方形/長方形 43"/>
          <p:cNvSpPr/>
          <p:nvPr/>
        </p:nvSpPr>
        <p:spPr>
          <a:xfrm>
            <a:off x="899592" y="4378712"/>
            <a:ext cx="1399807" cy="562456"/>
          </a:xfrm>
          <a:prstGeom prst="rect">
            <a:avLst/>
          </a:prstGeom>
          <a:noFill/>
          <a:ln w="571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5508104" y="4378712"/>
            <a:ext cx="1399807" cy="562456"/>
          </a:xfrm>
          <a:prstGeom prst="rect">
            <a:avLst/>
          </a:prstGeom>
          <a:noFill/>
          <a:ln w="571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5436096" y="1340768"/>
            <a:ext cx="1399807" cy="562456"/>
          </a:xfrm>
          <a:prstGeom prst="rect">
            <a:avLst/>
          </a:prstGeom>
          <a:noFill/>
          <a:ln w="571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flipV="1">
            <a:off x="2915816" y="1340768"/>
            <a:ext cx="0" cy="5040560"/>
          </a:xfrm>
          <a:prstGeom prst="line">
            <a:avLst/>
          </a:prstGeom>
          <a:ln w="57150">
            <a:solidFill>
              <a:srgbClr val="00FFFF"/>
            </a:solidFill>
            <a:prstDash val="solid"/>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3779912" y="1340768"/>
            <a:ext cx="0" cy="5040560"/>
          </a:xfrm>
          <a:prstGeom prst="line">
            <a:avLst/>
          </a:prstGeom>
          <a:ln w="57150">
            <a:solidFill>
              <a:srgbClr val="00FFFF"/>
            </a:solidFill>
            <a:prstDash val="solid"/>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7524328" y="1340768"/>
            <a:ext cx="0" cy="5040560"/>
          </a:xfrm>
          <a:prstGeom prst="line">
            <a:avLst/>
          </a:prstGeom>
          <a:ln w="57150">
            <a:solidFill>
              <a:srgbClr val="00FFFF"/>
            </a:solidFill>
            <a:prstDash val="solid"/>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8316416" y="1340768"/>
            <a:ext cx="0" cy="5040560"/>
          </a:xfrm>
          <a:prstGeom prst="line">
            <a:avLst/>
          </a:prstGeom>
          <a:ln w="57150">
            <a:solidFill>
              <a:srgbClr val="00FFFF"/>
            </a:solidFill>
            <a:prstDash val="solid"/>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298073" y="3318083"/>
            <a:ext cx="6391493" cy="461665"/>
          </a:xfrm>
          <a:prstGeom prst="rect">
            <a:avLst/>
          </a:prstGeom>
          <a:solidFill>
            <a:schemeClr val="bg1"/>
          </a:solidFill>
        </p:spPr>
        <p:txBody>
          <a:bodyPr wrap="none" rtlCol="0">
            <a:spAutoFit/>
          </a:bodyPr>
          <a:lstStyle/>
          <a:p>
            <a:r>
              <a:rPr kumimoji="1" lang="ja-JP" altLang="en-US" sz="2400" dirty="0" smtClean="0"/>
              <a:t>水温が</a:t>
            </a:r>
            <a:r>
              <a:rPr kumimoji="1" lang="en-US" altLang="ja-JP" sz="2400" dirty="0" smtClean="0"/>
              <a:t>+3°</a:t>
            </a:r>
            <a:r>
              <a:rPr kumimoji="1" lang="ja-JP" altLang="en-US" sz="2400" dirty="0" smtClean="0"/>
              <a:t>以上でも、</a:t>
            </a:r>
            <a:r>
              <a:rPr lang="ja-JP" altLang="en-US" sz="2400" dirty="0" smtClean="0"/>
              <a:t>高原の</a:t>
            </a:r>
            <a:r>
              <a:rPr kumimoji="1" lang="ja-JP" altLang="en-US" sz="2400" dirty="0" smtClean="0"/>
              <a:t>降水量が変わらず</a:t>
            </a:r>
            <a:endParaRPr kumimoji="1" lang="en-US" altLang="ja-JP" sz="2400" dirty="0" smtClean="0"/>
          </a:p>
        </p:txBody>
      </p:sp>
      <p:sp>
        <p:nvSpPr>
          <p:cNvPr id="10" name="テキスト ボックス 9"/>
          <p:cNvSpPr txBox="1"/>
          <p:nvPr/>
        </p:nvSpPr>
        <p:spPr>
          <a:xfrm>
            <a:off x="1259632" y="3789040"/>
            <a:ext cx="6609502" cy="461665"/>
          </a:xfrm>
          <a:prstGeom prst="rect">
            <a:avLst/>
          </a:prstGeom>
          <a:solidFill>
            <a:schemeClr val="bg1"/>
          </a:solidFill>
        </p:spPr>
        <p:txBody>
          <a:bodyPr wrap="none" rtlCol="0">
            <a:spAutoFit/>
          </a:bodyPr>
          <a:lstStyle/>
          <a:p>
            <a:r>
              <a:rPr lang="ja-JP" altLang="en-US" sz="2400" dirty="0"/>
              <a:t>水温が</a:t>
            </a:r>
            <a:r>
              <a:rPr lang="en-US" altLang="ja-JP" sz="2400" dirty="0"/>
              <a:t>+1</a:t>
            </a:r>
            <a:r>
              <a:rPr lang="en-US" altLang="ja-JP" sz="2400" dirty="0" smtClean="0"/>
              <a:t>°</a:t>
            </a:r>
            <a:r>
              <a:rPr lang="ja-JP" altLang="en-US" sz="2400" dirty="0" smtClean="0"/>
              <a:t>以下なら、</a:t>
            </a:r>
            <a:r>
              <a:rPr lang="ja-JP" altLang="en-US" sz="2400" dirty="0"/>
              <a:t>平野でも降水量が</a:t>
            </a:r>
            <a:r>
              <a:rPr lang="ja-JP" altLang="en-US" sz="2400" dirty="0" smtClean="0"/>
              <a:t>変わらず</a:t>
            </a:r>
            <a:endParaRPr lang="ja-JP" altLang="en-US" sz="2400" dirty="0"/>
          </a:p>
        </p:txBody>
      </p:sp>
    </p:spTree>
    <p:extLst>
      <p:ext uri="{BB962C8B-B14F-4D97-AF65-F5344CB8AC3E}">
        <p14:creationId xmlns:p14="http://schemas.microsoft.com/office/powerpoint/2010/main" val="310302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ppt_x"/>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ppt_x"/>
                                          </p:val>
                                        </p:tav>
                                        <p:tav tm="100000">
                                          <p:val>
                                            <p:strVal val="#ppt_x"/>
                                          </p:val>
                                        </p:tav>
                                      </p:tavLst>
                                    </p:anim>
                                    <p:anim calcmode="lin" valueType="num">
                                      <p:cBhvr additive="base">
                                        <p:cTn id="5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4" grpId="0" animBg="1"/>
      <p:bldP spid="45" grpId="0" animBg="1"/>
      <p:bldP spid="46" grpId="0" animBg="1"/>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テキスト ボックス 2"/>
          <p:cNvSpPr txBox="1"/>
          <p:nvPr/>
        </p:nvSpPr>
        <p:spPr>
          <a:xfrm>
            <a:off x="2051720" y="2042845"/>
            <a:ext cx="4711546" cy="954107"/>
          </a:xfrm>
          <a:prstGeom prst="rect">
            <a:avLst/>
          </a:prstGeom>
          <a:noFill/>
        </p:spPr>
        <p:txBody>
          <a:bodyPr wrap="none" rtlCol="0">
            <a:spAutoFit/>
          </a:bodyPr>
          <a:lstStyle/>
          <a:p>
            <a:r>
              <a:rPr kumimoji="1" lang="ja-JP" altLang="en-US" sz="2800" dirty="0" smtClean="0"/>
              <a:t>長江の</a:t>
            </a:r>
            <a:r>
              <a:rPr kumimoji="1" lang="ja-JP" altLang="en-US" sz="2800" dirty="0" smtClean="0">
                <a:solidFill>
                  <a:srgbClr val="FF0000"/>
                </a:solidFill>
              </a:rPr>
              <a:t>川幅</a:t>
            </a:r>
            <a:r>
              <a:rPr kumimoji="1" lang="en-US" altLang="ja-JP" sz="2800" dirty="0" smtClean="0">
                <a:solidFill>
                  <a:srgbClr val="FF0000"/>
                </a:solidFill>
              </a:rPr>
              <a:t>60km </a:t>
            </a:r>
            <a:r>
              <a:rPr kumimoji="1" lang="en-US" altLang="ja-JP" sz="2800" dirty="0" smtClean="0"/>
              <a:t>&amp; </a:t>
            </a:r>
            <a:r>
              <a:rPr kumimoji="1" lang="ja-JP" altLang="en-US" sz="2800" dirty="0" smtClean="0">
                <a:solidFill>
                  <a:srgbClr val="FF0000"/>
                </a:solidFill>
              </a:rPr>
              <a:t>水温</a:t>
            </a:r>
            <a:r>
              <a:rPr kumimoji="1" lang="en-US" altLang="ja-JP" sz="2800" dirty="0" smtClean="0">
                <a:solidFill>
                  <a:srgbClr val="FF0000"/>
                </a:solidFill>
              </a:rPr>
              <a:t>28</a:t>
            </a:r>
            <a:r>
              <a:rPr kumimoji="1" lang="ja-JP" altLang="en-US" sz="2800" dirty="0" smtClean="0">
                <a:solidFill>
                  <a:srgbClr val="FF0000"/>
                </a:solidFill>
              </a:rPr>
              <a:t>℃</a:t>
            </a:r>
            <a:endParaRPr kumimoji="1" lang="en-US" altLang="ja-JP" sz="2800" dirty="0" smtClean="0">
              <a:solidFill>
                <a:srgbClr val="FF0000"/>
              </a:solidFill>
            </a:endParaRPr>
          </a:p>
          <a:p>
            <a:r>
              <a:rPr lang="ja-JP" altLang="en-US" sz="2800" dirty="0" smtClean="0"/>
              <a:t>領域全体的に降水量が増加</a:t>
            </a:r>
            <a:endParaRPr kumimoji="1" lang="ja-JP" altLang="en-US" sz="2800" dirty="0"/>
          </a:p>
        </p:txBody>
      </p:sp>
      <p:sp>
        <p:nvSpPr>
          <p:cNvPr id="4" name="テキスト ボックス 3"/>
          <p:cNvSpPr txBox="1"/>
          <p:nvPr/>
        </p:nvSpPr>
        <p:spPr>
          <a:xfrm>
            <a:off x="611560" y="1465620"/>
            <a:ext cx="7915950" cy="523220"/>
          </a:xfrm>
          <a:prstGeom prst="rect">
            <a:avLst/>
          </a:prstGeom>
          <a:noFill/>
        </p:spPr>
        <p:txBody>
          <a:bodyPr wrap="none" rtlCol="0">
            <a:spAutoFit/>
          </a:bodyPr>
          <a:lstStyle/>
          <a:p>
            <a:r>
              <a:rPr lang="en-US" altLang="ja-JP" sz="2800" dirty="0" smtClean="0"/>
              <a:t>1998/07/21-22</a:t>
            </a:r>
            <a:r>
              <a:rPr lang="ja-JP" altLang="en-US" sz="2800" dirty="0" smtClean="0"/>
              <a:t>の長江の中・下流域の降水量を再現</a:t>
            </a:r>
            <a:endParaRPr lang="en-US" altLang="ja-JP" sz="2800" dirty="0" smtClean="0"/>
          </a:p>
        </p:txBody>
      </p:sp>
      <p:sp>
        <p:nvSpPr>
          <p:cNvPr id="8" name="テキスト ボックス 7"/>
          <p:cNvSpPr txBox="1"/>
          <p:nvPr/>
        </p:nvSpPr>
        <p:spPr>
          <a:xfrm>
            <a:off x="3852495" y="5661248"/>
            <a:ext cx="4031873" cy="307777"/>
          </a:xfrm>
          <a:prstGeom prst="rect">
            <a:avLst/>
          </a:prstGeom>
          <a:noFill/>
        </p:spPr>
        <p:txBody>
          <a:bodyPr wrap="none" rtlCol="0">
            <a:spAutoFit/>
          </a:bodyPr>
          <a:lstStyle/>
          <a:p>
            <a:r>
              <a:rPr kumimoji="1" lang="ja-JP" altLang="en-US" sz="1400" dirty="0" smtClean="0"/>
              <a:t>分かりやすいように、</a:t>
            </a:r>
            <a:r>
              <a:rPr lang="ja-JP" altLang="en-US" sz="1400" dirty="0" smtClean="0"/>
              <a:t>小さな変化がなしと表示する。</a:t>
            </a:r>
            <a:endParaRPr kumimoji="1" lang="ja-JP" altLang="en-US" sz="1400" dirty="0"/>
          </a:p>
        </p:txBody>
      </p:sp>
      <p:grpSp>
        <p:nvGrpSpPr>
          <p:cNvPr id="11" name="グループ化 10"/>
          <p:cNvGrpSpPr/>
          <p:nvPr/>
        </p:nvGrpSpPr>
        <p:grpSpPr>
          <a:xfrm>
            <a:off x="827584" y="5949280"/>
            <a:ext cx="7200799" cy="888975"/>
            <a:chOff x="827584" y="5949280"/>
            <a:chExt cx="7200799" cy="888975"/>
          </a:xfrm>
        </p:grpSpPr>
        <p:sp>
          <p:nvSpPr>
            <p:cNvPr id="10" name="横巻き 9"/>
            <p:cNvSpPr/>
            <p:nvPr/>
          </p:nvSpPr>
          <p:spPr>
            <a:xfrm>
              <a:off x="827584" y="5949280"/>
              <a:ext cx="7200799" cy="888975"/>
            </a:xfrm>
            <a:prstGeom prst="horizont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15616" y="6146140"/>
              <a:ext cx="6773008" cy="523220"/>
            </a:xfrm>
            <a:prstGeom prst="rect">
              <a:avLst/>
            </a:prstGeom>
            <a:noFill/>
          </p:spPr>
          <p:txBody>
            <a:bodyPr wrap="none" rtlCol="0">
              <a:spAutoFit/>
            </a:bodyPr>
            <a:lstStyle/>
            <a:p>
              <a:r>
                <a:rPr kumimoji="1" lang="ja-JP" altLang="en-US" sz="2800" b="1" dirty="0" smtClean="0">
                  <a:solidFill>
                    <a:srgbClr val="FF0000"/>
                  </a:solidFill>
                </a:rPr>
                <a:t>降水量に影響する要因：川幅＆水温</a:t>
              </a:r>
              <a:r>
                <a:rPr lang="ja-JP" altLang="en-US" sz="2800" b="1" dirty="0">
                  <a:solidFill>
                    <a:srgbClr val="FF0000"/>
                  </a:solidFill>
                </a:rPr>
                <a:t>＆</a:t>
              </a:r>
              <a:r>
                <a:rPr lang="ja-JP" altLang="en-US" sz="2800" b="1" dirty="0" smtClean="0">
                  <a:solidFill>
                    <a:srgbClr val="FF0000"/>
                  </a:solidFill>
                </a:rPr>
                <a:t>地形</a:t>
              </a:r>
              <a:endParaRPr kumimoji="1" lang="ja-JP" altLang="en-US" sz="2800" b="1" dirty="0">
                <a:solidFill>
                  <a:srgbClr val="FF0000"/>
                </a:solidFill>
              </a:endParaRPr>
            </a:p>
          </p:txBody>
        </p:sp>
      </p:grpSp>
      <p:graphicFrame>
        <p:nvGraphicFramePr>
          <p:cNvPr id="12" name="表 11"/>
          <p:cNvGraphicFramePr>
            <a:graphicFrameLocks noGrp="1"/>
          </p:cNvGraphicFramePr>
          <p:nvPr>
            <p:extLst>
              <p:ext uri="{D42A27DB-BD31-4B8C-83A1-F6EECF244321}">
                <p14:modId xmlns:p14="http://schemas.microsoft.com/office/powerpoint/2010/main" val="2710324991"/>
              </p:ext>
            </p:extLst>
          </p:nvPr>
        </p:nvGraphicFramePr>
        <p:xfrm>
          <a:off x="1359493" y="3231232"/>
          <a:ext cx="6380859" cy="2286000"/>
        </p:xfrm>
        <a:graphic>
          <a:graphicData uri="http://schemas.openxmlformats.org/drawingml/2006/table">
            <a:tbl>
              <a:tblPr firstRow="1" bandRow="1">
                <a:tableStyleId>{BC89EF96-8CEA-46FF-86C4-4CE0E7609802}</a:tableStyleId>
              </a:tblPr>
              <a:tblGrid>
                <a:gridCol w="1124275"/>
                <a:gridCol w="1512168"/>
                <a:gridCol w="1872208"/>
                <a:gridCol w="1872208"/>
              </a:tblGrid>
              <a:tr h="370840">
                <a:tc>
                  <a:txBody>
                    <a:bodyPr/>
                    <a:lstStyle/>
                    <a:p>
                      <a:r>
                        <a:rPr kumimoji="1" lang="ja-JP" altLang="en-US" sz="2400" dirty="0" smtClean="0"/>
                        <a:t>幅</a:t>
                      </a:r>
                      <a:endParaRPr kumimoji="1" lang="ja-JP" altLang="en-US" sz="2400" dirty="0"/>
                    </a:p>
                  </a:txBody>
                  <a:tcPr/>
                </a:tc>
                <a:tc>
                  <a:txBody>
                    <a:bodyPr/>
                    <a:lstStyle/>
                    <a:p>
                      <a:r>
                        <a:rPr kumimoji="1" lang="ja-JP" altLang="en-US" sz="2400" dirty="0" smtClean="0"/>
                        <a:t>水温</a:t>
                      </a:r>
                      <a:endParaRPr kumimoji="1" lang="ja-JP" altLang="en-US" sz="2400" dirty="0"/>
                    </a:p>
                  </a:txBody>
                  <a:tcPr/>
                </a:tc>
                <a:tc>
                  <a:txBody>
                    <a:bodyPr/>
                    <a:lstStyle/>
                    <a:p>
                      <a:r>
                        <a:rPr kumimoji="1" lang="ja-JP" altLang="en-US" sz="2400" dirty="0" smtClean="0"/>
                        <a:t>地形</a:t>
                      </a:r>
                      <a:endParaRPr kumimoji="1" lang="ja-JP" altLang="en-US" sz="2400" dirty="0"/>
                    </a:p>
                  </a:txBody>
                  <a:tcPr/>
                </a:tc>
                <a:tc>
                  <a:txBody>
                    <a:bodyPr/>
                    <a:lstStyle/>
                    <a:p>
                      <a:r>
                        <a:rPr kumimoji="1" lang="ja-JP" altLang="en-US" sz="2400" dirty="0" smtClean="0"/>
                        <a:t>降水量変化</a:t>
                      </a:r>
                      <a:endParaRPr kumimoji="1" lang="ja-JP" altLang="en-US" sz="2400" dirty="0"/>
                    </a:p>
                  </a:txBody>
                  <a:tcPr/>
                </a:tc>
              </a:tr>
              <a:tr h="370840">
                <a:tc>
                  <a:txBody>
                    <a:bodyPr/>
                    <a:lstStyle/>
                    <a:p>
                      <a:r>
                        <a:rPr kumimoji="1" lang="en-US" altLang="ja-JP" sz="2400" dirty="0" smtClean="0"/>
                        <a:t>10</a:t>
                      </a:r>
                      <a:r>
                        <a:rPr kumimoji="1" lang="ja-JP" altLang="en-US" sz="2400" dirty="0" smtClean="0"/>
                        <a:t>倍</a:t>
                      </a:r>
                      <a:endParaRPr kumimoji="1" lang="ja-JP" altLang="en-US" sz="2400" dirty="0"/>
                    </a:p>
                  </a:txBody>
                  <a:tcPr/>
                </a:tc>
                <a:tc>
                  <a:txBody>
                    <a:bodyPr/>
                    <a:lstStyle/>
                    <a:p>
                      <a:r>
                        <a:rPr kumimoji="1" lang="en-US" altLang="ja-JP" sz="2400" dirty="0" smtClean="0"/>
                        <a:t>+3</a:t>
                      </a:r>
                      <a:r>
                        <a:rPr kumimoji="1" lang="ja-JP" altLang="en-US" sz="2400" dirty="0" smtClean="0"/>
                        <a:t>℃</a:t>
                      </a:r>
                      <a:endParaRPr kumimoji="1" lang="ja-JP" altLang="en-US" sz="2400" dirty="0"/>
                    </a:p>
                  </a:txBody>
                  <a:tcPr/>
                </a:tc>
                <a:tc>
                  <a:txBody>
                    <a:bodyPr/>
                    <a:lstStyle/>
                    <a:p>
                      <a:r>
                        <a:rPr kumimoji="1" lang="ja-JP" altLang="en-US" sz="2400" dirty="0" smtClean="0"/>
                        <a:t>高原</a:t>
                      </a:r>
                      <a:r>
                        <a:rPr kumimoji="1" lang="en-US" altLang="ja-JP" sz="2400" dirty="0" smtClean="0"/>
                        <a:t>(&gt;500m)</a:t>
                      </a:r>
                      <a:endParaRPr kumimoji="1" lang="ja-JP"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　なし⇒なし</a:t>
                      </a:r>
                    </a:p>
                  </a:txBody>
                  <a:tcPr/>
                </a:tc>
              </a:tr>
              <a:tr h="370840">
                <a:tc>
                  <a:txBody>
                    <a:bodyPr/>
                    <a:lstStyle/>
                    <a:p>
                      <a:r>
                        <a:rPr kumimoji="1" lang="en-US" altLang="ja-JP" sz="2400" dirty="0" smtClean="0"/>
                        <a:t>10</a:t>
                      </a:r>
                      <a:r>
                        <a:rPr kumimoji="1" lang="ja-JP" altLang="en-US" sz="2400" dirty="0" smtClean="0"/>
                        <a:t>倍</a:t>
                      </a:r>
                      <a:endParaRPr kumimoji="1" lang="ja-JP" altLang="en-US" sz="2400" dirty="0"/>
                    </a:p>
                  </a:txBody>
                  <a:tcPr/>
                </a:tc>
                <a:tc>
                  <a:txBody>
                    <a:bodyPr/>
                    <a:lstStyle/>
                    <a:p>
                      <a:r>
                        <a:rPr kumimoji="1" lang="en-US" altLang="ja-JP" sz="2400" dirty="0" smtClean="0"/>
                        <a:t>+1-3</a:t>
                      </a:r>
                      <a:r>
                        <a:rPr kumimoji="1" lang="ja-JP" altLang="en-US" sz="2400" dirty="0" smtClean="0"/>
                        <a:t>℃</a:t>
                      </a:r>
                      <a:endParaRPr kumimoji="1" lang="ja-JP" altLang="en-US" sz="2400" dirty="0"/>
                    </a:p>
                  </a:txBody>
                  <a:tcPr/>
                </a:tc>
                <a:tc rowSpan="3">
                  <a:txBody>
                    <a:bodyPr/>
                    <a:lstStyle/>
                    <a:p>
                      <a:r>
                        <a:rPr kumimoji="1" lang="ja-JP" altLang="en-US" sz="2400" dirty="0" smtClean="0"/>
                        <a:t>平原</a:t>
                      </a:r>
                      <a:r>
                        <a:rPr kumimoji="1" lang="en-US" altLang="ja-JP" sz="2400" dirty="0" smtClean="0"/>
                        <a:t>(&lt;500m)</a:t>
                      </a:r>
                      <a:endParaRPr kumimoji="1" lang="ja-JP"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　なし⇒あり</a:t>
                      </a:r>
                    </a:p>
                  </a:txBody>
                  <a:tcPr/>
                </a:tc>
              </a:tr>
              <a:tr h="370840">
                <a:tc>
                  <a:txBody>
                    <a:bodyPr/>
                    <a:lstStyle/>
                    <a:p>
                      <a:r>
                        <a:rPr kumimoji="1" lang="en-US" altLang="ja-JP" sz="2400" dirty="0" smtClean="0"/>
                        <a:t>10</a:t>
                      </a:r>
                      <a:r>
                        <a:rPr kumimoji="1" lang="ja-JP" altLang="en-US" sz="2400" dirty="0" smtClean="0"/>
                        <a:t>倍</a:t>
                      </a:r>
                      <a:endParaRPr kumimoji="1" lang="ja-JP" altLang="en-US" sz="2400" dirty="0"/>
                    </a:p>
                  </a:txBody>
                  <a:tcPr/>
                </a:tc>
                <a:tc>
                  <a:txBody>
                    <a:bodyPr/>
                    <a:lstStyle/>
                    <a:p>
                      <a:r>
                        <a:rPr kumimoji="1" lang="en-US" altLang="ja-JP" sz="2400" dirty="0" smtClean="0"/>
                        <a:t>+1-3</a:t>
                      </a:r>
                      <a:r>
                        <a:rPr kumimoji="1" lang="ja-JP" altLang="en-US" sz="2400" dirty="0" smtClean="0"/>
                        <a:t>℃</a:t>
                      </a:r>
                      <a:endParaRPr kumimoji="1" lang="ja-JP" altLang="en-US" sz="2400" dirty="0"/>
                    </a:p>
                  </a:txBody>
                  <a:tcPr/>
                </a:tc>
                <a:tc vMerge="1">
                  <a:txBody>
                    <a:bodyPr/>
                    <a:lstStyle/>
                    <a:p>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　あり⇒あり</a:t>
                      </a:r>
                    </a:p>
                  </a:txBody>
                  <a:tcPr/>
                </a:tc>
              </a:tr>
              <a:tr h="370840">
                <a:tc>
                  <a:txBody>
                    <a:bodyPr/>
                    <a:lstStyle/>
                    <a:p>
                      <a:r>
                        <a:rPr kumimoji="1" lang="en-US" altLang="ja-JP" sz="2400" dirty="0" smtClean="0"/>
                        <a:t>10</a:t>
                      </a:r>
                      <a:r>
                        <a:rPr kumimoji="1" lang="ja-JP" altLang="en-US" sz="2400" dirty="0" smtClean="0"/>
                        <a:t>倍</a:t>
                      </a:r>
                      <a:endParaRPr kumimoji="1" lang="ja-JP" altLang="en-US" sz="2400" dirty="0"/>
                    </a:p>
                  </a:txBody>
                  <a:tcPr/>
                </a:tc>
                <a:tc>
                  <a:txBody>
                    <a:bodyPr/>
                    <a:lstStyle/>
                    <a:p>
                      <a:r>
                        <a:rPr kumimoji="1" lang="en-US" altLang="ja-JP" sz="2400" dirty="0" smtClean="0"/>
                        <a:t>+1</a:t>
                      </a:r>
                      <a:r>
                        <a:rPr kumimoji="1" lang="ja-JP" altLang="en-US" sz="2400" dirty="0" smtClean="0"/>
                        <a:t>℃以内</a:t>
                      </a:r>
                      <a:endParaRPr kumimoji="1" lang="ja-JP" altLang="en-US" sz="2400" dirty="0"/>
                    </a:p>
                  </a:txBody>
                  <a:tcPr/>
                </a:tc>
                <a:tc vMerge="1">
                  <a:txBody>
                    <a:bodyPr/>
                    <a:lstStyle/>
                    <a:p>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　なし⇒なし</a:t>
                      </a:r>
                    </a:p>
                  </a:txBody>
                  <a:tcPr/>
                </a:tc>
              </a:tr>
            </a:tbl>
          </a:graphicData>
        </a:graphic>
      </p:graphicFrame>
    </p:spTree>
    <p:extLst>
      <p:ext uri="{BB962C8B-B14F-4D97-AF65-F5344CB8AC3E}">
        <p14:creationId xmlns:p14="http://schemas.microsoft.com/office/powerpoint/2010/main" val="110536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73832"/>
            <a:ext cx="8229600" cy="1143000"/>
          </a:xfrm>
        </p:spPr>
        <p:txBody>
          <a:bodyPr/>
          <a:lstStyle/>
          <a:p>
            <a:r>
              <a:rPr kumimoji="1" lang="ja-JP" altLang="en-US" dirty="0" smtClean="0"/>
              <a:t>この場を借りて</a:t>
            </a:r>
            <a:endParaRPr kumimoji="1" lang="ja-JP" altLang="en-US" dirty="0"/>
          </a:p>
        </p:txBody>
      </p:sp>
      <p:sp>
        <p:nvSpPr>
          <p:cNvPr id="3" name="テキスト ボックス 2"/>
          <p:cNvSpPr txBox="1"/>
          <p:nvPr/>
        </p:nvSpPr>
        <p:spPr>
          <a:xfrm>
            <a:off x="240879" y="2407528"/>
            <a:ext cx="8579593" cy="2677656"/>
          </a:xfrm>
          <a:prstGeom prst="rect">
            <a:avLst/>
          </a:prstGeom>
          <a:noFill/>
        </p:spPr>
        <p:txBody>
          <a:bodyPr wrap="none" rtlCol="0">
            <a:spAutoFit/>
          </a:bodyPr>
          <a:lstStyle/>
          <a:p>
            <a:r>
              <a:rPr lang="ja-JP" altLang="en-US" sz="2800" dirty="0"/>
              <a:t>研究の方向性や進み方</a:t>
            </a:r>
            <a:r>
              <a:rPr lang="ja-JP" altLang="en-US" sz="2800" dirty="0" smtClean="0"/>
              <a:t>など、御指導</a:t>
            </a:r>
            <a:r>
              <a:rPr lang="ja-JP" altLang="en-US" sz="2800" dirty="0"/>
              <a:t>をして</a:t>
            </a:r>
            <a:r>
              <a:rPr lang="ja-JP" altLang="en-US" sz="2800" dirty="0" smtClean="0"/>
              <a:t>いただいた</a:t>
            </a:r>
            <a:endParaRPr lang="ja-JP" altLang="en-US" sz="2800" dirty="0"/>
          </a:p>
          <a:p>
            <a:r>
              <a:rPr lang="ja-JP" altLang="en-US" sz="2800" dirty="0"/>
              <a:t>福山先生</a:t>
            </a:r>
            <a:r>
              <a:rPr lang="ja-JP" altLang="en-US" sz="2800" dirty="0" smtClean="0"/>
              <a:t>に心</a:t>
            </a:r>
            <a:r>
              <a:rPr lang="ja-JP" altLang="en-US" sz="2800" dirty="0"/>
              <a:t>より</a:t>
            </a:r>
            <a:r>
              <a:rPr lang="ja-JP" altLang="en-US" sz="2800" dirty="0" smtClean="0"/>
              <a:t>感謝いたします。</a:t>
            </a:r>
            <a:endParaRPr lang="en-US" altLang="ja-JP" sz="2800" dirty="0" smtClean="0"/>
          </a:p>
          <a:p>
            <a:endParaRPr lang="en-US" altLang="ja-JP" sz="2800" dirty="0" smtClean="0"/>
          </a:p>
          <a:p>
            <a:r>
              <a:rPr lang="ja-JP" altLang="en-US" sz="2800" dirty="0" smtClean="0"/>
              <a:t>丁寧</a:t>
            </a:r>
            <a:r>
              <a:rPr lang="ja-JP" altLang="en-US" sz="2800" dirty="0"/>
              <a:t>なる御指導をいただいた</a:t>
            </a:r>
            <a:r>
              <a:rPr lang="ja-JP" altLang="en-US" sz="2800" dirty="0" smtClean="0"/>
              <a:t>自然講座</a:t>
            </a:r>
            <a:r>
              <a:rPr lang="ja-JP" altLang="en-US" sz="2800" dirty="0"/>
              <a:t>の</a:t>
            </a:r>
            <a:r>
              <a:rPr lang="ja-JP" altLang="en-US" sz="2800" dirty="0" smtClean="0"/>
              <a:t>先生方、</a:t>
            </a:r>
            <a:endParaRPr lang="en-US" altLang="ja-JP" sz="2800" dirty="0" smtClean="0"/>
          </a:p>
          <a:p>
            <a:r>
              <a:rPr lang="ja-JP" altLang="en-US" sz="2800" dirty="0"/>
              <a:t>日頃よりアドバイス，手助けをしていただき</a:t>
            </a:r>
            <a:r>
              <a:rPr lang="ja-JP" altLang="en-US" sz="2800" dirty="0" smtClean="0"/>
              <a:t>先輩後輩方</a:t>
            </a:r>
            <a:r>
              <a:rPr lang="ja-JP" altLang="en-US" sz="2800" dirty="0"/>
              <a:t>、</a:t>
            </a:r>
            <a:endParaRPr lang="en-US" altLang="ja-JP" sz="2800" dirty="0" smtClean="0"/>
          </a:p>
          <a:p>
            <a:r>
              <a:rPr lang="ja-JP" altLang="en-US" sz="2800" dirty="0" smtClean="0"/>
              <a:t>心</a:t>
            </a:r>
            <a:r>
              <a:rPr lang="ja-JP" altLang="en-US" sz="2800" dirty="0"/>
              <a:t>より御礼</a:t>
            </a:r>
            <a:r>
              <a:rPr lang="ja-JP" altLang="en-US" sz="2800" dirty="0" smtClean="0"/>
              <a:t>申し上げます。</a:t>
            </a:r>
            <a:endParaRPr kumimoji="1" lang="ja-JP" altLang="en-US" sz="2800" dirty="0"/>
          </a:p>
        </p:txBody>
      </p:sp>
    </p:spTree>
    <p:extLst>
      <p:ext uri="{BB962C8B-B14F-4D97-AF65-F5344CB8AC3E}">
        <p14:creationId xmlns:p14="http://schemas.microsoft.com/office/powerpoint/2010/main" val="3760205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7704" y="2344905"/>
            <a:ext cx="7160935" cy="769441"/>
          </a:xfrm>
          <a:prstGeom prst="rect">
            <a:avLst/>
          </a:prstGeom>
          <a:noFill/>
        </p:spPr>
        <p:txBody>
          <a:bodyPr wrap="none" rtlCol="0">
            <a:spAutoFit/>
          </a:bodyPr>
          <a:lstStyle/>
          <a:p>
            <a:r>
              <a:rPr kumimoji="1" lang="ja-JP" altLang="en-US" sz="4400" dirty="0" smtClean="0"/>
              <a:t>ご清聴ありがとうございました</a:t>
            </a:r>
            <a:endParaRPr kumimoji="1" lang="ja-JP" altLang="en-US" sz="4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3186354"/>
            <a:ext cx="4932040" cy="3699030"/>
          </a:xfrm>
          <a:prstGeom prst="rect">
            <a:avLst/>
          </a:prstGeom>
        </p:spPr>
      </p:pic>
    </p:spTree>
    <p:extLst>
      <p:ext uri="{BB962C8B-B14F-4D97-AF65-F5344CB8AC3E}">
        <p14:creationId xmlns:p14="http://schemas.microsoft.com/office/powerpoint/2010/main" val="2080676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発表の流れ</a:t>
            </a:r>
            <a:endParaRPr kumimoji="1" lang="ja-JP" altLang="en-US" dirty="0"/>
          </a:p>
        </p:txBody>
      </p:sp>
      <p:sp>
        <p:nvSpPr>
          <p:cNvPr id="3" name="コンテンツ プレースホルダー 2"/>
          <p:cNvSpPr>
            <a:spLocks noGrp="1"/>
          </p:cNvSpPr>
          <p:nvPr>
            <p:ph idx="1"/>
          </p:nvPr>
        </p:nvSpPr>
        <p:spPr>
          <a:xfrm>
            <a:off x="1393304" y="1600200"/>
            <a:ext cx="6563072" cy="4525963"/>
          </a:xfrm>
        </p:spPr>
        <p:txBody>
          <a:bodyPr/>
          <a:lstStyle/>
          <a:p>
            <a:r>
              <a:rPr kumimoji="1" lang="ja-JP" altLang="en-US" dirty="0" smtClean="0"/>
              <a:t>背景</a:t>
            </a:r>
            <a:endParaRPr kumimoji="1" lang="en-US" altLang="ja-JP" dirty="0" smtClean="0"/>
          </a:p>
          <a:p>
            <a:r>
              <a:rPr lang="ja-JP" altLang="en-US" dirty="0" smtClean="0"/>
              <a:t>学部の研究紹介</a:t>
            </a:r>
            <a:endParaRPr lang="en-US" altLang="ja-JP" dirty="0" smtClean="0"/>
          </a:p>
          <a:p>
            <a:r>
              <a:rPr kumimoji="1" lang="ja-JP" altLang="en-US" dirty="0" smtClean="0"/>
              <a:t>仮説</a:t>
            </a:r>
            <a:endParaRPr kumimoji="1" lang="en-US" altLang="ja-JP" dirty="0" smtClean="0"/>
          </a:p>
          <a:p>
            <a:r>
              <a:rPr lang="ja-JP" altLang="en-US" dirty="0"/>
              <a:t>研究</a:t>
            </a:r>
            <a:r>
              <a:rPr lang="ja-JP" altLang="en-US" dirty="0" smtClean="0"/>
              <a:t>方法</a:t>
            </a:r>
            <a:endParaRPr lang="en-US" altLang="ja-JP" dirty="0" smtClean="0"/>
          </a:p>
          <a:p>
            <a:r>
              <a:rPr kumimoji="1" lang="ja-JP" altLang="en-US" dirty="0" smtClean="0"/>
              <a:t>結果</a:t>
            </a:r>
            <a:endParaRPr kumimoji="1" lang="en-US" altLang="ja-JP" dirty="0" smtClean="0"/>
          </a:p>
          <a:p>
            <a:r>
              <a:rPr lang="ja-JP" altLang="en-US" dirty="0"/>
              <a:t>まとめ</a:t>
            </a:r>
            <a:endParaRPr kumimoji="1" lang="ja-JP" altLang="en-US" dirty="0"/>
          </a:p>
        </p:txBody>
      </p:sp>
    </p:spTree>
    <p:extLst>
      <p:ext uri="{BB962C8B-B14F-4D97-AF65-F5344CB8AC3E}">
        <p14:creationId xmlns:p14="http://schemas.microsoft.com/office/powerpoint/2010/main" val="3335011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20100621071747213.png"/>
          <p:cNvPicPr>
            <a:picLocks noChangeAspect="1"/>
          </p:cNvPicPr>
          <p:nvPr/>
        </p:nvPicPr>
        <p:blipFill>
          <a:blip r:embed="rId3" cstate="print"/>
          <a:stretch>
            <a:fillRect/>
          </a:stretch>
        </p:blipFill>
        <p:spPr>
          <a:xfrm>
            <a:off x="35496" y="1322672"/>
            <a:ext cx="5418365" cy="3805130"/>
          </a:xfrm>
          <a:prstGeom prst="rect">
            <a:avLst/>
          </a:prstGeom>
        </p:spPr>
      </p:pic>
      <p:sp>
        <p:nvSpPr>
          <p:cNvPr id="4" name="タイトル 1"/>
          <p:cNvSpPr>
            <a:spLocks noGrp="1"/>
          </p:cNvSpPr>
          <p:nvPr>
            <p:ph type="title"/>
          </p:nvPr>
        </p:nvSpPr>
        <p:spPr>
          <a:xfrm>
            <a:off x="269676" y="50894"/>
            <a:ext cx="7686700" cy="785818"/>
          </a:xfrm>
        </p:spPr>
        <p:txBody>
          <a:bodyPr>
            <a:noAutofit/>
          </a:bodyPr>
          <a:lstStyle/>
          <a:p>
            <a:r>
              <a:rPr kumimoji="1" lang="ja-JP" altLang="en-US" dirty="0" smtClean="0"/>
              <a:t>研究背景</a:t>
            </a:r>
            <a:endParaRPr kumimoji="1" lang="ja-JP" altLang="en-US" dirty="0"/>
          </a:p>
        </p:txBody>
      </p:sp>
      <p:sp>
        <p:nvSpPr>
          <p:cNvPr id="13" name="スライド番号プレースホルダ 18"/>
          <p:cNvSpPr>
            <a:spLocks noGrp="1"/>
          </p:cNvSpPr>
          <p:nvPr>
            <p:ph type="sldNum" sz="quarter" idx="12"/>
          </p:nvPr>
        </p:nvSpPr>
        <p:spPr>
          <a:xfrm>
            <a:off x="7020272" y="6520259"/>
            <a:ext cx="2133600" cy="365125"/>
          </a:xfrm>
        </p:spPr>
        <p:txBody>
          <a:bodyPr/>
          <a:lstStyle/>
          <a:p>
            <a:fld id="{E025BC6A-9B13-43C8-ACB0-B73D4B6E546B}" type="slidenum">
              <a:rPr kumimoji="1" lang="ja-JP" altLang="en-US" sz="1400" b="1" smtClean="0"/>
              <a:pPr/>
              <a:t>3</a:t>
            </a:fld>
            <a:endParaRPr kumimoji="1" lang="ja-JP" altLang="en-US" sz="1400" b="1" dirty="0"/>
          </a:p>
        </p:txBody>
      </p:sp>
      <p:sp>
        <p:nvSpPr>
          <p:cNvPr id="5" name="テキスト ボックス 4"/>
          <p:cNvSpPr txBox="1"/>
          <p:nvPr/>
        </p:nvSpPr>
        <p:spPr>
          <a:xfrm>
            <a:off x="467544" y="817548"/>
            <a:ext cx="1215397" cy="584775"/>
          </a:xfrm>
          <a:prstGeom prst="rect">
            <a:avLst/>
          </a:prstGeom>
          <a:noFill/>
        </p:spPr>
        <p:txBody>
          <a:bodyPr wrap="none" rtlCol="0">
            <a:spAutoFit/>
          </a:bodyPr>
          <a:lstStyle/>
          <a:p>
            <a:r>
              <a:rPr lang="ja-JP" altLang="en-US" sz="3200" b="1" dirty="0"/>
              <a:t>世界</a:t>
            </a:r>
            <a:r>
              <a:rPr lang="ja-JP" altLang="en-US" sz="3200" b="1" dirty="0" smtClean="0"/>
              <a:t>：</a:t>
            </a:r>
            <a:endParaRPr lang="en-US" altLang="ja-JP" sz="3200" b="1" dirty="0" smtClean="0"/>
          </a:p>
        </p:txBody>
      </p:sp>
      <p:sp>
        <p:nvSpPr>
          <p:cNvPr id="9" name="テキスト ボックス 8"/>
          <p:cNvSpPr txBox="1"/>
          <p:nvPr/>
        </p:nvSpPr>
        <p:spPr>
          <a:xfrm>
            <a:off x="5436096" y="2420888"/>
            <a:ext cx="3611886" cy="2677656"/>
          </a:xfrm>
          <a:prstGeom prst="rect">
            <a:avLst/>
          </a:prstGeom>
          <a:noFill/>
        </p:spPr>
        <p:txBody>
          <a:bodyPr wrap="none" rtlCol="0">
            <a:spAutoFit/>
          </a:bodyPr>
          <a:lstStyle/>
          <a:p>
            <a:pPr marL="457200" indent="-457200">
              <a:buFont typeface="Wingdings" pitchFamily="2" charset="2"/>
              <a:buChar char="Ø"/>
            </a:pPr>
            <a:r>
              <a:rPr lang="ja-JP" altLang="en-US" sz="2800" dirty="0"/>
              <a:t>干ばつ</a:t>
            </a:r>
            <a:endParaRPr lang="en-US" altLang="ja-JP" sz="2800" dirty="0"/>
          </a:p>
          <a:p>
            <a:r>
              <a:rPr lang="en-US" altLang="ja-JP" sz="2800" dirty="0" smtClean="0"/>
              <a:t>     1997</a:t>
            </a:r>
            <a:r>
              <a:rPr lang="ja-JP" altLang="en-US" sz="2800" dirty="0" smtClean="0"/>
              <a:t>年</a:t>
            </a:r>
            <a:r>
              <a:rPr lang="en-US" altLang="ja-JP" sz="2800" dirty="0" smtClean="0"/>
              <a:t>     </a:t>
            </a:r>
            <a:r>
              <a:rPr lang="ja-JP" altLang="en-US" sz="2800" dirty="0" smtClean="0"/>
              <a:t>黄河</a:t>
            </a:r>
            <a:endParaRPr lang="en-US" altLang="ja-JP" sz="2800" dirty="0" smtClean="0"/>
          </a:p>
          <a:p>
            <a:r>
              <a:rPr lang="en-US" altLang="ja-JP" sz="2800" dirty="0" smtClean="0"/>
              <a:t>     226</a:t>
            </a:r>
            <a:r>
              <a:rPr lang="ja-JP" altLang="en-US" sz="2800" dirty="0" smtClean="0"/>
              <a:t>日</a:t>
            </a:r>
            <a:r>
              <a:rPr lang="ja-JP" altLang="en-US" sz="2800" dirty="0"/>
              <a:t>の</a:t>
            </a:r>
            <a:r>
              <a:rPr lang="ja-JP" altLang="en-US" sz="2800" dirty="0" smtClean="0"/>
              <a:t>断流</a:t>
            </a:r>
            <a:endParaRPr kumimoji="1" lang="en-US" altLang="ja-JP" sz="2800" dirty="0" smtClean="0"/>
          </a:p>
          <a:p>
            <a:pPr marL="457200" indent="-457200">
              <a:buFont typeface="Wingdings" pitchFamily="2" charset="2"/>
              <a:buChar char="Ø"/>
            </a:pPr>
            <a:r>
              <a:rPr lang="ja-JP" altLang="en-US" sz="2800" dirty="0"/>
              <a:t>洪水</a:t>
            </a:r>
            <a:r>
              <a:rPr kumimoji="1" lang="en-US" altLang="ja-JP" sz="2800" dirty="0" smtClean="0"/>
              <a:t>  </a:t>
            </a:r>
          </a:p>
          <a:p>
            <a:pPr marL="514350" indent="-514350"/>
            <a:r>
              <a:rPr kumimoji="1" lang="en-US" altLang="ja-JP" sz="2800" dirty="0" smtClean="0"/>
              <a:t>     1998</a:t>
            </a:r>
            <a:r>
              <a:rPr kumimoji="1" lang="ja-JP" altLang="en-US" sz="2800" dirty="0" smtClean="0"/>
              <a:t>年</a:t>
            </a:r>
            <a:r>
              <a:rPr lang="en-US" altLang="ja-JP" sz="2800" dirty="0" smtClean="0"/>
              <a:t>     </a:t>
            </a:r>
            <a:r>
              <a:rPr lang="ja-JP" altLang="en-US" sz="2800" dirty="0" smtClean="0"/>
              <a:t>長江</a:t>
            </a:r>
            <a:endParaRPr lang="en-US" altLang="ja-JP" sz="2800" dirty="0" smtClean="0"/>
          </a:p>
          <a:p>
            <a:pPr marL="514350" indent="-514350"/>
            <a:r>
              <a:rPr lang="en-US" altLang="ja-JP" sz="2800" dirty="0" smtClean="0"/>
              <a:t>     </a:t>
            </a:r>
            <a:r>
              <a:rPr kumimoji="1" lang="en-US" altLang="ja-JP" sz="2800" dirty="0" smtClean="0"/>
              <a:t>3000</a:t>
            </a:r>
            <a:r>
              <a:rPr kumimoji="1" lang="ja-JP" altLang="en-US" sz="2800" dirty="0" smtClean="0"/>
              <a:t>人</a:t>
            </a:r>
            <a:r>
              <a:rPr lang="en-US" altLang="ja-JP" sz="2800" dirty="0" smtClean="0"/>
              <a:t>     360</a:t>
            </a:r>
            <a:r>
              <a:rPr lang="ja-JP" altLang="en-US" sz="2800" dirty="0" smtClean="0"/>
              <a:t>億ドル</a:t>
            </a:r>
            <a:endParaRPr kumimoji="1" lang="en-US" altLang="ja-JP" sz="2800" dirty="0" smtClean="0"/>
          </a:p>
        </p:txBody>
      </p:sp>
      <p:sp>
        <p:nvSpPr>
          <p:cNvPr id="12" name="テキスト ボックス 10"/>
          <p:cNvSpPr txBox="1"/>
          <p:nvPr/>
        </p:nvSpPr>
        <p:spPr>
          <a:xfrm>
            <a:off x="907976" y="5085184"/>
            <a:ext cx="3328155" cy="523220"/>
          </a:xfrm>
          <a:prstGeom prst="rect">
            <a:avLst/>
          </a:prstGeom>
          <a:noFill/>
        </p:spPr>
        <p:txBody>
          <a:bodyPr wrap="none" rtlCol="0">
            <a:spAutoFit/>
          </a:bodyPr>
          <a:lstStyle/>
          <a:p>
            <a:r>
              <a:rPr lang="ja-JP" altLang="en-US" sz="2800" b="1" dirty="0" smtClean="0"/>
              <a:t>干ばつ　    　　　 </a:t>
            </a:r>
            <a:r>
              <a:rPr lang="ja-JP" altLang="en-US" sz="2800" b="1" dirty="0"/>
              <a:t>洪水</a:t>
            </a:r>
            <a:endParaRPr kumimoji="1" lang="ja-JP" altLang="en-US" sz="2800" b="1" dirty="0"/>
          </a:p>
        </p:txBody>
      </p:sp>
      <p:cxnSp>
        <p:nvCxnSpPr>
          <p:cNvPr id="16" name="直線矢印コネクタ 15"/>
          <p:cNvCxnSpPr/>
          <p:nvPr/>
        </p:nvCxnSpPr>
        <p:spPr>
          <a:xfrm flipV="1">
            <a:off x="1655676" y="2996952"/>
            <a:ext cx="324036" cy="2088232"/>
          </a:xfrm>
          <a:prstGeom prst="straightConnector1">
            <a:avLst/>
          </a:prstGeom>
          <a:ln>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flipV="1">
            <a:off x="3635896" y="2786732"/>
            <a:ext cx="128973" cy="23704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292080" y="764704"/>
            <a:ext cx="3868367" cy="1569660"/>
          </a:xfrm>
          <a:prstGeom prst="rect">
            <a:avLst/>
          </a:prstGeom>
          <a:noFill/>
        </p:spPr>
        <p:txBody>
          <a:bodyPr wrap="none" rtlCol="0">
            <a:spAutoFit/>
          </a:bodyPr>
          <a:lstStyle/>
          <a:p>
            <a:r>
              <a:rPr lang="ja-JP" altLang="en-US" sz="3200" b="1" dirty="0" smtClean="0"/>
              <a:t>中国</a:t>
            </a:r>
            <a:r>
              <a:rPr lang="ja-JP" altLang="en-US" sz="3200" b="1" dirty="0"/>
              <a:t>：</a:t>
            </a:r>
            <a:endParaRPr lang="en-US" altLang="ja-JP" sz="3200" b="1" dirty="0" smtClean="0"/>
          </a:p>
          <a:p>
            <a:r>
              <a:rPr lang="ja-JP" altLang="en-US" sz="3200" b="1" dirty="0" smtClean="0"/>
              <a:t>百年や千年に一度の</a:t>
            </a:r>
            <a:endParaRPr lang="en-US" altLang="ja-JP" sz="3200" b="1" dirty="0" smtClean="0"/>
          </a:p>
          <a:p>
            <a:r>
              <a:rPr lang="ja-JP" altLang="en-US" sz="3200" b="1" dirty="0" smtClean="0"/>
              <a:t>洪水・干ばつが頻発</a:t>
            </a:r>
            <a:endParaRPr lang="en-US" altLang="ja-JP" sz="3200" b="1" dirty="0" smtClean="0"/>
          </a:p>
        </p:txBody>
      </p:sp>
      <p:grpSp>
        <p:nvGrpSpPr>
          <p:cNvPr id="6" name="グループ化 5"/>
          <p:cNvGrpSpPr/>
          <p:nvPr/>
        </p:nvGrpSpPr>
        <p:grpSpPr>
          <a:xfrm>
            <a:off x="323528" y="5517232"/>
            <a:ext cx="4506801" cy="1323439"/>
            <a:chOff x="323528" y="5517232"/>
            <a:chExt cx="4506801" cy="1323439"/>
          </a:xfrm>
        </p:grpSpPr>
        <p:sp>
          <p:nvSpPr>
            <p:cNvPr id="20" name="テキスト ボックス 3"/>
            <p:cNvSpPr txBox="1"/>
            <p:nvPr/>
          </p:nvSpPr>
          <p:spPr>
            <a:xfrm>
              <a:off x="323528" y="5517232"/>
              <a:ext cx="3528392" cy="13234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4000" b="1" dirty="0" smtClean="0">
                  <a:solidFill>
                    <a:srgbClr val="FF0000"/>
                  </a:solidFill>
                </a:rPr>
                <a:t>降水量変動</a:t>
              </a:r>
              <a:r>
                <a:rPr lang="ja-JP" altLang="ja-JP" sz="4000" b="1" dirty="0" smtClean="0">
                  <a:solidFill>
                    <a:srgbClr val="FF0000"/>
                  </a:solidFill>
                </a:rPr>
                <a:t>の</a:t>
              </a:r>
              <a:endParaRPr lang="en-US" altLang="ja-JP" sz="4000" b="1" dirty="0" smtClean="0">
                <a:solidFill>
                  <a:srgbClr val="FF0000"/>
                </a:solidFill>
              </a:endParaRPr>
            </a:p>
            <a:p>
              <a:pPr algn="ctr"/>
              <a:r>
                <a:rPr lang="ja-JP" altLang="en-US" sz="4000" b="1" dirty="0" smtClean="0">
                  <a:solidFill>
                    <a:srgbClr val="FF0000"/>
                  </a:solidFill>
                </a:rPr>
                <a:t>解析が必要</a:t>
              </a:r>
              <a:endParaRPr lang="ja-JP" altLang="ja-JP" sz="4000" b="1" dirty="0">
                <a:solidFill>
                  <a:srgbClr val="FF0000"/>
                </a:solidFill>
              </a:endParaRPr>
            </a:p>
          </p:txBody>
        </p:sp>
        <p:sp>
          <p:nvSpPr>
            <p:cNvPr id="27" name="右矢印 26"/>
            <p:cNvSpPr/>
            <p:nvPr/>
          </p:nvSpPr>
          <p:spPr>
            <a:xfrm rot="10800000">
              <a:off x="3851921" y="5921985"/>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nvGrpSpPr>
          <p:cNvPr id="2" name="グループ化 1"/>
          <p:cNvGrpSpPr/>
          <p:nvPr/>
        </p:nvGrpSpPr>
        <p:grpSpPr>
          <a:xfrm>
            <a:off x="5000853" y="5547877"/>
            <a:ext cx="3963635" cy="1232848"/>
            <a:chOff x="395536" y="5642084"/>
            <a:chExt cx="3963635" cy="1232848"/>
          </a:xfrm>
        </p:grpSpPr>
        <p:sp>
          <p:nvSpPr>
            <p:cNvPr id="21" name="テキスト ボックス 9"/>
            <p:cNvSpPr txBox="1"/>
            <p:nvPr/>
          </p:nvSpPr>
          <p:spPr>
            <a:xfrm>
              <a:off x="395536" y="5661248"/>
              <a:ext cx="906017" cy="523220"/>
            </a:xfrm>
            <a:prstGeom prst="rect">
              <a:avLst/>
            </a:prstGeom>
            <a:noFill/>
            <a:ln>
              <a:solidFill>
                <a:srgbClr val="FF000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800" b="1" dirty="0" smtClean="0"/>
                <a:t>金銭</a:t>
              </a:r>
              <a:endParaRPr kumimoji="1" lang="ja-JP" altLang="en-US" sz="2800" b="1" dirty="0"/>
            </a:p>
          </p:txBody>
        </p:sp>
        <p:sp>
          <p:nvSpPr>
            <p:cNvPr id="24" name="テキスト ボックス 10"/>
            <p:cNvSpPr txBox="1"/>
            <p:nvPr/>
          </p:nvSpPr>
          <p:spPr>
            <a:xfrm>
              <a:off x="1562708" y="5661248"/>
              <a:ext cx="906017" cy="523220"/>
            </a:xfrm>
            <a:prstGeom prst="rect">
              <a:avLst/>
            </a:prstGeom>
            <a:noFill/>
            <a:ln>
              <a:solidFill>
                <a:srgbClr val="FF000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800" b="1" dirty="0" smtClean="0"/>
                <a:t>生命</a:t>
              </a:r>
              <a:endParaRPr kumimoji="1" lang="ja-JP" altLang="en-US" sz="2800" b="1" dirty="0"/>
            </a:p>
          </p:txBody>
        </p:sp>
        <p:sp>
          <p:nvSpPr>
            <p:cNvPr id="25" name="テキスト ボックス 13"/>
            <p:cNvSpPr txBox="1"/>
            <p:nvPr/>
          </p:nvSpPr>
          <p:spPr>
            <a:xfrm>
              <a:off x="2699792" y="5680412"/>
              <a:ext cx="936104" cy="523220"/>
            </a:xfrm>
            <a:prstGeom prst="rect">
              <a:avLst/>
            </a:prstGeom>
            <a:noFill/>
            <a:ln>
              <a:solidFill>
                <a:srgbClr val="FF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800" b="1" dirty="0" smtClean="0"/>
                <a:t>紛争</a:t>
              </a:r>
              <a:endParaRPr kumimoji="1" lang="ja-JP" altLang="en-US" sz="2800" b="1" dirty="0"/>
            </a:p>
          </p:txBody>
        </p:sp>
        <p:sp>
          <p:nvSpPr>
            <p:cNvPr id="26" name="テキスト ボックス 14"/>
            <p:cNvSpPr txBox="1"/>
            <p:nvPr/>
          </p:nvSpPr>
          <p:spPr>
            <a:xfrm>
              <a:off x="811816" y="6228601"/>
              <a:ext cx="3329758" cy="6463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600" b="1" dirty="0">
                  <a:solidFill>
                    <a:srgbClr val="FF0000"/>
                  </a:solidFill>
                </a:rPr>
                <a:t>社会</a:t>
              </a:r>
              <a:r>
                <a:rPr lang="ja-JP" altLang="en-US" sz="3600" b="1" dirty="0" smtClean="0">
                  <a:solidFill>
                    <a:srgbClr val="FF0000"/>
                  </a:solidFill>
                </a:rPr>
                <a:t>影響大きい</a:t>
              </a:r>
              <a:endParaRPr kumimoji="1" lang="ja-JP" altLang="en-US" sz="3600" b="1" dirty="0">
                <a:solidFill>
                  <a:srgbClr val="FF0000"/>
                </a:solidFill>
              </a:endParaRPr>
            </a:p>
          </p:txBody>
        </p:sp>
        <p:sp>
          <p:nvSpPr>
            <p:cNvPr id="29" name="テキスト ボックス 28"/>
            <p:cNvSpPr txBox="1"/>
            <p:nvPr/>
          </p:nvSpPr>
          <p:spPr>
            <a:xfrm>
              <a:off x="3635896" y="5642084"/>
              <a:ext cx="723275" cy="523220"/>
            </a:xfrm>
            <a:prstGeom prst="rect">
              <a:avLst/>
            </a:prstGeom>
            <a:noFill/>
          </p:spPr>
          <p:txBody>
            <a:bodyPr wrap="none" rtlCol="0">
              <a:spAutoFit/>
            </a:bodyPr>
            <a:lstStyle/>
            <a:p>
              <a:r>
                <a:rPr kumimoji="1" lang="ja-JP" altLang="en-US" sz="2800" b="1" dirty="0" smtClean="0"/>
                <a:t>・・・</a:t>
              </a:r>
              <a:endParaRPr kumimoji="1" lang="ja-JP" altLang="en-US" sz="2800" b="1" dirty="0"/>
            </a:p>
          </p:txBody>
        </p:sp>
      </p:grpSp>
    </p:spTree>
    <p:extLst>
      <p:ext uri="{BB962C8B-B14F-4D97-AF65-F5344CB8AC3E}">
        <p14:creationId xmlns:p14="http://schemas.microsoft.com/office/powerpoint/2010/main" val="2613926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円/楕円 24"/>
          <p:cNvSpPr/>
          <p:nvPr/>
        </p:nvSpPr>
        <p:spPr>
          <a:xfrm>
            <a:off x="6558520" y="5877272"/>
            <a:ext cx="2117936" cy="830997"/>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755576" y="5736158"/>
            <a:ext cx="4482443" cy="1077218"/>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a:spLocks noGrp="1"/>
          </p:cNvSpPr>
          <p:nvPr>
            <p:ph type="title"/>
          </p:nvPr>
        </p:nvSpPr>
        <p:spPr>
          <a:xfrm>
            <a:off x="90164" y="-27384"/>
            <a:ext cx="8658300" cy="1080120"/>
          </a:xfrm>
        </p:spPr>
        <p:txBody>
          <a:bodyPr>
            <a:noAutofit/>
          </a:bodyPr>
          <a:lstStyle/>
          <a:p>
            <a:r>
              <a:rPr kumimoji="1" lang="ja-JP" altLang="en-US" dirty="0" smtClean="0"/>
              <a:t>研究目的と使用データ</a:t>
            </a:r>
            <a:endParaRPr kumimoji="1" lang="ja-JP" altLang="en-US" dirty="0"/>
          </a:p>
        </p:txBody>
      </p:sp>
      <p:sp>
        <p:nvSpPr>
          <p:cNvPr id="11" name="スライド番号プレースホルダ 18"/>
          <p:cNvSpPr>
            <a:spLocks noGrp="1"/>
          </p:cNvSpPr>
          <p:nvPr>
            <p:ph type="sldNum" sz="quarter" idx="12"/>
          </p:nvPr>
        </p:nvSpPr>
        <p:spPr>
          <a:xfrm>
            <a:off x="7020272" y="6520259"/>
            <a:ext cx="2133600" cy="365125"/>
          </a:xfrm>
        </p:spPr>
        <p:txBody>
          <a:bodyPr/>
          <a:lstStyle/>
          <a:p>
            <a:fld id="{E025BC6A-9B13-43C8-ACB0-B73D4B6E546B}" type="slidenum">
              <a:rPr kumimoji="1" lang="ja-JP" altLang="en-US" sz="1400" b="1" smtClean="0"/>
              <a:pPr/>
              <a:t>4</a:t>
            </a:fld>
            <a:endParaRPr kumimoji="1" lang="ja-JP" altLang="en-US" sz="1400" b="1" dirty="0"/>
          </a:p>
        </p:txBody>
      </p:sp>
      <p:sp>
        <p:nvSpPr>
          <p:cNvPr id="4" name="テキスト ボックス 3"/>
          <p:cNvSpPr txBox="1"/>
          <p:nvPr/>
        </p:nvSpPr>
        <p:spPr>
          <a:xfrm>
            <a:off x="683568" y="1873275"/>
            <a:ext cx="4556055" cy="2923877"/>
          </a:xfrm>
          <a:prstGeom prst="rect">
            <a:avLst/>
          </a:prstGeom>
          <a:noFill/>
          <a:ln>
            <a:noFill/>
            <a:prstDash val="dashDot"/>
          </a:ln>
        </p:spPr>
        <p:txBody>
          <a:bodyPr wrap="none" rtlCol="0">
            <a:spAutoFit/>
          </a:bodyPr>
          <a:lstStyle/>
          <a:p>
            <a:pPr algn="ctr"/>
            <a:r>
              <a:rPr kumimoji="1" lang="en-US" altLang="ja-JP" sz="3200" b="1" dirty="0" smtClean="0">
                <a:solidFill>
                  <a:schemeClr val="bg2">
                    <a:lumMod val="50000"/>
                  </a:schemeClr>
                </a:solidFill>
              </a:rPr>
              <a:t>          </a:t>
            </a:r>
            <a:r>
              <a:rPr kumimoji="1" lang="ja-JP" altLang="en-US" sz="3200" b="1" dirty="0" smtClean="0">
                <a:solidFill>
                  <a:schemeClr val="bg2">
                    <a:lumMod val="50000"/>
                  </a:schemeClr>
                </a:solidFill>
              </a:rPr>
              <a:t>　</a:t>
            </a:r>
            <a:r>
              <a:rPr lang="ja-JP" altLang="en-US" sz="3200" b="1" dirty="0" smtClean="0">
                <a:solidFill>
                  <a:srgbClr val="00B0F0"/>
                </a:solidFill>
              </a:rPr>
              <a:t>過去</a:t>
            </a:r>
            <a:r>
              <a:rPr lang="ja-JP" altLang="en-US" sz="3200" b="1" dirty="0">
                <a:solidFill>
                  <a:srgbClr val="00B0F0"/>
                </a:solidFill>
              </a:rPr>
              <a:t>の研究</a:t>
            </a:r>
            <a:endParaRPr kumimoji="1" lang="en-US" altLang="ja-JP" sz="3200" b="1" dirty="0" smtClean="0">
              <a:solidFill>
                <a:srgbClr val="00B0F0"/>
              </a:solidFill>
            </a:endParaRPr>
          </a:p>
          <a:p>
            <a:endParaRPr lang="en-US" altLang="ja-JP" sz="1000" dirty="0" smtClean="0"/>
          </a:p>
          <a:p>
            <a:r>
              <a:rPr lang="ja-JP" altLang="en-US" sz="2800" b="1" dirty="0"/>
              <a:t>範囲</a:t>
            </a:r>
            <a:r>
              <a:rPr lang="en-US" altLang="ja-JP" sz="2800" b="1" dirty="0" smtClean="0"/>
              <a:t>        	</a:t>
            </a:r>
            <a:r>
              <a:rPr lang="ja-JP" altLang="en-US" sz="2800" b="1" dirty="0" smtClean="0"/>
              <a:t>中国の一部</a:t>
            </a:r>
            <a:endParaRPr lang="en-US" altLang="ja-JP" sz="2800" b="1" dirty="0" smtClean="0"/>
          </a:p>
          <a:p>
            <a:endParaRPr lang="en-US" altLang="ja-JP" sz="800" dirty="0"/>
          </a:p>
          <a:p>
            <a:r>
              <a:rPr lang="ja-JP" altLang="en-US" sz="2800" b="1" dirty="0"/>
              <a:t>観測点</a:t>
            </a:r>
            <a:r>
              <a:rPr lang="en-US" altLang="ja-JP" sz="2800" b="1" dirty="0" smtClean="0"/>
              <a:t>    </a:t>
            </a:r>
            <a:r>
              <a:rPr lang="ja-JP" altLang="en-US" sz="2800" b="1" dirty="0" smtClean="0"/>
              <a:t> </a:t>
            </a:r>
            <a:r>
              <a:rPr lang="en-US" altLang="ja-JP" sz="2800" b="1" dirty="0" smtClean="0"/>
              <a:t>	</a:t>
            </a:r>
            <a:r>
              <a:rPr lang="ja-JP" altLang="en-US" sz="2800" b="1" dirty="0" smtClean="0"/>
              <a:t>少ない</a:t>
            </a:r>
            <a:r>
              <a:rPr lang="en-US" altLang="ja-JP" sz="2800" b="1" dirty="0" smtClean="0"/>
              <a:t>(</a:t>
            </a:r>
            <a:r>
              <a:rPr lang="ja-JP" altLang="en-US" sz="2800" b="1" dirty="0" smtClean="0"/>
              <a:t>約</a:t>
            </a:r>
            <a:r>
              <a:rPr lang="en-US" altLang="ja-JP" sz="2800" b="1" dirty="0" smtClean="0"/>
              <a:t>300</a:t>
            </a:r>
            <a:r>
              <a:rPr lang="ja-JP" altLang="en-US" sz="2800" b="1" dirty="0" smtClean="0"/>
              <a:t>点</a:t>
            </a:r>
            <a:r>
              <a:rPr lang="en-US" altLang="ja-JP" sz="2800" b="1" dirty="0" smtClean="0"/>
              <a:t>)</a:t>
            </a:r>
            <a:endParaRPr lang="en-US" altLang="ja-JP" sz="2800" b="1" dirty="0"/>
          </a:p>
          <a:p>
            <a:endParaRPr lang="en-US" altLang="ja-JP" sz="800" dirty="0"/>
          </a:p>
          <a:p>
            <a:r>
              <a:rPr lang="ja-JP" altLang="en-US" sz="2800" b="1" dirty="0"/>
              <a:t>時期</a:t>
            </a:r>
            <a:r>
              <a:rPr lang="en-US" altLang="ja-JP" sz="2800" b="1" dirty="0" smtClean="0"/>
              <a:t>     </a:t>
            </a:r>
            <a:r>
              <a:rPr lang="ja-JP" altLang="en-US" sz="2800" b="1" dirty="0" smtClean="0"/>
              <a:t>　</a:t>
            </a:r>
            <a:r>
              <a:rPr lang="en-US" altLang="ja-JP" sz="2800" b="1" dirty="0" smtClean="0"/>
              <a:t>	</a:t>
            </a:r>
            <a:r>
              <a:rPr lang="ja-JP" altLang="en-US" sz="2800" b="1" dirty="0" smtClean="0"/>
              <a:t> 短い</a:t>
            </a:r>
            <a:r>
              <a:rPr lang="en-US" altLang="ja-JP" sz="2800" b="1" dirty="0" smtClean="0"/>
              <a:t>(</a:t>
            </a:r>
            <a:r>
              <a:rPr lang="ja-JP" altLang="en-US" sz="2800" b="1" dirty="0" smtClean="0"/>
              <a:t>約</a:t>
            </a:r>
            <a:r>
              <a:rPr lang="en-US" altLang="ja-JP" sz="2800" b="1" dirty="0" smtClean="0"/>
              <a:t>20</a:t>
            </a:r>
            <a:r>
              <a:rPr lang="ja-JP" altLang="en-US" sz="2800" b="1" dirty="0" smtClean="0"/>
              <a:t>年</a:t>
            </a:r>
            <a:r>
              <a:rPr lang="en-US" altLang="ja-JP" sz="2800" b="1" dirty="0" smtClean="0"/>
              <a:t>)</a:t>
            </a:r>
          </a:p>
          <a:p>
            <a:endParaRPr lang="en-US" altLang="ja-JP" sz="800" dirty="0" smtClean="0"/>
          </a:p>
          <a:p>
            <a:r>
              <a:rPr lang="ja-JP" altLang="en-US" sz="2800" b="1" dirty="0" smtClean="0"/>
              <a:t>データ</a:t>
            </a:r>
            <a:r>
              <a:rPr lang="en-US" altLang="ja-JP" sz="2800" b="1" dirty="0" smtClean="0"/>
              <a:t>	</a:t>
            </a:r>
            <a:r>
              <a:rPr lang="ja-JP" altLang="en-US" sz="2800" b="1" dirty="0" smtClean="0"/>
              <a:t>降水量の月平均</a:t>
            </a:r>
            <a:endParaRPr lang="en-US" altLang="ja-JP" sz="2800" b="1" dirty="0"/>
          </a:p>
        </p:txBody>
      </p:sp>
      <p:sp>
        <p:nvSpPr>
          <p:cNvPr id="6" name="テキスト ボックス 5"/>
          <p:cNvSpPr txBox="1"/>
          <p:nvPr/>
        </p:nvSpPr>
        <p:spPr>
          <a:xfrm>
            <a:off x="6102115" y="1873275"/>
            <a:ext cx="1757212" cy="2862322"/>
          </a:xfrm>
          <a:prstGeom prst="rect">
            <a:avLst/>
          </a:prstGeom>
          <a:noFill/>
        </p:spPr>
        <p:txBody>
          <a:bodyPr wrap="none" rtlCol="0">
            <a:spAutoFit/>
          </a:bodyPr>
          <a:lstStyle/>
          <a:p>
            <a:r>
              <a:rPr lang="ja-JP" altLang="en-US" sz="3200" b="1" dirty="0">
                <a:solidFill>
                  <a:srgbClr val="FF0000"/>
                </a:solidFill>
              </a:rPr>
              <a:t>本研究</a:t>
            </a:r>
            <a:endParaRPr lang="en-US" altLang="ja-JP" sz="3200" b="1" dirty="0" smtClean="0">
              <a:solidFill>
                <a:srgbClr val="FF0000"/>
              </a:solidFill>
            </a:endParaRPr>
          </a:p>
          <a:p>
            <a:endParaRPr kumimoji="1" lang="en-US" altLang="ja-JP" sz="1000" dirty="0" smtClean="0"/>
          </a:p>
          <a:p>
            <a:r>
              <a:rPr lang="ja-JP" altLang="en-US" sz="2800" b="1" dirty="0" smtClean="0"/>
              <a:t>中国大陸</a:t>
            </a:r>
            <a:endParaRPr lang="en-US" altLang="ja-JP" sz="2800" b="1" dirty="0"/>
          </a:p>
          <a:p>
            <a:endParaRPr lang="en-US" altLang="ja-JP" sz="800" dirty="0"/>
          </a:p>
          <a:p>
            <a:r>
              <a:rPr lang="en-US" altLang="ja-JP" sz="2800" b="1" dirty="0" smtClean="0"/>
              <a:t>596</a:t>
            </a:r>
            <a:r>
              <a:rPr lang="ja-JP" altLang="en-US" sz="2800" b="1" dirty="0" smtClean="0"/>
              <a:t>点</a:t>
            </a:r>
            <a:endParaRPr lang="ja-JP" altLang="en-US" sz="2800" b="1" dirty="0"/>
          </a:p>
          <a:p>
            <a:endParaRPr lang="en-US" altLang="ja-JP" sz="800" b="1" dirty="0"/>
          </a:p>
          <a:p>
            <a:r>
              <a:rPr lang="en-US" altLang="ja-JP" sz="2800" b="1" dirty="0"/>
              <a:t>1961-2007</a:t>
            </a:r>
          </a:p>
          <a:p>
            <a:endParaRPr lang="en-US" altLang="ja-JP" sz="800" dirty="0" smtClean="0"/>
          </a:p>
          <a:p>
            <a:r>
              <a:rPr lang="ja-JP" altLang="en-US" sz="2800" b="1" dirty="0" smtClean="0"/>
              <a:t>日降水量</a:t>
            </a:r>
            <a:endParaRPr lang="en-US" altLang="ja-JP" sz="2800" b="1" dirty="0" smtClean="0"/>
          </a:p>
        </p:txBody>
      </p:sp>
      <p:sp>
        <p:nvSpPr>
          <p:cNvPr id="7" name="テキスト ボックス 6"/>
          <p:cNvSpPr txBox="1"/>
          <p:nvPr/>
        </p:nvSpPr>
        <p:spPr>
          <a:xfrm>
            <a:off x="107504" y="1116033"/>
            <a:ext cx="8998810" cy="584775"/>
          </a:xfrm>
          <a:prstGeom prst="rect">
            <a:avLst/>
          </a:prstGeom>
          <a:noFill/>
        </p:spPr>
        <p:txBody>
          <a:bodyPr wrap="none" rtlCol="0">
            <a:spAutoFit/>
          </a:bodyPr>
          <a:lstStyle/>
          <a:p>
            <a:r>
              <a:rPr lang="ja-JP" altLang="en-US" sz="3200" b="1" dirty="0" smtClean="0">
                <a:latin typeface="+mn-ea"/>
              </a:rPr>
              <a:t>中国における過去数</a:t>
            </a:r>
            <a:r>
              <a:rPr lang="en-US" altLang="ja-JP" sz="3200" b="1" dirty="0" smtClean="0">
                <a:latin typeface="+mn-ea"/>
              </a:rPr>
              <a:t>10</a:t>
            </a:r>
            <a:r>
              <a:rPr lang="ja-JP" altLang="en-US" sz="3200" b="1" dirty="0" smtClean="0">
                <a:latin typeface="+mn-ea"/>
              </a:rPr>
              <a:t>年の降水量の時空間変動</a:t>
            </a:r>
            <a:endParaRPr lang="ja-JP" altLang="en-US" sz="3200" dirty="0">
              <a:latin typeface="+mn-ea"/>
            </a:endParaRPr>
          </a:p>
        </p:txBody>
      </p:sp>
      <p:cxnSp>
        <p:nvCxnSpPr>
          <p:cNvPr id="10" name="直線コネクタ 9"/>
          <p:cNvCxnSpPr/>
          <p:nvPr/>
        </p:nvCxnSpPr>
        <p:spPr>
          <a:xfrm>
            <a:off x="5598059" y="2089299"/>
            <a:ext cx="2" cy="248209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43029" y="4994012"/>
            <a:ext cx="7385355" cy="523220"/>
          </a:xfrm>
          <a:prstGeom prst="rect">
            <a:avLst/>
          </a:prstGeom>
          <a:noFill/>
          <a:ln>
            <a:noFill/>
          </a:ln>
        </p:spPr>
        <p:txBody>
          <a:bodyPr wrap="none" rtlCol="0">
            <a:spAutoFit/>
          </a:bodyPr>
          <a:lstStyle/>
          <a:p>
            <a:r>
              <a:rPr lang="ja-JP" altLang="en-US" sz="2800" b="1" dirty="0">
                <a:solidFill>
                  <a:srgbClr val="FF0000"/>
                </a:solidFill>
              </a:rPr>
              <a:t>年</a:t>
            </a:r>
            <a:r>
              <a:rPr lang="ja-JP" altLang="en-US" sz="2800" b="1" dirty="0" smtClean="0">
                <a:solidFill>
                  <a:srgbClr val="FF0000"/>
                </a:solidFill>
              </a:rPr>
              <a:t>平均だけではなく季節と月ごとも解析している</a:t>
            </a:r>
            <a:endParaRPr kumimoji="1" lang="en-US" altLang="ja-JP" sz="2800" b="1" dirty="0" smtClean="0">
              <a:solidFill>
                <a:srgbClr val="FF0000"/>
              </a:solidFill>
            </a:endParaRPr>
          </a:p>
        </p:txBody>
      </p:sp>
      <p:sp>
        <p:nvSpPr>
          <p:cNvPr id="2" name="テキスト ボックス 1"/>
          <p:cNvSpPr txBox="1"/>
          <p:nvPr/>
        </p:nvSpPr>
        <p:spPr>
          <a:xfrm>
            <a:off x="899592" y="5736158"/>
            <a:ext cx="4752528" cy="1077218"/>
          </a:xfrm>
          <a:prstGeom prst="rect">
            <a:avLst/>
          </a:prstGeom>
          <a:noFill/>
          <a:ln>
            <a:noFill/>
          </a:ln>
        </p:spPr>
        <p:txBody>
          <a:bodyPr wrap="square" rtlCol="0">
            <a:spAutoFit/>
          </a:bodyPr>
          <a:lstStyle/>
          <a:p>
            <a:pPr marL="457200" indent="-457200">
              <a:buFont typeface="Wingdings" pitchFamily="2" charset="2"/>
              <a:buChar char="ü"/>
            </a:pPr>
            <a:r>
              <a:rPr lang="ja-JP" altLang="en-US" sz="3200" b="1" dirty="0" smtClean="0"/>
              <a:t>降水量の変動傾向</a:t>
            </a:r>
            <a:endParaRPr lang="en-US" altLang="ja-JP" sz="3200" b="1" dirty="0" smtClean="0"/>
          </a:p>
          <a:p>
            <a:pPr marL="457200" indent="-457200">
              <a:buFont typeface="Wingdings" pitchFamily="2" charset="2"/>
              <a:buChar char="ü"/>
            </a:pPr>
            <a:r>
              <a:rPr lang="ja-JP" altLang="en-US" sz="3200" b="1" dirty="0" smtClean="0"/>
              <a:t>変動をもたらす要因</a:t>
            </a:r>
            <a:endParaRPr lang="ja-JP" altLang="en-US" sz="3200" b="1" dirty="0"/>
          </a:p>
        </p:txBody>
      </p:sp>
      <p:sp>
        <p:nvSpPr>
          <p:cNvPr id="9" name="テキスト ボックス 8"/>
          <p:cNvSpPr txBox="1"/>
          <p:nvPr/>
        </p:nvSpPr>
        <p:spPr>
          <a:xfrm>
            <a:off x="6702561" y="5982379"/>
            <a:ext cx="1661032" cy="584775"/>
          </a:xfrm>
          <a:prstGeom prst="rect">
            <a:avLst/>
          </a:prstGeom>
          <a:noFill/>
        </p:spPr>
        <p:txBody>
          <a:bodyPr wrap="none" rtlCol="0">
            <a:spAutoFit/>
          </a:bodyPr>
          <a:lstStyle/>
          <a:p>
            <a:r>
              <a:rPr kumimoji="1" lang="en-US" altLang="ja-JP" sz="3200" b="1" dirty="0" smtClean="0"/>
              <a:t>EOF</a:t>
            </a:r>
            <a:r>
              <a:rPr kumimoji="1" lang="ja-JP" altLang="en-US" sz="3200" b="1" dirty="0" smtClean="0"/>
              <a:t>解析</a:t>
            </a:r>
            <a:endParaRPr kumimoji="1" lang="ja-JP" altLang="en-US" sz="3200" b="1" dirty="0"/>
          </a:p>
        </p:txBody>
      </p:sp>
      <p:sp>
        <p:nvSpPr>
          <p:cNvPr id="23" name="右矢印 22"/>
          <p:cNvSpPr/>
          <p:nvPr/>
        </p:nvSpPr>
        <p:spPr>
          <a:xfrm>
            <a:off x="5436096" y="6112720"/>
            <a:ext cx="978408" cy="484632"/>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82506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kumimoji="1" lang="en-US" altLang="ja-JP" dirty="0" smtClean="0"/>
              <a:t>EOF</a:t>
            </a:r>
            <a:r>
              <a:rPr kumimoji="1" lang="ja-JP" altLang="en-US" dirty="0" smtClean="0"/>
              <a:t>解析の結果</a:t>
            </a:r>
            <a:endParaRPr kumimoji="1" lang="ja-JP" altLang="en-US"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775" y="662378"/>
            <a:ext cx="4529266" cy="3558710"/>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8544" y="692696"/>
            <a:ext cx="4490681" cy="3528392"/>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2481" y="3585230"/>
            <a:ext cx="4566781" cy="3588186"/>
          </a:xfrm>
          <a:prstGeom prst="rect">
            <a:avLst/>
          </a:prstGeom>
        </p:spPr>
      </p:pic>
      <p:sp>
        <p:nvSpPr>
          <p:cNvPr id="13" name="テキスト ボックス 18"/>
          <p:cNvSpPr txBox="1"/>
          <p:nvPr/>
        </p:nvSpPr>
        <p:spPr>
          <a:xfrm>
            <a:off x="824329" y="1196752"/>
            <a:ext cx="1443415" cy="288032"/>
          </a:xfrm>
          <a:prstGeom prst="rect">
            <a:avLst/>
          </a:prstGeom>
          <a:solidFill>
            <a:schemeClr val="bg1"/>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t>Annual</a:t>
            </a:r>
            <a:r>
              <a:rPr lang="ja-JP" altLang="en-US" sz="1200" dirty="0" smtClean="0"/>
              <a:t>　</a:t>
            </a:r>
            <a:r>
              <a:rPr lang="en-US" altLang="ja-JP" sz="1200" dirty="0" smtClean="0"/>
              <a:t>PC1  (21%) </a:t>
            </a:r>
          </a:p>
        </p:txBody>
      </p:sp>
      <p:sp>
        <p:nvSpPr>
          <p:cNvPr id="14" name="テキスト ボックス 18"/>
          <p:cNvSpPr txBox="1"/>
          <p:nvPr/>
        </p:nvSpPr>
        <p:spPr>
          <a:xfrm>
            <a:off x="5072801" y="1290246"/>
            <a:ext cx="1515423" cy="276999"/>
          </a:xfrm>
          <a:prstGeom prst="rect">
            <a:avLst/>
          </a:prstGeom>
          <a:solidFill>
            <a:schemeClr val="bg1"/>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t>Annual</a:t>
            </a:r>
            <a:r>
              <a:rPr lang="ja-JP" altLang="en-US" sz="1200" dirty="0" smtClean="0"/>
              <a:t>　</a:t>
            </a:r>
            <a:r>
              <a:rPr lang="en-US" altLang="ja-JP" sz="1200" dirty="0"/>
              <a:t>PC2  </a:t>
            </a:r>
            <a:r>
              <a:rPr lang="en-US" altLang="ja-JP" sz="1200" dirty="0" smtClean="0"/>
              <a:t>(16%) </a:t>
            </a:r>
          </a:p>
        </p:txBody>
      </p:sp>
      <p:sp>
        <p:nvSpPr>
          <p:cNvPr id="15" name="テキスト ボックス 18"/>
          <p:cNvSpPr txBox="1"/>
          <p:nvPr/>
        </p:nvSpPr>
        <p:spPr>
          <a:xfrm>
            <a:off x="2768545" y="4170567"/>
            <a:ext cx="1371407" cy="276999"/>
          </a:xfrm>
          <a:prstGeom prst="rect">
            <a:avLst/>
          </a:prstGeom>
          <a:solidFill>
            <a:schemeClr val="bg1"/>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t>Annual</a:t>
            </a:r>
            <a:r>
              <a:rPr lang="ja-JP" altLang="en-US" sz="1200" dirty="0" smtClean="0"/>
              <a:t>　</a:t>
            </a:r>
            <a:r>
              <a:rPr lang="en-US" altLang="ja-JP" sz="1200" dirty="0"/>
              <a:t>PC3  </a:t>
            </a:r>
            <a:r>
              <a:rPr lang="en-US" altLang="ja-JP" sz="1200" dirty="0" smtClean="0"/>
              <a:t>(</a:t>
            </a:r>
            <a:r>
              <a:rPr lang="en-US" altLang="ja-JP" sz="1200" dirty="0"/>
              <a:t>8</a:t>
            </a:r>
            <a:r>
              <a:rPr lang="en-US" altLang="ja-JP" sz="1200" dirty="0" smtClean="0"/>
              <a:t>%)  </a:t>
            </a:r>
          </a:p>
        </p:txBody>
      </p:sp>
      <p:grpSp>
        <p:nvGrpSpPr>
          <p:cNvPr id="5" name="グループ化 4"/>
          <p:cNvGrpSpPr/>
          <p:nvPr/>
        </p:nvGrpSpPr>
        <p:grpSpPr>
          <a:xfrm>
            <a:off x="683568" y="2420888"/>
            <a:ext cx="5481856" cy="3352438"/>
            <a:chOff x="683568" y="2420888"/>
            <a:chExt cx="5481856" cy="3352438"/>
          </a:xfrm>
        </p:grpSpPr>
        <p:sp>
          <p:nvSpPr>
            <p:cNvPr id="25" name="正方形/長方形 24"/>
            <p:cNvSpPr/>
            <p:nvPr/>
          </p:nvSpPr>
          <p:spPr>
            <a:xfrm>
              <a:off x="683568" y="2420888"/>
              <a:ext cx="3581430" cy="400110"/>
            </a:xfrm>
            <a:prstGeom prst="rect">
              <a:avLst/>
            </a:prstGeom>
            <a:solidFill>
              <a:srgbClr val="FFFFFF">
                <a:alpha val="43137"/>
              </a:srgbClr>
            </a:solidFill>
          </p:spPr>
          <p:txBody>
            <a:bodyPr wrap="none">
              <a:spAutoFit/>
            </a:bodyPr>
            <a:lstStyle/>
            <a:p>
              <a:r>
                <a:rPr lang="ja-JP" altLang="en-US" sz="2000" b="1" dirty="0">
                  <a:solidFill>
                    <a:srgbClr val="FF0000"/>
                  </a:solidFill>
                </a:rPr>
                <a:t>東アジア夏季モンスーンの移動</a:t>
              </a:r>
            </a:p>
          </p:txBody>
        </p:sp>
        <p:sp>
          <p:nvSpPr>
            <p:cNvPr id="26" name="正方形/長方形 25"/>
            <p:cNvSpPr/>
            <p:nvPr/>
          </p:nvSpPr>
          <p:spPr>
            <a:xfrm>
              <a:off x="2915816" y="5373216"/>
              <a:ext cx="3249608" cy="400110"/>
            </a:xfrm>
            <a:prstGeom prst="rect">
              <a:avLst/>
            </a:prstGeom>
            <a:solidFill>
              <a:schemeClr val="bg1">
                <a:alpha val="34118"/>
              </a:schemeClr>
            </a:solidFill>
          </p:spPr>
          <p:txBody>
            <a:bodyPr wrap="none">
              <a:spAutoFit/>
            </a:bodyPr>
            <a:lstStyle/>
            <a:p>
              <a:r>
                <a:rPr lang="ja-JP" altLang="en-US" sz="2000" b="1" dirty="0" smtClean="0">
                  <a:solidFill>
                    <a:srgbClr val="FF0000"/>
                  </a:solidFill>
                </a:rPr>
                <a:t>インド</a:t>
              </a:r>
              <a:r>
                <a:rPr lang="ja-JP" altLang="en-US" sz="2000" b="1" dirty="0">
                  <a:solidFill>
                    <a:srgbClr val="FF0000"/>
                  </a:solidFill>
                </a:rPr>
                <a:t>夏季モンスーン</a:t>
              </a:r>
              <a:r>
                <a:rPr lang="ja-JP" altLang="en-US" sz="2000" b="1" dirty="0" smtClean="0">
                  <a:solidFill>
                    <a:srgbClr val="FF0000"/>
                  </a:solidFill>
                </a:rPr>
                <a:t>の反映</a:t>
              </a:r>
              <a:endParaRPr lang="ja-JP" altLang="en-US" sz="2000" b="1" dirty="0">
                <a:solidFill>
                  <a:srgbClr val="FF0000"/>
                </a:solidFill>
              </a:endParaRPr>
            </a:p>
          </p:txBody>
        </p:sp>
      </p:grpSp>
      <p:sp>
        <p:nvSpPr>
          <p:cNvPr id="27" name="正方形/長方形 26"/>
          <p:cNvSpPr/>
          <p:nvPr/>
        </p:nvSpPr>
        <p:spPr>
          <a:xfrm>
            <a:off x="5868144" y="2420888"/>
            <a:ext cx="1475084" cy="400110"/>
          </a:xfrm>
          <a:prstGeom prst="rect">
            <a:avLst/>
          </a:prstGeom>
          <a:solidFill>
            <a:srgbClr val="FFFFFF">
              <a:alpha val="43922"/>
            </a:srgbClr>
          </a:solidFill>
        </p:spPr>
        <p:txBody>
          <a:bodyPr wrap="none">
            <a:spAutoFit/>
          </a:bodyPr>
          <a:lstStyle/>
          <a:p>
            <a:r>
              <a:rPr lang="ja-JP" altLang="en-US" sz="2000" b="1" dirty="0" smtClean="0">
                <a:solidFill>
                  <a:srgbClr val="FF0000"/>
                </a:solidFill>
              </a:rPr>
              <a:t>長江の影響</a:t>
            </a:r>
            <a:endParaRPr lang="ja-JP" altLang="en-US" sz="2000" b="1" dirty="0">
              <a:solidFill>
                <a:srgbClr val="FF0000"/>
              </a:solidFill>
            </a:endParaRPr>
          </a:p>
        </p:txBody>
      </p:sp>
      <p:sp>
        <p:nvSpPr>
          <p:cNvPr id="16" name="テキスト ボックス 15"/>
          <p:cNvSpPr txBox="1"/>
          <p:nvPr/>
        </p:nvSpPr>
        <p:spPr>
          <a:xfrm>
            <a:off x="1835696" y="1628800"/>
            <a:ext cx="1099275" cy="400110"/>
          </a:xfrm>
          <a:prstGeom prst="rect">
            <a:avLst/>
          </a:prstGeom>
          <a:noFill/>
        </p:spPr>
        <p:txBody>
          <a:bodyPr wrap="none" rtlCol="0">
            <a:spAutoFit/>
          </a:bodyPr>
          <a:lstStyle/>
          <a:p>
            <a:r>
              <a:rPr lang="en-US" altLang="ja-JP" sz="2000" b="1" dirty="0" smtClean="0"/>
              <a:t>Pattern</a:t>
            </a:r>
            <a:r>
              <a:rPr kumimoji="1" lang="en-US" altLang="ja-JP" sz="2000" b="1" dirty="0" smtClean="0"/>
              <a:t>1</a:t>
            </a:r>
            <a:endParaRPr kumimoji="1" lang="ja-JP" altLang="en-US" sz="2000" b="1" dirty="0"/>
          </a:p>
        </p:txBody>
      </p:sp>
      <p:sp>
        <p:nvSpPr>
          <p:cNvPr id="17" name="テキスト ボックス 16"/>
          <p:cNvSpPr txBox="1"/>
          <p:nvPr/>
        </p:nvSpPr>
        <p:spPr>
          <a:xfrm>
            <a:off x="5920997" y="1628800"/>
            <a:ext cx="1099275" cy="400110"/>
          </a:xfrm>
          <a:prstGeom prst="rect">
            <a:avLst/>
          </a:prstGeom>
          <a:noFill/>
        </p:spPr>
        <p:txBody>
          <a:bodyPr wrap="none" rtlCol="0">
            <a:spAutoFit/>
          </a:bodyPr>
          <a:lstStyle/>
          <a:p>
            <a:r>
              <a:rPr lang="en-US" altLang="ja-JP" sz="2000" b="1" dirty="0" smtClean="0"/>
              <a:t>Pattern2</a:t>
            </a:r>
            <a:endParaRPr kumimoji="1" lang="ja-JP" altLang="en-US" sz="2000" b="1" dirty="0"/>
          </a:p>
        </p:txBody>
      </p:sp>
      <p:sp>
        <p:nvSpPr>
          <p:cNvPr id="18" name="テキスト ボックス 17"/>
          <p:cNvSpPr txBox="1"/>
          <p:nvPr/>
        </p:nvSpPr>
        <p:spPr>
          <a:xfrm>
            <a:off x="3832765" y="4581128"/>
            <a:ext cx="1099275" cy="400110"/>
          </a:xfrm>
          <a:prstGeom prst="rect">
            <a:avLst/>
          </a:prstGeom>
          <a:noFill/>
        </p:spPr>
        <p:txBody>
          <a:bodyPr wrap="none" rtlCol="0">
            <a:spAutoFit/>
          </a:bodyPr>
          <a:lstStyle/>
          <a:p>
            <a:r>
              <a:rPr lang="en-US" altLang="ja-JP" sz="2000" b="1" dirty="0" smtClean="0"/>
              <a:t>Pattern3</a:t>
            </a:r>
            <a:endParaRPr kumimoji="1" lang="ja-JP" altLang="en-US" sz="2000" b="1" dirty="0"/>
          </a:p>
        </p:txBody>
      </p:sp>
      <p:sp>
        <p:nvSpPr>
          <p:cNvPr id="3" name="スライド番号プレースホルダー 2"/>
          <p:cNvSpPr>
            <a:spLocks noGrp="1"/>
          </p:cNvSpPr>
          <p:nvPr>
            <p:ph type="sldNum" sz="quarter" idx="12"/>
          </p:nvPr>
        </p:nvSpPr>
        <p:spPr>
          <a:xfrm>
            <a:off x="7020272" y="6520259"/>
            <a:ext cx="2133600" cy="365125"/>
          </a:xfrm>
        </p:spPr>
        <p:txBody>
          <a:bodyPr/>
          <a:lstStyle/>
          <a:p>
            <a:fld id="{62701DB3-3AC5-4067-A640-2BDE0F599AC9}" type="slidenum">
              <a:rPr kumimoji="1" lang="ja-JP" altLang="en-US" smtClean="0"/>
              <a:pPr/>
              <a:t>5</a:t>
            </a:fld>
            <a:endParaRPr kumimoji="1" lang="ja-JP" altLang="en-US"/>
          </a:p>
        </p:txBody>
      </p:sp>
      <p:grpSp>
        <p:nvGrpSpPr>
          <p:cNvPr id="4" name="グループ化 3"/>
          <p:cNvGrpSpPr/>
          <p:nvPr/>
        </p:nvGrpSpPr>
        <p:grpSpPr>
          <a:xfrm>
            <a:off x="5976664" y="4146178"/>
            <a:ext cx="3275856" cy="1155030"/>
            <a:chOff x="5976664" y="4146178"/>
            <a:chExt cx="3275856" cy="1155030"/>
          </a:xfrm>
        </p:grpSpPr>
        <p:sp>
          <p:nvSpPr>
            <p:cNvPr id="19" name="円形吹き出し 18"/>
            <p:cNvSpPr/>
            <p:nvPr/>
          </p:nvSpPr>
          <p:spPr>
            <a:xfrm>
              <a:off x="6012161" y="4146178"/>
              <a:ext cx="3131840" cy="1155030"/>
            </a:xfrm>
            <a:prstGeom prst="wedgeEllipseCallout">
              <a:avLst>
                <a:gd name="adj1" fmla="val -37346"/>
                <a:gd name="adj2" fmla="val -160923"/>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976664" y="4203085"/>
              <a:ext cx="3275856" cy="954107"/>
            </a:xfrm>
            <a:prstGeom prst="rect">
              <a:avLst/>
            </a:prstGeom>
            <a:noFill/>
          </p:spPr>
          <p:txBody>
            <a:bodyPr wrap="square" rtlCol="0">
              <a:spAutoFit/>
            </a:bodyPr>
            <a:lstStyle/>
            <a:p>
              <a:pPr algn="ctr"/>
              <a:r>
                <a:rPr kumimoji="1" lang="ja-JP" altLang="en-US" sz="2800" b="1" dirty="0" smtClean="0"/>
                <a:t>一般的に</a:t>
              </a:r>
              <a:endParaRPr kumimoji="1" lang="en-US" altLang="ja-JP" sz="2800" b="1" dirty="0" smtClean="0"/>
            </a:p>
            <a:p>
              <a:pPr algn="ctr"/>
              <a:r>
                <a:rPr lang="ja-JP" altLang="en-US" sz="2800" b="1" dirty="0" smtClean="0"/>
                <a:t>考えられていない</a:t>
              </a:r>
              <a:endParaRPr kumimoji="1" lang="ja-JP" altLang="en-US" sz="2800" b="1" dirty="0"/>
            </a:p>
          </p:txBody>
        </p:sp>
      </p:grpSp>
    </p:spTree>
    <p:extLst>
      <p:ext uri="{BB962C8B-B14F-4D97-AF65-F5344CB8AC3E}">
        <p14:creationId xmlns:p14="http://schemas.microsoft.com/office/powerpoint/2010/main" val="19541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長江の紹介</a:t>
            </a:r>
            <a:endParaRPr kumimoji="1" lang="ja-JP" altLang="en-US" dirty="0"/>
          </a:p>
        </p:txBody>
      </p:sp>
      <p:sp>
        <p:nvSpPr>
          <p:cNvPr id="3" name="コンテンツ プレースホルダー 2"/>
          <p:cNvSpPr>
            <a:spLocks noGrp="1"/>
          </p:cNvSpPr>
          <p:nvPr>
            <p:ph idx="1"/>
          </p:nvPr>
        </p:nvSpPr>
        <p:spPr>
          <a:xfrm>
            <a:off x="457200" y="1196752"/>
            <a:ext cx="8229600" cy="4525963"/>
          </a:xfrm>
        </p:spPr>
        <p:txBody>
          <a:bodyPr>
            <a:normAutofit/>
          </a:bodyPr>
          <a:lstStyle/>
          <a:p>
            <a:pPr marL="0" indent="0">
              <a:buNone/>
            </a:pPr>
            <a:r>
              <a:rPr lang="ja-JP" altLang="en-US" sz="2800" dirty="0"/>
              <a:t>ナイル</a:t>
            </a:r>
            <a:r>
              <a:rPr lang="ja-JP" altLang="en-US" sz="2800" dirty="0" smtClean="0"/>
              <a:t>川、アマゾン川に次いで世界第</a:t>
            </a:r>
            <a:r>
              <a:rPr lang="en-US" altLang="ja-JP" sz="2800" dirty="0" smtClean="0"/>
              <a:t>3</a:t>
            </a:r>
            <a:r>
              <a:rPr lang="ja-JP" altLang="en-US" sz="2800" dirty="0" smtClean="0"/>
              <a:t>位の大河</a:t>
            </a:r>
            <a:endParaRPr lang="en-US" altLang="ja-JP" sz="2800" dirty="0" smtClean="0"/>
          </a:p>
          <a:p>
            <a:pPr marL="0" indent="0">
              <a:buNone/>
            </a:pPr>
            <a:r>
              <a:rPr lang="ja-JP" altLang="en-US" sz="2800" dirty="0" smtClean="0"/>
              <a:t>流域</a:t>
            </a:r>
            <a:r>
              <a:rPr lang="ja-JP" altLang="en-US" sz="2800" dirty="0"/>
              <a:t>面積：</a:t>
            </a:r>
            <a:r>
              <a:rPr lang="en-US" altLang="ja-JP" sz="2800" dirty="0" smtClean="0"/>
              <a:t>1800,000km2</a:t>
            </a:r>
          </a:p>
          <a:p>
            <a:pPr marL="0" indent="0">
              <a:buNone/>
            </a:pPr>
            <a:r>
              <a:rPr lang="ja-JP" altLang="en-US" sz="2800" dirty="0" smtClean="0"/>
              <a:t>長：</a:t>
            </a:r>
            <a:r>
              <a:rPr lang="en-US" altLang="ja-JP" sz="2800" dirty="0" smtClean="0"/>
              <a:t>6211.31km</a:t>
            </a:r>
          </a:p>
          <a:p>
            <a:pPr marL="0" indent="0">
              <a:buNone/>
            </a:pPr>
            <a:r>
              <a:rPr lang="ja-JP" altLang="en-US" sz="2800" dirty="0" smtClean="0"/>
              <a:t>幅：</a:t>
            </a:r>
            <a:r>
              <a:rPr lang="en-US" altLang="ja-JP" sz="2800" dirty="0" smtClean="0"/>
              <a:t>3-6km</a:t>
            </a:r>
            <a:r>
              <a:rPr lang="ja-JP" altLang="en-US" sz="2800" dirty="0" smtClean="0"/>
              <a:t>　　　　　　　</a:t>
            </a:r>
            <a:r>
              <a:rPr lang="en-US" altLang="ja-JP" sz="2800" b="1" dirty="0" smtClean="0">
                <a:solidFill>
                  <a:srgbClr val="FF0000"/>
                </a:solidFill>
              </a:rPr>
              <a:t>=</a:t>
            </a:r>
            <a:r>
              <a:rPr lang="ja-JP" altLang="en-US" sz="2800" b="1" dirty="0">
                <a:solidFill>
                  <a:srgbClr val="FF0000"/>
                </a:solidFill>
              </a:rPr>
              <a:t>約</a:t>
            </a:r>
            <a:r>
              <a:rPr lang="en-US" altLang="ja-JP" sz="2800" b="1" dirty="0" smtClean="0">
                <a:solidFill>
                  <a:srgbClr val="FF0000"/>
                </a:solidFill>
              </a:rPr>
              <a:t>5500km3</a:t>
            </a:r>
          </a:p>
          <a:p>
            <a:pPr marL="0" indent="0">
              <a:buNone/>
            </a:pPr>
            <a:r>
              <a:rPr lang="ja-JP" altLang="en-US" sz="2800" dirty="0" smtClean="0"/>
              <a:t>深：</a:t>
            </a:r>
            <a:r>
              <a:rPr lang="en-US" altLang="ja-JP" sz="2800" dirty="0" smtClean="0"/>
              <a:t>150m</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2" y="3789040"/>
            <a:ext cx="7762875" cy="3095625"/>
          </a:xfrm>
          <a:prstGeom prst="rect">
            <a:avLst/>
          </a:prstGeom>
        </p:spPr>
      </p:pic>
    </p:spTree>
    <p:extLst>
      <p:ext uri="{BB962C8B-B14F-4D97-AF65-F5344CB8AC3E}">
        <p14:creationId xmlns:p14="http://schemas.microsoft.com/office/powerpoint/2010/main" val="2381530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研究の概念図</a:t>
            </a:r>
            <a:endParaRPr kumimoji="1" lang="ja-JP" altLang="en-US" dirty="0"/>
          </a:p>
        </p:txBody>
      </p:sp>
      <p:pic>
        <p:nvPicPr>
          <p:cNvPr id="1030" name="Picture 6" descr="C:\Documents and Settings\yangyue\Local Settings\Temporary Internet Files\Content.IE5\KKAZ14BL\MC9002033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8760"/>
            <a:ext cx="9180512" cy="5616624"/>
          </a:xfrm>
          <a:prstGeom prst="rect">
            <a:avLst/>
          </a:prstGeom>
          <a:noFill/>
          <a:extLst>
            <a:ext uri="{909E8E84-426E-40DD-AFC4-6F175D3DCCD1}">
              <a14:hiddenFill xmlns:a14="http://schemas.microsoft.com/office/drawing/2010/main">
                <a:solidFill>
                  <a:srgbClr val="FFFFFF"/>
                </a:solidFill>
              </a14:hiddenFill>
            </a:ext>
          </a:extLst>
        </p:spPr>
      </p:pic>
      <p:sp>
        <p:nvSpPr>
          <p:cNvPr id="11" name="下矢印 10"/>
          <p:cNvSpPr/>
          <p:nvPr/>
        </p:nvSpPr>
        <p:spPr>
          <a:xfrm rot="16200000">
            <a:off x="3599891" y="1520789"/>
            <a:ext cx="648073" cy="14401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10800000">
            <a:off x="1187624" y="2924944"/>
            <a:ext cx="648073" cy="14401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5364087" y="2996952"/>
            <a:ext cx="648073" cy="14401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6512" y="4509120"/>
            <a:ext cx="9144000" cy="1656184"/>
          </a:xfrm>
          <a:prstGeom prst="rect">
            <a:avLst/>
          </a:prstGeom>
          <a:solidFill>
            <a:srgbClr val="00B0F0"/>
          </a:solidFill>
          <a:ln>
            <a:solidFill>
              <a:schemeClr val="accent5">
                <a:lumMod val="60000"/>
                <a:lumOff val="4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2" name="Picture 8" descr="C:\Documents and Settings\yangyue\Local Settings\Temporary Internet Files\Content.IE5\GSX1ZS60\MC90043259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1268760"/>
            <a:ext cx="2808311" cy="18285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Program Files\Microsoft Office\MEDIA\CAGCAT10\j0293828.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8296" y="1404400"/>
            <a:ext cx="2021976" cy="183611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211621" y="2663334"/>
            <a:ext cx="1832553" cy="584775"/>
          </a:xfrm>
          <a:prstGeom prst="rect">
            <a:avLst/>
          </a:prstGeom>
          <a:noFill/>
          <a:ln>
            <a:solidFill>
              <a:schemeClr val="bg1"/>
            </a:solidFill>
          </a:ln>
          <a:effectLst>
            <a:outerShdw blurRad="50800" dist="38100" algn="l" rotWithShape="0">
              <a:prstClr val="black">
                <a:alpha val="40000"/>
              </a:prstClr>
            </a:outerShdw>
          </a:effectLst>
        </p:spPr>
        <p:txBody>
          <a:bodyPr wrap="none" rtlCol="0">
            <a:spAutoFit/>
          </a:bodyPr>
          <a:lstStyle/>
          <a:p>
            <a:r>
              <a:rPr kumimoji="1" lang="ja-JP" altLang="en-US" sz="3200" b="1" dirty="0" smtClean="0">
                <a:solidFill>
                  <a:schemeClr val="bg1"/>
                </a:solidFill>
              </a:rPr>
              <a:t>局地循環</a:t>
            </a:r>
            <a:endParaRPr kumimoji="1" lang="ja-JP" altLang="en-US" sz="3200" b="1" dirty="0">
              <a:solidFill>
                <a:schemeClr val="bg1"/>
              </a:solidFill>
            </a:endParaRPr>
          </a:p>
        </p:txBody>
      </p:sp>
      <p:sp>
        <p:nvSpPr>
          <p:cNvPr id="21" name="テキスト ボックス 20"/>
          <p:cNvSpPr txBox="1"/>
          <p:nvPr/>
        </p:nvSpPr>
        <p:spPr>
          <a:xfrm>
            <a:off x="144017" y="4797152"/>
            <a:ext cx="8892479" cy="1077218"/>
          </a:xfrm>
          <a:prstGeom prst="rect">
            <a:avLst/>
          </a:prstGeom>
          <a:noFill/>
        </p:spPr>
        <p:txBody>
          <a:bodyPr wrap="square" rtlCol="0">
            <a:spAutoFit/>
          </a:bodyPr>
          <a:lstStyle/>
          <a:p>
            <a:r>
              <a:rPr lang="ja-JP" altLang="en-US" sz="3200" b="1" dirty="0" smtClean="0">
                <a:solidFill>
                  <a:schemeClr val="bg1"/>
                </a:solidFill>
              </a:rPr>
              <a:t>仮説</a:t>
            </a:r>
            <a:endParaRPr lang="en-US" altLang="ja-JP" sz="3200" b="1" dirty="0" smtClean="0">
              <a:solidFill>
                <a:schemeClr val="bg1"/>
              </a:solidFill>
            </a:endParaRPr>
          </a:p>
          <a:p>
            <a:r>
              <a:rPr lang="ja-JP" altLang="en-US" sz="3200" b="1" dirty="0" smtClean="0">
                <a:solidFill>
                  <a:schemeClr val="bg1"/>
                </a:solidFill>
              </a:rPr>
              <a:t>長江</a:t>
            </a:r>
            <a:r>
              <a:rPr lang="ja-JP" altLang="en-US" sz="3200" b="1" dirty="0">
                <a:solidFill>
                  <a:schemeClr val="bg1"/>
                </a:solidFill>
              </a:rPr>
              <a:t>などの大型河川が降水現象</a:t>
            </a:r>
            <a:r>
              <a:rPr lang="ja-JP" altLang="en-US" sz="3200" b="1" dirty="0" smtClean="0">
                <a:solidFill>
                  <a:schemeClr val="bg1"/>
                </a:solidFill>
              </a:rPr>
              <a:t>に影響を及ぼす</a:t>
            </a:r>
            <a:endParaRPr kumimoji="1" lang="ja-JP" altLang="en-US" sz="3200" dirty="0">
              <a:solidFill>
                <a:schemeClr val="bg1"/>
              </a:solidFill>
            </a:endParaRPr>
          </a:p>
        </p:txBody>
      </p:sp>
      <p:sp>
        <p:nvSpPr>
          <p:cNvPr id="15" name="スライド番号プレースホルダー 2"/>
          <p:cNvSpPr>
            <a:spLocks noGrp="1"/>
          </p:cNvSpPr>
          <p:nvPr>
            <p:ph type="sldNum" sz="quarter" idx="12"/>
          </p:nvPr>
        </p:nvSpPr>
        <p:spPr>
          <a:xfrm>
            <a:off x="7020272" y="6520259"/>
            <a:ext cx="2133600" cy="365125"/>
          </a:xfrm>
        </p:spPr>
        <p:txBody>
          <a:bodyPr/>
          <a:lstStyle/>
          <a:p>
            <a:r>
              <a:rPr kumimoji="1" lang="en-US" altLang="ja-JP" dirty="0" smtClean="0"/>
              <a:t>6</a:t>
            </a:r>
            <a:endParaRPr kumimoji="1" lang="ja-JP" altLang="en-US" dirty="0"/>
          </a:p>
        </p:txBody>
      </p:sp>
    </p:spTree>
    <p:extLst>
      <p:ext uri="{BB962C8B-B14F-4D97-AF65-F5344CB8AC3E}">
        <p14:creationId xmlns:p14="http://schemas.microsoft.com/office/powerpoint/2010/main" val="21198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23528" y="1791980"/>
            <a:ext cx="8512268" cy="3581236"/>
          </a:xfrm>
          <a:prstGeom prst="rect">
            <a:avLst/>
          </a:prstGeom>
          <a:solidFill>
            <a:srgbClr val="00B0F0"/>
          </a:solidFill>
          <a:ln>
            <a:solidFill>
              <a:schemeClr val="accent5">
                <a:lumMod val="60000"/>
                <a:lumOff val="4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研究</a:t>
            </a:r>
            <a:r>
              <a:rPr lang="ja-JP" altLang="en-US" dirty="0"/>
              <a:t>方法</a:t>
            </a:r>
            <a:endParaRPr kumimoji="1" lang="ja-JP" altLang="en-US" dirty="0"/>
          </a:p>
        </p:txBody>
      </p:sp>
      <p:sp>
        <p:nvSpPr>
          <p:cNvPr id="3" name="テキスト ボックス 2"/>
          <p:cNvSpPr txBox="1"/>
          <p:nvPr/>
        </p:nvSpPr>
        <p:spPr>
          <a:xfrm>
            <a:off x="323528" y="1952834"/>
            <a:ext cx="8512267" cy="954107"/>
          </a:xfrm>
          <a:prstGeom prst="rect">
            <a:avLst/>
          </a:prstGeom>
          <a:noFill/>
        </p:spPr>
        <p:txBody>
          <a:bodyPr wrap="none" rtlCol="0">
            <a:spAutoFit/>
          </a:bodyPr>
          <a:lstStyle/>
          <a:p>
            <a:r>
              <a:rPr kumimoji="1" lang="ja-JP" altLang="en-US" sz="2800" dirty="0" smtClean="0"/>
              <a:t>　　　　　１、</a:t>
            </a:r>
            <a:r>
              <a:rPr kumimoji="1" lang="ja-JP" altLang="en-US" sz="2800" b="1" dirty="0" smtClean="0"/>
              <a:t>再現実験</a:t>
            </a:r>
            <a:endParaRPr lang="en-US" altLang="ja-JP" sz="2800" b="1" dirty="0" smtClean="0"/>
          </a:p>
          <a:p>
            <a:r>
              <a:rPr kumimoji="1" lang="ja-JP" altLang="en-US" sz="2800" dirty="0" smtClean="0"/>
              <a:t>降水量を再現することで、使用する物理モデルを決める</a:t>
            </a:r>
            <a:endParaRPr lang="en-US" altLang="ja-JP" sz="2800" dirty="0" smtClean="0"/>
          </a:p>
        </p:txBody>
      </p:sp>
      <p:sp>
        <p:nvSpPr>
          <p:cNvPr id="4" name="テキスト ボックス 3"/>
          <p:cNvSpPr txBox="1"/>
          <p:nvPr/>
        </p:nvSpPr>
        <p:spPr>
          <a:xfrm>
            <a:off x="1485315" y="2906941"/>
            <a:ext cx="7508146" cy="1815882"/>
          </a:xfrm>
          <a:prstGeom prst="rect">
            <a:avLst/>
          </a:prstGeom>
          <a:noFill/>
        </p:spPr>
        <p:txBody>
          <a:bodyPr wrap="none" rtlCol="0">
            <a:spAutoFit/>
          </a:bodyPr>
          <a:lstStyle/>
          <a:p>
            <a:r>
              <a:rPr lang="ja-JP" altLang="en-US" sz="2800" dirty="0" smtClean="0"/>
              <a:t>２、</a:t>
            </a:r>
            <a:r>
              <a:rPr lang="ja-JP" altLang="en-US" sz="2800" b="1" dirty="0" smtClean="0"/>
              <a:t>感度実験</a:t>
            </a:r>
            <a:endParaRPr lang="en-US" altLang="ja-JP" sz="2800" b="1" dirty="0" smtClean="0"/>
          </a:p>
          <a:p>
            <a:r>
              <a:rPr lang="ja-JP" altLang="en-US" sz="2800" dirty="0"/>
              <a:t>再現実験結果をコントロールラン</a:t>
            </a:r>
            <a:r>
              <a:rPr lang="en-US" altLang="ja-JP" sz="2800" dirty="0"/>
              <a:t>(CTRL</a:t>
            </a:r>
            <a:r>
              <a:rPr lang="en-US" altLang="ja-JP" sz="2800" dirty="0" smtClean="0"/>
              <a:t>)</a:t>
            </a:r>
          </a:p>
          <a:p>
            <a:endParaRPr lang="en-US" altLang="ja-JP" sz="2800" dirty="0"/>
          </a:p>
          <a:p>
            <a:r>
              <a:rPr lang="ja-JP" altLang="en-US" sz="2800" dirty="0" smtClean="0"/>
              <a:t>長江の</a:t>
            </a:r>
            <a:r>
              <a:rPr lang="ja-JP" altLang="en-US" sz="2800" b="1" u="sng" dirty="0" smtClean="0">
                <a:solidFill>
                  <a:srgbClr val="FF0000"/>
                </a:solidFill>
              </a:rPr>
              <a:t>川幅</a:t>
            </a:r>
            <a:r>
              <a:rPr lang="ja-JP" altLang="en-US" sz="2800" b="1" dirty="0" smtClean="0">
                <a:solidFill>
                  <a:srgbClr val="FF0000"/>
                </a:solidFill>
              </a:rPr>
              <a:t>を</a:t>
            </a:r>
            <a:r>
              <a:rPr lang="en-US" altLang="ja-JP" sz="2800" b="1" dirty="0" smtClean="0">
                <a:solidFill>
                  <a:srgbClr val="FF0000"/>
                </a:solidFill>
              </a:rPr>
              <a:t>60km + </a:t>
            </a:r>
            <a:r>
              <a:rPr lang="ja-JP" altLang="en-US" sz="2800" b="1" dirty="0" smtClean="0">
                <a:solidFill>
                  <a:srgbClr val="FF0000"/>
                </a:solidFill>
              </a:rPr>
              <a:t>水温</a:t>
            </a:r>
            <a:r>
              <a:rPr lang="en-US" altLang="ja-JP" sz="2800" b="1" dirty="0" smtClean="0">
                <a:solidFill>
                  <a:srgbClr val="FF0000"/>
                </a:solidFill>
              </a:rPr>
              <a:t>(RST)</a:t>
            </a:r>
            <a:r>
              <a:rPr lang="ja-JP" altLang="en-US" sz="2800" b="1" dirty="0" smtClean="0">
                <a:solidFill>
                  <a:srgbClr val="FF0000"/>
                </a:solidFill>
              </a:rPr>
              <a:t>を</a:t>
            </a:r>
            <a:r>
              <a:rPr lang="en-US" altLang="ja-JP" sz="2800" b="1" u="sng" dirty="0" smtClean="0">
                <a:solidFill>
                  <a:srgbClr val="FF0000"/>
                </a:solidFill>
              </a:rPr>
              <a:t>28</a:t>
            </a:r>
            <a:r>
              <a:rPr lang="ja-JP" altLang="en-US" sz="2800" b="1" u="sng" dirty="0" smtClean="0">
                <a:solidFill>
                  <a:srgbClr val="FF0000"/>
                </a:solidFill>
              </a:rPr>
              <a:t>℃</a:t>
            </a:r>
            <a:r>
              <a:rPr lang="ja-JP" altLang="en-US" sz="2800" dirty="0" smtClean="0"/>
              <a:t> </a:t>
            </a:r>
            <a:r>
              <a:rPr lang="en-US" altLang="ja-JP" sz="2800" dirty="0" smtClean="0"/>
              <a:t>(60km)</a:t>
            </a:r>
            <a:r>
              <a:rPr lang="ja-JP" altLang="en-US" sz="2800" dirty="0" smtClean="0"/>
              <a:t>　  </a:t>
            </a:r>
            <a:endParaRPr lang="en-US" altLang="ja-JP" sz="2800" dirty="0" smtClean="0"/>
          </a:p>
        </p:txBody>
      </p:sp>
      <p:grpSp>
        <p:nvGrpSpPr>
          <p:cNvPr id="9" name="グループ化 8"/>
          <p:cNvGrpSpPr/>
          <p:nvPr/>
        </p:nvGrpSpPr>
        <p:grpSpPr>
          <a:xfrm>
            <a:off x="2051720" y="5661248"/>
            <a:ext cx="6408712" cy="994752"/>
            <a:chOff x="1619673" y="5735580"/>
            <a:chExt cx="6408712" cy="994752"/>
          </a:xfrm>
        </p:grpSpPr>
        <p:sp>
          <p:nvSpPr>
            <p:cNvPr id="8" name="雲形吹き出し 7"/>
            <p:cNvSpPr/>
            <p:nvPr/>
          </p:nvSpPr>
          <p:spPr>
            <a:xfrm>
              <a:off x="1619673" y="5735580"/>
              <a:ext cx="6408712" cy="994752"/>
            </a:xfrm>
            <a:prstGeom prst="cloudCallout">
              <a:avLst>
                <a:gd name="adj1" fmla="val -53497"/>
                <a:gd name="adj2" fmla="val -97193"/>
              </a:avLst>
            </a:prstGeom>
            <a:solidFill>
              <a:srgbClr val="FFFFFF"/>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600345" y="5940569"/>
              <a:ext cx="4491935" cy="584775"/>
            </a:xfrm>
            <a:prstGeom prst="rect">
              <a:avLst/>
            </a:prstGeom>
            <a:noFill/>
          </p:spPr>
          <p:txBody>
            <a:bodyPr wrap="none" rtlCol="0">
              <a:spAutoFit/>
            </a:bodyPr>
            <a:lstStyle/>
            <a:p>
              <a:r>
                <a:rPr kumimoji="1" lang="ja-JP" altLang="en-US" sz="3200" b="1" dirty="0" smtClean="0">
                  <a:solidFill>
                    <a:srgbClr val="FF0000"/>
                  </a:solidFill>
                </a:rPr>
                <a:t>降水量</a:t>
              </a:r>
              <a:r>
                <a:rPr lang="ja-JP" altLang="en-US" sz="3200" b="1" dirty="0">
                  <a:solidFill>
                    <a:srgbClr val="FF0000"/>
                  </a:solidFill>
                </a:rPr>
                <a:t>が</a:t>
              </a:r>
              <a:r>
                <a:rPr kumimoji="1" lang="ja-JP" altLang="en-US" sz="3200" b="1" dirty="0" smtClean="0">
                  <a:solidFill>
                    <a:srgbClr val="FF0000"/>
                  </a:solidFill>
                </a:rPr>
                <a:t>どう変わるか？</a:t>
              </a:r>
              <a:endParaRPr kumimoji="1" lang="ja-JP" altLang="en-US" sz="3200" b="1" dirty="0">
                <a:solidFill>
                  <a:srgbClr val="FF0000"/>
                </a:solidFill>
              </a:endParaRPr>
            </a:p>
          </p:txBody>
        </p:sp>
      </p:grpSp>
      <p:sp>
        <p:nvSpPr>
          <p:cNvPr id="6" name="スライド番号プレースホルダー 2"/>
          <p:cNvSpPr>
            <a:spLocks noGrp="1"/>
          </p:cNvSpPr>
          <p:nvPr>
            <p:ph type="sldNum" sz="quarter" idx="12"/>
          </p:nvPr>
        </p:nvSpPr>
        <p:spPr>
          <a:xfrm>
            <a:off x="7020272" y="6520259"/>
            <a:ext cx="2133600" cy="365125"/>
          </a:xfrm>
        </p:spPr>
        <p:txBody>
          <a:bodyPr/>
          <a:lstStyle/>
          <a:p>
            <a:fld id="{62701DB3-3AC5-4067-A640-2BDE0F599AC9}" type="slidenum">
              <a:rPr kumimoji="1" lang="ja-JP" altLang="en-US" smtClean="0"/>
              <a:pPr/>
              <a:t>8</a:t>
            </a:fld>
            <a:endParaRPr kumimoji="1" lang="ja-JP" altLang="en-US"/>
          </a:p>
        </p:txBody>
      </p:sp>
      <p:sp>
        <p:nvSpPr>
          <p:cNvPr id="13" name="テキスト ボックス 12"/>
          <p:cNvSpPr txBox="1"/>
          <p:nvPr/>
        </p:nvSpPr>
        <p:spPr>
          <a:xfrm>
            <a:off x="611560" y="1268760"/>
            <a:ext cx="8262968" cy="523220"/>
          </a:xfrm>
          <a:prstGeom prst="rect">
            <a:avLst/>
          </a:prstGeom>
          <a:noFill/>
        </p:spPr>
        <p:txBody>
          <a:bodyPr wrap="none" rtlCol="0">
            <a:spAutoFit/>
          </a:bodyPr>
          <a:lstStyle/>
          <a:p>
            <a:r>
              <a:rPr lang="en-US" altLang="ja-JP" sz="2800" dirty="0" smtClean="0"/>
              <a:t>Weather </a:t>
            </a:r>
            <a:r>
              <a:rPr lang="en-US" altLang="ja-JP" sz="2800" dirty="0"/>
              <a:t>Research and forecasting model </a:t>
            </a:r>
            <a:r>
              <a:rPr lang="en-US" altLang="ja-JP" sz="2800" dirty="0" smtClean="0"/>
              <a:t>(WRF </a:t>
            </a:r>
            <a:r>
              <a:rPr lang="ja-JP" altLang="en-US" sz="2800" dirty="0" smtClean="0"/>
              <a:t>モデル</a:t>
            </a:r>
            <a:r>
              <a:rPr lang="en-US" altLang="ja-JP" sz="2800" dirty="0" smtClean="0"/>
              <a:t>)</a:t>
            </a:r>
            <a:endParaRPr lang="en-US" altLang="ja-JP" sz="2800" dirty="0"/>
          </a:p>
        </p:txBody>
      </p:sp>
      <p:sp>
        <p:nvSpPr>
          <p:cNvPr id="10" name="左中かっこ 9"/>
          <p:cNvSpPr/>
          <p:nvPr/>
        </p:nvSpPr>
        <p:spPr>
          <a:xfrm>
            <a:off x="837243" y="3429000"/>
            <a:ext cx="677019" cy="1380639"/>
          </a:xfrm>
          <a:prstGeom prst="leftBrace">
            <a:avLst>
              <a:gd name="adj1" fmla="val 8333"/>
              <a:gd name="adj2" fmla="val 4610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2826027" y="4722823"/>
            <a:ext cx="5392823" cy="461665"/>
          </a:xfrm>
          <a:prstGeom prst="rect">
            <a:avLst/>
          </a:prstGeom>
          <a:noFill/>
        </p:spPr>
        <p:txBody>
          <a:bodyPr wrap="none" rtlCol="0">
            <a:spAutoFit/>
          </a:bodyPr>
          <a:lstStyle/>
          <a:p>
            <a:r>
              <a:rPr lang="ja-JP" altLang="en-US" sz="2400" dirty="0" smtClean="0"/>
              <a:t>普通</a:t>
            </a:r>
            <a:r>
              <a:rPr lang="ja-JP" altLang="en-US" sz="2400" dirty="0"/>
              <a:t>幅</a:t>
            </a:r>
            <a:r>
              <a:rPr lang="ja-JP" altLang="en-US" sz="2400" dirty="0" smtClean="0"/>
              <a:t>：</a:t>
            </a:r>
            <a:r>
              <a:rPr lang="en-US" altLang="ja-JP" sz="2400" dirty="0" smtClean="0"/>
              <a:t>3-6km</a:t>
            </a:r>
            <a:r>
              <a:rPr lang="ja-JP" altLang="en-US" sz="2400" dirty="0" smtClean="0"/>
              <a:t>　　　　　　平均水温を使用</a:t>
            </a:r>
            <a:endParaRPr kumimoji="1" lang="ja-JP" altLang="en-US" sz="2400" dirty="0"/>
          </a:p>
        </p:txBody>
      </p:sp>
    </p:spTree>
    <p:extLst>
      <p:ext uri="{BB962C8B-B14F-4D97-AF65-F5344CB8AC3E}">
        <p14:creationId xmlns:p14="http://schemas.microsoft.com/office/powerpoint/2010/main" val="252039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WRF</a:t>
            </a:r>
            <a:r>
              <a:rPr kumimoji="1" lang="ja-JP" altLang="en-US" dirty="0" smtClean="0"/>
              <a:t>モデル</a:t>
            </a:r>
            <a:endParaRPr kumimoji="1" lang="ja-JP" altLang="en-US" dirty="0"/>
          </a:p>
        </p:txBody>
      </p:sp>
      <p:sp>
        <p:nvSpPr>
          <p:cNvPr id="3" name="テキスト ボックス 2"/>
          <p:cNvSpPr txBox="1"/>
          <p:nvPr/>
        </p:nvSpPr>
        <p:spPr>
          <a:xfrm>
            <a:off x="179512" y="1340768"/>
            <a:ext cx="8685391" cy="1815882"/>
          </a:xfrm>
          <a:prstGeom prst="rect">
            <a:avLst/>
          </a:prstGeom>
          <a:noFill/>
          <a:ln w="38100">
            <a:solidFill>
              <a:schemeClr val="tx2">
                <a:lumMod val="60000"/>
                <a:lumOff val="40000"/>
              </a:schemeClr>
            </a:solidFill>
          </a:ln>
        </p:spPr>
        <p:txBody>
          <a:bodyPr wrap="none" rtlCol="0">
            <a:spAutoFit/>
          </a:bodyPr>
          <a:lstStyle/>
          <a:p>
            <a:r>
              <a:rPr kumimoji="1" lang="en-US" altLang="ja-JP" sz="2800" dirty="0" smtClean="0"/>
              <a:t>WRF(Weather Research and forecasting model )</a:t>
            </a:r>
          </a:p>
          <a:p>
            <a:r>
              <a:rPr lang="en-US" altLang="ja-JP" sz="2800" dirty="0" smtClean="0"/>
              <a:t>NCAR/NCEP</a:t>
            </a:r>
            <a:r>
              <a:rPr lang="ja-JP" altLang="en-US" sz="2800" dirty="0" smtClean="0"/>
              <a:t>が中心となり、実用的な天気予報とそれに</a:t>
            </a:r>
            <a:endParaRPr lang="en-US" altLang="ja-JP" sz="2800" dirty="0" smtClean="0"/>
          </a:p>
          <a:p>
            <a:r>
              <a:rPr lang="ja-JP" altLang="en-US" sz="2800" dirty="0" smtClean="0"/>
              <a:t>関連する研究のために開発された次世代の</a:t>
            </a:r>
            <a:r>
              <a:rPr lang="ja-JP" altLang="en-US" sz="2800" i="1" u="sng" dirty="0" smtClean="0"/>
              <a:t>メソスケール</a:t>
            </a:r>
            <a:endParaRPr lang="en-US" altLang="ja-JP" sz="2800" i="1" u="sng" dirty="0" smtClean="0"/>
          </a:p>
          <a:p>
            <a:r>
              <a:rPr kumimoji="1" lang="ja-JP" altLang="en-US" sz="2800" i="1" u="sng" dirty="0"/>
              <a:t>気候予測数値モデル</a:t>
            </a:r>
            <a:r>
              <a:rPr kumimoji="1" lang="ja-JP" altLang="en-US" sz="2800" dirty="0"/>
              <a:t>である</a:t>
            </a:r>
          </a:p>
        </p:txBody>
      </p:sp>
      <p:sp>
        <p:nvSpPr>
          <p:cNvPr id="4" name="テキスト ボックス 3"/>
          <p:cNvSpPr txBox="1"/>
          <p:nvPr/>
        </p:nvSpPr>
        <p:spPr>
          <a:xfrm>
            <a:off x="251520" y="3356992"/>
            <a:ext cx="8691803" cy="1815882"/>
          </a:xfrm>
          <a:prstGeom prst="rect">
            <a:avLst/>
          </a:prstGeom>
          <a:solidFill>
            <a:srgbClr val="00B0F0"/>
          </a:solidFill>
          <a:ln>
            <a:solidFill>
              <a:srgbClr val="00B0F0"/>
            </a:solidFill>
          </a:ln>
        </p:spPr>
        <p:txBody>
          <a:bodyPr wrap="none" rtlCol="0">
            <a:spAutoFit/>
          </a:bodyPr>
          <a:lstStyle/>
          <a:p>
            <a:r>
              <a:rPr lang="ja-JP" altLang="en-US" sz="2800" dirty="0" smtClean="0"/>
              <a:t>特徴</a:t>
            </a:r>
            <a:endParaRPr lang="en-US" altLang="ja-JP" sz="2800" dirty="0" smtClean="0"/>
          </a:p>
          <a:p>
            <a:pPr marL="457200" indent="-457200">
              <a:buFont typeface="Arial" pitchFamily="34" charset="0"/>
              <a:buChar char="•"/>
            </a:pPr>
            <a:r>
              <a:rPr kumimoji="1" lang="ja-JP" altLang="en-US" sz="2800" dirty="0"/>
              <a:t>厳密</a:t>
            </a:r>
            <a:r>
              <a:rPr kumimoji="1" lang="ja-JP" altLang="en-US" sz="2800" dirty="0" smtClean="0"/>
              <a:t>な支配方程式（非静力学モデル）の使用</a:t>
            </a:r>
            <a:endParaRPr kumimoji="1" lang="en-US" altLang="ja-JP" sz="2800" dirty="0" smtClean="0"/>
          </a:p>
          <a:p>
            <a:pPr marL="457200" indent="-457200">
              <a:buFont typeface="Arial" pitchFamily="34" charset="0"/>
              <a:buChar char="•"/>
            </a:pPr>
            <a:r>
              <a:rPr lang="ja-JP" altLang="en-US" sz="2800" dirty="0" smtClean="0"/>
              <a:t>数メートル～数千キロメートルの幅広い領域に対応</a:t>
            </a:r>
            <a:endParaRPr lang="en-US" altLang="ja-JP" sz="2800" dirty="0" smtClean="0"/>
          </a:p>
          <a:p>
            <a:pPr marL="457200" indent="-457200">
              <a:buFont typeface="Arial" pitchFamily="34" charset="0"/>
              <a:buChar char="•"/>
            </a:pPr>
            <a:r>
              <a:rPr lang="ja-JP" altLang="en-US" sz="2800" dirty="0" smtClean="0"/>
              <a:t>ソースコードが設計され、比較的に容易な計算が可能</a:t>
            </a:r>
            <a:endParaRPr kumimoji="1" lang="en-US" altLang="ja-JP" sz="2800" dirty="0" smtClean="0"/>
          </a:p>
        </p:txBody>
      </p:sp>
      <p:sp>
        <p:nvSpPr>
          <p:cNvPr id="5" name="テキスト ボックス 4"/>
          <p:cNvSpPr txBox="1"/>
          <p:nvPr/>
        </p:nvSpPr>
        <p:spPr>
          <a:xfrm>
            <a:off x="899592" y="5517232"/>
            <a:ext cx="7111242" cy="954107"/>
          </a:xfrm>
          <a:prstGeom prst="rect">
            <a:avLst/>
          </a:prstGeom>
          <a:noFill/>
        </p:spPr>
        <p:txBody>
          <a:bodyPr wrap="none" rtlCol="0">
            <a:spAutoFit/>
          </a:bodyPr>
          <a:lstStyle/>
          <a:p>
            <a:pPr algn="ctr"/>
            <a:r>
              <a:rPr kumimoji="1" lang="ja-JP" altLang="en-US" sz="2800" b="1" dirty="0" smtClean="0">
                <a:solidFill>
                  <a:srgbClr val="FF0000"/>
                </a:solidFill>
              </a:rPr>
              <a:t>最適な予測区域と計算メッシュサイズの設定、</a:t>
            </a:r>
            <a:endParaRPr kumimoji="1" lang="en-US" altLang="ja-JP" sz="2800" b="1" dirty="0" smtClean="0">
              <a:solidFill>
                <a:srgbClr val="FF0000"/>
              </a:solidFill>
            </a:endParaRPr>
          </a:p>
          <a:p>
            <a:pPr algn="ctr"/>
            <a:r>
              <a:rPr kumimoji="1" lang="ja-JP" altLang="en-US" sz="2800" b="1" dirty="0" smtClean="0">
                <a:solidFill>
                  <a:srgbClr val="FF0000"/>
                </a:solidFill>
              </a:rPr>
              <a:t>独自データの反映が可能となる</a:t>
            </a:r>
            <a:endParaRPr kumimoji="1" lang="ja-JP" altLang="en-US" sz="2800" b="1" dirty="0">
              <a:solidFill>
                <a:srgbClr val="FF0000"/>
              </a:solidFill>
            </a:endParaRPr>
          </a:p>
        </p:txBody>
      </p:sp>
      <p:sp>
        <p:nvSpPr>
          <p:cNvPr id="6" name="スライド番号プレースホルダー 2"/>
          <p:cNvSpPr>
            <a:spLocks noGrp="1"/>
          </p:cNvSpPr>
          <p:nvPr>
            <p:ph type="sldNum" sz="quarter" idx="12"/>
          </p:nvPr>
        </p:nvSpPr>
        <p:spPr>
          <a:xfrm>
            <a:off x="7020272" y="6520259"/>
            <a:ext cx="2133600" cy="365125"/>
          </a:xfrm>
        </p:spPr>
        <p:txBody>
          <a:bodyPr/>
          <a:lstStyle/>
          <a:p>
            <a:fld id="{62701DB3-3AC5-4067-A640-2BDE0F599AC9}" type="slidenum">
              <a:rPr kumimoji="1" lang="ja-JP" altLang="en-US" smtClean="0"/>
              <a:pPr/>
              <a:t>9</a:t>
            </a:fld>
            <a:endParaRPr kumimoji="1" lang="ja-JP" altLang="en-US"/>
          </a:p>
        </p:txBody>
      </p:sp>
    </p:spTree>
    <p:extLst>
      <p:ext uri="{BB962C8B-B14F-4D97-AF65-F5344CB8AC3E}">
        <p14:creationId xmlns:p14="http://schemas.microsoft.com/office/powerpoint/2010/main" val="2423004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2101</TotalTime>
  <Words>978</Words>
  <Application>Microsoft Office PowerPoint</Application>
  <PresentationFormat>画面に合わせる (4:3)</PresentationFormat>
  <Paragraphs>229</Paragraphs>
  <Slides>19</Slides>
  <Notes>6</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Can the width change of Yangtze river influence the local rainfall ? 長江の江寛変化は流域降水量に影響するや否や</vt:lpstr>
      <vt:lpstr>発表の流れ</vt:lpstr>
      <vt:lpstr>研究背景</vt:lpstr>
      <vt:lpstr>研究目的と使用データ</vt:lpstr>
      <vt:lpstr>EOF解析の結果</vt:lpstr>
      <vt:lpstr>長江の紹介</vt:lpstr>
      <vt:lpstr>研究の概念図</vt:lpstr>
      <vt:lpstr>研究方法</vt:lpstr>
      <vt:lpstr>WRFモデル</vt:lpstr>
      <vt:lpstr>計算領域と期間</vt:lpstr>
      <vt:lpstr>モデル設定</vt:lpstr>
      <vt:lpstr>再現実験の結果</vt:lpstr>
      <vt:lpstr>感度実験の結果</vt:lpstr>
      <vt:lpstr>全体的の降水量変化</vt:lpstr>
      <vt:lpstr>降水量変化と標高</vt:lpstr>
      <vt:lpstr>降水量変化と水温</vt:lpstr>
      <vt:lpstr>まとめ</vt:lpstr>
      <vt:lpstr>この場を借りて</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yangyue</dc:creator>
  <cp:lastModifiedBy>yangyue</cp:lastModifiedBy>
  <cp:revision>102</cp:revision>
  <cp:lastPrinted>2013-02-14T03:36:53Z</cp:lastPrinted>
  <dcterms:created xsi:type="dcterms:W3CDTF">2013-02-07T04:25:47Z</dcterms:created>
  <dcterms:modified xsi:type="dcterms:W3CDTF">2013-03-01T01:36:36Z</dcterms:modified>
</cp:coreProperties>
</file>