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87"/>
  </p:notesMasterIdLst>
  <p:handoutMasterIdLst>
    <p:handoutMasterId r:id="rId88"/>
  </p:handoutMasterIdLst>
  <p:sldIdLst>
    <p:sldId id="612" r:id="rId6"/>
    <p:sldId id="671" r:id="rId7"/>
    <p:sldId id="672" r:id="rId8"/>
    <p:sldId id="673" r:id="rId9"/>
    <p:sldId id="613" r:id="rId10"/>
    <p:sldId id="674" r:id="rId11"/>
    <p:sldId id="675" r:id="rId12"/>
    <p:sldId id="567" r:id="rId13"/>
    <p:sldId id="616" r:id="rId14"/>
    <p:sldId id="617" r:id="rId15"/>
    <p:sldId id="678" r:id="rId16"/>
    <p:sldId id="677" r:id="rId17"/>
    <p:sldId id="648" r:id="rId18"/>
    <p:sldId id="656" r:id="rId19"/>
    <p:sldId id="657" r:id="rId20"/>
    <p:sldId id="665" r:id="rId21"/>
    <p:sldId id="649" r:id="rId22"/>
    <p:sldId id="658" r:id="rId23"/>
    <p:sldId id="664" r:id="rId24"/>
    <p:sldId id="594" r:id="rId25"/>
    <p:sldId id="595" r:id="rId26"/>
    <p:sldId id="662" r:id="rId27"/>
    <p:sldId id="663" r:id="rId28"/>
    <p:sldId id="668" r:id="rId29"/>
    <p:sldId id="667" r:id="rId30"/>
    <p:sldId id="661" r:id="rId31"/>
    <p:sldId id="578" r:id="rId32"/>
    <p:sldId id="579" r:id="rId33"/>
    <p:sldId id="596" r:id="rId34"/>
    <p:sldId id="580" r:id="rId35"/>
    <p:sldId id="597" r:id="rId36"/>
    <p:sldId id="581" r:id="rId37"/>
    <p:sldId id="598" r:id="rId38"/>
    <p:sldId id="582" r:id="rId39"/>
    <p:sldId id="599" r:id="rId40"/>
    <p:sldId id="583" r:id="rId41"/>
    <p:sldId id="600" r:id="rId42"/>
    <p:sldId id="584" r:id="rId43"/>
    <p:sldId id="601" r:id="rId44"/>
    <p:sldId id="585" r:id="rId45"/>
    <p:sldId id="602" r:id="rId46"/>
    <p:sldId id="586" r:id="rId47"/>
    <p:sldId id="603" r:id="rId48"/>
    <p:sldId id="587" r:id="rId49"/>
    <p:sldId id="604" r:id="rId50"/>
    <p:sldId id="588" r:id="rId51"/>
    <p:sldId id="666" r:id="rId52"/>
    <p:sldId id="618" r:id="rId53"/>
    <p:sldId id="619" r:id="rId54"/>
    <p:sldId id="620" r:id="rId55"/>
    <p:sldId id="621" r:id="rId56"/>
    <p:sldId id="622" r:id="rId57"/>
    <p:sldId id="623" r:id="rId58"/>
    <p:sldId id="624" r:id="rId59"/>
    <p:sldId id="625" r:id="rId60"/>
    <p:sldId id="626" r:id="rId61"/>
    <p:sldId id="627" r:id="rId62"/>
    <p:sldId id="628" r:id="rId63"/>
    <p:sldId id="629" r:id="rId64"/>
    <p:sldId id="630" r:id="rId65"/>
    <p:sldId id="631" r:id="rId66"/>
    <p:sldId id="632" r:id="rId67"/>
    <p:sldId id="633" r:id="rId68"/>
    <p:sldId id="634" r:id="rId69"/>
    <p:sldId id="635" r:id="rId70"/>
    <p:sldId id="636" r:id="rId71"/>
    <p:sldId id="637" r:id="rId72"/>
    <p:sldId id="638" r:id="rId73"/>
    <p:sldId id="639" r:id="rId74"/>
    <p:sldId id="640" r:id="rId75"/>
    <p:sldId id="641" r:id="rId76"/>
    <p:sldId id="642" r:id="rId77"/>
    <p:sldId id="643" r:id="rId78"/>
    <p:sldId id="650" r:id="rId79"/>
    <p:sldId id="651" r:id="rId80"/>
    <p:sldId id="652" r:id="rId81"/>
    <p:sldId id="653" r:id="rId82"/>
    <p:sldId id="654" r:id="rId83"/>
    <p:sldId id="655" r:id="rId84"/>
    <p:sldId id="659" r:id="rId85"/>
    <p:sldId id="660" r:id="rId86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5" orient="horz" pos="2160" userDrawn="1">
          <p15:clr>
            <a:srgbClr val="A4A3A4"/>
          </p15:clr>
        </p15:guide>
        <p15:guide id="6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99" autoAdjust="0"/>
    <p:restoredTop sz="94043" autoAdjust="0"/>
  </p:normalViewPr>
  <p:slideViewPr>
    <p:cSldViewPr showGuides="1">
      <p:cViewPr varScale="1">
        <p:scale>
          <a:sx n="87" d="100"/>
          <a:sy n="87" d="100"/>
        </p:scale>
        <p:origin x="-158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notesMaster" Target="notesMasters/notesMaster1.xml"/><Relationship Id="rId88" Type="http://schemas.openxmlformats.org/officeDocument/2006/relationships/handoutMaster" Target="handoutMasters/handoutMaster1.xml"/><Relationship Id="rId89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>
              <a:latin typeface="メイリオ" panose="020B0604030504040204" pitchFamily="50" charset="-128"/>
              <a:ea typeface="メイリオ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620EA-7EA2-4E4A-9E73-53A87AAAC164}" type="datetimeFigureOut">
              <a:rPr kumimoji="1" lang="ja-JP" altLang="en-US" smtClean="0">
                <a:latin typeface="メイリオ" panose="020B0604030504040204" pitchFamily="50" charset="-128"/>
                <a:ea typeface="メイリオ"/>
              </a:rPr>
              <a:t>2014/02/13</a:t>
            </a:fld>
            <a:endParaRPr kumimoji="1" lang="ja-JP" altLang="en-US" dirty="0">
              <a:latin typeface="メイリオ" panose="020B0604030504040204" pitchFamily="50" charset="-128"/>
              <a:ea typeface="メイリオ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>
              <a:latin typeface="メイリオ" panose="020B0604030504040204" pitchFamily="50" charset="-128"/>
              <a:ea typeface="メイリオ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49689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7DD7D-5D50-46FC-B882-DB85BD69B796}" type="slidenum">
              <a:rPr kumimoji="1" lang="ja-JP" altLang="en-US" smtClean="0">
                <a:latin typeface="メイリオ" panose="020B0604030504040204" pitchFamily="50" charset="-128"/>
                <a:ea typeface="メイリオ"/>
              </a:rPr>
              <a:t>‹#›</a:t>
            </a:fld>
            <a:endParaRPr kumimoji="1" lang="ja-JP" altLang="en-US" dirty="0">
              <a:latin typeface="メイリオ" panose="020B0604030504040204" pitchFamily="50" charset="-128"/>
              <a:ea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9168466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メイリオ" panose="020B0604030504040204" pitchFamily="50" charset="-128"/>
                <a:ea typeface="メイリオ"/>
              </a:defRPr>
            </a:lvl1pPr>
          </a:lstStyle>
          <a:p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メイリオ" panose="020B0604030504040204" pitchFamily="50" charset="-128"/>
                <a:ea typeface="メイリオ"/>
              </a:defRPr>
            </a:lvl1pPr>
          </a:lstStyle>
          <a:p>
            <a:fld id="{86C8AD80-E909-DB46-985F-BDCA4F70D9BE}" type="datetimeFigureOut">
              <a:rPr lang="ja-JP" altLang="en-US" smtClean="0"/>
              <a:pPr/>
              <a:t>2014/02/13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1" y="4714876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メイリオ" panose="020B0604030504040204" pitchFamily="50" charset="-128"/>
                <a:ea typeface="メイリオ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9689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メイリオ" panose="020B0604030504040204" pitchFamily="50" charset="-128"/>
                <a:ea typeface="メイリオ"/>
              </a:defRPr>
            </a:lvl1pPr>
          </a:lstStyle>
          <a:p>
            <a:fld id="{B85259C4-9C08-EF42-8A0C-6A0CC3703B9A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307534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メイリオ" panose="020B0604030504040204" pitchFamily="50" charset="-128"/>
        <a:ea typeface="メイリオ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メイリオ" panose="020B0604030504040204" pitchFamily="50" charset="-128"/>
        <a:ea typeface="メイリオ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メイリオ" panose="020B0604030504040204" pitchFamily="50" charset="-128"/>
        <a:ea typeface="メイリオ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メイリオ" panose="020B0604030504040204" pitchFamily="50" charset="-128"/>
        <a:ea typeface="メイリオ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メイリオ" panose="020B0604030504040204" pitchFamily="50" charset="-128"/>
        <a:ea typeface="メイリオ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59C4-9C08-EF42-8A0C-6A0CC3703B9A}" type="slidenum">
              <a:rPr lang="ja-JP" altLang="en-US" smtClean="0">
                <a:solidFill>
                  <a:prstClr val="black"/>
                </a:solidFill>
              </a:rPr>
              <a:pPr/>
              <a:t>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02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59C4-9C08-EF42-8A0C-6A0CC3703B9A}" type="slidenum">
              <a:rPr lang="ja-JP" altLang="en-US" smtClean="0"/>
              <a:pPr/>
              <a:t>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4661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59C4-9C08-EF42-8A0C-6A0CC3703B9A}" type="slidenum">
              <a:rPr lang="ja-JP" altLang="en-US" smtClean="0"/>
              <a:pPr/>
              <a:t>54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105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Isobe</a:t>
            </a:r>
            <a:r>
              <a:rPr kumimoji="1" lang="en-US" altLang="ja-JP" dirty="0" smtClean="0"/>
              <a:t> paper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59C4-9C08-EF42-8A0C-6A0CC3703B9A}" type="slidenum">
              <a:rPr lang="ja-JP" altLang="en-US" smtClean="0"/>
              <a:pPr/>
              <a:t>61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2774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708275"/>
            <a:ext cx="7772400" cy="720725"/>
          </a:xfrm>
        </p:spPr>
        <p:txBody>
          <a:bodyPr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ja-JP" altLang="en-US" noProof="0" smtClean="0"/>
              <a:t>マスター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89363"/>
            <a:ext cx="6400800" cy="911225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ja-JP" altLang="en-US" noProof="0" smtClean="0"/>
              <a:t>マスター サブタイトルの書式設定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506788" y="5084763"/>
            <a:ext cx="2133600" cy="288925"/>
          </a:xfrm>
        </p:spPr>
        <p:txBody>
          <a:bodyPr/>
          <a:lstStyle>
            <a:lvl1pPr algn="ctr">
              <a:defRPr sz="1400"/>
            </a:lvl1pPr>
          </a:lstStyle>
          <a:p>
            <a:fld id="{D224D7CD-6D78-B34E-B1D6-4535BBBA644F}" type="datetime1">
              <a:rPr kumimoji="1" lang="ja-JP" altLang="en-US" smtClean="0"/>
              <a:t>2014/02/13</a:t>
            </a:fld>
            <a:endParaRPr kumimoji="1" lang="ja-JP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5453063"/>
            <a:ext cx="2895600" cy="288925"/>
          </a:xfrm>
        </p:spPr>
        <p:txBody>
          <a:bodyPr/>
          <a:lstStyle>
            <a:lvl1pPr>
              <a:defRPr sz="1400"/>
            </a:lvl1pPr>
          </a:lstStyle>
          <a:p>
            <a:endParaRPr kumimoji="1" lang="ja-JP" altLang="en-US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 rot="10800000" flipV="1">
            <a:off x="688975" y="3502025"/>
            <a:ext cx="7769225" cy="71438"/>
          </a:xfrm>
          <a:prstGeom prst="rect">
            <a:avLst/>
          </a:prstGeom>
          <a:solidFill>
            <a:srgbClr val="66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gray">
          <a:xfrm>
            <a:off x="0" y="0"/>
            <a:ext cx="9144000" cy="836613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gray">
          <a:xfrm>
            <a:off x="4010025" y="228600"/>
            <a:ext cx="5135563" cy="268288"/>
          </a:xfrm>
          <a:prstGeom prst="rect">
            <a:avLst/>
          </a:prstGeom>
          <a:solidFill>
            <a:srgbClr val="5149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gray">
          <a:xfrm>
            <a:off x="1195388" y="457200"/>
            <a:ext cx="2814637" cy="360363"/>
          </a:xfrm>
          <a:prstGeom prst="rect">
            <a:avLst/>
          </a:prstGeom>
          <a:solidFill>
            <a:srgbClr val="29249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gray">
          <a:xfrm>
            <a:off x="4010025" y="457200"/>
            <a:ext cx="5133975" cy="381000"/>
          </a:xfrm>
          <a:prstGeom prst="rect">
            <a:avLst/>
          </a:prstGeom>
          <a:solidFill>
            <a:srgbClr val="7777D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gray">
          <a:xfrm>
            <a:off x="0" y="765175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>
              <a:latin typeface="メイリオ"/>
              <a:ea typeface="メイリオ"/>
              <a:cs typeface="メイリオ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9946D3-2082-5B44-80D5-5E50CDD62EC0}" type="datetime1">
              <a:rPr kumimoji="1" lang="ja-JP" altLang="en-US" smtClean="0"/>
              <a:t>2014/02/13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0593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48463" y="30163"/>
            <a:ext cx="2176462" cy="60960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19075" y="30163"/>
            <a:ext cx="6376988" cy="60960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1B4B7D-FF8C-DE42-A00C-2C7EA0E245F1}" type="datetime1">
              <a:rPr kumimoji="1" lang="ja-JP" altLang="en-US" smtClean="0"/>
              <a:t>2014/02/13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957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708275"/>
            <a:ext cx="7772400" cy="720725"/>
          </a:xfrm>
        </p:spPr>
        <p:txBody>
          <a:bodyPr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ja-JP" altLang="en-US" noProof="0" smtClean="0"/>
              <a:t>マスター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89363"/>
            <a:ext cx="6400800" cy="911225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ja-JP" altLang="en-US" noProof="0" smtClean="0"/>
              <a:t>マスター サブタイトルの書式設定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506788" y="5084763"/>
            <a:ext cx="2133600" cy="288925"/>
          </a:xfrm>
        </p:spPr>
        <p:txBody>
          <a:bodyPr/>
          <a:lstStyle>
            <a:lvl1pPr algn="ctr">
              <a:defRPr sz="1400"/>
            </a:lvl1pPr>
          </a:lstStyle>
          <a:p>
            <a:fld id="{E66DEEED-FD74-2B48-8DAB-D6CB9BB426F4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5453063"/>
            <a:ext cx="2895600" cy="288925"/>
          </a:xfrm>
        </p:spPr>
        <p:txBody>
          <a:bodyPr/>
          <a:lstStyle>
            <a:lvl1pPr>
              <a:defRPr sz="1400"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 rot="10800000" flipV="1">
            <a:off x="688975" y="3502025"/>
            <a:ext cx="7769225" cy="71438"/>
          </a:xfrm>
          <a:prstGeom prst="rect">
            <a:avLst/>
          </a:prstGeom>
          <a:solidFill>
            <a:srgbClr val="66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gray">
          <a:xfrm>
            <a:off x="0" y="0"/>
            <a:ext cx="9144000" cy="836613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gray">
          <a:xfrm>
            <a:off x="4010025" y="228600"/>
            <a:ext cx="5135563" cy="268288"/>
          </a:xfrm>
          <a:prstGeom prst="rect">
            <a:avLst/>
          </a:prstGeom>
          <a:solidFill>
            <a:srgbClr val="5149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gray">
          <a:xfrm>
            <a:off x="1195388" y="457200"/>
            <a:ext cx="2814637" cy="360363"/>
          </a:xfrm>
          <a:prstGeom prst="rect">
            <a:avLst/>
          </a:prstGeom>
          <a:solidFill>
            <a:srgbClr val="29249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gray">
          <a:xfrm>
            <a:off x="4010025" y="457200"/>
            <a:ext cx="5133975" cy="381000"/>
          </a:xfrm>
          <a:prstGeom prst="rect">
            <a:avLst/>
          </a:prstGeom>
          <a:solidFill>
            <a:srgbClr val="7777D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gray">
          <a:xfrm>
            <a:off x="0" y="765175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2834352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18E4E3-F675-9E4A-B762-6601390B55A9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1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96CCA4-9E4D-B349-A4BE-C50D3EED10E9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77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6DEC19-16B6-2748-9B54-D3C4262C8C1A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335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DF3001-F8AC-8B49-A0E7-8C12D0921694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06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DF18AB-B417-0144-A817-4B6DA59E9BB4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04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429F61-2893-7540-B4F8-847372B8676B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81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59E1C6-A1AB-964A-9393-3D4E32851700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98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5D79A0-6D14-9C49-B437-9D89CE9F5F97}" type="datetime1">
              <a:rPr kumimoji="1" lang="ja-JP" altLang="en-US" smtClean="0"/>
              <a:t>2014/02/13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4768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4B78AD-F6FA-1A40-A894-1AC33733787A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91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7C1168-D34B-2643-8A0E-E6D1AE48082E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40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48463" y="30163"/>
            <a:ext cx="2176462" cy="60960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19075" y="30163"/>
            <a:ext cx="6376988" cy="60960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DD1470-D4EF-2E43-8BD1-58E4EFCE424B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905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708275"/>
            <a:ext cx="7772400" cy="720725"/>
          </a:xfrm>
        </p:spPr>
        <p:txBody>
          <a:bodyPr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ja-JP" altLang="en-US" noProof="0" smtClean="0"/>
              <a:t>マスター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89363"/>
            <a:ext cx="6400800" cy="911225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ja-JP" altLang="en-US" noProof="0" smtClean="0"/>
              <a:t>マスター サブタイトルの書式設定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506788" y="5084763"/>
            <a:ext cx="2133600" cy="288925"/>
          </a:xfrm>
        </p:spPr>
        <p:txBody>
          <a:bodyPr/>
          <a:lstStyle>
            <a:lvl1pPr algn="ctr">
              <a:defRPr sz="1400"/>
            </a:lvl1pPr>
          </a:lstStyle>
          <a:p>
            <a:fld id="{D7E98F2E-9738-2343-B874-AFE133B5F9D2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5453063"/>
            <a:ext cx="2895600" cy="288925"/>
          </a:xfrm>
        </p:spPr>
        <p:txBody>
          <a:bodyPr/>
          <a:lstStyle>
            <a:lvl1pPr>
              <a:defRPr sz="1400"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 rot="10800000" flipV="1">
            <a:off x="688975" y="3502025"/>
            <a:ext cx="7769225" cy="71438"/>
          </a:xfrm>
          <a:prstGeom prst="rect">
            <a:avLst/>
          </a:prstGeom>
          <a:solidFill>
            <a:srgbClr val="66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gray">
          <a:xfrm>
            <a:off x="0" y="0"/>
            <a:ext cx="9144000" cy="836613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gray">
          <a:xfrm>
            <a:off x="4010025" y="228600"/>
            <a:ext cx="5135563" cy="268288"/>
          </a:xfrm>
          <a:prstGeom prst="rect">
            <a:avLst/>
          </a:prstGeom>
          <a:solidFill>
            <a:srgbClr val="5149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gray">
          <a:xfrm>
            <a:off x="1195388" y="457200"/>
            <a:ext cx="2814637" cy="360363"/>
          </a:xfrm>
          <a:prstGeom prst="rect">
            <a:avLst/>
          </a:prstGeom>
          <a:solidFill>
            <a:srgbClr val="29249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gray">
          <a:xfrm>
            <a:off x="4010025" y="457200"/>
            <a:ext cx="5133975" cy="381000"/>
          </a:xfrm>
          <a:prstGeom prst="rect">
            <a:avLst/>
          </a:prstGeom>
          <a:solidFill>
            <a:srgbClr val="7777D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gray">
          <a:xfrm>
            <a:off x="0" y="765175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3775616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0B8A61-2BEF-F146-8DBD-395F87BCA374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302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BDD848-3FFD-704C-9BF8-06AB10C9DCFF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0850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FE9BF9-F52B-2E4E-9959-5C3F6F139C0F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80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59F4D5-0C9B-4E40-98D0-6005FC98DD63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526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CF8895-AF72-8847-84A0-260EBCB3C6AD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68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CB5764-222D-D44E-BDB9-26085381E568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18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5AFF33-389C-F54F-8091-365138D7DF19}" type="datetime1">
              <a:rPr kumimoji="1" lang="ja-JP" altLang="en-US" smtClean="0"/>
              <a:t>2014/02/13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41806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EEBE3-0292-154C-9FCF-917EE58D1522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460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EDC71A-BB6D-0147-8162-B6B7E225A341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585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F70C8C-6647-B843-9F84-8D44160CEF27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126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48463" y="30163"/>
            <a:ext cx="2176462" cy="60960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19075" y="30163"/>
            <a:ext cx="6376988" cy="60960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8DB80-32BA-B243-8680-F11529C58A5B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297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708275"/>
            <a:ext cx="7772400" cy="720725"/>
          </a:xfrm>
        </p:spPr>
        <p:txBody>
          <a:bodyPr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ja-JP" altLang="en-US" noProof="0" smtClean="0"/>
              <a:t>マスター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89363"/>
            <a:ext cx="6400800" cy="911225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ja-JP" altLang="en-US" noProof="0" smtClean="0"/>
              <a:t>マスター サブタイトルの書式設定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506788" y="5084763"/>
            <a:ext cx="2133600" cy="288925"/>
          </a:xfrm>
        </p:spPr>
        <p:txBody>
          <a:bodyPr/>
          <a:lstStyle>
            <a:lvl1pPr algn="ctr">
              <a:defRPr sz="1400"/>
            </a:lvl1pPr>
          </a:lstStyle>
          <a:p>
            <a:fld id="{E388A6DC-7D40-1E48-9AF2-E58916066D23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5453063"/>
            <a:ext cx="2895600" cy="288925"/>
          </a:xfrm>
        </p:spPr>
        <p:txBody>
          <a:bodyPr/>
          <a:lstStyle>
            <a:lvl1pPr>
              <a:defRPr sz="1400"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 rot="10800000" flipV="1">
            <a:off x="688975" y="3502025"/>
            <a:ext cx="7769225" cy="71438"/>
          </a:xfrm>
          <a:prstGeom prst="rect">
            <a:avLst/>
          </a:prstGeom>
          <a:solidFill>
            <a:srgbClr val="66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gray">
          <a:xfrm>
            <a:off x="0" y="0"/>
            <a:ext cx="9144000" cy="836613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gray">
          <a:xfrm>
            <a:off x="4010025" y="228600"/>
            <a:ext cx="5135563" cy="268288"/>
          </a:xfrm>
          <a:prstGeom prst="rect">
            <a:avLst/>
          </a:prstGeom>
          <a:solidFill>
            <a:srgbClr val="5149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gray">
          <a:xfrm>
            <a:off x="1195388" y="457200"/>
            <a:ext cx="2814637" cy="360363"/>
          </a:xfrm>
          <a:prstGeom prst="rect">
            <a:avLst/>
          </a:prstGeom>
          <a:solidFill>
            <a:srgbClr val="29249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gray">
          <a:xfrm>
            <a:off x="4010025" y="457200"/>
            <a:ext cx="5133975" cy="381000"/>
          </a:xfrm>
          <a:prstGeom prst="rect">
            <a:avLst/>
          </a:prstGeom>
          <a:solidFill>
            <a:srgbClr val="7777D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gray">
          <a:xfrm>
            <a:off x="0" y="765175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804786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72EB3E-8583-EE46-AFD3-2A4B3D6421B2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6903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86B15C-2CB8-7647-901D-50E5D7D3063C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336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4031CD-1F84-FA4D-8D21-2FCC96853E8E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23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2B3A6A-7D14-4C4B-ACE6-9BBFDB014B2B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0633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37FC55-4AC5-BD4E-AAA6-E33AE0AF9C19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6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951ABF-031F-944B-AEA5-C8FD3A9D1B49}" type="datetime1">
              <a:rPr kumimoji="1" lang="ja-JP" altLang="en-US" smtClean="0"/>
              <a:t>2014/02/13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3355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AC3A2C-738B-D44F-8506-E8F3B37AFD56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0548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A6F5A3-4247-114A-B3F4-1DFB0CD48997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925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9EB65D-AA9D-5445-AAB6-09E1C38F7715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5864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5E587F-9DFA-5046-8C59-C6049FF26D89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436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48463" y="30163"/>
            <a:ext cx="2176462" cy="60960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19075" y="30163"/>
            <a:ext cx="6376988" cy="60960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E81FEA-0DB1-304C-9619-0C576D326DE5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6601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708275"/>
            <a:ext cx="7772400" cy="720725"/>
          </a:xfrm>
        </p:spPr>
        <p:txBody>
          <a:bodyPr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ja-JP" altLang="en-US" noProof="0" smtClean="0"/>
              <a:t>マスター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89363"/>
            <a:ext cx="6400800" cy="911225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ja-JP" altLang="en-US" noProof="0" smtClean="0"/>
              <a:t>マスター サブタイトルの書式設定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506788" y="5084763"/>
            <a:ext cx="2133600" cy="288925"/>
          </a:xfrm>
        </p:spPr>
        <p:txBody>
          <a:bodyPr/>
          <a:lstStyle>
            <a:lvl1pPr algn="ctr">
              <a:defRPr sz="1400"/>
            </a:lvl1pPr>
          </a:lstStyle>
          <a:p>
            <a:fld id="{A34A949B-0506-D440-AD11-2F80B7F9FEB4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5453063"/>
            <a:ext cx="2895600" cy="288925"/>
          </a:xfrm>
        </p:spPr>
        <p:txBody>
          <a:bodyPr/>
          <a:lstStyle>
            <a:lvl1pPr>
              <a:defRPr sz="1400"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 rot="10800000" flipV="1">
            <a:off x="688975" y="3502025"/>
            <a:ext cx="7769225" cy="71438"/>
          </a:xfrm>
          <a:prstGeom prst="rect">
            <a:avLst/>
          </a:prstGeom>
          <a:solidFill>
            <a:srgbClr val="66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gray">
          <a:xfrm>
            <a:off x="0" y="0"/>
            <a:ext cx="9144000" cy="836613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gray">
          <a:xfrm>
            <a:off x="4010025" y="228600"/>
            <a:ext cx="5135563" cy="268288"/>
          </a:xfrm>
          <a:prstGeom prst="rect">
            <a:avLst/>
          </a:prstGeom>
          <a:solidFill>
            <a:srgbClr val="5149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gray">
          <a:xfrm>
            <a:off x="1195388" y="457200"/>
            <a:ext cx="2814637" cy="360363"/>
          </a:xfrm>
          <a:prstGeom prst="rect">
            <a:avLst/>
          </a:prstGeom>
          <a:solidFill>
            <a:srgbClr val="29249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gray">
          <a:xfrm>
            <a:off x="4010025" y="457200"/>
            <a:ext cx="5133975" cy="381000"/>
          </a:xfrm>
          <a:prstGeom prst="rect">
            <a:avLst/>
          </a:prstGeom>
          <a:solidFill>
            <a:srgbClr val="7777D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gray">
          <a:xfrm>
            <a:off x="0" y="765175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36314804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26E69B-1E56-474C-90F8-F33FDB2E24C3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0476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B118D9-F477-1A4D-9A4B-9E2B9DB935FA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722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BF0AA6-6155-E44F-8128-E259BE630B90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9071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318F88-8DC0-F345-B024-A3741DEAE0A0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36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A5959A-91FD-FB4A-A8C0-4F392519777A}" type="datetime1">
              <a:rPr kumimoji="1" lang="ja-JP" altLang="en-US" smtClean="0"/>
              <a:t>2014/02/13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86192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82582C-FD57-0146-8EDD-C1E7DA70304D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0389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C6838D-57BD-FD47-BF5D-A973307356D9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5918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656C05-EE5B-9C41-9E48-8D7525AA5063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326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E290E7-0F78-C345-9547-3F7E55DEA2DD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5193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A3E6FF-3CD6-024A-B293-2B0EAF9E07B6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3159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48463" y="30163"/>
            <a:ext cx="2176462" cy="60960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19075" y="30163"/>
            <a:ext cx="6376988" cy="60960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476020-E43D-4148-8B3C-958466E49133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620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08BBA4-245E-2A49-A9E0-C4E5FA06B6EC}" type="datetime1">
              <a:rPr kumimoji="1" lang="ja-JP" altLang="en-US" smtClean="0"/>
              <a:t>2014/02/13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2867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1FF2F2-8963-5942-A912-629F3B679A85}" type="datetime1">
              <a:rPr kumimoji="1" lang="ja-JP" altLang="en-US" smtClean="0"/>
              <a:t>2014/02/13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6331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66DC7D-5473-F041-B3AE-3CD7DF334AE8}" type="datetime1">
              <a:rPr kumimoji="1" lang="ja-JP" altLang="en-US" smtClean="0"/>
              <a:t>2014/02/13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743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548306-A847-CA4F-A0BF-1665F3508F64}" type="datetime1">
              <a:rPr kumimoji="1" lang="ja-JP" altLang="en-US" smtClean="0"/>
              <a:t>2014/02/13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7C324-82CC-45F8-9E81-0BD98BAC4A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8795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Rectangle 24"/>
          <p:cNvSpPr>
            <a:spLocks noChangeArrowheads="1"/>
          </p:cNvSpPr>
          <p:nvPr/>
        </p:nvSpPr>
        <p:spPr bwMode="gray">
          <a:xfrm>
            <a:off x="0" y="0"/>
            <a:ext cx="9144000" cy="836613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196975"/>
            <a:ext cx="82296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gray">
          <a:xfrm flipV="1">
            <a:off x="-7938" y="6742113"/>
            <a:ext cx="9159876" cy="71437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184150" y="6524625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メイリオ"/>
                <a:ea typeface="メイリオ"/>
                <a:cs typeface="メイリオ"/>
              </a:defRPr>
            </a:lvl1pPr>
          </a:lstStyle>
          <a:p>
            <a:fld id="{81933A0C-7A28-9849-A6C8-4CA2F47688D5}" type="datetime1">
              <a:rPr lang="ja-JP" altLang="en-US" smtClean="0"/>
              <a:pPr/>
              <a:t>2014/02/13</a:t>
            </a:fld>
            <a:endParaRPr lang="ja-JP" alt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524625"/>
            <a:ext cx="2895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メイリオ"/>
                <a:ea typeface="メイリオ"/>
                <a:cs typeface="メイリオ"/>
              </a:defRPr>
            </a:lvl1pPr>
          </a:lstStyle>
          <a:p>
            <a:endParaRPr lang="ja-JP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826250" y="6524625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メイリオ"/>
                <a:ea typeface="メイリオ"/>
                <a:cs typeface="メイリオ"/>
              </a:defRPr>
            </a:lvl1pPr>
          </a:lstStyle>
          <a:p>
            <a:fld id="{74C7C324-82CC-45F8-9E81-0BD98BAC4A8A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4010025" y="228600"/>
            <a:ext cx="5135563" cy="268288"/>
          </a:xfrm>
          <a:prstGeom prst="rect">
            <a:avLst/>
          </a:prstGeom>
          <a:solidFill>
            <a:srgbClr val="5149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1195388" y="457200"/>
            <a:ext cx="2814637" cy="360363"/>
          </a:xfrm>
          <a:prstGeom prst="rect">
            <a:avLst/>
          </a:prstGeom>
          <a:solidFill>
            <a:srgbClr val="29249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4010025" y="457200"/>
            <a:ext cx="5133975" cy="381000"/>
          </a:xfrm>
          <a:prstGeom prst="rect">
            <a:avLst/>
          </a:prstGeom>
          <a:solidFill>
            <a:srgbClr val="7777D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056" name="Line 32"/>
          <p:cNvSpPr>
            <a:spLocks noChangeShapeType="1"/>
          </p:cNvSpPr>
          <p:nvPr/>
        </p:nvSpPr>
        <p:spPr bwMode="gray">
          <a:xfrm>
            <a:off x="0" y="765175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19075" y="30163"/>
            <a:ext cx="870585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メイリオ"/>
          <a:ea typeface="メイリオ"/>
          <a:cs typeface="メイリオ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メイリオ"/>
          <a:ea typeface="メイリオ"/>
          <a:cs typeface="メイリオ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メイリオ"/>
          <a:ea typeface="メイリオ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メイリオ"/>
          <a:ea typeface="メイリオ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メイリオ"/>
          <a:ea typeface="メイリオ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メイリオ"/>
          <a:ea typeface="メイリオ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Rectangle 24"/>
          <p:cNvSpPr>
            <a:spLocks noChangeArrowheads="1"/>
          </p:cNvSpPr>
          <p:nvPr/>
        </p:nvSpPr>
        <p:spPr bwMode="gray">
          <a:xfrm>
            <a:off x="0" y="0"/>
            <a:ext cx="9144000" cy="836613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196975"/>
            <a:ext cx="82296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gray">
          <a:xfrm flipV="1">
            <a:off x="-7938" y="6742113"/>
            <a:ext cx="9159876" cy="71437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184150" y="6524625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メイリオ"/>
                <a:ea typeface="メイリオ"/>
                <a:cs typeface="メイリオ"/>
              </a:defRPr>
            </a:lvl1pPr>
          </a:lstStyle>
          <a:p>
            <a:fld id="{172C8BD1-8245-F646-9891-C25738E6C1F4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524625"/>
            <a:ext cx="2895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メイリオ"/>
                <a:ea typeface="メイリオ"/>
                <a:cs typeface="メイリオ"/>
              </a:defRPr>
            </a:lvl1pPr>
          </a:lstStyle>
          <a:p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826250" y="6524625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メイリオ"/>
                <a:ea typeface="メイリオ"/>
                <a:cs typeface="メイリオ"/>
              </a:defRPr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4010025" y="228600"/>
            <a:ext cx="5135563" cy="268288"/>
          </a:xfrm>
          <a:prstGeom prst="rect">
            <a:avLst/>
          </a:prstGeom>
          <a:solidFill>
            <a:srgbClr val="5149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1195388" y="457200"/>
            <a:ext cx="2814637" cy="360363"/>
          </a:xfrm>
          <a:prstGeom prst="rect">
            <a:avLst/>
          </a:prstGeom>
          <a:solidFill>
            <a:srgbClr val="29249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4010025" y="457200"/>
            <a:ext cx="5133975" cy="381000"/>
          </a:xfrm>
          <a:prstGeom prst="rect">
            <a:avLst/>
          </a:prstGeom>
          <a:solidFill>
            <a:srgbClr val="7777D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056" name="Line 32"/>
          <p:cNvSpPr>
            <a:spLocks noChangeShapeType="1"/>
          </p:cNvSpPr>
          <p:nvPr/>
        </p:nvSpPr>
        <p:spPr bwMode="gray">
          <a:xfrm>
            <a:off x="0" y="765175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19075" y="30163"/>
            <a:ext cx="870585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5898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メイリオ"/>
          <a:ea typeface="メイリオ"/>
          <a:cs typeface="メイリオ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メイリオ"/>
          <a:ea typeface="メイリオ"/>
          <a:cs typeface="メイリオ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メイリオ"/>
          <a:ea typeface="メイリオ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メイリオ"/>
          <a:ea typeface="メイリオ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メイリオ"/>
          <a:ea typeface="メイリオ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メイリオ"/>
          <a:ea typeface="メイリオ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Rectangle 24"/>
          <p:cNvSpPr>
            <a:spLocks noChangeArrowheads="1"/>
          </p:cNvSpPr>
          <p:nvPr/>
        </p:nvSpPr>
        <p:spPr bwMode="gray">
          <a:xfrm>
            <a:off x="0" y="0"/>
            <a:ext cx="9144000" cy="836613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196975"/>
            <a:ext cx="82296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gray">
          <a:xfrm flipV="1">
            <a:off x="-7938" y="6742113"/>
            <a:ext cx="9159876" cy="71437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184150" y="6524625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メイリオ"/>
                <a:ea typeface="メイリオ"/>
                <a:cs typeface="メイリオ"/>
              </a:defRPr>
            </a:lvl1pPr>
          </a:lstStyle>
          <a:p>
            <a:fld id="{B5D4337F-15DD-0840-B6FC-1A6BA83CB489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524625"/>
            <a:ext cx="2895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メイリオ"/>
                <a:ea typeface="メイリオ"/>
                <a:cs typeface="メイリオ"/>
              </a:defRPr>
            </a:lvl1pPr>
          </a:lstStyle>
          <a:p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826250" y="6524625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メイリオ"/>
                <a:ea typeface="メイリオ"/>
                <a:cs typeface="メイリオ"/>
              </a:defRPr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4010025" y="228600"/>
            <a:ext cx="5135563" cy="268288"/>
          </a:xfrm>
          <a:prstGeom prst="rect">
            <a:avLst/>
          </a:prstGeom>
          <a:solidFill>
            <a:srgbClr val="5149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1195388" y="457200"/>
            <a:ext cx="2814637" cy="360363"/>
          </a:xfrm>
          <a:prstGeom prst="rect">
            <a:avLst/>
          </a:prstGeom>
          <a:solidFill>
            <a:srgbClr val="29249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4010025" y="457200"/>
            <a:ext cx="5133975" cy="381000"/>
          </a:xfrm>
          <a:prstGeom prst="rect">
            <a:avLst/>
          </a:prstGeom>
          <a:solidFill>
            <a:srgbClr val="7777D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056" name="Line 32"/>
          <p:cNvSpPr>
            <a:spLocks noChangeShapeType="1"/>
          </p:cNvSpPr>
          <p:nvPr/>
        </p:nvSpPr>
        <p:spPr bwMode="gray">
          <a:xfrm>
            <a:off x="0" y="765175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19075" y="30163"/>
            <a:ext cx="870585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15474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メイリオ"/>
          <a:ea typeface="メイリオ"/>
          <a:cs typeface="メイリオ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メイリオ"/>
          <a:ea typeface="メイリオ"/>
          <a:cs typeface="メイリオ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メイリオ"/>
          <a:ea typeface="メイリオ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メイリオ"/>
          <a:ea typeface="メイリオ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メイリオ"/>
          <a:ea typeface="メイリオ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メイリオ"/>
          <a:ea typeface="メイリオ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Rectangle 24"/>
          <p:cNvSpPr>
            <a:spLocks noChangeArrowheads="1"/>
          </p:cNvSpPr>
          <p:nvPr/>
        </p:nvSpPr>
        <p:spPr bwMode="gray">
          <a:xfrm>
            <a:off x="0" y="0"/>
            <a:ext cx="9144000" cy="836613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196975"/>
            <a:ext cx="82296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gray">
          <a:xfrm flipV="1">
            <a:off x="-7938" y="6742113"/>
            <a:ext cx="9159876" cy="71437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184150" y="6524625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メイリオ"/>
                <a:ea typeface="メイリオ"/>
                <a:cs typeface="メイリオ"/>
              </a:defRPr>
            </a:lvl1pPr>
          </a:lstStyle>
          <a:p>
            <a:fld id="{81E2D4F7-CA8A-704A-A7E8-14295415AEF2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524625"/>
            <a:ext cx="2895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メイリオ"/>
                <a:ea typeface="メイリオ"/>
                <a:cs typeface="メイリオ"/>
              </a:defRPr>
            </a:lvl1pPr>
          </a:lstStyle>
          <a:p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826250" y="6524625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メイリオ"/>
                <a:ea typeface="メイリオ"/>
                <a:cs typeface="メイリオ"/>
              </a:defRPr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4010025" y="228600"/>
            <a:ext cx="5135563" cy="268288"/>
          </a:xfrm>
          <a:prstGeom prst="rect">
            <a:avLst/>
          </a:prstGeom>
          <a:solidFill>
            <a:srgbClr val="5149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1195388" y="457200"/>
            <a:ext cx="2814637" cy="360363"/>
          </a:xfrm>
          <a:prstGeom prst="rect">
            <a:avLst/>
          </a:prstGeom>
          <a:solidFill>
            <a:srgbClr val="29249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4010025" y="457200"/>
            <a:ext cx="5133975" cy="381000"/>
          </a:xfrm>
          <a:prstGeom prst="rect">
            <a:avLst/>
          </a:prstGeom>
          <a:solidFill>
            <a:srgbClr val="7777D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056" name="Line 32"/>
          <p:cNvSpPr>
            <a:spLocks noChangeShapeType="1"/>
          </p:cNvSpPr>
          <p:nvPr/>
        </p:nvSpPr>
        <p:spPr bwMode="gray">
          <a:xfrm>
            <a:off x="0" y="765175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19075" y="30163"/>
            <a:ext cx="870585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97970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メイリオ"/>
          <a:ea typeface="メイリオ"/>
          <a:cs typeface="メイリオ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メイリオ"/>
          <a:ea typeface="メイリオ"/>
          <a:cs typeface="メイリオ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メイリオ"/>
          <a:ea typeface="メイリオ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メイリオ"/>
          <a:ea typeface="メイリオ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メイリオ"/>
          <a:ea typeface="メイリオ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メイリオ"/>
          <a:ea typeface="メイリオ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Rectangle 24"/>
          <p:cNvSpPr>
            <a:spLocks noChangeArrowheads="1"/>
          </p:cNvSpPr>
          <p:nvPr/>
        </p:nvSpPr>
        <p:spPr bwMode="gray">
          <a:xfrm>
            <a:off x="0" y="0"/>
            <a:ext cx="9144000" cy="836613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196975"/>
            <a:ext cx="82296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gray">
          <a:xfrm flipV="1">
            <a:off x="-7938" y="6742113"/>
            <a:ext cx="9159876" cy="71437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184150" y="6524625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メイリオ"/>
                <a:ea typeface="メイリオ"/>
                <a:cs typeface="メイリオ"/>
              </a:defRPr>
            </a:lvl1pPr>
          </a:lstStyle>
          <a:p>
            <a:fld id="{AF8A2D90-5273-BF45-B034-399061B46CA5}" type="datetime1">
              <a:rPr lang="ja-JP" altLang="en-US" smtClean="0">
                <a:solidFill>
                  <a:srgbClr val="000000"/>
                </a:solidFill>
              </a:rPr>
              <a:t>2014/02/13</a:t>
            </a:fld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524625"/>
            <a:ext cx="2895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メイリオ"/>
                <a:ea typeface="メイリオ"/>
                <a:cs typeface="メイリオ"/>
              </a:defRPr>
            </a:lvl1pPr>
          </a:lstStyle>
          <a:p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826250" y="6524625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メイリオ"/>
                <a:ea typeface="メイリオ"/>
                <a:cs typeface="メイリオ"/>
              </a:defRPr>
            </a:lvl1pPr>
          </a:lstStyle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4010025" y="228600"/>
            <a:ext cx="5135563" cy="268288"/>
          </a:xfrm>
          <a:prstGeom prst="rect">
            <a:avLst/>
          </a:prstGeom>
          <a:solidFill>
            <a:srgbClr val="5149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1195388" y="457200"/>
            <a:ext cx="2814637" cy="360363"/>
          </a:xfrm>
          <a:prstGeom prst="rect">
            <a:avLst/>
          </a:prstGeom>
          <a:solidFill>
            <a:srgbClr val="29249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4010025" y="457200"/>
            <a:ext cx="5133975" cy="381000"/>
          </a:xfrm>
          <a:prstGeom prst="rect">
            <a:avLst/>
          </a:prstGeom>
          <a:solidFill>
            <a:srgbClr val="7777D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056" name="Line 32"/>
          <p:cNvSpPr>
            <a:spLocks noChangeShapeType="1"/>
          </p:cNvSpPr>
          <p:nvPr/>
        </p:nvSpPr>
        <p:spPr bwMode="gray">
          <a:xfrm>
            <a:off x="0" y="765175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19075" y="30163"/>
            <a:ext cx="870585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45682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メイリオ"/>
          <a:ea typeface="メイリオ"/>
          <a:cs typeface="メイリオ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メイリオ"/>
          <a:ea typeface="メイリオ"/>
          <a:cs typeface="メイリオ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メイリオ"/>
          <a:ea typeface="メイリオ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メイリオ"/>
          <a:ea typeface="メイリオ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メイリオ"/>
          <a:ea typeface="メイリオ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メイリオ"/>
          <a:ea typeface="メイリオ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8.png"/><Relationship Id="rId3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8" Type="http://schemas.openxmlformats.org/officeDocument/2006/relationships/image" Target="../media/image1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8" Type="http://schemas.openxmlformats.org/officeDocument/2006/relationships/image" Target="../media/image1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7" Type="http://schemas.openxmlformats.org/officeDocument/2006/relationships/image" Target="../media/image133.png"/><Relationship Id="rId8" Type="http://schemas.openxmlformats.org/officeDocument/2006/relationships/image" Target="../media/image1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7" Type="http://schemas.openxmlformats.org/officeDocument/2006/relationships/image" Target="../media/image143.png"/><Relationship Id="rId8" Type="http://schemas.openxmlformats.org/officeDocument/2006/relationships/image" Target="../media/image1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6" Type="http://schemas.openxmlformats.org/officeDocument/2006/relationships/image" Target="../media/image152.png"/><Relationship Id="rId7" Type="http://schemas.openxmlformats.org/officeDocument/2006/relationships/image" Target="../media/image153.png"/><Relationship Id="rId8" Type="http://schemas.openxmlformats.org/officeDocument/2006/relationships/image" Target="../media/image1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5.png"/><Relationship Id="rId3" Type="http://schemas.openxmlformats.org/officeDocument/2006/relationships/image" Target="../media/image15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7.png"/><Relationship Id="rId3" Type="http://schemas.openxmlformats.org/officeDocument/2006/relationships/image" Target="../media/image1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9.png"/><Relationship Id="rId3" Type="http://schemas.openxmlformats.org/officeDocument/2006/relationships/image" Target="../media/image16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1.png"/><Relationship Id="rId3" Type="http://schemas.openxmlformats.org/officeDocument/2006/relationships/image" Target="../media/image16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3.png"/><Relationship Id="rId3" Type="http://schemas.openxmlformats.org/officeDocument/2006/relationships/image" Target="../media/image16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5.png"/><Relationship Id="rId3" Type="http://schemas.openxmlformats.org/officeDocument/2006/relationships/image" Target="../media/image16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9.png"/><Relationship Id="rId3" Type="http://schemas.openxmlformats.org/officeDocument/2006/relationships/image" Target="../media/image17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4" Type="http://schemas.openxmlformats.org/officeDocument/2006/relationships/image" Target="../media/image173.png"/><Relationship Id="rId5" Type="http://schemas.openxmlformats.org/officeDocument/2006/relationships/image" Target="../media/image17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5" Type="http://schemas.openxmlformats.org/officeDocument/2006/relationships/image" Target="../media/image17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2.png"/><Relationship Id="rId3" Type="http://schemas.openxmlformats.org/officeDocument/2006/relationships/image" Target="../media/image18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4.png"/><Relationship Id="rId3" Type="http://schemas.openxmlformats.org/officeDocument/2006/relationships/image" Target="../media/image18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4" Type="http://schemas.openxmlformats.org/officeDocument/2006/relationships/image" Target="../media/image187.png"/><Relationship Id="rId5" Type="http://schemas.openxmlformats.org/officeDocument/2006/relationships/image" Target="../media/image188.png"/><Relationship Id="rId6" Type="http://schemas.openxmlformats.org/officeDocument/2006/relationships/image" Target="../media/image189.png"/><Relationship Id="rId7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4" Type="http://schemas.openxmlformats.org/officeDocument/2006/relationships/image" Target="../media/image193.png"/><Relationship Id="rId5" Type="http://schemas.openxmlformats.org/officeDocument/2006/relationships/image" Target="../media/image19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4" Type="http://schemas.openxmlformats.org/officeDocument/2006/relationships/image" Target="../media/image197.png"/><Relationship Id="rId5" Type="http://schemas.openxmlformats.org/officeDocument/2006/relationships/image" Target="../media/image198.png"/><Relationship Id="rId6" Type="http://schemas.openxmlformats.org/officeDocument/2006/relationships/image" Target="../media/image19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4" Type="http://schemas.openxmlformats.org/officeDocument/2006/relationships/image" Target="../media/image202.png"/><Relationship Id="rId5" Type="http://schemas.openxmlformats.org/officeDocument/2006/relationships/image" Target="../media/image20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4" Type="http://schemas.openxmlformats.org/officeDocument/2006/relationships/image" Target="../media/image197.png"/><Relationship Id="rId5" Type="http://schemas.openxmlformats.org/officeDocument/2006/relationships/image" Target="../media/image198.png"/><Relationship Id="rId6" Type="http://schemas.openxmlformats.org/officeDocument/2006/relationships/image" Target="../media/image19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6.png"/><Relationship Id="rId3" Type="http://schemas.openxmlformats.org/officeDocument/2006/relationships/image" Target="../media/image20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4" Type="http://schemas.openxmlformats.org/officeDocument/2006/relationships/image" Target="../media/image210.png"/><Relationship Id="rId5" Type="http://schemas.openxmlformats.org/officeDocument/2006/relationships/image" Target="../media/image2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4" Type="http://schemas.openxmlformats.org/officeDocument/2006/relationships/image" Target="../media/image214.png"/><Relationship Id="rId5" Type="http://schemas.openxmlformats.org/officeDocument/2006/relationships/image" Target="../media/image215.png"/><Relationship Id="rId6" Type="http://schemas.openxmlformats.org/officeDocument/2006/relationships/image" Target="../media/image216.png"/><Relationship Id="rId7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4" Type="http://schemas.openxmlformats.org/officeDocument/2006/relationships/image" Target="../media/image220.png"/><Relationship Id="rId5" Type="http://schemas.openxmlformats.org/officeDocument/2006/relationships/image" Target="../media/image221.png"/><Relationship Id="rId6" Type="http://schemas.openxmlformats.org/officeDocument/2006/relationships/image" Target="../media/image222.png"/><Relationship Id="rId7" Type="http://schemas.openxmlformats.org/officeDocument/2006/relationships/image" Target="../media/image2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4" Type="http://schemas.openxmlformats.org/officeDocument/2006/relationships/image" Target="../media/image2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4" Type="http://schemas.openxmlformats.org/officeDocument/2006/relationships/image" Target="../media/image229.png"/><Relationship Id="rId5" Type="http://schemas.openxmlformats.org/officeDocument/2006/relationships/image" Target="../media/image2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4" Type="http://schemas.openxmlformats.org/officeDocument/2006/relationships/image" Target="../media/image23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4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5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6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7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8.emf"/><Relationship Id="rId3" Type="http://schemas.openxmlformats.org/officeDocument/2006/relationships/image" Target="../media/image23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0.emf"/><Relationship Id="rId3" Type="http://schemas.openxmlformats.org/officeDocument/2006/relationships/image" Target="../media/image241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124744"/>
            <a:ext cx="9144000" cy="2304256"/>
          </a:xfrm>
        </p:spPr>
        <p:txBody>
          <a:bodyPr>
            <a:noAutofit/>
          </a:bodyPr>
          <a:lstStyle/>
          <a:p>
            <a:r>
              <a:rPr lang="ja-JP" alt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大気循環と日本海が影響</a:t>
            </a:r>
            <a:r>
              <a:rPr lang="ja-JP" altLang="en-US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を</a:t>
            </a:r>
            <a:r>
              <a:rPr lang="en-US" altLang="ja-JP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/>
            </a:r>
            <a:br>
              <a:rPr lang="en-US" altLang="ja-JP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ja-JP" altLang="en-US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与えた</a:t>
            </a:r>
            <a:r>
              <a:rPr lang="en-US" altLang="ja-JP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2012</a:t>
            </a:r>
            <a:r>
              <a:rPr lang="ja-JP" alt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年冬の異常</a:t>
            </a:r>
            <a:r>
              <a:rPr lang="ja-JP" altLang="en-US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気象</a:t>
            </a:r>
            <a:r>
              <a:rPr lang="en-US" altLang="ja-JP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/>
            </a:r>
            <a:br>
              <a:rPr lang="en-US" altLang="ja-JP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en-US" altLang="ja-JP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/>
                <a:cs typeface="Calibri"/>
              </a:rPr>
              <a:t>Abnormal winter weather in Japan during 2012 controlled by large-scale atmospheric and small-scale oceanic phenomena</a:t>
            </a:r>
            <a:endParaRPr lang="ja-JP" altLang="en-US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0" y="4412704"/>
            <a:ext cx="9144000" cy="1752600"/>
          </a:xfrm>
        </p:spPr>
        <p:txBody>
          <a:bodyPr>
            <a:normAutofit/>
          </a:bodyPr>
          <a:lstStyle/>
          <a:p>
            <a:pPr lvl="0"/>
            <a:r>
              <a:rPr lang="ja-JP" altLang="en-US" sz="4000" b="1" dirty="0" smtClean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安藤 </a:t>
            </a:r>
            <a:r>
              <a:rPr lang="ja-JP" altLang="en-US" sz="40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雄</a:t>
            </a:r>
            <a:r>
              <a:rPr lang="ja-JP" altLang="en-US" sz="4000" b="1" dirty="0" smtClean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太</a:t>
            </a:r>
            <a:endParaRPr lang="en-US" altLang="ja-JP" sz="3200" b="1" baseline="30000" dirty="0">
              <a:ln>
                <a:solidFill>
                  <a:schemeClr val="tx1"/>
                </a:solidFill>
              </a:ln>
              <a:solidFill>
                <a:srgbClr val="FFFFFF"/>
              </a:solidFill>
            </a:endParaRPr>
          </a:p>
          <a:p>
            <a:pPr lvl="0"/>
            <a:r>
              <a:rPr lang="ja-JP" altLang="en-US" sz="2600" b="1" dirty="0" smtClean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地球環境気候学研究室　</a:t>
            </a:r>
            <a:r>
              <a:rPr lang="en-US" altLang="ja-JP" sz="2600" b="1" dirty="0" smtClean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512M228</a:t>
            </a:r>
          </a:p>
          <a:p>
            <a:pPr lvl="0"/>
            <a:r>
              <a:rPr lang="ja-JP" altLang="en-US" sz="2600" b="1" dirty="0" smtClean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指導教員　立花 義裕　教授</a:t>
            </a:r>
            <a:endParaRPr lang="en-US" altLang="ja-JP" sz="2600" b="1" dirty="0">
              <a:ln>
                <a:solidFill>
                  <a:schemeClr val="tx1"/>
                </a:solidFill>
              </a:ln>
              <a:solidFill>
                <a:srgbClr val="FFFFFF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2008" y="6453336"/>
            <a:ext cx="3347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2012/12/11</a:t>
            </a:r>
            <a:r>
              <a:rPr lang="ja-JP" altLang="en-US" sz="1400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　日本周辺域の上空から</a:t>
            </a:r>
            <a:endParaRPr lang="ja-JP" altLang="en-US" sz="1400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90608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テキスト ボックス 23"/>
          <p:cNvSpPr txBox="1"/>
          <p:nvPr/>
        </p:nvSpPr>
        <p:spPr>
          <a:xfrm>
            <a:off x="35496" y="980728"/>
            <a:ext cx="90730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atin typeface="メイリオ"/>
                <a:ea typeface="メイリオ"/>
                <a:cs typeface="メイリオ"/>
              </a:rPr>
              <a:t>2012/10</a:t>
            </a:r>
            <a:r>
              <a:rPr lang="ja-JP" altLang="en-US" sz="2800" dirty="0">
                <a:latin typeface="メイリオ"/>
                <a:ea typeface="メイリオ"/>
                <a:cs typeface="メイリオ"/>
              </a:rPr>
              <a:t>～</a:t>
            </a:r>
            <a:r>
              <a:rPr lang="en-US" altLang="ja-JP" sz="2800" dirty="0">
                <a:latin typeface="メイリオ"/>
                <a:ea typeface="メイリオ"/>
                <a:cs typeface="メイリオ"/>
              </a:rPr>
              <a:t>12</a:t>
            </a:r>
            <a:r>
              <a:rPr lang="ja-JP" altLang="en-US" sz="2800" dirty="0">
                <a:latin typeface="メイリオ"/>
                <a:ea typeface="メイリオ"/>
                <a:cs typeface="メイリオ"/>
              </a:rPr>
              <a:t>月</a:t>
            </a:r>
            <a:endParaRPr lang="en-US" altLang="ja-JP" sz="2800" dirty="0">
              <a:latin typeface="メイリオ"/>
              <a:ea typeface="メイリオ"/>
              <a:cs typeface="メイリオ"/>
            </a:endParaRPr>
          </a:p>
          <a:p>
            <a:r>
              <a:rPr lang="ja-JP" altLang="en-US" sz="28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大規模な大気循環：</a:t>
            </a:r>
            <a:endParaRPr lang="en-US" altLang="ja-JP" sz="2800" dirty="0" smtClean="0">
              <a:solidFill>
                <a:srgbClr val="FF0000"/>
              </a:solidFill>
              <a:latin typeface="メイリオ"/>
              <a:ea typeface="メイリオ"/>
              <a:cs typeface="メイリオ"/>
            </a:endParaRPr>
          </a:p>
          <a:p>
            <a:r>
              <a:rPr lang="ja-JP" altLang="en-US" sz="28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　</a:t>
            </a:r>
            <a:r>
              <a:rPr lang="en-US" altLang="ja-JP" sz="28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AO</a:t>
            </a:r>
            <a:r>
              <a:rPr lang="ja-JP" altLang="en-US" sz="2800" dirty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負＆</a:t>
            </a:r>
            <a:r>
              <a:rPr lang="en-US" altLang="ja-JP" sz="2800" dirty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WP</a:t>
            </a:r>
            <a:r>
              <a:rPr lang="ja-JP" altLang="en-US" sz="28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負の</a:t>
            </a:r>
            <a:r>
              <a:rPr lang="ja-JP" altLang="en-US" sz="2800" b="1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異常な</a:t>
            </a:r>
            <a:r>
              <a:rPr lang="ja-JP" altLang="en-US" sz="28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持続</a:t>
            </a:r>
            <a:endParaRPr lang="en-US" altLang="ja-JP" sz="2800" dirty="0" smtClean="0">
              <a:solidFill>
                <a:srgbClr val="FF0000"/>
              </a:solidFill>
              <a:latin typeface="メイリオ"/>
              <a:ea typeface="メイリオ"/>
              <a:cs typeface="メイリオ"/>
            </a:endParaRPr>
          </a:p>
          <a:p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→</a:t>
            </a:r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日本は寒くなるはず</a:t>
            </a:r>
            <a:endParaRPr lang="en-US" altLang="ja-JP" sz="2000" dirty="0" smtClean="0">
              <a:latin typeface="メイリオ"/>
              <a:ea typeface="メイリオ"/>
              <a:cs typeface="メイリオ"/>
            </a:endParaRPr>
          </a:p>
          <a:p>
            <a:endParaRPr lang="en-US" altLang="ja-JP" sz="2000" dirty="0" smtClean="0">
              <a:latin typeface="メイリオ"/>
              <a:ea typeface="メイリオ"/>
              <a:cs typeface="メイリオ"/>
            </a:endParaRPr>
          </a:p>
          <a:p>
            <a:endParaRPr lang="en-US" altLang="ja-JP" sz="2000" dirty="0" smtClean="0">
              <a:latin typeface="メイリオ"/>
              <a:ea typeface="メイリオ"/>
              <a:cs typeface="メイリオ"/>
            </a:endParaRPr>
          </a:p>
          <a:p>
            <a:r>
              <a:rPr lang="ja-JP" altLang="en-US" sz="28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小規模な海洋：</a:t>
            </a:r>
            <a:endParaRPr lang="en-US" altLang="ja-JP" sz="2800" dirty="0" smtClean="0">
              <a:solidFill>
                <a:srgbClr val="FF0000"/>
              </a:solidFill>
              <a:latin typeface="メイリオ"/>
              <a:ea typeface="メイリオ"/>
              <a:cs typeface="メイリオ"/>
            </a:endParaRPr>
          </a:p>
          <a:p>
            <a:r>
              <a:rPr lang="ja-JP" altLang="en-US" sz="28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　日本海</a:t>
            </a:r>
            <a:r>
              <a:rPr lang="en-US" altLang="ja-JP" sz="28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SST</a:t>
            </a:r>
            <a:endParaRPr lang="en-US" altLang="ja-JP" sz="2800" dirty="0">
              <a:solidFill>
                <a:srgbClr val="FF0000"/>
              </a:solidFill>
              <a:latin typeface="メイリオ"/>
              <a:ea typeface="メイリオ"/>
              <a:cs typeface="メイリオ"/>
            </a:endParaRPr>
          </a:p>
          <a:p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10</a:t>
            </a:r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月の寒気吹き出し（</a:t>
            </a:r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P1</a:t>
            </a:r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）：</a:t>
            </a:r>
            <a:endParaRPr lang="en-US" altLang="ja-JP" sz="2000" dirty="0" smtClean="0">
              <a:latin typeface="メイリオ"/>
              <a:ea typeface="メイリオ"/>
              <a:cs typeface="メイリオ"/>
            </a:endParaRPr>
          </a:p>
          <a:p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　</a:t>
            </a:r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SST </a:t>
            </a:r>
            <a:r>
              <a:rPr lang="ja-JP" altLang="en-US" sz="2000" b="1" dirty="0" smtClean="0">
                <a:latin typeface="メイリオ"/>
                <a:ea typeface="メイリオ"/>
                <a:cs typeface="メイリオ"/>
              </a:rPr>
              <a:t>異常な</a:t>
            </a:r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高温</a:t>
            </a:r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→AO</a:t>
            </a:r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・</a:t>
            </a:r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WP</a:t>
            </a:r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の影響に勝り，地表冷やされず</a:t>
            </a:r>
            <a:endParaRPr lang="en-US" altLang="ja-JP" sz="2000" dirty="0" smtClean="0">
              <a:latin typeface="メイリオ"/>
              <a:ea typeface="メイリオ"/>
              <a:cs typeface="メイリオ"/>
            </a:endParaRPr>
          </a:p>
          <a:p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12</a:t>
            </a:r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月の寒気吹き出し（</a:t>
            </a:r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P2</a:t>
            </a:r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）：</a:t>
            </a:r>
            <a:endParaRPr lang="en-US" altLang="ja-JP" sz="2000" dirty="0" smtClean="0">
              <a:latin typeface="メイリオ"/>
              <a:ea typeface="メイリオ"/>
              <a:cs typeface="メイリオ"/>
            </a:endParaRPr>
          </a:p>
          <a:p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　</a:t>
            </a:r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SST </a:t>
            </a:r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低温</a:t>
            </a:r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→</a:t>
            </a:r>
            <a:r>
              <a:rPr lang="ja-JP" altLang="en-US" sz="2000" dirty="0">
                <a:latin typeface="メイリオ"/>
                <a:ea typeface="メイリオ"/>
                <a:cs typeface="メイリオ"/>
              </a:rPr>
              <a:t>地表より</a:t>
            </a:r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冷やされた</a:t>
            </a:r>
            <a:endParaRPr lang="en-US" altLang="ja-JP" sz="2000" dirty="0" smtClean="0">
              <a:latin typeface="メイリオ"/>
              <a:ea typeface="メイリオ"/>
              <a:cs typeface="メイリオ"/>
            </a:endParaRPr>
          </a:p>
          <a:p>
            <a:endParaRPr lang="en-US" altLang="ja-JP" sz="2000" dirty="0" smtClean="0">
              <a:latin typeface="メイリオ"/>
              <a:ea typeface="メイリオ"/>
              <a:cs typeface="メイリオ"/>
            </a:endParaRPr>
          </a:p>
          <a:p>
            <a:endParaRPr lang="en-US" altLang="ja-JP" sz="2000" dirty="0" smtClean="0">
              <a:latin typeface="メイリオ"/>
              <a:ea typeface="メイリオ"/>
              <a:cs typeface="メイリオ"/>
            </a:endParaRPr>
          </a:p>
          <a:p>
            <a:endParaRPr lang="en-US" altLang="ja-JP" sz="2000" dirty="0">
              <a:latin typeface="メイリオ"/>
              <a:ea typeface="メイリオ"/>
              <a:cs typeface="メイリオ"/>
            </a:endParaRPr>
          </a:p>
          <a:p>
            <a:r>
              <a:rPr lang="en-US" altLang="ja-JP" sz="2000" i="1" dirty="0" smtClean="0">
                <a:latin typeface="メイリオ"/>
                <a:ea typeface="メイリオ"/>
                <a:cs typeface="メイリオ"/>
              </a:rPr>
              <a:t>Monthly Weather Review</a:t>
            </a:r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（</a:t>
            </a:r>
            <a:r>
              <a:rPr lang="en-US" altLang="ja-JP" sz="2000" dirty="0">
                <a:latin typeface="メイリオ"/>
                <a:ea typeface="メイリオ"/>
                <a:cs typeface="メイリオ"/>
              </a:rPr>
              <a:t>American Meteorological Society</a:t>
            </a:r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）に投稿中</a:t>
            </a:r>
            <a:endParaRPr lang="en-US" altLang="ja-JP" sz="2000" dirty="0" smtClean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3" name="角丸四角形吹き出し 2"/>
          <p:cNvSpPr/>
          <p:nvPr/>
        </p:nvSpPr>
        <p:spPr>
          <a:xfrm>
            <a:off x="4860032" y="939771"/>
            <a:ext cx="1800200" cy="792088"/>
          </a:xfrm>
          <a:prstGeom prst="wedgeRoundRectCallout">
            <a:avLst>
              <a:gd name="adj1" fmla="val -50837"/>
              <a:gd name="adj2" fmla="val 86461"/>
              <a:gd name="adj3" fmla="val 16667"/>
            </a:avLst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latin typeface="メイリオ"/>
                <a:ea typeface="メイリオ"/>
                <a:cs typeface="メイリオ"/>
              </a:rPr>
              <a:t>3</a:t>
            </a:r>
            <a:r>
              <a:rPr kumimoji="1" lang="ja-JP" altLang="en-US" sz="2400" dirty="0" smtClean="0">
                <a:latin typeface="メイリオ"/>
                <a:ea typeface="メイリオ"/>
                <a:cs typeface="メイリオ"/>
              </a:rPr>
              <a:t>ヶ月持続</a:t>
            </a:r>
            <a:endParaRPr kumimoji="1" lang="en-US" altLang="ja-JP" sz="2400" dirty="0" smtClean="0">
              <a:latin typeface="メイリオ"/>
              <a:ea typeface="メイリオ"/>
              <a:cs typeface="メイリオ"/>
            </a:endParaRPr>
          </a:p>
          <a:p>
            <a:pPr algn="ctr"/>
            <a:r>
              <a:rPr kumimoji="1" lang="ja-JP" altLang="en-US" sz="2400" dirty="0" smtClean="0">
                <a:latin typeface="メイリオ"/>
                <a:ea typeface="メイリオ"/>
                <a:cs typeface="メイリオ"/>
              </a:rPr>
              <a:t>は初めて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8" name="角丸四角形吹き出し 7"/>
          <p:cNvSpPr/>
          <p:nvPr/>
        </p:nvSpPr>
        <p:spPr>
          <a:xfrm>
            <a:off x="2627784" y="3068960"/>
            <a:ext cx="1512168" cy="792088"/>
          </a:xfrm>
          <a:prstGeom prst="wedgeRoundRectCallout">
            <a:avLst>
              <a:gd name="adj1" fmla="val -76091"/>
              <a:gd name="adj2" fmla="val 115951"/>
              <a:gd name="adj3" fmla="val 16667"/>
            </a:avLst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latin typeface="メイリオ"/>
                <a:ea typeface="メイリオ"/>
                <a:cs typeface="メイリオ"/>
              </a:rPr>
              <a:t>観測史上</a:t>
            </a:r>
            <a:endParaRPr kumimoji="1" lang="en-US" altLang="ja-JP" sz="2400" dirty="0" smtClean="0">
              <a:latin typeface="メイリオ"/>
              <a:ea typeface="メイリオ"/>
              <a:cs typeface="メイリオ"/>
            </a:endParaRPr>
          </a:p>
          <a:p>
            <a:pPr algn="ctr"/>
            <a:r>
              <a:rPr kumimoji="1" lang="ja-JP" altLang="en-US" sz="2400" dirty="0" smtClean="0">
                <a:latin typeface="メイリオ"/>
                <a:ea typeface="メイリオ"/>
                <a:cs typeface="メイリオ"/>
              </a:rPr>
              <a:t>最高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10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53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角丸四角形 20"/>
          <p:cNvSpPr/>
          <p:nvPr/>
        </p:nvSpPr>
        <p:spPr>
          <a:xfrm>
            <a:off x="5076056" y="4725143"/>
            <a:ext cx="3672408" cy="165618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/>
              <a:ea typeface="メイリオ"/>
              <a:cs typeface="メイリオ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補足　今年の冬は？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74728" y="481705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地球環境気候学研究室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HP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347" y="5154489"/>
            <a:ext cx="1130126" cy="1130126"/>
          </a:xfrm>
          <a:prstGeom prst="rect">
            <a:avLst/>
          </a:prstGeom>
        </p:spPr>
      </p:pic>
      <p:grpSp>
        <p:nvGrpSpPr>
          <p:cNvPr id="20" name="グループ化 19"/>
          <p:cNvGrpSpPr/>
          <p:nvPr/>
        </p:nvGrpSpPr>
        <p:grpSpPr>
          <a:xfrm>
            <a:off x="5429395" y="5534406"/>
            <a:ext cx="1796520" cy="416774"/>
            <a:chOff x="5036281" y="4798532"/>
            <a:chExt cx="1796520" cy="416774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909" y="4798532"/>
              <a:ext cx="1757892" cy="381588"/>
            </a:xfrm>
            <a:prstGeom prst="rect">
              <a:avLst/>
            </a:prstGeom>
          </p:spPr>
        </p:pic>
        <p:sp>
          <p:nvSpPr>
            <p:cNvPr id="19" name="テキスト ボックス 18"/>
            <p:cNvSpPr txBox="1"/>
            <p:nvPr/>
          </p:nvSpPr>
          <p:spPr>
            <a:xfrm>
              <a:off x="5036281" y="4845974"/>
              <a:ext cx="1590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/>
                </a:rPr>
                <a:t>三重大 地球</a:t>
              </a:r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26250" y="6524625"/>
            <a:ext cx="2133600" cy="196850"/>
          </a:xfrm>
        </p:spPr>
        <p:txBody>
          <a:bodyPr/>
          <a:lstStyle/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11</a:t>
            </a:fld>
            <a:endParaRPr lang="ja-JP" altLang="en-US">
              <a:solidFill>
                <a:srgbClr val="000000"/>
              </a:solidFill>
            </a:endParaRPr>
          </a:p>
        </p:txBody>
      </p:sp>
      <p:pic>
        <p:nvPicPr>
          <p:cNvPr id="11" name="図 10" descr="Index_01SEP2013_31DEC201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95833"/>
            <a:ext cx="4709013" cy="59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84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12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134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7504" y="945813"/>
            <a:ext cx="90364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2012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年だけでなく，他の年・季節も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SST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の影響は大きい？</a:t>
            </a:r>
            <a:endParaRPr lang="en-US" altLang="ja-JP" sz="2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endParaRPr lang="en-US" altLang="ja-JP" sz="2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北半球の大気パターン</a:t>
            </a:r>
            <a:endParaRPr kumimoji="1" lang="en-US" altLang="ja-JP" sz="2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AO</a:t>
            </a:r>
            <a:r>
              <a:rPr kumimoji="1"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（</a:t>
            </a:r>
            <a:r>
              <a:rPr kumimoji="1"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Arctic Oscillation</a:t>
            </a:r>
            <a:r>
              <a:rPr kumimoji="1"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）</a:t>
            </a:r>
            <a:endParaRPr kumimoji="1" lang="en-US" altLang="ja-JP" sz="2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WP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（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Western Pacific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）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Pattern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EU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（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Eurasian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）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Pattern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PNA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（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Pacific North American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）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Pattern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日本海の</a:t>
            </a:r>
            <a:r>
              <a:rPr kumimoji="1"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SST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13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39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958" y="1988839"/>
            <a:ext cx="3839516" cy="346993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32040" y="1621693"/>
            <a:ext cx="3600400" cy="4334692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>
          <a:xfrm>
            <a:off x="1403648" y="908720"/>
            <a:ext cx="1224136" cy="57606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AO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6084168" y="908720"/>
            <a:ext cx="1296144" cy="57606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WP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14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377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角丸四角形 6"/>
          <p:cNvSpPr/>
          <p:nvPr/>
        </p:nvSpPr>
        <p:spPr>
          <a:xfrm>
            <a:off x="6156176" y="881162"/>
            <a:ext cx="1944216" cy="57606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EU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11943" y="1826357"/>
            <a:ext cx="4194075" cy="3803929"/>
          </a:xfrm>
          <a:prstGeom prst="rect">
            <a:avLst/>
          </a:prstGeom>
        </p:spPr>
      </p:pic>
      <p:sp>
        <p:nvSpPr>
          <p:cNvPr id="9" name="角丸四角形 8"/>
          <p:cNvSpPr/>
          <p:nvPr/>
        </p:nvSpPr>
        <p:spPr>
          <a:xfrm>
            <a:off x="1331640" y="881162"/>
            <a:ext cx="1584176" cy="57606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PNA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7000" y="1523166"/>
            <a:ext cx="3859639" cy="4646971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15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132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fig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14" b="51597"/>
          <a:stretch/>
        </p:blipFill>
        <p:spPr>
          <a:xfrm>
            <a:off x="3176595" y="4600664"/>
            <a:ext cx="2928437" cy="225733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角丸四角形 3"/>
          <p:cNvSpPr/>
          <p:nvPr/>
        </p:nvSpPr>
        <p:spPr>
          <a:xfrm>
            <a:off x="2375756" y="873479"/>
            <a:ext cx="4392488" cy="57606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WJ</a:t>
            </a: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・</a:t>
            </a:r>
            <a:r>
              <a:rPr lang="en-US" altLang="ja-JP" sz="3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PJ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t="48661"/>
          <a:stretch/>
        </p:blipFill>
        <p:spPr>
          <a:xfrm>
            <a:off x="584029" y="1556792"/>
            <a:ext cx="7975942" cy="2664151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>
          <a:xfrm>
            <a:off x="2444570" y="4077072"/>
            <a:ext cx="4392488" cy="57606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日本海</a:t>
            </a:r>
            <a:r>
              <a:rPr lang="en-US" altLang="ja-JP" sz="3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SST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16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76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1"/>
          </a:xfrm>
        </p:spPr>
        <p:txBody>
          <a:bodyPr>
            <a:noAutofit/>
          </a:bodyPr>
          <a:lstStyle/>
          <a:p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日本の地表気温・日本海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SST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の主要変動成分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987664"/>
            <a:ext cx="4572000" cy="388149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987663"/>
            <a:ext cx="4572001" cy="3881497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043608" y="5141490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地表気温・日本海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SST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の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PC1</a:t>
            </a:r>
            <a:r>
              <a:rPr kumimoji="1" lang="ja-JP" altLang="en-US" sz="20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，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PC2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は年間を通してほぼ同じ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地表気温：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PC1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：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70%</a:t>
            </a:r>
            <a:r>
              <a:rPr lang="ja-JP" altLang="en-US" sz="20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，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PC2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：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20%</a:t>
            </a:r>
          </a:p>
          <a:p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日本海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SST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：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PC1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：，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PC2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：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17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975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47104" cy="601709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日本の地表気温との同時相関（</a:t>
            </a:r>
            <a:r>
              <a:rPr kumimoji="1" lang="en-US" altLang="ja-JP" dirty="0" smtClean="0"/>
              <a:t>15</a:t>
            </a:r>
            <a:r>
              <a:rPr kumimoji="1" lang="ja-JP" altLang="en-US" dirty="0" smtClean="0"/>
              <a:t>日平均）</a:t>
            </a:r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683568" y="3573016"/>
            <a:ext cx="8352928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3491880" y="1000961"/>
            <a:ext cx="0" cy="5164343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4991918" y="5601295"/>
            <a:ext cx="4067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9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月頃から，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AO</a:t>
            </a:r>
            <a:r>
              <a:rPr kumimoji="1" lang="ja-JP" altLang="en-US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，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WP</a:t>
            </a:r>
            <a:r>
              <a:rPr lang="ja-JP" altLang="en-US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，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EU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が上昇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SST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は年間を通して高い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HF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は年間を通して負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18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61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84" y="843543"/>
            <a:ext cx="9147484" cy="601445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日本海</a:t>
            </a:r>
            <a:r>
              <a:rPr kumimoji="1" lang="en-US" altLang="ja-JP" dirty="0" smtClean="0"/>
              <a:t>SST</a:t>
            </a:r>
            <a:r>
              <a:rPr kumimoji="1" lang="ja-JP" altLang="en-US" dirty="0" smtClean="0"/>
              <a:t>との同時相関（</a:t>
            </a:r>
            <a:r>
              <a:rPr kumimoji="1" lang="en-US" altLang="ja-JP" dirty="0" smtClean="0"/>
              <a:t>15</a:t>
            </a:r>
            <a:r>
              <a:rPr kumimoji="1" lang="ja-JP" altLang="en-US" dirty="0" smtClean="0"/>
              <a:t>日平均）</a:t>
            </a:r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683568" y="3573016"/>
            <a:ext cx="8352928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3491880" y="1000961"/>
            <a:ext cx="0" cy="5164343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5148064" y="4964975"/>
            <a:ext cx="3602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全体的に気温より相関小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10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～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12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月に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WP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との相関大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AO</a:t>
            </a:r>
            <a:r>
              <a:rPr kumimoji="1" lang="ja-JP" altLang="en-US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，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EU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は冬の間ずっと相関大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9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月頃に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HF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が正から負に変化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19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421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45616"/>
            <a:ext cx="8014093" cy="601238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近年，連続する日本の寒冬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24128" y="6453336"/>
            <a:ext cx="28336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気象庁，</a:t>
            </a:r>
            <a:r>
              <a:rPr kumimoji="1"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2012/2013</a:t>
            </a: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年冬の循環場の特徴</a:t>
            </a:r>
            <a:endParaRPr kumimoji="1" lang="ja-JP" altLang="en-US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0" y="1268760"/>
            <a:ext cx="2455925" cy="43204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latin typeface="メイリオ"/>
                <a:ea typeface="メイリオ"/>
                <a:cs typeface="メイリオ"/>
              </a:rPr>
              <a:t>2012/13</a:t>
            </a:r>
            <a:r>
              <a:rPr kumimoji="1" lang="ja-JP" altLang="en-US" sz="2400" dirty="0" smtClean="0">
                <a:latin typeface="メイリオ"/>
                <a:ea typeface="メイリオ"/>
                <a:cs typeface="メイリオ"/>
              </a:rPr>
              <a:t>年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4007045" y="1268760"/>
            <a:ext cx="2455925" cy="43204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latin typeface="メイリオ"/>
                <a:ea typeface="メイリオ"/>
                <a:cs typeface="メイリオ"/>
              </a:rPr>
              <a:t>2011/12</a:t>
            </a:r>
            <a:r>
              <a:rPr kumimoji="1" lang="ja-JP" altLang="en-US" sz="2400" dirty="0" smtClean="0">
                <a:latin typeface="メイリオ"/>
                <a:ea typeface="メイリオ"/>
                <a:cs typeface="メイリオ"/>
              </a:rPr>
              <a:t>年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-2" y="3811351"/>
            <a:ext cx="2455925" cy="43204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latin typeface="メイリオ"/>
                <a:ea typeface="メイリオ"/>
                <a:cs typeface="メイリオ"/>
              </a:rPr>
              <a:t>2010/11</a:t>
            </a:r>
            <a:r>
              <a:rPr kumimoji="1" lang="ja-JP" altLang="en-US" sz="2400" dirty="0" smtClean="0">
                <a:latin typeface="メイリオ"/>
                <a:ea typeface="メイリオ"/>
                <a:cs typeface="メイリオ"/>
              </a:rPr>
              <a:t>年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7" name="角丸四角形 16"/>
          <p:cNvSpPr/>
          <p:nvPr/>
        </p:nvSpPr>
        <p:spPr>
          <a:xfrm>
            <a:off x="4007044" y="3811351"/>
            <a:ext cx="2455925" cy="43204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latin typeface="メイリオ"/>
                <a:ea typeface="メイリオ"/>
                <a:cs typeface="メイリオ"/>
              </a:rPr>
              <a:t>2009/10</a:t>
            </a:r>
            <a:r>
              <a:rPr kumimoji="1" lang="ja-JP" altLang="en-US" sz="2400" dirty="0" smtClean="0">
                <a:latin typeface="メイリオ"/>
                <a:ea typeface="メイリオ"/>
                <a:cs typeface="メイリオ"/>
              </a:rPr>
              <a:t>年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2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885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日本の地表気温・日本海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SST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・日本海熱フラックス 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vs Z500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9/8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22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/>
          <a:stretch/>
        </p:blipFill>
        <p:spPr>
          <a:xfrm>
            <a:off x="6439153" y="808286"/>
            <a:ext cx="2704848" cy="253474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458" y="835924"/>
            <a:ext cx="3118458" cy="369976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924"/>
            <a:ext cx="3118458" cy="369976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98" y="3343027"/>
            <a:ext cx="2962703" cy="3514973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755576" y="4713705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はっきりしたパターンが見られない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5657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日本の地表気温・日本海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SST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・日本海熱フラックス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vs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Z500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10/8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22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" y="836712"/>
            <a:ext cx="3124327" cy="370672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339" y="3212976"/>
            <a:ext cx="3072320" cy="364502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39" y="836712"/>
            <a:ext cx="3124327" cy="370672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6"/>
          <a:stretch/>
        </p:blipFill>
        <p:spPr>
          <a:xfrm>
            <a:off x="6330955" y="534219"/>
            <a:ext cx="2791704" cy="2606749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11559" y="46661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まだはっきりしたパターンは見られない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4564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日本の地表気温・日本海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SST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・日本海熱フラックス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vs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Z500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11/7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21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1"/>
            <a:ext cx="3133013" cy="371703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75" y="3284984"/>
            <a:ext cx="3011626" cy="357301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013" y="864312"/>
            <a:ext cx="3109748" cy="368942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/>
          <a:stretch/>
        </p:blipFill>
        <p:spPr>
          <a:xfrm>
            <a:off x="6274947" y="672882"/>
            <a:ext cx="2787400" cy="261210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67544" y="470216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EU</a:t>
            </a:r>
            <a:r>
              <a:rPr kumimoji="1" lang="ja-JP" altLang="en-US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，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WP</a:t>
            </a:r>
            <a:r>
              <a:rPr kumimoji="1" lang="ja-JP" altLang="en-US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，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PNA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が合わさったパターン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SST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は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WP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と関連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2213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日本の地表気温・日本海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SST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・日本海熱フラックス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vs Z500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12/7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21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6"/>
          <a:stretch/>
        </p:blipFill>
        <p:spPr>
          <a:xfrm>
            <a:off x="6336859" y="578833"/>
            <a:ext cx="2788148" cy="266017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52" y="3350372"/>
            <a:ext cx="2970048" cy="352368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833680"/>
            <a:ext cx="3141326" cy="372689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2" y="836711"/>
            <a:ext cx="3138772" cy="3723863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67544" y="470216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EU</a:t>
            </a:r>
            <a:r>
              <a:rPr kumimoji="1" lang="ja-JP" altLang="en-US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，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WP</a:t>
            </a:r>
            <a:r>
              <a:rPr kumimoji="1" lang="ja-JP" altLang="en-US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，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PNA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が合わさったパターン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7842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日本の地表気温・日本海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SST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・日本海熱フラックス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vs Z500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1/6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20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8"/>
          <a:stretch/>
        </p:blipFill>
        <p:spPr>
          <a:xfrm>
            <a:off x="6444208" y="725446"/>
            <a:ext cx="2680193" cy="255745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437" y="3313057"/>
            <a:ext cx="2987964" cy="354494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095" y="847544"/>
            <a:ext cx="3146965" cy="373358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36711"/>
            <a:ext cx="3156097" cy="374441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67544" y="4702160"/>
            <a:ext cx="2688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日本上空の高低気圧大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4652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まとめ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5536" y="980728"/>
            <a:ext cx="8208912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日本の地表気温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秋から冬：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AO</a:t>
            </a:r>
            <a:r>
              <a:rPr kumimoji="1" lang="ja-JP" altLang="en-US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，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WP</a:t>
            </a:r>
            <a:r>
              <a:rPr kumimoji="1" lang="ja-JP" altLang="en-US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，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EU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との相関大→先行研究と整合的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日本海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SST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は年間を通して相関大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　→海→大気 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or 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大気→海か分からない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　　熱フラックス相関が負なので大気→海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　　海→大気にはラグがある？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日本海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SST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10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～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12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月のみ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WP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との相関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大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　→何かありそう　広瀬さん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10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月頃に熱フラックス相関が正から負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　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→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海の季節の変わり目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SST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よりも熱フラックスの方が大気場とのシグナルが強い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日本海熱フラックスは，シベリアと北極海の境の高低気圧と関連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11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～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12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月はグリーンランド上とも関連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5741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474" y="4087988"/>
            <a:ext cx="3208527" cy="274852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075" y="0"/>
            <a:ext cx="8705850" cy="836711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日本の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気温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PC1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PC2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vs 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Z500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＆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SST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（同時回帰）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9/8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9/22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846531"/>
            <a:ext cx="2520280" cy="299008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859" y="3846431"/>
            <a:ext cx="2520281" cy="299008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0"/>
            <a:ext cx="3275856" cy="278110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7988"/>
            <a:ext cx="3295041" cy="279739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474" y="846531"/>
            <a:ext cx="3208526" cy="274852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411060"/>
            <a:ext cx="2301917" cy="1460590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2646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720" y="4027771"/>
            <a:ext cx="3281280" cy="281084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075" y="0"/>
            <a:ext cx="8705850" cy="836711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日本の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気温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PC1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PC2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vs 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Z500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＆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SST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（同時回帰）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10/8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10/22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1"/>
            <a:ext cx="3333716" cy="283023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7771"/>
            <a:ext cx="3333716" cy="283022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7" y="836711"/>
            <a:ext cx="2559973" cy="303717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56" y="3861049"/>
            <a:ext cx="2526073" cy="299695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677" y="836711"/>
            <a:ext cx="3278323" cy="2808313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13" y="3356992"/>
            <a:ext cx="2330511" cy="1477998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0718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075" y="0"/>
            <a:ext cx="8705850" cy="836711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日本の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気温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PC1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PC2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vs 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Z500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＆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SST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（同時回帰）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11/7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11/21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67" y="4005064"/>
            <a:ext cx="3330415" cy="285293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094"/>
            <a:ext cx="3275856" cy="278110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080"/>
            <a:ext cx="3248888" cy="275821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837664"/>
            <a:ext cx="2518143" cy="298754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889" y="3825208"/>
            <a:ext cx="2590600" cy="307350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93" y="836712"/>
            <a:ext cx="3329289" cy="2851972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67" y="3501008"/>
            <a:ext cx="2288988" cy="145166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45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2771753" cy="3429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53" y="864024"/>
            <a:ext cx="2774446" cy="3429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483" y="3715265"/>
            <a:ext cx="4064517" cy="3127255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7588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Z500_wp_cor_DJF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3"/>
          <a:stretch/>
        </p:blipFill>
        <p:spPr>
          <a:xfrm>
            <a:off x="123214" y="1685183"/>
            <a:ext cx="4405958" cy="4469484"/>
          </a:xfrm>
          <a:prstGeom prst="rect">
            <a:avLst/>
          </a:prstGeom>
        </p:spPr>
      </p:pic>
      <p:pic>
        <p:nvPicPr>
          <p:cNvPr id="7" name="図 6" descr="Z925_ao_cor_DJF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0"/>
          <a:stretch/>
        </p:blipFill>
        <p:spPr>
          <a:xfrm>
            <a:off x="4644008" y="1685183"/>
            <a:ext cx="4405958" cy="4434702"/>
          </a:xfrm>
          <a:prstGeom prst="rect">
            <a:avLst/>
          </a:prstGeom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219075" y="30163"/>
            <a:ext cx="8705850" cy="69215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メイリオ"/>
                <a:ea typeface="メイリオ"/>
                <a:cs typeface="メイリオ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ja-JP" altLang="en-US" sz="2400" dirty="0" smtClean="0"/>
              <a:t>日本の冬の気候に影響を与える大気循環</a:t>
            </a:r>
            <a:endParaRPr lang="en-US" altLang="ja-JP" sz="2400" dirty="0" smtClean="0"/>
          </a:p>
          <a:p>
            <a:pPr algn="r"/>
            <a:r>
              <a:rPr lang="en-US" altLang="ja-JP" sz="2400" dirty="0"/>
              <a:t>e.g. </a:t>
            </a:r>
            <a:r>
              <a:rPr lang="ja-JP" altLang="en-US" sz="2400" dirty="0"/>
              <a:t>安中・花輪，</a:t>
            </a:r>
            <a:r>
              <a:rPr lang="en-US" altLang="ja-JP" sz="2400" dirty="0"/>
              <a:t>2008</a:t>
            </a:r>
          </a:p>
          <a:p>
            <a:endParaRPr lang="ja-JP" altLang="en-US" sz="2400" dirty="0"/>
          </a:p>
        </p:txBody>
      </p:sp>
      <p:sp>
        <p:nvSpPr>
          <p:cNvPr id="9" name="角丸四角形 8"/>
          <p:cNvSpPr/>
          <p:nvPr/>
        </p:nvSpPr>
        <p:spPr>
          <a:xfrm>
            <a:off x="179512" y="1196752"/>
            <a:ext cx="4399748" cy="488431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latin typeface="メイリオ"/>
                <a:ea typeface="メイリオ"/>
                <a:cs typeface="メイリオ"/>
              </a:rPr>
              <a:t>西太平洋（</a:t>
            </a:r>
            <a:r>
              <a:rPr kumimoji="1" lang="en-US" altLang="ja-JP" sz="2800" dirty="0" smtClean="0">
                <a:latin typeface="メイリオ"/>
                <a:ea typeface="メイリオ"/>
                <a:cs typeface="メイリオ"/>
              </a:rPr>
              <a:t>WP</a:t>
            </a:r>
            <a:r>
              <a:rPr kumimoji="1" lang="ja-JP" altLang="en-US" sz="2800" dirty="0" smtClean="0">
                <a:latin typeface="メイリオ"/>
                <a:ea typeface="メイリオ"/>
                <a:cs typeface="メイリオ"/>
              </a:rPr>
              <a:t>）パターン</a:t>
            </a:r>
            <a:endParaRPr kumimoji="1" lang="ja-JP" altLang="en-US" sz="28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5406827" y="1196752"/>
            <a:ext cx="2880320" cy="488431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latin typeface="メイリオ"/>
                <a:ea typeface="メイリオ"/>
                <a:cs typeface="メイリオ"/>
              </a:rPr>
              <a:t>北極振動（</a:t>
            </a:r>
            <a:r>
              <a:rPr kumimoji="1" lang="en-US" altLang="ja-JP" sz="2800" dirty="0" smtClean="0">
                <a:latin typeface="メイリオ"/>
                <a:ea typeface="メイリオ"/>
                <a:cs typeface="メイリオ"/>
              </a:rPr>
              <a:t>AO</a:t>
            </a:r>
            <a:r>
              <a:rPr kumimoji="1" lang="ja-JP" altLang="en-US" sz="2800" dirty="0" smtClean="0">
                <a:latin typeface="メイリオ"/>
                <a:ea typeface="メイリオ"/>
                <a:cs typeface="メイリオ"/>
              </a:rPr>
              <a:t>）</a:t>
            </a:r>
            <a:endParaRPr kumimoji="1" lang="ja-JP" altLang="en-US" sz="28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3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024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075" y="0"/>
            <a:ext cx="8705850" cy="836711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日本の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気温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PC1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PC2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vs 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Z500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＆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SST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（同時回帰）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12/7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12/21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18" y="836711"/>
            <a:ext cx="3088682" cy="264586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18" y="4212140"/>
            <a:ext cx="3088682" cy="264586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4512"/>
            <a:ext cx="3286934" cy="279051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6" y="4073670"/>
            <a:ext cx="3279652" cy="278433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836711"/>
            <a:ext cx="2624379" cy="3113584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39" y="3744416"/>
            <a:ext cx="2624379" cy="311358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350805"/>
            <a:ext cx="2349960" cy="1490333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1978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2744516" cy="339530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423" y="3751222"/>
            <a:ext cx="4024577" cy="309652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50" y="836712"/>
            <a:ext cx="2747183" cy="3395305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9300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075" y="0"/>
            <a:ext cx="8705850" cy="836711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日本の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気温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PC1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PC2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vs 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Z500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＆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SST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（同時回帰）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1/6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1/20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807" y="3892104"/>
            <a:ext cx="2487394" cy="295106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315" y="836711"/>
            <a:ext cx="3282685" cy="281204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315" y="4008863"/>
            <a:ext cx="3290580" cy="281881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44" y="836711"/>
            <a:ext cx="3255158" cy="276353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44" y="4077072"/>
            <a:ext cx="3275645" cy="278092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018" y="836711"/>
            <a:ext cx="2540707" cy="3014314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98" y="3356992"/>
            <a:ext cx="2407917" cy="1527089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646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29" y="4293096"/>
            <a:ext cx="3308271" cy="254539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3062782" cy="378904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863443"/>
            <a:ext cx="3093394" cy="3823195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2639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075" y="0"/>
            <a:ext cx="8705850" cy="836711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日本の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気温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PC1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PC2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vs 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Z500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＆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SST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（同時回帰）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2/5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2/19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315" y="836710"/>
            <a:ext cx="3278325" cy="280831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53" y="4092605"/>
            <a:ext cx="3199023" cy="274038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" y="836710"/>
            <a:ext cx="3265330" cy="277217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2604"/>
            <a:ext cx="3257349" cy="276539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49" y="836710"/>
            <a:ext cx="2503771" cy="2970494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79" y="3933056"/>
            <a:ext cx="2454820" cy="291241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33" y="3284984"/>
            <a:ext cx="2467331" cy="1564769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6555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2699792" cy="333997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793" y="3789040"/>
            <a:ext cx="3825600" cy="294343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836712"/>
            <a:ext cx="2702416" cy="3339976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0696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89" y="4083682"/>
            <a:ext cx="3258711" cy="279151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075" y="0"/>
            <a:ext cx="8705850" cy="836711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日本の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気温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PC1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PC2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vs 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Z500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＆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SST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（同時回帰）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3/7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3/21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084" y="826347"/>
            <a:ext cx="3266916" cy="279854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6" y="834362"/>
            <a:ext cx="3286951" cy="279052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6" y="4065428"/>
            <a:ext cx="3286951" cy="279052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765" y="834362"/>
            <a:ext cx="2513449" cy="2981976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816338"/>
            <a:ext cx="2562034" cy="3039617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3" y="3356992"/>
            <a:ext cx="2332152" cy="1479775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6815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830743"/>
            <a:ext cx="2736304" cy="338186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0743"/>
            <a:ext cx="2699792" cy="333997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629" y="4168006"/>
            <a:ext cx="3496206" cy="2689994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2215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075" y="0"/>
            <a:ext cx="8705850" cy="836711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日本の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気温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PC1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PC2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vs 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Z500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＆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SST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（同時回帰）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4/6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4/20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99" y="3881404"/>
            <a:ext cx="2524761" cy="299539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35676"/>
            <a:ext cx="3059832" cy="262114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217886"/>
            <a:ext cx="3081974" cy="264011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3" y="835675"/>
            <a:ext cx="3451556" cy="293027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37" y="3933056"/>
            <a:ext cx="3483028" cy="2956991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99" y="835676"/>
            <a:ext cx="2524761" cy="299539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270708"/>
            <a:ext cx="2294162" cy="1454946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0096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36" y="4149080"/>
            <a:ext cx="3520804" cy="270892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08720"/>
            <a:ext cx="2710008" cy="334935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" y="908720"/>
            <a:ext cx="2707377" cy="3349359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4617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安中_花輪_2008_天気_ページ_04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7" y="908720"/>
            <a:ext cx="5940153" cy="431647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07504" y="5550331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日本の冬季の天候は，</a:t>
            </a:r>
            <a:r>
              <a:rPr lang="en-US" altLang="ja-JP" sz="2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WP</a:t>
            </a:r>
            <a:r>
              <a:rPr lang="ja-JP" altLang="en-US" sz="2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と</a:t>
            </a:r>
            <a:r>
              <a:rPr lang="en-US" altLang="ja-JP" sz="2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AO</a:t>
            </a:r>
            <a:r>
              <a:rPr lang="ja-JP" altLang="en-US" sz="2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が支配的要因</a:t>
            </a:r>
            <a:endParaRPr lang="en-US" altLang="ja-JP" sz="240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ja-JP" altLang="en-US" sz="2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（</a:t>
            </a:r>
            <a:r>
              <a:rPr lang="en-US" altLang="ja-JP" sz="2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AO</a:t>
            </a:r>
            <a:r>
              <a:rPr lang="ja-JP" altLang="en-US" sz="2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負＆</a:t>
            </a:r>
            <a:r>
              <a:rPr lang="en-US" altLang="ja-JP" sz="2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WP</a:t>
            </a:r>
            <a:r>
              <a:rPr lang="ja-JP" altLang="en-US" sz="2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負で全国的に寒くなる）</a:t>
            </a:r>
            <a:endParaRPr kumimoji="1" lang="en-US" altLang="ja-JP" sz="240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788024" y="5157192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安中・花輪，</a:t>
            </a:r>
            <a:r>
              <a:rPr kumimoji="1"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2008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219075" y="30163"/>
            <a:ext cx="8705850" cy="69215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メイリオ"/>
                <a:ea typeface="メイリオ"/>
                <a:cs typeface="メイリオ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ja-JP" dirty="0" smtClean="0"/>
              <a:t>WP</a:t>
            </a:r>
            <a:r>
              <a:rPr lang="ja-JP" altLang="en-US" dirty="0" smtClean="0"/>
              <a:t>と</a:t>
            </a:r>
            <a:r>
              <a:rPr lang="en-US" altLang="ja-JP" dirty="0" smtClean="0"/>
              <a:t>AO</a:t>
            </a:r>
            <a:r>
              <a:rPr lang="ja-JP" altLang="en-US" dirty="0" smtClean="0"/>
              <a:t>と日本の気温との相関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4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54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075" y="0"/>
            <a:ext cx="8705850" cy="836711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日本の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気温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PC1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PC2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vs 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Z500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＆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SST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（同時回帰）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5/6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5/20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516" y="3875822"/>
            <a:ext cx="2513620" cy="298217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12" y="832103"/>
            <a:ext cx="3232788" cy="276930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262" y="4076509"/>
            <a:ext cx="3214738" cy="275384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1"/>
            <a:ext cx="3251100" cy="276009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04156"/>
            <a:ext cx="3275856" cy="278110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240" y="836711"/>
            <a:ext cx="2547895" cy="302284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74" y="3359538"/>
            <a:ext cx="2348229" cy="1489235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0056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2946370" cy="364502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047435"/>
            <a:ext cx="3476056" cy="267449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36" y="836712"/>
            <a:ext cx="2949233" cy="3645023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15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075" y="0"/>
            <a:ext cx="8705850" cy="836711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日本の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気温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PC1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PC2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vs 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Z500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＆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SST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（同時回帰）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6/5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6/19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853" y="831471"/>
            <a:ext cx="3189195" cy="273196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853" y="4138811"/>
            <a:ext cx="3192147" cy="273449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36711"/>
            <a:ext cx="3256151" cy="276437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" y="4138811"/>
            <a:ext cx="3246105" cy="275585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56" y="831471"/>
            <a:ext cx="2557989" cy="303481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89" y="3838484"/>
            <a:ext cx="2557989" cy="303481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08" y="3429000"/>
            <a:ext cx="2392670" cy="1517419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2669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2699792" cy="333997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788" y="4314957"/>
            <a:ext cx="3305212" cy="254304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836712"/>
            <a:ext cx="2664296" cy="3292863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5838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075" y="0"/>
            <a:ext cx="8705850" cy="836711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日本の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気温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PC1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PC2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vs 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Z500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＆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SST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（同時回帰）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7/5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7/19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616" y="833488"/>
            <a:ext cx="3225476" cy="276304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644" y="4077072"/>
            <a:ext cx="3246355" cy="278092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" y="833489"/>
            <a:ext cx="3254577" cy="276304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080"/>
            <a:ext cx="3257486" cy="2765512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86" y="833488"/>
            <a:ext cx="2612564" cy="309956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283" y="3789040"/>
            <a:ext cx="2586767" cy="306896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99" y="3461162"/>
            <a:ext cx="2358253" cy="149633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0566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2541143" cy="314370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807" y="3964396"/>
            <a:ext cx="3726350" cy="286706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21" y="836712"/>
            <a:ext cx="2543613" cy="3143708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1122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075" y="0"/>
            <a:ext cx="8705850" cy="836711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日本の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気温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PC1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PC2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vs 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Z500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＆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SST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（同時回帰）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8/9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8/23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32" y="3913766"/>
            <a:ext cx="2509071" cy="297678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079" y="846914"/>
            <a:ext cx="3294921" cy="282253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079" y="4049652"/>
            <a:ext cx="3275194" cy="2805632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9" y="846914"/>
            <a:ext cx="3257117" cy="2765198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" y="4112137"/>
            <a:ext cx="3272677" cy="277840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129" y="846914"/>
            <a:ext cx="2576390" cy="305664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34" y="3356992"/>
            <a:ext cx="2433033" cy="1543784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4648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836712"/>
            <a:ext cx="9108504" cy="5976664"/>
          </a:xfrm>
        </p:spPr>
        <p:txBody>
          <a:bodyPr/>
          <a:lstStyle/>
          <a:p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時間スケールは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日平均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1"/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月平均以上では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SST</a:t>
            </a:r>
            <a:r>
              <a:rPr lang="ja-JP" altLang="en-US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が降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水量に与える影響は見られない（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Takahashi </a:t>
            </a:r>
            <a:r>
              <a:rPr lang="en-US" altLang="ja-JP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Idenaga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2013, JMSJ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季節は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9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12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1"/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日本の気温と日本海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SST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との相関が一様に高い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1"/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AO</a:t>
            </a:r>
            <a:r>
              <a:rPr lang="ja-JP" altLang="en-US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，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WP</a:t>
            </a:r>
            <a:r>
              <a:rPr lang="ja-JP" altLang="en-US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，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EU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などとの相関も上昇する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1"/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日本海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SST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と熱フラックスの相関が正から負に変わる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646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熱フラックス偏差</a:t>
            </a:r>
            <a:r>
              <a:rPr lang="ja-JP" altLang="en-US" dirty="0"/>
              <a:t>　</a:t>
            </a:r>
            <a:r>
              <a:rPr lang="en-US" altLang="ja-JP" dirty="0"/>
              <a:t>P1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" y="836711"/>
            <a:ext cx="4573730" cy="515765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36486"/>
            <a:ext cx="4582720" cy="5167791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4976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熱フラックス偏差　</a:t>
            </a:r>
            <a:r>
              <a:rPr kumimoji="1" lang="en-US" altLang="ja-JP" dirty="0" smtClean="0"/>
              <a:t>P2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4571999" cy="515570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627" y="836712"/>
            <a:ext cx="4563374" cy="5145976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1328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Index_01SEP2012_31DEC20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59" y="1074844"/>
            <a:ext cx="4150137" cy="264218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38349" y="836712"/>
            <a:ext cx="5576279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2012/13 </a:t>
            </a:r>
            <a:r>
              <a:rPr lang="ja-JP" altLang="en-US" sz="3200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冬</a:t>
            </a:r>
            <a:endParaRPr lang="en-US" altLang="ja-JP" sz="3200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  <a:p>
            <a:r>
              <a:rPr lang="ja-JP" altLang="en-US" sz="3200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　寒冬→</a:t>
            </a:r>
            <a:r>
              <a:rPr lang="en-US" altLang="ja-JP" sz="3200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3</a:t>
            </a:r>
            <a:r>
              <a:rPr lang="ja-JP" altLang="en-US" sz="3200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年連続</a:t>
            </a:r>
            <a:endParaRPr lang="en-US" altLang="ja-JP" sz="3200" dirty="0" smtClean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  <a:p>
            <a:endParaRPr lang="en-US" altLang="ja-JP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  <a:p>
            <a:r>
              <a:rPr lang="en-US" altLang="ja-JP" sz="2000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2012/10</a:t>
            </a:r>
            <a:r>
              <a:rPr lang="ja-JP" altLang="en-US" sz="2000" dirty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～</a:t>
            </a:r>
            <a:r>
              <a:rPr lang="en-US" altLang="ja-JP" sz="2000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12</a:t>
            </a:r>
          </a:p>
          <a:p>
            <a:r>
              <a:rPr lang="ja-JP" altLang="en-US" sz="20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北極振動（</a:t>
            </a:r>
            <a:r>
              <a:rPr lang="en-US" altLang="ja-JP" sz="20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AO</a:t>
            </a:r>
            <a:r>
              <a:rPr lang="ja-JP" altLang="en-US" sz="20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）負</a:t>
            </a:r>
            <a:endParaRPr lang="en-US" altLang="ja-JP" sz="2000" dirty="0" smtClean="0">
              <a:solidFill>
                <a:srgbClr val="FF0000"/>
              </a:solidFill>
              <a:latin typeface="メイリオ"/>
              <a:ea typeface="メイリオ"/>
              <a:cs typeface="メイリオ"/>
            </a:endParaRPr>
          </a:p>
          <a:p>
            <a:r>
              <a:rPr lang="ja-JP" altLang="en-US" sz="20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＆西太平洋（</a:t>
            </a:r>
            <a:r>
              <a:rPr lang="en-US" altLang="ja-JP" sz="20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WP</a:t>
            </a:r>
            <a:r>
              <a:rPr lang="ja-JP" altLang="en-US" sz="20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）パターン負</a:t>
            </a:r>
            <a:r>
              <a:rPr lang="ja-JP" altLang="en-US" sz="2000" dirty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が持続</a:t>
            </a:r>
            <a:endParaRPr lang="en-US" altLang="ja-JP" sz="2000" dirty="0">
              <a:solidFill>
                <a:srgbClr val="FF0000"/>
              </a:solidFill>
              <a:latin typeface="メイリオ"/>
              <a:ea typeface="メイリオ"/>
              <a:cs typeface="メイリオ"/>
            </a:endParaRPr>
          </a:p>
          <a:p>
            <a:endParaRPr lang="en-US" altLang="ja-JP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  <a:p>
            <a:r>
              <a:rPr lang="en-US" altLang="ja-JP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AO</a:t>
            </a:r>
            <a:r>
              <a:rPr lang="ja-JP" altLang="en-US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負：東アジアへ寒気流入</a:t>
            </a:r>
            <a:endParaRPr lang="en-US" altLang="ja-JP" dirty="0" smtClean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  <a:p>
            <a:r>
              <a:rPr lang="ja-JP" altLang="en-US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　　　　（</a:t>
            </a:r>
            <a:r>
              <a:rPr lang="en-US" altLang="ja-JP" dirty="0" err="1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Jeong</a:t>
            </a:r>
            <a:r>
              <a:rPr lang="en-US" altLang="ja-JP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 and Ho, 2005</a:t>
            </a:r>
            <a:r>
              <a:rPr lang="ja-JP" altLang="en-US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）</a:t>
            </a:r>
            <a:endParaRPr lang="en-US" altLang="ja-JP" dirty="0" smtClean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  <a:p>
            <a:r>
              <a:rPr lang="en-US" altLang="ja-JP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WP</a:t>
            </a:r>
            <a:r>
              <a:rPr lang="ja-JP" altLang="en-US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負：東アジアが低温</a:t>
            </a:r>
            <a:endParaRPr lang="en-US" altLang="ja-JP" dirty="0" smtClean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  <a:p>
            <a:r>
              <a:rPr lang="ja-JP" altLang="en-US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　　　　（</a:t>
            </a:r>
            <a:r>
              <a:rPr lang="en-US" altLang="ja-JP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Gong </a:t>
            </a:r>
            <a:r>
              <a:rPr lang="en-US" altLang="ja-JP" i="1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et al.,</a:t>
            </a:r>
            <a:r>
              <a:rPr lang="en-US" altLang="ja-JP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 2001</a:t>
            </a:r>
            <a:r>
              <a:rPr lang="ja-JP" altLang="en-US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）</a:t>
            </a:r>
            <a:endParaRPr lang="en-US" altLang="ja-JP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  <a:p>
            <a:endParaRPr lang="en-US" altLang="ja-JP" dirty="0" smtClean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  <a:p>
            <a:r>
              <a:rPr lang="en-US" altLang="ja-JP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2012</a:t>
            </a:r>
            <a:r>
              <a:rPr lang="ja-JP" altLang="en-US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年</a:t>
            </a:r>
            <a:endParaRPr lang="en-US" altLang="ja-JP" dirty="0" smtClean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  <a:p>
            <a:r>
              <a:rPr lang="en-US" altLang="ja-JP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AO</a:t>
            </a:r>
            <a:r>
              <a:rPr lang="ja-JP" altLang="en-US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負＆</a:t>
            </a:r>
            <a:r>
              <a:rPr lang="en-US" altLang="ja-JP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WP</a:t>
            </a:r>
            <a:r>
              <a:rPr lang="ja-JP" altLang="en-US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負で</a:t>
            </a:r>
            <a:r>
              <a:rPr lang="en-US" altLang="ja-JP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5</a:t>
            </a:r>
            <a:r>
              <a:rPr lang="ja-JP" altLang="en-US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日以上持続</a:t>
            </a:r>
            <a:endParaRPr lang="en-US" altLang="ja-JP" dirty="0" smtClean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  <a:p>
            <a:r>
              <a:rPr lang="ja-JP" altLang="en-US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　</a:t>
            </a:r>
            <a:r>
              <a:rPr lang="en-US" altLang="ja-JP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P2</a:t>
            </a:r>
            <a:r>
              <a:rPr lang="ja-JP" altLang="en-US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：寒かった</a:t>
            </a:r>
            <a:endParaRPr lang="en-US" altLang="ja-JP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  <a:p>
            <a:r>
              <a:rPr lang="ja-JP" altLang="en-US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　</a:t>
            </a:r>
            <a:r>
              <a:rPr lang="en-US" altLang="ja-JP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P1</a:t>
            </a:r>
            <a:r>
              <a:rPr lang="ja-JP" altLang="en-US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：あまり寒くなかった</a:t>
            </a:r>
            <a:endParaRPr lang="en-US" altLang="ja-JP" dirty="0" smtClean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6372200" y="1329243"/>
            <a:ext cx="394679" cy="20491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372200" y="1311651"/>
            <a:ext cx="504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P1</a:t>
            </a:r>
            <a:endParaRPr lang="ja-JP" altLang="en-US" sz="1600" dirty="0">
              <a:solidFill>
                <a:srgbClr val="FF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100392" y="1311651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P2</a:t>
            </a:r>
            <a:endParaRPr lang="ja-JP" altLang="en-US" sz="1600" dirty="0">
              <a:solidFill>
                <a:srgbClr val="FF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kumimoji="1" lang="ja-JP" altLang="en-US" dirty="0" smtClean="0"/>
              <a:t>研究背景</a:t>
            </a:r>
            <a:endParaRPr kumimoji="1" lang="ja-JP" altLang="en-US" dirty="0"/>
          </a:p>
        </p:txBody>
      </p:sp>
      <p:pic>
        <p:nvPicPr>
          <p:cNvPr id="4" name="図 3" descr="Z925_ao_cor_DJF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0"/>
          <a:stretch/>
        </p:blipFill>
        <p:spPr>
          <a:xfrm>
            <a:off x="4572000" y="4313212"/>
            <a:ext cx="2200591" cy="2216139"/>
          </a:xfrm>
          <a:prstGeom prst="rect">
            <a:avLst/>
          </a:prstGeom>
        </p:spPr>
      </p:pic>
      <p:pic>
        <p:nvPicPr>
          <p:cNvPr id="7" name="図 6" descr="Z500_wp_cor_DJF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3"/>
          <a:stretch/>
        </p:blipFill>
        <p:spPr>
          <a:xfrm>
            <a:off x="6876256" y="4313213"/>
            <a:ext cx="2200591" cy="2233536"/>
          </a:xfrm>
          <a:prstGeom prst="rect">
            <a:avLst/>
          </a:prstGeom>
        </p:spPr>
      </p:pic>
      <p:sp>
        <p:nvSpPr>
          <p:cNvPr id="26" name="角丸四角形 25"/>
          <p:cNvSpPr/>
          <p:nvPr/>
        </p:nvSpPr>
        <p:spPr>
          <a:xfrm>
            <a:off x="4932040" y="3811609"/>
            <a:ext cx="1368152" cy="576064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AO </a:t>
            </a:r>
            <a:r>
              <a:rPr lang="ja-JP" altLang="en-US" sz="28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負</a:t>
            </a:r>
            <a:endParaRPr lang="ja-JP" altLang="en-US" sz="2800" dirty="0">
              <a:solidFill>
                <a:srgbClr val="FFFFFF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7236296" y="3811609"/>
            <a:ext cx="1368152" cy="576064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WP </a:t>
            </a:r>
            <a:r>
              <a:rPr lang="ja-JP" altLang="en-US" sz="28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負</a:t>
            </a:r>
            <a:endParaRPr lang="ja-JP" altLang="en-US" sz="2800" dirty="0">
              <a:solidFill>
                <a:srgbClr val="FFFFFF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1331640" y="4941168"/>
            <a:ext cx="6480720" cy="1440160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結論</a:t>
            </a:r>
            <a:endParaRPr lang="en-US" altLang="ja-JP" sz="3200" dirty="0" smtClean="0">
              <a:solidFill>
                <a:srgbClr val="FFFFFF"/>
              </a:solidFill>
              <a:latin typeface="メイリオ"/>
              <a:ea typeface="メイリオ"/>
              <a:cs typeface="メイリオ"/>
            </a:endParaRPr>
          </a:p>
          <a:p>
            <a:r>
              <a:rPr lang="ja-JP" altLang="en-US" sz="40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日本海の海面水温（</a:t>
            </a:r>
            <a:r>
              <a:rPr lang="en-US" altLang="ja-JP" sz="40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SST</a:t>
            </a:r>
            <a:r>
              <a:rPr lang="ja-JP" altLang="en-US" sz="40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）</a:t>
            </a:r>
            <a:endParaRPr lang="en-US" altLang="ja-JP" sz="4000" dirty="0">
              <a:solidFill>
                <a:srgbClr val="FFFFFF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3" name="角丸四角形 2"/>
          <p:cNvSpPr/>
          <p:nvPr/>
        </p:nvSpPr>
        <p:spPr>
          <a:xfrm rot="987377">
            <a:off x="3053690" y="1873586"/>
            <a:ext cx="1833787" cy="73018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3</a:t>
            </a:r>
            <a:r>
              <a:rPr lang="ja-JP" altLang="en-US" sz="2400" dirty="0" smtClean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ヶ月持続は初めて</a:t>
            </a:r>
            <a:endParaRPr lang="ja-JP" altLang="en-US" sz="2400" dirty="0">
              <a:solidFill>
                <a:srgbClr val="FFFFF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8137761" y="1340768"/>
            <a:ext cx="394679" cy="20491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503549" y="2996952"/>
            <a:ext cx="8136903" cy="18002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3200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2012</a:t>
            </a:r>
            <a:r>
              <a:rPr lang="ja-JP" altLang="en-US" sz="3200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年</a:t>
            </a:r>
            <a:r>
              <a:rPr lang="en-US" altLang="ja-JP" sz="3200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10</a:t>
            </a:r>
            <a:r>
              <a:rPr lang="ja-JP" altLang="en-US" sz="3200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月の寒気吹き出し</a:t>
            </a:r>
            <a:endParaRPr lang="en-US" altLang="ja-JP" sz="3200" dirty="0" smtClean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  <a:p>
            <a:r>
              <a:rPr lang="en-US" altLang="ja-JP" sz="3200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AO</a:t>
            </a:r>
            <a:r>
              <a:rPr lang="ja-JP" altLang="en-US" sz="3200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負</a:t>
            </a:r>
            <a:r>
              <a:rPr lang="en-US" altLang="ja-JP" sz="3200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 &amp; WP</a:t>
            </a:r>
            <a:r>
              <a:rPr lang="ja-JP" altLang="en-US" sz="3200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負でも，日本は寒くなかった</a:t>
            </a:r>
            <a:endParaRPr lang="en-US" altLang="ja-JP" sz="3200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  <a:p>
            <a:r>
              <a:rPr lang="ja-JP" altLang="en-US" sz="3200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　その原因は？</a:t>
            </a:r>
            <a:endParaRPr lang="en-US" altLang="ja-JP" sz="3200" dirty="0" smtClean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467544" y="2492896"/>
            <a:ext cx="2376264" cy="648072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研究目的</a:t>
            </a:r>
            <a:endParaRPr lang="ja-JP" altLang="en-US" sz="4000" dirty="0">
              <a:solidFill>
                <a:srgbClr val="FFFFFF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5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433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13" grpId="0" animBg="1"/>
      <p:bldP spid="3" grpId="0" animBg="1"/>
      <p:bldP spid="14" grpId="0" animBg="1"/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AOI &amp; WPI  vs  SST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4572000" cy="391651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36" y="836712"/>
            <a:ext cx="4587264" cy="3929592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0208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AOI &amp; WPI  vs  SST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before 2weeks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" y="836712"/>
            <a:ext cx="4572364" cy="391682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36712"/>
            <a:ext cx="4602417" cy="3942572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5637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AOI &amp; WPI  vs  SST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before 4weeks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4576218" cy="392012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782" y="836712"/>
            <a:ext cx="4576218" cy="3920129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0034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SATI  vs  SST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4572000" cy="391651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36712"/>
            <a:ext cx="4572000" cy="391651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3859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SATI  vs  SST  before 2weeks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094"/>
            <a:ext cx="4572000" cy="391651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22094"/>
            <a:ext cx="4572000" cy="3916516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9388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SATI  vs  SST  before 4weeks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4572000" cy="391651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36712"/>
            <a:ext cx="4572000" cy="3916516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9840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3Z500_hf_reg_18OCT_31OC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1" b="6865"/>
          <a:stretch/>
        </p:blipFill>
        <p:spPr>
          <a:xfrm>
            <a:off x="6084168" y="3834130"/>
            <a:ext cx="2989618" cy="302387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日本海の熱フラックスと大気循環との</a:t>
            </a:r>
            <a:r>
              <a:rPr lang="ja-JP" altLang="en-US" dirty="0" smtClean="0"/>
              <a:t>関係　</a:t>
            </a:r>
            <a:r>
              <a:rPr lang="en-US" altLang="ja-JP" dirty="0" smtClean="0"/>
              <a:t>P1</a:t>
            </a:r>
            <a:endParaRPr kumimoji="1" lang="ja-JP" altLang="en-US" dirty="0"/>
          </a:p>
        </p:txBody>
      </p:sp>
      <p:pic>
        <p:nvPicPr>
          <p:cNvPr id="4" name="図 3" descr="1Z500_hf_reg_03OCT_16OC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7" b="7092"/>
          <a:stretch/>
        </p:blipFill>
        <p:spPr>
          <a:xfrm>
            <a:off x="140453" y="836712"/>
            <a:ext cx="3013791" cy="3045345"/>
          </a:xfrm>
          <a:prstGeom prst="rect">
            <a:avLst/>
          </a:prstGeom>
        </p:spPr>
      </p:pic>
      <p:pic>
        <p:nvPicPr>
          <p:cNvPr id="5" name="図 4" descr="1Z500_hf_reg_08OCT_21OCT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1" b="7458"/>
          <a:stretch/>
        </p:blipFill>
        <p:spPr>
          <a:xfrm>
            <a:off x="3226251" y="836712"/>
            <a:ext cx="3001933" cy="3033363"/>
          </a:xfrm>
          <a:prstGeom prst="rect">
            <a:avLst/>
          </a:prstGeom>
        </p:spPr>
      </p:pic>
      <p:pic>
        <p:nvPicPr>
          <p:cNvPr id="6" name="図 5" descr="2Z500_hf_reg_13OCT_26OCT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2" b="7448"/>
          <a:stretch/>
        </p:blipFill>
        <p:spPr>
          <a:xfrm>
            <a:off x="3034259" y="3822148"/>
            <a:ext cx="3004397" cy="3035852"/>
          </a:xfrm>
          <a:prstGeom prst="rect">
            <a:avLst/>
          </a:prstGeom>
        </p:spPr>
      </p:pic>
      <p:sp>
        <p:nvSpPr>
          <p:cNvPr id="8" name="角丸四角形 7"/>
          <p:cNvSpPr/>
          <p:nvPr/>
        </p:nvSpPr>
        <p:spPr>
          <a:xfrm>
            <a:off x="382445" y="692696"/>
            <a:ext cx="1403647" cy="43204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latin typeface="メイリオ"/>
                <a:ea typeface="メイリオ"/>
                <a:cs typeface="メイリオ"/>
              </a:rPr>
              <a:t>0 day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3370268" y="692696"/>
            <a:ext cx="1512167" cy="43204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latin typeface="メイリオ"/>
                <a:ea typeface="メイリオ"/>
                <a:cs typeface="メイリオ"/>
              </a:rPr>
              <a:t>+5 day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3419872" y="3501008"/>
            <a:ext cx="1512167" cy="43204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latin typeface="メイリオ"/>
                <a:ea typeface="メイリオ"/>
                <a:cs typeface="メイリオ"/>
              </a:rPr>
              <a:t>+10 day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6228184" y="3501008"/>
            <a:ext cx="1512167" cy="43204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latin typeface="メイリオ"/>
                <a:ea typeface="メイリオ"/>
                <a:cs typeface="メイリオ"/>
              </a:rPr>
              <a:t>+15 day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6752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3Z500_hf_reg_16DEC_29DEC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7" b="7227"/>
          <a:stretch/>
        </p:blipFill>
        <p:spPr>
          <a:xfrm>
            <a:off x="6044938" y="3822148"/>
            <a:ext cx="2991558" cy="303585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日本海の熱フラックスと大気循環との</a:t>
            </a:r>
            <a:r>
              <a:rPr lang="ja-JP" altLang="en-US" dirty="0" smtClean="0"/>
              <a:t>関係　</a:t>
            </a:r>
            <a:r>
              <a:rPr lang="en-US" altLang="ja-JP" dirty="0" smtClean="0"/>
              <a:t>P2</a:t>
            </a:r>
            <a:endParaRPr kumimoji="1" lang="ja-JP" altLang="en-US" dirty="0"/>
          </a:p>
        </p:txBody>
      </p:sp>
      <p:pic>
        <p:nvPicPr>
          <p:cNvPr id="4" name="図 3" descr="1Z500_hf_reg_01DEC_14DE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1" b="7093"/>
          <a:stretch/>
        </p:blipFill>
        <p:spPr>
          <a:xfrm>
            <a:off x="120649" y="836713"/>
            <a:ext cx="3000911" cy="3045344"/>
          </a:xfrm>
          <a:prstGeom prst="rect">
            <a:avLst/>
          </a:prstGeom>
        </p:spPr>
      </p:pic>
      <p:pic>
        <p:nvPicPr>
          <p:cNvPr id="5" name="図 4" descr="1Z500_hf_reg_06DEC_19DEC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6" b="7458"/>
          <a:stretch/>
        </p:blipFill>
        <p:spPr>
          <a:xfrm>
            <a:off x="3167072" y="836712"/>
            <a:ext cx="2989104" cy="3033363"/>
          </a:xfrm>
          <a:prstGeom prst="rect">
            <a:avLst/>
          </a:prstGeom>
        </p:spPr>
      </p:pic>
      <p:pic>
        <p:nvPicPr>
          <p:cNvPr id="6" name="図 5" descr="2Z500_hf_reg_11DEC_24DEC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1" b="7588"/>
          <a:stretch/>
        </p:blipFill>
        <p:spPr>
          <a:xfrm>
            <a:off x="2995029" y="3822148"/>
            <a:ext cx="3004397" cy="3035852"/>
          </a:xfrm>
          <a:prstGeom prst="rect">
            <a:avLst/>
          </a:prstGeom>
        </p:spPr>
      </p:pic>
      <p:sp>
        <p:nvSpPr>
          <p:cNvPr id="8" name="角丸四角形 7"/>
          <p:cNvSpPr/>
          <p:nvPr/>
        </p:nvSpPr>
        <p:spPr>
          <a:xfrm>
            <a:off x="323265" y="692696"/>
            <a:ext cx="1403647" cy="43204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latin typeface="メイリオ"/>
                <a:ea typeface="メイリオ"/>
                <a:cs typeface="メイリオ"/>
              </a:rPr>
              <a:t>0 day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3311088" y="692696"/>
            <a:ext cx="1512167" cy="43204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latin typeface="メイリオ"/>
                <a:ea typeface="メイリオ"/>
                <a:cs typeface="メイリオ"/>
              </a:rPr>
              <a:t>+5 day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3380642" y="3501008"/>
            <a:ext cx="1512167" cy="43204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latin typeface="メイリオ"/>
                <a:ea typeface="メイリオ"/>
                <a:cs typeface="メイリオ"/>
              </a:rPr>
              <a:t>+10 day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6188954" y="3501008"/>
            <a:ext cx="1512167" cy="43204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latin typeface="メイリオ"/>
                <a:ea typeface="メイリオ"/>
                <a:cs typeface="メイリオ"/>
              </a:rPr>
              <a:t>+15 day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4705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96"/>
          <a:stretch/>
        </p:blipFill>
        <p:spPr>
          <a:xfrm>
            <a:off x="4523446" y="1196504"/>
            <a:ext cx="4561376" cy="403269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日本海の上流側と日本海上の気温の鉛直分布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6712"/>
            <a:ext cx="3976573" cy="465313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044702" y="1388809"/>
            <a:ext cx="471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P1</a:t>
            </a:r>
            <a:endParaRPr kumimoji="1" lang="ja-JP" altLang="en-US" sz="1600" dirty="0">
              <a:solidFill>
                <a:srgbClr val="FF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710330" y="1388809"/>
            <a:ext cx="462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P2</a:t>
            </a:r>
            <a:endParaRPr kumimoji="1" lang="ja-JP" altLang="en-US" sz="1600" dirty="0">
              <a:solidFill>
                <a:srgbClr val="FF0000"/>
              </a:solidFill>
              <a:latin typeface="メイリオ"/>
              <a:ea typeface="メイリオ"/>
              <a:cs typeface="メイリオ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50" b="31100"/>
          <a:stretch/>
        </p:blipFill>
        <p:spPr>
          <a:xfrm>
            <a:off x="4523446" y="882822"/>
            <a:ext cx="4561376" cy="1754090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7754514" y="1100152"/>
            <a:ext cx="391308" cy="40570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0" name="スライド番号プレースホルダー 1"/>
          <p:cNvSpPr txBox="1">
            <a:spLocks/>
          </p:cNvSpPr>
          <p:nvPr/>
        </p:nvSpPr>
        <p:spPr bwMode="gray">
          <a:xfrm>
            <a:off x="6804134" y="6572666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/>
                </a:solidFill>
                <a:latin typeface="ヒラギノ角ゴ ProN W3"/>
                <a:ea typeface="ヒラギノ角ゴ ProN W3"/>
                <a:cs typeface="ヒラギノ角ゴ ProN W3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C7C324-82CC-45F8-9E81-0BD98BAC4A8A}" type="slidenum">
              <a:rPr lang="ja-JP" altLang="en-US" smtClean="0">
                <a:latin typeface="メイリオ"/>
                <a:ea typeface="メイリオ"/>
                <a:cs typeface="メイリオ"/>
              </a:rPr>
              <a:pPr/>
              <a:t>58</a:t>
            </a:fld>
            <a:endParaRPr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1115616" y="2060848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065072" y="1100153"/>
            <a:ext cx="391308" cy="4057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4692001" y="637376"/>
            <a:ext cx="1346493" cy="462776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latin typeface="メイリオ"/>
                <a:ea typeface="メイリオ"/>
                <a:cs typeface="メイリオ"/>
              </a:rPr>
              <a:t>上流側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4846516" y="3197612"/>
            <a:ext cx="1609864" cy="462776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latin typeface="メイリオ"/>
                <a:ea typeface="メイリオ"/>
                <a:cs typeface="メイリオ"/>
              </a:rPr>
              <a:t>日本海上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1207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3Input_index_01DEC_14DE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995" y="908720"/>
            <a:ext cx="4479509" cy="566124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大気場に回帰する</a:t>
            </a:r>
            <a:r>
              <a:rPr kumimoji="1" lang="en-US" altLang="ja-JP" dirty="0" smtClean="0"/>
              <a:t>index</a:t>
            </a:r>
            <a:endParaRPr kumimoji="1" lang="ja-JP" altLang="en-US" dirty="0"/>
          </a:p>
        </p:txBody>
      </p:sp>
      <p:pic>
        <p:nvPicPr>
          <p:cNvPr id="4" name="図 3" descr="1Input_index_03OCT_16OC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1" y="908720"/>
            <a:ext cx="4479509" cy="5661247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6451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863790"/>
            <a:ext cx="5297116" cy="585768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782" y="1"/>
            <a:ext cx="9121217" cy="805044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大規模大気循環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AO &amp; WP</a:t>
            </a:r>
            <a:r>
              <a:rPr kumimoji="1" lang="ja-JP" altLang="en-US" dirty="0" smtClean="0"/>
              <a:t>重回帰の推定値と観測値の比較（</a:t>
            </a:r>
            <a:r>
              <a:rPr kumimoji="1" lang="en-US" altLang="ja-JP" dirty="0" smtClean="0"/>
              <a:t>2012</a:t>
            </a:r>
            <a:r>
              <a:rPr kumimoji="1" lang="ja-JP" altLang="en-US" dirty="0" smtClean="0"/>
              <a:t>年）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284550" y="1314115"/>
            <a:ext cx="55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P1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923928" y="126876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P2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263496" y="4140978"/>
            <a:ext cx="74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P1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923928" y="414097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P2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29" name="角丸四角形 28"/>
          <p:cNvSpPr/>
          <p:nvPr/>
        </p:nvSpPr>
        <p:spPr>
          <a:xfrm>
            <a:off x="35496" y="836712"/>
            <a:ext cx="2455925" cy="43204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latin typeface="メイリオ"/>
                <a:ea typeface="メイリオ"/>
                <a:cs typeface="メイリオ"/>
              </a:rPr>
              <a:t>重回帰の推定値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30" name="角丸四角形 29"/>
          <p:cNvSpPr/>
          <p:nvPr/>
        </p:nvSpPr>
        <p:spPr>
          <a:xfrm>
            <a:off x="35496" y="3717032"/>
            <a:ext cx="1239000" cy="43204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latin typeface="メイリオ"/>
                <a:ea typeface="メイリオ"/>
                <a:cs typeface="メイリオ"/>
              </a:rPr>
              <a:t>観測値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413351" y="6074132"/>
            <a:ext cx="2695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メイリオ"/>
                <a:ea typeface="メイリオ"/>
                <a:cs typeface="メイリオ"/>
              </a:rPr>
              <a:t>線：</a:t>
            </a:r>
            <a:r>
              <a:rPr kumimoji="1" lang="en-US" altLang="ja-JP" sz="1400" dirty="0" smtClean="0">
                <a:latin typeface="メイリオ"/>
                <a:ea typeface="メイリオ"/>
                <a:cs typeface="メイリオ"/>
              </a:rPr>
              <a:t>5000m</a:t>
            </a:r>
            <a:r>
              <a:rPr kumimoji="1" lang="ja-JP" altLang="en-US" sz="1400" dirty="0" smtClean="0">
                <a:latin typeface="メイリオ"/>
                <a:ea typeface="メイリオ"/>
                <a:cs typeface="メイリオ"/>
              </a:rPr>
              <a:t>付近の気圧偏差</a:t>
            </a:r>
            <a:endParaRPr kumimoji="1" lang="en-US" altLang="ja-JP" sz="1400" dirty="0" smtClean="0">
              <a:latin typeface="メイリオ"/>
              <a:ea typeface="メイリオ"/>
              <a:cs typeface="メイリオ"/>
            </a:endParaRPr>
          </a:p>
          <a:p>
            <a:r>
              <a:rPr kumimoji="1" lang="ja-JP" altLang="en-US" sz="1400" dirty="0" smtClean="0">
                <a:latin typeface="メイリオ"/>
                <a:ea typeface="メイリオ"/>
                <a:cs typeface="メイリオ"/>
              </a:rPr>
              <a:t>色：</a:t>
            </a:r>
            <a:r>
              <a:rPr lang="en-US" altLang="ja-JP" sz="1400" dirty="0" smtClean="0">
                <a:latin typeface="メイリオ"/>
                <a:ea typeface="メイリオ"/>
                <a:cs typeface="メイリオ"/>
              </a:rPr>
              <a:t>1500m</a:t>
            </a:r>
            <a:r>
              <a:rPr lang="ja-JP" altLang="en-US" sz="1400" dirty="0" smtClean="0">
                <a:latin typeface="メイリオ"/>
                <a:ea typeface="メイリオ"/>
                <a:cs typeface="メイリオ"/>
              </a:rPr>
              <a:t>付近の気温</a:t>
            </a:r>
            <a:r>
              <a:rPr kumimoji="1" lang="ja-JP" altLang="en-US" sz="1400" dirty="0" smtClean="0">
                <a:latin typeface="メイリオ"/>
                <a:ea typeface="メイリオ"/>
                <a:cs typeface="メイリオ"/>
              </a:rPr>
              <a:t>偏差</a:t>
            </a:r>
            <a:endParaRPr kumimoji="1" lang="ja-JP" altLang="en-US" sz="1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32" name="角丸四角形 31"/>
          <p:cNvSpPr/>
          <p:nvPr/>
        </p:nvSpPr>
        <p:spPr>
          <a:xfrm>
            <a:off x="910982" y="3429000"/>
            <a:ext cx="7344816" cy="122413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P2</a:t>
            </a:r>
            <a:r>
              <a:rPr lang="ja-JP" altLang="en-US" sz="36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　</a:t>
            </a:r>
            <a:r>
              <a:rPr lang="en-US" altLang="en-US" sz="36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寒気が到達</a:t>
            </a:r>
            <a:endParaRPr lang="en-US" altLang="ja-JP" sz="3600" dirty="0" smtClean="0">
              <a:solidFill>
                <a:srgbClr val="FFFFFF"/>
              </a:solidFill>
              <a:latin typeface="メイリオ"/>
              <a:ea typeface="メイリオ"/>
              <a:cs typeface="メイリオ"/>
            </a:endParaRPr>
          </a:p>
          <a:p>
            <a:pPr algn="ctr"/>
            <a:r>
              <a:rPr lang="en-US" altLang="ja-JP" sz="36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P1</a:t>
            </a:r>
            <a:r>
              <a:rPr lang="ja-JP" altLang="en-US" sz="36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　観測値のみ寒気が到達せず</a:t>
            </a:r>
            <a:endParaRPr lang="en-US" altLang="ja-JP" sz="3600" dirty="0" smtClean="0">
              <a:solidFill>
                <a:srgbClr val="FFFFFF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6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AO</a:t>
            </a:r>
            <a:r>
              <a:rPr kumimoji="1" lang="ja-JP" altLang="en-US" dirty="0" smtClean="0"/>
              <a:t>・</a:t>
            </a:r>
            <a:r>
              <a:rPr kumimoji="1" lang="en-US" altLang="ja-JP" dirty="0" smtClean="0"/>
              <a:t>WP</a:t>
            </a:r>
            <a:r>
              <a:rPr kumimoji="1" lang="ja-JP" altLang="en-US" dirty="0" smtClean="0"/>
              <a:t>・</a:t>
            </a:r>
            <a:r>
              <a:rPr kumimoji="1" lang="en-US" altLang="ja-JP" dirty="0" smtClean="0"/>
              <a:t>SST</a:t>
            </a:r>
            <a:r>
              <a:rPr lang="ja-JP" altLang="en-US" dirty="0"/>
              <a:t> </a:t>
            </a:r>
            <a:r>
              <a:rPr lang="en-US" altLang="ja-JP" dirty="0" err="1" smtClean="0"/>
              <a:t>vs</a:t>
            </a:r>
            <a:r>
              <a:rPr lang="en-US" altLang="ja-JP" dirty="0" smtClean="0"/>
              <a:t> </a:t>
            </a:r>
            <a:r>
              <a:rPr lang="ja-JP" altLang="en-US" dirty="0" smtClean="0"/>
              <a:t>気温の相関係数</a:t>
            </a:r>
            <a:r>
              <a:rPr kumimoji="1" lang="ja-JP" altLang="en-US" dirty="0" smtClean="0"/>
              <a:t>比率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5" y="1507132"/>
            <a:ext cx="4336105" cy="364671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99" y="1507132"/>
            <a:ext cx="4336105" cy="364671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31230" y="1547500"/>
            <a:ext cx="48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P1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44008" y="1547500"/>
            <a:ext cx="511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P2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732240" y="5426060"/>
            <a:ext cx="2273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メイリオ"/>
                <a:ea typeface="メイリオ"/>
                <a:cs typeface="メイリオ"/>
              </a:rPr>
              <a:t>青色：北日本</a:t>
            </a:r>
            <a:endParaRPr kumimoji="1" lang="en-US" altLang="ja-JP" sz="1400" dirty="0" smtClean="0">
              <a:latin typeface="メイリオ"/>
              <a:ea typeface="メイリオ"/>
              <a:cs typeface="メイリオ"/>
            </a:endParaRPr>
          </a:p>
          <a:p>
            <a:r>
              <a:rPr kumimoji="1" lang="ja-JP" altLang="en-US" sz="1400" dirty="0" smtClean="0">
                <a:latin typeface="メイリオ"/>
                <a:ea typeface="メイリオ"/>
                <a:cs typeface="メイリオ"/>
              </a:rPr>
              <a:t>橙色：南日本</a:t>
            </a:r>
            <a:endParaRPr kumimoji="1" lang="ja-JP" altLang="en-US" sz="1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3212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 idx="4294967295"/>
          </p:nvPr>
        </p:nvSpPr>
        <p:spPr>
          <a:xfrm>
            <a:off x="0" y="30163"/>
            <a:ext cx="9144000" cy="692150"/>
          </a:xfrm>
        </p:spPr>
        <p:txBody>
          <a:bodyPr>
            <a:normAutofit fontScale="90000"/>
          </a:bodyPr>
          <a:lstStyle/>
          <a:p>
            <a:r>
              <a:rPr lang="en-US" altLang="ja-JP" kern="1200" dirty="0">
                <a:solidFill>
                  <a:srgbClr val="FFFFFF"/>
                </a:solidFill>
              </a:rPr>
              <a:t>AO </a:t>
            </a:r>
            <a:r>
              <a:rPr lang="ja-JP" altLang="en-US" kern="1200" dirty="0">
                <a:solidFill>
                  <a:srgbClr val="FFFFFF"/>
                </a:solidFill>
              </a:rPr>
              <a:t>＆ </a:t>
            </a:r>
            <a:r>
              <a:rPr lang="en-US" altLang="ja-JP" kern="1200" dirty="0">
                <a:solidFill>
                  <a:srgbClr val="FFFFFF"/>
                </a:solidFill>
              </a:rPr>
              <a:t>WP</a:t>
            </a:r>
            <a:r>
              <a:rPr lang="ja-JP" altLang="en-US" kern="1200" dirty="0">
                <a:solidFill>
                  <a:srgbClr val="FFFFFF"/>
                </a:solidFill>
              </a:rPr>
              <a:t>　</a:t>
            </a:r>
            <a:r>
              <a:rPr lang="en-US" altLang="ja-JP" kern="1200" dirty="0" err="1">
                <a:solidFill>
                  <a:srgbClr val="FFFFFF"/>
                </a:solidFill>
              </a:rPr>
              <a:t>vs</a:t>
            </a:r>
            <a:r>
              <a:rPr lang="ja-JP" altLang="en-US" kern="1200" dirty="0">
                <a:solidFill>
                  <a:srgbClr val="FFFFFF"/>
                </a:solidFill>
              </a:rPr>
              <a:t>　</a:t>
            </a:r>
            <a:r>
              <a:rPr lang="en-US" altLang="ja-JP" kern="1200" dirty="0" smtClean="0">
                <a:solidFill>
                  <a:srgbClr val="FFFFFF"/>
                </a:solidFill>
              </a:rPr>
              <a:t>SST</a:t>
            </a:r>
            <a:r>
              <a:rPr lang="ja-JP" altLang="en-US" kern="1200" dirty="0" smtClean="0">
                <a:solidFill>
                  <a:srgbClr val="FFFFFF"/>
                </a:solidFill>
              </a:rPr>
              <a:t>の重回帰の回帰係数分布</a:t>
            </a:r>
            <a:r>
              <a:rPr lang="ja-JP" altLang="en-US" kern="1200" dirty="0">
                <a:solidFill>
                  <a:srgbClr val="FFFFFF"/>
                </a:solidFill>
              </a:rPr>
              <a:t>（上）</a:t>
            </a:r>
            <a:r>
              <a:rPr lang="ja-JP" altLang="en-US" kern="1200" dirty="0" smtClean="0">
                <a:solidFill>
                  <a:srgbClr val="FFFFFF"/>
                </a:solidFill>
              </a:rPr>
              <a:t>，</a:t>
            </a:r>
            <a:r>
              <a:rPr lang="en-US" altLang="ja-JP" kern="1200" dirty="0" smtClean="0">
                <a:solidFill>
                  <a:srgbClr val="FFFFFF"/>
                </a:solidFill>
              </a:rPr>
              <a:t/>
            </a:r>
            <a:br>
              <a:rPr lang="en-US" altLang="ja-JP" kern="1200" dirty="0" smtClean="0">
                <a:solidFill>
                  <a:srgbClr val="FFFFFF"/>
                </a:solidFill>
              </a:rPr>
            </a:br>
            <a:r>
              <a:rPr lang="en-US" altLang="ja-JP" kern="1200" dirty="0" smtClean="0">
                <a:solidFill>
                  <a:srgbClr val="FFFFFF"/>
                </a:solidFill>
              </a:rPr>
              <a:t>AO</a:t>
            </a:r>
            <a:r>
              <a:rPr lang="ja-JP" altLang="en-US" kern="1200" dirty="0">
                <a:solidFill>
                  <a:srgbClr val="FFFFFF"/>
                </a:solidFill>
              </a:rPr>
              <a:t>・</a:t>
            </a:r>
            <a:r>
              <a:rPr lang="en-US" altLang="ja-JP" kern="1200" dirty="0">
                <a:solidFill>
                  <a:srgbClr val="FFFFFF"/>
                </a:solidFill>
              </a:rPr>
              <a:t>WP</a:t>
            </a:r>
            <a:r>
              <a:rPr lang="ja-JP" altLang="en-US" kern="1200" dirty="0">
                <a:solidFill>
                  <a:srgbClr val="FFFFFF"/>
                </a:solidFill>
              </a:rPr>
              <a:t>　</a:t>
            </a:r>
            <a:r>
              <a:rPr lang="en-US" altLang="ja-JP" kern="1200" dirty="0" err="1">
                <a:solidFill>
                  <a:srgbClr val="FFFFFF"/>
                </a:solidFill>
              </a:rPr>
              <a:t>vs</a:t>
            </a:r>
            <a:r>
              <a:rPr lang="ja-JP" altLang="en-US" kern="1200" dirty="0">
                <a:solidFill>
                  <a:srgbClr val="FFFFFF"/>
                </a:solidFill>
              </a:rPr>
              <a:t>　</a:t>
            </a:r>
            <a:r>
              <a:rPr lang="en-US" altLang="ja-JP" kern="1200" dirty="0" smtClean="0">
                <a:solidFill>
                  <a:srgbClr val="FFFFFF"/>
                </a:solidFill>
              </a:rPr>
              <a:t>SST</a:t>
            </a:r>
            <a:r>
              <a:rPr lang="ja-JP" altLang="en-US" kern="1200" dirty="0" smtClean="0">
                <a:solidFill>
                  <a:srgbClr val="FFFFFF"/>
                </a:solidFill>
              </a:rPr>
              <a:t>の</a:t>
            </a:r>
            <a:r>
              <a:rPr lang="ja-JP" altLang="en-US" kern="1200" dirty="0">
                <a:solidFill>
                  <a:srgbClr val="FFFFFF"/>
                </a:solidFill>
              </a:rPr>
              <a:t>相関係数比率（下）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1230" y="1196752"/>
            <a:ext cx="552338" cy="375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P1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48908" y="1196752"/>
            <a:ext cx="583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P3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pic>
        <p:nvPicPr>
          <p:cNvPr id="10" name="図 9" descr="sst_svnam_wp_multireg_03OCT_16OC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2" b="16095"/>
          <a:stretch/>
        </p:blipFill>
        <p:spPr>
          <a:xfrm>
            <a:off x="107504" y="1270041"/>
            <a:ext cx="2993480" cy="2357404"/>
          </a:xfrm>
          <a:prstGeom prst="rect">
            <a:avLst/>
          </a:prstGeom>
        </p:spPr>
      </p:pic>
      <p:pic>
        <p:nvPicPr>
          <p:cNvPr id="12" name="図 11" descr="sst_svnam_wp_multireg_01DEC_14DEC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2" b="15527"/>
          <a:stretch/>
        </p:blipFill>
        <p:spPr>
          <a:xfrm>
            <a:off x="6150520" y="1270041"/>
            <a:ext cx="2993480" cy="2374802"/>
          </a:xfrm>
          <a:prstGeom prst="rect">
            <a:avLst/>
          </a:prstGeom>
        </p:spPr>
      </p:pic>
      <p:pic>
        <p:nvPicPr>
          <p:cNvPr id="2" name="図 1" descr="sst_svnam_wp_ratio_01DEC_14DEC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0" b="14020"/>
          <a:stretch/>
        </p:blipFill>
        <p:spPr>
          <a:xfrm>
            <a:off x="6150520" y="3933876"/>
            <a:ext cx="2993480" cy="2357403"/>
          </a:xfrm>
          <a:prstGeom prst="rect">
            <a:avLst/>
          </a:prstGeom>
        </p:spPr>
      </p:pic>
      <p:pic>
        <p:nvPicPr>
          <p:cNvPr id="4" name="図 3" descr="sst_svnam_wp_ratio_03OCT_16OCT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2" b="13608"/>
          <a:stretch/>
        </p:blipFill>
        <p:spPr>
          <a:xfrm>
            <a:off x="35496" y="3922280"/>
            <a:ext cx="2993480" cy="2357403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444208" y="6290156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メイリオ"/>
                <a:ea typeface="メイリオ"/>
                <a:cs typeface="メイリオ"/>
              </a:rPr>
              <a:t>斜線：</a:t>
            </a:r>
            <a:r>
              <a:rPr lang="en-US" altLang="ja-JP" sz="1400" dirty="0" smtClean="0">
                <a:latin typeface="メイリオ"/>
                <a:ea typeface="メイリオ"/>
                <a:cs typeface="メイリオ"/>
              </a:rPr>
              <a:t>AO</a:t>
            </a:r>
            <a:r>
              <a:rPr lang="ja-JP" altLang="en-US" sz="1400" dirty="0" smtClean="0">
                <a:latin typeface="メイリオ"/>
                <a:ea typeface="メイリオ"/>
                <a:cs typeface="メイリオ"/>
              </a:rPr>
              <a:t>・</a:t>
            </a:r>
            <a:r>
              <a:rPr lang="en-US" altLang="ja-JP" sz="1400" dirty="0" smtClean="0">
                <a:latin typeface="メイリオ"/>
                <a:ea typeface="メイリオ"/>
                <a:cs typeface="メイリオ"/>
              </a:rPr>
              <a:t>WP</a:t>
            </a:r>
            <a:r>
              <a:rPr lang="ja-JP" altLang="en-US" sz="1400" dirty="0" smtClean="0">
                <a:latin typeface="メイリオ"/>
                <a:ea typeface="メイリオ"/>
                <a:cs typeface="メイリオ"/>
              </a:rPr>
              <a:t>と</a:t>
            </a:r>
            <a:r>
              <a:rPr lang="en-US" altLang="ja-JP" sz="1400" dirty="0" smtClean="0">
                <a:latin typeface="メイリオ"/>
                <a:ea typeface="メイリオ"/>
                <a:cs typeface="メイリオ"/>
              </a:rPr>
              <a:t>SST</a:t>
            </a:r>
            <a:r>
              <a:rPr lang="ja-JP" altLang="en-US" sz="1400" dirty="0" smtClean="0">
                <a:latin typeface="メイリオ"/>
                <a:ea typeface="メイリオ"/>
                <a:cs typeface="メイリオ"/>
              </a:rPr>
              <a:t>との相関が同符号</a:t>
            </a:r>
            <a:endParaRPr kumimoji="1" lang="ja-JP" altLang="en-US" sz="1400" dirty="0">
              <a:latin typeface="メイリオ"/>
              <a:ea typeface="メイリオ"/>
              <a:cs typeface="メイリオ"/>
            </a:endParaRPr>
          </a:p>
        </p:txBody>
      </p:sp>
      <p:pic>
        <p:nvPicPr>
          <p:cNvPr id="14" name="図 13" descr="svnam_wp_ratio_land_01DEC_14DEC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3" t="93028" r="19048" b="3353"/>
          <a:stretch/>
        </p:blipFill>
        <p:spPr>
          <a:xfrm>
            <a:off x="2885898" y="6565188"/>
            <a:ext cx="3372204" cy="248188"/>
          </a:xfrm>
          <a:prstGeom prst="rect">
            <a:avLst/>
          </a:prstGeom>
        </p:spPr>
      </p:pic>
      <p:sp>
        <p:nvSpPr>
          <p:cNvPr id="15" name="角丸四角形 14"/>
          <p:cNvSpPr/>
          <p:nvPr/>
        </p:nvSpPr>
        <p:spPr>
          <a:xfrm>
            <a:off x="5148064" y="5949280"/>
            <a:ext cx="1008112" cy="576064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>
                <a:latin typeface="メイリオ"/>
                <a:ea typeface="メイリオ"/>
                <a:cs typeface="メイリオ"/>
              </a:rPr>
              <a:t>AO</a:t>
            </a:r>
            <a:endParaRPr kumimoji="1" lang="ja-JP" altLang="en-US" sz="28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2195736" y="5949280"/>
            <a:ext cx="1008112" cy="576064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latin typeface="メイリオ"/>
                <a:ea typeface="メイリオ"/>
                <a:cs typeface="メイリオ"/>
              </a:rPr>
              <a:t>WP</a:t>
            </a:r>
            <a:endParaRPr kumimoji="1" lang="ja-JP" altLang="en-US" sz="28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088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762" y="874578"/>
            <a:ext cx="2554088" cy="278717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8" y="908720"/>
            <a:ext cx="2554088" cy="2787179"/>
          </a:xfrm>
          <a:prstGeom prst="rect">
            <a:avLst/>
          </a:prstGeom>
        </p:spPr>
      </p:pic>
      <p:pic>
        <p:nvPicPr>
          <p:cNvPr id="6" name="図 5" descr="3T850_sat_reg_01DEC_14DE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753813"/>
            <a:ext cx="2511636" cy="310418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SAT </a:t>
            </a:r>
            <a:r>
              <a:rPr kumimoji="1" lang="en-US" altLang="ja-JP" dirty="0" err="1" smtClean="0"/>
              <a:t>vs</a:t>
            </a:r>
            <a:r>
              <a:rPr kumimoji="1" lang="en-US" altLang="ja-JP" dirty="0" smtClean="0"/>
              <a:t> Z500</a:t>
            </a:r>
            <a:r>
              <a:rPr kumimoji="1" lang="ja-JP" altLang="en-US" dirty="0" smtClean="0"/>
              <a:t>（上），</a:t>
            </a:r>
            <a:r>
              <a:rPr kumimoji="1" lang="en-US" altLang="ja-JP" dirty="0" smtClean="0"/>
              <a:t>T850</a:t>
            </a:r>
            <a:r>
              <a:rPr kumimoji="1" lang="ja-JP" altLang="en-US" dirty="0" smtClean="0"/>
              <a:t>（下）</a:t>
            </a:r>
            <a:endParaRPr kumimoji="1" lang="ja-JP" altLang="en-US" dirty="0"/>
          </a:p>
        </p:txBody>
      </p:sp>
      <p:pic>
        <p:nvPicPr>
          <p:cNvPr id="7" name="図 6" descr="1T850_sat_reg_03OCT_16OC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8" y="3753813"/>
            <a:ext cx="2511636" cy="3104187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330245" y="996611"/>
            <a:ext cx="594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P1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90111" y="996611"/>
            <a:ext cx="54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P2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23528" y="4067780"/>
            <a:ext cx="594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P1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83394" y="4067780"/>
            <a:ext cx="54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P2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3647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ZTUV_sat_reg_est_01DEC_14DEC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92"/>
          <a:stretch/>
        </p:blipFill>
        <p:spPr>
          <a:xfrm>
            <a:off x="6228184" y="836712"/>
            <a:ext cx="2762800" cy="2798583"/>
          </a:xfrm>
          <a:prstGeom prst="rect">
            <a:avLst/>
          </a:prstGeom>
        </p:spPr>
      </p:pic>
      <p:pic>
        <p:nvPicPr>
          <p:cNvPr id="9" name="図 8" descr="ZTUV_sat_reg_est_03OCT_16OC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2"/>
          <a:stretch/>
        </p:blipFill>
        <p:spPr>
          <a:xfrm>
            <a:off x="153016" y="841967"/>
            <a:ext cx="2762800" cy="2803057"/>
          </a:xfrm>
          <a:prstGeom prst="rect">
            <a:avLst/>
          </a:prstGeom>
        </p:spPr>
      </p:pic>
      <p:pic>
        <p:nvPicPr>
          <p:cNvPr id="16" name="図 15" descr="ZT_03OCT_16OCT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8" b="12745"/>
          <a:stretch/>
        </p:blipFill>
        <p:spPr>
          <a:xfrm>
            <a:off x="153016" y="3789040"/>
            <a:ext cx="2762800" cy="2784530"/>
          </a:xfrm>
          <a:prstGeom prst="rect">
            <a:avLst/>
          </a:prstGeom>
        </p:spPr>
      </p:pic>
      <p:pic>
        <p:nvPicPr>
          <p:cNvPr id="19" name="図 18" descr="ZT_01DEC_14DEC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3" b="12470"/>
          <a:stretch/>
        </p:blipFill>
        <p:spPr>
          <a:xfrm>
            <a:off x="6228184" y="3789040"/>
            <a:ext cx="2762800" cy="278453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300" y="30163"/>
            <a:ext cx="9133699" cy="69215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SAT</a:t>
            </a:r>
            <a:r>
              <a:rPr kumimoji="1" lang="ja-JP" altLang="en-US" dirty="0" smtClean="0"/>
              <a:t>回帰の推定値と観測値の比較（</a:t>
            </a:r>
            <a:r>
              <a:rPr kumimoji="1" lang="en-US" altLang="ja-JP" dirty="0" smtClean="0"/>
              <a:t>2012</a:t>
            </a:r>
            <a:r>
              <a:rPr kumimoji="1" lang="ja-JP" altLang="en-US" dirty="0" smtClean="0"/>
              <a:t>年）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5496" y="112474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P1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084168" y="112474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P2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-12786" y="4077072"/>
            <a:ext cx="48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P1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012160" y="407707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P2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pic>
        <p:nvPicPr>
          <p:cNvPr id="28" name="図 27" descr="ZT_23OCT_05NOV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5" t="95561" r="11678" b="-508"/>
          <a:stretch/>
        </p:blipFill>
        <p:spPr>
          <a:xfrm>
            <a:off x="2987824" y="6597352"/>
            <a:ext cx="3204356" cy="255231"/>
          </a:xfrm>
          <a:prstGeom prst="rect">
            <a:avLst/>
          </a:prstGeom>
        </p:spPr>
      </p:pic>
      <p:sp>
        <p:nvSpPr>
          <p:cNvPr id="29" name="角丸四角形 28"/>
          <p:cNvSpPr/>
          <p:nvPr/>
        </p:nvSpPr>
        <p:spPr>
          <a:xfrm>
            <a:off x="28345" y="589960"/>
            <a:ext cx="2311407" cy="462776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latin typeface="メイリオ"/>
                <a:ea typeface="メイリオ"/>
                <a:cs typeface="メイリオ"/>
              </a:rPr>
              <a:t>回帰の推定値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30" name="角丸四角形 29"/>
          <p:cNvSpPr/>
          <p:nvPr/>
        </p:nvSpPr>
        <p:spPr>
          <a:xfrm>
            <a:off x="34681" y="3573016"/>
            <a:ext cx="1326235" cy="43204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latin typeface="メイリオ"/>
                <a:ea typeface="メイリオ"/>
                <a:cs typeface="メイリオ"/>
              </a:rPr>
              <a:t>観測値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084168" y="6505599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メイリオ"/>
                <a:ea typeface="メイリオ"/>
                <a:cs typeface="メイリオ"/>
              </a:rPr>
              <a:t>線：</a:t>
            </a:r>
            <a:r>
              <a:rPr kumimoji="1" lang="en-US" altLang="ja-JP" sz="1400" dirty="0" smtClean="0">
                <a:latin typeface="メイリオ"/>
                <a:ea typeface="メイリオ"/>
                <a:cs typeface="メイリオ"/>
              </a:rPr>
              <a:t>Z500</a:t>
            </a:r>
            <a:r>
              <a:rPr kumimoji="1" lang="ja-JP" altLang="en-US" sz="1400" dirty="0" smtClean="0">
                <a:latin typeface="メイリオ"/>
                <a:ea typeface="メイリオ"/>
                <a:cs typeface="メイリオ"/>
              </a:rPr>
              <a:t>偏差，色：</a:t>
            </a:r>
            <a:r>
              <a:rPr kumimoji="1" lang="en-US" altLang="ja-JP" sz="1400" dirty="0" smtClean="0">
                <a:latin typeface="メイリオ"/>
                <a:ea typeface="メイリオ"/>
                <a:cs typeface="メイリオ"/>
              </a:rPr>
              <a:t>T850</a:t>
            </a:r>
            <a:r>
              <a:rPr kumimoji="1" lang="ja-JP" altLang="en-US" sz="1400" dirty="0" smtClean="0">
                <a:latin typeface="メイリオ"/>
                <a:ea typeface="メイリオ"/>
                <a:cs typeface="メイリオ"/>
              </a:rPr>
              <a:t>偏差</a:t>
            </a:r>
            <a:endParaRPr kumimoji="1" lang="ja-JP" altLang="en-US" sz="1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538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70" y="873206"/>
            <a:ext cx="2635390" cy="287590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2" y="873206"/>
            <a:ext cx="2554088" cy="2787179"/>
          </a:xfrm>
          <a:prstGeom prst="rect">
            <a:avLst/>
          </a:prstGeom>
        </p:spPr>
      </p:pic>
      <p:pic>
        <p:nvPicPr>
          <p:cNvPr id="5" name="図 4" descr="1T850_JSsst_reg_03OCT_16OC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8" y="3753813"/>
            <a:ext cx="2511636" cy="3104187"/>
          </a:xfrm>
          <a:prstGeom prst="rect">
            <a:avLst/>
          </a:prstGeom>
        </p:spPr>
      </p:pic>
      <p:pic>
        <p:nvPicPr>
          <p:cNvPr id="18" name="図 17" descr="3T850_JSsst_reg_01DEC_14DEC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753813"/>
            <a:ext cx="2511636" cy="310418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日本海</a:t>
            </a:r>
            <a:r>
              <a:rPr kumimoji="1" lang="en-US" altLang="ja-JP" dirty="0" smtClean="0"/>
              <a:t>SST </a:t>
            </a:r>
            <a:r>
              <a:rPr kumimoji="1" lang="en-US" altLang="ja-JP" dirty="0" err="1" smtClean="0"/>
              <a:t>vs</a:t>
            </a:r>
            <a:r>
              <a:rPr kumimoji="1" lang="en-US" altLang="ja-JP" dirty="0" smtClean="0"/>
              <a:t> Z500</a:t>
            </a:r>
            <a:r>
              <a:rPr kumimoji="1" lang="ja-JP" altLang="en-US" dirty="0" smtClean="0"/>
              <a:t>（上），</a:t>
            </a:r>
            <a:r>
              <a:rPr kumimoji="1" lang="en-US" altLang="ja-JP" dirty="0" smtClean="0"/>
              <a:t>T850</a:t>
            </a:r>
            <a:r>
              <a:rPr kumimoji="1" lang="ja-JP" altLang="en-US" dirty="0" smtClean="0"/>
              <a:t>（下）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30245" y="996611"/>
            <a:ext cx="594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P1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90111" y="996611"/>
            <a:ext cx="54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P2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23528" y="4067780"/>
            <a:ext cx="594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P1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83394" y="4067780"/>
            <a:ext cx="54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P2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6985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ZTUV_JSsst_reg_est_01DEC_14DEC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9"/>
          <a:stretch/>
        </p:blipFill>
        <p:spPr>
          <a:xfrm>
            <a:off x="6228184" y="836712"/>
            <a:ext cx="2762800" cy="2808312"/>
          </a:xfrm>
          <a:prstGeom prst="rect">
            <a:avLst/>
          </a:prstGeom>
        </p:spPr>
      </p:pic>
      <p:pic>
        <p:nvPicPr>
          <p:cNvPr id="6" name="図 5" descr="ZTUV_JSsst_reg_est_03OCT_16OC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24"/>
          <a:stretch/>
        </p:blipFill>
        <p:spPr>
          <a:xfrm>
            <a:off x="153016" y="857168"/>
            <a:ext cx="2762800" cy="2787856"/>
          </a:xfrm>
          <a:prstGeom prst="rect">
            <a:avLst/>
          </a:prstGeom>
        </p:spPr>
      </p:pic>
      <p:pic>
        <p:nvPicPr>
          <p:cNvPr id="16" name="図 15" descr="ZT_03OCT_16OCT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8" b="12745"/>
          <a:stretch/>
        </p:blipFill>
        <p:spPr>
          <a:xfrm>
            <a:off x="153016" y="3789040"/>
            <a:ext cx="2762800" cy="2784530"/>
          </a:xfrm>
          <a:prstGeom prst="rect">
            <a:avLst/>
          </a:prstGeom>
        </p:spPr>
      </p:pic>
      <p:pic>
        <p:nvPicPr>
          <p:cNvPr id="19" name="図 18" descr="ZT_01DEC_14DEC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3" b="12470"/>
          <a:stretch/>
        </p:blipFill>
        <p:spPr>
          <a:xfrm>
            <a:off x="6228184" y="3789040"/>
            <a:ext cx="2762800" cy="278453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300" y="30163"/>
            <a:ext cx="9133699" cy="692150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日本海</a:t>
            </a:r>
            <a:r>
              <a:rPr lang="en-US" altLang="ja-JP" dirty="0" smtClean="0"/>
              <a:t>SST</a:t>
            </a:r>
            <a:r>
              <a:rPr kumimoji="1" lang="ja-JP" altLang="en-US" dirty="0" smtClean="0"/>
              <a:t>回帰の推定値と観測値の比較（</a:t>
            </a:r>
            <a:r>
              <a:rPr kumimoji="1" lang="en-US" altLang="ja-JP" dirty="0" smtClean="0"/>
              <a:t>2012</a:t>
            </a:r>
            <a:r>
              <a:rPr kumimoji="1" lang="ja-JP" altLang="en-US" dirty="0" smtClean="0"/>
              <a:t>年）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5496" y="112474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P1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084168" y="112474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P2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-12786" y="4077072"/>
            <a:ext cx="55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P1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012160" y="407707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P2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pic>
        <p:nvPicPr>
          <p:cNvPr id="28" name="図 27" descr="ZT_23OCT_05NOV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5" t="95561" r="11678" b="-508"/>
          <a:stretch/>
        </p:blipFill>
        <p:spPr>
          <a:xfrm>
            <a:off x="2987824" y="6597352"/>
            <a:ext cx="3204356" cy="255231"/>
          </a:xfrm>
          <a:prstGeom prst="rect">
            <a:avLst/>
          </a:prstGeom>
        </p:spPr>
      </p:pic>
      <p:sp>
        <p:nvSpPr>
          <p:cNvPr id="29" name="角丸四角形 28"/>
          <p:cNvSpPr/>
          <p:nvPr/>
        </p:nvSpPr>
        <p:spPr>
          <a:xfrm>
            <a:off x="28345" y="589960"/>
            <a:ext cx="2311407" cy="43204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latin typeface="メイリオ"/>
                <a:ea typeface="メイリオ"/>
                <a:cs typeface="メイリオ"/>
              </a:rPr>
              <a:t>回帰の推定値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30" name="角丸四角形 29"/>
          <p:cNvSpPr/>
          <p:nvPr/>
        </p:nvSpPr>
        <p:spPr>
          <a:xfrm>
            <a:off x="34681" y="3573016"/>
            <a:ext cx="1326235" cy="43204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latin typeface="メイリオ"/>
                <a:ea typeface="メイリオ"/>
                <a:cs typeface="メイリオ"/>
              </a:rPr>
              <a:t>観測値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084168" y="6505599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メイリオ"/>
                <a:ea typeface="メイリオ"/>
                <a:cs typeface="メイリオ"/>
              </a:rPr>
              <a:t>線：</a:t>
            </a:r>
            <a:r>
              <a:rPr kumimoji="1" lang="en-US" altLang="ja-JP" sz="1400" dirty="0" smtClean="0">
                <a:latin typeface="メイリオ"/>
                <a:ea typeface="メイリオ"/>
                <a:cs typeface="メイリオ"/>
              </a:rPr>
              <a:t>Z500</a:t>
            </a:r>
            <a:r>
              <a:rPr kumimoji="1" lang="ja-JP" altLang="en-US" sz="1400" dirty="0" smtClean="0">
                <a:latin typeface="メイリオ"/>
                <a:ea typeface="メイリオ"/>
                <a:cs typeface="メイリオ"/>
              </a:rPr>
              <a:t>偏差，色：</a:t>
            </a:r>
            <a:r>
              <a:rPr kumimoji="1" lang="en-US" altLang="ja-JP" sz="1400" dirty="0" smtClean="0">
                <a:latin typeface="メイリオ"/>
                <a:ea typeface="メイリオ"/>
                <a:cs typeface="メイリオ"/>
              </a:rPr>
              <a:t>T850</a:t>
            </a:r>
            <a:r>
              <a:rPr kumimoji="1" lang="ja-JP" altLang="en-US" sz="1400" dirty="0" smtClean="0">
                <a:latin typeface="メイリオ"/>
                <a:ea typeface="メイリオ"/>
                <a:cs typeface="メイリオ"/>
              </a:rPr>
              <a:t>偏差</a:t>
            </a:r>
            <a:endParaRPr kumimoji="1" lang="ja-JP" altLang="en-US" sz="1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96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（観測値）</a:t>
            </a:r>
            <a:r>
              <a:rPr kumimoji="1" lang="ja-JP" altLang="en-US" dirty="0" err="1" smtClean="0"/>
              <a:t>ー</a:t>
            </a: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AOI &amp; WPI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6712"/>
            <a:ext cx="4572000" cy="489276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836712"/>
            <a:ext cx="4571999" cy="4892766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66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068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8" y="3499752"/>
            <a:ext cx="2677750" cy="331270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508" y="3475292"/>
            <a:ext cx="2706512" cy="334828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04" y="910599"/>
            <a:ext cx="2554348" cy="278870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8" y="843238"/>
            <a:ext cx="2677750" cy="292342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AO &amp; WP </a:t>
            </a:r>
            <a:r>
              <a:rPr kumimoji="1" lang="en-US" altLang="ja-JP" dirty="0" err="1" smtClean="0"/>
              <a:t>vs</a:t>
            </a:r>
            <a:r>
              <a:rPr kumimoji="1" lang="en-US" altLang="ja-JP" dirty="0" smtClean="0"/>
              <a:t> Z500</a:t>
            </a:r>
            <a:r>
              <a:rPr kumimoji="1" lang="ja-JP" altLang="en-US" dirty="0" smtClean="0"/>
              <a:t>（上），</a:t>
            </a:r>
            <a:r>
              <a:rPr kumimoji="1" lang="en-US" altLang="ja-JP" dirty="0" smtClean="0"/>
              <a:t>T850</a:t>
            </a:r>
            <a:r>
              <a:rPr kumimoji="1" lang="ja-JP" altLang="en-US" dirty="0" smtClean="0"/>
              <a:t>（下）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30245" y="996611"/>
            <a:ext cx="594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P1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90111" y="996611"/>
            <a:ext cx="54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P2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23528" y="4067780"/>
            <a:ext cx="594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P1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83394" y="4067780"/>
            <a:ext cx="54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P2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7413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vnam_wp_ratio_land_01DEC_14DEC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0" b="8710"/>
          <a:stretch/>
        </p:blipFill>
        <p:spPr>
          <a:xfrm>
            <a:off x="5874029" y="3800626"/>
            <a:ext cx="3162467" cy="2868734"/>
          </a:xfrm>
          <a:prstGeom prst="rect">
            <a:avLst/>
          </a:prstGeom>
        </p:spPr>
      </p:pic>
      <p:pic>
        <p:nvPicPr>
          <p:cNvPr id="16" name="図 15" descr="svnam_wp_ratio_land_03OCT_16OC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3" b="8397"/>
          <a:stretch/>
        </p:blipFill>
        <p:spPr>
          <a:xfrm>
            <a:off x="77893" y="3772624"/>
            <a:ext cx="3162467" cy="289673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0" b="7500"/>
          <a:stretch/>
        </p:blipFill>
        <p:spPr>
          <a:xfrm>
            <a:off x="5910053" y="864096"/>
            <a:ext cx="3162368" cy="288032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4" b="7784"/>
          <a:stretch/>
        </p:blipFill>
        <p:spPr>
          <a:xfrm>
            <a:off x="51569" y="864096"/>
            <a:ext cx="3162368" cy="288032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5" t="94099" r="19294"/>
          <a:stretch/>
        </p:blipFill>
        <p:spPr>
          <a:xfrm>
            <a:off x="2879812" y="3501008"/>
            <a:ext cx="3384376" cy="404664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 idx="4294967295"/>
          </p:nvPr>
        </p:nvSpPr>
        <p:spPr>
          <a:xfrm>
            <a:off x="0" y="30163"/>
            <a:ext cx="9144000" cy="692150"/>
          </a:xfrm>
        </p:spPr>
        <p:txBody>
          <a:bodyPr>
            <a:normAutofit fontScale="90000"/>
          </a:bodyPr>
          <a:lstStyle/>
          <a:p>
            <a:r>
              <a:rPr lang="en-US" altLang="ja-JP" kern="1200" dirty="0">
                <a:solidFill>
                  <a:srgbClr val="FFFFFF"/>
                </a:solidFill>
              </a:rPr>
              <a:t>AO </a:t>
            </a:r>
            <a:r>
              <a:rPr lang="ja-JP" altLang="en-US" kern="1200" dirty="0">
                <a:solidFill>
                  <a:srgbClr val="FFFFFF"/>
                </a:solidFill>
              </a:rPr>
              <a:t>＆ </a:t>
            </a:r>
            <a:r>
              <a:rPr lang="en-US" altLang="ja-JP" kern="1200" dirty="0">
                <a:solidFill>
                  <a:srgbClr val="FFFFFF"/>
                </a:solidFill>
              </a:rPr>
              <a:t>WP</a:t>
            </a:r>
            <a:r>
              <a:rPr lang="ja-JP" altLang="en-US" kern="1200" dirty="0">
                <a:solidFill>
                  <a:srgbClr val="FFFFFF"/>
                </a:solidFill>
              </a:rPr>
              <a:t>　</a:t>
            </a:r>
            <a:r>
              <a:rPr lang="en-US" altLang="ja-JP" kern="1200" dirty="0" err="1">
                <a:solidFill>
                  <a:srgbClr val="FFFFFF"/>
                </a:solidFill>
              </a:rPr>
              <a:t>vs</a:t>
            </a:r>
            <a:r>
              <a:rPr lang="ja-JP" altLang="en-US" kern="1200" dirty="0">
                <a:solidFill>
                  <a:srgbClr val="FFFFFF"/>
                </a:solidFill>
              </a:rPr>
              <a:t>　地表気温の</a:t>
            </a:r>
            <a:r>
              <a:rPr lang="ja-JP" altLang="en-US" kern="1200" dirty="0" smtClean="0">
                <a:solidFill>
                  <a:srgbClr val="FFFFFF"/>
                </a:solidFill>
              </a:rPr>
              <a:t>重回帰の</a:t>
            </a:r>
            <a:r>
              <a:rPr lang="ja-JP" altLang="en-US" kern="1200" dirty="0">
                <a:solidFill>
                  <a:srgbClr val="FFFFFF"/>
                </a:solidFill>
              </a:rPr>
              <a:t>適合度</a:t>
            </a:r>
            <a:r>
              <a:rPr lang="ja-JP" altLang="en-US" kern="1200" dirty="0" smtClean="0">
                <a:solidFill>
                  <a:srgbClr val="FFFFFF"/>
                </a:solidFill>
              </a:rPr>
              <a:t>分布（上），</a:t>
            </a:r>
            <a:r>
              <a:rPr lang="en-US" altLang="ja-JP" kern="1200" dirty="0" smtClean="0">
                <a:solidFill>
                  <a:srgbClr val="FFFFFF"/>
                </a:solidFill>
              </a:rPr>
              <a:t>AO</a:t>
            </a:r>
            <a:r>
              <a:rPr lang="ja-JP" altLang="en-US" kern="1200" dirty="0" smtClean="0">
                <a:solidFill>
                  <a:srgbClr val="FFFFFF"/>
                </a:solidFill>
              </a:rPr>
              <a:t>・</a:t>
            </a:r>
            <a:r>
              <a:rPr lang="en-US" altLang="ja-JP" kern="1200" dirty="0" smtClean="0">
                <a:solidFill>
                  <a:srgbClr val="FFFFFF"/>
                </a:solidFill>
              </a:rPr>
              <a:t>WP</a:t>
            </a:r>
            <a:r>
              <a:rPr lang="ja-JP" altLang="en-US" kern="1200" dirty="0" smtClean="0">
                <a:solidFill>
                  <a:srgbClr val="FFFFFF"/>
                </a:solidFill>
              </a:rPr>
              <a:t>　</a:t>
            </a:r>
            <a:r>
              <a:rPr lang="en-US" altLang="ja-JP" kern="1200" dirty="0" err="1" smtClean="0">
                <a:solidFill>
                  <a:srgbClr val="FFFFFF"/>
                </a:solidFill>
              </a:rPr>
              <a:t>vs</a:t>
            </a:r>
            <a:r>
              <a:rPr lang="ja-JP" altLang="en-US" kern="1200" dirty="0" smtClean="0">
                <a:solidFill>
                  <a:srgbClr val="FFFFFF"/>
                </a:solidFill>
              </a:rPr>
              <a:t>　地表気温の相関係数比率（下）</a:t>
            </a:r>
            <a:endParaRPr kumimoji="1" lang="ja-JP" altLang="en-US" dirty="0"/>
          </a:p>
        </p:txBody>
      </p:sp>
      <p:pic>
        <p:nvPicPr>
          <p:cNvPr id="11" name="図 10" descr="svnam_wp_ratio_land_01DEC_14DEC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3" t="93028" r="19048" b="3353"/>
          <a:stretch/>
        </p:blipFill>
        <p:spPr>
          <a:xfrm>
            <a:off x="2885898" y="6565188"/>
            <a:ext cx="3372204" cy="248188"/>
          </a:xfrm>
          <a:prstGeom prst="rect">
            <a:avLst/>
          </a:prstGeom>
        </p:spPr>
      </p:pic>
      <p:sp>
        <p:nvSpPr>
          <p:cNvPr id="12" name="角丸四角形 11"/>
          <p:cNvSpPr/>
          <p:nvPr/>
        </p:nvSpPr>
        <p:spPr>
          <a:xfrm>
            <a:off x="5148064" y="5949280"/>
            <a:ext cx="1008112" cy="576064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>
                <a:latin typeface="メイリオ"/>
                <a:ea typeface="メイリオ"/>
                <a:cs typeface="メイリオ"/>
              </a:rPr>
              <a:t>AO</a:t>
            </a:r>
            <a:endParaRPr kumimoji="1" lang="ja-JP" altLang="en-US" sz="28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24" name="角丸四角形 23"/>
          <p:cNvSpPr/>
          <p:nvPr/>
        </p:nvSpPr>
        <p:spPr>
          <a:xfrm>
            <a:off x="2195736" y="5949280"/>
            <a:ext cx="1008112" cy="576064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latin typeface="メイリオ"/>
                <a:ea typeface="メイリオ"/>
                <a:cs typeface="メイリオ"/>
              </a:rPr>
              <a:t>WP</a:t>
            </a:r>
            <a:endParaRPr kumimoji="1" lang="ja-JP" altLang="en-US" sz="28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588224" y="6002124"/>
            <a:ext cx="241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メイリオ"/>
                <a:ea typeface="メイリオ"/>
                <a:cs typeface="メイリオ"/>
              </a:rPr>
              <a:t>橙色：</a:t>
            </a:r>
            <a:r>
              <a:rPr lang="en-US" altLang="ja-JP" sz="1400" dirty="0" smtClean="0">
                <a:latin typeface="メイリオ"/>
                <a:ea typeface="メイリオ"/>
                <a:cs typeface="メイリオ"/>
              </a:rPr>
              <a:t>AO</a:t>
            </a:r>
            <a:r>
              <a:rPr lang="ja-JP" altLang="en-US" sz="1400" dirty="0" smtClean="0">
                <a:latin typeface="メイリオ"/>
                <a:ea typeface="メイリオ"/>
                <a:cs typeface="メイリオ"/>
              </a:rPr>
              <a:t>・</a:t>
            </a:r>
            <a:r>
              <a:rPr lang="en-US" altLang="ja-JP" sz="1400" dirty="0" smtClean="0">
                <a:latin typeface="メイリオ"/>
                <a:ea typeface="メイリオ"/>
                <a:cs typeface="メイリオ"/>
              </a:rPr>
              <a:t>WP</a:t>
            </a:r>
            <a:r>
              <a:rPr lang="ja-JP" altLang="en-US" sz="1400" dirty="0" smtClean="0">
                <a:latin typeface="メイリオ"/>
                <a:ea typeface="メイリオ"/>
                <a:cs typeface="メイリオ"/>
              </a:rPr>
              <a:t>と地表気温との相関が同符号</a:t>
            </a:r>
            <a:endParaRPr kumimoji="1" lang="ja-JP" altLang="en-US" sz="1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47254" y="1052736"/>
            <a:ext cx="55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P1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292924" y="1052736"/>
            <a:ext cx="583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P2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95536" y="3933056"/>
            <a:ext cx="48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P1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292924" y="3933056"/>
            <a:ext cx="511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P2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5852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44000" cy="598788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日本海</a:t>
            </a:r>
            <a:r>
              <a:rPr lang="en-US" altLang="ja-JP" dirty="0" smtClean="0"/>
              <a:t>SST </a:t>
            </a:r>
            <a:r>
              <a:rPr lang="en-US" altLang="ja-JP" dirty="0" err="1" smtClean="0"/>
              <a:t>vs</a:t>
            </a:r>
            <a:r>
              <a:rPr lang="en-US" altLang="ja-JP" dirty="0" smtClean="0"/>
              <a:t> SAT</a:t>
            </a:r>
            <a:r>
              <a:rPr lang="ja-JP" altLang="en-US" dirty="0" smtClean="0"/>
              <a:t>のラグ相関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4599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845753"/>
            <a:ext cx="6934436" cy="587572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4993"/>
          </a:xfrm>
        </p:spPr>
        <p:txBody>
          <a:bodyPr>
            <a:normAutofit fontScale="90000"/>
          </a:bodyPr>
          <a:lstStyle/>
          <a:p>
            <a:r>
              <a:rPr lang="ja-JP" altLang="en-US" kern="1200" dirty="0" smtClean="0">
                <a:solidFill>
                  <a:srgbClr val="FFFFFF"/>
                </a:solidFill>
              </a:rPr>
              <a:t>大規模大気循環</a:t>
            </a:r>
            <a:r>
              <a:rPr lang="en-US" altLang="ja-JP" kern="1200" dirty="0" smtClean="0">
                <a:solidFill>
                  <a:srgbClr val="FFFFFF"/>
                </a:solidFill>
              </a:rPr>
              <a:t/>
            </a:r>
            <a:br>
              <a:rPr lang="en-US" altLang="ja-JP" kern="1200" dirty="0" smtClean="0">
                <a:solidFill>
                  <a:srgbClr val="FFFFFF"/>
                </a:solidFill>
              </a:rPr>
            </a:br>
            <a:r>
              <a:rPr lang="ja-JP" altLang="en-US" kern="1200" dirty="0" smtClean="0">
                <a:solidFill>
                  <a:srgbClr val="FFFFFF"/>
                </a:solidFill>
              </a:rPr>
              <a:t>　</a:t>
            </a:r>
            <a:r>
              <a:rPr lang="en-US" altLang="ja-JP" kern="1200" dirty="0" smtClean="0">
                <a:solidFill>
                  <a:srgbClr val="FFFFFF"/>
                </a:solidFill>
              </a:rPr>
              <a:t>AO </a:t>
            </a:r>
            <a:r>
              <a:rPr lang="en-US" altLang="ja-JP" kern="1200" dirty="0">
                <a:solidFill>
                  <a:srgbClr val="FFFFFF"/>
                </a:solidFill>
              </a:rPr>
              <a:t>&amp; WP</a:t>
            </a:r>
            <a:r>
              <a:rPr lang="ja-JP" altLang="en-US" kern="1200" dirty="0" smtClean="0">
                <a:solidFill>
                  <a:srgbClr val="FFFFFF"/>
                </a:solidFill>
              </a:rPr>
              <a:t>重回帰の</a:t>
            </a:r>
            <a:r>
              <a:rPr lang="ja-JP" altLang="en-US" kern="1200" dirty="0">
                <a:solidFill>
                  <a:srgbClr val="FFFFFF"/>
                </a:solidFill>
              </a:rPr>
              <a:t>推定値と観測値の比較（</a:t>
            </a:r>
            <a:r>
              <a:rPr lang="en-US" altLang="ja-JP" kern="1200" dirty="0">
                <a:solidFill>
                  <a:srgbClr val="FFFFFF"/>
                </a:solidFill>
              </a:rPr>
              <a:t>2012</a:t>
            </a:r>
            <a:r>
              <a:rPr lang="ja-JP" altLang="en-US" kern="1200" dirty="0" smtClean="0">
                <a:solidFill>
                  <a:srgbClr val="FFFFFF"/>
                </a:solidFill>
              </a:rPr>
              <a:t>年）</a:t>
            </a:r>
            <a:endParaRPr kumimoji="1" lang="ja-JP" altLang="en-US" dirty="0"/>
          </a:p>
        </p:txBody>
      </p:sp>
      <p:sp>
        <p:nvSpPr>
          <p:cNvPr id="10" name="角丸四角形 9"/>
          <p:cNvSpPr/>
          <p:nvPr/>
        </p:nvSpPr>
        <p:spPr>
          <a:xfrm>
            <a:off x="28345" y="764704"/>
            <a:ext cx="2599439" cy="43204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latin typeface="メイリオ"/>
                <a:ea typeface="メイリオ"/>
                <a:cs typeface="メイリオ"/>
              </a:rPr>
              <a:t>重回帰の推定値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34681" y="3573016"/>
            <a:ext cx="1326235" cy="43204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latin typeface="メイリオ"/>
                <a:ea typeface="メイリオ"/>
                <a:cs typeface="メイリオ"/>
              </a:rPr>
              <a:t>観測値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488324" y="6474457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メイリオ"/>
                <a:ea typeface="メイリオ"/>
                <a:cs typeface="メイリオ"/>
              </a:rPr>
              <a:t>色：温度偏差</a:t>
            </a:r>
            <a:endParaRPr kumimoji="1" lang="ja-JP" altLang="en-US" sz="1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634770" y="1226393"/>
            <a:ext cx="76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P1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076056" y="119675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P2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619672" y="4077072"/>
            <a:ext cx="777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P1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076056" y="407707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P2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29" name="角丸四角形 28"/>
          <p:cNvSpPr/>
          <p:nvPr/>
        </p:nvSpPr>
        <p:spPr>
          <a:xfrm>
            <a:off x="1871700" y="3284984"/>
            <a:ext cx="5400600" cy="144016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P1</a:t>
            </a:r>
            <a:r>
              <a:rPr lang="ja-JP" altLang="en-US" sz="36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　暖めた要素</a:t>
            </a:r>
            <a:endParaRPr lang="en-US" altLang="ja-JP" sz="3600" dirty="0" smtClean="0">
              <a:solidFill>
                <a:srgbClr val="FFFFFF"/>
              </a:solidFill>
              <a:latin typeface="メイリオ"/>
              <a:ea typeface="メイリオ"/>
              <a:cs typeface="メイリオ"/>
            </a:endParaRPr>
          </a:p>
          <a:p>
            <a:pPr algn="ctr"/>
            <a:r>
              <a:rPr lang="en-US" altLang="ja-JP" sz="36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P2</a:t>
            </a:r>
            <a:r>
              <a:rPr lang="ja-JP" altLang="en-US" sz="36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　冷やした要素</a:t>
            </a:r>
            <a:endParaRPr lang="en-US" altLang="ja-JP" sz="3600" dirty="0" smtClean="0">
              <a:solidFill>
                <a:srgbClr val="FFFFFF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7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32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2012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年は特殊な事例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836712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AO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負＆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WP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負のとき，日本海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SST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高温と低温で大気場・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SST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場に違いがあるだろうか？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5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日移動平均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AO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index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・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WP index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の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7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日平均値が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-1.0σ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以下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・日本海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SST index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の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7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日平均値が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+0.5σ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を満たす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AO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負＆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WP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負＆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SST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正の期間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10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事例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・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1990/12/28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～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1991/01/09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（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13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日間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）　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SAT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正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→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負</a:t>
            </a:r>
            <a:endParaRPr lang="en-US" altLang="ja-JP" sz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・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2001/12/06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～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12/22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（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17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日間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）　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SAT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負</a:t>
            </a:r>
            <a:endParaRPr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・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2002/10/17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～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10/27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（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11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日間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）　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SAT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正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→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負</a:t>
            </a:r>
            <a:endParaRPr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・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2005/01/25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～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02/04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（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11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日間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）　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SAT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正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→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負</a:t>
            </a:r>
            <a:endParaRPr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・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2009/12/06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～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12/17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（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12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日間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）　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SAT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正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→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負</a:t>
            </a:r>
            <a:endParaRPr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・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2009/12/18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～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12/29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（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12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日間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）　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SAT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負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→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正</a:t>
            </a:r>
            <a:endParaRPr lang="en-US" altLang="ja-JP" sz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・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2009/12/30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～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2010/01/10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（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12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日間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）　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SAT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正</a:t>
            </a:r>
            <a:endParaRPr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・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2010/12/21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～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2011/01/03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（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14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日間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）　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SAT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正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→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負</a:t>
            </a:r>
            <a:endParaRPr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・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2011/01/09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～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01/24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（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16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日間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）　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AT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負</a:t>
            </a:r>
            <a:endParaRPr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・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2012/10/03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～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10/16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（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14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日間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）　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SAT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正</a:t>
            </a:r>
            <a:endParaRPr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・日本海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SST index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の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7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日平均値が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-0.5σ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を満たす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AO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負＆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WP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負＆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SST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負期間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8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事例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・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1985/02/10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～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02/21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（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12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日間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）　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SAT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正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→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負</a:t>
            </a:r>
            <a:endParaRPr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・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1986/02/11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～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02/26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（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16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日間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）　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SAT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負</a:t>
            </a:r>
            <a:endParaRPr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・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2002/10/28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～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11/06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（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10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日間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）　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SAT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負</a:t>
            </a:r>
            <a:endParaRPr lang="en-US" altLang="ja-JP" sz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・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2002/11/07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～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11/15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（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9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日間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）　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SAT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負</a:t>
            </a:r>
            <a:endParaRPr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・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2002/11/21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～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11/30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（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10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日間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）　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SAT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負</a:t>
            </a:r>
            <a:endParaRPr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・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2005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/11/27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～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12/08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（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12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日間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）　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SAT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負</a:t>
            </a:r>
            <a:endParaRPr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・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2005/12/09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～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12/21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（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13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日間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）　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SAT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負</a:t>
            </a:r>
            <a:endParaRPr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・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2005/12/22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～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2006/01/02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（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12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日間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）　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SAT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負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833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AO</a:t>
            </a:r>
            <a:r>
              <a:rPr kumimoji="1" lang="ja-JP" altLang="en-US" dirty="0" smtClean="0"/>
              <a:t>負＆</a:t>
            </a:r>
            <a:r>
              <a:rPr kumimoji="1" lang="en-US" altLang="ja-JP" dirty="0" smtClean="0"/>
              <a:t>WP</a:t>
            </a:r>
            <a:r>
              <a:rPr kumimoji="1" lang="ja-JP" altLang="en-US" dirty="0" smtClean="0"/>
              <a:t>負のときの合成図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976536"/>
            <a:ext cx="2762713" cy="275734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976536"/>
            <a:ext cx="2762713" cy="275734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906" y="976536"/>
            <a:ext cx="2762713" cy="2757348"/>
          </a:xfrm>
          <a:prstGeom prst="rect">
            <a:avLst/>
          </a:prstGeom>
        </p:spPr>
      </p:pic>
      <p:sp>
        <p:nvSpPr>
          <p:cNvPr id="10" name="角丸四角形 9"/>
          <p:cNvSpPr/>
          <p:nvPr/>
        </p:nvSpPr>
        <p:spPr>
          <a:xfrm>
            <a:off x="1" y="836712"/>
            <a:ext cx="1403648" cy="43204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latin typeface="メイリオ"/>
                <a:ea typeface="メイリオ"/>
                <a:cs typeface="メイリオ"/>
              </a:rPr>
              <a:t>SST</a:t>
            </a:r>
            <a:r>
              <a:rPr kumimoji="1" lang="ja-JP" altLang="en-US" sz="2400" dirty="0" smtClean="0">
                <a:latin typeface="メイリオ"/>
                <a:ea typeface="メイリオ"/>
                <a:cs typeface="メイリオ"/>
              </a:rPr>
              <a:t>高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3059832" y="836712"/>
            <a:ext cx="1403648" cy="43204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latin typeface="メイリオ"/>
                <a:ea typeface="メイリオ"/>
                <a:cs typeface="メイリオ"/>
              </a:rPr>
              <a:t>SST</a:t>
            </a:r>
            <a:r>
              <a:rPr lang="ja-JP" altLang="en-US" sz="2400" dirty="0" smtClean="0">
                <a:latin typeface="メイリオ"/>
                <a:ea typeface="メイリオ"/>
                <a:cs typeface="メイリオ"/>
              </a:rPr>
              <a:t>低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6012160" y="836712"/>
            <a:ext cx="2088232" cy="43204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latin typeface="メイリオ"/>
                <a:ea typeface="メイリオ"/>
                <a:cs typeface="メイリオ"/>
              </a:rPr>
              <a:t>SST</a:t>
            </a:r>
            <a:r>
              <a:rPr kumimoji="1" lang="ja-JP" altLang="en-US" sz="2400" dirty="0" smtClean="0">
                <a:latin typeface="メイリオ"/>
                <a:ea typeface="メイリオ"/>
                <a:cs typeface="メイリオ"/>
              </a:rPr>
              <a:t>高ー</a:t>
            </a:r>
            <a:r>
              <a:rPr lang="ja-JP" altLang="en-US" sz="2400" dirty="0" smtClean="0">
                <a:latin typeface="メイリオ"/>
                <a:ea typeface="メイリオ"/>
                <a:cs typeface="メイリオ"/>
              </a:rPr>
              <a:t>低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300192" y="3789040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メイリオ"/>
                <a:ea typeface="メイリオ"/>
                <a:cs typeface="メイリオ"/>
              </a:rPr>
              <a:t>線：</a:t>
            </a:r>
            <a:r>
              <a:rPr kumimoji="1" lang="en-US" altLang="ja-JP" sz="1400" dirty="0" smtClean="0">
                <a:latin typeface="メイリオ"/>
                <a:ea typeface="メイリオ"/>
                <a:cs typeface="メイリオ"/>
              </a:rPr>
              <a:t>Z500</a:t>
            </a:r>
            <a:r>
              <a:rPr kumimoji="1" lang="ja-JP" altLang="en-US" sz="1400" dirty="0" smtClean="0">
                <a:latin typeface="メイリオ"/>
                <a:ea typeface="メイリオ"/>
                <a:cs typeface="メイリオ"/>
              </a:rPr>
              <a:t>偏差，色：</a:t>
            </a:r>
            <a:r>
              <a:rPr kumimoji="1" lang="en-US" altLang="ja-JP" sz="1400" dirty="0" smtClean="0">
                <a:latin typeface="メイリオ"/>
                <a:ea typeface="メイリオ"/>
                <a:cs typeface="メイリオ"/>
              </a:rPr>
              <a:t>T850</a:t>
            </a:r>
            <a:r>
              <a:rPr kumimoji="1" lang="ja-JP" altLang="en-US" sz="1400" dirty="0" smtClean="0">
                <a:latin typeface="メイリオ"/>
                <a:ea typeface="メイリオ"/>
                <a:cs typeface="メイリオ"/>
              </a:rPr>
              <a:t>偏差</a:t>
            </a:r>
            <a:endParaRPr kumimoji="1" lang="ja-JP" altLang="en-US" sz="1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808992" y="4162252"/>
            <a:ext cx="3131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ジオポテンシャル場に大きな違いはないが，気温場は違う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22" y="4077072"/>
            <a:ext cx="3035052" cy="190637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326" y="4077072"/>
            <a:ext cx="3035052" cy="1906375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0" y="4077074"/>
            <a:ext cx="3035052" cy="1906375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7740352" y="6237312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メイリオ"/>
                <a:ea typeface="メイリオ"/>
                <a:cs typeface="メイリオ"/>
              </a:rPr>
              <a:t>色：</a:t>
            </a:r>
            <a:r>
              <a:rPr lang="ja-JP" altLang="en-US" sz="1400" dirty="0" smtClean="0">
                <a:latin typeface="メイリオ"/>
                <a:ea typeface="メイリオ"/>
                <a:cs typeface="メイリオ"/>
              </a:rPr>
              <a:t>水温</a:t>
            </a:r>
            <a:r>
              <a:rPr kumimoji="1" lang="ja-JP" altLang="en-US" sz="1400" dirty="0" smtClean="0">
                <a:latin typeface="メイリオ"/>
                <a:ea typeface="メイリオ"/>
                <a:cs typeface="メイリオ"/>
              </a:rPr>
              <a:t>偏差</a:t>
            </a:r>
            <a:endParaRPr kumimoji="1" lang="ja-JP" altLang="en-US" sz="1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23594" y="6201547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温度場のみに大きな違い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71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7472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AO</a:t>
            </a:r>
            <a:r>
              <a:rPr lang="ja-JP" altLang="en-US" dirty="0"/>
              <a:t>負＆</a:t>
            </a:r>
            <a:r>
              <a:rPr lang="en-US" altLang="ja-JP" dirty="0"/>
              <a:t>WP</a:t>
            </a:r>
            <a:r>
              <a:rPr lang="ja-JP" altLang="en-US" dirty="0"/>
              <a:t>負のときの合成図</a:t>
            </a:r>
            <a:endParaRPr kumimoji="1" lang="ja-JP" altLang="en-US" dirty="0"/>
          </a:p>
        </p:txBody>
      </p:sp>
      <p:pic>
        <p:nvPicPr>
          <p:cNvPr id="4" name="図 3" descr="ano_tmp_nAOnWPnSS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052736"/>
            <a:ext cx="3259030" cy="2461037"/>
          </a:xfrm>
          <a:prstGeom prst="rect">
            <a:avLst/>
          </a:prstGeom>
        </p:spPr>
      </p:pic>
      <p:pic>
        <p:nvPicPr>
          <p:cNvPr id="5" name="図 4" descr="ano_tmp_nAOnWPpSS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" y="1052736"/>
            <a:ext cx="3259030" cy="2461037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>
          <a:xfrm>
            <a:off x="1" y="836712"/>
            <a:ext cx="1403648" cy="43204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latin typeface="メイリオ"/>
                <a:ea typeface="メイリオ"/>
                <a:cs typeface="メイリオ"/>
              </a:rPr>
              <a:t>SST</a:t>
            </a:r>
            <a:r>
              <a:rPr kumimoji="1" lang="ja-JP" altLang="en-US" sz="2400" dirty="0" smtClean="0">
                <a:latin typeface="メイリオ"/>
                <a:ea typeface="メイリオ"/>
                <a:cs typeface="メイリオ"/>
              </a:rPr>
              <a:t>高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3059832" y="836712"/>
            <a:ext cx="1403648" cy="43204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latin typeface="メイリオ"/>
                <a:ea typeface="メイリオ"/>
                <a:cs typeface="メイリオ"/>
              </a:rPr>
              <a:t>SST</a:t>
            </a:r>
            <a:r>
              <a:rPr lang="ja-JP" altLang="en-US" sz="2400" dirty="0" smtClean="0">
                <a:latin typeface="メイリオ"/>
                <a:ea typeface="メイリオ"/>
                <a:cs typeface="メイリオ"/>
              </a:rPr>
              <a:t>低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07"/>
          <a:stretch/>
        </p:blipFill>
        <p:spPr>
          <a:xfrm>
            <a:off x="0" y="3729797"/>
            <a:ext cx="6878115" cy="3157136"/>
          </a:xfrm>
          <a:prstGeom prst="rect">
            <a:avLst/>
          </a:prstGeom>
        </p:spPr>
      </p:pic>
      <p:sp>
        <p:nvSpPr>
          <p:cNvPr id="9" name="角丸四角形 8"/>
          <p:cNvSpPr/>
          <p:nvPr/>
        </p:nvSpPr>
        <p:spPr>
          <a:xfrm>
            <a:off x="2289964" y="3657684"/>
            <a:ext cx="1403648" cy="43204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latin typeface="メイリオ"/>
                <a:ea typeface="メイリオ"/>
                <a:cs typeface="メイリオ"/>
              </a:rPr>
              <a:t>2012</a:t>
            </a:r>
            <a:r>
              <a:rPr kumimoji="1" lang="ja-JP" altLang="en-US" sz="2400" dirty="0" smtClean="0">
                <a:latin typeface="メイリオ"/>
                <a:ea typeface="メイリオ"/>
                <a:cs typeface="メイリオ"/>
              </a:rPr>
              <a:t>年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72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9987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AO</a:t>
            </a:r>
            <a:r>
              <a:rPr kumimoji="1" lang="ja-JP" altLang="en-US" dirty="0" smtClean="0"/>
              <a:t>負＆</a:t>
            </a:r>
            <a:r>
              <a:rPr kumimoji="1" lang="en-US" altLang="ja-JP" dirty="0" smtClean="0"/>
              <a:t>WP</a:t>
            </a:r>
            <a:r>
              <a:rPr kumimoji="1" lang="ja-JP" altLang="en-US" dirty="0" smtClean="0"/>
              <a:t>負が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ヶ月持続した期間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8" y="872351"/>
            <a:ext cx="3293371" cy="292456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877" y="873059"/>
            <a:ext cx="3293371" cy="292456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7" y="3799248"/>
            <a:ext cx="3293371" cy="292456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877" y="3806888"/>
            <a:ext cx="3293371" cy="292456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804247" y="1124744"/>
            <a:ext cx="23397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5</a:t>
            </a:r>
            <a:r>
              <a:rPr kumimoji="1"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日移動平均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index</a:t>
            </a:r>
            <a:r>
              <a:rPr kumimoji="1"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の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91</a:t>
            </a:r>
            <a:r>
              <a:rPr kumimoji="1"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日平均値が</a:t>
            </a:r>
            <a:endParaRPr kumimoji="1"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-1.0σ</a:t>
            </a:r>
            <a:r>
              <a:rPr kumimoji="1"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（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AO</a:t>
            </a:r>
            <a:r>
              <a:rPr kumimoji="1"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），</a:t>
            </a:r>
            <a:endParaRPr kumimoji="1"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-0.5σ</a:t>
            </a:r>
            <a:r>
              <a:rPr kumimoji="1"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（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WP</a:t>
            </a:r>
            <a:r>
              <a:rPr kumimoji="1"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）以下</a:t>
            </a:r>
            <a:endParaRPr kumimoji="1"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kumimoji="1"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かつ</a:t>
            </a:r>
            <a:endParaRPr kumimoji="1"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kumimoji="1"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負が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60</a:t>
            </a:r>
            <a:r>
              <a:rPr kumimoji="1"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日以上</a:t>
            </a:r>
            <a:endParaRPr kumimoji="1"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を含む期間</a:t>
            </a:r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  <a:p>
            <a:r>
              <a:rPr kumimoji="1"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・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1959/08</a:t>
            </a:r>
            <a:r>
              <a:rPr kumimoji="1"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～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10</a:t>
            </a:r>
          </a:p>
          <a:p>
            <a:r>
              <a:rPr kumimoji="1"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・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1976/12</a:t>
            </a:r>
            <a:r>
              <a:rPr kumimoji="1"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～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1977/02</a:t>
            </a:r>
          </a:p>
          <a:p>
            <a:r>
              <a:rPr kumimoji="1"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・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2005/11</a:t>
            </a:r>
            <a:r>
              <a:rPr kumimoji="1"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～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2006/01</a:t>
            </a:r>
          </a:p>
          <a:p>
            <a:r>
              <a:rPr kumimoji="1"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・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2012/10</a:t>
            </a:r>
            <a:r>
              <a:rPr kumimoji="1"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～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12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043608" y="1160440"/>
            <a:ext cx="1800200" cy="52928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64496" y="1162309"/>
            <a:ext cx="1800200" cy="52928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73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9020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1"/>
          </a:xfrm>
        </p:spPr>
        <p:txBody>
          <a:bodyPr>
            <a:noAutofit/>
          </a:bodyPr>
          <a:lstStyle/>
          <a:p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日本の気温分布の主要変動成分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" y="843722"/>
            <a:ext cx="4571912" cy="388142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93" y="836712"/>
            <a:ext cx="4556738" cy="386853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/>
          <a:srcRect l="31186" b="53808"/>
          <a:stretch/>
        </p:blipFill>
        <p:spPr>
          <a:xfrm>
            <a:off x="2341505" y="4725144"/>
            <a:ext cx="4466084" cy="2112962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807589" y="6468774"/>
            <a:ext cx="1886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latin typeface="Calibri"/>
                <a:ea typeface="メイリオ"/>
                <a:cs typeface="メイリオ"/>
              </a:rPr>
              <a:t>Seo</a:t>
            </a:r>
            <a:r>
              <a:rPr kumimoji="1" lang="en-US" altLang="ja-JP" dirty="0" smtClean="0">
                <a:latin typeface="Calibri"/>
                <a:ea typeface="メイリオ"/>
                <a:cs typeface="メイリオ"/>
              </a:rPr>
              <a:t> et al., 2014</a:t>
            </a:r>
            <a:endParaRPr kumimoji="1" lang="ja-JP" altLang="en-US" dirty="0">
              <a:latin typeface="Calibri"/>
              <a:ea typeface="メイリオ"/>
              <a:cs typeface="メイリオ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74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72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" y="836712"/>
            <a:ext cx="9140464" cy="599711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075" y="0"/>
            <a:ext cx="8705850" cy="836711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日本の気温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vs 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大気パターン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index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（同時相関）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寄与率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75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4553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64"/>
            <a:ext cx="9143999" cy="599943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1"/>
          </a:xfrm>
        </p:spPr>
        <p:txBody>
          <a:bodyPr>
            <a:no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日本の気温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vs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大気パターン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index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-15day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ラグ相関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日平均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寄与率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76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6980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62"/>
            <a:ext cx="9144000" cy="599943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075" y="0"/>
            <a:ext cx="8705850" cy="836711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日本海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SST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vs 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大気パターン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index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（同時相関）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日平均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寄与率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77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733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1"/>
          </a:xfrm>
        </p:spPr>
        <p:txBody>
          <a:bodyPr>
            <a:noAutofit/>
          </a:bodyPr>
          <a:lstStyle/>
          <a:p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日本海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SST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vs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大気パターン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index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-15day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ラグ相関）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日平均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寄与率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44000" cy="5999437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78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9031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54" y="3789040"/>
            <a:ext cx="9144000" cy="3060000"/>
          </a:xfrm>
          <a:prstGeom prst="rect">
            <a:avLst/>
          </a:prstGeom>
        </p:spPr>
      </p:pic>
      <p:pic>
        <p:nvPicPr>
          <p:cNvPr id="6" name="図 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454" y="764704"/>
            <a:ext cx="9144000" cy="3060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075" y="0"/>
            <a:ext cx="8705850" cy="836711"/>
          </a:xfrm>
        </p:spPr>
        <p:txBody>
          <a:bodyPr>
            <a:normAutofit fontScale="90000"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日本の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気温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PC1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PC2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vs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大気パターン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index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（同時相関）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寄与率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2518" y="76470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PC1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22518" y="3758795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PC2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1187624" y="836712"/>
            <a:ext cx="0" cy="54726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1979712" y="836711"/>
            <a:ext cx="0" cy="547261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3347864" y="836711"/>
            <a:ext cx="0" cy="547261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5292080" y="836711"/>
            <a:ext cx="0" cy="547261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7380312" y="836711"/>
            <a:ext cx="0" cy="547261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8028384" y="836711"/>
            <a:ext cx="0" cy="547261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8532440" y="836711"/>
            <a:ext cx="0" cy="547261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79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95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fig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869522"/>
            <a:ext cx="6912768" cy="588296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804934"/>
          </a:xfrm>
        </p:spPr>
        <p:txBody>
          <a:bodyPr>
            <a:noAutofit/>
          </a:bodyPr>
          <a:lstStyle/>
          <a:p>
            <a:r>
              <a:rPr lang="ja-JP" altLang="en-US" sz="2400" kern="1200" dirty="0" smtClean="0">
                <a:solidFill>
                  <a:srgbClr val="FFFFFF"/>
                </a:solidFill>
              </a:rPr>
              <a:t>小規模海洋</a:t>
            </a:r>
            <a:r>
              <a:rPr lang="en-US" altLang="ja-JP" sz="2400" kern="1200" dirty="0" smtClean="0">
                <a:solidFill>
                  <a:srgbClr val="FFFFFF"/>
                </a:solidFill>
              </a:rPr>
              <a:t/>
            </a:r>
            <a:br>
              <a:rPr lang="en-US" altLang="ja-JP" sz="2400" kern="1200" dirty="0" smtClean="0">
                <a:solidFill>
                  <a:srgbClr val="FFFFFF"/>
                </a:solidFill>
              </a:rPr>
            </a:br>
            <a:r>
              <a:rPr lang="ja-JP" altLang="en-US" sz="2400" kern="1200" dirty="0" smtClean="0">
                <a:solidFill>
                  <a:srgbClr val="FFFFFF"/>
                </a:solidFill>
              </a:rPr>
              <a:t>　</a:t>
            </a:r>
            <a:r>
              <a:rPr lang="en-US" altLang="ja-JP" sz="2400" kern="1200" dirty="0" smtClean="0">
                <a:solidFill>
                  <a:srgbClr val="FFFFFF"/>
                </a:solidFill>
              </a:rPr>
              <a:t>SST</a:t>
            </a:r>
            <a:r>
              <a:rPr lang="ja-JP" altLang="en-US" sz="2400" kern="1200" dirty="0" smtClean="0">
                <a:solidFill>
                  <a:srgbClr val="FFFFFF"/>
                </a:solidFill>
              </a:rPr>
              <a:t>回帰の</a:t>
            </a:r>
            <a:r>
              <a:rPr lang="ja-JP" altLang="en-US" sz="2400" kern="1200" dirty="0">
                <a:solidFill>
                  <a:srgbClr val="FFFFFF"/>
                </a:solidFill>
              </a:rPr>
              <a:t>推定値と</a:t>
            </a:r>
            <a:r>
              <a:rPr lang="en-US" altLang="ja-JP" sz="2400" kern="1200" dirty="0">
                <a:solidFill>
                  <a:srgbClr val="FFFFFF"/>
                </a:solidFill>
              </a:rPr>
              <a:t>AO&amp;WP</a:t>
            </a:r>
            <a:r>
              <a:rPr lang="ja-JP" altLang="en-US" sz="2400" kern="1200" dirty="0" smtClean="0">
                <a:solidFill>
                  <a:srgbClr val="FFFFFF"/>
                </a:solidFill>
              </a:rPr>
              <a:t>重回帰の残差との</a:t>
            </a:r>
            <a:r>
              <a:rPr lang="ja-JP" altLang="en-US" sz="2400" kern="1200" dirty="0">
                <a:solidFill>
                  <a:srgbClr val="FFFFFF"/>
                </a:solidFill>
              </a:rPr>
              <a:t>比較（</a:t>
            </a:r>
            <a:r>
              <a:rPr lang="en-US" altLang="ja-JP" sz="2400" kern="1200" dirty="0">
                <a:solidFill>
                  <a:srgbClr val="FFFFFF"/>
                </a:solidFill>
              </a:rPr>
              <a:t>2012</a:t>
            </a:r>
            <a:r>
              <a:rPr lang="ja-JP" altLang="en-US" sz="2400" kern="1200" dirty="0">
                <a:solidFill>
                  <a:srgbClr val="FFFFFF"/>
                </a:solidFill>
              </a:rPr>
              <a:t>年）</a:t>
            </a:r>
            <a:endParaRPr kumimoji="1" lang="ja-JP" altLang="en-US" sz="2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380312" y="6524625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色：温度偏差</a:t>
            </a:r>
            <a:endParaRPr lang="ja-JP" altLang="en-US" sz="1200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593152" y="1547500"/>
            <a:ext cx="60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P1</a:t>
            </a:r>
            <a:endParaRPr lang="en-US" altLang="ja-JP" dirty="0" smtClean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076056" y="154750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P2</a:t>
            </a:r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593153" y="428380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P1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076056" y="429309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P2</a:t>
            </a:r>
            <a:endParaRPr lang="ja-JP" altLang="en-US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7" name="角丸四角形 16"/>
          <p:cNvSpPr/>
          <p:nvPr/>
        </p:nvSpPr>
        <p:spPr>
          <a:xfrm>
            <a:off x="35496" y="764704"/>
            <a:ext cx="6552728" cy="79208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海：地表気温（トレンド除去）回帰</a:t>
            </a:r>
            <a:r>
              <a:rPr lang="ja-JP" altLang="en-US" sz="2400" dirty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係数</a:t>
            </a:r>
            <a:endParaRPr lang="en-US" altLang="ja-JP" sz="2400" dirty="0" smtClean="0">
              <a:solidFill>
                <a:srgbClr val="FFFFFF"/>
              </a:solidFill>
              <a:latin typeface="メイリオ"/>
              <a:ea typeface="メイリオ"/>
              <a:cs typeface="メイリオ"/>
            </a:endParaRPr>
          </a:p>
          <a:p>
            <a:pPr algn="ctr"/>
            <a:r>
              <a:rPr lang="ja-JP" altLang="en-US" sz="24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陸：</a:t>
            </a:r>
            <a:r>
              <a:rPr lang="en-US" altLang="ja-JP" sz="24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SST</a:t>
            </a:r>
            <a:r>
              <a:rPr lang="ja-JP" altLang="en-US" sz="24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（トレンド除去）回帰の推定値</a:t>
            </a:r>
            <a:endParaRPr lang="en-US" altLang="ja-JP" sz="2400" dirty="0" smtClean="0">
              <a:solidFill>
                <a:srgbClr val="FFFFFF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35496" y="3573016"/>
            <a:ext cx="4032448" cy="720080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海：</a:t>
            </a:r>
            <a:r>
              <a:rPr lang="ja-JP" altLang="en-US" sz="24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観測値</a:t>
            </a:r>
            <a:endParaRPr lang="en-US" altLang="ja-JP" sz="2400" dirty="0" smtClean="0">
              <a:solidFill>
                <a:srgbClr val="FFFFFF"/>
              </a:solidFill>
              <a:latin typeface="メイリオ"/>
              <a:ea typeface="メイリオ"/>
              <a:cs typeface="メイリオ"/>
            </a:endParaRPr>
          </a:p>
          <a:p>
            <a:pPr algn="ctr"/>
            <a:r>
              <a:rPr lang="ja-JP" altLang="en-US" sz="24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陸：</a:t>
            </a:r>
            <a:r>
              <a:rPr lang="en-US" altLang="ja-JP" sz="24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AO&amp;WP</a:t>
            </a:r>
            <a:r>
              <a:rPr lang="ja-JP" altLang="en-US" sz="24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重回帰の残差</a:t>
            </a:r>
            <a:endParaRPr lang="en-US" altLang="ja-JP" sz="2400" dirty="0" smtClean="0">
              <a:solidFill>
                <a:srgbClr val="FFFFFF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183560" y="3468108"/>
            <a:ext cx="39604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solidFill>
                  <a:srgbClr val="000000"/>
                </a:solidFill>
                <a:latin typeface="メイリオ"/>
                <a:ea typeface="メイリオ"/>
                <a:cs typeface="メイリオ"/>
              </a:rPr>
              <a:t>陸：温度偏差，海の線：回帰係数，海の色：有意水準</a:t>
            </a:r>
            <a:endParaRPr lang="ja-JP" altLang="en-US" sz="1200" dirty="0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8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1043609" y="3284984"/>
            <a:ext cx="7200800" cy="151216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AO</a:t>
            </a:r>
            <a:r>
              <a:rPr lang="ja-JP" altLang="en-US" sz="36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＆</a:t>
            </a:r>
            <a:r>
              <a:rPr lang="en-US" altLang="ja-JP" sz="36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WP</a:t>
            </a:r>
            <a:r>
              <a:rPr lang="ja-JP" altLang="en-US" sz="36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で説明できない成分を</a:t>
            </a:r>
            <a:endParaRPr lang="en-US" altLang="ja-JP" sz="3600" dirty="0" smtClean="0">
              <a:solidFill>
                <a:srgbClr val="FFFFFF"/>
              </a:solidFill>
              <a:latin typeface="メイリオ"/>
              <a:ea typeface="メイリオ"/>
              <a:cs typeface="メイリオ"/>
            </a:endParaRPr>
          </a:p>
          <a:p>
            <a:pPr algn="ctr"/>
            <a:r>
              <a:rPr lang="ja-JP" altLang="en-US" sz="36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日本海</a:t>
            </a:r>
            <a:r>
              <a:rPr lang="en-US" altLang="ja-JP" sz="36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SST</a:t>
            </a:r>
            <a:r>
              <a:rPr lang="ja-JP" altLang="en-US" sz="36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で説明できる</a:t>
            </a:r>
            <a:endParaRPr lang="en-US" altLang="ja-JP" sz="3600" dirty="0" smtClean="0">
              <a:solidFill>
                <a:srgbClr val="FFFFFF"/>
              </a:solidFill>
              <a:latin typeface="メイリオ"/>
              <a:ea typeface="メイリオ"/>
              <a:cs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2283695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1"/>
          </a:xfrm>
        </p:spPr>
        <p:txBody>
          <a:bodyPr>
            <a:noAutofit/>
          </a:bodyPr>
          <a:lstStyle/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日本の気温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PC1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PC2 vs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大気パターン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index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（同時相関）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44000" cy="3060000"/>
          </a:xfrm>
          <a:prstGeom prst="rect">
            <a:avLst/>
          </a:prstGeom>
        </p:spPr>
      </p:pic>
      <p:pic>
        <p:nvPicPr>
          <p:cNvPr id="5" name="図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25384"/>
            <a:ext cx="9144000" cy="30600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22518" y="82742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PC1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22518" y="3758795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/>
              </a:rPr>
              <a:t>PC2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80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2448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65672" cy="6026416"/>
          </a:xfrm>
          <a:prstGeom prst="rect">
            <a:avLst/>
          </a:prstGeom>
        </p:spPr>
      </p:pic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19075" y="0"/>
            <a:ext cx="8705850" cy="836711"/>
          </a:xfrm>
        </p:spPr>
        <p:txBody>
          <a:bodyPr>
            <a:normAutofit/>
          </a:bodyPr>
          <a:lstStyle/>
          <a:p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日本の気温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EOF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寄与率　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kumimoji="1" lang="ja-JP" altLang="en-US" smtClean="0"/>
              <a:t>81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6297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836712"/>
            <a:ext cx="4641962" cy="587727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考察　</a:t>
            </a:r>
            <a:r>
              <a:rPr kumimoji="1" lang="en-US" altLang="ja-JP" dirty="0" smtClean="0"/>
              <a:t>〜</a:t>
            </a:r>
            <a:r>
              <a:rPr kumimoji="1" lang="ja-JP" altLang="en-US" dirty="0" smtClean="0"/>
              <a:t>日本海</a:t>
            </a:r>
            <a:r>
              <a:rPr lang="en-US" altLang="ja-JP" dirty="0" smtClean="0"/>
              <a:t>SST</a:t>
            </a:r>
            <a:r>
              <a:rPr kumimoji="1" lang="ja-JP" altLang="en-US" dirty="0" smtClean="0"/>
              <a:t>と地表気温との関係</a:t>
            </a:r>
            <a:r>
              <a:rPr kumimoji="1" lang="en-US" altLang="ja-JP" dirty="0" smtClean="0"/>
              <a:t>〜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980728"/>
            <a:ext cx="5148064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因果ではなく，結果同士？</a:t>
            </a:r>
            <a:endParaRPr lang="en-US" altLang="ja-JP" sz="2800" dirty="0">
              <a:latin typeface="メイリオ"/>
              <a:ea typeface="メイリオ"/>
              <a:cs typeface="メイリオ"/>
            </a:endParaRPr>
          </a:p>
          <a:p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①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「</a:t>
            </a:r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AO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＆</a:t>
            </a:r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WP</a:t>
            </a:r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⇒</a:t>
            </a:r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地表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気温</a:t>
            </a:r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・</a:t>
            </a:r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SST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？」</a:t>
            </a:r>
            <a:endParaRPr kumimoji="1" lang="en-US" altLang="ja-JP" dirty="0" smtClean="0">
              <a:latin typeface="メイリオ"/>
              <a:ea typeface="メイリオ"/>
              <a:cs typeface="メイリオ"/>
            </a:endParaRPr>
          </a:p>
          <a:p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　</a:t>
            </a:r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→AO</a:t>
            </a:r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＆</a:t>
            </a:r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WP </a:t>
            </a:r>
            <a:r>
              <a:rPr lang="en-US" altLang="ja-JP" dirty="0" err="1" smtClean="0">
                <a:latin typeface="メイリオ"/>
                <a:ea typeface="メイリオ"/>
                <a:cs typeface="メイリオ"/>
              </a:rPr>
              <a:t>vs</a:t>
            </a:r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 SST</a:t>
            </a:r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は無相関</a:t>
            </a:r>
            <a:endParaRPr lang="en-US" altLang="ja-JP" dirty="0" smtClean="0">
              <a:latin typeface="メイリオ"/>
              <a:ea typeface="メイリオ"/>
              <a:cs typeface="メイリオ"/>
            </a:endParaRPr>
          </a:p>
          <a:p>
            <a:endParaRPr kumimoji="1" lang="en-US" altLang="ja-JP" dirty="0" smtClean="0">
              <a:latin typeface="メイリオ"/>
              <a:ea typeface="メイリオ"/>
              <a:cs typeface="メイリオ"/>
            </a:endParaRPr>
          </a:p>
          <a:p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②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「第三の大気パターン</a:t>
            </a:r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⇒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地表気温</a:t>
            </a:r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・</a:t>
            </a:r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SST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？」</a:t>
            </a:r>
            <a:endParaRPr kumimoji="1" lang="en-US" altLang="ja-JP" dirty="0" smtClean="0">
              <a:latin typeface="メイリオ"/>
              <a:ea typeface="メイリオ"/>
              <a:cs typeface="メイリオ"/>
            </a:endParaRPr>
          </a:p>
          <a:p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　</a:t>
            </a:r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→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推定値</a:t>
            </a:r>
            <a:r>
              <a:rPr lang="en-US" altLang="en-US" dirty="0" smtClean="0">
                <a:latin typeface="メイリオ"/>
                <a:ea typeface="メイリオ"/>
                <a:cs typeface="メイリオ"/>
              </a:rPr>
              <a:t>は観測値と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似ていない</a:t>
            </a:r>
            <a:endParaRPr kumimoji="1" lang="en-US" altLang="ja-JP" dirty="0" smtClean="0">
              <a:latin typeface="メイリオ"/>
              <a:ea typeface="メイリオ"/>
              <a:cs typeface="メイリオ"/>
            </a:endParaRPr>
          </a:p>
          <a:p>
            <a:endParaRPr kumimoji="1" lang="en-US" altLang="ja-JP" dirty="0" smtClean="0">
              <a:latin typeface="メイリオ"/>
              <a:ea typeface="メイリオ"/>
              <a:cs typeface="メイリオ"/>
            </a:endParaRPr>
          </a:p>
          <a:p>
            <a:endParaRPr kumimoji="1" lang="en-US" altLang="ja-JP" dirty="0" smtClean="0">
              <a:latin typeface="メイリオ"/>
              <a:ea typeface="メイリオ"/>
              <a:cs typeface="メイリオ"/>
            </a:endParaRPr>
          </a:p>
          <a:p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AO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負＆</a:t>
            </a:r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WP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負：日本付近</a:t>
            </a:r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に寒気到来</a:t>
            </a:r>
            <a:endParaRPr kumimoji="1" lang="en-US" altLang="ja-JP" dirty="0" smtClean="0">
              <a:latin typeface="メイリオ"/>
              <a:ea typeface="メイリオ"/>
              <a:cs typeface="メイリオ"/>
            </a:endParaRPr>
          </a:p>
          <a:p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　</a:t>
            </a:r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←</a:t>
            </a:r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日本海の熱フラックス</a:t>
            </a:r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 </a:t>
            </a:r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大</a:t>
            </a:r>
            <a:endParaRPr lang="en-US" altLang="ja-JP" dirty="0" smtClean="0">
              <a:latin typeface="メイリオ"/>
              <a:ea typeface="メイリオ"/>
              <a:cs typeface="メイリオ"/>
            </a:endParaRPr>
          </a:p>
          <a:p>
            <a:endParaRPr kumimoji="1" lang="en-US" altLang="ja-JP" dirty="0" smtClean="0">
              <a:latin typeface="メイリオ"/>
              <a:ea typeface="メイリオ"/>
              <a:cs typeface="メイリオ"/>
            </a:endParaRPr>
          </a:p>
          <a:p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P1</a:t>
            </a:r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：</a:t>
            </a:r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SST </a:t>
            </a:r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異常に高温（観測史上最高）</a:t>
            </a:r>
            <a:endParaRPr lang="en-US" altLang="ja-JP" dirty="0" smtClean="0">
              <a:latin typeface="メイリオ"/>
              <a:ea typeface="メイリオ"/>
              <a:cs typeface="メイリオ"/>
            </a:endParaRPr>
          </a:p>
          <a:p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　</a:t>
            </a:r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→</a:t>
            </a:r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地表，あまり冷やされず</a:t>
            </a:r>
            <a:endParaRPr lang="en-US" altLang="ja-JP" dirty="0" smtClean="0">
              <a:latin typeface="メイリオ"/>
              <a:ea typeface="メイリオ"/>
              <a:cs typeface="メイリオ"/>
            </a:endParaRPr>
          </a:p>
          <a:p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P2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：</a:t>
            </a:r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SST </a:t>
            </a:r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低温</a:t>
            </a:r>
            <a:endParaRPr kumimoji="1" lang="en-US" altLang="ja-JP" dirty="0" smtClean="0">
              <a:latin typeface="メイリオ"/>
              <a:ea typeface="メイリオ"/>
              <a:cs typeface="メイリオ"/>
            </a:endParaRPr>
          </a:p>
          <a:p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　</a:t>
            </a:r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→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地表，より冷えた</a:t>
            </a:r>
            <a:endParaRPr lang="en-US" altLang="ja-JP" dirty="0" smtClean="0">
              <a:latin typeface="メイリオ"/>
              <a:ea typeface="メイリオ"/>
              <a:cs typeface="メイリオ"/>
            </a:endParaRPr>
          </a:p>
          <a:p>
            <a:endParaRPr kumimoji="1" lang="en-US" altLang="ja-JP" sz="2800" dirty="0">
              <a:latin typeface="メイリオ"/>
              <a:ea typeface="メイリオ"/>
              <a:cs typeface="メイリオ"/>
            </a:endParaRPr>
          </a:p>
          <a:p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日本海</a:t>
            </a:r>
            <a:r>
              <a:rPr lang="en-US" altLang="ja-JP" sz="2800" dirty="0" smtClean="0">
                <a:latin typeface="メイリオ"/>
                <a:ea typeface="メイリオ"/>
                <a:cs typeface="メイリオ"/>
              </a:rPr>
              <a:t>SST</a:t>
            </a:r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が地表気温に影響</a:t>
            </a:r>
            <a:endParaRPr kumimoji="1" lang="en-US" altLang="ja-JP" sz="2800" dirty="0" smtClean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836876" y="1052736"/>
            <a:ext cx="391308" cy="5328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828678" y="1074222"/>
            <a:ext cx="471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P1</a:t>
            </a:r>
            <a:endParaRPr kumimoji="1" lang="ja-JP" altLang="en-US" sz="1600" dirty="0">
              <a:solidFill>
                <a:srgbClr val="FF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524328" y="1074222"/>
            <a:ext cx="462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P2</a:t>
            </a:r>
            <a:endParaRPr kumimoji="1" lang="ja-JP" altLang="en-US" sz="1600" dirty="0">
              <a:solidFill>
                <a:srgbClr val="FF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565068" y="1052736"/>
            <a:ext cx="391308" cy="5328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C324-82CC-45F8-9E81-0BD98BAC4A8A}" type="slidenum">
              <a:rPr lang="ja-JP" altLang="en-US" smtClean="0">
                <a:solidFill>
                  <a:srgbClr val="000000"/>
                </a:solidFill>
              </a:rPr>
              <a:pPr/>
              <a:t>9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5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1" grpId="0" animBg="1"/>
    </p:bldLst>
  </p:timing>
</p:sld>
</file>

<file path=ppt/theme/theme1.xml><?xml version="1.0" encoding="utf-8"?>
<a:theme xmlns:a="http://schemas.openxmlformats.org/drawingml/2006/main" name="natural4">
  <a:themeElements>
    <a:clrScheme name="s-natural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-natural8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-natural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natural4">
  <a:themeElements>
    <a:clrScheme name="s-natural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-natural8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-natural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natural4">
  <a:themeElements>
    <a:clrScheme name="s-natural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-natural8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-natural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natural4">
  <a:themeElements>
    <a:clrScheme name="s-natural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-natural8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-natural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natural4">
  <a:themeElements>
    <a:clrScheme name="s-natural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-natural8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-natural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natural4.thmx</Template>
  <TotalTime>33927</TotalTime>
  <Words>1629</Words>
  <Application>Microsoft Macintosh PowerPoint</Application>
  <PresentationFormat>画面に合わせる (4:3)</PresentationFormat>
  <Paragraphs>429</Paragraphs>
  <Slides>81</Slides>
  <Notes>4</Notes>
  <HiddenSlides>0</HiddenSlides>
  <MMClips>0</MMClips>
  <ScaleCrop>false</ScaleCrop>
  <HeadingPairs>
    <vt:vector size="4" baseType="variant">
      <vt:variant>
        <vt:lpstr>テーマ</vt:lpstr>
      </vt:variant>
      <vt:variant>
        <vt:i4>5</vt:i4>
      </vt:variant>
      <vt:variant>
        <vt:lpstr>スライド タイトル</vt:lpstr>
      </vt:variant>
      <vt:variant>
        <vt:i4>81</vt:i4>
      </vt:variant>
    </vt:vector>
  </HeadingPairs>
  <TitlesOfParts>
    <vt:vector size="86" baseType="lpstr">
      <vt:lpstr>natural4</vt:lpstr>
      <vt:lpstr>1_natural4</vt:lpstr>
      <vt:lpstr>2_natural4</vt:lpstr>
      <vt:lpstr>3_natural4</vt:lpstr>
      <vt:lpstr>4_natural4</vt:lpstr>
      <vt:lpstr>大気循環と日本海が影響を 与えた2012年冬の異常気象 Abnormal winter weather in Japan during 2012 controlled by large-scale atmospheric and small-scale oceanic phenomena</vt:lpstr>
      <vt:lpstr>近年，連続する日本の寒冬</vt:lpstr>
      <vt:lpstr>PowerPoint プレゼンテーション</vt:lpstr>
      <vt:lpstr>PowerPoint プレゼンテーション</vt:lpstr>
      <vt:lpstr>研究背景</vt:lpstr>
      <vt:lpstr>大規模大気循環 　AO &amp; WP重回帰の推定値と観測値の比較（2012年）</vt:lpstr>
      <vt:lpstr>大規模大気循環 　AO &amp; WP重回帰の推定値と観測値の比較（2012年）</vt:lpstr>
      <vt:lpstr>小規模海洋 　SST回帰の推定値とAO&amp;WP重回帰の残差との比較（2012年）</vt:lpstr>
      <vt:lpstr>考察　〜日本海SSTと地表気温との関係〜</vt:lpstr>
      <vt:lpstr>まとめ</vt:lpstr>
      <vt:lpstr>補足　今年の冬は？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日本の地表気温・日本海SSTの主要変動成分</vt:lpstr>
      <vt:lpstr>日本の地表気温との同時相関（15日平均）</vt:lpstr>
      <vt:lpstr>日本海SSTとの同時相関（15日平均）</vt:lpstr>
      <vt:lpstr>日本の地表気温・日本海SST・日本海熱フラックス vs Z500　9/8～22</vt:lpstr>
      <vt:lpstr>日本の地表気温・日本海SST・日本海熱フラックス vs Z500　10/8～22</vt:lpstr>
      <vt:lpstr>日本の地表気温・日本海SST・日本海熱フラックス vs Z500　11/7～21</vt:lpstr>
      <vt:lpstr>日本の地表気温・日本海SST・日本海熱フラックス vs Z500　12/7～21</vt:lpstr>
      <vt:lpstr>日本の地表気温・日本海SST・日本海熱フラックス vs Z500　1/6～20</vt:lpstr>
      <vt:lpstr>まとめ2</vt:lpstr>
      <vt:lpstr>日本の気温PC1・PC2 vs Z500＆SST（同時回帰）15日平均 9/8～9/22</vt:lpstr>
      <vt:lpstr>日本の気温PC1・PC2 vs Z500＆SST（同時回帰）15日平均 10/8～10/22</vt:lpstr>
      <vt:lpstr>日本の気温PC1・PC2 vs Z500＆SST（同時回帰）15日平均 11/7～11/21</vt:lpstr>
      <vt:lpstr>PowerPoint プレゼンテーション</vt:lpstr>
      <vt:lpstr>日本の気温PC1・PC2 vs Z500＆SST（同時回帰）15日平均 12/7～12/21</vt:lpstr>
      <vt:lpstr>PowerPoint プレゼンテーション</vt:lpstr>
      <vt:lpstr>日本の気温PC1・PC2 vs Z500＆SST（同時回帰）15日平均 1/6～1/20</vt:lpstr>
      <vt:lpstr>PowerPoint プレゼンテーション</vt:lpstr>
      <vt:lpstr>日本の気温PC1・PC2 vs Z500＆SST（同時回帰）15日平均 2/5～2/19</vt:lpstr>
      <vt:lpstr>PowerPoint プレゼンテーション</vt:lpstr>
      <vt:lpstr>日本の気温PC1・PC2 vs Z500＆SST（同時回帰）15日平均 3/7～3/21</vt:lpstr>
      <vt:lpstr>PowerPoint プレゼンテーション</vt:lpstr>
      <vt:lpstr>日本の気温PC1・PC2 vs Z500＆SST（同時回帰）15日平均 4/6～4/20</vt:lpstr>
      <vt:lpstr>PowerPoint プレゼンテーション</vt:lpstr>
      <vt:lpstr>日本の気温PC1・PC2 vs Z500＆SST（同時回帰）15日平均 5/6～5/20</vt:lpstr>
      <vt:lpstr>PowerPoint プレゼンテーション</vt:lpstr>
      <vt:lpstr>日本の気温PC1・PC2 vs Z500＆SST（同時回帰）15日平均 6/5～6/19</vt:lpstr>
      <vt:lpstr>PowerPoint プレゼンテーション</vt:lpstr>
      <vt:lpstr>日本の気温PC1・PC2 vs Z500＆SST（同時回帰）15日平均 7/5～7/19</vt:lpstr>
      <vt:lpstr>PowerPoint プレゼンテーション</vt:lpstr>
      <vt:lpstr>日本の気温PC1・PC2 vs Z500＆SST（同時回帰）15日平均 8/9～8/23</vt:lpstr>
      <vt:lpstr>PowerPoint プレゼンテーション</vt:lpstr>
      <vt:lpstr>熱フラックス偏差　P1</vt:lpstr>
      <vt:lpstr>熱フラックス偏差　P2</vt:lpstr>
      <vt:lpstr>AOI &amp; WPI  vs  SST</vt:lpstr>
      <vt:lpstr>AOI &amp; WPI  vs  SST　before 2weeks</vt:lpstr>
      <vt:lpstr>AOI &amp; WPI  vs  SST　before 4weeks</vt:lpstr>
      <vt:lpstr>SATI  vs  SST</vt:lpstr>
      <vt:lpstr>SATI  vs  SST  before 2weeks</vt:lpstr>
      <vt:lpstr>SATI  vs  SST  before 4weeks</vt:lpstr>
      <vt:lpstr>日本海の熱フラックスと大気循環との関係　P1</vt:lpstr>
      <vt:lpstr>日本海の熱フラックスと大気循環との関係　P2</vt:lpstr>
      <vt:lpstr>日本海の上流側と日本海上の気温の鉛直分布</vt:lpstr>
      <vt:lpstr>大気場に回帰するindex</vt:lpstr>
      <vt:lpstr>AO・WP・SST vs 気温の相関係数比率</vt:lpstr>
      <vt:lpstr>AO ＆ WP　vs　SSTの重回帰の回帰係数分布（上）， AO・WP　vs　SSTの相関係数比率（下）</vt:lpstr>
      <vt:lpstr>SAT vs Z500（上），T850（下）</vt:lpstr>
      <vt:lpstr>SAT回帰の推定値と観測値の比較（2012年）</vt:lpstr>
      <vt:lpstr>日本海SST vs Z500（上），T850（下）</vt:lpstr>
      <vt:lpstr>日本海SST回帰の推定値と観測値の比較（2012年）</vt:lpstr>
      <vt:lpstr>（観測値）ー（AOI &amp; WPI）</vt:lpstr>
      <vt:lpstr>AO &amp; WP vs Z500（上），T850（下）</vt:lpstr>
      <vt:lpstr>AO ＆ WP　vs　地表気温の重回帰の適合度分布（上），AO・WP　vs　地表気温の相関係数比率（下）</vt:lpstr>
      <vt:lpstr>日本海SST vs SATのラグ相関</vt:lpstr>
      <vt:lpstr>2012年は特殊な事例？</vt:lpstr>
      <vt:lpstr>AO負＆WP負のときの合成図</vt:lpstr>
      <vt:lpstr>AO負＆WP負のときの合成図</vt:lpstr>
      <vt:lpstr>AO負＆WP負が3ヶ月持続した期間</vt:lpstr>
      <vt:lpstr>日本の気温分布の主要変動成分</vt:lpstr>
      <vt:lpstr>日本の気温 vs 大気パターンindex（同時相関）15日平均 寄与率</vt:lpstr>
      <vt:lpstr>日本の気温 vs 大気パターンindex（-15dayラグ相関）15日平均 寄与率</vt:lpstr>
      <vt:lpstr>日本海SST vs 大気パターンindex（同時相関）15日平均 寄与率</vt:lpstr>
      <vt:lpstr>日本海SST vs 大気パターンindex（-15dayラグ相関）15日平均 寄与率</vt:lpstr>
      <vt:lpstr>日本の気温PC1・PC2 vs 大気パターンindex（同時相関）15日平均 寄与率</vt:lpstr>
      <vt:lpstr>日本の気温PC1・PC2 vs 大気パターンindex（同時相関）15日平均</vt:lpstr>
      <vt:lpstr>日本の気温EOF寄与率　15日平均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Yuta Ando</dc:creator>
  <cp:lastModifiedBy>Ando Yuta</cp:lastModifiedBy>
  <cp:revision>1013</cp:revision>
  <cp:lastPrinted>2014-02-03T11:39:29Z</cp:lastPrinted>
  <dcterms:created xsi:type="dcterms:W3CDTF">2013-01-04T01:19:27Z</dcterms:created>
  <dcterms:modified xsi:type="dcterms:W3CDTF">2014-02-13T04:10:52Z</dcterms:modified>
</cp:coreProperties>
</file>