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359" r:id="rId2"/>
    <p:sldId id="452" r:id="rId3"/>
    <p:sldId id="366" r:id="rId4"/>
    <p:sldId id="310" r:id="rId5"/>
    <p:sldId id="373" r:id="rId6"/>
    <p:sldId id="376" r:id="rId7"/>
    <p:sldId id="372" r:id="rId8"/>
    <p:sldId id="453" r:id="rId9"/>
    <p:sldId id="457" r:id="rId10"/>
    <p:sldId id="423" r:id="rId11"/>
    <p:sldId id="428" r:id="rId12"/>
    <p:sldId id="458" r:id="rId13"/>
    <p:sldId id="439" r:id="rId14"/>
    <p:sldId id="442" r:id="rId15"/>
    <p:sldId id="449" r:id="rId16"/>
    <p:sldId id="451" r:id="rId17"/>
    <p:sldId id="399" r:id="rId18"/>
    <p:sldId id="378" r:id="rId19"/>
    <p:sldId id="379" r:id="rId20"/>
    <p:sldId id="441" r:id="rId21"/>
    <p:sldId id="345" r:id="rId22"/>
    <p:sldId id="386" r:id="rId23"/>
    <p:sldId id="360" r:id="rId24"/>
    <p:sldId id="419" r:id="rId25"/>
    <p:sldId id="430" r:id="rId26"/>
    <p:sldId id="431" r:id="rId27"/>
    <p:sldId id="450" r:id="rId28"/>
    <p:sldId id="446" r:id="rId29"/>
    <p:sldId id="444" r:id="rId30"/>
    <p:sldId id="445" r:id="rId31"/>
    <p:sldId id="448" r:id="rId32"/>
    <p:sldId id="447" r:id="rId33"/>
    <p:sldId id="334" r:id="rId34"/>
    <p:sldId id="343" r:id="rId35"/>
    <p:sldId id="346" r:id="rId36"/>
    <p:sldId id="388" r:id="rId37"/>
    <p:sldId id="406" r:id="rId38"/>
    <p:sldId id="385" r:id="rId39"/>
    <p:sldId id="383" r:id="rId40"/>
    <p:sldId id="394" r:id="rId41"/>
    <p:sldId id="422" r:id="rId42"/>
    <p:sldId id="429" r:id="rId43"/>
    <p:sldId id="420" r:id="rId44"/>
    <p:sldId id="424" r:id="rId45"/>
    <p:sldId id="425" r:id="rId46"/>
    <p:sldId id="426" r:id="rId47"/>
    <p:sldId id="427" r:id="rId48"/>
    <p:sldId id="415" r:id="rId49"/>
    <p:sldId id="416" r:id="rId50"/>
    <p:sldId id="409" r:id="rId51"/>
    <p:sldId id="390" r:id="rId52"/>
    <p:sldId id="396" r:id="rId53"/>
    <p:sldId id="397" r:id="rId54"/>
    <p:sldId id="398" r:id="rId55"/>
    <p:sldId id="400" r:id="rId56"/>
    <p:sldId id="392" r:id="rId57"/>
    <p:sldId id="401" r:id="rId58"/>
    <p:sldId id="402" r:id="rId59"/>
    <p:sldId id="403" r:id="rId60"/>
    <p:sldId id="404" r:id="rId61"/>
    <p:sldId id="405" r:id="rId62"/>
    <p:sldId id="361" r:id="rId63"/>
    <p:sldId id="363" r:id="rId64"/>
    <p:sldId id="364" r:id="rId65"/>
    <p:sldId id="395" r:id="rId66"/>
    <p:sldId id="410" r:id="rId67"/>
    <p:sldId id="440" r:id="rId68"/>
    <p:sldId id="454" r:id="rId69"/>
    <p:sldId id="455" r:id="rId70"/>
    <p:sldId id="456" r:id="rId7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ujitasatoshi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FF"/>
    <a:srgbClr val="EB624B"/>
    <a:srgbClr val="FF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9539" autoAdjust="0"/>
  </p:normalViewPr>
  <p:slideViewPr>
    <p:cSldViewPr>
      <p:cViewPr>
        <p:scale>
          <a:sx n="100" d="100"/>
          <a:sy n="100" d="100"/>
        </p:scale>
        <p:origin x="-2124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7BB02-0AD0-486A-9C1C-BA881E6A0AAD}" type="datetime1">
              <a:rPr kumimoji="1" lang="ja-JP" altLang="en-US" smtClean="0"/>
              <a:t>2014/2/26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279FC-78AB-4BC0-96B6-5F74EFEAA9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1800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53C28-706D-491C-8CF2-7204689E365F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067AC-75FA-4BA5-AE6A-236D957C98B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53959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78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FBF8-8D46-4C18-B4D7-50EAEB9211FA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78E2-A687-4590-9DCC-D25A1A83D23E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6860-C634-427F-AA63-635CEBDC4503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AD49-A3CB-4FA1-B98E-D0F18A167842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D90B-CA13-4BB4-9B18-C6A48B5D7881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1F20-467E-4E2F-B615-D18126DC086A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8B63-AB0D-40CC-AB2C-271E2E5D63EF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E6E9-6FFB-4A75-A1C1-201147C21977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3F1D-3D02-4C29-A08A-33821BC6FBF9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2E58-9CCB-4D6D-8C28-57D92A6FCD46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5DBC-25F5-44F5-A72F-9F49FEE655A0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311-376D-4C5E-85E7-3EADD404DBB1}" type="datetime1">
              <a:rPr kumimoji="1" lang="ja-JP" altLang="en-US" smtClean="0"/>
              <a:t>2014/2/26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4.png"/><Relationship Id="rId7" Type="http://schemas.openxmlformats.org/officeDocument/2006/relationships/image" Target="../media/image3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94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4.png"/><Relationship Id="rId7" Type="http://schemas.openxmlformats.org/officeDocument/2006/relationships/image" Target="../media/image10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2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3497"/>
            <a:ext cx="9396536" cy="68914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01377" y="1124744"/>
            <a:ext cx="9468544" cy="3429023"/>
          </a:xfr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ja-JP" alt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夏季オホーツク海の局所的な低水温が</a:t>
            </a:r>
            <a:r>
              <a:rPr lang="en-US" altLang="ja-JP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en-US" altLang="ja-JP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ja-JP" alt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もたらす大気場への遠隔影響</a:t>
            </a:r>
            <a:r>
              <a:rPr lang="en-US" altLang="ja-JP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en-US" altLang="ja-JP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altLang="ja-JP" sz="3600" b="1" dirty="0" smtClean="0"/>
              <a:t>Influence of </a:t>
            </a:r>
            <a:r>
              <a:rPr lang="en-US" altLang="ja-JP" sz="3600" b="1" smtClean="0"/>
              <a:t>Regional Cold </a:t>
            </a:r>
            <a:r>
              <a:rPr lang="en-US" altLang="ja-JP" sz="3600" b="1" dirty="0" smtClean="0"/>
              <a:t>Okhotsk SST </a:t>
            </a:r>
            <a:br>
              <a:rPr lang="en-US" altLang="ja-JP" sz="3600" b="1" dirty="0" smtClean="0"/>
            </a:br>
            <a:r>
              <a:rPr lang="en-US" altLang="ja-JP" sz="3600" b="1" dirty="0" smtClean="0"/>
              <a:t>upon Remote Atmospheric Circulation in Summer</a:t>
            </a:r>
            <a:r>
              <a:rPr lang="ja-JP" altLang="ja-JP" sz="3600" dirty="0" smtClean="0"/>
              <a:t/>
            </a:r>
            <a:br>
              <a:rPr lang="ja-JP" altLang="ja-JP" sz="3600" dirty="0" smtClean="0"/>
            </a:br>
            <a:r>
              <a:rPr lang="en-US" altLang="ja-JP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en-US" altLang="ja-JP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kumimoji="1" lang="ja-JP" alt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92280" y="476672"/>
            <a:ext cx="1521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2014</a:t>
            </a:r>
            <a:r>
              <a:rPr kumimoji="1" lang="ja-JP" altLang="en-US" sz="1400" dirty="0" smtClean="0">
                <a:solidFill>
                  <a:schemeClr val="bg1"/>
                </a:solidFill>
              </a:rPr>
              <a:t>年　</a:t>
            </a:r>
            <a:r>
              <a:rPr lang="en-US" altLang="ja-JP" sz="1400" dirty="0">
                <a:solidFill>
                  <a:schemeClr val="bg1"/>
                </a:solidFill>
              </a:rPr>
              <a:t>2</a:t>
            </a:r>
            <a:r>
              <a:rPr kumimoji="1" lang="ja-JP" altLang="en-US" sz="1400" dirty="0" smtClean="0">
                <a:solidFill>
                  <a:schemeClr val="bg1"/>
                </a:solidFill>
              </a:rPr>
              <a:t>月</a:t>
            </a:r>
            <a:r>
              <a:rPr lang="en-US" altLang="ja-JP" sz="1400" dirty="0" smtClean="0">
                <a:solidFill>
                  <a:schemeClr val="bg1"/>
                </a:solidFill>
              </a:rPr>
              <a:t>13</a:t>
            </a:r>
            <a:r>
              <a:rPr kumimoji="1" lang="ja-JP" altLang="en-US" sz="1400" dirty="0" smtClean="0">
                <a:solidFill>
                  <a:schemeClr val="bg1"/>
                </a:solidFill>
              </a:rPr>
              <a:t>日</a:t>
            </a:r>
            <a:r>
              <a:rPr kumimoji="1" lang="en-US" altLang="ja-JP" sz="1400" dirty="0" smtClean="0">
                <a:solidFill>
                  <a:schemeClr val="bg1"/>
                </a:solidFill>
              </a:rPr>
              <a:t> 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83768" y="6309320"/>
            <a:ext cx="680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写真　</a:t>
            </a:r>
            <a:r>
              <a:rPr kumimoji="1" lang="en-US" altLang="ja-JP" dirty="0" smtClean="0"/>
              <a:t>2011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月</a:t>
            </a:r>
            <a:r>
              <a:rPr kumimoji="1" lang="en-US" altLang="ja-JP" dirty="0" smtClean="0"/>
              <a:t>19</a:t>
            </a:r>
            <a:r>
              <a:rPr kumimoji="1" lang="ja-JP" altLang="en-US" dirty="0" smtClean="0"/>
              <a:t>日　オホーツク海　海氷　写真提供　安藤　雄太</a:t>
            </a:r>
            <a:endParaRPr kumimoji="1" lang="ja-JP" altLang="en-US" dirty="0"/>
          </a:p>
        </p:txBody>
      </p:sp>
      <p:pic>
        <p:nvPicPr>
          <p:cNvPr id="9" name="図 8" descr="qr-tachich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165304"/>
            <a:ext cx="504056" cy="50405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79512" y="4005064"/>
            <a:ext cx="5112568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>
                <a:ln>
                  <a:solidFill>
                    <a:schemeClr val="bg1"/>
                  </a:solidFill>
                </a:ln>
              </a:rPr>
              <a:t>藤田 啓（三重大生物資源）</a:t>
            </a:r>
          </a:p>
          <a:p>
            <a:r>
              <a:rPr lang="ja-JP" altLang="en-US" b="1" dirty="0">
                <a:ln>
                  <a:solidFill>
                    <a:schemeClr val="bg1"/>
                  </a:solidFill>
                </a:ln>
              </a:rPr>
              <a:t>立花義裕（三重大生物資源，海洋研究開発機構）</a:t>
            </a:r>
          </a:p>
          <a:p>
            <a:r>
              <a:rPr lang="ja-JP" altLang="en-US" b="1" dirty="0">
                <a:ln>
                  <a:solidFill>
                    <a:schemeClr val="bg1"/>
                  </a:solidFill>
                </a:ln>
              </a:rPr>
              <a:t>宇田川佑介（構造計画</a:t>
            </a:r>
            <a:r>
              <a:rPr lang="ja-JP" altLang="en-US" b="1" dirty="0" smtClean="0">
                <a:ln>
                  <a:solidFill>
                    <a:schemeClr val="bg1"/>
                  </a:solidFill>
                </a:ln>
              </a:rPr>
              <a:t>研究所，東京大学）</a:t>
            </a:r>
            <a:endParaRPr lang="ja-JP" altLang="en-US" b="1" dirty="0">
              <a:ln>
                <a:solidFill>
                  <a:schemeClr val="bg1"/>
                </a:solidFill>
              </a:ln>
            </a:endParaRPr>
          </a:p>
          <a:p>
            <a:r>
              <a:rPr lang="ja-JP" altLang="en-US" b="1" dirty="0">
                <a:ln>
                  <a:solidFill>
                    <a:schemeClr val="bg1"/>
                  </a:solidFill>
                </a:ln>
              </a:rPr>
              <a:t>古関俊也（</a:t>
            </a:r>
            <a:r>
              <a:rPr lang="en-US" altLang="ja-JP" b="1" dirty="0" err="1">
                <a:ln>
                  <a:solidFill>
                    <a:schemeClr val="bg1"/>
                  </a:solidFill>
                </a:ln>
              </a:rPr>
              <a:t>Nanyang</a:t>
            </a:r>
            <a:r>
              <a:rPr lang="en-US" altLang="ja-JP" b="1" dirty="0">
                <a:ln>
                  <a:solidFill>
                    <a:schemeClr val="bg1"/>
                  </a:solidFill>
                </a:ln>
              </a:rPr>
              <a:t> Technological University</a:t>
            </a:r>
            <a:r>
              <a:rPr lang="ja-JP" altLang="en-US" b="1" dirty="0">
                <a:ln>
                  <a:solidFill>
                    <a:schemeClr val="bg1"/>
                  </a:solidFill>
                </a:ln>
              </a:rPr>
              <a:t>）</a:t>
            </a:r>
          </a:p>
          <a:p>
            <a:r>
              <a:rPr lang="ja-JP" altLang="en-US" b="1" dirty="0" smtClean="0">
                <a:ln>
                  <a:solidFill>
                    <a:schemeClr val="bg1"/>
                  </a:solidFill>
                </a:ln>
              </a:rPr>
              <a:t>大淵済（</a:t>
            </a:r>
            <a:r>
              <a:rPr lang="zh-TW" altLang="en-US" b="1" dirty="0">
                <a:ln>
                  <a:solidFill>
                    <a:schemeClr val="bg1"/>
                  </a:solidFill>
                </a:ln>
                <a:latin typeface="ＭＳ Ｐゴシック" pitchFamily="50" charset="-128"/>
                <a:ea typeface="ＭＳ Ｐゴシック" pitchFamily="50" charset="-128"/>
              </a:rPr>
              <a:t>海洋研究開発機構</a:t>
            </a:r>
            <a:r>
              <a:rPr lang="ja-JP" altLang="en-US" b="1" dirty="0" smtClean="0">
                <a:ln>
                  <a:solidFill>
                    <a:schemeClr val="bg1"/>
                  </a:solidFill>
                </a:ln>
              </a:rPr>
              <a:t>）</a:t>
            </a:r>
          </a:p>
          <a:p>
            <a:r>
              <a:rPr lang="ja-JP" altLang="en-US" b="1" dirty="0" smtClean="0">
                <a:ln>
                  <a:solidFill>
                    <a:schemeClr val="bg1"/>
                  </a:solidFill>
                </a:ln>
              </a:rPr>
              <a:t>中村</a:t>
            </a:r>
            <a:r>
              <a:rPr lang="ja-JP" altLang="en-US" b="1" dirty="0">
                <a:ln>
                  <a:solidFill>
                    <a:schemeClr val="bg1"/>
                  </a:solidFill>
                </a:ln>
              </a:rPr>
              <a:t>知裕（北海道大学低温科学研究所</a:t>
            </a:r>
            <a:r>
              <a:rPr lang="ja-JP" altLang="en-US" b="1" dirty="0" smtClean="0">
                <a:ln>
                  <a:solidFill>
                    <a:schemeClr val="bg1"/>
                  </a:solidFill>
                </a:ln>
              </a:rPr>
              <a:t>）</a:t>
            </a:r>
            <a:endParaRPr lang="ja-JP" altLang="en-US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283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-16648" y="-18451"/>
            <a:ext cx="20832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endParaRPr lang="en-US" altLang="ja-JP" sz="20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</a:t>
            </a:r>
            <a:endParaRPr lang="en-US" altLang="ja-JP" dirty="0" smtClean="0"/>
          </a:p>
        </p:txBody>
      </p:sp>
      <p:grpSp>
        <p:nvGrpSpPr>
          <p:cNvPr id="6" name="グループ化 5"/>
          <p:cNvGrpSpPr/>
          <p:nvPr/>
        </p:nvGrpSpPr>
        <p:grpSpPr>
          <a:xfrm>
            <a:off x="627494" y="226541"/>
            <a:ext cx="3564676" cy="3201431"/>
            <a:chOff x="1016515" y="227569"/>
            <a:chExt cx="3564676" cy="320143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515" y="610200"/>
              <a:ext cx="3564676" cy="281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1367893" y="227569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7030A0"/>
                  </a:solidFill>
                </a:rPr>
                <a:t>熱 </a:t>
              </a:r>
              <a:r>
                <a:rPr kumimoji="1" lang="en-US" altLang="ja-JP" sz="2400" dirty="0" smtClean="0">
                  <a:solidFill>
                    <a:srgbClr val="00B0F0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rgbClr val="00B0F0"/>
                  </a:solidFill>
                </a:rPr>
                <a:t>低下</a:t>
              </a:r>
              <a:r>
                <a:rPr lang="ja-JP" altLang="en-US" sz="2400" dirty="0"/>
                <a:t>－</a:t>
              </a:r>
              <a:r>
                <a:rPr kumimoji="1" lang="en-US" altLang="ja-JP" sz="2400" dirty="0" smtClean="0">
                  <a:solidFill>
                    <a:srgbClr val="00B050"/>
                  </a:solidFill>
                </a:rPr>
                <a:t>CTL</a:t>
              </a:r>
              <a:endParaRPr kumimoji="1" lang="ja-JP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2217663" y="2348880"/>
              <a:ext cx="514745" cy="93610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27494" y="3521193"/>
            <a:ext cx="3564676" cy="3243628"/>
            <a:chOff x="1007324" y="3521193"/>
            <a:chExt cx="3564676" cy="324362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324" y="3946021"/>
              <a:ext cx="3564676" cy="281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1367893" y="3521193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7030A0"/>
                  </a:solidFill>
                </a:rPr>
                <a:t>鉛直流</a:t>
              </a:r>
              <a:r>
                <a:rPr kumimoji="1" lang="ja-JP" altLang="en-US" sz="2400" dirty="0" smtClean="0">
                  <a:solidFill>
                    <a:srgbClr val="7030A0"/>
                  </a:solidFill>
                </a:rPr>
                <a:t> </a:t>
              </a:r>
              <a:r>
                <a:rPr lang="en-US" altLang="ja-JP" sz="2400" dirty="0">
                  <a:solidFill>
                    <a:srgbClr val="00B0F0"/>
                  </a:solidFill>
                </a:rPr>
                <a:t>SST</a:t>
              </a:r>
              <a:r>
                <a:rPr lang="ja-JP" altLang="en-US" sz="2400" dirty="0">
                  <a:solidFill>
                    <a:srgbClr val="00B0F0"/>
                  </a:solidFill>
                </a:rPr>
                <a:t>低下</a:t>
              </a:r>
              <a:r>
                <a:rPr lang="ja-JP" altLang="en-US" sz="2400" dirty="0"/>
                <a:t>－</a:t>
              </a:r>
              <a:r>
                <a:rPr lang="en-US" altLang="ja-JP" sz="2400" dirty="0">
                  <a:solidFill>
                    <a:srgbClr val="00B050"/>
                  </a:solidFill>
                </a:rPr>
                <a:t>CTL</a:t>
              </a:r>
              <a:endParaRPr kumimoji="1" lang="ja-JP" alt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2409832" y="3956328"/>
              <a:ext cx="320649" cy="228098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809192" y="3645025"/>
            <a:ext cx="4343006" cy="3479132"/>
            <a:chOff x="5148064" y="3789035"/>
            <a:chExt cx="4023705" cy="14829058"/>
          </a:xfrm>
        </p:grpSpPr>
        <p:sp>
          <p:nvSpPr>
            <p:cNvPr id="20" name="正方形/長方形 19"/>
            <p:cNvSpPr/>
            <p:nvPr/>
          </p:nvSpPr>
          <p:spPr>
            <a:xfrm>
              <a:off x="5148064" y="3789035"/>
              <a:ext cx="3916509" cy="1270699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181877" y="3970140"/>
              <a:ext cx="3989892" cy="1464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accent6">
                      <a:lumMod val="50000"/>
                    </a:schemeClr>
                  </a:solidFill>
                </a:rPr>
                <a:t>1998</a:t>
              </a:r>
              <a:r>
                <a:rPr kumimoji="1" lang="ja-JP" alt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年</a:t>
              </a:r>
              <a:r>
                <a:rPr kumimoji="1" lang="en-US" altLang="ja-JP" b="1" dirty="0" smtClean="0">
                  <a:solidFill>
                    <a:schemeClr val="accent6">
                      <a:lumMod val="50000"/>
                    </a:schemeClr>
                  </a:solidFill>
                </a:rPr>
                <a:t>7</a:t>
              </a:r>
              <a:r>
                <a:rPr kumimoji="1" lang="ja-JP" alt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月</a:t>
              </a:r>
              <a:r>
                <a:rPr lang="en-US" altLang="ja-JP" b="1" dirty="0" smtClean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  <a:r>
                <a:rPr lang="en-US" altLang="ja-JP" b="1" dirty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  <a:r>
                <a:rPr kumimoji="1" lang="ja-JP" alt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日～</a:t>
              </a:r>
              <a:r>
                <a:rPr kumimoji="1" lang="en-US" altLang="ja-JP" b="1" dirty="0" smtClean="0">
                  <a:solidFill>
                    <a:schemeClr val="accent6">
                      <a:lumMod val="50000"/>
                    </a:schemeClr>
                  </a:solidFill>
                </a:rPr>
                <a:t>14</a:t>
              </a:r>
              <a:r>
                <a:rPr kumimoji="1" lang="ja-JP" alt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日</a:t>
              </a:r>
              <a:endParaRPr kumimoji="1" lang="en-US" altLang="ja-JP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ja-JP" altLang="en-US" dirty="0" smtClean="0"/>
                <a:t>　</a:t>
              </a:r>
              <a:r>
                <a:rPr lang="en-US" altLang="ja-JP" dirty="0" smtClean="0"/>
                <a:t>SST</a:t>
              </a:r>
              <a:r>
                <a:rPr lang="ja-JP" altLang="en-US" dirty="0" smtClean="0"/>
                <a:t>低下の影響</a:t>
              </a:r>
              <a:endParaRPr lang="en-US" altLang="ja-JP" dirty="0" smtClean="0"/>
            </a:p>
            <a:p>
              <a:r>
                <a:rPr lang="ja-JP" altLang="en-US" dirty="0">
                  <a:solidFill>
                    <a:srgbClr val="0070C0"/>
                  </a:solidFill>
                </a:rPr>
                <a:t>　</a:t>
              </a:r>
              <a:r>
                <a:rPr lang="ja-JP" altLang="en-US" dirty="0" smtClean="0"/>
                <a:t>海面から</a:t>
              </a:r>
              <a:r>
                <a:rPr lang="en-US" altLang="ja-JP" dirty="0" smtClean="0"/>
                <a:t>0.93σ</a:t>
              </a:r>
              <a:r>
                <a:rPr lang="ja-JP" altLang="en-US" dirty="0" smtClean="0"/>
                <a:t>面まで</a:t>
              </a:r>
              <a:r>
                <a:rPr lang="ja-JP" altLang="en-US" dirty="0" smtClean="0">
                  <a:solidFill>
                    <a:srgbClr val="0070C0"/>
                  </a:solidFill>
                </a:rPr>
                <a:t>大きく冷却</a:t>
              </a:r>
              <a:endParaRPr lang="en-US" altLang="ja-JP" dirty="0">
                <a:solidFill>
                  <a:srgbClr val="0070C0"/>
                </a:solidFill>
              </a:endParaRPr>
            </a:p>
            <a:p>
              <a:r>
                <a:rPr lang="ja-JP" altLang="en-US" dirty="0" smtClean="0">
                  <a:solidFill>
                    <a:srgbClr val="0070C0"/>
                  </a:solidFill>
                </a:rPr>
                <a:t>　　　　　これは、下層雲増加が原因</a:t>
              </a:r>
              <a:endParaRPr lang="en-US" altLang="ja-JP" dirty="0" smtClean="0">
                <a:solidFill>
                  <a:srgbClr val="0070C0"/>
                </a:solidFill>
              </a:endParaRPr>
            </a:p>
            <a:p>
              <a:r>
                <a:rPr lang="ja-JP" altLang="en-US" dirty="0" smtClean="0"/>
                <a:t>　　→　熱的バランスのために</a:t>
              </a:r>
              <a:r>
                <a:rPr lang="ja-JP" altLang="en-US" dirty="0" smtClean="0">
                  <a:solidFill>
                    <a:srgbClr val="C00000"/>
                  </a:solidFill>
                </a:rPr>
                <a:t>下降流強化</a:t>
              </a:r>
              <a:endParaRPr lang="en-US" altLang="ja-JP" dirty="0" smtClean="0">
                <a:solidFill>
                  <a:srgbClr val="C00000"/>
                </a:solidFill>
              </a:endParaRPr>
            </a:p>
            <a:p>
              <a:endParaRPr lang="en-US" altLang="ja-JP" dirty="0"/>
            </a:p>
            <a:p>
              <a:r>
                <a:rPr lang="en-US" altLang="ja-JP" b="1" dirty="0">
                  <a:solidFill>
                    <a:schemeClr val="accent6">
                      <a:lumMod val="50000"/>
                    </a:schemeClr>
                  </a:solidFill>
                </a:rPr>
                <a:t>1998</a:t>
              </a:r>
              <a:r>
                <a:rPr lang="ja-JP" altLang="en-US" b="1" dirty="0">
                  <a:solidFill>
                    <a:schemeClr val="accent6">
                      <a:lumMod val="50000"/>
                    </a:schemeClr>
                  </a:solidFill>
                </a:rPr>
                <a:t>年</a:t>
              </a:r>
              <a:r>
                <a:rPr lang="en-US" altLang="ja-JP" b="1" dirty="0">
                  <a:solidFill>
                    <a:schemeClr val="accent6">
                      <a:lumMod val="50000"/>
                    </a:schemeClr>
                  </a:solidFill>
                </a:rPr>
                <a:t>7</a:t>
              </a:r>
              <a:r>
                <a:rPr lang="ja-JP" altLang="en-US" b="1" dirty="0">
                  <a:solidFill>
                    <a:schemeClr val="accent6">
                      <a:lumMod val="50000"/>
                    </a:schemeClr>
                  </a:solidFill>
                </a:rPr>
                <a:t>月</a:t>
              </a:r>
              <a:r>
                <a:rPr lang="en-US" altLang="ja-JP" b="1" dirty="0" smtClean="0">
                  <a:solidFill>
                    <a:schemeClr val="accent6">
                      <a:lumMod val="50000"/>
                    </a:schemeClr>
                  </a:solidFill>
                </a:rPr>
                <a:t>15</a:t>
              </a:r>
              <a:r>
                <a:rPr lang="ja-JP" alt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日</a:t>
              </a:r>
              <a:r>
                <a:rPr lang="ja-JP" altLang="en-US" b="1" dirty="0">
                  <a:solidFill>
                    <a:schemeClr val="accent6">
                      <a:lumMod val="50000"/>
                    </a:schemeClr>
                  </a:solidFill>
                </a:rPr>
                <a:t>～</a:t>
              </a:r>
              <a:r>
                <a:rPr lang="en-US" altLang="ja-JP" b="1" dirty="0" smtClean="0">
                  <a:solidFill>
                    <a:schemeClr val="accent6">
                      <a:lumMod val="50000"/>
                    </a:schemeClr>
                  </a:solidFill>
                </a:rPr>
                <a:t>18</a:t>
              </a:r>
              <a:r>
                <a:rPr lang="ja-JP" altLang="en-US" b="1" dirty="0" smtClean="0">
                  <a:solidFill>
                    <a:schemeClr val="accent6">
                      <a:lumMod val="50000"/>
                    </a:schemeClr>
                  </a:solidFill>
                </a:rPr>
                <a:t>日</a:t>
              </a:r>
              <a:endParaRPr lang="en-US" altLang="ja-JP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ja-JP" altLang="en-US" dirty="0" smtClean="0"/>
                <a:t>　</a:t>
              </a:r>
              <a:r>
                <a:rPr lang="en-US" altLang="ja-JP" dirty="0" smtClean="0"/>
                <a:t>SST</a:t>
              </a:r>
              <a:r>
                <a:rPr lang="ja-JP" altLang="en-US" dirty="0" smtClean="0"/>
                <a:t>低下の影響　　熱収支は変化なし</a:t>
              </a:r>
              <a:endParaRPr lang="en-US" altLang="ja-JP" dirty="0"/>
            </a:p>
            <a:p>
              <a:r>
                <a:rPr lang="ja-JP" altLang="en-US" dirty="0" smtClean="0"/>
                <a:t>　鉛直流は</a:t>
              </a:r>
              <a:r>
                <a:rPr lang="en-US" altLang="ja-JP" dirty="0" smtClean="0"/>
                <a:t>15</a:t>
              </a:r>
              <a:r>
                <a:rPr lang="ja-JP" altLang="en-US" dirty="0" smtClean="0"/>
                <a:t>日上昇流偏差</a:t>
              </a:r>
              <a:endParaRPr lang="en-US" altLang="ja-JP" dirty="0" smtClean="0"/>
            </a:p>
            <a:p>
              <a:r>
                <a:rPr lang="ja-JP" altLang="en-US" dirty="0"/>
                <a:t>　</a:t>
              </a:r>
              <a:r>
                <a:rPr lang="ja-JP" altLang="en-US" dirty="0" smtClean="0"/>
                <a:t>　　　　　　</a:t>
              </a:r>
              <a:r>
                <a:rPr lang="en-US" altLang="ja-JP" dirty="0" smtClean="0"/>
                <a:t>16</a:t>
              </a:r>
              <a:r>
                <a:rPr lang="ja-JP" altLang="en-US" dirty="0" smtClean="0"/>
                <a:t>日、</a:t>
              </a:r>
              <a:r>
                <a:rPr lang="en-US" altLang="ja-JP" dirty="0" smtClean="0"/>
                <a:t>17</a:t>
              </a:r>
              <a:r>
                <a:rPr lang="ja-JP" altLang="en-US" dirty="0" smtClean="0"/>
                <a:t>日下降流偏差</a:t>
              </a:r>
              <a:r>
                <a:rPr lang="ja-JP" altLang="en-US" dirty="0"/>
                <a:t>　</a:t>
              </a:r>
              <a:endParaRPr lang="en-US" altLang="ja-JP" dirty="0"/>
            </a:p>
            <a:p>
              <a:endParaRPr lang="en-US" altLang="ja-JP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491957" y="227569"/>
            <a:ext cx="3564679" cy="3200403"/>
            <a:chOff x="5255792" y="228597"/>
            <a:chExt cx="3564679" cy="320040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792" y="610200"/>
              <a:ext cx="3564679" cy="281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5580112" y="228597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7030A0"/>
                  </a:solidFill>
                </a:rPr>
                <a:t>気温</a:t>
              </a:r>
              <a:r>
                <a:rPr kumimoji="1" lang="ja-JP" altLang="en-US" sz="2400" dirty="0" smtClean="0">
                  <a:solidFill>
                    <a:srgbClr val="7030A0"/>
                  </a:solidFill>
                </a:rPr>
                <a:t> </a:t>
              </a:r>
              <a:r>
                <a:rPr kumimoji="1" lang="en-US" altLang="ja-JP" sz="2400" dirty="0" smtClean="0">
                  <a:solidFill>
                    <a:srgbClr val="00B0F0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rgbClr val="00B0F0"/>
                  </a:solidFill>
                </a:rPr>
                <a:t>低下</a:t>
              </a:r>
              <a:r>
                <a:rPr lang="ja-JP" altLang="en-US" sz="2400" dirty="0"/>
                <a:t>－</a:t>
              </a:r>
              <a:r>
                <a:rPr kumimoji="1" lang="en-US" altLang="ja-JP" sz="2400" dirty="0" smtClean="0">
                  <a:solidFill>
                    <a:srgbClr val="00B050"/>
                  </a:solidFill>
                </a:rPr>
                <a:t>CTL</a:t>
              </a:r>
              <a:endParaRPr kumimoji="1" lang="ja-JP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433519" y="2348880"/>
              <a:ext cx="514745" cy="93610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6627615" y="535948"/>
              <a:ext cx="320649" cy="228098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4168619" y="908720"/>
            <a:ext cx="1171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※</a:t>
            </a:r>
          </a:p>
          <a:p>
            <a:r>
              <a:rPr kumimoji="1" lang="ja-JP" altLang="en-US" dirty="0" smtClean="0"/>
              <a:t>短波放射</a:t>
            </a:r>
            <a:endParaRPr kumimoji="1" lang="en-US" altLang="ja-JP" dirty="0" smtClean="0"/>
          </a:p>
          <a:p>
            <a:r>
              <a:rPr lang="ja-JP" altLang="en-US" dirty="0"/>
              <a:t>長波</a:t>
            </a:r>
            <a:r>
              <a:rPr lang="ja-JP" altLang="en-US" dirty="0" smtClean="0"/>
              <a:t>放射</a:t>
            </a:r>
            <a:endParaRPr lang="en-US" altLang="ja-JP" dirty="0" smtClean="0"/>
          </a:p>
          <a:p>
            <a:r>
              <a:rPr kumimoji="1" lang="ja-JP" altLang="en-US" dirty="0" smtClean="0"/>
              <a:t>凝結熱</a:t>
            </a:r>
            <a:endParaRPr kumimoji="1" lang="en-US" altLang="ja-JP" dirty="0" smtClean="0"/>
          </a:p>
          <a:p>
            <a:r>
              <a:rPr lang="ja-JP" altLang="en-US" dirty="0"/>
              <a:t>乱流</a:t>
            </a:r>
            <a:r>
              <a:rPr lang="ja-JP" altLang="en-US" dirty="0" smtClean="0"/>
              <a:t>混合</a:t>
            </a:r>
            <a:endParaRPr lang="en-US" altLang="ja-JP" dirty="0" smtClean="0"/>
          </a:p>
          <a:p>
            <a:r>
              <a:rPr kumimoji="1" lang="ja-JP" altLang="en-US" dirty="0" smtClean="0"/>
              <a:t>の合計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79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/>
          <p:cNvSpPr txBox="1"/>
          <p:nvPr/>
        </p:nvSpPr>
        <p:spPr>
          <a:xfrm>
            <a:off x="179512" y="116632"/>
            <a:ext cx="287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11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日～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14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　</a:t>
            </a:r>
            <a:endParaRPr lang="en-US" altLang="ja-JP" sz="2000" b="1" dirty="0" smtClean="0"/>
          </a:p>
        </p:txBody>
      </p:sp>
      <p:grpSp>
        <p:nvGrpSpPr>
          <p:cNvPr id="77" name="グループ化 76"/>
          <p:cNvGrpSpPr/>
          <p:nvPr/>
        </p:nvGrpSpPr>
        <p:grpSpPr>
          <a:xfrm>
            <a:off x="3058758" y="471749"/>
            <a:ext cx="2802255" cy="2708522"/>
            <a:chOff x="2496477" y="476672"/>
            <a:chExt cx="2802255" cy="270852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477" y="908719"/>
              <a:ext cx="2802255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グループ化 5"/>
            <p:cNvGrpSpPr>
              <a:grpSpLocks noChangeAspect="1"/>
            </p:cNvGrpSpPr>
            <p:nvPr/>
          </p:nvGrpSpPr>
          <p:grpSpPr>
            <a:xfrm>
              <a:off x="3806772" y="1973479"/>
              <a:ext cx="446701" cy="415026"/>
              <a:chOff x="4410732" y="2586245"/>
              <a:chExt cx="1169380" cy="1086459"/>
            </a:xfrm>
          </p:grpSpPr>
          <p:cxnSp>
            <p:nvCxnSpPr>
              <p:cNvPr id="7" name="直線コネクタ 6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テキスト ボックス 72"/>
            <p:cNvSpPr txBox="1"/>
            <p:nvPr/>
          </p:nvSpPr>
          <p:spPr>
            <a:xfrm>
              <a:off x="2853488" y="476672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11</a:t>
              </a:r>
              <a:r>
                <a:rPr kumimoji="1" lang="ja-JP" altLang="en-US" sz="2800" dirty="0" smtClean="0"/>
                <a:t>日</a:t>
              </a:r>
              <a:endParaRPr kumimoji="1" lang="ja-JP" altLang="en-US" sz="2800" dirty="0"/>
            </a:p>
          </p:txBody>
        </p:sp>
      </p:grpSp>
      <p:grpSp>
        <p:nvGrpSpPr>
          <p:cNvPr id="78" name="グループ化 77"/>
          <p:cNvGrpSpPr/>
          <p:nvPr/>
        </p:nvGrpSpPr>
        <p:grpSpPr>
          <a:xfrm>
            <a:off x="6102516" y="474367"/>
            <a:ext cx="2802255" cy="2708523"/>
            <a:chOff x="5868144" y="476672"/>
            <a:chExt cx="2802255" cy="270852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908720"/>
              <a:ext cx="2802255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グループ化 19"/>
            <p:cNvGrpSpPr>
              <a:grpSpLocks noChangeAspect="1"/>
            </p:cNvGrpSpPr>
            <p:nvPr/>
          </p:nvGrpSpPr>
          <p:grpSpPr>
            <a:xfrm>
              <a:off x="7205478" y="1937467"/>
              <a:ext cx="446701" cy="415026"/>
              <a:chOff x="4410732" y="2586245"/>
              <a:chExt cx="1169380" cy="1086459"/>
            </a:xfrm>
          </p:grpSpPr>
          <p:cxnSp>
            <p:nvCxnSpPr>
              <p:cNvPr id="21" name="直線コネクタ 20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テキスト ボックス 73"/>
            <p:cNvSpPr txBox="1"/>
            <p:nvPr/>
          </p:nvSpPr>
          <p:spPr>
            <a:xfrm>
              <a:off x="6174622" y="476672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12</a:t>
              </a:r>
              <a:r>
                <a:rPr kumimoji="1" lang="ja-JP" altLang="en-US" sz="2800" dirty="0" smtClean="0"/>
                <a:t>日</a:t>
              </a:r>
              <a:endParaRPr kumimoji="1" lang="ja-JP" altLang="en-US" sz="2800" dirty="0"/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3132967" y="3278679"/>
            <a:ext cx="2802255" cy="2804937"/>
            <a:chOff x="2483768" y="3548609"/>
            <a:chExt cx="2802255" cy="280493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077071"/>
              <a:ext cx="2802255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グループ化 32"/>
            <p:cNvGrpSpPr>
              <a:grpSpLocks noChangeAspect="1"/>
            </p:cNvGrpSpPr>
            <p:nvPr/>
          </p:nvGrpSpPr>
          <p:grpSpPr>
            <a:xfrm>
              <a:off x="3806772" y="5134612"/>
              <a:ext cx="446701" cy="415026"/>
              <a:chOff x="4410732" y="2586245"/>
              <a:chExt cx="1169380" cy="1086459"/>
            </a:xfrm>
          </p:grpSpPr>
          <p:cxnSp>
            <p:nvCxnSpPr>
              <p:cNvPr id="34" name="直線コネクタ 33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テキスト ボックス 74"/>
            <p:cNvSpPr txBox="1"/>
            <p:nvPr/>
          </p:nvSpPr>
          <p:spPr>
            <a:xfrm>
              <a:off x="2850213" y="3548609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13</a:t>
              </a:r>
              <a:r>
                <a:rPr kumimoji="1" lang="ja-JP" altLang="en-US" sz="2800" dirty="0" smtClean="0"/>
                <a:t>日</a:t>
              </a:r>
              <a:endParaRPr kumimoji="1" lang="ja-JP" altLang="en-US" sz="2800" dirty="0"/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6102516" y="3284984"/>
            <a:ext cx="2802255" cy="2799695"/>
            <a:chOff x="5868144" y="3553852"/>
            <a:chExt cx="2802255" cy="279969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077072"/>
              <a:ext cx="2802255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グループ化 45"/>
            <p:cNvGrpSpPr>
              <a:grpSpLocks noChangeAspect="1"/>
            </p:cNvGrpSpPr>
            <p:nvPr/>
          </p:nvGrpSpPr>
          <p:grpSpPr>
            <a:xfrm>
              <a:off x="7205478" y="5134612"/>
              <a:ext cx="446701" cy="415026"/>
              <a:chOff x="4410732" y="2586245"/>
              <a:chExt cx="1169380" cy="1086459"/>
            </a:xfrm>
          </p:grpSpPr>
          <p:cxnSp>
            <p:nvCxnSpPr>
              <p:cNvPr id="47" name="直線コネクタ 46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テキスト ボックス 75"/>
            <p:cNvSpPr txBox="1"/>
            <p:nvPr/>
          </p:nvSpPr>
          <p:spPr>
            <a:xfrm>
              <a:off x="6167952" y="3553852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14</a:t>
              </a:r>
              <a:r>
                <a:rPr kumimoji="1" lang="ja-JP" altLang="en-US" sz="2800" dirty="0" smtClean="0"/>
                <a:t>日</a:t>
              </a:r>
              <a:endParaRPr kumimoji="1" lang="ja-JP" altLang="en-US" sz="2800" dirty="0"/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179512" y="1067504"/>
            <a:ext cx="2626614" cy="2479090"/>
            <a:chOff x="179512" y="1067504"/>
            <a:chExt cx="2626614" cy="2479090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34194"/>
              <a:ext cx="2544899" cy="201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" name="グループ化 84"/>
            <p:cNvGrpSpPr/>
            <p:nvPr/>
          </p:nvGrpSpPr>
          <p:grpSpPr>
            <a:xfrm>
              <a:off x="251520" y="1067504"/>
              <a:ext cx="2554606" cy="2205489"/>
              <a:chOff x="251520" y="1067504"/>
              <a:chExt cx="2554606" cy="2205489"/>
            </a:xfrm>
          </p:grpSpPr>
          <p:sp>
            <p:nvSpPr>
              <p:cNvPr id="82" name="テキスト ボックス 81"/>
              <p:cNvSpPr txBox="1"/>
              <p:nvPr/>
            </p:nvSpPr>
            <p:spPr>
              <a:xfrm>
                <a:off x="251520" y="1067504"/>
                <a:ext cx="25546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気温</a:t>
                </a:r>
                <a:r>
                  <a:rPr kumimoji="1" lang="en-US" altLang="ja-JP" dirty="0" smtClean="0"/>
                  <a:t>(SST</a:t>
                </a:r>
                <a:r>
                  <a:rPr kumimoji="1" lang="ja-JP" altLang="en-US" dirty="0" smtClean="0"/>
                  <a:t>低下ラン－</a:t>
                </a:r>
                <a:r>
                  <a:rPr kumimoji="1" lang="en-US" altLang="ja-JP" dirty="0" smtClean="0"/>
                  <a:t>CTL)</a:t>
                </a:r>
                <a:endParaRPr kumimoji="1" lang="ja-JP" altLang="en-US" dirty="0"/>
              </a:p>
            </p:txBody>
          </p:sp>
          <p:sp>
            <p:nvSpPr>
              <p:cNvPr id="84" name="正方形/長方形 83"/>
              <p:cNvSpPr/>
              <p:nvPr/>
            </p:nvSpPr>
            <p:spPr>
              <a:xfrm>
                <a:off x="357167" y="3068960"/>
                <a:ext cx="2368714" cy="20403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87" name="テキスト ボックス 86"/>
          <p:cNvSpPr txBox="1"/>
          <p:nvPr/>
        </p:nvSpPr>
        <p:spPr>
          <a:xfrm>
            <a:off x="-3132856" y="4864682"/>
            <a:ext cx="28083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低下</a:t>
            </a:r>
            <a:endParaRPr lang="en-US" altLang="ja-JP" sz="2400" dirty="0"/>
          </a:p>
          <a:p>
            <a:r>
              <a:rPr kumimoji="1" lang="ja-JP" altLang="en-US" dirty="0" smtClean="0"/>
              <a:t>　→　</a:t>
            </a:r>
            <a:r>
              <a:rPr kumimoji="1" lang="ja-JP" altLang="en-US" dirty="0" smtClean="0">
                <a:solidFill>
                  <a:srgbClr val="7030A0"/>
                </a:solidFill>
              </a:rPr>
              <a:t>下層雲</a:t>
            </a:r>
            <a:r>
              <a:rPr kumimoji="1" lang="ja-JP" altLang="en-US" dirty="0" smtClean="0"/>
              <a:t>が増加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→　</a:t>
            </a:r>
            <a:r>
              <a:rPr lang="ja-JP" altLang="en-US" dirty="0" smtClean="0">
                <a:solidFill>
                  <a:srgbClr val="0070C0"/>
                </a:solidFill>
              </a:rPr>
              <a:t>雲頂冷却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→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大きな冷却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r>
              <a:rPr lang="ja-JP" altLang="en-US" dirty="0"/>
              <a:t>　</a:t>
            </a:r>
            <a:r>
              <a:rPr lang="ja-JP" altLang="en-US" dirty="0" smtClean="0"/>
              <a:t>→　その上で</a:t>
            </a:r>
            <a:r>
              <a:rPr lang="ja-JP" altLang="en-US" dirty="0" smtClean="0">
                <a:solidFill>
                  <a:srgbClr val="C00000"/>
                </a:solidFill>
              </a:rPr>
              <a:t>下降流強化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endParaRPr kumimoji="1" lang="en-US" altLang="ja-JP" dirty="0"/>
          </a:p>
          <a:p>
            <a:r>
              <a:rPr kumimoji="1" lang="ja-JP" altLang="en-US" dirty="0" smtClean="0"/>
              <a:t>では気圧は？</a:t>
            </a:r>
            <a:endParaRPr kumimoji="1" lang="en-US" altLang="ja-JP" dirty="0" smtClean="0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707032" y="55077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下層雲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8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800" dirty="0" smtClean="0"/>
              <a:t>－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-1836712" y="1715357"/>
            <a:ext cx="15121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ここでは</a:t>
            </a:r>
            <a:endParaRPr kumimoji="1" lang="en-US" altLang="ja-JP" dirty="0" smtClean="0"/>
          </a:p>
          <a:p>
            <a:r>
              <a:rPr lang="ja-JP" altLang="en-US" dirty="0" smtClean="0"/>
              <a:t>言わない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Z=5 σ=0.982</a:t>
            </a:r>
          </a:p>
          <a:p>
            <a:r>
              <a:rPr kumimoji="1" lang="ja-JP" altLang="en-US" dirty="0" smtClean="0"/>
              <a:t>約</a:t>
            </a:r>
            <a:r>
              <a:rPr kumimoji="1" lang="en-US" altLang="ja-JP" dirty="0" smtClean="0"/>
              <a:t>150m</a:t>
            </a:r>
          </a:p>
          <a:p>
            <a:endParaRPr lang="en-US" altLang="ja-JP" dirty="0"/>
          </a:p>
          <a:p>
            <a:r>
              <a:rPr kumimoji="1" lang="ja-JP" altLang="en-US" dirty="0" smtClean="0"/>
              <a:t>から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Z=12 σ=0.942</a:t>
            </a:r>
          </a:p>
          <a:p>
            <a:r>
              <a:rPr lang="ja-JP" altLang="en-US" dirty="0" smtClean="0"/>
              <a:t>約</a:t>
            </a:r>
            <a:r>
              <a:rPr lang="en-US" altLang="ja-JP" dirty="0" smtClean="0"/>
              <a:t>500m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07504" y="3717032"/>
            <a:ext cx="2808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低下</a:t>
            </a:r>
            <a:endParaRPr lang="en-US" altLang="ja-JP" sz="2400" dirty="0"/>
          </a:p>
          <a:p>
            <a:r>
              <a:rPr kumimoji="1" lang="ja-JP" altLang="en-US" dirty="0" smtClean="0"/>
              <a:t>　→　</a:t>
            </a:r>
            <a:r>
              <a:rPr kumimoji="1" lang="ja-JP" altLang="en-US" dirty="0" smtClean="0">
                <a:solidFill>
                  <a:srgbClr val="7030A0"/>
                </a:solidFill>
              </a:rPr>
              <a:t>下層雲</a:t>
            </a:r>
            <a:r>
              <a:rPr kumimoji="1" lang="ja-JP" altLang="en-US" dirty="0" smtClean="0"/>
              <a:t>が増加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→　</a:t>
            </a:r>
            <a:r>
              <a:rPr lang="ja-JP" altLang="en-US" dirty="0" smtClean="0">
                <a:solidFill>
                  <a:srgbClr val="0070C0"/>
                </a:solidFill>
              </a:rPr>
              <a:t>雲頂冷却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→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大きな冷却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r>
              <a:rPr lang="ja-JP" altLang="en-US" dirty="0"/>
              <a:t>　</a:t>
            </a:r>
            <a:r>
              <a:rPr lang="ja-JP" altLang="en-US" dirty="0" smtClean="0"/>
              <a:t>→　その上で</a:t>
            </a:r>
            <a:r>
              <a:rPr lang="ja-JP" altLang="en-US" dirty="0" smtClean="0">
                <a:solidFill>
                  <a:srgbClr val="C00000"/>
                </a:solidFill>
              </a:rPr>
              <a:t>下降流強化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>
                <a:solidFill>
                  <a:srgbClr val="C00000"/>
                </a:solidFill>
              </a:rPr>
              <a:t>　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sz="2400" dirty="0" smtClean="0">
                <a:solidFill>
                  <a:srgbClr val="C00000"/>
                </a:solidFill>
              </a:rPr>
              <a:t>  </a:t>
            </a:r>
            <a:r>
              <a:rPr lang="ja-JP" altLang="en-US" sz="2400" dirty="0" smtClean="0"/>
              <a:t>→　</a:t>
            </a:r>
            <a:r>
              <a:rPr lang="ja-JP" altLang="en-US" sz="2400" dirty="0" smtClean="0">
                <a:solidFill>
                  <a:srgbClr val="C00000"/>
                </a:solidFill>
              </a:rPr>
              <a:t>高気圧偏差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endParaRPr lang="en-US" altLang="ja-JP" sz="2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66" y="1124744"/>
            <a:ext cx="5938267" cy="481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43608" y="188640"/>
            <a:ext cx="7056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/>
              <a:t>なぜ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を下げた領域</a:t>
            </a:r>
            <a:r>
              <a:rPr lang="ja-JP" altLang="en-US" sz="2400" b="1" dirty="0" smtClean="0"/>
              <a:t>から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離れた場所</a:t>
            </a:r>
            <a:r>
              <a:rPr lang="ja-JP" altLang="en-US" sz="2400" b="1" dirty="0" smtClean="0"/>
              <a:t>に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>
                <a:solidFill>
                  <a:srgbClr val="0070C0"/>
                </a:solidFill>
              </a:rPr>
              <a:t>低気圧偏差</a:t>
            </a:r>
            <a:r>
              <a:rPr lang="ja-JP" altLang="en-US" sz="2400" b="1" dirty="0" smtClean="0"/>
              <a:t>ができたのか </a:t>
            </a:r>
            <a:endParaRPr lang="en-US" altLang="ja-JP" sz="2400" b="1" dirty="0" smtClean="0"/>
          </a:p>
        </p:txBody>
      </p:sp>
      <p:sp>
        <p:nvSpPr>
          <p:cNvPr id="2" name="円/楕円 1"/>
          <p:cNvSpPr/>
          <p:nvPr/>
        </p:nvSpPr>
        <p:spPr>
          <a:xfrm>
            <a:off x="3419872" y="4037806"/>
            <a:ext cx="1656184" cy="1656184"/>
          </a:xfrm>
          <a:prstGeom prst="ellipse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349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テキスト ボックス 57"/>
          <p:cNvSpPr txBox="1"/>
          <p:nvPr/>
        </p:nvSpPr>
        <p:spPr>
          <a:xfrm>
            <a:off x="179512" y="116632"/>
            <a:ext cx="4903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7030A0"/>
                </a:solidFill>
              </a:rPr>
              <a:t>なぜ低気圧偏差ができたのか </a:t>
            </a:r>
            <a:endParaRPr lang="en-US" altLang="ja-JP" sz="2000" b="1" dirty="0" smtClean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191434" y="516742"/>
            <a:ext cx="2892347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色：気温</a:t>
            </a:r>
            <a:r>
              <a:rPr kumimoji="1" lang="en-US" altLang="ja-JP" sz="2000" dirty="0" smtClean="0"/>
              <a:t>(surface)</a:t>
            </a:r>
          </a:p>
          <a:p>
            <a:r>
              <a:rPr lang="ja-JP" altLang="en-US" sz="2000" dirty="0" smtClean="0"/>
              <a:t>　　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－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000" dirty="0" smtClean="0"/>
              <a:t>)</a:t>
            </a:r>
          </a:p>
          <a:p>
            <a:endParaRPr kumimoji="1" lang="en-US" altLang="ja-JP" sz="2000" dirty="0" smtClean="0"/>
          </a:p>
          <a:p>
            <a:r>
              <a:rPr lang="ja-JP" altLang="en-US" sz="2000" dirty="0" smtClean="0"/>
              <a:t>ベクトル：水平風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　　　</a:t>
            </a:r>
            <a:r>
              <a:rPr lang="en-US" altLang="ja-JP" sz="2000" dirty="0" smtClean="0"/>
              <a:t>(</a:t>
            </a:r>
            <a:r>
              <a:rPr lang="en-US" altLang="ja-JP" sz="2000" dirty="0">
                <a:solidFill>
                  <a:srgbClr val="00B0F0"/>
                </a:solidFill>
              </a:rPr>
              <a:t>SST</a:t>
            </a:r>
            <a:r>
              <a:rPr lang="ja-JP" altLang="en-US" sz="2000" dirty="0">
                <a:solidFill>
                  <a:srgbClr val="00B0F0"/>
                </a:solidFill>
              </a:rPr>
              <a:t>低下ラン</a:t>
            </a:r>
            <a:r>
              <a:rPr lang="en-US" altLang="ja-JP" sz="2000" dirty="0" smtClean="0"/>
              <a:t>)</a:t>
            </a:r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7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12</a:t>
            </a:r>
            <a:r>
              <a:rPr kumimoji="1" lang="ja-JP" altLang="en-US" sz="2400" dirty="0" smtClean="0"/>
              <a:t>日</a:t>
            </a:r>
            <a:endParaRPr kumimoji="1" lang="ja-JP" altLang="en-US" sz="2000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74008"/>
            <a:ext cx="3607594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24" y="3964483"/>
            <a:ext cx="35766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テキスト ボックス 66"/>
          <p:cNvSpPr txBox="1"/>
          <p:nvPr/>
        </p:nvSpPr>
        <p:spPr>
          <a:xfrm>
            <a:off x="5287267" y="354290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7030A0"/>
                </a:solidFill>
              </a:rPr>
              <a:t>鉛直流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 </a:t>
            </a:r>
            <a:r>
              <a:rPr lang="en-US" altLang="ja-JP" sz="2400" dirty="0">
                <a:solidFill>
                  <a:srgbClr val="00B0F0"/>
                </a:solidFill>
              </a:rPr>
              <a:t>SST</a:t>
            </a:r>
            <a:r>
              <a:rPr lang="ja-JP" altLang="en-US" sz="2400" dirty="0">
                <a:solidFill>
                  <a:srgbClr val="00B0F0"/>
                </a:solidFill>
              </a:rPr>
              <a:t>低下</a:t>
            </a:r>
            <a:r>
              <a:rPr lang="ja-JP" altLang="en-US" sz="2400" dirty="0"/>
              <a:t>－</a:t>
            </a:r>
            <a:r>
              <a:rPr lang="en-US" altLang="ja-JP" sz="2400" dirty="0">
                <a:solidFill>
                  <a:srgbClr val="00B050"/>
                </a:solidFill>
              </a:rPr>
              <a:t>CTL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419720" y="350281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7030A0"/>
                </a:solidFill>
              </a:rPr>
              <a:t>熱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 </a:t>
            </a:r>
            <a:r>
              <a:rPr lang="en-US" altLang="ja-JP" sz="2400" dirty="0">
                <a:solidFill>
                  <a:srgbClr val="00B0F0"/>
                </a:solidFill>
              </a:rPr>
              <a:t>SST</a:t>
            </a:r>
            <a:r>
              <a:rPr lang="ja-JP" altLang="en-US" sz="2400" dirty="0">
                <a:solidFill>
                  <a:srgbClr val="00B0F0"/>
                </a:solidFill>
              </a:rPr>
              <a:t>低下</a:t>
            </a:r>
            <a:r>
              <a:rPr lang="ja-JP" altLang="en-US" sz="2400" dirty="0"/>
              <a:t>－</a:t>
            </a:r>
            <a:r>
              <a:rPr lang="en-US" altLang="ja-JP" sz="2400" dirty="0">
                <a:solidFill>
                  <a:srgbClr val="00B050"/>
                </a:solidFill>
              </a:rPr>
              <a:t>CTL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p:grpSp>
        <p:nvGrpSpPr>
          <p:cNvPr id="70" name="グループ化 69"/>
          <p:cNvGrpSpPr/>
          <p:nvPr/>
        </p:nvGrpSpPr>
        <p:grpSpPr>
          <a:xfrm>
            <a:off x="4414189" y="305640"/>
            <a:ext cx="4236445" cy="3286650"/>
            <a:chOff x="3071859" y="663466"/>
            <a:chExt cx="2768224" cy="22752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859" y="663466"/>
              <a:ext cx="2768224" cy="227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正方形/長方形 68"/>
            <p:cNvSpPr/>
            <p:nvPr/>
          </p:nvSpPr>
          <p:spPr>
            <a:xfrm>
              <a:off x="4159002" y="2060848"/>
              <a:ext cx="432048" cy="3600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9324528" y="807376"/>
            <a:ext cx="2768224" cy="2784914"/>
            <a:chOff x="6088048" y="131082"/>
            <a:chExt cx="2768224" cy="278491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048" y="640796"/>
              <a:ext cx="2768224" cy="227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テキスト ボックス 54"/>
            <p:cNvSpPr txBox="1"/>
            <p:nvPr/>
          </p:nvSpPr>
          <p:spPr>
            <a:xfrm>
              <a:off x="6408994" y="131082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13</a:t>
              </a:r>
              <a:r>
                <a:rPr kumimoji="1" lang="ja-JP" altLang="en-US" sz="2800" dirty="0" smtClean="0"/>
                <a:t>日</a:t>
              </a:r>
              <a:endParaRPr kumimoji="1" lang="ja-JP" altLang="en-US" sz="2800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7183338" y="2064296"/>
              <a:ext cx="432048" cy="36004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ボックス 72"/>
          <p:cNvSpPr txBox="1"/>
          <p:nvPr/>
        </p:nvSpPr>
        <p:spPr>
          <a:xfrm>
            <a:off x="-2916832" y="2064296"/>
            <a:ext cx="2808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高度断面は</a:t>
            </a:r>
            <a:endParaRPr kumimoji="1" lang="en-US" altLang="ja-JP" dirty="0" smtClean="0"/>
          </a:p>
          <a:p>
            <a:r>
              <a:rPr lang="en-US" altLang="ja-JP" dirty="0" smtClean="0"/>
              <a:t>14</a:t>
            </a:r>
            <a:r>
              <a:rPr lang="ja-JP" altLang="en-US" dirty="0" smtClean="0"/>
              <a:t>日に低気圧偏差</a:t>
            </a:r>
            <a:endParaRPr lang="en-US" altLang="ja-JP" dirty="0" smtClean="0"/>
          </a:p>
          <a:p>
            <a:r>
              <a:rPr kumimoji="1" lang="ja-JP" altLang="en-US" dirty="0" smtClean="0"/>
              <a:t>があったところ</a:t>
            </a:r>
            <a:endParaRPr kumimoji="1" lang="en-US" altLang="ja-JP" dirty="0" smtClean="0"/>
          </a:p>
          <a:p>
            <a:r>
              <a:rPr lang="ja-JP" altLang="en-US" dirty="0" smtClean="0"/>
              <a:t>厳密には</a:t>
            </a:r>
            <a:endParaRPr lang="en-US" altLang="ja-JP" dirty="0" smtClean="0"/>
          </a:p>
          <a:p>
            <a:r>
              <a:rPr lang="ja-JP" altLang="en-US" dirty="0"/>
              <a:t>経度　</a:t>
            </a:r>
            <a:r>
              <a:rPr lang="en-US" altLang="ja-JP" dirty="0"/>
              <a:t>146.5°</a:t>
            </a:r>
            <a:r>
              <a:rPr lang="ja-JP" altLang="en-US" dirty="0"/>
              <a:t>～　</a:t>
            </a:r>
            <a:r>
              <a:rPr lang="en-US" altLang="ja-JP" dirty="0"/>
              <a:t>153.5°</a:t>
            </a:r>
          </a:p>
          <a:p>
            <a:r>
              <a:rPr lang="ja-JP" altLang="en-US" dirty="0"/>
              <a:t>緯度　</a:t>
            </a:r>
            <a:r>
              <a:rPr lang="en-US" altLang="ja-JP" dirty="0"/>
              <a:t>40°</a:t>
            </a:r>
            <a:r>
              <a:rPr lang="ja-JP" altLang="en-US" dirty="0"/>
              <a:t>～　</a:t>
            </a:r>
            <a:r>
              <a:rPr lang="en-US" altLang="ja-JP" dirty="0"/>
              <a:t>44.5</a:t>
            </a:r>
            <a:r>
              <a:rPr lang="en-US" altLang="ja-JP" dirty="0" smtClean="0"/>
              <a:t>°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/>
              <a:t>熱</a:t>
            </a:r>
            <a:r>
              <a:rPr lang="ja-JP" altLang="en-US" dirty="0" smtClean="0"/>
              <a:t>は下層で乱流混合</a:t>
            </a:r>
            <a:endParaRPr lang="en-US" altLang="ja-JP" dirty="0" smtClean="0"/>
          </a:p>
          <a:p>
            <a:r>
              <a:rPr lang="ja-JP" altLang="en-US" dirty="0" smtClean="0"/>
              <a:t>条売層では雲量増加にともなう大規模凝結が効いている</a:t>
            </a:r>
            <a:endParaRPr lang="ja-JP" altLang="en-US" dirty="0"/>
          </a:p>
          <a:p>
            <a:endParaRPr lang="en-US" altLang="ja-JP" dirty="0" smtClean="0"/>
          </a:p>
          <a:p>
            <a:r>
              <a:rPr lang="ja-JP" altLang="en-US" dirty="0"/>
              <a:t>鉛</a:t>
            </a:r>
            <a:r>
              <a:rPr lang="ja-JP" altLang="en-US" dirty="0" smtClean="0"/>
              <a:t>直流は</a:t>
            </a:r>
            <a:r>
              <a:rPr lang="en-US" altLang="ja-JP" dirty="0" smtClean="0"/>
              <a:t>CTL</a:t>
            </a:r>
            <a:r>
              <a:rPr lang="ja-JP" altLang="en-US" dirty="0" smtClean="0"/>
              <a:t>ではほぼゼロ</a:t>
            </a:r>
            <a:endParaRPr lang="en-US" altLang="ja-JP" dirty="0" smtClean="0"/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低下ランでは上昇流</a:t>
            </a:r>
            <a:endParaRPr lang="en-US" altLang="ja-JP" dirty="0"/>
          </a:p>
        </p:txBody>
      </p:sp>
      <p:sp>
        <p:nvSpPr>
          <p:cNvPr id="18" name="円/楕円 17"/>
          <p:cNvSpPr/>
          <p:nvPr/>
        </p:nvSpPr>
        <p:spPr>
          <a:xfrm>
            <a:off x="2372199" y="6021288"/>
            <a:ext cx="514745" cy="64807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6371303" y="3964482"/>
            <a:ext cx="514745" cy="220920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矢印コネクタ 2"/>
          <p:cNvCxnSpPr>
            <a:stCxn id="61" idx="3"/>
          </p:cNvCxnSpPr>
          <p:nvPr/>
        </p:nvCxnSpPr>
        <p:spPr>
          <a:xfrm>
            <a:off x="4083781" y="1517016"/>
            <a:ext cx="272195" cy="918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42221" y="283145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C00000"/>
                </a:solidFill>
              </a:rPr>
              <a:t>赤</a:t>
            </a:r>
            <a:r>
              <a:rPr kumimoji="1" lang="ja-JP" altLang="en-US" sz="2000" dirty="0" smtClean="0">
                <a:solidFill>
                  <a:srgbClr val="C00000"/>
                </a:solidFill>
              </a:rPr>
              <a:t>枠領域</a:t>
            </a:r>
            <a:r>
              <a:rPr kumimoji="1" lang="en-US" altLang="ja-JP" sz="2000" dirty="0" smtClean="0"/>
              <a:t>(</a:t>
            </a:r>
            <a:r>
              <a:rPr kumimoji="1" lang="ja-JP" altLang="en-US" sz="2000" dirty="0" smtClean="0">
                <a:solidFill>
                  <a:srgbClr val="0070C0"/>
                </a:solidFill>
              </a:rPr>
              <a:t>低気圧偏差領域</a:t>
            </a:r>
            <a:r>
              <a:rPr kumimoji="1" lang="en-US" altLang="ja-JP" sz="2000" dirty="0" smtClean="0"/>
              <a:t>)</a:t>
            </a:r>
            <a:r>
              <a:rPr kumimoji="1" lang="ja-JP" altLang="en-US" sz="2000" dirty="0" smtClean="0"/>
              <a:t>の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時系列高度断面</a:t>
            </a:r>
            <a:endParaRPr kumimoji="1" lang="ja-JP" altLang="en-US" sz="2000" dirty="0"/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6424880" y="1676809"/>
            <a:ext cx="675149" cy="627275"/>
            <a:chOff x="4410732" y="2586245"/>
            <a:chExt cx="1169380" cy="1086459"/>
          </a:xfrm>
        </p:grpSpPr>
        <p:cxnSp>
          <p:nvCxnSpPr>
            <p:cNvPr id="21" name="直線コネクタ 20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35" y="1299183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606281" y="87661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12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4305" y="1362375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海面気圧</a:t>
            </a:r>
            <a:r>
              <a:rPr kumimoji="1" lang="en-US" altLang="ja-JP" sz="2400" dirty="0" smtClean="0"/>
              <a:t>(</a:t>
            </a:r>
            <a:r>
              <a:rPr kumimoji="1" lang="en-US" altLang="ja-JP" sz="24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400" dirty="0" smtClean="0"/>
              <a:t>)</a:t>
            </a:r>
          </a:p>
          <a:p>
            <a:endParaRPr kumimoji="1" lang="en-US" altLang="ja-JP" sz="2000" dirty="0" smtClean="0"/>
          </a:p>
          <a:p>
            <a:r>
              <a:rPr lang="ja-JP" altLang="en-US" sz="2400" dirty="0" smtClean="0"/>
              <a:t>特徴</a:t>
            </a:r>
            <a:endParaRPr lang="en-US" altLang="ja-JP" sz="2000" dirty="0"/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オホーツク海に高気圧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0070C0"/>
                </a:solidFill>
              </a:rPr>
              <a:t>千島列島を挟んで低気圧</a:t>
            </a:r>
            <a:endParaRPr kumimoji="1" lang="en-US" altLang="ja-JP" sz="2000" dirty="0" smtClean="0">
              <a:solidFill>
                <a:srgbClr val="0070C0"/>
              </a:solidFill>
            </a:endParaRPr>
          </a:p>
          <a:p>
            <a:r>
              <a:rPr lang="ja-JP" altLang="en-US" sz="2000" dirty="0" smtClean="0">
                <a:solidFill>
                  <a:srgbClr val="00B050"/>
                </a:solidFill>
              </a:rPr>
              <a:t>それによる北東風</a:t>
            </a:r>
            <a:endParaRPr kumimoji="1" lang="ja-JP" altLang="en-US" sz="2000" dirty="0">
              <a:solidFill>
                <a:srgbClr val="00B05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4279434" y="2609856"/>
            <a:ext cx="648072" cy="443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9324528" y="4149080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OHindex</a:t>
            </a:r>
            <a:endParaRPr lang="en-US" altLang="ja-JP" dirty="0" smtClean="0"/>
          </a:p>
          <a:p>
            <a:r>
              <a:rPr lang="en-US" altLang="ja-JP" dirty="0" smtClean="0"/>
              <a:t>147.5E</a:t>
            </a:r>
            <a:r>
              <a:rPr lang="ja-JP" altLang="en-US" dirty="0"/>
              <a:t>～</a:t>
            </a:r>
            <a:r>
              <a:rPr lang="en-US" altLang="ja-JP" dirty="0"/>
              <a:t>157.5E</a:t>
            </a:r>
          </a:p>
          <a:p>
            <a:r>
              <a:rPr lang="en-US" altLang="ja-JP" dirty="0"/>
              <a:t>55N</a:t>
            </a:r>
            <a:r>
              <a:rPr lang="ja-JP" altLang="en-US" dirty="0"/>
              <a:t>～</a:t>
            </a:r>
            <a:r>
              <a:rPr lang="en-US" altLang="ja-JP" dirty="0"/>
              <a:t>57.5N</a:t>
            </a:r>
          </a:p>
          <a:p>
            <a:r>
              <a:rPr lang="ja-JP" altLang="en-US" dirty="0"/>
              <a:t>の範囲の</a:t>
            </a:r>
            <a:r>
              <a:rPr lang="en-US" altLang="ja-JP" dirty="0"/>
              <a:t>850hPa</a:t>
            </a:r>
            <a:r>
              <a:rPr lang="ja-JP" altLang="en-US" dirty="0"/>
              <a:t>ジオポテンシャル高度</a:t>
            </a:r>
            <a:endParaRPr lang="en-US" altLang="ja-JP" dirty="0"/>
          </a:p>
          <a:p>
            <a:endParaRPr kumimoji="1"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9468544" y="307012"/>
            <a:ext cx="5372879" cy="2678683"/>
            <a:chOff x="3422502" y="3501722"/>
            <a:chExt cx="5372879" cy="2678683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594295" y="3566110"/>
              <a:ext cx="5201086" cy="2076733"/>
              <a:chOff x="3594295" y="3566110"/>
              <a:chExt cx="5201086" cy="207673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4295" y="3933056"/>
                <a:ext cx="4615186" cy="1709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円/楕円 11"/>
              <p:cNvSpPr/>
              <p:nvPr/>
            </p:nvSpPr>
            <p:spPr>
              <a:xfrm>
                <a:off x="7409493" y="3701777"/>
                <a:ext cx="215234" cy="115212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7507585" y="3566110"/>
                <a:ext cx="128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２００３年</a:t>
                </a:r>
                <a:endParaRPr kumimoji="1" lang="ja-JP" altLang="en-US" dirty="0"/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3422502" y="3501722"/>
              <a:ext cx="4085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7</a:t>
              </a:r>
              <a:r>
                <a:rPr kumimoji="1" lang="ja-JP" altLang="en-US" sz="2000" dirty="0" smtClean="0"/>
                <a:t>月のオホーツク海高気圧</a:t>
              </a:r>
              <a:r>
                <a:rPr kumimoji="1" lang="en-US" altLang="ja-JP" sz="2000" dirty="0" smtClean="0"/>
                <a:t>index</a:t>
              </a:r>
              <a:endParaRPr kumimoji="1" lang="ja-JP" altLang="en-US" sz="20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4220157" y="5811073"/>
              <a:ext cx="4476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Tachibana </a:t>
              </a:r>
              <a:r>
                <a:rPr kumimoji="1" lang="en-US" altLang="ja-JP" i="1" dirty="0" smtClean="0"/>
                <a:t>et al</a:t>
              </a:r>
              <a:r>
                <a:rPr kumimoji="1" lang="en-US" altLang="ja-JP" dirty="0" smtClean="0"/>
                <a:t>. (2004) </a:t>
              </a:r>
              <a:r>
                <a:rPr kumimoji="1" lang="ja-JP" altLang="en-US" dirty="0" smtClean="0"/>
                <a:t>をもとに作成</a:t>
              </a:r>
              <a:endParaRPr kumimoji="1" lang="ja-JP" altLang="en-US"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00166" y="3930612"/>
            <a:ext cx="2868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オホーツク海高気圧</a:t>
            </a:r>
            <a:r>
              <a:rPr kumimoji="1" lang="ja-JP" altLang="en-US" sz="2000" dirty="0" smtClean="0"/>
              <a:t>が</a:t>
            </a:r>
            <a:endParaRPr kumimoji="1" lang="en-US" altLang="ja-JP" sz="2000" dirty="0" smtClean="0"/>
          </a:p>
          <a:p>
            <a:r>
              <a:rPr lang="ja-JP" altLang="en-US" sz="2000" dirty="0"/>
              <a:t>発生しているとき</a:t>
            </a:r>
            <a:r>
              <a:rPr lang="ja-JP" altLang="en-US" sz="2000" dirty="0" smtClean="0"/>
              <a:t>は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SST</a:t>
            </a:r>
            <a:r>
              <a:rPr kumimoji="1" lang="ja-JP" altLang="en-US" sz="2000" dirty="0" smtClean="0"/>
              <a:t>を下げた影響が</a:t>
            </a:r>
            <a:endParaRPr kumimoji="1" lang="en-US" altLang="ja-JP" sz="2000" dirty="0" smtClean="0"/>
          </a:p>
          <a:p>
            <a:r>
              <a:rPr lang="ja-JP" altLang="en-US" sz="2000" dirty="0"/>
              <a:t>顕著に表れるので</a:t>
            </a:r>
            <a:r>
              <a:rPr lang="ja-JP" altLang="en-US" sz="2000" dirty="0" smtClean="0"/>
              <a:t>は</a:t>
            </a:r>
            <a:r>
              <a:rPr kumimoji="1" lang="ja-JP" altLang="en-US" sz="2000" dirty="0" smtClean="0"/>
              <a:t>？</a:t>
            </a:r>
            <a:endParaRPr kumimoji="1" lang="ja-JP" altLang="en-US" sz="20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51" y="3798177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グループ化 35"/>
          <p:cNvGrpSpPr>
            <a:grpSpLocks noChangeAspect="1"/>
          </p:cNvGrpSpPr>
          <p:nvPr/>
        </p:nvGrpSpPr>
        <p:grpSpPr>
          <a:xfrm>
            <a:off x="4593398" y="4861857"/>
            <a:ext cx="446701" cy="415026"/>
            <a:chOff x="4410732" y="2586245"/>
            <a:chExt cx="1169380" cy="1086459"/>
          </a:xfrm>
        </p:grpSpPr>
        <p:cxnSp>
          <p:nvCxnSpPr>
            <p:cNvPr id="37" name="直線コネクタ 36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-2451545" y="-124248"/>
            <a:ext cx="207079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局所的な</a:t>
            </a:r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の変化が、その周囲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とうか南？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の気圧にまで影響を及ぼす</a:t>
            </a:r>
            <a:endParaRPr kumimoji="1" lang="en-US" altLang="ja-JP" dirty="0" smtClean="0"/>
          </a:p>
          <a:p>
            <a:r>
              <a:rPr lang="ja-JP" altLang="en-US" dirty="0" smtClean="0"/>
              <a:t>・</a:t>
            </a:r>
            <a:endParaRPr lang="en-US" altLang="ja-JP" dirty="0" smtClean="0"/>
          </a:p>
          <a:p>
            <a:r>
              <a:rPr kumimoji="1" lang="ja-JP" altLang="en-US" dirty="0" smtClean="0"/>
              <a:t>・</a:t>
            </a:r>
            <a:endParaRPr kumimoji="1" lang="en-US" altLang="ja-JP" dirty="0" smtClean="0"/>
          </a:p>
          <a:p>
            <a:r>
              <a:rPr lang="ja-JP" altLang="en-US" dirty="0"/>
              <a:t>と</a:t>
            </a:r>
            <a:r>
              <a:rPr lang="ja-JP" altLang="en-US" dirty="0" smtClean="0"/>
              <a:t>いうことをもっと計算結果を増やして、客観的に言いたい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今のままだと</a:t>
            </a:r>
            <a:endParaRPr lang="en-US" altLang="ja-JP" dirty="0" smtClean="0"/>
          </a:p>
          <a:p>
            <a:r>
              <a:rPr lang="en-US" altLang="ja-JP" dirty="0" smtClean="0"/>
              <a:t>1998</a:t>
            </a:r>
            <a:r>
              <a:rPr lang="ja-JP" altLang="en-US" dirty="0" smtClean="0"/>
              <a:t>年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月では</a:t>
            </a:r>
            <a:endParaRPr lang="en-US" altLang="ja-JP" dirty="0" smtClean="0"/>
          </a:p>
          <a:p>
            <a:r>
              <a:rPr kumimoji="1" lang="ja-JP" altLang="en-US" dirty="0"/>
              <a:t>こう</a:t>
            </a:r>
            <a:r>
              <a:rPr kumimoji="1" lang="ja-JP" altLang="en-US" dirty="0" smtClean="0"/>
              <a:t>でした！</a:t>
            </a:r>
            <a:endParaRPr kumimoji="1" lang="en-US" altLang="ja-JP" dirty="0" smtClean="0"/>
          </a:p>
          <a:p>
            <a:r>
              <a:rPr lang="ja-JP" altLang="en-US" dirty="0" err="1" smtClean="0"/>
              <a:t>って</a:t>
            </a:r>
            <a:r>
              <a:rPr lang="ja-JP" altLang="en-US" dirty="0" smtClean="0"/>
              <a:t>ことしか言えないからー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r>
              <a:rPr kumimoji="1" lang="ja-JP" altLang="en-US" dirty="0"/>
              <a:t>なの</a:t>
            </a:r>
            <a:r>
              <a:rPr kumimoji="1" lang="ja-JP" altLang="en-US" dirty="0" smtClean="0"/>
              <a:t>で、いろんな年を計算して</a:t>
            </a:r>
            <a:endParaRPr kumimoji="1" lang="en-US" altLang="ja-JP" dirty="0" smtClean="0"/>
          </a:p>
          <a:p>
            <a:r>
              <a:rPr lang="ja-JP" altLang="en-US" dirty="0" smtClean="0"/>
              <a:t>コンポジット解析とか・・・する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じゃぁどうやってコンポジットしよう？</a:t>
            </a:r>
            <a:endParaRPr kumimoji="1" lang="ja-JP" altLang="en-US" dirty="0"/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99" y="3773463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グループ化 52"/>
          <p:cNvGrpSpPr>
            <a:grpSpLocks noChangeAspect="1"/>
          </p:cNvGrpSpPr>
          <p:nvPr/>
        </p:nvGrpSpPr>
        <p:grpSpPr>
          <a:xfrm>
            <a:off x="7590089" y="4852557"/>
            <a:ext cx="446701" cy="415026"/>
            <a:chOff x="4410732" y="2586245"/>
            <a:chExt cx="1169380" cy="1086459"/>
          </a:xfrm>
        </p:grpSpPr>
        <p:cxnSp>
          <p:nvCxnSpPr>
            <p:cNvPr id="54" name="直線コネクタ 53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テキスト ボックス 65"/>
          <p:cNvSpPr txBox="1"/>
          <p:nvPr/>
        </p:nvSpPr>
        <p:spPr>
          <a:xfrm>
            <a:off x="6599275" y="87661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13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18" y="1331629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直線矢印コネクタ 68"/>
          <p:cNvCxnSpPr/>
          <p:nvPr/>
        </p:nvCxnSpPr>
        <p:spPr>
          <a:xfrm flipH="1">
            <a:off x="7340294" y="2437420"/>
            <a:ext cx="519733" cy="5644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9" name="タイトル 1"/>
          <p:cNvSpPr txBox="1">
            <a:spLocks/>
          </p:cNvSpPr>
          <p:nvPr/>
        </p:nvSpPr>
        <p:spPr>
          <a:xfrm>
            <a:off x="954973" y="268034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低気圧偏差ができるときの条件を考える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11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268034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低気圧偏差ができるときの条件２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81039" y="113223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できてた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75746" y="113223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なくなった</a:t>
            </a:r>
            <a:endParaRPr kumimoji="1" lang="ja-JP" altLang="en-US" sz="2800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101785" y="1772816"/>
            <a:ext cx="104627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83" y="2515983"/>
            <a:ext cx="3652788" cy="2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6281142" y="4474685"/>
            <a:ext cx="720080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876820" y="2487345"/>
            <a:ext cx="3657013" cy="2962800"/>
            <a:chOff x="876820" y="1850863"/>
            <a:chExt cx="3657013" cy="2962800"/>
          </a:xfrm>
        </p:grpSpPr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20" y="1850863"/>
              <a:ext cx="3657013" cy="296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正方形/長方形 9"/>
            <p:cNvSpPr/>
            <p:nvPr/>
          </p:nvSpPr>
          <p:spPr>
            <a:xfrm>
              <a:off x="2241104" y="3838203"/>
              <a:ext cx="720080" cy="7200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241104" y="2852936"/>
              <a:ext cx="720080" cy="7200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正方形/長方形 13"/>
          <p:cNvSpPr/>
          <p:nvPr/>
        </p:nvSpPr>
        <p:spPr>
          <a:xfrm>
            <a:off x="6281142" y="3489418"/>
            <a:ext cx="720080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15616" y="566124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145E </a:t>
            </a:r>
            <a:r>
              <a:rPr kumimoji="1" lang="ja-JP" altLang="en-US" sz="2400" dirty="0" smtClean="0"/>
              <a:t>～ </a:t>
            </a:r>
            <a:r>
              <a:rPr kumimoji="1" lang="en-US" altLang="ja-JP" sz="2400" dirty="0" smtClean="0"/>
              <a:t>155E </a:t>
            </a:r>
            <a:r>
              <a:rPr kumimoji="1" lang="ja-JP" altLang="en-US" sz="2400" dirty="0" smtClean="0"/>
              <a:t>の南北の気圧の差が大きいとき</a:t>
            </a:r>
            <a:endParaRPr kumimoji="1" lang="en-US" altLang="ja-JP" sz="2400" dirty="0" smtClean="0"/>
          </a:p>
          <a:p>
            <a:pPr algn="ctr"/>
            <a:r>
              <a:rPr lang="ja-JP" altLang="en-US" sz="2400" b="1" dirty="0"/>
              <a:t>南側</a:t>
            </a:r>
            <a:r>
              <a:rPr lang="ja-JP" altLang="en-US" sz="2400" b="1" dirty="0" smtClean="0"/>
              <a:t>に低気圧が存在することも重要</a:t>
            </a:r>
            <a:endParaRPr kumimoji="1" lang="ja-JP" altLang="en-US" sz="24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933433" y="153788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2003</a:t>
            </a:r>
            <a:r>
              <a:rPr lang="ja-JP" altLang="en-US" sz="2400" dirty="0"/>
              <a:t>年</a:t>
            </a:r>
            <a:r>
              <a:rPr lang="en-US" altLang="ja-JP" sz="2400" dirty="0"/>
              <a:t>7</a:t>
            </a:r>
            <a:r>
              <a:rPr lang="ja-JP" altLang="en-US" sz="2400" dirty="0"/>
              <a:t>月</a:t>
            </a:r>
            <a:r>
              <a:rPr lang="en-US" altLang="ja-JP" sz="2400" dirty="0"/>
              <a:t>5</a:t>
            </a:r>
            <a:r>
              <a:rPr lang="ja-JP" altLang="en-US" sz="2400" dirty="0" smtClean="0"/>
              <a:t>日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海面気圧</a:t>
            </a:r>
            <a:r>
              <a:rPr lang="en-US" altLang="ja-JP" sz="2400" dirty="0" smtClean="0"/>
              <a:t>CTL</a:t>
            </a:r>
            <a:endParaRPr lang="ja-JP" altLang="en-US" sz="2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4891063" y="1542240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2003</a:t>
            </a:r>
            <a:r>
              <a:rPr lang="ja-JP" altLang="en-US" sz="2400" dirty="0"/>
              <a:t>年</a:t>
            </a:r>
            <a:r>
              <a:rPr lang="en-US" altLang="ja-JP" sz="2400" dirty="0"/>
              <a:t>7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6</a:t>
            </a:r>
            <a:r>
              <a:rPr lang="ja-JP" altLang="en-US" sz="2400" dirty="0" smtClean="0"/>
              <a:t>日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海面気圧</a:t>
            </a:r>
            <a:r>
              <a:rPr lang="en-US" altLang="ja-JP" sz="2400" dirty="0" smtClean="0"/>
              <a:t>CTL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139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2916832" y="20596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コンポジットしてみる・・・。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2484784" y="-1714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なーがー</a:t>
            </a:r>
            <a:r>
              <a:rPr kumimoji="1" lang="ja-JP" altLang="en-US" dirty="0" err="1" smtClean="0"/>
              <a:t>れ</a:t>
            </a:r>
            <a:r>
              <a:rPr kumimoji="1" lang="ja-JP" altLang="en-US" dirty="0" smtClean="0"/>
              <a:t>ーとー</a:t>
            </a:r>
            <a:endParaRPr kumimoji="1" lang="ja-JP" altLang="en-US" dirty="0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5076056" y="795720"/>
            <a:ext cx="3232140" cy="2618581"/>
            <a:chOff x="876820" y="1850863"/>
            <a:chExt cx="3657013" cy="2962800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20" y="1850863"/>
              <a:ext cx="3657013" cy="296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2235302" y="4056376"/>
              <a:ext cx="741172" cy="5379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南</a:t>
              </a:r>
              <a:endParaRPr kumimoji="1" lang="ja-JP" altLang="en-US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2235302" y="2982993"/>
              <a:ext cx="741172" cy="5586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北</a:t>
              </a:r>
              <a:endParaRPr kumimoji="1" lang="ja-JP" altLang="en-US" dirty="0"/>
            </a:p>
          </p:txBody>
        </p:sp>
      </p:grpSp>
      <p:sp>
        <p:nvSpPr>
          <p:cNvPr id="8" name="タイトル 1"/>
          <p:cNvSpPr txBox="1">
            <a:spLocks/>
          </p:cNvSpPr>
          <p:nvPr/>
        </p:nvSpPr>
        <p:spPr>
          <a:xfrm>
            <a:off x="954973" y="102603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コンポジット解析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67358" y="992555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solidFill>
                  <a:srgbClr val="C00000"/>
                </a:solidFill>
              </a:rPr>
              <a:t>北　</a:t>
            </a:r>
            <a:r>
              <a:rPr lang="en-US" altLang="ja-JP" sz="2400" dirty="0" smtClean="0">
                <a:solidFill>
                  <a:srgbClr val="C00000"/>
                </a:solidFill>
              </a:rPr>
              <a:t>145E</a:t>
            </a:r>
            <a:r>
              <a:rPr lang="ja-JP" altLang="en-US" sz="2400" dirty="0" smtClean="0">
                <a:solidFill>
                  <a:srgbClr val="C00000"/>
                </a:solidFill>
              </a:rPr>
              <a:t>～</a:t>
            </a:r>
            <a:r>
              <a:rPr lang="en-US" altLang="ja-JP" sz="2400" dirty="0" smtClean="0">
                <a:solidFill>
                  <a:srgbClr val="C00000"/>
                </a:solidFill>
              </a:rPr>
              <a:t>155E</a:t>
            </a:r>
          </a:p>
          <a:p>
            <a:r>
              <a:rPr lang="ja-JP" altLang="en-US" sz="2400" dirty="0">
                <a:solidFill>
                  <a:srgbClr val="C00000"/>
                </a:solidFill>
              </a:rPr>
              <a:t>　</a:t>
            </a:r>
            <a:r>
              <a:rPr lang="ja-JP" altLang="en-US" sz="2400" dirty="0" smtClean="0">
                <a:solidFill>
                  <a:srgbClr val="C00000"/>
                </a:solidFill>
              </a:rPr>
              <a:t>　　</a:t>
            </a:r>
            <a:r>
              <a:rPr lang="en-US" altLang="ja-JP" sz="2400" dirty="0" smtClean="0">
                <a:solidFill>
                  <a:srgbClr val="C00000"/>
                </a:solidFill>
              </a:rPr>
              <a:t>48N</a:t>
            </a:r>
            <a:r>
              <a:rPr lang="ja-JP" altLang="en-US" sz="2400" dirty="0" smtClean="0">
                <a:solidFill>
                  <a:srgbClr val="C00000"/>
                </a:solidFill>
              </a:rPr>
              <a:t>～</a:t>
            </a:r>
            <a:r>
              <a:rPr lang="en-US" altLang="ja-JP" sz="2400" dirty="0" smtClean="0">
                <a:solidFill>
                  <a:srgbClr val="C00000"/>
                </a:solidFill>
              </a:rPr>
              <a:t>54N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15630" y="100238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0070C0"/>
                </a:solidFill>
              </a:rPr>
              <a:t>南　</a:t>
            </a:r>
            <a:r>
              <a:rPr lang="en-US" altLang="ja-JP" sz="2400" dirty="0">
                <a:solidFill>
                  <a:srgbClr val="0070C0"/>
                </a:solidFill>
              </a:rPr>
              <a:t>145E</a:t>
            </a:r>
            <a:r>
              <a:rPr lang="ja-JP" altLang="en-US" sz="2400" dirty="0">
                <a:solidFill>
                  <a:srgbClr val="0070C0"/>
                </a:solidFill>
              </a:rPr>
              <a:t>～</a:t>
            </a:r>
            <a:r>
              <a:rPr lang="en-US" altLang="ja-JP" sz="2400" dirty="0">
                <a:solidFill>
                  <a:srgbClr val="0070C0"/>
                </a:solidFill>
              </a:rPr>
              <a:t>155E</a:t>
            </a:r>
          </a:p>
          <a:p>
            <a:r>
              <a:rPr lang="ja-JP" altLang="en-US" sz="2400" dirty="0">
                <a:solidFill>
                  <a:srgbClr val="0070C0"/>
                </a:solidFill>
              </a:rPr>
              <a:t>　　　</a:t>
            </a:r>
            <a:r>
              <a:rPr lang="en-US" altLang="ja-JP" sz="2400" dirty="0">
                <a:solidFill>
                  <a:srgbClr val="0070C0"/>
                </a:solidFill>
              </a:rPr>
              <a:t>36N</a:t>
            </a:r>
            <a:r>
              <a:rPr lang="ja-JP" altLang="en-US" sz="2400" dirty="0">
                <a:solidFill>
                  <a:srgbClr val="0070C0"/>
                </a:solidFill>
              </a:rPr>
              <a:t>～</a:t>
            </a:r>
            <a:r>
              <a:rPr lang="en-US" altLang="ja-JP" sz="2400" dirty="0">
                <a:solidFill>
                  <a:srgbClr val="0070C0"/>
                </a:solidFill>
              </a:rPr>
              <a:t>42N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607" y="1823552"/>
            <a:ext cx="4471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期間</a:t>
            </a:r>
            <a:r>
              <a:rPr lang="ja-JP" altLang="en-US" sz="2000" dirty="0"/>
              <a:t>　</a:t>
            </a:r>
            <a:r>
              <a:rPr lang="en-US" altLang="ja-JP" sz="2000" dirty="0"/>
              <a:t>1990</a:t>
            </a:r>
            <a:r>
              <a:rPr lang="ja-JP" altLang="en-US" sz="2000" dirty="0"/>
              <a:t>年～</a:t>
            </a:r>
            <a:r>
              <a:rPr lang="en-US" altLang="ja-JP" sz="2000" dirty="0"/>
              <a:t>2010</a:t>
            </a:r>
            <a:r>
              <a:rPr lang="ja-JP" altLang="en-US" sz="2000" dirty="0" smtClean="0"/>
              <a:t>年</a:t>
            </a:r>
            <a:endParaRPr lang="en-US" altLang="ja-JP" sz="2000" dirty="0"/>
          </a:p>
          <a:p>
            <a:r>
              <a:rPr lang="ja-JP" altLang="en-US" sz="2000" dirty="0"/>
              <a:t>　　　　</a:t>
            </a:r>
            <a:r>
              <a:rPr lang="en-US" altLang="ja-JP" sz="2000" dirty="0"/>
              <a:t>7</a:t>
            </a:r>
            <a:r>
              <a:rPr lang="ja-JP" altLang="en-US" sz="2000" dirty="0"/>
              <a:t>月のみ</a:t>
            </a:r>
            <a:endParaRPr lang="en-US" altLang="ja-JP" sz="2000" dirty="0"/>
          </a:p>
          <a:p>
            <a:r>
              <a:rPr lang="ja-JP" altLang="en-US" sz="2000" dirty="0"/>
              <a:t>条件　</a:t>
            </a:r>
            <a:r>
              <a:rPr lang="ja-JP" altLang="en-US" sz="2000" dirty="0">
                <a:solidFill>
                  <a:srgbClr val="C00000"/>
                </a:solidFill>
              </a:rPr>
              <a:t>北</a:t>
            </a:r>
            <a:r>
              <a:rPr lang="en-US" altLang="ja-JP" sz="2000" dirty="0">
                <a:solidFill>
                  <a:srgbClr val="C00000"/>
                </a:solidFill>
              </a:rPr>
              <a:t>(CTL)</a:t>
            </a:r>
            <a:r>
              <a:rPr lang="ja-JP" altLang="en-US" sz="2000" dirty="0"/>
              <a:t>－</a:t>
            </a:r>
            <a:r>
              <a:rPr lang="ja-JP" altLang="en-US" sz="2000" dirty="0">
                <a:solidFill>
                  <a:srgbClr val="0070C0"/>
                </a:solidFill>
              </a:rPr>
              <a:t>南</a:t>
            </a:r>
            <a:r>
              <a:rPr lang="en-US" altLang="ja-JP" sz="2000" dirty="0">
                <a:solidFill>
                  <a:srgbClr val="0070C0"/>
                </a:solidFill>
              </a:rPr>
              <a:t>(CTL)</a:t>
            </a:r>
            <a:r>
              <a:rPr lang="ja-JP" altLang="en-US" sz="2000" dirty="0"/>
              <a:t>　＞　</a:t>
            </a:r>
            <a:r>
              <a:rPr lang="en-US" altLang="ja-JP" sz="2000" b="1" dirty="0">
                <a:solidFill>
                  <a:srgbClr val="7030A0"/>
                </a:solidFill>
              </a:rPr>
              <a:t>6.5hPa</a:t>
            </a:r>
          </a:p>
          <a:p>
            <a:endParaRPr kumimoji="1" lang="ja-JP" altLang="en-US" sz="2000" dirty="0"/>
          </a:p>
        </p:txBody>
      </p:sp>
      <p:sp>
        <p:nvSpPr>
          <p:cNvPr id="12" name="下矢印 11"/>
          <p:cNvSpPr/>
          <p:nvPr/>
        </p:nvSpPr>
        <p:spPr>
          <a:xfrm>
            <a:off x="1619672" y="2996952"/>
            <a:ext cx="1656184" cy="54320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485651" y="3645024"/>
            <a:ext cx="8373052" cy="3096344"/>
            <a:chOff x="485651" y="3645024"/>
            <a:chExt cx="8373052" cy="309634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51" y="3645024"/>
              <a:ext cx="4027164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4581259" y="4451693"/>
              <a:ext cx="42774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/>
                <a:t>コンポジット図</a:t>
              </a:r>
              <a:endParaRPr kumimoji="1" lang="en-US" altLang="ja-JP" sz="2400" dirty="0" smtClean="0"/>
            </a:p>
            <a:p>
              <a:r>
                <a:rPr kumimoji="1" lang="ja-JP" altLang="en-US" sz="2400" dirty="0" smtClean="0"/>
                <a:t>海面気圧</a:t>
              </a:r>
              <a:endParaRPr kumimoji="1" lang="en-US" altLang="ja-JP" sz="2400" dirty="0" smtClean="0"/>
            </a:p>
            <a:p>
              <a:r>
                <a:rPr kumimoji="1" lang="en-US" altLang="ja-JP" sz="2400" dirty="0" smtClean="0"/>
                <a:t>(SST</a:t>
              </a:r>
              <a:r>
                <a:rPr kumimoji="1" lang="ja-JP" altLang="en-US" sz="2400" dirty="0" smtClean="0"/>
                <a:t>低下ラン－</a:t>
              </a:r>
              <a:r>
                <a:rPr kumimoji="1" lang="en-US" altLang="ja-JP" sz="2400" dirty="0" smtClean="0"/>
                <a:t>CTL)</a:t>
              </a:r>
              <a:endParaRPr kumimoji="1" lang="ja-JP" altLang="en-US" sz="2400" dirty="0"/>
            </a:p>
          </p:txBody>
        </p:sp>
        <p:grpSp>
          <p:nvGrpSpPr>
            <p:cNvPr id="16" name="グループ化 15"/>
            <p:cNvGrpSpPr>
              <a:grpSpLocks noChangeAspect="1"/>
            </p:cNvGrpSpPr>
            <p:nvPr/>
          </p:nvGrpSpPr>
          <p:grpSpPr>
            <a:xfrm>
              <a:off x="2447765" y="5026187"/>
              <a:ext cx="551252" cy="512163"/>
              <a:chOff x="4410732" y="2586245"/>
              <a:chExt cx="1169380" cy="1086459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テキスト ボックス 14"/>
          <p:cNvSpPr txBox="1"/>
          <p:nvPr/>
        </p:nvSpPr>
        <p:spPr>
          <a:xfrm>
            <a:off x="525087" y="678667"/>
            <a:ext cx="458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海面気圧の領域平均の南北差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49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モデル計算結果まとめ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520" y="918135"/>
            <a:ext cx="7527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7030A0"/>
                </a:solidFill>
              </a:rPr>
              <a:t>7</a:t>
            </a:r>
            <a:r>
              <a:rPr lang="ja-JP" altLang="en-US" sz="2400" dirty="0" smtClean="0">
                <a:solidFill>
                  <a:srgbClr val="7030A0"/>
                </a:solidFill>
              </a:rPr>
              <a:t>月</a:t>
            </a:r>
            <a:r>
              <a:rPr lang="en-US" altLang="ja-JP" sz="2400" dirty="0" smtClean="0">
                <a:solidFill>
                  <a:srgbClr val="7030A0"/>
                </a:solidFill>
              </a:rPr>
              <a:t>12</a:t>
            </a:r>
            <a:r>
              <a:rPr lang="ja-JP" altLang="en-US" sz="2400" dirty="0" smtClean="0">
                <a:solidFill>
                  <a:srgbClr val="7030A0"/>
                </a:solidFill>
              </a:rPr>
              <a:t>日～</a:t>
            </a:r>
            <a:r>
              <a:rPr lang="en-US" altLang="ja-JP" sz="2400" dirty="0" smtClean="0">
                <a:solidFill>
                  <a:srgbClr val="7030A0"/>
                </a:solidFill>
              </a:rPr>
              <a:t>14</a:t>
            </a:r>
            <a:r>
              <a:rPr lang="ja-JP" altLang="en-US" sz="2400" dirty="0" smtClean="0">
                <a:solidFill>
                  <a:srgbClr val="7030A0"/>
                </a:solidFill>
              </a:rPr>
              <a:t>日</a:t>
            </a:r>
            <a:endParaRPr lang="en-US" altLang="ja-JP" sz="2400" dirty="0" smtClean="0">
              <a:solidFill>
                <a:srgbClr val="7030A0"/>
              </a:solidFill>
            </a:endParaRPr>
          </a:p>
          <a:p>
            <a:r>
              <a:rPr lang="ja-JP" altLang="en-US" sz="2400" dirty="0" smtClean="0"/>
              <a:t>下層に</a:t>
            </a:r>
            <a:r>
              <a:rPr lang="ja-JP" altLang="en-US" sz="2400" dirty="0" smtClean="0">
                <a:solidFill>
                  <a:srgbClr val="0070C0"/>
                </a:solidFill>
              </a:rPr>
              <a:t>低温偏差</a:t>
            </a:r>
            <a:r>
              <a:rPr lang="ja-JP" altLang="en-US" sz="2400" dirty="0" smtClean="0"/>
              <a:t>と</a:t>
            </a:r>
            <a:r>
              <a:rPr lang="ja-JP" altLang="en-US" sz="2400" dirty="0" smtClean="0">
                <a:solidFill>
                  <a:srgbClr val="0070C0"/>
                </a:solidFill>
              </a:rPr>
              <a:t>強い冷却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r>
              <a:rPr lang="ja-JP" altLang="en-US" sz="2400" dirty="0">
                <a:solidFill>
                  <a:srgbClr val="0070C0"/>
                </a:solidFill>
              </a:rPr>
              <a:t>　</a:t>
            </a:r>
            <a:r>
              <a:rPr lang="ja-JP" altLang="en-US" sz="2400" dirty="0" smtClean="0"/>
              <a:t>→　</a:t>
            </a:r>
            <a:r>
              <a:rPr lang="ja-JP" altLang="en-US" sz="2400" dirty="0" smtClean="0">
                <a:solidFill>
                  <a:srgbClr val="7030A0"/>
                </a:solidFill>
              </a:rPr>
              <a:t>下層雲</a:t>
            </a:r>
            <a:r>
              <a:rPr lang="ja-JP" altLang="en-US" sz="2400" dirty="0" smtClean="0"/>
              <a:t>の増加によるもの</a:t>
            </a:r>
            <a:endParaRPr lang="en-US" altLang="ja-JP" sz="2400" dirty="0" smtClean="0"/>
          </a:p>
          <a:p>
            <a:r>
              <a:rPr lang="ja-JP" altLang="en-US" sz="2400" dirty="0" smtClean="0"/>
              <a:t>上層での</a:t>
            </a:r>
            <a:r>
              <a:rPr lang="ja-JP" altLang="en-US" sz="2400" dirty="0" smtClean="0">
                <a:solidFill>
                  <a:srgbClr val="C00000"/>
                </a:solidFill>
              </a:rPr>
              <a:t>下降流の強化</a:t>
            </a:r>
            <a:r>
              <a:rPr lang="ja-JP" altLang="en-US" sz="2400" dirty="0" smtClean="0"/>
              <a:t>が見られた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　→　対応するように</a:t>
            </a:r>
            <a:r>
              <a:rPr kumimoji="1" lang="ja-JP" altLang="en-US" sz="2400" dirty="0" smtClean="0">
                <a:solidFill>
                  <a:srgbClr val="C00000"/>
                </a:solidFill>
              </a:rPr>
              <a:t>高気圧偏差</a:t>
            </a:r>
            <a:endParaRPr kumimoji="1" lang="en-US" altLang="ja-JP" sz="2400" dirty="0" smtClean="0">
              <a:solidFill>
                <a:srgbClr val="C00000"/>
              </a:solidFill>
            </a:endParaRP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→　その南西に</a:t>
            </a:r>
            <a:r>
              <a:rPr lang="ja-JP" altLang="en-US" sz="2400" dirty="0" smtClean="0">
                <a:solidFill>
                  <a:srgbClr val="0070C0"/>
                </a:solidFill>
              </a:rPr>
              <a:t>低気圧偏差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endParaRPr lang="en-US" altLang="ja-JP" sz="2400" dirty="0">
              <a:solidFill>
                <a:srgbClr val="0070C0"/>
              </a:solidFill>
            </a:endParaRPr>
          </a:p>
          <a:p>
            <a:r>
              <a:rPr lang="ja-JP" altLang="en-US" sz="2400" dirty="0" smtClean="0"/>
              <a:t>コンポジット解析でも同様</a:t>
            </a:r>
            <a:r>
              <a:rPr lang="ja-JP" altLang="en-US" sz="2400" dirty="0"/>
              <a:t>な</a:t>
            </a:r>
            <a:endParaRPr lang="en-US" altLang="ja-JP" sz="2400" dirty="0" smtClean="0"/>
          </a:p>
          <a:p>
            <a:r>
              <a:rPr lang="ja-JP" altLang="en-US" sz="2400" dirty="0" smtClean="0">
                <a:solidFill>
                  <a:srgbClr val="C00000"/>
                </a:solidFill>
              </a:rPr>
              <a:t>高気圧偏差</a:t>
            </a:r>
            <a:r>
              <a:rPr lang="ja-JP" altLang="en-US" sz="2400" dirty="0" smtClean="0"/>
              <a:t>と</a:t>
            </a:r>
            <a:r>
              <a:rPr lang="ja-JP" altLang="en-US" sz="2400" dirty="0" smtClean="0">
                <a:solidFill>
                  <a:srgbClr val="0070C0"/>
                </a:solidFill>
              </a:rPr>
              <a:t>低気圧偏差</a:t>
            </a:r>
            <a:r>
              <a:rPr lang="ja-JP" altLang="en-US" sz="2400" dirty="0" smtClean="0"/>
              <a:t>の波列</a:t>
            </a:r>
            <a:endParaRPr lang="en-US" altLang="ja-JP" sz="2400" dirty="0" smtClean="0"/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5002376" y="931832"/>
            <a:ext cx="4133008" cy="3177724"/>
            <a:chOff x="4716016" y="827340"/>
            <a:chExt cx="4027164" cy="309634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827340"/>
              <a:ext cx="4027164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グループ化 16"/>
            <p:cNvGrpSpPr>
              <a:grpSpLocks noChangeAspect="1"/>
            </p:cNvGrpSpPr>
            <p:nvPr/>
          </p:nvGrpSpPr>
          <p:grpSpPr>
            <a:xfrm>
              <a:off x="6678130" y="2208503"/>
              <a:ext cx="551252" cy="512163"/>
              <a:chOff x="4410732" y="2586245"/>
              <a:chExt cx="1169380" cy="1086459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テキスト ボックス 7"/>
          <p:cNvSpPr txBox="1"/>
          <p:nvPr/>
        </p:nvSpPr>
        <p:spPr>
          <a:xfrm>
            <a:off x="242904" y="4581128"/>
            <a:ext cx="889248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C00000"/>
                </a:solidFill>
              </a:rPr>
              <a:t>オホーツク海上に高気圧</a:t>
            </a:r>
            <a:r>
              <a:rPr kumimoji="1" lang="ja-JP" altLang="en-US" sz="2800" dirty="0" smtClean="0"/>
              <a:t>、その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南に低気圧</a:t>
            </a:r>
            <a:r>
              <a:rPr kumimoji="1" lang="ja-JP" altLang="en-US" sz="2800" dirty="0" smtClean="0"/>
              <a:t>が存在する時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/>
              <a:t>ブッソル</a:t>
            </a:r>
            <a:r>
              <a:rPr lang="ja-JP" altLang="en-US" sz="2800" dirty="0" smtClean="0"/>
              <a:t>海峡とその周辺の</a:t>
            </a:r>
            <a:r>
              <a:rPr lang="ja-JP" altLang="en-US" sz="2800" b="1" dirty="0" smtClean="0">
                <a:solidFill>
                  <a:srgbClr val="7030A0"/>
                </a:solidFill>
              </a:rPr>
              <a:t>低</a:t>
            </a:r>
            <a:r>
              <a:rPr lang="ja-JP" altLang="en-US" sz="2800" b="1" dirty="0">
                <a:solidFill>
                  <a:srgbClr val="7030A0"/>
                </a:solidFill>
              </a:rPr>
              <a:t>い</a:t>
            </a:r>
            <a:r>
              <a:rPr lang="en-US" altLang="ja-JP" sz="2800" b="1" dirty="0" smtClean="0">
                <a:solidFill>
                  <a:srgbClr val="7030A0"/>
                </a:solidFill>
              </a:rPr>
              <a:t>SST</a:t>
            </a:r>
            <a:r>
              <a:rPr lang="ja-JP" altLang="en-US" sz="2800" dirty="0" smtClean="0"/>
              <a:t>が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その</a:t>
            </a:r>
            <a:r>
              <a:rPr lang="ja-JP" altLang="en-US" sz="2800" dirty="0" smtClean="0">
                <a:solidFill>
                  <a:srgbClr val="C00000"/>
                </a:solidFill>
              </a:rPr>
              <a:t>直上を高気圧化</a:t>
            </a:r>
            <a:r>
              <a:rPr lang="ja-JP" altLang="en-US" sz="2800" dirty="0" smtClean="0"/>
              <a:t>させ</a:t>
            </a:r>
            <a:endParaRPr lang="en-US" altLang="ja-JP" sz="2800" dirty="0" smtClean="0"/>
          </a:p>
          <a:p>
            <a:pPr algn="ctr"/>
            <a:r>
              <a:rPr kumimoji="1" lang="ja-JP" altLang="en-US" sz="2800" b="1" dirty="0">
                <a:solidFill>
                  <a:srgbClr val="0070C0"/>
                </a:solidFill>
              </a:rPr>
              <a:t>南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の低気圧を強化する</a:t>
            </a:r>
            <a:r>
              <a:rPr kumimoji="1" lang="ja-JP" altLang="en-US" sz="2800" dirty="0" smtClean="0"/>
              <a:t>ように働く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9047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23728" y="93927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参考文献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531303"/>
            <a:ext cx="792088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altLang="ja-JP" sz="1600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Nakamura. H, T. </a:t>
            </a:r>
            <a:r>
              <a:rPr lang="en-US" altLang="ja-JP" sz="1600" dirty="0" err="1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Fukamachi</a:t>
            </a:r>
            <a:r>
              <a:rPr lang="en-US" altLang="ja-JP" sz="1600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(2004) : Evolution and dynamics of summertime blocking  over the Far East and the associated surface Okhotsk high</a:t>
            </a:r>
            <a:r>
              <a:rPr lang="en-US" altLang="ja-JP" sz="1600" b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lvl="0"/>
            <a:r>
              <a:rPr lang="en-US" altLang="ja-JP" sz="1600" i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Q. J. R. </a:t>
            </a:r>
            <a:r>
              <a:rPr lang="en-US" altLang="ja-JP" sz="1600" i="1" dirty="0" err="1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Meteorol</a:t>
            </a:r>
            <a:r>
              <a:rPr lang="en-US" altLang="ja-JP" sz="1600" i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 Soc.</a:t>
            </a:r>
            <a:r>
              <a:rPr lang="en-US" altLang="ja-JP" sz="1600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, </a:t>
            </a:r>
            <a:r>
              <a:rPr lang="en-US" altLang="ja-JP" sz="1600" b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130</a:t>
            </a:r>
            <a:r>
              <a:rPr lang="en-US" altLang="ja-JP" sz="1600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 1213-1233</a:t>
            </a:r>
          </a:p>
          <a:p>
            <a:pPr lvl="0"/>
            <a:endParaRPr lang="en-US" altLang="ja-JP" sz="1600" dirty="0" smtClean="0">
              <a:ln w="19050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ja-JP" sz="1600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Tachibana. Y, T. Nakamura, H. Komiya, and M. Takahashi (2010) : Abrupt evolution of the summer Northern Hemisphere annular mode and its association with blocking.</a:t>
            </a:r>
          </a:p>
          <a:p>
            <a:r>
              <a:rPr lang="en-US" altLang="ja-JP" sz="1600" i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J. </a:t>
            </a:r>
            <a:r>
              <a:rPr lang="en-US" altLang="ja-JP" sz="1600" i="1" dirty="0" err="1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Geophys</a:t>
            </a:r>
            <a:r>
              <a:rPr lang="en-US" altLang="ja-JP" sz="1600" i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 Res. </a:t>
            </a:r>
            <a:r>
              <a:rPr lang="en-US" altLang="ja-JP" sz="1600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nl-NL" altLang="ja-JP" sz="1600" dirty="0" smtClean="0"/>
              <a:t> </a:t>
            </a:r>
            <a:r>
              <a:rPr lang="nl-NL" altLang="ja-JP" sz="1600" b="1" dirty="0" smtClean="0"/>
              <a:t>115</a:t>
            </a:r>
            <a:r>
              <a:rPr lang="nl-NL" altLang="ja-JP" sz="1600" dirty="0" smtClean="0"/>
              <a:t>, D12125, 13 </a:t>
            </a:r>
            <a:r>
              <a:rPr lang="en-US" altLang="ja-JP" sz="1600" dirty="0" err="1" smtClean="0"/>
              <a:t>doi</a:t>
            </a:r>
            <a:r>
              <a:rPr lang="en-US" altLang="ja-JP" sz="1600" dirty="0" smtClean="0"/>
              <a:t> : 10.1029/2009JD012894 </a:t>
            </a:r>
            <a:r>
              <a:rPr lang="nl-NL" altLang="ja-JP" sz="1600" dirty="0" smtClean="0"/>
              <a:t/>
            </a:r>
            <a:br>
              <a:rPr lang="nl-NL" altLang="ja-JP" sz="1600" dirty="0" smtClean="0"/>
            </a:br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1600" dirty="0" err="1" smtClean="0"/>
              <a:t>Ogi</a:t>
            </a:r>
            <a:r>
              <a:rPr lang="en-US" altLang="ja-JP" sz="1600" dirty="0" smtClean="0"/>
              <a:t>. M, K. Yamazaki, and Y. Tachibana (2004) : The summertime annular mode in the Northern Hemisphere and its linkage to the winter mode</a:t>
            </a:r>
            <a:r>
              <a:rPr lang="en-US" altLang="ja-JP" sz="1600" b="1" dirty="0" smtClean="0"/>
              <a:t>.</a:t>
            </a:r>
          </a:p>
          <a:p>
            <a:r>
              <a:rPr lang="en-US" altLang="ja-JP" sz="1600" i="1" dirty="0" smtClean="0"/>
              <a:t>J. </a:t>
            </a:r>
            <a:r>
              <a:rPr lang="en-US" altLang="ja-JP" sz="1600" i="1" dirty="0" err="1" smtClean="0"/>
              <a:t>Geophy</a:t>
            </a:r>
            <a:r>
              <a:rPr lang="en-US" altLang="ja-JP" sz="1600" i="1" dirty="0" smtClean="0"/>
              <a:t>. Res. </a:t>
            </a:r>
            <a:r>
              <a:rPr lang="en-US" altLang="ja-JP" sz="1600" dirty="0" smtClean="0"/>
              <a:t>, </a:t>
            </a:r>
            <a:r>
              <a:rPr lang="en-US" altLang="ja-JP" sz="1600" b="1" dirty="0" smtClean="0"/>
              <a:t>109</a:t>
            </a:r>
            <a:r>
              <a:rPr lang="en-US" altLang="ja-JP" sz="1600" dirty="0" smtClean="0"/>
              <a:t>, D20114, </a:t>
            </a:r>
            <a:r>
              <a:rPr lang="en-US" altLang="ja-JP" sz="1600" dirty="0" err="1" smtClean="0"/>
              <a:t>doi</a:t>
            </a:r>
            <a:r>
              <a:rPr lang="en-US" altLang="ja-JP" sz="1600" dirty="0" smtClean="0"/>
              <a:t> : 10.1029/2004JD004514</a:t>
            </a:r>
          </a:p>
          <a:p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Tachibana. Y, K. Iwamoto, and M. </a:t>
            </a:r>
            <a:r>
              <a:rPr lang="en-US" altLang="ja-JP" sz="1600" dirty="0" err="1" smtClean="0"/>
              <a:t>Ogi</a:t>
            </a:r>
            <a:r>
              <a:rPr lang="en-US" altLang="ja-JP" sz="1600" dirty="0" smtClean="0"/>
              <a:t> (2004): Abnormal </a:t>
            </a:r>
            <a:r>
              <a:rPr lang="en-US" altLang="ja-JP" sz="1600" dirty="0" err="1" smtClean="0"/>
              <a:t>meridional</a:t>
            </a:r>
            <a:r>
              <a:rPr lang="en-US" altLang="ja-JP" sz="1600" dirty="0" smtClean="0"/>
              <a:t> temperature gradient and its relation to the Okhotsk high.</a:t>
            </a:r>
          </a:p>
          <a:p>
            <a:r>
              <a:rPr lang="en-US" altLang="ja-JP" sz="1600" dirty="0" smtClean="0"/>
              <a:t> </a:t>
            </a:r>
            <a:r>
              <a:rPr lang="en-US" altLang="ja-JP" sz="1600" i="1" dirty="0" smtClean="0"/>
              <a:t>J. Meteor. Soc. Japan. </a:t>
            </a:r>
            <a:r>
              <a:rPr lang="en-US" altLang="ja-JP" sz="1600" dirty="0" smtClean="0"/>
              <a:t>, </a:t>
            </a:r>
            <a:r>
              <a:rPr lang="en-US" altLang="ja-JP" sz="1600" b="1" dirty="0" smtClean="0"/>
              <a:t>86</a:t>
            </a:r>
            <a:r>
              <a:rPr lang="en-US" altLang="ja-JP" sz="1600" dirty="0" smtClean="0"/>
              <a:t>, 753-771</a:t>
            </a:r>
          </a:p>
          <a:p>
            <a:pPr>
              <a:buFont typeface="Arial" pitchFamily="34" charset="0"/>
              <a:buChar char="•"/>
            </a:pPr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1600" dirty="0" err="1" smtClean="0"/>
              <a:t>Koseki</a:t>
            </a:r>
            <a:r>
              <a:rPr lang="en-US" altLang="ja-JP" sz="1600" dirty="0" smtClean="0"/>
              <a:t>. S, </a:t>
            </a:r>
            <a:r>
              <a:rPr lang="en-US" altLang="ja-JP" sz="1600" dirty="0"/>
              <a:t>T. Nakamura, H. </a:t>
            </a:r>
            <a:r>
              <a:rPr lang="en-US" altLang="ja-JP" sz="1600" dirty="0" err="1"/>
              <a:t>Mitsudera</a:t>
            </a:r>
            <a:r>
              <a:rPr lang="en-US" altLang="ja-JP" sz="1600" dirty="0"/>
              <a:t>, and Y. Wang (2012) </a:t>
            </a:r>
            <a:r>
              <a:rPr lang="en-US" altLang="ja-JP" sz="1600" dirty="0" smtClean="0"/>
              <a:t>: Modeling </a:t>
            </a:r>
            <a:r>
              <a:rPr lang="en-US" altLang="ja-JP" sz="1600" dirty="0"/>
              <a:t>Low-Level </a:t>
            </a:r>
            <a:r>
              <a:rPr lang="en-US" altLang="ja-JP" sz="1600" dirty="0" smtClean="0"/>
              <a:t>Clouds over </a:t>
            </a:r>
            <a:r>
              <a:rPr lang="en-US" altLang="ja-JP" sz="1600" dirty="0"/>
              <a:t>the Okhotsk Sea in </a:t>
            </a:r>
            <a:r>
              <a:rPr lang="en-US" altLang="ja-JP" sz="1600" dirty="0" smtClean="0"/>
              <a:t>Summer: Cloud </a:t>
            </a:r>
            <a:r>
              <a:rPr lang="en-US" altLang="ja-JP" sz="1600" dirty="0"/>
              <a:t>Formation and Its Effect on the Okhotsk </a:t>
            </a:r>
            <a:r>
              <a:rPr lang="en-US" altLang="ja-JP" sz="1600" dirty="0" smtClean="0"/>
              <a:t>High. </a:t>
            </a:r>
          </a:p>
          <a:p>
            <a:r>
              <a:rPr lang="en-US" altLang="ja-JP" sz="1600" i="1" dirty="0" smtClean="0"/>
              <a:t>Journal </a:t>
            </a:r>
            <a:r>
              <a:rPr lang="en-US" altLang="ja-JP" sz="1600" i="1" dirty="0"/>
              <a:t>of Geophysical </a:t>
            </a:r>
            <a:r>
              <a:rPr lang="en-US" altLang="ja-JP" sz="1600" i="1" dirty="0" smtClean="0"/>
              <a:t>Research-ATMOSPHERES. </a:t>
            </a:r>
            <a:r>
              <a:rPr lang="en-US" altLang="ja-JP" sz="1600" dirty="0" smtClean="0"/>
              <a:t>, </a:t>
            </a:r>
            <a:r>
              <a:rPr lang="en-US" altLang="ja-JP" sz="1600" b="1" dirty="0"/>
              <a:t>117</a:t>
            </a:r>
            <a:r>
              <a:rPr lang="en-US" altLang="ja-JP" sz="1600" dirty="0"/>
              <a:t>, </a:t>
            </a:r>
            <a:r>
              <a:rPr lang="en-US" altLang="ja-JP" sz="1600" dirty="0" smtClean="0"/>
              <a:t>D05208, </a:t>
            </a:r>
            <a:r>
              <a:rPr lang="en-US" altLang="ja-JP" sz="1600" dirty="0" err="1" smtClean="0"/>
              <a:t>doi</a:t>
            </a:r>
            <a:r>
              <a:rPr lang="en-US" altLang="ja-JP" sz="1600" dirty="0" smtClean="0"/>
              <a:t> : 10.1029/2011JD016462</a:t>
            </a:r>
          </a:p>
          <a:p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1600" dirty="0" smtClean="0"/>
              <a:t>小木 雅世 </a:t>
            </a:r>
            <a:r>
              <a:rPr lang="en-US" altLang="ja-JP" sz="1600" dirty="0" smtClean="0"/>
              <a:t>: </a:t>
            </a:r>
            <a:r>
              <a:rPr lang="ja-JP" altLang="en-US" sz="1600" dirty="0" smtClean="0"/>
              <a:t>海氷と流量の負の関係 －オホーツク海とアムール川から－</a:t>
            </a:r>
            <a:r>
              <a:rPr lang="en-US" altLang="ja-JP" sz="1600" b="1" dirty="0" smtClean="0"/>
              <a:t/>
            </a:r>
            <a:br>
              <a:rPr lang="en-US" altLang="ja-JP" sz="1600" b="1" dirty="0" smtClean="0"/>
            </a:br>
            <a:r>
              <a:rPr lang="ja-JP" altLang="en-US" sz="1600" dirty="0" smtClean="0"/>
              <a:t>気象研究ノ</a:t>
            </a:r>
            <a:r>
              <a:rPr lang="en-US" altLang="ja-JP" sz="1600" dirty="0" smtClean="0"/>
              <a:t>-</a:t>
            </a:r>
            <a:r>
              <a:rPr lang="ja-JP" altLang="en-US" sz="1600" dirty="0" smtClean="0"/>
              <a:t>ト   気象研究ノ</a:t>
            </a:r>
            <a:r>
              <a:rPr lang="en-US" altLang="ja-JP" sz="1600" dirty="0" smtClean="0"/>
              <a:t>-</a:t>
            </a:r>
            <a:r>
              <a:rPr lang="ja-JP" altLang="en-US" sz="1600" dirty="0" smtClean="0"/>
              <a:t>ト </a:t>
            </a:r>
            <a:r>
              <a:rPr lang="en-US" altLang="ja-JP" sz="1600" dirty="0" smtClean="0"/>
              <a:t>(</a:t>
            </a:r>
            <a:r>
              <a:rPr lang="en-US" altLang="ja-JP" sz="1600" b="1" dirty="0" smtClean="0"/>
              <a:t>214</a:t>
            </a:r>
            <a:r>
              <a:rPr lang="en-US" altLang="ja-JP" sz="1600" dirty="0" smtClean="0"/>
              <a:t>), pp. 119-127, 2007-08  </a:t>
            </a:r>
          </a:p>
          <a:p>
            <a:r>
              <a:rPr lang="ja-JP" altLang="en-US" sz="1600" dirty="0" smtClean="0"/>
              <a:t>日本気象学会</a:t>
            </a:r>
            <a:endParaRPr lang="en-US" altLang="ja-JP" sz="1600" dirty="0" smtClean="0"/>
          </a:p>
          <a:p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1600" dirty="0" smtClean="0"/>
              <a:t>同研究室</a:t>
            </a:r>
            <a:r>
              <a:rPr lang="en-US" altLang="ja-JP" sz="1600" dirty="0" smtClean="0"/>
              <a:t>M2</a:t>
            </a:r>
            <a:r>
              <a:rPr lang="ja-JP" altLang="en-US" sz="1600" dirty="0" err="1" smtClean="0"/>
              <a:t>、</a:t>
            </a:r>
            <a:r>
              <a:rPr lang="ja-JP" altLang="en-US" sz="1600" dirty="0" smtClean="0"/>
              <a:t> 西川はつみ </a:t>
            </a:r>
            <a:r>
              <a:rPr lang="ja-JP" altLang="en-US" sz="1600" dirty="0" err="1" smtClean="0"/>
              <a:t>さんの</a:t>
            </a:r>
            <a:r>
              <a:rPr lang="ja-JP" altLang="en-US" sz="1600" dirty="0" smtClean="0"/>
              <a:t>卒業研究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40051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6"/>
          <p:cNvGrpSpPr/>
          <p:nvPr/>
        </p:nvGrpSpPr>
        <p:grpSpPr>
          <a:xfrm>
            <a:off x="251520" y="3140968"/>
            <a:ext cx="8604448" cy="3513409"/>
            <a:chOff x="539552" y="3356992"/>
            <a:chExt cx="8316416" cy="3153369"/>
          </a:xfrm>
        </p:grpSpPr>
        <p:pic>
          <p:nvPicPr>
            <p:cNvPr id="5" name="図 4" descr="あざらし2.jpg"/>
            <p:cNvPicPr>
              <a:picLocks noChangeAspect="1"/>
            </p:cNvPicPr>
            <p:nvPr/>
          </p:nvPicPr>
          <p:blipFill>
            <a:blip r:embed="rId3" cstate="print">
              <a:lum bright="36000"/>
            </a:blip>
            <a:stretch>
              <a:fillRect/>
            </a:stretch>
          </p:blipFill>
          <p:spPr>
            <a:xfrm>
              <a:off x="539552" y="3356992"/>
              <a:ext cx="4283968" cy="3153369"/>
            </a:xfrm>
            <a:prstGeom prst="rect">
              <a:avLst/>
            </a:prstGeom>
          </p:spPr>
        </p:pic>
        <p:pic>
          <p:nvPicPr>
            <p:cNvPr id="6" name="図 5" descr="あざらし2.jpg"/>
            <p:cNvPicPr>
              <a:picLocks noChangeAspect="1"/>
            </p:cNvPicPr>
            <p:nvPr/>
          </p:nvPicPr>
          <p:blipFill>
            <a:blip r:embed="rId3" cstate="print">
              <a:lum bright="36000"/>
            </a:blip>
            <a:stretch>
              <a:fillRect/>
            </a:stretch>
          </p:blipFill>
          <p:spPr>
            <a:xfrm>
              <a:off x="4572000" y="3356992"/>
              <a:ext cx="4283968" cy="3153369"/>
            </a:xfrm>
            <a:prstGeom prst="rect">
              <a:avLst/>
            </a:prstGeom>
          </p:spPr>
        </p:pic>
      </p:grpSp>
      <p:grpSp>
        <p:nvGrpSpPr>
          <p:cNvPr id="4" name="グループ化 7"/>
          <p:cNvGrpSpPr/>
          <p:nvPr/>
        </p:nvGrpSpPr>
        <p:grpSpPr>
          <a:xfrm>
            <a:off x="251520" y="0"/>
            <a:ext cx="8604448" cy="3585417"/>
            <a:chOff x="539552" y="3356992"/>
            <a:chExt cx="8316416" cy="3153369"/>
          </a:xfrm>
        </p:grpSpPr>
        <p:pic>
          <p:nvPicPr>
            <p:cNvPr id="9" name="図 8" descr="あざらし2.jpg"/>
            <p:cNvPicPr>
              <a:picLocks noChangeAspect="1"/>
            </p:cNvPicPr>
            <p:nvPr/>
          </p:nvPicPr>
          <p:blipFill>
            <a:blip r:embed="rId3" cstate="print">
              <a:lum bright="36000"/>
            </a:blip>
            <a:stretch>
              <a:fillRect/>
            </a:stretch>
          </p:blipFill>
          <p:spPr>
            <a:xfrm>
              <a:off x="539552" y="3356992"/>
              <a:ext cx="4283968" cy="3153369"/>
            </a:xfrm>
            <a:prstGeom prst="rect">
              <a:avLst/>
            </a:prstGeom>
          </p:spPr>
        </p:pic>
        <p:pic>
          <p:nvPicPr>
            <p:cNvPr id="10" name="図 9" descr="あざらし2.jpg"/>
            <p:cNvPicPr>
              <a:picLocks noChangeAspect="1"/>
            </p:cNvPicPr>
            <p:nvPr/>
          </p:nvPicPr>
          <p:blipFill>
            <a:blip r:embed="rId3" cstate="print">
              <a:lum bright="36000"/>
            </a:blip>
            <a:stretch>
              <a:fillRect/>
            </a:stretch>
          </p:blipFill>
          <p:spPr>
            <a:xfrm>
              <a:off x="4572000" y="3356992"/>
              <a:ext cx="4283968" cy="3153369"/>
            </a:xfrm>
            <a:prstGeom prst="rect">
              <a:avLst/>
            </a:prstGeom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0" y="260648"/>
            <a:ext cx="9144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ご清聴</a:t>
            </a:r>
            <a:endParaRPr lang="en-US" altLang="ja-JP" sz="16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ja-JP" altLang="en-US" sz="6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ありがとうございました</a:t>
            </a:r>
            <a:endParaRPr kumimoji="1" lang="ja-JP" altLang="en-US" sz="6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図 10" descr="qr-tachich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861048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116632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 smtClean="0">
                <a:latin typeface="+mj-lt"/>
                <a:ea typeface="+mj-ea"/>
                <a:cs typeface="+mj-cs"/>
              </a:rPr>
              <a:t>研究</a:t>
            </a:r>
            <a:r>
              <a:rPr kumimoji="1" lang="ja-JP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背景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0080" y="823392"/>
            <a:ext cx="3489467" cy="33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148064" y="4077072"/>
            <a:ext cx="34563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1993</a:t>
            </a:r>
            <a:r>
              <a:rPr kumimoji="1" lang="ja-JP" altLang="en-US" dirty="0" smtClean="0"/>
              <a:t>年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</a:t>
            </a:r>
            <a:endParaRPr lang="en-US" altLang="ja-JP" dirty="0" smtClean="0"/>
          </a:p>
          <a:p>
            <a:r>
              <a:rPr lang="ja-JP" altLang="en-US" dirty="0" smtClean="0"/>
              <a:t>平均海面気圧</a:t>
            </a:r>
            <a:r>
              <a:rPr lang="en-US" altLang="ja-JP" dirty="0" smtClean="0"/>
              <a:t>(</a:t>
            </a:r>
            <a:r>
              <a:rPr lang="ja-JP" altLang="en-US" dirty="0" smtClean="0"/>
              <a:t>太</a:t>
            </a:r>
            <a:r>
              <a:rPr lang="en-US" altLang="ja-JP" dirty="0" smtClean="0"/>
              <a:t>contour)</a:t>
            </a:r>
          </a:p>
          <a:p>
            <a:r>
              <a:rPr lang="ja-JP" altLang="en-US" dirty="0" smtClean="0"/>
              <a:t>気候値との気温差</a:t>
            </a:r>
            <a:r>
              <a:rPr lang="en-US" altLang="ja-JP" dirty="0" smtClean="0"/>
              <a:t>(</a:t>
            </a:r>
            <a:r>
              <a:rPr lang="ja-JP" altLang="en-US" dirty="0" smtClean="0"/>
              <a:t>細</a:t>
            </a:r>
            <a:r>
              <a:rPr lang="en-US" altLang="ja-JP" dirty="0" smtClean="0"/>
              <a:t>contour)</a:t>
            </a:r>
          </a:p>
          <a:p>
            <a:r>
              <a:rPr lang="en-US" altLang="ja-JP" sz="1400" dirty="0" smtClean="0"/>
              <a:t>Nakamura and </a:t>
            </a:r>
            <a:r>
              <a:rPr lang="en-US" altLang="ja-JP" sz="1400" dirty="0" err="1" smtClean="0"/>
              <a:t>Fukamachi</a:t>
            </a:r>
            <a:r>
              <a:rPr lang="en-US" altLang="ja-JP" sz="1400" dirty="0" smtClean="0"/>
              <a:t> 2004</a:t>
            </a:r>
            <a:r>
              <a:rPr lang="ja-JP" altLang="en-US" sz="1400" dirty="0" smtClean="0"/>
              <a:t>より</a:t>
            </a:r>
            <a:endParaRPr lang="en-US" altLang="ja-JP" sz="14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82339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70C0"/>
                </a:solidFill>
              </a:rPr>
              <a:t>オホーツク海</a:t>
            </a:r>
            <a:r>
              <a:rPr lang="ja-JP" altLang="en-US" sz="2000" dirty="0" smtClean="0">
                <a:solidFill>
                  <a:srgbClr val="0070C0"/>
                </a:solidFill>
              </a:rPr>
              <a:t>高気圧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r>
              <a:rPr lang="ja-JP" altLang="en-US" sz="2000" dirty="0" smtClean="0"/>
              <a:t>日本の冷夏や梅雨に関係している</a:t>
            </a:r>
            <a:endParaRPr lang="en-US" altLang="ja-JP" sz="2000" dirty="0" smtClean="0"/>
          </a:p>
          <a:p>
            <a:r>
              <a:rPr lang="ja-JP" altLang="en-US" sz="2000" dirty="0" smtClean="0"/>
              <a:t>その形成・影響には</a:t>
            </a:r>
            <a:r>
              <a:rPr lang="ja-JP" altLang="en-US" sz="2000" dirty="0" smtClean="0">
                <a:solidFill>
                  <a:srgbClr val="0070C0"/>
                </a:solidFill>
              </a:rPr>
              <a:t>低い</a:t>
            </a:r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/>
              <a:t>が関係している</a:t>
            </a:r>
            <a:endParaRPr lang="en-US" altLang="ja-JP" sz="2000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09553"/>
            <a:ext cx="3797689" cy="341907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9512" y="3140968"/>
            <a:ext cx="42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ブッソル海峡上の気温高度偏差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観測値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8" name="フリーフォーム 7"/>
          <p:cNvSpPr/>
          <p:nvPr/>
        </p:nvSpPr>
        <p:spPr>
          <a:xfrm>
            <a:off x="5652120" y="2147681"/>
            <a:ext cx="1224136" cy="1098002"/>
          </a:xfrm>
          <a:custGeom>
            <a:avLst/>
            <a:gdLst>
              <a:gd name="connsiteX0" fmla="*/ 146304 w 1335024"/>
              <a:gd name="connsiteY0" fmla="*/ 1261872 h 1261872"/>
              <a:gd name="connsiteX1" fmla="*/ 100584 w 1335024"/>
              <a:gd name="connsiteY1" fmla="*/ 1234440 h 1261872"/>
              <a:gd name="connsiteX2" fmla="*/ 73152 w 1335024"/>
              <a:gd name="connsiteY2" fmla="*/ 1216152 h 1261872"/>
              <a:gd name="connsiteX3" fmla="*/ 27432 w 1335024"/>
              <a:gd name="connsiteY3" fmla="*/ 1170432 h 1261872"/>
              <a:gd name="connsiteX4" fmla="*/ 9144 w 1335024"/>
              <a:gd name="connsiteY4" fmla="*/ 1106424 h 1261872"/>
              <a:gd name="connsiteX5" fmla="*/ 0 w 1335024"/>
              <a:gd name="connsiteY5" fmla="*/ 1042416 h 1261872"/>
              <a:gd name="connsiteX6" fmla="*/ 27432 w 1335024"/>
              <a:gd name="connsiteY6" fmla="*/ 905256 h 1261872"/>
              <a:gd name="connsiteX7" fmla="*/ 45720 w 1335024"/>
              <a:gd name="connsiteY7" fmla="*/ 868680 h 1261872"/>
              <a:gd name="connsiteX8" fmla="*/ 54864 w 1335024"/>
              <a:gd name="connsiteY8" fmla="*/ 841248 h 1261872"/>
              <a:gd name="connsiteX9" fmla="*/ 73152 w 1335024"/>
              <a:gd name="connsiteY9" fmla="*/ 813816 h 1261872"/>
              <a:gd name="connsiteX10" fmla="*/ 128016 w 1335024"/>
              <a:gd name="connsiteY10" fmla="*/ 795528 h 1261872"/>
              <a:gd name="connsiteX11" fmla="*/ 164592 w 1335024"/>
              <a:gd name="connsiteY11" fmla="*/ 749808 h 1261872"/>
              <a:gd name="connsiteX12" fmla="*/ 210312 w 1335024"/>
              <a:gd name="connsiteY12" fmla="*/ 713232 h 1261872"/>
              <a:gd name="connsiteX13" fmla="*/ 265176 w 1335024"/>
              <a:gd name="connsiteY13" fmla="*/ 685800 h 1261872"/>
              <a:gd name="connsiteX14" fmla="*/ 356616 w 1335024"/>
              <a:gd name="connsiteY14" fmla="*/ 667512 h 1261872"/>
              <a:gd name="connsiteX15" fmla="*/ 438912 w 1335024"/>
              <a:gd name="connsiteY15" fmla="*/ 612648 h 1261872"/>
              <a:gd name="connsiteX16" fmla="*/ 466344 w 1335024"/>
              <a:gd name="connsiteY16" fmla="*/ 603504 h 1261872"/>
              <a:gd name="connsiteX17" fmla="*/ 521208 w 1335024"/>
              <a:gd name="connsiteY17" fmla="*/ 566928 h 1261872"/>
              <a:gd name="connsiteX18" fmla="*/ 566928 w 1335024"/>
              <a:gd name="connsiteY18" fmla="*/ 521208 h 1261872"/>
              <a:gd name="connsiteX19" fmla="*/ 585216 w 1335024"/>
              <a:gd name="connsiteY19" fmla="*/ 493776 h 1261872"/>
              <a:gd name="connsiteX20" fmla="*/ 594360 w 1335024"/>
              <a:gd name="connsiteY20" fmla="*/ 466344 h 1261872"/>
              <a:gd name="connsiteX21" fmla="*/ 603504 w 1335024"/>
              <a:gd name="connsiteY21" fmla="*/ 292608 h 1261872"/>
              <a:gd name="connsiteX22" fmla="*/ 621792 w 1335024"/>
              <a:gd name="connsiteY22" fmla="*/ 265176 h 1261872"/>
              <a:gd name="connsiteX23" fmla="*/ 630936 w 1335024"/>
              <a:gd name="connsiteY23" fmla="*/ 237744 h 1261872"/>
              <a:gd name="connsiteX24" fmla="*/ 658368 w 1335024"/>
              <a:gd name="connsiteY24" fmla="*/ 155448 h 1261872"/>
              <a:gd name="connsiteX25" fmla="*/ 685800 w 1335024"/>
              <a:gd name="connsiteY25" fmla="*/ 146304 h 1261872"/>
              <a:gd name="connsiteX26" fmla="*/ 740664 w 1335024"/>
              <a:gd name="connsiteY26" fmla="*/ 82296 h 1261872"/>
              <a:gd name="connsiteX27" fmla="*/ 768096 w 1335024"/>
              <a:gd name="connsiteY27" fmla="*/ 64008 h 1261872"/>
              <a:gd name="connsiteX28" fmla="*/ 795528 w 1335024"/>
              <a:gd name="connsiteY28" fmla="*/ 36576 h 1261872"/>
              <a:gd name="connsiteX29" fmla="*/ 850392 w 1335024"/>
              <a:gd name="connsiteY29" fmla="*/ 18288 h 1261872"/>
              <a:gd name="connsiteX30" fmla="*/ 877824 w 1335024"/>
              <a:gd name="connsiteY30" fmla="*/ 9144 h 1261872"/>
              <a:gd name="connsiteX31" fmla="*/ 905256 w 1335024"/>
              <a:gd name="connsiteY31" fmla="*/ 0 h 1261872"/>
              <a:gd name="connsiteX32" fmla="*/ 1252728 w 1335024"/>
              <a:gd name="connsiteY32" fmla="*/ 9144 h 1261872"/>
              <a:gd name="connsiteX33" fmla="*/ 1307592 w 1335024"/>
              <a:gd name="connsiteY33" fmla="*/ 27432 h 1261872"/>
              <a:gd name="connsiteX34" fmla="*/ 1335024 w 1335024"/>
              <a:gd name="connsiteY34" fmla="*/ 36576 h 1261872"/>
              <a:gd name="connsiteX35" fmla="*/ 1325880 w 1335024"/>
              <a:gd name="connsiteY35" fmla="*/ 155448 h 1261872"/>
              <a:gd name="connsiteX36" fmla="*/ 1316736 w 1335024"/>
              <a:gd name="connsiteY36" fmla="*/ 182880 h 1261872"/>
              <a:gd name="connsiteX37" fmla="*/ 1252728 w 1335024"/>
              <a:gd name="connsiteY37" fmla="*/ 265176 h 1261872"/>
              <a:gd name="connsiteX38" fmla="*/ 1225296 w 1335024"/>
              <a:gd name="connsiteY38" fmla="*/ 283464 h 1261872"/>
              <a:gd name="connsiteX39" fmla="*/ 1197864 w 1335024"/>
              <a:gd name="connsiteY39" fmla="*/ 310896 h 1261872"/>
              <a:gd name="connsiteX40" fmla="*/ 1115568 w 1335024"/>
              <a:gd name="connsiteY40" fmla="*/ 329184 h 1261872"/>
              <a:gd name="connsiteX41" fmla="*/ 1088136 w 1335024"/>
              <a:gd name="connsiteY41" fmla="*/ 347472 h 1261872"/>
              <a:gd name="connsiteX42" fmla="*/ 1060704 w 1335024"/>
              <a:gd name="connsiteY42" fmla="*/ 356616 h 1261872"/>
              <a:gd name="connsiteX43" fmla="*/ 1042416 w 1335024"/>
              <a:gd name="connsiteY43" fmla="*/ 411480 h 1261872"/>
              <a:gd name="connsiteX44" fmla="*/ 1033272 w 1335024"/>
              <a:gd name="connsiteY44" fmla="*/ 438912 h 1261872"/>
              <a:gd name="connsiteX45" fmla="*/ 1024128 w 1335024"/>
              <a:gd name="connsiteY45" fmla="*/ 466344 h 1261872"/>
              <a:gd name="connsiteX46" fmla="*/ 1005840 w 1335024"/>
              <a:gd name="connsiteY46" fmla="*/ 603504 h 1261872"/>
              <a:gd name="connsiteX47" fmla="*/ 996696 w 1335024"/>
              <a:gd name="connsiteY47" fmla="*/ 640080 h 1261872"/>
              <a:gd name="connsiteX48" fmla="*/ 960120 w 1335024"/>
              <a:gd name="connsiteY48" fmla="*/ 704088 h 1261872"/>
              <a:gd name="connsiteX49" fmla="*/ 941832 w 1335024"/>
              <a:gd name="connsiteY49" fmla="*/ 758952 h 1261872"/>
              <a:gd name="connsiteX50" fmla="*/ 905256 w 1335024"/>
              <a:gd name="connsiteY50" fmla="*/ 813816 h 1261872"/>
              <a:gd name="connsiteX51" fmla="*/ 896112 w 1335024"/>
              <a:gd name="connsiteY51" fmla="*/ 841248 h 1261872"/>
              <a:gd name="connsiteX52" fmla="*/ 859536 w 1335024"/>
              <a:gd name="connsiteY52" fmla="*/ 850392 h 1261872"/>
              <a:gd name="connsiteX53" fmla="*/ 841248 w 1335024"/>
              <a:gd name="connsiteY53" fmla="*/ 877824 h 1261872"/>
              <a:gd name="connsiteX54" fmla="*/ 804672 w 1335024"/>
              <a:gd name="connsiteY54" fmla="*/ 896112 h 1261872"/>
              <a:gd name="connsiteX55" fmla="*/ 749808 w 1335024"/>
              <a:gd name="connsiteY55" fmla="*/ 932688 h 1261872"/>
              <a:gd name="connsiteX56" fmla="*/ 722376 w 1335024"/>
              <a:gd name="connsiteY56" fmla="*/ 941832 h 1261872"/>
              <a:gd name="connsiteX57" fmla="*/ 685800 w 1335024"/>
              <a:gd name="connsiteY57" fmla="*/ 960120 h 1261872"/>
              <a:gd name="connsiteX58" fmla="*/ 658368 w 1335024"/>
              <a:gd name="connsiteY58" fmla="*/ 987552 h 1261872"/>
              <a:gd name="connsiteX59" fmla="*/ 603504 w 1335024"/>
              <a:gd name="connsiteY59" fmla="*/ 1014984 h 1261872"/>
              <a:gd name="connsiteX60" fmla="*/ 576072 w 1335024"/>
              <a:gd name="connsiteY60" fmla="*/ 1033272 h 1261872"/>
              <a:gd name="connsiteX61" fmla="*/ 521208 w 1335024"/>
              <a:gd name="connsiteY61" fmla="*/ 1051560 h 1261872"/>
              <a:gd name="connsiteX62" fmla="*/ 493776 w 1335024"/>
              <a:gd name="connsiteY62" fmla="*/ 1069848 h 1261872"/>
              <a:gd name="connsiteX63" fmla="*/ 347472 w 1335024"/>
              <a:gd name="connsiteY63" fmla="*/ 1088136 h 1261872"/>
              <a:gd name="connsiteX64" fmla="*/ 228600 w 1335024"/>
              <a:gd name="connsiteY64" fmla="*/ 1115568 h 1261872"/>
              <a:gd name="connsiteX65" fmla="*/ 201168 w 1335024"/>
              <a:gd name="connsiteY65" fmla="*/ 1170432 h 1261872"/>
              <a:gd name="connsiteX66" fmla="*/ 192024 w 1335024"/>
              <a:gd name="connsiteY66" fmla="*/ 1234440 h 1261872"/>
              <a:gd name="connsiteX67" fmla="*/ 173736 w 1335024"/>
              <a:gd name="connsiteY67" fmla="*/ 1216152 h 126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335024" h="1261872">
                <a:moveTo>
                  <a:pt x="146304" y="1261872"/>
                </a:moveTo>
                <a:cubicBezTo>
                  <a:pt x="131064" y="1252728"/>
                  <a:pt x="115655" y="1243860"/>
                  <a:pt x="100584" y="1234440"/>
                </a:cubicBezTo>
                <a:cubicBezTo>
                  <a:pt x="91265" y="1228615"/>
                  <a:pt x="80923" y="1223923"/>
                  <a:pt x="73152" y="1216152"/>
                </a:cubicBezTo>
                <a:cubicBezTo>
                  <a:pt x="12192" y="1155192"/>
                  <a:pt x="100584" y="1219200"/>
                  <a:pt x="27432" y="1170432"/>
                </a:cubicBezTo>
                <a:cubicBezTo>
                  <a:pt x="19598" y="1146929"/>
                  <a:pt x="13737" y="1131684"/>
                  <a:pt x="9144" y="1106424"/>
                </a:cubicBezTo>
                <a:cubicBezTo>
                  <a:pt x="5289" y="1085219"/>
                  <a:pt x="3048" y="1063752"/>
                  <a:pt x="0" y="1042416"/>
                </a:cubicBezTo>
                <a:cubicBezTo>
                  <a:pt x="5275" y="1010768"/>
                  <a:pt x="10357" y="945099"/>
                  <a:pt x="27432" y="905256"/>
                </a:cubicBezTo>
                <a:cubicBezTo>
                  <a:pt x="32802" y="892727"/>
                  <a:pt x="40350" y="881209"/>
                  <a:pt x="45720" y="868680"/>
                </a:cubicBezTo>
                <a:cubicBezTo>
                  <a:pt x="49517" y="859821"/>
                  <a:pt x="50553" y="849869"/>
                  <a:pt x="54864" y="841248"/>
                </a:cubicBezTo>
                <a:cubicBezTo>
                  <a:pt x="59779" y="831418"/>
                  <a:pt x="63833" y="819641"/>
                  <a:pt x="73152" y="813816"/>
                </a:cubicBezTo>
                <a:cubicBezTo>
                  <a:pt x="89499" y="803599"/>
                  <a:pt x="128016" y="795528"/>
                  <a:pt x="128016" y="795528"/>
                </a:cubicBezTo>
                <a:cubicBezTo>
                  <a:pt x="145817" y="742124"/>
                  <a:pt x="123232" y="791168"/>
                  <a:pt x="164592" y="749808"/>
                </a:cubicBezTo>
                <a:cubicBezTo>
                  <a:pt x="205952" y="708448"/>
                  <a:pt x="156908" y="731033"/>
                  <a:pt x="210312" y="713232"/>
                </a:cubicBezTo>
                <a:cubicBezTo>
                  <a:pt x="235607" y="696368"/>
                  <a:pt x="236226" y="692481"/>
                  <a:pt x="265176" y="685800"/>
                </a:cubicBezTo>
                <a:cubicBezTo>
                  <a:pt x="295464" y="678811"/>
                  <a:pt x="356616" y="667512"/>
                  <a:pt x="356616" y="667512"/>
                </a:cubicBezTo>
                <a:lnTo>
                  <a:pt x="438912" y="612648"/>
                </a:lnTo>
                <a:cubicBezTo>
                  <a:pt x="446932" y="607301"/>
                  <a:pt x="457200" y="606552"/>
                  <a:pt x="466344" y="603504"/>
                </a:cubicBezTo>
                <a:cubicBezTo>
                  <a:pt x="484632" y="591312"/>
                  <a:pt x="509016" y="585216"/>
                  <a:pt x="521208" y="566928"/>
                </a:cubicBezTo>
                <a:cubicBezTo>
                  <a:pt x="545592" y="530352"/>
                  <a:pt x="530352" y="545592"/>
                  <a:pt x="566928" y="521208"/>
                </a:cubicBezTo>
                <a:cubicBezTo>
                  <a:pt x="573024" y="512064"/>
                  <a:pt x="580301" y="503606"/>
                  <a:pt x="585216" y="493776"/>
                </a:cubicBezTo>
                <a:cubicBezTo>
                  <a:pt x="589527" y="485155"/>
                  <a:pt x="593487" y="475943"/>
                  <a:pt x="594360" y="466344"/>
                </a:cubicBezTo>
                <a:cubicBezTo>
                  <a:pt x="599610" y="408590"/>
                  <a:pt x="595668" y="350068"/>
                  <a:pt x="603504" y="292608"/>
                </a:cubicBezTo>
                <a:cubicBezTo>
                  <a:pt x="604989" y="281719"/>
                  <a:pt x="616877" y="275006"/>
                  <a:pt x="621792" y="265176"/>
                </a:cubicBezTo>
                <a:cubicBezTo>
                  <a:pt x="626103" y="256555"/>
                  <a:pt x="628845" y="247153"/>
                  <a:pt x="630936" y="237744"/>
                </a:cubicBezTo>
                <a:cubicBezTo>
                  <a:pt x="637207" y="209526"/>
                  <a:pt x="632570" y="176087"/>
                  <a:pt x="658368" y="155448"/>
                </a:cubicBezTo>
                <a:cubicBezTo>
                  <a:pt x="665894" y="149427"/>
                  <a:pt x="676656" y="149352"/>
                  <a:pt x="685800" y="146304"/>
                </a:cubicBezTo>
                <a:cubicBezTo>
                  <a:pt x="708062" y="79518"/>
                  <a:pt x="685386" y="96115"/>
                  <a:pt x="740664" y="82296"/>
                </a:cubicBezTo>
                <a:cubicBezTo>
                  <a:pt x="749808" y="76200"/>
                  <a:pt x="759653" y="71043"/>
                  <a:pt x="768096" y="64008"/>
                </a:cubicBezTo>
                <a:cubicBezTo>
                  <a:pt x="778030" y="55729"/>
                  <a:pt x="784224" y="42856"/>
                  <a:pt x="795528" y="36576"/>
                </a:cubicBezTo>
                <a:cubicBezTo>
                  <a:pt x="812379" y="27214"/>
                  <a:pt x="832104" y="24384"/>
                  <a:pt x="850392" y="18288"/>
                </a:cubicBezTo>
                <a:lnTo>
                  <a:pt x="877824" y="9144"/>
                </a:lnTo>
                <a:lnTo>
                  <a:pt x="905256" y="0"/>
                </a:lnTo>
                <a:cubicBezTo>
                  <a:pt x="1021080" y="3048"/>
                  <a:pt x="1137132" y="1262"/>
                  <a:pt x="1252728" y="9144"/>
                </a:cubicBezTo>
                <a:cubicBezTo>
                  <a:pt x="1271961" y="10455"/>
                  <a:pt x="1289304" y="21336"/>
                  <a:pt x="1307592" y="27432"/>
                </a:cubicBezTo>
                <a:lnTo>
                  <a:pt x="1335024" y="36576"/>
                </a:lnTo>
                <a:cubicBezTo>
                  <a:pt x="1331976" y="76200"/>
                  <a:pt x="1330809" y="116014"/>
                  <a:pt x="1325880" y="155448"/>
                </a:cubicBezTo>
                <a:cubicBezTo>
                  <a:pt x="1324684" y="165012"/>
                  <a:pt x="1321417" y="174454"/>
                  <a:pt x="1316736" y="182880"/>
                </a:cubicBezTo>
                <a:cubicBezTo>
                  <a:pt x="1299158" y="214521"/>
                  <a:pt x="1280304" y="242196"/>
                  <a:pt x="1252728" y="265176"/>
                </a:cubicBezTo>
                <a:cubicBezTo>
                  <a:pt x="1244285" y="272211"/>
                  <a:pt x="1233739" y="276429"/>
                  <a:pt x="1225296" y="283464"/>
                </a:cubicBezTo>
                <a:cubicBezTo>
                  <a:pt x="1215362" y="291743"/>
                  <a:pt x="1208624" y="303723"/>
                  <a:pt x="1197864" y="310896"/>
                </a:cubicBezTo>
                <a:cubicBezTo>
                  <a:pt x="1182857" y="320901"/>
                  <a:pt x="1122207" y="328078"/>
                  <a:pt x="1115568" y="329184"/>
                </a:cubicBezTo>
                <a:cubicBezTo>
                  <a:pt x="1106424" y="335280"/>
                  <a:pt x="1097966" y="342557"/>
                  <a:pt x="1088136" y="347472"/>
                </a:cubicBezTo>
                <a:cubicBezTo>
                  <a:pt x="1079515" y="351783"/>
                  <a:pt x="1066306" y="348773"/>
                  <a:pt x="1060704" y="356616"/>
                </a:cubicBezTo>
                <a:cubicBezTo>
                  <a:pt x="1049499" y="372303"/>
                  <a:pt x="1048512" y="393192"/>
                  <a:pt x="1042416" y="411480"/>
                </a:cubicBezTo>
                <a:lnTo>
                  <a:pt x="1033272" y="438912"/>
                </a:lnTo>
                <a:lnTo>
                  <a:pt x="1024128" y="466344"/>
                </a:lnTo>
                <a:cubicBezTo>
                  <a:pt x="1018028" y="521240"/>
                  <a:pt x="1016101" y="552198"/>
                  <a:pt x="1005840" y="603504"/>
                </a:cubicBezTo>
                <a:cubicBezTo>
                  <a:pt x="1003375" y="615827"/>
                  <a:pt x="1001109" y="628313"/>
                  <a:pt x="996696" y="640080"/>
                </a:cubicBezTo>
                <a:cubicBezTo>
                  <a:pt x="952906" y="756853"/>
                  <a:pt x="1002567" y="608582"/>
                  <a:pt x="960120" y="704088"/>
                </a:cubicBezTo>
                <a:cubicBezTo>
                  <a:pt x="952291" y="721704"/>
                  <a:pt x="952525" y="742912"/>
                  <a:pt x="941832" y="758952"/>
                </a:cubicBezTo>
                <a:cubicBezTo>
                  <a:pt x="929640" y="777240"/>
                  <a:pt x="912207" y="792964"/>
                  <a:pt x="905256" y="813816"/>
                </a:cubicBezTo>
                <a:cubicBezTo>
                  <a:pt x="902208" y="822960"/>
                  <a:pt x="903638" y="835227"/>
                  <a:pt x="896112" y="841248"/>
                </a:cubicBezTo>
                <a:cubicBezTo>
                  <a:pt x="886299" y="849099"/>
                  <a:pt x="871728" y="847344"/>
                  <a:pt x="859536" y="850392"/>
                </a:cubicBezTo>
                <a:cubicBezTo>
                  <a:pt x="853440" y="859536"/>
                  <a:pt x="849691" y="870789"/>
                  <a:pt x="841248" y="877824"/>
                </a:cubicBezTo>
                <a:cubicBezTo>
                  <a:pt x="830776" y="886550"/>
                  <a:pt x="816361" y="889099"/>
                  <a:pt x="804672" y="896112"/>
                </a:cubicBezTo>
                <a:cubicBezTo>
                  <a:pt x="785825" y="907420"/>
                  <a:pt x="768096" y="920496"/>
                  <a:pt x="749808" y="932688"/>
                </a:cubicBezTo>
                <a:cubicBezTo>
                  <a:pt x="741788" y="938035"/>
                  <a:pt x="731235" y="938035"/>
                  <a:pt x="722376" y="941832"/>
                </a:cubicBezTo>
                <a:cubicBezTo>
                  <a:pt x="709847" y="947202"/>
                  <a:pt x="696892" y="952197"/>
                  <a:pt x="685800" y="960120"/>
                </a:cubicBezTo>
                <a:cubicBezTo>
                  <a:pt x="675277" y="967636"/>
                  <a:pt x="668302" y="979273"/>
                  <a:pt x="658368" y="987552"/>
                </a:cubicBezTo>
                <a:cubicBezTo>
                  <a:pt x="634733" y="1007247"/>
                  <a:pt x="630997" y="1005820"/>
                  <a:pt x="603504" y="1014984"/>
                </a:cubicBezTo>
                <a:cubicBezTo>
                  <a:pt x="594360" y="1021080"/>
                  <a:pt x="586115" y="1028809"/>
                  <a:pt x="576072" y="1033272"/>
                </a:cubicBezTo>
                <a:cubicBezTo>
                  <a:pt x="558456" y="1041101"/>
                  <a:pt x="521208" y="1051560"/>
                  <a:pt x="521208" y="1051560"/>
                </a:cubicBezTo>
                <a:cubicBezTo>
                  <a:pt x="512064" y="1057656"/>
                  <a:pt x="503606" y="1064933"/>
                  <a:pt x="493776" y="1069848"/>
                </a:cubicBezTo>
                <a:cubicBezTo>
                  <a:pt x="454301" y="1089585"/>
                  <a:pt x="370161" y="1086391"/>
                  <a:pt x="347472" y="1088136"/>
                </a:cubicBezTo>
                <a:cubicBezTo>
                  <a:pt x="246581" y="1108314"/>
                  <a:pt x="285521" y="1096594"/>
                  <a:pt x="228600" y="1115568"/>
                </a:cubicBezTo>
                <a:cubicBezTo>
                  <a:pt x="213187" y="1138687"/>
                  <a:pt x="206576" y="1143391"/>
                  <a:pt x="201168" y="1170432"/>
                </a:cubicBezTo>
                <a:cubicBezTo>
                  <a:pt x="196941" y="1191566"/>
                  <a:pt x="203113" y="1215959"/>
                  <a:pt x="192024" y="1234440"/>
                </a:cubicBezTo>
                <a:cubicBezTo>
                  <a:pt x="187589" y="1241832"/>
                  <a:pt x="179832" y="1222248"/>
                  <a:pt x="173736" y="1216152"/>
                </a:cubicBezTo>
              </a:path>
            </a:pathLst>
          </a:custGeom>
          <a:solidFill>
            <a:schemeClr val="accent5">
              <a:lumMod val="40000"/>
              <a:lumOff val="60000"/>
              <a:alpha val="28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520" y="1998647"/>
            <a:ext cx="4186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7030A0"/>
                </a:solidFill>
              </a:rPr>
              <a:t>卒業論文の内容</a:t>
            </a:r>
            <a:endParaRPr kumimoji="1" lang="en-US" altLang="ja-JP" sz="2000" b="1" dirty="0" smtClean="0">
              <a:solidFill>
                <a:srgbClr val="7030A0"/>
              </a:solidFill>
            </a:endParaRPr>
          </a:p>
          <a:p>
            <a:r>
              <a:rPr kumimoji="1" lang="ja-JP" altLang="en-US" sz="2000" dirty="0" smtClean="0">
                <a:solidFill>
                  <a:srgbClr val="0070C0"/>
                </a:solidFill>
              </a:rPr>
              <a:t>ブッソル海峡の低い</a:t>
            </a:r>
            <a:r>
              <a:rPr kumimoji="1" lang="en-US" altLang="ja-JP" sz="2000" dirty="0" smtClean="0">
                <a:solidFill>
                  <a:srgbClr val="0070C0"/>
                </a:solidFill>
              </a:rPr>
              <a:t>SST</a:t>
            </a:r>
            <a:r>
              <a:rPr kumimoji="1" lang="ja-JP" altLang="en-US" sz="2000" dirty="0" smtClean="0"/>
              <a:t>が</a:t>
            </a:r>
            <a:endParaRPr kumimoji="1" lang="en-US" altLang="ja-JP" sz="2000" dirty="0" smtClean="0"/>
          </a:p>
          <a:p>
            <a:r>
              <a:rPr lang="ja-JP" altLang="en-US" sz="2000" dirty="0" smtClean="0">
                <a:solidFill>
                  <a:srgbClr val="7030A0"/>
                </a:solidFill>
              </a:rPr>
              <a:t>強い接地逆転</a:t>
            </a:r>
            <a:r>
              <a:rPr lang="ja-JP" altLang="en-US" sz="2000" dirty="0" smtClean="0"/>
              <a:t>を形成・維持している</a:t>
            </a:r>
            <a:endParaRPr kumimoji="1" lang="ja-JP" altLang="en-US" sz="2000" dirty="0"/>
          </a:p>
        </p:txBody>
      </p:sp>
      <p:sp>
        <p:nvSpPr>
          <p:cNvPr id="12" name="円/楕円 11"/>
          <p:cNvSpPr/>
          <p:nvPr/>
        </p:nvSpPr>
        <p:spPr>
          <a:xfrm flipH="1">
            <a:off x="6800056" y="1917385"/>
            <a:ext cx="370819" cy="36534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2268760" y="-79653"/>
            <a:ext cx="208823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この研究では、高気圧化、低</a:t>
            </a:r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による冷却などの要素はあるが、オホーツク海高気圧についてまでは言及していない・・・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オホーツク海高気圧の形成は冷たい海が影響しているといわれている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しかし、冷たい海が大気に影響を与える・・・という研究は少ない。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ここで、「冷たい海」が「大気」に与える影響にシフトしたい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オホーツク海高気圧についてはフェードアウトできるか？</a:t>
            </a:r>
            <a:endParaRPr kumimoji="1"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324528" y="-38100"/>
            <a:ext cx="2412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学部でやったことをいう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んで、ラジオゾンデのデータを使って</a:t>
            </a:r>
            <a:endParaRPr kumimoji="1" lang="en-US" altLang="ja-JP" dirty="0" smtClean="0"/>
          </a:p>
          <a:p>
            <a:r>
              <a:rPr kumimoji="1" lang="ja-JP" altLang="en-US" dirty="0" smtClean="0"/>
              <a:t>鉛直一次元的に解析した・・・と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400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太陽 31"/>
          <p:cNvSpPr/>
          <p:nvPr/>
        </p:nvSpPr>
        <p:spPr>
          <a:xfrm>
            <a:off x="1033283" y="536586"/>
            <a:ext cx="1048680" cy="100811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太陽 32"/>
          <p:cNvSpPr/>
          <p:nvPr/>
        </p:nvSpPr>
        <p:spPr>
          <a:xfrm>
            <a:off x="4914292" y="536586"/>
            <a:ext cx="1048680" cy="1008112"/>
          </a:xfrm>
          <a:prstGeom prst="su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小波 1"/>
          <p:cNvSpPr/>
          <p:nvPr/>
        </p:nvSpPr>
        <p:spPr>
          <a:xfrm>
            <a:off x="899592" y="4869160"/>
            <a:ext cx="3384376" cy="1296144"/>
          </a:xfrm>
          <a:prstGeom prst="double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ＣＴＬ</a:t>
            </a:r>
            <a:endParaRPr kumimoji="1" lang="ja-JP" altLang="en-US" sz="4000" dirty="0"/>
          </a:p>
        </p:txBody>
      </p:sp>
      <p:sp>
        <p:nvSpPr>
          <p:cNvPr id="3" name="小波 2"/>
          <p:cNvSpPr/>
          <p:nvPr/>
        </p:nvSpPr>
        <p:spPr>
          <a:xfrm>
            <a:off x="5292080" y="4869160"/>
            <a:ext cx="3384376" cy="1296144"/>
          </a:xfrm>
          <a:prstGeom prst="double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ＳＳＴ低下ラン</a:t>
            </a:r>
            <a:endParaRPr kumimoji="1" lang="ja-JP" altLang="en-US" sz="3600" dirty="0"/>
          </a:p>
        </p:txBody>
      </p:sp>
      <p:sp>
        <p:nvSpPr>
          <p:cNvPr id="4" name="雲 3"/>
          <p:cNvSpPr/>
          <p:nvPr/>
        </p:nvSpPr>
        <p:spPr>
          <a:xfrm>
            <a:off x="1363080" y="3068960"/>
            <a:ext cx="648072" cy="72008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雲 4"/>
          <p:cNvSpPr/>
          <p:nvPr/>
        </p:nvSpPr>
        <p:spPr>
          <a:xfrm>
            <a:off x="2987824" y="3955131"/>
            <a:ext cx="792088" cy="79208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雲 5"/>
          <p:cNvSpPr/>
          <p:nvPr/>
        </p:nvSpPr>
        <p:spPr>
          <a:xfrm>
            <a:off x="4914292" y="2708920"/>
            <a:ext cx="4139952" cy="237435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下層雲・霧</a:t>
            </a:r>
            <a:endParaRPr kumimoji="1" lang="ja-JP" altLang="en-US" sz="3200" dirty="0"/>
          </a:p>
        </p:txBody>
      </p:sp>
      <p:grpSp>
        <p:nvGrpSpPr>
          <p:cNvPr id="12" name="グループ化 11"/>
          <p:cNvGrpSpPr>
            <a:grpSpLocks noChangeAspect="1"/>
          </p:cNvGrpSpPr>
          <p:nvPr/>
        </p:nvGrpSpPr>
        <p:grpSpPr>
          <a:xfrm rot="20788760">
            <a:off x="1152751" y="4397074"/>
            <a:ext cx="1086167" cy="634416"/>
            <a:chOff x="801527" y="4185084"/>
            <a:chExt cx="1368152" cy="799120"/>
          </a:xfrm>
        </p:grpSpPr>
        <p:sp>
          <p:nvSpPr>
            <p:cNvPr id="7" name="フローチャート: 手作業 6"/>
            <p:cNvSpPr/>
            <p:nvPr/>
          </p:nvSpPr>
          <p:spPr>
            <a:xfrm>
              <a:off x="801527" y="4624164"/>
              <a:ext cx="1368152" cy="360040"/>
            </a:xfrm>
            <a:prstGeom prst="flowChartManualOperati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1205626" y="4293096"/>
              <a:ext cx="540060" cy="331068"/>
              <a:chOff x="1259632" y="4293096"/>
              <a:chExt cx="540060" cy="331068"/>
            </a:xfrm>
          </p:grpSpPr>
          <p:sp>
            <p:nvSpPr>
              <p:cNvPr id="8" name="フローチャート: 処理 7"/>
              <p:cNvSpPr/>
              <p:nvPr/>
            </p:nvSpPr>
            <p:spPr>
              <a:xfrm>
                <a:off x="1259632" y="4293096"/>
                <a:ext cx="540060" cy="331068"/>
              </a:xfrm>
              <a:prstGeom prst="flowChartProcess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円/楕円 8"/>
              <p:cNvSpPr>
                <a:spLocks noChangeAspect="1"/>
              </p:cNvSpPr>
              <p:nvPr/>
            </p:nvSpPr>
            <p:spPr>
              <a:xfrm>
                <a:off x="1430659" y="4359627"/>
                <a:ext cx="198006" cy="198006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フローチャート: 処理 10"/>
            <p:cNvSpPr/>
            <p:nvPr/>
          </p:nvSpPr>
          <p:spPr>
            <a:xfrm>
              <a:off x="1259632" y="4185084"/>
              <a:ext cx="117021" cy="108012"/>
            </a:xfrm>
            <a:prstGeom prst="flowChartProces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>
            <a:grpSpLocks noChangeAspect="1"/>
          </p:cNvGrpSpPr>
          <p:nvPr/>
        </p:nvGrpSpPr>
        <p:grpSpPr>
          <a:xfrm rot="20788760">
            <a:off x="5711230" y="4359256"/>
            <a:ext cx="1086167" cy="634416"/>
            <a:chOff x="801527" y="4185084"/>
            <a:chExt cx="1368152" cy="799120"/>
          </a:xfrm>
        </p:grpSpPr>
        <p:sp>
          <p:nvSpPr>
            <p:cNvPr id="14" name="フローチャート: 手作業 13"/>
            <p:cNvSpPr/>
            <p:nvPr/>
          </p:nvSpPr>
          <p:spPr>
            <a:xfrm>
              <a:off x="801527" y="4624164"/>
              <a:ext cx="1368152" cy="360040"/>
            </a:xfrm>
            <a:prstGeom prst="flowChartManualOperati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1205626" y="4293096"/>
              <a:ext cx="540060" cy="331068"/>
              <a:chOff x="1259632" y="4293096"/>
              <a:chExt cx="540060" cy="331068"/>
            </a:xfrm>
          </p:grpSpPr>
          <p:sp>
            <p:nvSpPr>
              <p:cNvPr id="17" name="フローチャート: 処理 16"/>
              <p:cNvSpPr/>
              <p:nvPr/>
            </p:nvSpPr>
            <p:spPr>
              <a:xfrm>
                <a:off x="1259632" y="4293096"/>
                <a:ext cx="540060" cy="331068"/>
              </a:xfrm>
              <a:prstGeom prst="flowChartProcess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>
                <a:spLocks noChangeAspect="1"/>
              </p:cNvSpPr>
              <p:nvPr/>
            </p:nvSpPr>
            <p:spPr>
              <a:xfrm>
                <a:off x="1430659" y="4359627"/>
                <a:ext cx="198006" cy="198006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" name="フローチャート: 処理 15"/>
            <p:cNvSpPr/>
            <p:nvPr/>
          </p:nvSpPr>
          <p:spPr>
            <a:xfrm>
              <a:off x="1259632" y="4185084"/>
              <a:ext cx="117021" cy="108012"/>
            </a:xfrm>
            <a:prstGeom prst="flowChartProces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5750136" y="2238792"/>
            <a:ext cx="2485014" cy="1088112"/>
            <a:chOff x="5750136" y="2238792"/>
            <a:chExt cx="2485014" cy="1088112"/>
          </a:xfrm>
        </p:grpSpPr>
        <p:cxnSp>
          <p:nvCxnSpPr>
            <p:cNvPr id="22" name="曲線コネクタ 21"/>
            <p:cNvCxnSpPr/>
            <p:nvPr/>
          </p:nvCxnSpPr>
          <p:spPr>
            <a:xfrm rot="16200000" flipV="1">
              <a:off x="5556080" y="2523326"/>
              <a:ext cx="864096" cy="475983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曲線コネクタ 22"/>
            <p:cNvCxnSpPr/>
            <p:nvPr/>
          </p:nvCxnSpPr>
          <p:spPr>
            <a:xfrm rot="5400000" flipH="1" flipV="1">
              <a:off x="7537036" y="2478857"/>
              <a:ext cx="864097" cy="532131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曲線コネクタ 25"/>
            <p:cNvCxnSpPr/>
            <p:nvPr/>
          </p:nvCxnSpPr>
          <p:spPr>
            <a:xfrm rot="16200000" flipV="1">
              <a:off x="6118608" y="2458969"/>
              <a:ext cx="792090" cy="414198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曲線コネクタ 27"/>
            <p:cNvCxnSpPr/>
            <p:nvPr/>
          </p:nvCxnSpPr>
          <p:spPr>
            <a:xfrm rot="5400000" flipH="1" flipV="1">
              <a:off x="7090717" y="2454817"/>
              <a:ext cx="648073" cy="216024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/>
          </p:nvSpPr>
          <p:spPr>
            <a:xfrm>
              <a:off x="6190851" y="2698278"/>
              <a:ext cx="1512168" cy="6286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/>
                <a:t>雲頂冷却</a:t>
              </a:r>
              <a:endParaRPr kumimoji="1" lang="ja-JP" altLang="en-US" sz="2400" dirty="0"/>
            </a:p>
          </p:txBody>
        </p:sp>
      </p:grpSp>
      <p:sp>
        <p:nvSpPr>
          <p:cNvPr id="31" name="下矢印 30"/>
          <p:cNvSpPr/>
          <p:nvPr/>
        </p:nvSpPr>
        <p:spPr>
          <a:xfrm>
            <a:off x="6128450" y="116632"/>
            <a:ext cx="1513398" cy="22142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下降流強化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79512" y="11663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11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日～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14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　</a:t>
            </a:r>
            <a:endParaRPr lang="en-US" altLang="ja-JP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37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915816" y="332656"/>
            <a:ext cx="36724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3272" y="5445224"/>
            <a:ext cx="7632848" cy="101566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ブッソル海峡では</a:t>
            </a:r>
            <a:endParaRPr lang="en-US" altLang="ja-JP" sz="2000" dirty="0" smtClean="0">
              <a:solidFill>
                <a:srgbClr val="7030A0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鉛直方向に</a:t>
            </a:r>
            <a:r>
              <a:rPr lang="ja-JP" altLang="en-US" sz="2000" dirty="0" smtClean="0">
                <a:solidFill>
                  <a:srgbClr val="0070C0"/>
                </a:solidFill>
              </a:rPr>
              <a:t>低温・</a:t>
            </a:r>
            <a:r>
              <a:rPr lang="ja-JP" altLang="en-US" sz="2000" dirty="0" smtClean="0">
                <a:solidFill>
                  <a:srgbClr val="C00000"/>
                </a:solidFill>
              </a:rPr>
              <a:t>高温</a:t>
            </a:r>
            <a:r>
              <a:rPr lang="ja-JP" altLang="en-US" sz="2000" dirty="0" smtClean="0">
                <a:solidFill>
                  <a:srgbClr val="0070C0"/>
                </a:solidFill>
              </a:rPr>
              <a:t>・低温</a:t>
            </a:r>
            <a:r>
              <a:rPr lang="ja-JP" altLang="en-US" sz="2000" dirty="0" smtClean="0">
                <a:solidFill>
                  <a:schemeClr val="tx1"/>
                </a:solidFill>
              </a:rPr>
              <a:t>の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気温プロファイルが維持されている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7504" y="0"/>
            <a:ext cx="88803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ブッソル海峡上</a:t>
            </a:r>
            <a:r>
              <a:rPr lang="ja-JP" altLang="en-US" sz="2800" dirty="0" smtClean="0"/>
              <a:t>の気温鉛直プロファイルの構造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観測値</a:t>
            </a:r>
            <a:r>
              <a:rPr lang="en-US" altLang="ja-JP" sz="2800" dirty="0" smtClean="0"/>
              <a:t>)</a:t>
            </a:r>
          </a:p>
          <a:p>
            <a:pPr algn="ctr"/>
            <a:r>
              <a:rPr kumimoji="1" lang="ja-JP" altLang="en-US" sz="2000" dirty="0" smtClean="0"/>
              <a:t>地上から</a:t>
            </a:r>
            <a:r>
              <a:rPr kumimoji="1" lang="en-US" altLang="ja-JP" sz="2000" dirty="0" smtClean="0"/>
              <a:t>3000m</a:t>
            </a:r>
            <a:r>
              <a:rPr kumimoji="1" lang="ja-JP" altLang="en-US" sz="2000" dirty="0" err="1" smtClean="0"/>
              <a:t>までの</a:t>
            </a:r>
            <a:r>
              <a:rPr kumimoji="1" lang="ja-JP" altLang="en-US" sz="2000" dirty="0" smtClean="0"/>
              <a:t>平均気温との差</a:t>
            </a:r>
            <a:endParaRPr kumimoji="1" lang="ja-JP" altLang="en-US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13147" y="1409978"/>
            <a:ext cx="2874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2006</a:t>
            </a:r>
            <a:r>
              <a:rPr lang="ja-JP" altLang="en-US" dirty="0" smtClean="0"/>
              <a:t>年、</a:t>
            </a:r>
            <a:r>
              <a:rPr lang="en-US" altLang="ja-JP" dirty="0" smtClean="0"/>
              <a:t>1998</a:t>
            </a:r>
            <a:r>
              <a:rPr lang="ja-JP" altLang="en-US" dirty="0" smtClean="0"/>
              <a:t>年合わせて</a:t>
            </a:r>
            <a:endParaRPr lang="en-US" altLang="ja-JP" dirty="0" smtClean="0"/>
          </a:p>
          <a:p>
            <a:r>
              <a:rPr lang="ja-JP" altLang="en-US" dirty="0" smtClean="0"/>
              <a:t>ブッソル海峡上の観測点は</a:t>
            </a:r>
            <a:r>
              <a:rPr lang="en-US" altLang="ja-JP" dirty="0" smtClean="0"/>
              <a:t>37</a:t>
            </a:r>
            <a:r>
              <a:rPr lang="ja-JP" altLang="en-US" dirty="0" smtClean="0"/>
              <a:t>点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シェードは、それぞれの</a:t>
            </a:r>
            <a:endParaRPr lang="en-US" altLang="ja-JP" dirty="0" smtClean="0"/>
          </a:p>
          <a:p>
            <a:r>
              <a:rPr lang="ja-JP" altLang="en-US" dirty="0" smtClean="0"/>
              <a:t>観測点にて</a:t>
            </a:r>
            <a:r>
              <a:rPr lang="ja-JP" altLang="en-US" dirty="0" smtClean="0">
                <a:solidFill>
                  <a:srgbClr val="C00000"/>
                </a:solidFill>
              </a:rPr>
              <a:t>気温から、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地上～</a:t>
            </a:r>
            <a:r>
              <a:rPr lang="en-US" altLang="ja-JP" dirty="0" smtClean="0">
                <a:solidFill>
                  <a:srgbClr val="C00000"/>
                </a:solidFill>
              </a:rPr>
              <a:t>3000m</a:t>
            </a:r>
            <a:r>
              <a:rPr lang="ja-JP" altLang="en-US" dirty="0" err="1" smtClean="0">
                <a:solidFill>
                  <a:srgbClr val="C00000"/>
                </a:solidFill>
              </a:rPr>
              <a:t>までの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平均気温を引いた値</a:t>
            </a:r>
            <a:r>
              <a:rPr lang="en-US" altLang="ja-JP" dirty="0" smtClean="0"/>
              <a:t>(</a:t>
            </a:r>
            <a:r>
              <a:rPr lang="ja-JP" altLang="en-US" dirty="0" smtClean="0"/>
              <a:t>℃</a:t>
            </a:r>
            <a:r>
              <a:rPr lang="en-US" altLang="ja-JP" dirty="0" smtClean="0"/>
              <a:t>)</a:t>
            </a:r>
          </a:p>
          <a:p>
            <a:endParaRPr lang="en-US" altLang="ja-JP" dirty="0"/>
          </a:p>
          <a:p>
            <a:r>
              <a:rPr lang="ja-JP" altLang="en-US" dirty="0" smtClean="0"/>
              <a:t>各観測点でどの高度の</a:t>
            </a:r>
            <a:endParaRPr lang="en-US" altLang="ja-JP" dirty="0" smtClean="0"/>
          </a:p>
          <a:p>
            <a:r>
              <a:rPr lang="ja-JP" altLang="en-US" dirty="0" smtClean="0"/>
              <a:t>気温が</a:t>
            </a:r>
            <a:r>
              <a:rPr lang="ja-JP" altLang="en-US" dirty="0" smtClean="0">
                <a:solidFill>
                  <a:srgbClr val="0070C0"/>
                </a:solidFill>
              </a:rPr>
              <a:t>低い</a:t>
            </a:r>
            <a:r>
              <a:rPr lang="ja-JP" altLang="en-US" dirty="0" smtClean="0"/>
              <a:t>か、</a:t>
            </a:r>
            <a:r>
              <a:rPr lang="ja-JP" altLang="en-US" dirty="0" smtClean="0">
                <a:solidFill>
                  <a:srgbClr val="C00000"/>
                </a:solidFill>
              </a:rPr>
              <a:t>高い</a:t>
            </a:r>
            <a:r>
              <a:rPr lang="ja-JP" altLang="en-US" dirty="0" smtClean="0"/>
              <a:t>かを</a:t>
            </a:r>
            <a:endParaRPr lang="en-US" altLang="ja-JP" dirty="0" smtClean="0"/>
          </a:p>
          <a:p>
            <a:r>
              <a:rPr lang="ja-JP" altLang="en-US" dirty="0"/>
              <a:t>表す</a:t>
            </a:r>
            <a:endParaRPr lang="en-US" altLang="ja-JP" dirty="0" smtClean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493271" y="929624"/>
            <a:ext cx="6435251" cy="4299576"/>
            <a:chOff x="573700" y="1414704"/>
            <a:chExt cx="5944623" cy="380140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599210" y="1414704"/>
              <a:ext cx="5919113" cy="3801408"/>
              <a:chOff x="599210" y="1414704"/>
              <a:chExt cx="5919113" cy="3801408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897599" y="1615341"/>
                <a:ext cx="4716524" cy="3600771"/>
                <a:chOff x="897599" y="1615341"/>
                <a:chExt cx="4716524" cy="3600771"/>
              </a:xfrm>
            </p:grpSpPr>
            <p:grpSp>
              <p:nvGrpSpPr>
                <p:cNvPr id="11" name="グループ化 10"/>
                <p:cNvGrpSpPr/>
                <p:nvPr/>
              </p:nvGrpSpPr>
              <p:grpSpPr>
                <a:xfrm>
                  <a:off x="897599" y="1638843"/>
                  <a:ext cx="4716524" cy="3577269"/>
                  <a:chOff x="539552" y="476672"/>
                  <a:chExt cx="5688632" cy="4684925"/>
                </a:xfrm>
              </p:grpSpPr>
              <p:pic>
                <p:nvPicPr>
                  <p:cNvPr id="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539552" y="476672"/>
                    <a:ext cx="5688632" cy="46849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0" name="グループ化 19"/>
                  <p:cNvGrpSpPr/>
                  <p:nvPr/>
                </p:nvGrpSpPr>
                <p:grpSpPr>
                  <a:xfrm>
                    <a:off x="3724671" y="562990"/>
                    <a:ext cx="144016" cy="4202111"/>
                    <a:chOff x="4716016" y="764704"/>
                    <a:chExt cx="216024" cy="5256584"/>
                  </a:xfrm>
                </p:grpSpPr>
                <p:sp>
                  <p:nvSpPr>
                    <p:cNvPr id="21" name="正方形/長方形 20"/>
                    <p:cNvSpPr/>
                    <p:nvPr/>
                  </p:nvSpPr>
                  <p:spPr>
                    <a:xfrm>
                      <a:off x="4716016" y="764704"/>
                      <a:ext cx="216024" cy="525658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22" name="直線コネクタ 21"/>
                    <p:cNvCxnSpPr/>
                    <p:nvPr/>
                  </p:nvCxnSpPr>
                  <p:spPr>
                    <a:xfrm>
                      <a:off x="4716016" y="949688"/>
                      <a:ext cx="0" cy="50716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直線コネクタ 22"/>
                    <p:cNvCxnSpPr/>
                    <p:nvPr/>
                  </p:nvCxnSpPr>
                  <p:spPr>
                    <a:xfrm>
                      <a:off x="4932040" y="949688"/>
                      <a:ext cx="0" cy="50716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5" name="正方形/長方形 4"/>
                <p:cNvSpPr/>
                <p:nvPr/>
              </p:nvSpPr>
              <p:spPr>
                <a:xfrm>
                  <a:off x="2385244" y="1615341"/>
                  <a:ext cx="2306363" cy="1788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" name="テキスト ボックス 8"/>
              <p:cNvSpPr txBox="1"/>
              <p:nvPr/>
            </p:nvSpPr>
            <p:spPr>
              <a:xfrm>
                <a:off x="599210" y="1414704"/>
                <a:ext cx="37444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2006</a:t>
                </a:r>
                <a:r>
                  <a:rPr kumimoji="1" lang="ja-JP" altLang="en-US" dirty="0" smtClean="0"/>
                  <a:t>年　</a:t>
                </a:r>
                <a:r>
                  <a:rPr kumimoji="1" lang="en-US" altLang="ja-JP" dirty="0" smtClean="0"/>
                  <a:t>8</a:t>
                </a:r>
                <a:r>
                  <a:rPr kumimoji="1" lang="ja-JP" altLang="en-US" dirty="0" smtClean="0"/>
                  <a:t>月</a:t>
                </a:r>
                <a:endParaRPr kumimoji="1" lang="ja-JP" altLang="en-US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2773907" y="1414704"/>
                <a:ext cx="37444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1998</a:t>
                </a:r>
                <a:r>
                  <a:rPr kumimoji="1" lang="ja-JP" altLang="en-US" dirty="0" smtClean="0"/>
                  <a:t>年　</a:t>
                </a:r>
                <a:r>
                  <a:rPr lang="en-US" altLang="ja-JP" dirty="0" smtClean="0"/>
                  <a:t>7</a:t>
                </a:r>
                <a:r>
                  <a:rPr kumimoji="1" lang="ja-JP" altLang="en-US" dirty="0" smtClean="0"/>
                  <a:t>月</a:t>
                </a:r>
                <a:endParaRPr kumimoji="1" lang="ja-JP" altLang="en-US" dirty="0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573700" y="1418619"/>
              <a:ext cx="14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/>
                <a:t>高度</a:t>
              </a:r>
              <a:r>
                <a:rPr kumimoji="1" lang="en-US" altLang="ja-JP" sz="1600" dirty="0" smtClean="0"/>
                <a:t>(m)</a:t>
              </a:r>
              <a:endParaRPr kumimoji="1" lang="ja-JP" altLang="en-US" sz="1600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-1836712" y="116632"/>
            <a:ext cx="1656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ブッソル海峡の</a:t>
            </a:r>
            <a:endParaRPr kumimoji="1" lang="en-US" altLang="ja-JP" dirty="0" smtClean="0"/>
          </a:p>
          <a:p>
            <a:r>
              <a:rPr lang="ja-JP" altLang="en-US" dirty="0" smtClean="0"/>
              <a:t>気温の特徴を</a:t>
            </a:r>
            <a:endParaRPr lang="en-US" altLang="ja-JP" dirty="0" smtClean="0"/>
          </a:p>
          <a:p>
            <a:r>
              <a:rPr kumimoji="1" lang="ja-JP" altLang="en-US" dirty="0" smtClean="0"/>
              <a:t>いう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そんで</a:t>
            </a:r>
            <a:endParaRPr kumimoji="1" lang="en-US" altLang="ja-JP" dirty="0" smtClean="0"/>
          </a:p>
          <a:p>
            <a:r>
              <a:rPr lang="ja-JP" altLang="en-US" dirty="0" smtClean="0"/>
              <a:t>風と混合比は</a:t>
            </a:r>
            <a:endParaRPr lang="en-US" altLang="ja-JP" dirty="0" smtClean="0"/>
          </a:p>
          <a:p>
            <a:r>
              <a:rPr kumimoji="1" lang="ja-JP" altLang="en-US" dirty="0"/>
              <a:t>こうならないことも</a:t>
            </a:r>
            <a:r>
              <a:rPr kumimoji="1" lang="ja-JP" altLang="en-US" dirty="0" smtClean="0"/>
              <a:t>言う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んで、じゃぁ</a:t>
            </a:r>
            <a:endParaRPr kumimoji="1" lang="en-US" altLang="ja-JP" dirty="0" smtClean="0"/>
          </a:p>
          <a:p>
            <a:r>
              <a:rPr lang="ja-JP" altLang="en-US" dirty="0"/>
              <a:t>なん</a:t>
            </a:r>
            <a:r>
              <a:rPr lang="ja-JP" altLang="en-US" dirty="0" smtClean="0"/>
              <a:t>でこうなったのだろう？</a:t>
            </a:r>
            <a:endParaRPr kumimoji="1" lang="en-US" altLang="ja-JP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59" y="848840"/>
            <a:ext cx="425362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3" y="848840"/>
            <a:ext cx="4229737" cy="380805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9" y="4630377"/>
            <a:ext cx="4037624" cy="158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899427" y="4888963"/>
            <a:ext cx="2938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それぞれの観測点</a:t>
            </a:r>
            <a:r>
              <a:rPr lang="ja-JP" altLang="en-US" sz="1400" b="1" dirty="0" smtClean="0"/>
              <a:t>の</a:t>
            </a:r>
            <a:r>
              <a:rPr lang="en-US" altLang="ja-JP" sz="1400" b="1" dirty="0" smtClean="0"/>
              <a:t>SST (</a:t>
            </a:r>
            <a:r>
              <a:rPr lang="ja-JP" altLang="en-US" sz="1400" b="1" dirty="0" smtClean="0"/>
              <a:t>観測値</a:t>
            </a:r>
            <a:r>
              <a:rPr lang="en-US" altLang="ja-JP" sz="1400" b="1" dirty="0" smtClean="0"/>
              <a:t>)</a:t>
            </a:r>
            <a:endParaRPr kumimoji="1" lang="ja-JP" altLang="en-US" sz="1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5859" y="4522365"/>
            <a:ext cx="806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/>
              <a:t>SST</a:t>
            </a:r>
            <a:r>
              <a:rPr kumimoji="1" lang="en-US" altLang="ja-JP" sz="1200" b="1" dirty="0" smtClean="0"/>
              <a:t>(</a:t>
            </a:r>
            <a:r>
              <a:rPr kumimoji="1" lang="ja-JP" altLang="en-US" sz="1200" b="1" dirty="0" smtClean="0"/>
              <a:t>℃</a:t>
            </a:r>
            <a:r>
              <a:rPr kumimoji="1" lang="en-US" altLang="ja-JP" sz="1200" b="1" dirty="0" smtClean="0"/>
              <a:t>)</a:t>
            </a:r>
            <a:endParaRPr kumimoji="1" lang="ja-JP" altLang="en-US" sz="1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9" y="4630377"/>
            <a:ext cx="4037624" cy="158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再現</a:t>
            </a:r>
            <a:r>
              <a:rPr lang="ja-JP" altLang="en-US" sz="3200" dirty="0" smtClean="0">
                <a:latin typeface="+mj-lt"/>
                <a:ea typeface="+mj-ea"/>
                <a:cs typeface="+mj-cs"/>
              </a:rPr>
              <a:t>実験</a:t>
            </a:r>
            <a:r>
              <a:rPr lang="ja-JP" altLang="en-US" sz="3200" dirty="0">
                <a:latin typeface="+mj-lt"/>
                <a:ea typeface="+mj-ea"/>
                <a:cs typeface="+mj-cs"/>
              </a:rPr>
              <a:t>２</a:t>
            </a:r>
            <a:r>
              <a:rPr lang="ja-JP" altLang="en-US" sz="3200" dirty="0" smtClean="0">
                <a:latin typeface="+mj-lt"/>
                <a:ea typeface="+mj-ea"/>
                <a:cs typeface="+mj-cs"/>
              </a:rPr>
              <a:t>　ブッソル海峡上の気温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5326" y="595806"/>
            <a:ext cx="383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ブッソル海峡上の気温偏差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観測値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01158" y="595806"/>
            <a:ext cx="383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ブッソル海峡上の気温偏差</a:t>
            </a:r>
            <a:r>
              <a:rPr kumimoji="1" lang="en-US" altLang="ja-JP" dirty="0" smtClean="0"/>
              <a:t>(</a:t>
            </a:r>
            <a:r>
              <a:rPr lang="ja-JP" altLang="en-US" dirty="0"/>
              <a:t>モデル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46182" y="4815223"/>
            <a:ext cx="293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それぞれの観測点にいちばん近いグリッド</a:t>
            </a:r>
            <a:r>
              <a:rPr lang="ja-JP" altLang="en-US" sz="1400" b="1" dirty="0" smtClean="0"/>
              <a:t>の</a:t>
            </a:r>
            <a:r>
              <a:rPr lang="en-US" altLang="ja-JP" sz="1400" b="1" dirty="0" smtClean="0"/>
              <a:t>SST </a:t>
            </a:r>
            <a:endParaRPr kumimoji="1" lang="ja-JP" altLang="en-US" sz="14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69237" y="4515251"/>
            <a:ext cx="806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/>
              <a:t>SST</a:t>
            </a:r>
            <a:r>
              <a:rPr kumimoji="1" lang="en-US" altLang="ja-JP" sz="1200" b="1" dirty="0" smtClean="0"/>
              <a:t>(</a:t>
            </a:r>
            <a:r>
              <a:rPr kumimoji="1" lang="ja-JP" altLang="en-US" sz="1200" b="1" dirty="0" smtClean="0"/>
              <a:t>℃</a:t>
            </a:r>
            <a:r>
              <a:rPr kumimoji="1" lang="en-US" altLang="ja-JP" sz="1200" b="1" dirty="0" smtClean="0"/>
              <a:t>)</a:t>
            </a:r>
            <a:endParaRPr kumimoji="1" lang="ja-JP" altLang="en-US" sz="1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43632" y="5888503"/>
            <a:ext cx="502065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本研究では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が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現実の大気をよく表しているとする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799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77" y="3859243"/>
            <a:ext cx="2068295" cy="2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48" y="3859243"/>
            <a:ext cx="2095202" cy="2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20" y="3859243"/>
            <a:ext cx="2094206" cy="2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1200730" y="78713"/>
            <a:ext cx="7115685" cy="613983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下降流の</a:t>
            </a: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可能性　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8877" y="3775320"/>
            <a:ext cx="898742" cy="53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高度</a:t>
            </a:r>
            <a:endParaRPr kumimoji="1" lang="en-US" altLang="ja-JP" sz="1600" dirty="0" smtClean="0"/>
          </a:p>
          <a:p>
            <a:r>
              <a:rPr kumimoji="1" lang="en-US" altLang="ja-JP" sz="1600" dirty="0" smtClean="0"/>
              <a:t>(m)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91680" y="6273804"/>
            <a:ext cx="1654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気温・露点</a:t>
            </a:r>
            <a:r>
              <a:rPr kumimoji="1" lang="en-US" altLang="ja-JP" sz="1600" dirty="0" smtClean="0"/>
              <a:t>(</a:t>
            </a:r>
            <a:r>
              <a:rPr lang="ja-JP" altLang="en-US" sz="1600" dirty="0" smtClean="0"/>
              <a:t>℃</a:t>
            </a:r>
            <a:r>
              <a:rPr kumimoji="1" lang="en-US" altLang="ja-JP" sz="1600" dirty="0" smtClean="0"/>
              <a:t>) 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98351" y="6299973"/>
            <a:ext cx="156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相対湿度</a:t>
            </a:r>
            <a:r>
              <a:rPr kumimoji="1" lang="en-US" altLang="ja-JP" sz="1600" dirty="0" smtClean="0"/>
              <a:t>(</a:t>
            </a:r>
            <a:r>
              <a:rPr lang="en-US" altLang="ja-JP" sz="1600" dirty="0" smtClean="0"/>
              <a:t>%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44015" y="6307975"/>
            <a:ext cx="938793" cy="308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温位</a:t>
            </a:r>
            <a:r>
              <a:rPr kumimoji="1" lang="en-US" altLang="ja-JP" sz="1600" dirty="0" smtClean="0"/>
              <a:t>(</a:t>
            </a:r>
            <a:r>
              <a:rPr lang="en-US" altLang="ja-JP" sz="1600" dirty="0"/>
              <a:t>K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96159" y="4037789"/>
            <a:ext cx="898742" cy="27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/>
              <a:t>気温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35146" y="4008155"/>
            <a:ext cx="898742" cy="27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/>
              <a:t>湿度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39377" y="4008154"/>
            <a:ext cx="898742" cy="270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/>
              <a:t>温</a:t>
            </a:r>
            <a:r>
              <a:rPr lang="ja-JP" altLang="en-US" sz="1600" dirty="0" smtClean="0"/>
              <a:t>位</a:t>
            </a:r>
            <a:endParaRPr lang="en-US" altLang="ja-JP" sz="1600" dirty="0" smtClean="0"/>
          </a:p>
        </p:txBody>
      </p:sp>
      <p:cxnSp>
        <p:nvCxnSpPr>
          <p:cNvPr id="5" name="直線コネクタ 4"/>
          <p:cNvCxnSpPr/>
          <p:nvPr/>
        </p:nvCxnSpPr>
        <p:spPr>
          <a:xfrm>
            <a:off x="1368368" y="5339103"/>
            <a:ext cx="667311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342184" y="4619023"/>
            <a:ext cx="667311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8046620" y="4774320"/>
            <a:ext cx="452384" cy="54114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/>
              <a:t>混合層</a:t>
            </a:r>
            <a:endParaRPr kumimoji="1" lang="ja-JP" altLang="en-US" sz="1400" b="1" dirty="0"/>
          </a:p>
        </p:txBody>
      </p:sp>
      <p:sp>
        <p:nvSpPr>
          <p:cNvPr id="21" name="円/楕円 20"/>
          <p:cNvSpPr/>
          <p:nvPr/>
        </p:nvSpPr>
        <p:spPr>
          <a:xfrm>
            <a:off x="4494509" y="5140337"/>
            <a:ext cx="485853" cy="54114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dirty="0"/>
              <a:t>乾燥</a:t>
            </a:r>
            <a:endParaRPr kumimoji="1" lang="ja-JP" altLang="en-US" sz="1600" dirty="0"/>
          </a:p>
        </p:txBody>
      </p:sp>
      <p:sp>
        <p:nvSpPr>
          <p:cNvPr id="23" name="円/楕円 22"/>
          <p:cNvSpPr/>
          <p:nvPr/>
        </p:nvSpPr>
        <p:spPr>
          <a:xfrm>
            <a:off x="2132705" y="5183449"/>
            <a:ext cx="535226" cy="54919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dirty="0"/>
              <a:t>高温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504" y="3508565"/>
            <a:ext cx="229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1998</a:t>
            </a:r>
            <a:r>
              <a:rPr lang="ja-JP" altLang="en-US" dirty="0"/>
              <a:t>年</a:t>
            </a:r>
            <a:r>
              <a:rPr lang="en-US" altLang="ja-JP" dirty="0"/>
              <a:t>7</a:t>
            </a:r>
            <a:r>
              <a:rPr lang="ja-JP" altLang="en-US" dirty="0"/>
              <a:t>月</a:t>
            </a:r>
            <a:r>
              <a:rPr lang="en-US" altLang="ja-JP" dirty="0"/>
              <a:t>14</a:t>
            </a:r>
            <a:r>
              <a:rPr lang="ja-JP" altLang="en-US" dirty="0"/>
              <a:t>日</a:t>
            </a:r>
            <a:r>
              <a:rPr lang="en-US" altLang="ja-JP" dirty="0"/>
              <a:t>18:00</a:t>
            </a:r>
            <a:endParaRPr kumimoji="1" lang="ja-JP" alt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24" y="908720"/>
            <a:ext cx="2095201" cy="2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53" y="908720"/>
            <a:ext cx="2068295" cy="2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89" y="908720"/>
            <a:ext cx="2113606" cy="24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直線コネクタ 35"/>
          <p:cNvCxnSpPr/>
          <p:nvPr/>
        </p:nvCxnSpPr>
        <p:spPr>
          <a:xfrm>
            <a:off x="1307619" y="2132856"/>
            <a:ext cx="667311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307619" y="1844824"/>
            <a:ext cx="6673115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円/楕円 37"/>
          <p:cNvSpPr/>
          <p:nvPr/>
        </p:nvSpPr>
        <p:spPr>
          <a:xfrm>
            <a:off x="8046620" y="1801989"/>
            <a:ext cx="452384" cy="54114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/>
              <a:t>混合層</a:t>
            </a:r>
            <a:endParaRPr kumimoji="1" lang="ja-JP" altLang="en-US" sz="1400" b="1" dirty="0"/>
          </a:p>
        </p:txBody>
      </p:sp>
      <p:sp>
        <p:nvSpPr>
          <p:cNvPr id="39" name="円/楕円 38"/>
          <p:cNvSpPr/>
          <p:nvPr/>
        </p:nvSpPr>
        <p:spPr>
          <a:xfrm>
            <a:off x="4223301" y="2212688"/>
            <a:ext cx="485853" cy="54114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dirty="0"/>
              <a:t>乾燥</a:t>
            </a:r>
            <a:endParaRPr kumimoji="1" lang="ja-JP" altLang="en-US" sz="1600" dirty="0"/>
          </a:p>
        </p:txBody>
      </p:sp>
      <p:sp>
        <p:nvSpPr>
          <p:cNvPr id="40" name="円/楕円 39"/>
          <p:cNvSpPr/>
          <p:nvPr/>
        </p:nvSpPr>
        <p:spPr>
          <a:xfrm>
            <a:off x="2834856" y="2195241"/>
            <a:ext cx="535226" cy="54919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dirty="0"/>
              <a:t>高温</a:t>
            </a:r>
            <a:endParaRPr kumimoji="1" lang="ja-JP" altLang="en-US" sz="16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59904" y="525336"/>
            <a:ext cx="229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2006</a:t>
            </a:r>
            <a:r>
              <a:rPr lang="ja-JP" altLang="en-US" dirty="0" smtClean="0"/>
              <a:t>年</a:t>
            </a:r>
            <a:r>
              <a:rPr lang="en-US" altLang="ja-JP" dirty="0"/>
              <a:t>8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20</a:t>
            </a:r>
            <a:r>
              <a:rPr lang="ja-JP" altLang="en-US" dirty="0" smtClean="0"/>
              <a:t>日</a:t>
            </a:r>
            <a:r>
              <a:rPr lang="en-US" altLang="ja-JP" dirty="0"/>
              <a:t>0</a:t>
            </a:r>
            <a:r>
              <a:rPr lang="en-US" altLang="ja-JP" dirty="0" smtClean="0"/>
              <a:t>0:00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85630" y="836712"/>
            <a:ext cx="898742" cy="53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高度</a:t>
            </a:r>
            <a:endParaRPr kumimoji="1" lang="en-US" altLang="ja-JP" sz="1600" dirty="0" smtClean="0"/>
          </a:p>
          <a:p>
            <a:r>
              <a:rPr kumimoji="1" lang="en-US" altLang="ja-JP" sz="1600" dirty="0" smtClean="0"/>
              <a:t>(m)</a:t>
            </a:r>
            <a:endParaRPr kumimoji="1" lang="ja-JP" altLang="en-US" sz="16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517794" y="3259723"/>
            <a:ext cx="1654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気温・露点</a:t>
            </a:r>
            <a:r>
              <a:rPr kumimoji="1" lang="en-US" altLang="ja-JP" sz="1600" dirty="0" smtClean="0"/>
              <a:t>(</a:t>
            </a:r>
            <a:r>
              <a:rPr lang="ja-JP" altLang="en-US" sz="1600" dirty="0" smtClean="0"/>
              <a:t>℃</a:t>
            </a:r>
            <a:r>
              <a:rPr kumimoji="1" lang="en-US" altLang="ja-JP" sz="1600" dirty="0" smtClean="0"/>
              <a:t>) </a:t>
            </a:r>
            <a:endParaRPr kumimoji="1" lang="ja-JP" altLang="en-US" sz="16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06335" y="3322018"/>
            <a:ext cx="156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相対湿度</a:t>
            </a:r>
            <a:r>
              <a:rPr kumimoji="1" lang="en-US" altLang="ja-JP" sz="1600" dirty="0" smtClean="0"/>
              <a:t>(</a:t>
            </a:r>
            <a:r>
              <a:rPr lang="en-US" altLang="ja-JP" sz="1600" dirty="0" smtClean="0"/>
              <a:t>%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995042" y="3322018"/>
            <a:ext cx="938793" cy="308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温位</a:t>
            </a:r>
            <a:r>
              <a:rPr kumimoji="1" lang="en-US" altLang="ja-JP" sz="1600" dirty="0" smtClean="0"/>
              <a:t>(</a:t>
            </a:r>
            <a:r>
              <a:rPr lang="en-US" altLang="ja-JP" sz="1600" dirty="0"/>
              <a:t>K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1836712" y="78713"/>
            <a:ext cx="172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下層の冷たいのは</a:t>
            </a:r>
            <a:endParaRPr kumimoji="1" lang="en-US" altLang="ja-JP" dirty="0" smtClean="0"/>
          </a:p>
          <a:p>
            <a:r>
              <a:rPr lang="en-US" altLang="ja-JP" dirty="0" smtClean="0"/>
              <a:t>SST</a:t>
            </a:r>
            <a:r>
              <a:rPr lang="ja-JP" altLang="en-US" dirty="0"/>
              <a:t>に</a:t>
            </a:r>
            <a:r>
              <a:rPr lang="ja-JP" altLang="en-US" dirty="0" smtClean="0"/>
              <a:t>よる冷却でイイとして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じゃぁ、上空で暖かいのは？</a:t>
            </a:r>
            <a:endParaRPr lang="en-US" altLang="ja-JP" dirty="0" smtClean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97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18864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600" noProof="0" dirty="0" smtClean="0">
                <a:latin typeface="+mj-lt"/>
                <a:ea typeface="+mj-ea"/>
                <a:cs typeface="+mj-cs"/>
              </a:rPr>
              <a:t>時系列</a:t>
            </a:r>
            <a:r>
              <a:rPr lang="ja-JP" altLang="en-US" sz="3600" dirty="0" smtClean="0">
                <a:latin typeface="+mj-lt"/>
                <a:ea typeface="+mj-ea"/>
                <a:cs typeface="+mj-cs"/>
              </a:rPr>
              <a:t>高度断面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756" y="54868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1998</a:t>
            </a:r>
            <a:r>
              <a:rPr kumimoji="1"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kumimoji="1" lang="ja-JP" altLang="en-US" sz="2400" b="1" dirty="0" smtClean="0">
                <a:solidFill>
                  <a:srgbClr val="7030A0"/>
                </a:solidFill>
              </a:rPr>
              <a:t>月</a:t>
            </a:r>
            <a:endParaRPr kumimoji="1" lang="en-US" altLang="ja-JP" sz="24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低下領域の</a:t>
            </a:r>
            <a:endParaRPr lang="en-US" altLang="ja-JP" dirty="0" smtClean="0"/>
          </a:p>
          <a:p>
            <a:r>
              <a:rPr kumimoji="1" lang="ja-JP" altLang="en-US" dirty="0" smtClean="0"/>
              <a:t>平均気温プロファイル時系列</a:t>
            </a:r>
            <a:r>
              <a:rPr kumimoji="1" lang="ja-JP" altLang="en-US" dirty="0" smtClean="0">
                <a:solidFill>
                  <a:srgbClr val="7030A0"/>
                </a:solidFill>
              </a:rPr>
              <a:t>偏差</a:t>
            </a:r>
            <a:endParaRPr kumimoji="1" lang="en-US" altLang="ja-JP" dirty="0" smtClean="0">
              <a:solidFill>
                <a:srgbClr val="7030A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-1980728" y="188640"/>
            <a:ext cx="18722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時系列断面の図の最初なので</a:t>
            </a:r>
            <a:endParaRPr kumimoji="1" lang="en-US" altLang="ja-JP" dirty="0" smtClean="0"/>
          </a:p>
          <a:p>
            <a:r>
              <a:rPr lang="ja-JP" altLang="en-US" dirty="0" smtClean="0"/>
              <a:t>じっくり説明</a:t>
            </a:r>
            <a:endParaRPr kumimoji="1" lang="en-US" altLang="ja-JP" dirty="0"/>
          </a:p>
          <a:p>
            <a:endParaRPr lang="en-US" altLang="ja-JP" dirty="0" smtClean="0"/>
          </a:p>
          <a:p>
            <a:r>
              <a:rPr kumimoji="1" lang="ja-JP" altLang="en-US" dirty="0" smtClean="0"/>
              <a:t>特徴的な現象</a:t>
            </a:r>
            <a:endParaRPr kumimoji="1" lang="en-US" altLang="ja-JP" dirty="0" smtClean="0"/>
          </a:p>
          <a:p>
            <a:r>
              <a:rPr lang="ja-JP" altLang="en-US" dirty="0" smtClean="0"/>
              <a:t>２つについて</a:t>
            </a:r>
            <a:endParaRPr lang="en-US" altLang="ja-JP" dirty="0" smtClean="0"/>
          </a:p>
          <a:p>
            <a:r>
              <a:rPr kumimoji="1" lang="ja-JP" altLang="en-US" dirty="0" smtClean="0"/>
              <a:t>述べる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ja-JP" altLang="en-US" dirty="0"/>
              <a:t>これ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低下領域に</a:t>
            </a:r>
            <a:endParaRPr kumimoji="1" lang="en-US" altLang="ja-JP" dirty="0" smtClean="0"/>
          </a:p>
          <a:p>
            <a:r>
              <a:rPr lang="ja-JP" altLang="en-US" dirty="0" smtClean="0"/>
              <a:t>おける</a:t>
            </a:r>
            <a:endParaRPr lang="en-US" altLang="ja-JP" dirty="0" smtClean="0"/>
          </a:p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低下ラン</a:t>
            </a:r>
            <a:r>
              <a:rPr kumimoji="1" lang="en-US" altLang="ja-JP" dirty="0" smtClean="0"/>
              <a:t>-CTL</a:t>
            </a: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低下の影響を</a:t>
            </a:r>
            <a:endParaRPr lang="en-US" altLang="ja-JP" dirty="0" smtClean="0"/>
          </a:p>
          <a:p>
            <a:r>
              <a:rPr kumimoji="1" lang="ja-JP" altLang="en-US" dirty="0"/>
              <a:t>ダイレクトに受けて</a:t>
            </a:r>
            <a:r>
              <a:rPr kumimoji="1" lang="ja-JP" altLang="en-US" dirty="0" smtClean="0"/>
              <a:t>いるハズ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55411" y="1507064"/>
            <a:ext cx="9119899" cy="5325101"/>
            <a:chOff x="0" y="1507065"/>
            <a:chExt cx="9119899" cy="5325101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0" y="1507065"/>
              <a:ext cx="9119899" cy="5325101"/>
              <a:chOff x="0" y="1507065"/>
              <a:chExt cx="9119899" cy="5325101"/>
            </a:xfrm>
          </p:grpSpPr>
          <p:sp>
            <p:nvSpPr>
              <p:cNvPr id="17" name="正方形/長方形 16"/>
              <p:cNvSpPr/>
              <p:nvPr/>
            </p:nvSpPr>
            <p:spPr>
              <a:xfrm>
                <a:off x="155411" y="1507065"/>
                <a:ext cx="8964488" cy="5325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5902" y="2010949"/>
                <a:ext cx="5599687" cy="44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グループ化 15"/>
              <p:cNvGrpSpPr/>
              <p:nvPr/>
            </p:nvGrpSpPr>
            <p:grpSpPr>
              <a:xfrm>
                <a:off x="574152" y="2030284"/>
                <a:ext cx="8030296" cy="4308678"/>
                <a:chOff x="606242" y="2011495"/>
                <a:chExt cx="8030296" cy="4308678"/>
              </a:xfrm>
            </p:grpSpPr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606242" y="2011495"/>
                  <a:ext cx="10801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7452320" y="5950841"/>
                  <a:ext cx="10801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時間</a:t>
                  </a:r>
                  <a:r>
                    <a:rPr kumimoji="1" lang="en-US" altLang="ja-JP" dirty="0" smtClean="0"/>
                    <a:t>(</a:t>
                  </a:r>
                  <a:r>
                    <a:rPr kumimoji="1" lang="ja-JP" altLang="en-US" dirty="0" smtClean="0"/>
                    <a:t>日</a:t>
                  </a:r>
                  <a:r>
                    <a:rPr kumimoji="1" lang="en-US" altLang="ja-JP" dirty="0" smtClean="0"/>
                    <a:t>)</a:t>
                  </a:r>
                  <a:endParaRPr kumimoji="1" lang="ja-JP" altLang="en-US" dirty="0"/>
                </a:p>
              </p:txBody>
            </p:sp>
            <p:sp>
              <p:nvSpPr>
                <p:cNvPr id="14" name="正方形/長方形 13"/>
                <p:cNvSpPr/>
                <p:nvPr/>
              </p:nvSpPr>
              <p:spPr>
                <a:xfrm>
                  <a:off x="4283968" y="2011496"/>
                  <a:ext cx="585318" cy="4016752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2" name="直線矢印コネクタ 11"/>
                <p:cNvCxnSpPr>
                  <a:stCxn id="13" idx="1"/>
                </p:cNvCxnSpPr>
                <p:nvPr/>
              </p:nvCxnSpPr>
              <p:spPr>
                <a:xfrm flipH="1">
                  <a:off x="5004049" y="2426405"/>
                  <a:ext cx="2244630" cy="426531"/>
                </a:xfrm>
                <a:prstGeom prst="straightConnector1">
                  <a:avLst/>
                </a:prstGeom>
                <a:ln w="38100">
                  <a:solidFill>
                    <a:schemeClr val="accent4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7248679" y="2103239"/>
                  <a:ext cx="1387859" cy="646331"/>
                </a:xfrm>
                <a:prstGeom prst="rect">
                  <a:avLst/>
                </a:prstGeom>
                <a:noFill/>
                <a:ln w="28575">
                  <a:solidFill>
                    <a:schemeClr val="accent4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7</a:t>
                  </a:r>
                  <a:r>
                    <a:rPr kumimoji="1" lang="ja-JP" altLang="en-US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月</a:t>
                  </a:r>
                  <a:r>
                    <a:rPr kumimoji="1" lang="en-US" altLang="ja-JP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15</a:t>
                  </a:r>
                  <a:r>
                    <a:rPr kumimoji="1" lang="ja-JP" altLang="en-US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日</a:t>
                  </a:r>
                  <a:endParaRPr kumimoji="1" lang="en-US" altLang="ja-JP" b="1" dirty="0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  <a:p>
                  <a:r>
                    <a:rPr lang="ja-JP" altLang="en-US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　</a:t>
                  </a:r>
                  <a:r>
                    <a:rPr lang="ja-JP" altLang="en-US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　　</a:t>
                  </a:r>
                  <a:r>
                    <a:rPr kumimoji="1" lang="ja-JP" altLang="en-US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～</a:t>
                  </a:r>
                  <a:r>
                    <a:rPr lang="en-US" altLang="ja-JP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18</a:t>
                  </a:r>
                  <a:r>
                    <a:rPr lang="ja-JP" altLang="en-US" b="1" dirty="0" smtClean="0">
                      <a:solidFill>
                        <a:schemeClr val="accent6">
                          <a:lumMod val="50000"/>
                        </a:schemeClr>
                      </a:solidFill>
                    </a:rPr>
                    <a:t>日</a:t>
                  </a:r>
                  <a:endParaRPr lang="en-US" altLang="ja-JP" b="1" dirty="0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9" name="テキスト ボックス 18"/>
              <p:cNvSpPr txBox="1"/>
              <p:nvPr/>
            </p:nvSpPr>
            <p:spPr>
              <a:xfrm>
                <a:off x="2483768" y="1507065"/>
                <a:ext cx="41764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800" b="1" dirty="0" smtClean="0">
                    <a:solidFill>
                      <a:srgbClr val="7030A0"/>
                    </a:solidFill>
                  </a:rPr>
                  <a:t>気温　</a:t>
                </a:r>
                <a:r>
                  <a:rPr kumimoji="1" lang="en-US" altLang="ja-JP" sz="2800" b="1" dirty="0" smtClean="0">
                    <a:solidFill>
                      <a:srgbClr val="7030A0"/>
                    </a:solidFill>
                  </a:rPr>
                  <a:t>SST</a:t>
                </a:r>
                <a:r>
                  <a:rPr kumimoji="1" lang="ja-JP" altLang="en-US" sz="2800" b="1" dirty="0" smtClean="0">
                    <a:solidFill>
                      <a:srgbClr val="7030A0"/>
                    </a:solidFill>
                  </a:rPr>
                  <a:t>低下ランー</a:t>
                </a:r>
                <a:r>
                  <a:rPr kumimoji="1" lang="en-US" altLang="ja-JP" sz="2800" b="1" dirty="0" smtClean="0">
                    <a:solidFill>
                      <a:srgbClr val="7030A0"/>
                    </a:solidFill>
                  </a:rPr>
                  <a:t>CTL</a:t>
                </a:r>
                <a:endParaRPr kumimoji="1" lang="ja-JP" altLang="en-US" sz="2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0" y="3212976"/>
                <a:ext cx="1403648" cy="646331"/>
              </a:xfrm>
              <a:prstGeom prst="rect">
                <a:avLst/>
              </a:prstGeom>
              <a:noFill/>
              <a:ln w="28575"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7</a:t>
                </a:r>
                <a:r>
                  <a:rPr kumimoji="1" lang="ja-JP" altLang="en-US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月</a:t>
                </a:r>
                <a:r>
                  <a:rPr kumimoji="1" lang="en-US" altLang="ja-JP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11</a:t>
                </a:r>
                <a:r>
                  <a:rPr kumimoji="1" lang="ja-JP" altLang="en-US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日</a:t>
                </a:r>
                <a:endParaRPr kumimoji="1" lang="en-US" altLang="ja-JP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        </a:t>
                </a:r>
                <a:r>
                  <a:rPr kumimoji="1" lang="ja-JP" altLang="en-US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～</a:t>
                </a:r>
                <a:r>
                  <a:rPr lang="en-US" altLang="ja-JP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14</a:t>
                </a:r>
                <a:r>
                  <a:rPr lang="ja-JP" altLang="en-US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日</a:t>
                </a:r>
                <a:endParaRPr kumimoji="1" lang="en-US" altLang="ja-JP" dirty="0"/>
              </a:p>
            </p:txBody>
          </p:sp>
        </p:grpSp>
        <p:sp>
          <p:nvSpPr>
            <p:cNvPr id="21" name="円/楕円 20"/>
            <p:cNvSpPr/>
            <p:nvPr/>
          </p:nvSpPr>
          <p:spPr>
            <a:xfrm>
              <a:off x="3428042" y="4753710"/>
              <a:ext cx="698152" cy="131224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矢印コネクタ 23"/>
            <p:cNvCxnSpPr>
              <a:stCxn id="25" idx="3"/>
            </p:cNvCxnSpPr>
            <p:nvPr/>
          </p:nvCxnSpPr>
          <p:spPr>
            <a:xfrm>
              <a:off x="1403648" y="3536142"/>
              <a:ext cx="2160240" cy="1423444"/>
            </a:xfrm>
            <a:prstGeom prst="straightConnector1">
              <a:avLst/>
            </a:prstGeom>
            <a:ln w="38100"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14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67" y="896613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03" y="871482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81" y="3785588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16" y="3793273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431364" y="1968556"/>
            <a:ext cx="446701" cy="415026"/>
            <a:chOff x="4410732" y="2586245"/>
            <a:chExt cx="1169380" cy="1086459"/>
          </a:xfrm>
        </p:grpSpPr>
        <p:cxnSp>
          <p:nvCxnSpPr>
            <p:cNvPr id="7" name="直線コネクタ 6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7439850" y="1935162"/>
            <a:ext cx="446701" cy="415026"/>
            <a:chOff x="4410732" y="2586245"/>
            <a:chExt cx="1169380" cy="1086459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グループ化 31"/>
          <p:cNvGrpSpPr>
            <a:grpSpLocks noChangeAspect="1"/>
          </p:cNvGrpSpPr>
          <p:nvPr/>
        </p:nvGrpSpPr>
        <p:grpSpPr>
          <a:xfrm>
            <a:off x="4455971" y="4864682"/>
            <a:ext cx="446701" cy="415026"/>
            <a:chOff x="4410732" y="2586245"/>
            <a:chExt cx="1169380" cy="1086459"/>
          </a:xfrm>
        </p:grpSpPr>
        <p:cxnSp>
          <p:nvCxnSpPr>
            <p:cNvPr id="33" name="直線コネクタ 32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グループ化 44"/>
          <p:cNvGrpSpPr>
            <a:grpSpLocks noChangeAspect="1"/>
          </p:cNvGrpSpPr>
          <p:nvPr/>
        </p:nvGrpSpPr>
        <p:grpSpPr>
          <a:xfrm>
            <a:off x="7439850" y="4865744"/>
            <a:ext cx="446701" cy="415026"/>
            <a:chOff x="4410732" y="2586245"/>
            <a:chExt cx="1169380" cy="1086459"/>
          </a:xfrm>
        </p:grpSpPr>
        <p:cxnSp>
          <p:nvCxnSpPr>
            <p:cNvPr id="46" name="直線コネクタ 45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テキスト ボックス 57"/>
          <p:cNvSpPr txBox="1"/>
          <p:nvPr/>
        </p:nvSpPr>
        <p:spPr>
          <a:xfrm>
            <a:off x="3478080" y="471749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11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408994" y="47436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12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99412" y="3278679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13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402324" y="328498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14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79512" y="11663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11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日～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14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　</a:t>
            </a:r>
            <a:endParaRPr lang="en-US" altLang="ja-JP" sz="2000" b="1" dirty="0" smtClean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07504" y="3717032"/>
            <a:ext cx="280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低下</a:t>
            </a:r>
            <a:endParaRPr lang="en-US" altLang="ja-JP" sz="2400" dirty="0"/>
          </a:p>
          <a:p>
            <a:r>
              <a:rPr kumimoji="1" lang="ja-JP" altLang="en-US" dirty="0" smtClean="0"/>
              <a:t>　→　</a:t>
            </a:r>
            <a:r>
              <a:rPr kumimoji="1" lang="ja-JP" altLang="en-US" dirty="0" smtClean="0">
                <a:solidFill>
                  <a:srgbClr val="7030A0"/>
                </a:solidFill>
              </a:rPr>
              <a:t>下層雲</a:t>
            </a:r>
            <a:r>
              <a:rPr kumimoji="1" lang="ja-JP" altLang="en-US" dirty="0" smtClean="0"/>
              <a:t>が増加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→　</a:t>
            </a:r>
            <a:r>
              <a:rPr lang="ja-JP" altLang="en-US" dirty="0" smtClean="0">
                <a:solidFill>
                  <a:srgbClr val="0070C0"/>
                </a:solidFill>
              </a:rPr>
              <a:t>雲頂冷却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→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大きな冷却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r>
              <a:rPr lang="ja-JP" altLang="en-US" dirty="0"/>
              <a:t>　</a:t>
            </a:r>
            <a:r>
              <a:rPr lang="ja-JP" altLang="en-US" dirty="0" smtClean="0"/>
              <a:t>→　その上で</a:t>
            </a:r>
            <a:r>
              <a:rPr lang="ja-JP" altLang="en-US" dirty="0" smtClean="0">
                <a:solidFill>
                  <a:srgbClr val="C00000"/>
                </a:solidFill>
              </a:rPr>
              <a:t>下降流強化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>
                <a:solidFill>
                  <a:srgbClr val="C00000"/>
                </a:solidFill>
              </a:rPr>
              <a:t>　</a:t>
            </a:r>
            <a:r>
              <a:rPr lang="ja-JP" altLang="en-US" dirty="0" smtClean="0"/>
              <a:t>→　</a:t>
            </a:r>
            <a:r>
              <a:rPr lang="ja-JP" altLang="en-US" dirty="0" smtClean="0">
                <a:solidFill>
                  <a:srgbClr val="C00000"/>
                </a:solidFill>
              </a:rPr>
              <a:t>高気圧偏差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/>
              <a:t>　</a:t>
            </a:r>
            <a:r>
              <a:rPr lang="ja-JP" altLang="en-US" sz="2400" dirty="0" smtClean="0"/>
              <a:t>→</a:t>
            </a:r>
            <a:r>
              <a:rPr lang="ja-JP" altLang="en-US" dirty="0" smtClean="0"/>
              <a:t>　</a:t>
            </a:r>
            <a:r>
              <a:rPr lang="ja-JP" altLang="en-US" sz="2400" dirty="0" smtClean="0"/>
              <a:t>その南西に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　</a:t>
            </a:r>
            <a:r>
              <a:rPr lang="ja-JP" altLang="en-US" sz="2400" dirty="0" smtClean="0">
                <a:solidFill>
                  <a:srgbClr val="0070C0"/>
                </a:solidFill>
              </a:rPr>
              <a:t>低気圧偏差</a:t>
            </a:r>
            <a:endParaRPr lang="en-US" altLang="ja-JP" sz="2400" dirty="0" smtClean="0">
              <a:solidFill>
                <a:srgbClr val="0070C0"/>
              </a:solidFill>
            </a:endParaRPr>
          </a:p>
        </p:txBody>
      </p:sp>
      <p:grpSp>
        <p:nvGrpSpPr>
          <p:cNvPr id="64" name="グループ化 63"/>
          <p:cNvGrpSpPr/>
          <p:nvPr/>
        </p:nvGrpSpPr>
        <p:grpSpPr>
          <a:xfrm>
            <a:off x="107504" y="1067504"/>
            <a:ext cx="2880320" cy="2361729"/>
            <a:chOff x="107504" y="1067504"/>
            <a:chExt cx="2880320" cy="2361729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18" y="1478033"/>
              <a:ext cx="2467502" cy="19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107504" y="1067504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鉛直流</a:t>
              </a:r>
              <a:r>
                <a:rPr kumimoji="1" lang="en-US" altLang="ja-JP" dirty="0" smtClean="0"/>
                <a:t>(SST</a:t>
              </a:r>
              <a:r>
                <a:rPr kumimoji="1" lang="ja-JP" altLang="en-US" dirty="0" smtClean="0"/>
                <a:t>低下ラン－</a:t>
              </a:r>
              <a:r>
                <a:rPr kumimoji="1" lang="en-US" altLang="ja-JP" dirty="0" smtClean="0"/>
                <a:t>CTL)</a:t>
              </a:r>
              <a:endParaRPr kumimoji="1" lang="ja-JP" altLang="en-US" dirty="0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1068010" y="1478033"/>
              <a:ext cx="263630" cy="1794125"/>
            </a:xfrm>
            <a:prstGeom prst="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8" name="テキスト ボックス 67"/>
          <p:cNvSpPr txBox="1"/>
          <p:nvPr/>
        </p:nvSpPr>
        <p:spPr>
          <a:xfrm>
            <a:off x="3563888" y="55077"/>
            <a:ext cx="4926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海面気圧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8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800" dirty="0" smtClean="0"/>
              <a:t>－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-1836712" y="393631"/>
            <a:ext cx="16926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高気圧偏差に</a:t>
            </a:r>
            <a:endParaRPr kumimoji="1" lang="en-US" altLang="ja-JP" dirty="0" smtClean="0"/>
          </a:p>
          <a:p>
            <a:r>
              <a:rPr lang="ja-JP" altLang="en-US" dirty="0" smtClean="0"/>
              <a:t>ともなって</a:t>
            </a:r>
            <a:endParaRPr lang="en-US" altLang="ja-JP" dirty="0" smtClean="0"/>
          </a:p>
          <a:p>
            <a:r>
              <a:rPr kumimoji="1" lang="ja-JP" altLang="en-US" dirty="0" smtClean="0"/>
              <a:t>風下に低気圧偏差が発生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まるで波動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しかも、次第に</a:t>
            </a:r>
            <a:endParaRPr kumimoji="1" lang="en-US" altLang="ja-JP" dirty="0" smtClean="0"/>
          </a:p>
          <a:p>
            <a:r>
              <a:rPr lang="ja-JP" altLang="en-US" dirty="0"/>
              <a:t>強まって</a:t>
            </a:r>
            <a:r>
              <a:rPr lang="ja-JP" altLang="en-US" dirty="0" smtClean="0"/>
              <a:t>いく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を下げた場所の上で高気圧気味になっている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60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1663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年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7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月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15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日～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18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日　</a:t>
            </a:r>
            <a:endParaRPr lang="en-US" altLang="ja-JP" sz="2000" b="1" dirty="0" smtClean="0">
              <a:solidFill>
                <a:srgbClr val="C00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79512" y="1067504"/>
            <a:ext cx="2626614" cy="2479090"/>
            <a:chOff x="179512" y="1067504"/>
            <a:chExt cx="2626614" cy="2479090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34194"/>
              <a:ext cx="2544899" cy="201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51520" y="1067504"/>
              <a:ext cx="2554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気温</a:t>
              </a:r>
              <a:r>
                <a:rPr kumimoji="1" lang="en-US" altLang="ja-JP" dirty="0" smtClean="0"/>
                <a:t>(SST</a:t>
              </a:r>
              <a:r>
                <a:rPr kumimoji="1" lang="ja-JP" altLang="en-US" dirty="0" smtClean="0"/>
                <a:t>低下ラン－</a:t>
              </a:r>
              <a:r>
                <a:rPr kumimoji="1" lang="en-US" altLang="ja-JP" dirty="0" smtClean="0"/>
                <a:t>CTL)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397008" y="1534183"/>
              <a:ext cx="366680" cy="1794125"/>
            </a:xfrm>
            <a:prstGeom prst="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379060" y="3140228"/>
              <a:ext cx="233858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グループ化 58"/>
          <p:cNvGrpSpPr/>
          <p:nvPr/>
        </p:nvGrpSpPr>
        <p:grpSpPr>
          <a:xfrm>
            <a:off x="3180899" y="493819"/>
            <a:ext cx="2802255" cy="2710622"/>
            <a:chOff x="6111216" y="3359126"/>
            <a:chExt cx="2802255" cy="2710622"/>
          </a:xfrm>
        </p:grpSpPr>
        <p:pic>
          <p:nvPicPr>
            <p:cNvPr id="4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216" y="3793273"/>
              <a:ext cx="2802255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グループ化 44"/>
            <p:cNvGrpSpPr>
              <a:grpSpLocks noChangeAspect="1"/>
            </p:cNvGrpSpPr>
            <p:nvPr/>
          </p:nvGrpSpPr>
          <p:grpSpPr>
            <a:xfrm>
              <a:off x="7439850" y="4865744"/>
              <a:ext cx="446701" cy="415026"/>
              <a:chOff x="4410732" y="2586245"/>
              <a:chExt cx="1169380" cy="1086459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 flipV="1">
                <a:off x="4427984" y="3068960"/>
                <a:ext cx="0" cy="5760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4410732" y="3655452"/>
                <a:ext cx="4320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4857676" y="3430680"/>
                <a:ext cx="0" cy="242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>
                <a:off x="4857676" y="3429000"/>
                <a:ext cx="3623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V="1">
                <a:off x="5191274" y="3068960"/>
                <a:ext cx="0" cy="3617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>
                <a:off x="5191274" y="3086836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5580112" y="2586245"/>
                <a:ext cx="0" cy="5219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H="1">
                <a:off x="5191274" y="2586245"/>
                <a:ext cx="38883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>
                <a:off x="5191274" y="2586245"/>
                <a:ext cx="0" cy="26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H="1">
                <a:off x="4811636" y="2825887"/>
                <a:ext cx="4084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>
                <a:off x="4811635" y="2825887"/>
                <a:ext cx="1" cy="2892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H="1">
                <a:off x="4437098" y="3108177"/>
                <a:ext cx="4056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テキスト ボックス 57"/>
            <p:cNvSpPr txBox="1"/>
            <p:nvPr/>
          </p:nvSpPr>
          <p:spPr>
            <a:xfrm>
              <a:off x="6402324" y="3359126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solidFill>
                    <a:srgbClr val="0070C0"/>
                  </a:solidFill>
                </a:rPr>
                <a:t>14</a:t>
              </a:r>
              <a:r>
                <a:rPr kumimoji="1" lang="ja-JP" altLang="en-US" sz="2800" dirty="0" smtClean="0">
                  <a:solidFill>
                    <a:srgbClr val="0070C0"/>
                  </a:solidFill>
                </a:rPr>
                <a:t>日</a:t>
              </a:r>
              <a:endParaRPr kumimoji="1" lang="ja-JP" altLang="en-US" sz="2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3512822" y="66743"/>
            <a:ext cx="4926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海面気圧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8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800" dirty="0" smtClean="0"/>
              <a:t>－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82" y="927966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テキスト ボックス 63"/>
          <p:cNvSpPr txBox="1"/>
          <p:nvPr/>
        </p:nvSpPr>
        <p:spPr>
          <a:xfrm>
            <a:off x="6483291" y="48781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C00000"/>
                </a:solidFill>
              </a:rPr>
              <a:t>15</a:t>
            </a:r>
            <a:r>
              <a:rPr kumimoji="1" lang="ja-JP" altLang="en-US" sz="2800" dirty="0" smtClean="0">
                <a:solidFill>
                  <a:srgbClr val="C00000"/>
                </a:solidFill>
              </a:rPr>
              <a:t>日</a:t>
            </a:r>
            <a:endParaRPr kumimoji="1" lang="ja-JP" altLang="en-US" sz="2800" dirty="0">
              <a:solidFill>
                <a:srgbClr val="C00000"/>
              </a:solidFill>
            </a:endParaRPr>
          </a:p>
        </p:txBody>
      </p:sp>
      <p:grpSp>
        <p:nvGrpSpPr>
          <p:cNvPr id="66" name="グループ化 65"/>
          <p:cNvGrpSpPr>
            <a:grpSpLocks noChangeAspect="1"/>
          </p:cNvGrpSpPr>
          <p:nvPr/>
        </p:nvGrpSpPr>
        <p:grpSpPr>
          <a:xfrm>
            <a:off x="7418980" y="2007486"/>
            <a:ext cx="446701" cy="415026"/>
            <a:chOff x="4410732" y="2586245"/>
            <a:chExt cx="1169380" cy="1086459"/>
          </a:xfrm>
        </p:grpSpPr>
        <p:cxnSp>
          <p:nvCxnSpPr>
            <p:cNvPr id="67" name="直線コネクタ 66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テキスト ボックス 79"/>
          <p:cNvSpPr txBox="1"/>
          <p:nvPr/>
        </p:nvSpPr>
        <p:spPr>
          <a:xfrm>
            <a:off x="239808" y="3961080"/>
            <a:ext cx="280831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低気圧偏差の</a:t>
            </a:r>
            <a:endParaRPr lang="en-US" altLang="ja-JP" sz="2000" dirty="0"/>
          </a:p>
          <a:p>
            <a:r>
              <a:rPr kumimoji="1" lang="ja-JP" altLang="en-US" sz="2000" dirty="0" smtClean="0"/>
              <a:t>　</a:t>
            </a:r>
            <a:r>
              <a:rPr kumimoji="1" lang="ja-JP" altLang="en-US" sz="2000" dirty="0" smtClean="0">
                <a:solidFill>
                  <a:srgbClr val="C00000"/>
                </a:solidFill>
              </a:rPr>
              <a:t>東側では高温偏差</a:t>
            </a:r>
            <a:endParaRPr kumimoji="1" lang="en-US" altLang="ja-JP" sz="2000" dirty="0" smtClean="0">
              <a:solidFill>
                <a:srgbClr val="C00000"/>
              </a:solidFill>
            </a:endParaRPr>
          </a:p>
          <a:p>
            <a:r>
              <a:rPr lang="ja-JP" altLang="en-US" sz="2000" dirty="0"/>
              <a:t>　</a:t>
            </a:r>
            <a:r>
              <a:rPr lang="ja-JP" altLang="en-US" sz="2000" dirty="0" smtClean="0">
                <a:solidFill>
                  <a:srgbClr val="0070C0"/>
                </a:solidFill>
              </a:rPr>
              <a:t>西側では低温偏差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endParaRPr kumimoji="1" lang="en-US" altLang="ja-JP" sz="2000" dirty="0">
              <a:solidFill>
                <a:srgbClr val="0070C0"/>
              </a:solidFill>
            </a:endParaRPr>
          </a:p>
          <a:p>
            <a:r>
              <a:rPr lang="en-US" altLang="ja-JP" sz="2000" dirty="0" smtClean="0">
                <a:solidFill>
                  <a:srgbClr val="C00000"/>
                </a:solidFill>
              </a:rPr>
              <a:t>15</a:t>
            </a:r>
            <a:r>
              <a:rPr lang="ja-JP" altLang="en-US" sz="2000" dirty="0" smtClean="0">
                <a:solidFill>
                  <a:srgbClr val="C00000"/>
                </a:solidFill>
              </a:rPr>
              <a:t>日</a:t>
            </a:r>
            <a:r>
              <a:rPr lang="ja-JP" altLang="en-US" sz="2000" dirty="0" smtClean="0"/>
              <a:t>からの</a:t>
            </a:r>
            <a:r>
              <a:rPr lang="ja-JP" altLang="en-US" sz="2000" dirty="0" smtClean="0">
                <a:solidFill>
                  <a:srgbClr val="C00000"/>
                </a:solidFill>
              </a:rPr>
              <a:t>高温偏差</a:t>
            </a:r>
            <a:r>
              <a:rPr lang="ja-JP" altLang="en-US" sz="2000" dirty="0" smtClean="0"/>
              <a:t>は</a:t>
            </a:r>
            <a:endParaRPr lang="en-US" altLang="ja-JP" sz="2000" dirty="0" smtClean="0"/>
          </a:p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2060"/>
                </a:solidFill>
              </a:rPr>
              <a:t>低下領域</a:t>
            </a:r>
            <a:r>
              <a:rPr kumimoji="1" lang="ja-JP" altLang="en-US" sz="2000" dirty="0" smtClean="0"/>
              <a:t>に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低気圧偏差による</a:t>
            </a:r>
            <a:endParaRPr kumimoji="1" lang="en-US" altLang="ja-JP" sz="2000" dirty="0" smtClean="0"/>
          </a:p>
          <a:p>
            <a:r>
              <a:rPr lang="ja-JP" altLang="en-US" sz="2000" dirty="0">
                <a:solidFill>
                  <a:srgbClr val="C00000"/>
                </a:solidFill>
              </a:rPr>
              <a:t>温度移流</a:t>
            </a:r>
            <a:r>
              <a:rPr lang="ja-JP" altLang="en-US" sz="2000" dirty="0"/>
              <a:t>が</a:t>
            </a:r>
            <a:r>
              <a:rPr lang="ja-JP" altLang="en-US" sz="2000" dirty="0" smtClean="0"/>
              <a:t>あった？</a:t>
            </a:r>
            <a:endParaRPr kumimoji="1" lang="en-US" altLang="ja-JP" sz="2000" dirty="0" smtClean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342505" y="342900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0.96σ</a:t>
            </a:r>
            <a:r>
              <a:rPr lang="ja-JP" altLang="en-US" sz="2800" dirty="0" smtClean="0"/>
              <a:t>面気温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8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800" dirty="0" smtClean="0"/>
              <a:t>－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70" y="4254152"/>
            <a:ext cx="274891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23" y="4237676"/>
            <a:ext cx="274891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グループ化 89"/>
          <p:cNvGrpSpPr>
            <a:grpSpLocks noChangeAspect="1"/>
          </p:cNvGrpSpPr>
          <p:nvPr/>
        </p:nvGrpSpPr>
        <p:grpSpPr>
          <a:xfrm>
            <a:off x="4426005" y="5342479"/>
            <a:ext cx="446701" cy="415026"/>
            <a:chOff x="4410732" y="2586245"/>
            <a:chExt cx="1169380" cy="1086459"/>
          </a:xfrm>
        </p:grpSpPr>
        <p:cxnSp>
          <p:nvCxnSpPr>
            <p:cNvPr id="108" name="直線コネクタ 107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グループ化 90"/>
          <p:cNvGrpSpPr>
            <a:grpSpLocks noChangeAspect="1"/>
          </p:cNvGrpSpPr>
          <p:nvPr/>
        </p:nvGrpSpPr>
        <p:grpSpPr>
          <a:xfrm>
            <a:off x="7434491" y="5309085"/>
            <a:ext cx="446701" cy="415026"/>
            <a:chOff x="4410732" y="2586245"/>
            <a:chExt cx="1169380" cy="1086459"/>
          </a:xfrm>
        </p:grpSpPr>
        <p:cxnSp>
          <p:nvCxnSpPr>
            <p:cNvPr id="96" name="直線コネクタ 95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テキスト ボックス 91"/>
          <p:cNvSpPr txBox="1"/>
          <p:nvPr/>
        </p:nvSpPr>
        <p:spPr>
          <a:xfrm>
            <a:off x="3472721" y="384567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0070C0"/>
                </a:solidFill>
              </a:rPr>
              <a:t>14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日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6403635" y="384829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C00000"/>
                </a:solidFill>
              </a:rPr>
              <a:t>15</a:t>
            </a:r>
            <a:r>
              <a:rPr kumimoji="1" lang="ja-JP" altLang="en-US" sz="2800" dirty="0" smtClean="0">
                <a:solidFill>
                  <a:srgbClr val="C00000"/>
                </a:solidFill>
              </a:rPr>
              <a:t>日</a:t>
            </a:r>
            <a:endParaRPr kumimoji="1" lang="ja-JP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3060848" y="7349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ここに　傾圧の図・・・　　</a:t>
            </a:r>
            <a:endParaRPr kumimoji="1" lang="en-US" altLang="ja-JP" dirty="0" smtClean="0"/>
          </a:p>
          <a:p>
            <a:r>
              <a:rPr kumimoji="1" lang="ja-JP" altLang="en-US" dirty="0" smtClean="0"/>
              <a:t>　気圧偏差も出しておく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err="1" smtClean="0"/>
              <a:t>うにょ</a:t>
            </a:r>
            <a:r>
              <a:rPr kumimoji="1" lang="ja-JP" altLang="en-US" dirty="0" smtClean="0"/>
              <a:t>ー</a:t>
            </a:r>
            <a:r>
              <a:rPr kumimoji="1" lang="ja-JP" altLang="en-US" dirty="0" err="1" smtClean="0"/>
              <a:t>ん・・</a:t>
            </a:r>
            <a:r>
              <a:rPr kumimoji="1" lang="ja-JP" altLang="en-US" dirty="0" smtClean="0"/>
              <a:t>・</a:t>
            </a:r>
            <a:endParaRPr kumimoji="1" lang="ja-JP" altLang="en-US" dirty="0"/>
          </a:p>
        </p:txBody>
      </p:sp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5040578" y="73494"/>
            <a:ext cx="3446424" cy="2799779"/>
            <a:chOff x="5364088" y="568507"/>
            <a:chExt cx="5682575" cy="4616367"/>
          </a:xfrm>
        </p:grpSpPr>
        <p:grpSp>
          <p:nvGrpSpPr>
            <p:cNvPr id="18" name="グループ化 17"/>
            <p:cNvGrpSpPr>
              <a:grpSpLocks noChangeAspect="1"/>
            </p:cNvGrpSpPr>
            <p:nvPr/>
          </p:nvGrpSpPr>
          <p:grpSpPr>
            <a:xfrm>
              <a:off x="5364088" y="568507"/>
              <a:ext cx="5682575" cy="4616367"/>
              <a:chOff x="5648531" y="1183357"/>
              <a:chExt cx="2802255" cy="2276475"/>
            </a:xfrm>
          </p:grpSpPr>
          <p:pic>
            <p:nvPicPr>
              <p:cNvPr id="3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531" y="1183357"/>
                <a:ext cx="2802255" cy="227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グループ化 3"/>
              <p:cNvGrpSpPr>
                <a:grpSpLocks noChangeAspect="1"/>
              </p:cNvGrpSpPr>
              <p:nvPr/>
            </p:nvGrpSpPr>
            <p:grpSpPr>
              <a:xfrm>
                <a:off x="6981921" y="2262451"/>
                <a:ext cx="446701" cy="415026"/>
                <a:chOff x="4410732" y="2586245"/>
                <a:chExt cx="1169380" cy="1086459"/>
              </a:xfrm>
            </p:grpSpPr>
            <p:cxnSp>
              <p:nvCxnSpPr>
                <p:cNvPr id="5" name="直線コネクタ 4"/>
                <p:cNvCxnSpPr/>
                <p:nvPr/>
              </p:nvCxnSpPr>
              <p:spPr>
                <a:xfrm flipV="1">
                  <a:off x="4427984" y="3068960"/>
                  <a:ext cx="0" cy="5760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線コネクタ 5"/>
                <p:cNvCxnSpPr/>
                <p:nvPr/>
              </p:nvCxnSpPr>
              <p:spPr>
                <a:xfrm>
                  <a:off x="4410732" y="3655452"/>
                  <a:ext cx="43204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線コネクタ 6"/>
                <p:cNvCxnSpPr/>
                <p:nvPr/>
              </p:nvCxnSpPr>
              <p:spPr>
                <a:xfrm flipV="1">
                  <a:off x="4857676" y="3430680"/>
                  <a:ext cx="0" cy="24202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線コネクタ 7"/>
                <p:cNvCxnSpPr/>
                <p:nvPr/>
              </p:nvCxnSpPr>
              <p:spPr>
                <a:xfrm>
                  <a:off x="4857676" y="3429000"/>
                  <a:ext cx="36239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線コネクタ 8"/>
                <p:cNvCxnSpPr/>
                <p:nvPr/>
              </p:nvCxnSpPr>
              <p:spPr>
                <a:xfrm flipV="1">
                  <a:off x="5191274" y="3068960"/>
                  <a:ext cx="0" cy="3617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線コネクタ 9"/>
                <p:cNvCxnSpPr/>
                <p:nvPr/>
              </p:nvCxnSpPr>
              <p:spPr>
                <a:xfrm>
                  <a:off x="5191274" y="3086836"/>
                  <a:ext cx="38883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コネクタ 10"/>
                <p:cNvCxnSpPr/>
                <p:nvPr/>
              </p:nvCxnSpPr>
              <p:spPr>
                <a:xfrm flipV="1">
                  <a:off x="5580112" y="2586245"/>
                  <a:ext cx="0" cy="5219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コネクタ 11"/>
                <p:cNvCxnSpPr/>
                <p:nvPr/>
              </p:nvCxnSpPr>
              <p:spPr>
                <a:xfrm flipH="1">
                  <a:off x="5191274" y="2586245"/>
                  <a:ext cx="38883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コネクタ 12"/>
                <p:cNvCxnSpPr/>
                <p:nvPr/>
              </p:nvCxnSpPr>
              <p:spPr>
                <a:xfrm>
                  <a:off x="5191274" y="2586245"/>
                  <a:ext cx="0" cy="2609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/>
                <p:cNvCxnSpPr/>
                <p:nvPr/>
              </p:nvCxnSpPr>
              <p:spPr>
                <a:xfrm flipH="1">
                  <a:off x="4811636" y="2825887"/>
                  <a:ext cx="40843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/>
                <p:cNvCxnSpPr/>
                <p:nvPr/>
              </p:nvCxnSpPr>
              <p:spPr>
                <a:xfrm>
                  <a:off x="4811635" y="2825887"/>
                  <a:ext cx="1" cy="28923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/>
                <p:cNvCxnSpPr/>
                <p:nvPr/>
              </p:nvCxnSpPr>
              <p:spPr>
                <a:xfrm flipH="1">
                  <a:off x="4437098" y="3108177"/>
                  <a:ext cx="40568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直線コネクタ 19"/>
            <p:cNvCxnSpPr/>
            <p:nvPr/>
          </p:nvCxnSpPr>
          <p:spPr>
            <a:xfrm flipV="1">
              <a:off x="7485640" y="2756757"/>
              <a:ext cx="1766880" cy="168035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179512" y="116632"/>
            <a:ext cx="454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7030A0"/>
                </a:solidFill>
              </a:rPr>
              <a:t>なぜ低気圧偏差ができたのか </a:t>
            </a:r>
            <a:r>
              <a:rPr lang="ja-JP" altLang="en-US" sz="2000" b="1" dirty="0" smtClean="0"/>
              <a:t>その②</a:t>
            </a:r>
            <a:endParaRPr lang="en-US" altLang="ja-JP" sz="2000" b="1" dirty="0"/>
          </a:p>
        </p:txBody>
      </p:sp>
      <p:sp>
        <p:nvSpPr>
          <p:cNvPr id="25" name="右矢印 24"/>
          <p:cNvSpPr/>
          <p:nvPr/>
        </p:nvSpPr>
        <p:spPr>
          <a:xfrm rot="19120716">
            <a:off x="7130814" y="3169083"/>
            <a:ext cx="602246" cy="20373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 rot="8303808">
            <a:off x="7412565" y="3294554"/>
            <a:ext cx="616410" cy="203035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28963" y="749409"/>
            <a:ext cx="2892347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色：海面</a:t>
            </a:r>
            <a:r>
              <a:rPr lang="ja-JP" altLang="en-US" sz="2000" dirty="0" smtClean="0"/>
              <a:t>気圧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　　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－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000" dirty="0" smtClean="0"/>
              <a:t>)</a:t>
            </a:r>
          </a:p>
          <a:p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7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13</a:t>
            </a:r>
            <a:r>
              <a:rPr kumimoji="1" lang="ja-JP" altLang="en-US" sz="2400" dirty="0" smtClean="0"/>
              <a:t>日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3780928" y="281061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温位 </a:t>
            </a:r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低下ラン</a:t>
            </a:r>
            <a:endParaRPr kumimoji="1" lang="ja-JP" altLang="en-US" sz="2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361402" y="288821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7030A0"/>
                </a:solidFill>
              </a:rPr>
              <a:t>風速 </a:t>
            </a:r>
            <a:r>
              <a:rPr lang="ja-JP" altLang="en-US" sz="2400" dirty="0" smtClean="0"/>
              <a:t>断面に沿う成分</a:t>
            </a:r>
            <a:endParaRPr lang="en-US" altLang="ja-JP" sz="2400" dirty="0"/>
          </a:p>
          <a:p>
            <a:pPr algn="ctr"/>
            <a:r>
              <a:rPr kumimoji="1" lang="en-US" altLang="ja-JP" sz="24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400" dirty="0" smtClean="0">
                <a:solidFill>
                  <a:srgbClr val="00B0F0"/>
                </a:solidFill>
              </a:rPr>
              <a:t>低下ラン</a:t>
            </a:r>
            <a:endParaRPr kumimoji="1" lang="en-US" altLang="ja-JP" sz="2400" dirty="0" smtClean="0">
              <a:solidFill>
                <a:srgbClr val="00B0F0"/>
              </a:solidFill>
            </a:endParaRPr>
          </a:p>
          <a:p>
            <a:pPr algn="ctr"/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0858" y="2301178"/>
            <a:ext cx="408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緑太線</a:t>
            </a:r>
            <a:r>
              <a:rPr kumimoji="1" lang="ja-JP" altLang="en-US" sz="2400" dirty="0" smtClean="0"/>
              <a:t>の高度断面</a:t>
            </a:r>
            <a:r>
              <a:rPr kumimoji="1" lang="en-US" altLang="ja-JP" sz="2400" dirty="0" smtClean="0"/>
              <a:t>(0.3σ</a:t>
            </a:r>
            <a:r>
              <a:rPr kumimoji="1" lang="ja-JP" altLang="en-US" sz="2400" dirty="0" smtClean="0"/>
              <a:t>まで</a:t>
            </a:r>
            <a:r>
              <a:rPr kumimoji="1" lang="en-US" altLang="ja-JP" sz="2400" dirty="0" smtClean="0"/>
              <a:t>)</a:t>
            </a:r>
            <a:endParaRPr kumimoji="1" lang="ja-JP" altLang="en-US" sz="2400" dirty="0"/>
          </a:p>
        </p:txBody>
      </p:sp>
      <p:grpSp>
        <p:nvGrpSpPr>
          <p:cNvPr id="2049" name="グループ化 2048"/>
          <p:cNvGrpSpPr/>
          <p:nvPr/>
        </p:nvGrpSpPr>
        <p:grpSpPr>
          <a:xfrm>
            <a:off x="4628874" y="3717877"/>
            <a:ext cx="3921761" cy="3116352"/>
            <a:chOff x="650239" y="3711182"/>
            <a:chExt cx="3921761" cy="311635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39" y="3711182"/>
              <a:ext cx="3921761" cy="3116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正方形/長方形 34"/>
            <p:cNvSpPr/>
            <p:nvPr/>
          </p:nvSpPr>
          <p:spPr>
            <a:xfrm>
              <a:off x="2898971" y="3711182"/>
              <a:ext cx="585318" cy="2836247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1674284" y="3711182"/>
              <a:ext cx="585318" cy="2836247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52" name="グループ化 2051"/>
          <p:cNvGrpSpPr/>
          <p:nvPr/>
        </p:nvGrpSpPr>
        <p:grpSpPr>
          <a:xfrm>
            <a:off x="-4302978" y="3270950"/>
            <a:ext cx="4013882" cy="2978186"/>
            <a:chOff x="4791010" y="3711182"/>
            <a:chExt cx="4013882" cy="297818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010" y="3712515"/>
              <a:ext cx="4013882" cy="297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正方形/長方形 36"/>
            <p:cNvSpPr/>
            <p:nvPr/>
          </p:nvSpPr>
          <p:spPr>
            <a:xfrm>
              <a:off x="7202175" y="3711182"/>
              <a:ext cx="585318" cy="2836247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5977488" y="3711182"/>
              <a:ext cx="585318" cy="2836247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48" name="テキスト ボックス 2047"/>
          <p:cNvSpPr txBox="1"/>
          <p:nvPr/>
        </p:nvSpPr>
        <p:spPr>
          <a:xfrm>
            <a:off x="79043" y="3711182"/>
            <a:ext cx="650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</a:t>
            </a:r>
            <a:endParaRPr kumimoji="1" lang="en-US" altLang="ja-JP" dirty="0" smtClean="0"/>
          </a:p>
          <a:p>
            <a:r>
              <a:rPr kumimoji="1" lang="ja-JP" altLang="en-US" dirty="0" smtClean="0"/>
              <a:t>度</a:t>
            </a:r>
            <a:endParaRPr kumimoji="1" lang="en-US" altLang="ja-JP" dirty="0" smtClean="0"/>
          </a:p>
          <a:p>
            <a:r>
              <a:rPr lang="en-US" altLang="ja-JP" dirty="0" smtClean="0"/>
              <a:t>(σ)</a:t>
            </a:r>
          </a:p>
          <a:p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458582" y="6400004"/>
            <a:ext cx="65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経度</a:t>
            </a:r>
            <a:endParaRPr lang="en-US" altLang="ja-JP" dirty="0" smtClean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9" y="3717877"/>
            <a:ext cx="3924883" cy="3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右矢印 38"/>
          <p:cNvSpPr/>
          <p:nvPr/>
        </p:nvSpPr>
        <p:spPr>
          <a:xfrm rot="19120716">
            <a:off x="3377630" y="3174257"/>
            <a:ext cx="602246" cy="20373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40"/>
          <p:cNvSpPr/>
          <p:nvPr/>
        </p:nvSpPr>
        <p:spPr>
          <a:xfrm rot="8303808">
            <a:off x="3659381" y="3299728"/>
            <a:ext cx="616410" cy="203035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08218" y="289338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7030A0"/>
                </a:solidFill>
              </a:rPr>
              <a:t>風速 </a:t>
            </a:r>
            <a:r>
              <a:rPr lang="ja-JP" altLang="en-US" sz="2400" dirty="0" smtClean="0"/>
              <a:t>断面に沿う成分</a:t>
            </a:r>
            <a:endParaRPr lang="en-US" altLang="ja-JP" sz="2400" dirty="0"/>
          </a:p>
          <a:p>
            <a:pPr algn="ctr"/>
            <a:r>
              <a:rPr lang="en-US" altLang="ja-JP" sz="2400" dirty="0" smtClean="0">
                <a:solidFill>
                  <a:srgbClr val="00B050"/>
                </a:solidFill>
              </a:rPr>
              <a:t>CTL</a:t>
            </a:r>
            <a:endParaRPr kumimoji="1" lang="en-US" altLang="ja-JP" sz="2400" dirty="0" smtClean="0">
              <a:solidFill>
                <a:srgbClr val="00B050"/>
              </a:solidFill>
            </a:endParaRPr>
          </a:p>
          <a:p>
            <a:pPr algn="ctr"/>
            <a:endParaRPr kumimoji="1" lang="ja-JP" altLang="en-US" sz="2400" dirty="0">
              <a:solidFill>
                <a:srgbClr val="7030A0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752399" y="3717877"/>
            <a:ext cx="585318" cy="2836247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1527712" y="3717877"/>
            <a:ext cx="585318" cy="2836247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396536" y="70788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低下領域</a:t>
            </a:r>
            <a:endParaRPr kumimoji="1" lang="en-US" altLang="ja-JP" dirty="0" smtClean="0"/>
          </a:p>
          <a:p>
            <a:r>
              <a:rPr lang="ja-JP" altLang="en-US" dirty="0" smtClean="0"/>
              <a:t>と</a:t>
            </a:r>
            <a:endParaRPr lang="en-US" altLang="ja-JP" dirty="0" smtClean="0"/>
          </a:p>
          <a:p>
            <a:r>
              <a:rPr kumimoji="1" lang="ja-JP" altLang="en-US" dirty="0" smtClean="0"/>
              <a:t>その南</a:t>
            </a:r>
            <a:endParaRPr kumimoji="1" lang="en-US" altLang="ja-JP" dirty="0" smtClean="0"/>
          </a:p>
          <a:p>
            <a:r>
              <a:rPr lang="ja-JP" altLang="en-US" dirty="0" smtClean="0"/>
              <a:t>の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54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3477489" y="218780"/>
            <a:ext cx="5372879" cy="2678683"/>
            <a:chOff x="3422502" y="3501722"/>
            <a:chExt cx="5372879" cy="2678683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3594295" y="3566110"/>
              <a:ext cx="5201086" cy="2076733"/>
              <a:chOff x="3594295" y="3566110"/>
              <a:chExt cx="5201086" cy="2076733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4295" y="3933056"/>
                <a:ext cx="4615186" cy="1709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円/楕円 6"/>
              <p:cNvSpPr/>
              <p:nvPr/>
            </p:nvSpPr>
            <p:spPr>
              <a:xfrm>
                <a:off x="7409493" y="3701777"/>
                <a:ext cx="215234" cy="115212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7507585" y="3566110"/>
                <a:ext cx="12877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/>
                  <a:t>２００３年</a:t>
                </a:r>
                <a:endParaRPr kumimoji="1" lang="ja-JP" altLang="en-US" dirty="0"/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3422502" y="3501722"/>
              <a:ext cx="4085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7</a:t>
              </a:r>
              <a:r>
                <a:rPr kumimoji="1" lang="ja-JP" altLang="en-US" sz="2000" dirty="0" smtClean="0"/>
                <a:t>月のオホーツク海高気圧</a:t>
              </a:r>
              <a:r>
                <a:rPr kumimoji="1" lang="en-US" altLang="ja-JP" sz="2000" dirty="0" smtClean="0"/>
                <a:t>index</a:t>
              </a:r>
              <a:endParaRPr kumimoji="1" lang="ja-JP" altLang="en-US" sz="20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220157" y="5811073"/>
              <a:ext cx="4476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Tachibana </a:t>
              </a:r>
              <a:r>
                <a:rPr kumimoji="1" lang="en-US" altLang="ja-JP" i="1" dirty="0" smtClean="0"/>
                <a:t>et al</a:t>
              </a:r>
              <a:r>
                <a:rPr kumimoji="1" lang="en-US" altLang="ja-JP" dirty="0" smtClean="0"/>
                <a:t>. (2004) </a:t>
              </a:r>
              <a:r>
                <a:rPr kumimoji="1" lang="ja-JP" altLang="en-US" dirty="0" smtClean="0"/>
                <a:t>をもとに作成</a:t>
              </a:r>
              <a:endParaRPr kumimoji="1" lang="ja-JP" altLang="en-US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119426" y="190949"/>
            <a:ext cx="55446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2003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</a:t>
            </a:r>
            <a:r>
              <a:rPr lang="ja-JP" altLang="en-US" sz="2400" dirty="0" smtClean="0"/>
              <a:t>を見てみよう</a:t>
            </a:r>
            <a:endParaRPr lang="en-US" altLang="ja-JP" sz="2400" dirty="0" smtClean="0">
              <a:solidFill>
                <a:srgbClr val="7030A0"/>
              </a:solidFill>
            </a:endParaRPr>
          </a:p>
          <a:p>
            <a:r>
              <a:rPr kumimoji="1" lang="ja-JP" altLang="en-US" sz="2000" dirty="0" smtClean="0"/>
              <a:t>オホーツク海高気圧が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すごかった年です</a:t>
            </a:r>
            <a:endParaRPr lang="en-US" altLang="ja-JP" sz="2000" dirty="0" smtClean="0"/>
          </a:p>
          <a:p>
            <a:endParaRPr kumimoji="1" lang="en-US" altLang="ja-JP" sz="2000" dirty="0"/>
          </a:p>
          <a:p>
            <a:r>
              <a:rPr lang="ja-JP" altLang="en-US" sz="2000" dirty="0" smtClean="0">
                <a:solidFill>
                  <a:srgbClr val="0070C0"/>
                </a:solidFill>
              </a:rPr>
              <a:t>冷夏で有名な年です</a:t>
            </a:r>
            <a:endParaRPr kumimoji="1" lang="en-US" altLang="ja-JP" sz="2000" dirty="0" smtClean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92280" y="2873839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OHindex</a:t>
            </a:r>
            <a:endParaRPr lang="en-US" altLang="ja-JP" dirty="0" smtClean="0"/>
          </a:p>
          <a:p>
            <a:r>
              <a:rPr lang="en-US" altLang="ja-JP" dirty="0" smtClean="0"/>
              <a:t>147.5E</a:t>
            </a:r>
            <a:r>
              <a:rPr lang="ja-JP" altLang="en-US" dirty="0"/>
              <a:t>～</a:t>
            </a:r>
            <a:r>
              <a:rPr lang="en-US" altLang="ja-JP" dirty="0"/>
              <a:t>157.5E</a:t>
            </a:r>
          </a:p>
          <a:p>
            <a:r>
              <a:rPr lang="en-US" altLang="ja-JP" dirty="0"/>
              <a:t>55N</a:t>
            </a:r>
            <a:r>
              <a:rPr lang="ja-JP" altLang="en-US" dirty="0"/>
              <a:t>～</a:t>
            </a:r>
            <a:r>
              <a:rPr lang="en-US" altLang="ja-JP" dirty="0"/>
              <a:t>57.5N</a:t>
            </a:r>
          </a:p>
          <a:p>
            <a:r>
              <a:rPr lang="ja-JP" altLang="en-US" dirty="0"/>
              <a:t>の範囲の</a:t>
            </a:r>
            <a:r>
              <a:rPr lang="en-US" altLang="ja-JP" dirty="0"/>
              <a:t>850hPa</a:t>
            </a:r>
            <a:r>
              <a:rPr lang="ja-JP" altLang="en-US" dirty="0"/>
              <a:t>ジオポテンシャル高度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56" y="3212976"/>
            <a:ext cx="417736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79785" y="3573016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2003</a:t>
            </a:r>
            <a:r>
              <a:rPr kumimoji="1" lang="ja-JP" altLang="en-US" sz="2400" dirty="0" smtClean="0"/>
              <a:t>年</a:t>
            </a:r>
            <a:r>
              <a:rPr kumimoji="1" lang="en-US" altLang="ja-JP" sz="2400" dirty="0" smtClean="0"/>
              <a:t>7</a:t>
            </a:r>
            <a:r>
              <a:rPr kumimoji="1" lang="ja-JP" altLang="en-US" sz="2400" dirty="0" smtClean="0"/>
              <a:t>月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1</a:t>
            </a:r>
            <a:r>
              <a:rPr lang="ja-JP" altLang="en-US" sz="2400" dirty="0" smtClean="0"/>
              <a:t>か月平均</a:t>
            </a:r>
            <a:r>
              <a:rPr lang="en-US" altLang="ja-JP" sz="2400" dirty="0" smtClean="0"/>
              <a:t>SLP</a:t>
            </a:r>
          </a:p>
          <a:p>
            <a:endParaRPr kumimoji="1" lang="en-US" altLang="ja-JP" sz="2400" dirty="0"/>
          </a:p>
          <a:p>
            <a:r>
              <a:rPr lang="ja-JP" altLang="en-US" sz="2400" dirty="0" smtClean="0"/>
              <a:t>すごい</a:t>
            </a:r>
            <a:endParaRPr lang="en-US" altLang="ja-JP" sz="2400" dirty="0" smtClean="0"/>
          </a:p>
          <a:p>
            <a:r>
              <a:rPr kumimoji="1" lang="ja-JP" altLang="en-US" sz="2400" dirty="0"/>
              <a:t>オホーツク</a:t>
            </a:r>
            <a:r>
              <a:rPr kumimoji="1" lang="ja-JP" altLang="en-US" sz="2400" dirty="0" smtClean="0"/>
              <a:t>海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高気圧！</a:t>
            </a:r>
            <a:endParaRPr kumimoji="1" lang="ja-JP" alt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4149080"/>
            <a:ext cx="2794635" cy="21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986862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9828702" y="350274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これ</a:t>
            </a:r>
            <a:r>
              <a:rPr kumimoji="1" lang="en-US" altLang="ja-JP" dirty="0" smtClean="0"/>
              <a:t>JRA25</a:t>
            </a:r>
            <a:r>
              <a:rPr kumimoji="1" lang="ja-JP" altLang="en-US" dirty="0" smtClean="0"/>
              <a:t>の</a:t>
            </a:r>
            <a:r>
              <a:rPr lang="en-US" altLang="ja-JP" dirty="0" err="1" smtClean="0"/>
              <a:t>mon_ave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819846" y="2957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これ</a:t>
            </a:r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低下ランの</a:t>
            </a:r>
            <a:r>
              <a:rPr lang="en-US" altLang="ja-JP" dirty="0" err="1" smtClean="0"/>
              <a:t>mon_ave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04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641981" cy="2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46" y="3449166"/>
            <a:ext cx="3652788" cy="2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592966"/>
            <a:ext cx="3571736" cy="293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19426" y="190949"/>
            <a:ext cx="35164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2003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</a:t>
            </a:r>
            <a:r>
              <a:rPr lang="ja-JP" altLang="en-US" sz="2400" dirty="0" smtClean="0"/>
              <a:t>を見てみよう</a:t>
            </a:r>
            <a:endParaRPr lang="en-US" altLang="ja-JP" sz="2400" dirty="0" smtClean="0">
              <a:solidFill>
                <a:srgbClr val="7030A0"/>
              </a:solidFill>
            </a:endParaRPr>
          </a:p>
          <a:p>
            <a:r>
              <a:rPr kumimoji="1" lang="ja-JP" altLang="en-US" sz="2000" dirty="0" smtClean="0"/>
              <a:t>北東風が見られた日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r>
              <a:rPr kumimoji="1" lang="ja-JP" altLang="en-US" sz="2000" dirty="0" smtClean="0"/>
              <a:t>例 </a:t>
            </a:r>
            <a:r>
              <a:rPr kumimoji="1" lang="en-US" altLang="ja-JP" sz="2000" dirty="0" smtClean="0"/>
              <a:t>2003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7</a:t>
            </a:r>
            <a:r>
              <a:rPr kumimoji="1" lang="ja-JP" altLang="en-US" sz="2000" dirty="0" smtClean="0"/>
              <a:t>月</a:t>
            </a:r>
            <a:r>
              <a:rPr lang="en-US" altLang="ja-JP" sz="2000" dirty="0" smtClean="0"/>
              <a:t>5</a:t>
            </a:r>
            <a:r>
              <a:rPr lang="ja-JP" altLang="en-US" sz="2000" dirty="0" smtClean="0"/>
              <a:t>日</a:t>
            </a:r>
            <a:endParaRPr lang="en-US" altLang="ja-JP" sz="2000" dirty="0" smtClean="0"/>
          </a:p>
          <a:p>
            <a:endParaRPr kumimoji="1" lang="en-US" altLang="ja-JP" sz="2000" dirty="0" smtClean="0">
              <a:solidFill>
                <a:srgbClr val="0070C0"/>
              </a:solidFill>
            </a:endParaRPr>
          </a:p>
          <a:p>
            <a:endParaRPr kumimoji="1" lang="en-US" altLang="ja-JP" sz="2000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804248" y="5062727"/>
            <a:ext cx="648072" cy="443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6950453" y="1596959"/>
            <a:ext cx="542578" cy="504104"/>
            <a:chOff x="4410732" y="2586245"/>
            <a:chExt cx="1169380" cy="1086459"/>
          </a:xfrm>
        </p:grpSpPr>
        <p:cxnSp>
          <p:nvCxnSpPr>
            <p:cNvPr id="11" name="直線コネクタ 10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2555776" y="869132"/>
            <a:ext cx="234898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海面気圧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(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－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19718" y="2749666"/>
            <a:ext cx="172715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/>
              <a:t>海面気圧</a:t>
            </a:r>
            <a:r>
              <a:rPr lang="en-US" altLang="ja-JP" sz="2000" dirty="0"/>
              <a:t>(</a:t>
            </a:r>
            <a:r>
              <a:rPr lang="en-US" altLang="ja-JP" sz="2000" dirty="0">
                <a:solidFill>
                  <a:srgbClr val="00B050"/>
                </a:solidFill>
              </a:rPr>
              <a:t>CTL</a:t>
            </a:r>
            <a:r>
              <a:rPr lang="en-US" altLang="ja-JP" sz="2000" dirty="0" smtClean="0"/>
              <a:t>)</a:t>
            </a:r>
            <a:endParaRPr lang="en-US" altLang="ja-JP" sz="2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1501" y="1781446"/>
            <a:ext cx="2892347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色：気温</a:t>
            </a:r>
            <a:r>
              <a:rPr kumimoji="1" lang="en-US" altLang="ja-JP" sz="2000" dirty="0" smtClean="0"/>
              <a:t>(surface)</a:t>
            </a:r>
          </a:p>
          <a:p>
            <a:r>
              <a:rPr lang="ja-JP" altLang="en-US" sz="2000" dirty="0" smtClean="0"/>
              <a:t>　　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－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ベクトル：水平風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　　　</a:t>
            </a:r>
            <a:r>
              <a:rPr lang="en-US" altLang="ja-JP" sz="2000" dirty="0" smtClean="0"/>
              <a:t>(</a:t>
            </a:r>
            <a:r>
              <a:rPr lang="en-US" altLang="ja-JP" sz="2000" dirty="0">
                <a:solidFill>
                  <a:srgbClr val="00B0F0"/>
                </a:solidFill>
              </a:rPr>
              <a:t>SST</a:t>
            </a:r>
            <a:r>
              <a:rPr lang="ja-JP" altLang="en-US" sz="2000" dirty="0">
                <a:solidFill>
                  <a:srgbClr val="00B0F0"/>
                </a:solidFill>
              </a:rPr>
              <a:t>低下ラン</a:t>
            </a:r>
            <a:r>
              <a:rPr lang="en-US" altLang="ja-JP" sz="2000" dirty="0" smtClean="0"/>
              <a:t>)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1862122" y="3104885"/>
            <a:ext cx="15539" cy="430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4700744" y="3168312"/>
            <a:ext cx="331672" cy="362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4904764" y="1196060"/>
            <a:ext cx="331672" cy="270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-1764704" y="332656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４日　５日</a:t>
            </a:r>
            <a:endParaRPr lang="en-US" altLang="ja-JP" dirty="0" smtClean="0"/>
          </a:p>
          <a:p>
            <a:r>
              <a:rPr kumimoji="1" lang="ja-JP" altLang="en-US" dirty="0" smtClean="0"/>
              <a:t>１４日　１５日</a:t>
            </a:r>
            <a:endParaRPr kumimoji="1" lang="en-US" altLang="ja-JP" dirty="0" smtClean="0"/>
          </a:p>
          <a:p>
            <a:r>
              <a:rPr lang="ja-JP" altLang="en-US" dirty="0" smtClean="0"/>
              <a:t>２６日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あたりかな？</a:t>
            </a:r>
            <a:endParaRPr kumimoji="1" lang="en-US" altLang="ja-JP" dirty="0" smtClean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510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67544" y="116632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 smtClean="0">
                <a:latin typeface="+mj-lt"/>
                <a:ea typeface="+mj-ea"/>
                <a:cs typeface="+mj-cs"/>
              </a:rPr>
              <a:t>研究目的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2299914" y="23664"/>
            <a:ext cx="208823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この研究では何を調べて、何をやったのかをさっぱりと書く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今後のスライドの予告編となる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ブッソル海峡に注目することをここで行ってもいいだろう。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冷たい海が大気にどう影響を与えているのか・・・</a:t>
            </a:r>
            <a:r>
              <a:rPr lang="ja-JP" altLang="en-US" dirty="0" smtClean="0"/>
              <a:t>に興味がある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を調べて、冷たい領域をしる</a:t>
            </a:r>
            <a:endParaRPr lang="en-US" altLang="ja-JP" dirty="0" smtClean="0"/>
          </a:p>
          <a:p>
            <a:r>
              <a:rPr kumimoji="1" lang="ja-JP" altLang="en-US" dirty="0" smtClean="0"/>
              <a:t>その上の気温がどうなっているのかを知りたい。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そして、その影響が周りにも広がっていくのか？</a:t>
            </a:r>
            <a:endParaRPr kumimoji="1" lang="en-US" altLang="ja-JP" dirty="0" smtClean="0"/>
          </a:p>
          <a:p>
            <a:r>
              <a:rPr lang="ja-JP" altLang="en-US" dirty="0" smtClean="0"/>
              <a:t>修士での主な内容はこれ！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856555"/>
            <a:ext cx="8252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70C0"/>
                </a:solidFill>
              </a:rPr>
              <a:t>冷たい海域</a:t>
            </a:r>
            <a:r>
              <a:rPr kumimoji="1" lang="ja-JP" altLang="en-US" sz="2800" dirty="0" smtClean="0"/>
              <a:t>が大気にどのような影響を与えているのか</a:t>
            </a:r>
            <a:endParaRPr lang="en-US" altLang="ja-JP" sz="28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11560" y="1724499"/>
            <a:ext cx="1763665" cy="2228859"/>
            <a:chOff x="6343071" y="1997774"/>
            <a:chExt cx="2002111" cy="3310790"/>
          </a:xfrm>
        </p:grpSpPr>
        <p:sp>
          <p:nvSpPr>
            <p:cNvPr id="7" name="正方形/長方形 6"/>
            <p:cNvSpPr/>
            <p:nvPr/>
          </p:nvSpPr>
          <p:spPr>
            <a:xfrm>
              <a:off x="6476908" y="4588483"/>
              <a:ext cx="1734440" cy="7200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 smtClean="0"/>
                <a:t>低</a:t>
              </a:r>
              <a:r>
                <a:rPr kumimoji="1" lang="en-US" altLang="ja-JP" sz="3600" dirty="0" smtClean="0"/>
                <a:t>SST</a:t>
              </a:r>
              <a:endParaRPr kumimoji="1" lang="ja-JP" altLang="en-US" sz="3600" dirty="0"/>
            </a:p>
          </p:txBody>
        </p:sp>
        <p:sp>
          <p:nvSpPr>
            <p:cNvPr id="8" name="円柱 7"/>
            <p:cNvSpPr/>
            <p:nvPr/>
          </p:nvSpPr>
          <p:spPr>
            <a:xfrm>
              <a:off x="6476908" y="1997774"/>
              <a:ext cx="1734439" cy="2448272"/>
            </a:xfrm>
            <a:prstGeom prst="ca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 rot="16200000">
              <a:off x="7158770" y="4122009"/>
              <a:ext cx="370715" cy="648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343071" y="2594409"/>
              <a:ext cx="2002111" cy="1714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7030A0"/>
                  </a:solidFill>
                </a:rPr>
                <a:t>気温</a:t>
              </a:r>
              <a:endParaRPr kumimoji="1" lang="en-US" altLang="ja-JP" dirty="0" smtClean="0">
                <a:solidFill>
                  <a:srgbClr val="7030A0"/>
                </a:solidFill>
              </a:endParaRPr>
            </a:p>
            <a:p>
              <a:pPr algn="ctr"/>
              <a:endParaRPr kumimoji="1" lang="en-US" altLang="ja-JP" sz="700" dirty="0" smtClean="0"/>
            </a:p>
            <a:p>
              <a:pPr algn="ctr"/>
              <a:r>
                <a:rPr lang="ja-JP" altLang="en-US" dirty="0" smtClean="0">
                  <a:solidFill>
                    <a:srgbClr val="0070C0"/>
                  </a:solidFill>
                </a:rPr>
                <a:t>湿度</a:t>
              </a:r>
              <a:endParaRPr lang="en-US" altLang="ja-JP" dirty="0" smtClean="0">
                <a:solidFill>
                  <a:srgbClr val="0070C0"/>
                </a:solidFill>
              </a:endParaRPr>
            </a:p>
            <a:p>
              <a:pPr algn="ctr"/>
              <a:endParaRPr kumimoji="1" lang="en-US" altLang="ja-JP" sz="800" dirty="0" smtClean="0"/>
            </a:p>
            <a:p>
              <a:pPr algn="ctr"/>
              <a:r>
                <a:rPr kumimoji="1" lang="ja-JP" altLang="en-US" dirty="0" smtClean="0">
                  <a:solidFill>
                    <a:schemeClr val="accent3">
                      <a:lumMod val="75000"/>
                    </a:schemeClr>
                  </a:solidFill>
                </a:rPr>
                <a:t>風</a:t>
              </a:r>
              <a:endParaRPr kumimoji="1" lang="en-US" altLang="ja-JP" dirty="0" smtClean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748743" y="1577047"/>
            <a:ext cx="2489691" cy="2748520"/>
            <a:chOff x="5404818" y="1491322"/>
            <a:chExt cx="2489691" cy="274852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818" y="1491322"/>
              <a:ext cx="2489691" cy="2748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円/楕円 17"/>
            <p:cNvSpPr/>
            <p:nvPr/>
          </p:nvSpPr>
          <p:spPr>
            <a:xfrm flipH="1">
              <a:off x="6564289" y="2564904"/>
              <a:ext cx="370819" cy="36534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244871" y="2926662"/>
              <a:ext cx="1550802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 smtClean="0"/>
                <a:t>ブッソル海峡</a:t>
              </a:r>
              <a:endParaRPr kumimoji="1" lang="ja-JP" altLang="en-US" sz="1600" b="1" dirty="0"/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6444429" y="4581128"/>
            <a:ext cx="1358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1998</a:t>
            </a:r>
            <a:r>
              <a:rPr kumimoji="1" lang="ja-JP" altLang="en-US" dirty="0" smtClean="0"/>
              <a:t>年</a:t>
            </a:r>
            <a:r>
              <a:rPr lang="en-US" altLang="ja-JP" dirty="0"/>
              <a:t>7</a:t>
            </a:r>
            <a:r>
              <a:rPr lang="ja-JP" altLang="en-US" dirty="0" smtClean="0"/>
              <a:t>月</a:t>
            </a:r>
            <a:endParaRPr lang="en-US" altLang="ja-JP" dirty="0" smtClean="0"/>
          </a:p>
          <a:p>
            <a:r>
              <a:rPr lang="ja-JP" altLang="en-US" dirty="0" smtClean="0"/>
              <a:t>月平均</a:t>
            </a:r>
            <a:r>
              <a:rPr lang="en-US" altLang="ja-JP" dirty="0" smtClean="0"/>
              <a:t>SST</a:t>
            </a:r>
            <a:r>
              <a:rPr lang="ja-JP" altLang="en-US" sz="1200" dirty="0" smtClean="0"/>
              <a:t>　　　　　　　　　　</a:t>
            </a:r>
            <a:r>
              <a:rPr lang="en-US" altLang="ja-JP" sz="1200" dirty="0" smtClean="0"/>
              <a:t>NOAA OISST</a:t>
            </a:r>
          </a:p>
        </p:txBody>
      </p:sp>
      <p:sp>
        <p:nvSpPr>
          <p:cNvPr id="2" name="下矢印 1"/>
          <p:cNvSpPr/>
          <p:nvPr/>
        </p:nvSpPr>
        <p:spPr>
          <a:xfrm rot="16200000">
            <a:off x="2092835" y="2495627"/>
            <a:ext cx="1341111" cy="4152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3170709" y="3478436"/>
            <a:ext cx="1900982" cy="484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周りの海</a:t>
            </a:r>
            <a:endParaRPr kumimoji="1" lang="ja-JP" altLang="en-US" sz="3600" dirty="0"/>
          </a:p>
        </p:txBody>
      </p:sp>
      <p:sp>
        <p:nvSpPr>
          <p:cNvPr id="23" name="円柱 22"/>
          <p:cNvSpPr/>
          <p:nvPr/>
        </p:nvSpPr>
        <p:spPr>
          <a:xfrm>
            <a:off x="3357264" y="1740802"/>
            <a:ext cx="1527872" cy="1648203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>
                <a:solidFill>
                  <a:schemeClr val="tx1"/>
                </a:solidFill>
              </a:rPr>
              <a:t>？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4664" y="4791948"/>
            <a:ext cx="526520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</a:rPr>
              <a:t>ブッソル</a:t>
            </a:r>
            <a:r>
              <a:rPr lang="ja-JP" altLang="en-US" sz="2800" dirty="0" smtClean="0">
                <a:solidFill>
                  <a:schemeClr val="tx1"/>
                </a:solidFill>
              </a:rPr>
              <a:t>海峡とその周辺の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rgbClr val="0070C0"/>
                </a:solidFill>
              </a:rPr>
              <a:t>局所的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な低い</a:t>
            </a:r>
            <a:r>
              <a:rPr kumimoji="1" lang="en-US" altLang="ja-JP" sz="2800" dirty="0" smtClean="0">
                <a:solidFill>
                  <a:srgbClr val="0070C0"/>
                </a:solidFill>
              </a:rPr>
              <a:t>SST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が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800" b="1" dirty="0">
                <a:solidFill>
                  <a:srgbClr val="C00000"/>
                </a:solidFill>
              </a:rPr>
              <a:t>南に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ある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低気圧を強化</a:t>
            </a:r>
            <a:r>
              <a:rPr kumimoji="1" lang="ja-JP" altLang="en-US" sz="2800" dirty="0" smtClean="0"/>
              <a:t>する</a:t>
            </a:r>
            <a:endParaRPr kumimoji="1" lang="en-US" altLang="ja-JP" sz="28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324528" y="116632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修士では</a:t>
            </a:r>
            <a:endParaRPr kumimoji="1" lang="en-US" altLang="ja-JP" dirty="0" smtClean="0"/>
          </a:p>
          <a:p>
            <a:r>
              <a:rPr kumimoji="1" lang="ja-JP" altLang="en-US" dirty="0" smtClean="0"/>
              <a:t>ラジオゾンデのデータではわからなかった</a:t>
            </a:r>
            <a:endParaRPr kumimoji="1" lang="en-US" altLang="ja-JP" dirty="0" smtClean="0"/>
          </a:p>
          <a:p>
            <a:r>
              <a:rPr lang="ja-JP" altLang="en-US" dirty="0"/>
              <a:t>鉛直</a:t>
            </a:r>
            <a:r>
              <a:rPr lang="ja-JP" altLang="en-US" dirty="0" smtClean="0"/>
              <a:t>一次元の詳しい要素を見ること</a:t>
            </a:r>
            <a:endParaRPr lang="en-US" altLang="ja-JP" dirty="0" smtClean="0"/>
          </a:p>
          <a:p>
            <a:r>
              <a:rPr lang="ja-JP" altLang="en-US" dirty="0"/>
              <a:t>周囲</a:t>
            </a:r>
            <a:r>
              <a:rPr lang="ja-JP" altLang="en-US" dirty="0" smtClean="0"/>
              <a:t>にどのような影響を及ぼすのか？</a:t>
            </a:r>
            <a:endParaRPr lang="en-US" altLang="ja-JP" dirty="0" smtClean="0"/>
          </a:p>
        </p:txBody>
      </p:sp>
      <p:sp>
        <p:nvSpPr>
          <p:cNvPr id="12" name="フローチャート : 代替処理 11"/>
          <p:cNvSpPr/>
          <p:nvPr/>
        </p:nvSpPr>
        <p:spPr>
          <a:xfrm>
            <a:off x="32817" y="4508805"/>
            <a:ext cx="1115616" cy="975641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/>
              <a:t>NEW</a:t>
            </a:r>
            <a:endParaRPr kumimoji="1" lang="ja-JP" altLang="en-US" sz="32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3170709" y="1725593"/>
            <a:ext cx="1900982" cy="2247936"/>
            <a:chOff x="3170709" y="1725593"/>
            <a:chExt cx="1900982" cy="2247936"/>
          </a:xfrm>
        </p:grpSpPr>
        <p:sp>
          <p:nvSpPr>
            <p:cNvPr id="25" name="正方形/長方形 24"/>
            <p:cNvSpPr/>
            <p:nvPr/>
          </p:nvSpPr>
          <p:spPr>
            <a:xfrm>
              <a:off x="3170709" y="3488763"/>
              <a:ext cx="1900982" cy="48476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 smtClean="0"/>
                <a:t>南の</a:t>
              </a:r>
              <a:r>
                <a:rPr kumimoji="1" lang="ja-JP" altLang="en-US" sz="3600" dirty="0" smtClean="0"/>
                <a:t>海</a:t>
              </a:r>
              <a:endParaRPr kumimoji="1" lang="ja-JP" altLang="en-US" sz="3600" dirty="0"/>
            </a:p>
          </p:txBody>
        </p:sp>
        <p:sp>
          <p:nvSpPr>
            <p:cNvPr id="26" name="円柱 25"/>
            <p:cNvSpPr/>
            <p:nvPr/>
          </p:nvSpPr>
          <p:spPr>
            <a:xfrm>
              <a:off x="3357264" y="1725593"/>
              <a:ext cx="1527872" cy="1648203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 smtClean="0">
                  <a:solidFill>
                    <a:srgbClr val="0070C0"/>
                  </a:solidFill>
                </a:rPr>
                <a:t>低気圧</a:t>
              </a:r>
              <a:endParaRPr lang="en-US" altLang="ja-JP" sz="3200" dirty="0" smtClean="0">
                <a:solidFill>
                  <a:srgbClr val="0070C0"/>
                </a:solidFill>
              </a:endParaRPr>
            </a:p>
            <a:p>
              <a:pPr algn="ctr"/>
              <a:r>
                <a:rPr kumimoji="1" lang="ja-JP" altLang="en-US" sz="3200" dirty="0">
                  <a:solidFill>
                    <a:srgbClr val="0070C0"/>
                  </a:solidFill>
                </a:rPr>
                <a:t>強化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4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9426" y="190949"/>
            <a:ext cx="35164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2003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</a:t>
            </a:r>
            <a:r>
              <a:rPr lang="ja-JP" altLang="en-US" sz="2400" dirty="0" smtClean="0"/>
              <a:t>を見てみよう</a:t>
            </a:r>
            <a:endParaRPr lang="en-US" altLang="ja-JP" sz="2400" dirty="0" smtClean="0">
              <a:solidFill>
                <a:srgbClr val="7030A0"/>
              </a:solidFill>
            </a:endParaRPr>
          </a:p>
          <a:p>
            <a:r>
              <a:rPr kumimoji="1" lang="ja-JP" altLang="en-US" sz="2000" dirty="0" smtClean="0"/>
              <a:t>北東風が見られた日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でも低気圧偏差なし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例 </a:t>
            </a:r>
            <a:r>
              <a:rPr kumimoji="1" lang="en-US" altLang="ja-JP" sz="2000" dirty="0" smtClean="0"/>
              <a:t>2003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7</a:t>
            </a:r>
            <a:r>
              <a:rPr kumimoji="1" lang="ja-JP" altLang="en-US" sz="2000" dirty="0" smtClean="0"/>
              <a:t>月</a:t>
            </a:r>
            <a:r>
              <a:rPr kumimoji="1" lang="en-US" altLang="ja-JP" sz="2000" dirty="0" smtClean="0"/>
              <a:t>6</a:t>
            </a:r>
            <a:r>
              <a:rPr lang="ja-JP" altLang="en-US" sz="2000" dirty="0" smtClean="0"/>
              <a:t>日</a:t>
            </a:r>
            <a:endParaRPr lang="en-US" altLang="ja-JP" sz="2000" dirty="0" smtClean="0"/>
          </a:p>
          <a:p>
            <a:endParaRPr kumimoji="1" lang="en-US" altLang="ja-JP" sz="2000" dirty="0" smtClean="0">
              <a:solidFill>
                <a:srgbClr val="0070C0"/>
              </a:solidFill>
            </a:endParaRPr>
          </a:p>
          <a:p>
            <a:endParaRPr kumimoji="1" lang="en-US" altLang="ja-JP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55776" y="869132"/>
            <a:ext cx="234898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海面気圧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(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－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19718" y="2749666"/>
            <a:ext cx="172715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000" dirty="0"/>
              <a:t>海面気圧</a:t>
            </a:r>
            <a:r>
              <a:rPr lang="en-US" altLang="ja-JP" sz="2000" dirty="0"/>
              <a:t>(</a:t>
            </a:r>
            <a:r>
              <a:rPr lang="en-US" altLang="ja-JP" sz="2000" dirty="0">
                <a:solidFill>
                  <a:srgbClr val="00B050"/>
                </a:solidFill>
              </a:rPr>
              <a:t>CTL</a:t>
            </a:r>
            <a:r>
              <a:rPr lang="en-US" altLang="ja-JP" sz="2000" dirty="0" smtClean="0"/>
              <a:t>)</a:t>
            </a:r>
            <a:endParaRPr lang="en-US" altLang="ja-JP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501" y="1781446"/>
            <a:ext cx="2892347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色：気温</a:t>
            </a:r>
            <a:r>
              <a:rPr kumimoji="1" lang="en-US" altLang="ja-JP" sz="2000" dirty="0" smtClean="0"/>
              <a:t>(surface)</a:t>
            </a:r>
          </a:p>
          <a:p>
            <a:r>
              <a:rPr lang="ja-JP" altLang="en-US" sz="2000" dirty="0" smtClean="0"/>
              <a:t>　　</a:t>
            </a:r>
            <a:r>
              <a:rPr kumimoji="1" lang="en-US" altLang="ja-JP" sz="2000" dirty="0" smtClean="0"/>
              <a:t>(</a:t>
            </a:r>
            <a:r>
              <a:rPr kumimoji="1" lang="en-US" altLang="ja-JP" sz="20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000" dirty="0" smtClean="0"/>
              <a:t>－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 smtClean="0"/>
              <a:t>ベクトル：水平風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　　　</a:t>
            </a:r>
            <a:r>
              <a:rPr lang="en-US" altLang="ja-JP" sz="2000" dirty="0" smtClean="0"/>
              <a:t>(</a:t>
            </a:r>
            <a:r>
              <a:rPr lang="en-US" altLang="ja-JP" sz="2000" dirty="0">
                <a:solidFill>
                  <a:srgbClr val="00B0F0"/>
                </a:solidFill>
              </a:rPr>
              <a:t>SST</a:t>
            </a:r>
            <a:r>
              <a:rPr lang="ja-JP" altLang="en-US" sz="2000" dirty="0">
                <a:solidFill>
                  <a:srgbClr val="00B0F0"/>
                </a:solidFill>
              </a:rPr>
              <a:t>低下ラン</a:t>
            </a:r>
            <a:r>
              <a:rPr lang="en-US" altLang="ja-JP" sz="2000" dirty="0" smtClean="0"/>
              <a:t>)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1862122" y="3104885"/>
            <a:ext cx="15539" cy="430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4700744" y="3168312"/>
            <a:ext cx="331672" cy="362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4904764" y="1196060"/>
            <a:ext cx="331672" cy="270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7" y="3592966"/>
            <a:ext cx="3571736" cy="293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90949"/>
            <a:ext cx="3641981" cy="2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10" y="3449166"/>
            <a:ext cx="3652788" cy="2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線矢印コネクタ 16"/>
          <p:cNvCxnSpPr/>
          <p:nvPr/>
        </p:nvCxnSpPr>
        <p:spPr>
          <a:xfrm flipH="1">
            <a:off x="6804248" y="5062727"/>
            <a:ext cx="648072" cy="443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グループ化 17"/>
          <p:cNvGrpSpPr>
            <a:grpSpLocks noChangeAspect="1"/>
          </p:cNvGrpSpPr>
          <p:nvPr/>
        </p:nvGrpSpPr>
        <p:grpSpPr>
          <a:xfrm>
            <a:off x="6950453" y="1596959"/>
            <a:ext cx="542578" cy="504104"/>
            <a:chOff x="4410732" y="2586245"/>
            <a:chExt cx="1169380" cy="1086459"/>
          </a:xfrm>
        </p:grpSpPr>
        <p:cxnSp>
          <p:nvCxnSpPr>
            <p:cNvPr id="19" name="直線コネクタ 18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-1764704" y="3326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さっき</a:t>
            </a:r>
            <a:r>
              <a:rPr lang="ja-JP" altLang="en-US" dirty="0" smtClean="0"/>
              <a:t>の翌日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117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15" y="0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48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63" y="2338133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08" y="2338132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62" y="4576142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81525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52100" y="99914"/>
            <a:ext cx="3871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7030A0"/>
                </a:solidFill>
              </a:rPr>
              <a:t>2003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年</a:t>
            </a:r>
            <a:r>
              <a:rPr kumimoji="1" lang="en-US" altLang="ja-JP" sz="2400" dirty="0" smtClean="0">
                <a:solidFill>
                  <a:srgbClr val="7030A0"/>
                </a:solidFill>
              </a:rPr>
              <a:t>7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月</a:t>
            </a:r>
            <a:r>
              <a:rPr kumimoji="1" lang="ja-JP" altLang="en-US" sz="2400" dirty="0" smtClean="0"/>
              <a:t>で下図のような</a:t>
            </a:r>
            <a:endParaRPr kumimoji="1" lang="en-US" altLang="ja-JP" sz="2400" dirty="0" smtClean="0"/>
          </a:p>
          <a:p>
            <a:r>
              <a:rPr lang="ja-JP" altLang="en-US" sz="2400" dirty="0">
                <a:solidFill>
                  <a:srgbClr val="FF0000"/>
                </a:solidFill>
              </a:rPr>
              <a:t>高気圧</a:t>
            </a:r>
            <a:r>
              <a:rPr lang="ja-JP" altLang="en-US" sz="2400" dirty="0" smtClean="0">
                <a:solidFill>
                  <a:srgbClr val="FF0000"/>
                </a:solidFill>
              </a:rPr>
              <a:t>偏差</a:t>
            </a:r>
            <a:r>
              <a:rPr lang="ja-JP" altLang="en-US" sz="2400" dirty="0" smtClean="0"/>
              <a:t>と</a:t>
            </a:r>
            <a:endParaRPr lang="en-US" altLang="ja-JP" sz="2400" dirty="0" smtClean="0"/>
          </a:p>
          <a:p>
            <a:r>
              <a:rPr lang="ja-JP" altLang="en-US" sz="2400" dirty="0" smtClean="0">
                <a:solidFill>
                  <a:srgbClr val="0070C0"/>
                </a:solidFill>
              </a:rPr>
              <a:t>低気圧偏差</a:t>
            </a:r>
            <a:r>
              <a:rPr lang="ja-JP" altLang="en-US" sz="2400" dirty="0" smtClean="0"/>
              <a:t>の</a:t>
            </a:r>
            <a:endParaRPr lang="en-US" altLang="ja-JP" sz="2400" dirty="0" smtClean="0"/>
          </a:p>
          <a:p>
            <a:r>
              <a:rPr lang="ja-JP" altLang="en-US" sz="2400" dirty="0" smtClean="0"/>
              <a:t>カップルができていた日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の 海面気圧</a:t>
            </a:r>
            <a:r>
              <a:rPr lang="en-US" altLang="ja-JP" sz="2400" dirty="0" smtClean="0"/>
              <a:t>(</a:t>
            </a:r>
            <a:r>
              <a:rPr lang="en-US" altLang="ja-JP" sz="2400" dirty="0" smtClean="0">
                <a:solidFill>
                  <a:srgbClr val="00B050"/>
                </a:solidFill>
              </a:rPr>
              <a:t>CTL</a:t>
            </a:r>
            <a:r>
              <a:rPr lang="en-US" altLang="ja-JP" sz="2400" dirty="0" smtClean="0"/>
              <a:t>)</a:t>
            </a:r>
          </a:p>
        </p:txBody>
      </p:sp>
      <p:grpSp>
        <p:nvGrpSpPr>
          <p:cNvPr id="31" name="グループ化 30"/>
          <p:cNvGrpSpPr/>
          <p:nvPr/>
        </p:nvGrpSpPr>
        <p:grpSpPr>
          <a:xfrm>
            <a:off x="183510" y="2923480"/>
            <a:ext cx="3240360" cy="3287058"/>
            <a:chOff x="183510" y="2923480"/>
            <a:chExt cx="3240360" cy="3287058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183510" y="2923480"/>
              <a:ext cx="3240360" cy="2592288"/>
              <a:chOff x="183510" y="2923480"/>
              <a:chExt cx="3240360" cy="2592288"/>
            </a:xfrm>
          </p:grpSpPr>
          <p:grpSp>
            <p:nvGrpSpPr>
              <p:cNvPr id="26" name="グループ化 25"/>
              <p:cNvGrpSpPr/>
              <p:nvPr/>
            </p:nvGrpSpPr>
            <p:grpSpPr>
              <a:xfrm>
                <a:off x="183510" y="2923480"/>
                <a:ext cx="3240360" cy="2592288"/>
                <a:chOff x="107504" y="1268760"/>
                <a:chExt cx="3240360" cy="2592288"/>
              </a:xfrm>
            </p:grpSpPr>
            <p:pic>
              <p:nvPicPr>
                <p:cNvPr id="11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528" y="1412776"/>
                  <a:ext cx="2802255" cy="2276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正方形/長方形 24"/>
                <p:cNvSpPr/>
                <p:nvPr/>
              </p:nvSpPr>
              <p:spPr>
                <a:xfrm>
                  <a:off x="107504" y="1268760"/>
                  <a:ext cx="3240360" cy="259228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" name="グループ化 11"/>
              <p:cNvGrpSpPr>
                <a:grpSpLocks noChangeAspect="1"/>
              </p:cNvGrpSpPr>
              <p:nvPr/>
            </p:nvGrpSpPr>
            <p:grpSpPr>
              <a:xfrm>
                <a:off x="1718865" y="4105647"/>
                <a:ext cx="446701" cy="415026"/>
                <a:chOff x="4410732" y="2586245"/>
                <a:chExt cx="1169380" cy="1086459"/>
              </a:xfrm>
            </p:grpSpPr>
            <p:cxnSp>
              <p:nvCxnSpPr>
                <p:cNvPr id="13" name="直線コネクタ 12"/>
                <p:cNvCxnSpPr/>
                <p:nvPr/>
              </p:nvCxnSpPr>
              <p:spPr>
                <a:xfrm flipV="1">
                  <a:off x="4427984" y="3068960"/>
                  <a:ext cx="0" cy="5760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/>
                <p:cNvCxnSpPr/>
                <p:nvPr/>
              </p:nvCxnSpPr>
              <p:spPr>
                <a:xfrm>
                  <a:off x="4410732" y="3655452"/>
                  <a:ext cx="43204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/>
                <p:cNvCxnSpPr/>
                <p:nvPr/>
              </p:nvCxnSpPr>
              <p:spPr>
                <a:xfrm flipV="1">
                  <a:off x="4857676" y="3430680"/>
                  <a:ext cx="0" cy="24202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/>
                <p:cNvCxnSpPr/>
                <p:nvPr/>
              </p:nvCxnSpPr>
              <p:spPr>
                <a:xfrm>
                  <a:off x="4857676" y="3429000"/>
                  <a:ext cx="36239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コネクタ 16"/>
                <p:cNvCxnSpPr/>
                <p:nvPr/>
              </p:nvCxnSpPr>
              <p:spPr>
                <a:xfrm flipV="1">
                  <a:off x="5191274" y="3068960"/>
                  <a:ext cx="0" cy="3617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/>
                <p:cNvCxnSpPr/>
                <p:nvPr/>
              </p:nvCxnSpPr>
              <p:spPr>
                <a:xfrm>
                  <a:off x="5191274" y="3086836"/>
                  <a:ext cx="38883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/>
                <p:cNvCxnSpPr/>
                <p:nvPr/>
              </p:nvCxnSpPr>
              <p:spPr>
                <a:xfrm flipV="1">
                  <a:off x="5580112" y="2586245"/>
                  <a:ext cx="0" cy="5219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/>
                <p:cNvCxnSpPr/>
                <p:nvPr/>
              </p:nvCxnSpPr>
              <p:spPr>
                <a:xfrm flipH="1">
                  <a:off x="5191274" y="2586245"/>
                  <a:ext cx="38883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/>
                <p:cNvCxnSpPr/>
                <p:nvPr/>
              </p:nvCxnSpPr>
              <p:spPr>
                <a:xfrm>
                  <a:off x="5191274" y="2586245"/>
                  <a:ext cx="0" cy="2609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 flipH="1">
                  <a:off x="4811636" y="2825887"/>
                  <a:ext cx="40843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/>
                <p:cNvCxnSpPr/>
                <p:nvPr/>
              </p:nvCxnSpPr>
              <p:spPr>
                <a:xfrm>
                  <a:off x="4811635" y="2825887"/>
                  <a:ext cx="1" cy="28923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/>
                <p:cNvCxnSpPr/>
                <p:nvPr/>
              </p:nvCxnSpPr>
              <p:spPr>
                <a:xfrm flipH="1">
                  <a:off x="4437098" y="3108177"/>
                  <a:ext cx="40568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テキスト ボックス 27"/>
            <p:cNvSpPr txBox="1"/>
            <p:nvPr/>
          </p:nvSpPr>
          <p:spPr>
            <a:xfrm>
              <a:off x="183510" y="5564207"/>
              <a:ext cx="2657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高・低のカップルの例</a:t>
              </a:r>
              <a:endParaRPr kumimoji="1" lang="en-US" altLang="ja-JP" dirty="0" smtClean="0"/>
            </a:p>
            <a:p>
              <a:r>
                <a:rPr lang="en-US" altLang="ja-JP" dirty="0" smtClean="0"/>
                <a:t>1998</a:t>
              </a:r>
              <a:r>
                <a:rPr lang="ja-JP" altLang="en-US" dirty="0" smtClean="0"/>
                <a:t>年</a:t>
              </a:r>
              <a:r>
                <a:rPr lang="en-US" altLang="ja-JP" dirty="0" smtClean="0"/>
                <a:t>7</a:t>
              </a:r>
              <a:r>
                <a:rPr lang="ja-JP" altLang="en-US" dirty="0" smtClean="0"/>
                <a:t>月</a:t>
              </a:r>
              <a:r>
                <a:rPr lang="en-US" altLang="ja-JP" dirty="0" smtClean="0"/>
                <a:t>12</a:t>
              </a:r>
              <a:r>
                <a:rPr lang="ja-JP" altLang="en-US" dirty="0" smtClean="0"/>
                <a:t>日</a:t>
              </a:r>
              <a:endParaRPr kumimoji="1" lang="ja-JP" altLang="en-US" dirty="0"/>
            </a:p>
          </p:txBody>
        </p:sp>
      </p:grpSp>
      <p:cxnSp>
        <p:nvCxnSpPr>
          <p:cNvPr id="33" name="直線矢印コネクタ 32"/>
          <p:cNvCxnSpPr/>
          <p:nvPr/>
        </p:nvCxnSpPr>
        <p:spPr>
          <a:xfrm flipV="1">
            <a:off x="2627784" y="2060848"/>
            <a:ext cx="796086" cy="14401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3563887" y="-2074"/>
            <a:ext cx="5747295" cy="686007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4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59632" y="51409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１６日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51861" y="50966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１７日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48264" y="53783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１８日</a:t>
            </a:r>
            <a:endParaRPr kumimoji="1" lang="ja-JP" alt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0" y="909771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94" y="888523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24" y="881782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0" y="3337638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94" y="3337638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24" y="3337637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1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236972" y="116632"/>
            <a:ext cx="8229600" cy="7780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 smtClean="0">
                <a:latin typeface="+mj-lt"/>
                <a:ea typeface="+mj-ea"/>
                <a:cs typeface="+mj-cs"/>
              </a:rPr>
              <a:t>ブッソル</a:t>
            </a:r>
            <a:r>
              <a:rPr lang="ja-JP" altLang="en-US" sz="3600" dirty="0">
                <a:latin typeface="+mj-lt"/>
                <a:ea typeface="+mj-ea"/>
                <a:cs typeface="+mj-cs"/>
              </a:rPr>
              <a:t>海峡</a:t>
            </a:r>
            <a:r>
              <a:rPr lang="ja-JP" altLang="en-US" sz="3600" dirty="0" smtClean="0">
                <a:latin typeface="+mj-lt"/>
                <a:ea typeface="+mj-ea"/>
                <a:cs typeface="+mj-cs"/>
              </a:rPr>
              <a:t>の</a:t>
            </a:r>
            <a:r>
              <a:rPr lang="en-US" altLang="ja-JP" sz="3600" dirty="0" smtClean="0">
                <a:latin typeface="+mj-lt"/>
                <a:ea typeface="+mj-ea"/>
                <a:cs typeface="+mj-cs"/>
              </a:rPr>
              <a:t>SST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87128" y="886671"/>
            <a:ext cx="23407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7030A0"/>
                </a:solidFill>
              </a:rPr>
              <a:t>SST</a:t>
            </a:r>
            <a:r>
              <a:rPr kumimoji="1" lang="ja-JP" altLang="en-US" sz="1600" b="1" dirty="0" smtClean="0"/>
              <a:t>　</a:t>
            </a:r>
            <a:r>
              <a:rPr kumimoji="1" lang="ja-JP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赤　クロモフ観測値</a:t>
            </a:r>
            <a:endParaRPr kumimoji="1" lang="en-US" altLang="ja-JP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kumimoji="1" lang="en-US" altLang="ja-JP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1600" b="1" dirty="0" smtClean="0"/>
              <a:t>　　　</a:t>
            </a:r>
            <a:r>
              <a:rPr lang="ja-JP" altLang="en-US" sz="1600" b="1" dirty="0" smtClean="0">
                <a:solidFill>
                  <a:schemeClr val="accent5">
                    <a:lumMod val="75000"/>
                  </a:schemeClr>
                </a:solidFill>
              </a:rPr>
              <a:t>青　</a:t>
            </a:r>
            <a:r>
              <a:rPr lang="en-US" altLang="ja-JP" sz="1600" b="1" dirty="0" smtClean="0">
                <a:solidFill>
                  <a:schemeClr val="accent5">
                    <a:lumMod val="75000"/>
                  </a:schemeClr>
                </a:solidFill>
              </a:rPr>
              <a:t>OISST</a:t>
            </a:r>
            <a:r>
              <a:rPr lang="ja-JP" altLang="en-US" sz="1600" b="1" dirty="0" smtClean="0"/>
              <a:t>　</a:t>
            </a:r>
            <a:r>
              <a:rPr lang="en-US" altLang="ja-JP" sz="1600" b="1" dirty="0" smtClean="0"/>
              <a:t>daily</a:t>
            </a:r>
          </a:p>
          <a:p>
            <a:r>
              <a:rPr lang="en-US" altLang="ja-JP" sz="1400" b="1" dirty="0" smtClean="0"/>
              <a:t>(</a:t>
            </a:r>
            <a:r>
              <a:rPr lang="ja-JP" altLang="en-US" sz="1400" b="1" dirty="0" smtClean="0"/>
              <a:t>観測値と一番近いグリッド</a:t>
            </a:r>
            <a:r>
              <a:rPr lang="en-US" altLang="ja-JP" sz="1400" b="1" dirty="0" smtClean="0"/>
              <a:t>)</a:t>
            </a:r>
          </a:p>
          <a:p>
            <a:r>
              <a:rPr lang="en-US" altLang="ja-JP" sz="1400" b="1" dirty="0" smtClean="0"/>
              <a:t>( 0.25°</a:t>
            </a:r>
            <a:r>
              <a:rPr lang="ja-JP" altLang="en-US" sz="1400" b="1" dirty="0" smtClean="0"/>
              <a:t>格子 </a:t>
            </a:r>
            <a:r>
              <a:rPr lang="en-US" altLang="ja-JP" sz="1400" b="1" dirty="0" smtClean="0"/>
              <a:t>)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6039021" y="2419188"/>
            <a:ext cx="3086605" cy="3685894"/>
            <a:chOff x="6057395" y="2626903"/>
            <a:chExt cx="3086605" cy="3685894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395" y="2626903"/>
              <a:ext cx="3000234" cy="3685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円/楕円 40"/>
            <p:cNvSpPr/>
            <p:nvPr/>
          </p:nvSpPr>
          <p:spPr>
            <a:xfrm>
              <a:off x="8028383" y="4955528"/>
              <a:ext cx="411129" cy="3126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487816" y="5282523"/>
              <a:ext cx="165618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 smtClean="0">
                  <a:solidFill>
                    <a:srgbClr val="002060"/>
                  </a:solidFill>
                </a:rPr>
                <a:t>ブッソル海峡</a:t>
              </a:r>
              <a:endParaRPr kumimoji="1" lang="ja-JP" altLang="en-US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60537" y="497556"/>
            <a:ext cx="5871181" cy="5969124"/>
            <a:chOff x="160537" y="497556"/>
            <a:chExt cx="5871181" cy="596912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64" y="721378"/>
              <a:ext cx="5609284" cy="2389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91" y="3670004"/>
              <a:ext cx="5570214" cy="2372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グループ化 3"/>
            <p:cNvGrpSpPr/>
            <p:nvPr/>
          </p:nvGrpSpPr>
          <p:grpSpPr>
            <a:xfrm>
              <a:off x="635863" y="3737866"/>
              <a:ext cx="5248069" cy="2042484"/>
              <a:chOff x="762470" y="3810478"/>
              <a:chExt cx="5886890" cy="2479333"/>
            </a:xfrm>
          </p:grpSpPr>
          <p:sp>
            <p:nvSpPr>
              <p:cNvPr id="77" name="テキスト ボックス 76"/>
              <p:cNvSpPr txBox="1"/>
              <p:nvPr/>
            </p:nvSpPr>
            <p:spPr>
              <a:xfrm>
                <a:off x="1028452" y="3810478"/>
                <a:ext cx="1152128" cy="485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/>
                  <a:t>2006</a:t>
                </a:r>
                <a:r>
                  <a:rPr kumimoji="1" lang="ja-JP" altLang="en-US" sz="2000" dirty="0" smtClean="0"/>
                  <a:t>年</a:t>
                </a:r>
                <a:endParaRPr kumimoji="1" lang="ja-JP" altLang="en-US" sz="2000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5425224" y="5801713"/>
                <a:ext cx="1224136" cy="41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dirty="0" smtClean="0"/>
                  <a:t>放球番号</a:t>
                </a:r>
                <a:endParaRPr kumimoji="1" lang="ja-JP" altLang="en-US" sz="1600" dirty="0"/>
              </a:p>
            </p:txBody>
          </p:sp>
          <p:grpSp>
            <p:nvGrpSpPr>
              <p:cNvPr id="32" name="グループ化 53"/>
              <p:cNvGrpSpPr/>
              <p:nvPr/>
            </p:nvGrpSpPr>
            <p:grpSpPr>
              <a:xfrm>
                <a:off x="762470" y="4953595"/>
                <a:ext cx="2376264" cy="1336216"/>
                <a:chOff x="2267744" y="2780928"/>
                <a:chExt cx="1872208" cy="1494264"/>
              </a:xfrm>
            </p:grpSpPr>
            <p:sp>
              <p:nvSpPr>
                <p:cNvPr id="33" name="円/楕円 32"/>
                <p:cNvSpPr/>
                <p:nvPr/>
              </p:nvSpPr>
              <p:spPr>
                <a:xfrm>
                  <a:off x="2267744" y="2780928"/>
                  <a:ext cx="1872208" cy="1296144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2657787" y="3827757"/>
                  <a:ext cx="1092121" cy="4474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00" b="1" dirty="0" smtClean="0"/>
                    <a:t>平均</a:t>
                  </a:r>
                  <a:r>
                    <a:rPr lang="en-US" altLang="ja-JP" sz="2000" b="1" dirty="0" smtClean="0"/>
                    <a:t>5</a:t>
                  </a:r>
                  <a:r>
                    <a:rPr kumimoji="1" lang="ja-JP" altLang="en-US" sz="2000" b="1" dirty="0" smtClean="0"/>
                    <a:t>℃</a:t>
                  </a:r>
                  <a:endParaRPr kumimoji="1" lang="ja-JP" altLang="en-US" sz="2000" b="1" dirty="0"/>
                </a:p>
              </p:txBody>
            </p:sp>
          </p:grpSp>
        </p:grpSp>
        <p:grpSp>
          <p:nvGrpSpPr>
            <p:cNvPr id="93" name="グループ化 53"/>
            <p:cNvGrpSpPr/>
            <p:nvPr/>
          </p:nvGrpSpPr>
          <p:grpSpPr>
            <a:xfrm>
              <a:off x="1695064" y="1671776"/>
              <a:ext cx="2670333" cy="965635"/>
              <a:chOff x="885815" y="2780928"/>
              <a:chExt cx="3254137" cy="1387914"/>
            </a:xfrm>
          </p:grpSpPr>
          <p:sp>
            <p:nvSpPr>
              <p:cNvPr id="94" name="円/楕円 93"/>
              <p:cNvSpPr/>
              <p:nvPr/>
            </p:nvSpPr>
            <p:spPr>
              <a:xfrm>
                <a:off x="2267744" y="2780928"/>
                <a:ext cx="1872208" cy="1296144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テキスト ボックス 94"/>
              <p:cNvSpPr txBox="1"/>
              <p:nvPr/>
            </p:nvSpPr>
            <p:spPr>
              <a:xfrm>
                <a:off x="885815" y="3593761"/>
                <a:ext cx="1677509" cy="575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b="1" dirty="0" smtClean="0"/>
                  <a:t>平均</a:t>
                </a:r>
                <a:r>
                  <a:rPr kumimoji="1" lang="en-US" altLang="ja-JP" sz="2000" b="1" dirty="0" smtClean="0"/>
                  <a:t>6</a:t>
                </a:r>
                <a:r>
                  <a:rPr kumimoji="1" lang="ja-JP" altLang="en-US" sz="2000" b="1" dirty="0" smtClean="0"/>
                  <a:t>℃</a:t>
                </a:r>
                <a:endParaRPr kumimoji="1" lang="ja-JP" altLang="en-US" sz="2000" b="1" dirty="0"/>
              </a:p>
            </p:txBody>
          </p:sp>
        </p:grpSp>
        <p:sp>
          <p:nvSpPr>
            <p:cNvPr id="76" name="テキスト ボックス 75"/>
            <p:cNvSpPr txBox="1"/>
            <p:nvPr/>
          </p:nvSpPr>
          <p:spPr>
            <a:xfrm>
              <a:off x="900607" y="943451"/>
              <a:ext cx="10242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1998</a:t>
              </a:r>
              <a:r>
                <a:rPr kumimoji="1" lang="ja-JP" altLang="en-US" sz="2000" dirty="0" smtClean="0"/>
                <a:t>年</a:t>
              </a:r>
              <a:endParaRPr kumimoji="1" lang="ja-JP" altLang="en-US" sz="20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762816" y="2404285"/>
              <a:ext cx="1268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/>
                <a:t>放球番号</a:t>
              </a:r>
              <a:endParaRPr kumimoji="1" lang="ja-JP" altLang="en-US" sz="16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60537" y="497556"/>
              <a:ext cx="9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SST(</a:t>
              </a:r>
              <a:r>
                <a:rPr kumimoji="1" lang="ja-JP" altLang="en-US" sz="1400" dirty="0" smtClean="0"/>
                <a:t>℃</a:t>
              </a:r>
              <a:r>
                <a:rPr kumimoji="1" lang="en-US" altLang="ja-JP" sz="1400" dirty="0" smtClean="0"/>
                <a:t>)</a:t>
              </a:r>
              <a:endParaRPr kumimoji="1" lang="ja-JP" altLang="en-US" sz="1400" dirty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60537" y="3429000"/>
              <a:ext cx="9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SST(</a:t>
              </a:r>
              <a:r>
                <a:rPr kumimoji="1" lang="ja-JP" altLang="en-US" sz="1400" dirty="0" smtClean="0"/>
                <a:t>℃</a:t>
              </a:r>
              <a:r>
                <a:rPr kumimoji="1" lang="en-US" altLang="ja-JP" sz="1400" dirty="0" smtClean="0"/>
                <a:t>)</a:t>
              </a:r>
              <a:endParaRPr kumimoji="1" lang="ja-JP" altLang="en-US" sz="1400" dirty="0"/>
            </a:p>
          </p:txBody>
        </p:sp>
        <p:sp>
          <p:nvSpPr>
            <p:cNvPr id="10" name="左中かっこ 9"/>
            <p:cNvSpPr/>
            <p:nvPr/>
          </p:nvSpPr>
          <p:spPr>
            <a:xfrm rot="16200000">
              <a:off x="2374742" y="1213848"/>
              <a:ext cx="251784" cy="3729535"/>
            </a:xfrm>
            <a:prstGeom prst="leftBrace">
              <a:avLst>
                <a:gd name="adj1" fmla="val 8333"/>
                <a:gd name="adj2" fmla="val 4711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左中かっこ 45"/>
            <p:cNvSpPr/>
            <p:nvPr/>
          </p:nvSpPr>
          <p:spPr>
            <a:xfrm rot="16200000">
              <a:off x="4996306" y="2332666"/>
              <a:ext cx="251784" cy="1491898"/>
            </a:xfrm>
            <a:prstGeom prst="leftBrace">
              <a:avLst>
                <a:gd name="adj1" fmla="val 8333"/>
                <a:gd name="adj2" fmla="val 4711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533236" y="6158903"/>
              <a:ext cx="1087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 smtClean="0"/>
                <a:t>6</a:t>
              </a:r>
              <a:r>
                <a:rPr kumimoji="1" lang="ja-JP" altLang="en-US" sz="1400" b="1" dirty="0" smtClean="0"/>
                <a:t>時間間隔</a:t>
              </a:r>
              <a:endParaRPr kumimoji="1" lang="ja-JP" altLang="en-US" sz="1400" b="1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529428" y="3078616"/>
              <a:ext cx="1087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1" dirty="0" smtClean="0"/>
                <a:t>12</a:t>
              </a:r>
              <a:r>
                <a:rPr kumimoji="1" lang="ja-JP" altLang="en-US" sz="1400" b="1" dirty="0" smtClean="0"/>
                <a:t>時間間隔</a:t>
              </a:r>
              <a:endParaRPr kumimoji="1" lang="ja-JP" altLang="en-US" sz="1400" b="1" dirty="0"/>
            </a:p>
          </p:txBody>
        </p:sp>
        <p:sp>
          <p:nvSpPr>
            <p:cNvPr id="49" name="左中かっこ 48"/>
            <p:cNvSpPr/>
            <p:nvPr/>
          </p:nvSpPr>
          <p:spPr>
            <a:xfrm rot="16200000">
              <a:off x="3134095" y="3434322"/>
              <a:ext cx="251784" cy="5216324"/>
            </a:xfrm>
            <a:prstGeom prst="leftBrace">
              <a:avLst>
                <a:gd name="adj1" fmla="val 8333"/>
                <a:gd name="adj2" fmla="val 4711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1863460" y="3123271"/>
              <a:ext cx="1087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 smtClean="0"/>
                <a:t>6</a:t>
              </a:r>
              <a:r>
                <a:rPr kumimoji="1" lang="ja-JP" altLang="en-US" sz="1400" b="1" dirty="0" smtClean="0"/>
                <a:t>時間間隔</a:t>
              </a:r>
              <a:endParaRPr kumimoji="1" lang="ja-JP" altLang="en-US" sz="14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506500" y="111986"/>
            <a:ext cx="8229600" cy="8733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latin typeface="+mj-lt"/>
                <a:ea typeface="+mj-ea"/>
                <a:cs typeface="+mj-cs"/>
              </a:rPr>
              <a:t>上空</a:t>
            </a:r>
            <a:r>
              <a:rPr lang="en-US" altLang="ja-JP" sz="2800" dirty="0" smtClean="0">
                <a:latin typeface="+mj-lt"/>
                <a:ea typeface="+mj-ea"/>
                <a:cs typeface="+mj-cs"/>
              </a:rPr>
              <a:t>3000m</a:t>
            </a:r>
            <a:r>
              <a:rPr lang="ja-JP" altLang="en-US" sz="2800" dirty="0" err="1" smtClean="0">
                <a:latin typeface="+mj-lt"/>
                <a:ea typeface="+mj-ea"/>
                <a:cs typeface="+mj-cs"/>
              </a:rPr>
              <a:t>までの</a:t>
            </a:r>
            <a:r>
              <a:rPr lang="ja-JP" altLang="en-US" sz="2800" noProof="0" dirty="0" smtClean="0">
                <a:latin typeface="+mj-lt"/>
                <a:ea typeface="+mj-ea"/>
                <a:cs typeface="+mj-cs"/>
              </a:rPr>
              <a:t>気温の鉛直プロファイル</a:t>
            </a:r>
            <a:endParaRPr lang="en-US" altLang="ja-JP" sz="2800" noProof="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1" lang="ja-JP" alt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ラジオゾンデより</a:t>
            </a:r>
            <a:r>
              <a:rPr kumimoji="1" lang="en-US" altLang="ja-JP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1" lang="ja-JP" alt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ja-JP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枠線内はブッソル海峡上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396536" y="548680"/>
            <a:ext cx="20882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アニメーションは切って！！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図が見えるように！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オーバーラップはさける！！！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ゾンデのデータなのに</a:t>
            </a:r>
            <a:r>
              <a:rPr lang="en-US" altLang="ja-JP" dirty="0" smtClean="0"/>
              <a:t>3000m</a:t>
            </a:r>
            <a:r>
              <a:rPr lang="ja-JP" altLang="en-US" dirty="0" smtClean="0"/>
              <a:t>までしかだしていない</a:t>
            </a:r>
            <a:endParaRPr lang="en-US" altLang="ja-JP" dirty="0" smtClean="0"/>
          </a:p>
          <a:p>
            <a:r>
              <a:rPr lang="ja-JP" altLang="en-US" dirty="0" smtClean="0"/>
              <a:t>下層に注目していることを言うといいかも。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データ自体は</a:t>
            </a:r>
            <a:r>
              <a:rPr lang="en-US" altLang="ja-JP" dirty="0" smtClean="0"/>
              <a:t>20000m</a:t>
            </a:r>
            <a:r>
              <a:rPr lang="ja-JP" altLang="en-US" dirty="0" smtClean="0"/>
              <a:t>くらいまであんだし</a:t>
            </a:r>
            <a:endParaRPr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2140" y="5524246"/>
            <a:ext cx="554461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2006</a:t>
            </a:r>
            <a:r>
              <a:rPr lang="ja-JP" altLang="en-US" dirty="0" smtClean="0"/>
              <a:t>年、</a:t>
            </a:r>
            <a:r>
              <a:rPr lang="en-US" altLang="ja-JP" dirty="0" smtClean="0"/>
              <a:t>1998</a:t>
            </a:r>
            <a:r>
              <a:rPr lang="ja-JP" altLang="en-US" dirty="0" smtClean="0"/>
              <a:t>年ともに　ブッソル海峡では</a:t>
            </a:r>
            <a:r>
              <a:rPr lang="ja-JP" altLang="en-US" dirty="0" smtClean="0">
                <a:solidFill>
                  <a:srgbClr val="0070C0"/>
                </a:solidFill>
              </a:rPr>
              <a:t>最下層が低温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en-US" altLang="ja-JP" dirty="0" smtClean="0">
                <a:solidFill>
                  <a:srgbClr val="C00000"/>
                </a:solidFill>
              </a:rPr>
              <a:t>300m</a:t>
            </a:r>
            <a:r>
              <a:rPr kumimoji="1" lang="ja-JP" altLang="en-US" dirty="0" smtClean="0">
                <a:solidFill>
                  <a:srgbClr val="C00000"/>
                </a:solidFill>
              </a:rPr>
              <a:t>～</a:t>
            </a:r>
            <a:r>
              <a:rPr kumimoji="1" lang="en-US" altLang="ja-JP" dirty="0" smtClean="0">
                <a:solidFill>
                  <a:srgbClr val="C00000"/>
                </a:solidFill>
              </a:rPr>
              <a:t>1500m</a:t>
            </a:r>
            <a:r>
              <a:rPr kumimoji="1" lang="ja-JP" altLang="en-US" dirty="0" smtClean="0">
                <a:solidFill>
                  <a:srgbClr val="C00000"/>
                </a:solidFill>
              </a:rPr>
              <a:t>あたりまで高温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1500m</a:t>
            </a:r>
            <a:r>
              <a:rPr lang="ja-JP" altLang="en-US" dirty="0" smtClean="0">
                <a:solidFill>
                  <a:srgbClr val="0070C0"/>
                </a:solidFill>
              </a:rPr>
              <a:t>以上は高度とともに気温が下がっていく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330919" y="881200"/>
            <a:ext cx="4315074" cy="4643046"/>
            <a:chOff x="330919" y="881200"/>
            <a:chExt cx="4315074" cy="4643046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330919" y="881200"/>
              <a:ext cx="4315074" cy="4643046"/>
              <a:chOff x="330919" y="881200"/>
              <a:chExt cx="4315074" cy="4643046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330919" y="896589"/>
                <a:ext cx="4315074" cy="4627657"/>
                <a:chOff x="330919" y="896589"/>
                <a:chExt cx="4315074" cy="4627657"/>
              </a:xfrm>
            </p:grpSpPr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3059832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  <p:grpSp>
              <p:nvGrpSpPr>
                <p:cNvPr id="6" name="グループ化 5"/>
                <p:cNvGrpSpPr/>
                <p:nvPr/>
              </p:nvGrpSpPr>
              <p:grpSpPr>
                <a:xfrm>
                  <a:off x="330919" y="896589"/>
                  <a:ext cx="4054683" cy="4260604"/>
                  <a:chOff x="4828031" y="878720"/>
                  <a:chExt cx="4054683" cy="5587691"/>
                </a:xfrm>
              </p:grpSpPr>
              <p:pic>
                <p:nvPicPr>
                  <p:cNvPr id="2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4828031" y="1137819"/>
                    <a:ext cx="4054683" cy="53285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9" name="テキスト ボックス 28"/>
                  <p:cNvSpPr txBox="1"/>
                  <p:nvPr/>
                </p:nvSpPr>
                <p:spPr>
                  <a:xfrm>
                    <a:off x="5005180" y="878720"/>
                    <a:ext cx="2551764" cy="48437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高度</a:t>
                    </a:r>
                    <a:r>
                      <a:rPr kumimoji="1" lang="en-US" altLang="ja-JP" dirty="0" smtClean="0"/>
                      <a:t>(m)</a:t>
                    </a:r>
                    <a:endParaRPr kumimoji="1" lang="ja-JP" altLang="en-US" dirty="0"/>
                  </a:p>
                </p:txBody>
              </p:sp>
            </p:grpSp>
          </p:grpSp>
          <p:sp>
            <p:nvSpPr>
              <p:cNvPr id="31" name="テキスト ボックス 30"/>
              <p:cNvSpPr txBox="1"/>
              <p:nvPr/>
            </p:nvSpPr>
            <p:spPr>
              <a:xfrm>
                <a:off x="687996" y="881200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2006</a:t>
                </a:r>
                <a:r>
                  <a:rPr kumimoji="1" lang="ja-JP" altLang="en-US" sz="2000" dirty="0" smtClean="0"/>
                  <a:t>年　</a:t>
                </a:r>
                <a:r>
                  <a:rPr kumimoji="1" lang="en-US" altLang="ja-JP" sz="2000" dirty="0" smtClean="0"/>
                  <a:t>8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33" name="正方形/長方形 32"/>
            <p:cNvSpPr/>
            <p:nvPr/>
          </p:nvSpPr>
          <p:spPr>
            <a:xfrm>
              <a:off x="1043608" y="1260191"/>
              <a:ext cx="1314652" cy="3608969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645993" y="865811"/>
            <a:ext cx="4061642" cy="4658435"/>
            <a:chOff x="4645993" y="865811"/>
            <a:chExt cx="4061642" cy="4658435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4645993" y="865811"/>
              <a:ext cx="4061642" cy="4658435"/>
              <a:chOff x="4645993" y="865811"/>
              <a:chExt cx="4061642" cy="4658435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4645993" y="890859"/>
                <a:ext cx="4061642" cy="4633387"/>
                <a:chOff x="4645993" y="890859"/>
                <a:chExt cx="4061642" cy="4633387"/>
              </a:xfrm>
            </p:grpSpPr>
            <p:grpSp>
              <p:nvGrpSpPr>
                <p:cNvPr id="5" name="グループ化 4"/>
                <p:cNvGrpSpPr/>
                <p:nvPr/>
              </p:nvGrpSpPr>
              <p:grpSpPr>
                <a:xfrm>
                  <a:off x="4645993" y="890859"/>
                  <a:ext cx="3910667" cy="4266334"/>
                  <a:chOff x="4645993" y="890859"/>
                  <a:chExt cx="3910667" cy="4266334"/>
                </a:xfrm>
              </p:grpSpPr>
              <p:pic>
                <p:nvPicPr>
                  <p:cNvPr id="3174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4645993" y="1101501"/>
                    <a:ext cx="3910667" cy="40556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2" name="テキスト ボックス 21"/>
                  <p:cNvSpPr txBox="1"/>
                  <p:nvPr/>
                </p:nvSpPr>
                <p:spPr>
                  <a:xfrm>
                    <a:off x="4798438" y="890859"/>
                    <a:ext cx="2509866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ja-JP" altLang="en-US" dirty="0" smtClean="0"/>
                      <a:t>高度</a:t>
                    </a:r>
                    <a:r>
                      <a:rPr kumimoji="1" lang="en-US" altLang="ja-JP" dirty="0" smtClean="0"/>
                      <a:t>(m)</a:t>
                    </a:r>
                    <a:endParaRPr kumimoji="1" lang="ja-JP" altLang="en-US" dirty="0"/>
                  </a:p>
                </p:txBody>
              </p:sp>
            </p:grp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7121474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</p:grpSp>
          <p:sp>
            <p:nvSpPr>
              <p:cNvPr id="32" name="テキスト ボックス 31"/>
              <p:cNvSpPr txBox="1"/>
              <p:nvPr/>
            </p:nvSpPr>
            <p:spPr>
              <a:xfrm>
                <a:off x="4826917" y="865811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1998</a:t>
                </a:r>
                <a:r>
                  <a:rPr kumimoji="1" lang="ja-JP" altLang="en-US" sz="2000" dirty="0" smtClean="0"/>
                  <a:t>年　</a:t>
                </a:r>
                <a:r>
                  <a:rPr lang="en-US" altLang="ja-JP" sz="2000" dirty="0" smtClean="0"/>
                  <a:t>7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35" name="正方形/長方形 34"/>
            <p:cNvSpPr/>
            <p:nvPr/>
          </p:nvSpPr>
          <p:spPr>
            <a:xfrm>
              <a:off x="6593785" y="1294603"/>
              <a:ext cx="1314652" cy="3608969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3491880" y="0"/>
            <a:ext cx="24482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風速</a:t>
            </a:r>
            <a:endParaRPr kumimoji="1" lang="ja-JP" altLang="en-US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5306" y="19404"/>
            <a:ext cx="83374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ブッソル海峡上</a:t>
            </a:r>
            <a:r>
              <a:rPr lang="ja-JP" altLang="en-US" sz="2800" dirty="0" smtClean="0"/>
              <a:t>の混合比・水平風速・水平風向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22308" y="4088900"/>
            <a:ext cx="4104456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7030A0"/>
                </a:solidFill>
              </a:rPr>
              <a:t>混合比</a:t>
            </a:r>
            <a:r>
              <a:rPr kumimoji="1" lang="ja-JP" altLang="en-US" dirty="0" smtClean="0"/>
              <a:t>、</a:t>
            </a:r>
            <a:r>
              <a:rPr kumimoji="1" lang="ja-JP" altLang="en-US" dirty="0" smtClean="0">
                <a:solidFill>
                  <a:srgbClr val="7030A0"/>
                </a:solidFill>
              </a:rPr>
              <a:t>風速</a:t>
            </a:r>
            <a:r>
              <a:rPr kumimoji="1" lang="ja-JP" altLang="en-US" dirty="0" smtClean="0"/>
              <a:t>、</a:t>
            </a:r>
            <a:r>
              <a:rPr kumimoji="1" lang="ja-JP" altLang="en-US" dirty="0" smtClean="0">
                <a:solidFill>
                  <a:srgbClr val="7030A0"/>
                </a:solidFill>
              </a:rPr>
              <a:t>風向</a:t>
            </a:r>
            <a:r>
              <a:rPr kumimoji="1" lang="ja-JP" altLang="en-US" dirty="0" smtClean="0"/>
              <a:t>は</a:t>
            </a:r>
            <a:r>
              <a:rPr lang="en-US" altLang="ja-JP" dirty="0" smtClean="0"/>
              <a:t>2006</a:t>
            </a:r>
            <a:r>
              <a:rPr lang="ja-JP" altLang="en-US" dirty="0" smtClean="0"/>
              <a:t>年と</a:t>
            </a:r>
            <a:r>
              <a:rPr lang="en-US" altLang="ja-JP" dirty="0" smtClean="0"/>
              <a:t>1998</a:t>
            </a:r>
            <a:r>
              <a:rPr lang="ja-JP" altLang="en-US" dirty="0" smtClean="0"/>
              <a:t>年で</a:t>
            </a:r>
            <a:r>
              <a:rPr lang="ja-JP" altLang="en-US" dirty="0" smtClean="0">
                <a:solidFill>
                  <a:srgbClr val="C00000"/>
                </a:solidFill>
              </a:rPr>
              <a:t>明らかに異なる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kumimoji="1" lang="ja-JP" altLang="en-US" dirty="0" smtClean="0"/>
              <a:t>観測中の変化も大きい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しかし、</a:t>
            </a:r>
            <a:r>
              <a:rPr kumimoji="1" lang="ja-JP" altLang="en-US" dirty="0" smtClean="0">
                <a:solidFill>
                  <a:srgbClr val="0070C0"/>
                </a:solidFill>
              </a:rPr>
              <a:t>気温鉛直プロファイルの構造は維持されていた</a:t>
            </a:r>
            <a:endParaRPr lang="en-US" altLang="ja-JP" dirty="0" smtClean="0">
              <a:solidFill>
                <a:srgbClr val="0070C0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86624" y="416019"/>
            <a:ext cx="3608448" cy="3212022"/>
            <a:chOff x="486624" y="416019"/>
            <a:chExt cx="3608448" cy="3212022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692440" y="416019"/>
              <a:ext cx="3402632" cy="3212022"/>
              <a:chOff x="701316" y="620687"/>
              <a:chExt cx="3402632" cy="3212022"/>
            </a:xfrm>
          </p:grpSpPr>
          <p:grpSp>
            <p:nvGrpSpPr>
              <p:cNvPr id="9" name="グループ化 8"/>
              <p:cNvGrpSpPr/>
              <p:nvPr/>
            </p:nvGrpSpPr>
            <p:grpSpPr>
              <a:xfrm>
                <a:off x="701316" y="871730"/>
                <a:ext cx="3402632" cy="2960979"/>
                <a:chOff x="701316" y="871730"/>
                <a:chExt cx="3402632" cy="2960979"/>
              </a:xfrm>
            </p:grpSpPr>
            <p:grpSp>
              <p:nvGrpSpPr>
                <p:cNvPr id="5" name="グループ化 4"/>
                <p:cNvGrpSpPr/>
                <p:nvPr/>
              </p:nvGrpSpPr>
              <p:grpSpPr>
                <a:xfrm>
                  <a:off x="701316" y="999892"/>
                  <a:ext cx="3402632" cy="2832817"/>
                  <a:chOff x="899592" y="764704"/>
                  <a:chExt cx="6805264" cy="5611419"/>
                </a:xfrm>
              </p:grpSpPr>
              <p:pic>
                <p:nvPicPr>
                  <p:cNvPr id="3379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899592" y="764704"/>
                    <a:ext cx="6805264" cy="56114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7" name="グループ化 26"/>
                  <p:cNvGrpSpPr/>
                  <p:nvPr/>
                </p:nvGrpSpPr>
                <p:grpSpPr>
                  <a:xfrm>
                    <a:off x="4716016" y="764704"/>
                    <a:ext cx="216024" cy="5256584"/>
                    <a:chOff x="4716016" y="764704"/>
                    <a:chExt cx="216024" cy="5256584"/>
                  </a:xfrm>
                </p:grpSpPr>
                <p:sp>
                  <p:nvSpPr>
                    <p:cNvPr id="28" name="正方形/長方形 27"/>
                    <p:cNvSpPr/>
                    <p:nvPr/>
                  </p:nvSpPr>
                  <p:spPr>
                    <a:xfrm>
                      <a:off x="4716016" y="764704"/>
                      <a:ext cx="216024" cy="525658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29" name="直線コネクタ 28"/>
                    <p:cNvCxnSpPr/>
                    <p:nvPr/>
                  </p:nvCxnSpPr>
                  <p:spPr>
                    <a:xfrm>
                      <a:off x="4716016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直線コネクタ 29"/>
                    <p:cNvCxnSpPr/>
                    <p:nvPr/>
                  </p:nvCxnSpPr>
                  <p:spPr>
                    <a:xfrm>
                      <a:off x="4932040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8" name="正方形/長方形 7"/>
                <p:cNvSpPr/>
                <p:nvPr/>
              </p:nvSpPr>
              <p:spPr>
                <a:xfrm>
                  <a:off x="1835696" y="871730"/>
                  <a:ext cx="1512168" cy="236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1" name="テキスト ボックス 30"/>
              <p:cNvSpPr txBox="1"/>
              <p:nvPr/>
            </p:nvSpPr>
            <p:spPr>
              <a:xfrm>
                <a:off x="1579351" y="620687"/>
                <a:ext cx="1962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 smtClean="0"/>
                  <a:t>混合比　</a:t>
                </a:r>
                <a:r>
                  <a:rPr kumimoji="1" lang="en-US" altLang="ja-JP" dirty="0" smtClean="0"/>
                  <a:t>(g/g)</a:t>
                </a:r>
                <a:endParaRPr kumimoji="1" lang="ja-JP" altLang="en-US" dirty="0"/>
              </a:p>
            </p:txBody>
          </p:sp>
        </p:grpSp>
        <p:sp>
          <p:nvSpPr>
            <p:cNvPr id="36" name="テキスト ボックス 35"/>
            <p:cNvSpPr txBox="1"/>
            <p:nvPr/>
          </p:nvSpPr>
          <p:spPr>
            <a:xfrm>
              <a:off x="486624" y="585215"/>
              <a:ext cx="1597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高度</a:t>
              </a:r>
              <a:r>
                <a:rPr kumimoji="1" lang="en-US" altLang="ja-JP" sz="1400" dirty="0" smtClean="0"/>
                <a:t>(m)</a:t>
              </a:r>
              <a:endParaRPr kumimoji="1" lang="ja-JP" altLang="en-US" sz="14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499992" y="473721"/>
            <a:ext cx="3546648" cy="3153577"/>
            <a:chOff x="4499992" y="473721"/>
            <a:chExt cx="3546648" cy="3153577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4644008" y="473721"/>
              <a:ext cx="3402632" cy="3153577"/>
              <a:chOff x="4916516" y="696936"/>
              <a:chExt cx="3402632" cy="3153577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4916516" y="881602"/>
                <a:ext cx="3402632" cy="2968911"/>
                <a:chOff x="4916516" y="881602"/>
                <a:chExt cx="3402632" cy="2968911"/>
              </a:xfrm>
            </p:grpSpPr>
            <p:grpSp>
              <p:nvGrpSpPr>
                <p:cNvPr id="4" name="グループ化 3"/>
                <p:cNvGrpSpPr/>
                <p:nvPr/>
              </p:nvGrpSpPr>
              <p:grpSpPr>
                <a:xfrm>
                  <a:off x="4916516" y="1021170"/>
                  <a:ext cx="3402632" cy="2829343"/>
                  <a:chOff x="899592" y="764704"/>
                  <a:chExt cx="6805264" cy="5604538"/>
                </a:xfrm>
              </p:grpSpPr>
              <p:pic>
                <p:nvPicPr>
                  <p:cNvPr id="3379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899592" y="764704"/>
                    <a:ext cx="6805264" cy="56045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0" name="グループ化 19"/>
                  <p:cNvGrpSpPr/>
                  <p:nvPr/>
                </p:nvGrpSpPr>
                <p:grpSpPr>
                  <a:xfrm>
                    <a:off x="4716016" y="764704"/>
                    <a:ext cx="216024" cy="5256584"/>
                    <a:chOff x="4716016" y="764704"/>
                    <a:chExt cx="216024" cy="5256584"/>
                  </a:xfrm>
                </p:grpSpPr>
                <p:sp>
                  <p:nvSpPr>
                    <p:cNvPr id="21" name="正方形/長方形 20"/>
                    <p:cNvSpPr/>
                    <p:nvPr/>
                  </p:nvSpPr>
                  <p:spPr>
                    <a:xfrm>
                      <a:off x="4716016" y="764704"/>
                      <a:ext cx="216024" cy="525658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25" name="直線コネクタ 24"/>
                    <p:cNvCxnSpPr/>
                    <p:nvPr/>
                  </p:nvCxnSpPr>
                  <p:spPr>
                    <a:xfrm>
                      <a:off x="4716016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線コネクタ 25"/>
                    <p:cNvCxnSpPr/>
                    <p:nvPr/>
                  </p:nvCxnSpPr>
                  <p:spPr>
                    <a:xfrm>
                      <a:off x="4932040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2" name="正方形/長方形 31"/>
                <p:cNvSpPr/>
                <p:nvPr/>
              </p:nvSpPr>
              <p:spPr>
                <a:xfrm>
                  <a:off x="5940152" y="881602"/>
                  <a:ext cx="1512168" cy="236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7" name="テキスト ボックス 36"/>
              <p:cNvSpPr txBox="1"/>
              <p:nvPr/>
            </p:nvSpPr>
            <p:spPr>
              <a:xfrm>
                <a:off x="5897624" y="696936"/>
                <a:ext cx="19622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dirty="0" smtClean="0"/>
                  <a:t>水平風速</a:t>
                </a:r>
                <a:r>
                  <a:rPr kumimoji="1" lang="ja-JP" altLang="en-US" dirty="0" smtClean="0"/>
                  <a:t>　</a:t>
                </a:r>
                <a:r>
                  <a:rPr kumimoji="1" lang="en-US" altLang="ja-JP" dirty="0" smtClean="0"/>
                  <a:t>(m/s)</a:t>
                </a:r>
                <a:endParaRPr kumimoji="1" lang="ja-JP" altLang="en-US" dirty="0"/>
              </a:p>
            </p:txBody>
          </p:sp>
        </p:grpSp>
        <p:sp>
          <p:nvSpPr>
            <p:cNvPr id="38" name="テキスト ボックス 37"/>
            <p:cNvSpPr txBox="1"/>
            <p:nvPr/>
          </p:nvSpPr>
          <p:spPr>
            <a:xfrm>
              <a:off x="4499992" y="601605"/>
              <a:ext cx="1597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 smtClean="0"/>
                <a:t>高度</a:t>
              </a:r>
              <a:r>
                <a:rPr kumimoji="1" lang="en-US" altLang="ja-JP" sz="1400" dirty="0" smtClean="0"/>
                <a:t>(m)</a:t>
              </a:r>
              <a:endParaRPr kumimoji="1" lang="ja-JP" altLang="en-US" sz="1400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49218" y="3632509"/>
            <a:ext cx="3545854" cy="3179615"/>
            <a:chOff x="549218" y="3632509"/>
            <a:chExt cx="3545854" cy="3179615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549218" y="3731737"/>
              <a:ext cx="3545854" cy="3080387"/>
              <a:chOff x="549218" y="3731737"/>
              <a:chExt cx="3545854" cy="3080387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692440" y="3864491"/>
                <a:ext cx="3402632" cy="2947633"/>
                <a:chOff x="692440" y="3864491"/>
                <a:chExt cx="3402632" cy="2947633"/>
              </a:xfrm>
            </p:grpSpPr>
            <p:grpSp>
              <p:nvGrpSpPr>
                <p:cNvPr id="3" name="グループ化 2"/>
                <p:cNvGrpSpPr/>
                <p:nvPr/>
              </p:nvGrpSpPr>
              <p:grpSpPr>
                <a:xfrm>
                  <a:off x="692440" y="3982781"/>
                  <a:ext cx="3402632" cy="2829343"/>
                  <a:chOff x="899592" y="764704"/>
                  <a:chExt cx="6805264" cy="5604538"/>
                </a:xfrm>
              </p:grpSpPr>
              <p:pic>
                <p:nvPicPr>
                  <p:cNvPr id="33796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899592" y="764704"/>
                    <a:ext cx="6805264" cy="56045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4" name="グループ化 23"/>
                  <p:cNvGrpSpPr/>
                  <p:nvPr/>
                </p:nvGrpSpPr>
                <p:grpSpPr>
                  <a:xfrm>
                    <a:off x="4716016" y="764704"/>
                    <a:ext cx="216024" cy="5256584"/>
                    <a:chOff x="4716016" y="764704"/>
                    <a:chExt cx="216024" cy="5256584"/>
                  </a:xfrm>
                </p:grpSpPr>
                <p:sp>
                  <p:nvSpPr>
                    <p:cNvPr id="16" name="正方形/長方形 15"/>
                    <p:cNvSpPr/>
                    <p:nvPr/>
                  </p:nvSpPr>
                  <p:spPr>
                    <a:xfrm>
                      <a:off x="4716016" y="764704"/>
                      <a:ext cx="216024" cy="525658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22" name="直線コネクタ 21"/>
                    <p:cNvCxnSpPr/>
                    <p:nvPr/>
                  </p:nvCxnSpPr>
                  <p:spPr>
                    <a:xfrm>
                      <a:off x="4716016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直線コネクタ 22"/>
                    <p:cNvCxnSpPr/>
                    <p:nvPr/>
                  </p:nvCxnSpPr>
                  <p:spPr>
                    <a:xfrm>
                      <a:off x="4932040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" name="正方形/長方形 32"/>
                <p:cNvSpPr/>
                <p:nvPr/>
              </p:nvSpPr>
              <p:spPr>
                <a:xfrm>
                  <a:off x="1835696" y="3864491"/>
                  <a:ext cx="1512168" cy="236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9" name="テキスト ボックス 38"/>
              <p:cNvSpPr txBox="1"/>
              <p:nvPr/>
            </p:nvSpPr>
            <p:spPr>
              <a:xfrm>
                <a:off x="549218" y="3731737"/>
                <a:ext cx="15974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dirty="0" smtClean="0"/>
                  <a:t>高度</a:t>
                </a:r>
                <a:r>
                  <a:rPr kumimoji="1" lang="en-US" altLang="ja-JP" sz="1400" dirty="0" smtClean="0"/>
                  <a:t>(m)</a:t>
                </a:r>
                <a:endParaRPr kumimoji="1" lang="ja-JP" altLang="en-US" sz="1400" dirty="0"/>
              </a:p>
            </p:txBody>
          </p:sp>
        </p:grpSp>
        <p:sp>
          <p:nvSpPr>
            <p:cNvPr id="40" name="テキスト ボックス 39"/>
            <p:cNvSpPr txBox="1"/>
            <p:nvPr/>
          </p:nvSpPr>
          <p:spPr>
            <a:xfrm>
              <a:off x="1589519" y="3632509"/>
              <a:ext cx="1962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/>
                <a:t>水平風向</a:t>
              </a:r>
              <a:r>
                <a:rPr kumimoji="1" lang="ja-JP" altLang="en-US" dirty="0" smtClean="0"/>
                <a:t>　</a:t>
              </a:r>
              <a:r>
                <a:rPr kumimoji="1" lang="en-US" altLang="ja-JP" dirty="0" smtClean="0"/>
                <a:t>(°)</a:t>
              </a:r>
              <a:endParaRPr kumimoji="1" lang="ja-JP" altLang="en-US" dirty="0"/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543902" y="689164"/>
            <a:ext cx="4053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2006</a:t>
            </a:r>
            <a:r>
              <a:rPr kumimoji="1" lang="ja-JP" altLang="en-US" sz="1400" dirty="0" smtClean="0"/>
              <a:t>年　</a:t>
            </a:r>
            <a:r>
              <a:rPr kumimoji="1" lang="en-US" altLang="ja-JP" sz="1400" dirty="0" smtClean="0"/>
              <a:t>8</a:t>
            </a:r>
            <a:r>
              <a:rPr kumimoji="1" lang="ja-JP" altLang="en-US" sz="1400" dirty="0" smtClean="0"/>
              <a:t>月              </a:t>
            </a:r>
            <a:r>
              <a:rPr lang="en-US" altLang="ja-JP" sz="1400" dirty="0"/>
              <a:t>1998</a:t>
            </a:r>
            <a:r>
              <a:rPr lang="ja-JP" altLang="en-US" sz="1400" dirty="0"/>
              <a:t>年　</a:t>
            </a:r>
            <a:r>
              <a:rPr lang="en-US" altLang="ja-JP" sz="1400" dirty="0"/>
              <a:t>7</a:t>
            </a:r>
            <a:r>
              <a:rPr lang="ja-JP" altLang="en-US" sz="1400" dirty="0" smtClean="0"/>
              <a:t>月</a:t>
            </a:r>
            <a:endParaRPr lang="ja-JP" altLang="en-US" sz="1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657518" y="694705"/>
            <a:ext cx="4053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2006</a:t>
            </a:r>
            <a:r>
              <a:rPr kumimoji="1" lang="ja-JP" altLang="en-US" sz="1400" dirty="0" smtClean="0"/>
              <a:t>年　</a:t>
            </a:r>
            <a:r>
              <a:rPr kumimoji="1" lang="en-US" altLang="ja-JP" sz="1400" dirty="0" smtClean="0"/>
              <a:t>8</a:t>
            </a:r>
            <a:r>
              <a:rPr kumimoji="1" lang="ja-JP" altLang="en-US" sz="1400" dirty="0" smtClean="0"/>
              <a:t>月              </a:t>
            </a:r>
            <a:r>
              <a:rPr lang="en-US" altLang="ja-JP" sz="1400" dirty="0"/>
              <a:t>1998</a:t>
            </a:r>
            <a:r>
              <a:rPr lang="ja-JP" altLang="en-US" sz="1400" dirty="0"/>
              <a:t>年　</a:t>
            </a:r>
            <a:r>
              <a:rPr lang="en-US" altLang="ja-JP" sz="1400" dirty="0"/>
              <a:t>7</a:t>
            </a:r>
            <a:r>
              <a:rPr lang="ja-JP" altLang="en-US" sz="1400" dirty="0" smtClean="0"/>
              <a:t>月</a:t>
            </a:r>
            <a:endParaRPr lang="ja-JP" altLang="en-US" sz="14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27931" y="3847952"/>
            <a:ext cx="4053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2006</a:t>
            </a:r>
            <a:r>
              <a:rPr kumimoji="1" lang="ja-JP" altLang="en-US" sz="1400" dirty="0" smtClean="0"/>
              <a:t>年　</a:t>
            </a:r>
            <a:r>
              <a:rPr kumimoji="1" lang="en-US" altLang="ja-JP" sz="1400" dirty="0" smtClean="0"/>
              <a:t>8</a:t>
            </a:r>
            <a:r>
              <a:rPr kumimoji="1" lang="ja-JP" altLang="en-US" sz="1400" dirty="0" smtClean="0"/>
              <a:t>月              </a:t>
            </a:r>
            <a:r>
              <a:rPr lang="en-US" altLang="ja-JP" sz="1400" dirty="0"/>
              <a:t>1998</a:t>
            </a:r>
            <a:r>
              <a:rPr lang="ja-JP" altLang="en-US" sz="1400" dirty="0"/>
              <a:t>年　</a:t>
            </a:r>
            <a:r>
              <a:rPr lang="en-US" altLang="ja-JP" sz="1400" dirty="0"/>
              <a:t>7</a:t>
            </a:r>
            <a:r>
              <a:rPr lang="ja-JP" altLang="en-US" sz="1400" dirty="0" smtClean="0"/>
              <a:t>月</a:t>
            </a:r>
            <a:endParaRPr lang="ja-JP" alt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1014157" y="78713"/>
            <a:ext cx="7115685" cy="613983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オホーツク</a:t>
            </a:r>
            <a:r>
              <a:rPr lang="ja-JP" altLang="en-US" sz="3200" dirty="0" smtClean="0">
                <a:latin typeface="+mj-lt"/>
                <a:ea typeface="+mj-ea"/>
                <a:cs typeface="+mj-cs"/>
              </a:rPr>
              <a:t>海上の気象の理解のために</a:t>
            </a: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　</a:t>
            </a:r>
            <a:endParaRPr kumimoji="1" lang="en-US" altLang="ja-JP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484784"/>
            <a:ext cx="8252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70C0"/>
                </a:solidFill>
              </a:rPr>
              <a:t>冷たい海域</a:t>
            </a:r>
            <a:r>
              <a:rPr kumimoji="1" lang="ja-JP" altLang="en-US" sz="2800" dirty="0" smtClean="0"/>
              <a:t>が大気にどのような影響を与えているのか</a:t>
            </a:r>
            <a:endParaRPr lang="en-US" altLang="ja-JP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6085" y="836711"/>
            <a:ext cx="12961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目的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5566" y="2924944"/>
            <a:ext cx="342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・ブッソル海峡で</a:t>
            </a:r>
            <a:r>
              <a:rPr kumimoji="1" lang="ja-JP" altLang="en-US" sz="2000" dirty="0" smtClean="0">
                <a:solidFill>
                  <a:schemeClr val="accent1">
                    <a:lumMod val="75000"/>
                  </a:schemeClr>
                </a:solidFill>
              </a:rPr>
              <a:t>低</a:t>
            </a:r>
            <a:r>
              <a:rPr kumimoji="1" lang="en-US" altLang="ja-JP" sz="2000" dirty="0" smtClean="0">
                <a:solidFill>
                  <a:schemeClr val="accent1">
                    <a:lumMod val="75000"/>
                  </a:schemeClr>
                </a:solidFill>
              </a:rPr>
              <a:t>SST</a:t>
            </a:r>
            <a:r>
              <a:rPr kumimoji="1" lang="ja-JP" altLang="en-US" sz="2000" dirty="0" smtClean="0">
                <a:solidFill>
                  <a:schemeClr val="accent1">
                    <a:lumMod val="75000"/>
                  </a:schemeClr>
                </a:solidFill>
              </a:rPr>
              <a:t>を観測</a:t>
            </a:r>
            <a:endParaRPr kumimoji="1" lang="en-US" altLang="ja-JP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2000" dirty="0" smtClean="0"/>
              <a:t>・ブッソル海峡上で</a:t>
            </a:r>
            <a:r>
              <a:rPr kumimoji="1" lang="ja-JP" altLang="en-US" sz="2000" dirty="0" smtClean="0">
                <a:solidFill>
                  <a:srgbClr val="7030A0"/>
                </a:solidFill>
              </a:rPr>
              <a:t>接地逆転</a:t>
            </a:r>
            <a:endParaRPr kumimoji="1" lang="en-US" altLang="ja-JP" sz="2000" dirty="0" smtClean="0">
              <a:solidFill>
                <a:srgbClr val="7030A0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95536" y="2356072"/>
            <a:ext cx="3960440" cy="4241280"/>
            <a:chOff x="395536" y="2356072"/>
            <a:chExt cx="3960440" cy="4241280"/>
          </a:xfrm>
        </p:grpSpPr>
        <p:sp>
          <p:nvSpPr>
            <p:cNvPr id="8" name="正方形/長方形 7"/>
            <p:cNvSpPr/>
            <p:nvPr/>
          </p:nvSpPr>
          <p:spPr>
            <a:xfrm>
              <a:off x="395536" y="2586904"/>
              <a:ext cx="3960440" cy="40104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45746" y="2356072"/>
              <a:ext cx="2592288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ラジオゾンデ観測</a:t>
              </a:r>
              <a:endParaRPr kumimoji="1" lang="ja-JP" altLang="en-US" sz="2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42678" y="3717031"/>
              <a:ext cx="3913297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/>
                <a:t>ブッソル海峡上では、他と比較して</a:t>
              </a:r>
              <a:endParaRPr kumimoji="1" lang="en-US" altLang="ja-JP" sz="2000" dirty="0" smtClean="0"/>
            </a:p>
            <a:p>
              <a:endParaRPr kumimoji="1" lang="en-US" altLang="ja-JP" sz="600" dirty="0" smtClean="0"/>
            </a:p>
            <a:p>
              <a:r>
                <a:rPr kumimoji="1" lang="ja-JP" altLang="en-US" sz="2000" dirty="0" smtClean="0"/>
                <a:t>　大気最下層は明らかに</a:t>
              </a:r>
              <a:r>
                <a:rPr kumimoji="1" lang="ja-JP" altLang="en-US" sz="2000" dirty="0" smtClean="0">
                  <a:solidFill>
                    <a:srgbClr val="0070C0"/>
                  </a:solidFill>
                </a:rPr>
                <a:t>低温</a:t>
              </a:r>
              <a:endParaRPr kumimoji="1" lang="en-US" altLang="ja-JP" sz="2000" dirty="0" smtClean="0">
                <a:solidFill>
                  <a:srgbClr val="0070C0"/>
                </a:solidFill>
              </a:endParaRPr>
            </a:p>
            <a:p>
              <a:r>
                <a:rPr lang="ja-JP" altLang="en-US" sz="2000" dirty="0" smtClean="0"/>
                <a:t>　上空</a:t>
              </a:r>
              <a:r>
                <a:rPr lang="en-US" altLang="ja-JP" sz="2000" dirty="0" smtClean="0"/>
                <a:t>300m</a:t>
              </a:r>
              <a:r>
                <a:rPr lang="ja-JP" altLang="en-US" sz="2000" dirty="0" smtClean="0"/>
                <a:t>以上では</a:t>
              </a:r>
              <a:r>
                <a:rPr lang="ja-JP" altLang="en-US" sz="2000" dirty="0" smtClean="0">
                  <a:solidFill>
                    <a:srgbClr val="C00000"/>
                  </a:solidFill>
                </a:rPr>
                <a:t>高温</a:t>
              </a:r>
              <a:endParaRPr lang="en-US" altLang="ja-JP" sz="2000" dirty="0">
                <a:solidFill>
                  <a:srgbClr val="C00000"/>
                </a:solidFill>
              </a:endParaRPr>
            </a:p>
            <a:p>
              <a:endParaRPr lang="en-US" altLang="ja-JP" sz="800" dirty="0" smtClean="0"/>
            </a:p>
            <a:p>
              <a:r>
                <a:rPr lang="ja-JP" altLang="en-US" sz="2000" dirty="0" smtClean="0"/>
                <a:t>という傾向が見られた</a:t>
              </a:r>
              <a:endParaRPr lang="en-US" altLang="ja-JP" sz="2000" dirty="0" smtClean="0"/>
            </a:p>
            <a:p>
              <a:endParaRPr lang="en-US" altLang="ja-JP" sz="2000" dirty="0"/>
            </a:p>
            <a:p>
              <a:r>
                <a:rPr lang="ja-JP" altLang="en-US" sz="2000" dirty="0" smtClean="0"/>
                <a:t>低</a:t>
              </a:r>
              <a:r>
                <a:rPr lang="en-US" altLang="ja-JP" sz="2000" dirty="0" smtClean="0"/>
                <a:t>SST</a:t>
              </a:r>
              <a:r>
                <a:rPr lang="ja-JP" altLang="en-US" sz="2000" dirty="0" smtClean="0"/>
                <a:t>海域の上空で</a:t>
              </a:r>
              <a:endParaRPr lang="en-US" altLang="ja-JP" sz="2000" dirty="0" smtClean="0"/>
            </a:p>
            <a:p>
              <a:r>
                <a:rPr lang="ja-JP" altLang="en-US" sz="2000" dirty="0" smtClean="0">
                  <a:solidFill>
                    <a:srgbClr val="00B050"/>
                  </a:solidFill>
                </a:rPr>
                <a:t>下降流</a:t>
              </a:r>
              <a:r>
                <a:rPr lang="ja-JP" altLang="en-US" sz="2000" dirty="0" smtClean="0"/>
                <a:t>が起きている？？？</a:t>
              </a:r>
              <a:endParaRPr lang="en-US" altLang="ja-JP" sz="2000" dirty="0" smtClean="0"/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4759958" y="2591717"/>
            <a:ext cx="3960440" cy="40104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10168" y="2360885"/>
            <a:ext cx="259228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数値モデル</a:t>
            </a:r>
            <a:endParaRPr kumimoji="1" lang="ja-JP" altLang="en-US" sz="2400" dirty="0"/>
          </a:p>
        </p:txBody>
      </p:sp>
      <p:sp>
        <p:nvSpPr>
          <p:cNvPr id="11" name="右矢印 10"/>
          <p:cNvSpPr/>
          <p:nvPr/>
        </p:nvSpPr>
        <p:spPr>
          <a:xfrm>
            <a:off x="4103948" y="4085732"/>
            <a:ext cx="936104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82463" y="2927351"/>
            <a:ext cx="383793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低</a:t>
            </a:r>
            <a:r>
              <a:rPr kumimoji="1" lang="en-US" altLang="ja-JP" sz="2000" dirty="0" smtClean="0"/>
              <a:t>SST</a:t>
            </a:r>
            <a:r>
              <a:rPr kumimoji="1" lang="ja-JP" altLang="en-US" sz="2000" dirty="0" smtClean="0"/>
              <a:t>海域がどのように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大気に影響を与えているのか</a:t>
            </a:r>
            <a:endParaRPr kumimoji="1" lang="en-US" altLang="ja-JP" sz="2000" dirty="0" smtClean="0"/>
          </a:p>
          <a:p>
            <a:endParaRPr lang="en-US" altLang="ja-JP" sz="1200" dirty="0"/>
          </a:p>
          <a:p>
            <a:r>
              <a:rPr kumimoji="1" lang="ja-JP" altLang="en-US" sz="2000" dirty="0" smtClean="0"/>
              <a:t>・</a:t>
            </a:r>
            <a:r>
              <a:rPr kumimoji="1" lang="ja-JP" altLang="en-US" sz="2000" dirty="0" smtClean="0">
                <a:solidFill>
                  <a:srgbClr val="C00000"/>
                </a:solidFill>
              </a:rPr>
              <a:t>再現実験</a:t>
            </a:r>
            <a:endParaRPr kumimoji="1" lang="en-US" altLang="ja-JP" sz="2000" dirty="0" smtClean="0">
              <a:solidFill>
                <a:srgbClr val="C00000"/>
              </a:solidFill>
            </a:endParaRPr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ブッソル海峡上の大気を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再現できるか</a:t>
            </a:r>
            <a:r>
              <a:rPr lang="en-US" altLang="ja-JP" sz="2000" dirty="0" smtClean="0"/>
              <a:t>(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観測値との比較</a:t>
            </a:r>
            <a:r>
              <a:rPr lang="en-US" altLang="ja-JP" sz="2000" dirty="0" smtClean="0"/>
              <a:t>)</a:t>
            </a:r>
          </a:p>
          <a:p>
            <a:endParaRPr kumimoji="1" lang="en-US" altLang="ja-JP" sz="1200" dirty="0"/>
          </a:p>
          <a:p>
            <a:r>
              <a:rPr lang="ja-JP" altLang="en-US" sz="2000" dirty="0" smtClean="0"/>
              <a:t>・</a:t>
            </a:r>
            <a:r>
              <a:rPr lang="en-US" altLang="ja-JP" sz="2000" dirty="0" smtClean="0">
                <a:solidFill>
                  <a:srgbClr val="C00000"/>
                </a:solidFill>
              </a:rPr>
              <a:t>SST</a:t>
            </a:r>
            <a:r>
              <a:rPr lang="ja-JP" altLang="en-US" sz="2000" dirty="0" smtClean="0">
                <a:solidFill>
                  <a:srgbClr val="C00000"/>
                </a:solidFill>
              </a:rPr>
              <a:t>感度実験</a:t>
            </a:r>
            <a:endParaRPr lang="en-US" altLang="ja-JP" sz="2000" dirty="0" smtClean="0">
              <a:solidFill>
                <a:srgbClr val="C00000"/>
              </a:solidFill>
            </a:endParaRPr>
          </a:p>
          <a:p>
            <a:r>
              <a:rPr lang="ja-JP" altLang="en-US" sz="2000" dirty="0" smtClean="0"/>
              <a:t>　　</a:t>
            </a:r>
            <a:r>
              <a:rPr lang="en-US" altLang="ja-JP" sz="2000" dirty="0" smtClean="0"/>
              <a:t>SST</a:t>
            </a:r>
            <a:r>
              <a:rPr lang="ja-JP" altLang="en-US" sz="2000" dirty="0" smtClean="0"/>
              <a:t>の変化が大気にどのように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　　影響するのか</a:t>
            </a:r>
            <a:endParaRPr kumimoji="1" lang="en-US" altLang="ja-JP" sz="2000" dirty="0" smtClean="0"/>
          </a:p>
          <a:p>
            <a:endParaRPr lang="en-US" altLang="ja-JP" sz="1400" dirty="0"/>
          </a:p>
          <a:p>
            <a:r>
              <a:rPr kumimoji="1" lang="ja-JP" altLang="en-US" sz="2000" dirty="0" smtClean="0"/>
              <a:t>物理的プロセスを解析する</a:t>
            </a:r>
            <a:endParaRPr kumimoji="1" lang="en-US" altLang="ja-JP" sz="2000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1908720" y="90855"/>
            <a:ext cx="180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ラジオゾンデのデータから</a:t>
            </a:r>
            <a:endParaRPr kumimoji="1" lang="en-US" altLang="ja-JP" dirty="0" smtClean="0"/>
          </a:p>
          <a:p>
            <a:r>
              <a:rPr lang="ja-JP" altLang="en-US" dirty="0" smtClean="0"/>
              <a:t>ブッソル海峡上の特徴的な構造を把握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/>
              <a:t>それを基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r>
              <a:rPr lang="ja-JP" altLang="en-US" dirty="0"/>
              <a:t>数値</a:t>
            </a:r>
            <a:r>
              <a:rPr lang="ja-JP" altLang="en-US" dirty="0" smtClean="0"/>
              <a:t>モデルで</a:t>
            </a:r>
            <a:endParaRPr lang="en-US" altLang="ja-JP" dirty="0" smtClean="0"/>
          </a:p>
          <a:p>
            <a:r>
              <a:rPr lang="ja-JP" altLang="en-US" dirty="0" smtClean="0"/>
              <a:t>いろいろやってみる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969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232581" y="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/>
              <a:t>領域気候モデルとは</a:t>
            </a:r>
            <a:endParaRPr kumimoji="1" lang="en-US" altLang="ja-JP" sz="3600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971600" y="542213"/>
            <a:ext cx="6762420" cy="5091754"/>
            <a:chOff x="971600" y="902253"/>
            <a:chExt cx="6762420" cy="50917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052736"/>
              <a:ext cx="6762420" cy="494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3707904" y="1592796"/>
              <a:ext cx="3168352" cy="2736304"/>
            </a:xfrm>
            <a:prstGeom prst="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800" dirty="0" smtClean="0"/>
                <a:t>計算領域</a:t>
              </a:r>
              <a:endParaRPr kumimoji="1" lang="ja-JP" altLang="en-US" sz="4800" dirty="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226097" y="902253"/>
              <a:ext cx="2304256" cy="648072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/>
                <a:t>境界条件</a:t>
              </a:r>
              <a:endParaRPr kumimoji="1" lang="ja-JP" altLang="en-US" sz="2800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211960" y="4491596"/>
              <a:ext cx="2304256" cy="648072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/>
                <a:t>境界条件</a:t>
              </a:r>
              <a:endParaRPr kumimoji="1" lang="ja-JP" altLang="en-US" sz="28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644199" y="1954512"/>
              <a:ext cx="792088" cy="2125192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/>
                <a:t>境界条件</a:t>
              </a:r>
              <a:endParaRPr kumimoji="1" lang="ja-JP" altLang="en-US" sz="28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941932" y="1898352"/>
              <a:ext cx="792088" cy="2125192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/>
                <a:t>境界条件</a:t>
              </a:r>
              <a:endParaRPr kumimoji="1" lang="ja-JP" altLang="en-US" sz="2800" dirty="0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827584" y="5911975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境界条件は</a:t>
            </a:r>
            <a:r>
              <a:rPr kumimoji="1" lang="en-US" altLang="ja-JP" sz="2000" dirty="0" smtClean="0"/>
              <a:t>JRA25</a:t>
            </a:r>
            <a:r>
              <a:rPr kumimoji="1" lang="ja-JP" altLang="en-US" sz="2000" dirty="0" smtClean="0"/>
              <a:t>を</a:t>
            </a:r>
            <a:r>
              <a:rPr kumimoji="1" lang="en-US" altLang="ja-JP" sz="2000" dirty="0" smtClean="0"/>
              <a:t>6</a:t>
            </a:r>
            <a:r>
              <a:rPr kumimoji="1" lang="ja-JP" altLang="en-US" sz="2000" dirty="0" smtClean="0"/>
              <a:t>時間ごとに設定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6860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584972" y="980728"/>
            <a:ext cx="23407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  <a:t>SST</a:t>
            </a:r>
            <a:r>
              <a:rPr kumimoji="1" lang="ja-JP" altLang="en-US" sz="1600" b="1" dirty="0" smtClean="0"/>
              <a:t>　</a:t>
            </a:r>
            <a:r>
              <a:rPr kumimoji="1" lang="ja-JP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赤　クロモフ観測値</a:t>
            </a:r>
            <a:endParaRPr kumimoji="1" lang="en-US" altLang="ja-JP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kumimoji="1" lang="ja-JP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　　　</a:t>
            </a:r>
            <a:r>
              <a:rPr kumimoji="1" lang="ja-JP" altLang="en-US" sz="1600" b="1" dirty="0" smtClean="0">
                <a:solidFill>
                  <a:srgbClr val="0070C0"/>
                </a:solidFill>
              </a:rPr>
              <a:t>青点　　</a:t>
            </a:r>
            <a:r>
              <a:rPr lang="ja-JP" altLang="en-US" sz="1600" b="1" dirty="0">
                <a:solidFill>
                  <a:srgbClr val="0070C0"/>
                </a:solidFill>
              </a:rPr>
              <a:t>　</a:t>
            </a:r>
            <a:r>
              <a:rPr lang="ja-JP" altLang="en-US" sz="1600" b="1" dirty="0" smtClean="0">
                <a:solidFill>
                  <a:srgbClr val="0070C0"/>
                </a:solidFill>
              </a:rPr>
              <a:t>　　</a:t>
            </a:r>
            <a:r>
              <a:rPr kumimoji="1" lang="en-US" altLang="ja-JP" sz="1600" b="1" dirty="0" smtClean="0">
                <a:solidFill>
                  <a:srgbClr val="0070C0"/>
                </a:solidFill>
              </a:rPr>
              <a:t>CTL</a:t>
            </a:r>
            <a:endParaRPr kumimoji="1" lang="en-US" altLang="ja-JP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1600" b="1" dirty="0" smtClean="0"/>
              <a:t>　　　</a:t>
            </a:r>
            <a:r>
              <a:rPr lang="ja-JP" altLang="en-US" sz="1600" b="1" dirty="0" smtClean="0">
                <a:solidFill>
                  <a:srgbClr val="7030A0"/>
                </a:solidFill>
              </a:rPr>
              <a:t>紫　</a:t>
            </a:r>
            <a:r>
              <a:rPr lang="ja-JP" altLang="en-US" sz="1600" b="1" dirty="0">
                <a:solidFill>
                  <a:srgbClr val="7030A0"/>
                </a:solidFill>
              </a:rPr>
              <a:t>　</a:t>
            </a:r>
            <a:r>
              <a:rPr lang="en-US" altLang="ja-JP" sz="1600" b="1" dirty="0" smtClean="0">
                <a:solidFill>
                  <a:srgbClr val="7030A0"/>
                </a:solidFill>
              </a:rPr>
              <a:t>SST</a:t>
            </a:r>
            <a:r>
              <a:rPr lang="ja-JP" altLang="en-US" sz="1600" b="1" dirty="0" smtClean="0">
                <a:solidFill>
                  <a:srgbClr val="7030A0"/>
                </a:solidFill>
              </a:rPr>
              <a:t>低下ラン</a:t>
            </a:r>
            <a:endParaRPr lang="en-US" altLang="ja-JP" sz="1600" b="1" dirty="0" smtClean="0">
              <a:solidFill>
                <a:srgbClr val="7030A0"/>
              </a:solidFill>
            </a:endParaRPr>
          </a:p>
          <a:p>
            <a:r>
              <a:rPr lang="en-US" altLang="ja-JP" sz="1400" b="1" dirty="0" smtClean="0"/>
              <a:t>(</a:t>
            </a:r>
            <a:r>
              <a:rPr lang="ja-JP" altLang="en-US" sz="1400" b="1" dirty="0" smtClean="0"/>
              <a:t>観測値と一番近いグリッド</a:t>
            </a:r>
            <a:r>
              <a:rPr lang="en-US" altLang="ja-JP" sz="1400" b="1" dirty="0" smtClean="0"/>
              <a:t>)</a:t>
            </a:r>
          </a:p>
          <a:p>
            <a:r>
              <a:rPr lang="en-US" altLang="ja-JP" sz="1400" b="1" dirty="0" smtClean="0"/>
              <a:t>( 0.25°</a:t>
            </a:r>
            <a:r>
              <a:rPr lang="ja-JP" altLang="en-US" sz="1400" b="1" dirty="0" smtClean="0"/>
              <a:t>格子 </a:t>
            </a:r>
            <a:r>
              <a:rPr lang="en-US" altLang="ja-JP" sz="1400" b="1" dirty="0" smtClean="0"/>
              <a:t>)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dirty="0" smtClean="0">
                <a:latin typeface="+mj-lt"/>
                <a:ea typeface="+mj-ea"/>
                <a:cs typeface="+mj-cs"/>
              </a:rPr>
              <a:t>再現実験２　</a:t>
            </a:r>
            <a:r>
              <a:rPr lang="en-US" altLang="ja-JP" sz="3200" dirty="0" smtClean="0">
                <a:latin typeface="+mj-lt"/>
                <a:ea typeface="+mj-ea"/>
                <a:cs typeface="+mj-cs"/>
              </a:rPr>
              <a:t>SST</a:t>
            </a:r>
            <a:r>
              <a:rPr lang="ja-JP" altLang="en-US" sz="3200" dirty="0" smtClean="0">
                <a:latin typeface="+mj-lt"/>
                <a:ea typeface="+mj-ea"/>
                <a:cs typeface="+mj-cs"/>
              </a:rPr>
              <a:t>の比較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53663" y="476672"/>
            <a:ext cx="6431309" cy="3240826"/>
            <a:chOff x="289613" y="814760"/>
            <a:chExt cx="6431309" cy="324082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196752"/>
              <a:ext cx="6091580" cy="25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452020" y="3717032"/>
              <a:ext cx="1268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/>
                <a:t>放球番号</a:t>
              </a:r>
              <a:endParaRPr kumimoji="1" lang="ja-JP" altLang="en-US" sz="16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89613" y="814760"/>
              <a:ext cx="9506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SST(</a:t>
              </a:r>
              <a:r>
                <a:rPr kumimoji="1" lang="ja-JP" altLang="en-US" sz="2000" dirty="0" smtClean="0"/>
                <a:t>℃</a:t>
              </a:r>
              <a:r>
                <a:rPr kumimoji="1" lang="en-US" altLang="ja-JP" sz="2000" dirty="0" smtClean="0"/>
                <a:t>)</a:t>
              </a:r>
              <a:endParaRPr kumimoji="1" lang="ja-JP" altLang="en-US" sz="20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18829" y="3500566"/>
            <a:ext cx="6606865" cy="3240826"/>
            <a:chOff x="118829" y="3500566"/>
            <a:chExt cx="6606865" cy="32408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9" y="3810749"/>
              <a:ext cx="6091580" cy="2592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456792" y="6402838"/>
              <a:ext cx="12689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/>
                <a:t>放球番号</a:t>
              </a:r>
              <a:endParaRPr kumimoji="1" lang="ja-JP" altLang="en-US" sz="16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94385" y="3500566"/>
              <a:ext cx="9506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SST(</a:t>
              </a:r>
              <a:r>
                <a:rPr kumimoji="1" lang="ja-JP" altLang="en-US" sz="2000" dirty="0" smtClean="0"/>
                <a:t>℃</a:t>
              </a:r>
              <a:r>
                <a:rPr kumimoji="1" lang="en-US" altLang="ja-JP" sz="2000" dirty="0" smtClean="0"/>
                <a:t>)</a:t>
              </a:r>
              <a:endParaRPr kumimoji="1" lang="ja-JP" altLang="en-US" sz="2000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980976" y="3937921"/>
            <a:ext cx="102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54973" y="1009537"/>
            <a:ext cx="1024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79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再現実験２　ブッソル海峡上の気温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93020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高度</a:t>
            </a:r>
            <a:r>
              <a:rPr kumimoji="1" lang="en-US" altLang="ja-JP" sz="1600" dirty="0" smtClean="0"/>
              <a:t>(m)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07467" y="510157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気温</a:t>
            </a:r>
            <a:r>
              <a:rPr kumimoji="1" lang="en-US" altLang="ja-JP" sz="1600" dirty="0" smtClean="0"/>
              <a:t>(</a:t>
            </a:r>
            <a:r>
              <a:rPr lang="ja-JP" altLang="en-US" sz="1600" dirty="0" smtClean="0"/>
              <a:t>℃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7147" y="5440127"/>
            <a:ext cx="430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1998</a:t>
            </a:r>
            <a:r>
              <a:rPr kumimoji="1" lang="ja-JP" altLang="en-US" dirty="0" smtClean="0"/>
              <a:t>年　ブッソル海峡上の観測点</a:t>
            </a:r>
            <a:r>
              <a:rPr kumimoji="1" lang="en-US" altLang="ja-JP" dirty="0" smtClean="0"/>
              <a:t>17</a:t>
            </a:r>
            <a:r>
              <a:rPr kumimoji="1" lang="ja-JP" altLang="en-US" dirty="0" smtClean="0"/>
              <a:t>点の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 平均気温プロファイル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9252520" y="1324799"/>
            <a:ext cx="2617253" cy="363028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まだ</a:t>
            </a:r>
            <a:endParaRPr kumimoji="1" lang="en-US" altLang="ja-JP" sz="3200" dirty="0" smtClean="0"/>
          </a:p>
          <a:p>
            <a:pPr algn="ctr"/>
            <a:r>
              <a:rPr kumimoji="1" lang="ja-JP" altLang="en-US" sz="3200" dirty="0" smtClean="0"/>
              <a:t>できてません</a:t>
            </a:r>
            <a:endParaRPr kumimoji="1" lang="ja-JP" altLang="en-US" sz="3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9352" y="93020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高度</a:t>
            </a:r>
            <a:r>
              <a:rPr kumimoji="1" lang="en-US" altLang="ja-JP" sz="1600" dirty="0" smtClean="0"/>
              <a:t>(m)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27207" y="5073045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気温</a:t>
            </a:r>
            <a:r>
              <a:rPr kumimoji="1" lang="en-US" altLang="ja-JP" sz="1600" dirty="0" smtClean="0"/>
              <a:t>(</a:t>
            </a:r>
            <a:r>
              <a:rPr lang="ja-JP" altLang="en-US" sz="1600" dirty="0" smtClean="0"/>
              <a:t>℃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86947" y="5440127"/>
            <a:ext cx="430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2006</a:t>
            </a:r>
            <a:r>
              <a:rPr kumimoji="1" lang="ja-JP" altLang="en-US" dirty="0" smtClean="0"/>
              <a:t>年　ブッソル海峡上の観測点</a:t>
            </a:r>
            <a:r>
              <a:rPr lang="en-US" altLang="ja-JP" dirty="0" smtClean="0"/>
              <a:t>20</a:t>
            </a:r>
            <a:r>
              <a:rPr kumimoji="1" lang="ja-JP" altLang="en-US" dirty="0" smtClean="0"/>
              <a:t>点の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 平均気温プロファイル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42715" y="595044"/>
            <a:ext cx="463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太線　観測値　</a:t>
            </a:r>
            <a:r>
              <a:rPr lang="ja-JP" altLang="en-US" b="1" dirty="0" smtClean="0">
                <a:solidFill>
                  <a:srgbClr val="C00000"/>
                </a:solidFill>
              </a:rPr>
              <a:t>赤　</a:t>
            </a:r>
            <a:r>
              <a:rPr lang="en-US" altLang="ja-JP" b="1" dirty="0" smtClean="0">
                <a:solidFill>
                  <a:srgbClr val="C00000"/>
                </a:solidFill>
              </a:rPr>
              <a:t>SST</a:t>
            </a:r>
            <a:r>
              <a:rPr lang="ja-JP" altLang="en-US" b="1" dirty="0" smtClean="0">
                <a:solidFill>
                  <a:srgbClr val="C00000"/>
                </a:solidFill>
              </a:rPr>
              <a:t>低下ラン　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緑線　</a:t>
            </a:r>
            <a:r>
              <a:rPr lang="en-US" altLang="ja-JP" dirty="0" smtClean="0">
                <a:solidFill>
                  <a:srgbClr val="00B050"/>
                </a:solidFill>
              </a:rPr>
              <a:t>CTL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2484784" y="18980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感度実験の考えで見るなら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低下領域の平均プロファイルを時系列で比べていくって</a:t>
            </a:r>
            <a:r>
              <a:rPr kumimoji="1" lang="ja-JP" altLang="en-US" dirty="0" err="1" smtClean="0"/>
              <a:t>のも</a:t>
            </a:r>
            <a:r>
              <a:rPr kumimoji="1" lang="ja-JP" altLang="en-US" dirty="0" smtClean="0"/>
              <a:t>あり。</a:t>
            </a:r>
            <a:endParaRPr kumimoji="1" lang="ja-JP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37" y="1281796"/>
            <a:ext cx="3275841" cy="415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94445"/>
            <a:ext cx="3275841" cy="415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402446" y="1324799"/>
            <a:ext cx="1428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7</a:t>
            </a:r>
            <a:r>
              <a:rPr kumimoji="1" lang="ja-JP" altLang="en-US" sz="2000" dirty="0" smtClean="0"/>
              <a:t>月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948" y="1324799"/>
            <a:ext cx="1428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355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20277" y="2557915"/>
            <a:ext cx="4334854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2006</a:t>
            </a:r>
            <a:r>
              <a:rPr kumimoji="1" lang="ja-JP" altLang="en-US" dirty="0" smtClean="0"/>
              <a:t>年　ロシア船クロモフ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ラジオゾンデ</a:t>
            </a:r>
            <a:r>
              <a:rPr kumimoji="1" lang="ja-JP" altLang="en-US" dirty="0" smtClean="0"/>
              <a:t>観測データ</a:t>
            </a:r>
            <a:r>
              <a:rPr lang="en-US" altLang="ja-JP" sz="1400" dirty="0"/>
              <a:t>(</a:t>
            </a:r>
            <a:r>
              <a:rPr lang="en-US" altLang="ja-JP" sz="1400" dirty="0" err="1"/>
              <a:t>Vaisala</a:t>
            </a:r>
            <a:r>
              <a:rPr lang="ja-JP" altLang="en-US" sz="1400" dirty="0"/>
              <a:t>製ゾンデを使用</a:t>
            </a:r>
            <a:r>
              <a:rPr lang="en-US" altLang="ja-JP" sz="1400" dirty="0"/>
              <a:t>)</a:t>
            </a:r>
            <a:endParaRPr kumimoji="1" lang="en-US" altLang="ja-JP" dirty="0" smtClean="0"/>
          </a:p>
          <a:p>
            <a:endParaRPr lang="en-US" altLang="ja-JP" sz="600" dirty="0" smtClean="0"/>
          </a:p>
          <a:p>
            <a:r>
              <a:rPr lang="ja-JP" altLang="en-US" dirty="0" smtClean="0"/>
              <a:t>　期間　</a:t>
            </a:r>
            <a:r>
              <a:rPr lang="en-US" altLang="ja-JP" dirty="0" smtClean="0"/>
              <a:t>2006</a:t>
            </a:r>
            <a:r>
              <a:rPr lang="ja-JP" altLang="en-US" dirty="0" smtClean="0"/>
              <a:t>年</a:t>
            </a:r>
            <a:r>
              <a:rPr lang="en-US" altLang="ja-JP" dirty="0" smtClean="0"/>
              <a:t>8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16</a:t>
            </a:r>
            <a:r>
              <a:rPr lang="ja-JP" altLang="en-US" dirty="0" smtClean="0"/>
              <a:t>日</a:t>
            </a:r>
            <a:r>
              <a:rPr lang="en-US" altLang="ja-JP" dirty="0" smtClean="0"/>
              <a:t>00:00</a:t>
            </a:r>
          </a:p>
          <a:p>
            <a:r>
              <a:rPr lang="ja-JP" altLang="en-US" dirty="0" smtClean="0"/>
              <a:t>　　　　　　　　～</a:t>
            </a:r>
            <a:r>
              <a:rPr lang="en-US" altLang="ja-JP" dirty="0" smtClean="0"/>
              <a:t>8</a:t>
            </a:r>
            <a:r>
              <a:rPr lang="ja-JP" altLang="en-US" dirty="0" smtClean="0"/>
              <a:t>月</a:t>
            </a:r>
            <a:r>
              <a:rPr lang="en-US" altLang="ja-JP" dirty="0" smtClean="0"/>
              <a:t>31</a:t>
            </a:r>
            <a:r>
              <a:rPr lang="ja-JP" altLang="en-US" dirty="0" smtClean="0"/>
              <a:t>日</a:t>
            </a:r>
            <a:r>
              <a:rPr lang="en-US" altLang="ja-JP" dirty="0" smtClean="0"/>
              <a:t>12:00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00B050"/>
                </a:solidFill>
              </a:rPr>
              <a:t>6</a:t>
            </a:r>
            <a:r>
              <a:rPr lang="ja-JP" altLang="en-US" dirty="0" smtClean="0">
                <a:solidFill>
                  <a:srgbClr val="00B050"/>
                </a:solidFill>
              </a:rPr>
              <a:t>時間</a:t>
            </a:r>
            <a:r>
              <a:rPr lang="ja-JP" altLang="en-US" dirty="0" smtClean="0"/>
              <a:t>ごと 　計</a:t>
            </a:r>
            <a:r>
              <a:rPr lang="en-US" altLang="ja-JP" dirty="0" smtClean="0">
                <a:solidFill>
                  <a:srgbClr val="00B050"/>
                </a:solidFill>
              </a:rPr>
              <a:t>63</a:t>
            </a:r>
            <a:r>
              <a:rPr lang="ja-JP" altLang="en-US" dirty="0" smtClean="0">
                <a:solidFill>
                  <a:srgbClr val="00B050"/>
                </a:solidFill>
              </a:rPr>
              <a:t>回</a:t>
            </a:r>
            <a:r>
              <a:rPr lang="ja-JP" altLang="en-US" dirty="0" smtClean="0"/>
              <a:t>放球 </a:t>
            </a:r>
            <a:endParaRPr lang="en-US" altLang="ja-JP" dirty="0" smtClean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7200" y="58613"/>
            <a:ext cx="8229600" cy="54125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 smtClean="0">
                <a:latin typeface="+mj-lt"/>
                <a:ea typeface="+mj-ea"/>
                <a:cs typeface="+mj-cs"/>
              </a:rPr>
              <a:t>使用データ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5740" y="650384"/>
            <a:ext cx="4329391" cy="18466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1998</a:t>
            </a:r>
            <a:r>
              <a:rPr kumimoji="1" lang="ja-JP" altLang="en-US" dirty="0" smtClean="0"/>
              <a:t>年　ロシア船クロモフ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ラジオゾンデ</a:t>
            </a:r>
            <a:r>
              <a:rPr kumimoji="1" lang="ja-JP" altLang="en-US" dirty="0" smtClean="0"/>
              <a:t>観測データ</a:t>
            </a:r>
            <a:r>
              <a:rPr kumimoji="1" lang="en-US" altLang="ja-JP" sz="1400" dirty="0" smtClean="0"/>
              <a:t>(</a:t>
            </a:r>
            <a:r>
              <a:rPr kumimoji="1" lang="en-US" altLang="ja-JP" sz="1400" dirty="0" err="1" smtClean="0"/>
              <a:t>Vaisala</a:t>
            </a:r>
            <a:r>
              <a:rPr lang="ja-JP" altLang="en-US" sz="1400" dirty="0" smtClean="0"/>
              <a:t>製ゾンデを使用</a:t>
            </a:r>
            <a:r>
              <a:rPr kumimoji="1" lang="en-US" altLang="ja-JP" sz="1400" dirty="0" smtClean="0"/>
              <a:t>)</a:t>
            </a:r>
          </a:p>
          <a:p>
            <a:endParaRPr lang="en-US" altLang="ja-JP" sz="600" dirty="0" smtClean="0"/>
          </a:p>
          <a:p>
            <a:r>
              <a:rPr lang="ja-JP" altLang="en-US" dirty="0" smtClean="0"/>
              <a:t>　期間　</a:t>
            </a:r>
            <a:r>
              <a:rPr lang="en-US" altLang="ja-JP" dirty="0" smtClean="0"/>
              <a:t>1998</a:t>
            </a:r>
            <a:r>
              <a:rPr lang="ja-JP" altLang="en-US" dirty="0" smtClean="0"/>
              <a:t>年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</a:t>
            </a:r>
            <a:r>
              <a:rPr lang="en-US" altLang="ja-JP" dirty="0" smtClean="0"/>
              <a:t>9</a:t>
            </a:r>
            <a:r>
              <a:rPr lang="ja-JP" altLang="en-US" dirty="0" smtClean="0"/>
              <a:t>日</a:t>
            </a:r>
            <a:r>
              <a:rPr lang="en-US" altLang="ja-JP" dirty="0" smtClean="0"/>
              <a:t>6:00</a:t>
            </a:r>
          </a:p>
          <a:p>
            <a:r>
              <a:rPr lang="ja-JP" altLang="en-US" dirty="0" smtClean="0"/>
              <a:t>　　　　　　  ～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25</a:t>
            </a:r>
            <a:r>
              <a:rPr lang="ja-JP" altLang="en-US" dirty="0" smtClean="0"/>
              <a:t>日</a:t>
            </a:r>
            <a:r>
              <a:rPr lang="en-US" altLang="ja-JP" dirty="0" smtClean="0"/>
              <a:t>12:00</a:t>
            </a:r>
          </a:p>
          <a:p>
            <a:r>
              <a:rPr lang="ja-JP" altLang="en-US" dirty="0" smtClean="0"/>
              <a:t>　</a:t>
            </a:r>
            <a:r>
              <a:rPr lang="en-US" altLang="ja-JP" dirty="0" smtClean="0"/>
              <a:t>6</a:t>
            </a:r>
            <a:r>
              <a:rPr lang="ja-JP" altLang="en-US" dirty="0" smtClean="0"/>
              <a:t>時間間隔　</a:t>
            </a:r>
            <a:r>
              <a:rPr lang="en-US" altLang="ja-JP" dirty="0" smtClean="0"/>
              <a:t>19</a:t>
            </a:r>
            <a:r>
              <a:rPr lang="ja-JP" altLang="en-US" dirty="0" smtClean="0"/>
              <a:t>日より</a:t>
            </a:r>
            <a:r>
              <a:rPr lang="en-US" altLang="ja-JP" dirty="0" smtClean="0"/>
              <a:t>12</a:t>
            </a:r>
            <a:r>
              <a:rPr lang="ja-JP" altLang="en-US" dirty="0" smtClean="0"/>
              <a:t>時間間隔</a:t>
            </a:r>
            <a:endParaRPr lang="en-US" altLang="ja-JP" dirty="0" smtClean="0"/>
          </a:p>
          <a:p>
            <a:r>
              <a:rPr lang="ja-JP" altLang="en-US" dirty="0" smtClean="0"/>
              <a:t> 　計</a:t>
            </a:r>
            <a:r>
              <a:rPr lang="en-US" altLang="ja-JP" dirty="0" smtClean="0">
                <a:solidFill>
                  <a:srgbClr val="00B050"/>
                </a:solidFill>
              </a:rPr>
              <a:t>50</a:t>
            </a:r>
            <a:r>
              <a:rPr lang="ja-JP" altLang="en-US" dirty="0" smtClean="0">
                <a:solidFill>
                  <a:srgbClr val="00B050"/>
                </a:solidFill>
              </a:rPr>
              <a:t>回</a:t>
            </a:r>
            <a:r>
              <a:rPr lang="ja-JP" altLang="en-US" dirty="0" smtClean="0"/>
              <a:t>放球 </a:t>
            </a:r>
            <a:endParaRPr lang="en-US" altLang="ja-JP" dirty="0" smtClean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694537" y="569266"/>
            <a:ext cx="4085486" cy="3057805"/>
            <a:chOff x="-1351450" y="692696"/>
            <a:chExt cx="6020198" cy="4824536"/>
          </a:xfrm>
        </p:grpSpPr>
        <p:pic>
          <p:nvPicPr>
            <p:cNvPr id="11" name="図 10" descr="放球地点199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92696"/>
              <a:ext cx="4668748" cy="482453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-1351450" y="1679123"/>
              <a:ext cx="1656184" cy="155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/>
                <a:t>1998</a:t>
              </a:r>
              <a:r>
                <a:rPr kumimoji="1" lang="ja-JP" altLang="en-US" sz="2000" dirty="0" smtClean="0"/>
                <a:t>年 </a:t>
              </a:r>
              <a:r>
                <a:rPr kumimoji="1" lang="en-US" altLang="ja-JP" sz="2000" dirty="0" smtClean="0"/>
                <a:t>7</a:t>
              </a:r>
              <a:r>
                <a:rPr kumimoji="1" lang="ja-JP" altLang="en-US" sz="2000" dirty="0" smtClean="0"/>
                <a:t>月</a:t>
              </a:r>
              <a:endParaRPr kumimoji="1" lang="en-US" altLang="ja-JP" sz="2000" dirty="0" smtClean="0"/>
            </a:p>
            <a:p>
              <a:pPr algn="ctr"/>
              <a:r>
                <a:rPr kumimoji="1" lang="ja-JP" altLang="en-US" dirty="0" smtClean="0"/>
                <a:t>観測経路</a:t>
              </a:r>
              <a:endParaRPr kumimoji="1" lang="en-US" altLang="ja-JP" dirty="0" smtClean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681047" y="3618672"/>
            <a:ext cx="4104456" cy="3147157"/>
            <a:chOff x="3133363" y="775044"/>
            <a:chExt cx="6010637" cy="4919785"/>
          </a:xfrm>
        </p:grpSpPr>
        <p:sp>
          <p:nvSpPr>
            <p:cNvPr id="3" name="正方形/長方形 2"/>
            <p:cNvSpPr/>
            <p:nvPr/>
          </p:nvSpPr>
          <p:spPr>
            <a:xfrm>
              <a:off x="4067944" y="775044"/>
              <a:ext cx="5076056" cy="19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0" name="グループ化 19"/>
            <p:cNvGrpSpPr/>
            <p:nvPr/>
          </p:nvGrpSpPr>
          <p:grpSpPr>
            <a:xfrm>
              <a:off x="3133363" y="870293"/>
              <a:ext cx="6010637" cy="4824536"/>
              <a:chOff x="3133363" y="692696"/>
              <a:chExt cx="6010637" cy="4824536"/>
            </a:xfrm>
          </p:grpSpPr>
          <p:pic>
            <p:nvPicPr>
              <p:cNvPr id="14" name="図 13" descr="放球地点2006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475252" y="692696"/>
                <a:ext cx="4668748" cy="4824536"/>
              </a:xfrm>
              <a:prstGeom prst="rect">
                <a:avLst/>
              </a:prstGeom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3133363" y="1113985"/>
                <a:ext cx="1656186" cy="2020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2006</a:t>
                </a:r>
                <a:r>
                  <a:rPr kumimoji="1" lang="ja-JP" altLang="en-US" sz="2000" dirty="0" smtClean="0"/>
                  <a:t>年 </a:t>
                </a:r>
                <a:r>
                  <a:rPr kumimoji="1" lang="en-US" altLang="ja-JP" sz="2000" dirty="0" smtClean="0"/>
                  <a:t>8</a:t>
                </a:r>
                <a:r>
                  <a:rPr kumimoji="1" lang="ja-JP" altLang="en-US" sz="2000" dirty="0" smtClean="0"/>
                  <a:t>月</a:t>
                </a:r>
                <a:endParaRPr kumimoji="1" lang="en-US" altLang="ja-JP" sz="2000" dirty="0" smtClean="0"/>
              </a:p>
              <a:p>
                <a:pPr algn="ctr"/>
                <a:r>
                  <a:rPr lang="ja-JP" altLang="en-US" dirty="0"/>
                  <a:t>観測経路</a:t>
                </a:r>
              </a:p>
              <a:p>
                <a:pPr algn="ctr"/>
                <a:endParaRPr kumimoji="1" lang="ja-JP" altLang="en-US" sz="2000" dirty="0"/>
              </a:p>
            </p:txBody>
          </p:sp>
        </p:grpSp>
      </p:grpSp>
      <p:sp>
        <p:nvSpPr>
          <p:cNvPr id="4" name="円/楕円 3"/>
          <p:cNvSpPr/>
          <p:nvPr/>
        </p:nvSpPr>
        <p:spPr>
          <a:xfrm>
            <a:off x="7616864" y="2930245"/>
            <a:ext cx="28803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7625248" y="6093296"/>
            <a:ext cx="28803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87816" y="3958298"/>
            <a:ext cx="1656184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solidFill>
                  <a:srgbClr val="002060"/>
                </a:solidFill>
              </a:rPr>
              <a:t>ブッソル海峡</a:t>
            </a:r>
            <a:endParaRPr kumimoji="1" lang="ja-JP" altLang="en-US" sz="1600" b="1" dirty="0">
              <a:solidFill>
                <a:srgbClr val="00206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7904896" y="3290285"/>
            <a:ext cx="267504" cy="658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7904896" y="4404200"/>
            <a:ext cx="311500" cy="1617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22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723244"/>
              </p:ext>
            </p:extLst>
          </p:nvPr>
        </p:nvGraphicFramePr>
        <p:xfrm>
          <a:off x="208968" y="4177889"/>
          <a:ext cx="4472079" cy="24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25"/>
                <a:gridCol w="3251654"/>
              </a:tblGrid>
              <a:tr h="792088">
                <a:tc>
                  <a:txBody>
                    <a:bodyPr/>
                    <a:lstStyle/>
                    <a:p>
                      <a:r>
                        <a:rPr lang="ja-JP" altLang="en-US" sz="1800" b="0" dirty="0" smtClean="0">
                          <a:solidFill>
                            <a:schemeClr val="tx1"/>
                          </a:solidFill>
                        </a:rPr>
                        <a:t>使用</a:t>
                      </a:r>
                      <a:endParaRPr lang="en-US" altLang="ja-JP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b="0" dirty="0" smtClean="0">
                          <a:solidFill>
                            <a:schemeClr val="tx1"/>
                          </a:solidFill>
                        </a:rPr>
                        <a:t>モデル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IPRC </a:t>
                      </a:r>
                      <a:r>
                        <a:rPr lang="ja-JP" alt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領域気候モデル</a:t>
                      </a:r>
                      <a:endParaRPr lang="en-US" altLang="ja-JP" sz="16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</a:t>
                      </a:r>
                      <a:r>
                        <a:rPr lang="en-US" altLang="ja-JP" sz="1600" dirty="0" err="1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iRAM</a:t>
                      </a: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, Wang, 2003)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5652">
                <a:tc>
                  <a:txBody>
                    <a:bodyPr/>
                    <a:lstStyle/>
                    <a:p>
                      <a:r>
                        <a:rPr lang="ja-JP" altLang="en-US" sz="1800" dirty="0" smtClean="0">
                          <a:solidFill>
                            <a:schemeClr val="tx1"/>
                          </a:solidFill>
                        </a:rPr>
                        <a:t>領域</a:t>
                      </a:r>
                      <a:endParaRPr lang="en-US" altLang="ja-JP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 smtClean="0">
                          <a:solidFill>
                            <a:schemeClr val="tx1"/>
                          </a:solidFill>
                        </a:rPr>
                        <a:t>解像度</a:t>
                      </a:r>
                      <a:endParaRPr lang="en-US" altLang="ja-JP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 smtClean="0">
                          <a:solidFill>
                            <a:schemeClr val="tx1"/>
                          </a:solidFill>
                        </a:rPr>
                        <a:t>計算期間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130E~170E</a:t>
                      </a:r>
                      <a:r>
                        <a:rPr lang="ja-JP" altLang="en-US" sz="140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，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35N~65N  0.</a:t>
                      </a:r>
                      <a:r>
                        <a:rPr lang="en-US" altLang="ja-JP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25°</a:t>
                      </a: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格子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鉛直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36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層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(σ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系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</a:p>
                    <a:p>
                      <a:r>
                        <a:rPr lang="ja-JP" altLang="en-US" sz="1800" b="1" dirty="0" smtClean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下層の解像度を細かくしてある</a:t>
                      </a:r>
                      <a:endParaRPr lang="en-US" altLang="ja-JP" sz="1600" b="1" dirty="0" smtClean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1998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年、</a:t>
                      </a: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2006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年ともに</a:t>
                      </a: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</a:t>
                      </a: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~8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月まで</a:t>
                      </a:r>
                      <a:endParaRPr lang="en-US" altLang="ja-JP" sz="14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87">
                <a:tc>
                  <a:txBody>
                    <a:bodyPr/>
                    <a:lstStyle/>
                    <a:p>
                      <a:r>
                        <a:rPr lang="ja-JP" altLang="en-US" sz="1600" dirty="0" smtClean="0">
                          <a:latin typeface="Cambria" pitchFamily="18" charset="0"/>
                        </a:rPr>
                        <a:t>横境界条件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JRA-25/JCDAS</a:t>
                      </a:r>
                      <a:r>
                        <a:rPr lang="ja-JP" altLang="en-US" sz="1400" dirty="0" smtClean="0">
                          <a:latin typeface="Cambria" pitchFamily="18" charset="0"/>
                        </a:rPr>
                        <a:t>再解析データ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3913">
                <a:tc>
                  <a:txBody>
                    <a:bodyPr/>
                    <a:lstStyle/>
                    <a:p>
                      <a:r>
                        <a:rPr lang="en-US" altLang="ja-JP" sz="1600" b="0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SST</a:t>
                      </a:r>
                      <a:r>
                        <a:rPr lang="ja-JP" altLang="en-US" sz="1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境界条件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NOAA OISST(daily) </a:t>
                      </a:r>
                      <a:r>
                        <a:rPr lang="ja-JP" altLang="en-US" sz="1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←</a:t>
                      </a:r>
                      <a:r>
                        <a:rPr lang="ja-JP" altLang="en-US" sz="1400" b="1" baseline="0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 衛星データ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-1911696" y="138383"/>
            <a:ext cx="17281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研究目的で</a:t>
            </a:r>
            <a:endParaRPr kumimoji="1" lang="en-US" altLang="ja-JP" dirty="0" smtClean="0"/>
          </a:p>
          <a:p>
            <a:r>
              <a:rPr lang="ja-JP" altLang="en-US" dirty="0"/>
              <a:t>客観解析データで</a:t>
            </a:r>
            <a:r>
              <a:rPr lang="ja-JP" altLang="en-US" dirty="0" smtClean="0"/>
              <a:t>は鉛直解像度が低いことを述べた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よって、ここで</a:t>
            </a:r>
            <a:endParaRPr lang="en-US" altLang="ja-JP" dirty="0" smtClean="0"/>
          </a:p>
          <a:p>
            <a:r>
              <a:rPr kumimoji="1" lang="ja-JP" altLang="en-US" dirty="0" smtClean="0"/>
              <a:t>モデルは鉛直解像度を上げるため</a:t>
            </a:r>
            <a:endParaRPr kumimoji="1" lang="en-US" altLang="ja-JP" dirty="0" smtClean="0"/>
          </a:p>
          <a:p>
            <a:r>
              <a:rPr kumimoji="1" lang="ja-JP" altLang="en-US" dirty="0" smtClean="0"/>
              <a:t>イコール</a:t>
            </a:r>
            <a:endParaRPr kumimoji="1" lang="en-US" altLang="ja-JP" dirty="0" smtClean="0"/>
          </a:p>
          <a:p>
            <a:r>
              <a:rPr lang="ja-JP" altLang="en-US" dirty="0" smtClean="0"/>
              <a:t>ダウンスケールのためにあるデータだといえる</a:t>
            </a:r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再現実験２　ブッソル海峡上の</a:t>
            </a:r>
            <a:r>
              <a:rPr lang="ja-JP" altLang="en-US" sz="3200" dirty="0">
                <a:latin typeface="+mj-lt"/>
                <a:ea typeface="+mj-ea"/>
                <a:cs typeface="+mj-cs"/>
              </a:rPr>
              <a:t>鉛直流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42715" y="595044"/>
            <a:ext cx="463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C00000"/>
                </a:solidFill>
              </a:rPr>
              <a:t>赤　</a:t>
            </a:r>
            <a:r>
              <a:rPr lang="en-US" altLang="ja-JP" b="1" dirty="0" smtClean="0">
                <a:solidFill>
                  <a:srgbClr val="C00000"/>
                </a:solidFill>
              </a:rPr>
              <a:t>SST</a:t>
            </a:r>
            <a:r>
              <a:rPr lang="ja-JP" altLang="en-US" b="1" dirty="0" smtClean="0">
                <a:solidFill>
                  <a:srgbClr val="C00000"/>
                </a:solidFill>
              </a:rPr>
              <a:t>低下ラン　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緑線　</a:t>
            </a:r>
            <a:r>
              <a:rPr lang="en-US" altLang="ja-JP" dirty="0" smtClean="0">
                <a:solidFill>
                  <a:srgbClr val="00B050"/>
                </a:solidFill>
              </a:rPr>
              <a:t>CTL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7147" y="5440127"/>
            <a:ext cx="430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1998</a:t>
            </a:r>
            <a:r>
              <a:rPr kumimoji="1" lang="ja-JP" altLang="en-US" dirty="0" smtClean="0"/>
              <a:t>年　ブッソル海峡上の観測点</a:t>
            </a:r>
            <a:r>
              <a:rPr kumimoji="1" lang="en-US" altLang="ja-JP" dirty="0" smtClean="0"/>
              <a:t>17</a:t>
            </a:r>
            <a:r>
              <a:rPr kumimoji="1" lang="ja-JP" altLang="en-US" dirty="0" smtClean="0"/>
              <a:t>点の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 平均</a:t>
            </a:r>
            <a:r>
              <a:rPr lang="en-US" altLang="ja-JP" dirty="0" smtClean="0"/>
              <a:t>ω</a:t>
            </a:r>
            <a:r>
              <a:rPr lang="ja-JP" altLang="en-US" dirty="0" smtClean="0"/>
              <a:t>プロファイル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86947" y="5440127"/>
            <a:ext cx="430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2006</a:t>
            </a:r>
            <a:r>
              <a:rPr kumimoji="1" lang="ja-JP" altLang="en-US" dirty="0" smtClean="0"/>
              <a:t>年　ブッソル海峡上の観測点</a:t>
            </a:r>
            <a:r>
              <a:rPr lang="en-US" altLang="ja-JP" dirty="0" smtClean="0"/>
              <a:t>20</a:t>
            </a:r>
            <a:r>
              <a:rPr kumimoji="1" lang="ja-JP" altLang="en-US" dirty="0" smtClean="0"/>
              <a:t>点の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 平均</a:t>
            </a:r>
            <a:r>
              <a:rPr lang="en-US" altLang="ja-JP" dirty="0"/>
              <a:t>ω</a:t>
            </a:r>
            <a:r>
              <a:rPr lang="ja-JP" altLang="en-US" dirty="0" smtClean="0"/>
              <a:t>プロファイル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552" y="93020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高度</a:t>
            </a:r>
            <a:r>
              <a:rPr kumimoji="1" lang="en-US" altLang="ja-JP" sz="1600" dirty="0" smtClean="0"/>
              <a:t>(σ)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99352" y="93020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高度</a:t>
            </a:r>
            <a:r>
              <a:rPr kumimoji="1" lang="en-US" altLang="ja-JP" sz="1600" dirty="0" smtClean="0"/>
              <a:t>(σ)</a:t>
            </a:r>
            <a:endParaRPr kumimoji="1" lang="ja-JP" altLang="en-US" sz="16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268760"/>
            <a:ext cx="3109910" cy="39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99" y="1268935"/>
            <a:ext cx="3109910" cy="39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コネクタ 13"/>
          <p:cNvCxnSpPr/>
          <p:nvPr/>
        </p:nvCxnSpPr>
        <p:spPr>
          <a:xfrm flipV="1">
            <a:off x="2771800" y="1268760"/>
            <a:ext cx="0" cy="379096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6452446" y="1260522"/>
            <a:ext cx="0" cy="379096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9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954973" y="18864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600" noProof="0" dirty="0" smtClean="0">
                <a:latin typeface="+mj-lt"/>
                <a:ea typeface="+mj-ea"/>
                <a:cs typeface="+mj-cs"/>
              </a:rPr>
              <a:t>時系列</a:t>
            </a:r>
            <a:r>
              <a:rPr lang="ja-JP" altLang="en-US" sz="3600" dirty="0" smtClean="0">
                <a:latin typeface="+mj-lt"/>
                <a:ea typeface="+mj-ea"/>
                <a:cs typeface="+mj-cs"/>
              </a:rPr>
              <a:t>高度断面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756" y="54868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1998</a:t>
            </a:r>
            <a:r>
              <a:rPr kumimoji="1"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kumimoji="1" lang="ja-JP" altLang="en-US" sz="2400" b="1" dirty="0" smtClean="0">
                <a:solidFill>
                  <a:srgbClr val="7030A0"/>
                </a:solidFill>
              </a:rPr>
              <a:t>月</a:t>
            </a:r>
            <a:endParaRPr kumimoji="1" lang="en-US" altLang="ja-JP" sz="24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低下領域の</a:t>
            </a:r>
            <a:endParaRPr lang="en-US" altLang="ja-JP" dirty="0" smtClean="0"/>
          </a:p>
          <a:p>
            <a:r>
              <a:rPr kumimoji="1" lang="ja-JP" altLang="en-US" dirty="0" smtClean="0"/>
              <a:t>平均気温プロファイル時系列</a:t>
            </a:r>
            <a:endParaRPr kumimoji="1" lang="en-US" altLang="ja-JP" dirty="0" smtClean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19704" y="1815207"/>
            <a:ext cx="8816792" cy="4214277"/>
            <a:chOff x="219704" y="1815207"/>
            <a:chExt cx="8816792" cy="421427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4" y="2276872"/>
              <a:ext cx="4294823" cy="338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276872"/>
              <a:ext cx="4294823" cy="338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11560" y="1815207"/>
              <a:ext cx="3816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 smtClean="0">
                  <a:solidFill>
                    <a:srgbClr val="00B050"/>
                  </a:solidFill>
                </a:rPr>
                <a:t>気温　</a:t>
              </a:r>
              <a:r>
                <a:rPr kumimoji="1" lang="en-US" altLang="ja-JP" sz="2400" b="1" dirty="0" smtClean="0">
                  <a:solidFill>
                    <a:srgbClr val="00B050"/>
                  </a:solidFill>
                </a:rPr>
                <a:t>CTL</a:t>
              </a:r>
              <a:endParaRPr kumimoji="1" lang="ja-JP" alt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045343" y="1815207"/>
              <a:ext cx="3816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b="1" dirty="0" smtClean="0">
                  <a:solidFill>
                    <a:srgbClr val="00B0F0"/>
                  </a:solidFill>
                </a:rPr>
                <a:t>気温　</a:t>
              </a:r>
              <a:r>
                <a:rPr lang="en-US" altLang="ja-JP" sz="2400" b="1" dirty="0" smtClean="0">
                  <a:solidFill>
                    <a:srgbClr val="00B0F0"/>
                  </a:solidFill>
                </a:rPr>
                <a:t>SST</a:t>
              </a:r>
              <a:r>
                <a:rPr lang="ja-JP" altLang="en-US" sz="2400" b="1" dirty="0" smtClean="0">
                  <a:solidFill>
                    <a:srgbClr val="00B0F0"/>
                  </a:solidFill>
                </a:rPr>
                <a:t>低下ラン</a:t>
              </a:r>
              <a:endParaRPr kumimoji="1" lang="ja-JP" altLang="en-US" sz="2400" b="1" dirty="0">
                <a:solidFill>
                  <a:srgbClr val="00B0F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19704" y="1936029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高度</a:t>
              </a:r>
              <a:r>
                <a:rPr kumimoji="1" lang="en-US" altLang="ja-JP" dirty="0" smtClean="0"/>
                <a:t>(σ)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956376" y="566015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時間</a:t>
              </a:r>
              <a:r>
                <a:rPr kumimoji="1" lang="en-US" altLang="ja-JP" dirty="0" smtClean="0"/>
                <a:t>(</a:t>
              </a:r>
              <a:r>
                <a:rPr lang="ja-JP" altLang="en-US" dirty="0"/>
                <a:t>日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11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13" y="896934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48" y="896934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12" y="3810366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08" y="3801899"/>
            <a:ext cx="2809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4431364" y="1968556"/>
            <a:ext cx="446701" cy="415026"/>
            <a:chOff x="4410732" y="2586245"/>
            <a:chExt cx="1169380" cy="1086459"/>
          </a:xfrm>
        </p:grpSpPr>
        <p:cxnSp>
          <p:nvCxnSpPr>
            <p:cNvPr id="6" name="直線コネクタ 5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/>
          <p:cNvSpPr txBox="1"/>
          <p:nvPr/>
        </p:nvSpPr>
        <p:spPr>
          <a:xfrm>
            <a:off x="3478080" y="471749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11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grpSp>
        <p:nvGrpSpPr>
          <p:cNvPr id="20" name="グループ化 19"/>
          <p:cNvGrpSpPr>
            <a:grpSpLocks noChangeAspect="1"/>
          </p:cNvGrpSpPr>
          <p:nvPr/>
        </p:nvGrpSpPr>
        <p:grpSpPr>
          <a:xfrm>
            <a:off x="7439850" y="1935162"/>
            <a:ext cx="446701" cy="415026"/>
            <a:chOff x="4410732" y="2586245"/>
            <a:chExt cx="1169380" cy="1086459"/>
          </a:xfrm>
        </p:grpSpPr>
        <p:cxnSp>
          <p:nvCxnSpPr>
            <p:cNvPr id="22" name="直線コネクタ 21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6408994" y="47436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12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grpSp>
        <p:nvGrpSpPr>
          <p:cNvPr id="36" name="グループ化 35"/>
          <p:cNvGrpSpPr>
            <a:grpSpLocks noChangeAspect="1"/>
          </p:cNvGrpSpPr>
          <p:nvPr/>
        </p:nvGrpSpPr>
        <p:grpSpPr>
          <a:xfrm>
            <a:off x="4455971" y="4864682"/>
            <a:ext cx="446701" cy="415026"/>
            <a:chOff x="4410732" y="2586245"/>
            <a:chExt cx="1169380" cy="1086459"/>
          </a:xfrm>
        </p:grpSpPr>
        <p:cxnSp>
          <p:nvCxnSpPr>
            <p:cNvPr id="38" name="直線コネクタ 37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3499412" y="3278679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13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grpSp>
        <p:nvGrpSpPr>
          <p:cNvPr id="52" name="グループ化 51"/>
          <p:cNvGrpSpPr>
            <a:grpSpLocks noChangeAspect="1"/>
          </p:cNvGrpSpPr>
          <p:nvPr/>
        </p:nvGrpSpPr>
        <p:grpSpPr>
          <a:xfrm>
            <a:off x="7439850" y="4865744"/>
            <a:ext cx="446701" cy="415026"/>
            <a:chOff x="4410732" y="2586245"/>
            <a:chExt cx="1169380" cy="1086459"/>
          </a:xfrm>
        </p:grpSpPr>
        <p:cxnSp>
          <p:nvCxnSpPr>
            <p:cNvPr id="54" name="直線コネクタ 53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テキスト ボックス 52"/>
          <p:cNvSpPr txBox="1"/>
          <p:nvPr/>
        </p:nvSpPr>
        <p:spPr>
          <a:xfrm>
            <a:off x="6402324" y="328498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14</a:t>
            </a:r>
            <a:r>
              <a:rPr kumimoji="1" lang="ja-JP" altLang="en-US" sz="2800" dirty="0" smtClean="0"/>
              <a:t>日</a:t>
            </a:r>
            <a:endParaRPr kumimoji="1" lang="ja-JP" altLang="en-US" sz="28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79512" y="116632"/>
            <a:ext cx="291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11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日～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14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　</a:t>
            </a:r>
            <a:endParaRPr lang="en-US" altLang="ja-JP" sz="2000" b="1" dirty="0" smtClean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07504" y="965666"/>
            <a:ext cx="2880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気圧</a:t>
            </a:r>
            <a:r>
              <a:rPr lang="en-US" altLang="ja-JP" sz="2000" dirty="0" smtClean="0"/>
              <a:t>(CTL)</a:t>
            </a:r>
            <a:endParaRPr kumimoji="1" lang="en-US" altLang="ja-JP" sz="2000" dirty="0"/>
          </a:p>
          <a:p>
            <a:r>
              <a:rPr lang="ja-JP" altLang="en-US" sz="2000" dirty="0" smtClean="0"/>
              <a:t>この図は偏差ではない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en-US" altLang="ja-JP" sz="2000" dirty="0" smtClean="0">
                <a:solidFill>
                  <a:srgbClr val="002060"/>
                </a:solidFill>
              </a:rPr>
              <a:t>SST</a:t>
            </a:r>
            <a:r>
              <a:rPr lang="ja-JP" altLang="en-US" sz="2000" dirty="0" smtClean="0">
                <a:solidFill>
                  <a:srgbClr val="002060"/>
                </a:solidFill>
              </a:rPr>
              <a:t>低下領域</a:t>
            </a:r>
            <a:r>
              <a:rPr lang="ja-JP" altLang="en-US" sz="2000" dirty="0" smtClean="0"/>
              <a:t>の地衡風は</a:t>
            </a:r>
            <a:r>
              <a:rPr lang="ja-JP" altLang="en-US" sz="2800" dirty="0" smtClean="0">
                <a:solidFill>
                  <a:srgbClr val="00B050"/>
                </a:solidFill>
              </a:rPr>
              <a:t>北東風</a:t>
            </a:r>
            <a:endParaRPr lang="en-US" altLang="ja-JP" sz="2800" dirty="0">
              <a:solidFill>
                <a:srgbClr val="00B050"/>
              </a:solidFill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597632" y="11663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海面気圧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00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051720" y="22757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00B050"/>
                </a:solidFill>
              </a:rPr>
              <a:t>熱収支 ＣＴＬ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51720" y="352119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B050"/>
                </a:solidFill>
              </a:rPr>
              <a:t>鉛直流</a:t>
            </a:r>
            <a:r>
              <a:rPr kumimoji="1" lang="ja-JP" altLang="en-US" sz="2400" dirty="0" smtClean="0">
                <a:solidFill>
                  <a:srgbClr val="00B050"/>
                </a:solidFill>
              </a:rPr>
              <a:t> ＣＴＬ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24128" y="24184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00B0F0"/>
                </a:solidFill>
              </a:rPr>
              <a:t>熱収支 </a:t>
            </a:r>
            <a:r>
              <a:rPr kumimoji="1" lang="en-US" altLang="ja-JP" sz="24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400" dirty="0" smtClean="0">
                <a:solidFill>
                  <a:srgbClr val="00B0F0"/>
                </a:solidFill>
              </a:rPr>
              <a:t>低下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40152" y="353546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0B0F0"/>
                </a:solidFill>
              </a:rPr>
              <a:t>鉛直流</a:t>
            </a:r>
            <a:r>
              <a:rPr kumimoji="1" lang="ja-JP" altLang="en-US" sz="2400" dirty="0" smtClean="0">
                <a:solidFill>
                  <a:srgbClr val="00B0F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400" dirty="0" smtClean="0">
                <a:solidFill>
                  <a:srgbClr val="00B0F0"/>
                </a:solidFill>
              </a:rPr>
              <a:t>低下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16648" y="-18451"/>
            <a:ext cx="20832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endParaRPr lang="en-US" altLang="ja-JP" sz="20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</a:t>
            </a:r>
            <a:endParaRPr lang="en-US" altLang="ja-JP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11960" y="362421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※</a:t>
            </a:r>
            <a:r>
              <a:rPr kumimoji="1" lang="ja-JP" altLang="en-US" dirty="0" smtClean="0"/>
              <a:t>正が下降流</a:t>
            </a:r>
            <a:endParaRPr kumimoji="1" lang="en-US" altLang="ja-JP" dirty="0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43" y="609600"/>
            <a:ext cx="35790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53" y="609600"/>
            <a:ext cx="35790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43" y="3956328"/>
            <a:ext cx="35790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52" y="3956328"/>
            <a:ext cx="35790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2763683" y="609600"/>
            <a:ext cx="400671" cy="253136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03590" y="609601"/>
            <a:ext cx="400671" cy="253136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783952" y="3973897"/>
            <a:ext cx="400671" cy="253136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030961" y="3982861"/>
            <a:ext cx="400671" cy="253136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2052736" y="135436"/>
            <a:ext cx="1980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熱収支</a:t>
            </a:r>
            <a:endParaRPr kumimoji="1" lang="en-US" altLang="ja-JP" dirty="0" smtClean="0"/>
          </a:p>
          <a:p>
            <a:r>
              <a:rPr lang="ja-JP" altLang="en-US" dirty="0" smtClean="0"/>
              <a:t>＝</a:t>
            </a:r>
            <a:r>
              <a:rPr kumimoji="1" lang="ja-JP" altLang="en-US" dirty="0" smtClean="0"/>
              <a:t>長波放射</a:t>
            </a:r>
            <a:endParaRPr kumimoji="1" lang="en-US" altLang="ja-JP" dirty="0" smtClean="0"/>
          </a:p>
          <a:p>
            <a:r>
              <a:rPr kumimoji="1" lang="ja-JP" altLang="en-US" dirty="0" smtClean="0"/>
              <a:t>＋短波放射</a:t>
            </a:r>
            <a:endParaRPr kumimoji="1" lang="en-US" altLang="ja-JP" dirty="0" smtClean="0"/>
          </a:p>
          <a:p>
            <a:r>
              <a:rPr kumimoji="1" lang="ja-JP" altLang="en-US" dirty="0" smtClean="0"/>
              <a:t>＋大規模凝結</a:t>
            </a:r>
            <a:endParaRPr kumimoji="1" lang="en-US" altLang="ja-JP" dirty="0" smtClean="0"/>
          </a:p>
          <a:p>
            <a:r>
              <a:rPr lang="ja-JP" altLang="en-US" dirty="0" smtClean="0"/>
              <a:t>＋鉛直混合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937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7" y="3945678"/>
            <a:ext cx="35790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18" y="3945678"/>
            <a:ext cx="357901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835696" y="35211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00B050"/>
                </a:solidFill>
              </a:rPr>
              <a:t>長波放射 ＣＴＬ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40152" y="353546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00B0F0"/>
                </a:solidFill>
              </a:rPr>
              <a:t>長波放射 </a:t>
            </a:r>
            <a:r>
              <a:rPr kumimoji="1" lang="en-US" altLang="ja-JP" sz="24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400" dirty="0" smtClean="0">
                <a:solidFill>
                  <a:srgbClr val="00B0F0"/>
                </a:solidFill>
              </a:rPr>
              <a:t>低下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783952" y="3973897"/>
            <a:ext cx="400671" cy="253136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030961" y="3982861"/>
            <a:ext cx="400671" cy="2531368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16648" y="-18451"/>
            <a:ext cx="20832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endParaRPr lang="en-US" altLang="ja-JP" sz="20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</a:t>
            </a:r>
            <a:endParaRPr lang="en-US" altLang="ja-JP" dirty="0" smtClean="0"/>
          </a:p>
        </p:txBody>
      </p:sp>
      <p:grpSp>
        <p:nvGrpSpPr>
          <p:cNvPr id="3" name="グループ化 2"/>
          <p:cNvGrpSpPr/>
          <p:nvPr/>
        </p:nvGrpSpPr>
        <p:grpSpPr>
          <a:xfrm>
            <a:off x="992981" y="227570"/>
            <a:ext cx="3579019" cy="3201430"/>
            <a:chOff x="992981" y="227570"/>
            <a:chExt cx="3579019" cy="320143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981" y="609600"/>
              <a:ext cx="3579019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2051720" y="227570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00B050"/>
                  </a:solidFill>
                </a:rPr>
                <a:t>雲量</a:t>
              </a:r>
              <a:r>
                <a:rPr kumimoji="1" lang="ja-JP" altLang="en-US" sz="2400" dirty="0" smtClean="0">
                  <a:solidFill>
                    <a:srgbClr val="00B050"/>
                  </a:solidFill>
                </a:rPr>
                <a:t> ＣＴＬ</a:t>
              </a:r>
              <a:endParaRPr kumimoji="1" lang="ja-JP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763683" y="609600"/>
              <a:ext cx="400671" cy="2531368"/>
            </a:xfrm>
            <a:prstGeom prst="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円/楕円 1"/>
            <p:cNvSpPr/>
            <p:nvPr/>
          </p:nvSpPr>
          <p:spPr>
            <a:xfrm>
              <a:off x="2066624" y="2564904"/>
              <a:ext cx="697059" cy="720080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5241452" y="241840"/>
            <a:ext cx="3579019" cy="3187160"/>
            <a:chOff x="5241452" y="241840"/>
            <a:chExt cx="3579019" cy="318716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452" y="609600"/>
              <a:ext cx="3579019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724128" y="241840"/>
              <a:ext cx="2880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00B0F0"/>
                  </a:solidFill>
                </a:rPr>
                <a:t>雲量</a:t>
              </a:r>
              <a:r>
                <a:rPr kumimoji="1" lang="ja-JP" altLang="en-US" sz="2400" dirty="0" smtClean="0">
                  <a:solidFill>
                    <a:srgbClr val="00B0F0"/>
                  </a:solidFill>
                </a:rPr>
                <a:t> </a:t>
              </a:r>
              <a:r>
                <a:rPr kumimoji="1" lang="en-US" altLang="ja-JP" sz="2400" dirty="0" smtClean="0">
                  <a:solidFill>
                    <a:srgbClr val="00B0F0"/>
                  </a:solidFill>
                </a:rPr>
                <a:t>SST</a:t>
              </a:r>
              <a:r>
                <a:rPr kumimoji="1" lang="ja-JP" altLang="en-US" sz="2400" dirty="0" smtClean="0">
                  <a:solidFill>
                    <a:srgbClr val="00B0F0"/>
                  </a:solidFill>
                </a:rPr>
                <a:t>低下</a:t>
              </a:r>
              <a:endParaRPr kumimoji="1" lang="ja-JP" alt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003590" y="609601"/>
              <a:ext cx="400671" cy="2531368"/>
            </a:xfrm>
            <a:prstGeom prst="rect">
              <a:avLst/>
            </a:prstGeom>
            <a:noFill/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6300192" y="2564904"/>
              <a:ext cx="703398" cy="747145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円/楕円 24"/>
          <p:cNvSpPr/>
          <p:nvPr/>
        </p:nvSpPr>
        <p:spPr>
          <a:xfrm>
            <a:off x="6452592" y="5733255"/>
            <a:ext cx="550998" cy="43204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212685" y="5740775"/>
            <a:ext cx="550998" cy="43204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16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85" y="2347046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16" y="4562635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49" y="4562635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16" y="2363157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107504" y="169137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</a:t>
            </a:r>
            <a:endParaRPr lang="en-US" altLang="ja-JP" sz="2400" b="1" dirty="0" smtClean="0">
              <a:solidFill>
                <a:srgbClr val="7030A0"/>
              </a:solidFill>
            </a:endParaRPr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12</a:t>
            </a:r>
            <a:r>
              <a:rPr lang="ja-JP" altLang="en-US" sz="2000" dirty="0" smtClean="0">
                <a:solidFill>
                  <a:srgbClr val="0070C0"/>
                </a:solidFill>
              </a:rPr>
              <a:t>日</a:t>
            </a:r>
            <a:r>
              <a:rPr lang="ja-JP" altLang="en-US" sz="2000" dirty="0" smtClean="0"/>
              <a:t>から</a:t>
            </a:r>
            <a:r>
              <a:rPr lang="en-US" altLang="ja-JP" sz="2000" dirty="0" smtClean="0">
                <a:solidFill>
                  <a:srgbClr val="C00000"/>
                </a:solidFill>
              </a:rPr>
              <a:t>17</a:t>
            </a:r>
            <a:r>
              <a:rPr lang="ja-JP" altLang="en-US" sz="2000" dirty="0" smtClean="0">
                <a:solidFill>
                  <a:srgbClr val="C00000"/>
                </a:solidFill>
              </a:rPr>
              <a:t>日</a:t>
            </a:r>
            <a:r>
              <a:rPr lang="ja-JP" altLang="en-US" sz="2000" dirty="0" smtClean="0"/>
              <a:t>までの</a:t>
            </a:r>
            <a:endParaRPr lang="en-US" altLang="ja-JP" sz="2000" dirty="0" smtClean="0"/>
          </a:p>
          <a:p>
            <a:r>
              <a:rPr lang="ja-JP" altLang="en-US" sz="2000" dirty="0" smtClean="0"/>
              <a:t>表面気圧</a:t>
            </a:r>
            <a:r>
              <a:rPr lang="en-US" altLang="ja-JP" sz="2000" dirty="0" smtClean="0"/>
              <a:t>(</a:t>
            </a:r>
            <a:r>
              <a:rPr lang="en-US" altLang="ja-JP" sz="2000" dirty="0" smtClean="0">
                <a:solidFill>
                  <a:srgbClr val="00B050"/>
                </a:solidFill>
              </a:rPr>
              <a:t>CTL</a:t>
            </a:r>
            <a:r>
              <a:rPr lang="en-US" altLang="ja-JP" sz="2000" dirty="0" smtClean="0"/>
              <a:t>)</a:t>
            </a:r>
          </a:p>
        </p:txBody>
      </p:sp>
      <p:grpSp>
        <p:nvGrpSpPr>
          <p:cNvPr id="22" name="グループ化 21"/>
          <p:cNvGrpSpPr/>
          <p:nvPr/>
        </p:nvGrpSpPr>
        <p:grpSpPr>
          <a:xfrm>
            <a:off x="-1179338" y="101850"/>
            <a:ext cx="1021492" cy="2705718"/>
            <a:chOff x="-1188640" y="43099"/>
            <a:chExt cx="1021492" cy="2705718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6" r="38233" b="4525"/>
            <a:stretch/>
          </p:blipFill>
          <p:spPr bwMode="auto">
            <a:xfrm>
              <a:off x="-1188640" y="57017"/>
              <a:ext cx="1021492" cy="269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正方形/長方形 19"/>
            <p:cNvSpPr/>
            <p:nvPr/>
          </p:nvSpPr>
          <p:spPr>
            <a:xfrm>
              <a:off x="-1061100" y="57017"/>
              <a:ext cx="366730" cy="269180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-677894" y="43099"/>
              <a:ext cx="366730" cy="2691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L 字 23"/>
          <p:cNvSpPr/>
          <p:nvPr/>
        </p:nvSpPr>
        <p:spPr>
          <a:xfrm rot="5400000">
            <a:off x="3892607" y="-607623"/>
            <a:ext cx="4455131" cy="5832648"/>
          </a:xfrm>
          <a:prstGeom prst="corner">
            <a:avLst>
              <a:gd name="adj1" fmla="val 63605"/>
              <a:gd name="adj2" fmla="val 4974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L 字 24"/>
          <p:cNvSpPr/>
          <p:nvPr/>
        </p:nvSpPr>
        <p:spPr>
          <a:xfrm rot="16200000">
            <a:off x="3892606" y="1633210"/>
            <a:ext cx="4455131" cy="5832648"/>
          </a:xfrm>
          <a:prstGeom prst="corner">
            <a:avLst>
              <a:gd name="adj1" fmla="val 63605"/>
              <a:gd name="adj2" fmla="val 4974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26" y="144794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0" y="116632"/>
            <a:ext cx="266934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4794"/>
            <a:ext cx="2661448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20" y="144793"/>
            <a:ext cx="2661448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0066"/>
            <a:ext cx="2661448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20" y="2347046"/>
            <a:ext cx="2661448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77508"/>
            <a:ext cx="2661448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20" y="4574248"/>
            <a:ext cx="2661448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7504" y="169137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</a:t>
            </a:r>
            <a:endParaRPr lang="en-US" altLang="ja-JP" sz="2400" b="1" dirty="0" smtClean="0">
              <a:solidFill>
                <a:srgbClr val="7030A0"/>
              </a:solidFill>
            </a:endParaRPr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12</a:t>
            </a:r>
            <a:r>
              <a:rPr lang="ja-JP" altLang="en-US" sz="2000" dirty="0" smtClean="0">
                <a:solidFill>
                  <a:srgbClr val="0070C0"/>
                </a:solidFill>
              </a:rPr>
              <a:t>日</a:t>
            </a:r>
            <a:r>
              <a:rPr lang="ja-JP" altLang="en-US" sz="2000" dirty="0" smtClean="0"/>
              <a:t>から</a:t>
            </a:r>
            <a:r>
              <a:rPr lang="en-US" altLang="ja-JP" sz="2000" dirty="0" smtClean="0">
                <a:solidFill>
                  <a:srgbClr val="C00000"/>
                </a:solidFill>
              </a:rPr>
              <a:t>17</a:t>
            </a:r>
            <a:r>
              <a:rPr lang="ja-JP" altLang="en-US" sz="2000" dirty="0" smtClean="0">
                <a:solidFill>
                  <a:srgbClr val="C00000"/>
                </a:solidFill>
              </a:rPr>
              <a:t>日</a:t>
            </a:r>
            <a:r>
              <a:rPr lang="ja-JP" altLang="en-US" sz="2000" dirty="0" smtClean="0"/>
              <a:t>までの</a:t>
            </a:r>
            <a:endParaRPr lang="en-US" altLang="ja-JP" sz="2000" dirty="0" smtClean="0"/>
          </a:p>
          <a:p>
            <a:r>
              <a:rPr lang="ja-JP" altLang="en-US" sz="2000" dirty="0" smtClean="0"/>
              <a:t>表面気圧</a:t>
            </a:r>
            <a:endParaRPr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en-US" altLang="ja-JP" sz="2000" dirty="0" smtClean="0">
                <a:solidFill>
                  <a:srgbClr val="00B0F0"/>
                </a:solidFill>
              </a:rPr>
              <a:t>SST</a:t>
            </a:r>
            <a:r>
              <a:rPr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lang="ja-JP" altLang="en-US" sz="2000" dirty="0" smtClean="0"/>
              <a:t>－</a:t>
            </a:r>
            <a:r>
              <a:rPr lang="en-US" altLang="ja-JP" sz="2000" dirty="0" smtClean="0">
                <a:solidFill>
                  <a:srgbClr val="00B050"/>
                </a:solidFill>
              </a:rPr>
              <a:t>CTL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3" name="L 字 2"/>
          <p:cNvSpPr/>
          <p:nvPr/>
        </p:nvSpPr>
        <p:spPr>
          <a:xfrm rot="5400000">
            <a:off x="3892607" y="-607623"/>
            <a:ext cx="4455131" cy="5832648"/>
          </a:xfrm>
          <a:prstGeom prst="corner">
            <a:avLst>
              <a:gd name="adj1" fmla="val 63605"/>
              <a:gd name="adj2" fmla="val 4974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L 字 3"/>
          <p:cNvSpPr/>
          <p:nvPr/>
        </p:nvSpPr>
        <p:spPr>
          <a:xfrm rot="16200000">
            <a:off x="3892606" y="1633210"/>
            <a:ext cx="4455131" cy="5832648"/>
          </a:xfrm>
          <a:prstGeom prst="corner">
            <a:avLst>
              <a:gd name="adj1" fmla="val 63605"/>
              <a:gd name="adj2" fmla="val 4974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4619446" y="1188514"/>
            <a:ext cx="393833" cy="365907"/>
            <a:chOff x="4410732" y="2586245"/>
            <a:chExt cx="1169380" cy="1086459"/>
          </a:xfrm>
        </p:grpSpPr>
        <p:cxnSp>
          <p:nvCxnSpPr>
            <p:cNvPr id="12" name="直線コネクタ 11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/>
          <p:cNvGrpSpPr>
            <a:grpSpLocks noChangeAspect="1"/>
          </p:cNvGrpSpPr>
          <p:nvPr/>
        </p:nvGrpSpPr>
        <p:grpSpPr>
          <a:xfrm>
            <a:off x="7630916" y="1174153"/>
            <a:ext cx="393833" cy="365907"/>
            <a:chOff x="4410732" y="2586245"/>
            <a:chExt cx="1169380" cy="1086459"/>
          </a:xfrm>
        </p:grpSpPr>
        <p:cxnSp>
          <p:nvCxnSpPr>
            <p:cNvPr id="25" name="直線コネクタ 24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>
            <a:grpSpLocks noChangeAspect="1"/>
          </p:cNvGrpSpPr>
          <p:nvPr/>
        </p:nvGrpSpPr>
        <p:grpSpPr>
          <a:xfrm>
            <a:off x="4619446" y="3379870"/>
            <a:ext cx="393833" cy="365907"/>
            <a:chOff x="4410732" y="2586245"/>
            <a:chExt cx="1169380" cy="1086459"/>
          </a:xfrm>
        </p:grpSpPr>
        <p:cxnSp>
          <p:nvCxnSpPr>
            <p:cNvPr id="38" name="直線コネクタ 37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グループ化 49"/>
          <p:cNvGrpSpPr>
            <a:grpSpLocks noChangeAspect="1"/>
          </p:cNvGrpSpPr>
          <p:nvPr/>
        </p:nvGrpSpPr>
        <p:grpSpPr>
          <a:xfrm>
            <a:off x="7629248" y="3392441"/>
            <a:ext cx="393833" cy="365907"/>
            <a:chOff x="4410732" y="2586245"/>
            <a:chExt cx="1169380" cy="1086459"/>
          </a:xfrm>
        </p:grpSpPr>
        <p:cxnSp>
          <p:nvCxnSpPr>
            <p:cNvPr id="51" name="直線コネクタ 50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グループ化 62"/>
          <p:cNvGrpSpPr>
            <a:grpSpLocks noChangeAspect="1"/>
          </p:cNvGrpSpPr>
          <p:nvPr/>
        </p:nvGrpSpPr>
        <p:grpSpPr>
          <a:xfrm>
            <a:off x="4623273" y="5622192"/>
            <a:ext cx="393833" cy="365907"/>
            <a:chOff x="4410732" y="2586245"/>
            <a:chExt cx="1169380" cy="1086459"/>
          </a:xfrm>
        </p:grpSpPr>
        <p:cxnSp>
          <p:nvCxnSpPr>
            <p:cNvPr id="64" name="直線コネクタ 63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>
            <a:grpSpLocks noChangeAspect="1"/>
          </p:cNvGrpSpPr>
          <p:nvPr/>
        </p:nvGrpSpPr>
        <p:grpSpPr>
          <a:xfrm>
            <a:off x="7619342" y="5627117"/>
            <a:ext cx="393833" cy="365907"/>
            <a:chOff x="4410732" y="2586245"/>
            <a:chExt cx="1169380" cy="1086459"/>
          </a:xfrm>
        </p:grpSpPr>
        <p:cxnSp>
          <p:nvCxnSpPr>
            <p:cNvPr id="77" name="直線コネクタ 76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テキスト ボックス 89"/>
          <p:cNvSpPr txBox="1"/>
          <p:nvPr/>
        </p:nvSpPr>
        <p:spPr>
          <a:xfrm>
            <a:off x="0" y="5212847"/>
            <a:ext cx="32403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2000" b="1" dirty="0" smtClean="0"/>
          </a:p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10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日から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</a:t>
            </a:r>
            <a:endParaRPr lang="en-US" altLang="ja-JP" sz="20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</a:t>
            </a:r>
            <a:endParaRPr lang="en-US" altLang="ja-JP" dirty="0" smtClean="0"/>
          </a:p>
          <a:p>
            <a:r>
              <a:rPr lang="ja-JP" altLang="en-US" dirty="0" smtClean="0"/>
              <a:t>鉛直流偏差の時系列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dirty="0" smtClean="0">
                <a:solidFill>
                  <a:srgbClr val="00B0F0"/>
                </a:solidFill>
              </a:rPr>
              <a:t>SST</a:t>
            </a:r>
            <a:r>
              <a:rPr lang="ja-JP" altLang="en-US" dirty="0" smtClean="0">
                <a:solidFill>
                  <a:srgbClr val="00B0F0"/>
                </a:solidFill>
              </a:rPr>
              <a:t>低下ラン</a:t>
            </a:r>
            <a:r>
              <a:rPr lang="ja-JP" altLang="en-US" dirty="0" smtClean="0"/>
              <a:t>－</a:t>
            </a:r>
            <a:r>
              <a:rPr lang="en-US" altLang="ja-JP" dirty="0" smtClean="0">
                <a:solidFill>
                  <a:srgbClr val="00B050"/>
                </a:solidFill>
              </a:rPr>
              <a:t>CTL</a:t>
            </a:r>
            <a:r>
              <a:rPr lang="en-US" altLang="ja-JP" dirty="0" smtClean="0"/>
              <a:t>)</a:t>
            </a:r>
          </a:p>
        </p:txBody>
      </p:sp>
      <p:grpSp>
        <p:nvGrpSpPr>
          <p:cNvPr id="92" name="グループ化 91"/>
          <p:cNvGrpSpPr/>
          <p:nvPr/>
        </p:nvGrpSpPr>
        <p:grpSpPr>
          <a:xfrm>
            <a:off x="205450" y="1950192"/>
            <a:ext cx="2278318" cy="3644571"/>
            <a:chOff x="773286" y="1872864"/>
            <a:chExt cx="2278318" cy="3644571"/>
          </a:xfrm>
        </p:grpSpPr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43" r="38716" b="4736"/>
            <a:stretch/>
          </p:blipFill>
          <p:spPr bwMode="auto">
            <a:xfrm>
              <a:off x="1043608" y="1885963"/>
              <a:ext cx="2007996" cy="363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4" b="6116"/>
            <a:stretch/>
          </p:blipFill>
          <p:spPr bwMode="auto">
            <a:xfrm>
              <a:off x="773286" y="1872864"/>
              <a:ext cx="257885" cy="3558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6144"/>
            <a:ext cx="261011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20" y="150505"/>
            <a:ext cx="261011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84" y="2355430"/>
            <a:ext cx="261011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20" y="2355430"/>
            <a:ext cx="261011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58" y="4584183"/>
            <a:ext cx="261011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19" y="4574928"/>
            <a:ext cx="2610115" cy="216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 字 19"/>
          <p:cNvSpPr/>
          <p:nvPr/>
        </p:nvSpPr>
        <p:spPr>
          <a:xfrm rot="5400000">
            <a:off x="3892607" y="-607623"/>
            <a:ext cx="4455131" cy="5832648"/>
          </a:xfrm>
          <a:prstGeom prst="corner">
            <a:avLst>
              <a:gd name="adj1" fmla="val 63605"/>
              <a:gd name="adj2" fmla="val 4974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L 字 20"/>
          <p:cNvSpPr/>
          <p:nvPr/>
        </p:nvSpPr>
        <p:spPr>
          <a:xfrm rot="16200000">
            <a:off x="3892606" y="1633210"/>
            <a:ext cx="4455131" cy="5832648"/>
          </a:xfrm>
          <a:prstGeom prst="corner">
            <a:avLst>
              <a:gd name="adj1" fmla="val 63605"/>
              <a:gd name="adj2" fmla="val 4974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/>
          <p:cNvGrpSpPr>
            <a:grpSpLocks noChangeAspect="1"/>
          </p:cNvGrpSpPr>
          <p:nvPr/>
        </p:nvGrpSpPr>
        <p:grpSpPr>
          <a:xfrm>
            <a:off x="4619446" y="1188514"/>
            <a:ext cx="393833" cy="365907"/>
            <a:chOff x="4410732" y="2586245"/>
            <a:chExt cx="1169380" cy="1086459"/>
          </a:xfrm>
        </p:grpSpPr>
        <p:cxnSp>
          <p:nvCxnSpPr>
            <p:cNvPr id="29" name="直線コネクタ 28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/>
          <p:cNvGrpSpPr>
            <a:grpSpLocks noChangeAspect="1"/>
          </p:cNvGrpSpPr>
          <p:nvPr/>
        </p:nvGrpSpPr>
        <p:grpSpPr>
          <a:xfrm>
            <a:off x="7630916" y="1174153"/>
            <a:ext cx="393833" cy="365907"/>
            <a:chOff x="4410732" y="2586245"/>
            <a:chExt cx="1169380" cy="1086459"/>
          </a:xfrm>
        </p:grpSpPr>
        <p:cxnSp>
          <p:nvCxnSpPr>
            <p:cNvPr id="42" name="直線コネクタ 41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グループ化 53"/>
          <p:cNvGrpSpPr>
            <a:grpSpLocks noChangeAspect="1"/>
          </p:cNvGrpSpPr>
          <p:nvPr/>
        </p:nvGrpSpPr>
        <p:grpSpPr>
          <a:xfrm>
            <a:off x="4619446" y="3379870"/>
            <a:ext cx="393833" cy="365907"/>
            <a:chOff x="4410732" y="2586245"/>
            <a:chExt cx="1169380" cy="1086459"/>
          </a:xfrm>
        </p:grpSpPr>
        <p:cxnSp>
          <p:nvCxnSpPr>
            <p:cNvPr id="55" name="直線コネクタ 54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グループ化 66"/>
          <p:cNvGrpSpPr>
            <a:grpSpLocks noChangeAspect="1"/>
          </p:cNvGrpSpPr>
          <p:nvPr/>
        </p:nvGrpSpPr>
        <p:grpSpPr>
          <a:xfrm>
            <a:off x="7629248" y="3392441"/>
            <a:ext cx="393833" cy="365907"/>
            <a:chOff x="4410732" y="2586245"/>
            <a:chExt cx="1169380" cy="1086459"/>
          </a:xfrm>
        </p:grpSpPr>
        <p:cxnSp>
          <p:nvCxnSpPr>
            <p:cNvPr id="68" name="直線コネクタ 67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グループ化 79"/>
          <p:cNvGrpSpPr>
            <a:grpSpLocks noChangeAspect="1"/>
          </p:cNvGrpSpPr>
          <p:nvPr/>
        </p:nvGrpSpPr>
        <p:grpSpPr>
          <a:xfrm>
            <a:off x="4623273" y="5622192"/>
            <a:ext cx="393833" cy="365907"/>
            <a:chOff x="4410732" y="2586245"/>
            <a:chExt cx="1169380" cy="1086459"/>
          </a:xfrm>
        </p:grpSpPr>
        <p:cxnSp>
          <p:nvCxnSpPr>
            <p:cNvPr id="81" name="直線コネクタ 80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グループ化 92"/>
          <p:cNvGrpSpPr>
            <a:grpSpLocks noChangeAspect="1"/>
          </p:cNvGrpSpPr>
          <p:nvPr/>
        </p:nvGrpSpPr>
        <p:grpSpPr>
          <a:xfrm>
            <a:off x="7619342" y="5627117"/>
            <a:ext cx="393833" cy="365907"/>
            <a:chOff x="4410732" y="2586245"/>
            <a:chExt cx="1169380" cy="1086459"/>
          </a:xfrm>
        </p:grpSpPr>
        <p:cxnSp>
          <p:nvCxnSpPr>
            <p:cNvPr id="94" name="直線コネクタ 93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テキスト ボックス 105"/>
          <p:cNvSpPr txBox="1"/>
          <p:nvPr/>
        </p:nvSpPr>
        <p:spPr>
          <a:xfrm>
            <a:off x="107504" y="169137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4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400" b="1" dirty="0" smtClean="0">
                <a:solidFill>
                  <a:srgbClr val="7030A0"/>
                </a:solidFill>
              </a:rPr>
              <a:t>月</a:t>
            </a:r>
            <a:endParaRPr lang="en-US" altLang="ja-JP" sz="2400" b="1" dirty="0" smtClean="0">
              <a:solidFill>
                <a:srgbClr val="7030A0"/>
              </a:solidFill>
            </a:endParaRPr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12</a:t>
            </a:r>
            <a:r>
              <a:rPr lang="ja-JP" altLang="en-US" sz="2000" dirty="0" smtClean="0">
                <a:solidFill>
                  <a:srgbClr val="0070C0"/>
                </a:solidFill>
              </a:rPr>
              <a:t>日</a:t>
            </a:r>
            <a:r>
              <a:rPr lang="ja-JP" altLang="en-US" sz="2000" dirty="0" smtClean="0"/>
              <a:t>から</a:t>
            </a:r>
            <a:r>
              <a:rPr lang="en-US" altLang="ja-JP" sz="2000" dirty="0" smtClean="0">
                <a:solidFill>
                  <a:srgbClr val="C00000"/>
                </a:solidFill>
              </a:rPr>
              <a:t>17</a:t>
            </a:r>
            <a:r>
              <a:rPr lang="ja-JP" altLang="en-US" sz="2000" dirty="0" smtClean="0">
                <a:solidFill>
                  <a:srgbClr val="C00000"/>
                </a:solidFill>
              </a:rPr>
              <a:t>日</a:t>
            </a:r>
            <a:r>
              <a:rPr lang="ja-JP" altLang="en-US" sz="2000" dirty="0" smtClean="0"/>
              <a:t>までの</a:t>
            </a:r>
            <a:endParaRPr lang="en-US" altLang="ja-JP" sz="2000" dirty="0" smtClean="0"/>
          </a:p>
          <a:p>
            <a:r>
              <a:rPr lang="ja-JP" altLang="en-US" sz="2000" dirty="0" smtClean="0"/>
              <a:t>気温偏差　</a:t>
            </a:r>
            <a:r>
              <a:rPr lang="en-US" altLang="ja-JP" sz="2000" dirty="0" smtClean="0"/>
              <a:t>(0.96σ</a:t>
            </a:r>
            <a:r>
              <a:rPr lang="ja-JP" altLang="en-US" sz="2000" dirty="0" smtClean="0"/>
              <a:t>面</a:t>
            </a:r>
            <a:r>
              <a:rPr lang="en-US" altLang="ja-JP" sz="2000" dirty="0" smtClean="0"/>
              <a:t>)</a:t>
            </a:r>
          </a:p>
          <a:p>
            <a:r>
              <a:rPr lang="en-US" altLang="ja-JP" sz="2000" dirty="0" smtClean="0"/>
              <a:t>(</a:t>
            </a:r>
            <a:r>
              <a:rPr lang="en-US" altLang="ja-JP" sz="2000" dirty="0" smtClean="0">
                <a:solidFill>
                  <a:srgbClr val="00B0F0"/>
                </a:solidFill>
              </a:rPr>
              <a:t>SST</a:t>
            </a:r>
            <a:r>
              <a:rPr lang="ja-JP" altLang="en-US" sz="2000" dirty="0" smtClean="0">
                <a:solidFill>
                  <a:srgbClr val="00B0F0"/>
                </a:solidFill>
              </a:rPr>
              <a:t>低下ラン</a:t>
            </a:r>
            <a:r>
              <a:rPr lang="ja-JP" altLang="en-US" sz="2000" dirty="0" smtClean="0"/>
              <a:t>－</a:t>
            </a:r>
            <a:r>
              <a:rPr lang="en-US" altLang="ja-JP" sz="2000" dirty="0" smtClean="0">
                <a:solidFill>
                  <a:srgbClr val="00B050"/>
                </a:solidFill>
              </a:rPr>
              <a:t>CTL</a:t>
            </a:r>
            <a:r>
              <a:rPr lang="en-US" altLang="ja-JP" sz="2000" dirty="0" smtClean="0"/>
              <a:t>)</a:t>
            </a: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51520" y="4077072"/>
            <a:ext cx="20832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↑</a:t>
            </a:r>
            <a:endParaRPr lang="en-US" altLang="ja-JP" sz="2000" b="1" dirty="0" smtClean="0"/>
          </a:p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endParaRPr lang="en-US" altLang="ja-JP" sz="2000" b="1" dirty="0" smtClean="0">
              <a:solidFill>
                <a:srgbClr val="7030A0"/>
              </a:solidFill>
            </a:endParaRPr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</a:t>
            </a:r>
            <a:endParaRPr lang="en-US" altLang="ja-JP" dirty="0" smtClean="0"/>
          </a:p>
          <a:p>
            <a:r>
              <a:rPr lang="ja-JP" altLang="en-US" dirty="0" smtClean="0"/>
              <a:t>気温偏差の時系列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dirty="0" smtClean="0">
                <a:solidFill>
                  <a:srgbClr val="00B0F0"/>
                </a:solidFill>
              </a:rPr>
              <a:t>SST</a:t>
            </a:r>
            <a:r>
              <a:rPr lang="ja-JP" altLang="en-US" dirty="0" smtClean="0">
                <a:solidFill>
                  <a:srgbClr val="00B0F0"/>
                </a:solidFill>
              </a:rPr>
              <a:t>低下ラン</a:t>
            </a:r>
            <a:r>
              <a:rPr lang="ja-JP" altLang="en-US" dirty="0" smtClean="0"/>
              <a:t>－</a:t>
            </a:r>
            <a:r>
              <a:rPr lang="en-US" altLang="ja-JP" dirty="0" smtClean="0">
                <a:solidFill>
                  <a:srgbClr val="00B050"/>
                </a:solidFill>
              </a:rPr>
              <a:t>CTL</a:t>
            </a:r>
            <a:r>
              <a:rPr lang="en-US" altLang="ja-JP" dirty="0" smtClean="0"/>
              <a:t>)</a:t>
            </a:r>
          </a:p>
        </p:txBody>
      </p:sp>
      <p:grpSp>
        <p:nvGrpSpPr>
          <p:cNvPr id="111" name="グループ化 110"/>
          <p:cNvGrpSpPr/>
          <p:nvPr/>
        </p:nvGrpSpPr>
        <p:grpSpPr>
          <a:xfrm>
            <a:off x="128743" y="1988840"/>
            <a:ext cx="2570907" cy="2025252"/>
            <a:chOff x="128743" y="1988840"/>
            <a:chExt cx="2570907" cy="2025252"/>
          </a:xfrm>
        </p:grpSpPr>
        <p:pic>
          <p:nvPicPr>
            <p:cNvPr id="107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43" y="1988840"/>
              <a:ext cx="2570907" cy="202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0" name="直線コネクタ 109"/>
            <p:cNvCxnSpPr/>
            <p:nvPr/>
          </p:nvCxnSpPr>
          <p:spPr>
            <a:xfrm>
              <a:off x="323528" y="3603354"/>
              <a:ext cx="23761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13" name="直線矢印コネクタ 112"/>
          <p:cNvCxnSpPr/>
          <p:nvPr/>
        </p:nvCxnSpPr>
        <p:spPr>
          <a:xfrm>
            <a:off x="2600710" y="1174153"/>
            <a:ext cx="394887" cy="129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正方形/長方形 117"/>
          <p:cNvSpPr/>
          <p:nvPr/>
        </p:nvSpPr>
        <p:spPr>
          <a:xfrm>
            <a:off x="1162728" y="1988839"/>
            <a:ext cx="420940" cy="1936395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324528" y="367683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大きいところで</a:t>
            </a:r>
            <a:endParaRPr kumimoji="1" lang="en-US" altLang="ja-JP" dirty="0" smtClean="0"/>
          </a:p>
          <a:p>
            <a:r>
              <a:rPr lang="en-US" altLang="ja-JP" dirty="0" smtClean="0"/>
              <a:t>2</a:t>
            </a:r>
            <a:r>
              <a:rPr lang="ja-JP" altLang="en-US" dirty="0" smtClean="0"/>
              <a:t>℃～</a:t>
            </a:r>
            <a:r>
              <a:rPr lang="en-US" altLang="ja-JP" dirty="0" smtClean="0"/>
              <a:t>3</a:t>
            </a:r>
            <a:r>
              <a:rPr lang="ja-JP" altLang="en-US" dirty="0" smtClean="0"/>
              <a:t>℃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77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07504" y="3140968"/>
            <a:ext cx="7361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フラットラン</a:t>
            </a:r>
            <a:endParaRPr lang="en-US" altLang="ja-JP" sz="2400" dirty="0"/>
          </a:p>
          <a:p>
            <a:r>
              <a:rPr lang="ja-JP" altLang="en-US" sz="2400" dirty="0"/>
              <a:t>フラット</a:t>
            </a:r>
            <a:r>
              <a:rPr lang="en-US" altLang="ja-JP" sz="2400" dirty="0"/>
              <a:t>SST</a:t>
            </a:r>
            <a:r>
              <a:rPr lang="ja-JP" altLang="en-US" sz="2400" dirty="0"/>
              <a:t>低下ラン</a:t>
            </a:r>
            <a:endParaRPr lang="en-US" altLang="ja-JP" sz="2400" dirty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1998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月　：　</a:t>
            </a:r>
            <a:endParaRPr lang="en-US" altLang="ja-JP" sz="2400" dirty="0"/>
          </a:p>
          <a:p>
            <a:r>
              <a:rPr lang="en-US" altLang="ja-JP" sz="2400" dirty="0" smtClean="0"/>
              <a:t>1998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8</a:t>
            </a:r>
            <a:r>
              <a:rPr lang="ja-JP" altLang="en-US" sz="2400" dirty="0" smtClean="0"/>
              <a:t>月　：　</a:t>
            </a:r>
            <a:endParaRPr lang="en-US" altLang="ja-JP" sz="2400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9612560" y="2166144"/>
            <a:ext cx="4096328" cy="1332148"/>
            <a:chOff x="6358942" y="2668852"/>
            <a:chExt cx="1728192" cy="1332148"/>
          </a:xfrm>
        </p:grpSpPr>
        <p:sp>
          <p:nvSpPr>
            <p:cNvPr id="17" name="円/楕円 16"/>
            <p:cNvSpPr/>
            <p:nvPr/>
          </p:nvSpPr>
          <p:spPr>
            <a:xfrm>
              <a:off x="6538964" y="2668852"/>
              <a:ext cx="1368152" cy="1332148"/>
            </a:xfrm>
            <a:prstGeom prst="ellipse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済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358942" y="2780928"/>
              <a:ext cx="17281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600" dirty="0" smtClean="0">
                  <a:solidFill>
                    <a:schemeClr val="accent2">
                      <a:lumMod val="75000"/>
                    </a:schemeClr>
                  </a:solidFill>
                </a:rPr>
                <a:t>計算中</a:t>
              </a:r>
              <a:endParaRPr lang="en-US" altLang="ja-JP" sz="6600" dirty="0" smtClean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今後</a:t>
            </a:r>
            <a:r>
              <a:rPr lang="ja-JP" altLang="en-US" sz="3200" dirty="0" smtClean="0">
                <a:latin typeface="+mj-lt"/>
                <a:ea typeface="+mj-ea"/>
                <a:cs typeface="+mj-cs"/>
              </a:rPr>
              <a:t>の計算予定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7504" y="634622"/>
            <a:ext cx="7361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1998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月　：　観測データあり</a:t>
            </a:r>
            <a:endParaRPr lang="en-US" altLang="ja-JP" sz="2400" dirty="0" smtClean="0"/>
          </a:p>
          <a:p>
            <a:r>
              <a:rPr lang="en-US" altLang="ja-JP" sz="2400" dirty="0" smtClean="0"/>
              <a:t>1998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8</a:t>
            </a:r>
            <a:r>
              <a:rPr lang="ja-JP" altLang="en-US" sz="2400" dirty="0" smtClean="0"/>
              <a:t>月</a:t>
            </a:r>
            <a:endParaRPr lang="en-US" altLang="ja-JP" sz="2400" dirty="0" smtClean="0"/>
          </a:p>
          <a:p>
            <a:r>
              <a:rPr lang="en-US" altLang="ja-JP" sz="2400" dirty="0" smtClean="0"/>
              <a:t>2003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月　：　オホーツク海高気圧がスゴイ！</a:t>
            </a:r>
            <a:endParaRPr lang="en-US" altLang="ja-JP" sz="2400" dirty="0" smtClean="0"/>
          </a:p>
          <a:p>
            <a:r>
              <a:rPr lang="en-US" altLang="ja-JP" sz="2400" dirty="0" smtClean="0"/>
              <a:t>2003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8</a:t>
            </a:r>
            <a:r>
              <a:rPr lang="ja-JP" altLang="en-US" sz="2400" dirty="0" smtClean="0"/>
              <a:t>月</a:t>
            </a:r>
            <a:r>
              <a:rPr lang="ja-JP" altLang="en-US" sz="2400" dirty="0"/>
              <a:t>　：　オホーツク海高気圧がスゴイ！</a:t>
            </a:r>
            <a:endParaRPr lang="en-US" altLang="ja-JP" sz="2400" dirty="0" smtClean="0"/>
          </a:p>
          <a:p>
            <a:r>
              <a:rPr lang="en-US" altLang="ja-JP" sz="2400" dirty="0" smtClean="0"/>
              <a:t>2006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月</a:t>
            </a:r>
            <a:endParaRPr lang="en-US" altLang="ja-JP" sz="2400" dirty="0" smtClean="0"/>
          </a:p>
          <a:p>
            <a:r>
              <a:rPr lang="en-US" altLang="ja-JP" sz="2400" dirty="0" smtClean="0"/>
              <a:t>2006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8</a:t>
            </a:r>
            <a:r>
              <a:rPr lang="ja-JP" altLang="en-US" sz="2400" dirty="0" smtClean="0"/>
              <a:t>月　：　観測データあり</a:t>
            </a:r>
            <a:endParaRPr lang="en-US" altLang="ja-JP" sz="24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110714" y="3498292"/>
            <a:ext cx="1728192" cy="1332148"/>
            <a:chOff x="6358944" y="2668852"/>
            <a:chExt cx="1728192" cy="1332148"/>
          </a:xfrm>
        </p:grpSpPr>
        <p:sp>
          <p:nvSpPr>
            <p:cNvPr id="5" name="円/楕円 4"/>
            <p:cNvSpPr/>
            <p:nvPr/>
          </p:nvSpPr>
          <p:spPr>
            <a:xfrm>
              <a:off x="6538964" y="2668852"/>
              <a:ext cx="1368152" cy="1332148"/>
            </a:xfrm>
            <a:prstGeom prst="ellipse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済</a:t>
              </a:r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358944" y="2780928"/>
              <a:ext cx="17281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600" dirty="0" smtClean="0">
                  <a:solidFill>
                    <a:schemeClr val="accent2">
                      <a:lumMod val="75000"/>
                    </a:schemeClr>
                  </a:solidFill>
                </a:rPr>
                <a:t>済</a:t>
              </a:r>
              <a:endParaRPr kumimoji="1" lang="ja-JP" altLang="en-US" sz="6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324528" y="4293096"/>
            <a:ext cx="4096328" cy="1332148"/>
            <a:chOff x="6399259" y="2668852"/>
            <a:chExt cx="1728192" cy="1332148"/>
          </a:xfrm>
        </p:grpSpPr>
        <p:sp>
          <p:nvSpPr>
            <p:cNvPr id="12" name="円/楕円 11"/>
            <p:cNvSpPr/>
            <p:nvPr/>
          </p:nvSpPr>
          <p:spPr>
            <a:xfrm>
              <a:off x="6538964" y="2668852"/>
              <a:ext cx="1368152" cy="1332148"/>
            </a:xfrm>
            <a:prstGeom prst="ellipse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済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399259" y="2780928"/>
              <a:ext cx="17281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600" dirty="0">
                  <a:solidFill>
                    <a:schemeClr val="accent2">
                      <a:lumMod val="75000"/>
                    </a:schemeClr>
                  </a:solidFill>
                </a:rPr>
                <a:t>準備中</a:t>
              </a:r>
              <a:endParaRPr lang="en-US" altLang="ja-JP" sz="6600" dirty="0" smtClean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07504" y="551316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2000</a:t>
            </a:r>
            <a:r>
              <a:rPr kumimoji="1" lang="ja-JP" altLang="en-US" sz="2000" dirty="0" smtClean="0"/>
              <a:t>年～</a:t>
            </a:r>
            <a:r>
              <a:rPr lang="en-US" altLang="ja-JP" sz="2000" dirty="0" smtClean="0"/>
              <a:t>2009</a:t>
            </a:r>
            <a:r>
              <a:rPr kumimoji="1" lang="ja-JP" altLang="en-US" sz="2000" dirty="0" smtClean="0"/>
              <a:t>年については、すべての年で計算準備完了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1990</a:t>
            </a:r>
            <a:r>
              <a:rPr kumimoji="1" lang="ja-JP" altLang="en-US" sz="2000" dirty="0" smtClean="0"/>
              <a:t>年～</a:t>
            </a:r>
            <a:r>
              <a:rPr kumimoji="1" lang="en-US" altLang="ja-JP" sz="2000" dirty="0" smtClean="0"/>
              <a:t>1999</a:t>
            </a:r>
            <a:r>
              <a:rPr kumimoji="1" lang="ja-JP" altLang="en-US" sz="2000" dirty="0" smtClean="0"/>
              <a:t>年は、現在準備中　</a:t>
            </a:r>
            <a:r>
              <a:rPr kumimoji="1" lang="en-US" altLang="ja-JP" sz="2000" dirty="0" smtClean="0"/>
              <a:t>(1998</a:t>
            </a:r>
            <a:r>
              <a:rPr kumimoji="1" lang="ja-JP" altLang="en-US" sz="2000" dirty="0" smtClean="0"/>
              <a:t>年除く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013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新ランについて！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2" y="2132856"/>
            <a:ext cx="4201356" cy="3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83" y="2132855"/>
            <a:ext cx="4201356" cy="3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33342" y="98072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フラットラン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8064" y="99401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フラット</a:t>
            </a:r>
            <a:r>
              <a:rPr kumimoji="1" lang="en-US" altLang="ja-JP" sz="2800" dirty="0" err="1" smtClean="0"/>
              <a:t>sst</a:t>
            </a:r>
            <a:r>
              <a:rPr kumimoji="1" lang="ja-JP" altLang="en-US" sz="2800" dirty="0" smtClean="0"/>
              <a:t>低下ラン</a:t>
            </a:r>
            <a:endParaRPr kumimoji="1" lang="ja-JP" altLang="en-US" sz="2800" dirty="0"/>
          </a:p>
        </p:txBody>
      </p:sp>
      <p:sp>
        <p:nvSpPr>
          <p:cNvPr id="7" name="正方形/長方形 6"/>
          <p:cNvSpPr/>
          <p:nvPr/>
        </p:nvSpPr>
        <p:spPr>
          <a:xfrm>
            <a:off x="1043608" y="2893250"/>
            <a:ext cx="2374010" cy="208823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/>
          </a:p>
        </p:txBody>
      </p:sp>
      <p:sp>
        <p:nvSpPr>
          <p:cNvPr id="8" name="正方形/長方形 7"/>
          <p:cNvSpPr/>
          <p:nvPr/>
        </p:nvSpPr>
        <p:spPr>
          <a:xfrm>
            <a:off x="5436096" y="2914346"/>
            <a:ext cx="2374010" cy="208823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063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223628" y="26064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SST</a:t>
            </a:r>
            <a:r>
              <a:rPr lang="ja-JP" altLang="en-US" sz="3600" dirty="0" smtClean="0"/>
              <a:t>　モデル境界条件と観測値</a:t>
            </a:r>
            <a:endParaRPr kumimoji="1" lang="en-US" altLang="ja-JP" sz="3600" dirty="0" smtClean="0"/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046136"/>
              </p:ext>
            </p:extLst>
          </p:nvPr>
        </p:nvGraphicFramePr>
        <p:xfrm>
          <a:off x="-5222018" y="4075940"/>
          <a:ext cx="4644008" cy="25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596"/>
                <a:gridCol w="3272412"/>
              </a:tblGrid>
              <a:tr h="875954">
                <a:tc>
                  <a:txBody>
                    <a:bodyPr/>
                    <a:lstStyle/>
                    <a:p>
                      <a:r>
                        <a:rPr lang="ja-JP" altLang="en-US" sz="1800" b="0" dirty="0" smtClean="0">
                          <a:solidFill>
                            <a:schemeClr val="tx1"/>
                          </a:solidFill>
                        </a:rPr>
                        <a:t>使用</a:t>
                      </a:r>
                      <a:endParaRPr lang="en-US" altLang="ja-JP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b="0" dirty="0" smtClean="0">
                          <a:solidFill>
                            <a:schemeClr val="tx1"/>
                          </a:solidFill>
                        </a:rPr>
                        <a:t>モデル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IPRC </a:t>
                      </a:r>
                      <a:r>
                        <a:rPr lang="ja-JP" altLang="en-US" sz="16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領域気候モデル</a:t>
                      </a:r>
                      <a:endParaRPr lang="en-US" altLang="ja-JP" sz="16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</a:t>
                      </a:r>
                      <a:r>
                        <a:rPr lang="en-US" altLang="ja-JP" sz="1600" dirty="0" err="1" smtClean="0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iRAM</a:t>
                      </a:r>
                      <a:r>
                        <a:rPr lang="en-US" altLang="ja-JP" sz="16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, Wang, 2003)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5652">
                <a:tc>
                  <a:txBody>
                    <a:bodyPr/>
                    <a:lstStyle/>
                    <a:p>
                      <a:r>
                        <a:rPr lang="ja-JP" altLang="en-US" sz="1800" dirty="0" smtClean="0">
                          <a:solidFill>
                            <a:schemeClr val="tx1"/>
                          </a:solidFill>
                        </a:rPr>
                        <a:t>領域</a:t>
                      </a:r>
                      <a:endParaRPr lang="en-US" altLang="ja-JP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 smtClean="0">
                          <a:solidFill>
                            <a:schemeClr val="tx1"/>
                          </a:solidFill>
                        </a:rPr>
                        <a:t>解像度</a:t>
                      </a:r>
                      <a:endParaRPr lang="en-US" altLang="ja-JP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 smtClean="0">
                          <a:solidFill>
                            <a:schemeClr val="tx1"/>
                          </a:solidFill>
                        </a:rPr>
                        <a:t>計算期間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130E~170E</a:t>
                      </a:r>
                      <a:r>
                        <a:rPr lang="ja-JP" altLang="en-US" sz="1400" dirty="0" err="1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，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35N~65N  0.</a:t>
                      </a:r>
                      <a:r>
                        <a:rPr lang="en-US" altLang="ja-JP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25°</a:t>
                      </a:r>
                      <a:r>
                        <a:rPr lang="ja-JP" altLang="en-US" sz="1400" b="1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格子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鉛直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36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層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(σ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系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</a:p>
                    <a:p>
                      <a:r>
                        <a:rPr lang="ja-JP" altLang="en-US" sz="1800" b="1" dirty="0" smtClean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下層の解像度を細かくしてある</a:t>
                      </a:r>
                      <a:endParaRPr lang="en-US" altLang="ja-JP" sz="1600" b="1" dirty="0" smtClean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1998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年、</a:t>
                      </a: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2006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年ともに</a:t>
                      </a: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</a:t>
                      </a:r>
                      <a:r>
                        <a:rPr lang="en-US" altLang="ja-JP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~8</a:t>
                      </a:r>
                      <a:r>
                        <a:rPr lang="ja-JP" altLang="en-US" sz="1400" b="0" dirty="0" smtClean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月まで</a:t>
                      </a:r>
                      <a:endParaRPr lang="en-US" altLang="ja-JP" sz="1400" b="0" dirty="0" smtClean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6087">
                <a:tc>
                  <a:txBody>
                    <a:bodyPr/>
                    <a:lstStyle/>
                    <a:p>
                      <a:r>
                        <a:rPr lang="ja-JP" altLang="en-US" sz="1600" dirty="0" smtClean="0">
                          <a:latin typeface="Cambria" pitchFamily="18" charset="0"/>
                        </a:rPr>
                        <a:t>横境界条件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mbria" pitchFamily="18" charset="0"/>
                        </a:rPr>
                        <a:t>JRA25</a:t>
                      </a:r>
                      <a:r>
                        <a:rPr lang="ja-JP" altLang="en-US" sz="1400" dirty="0" smtClean="0">
                          <a:latin typeface="Cambria" pitchFamily="18" charset="0"/>
                        </a:rPr>
                        <a:t>再解析データ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3913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SST</a:t>
                      </a:r>
                      <a:r>
                        <a:rPr lang="ja-JP" altLang="en-US" sz="1600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境界条件</a:t>
                      </a:r>
                      <a:endParaRPr lang="en-US" sz="1600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NOAA OISST(daily) </a:t>
                      </a:r>
                      <a:r>
                        <a:rPr lang="ja-JP" altLang="en-US" sz="1400" b="1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←</a:t>
                      </a:r>
                      <a:r>
                        <a:rPr lang="ja-JP" altLang="en-US" sz="1400" b="1" baseline="0" dirty="0" smtClean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 衛星データ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043608" y="1412776"/>
            <a:ext cx="23407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7030A0"/>
                </a:solidFill>
              </a:rPr>
              <a:t>SST</a:t>
            </a:r>
            <a:r>
              <a:rPr kumimoji="1" lang="ja-JP" altLang="en-US" sz="1600" b="1" dirty="0" smtClean="0"/>
              <a:t>　</a:t>
            </a:r>
            <a:r>
              <a:rPr kumimoji="1" lang="ja-JP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赤　クロモフ観測値</a:t>
            </a:r>
            <a:endParaRPr kumimoji="1" lang="en-US" altLang="ja-JP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ja-JP" altLang="en-US" sz="1600" b="1" dirty="0" smtClean="0"/>
              <a:t>　　　</a:t>
            </a:r>
            <a:r>
              <a:rPr lang="ja-JP" altLang="en-US" sz="1600" b="1" dirty="0" smtClean="0">
                <a:solidFill>
                  <a:schemeClr val="accent5">
                    <a:lumMod val="75000"/>
                  </a:schemeClr>
                </a:solidFill>
              </a:rPr>
              <a:t>青　</a:t>
            </a:r>
            <a:r>
              <a:rPr lang="en-US" altLang="ja-JP" sz="1600" b="1" dirty="0" smtClean="0">
                <a:solidFill>
                  <a:schemeClr val="accent5">
                    <a:lumMod val="75000"/>
                  </a:schemeClr>
                </a:solidFill>
              </a:rPr>
              <a:t>NOAA OISST</a:t>
            </a:r>
            <a:r>
              <a:rPr lang="ja-JP" altLang="en-US" sz="1600" b="1" dirty="0" smtClean="0"/>
              <a:t>　</a:t>
            </a:r>
            <a:endParaRPr lang="en-US" altLang="ja-JP" sz="1600" b="1" dirty="0" smtClean="0"/>
          </a:p>
          <a:p>
            <a:r>
              <a:rPr lang="en-US" altLang="ja-JP" sz="1400" b="1" dirty="0" smtClean="0"/>
              <a:t>(</a:t>
            </a:r>
            <a:r>
              <a:rPr lang="ja-JP" altLang="en-US" sz="1400" b="1" dirty="0" smtClean="0"/>
              <a:t>観測値と一番近いグリッド</a:t>
            </a:r>
            <a:r>
              <a:rPr lang="en-US" altLang="ja-JP" sz="1400" b="1" dirty="0" smtClean="0"/>
              <a:t>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9010" y="4028678"/>
            <a:ext cx="324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モデルで使用している</a:t>
            </a:r>
            <a:endParaRPr lang="en-US" altLang="ja-JP" sz="2000" dirty="0" smtClean="0"/>
          </a:p>
          <a:p>
            <a:r>
              <a:rPr lang="en-US" altLang="ja-JP" sz="2000" dirty="0" smtClean="0"/>
              <a:t>SST</a:t>
            </a:r>
            <a:r>
              <a:rPr lang="ja-JP" altLang="en-US" sz="2000" dirty="0" smtClean="0"/>
              <a:t>のデータと観測値の</a:t>
            </a:r>
            <a:endParaRPr lang="en-US" altLang="ja-JP" sz="2000" dirty="0" smtClean="0"/>
          </a:p>
          <a:p>
            <a:r>
              <a:rPr lang="en-US" altLang="ja-JP" sz="2000" dirty="0" smtClean="0"/>
              <a:t>SST</a:t>
            </a:r>
            <a:r>
              <a:rPr lang="ja-JP" altLang="en-US" sz="2000" dirty="0" smtClean="0"/>
              <a:t>との間に</a:t>
            </a:r>
            <a:r>
              <a:rPr lang="ja-JP" altLang="en-US" sz="2000" dirty="0" smtClean="0">
                <a:solidFill>
                  <a:srgbClr val="7030A0"/>
                </a:solidFill>
              </a:rPr>
              <a:t>大きなズレ</a:t>
            </a:r>
            <a:endParaRPr lang="en-US" altLang="ja-JP" sz="2000" dirty="0" smtClean="0">
              <a:solidFill>
                <a:srgbClr val="7030A0"/>
              </a:solidFill>
            </a:endParaRPr>
          </a:p>
          <a:p>
            <a:r>
              <a:rPr kumimoji="1" lang="ja-JP" altLang="en-US" sz="2000" dirty="0">
                <a:solidFill>
                  <a:srgbClr val="7030A0"/>
                </a:solidFill>
              </a:rPr>
              <a:t>特</a:t>
            </a:r>
            <a:r>
              <a:rPr kumimoji="1" lang="ja-JP" altLang="en-US" sz="2000" dirty="0" smtClean="0">
                <a:solidFill>
                  <a:srgbClr val="7030A0"/>
                </a:solidFill>
              </a:rPr>
              <a:t>に</a:t>
            </a:r>
            <a:r>
              <a:rPr kumimoji="1" lang="en-US" altLang="ja-JP" sz="2000" dirty="0" smtClean="0">
                <a:solidFill>
                  <a:srgbClr val="7030A0"/>
                </a:solidFill>
              </a:rPr>
              <a:t>SST</a:t>
            </a:r>
            <a:r>
              <a:rPr kumimoji="1" lang="ja-JP" altLang="en-US" sz="2000" dirty="0" smtClean="0">
                <a:solidFill>
                  <a:srgbClr val="7030A0"/>
                </a:solidFill>
              </a:rPr>
              <a:t>が低い海域で顕著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21632"/>
            <a:ext cx="5261813" cy="541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-2556792" y="44624"/>
            <a:ext cx="19442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DAILY OI SEA SURFACE TEMPERATURE (SST) ANALYSIS </a:t>
            </a:r>
            <a:r>
              <a:rPr lang="en-US" altLang="ja-JP" dirty="0" smtClean="0"/>
              <a:t>version2</a:t>
            </a:r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衛星の直接観測値ではなく</a:t>
            </a:r>
            <a:endParaRPr kumimoji="1" lang="en-US" altLang="ja-JP" dirty="0" smtClean="0"/>
          </a:p>
          <a:p>
            <a:r>
              <a:rPr lang="ja-JP" altLang="en-US" dirty="0" smtClean="0"/>
              <a:t>同化作業を行った上で</a:t>
            </a:r>
            <a:endParaRPr kumimoji="1" lang="en-US" altLang="ja-JP" dirty="0" smtClean="0"/>
          </a:p>
          <a:p>
            <a:r>
              <a:rPr lang="en-US" altLang="ja-JP" dirty="0" smtClean="0"/>
              <a:t>Weekly</a:t>
            </a:r>
            <a:r>
              <a:rPr lang="ja-JP" altLang="en-US" dirty="0" smtClean="0"/>
              <a:t>を</a:t>
            </a:r>
            <a:r>
              <a:rPr lang="en-US" altLang="ja-JP" dirty="0" smtClean="0"/>
              <a:t>daily</a:t>
            </a:r>
            <a:r>
              <a:rPr lang="ja-JP" altLang="en-US" dirty="0" smtClean="0"/>
              <a:t>に高解像度化した</a:t>
            </a:r>
            <a:r>
              <a:rPr lang="en-US" altLang="ja-JP" dirty="0" smtClean="0"/>
              <a:t>SST</a:t>
            </a:r>
            <a:r>
              <a:rPr lang="ja-JP" altLang="en-US" dirty="0" smtClean="0"/>
              <a:t>データ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68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dirty="0">
                <a:latin typeface="+mj-lt"/>
                <a:ea typeface="+mj-ea"/>
                <a:cs typeface="+mj-cs"/>
              </a:rPr>
              <a:t>感度</a:t>
            </a: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実験について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189" y="1036289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観測値と</a:t>
            </a:r>
            <a:r>
              <a:rPr lang="ja-JP" altLang="en-US" sz="2000" dirty="0" smtClean="0"/>
              <a:t>ではなく、単純に</a:t>
            </a:r>
            <a:r>
              <a:rPr lang="ja-JP" altLang="en-US" sz="2000" dirty="0">
                <a:solidFill>
                  <a:srgbClr val="00B050"/>
                </a:solidFill>
              </a:rPr>
              <a:t>コントロール</a:t>
            </a:r>
            <a:r>
              <a:rPr lang="ja-JP" altLang="en-US" sz="2000" dirty="0" smtClean="0">
                <a:solidFill>
                  <a:srgbClr val="00B050"/>
                </a:solidFill>
              </a:rPr>
              <a:t>ラン</a:t>
            </a:r>
            <a:r>
              <a:rPr lang="ja-JP" altLang="en-US" sz="2000" dirty="0" smtClean="0"/>
              <a:t>と</a:t>
            </a:r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低下ラン</a:t>
            </a:r>
            <a:r>
              <a:rPr lang="ja-JP" altLang="en-US" sz="2000" dirty="0" smtClean="0"/>
              <a:t>を比較する</a:t>
            </a:r>
            <a:endParaRPr kumimoji="1" lang="en-US" altLang="ja-JP" sz="20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11273" y="1700808"/>
            <a:ext cx="612068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を５℃下げた影響を考える</a:t>
            </a:r>
            <a:endParaRPr kumimoji="1"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179512" y="2795428"/>
            <a:ext cx="8784976" cy="358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70914" y="2564596"/>
            <a:ext cx="140139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/>
              <a:t>予想</a:t>
            </a:r>
            <a:endParaRPr kumimoji="1" lang="ja-JP" altLang="en-US" sz="2400" b="1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446590" y="3210024"/>
            <a:ext cx="1527873" cy="2598191"/>
            <a:chOff x="747338" y="3104616"/>
            <a:chExt cx="1527873" cy="2598191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747338" y="3473948"/>
              <a:ext cx="1527873" cy="2228859"/>
              <a:chOff x="6476908" y="1997774"/>
              <a:chExt cx="1734440" cy="3310790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6476908" y="4588483"/>
                <a:ext cx="1734440" cy="72008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3600" dirty="0" smtClean="0"/>
                  <a:t>CTL</a:t>
                </a:r>
                <a:endParaRPr kumimoji="1" lang="ja-JP" altLang="en-US" sz="3600" dirty="0"/>
              </a:p>
            </p:txBody>
          </p:sp>
          <p:sp>
            <p:nvSpPr>
              <p:cNvPr id="11" name="円柱 10"/>
              <p:cNvSpPr/>
              <p:nvPr/>
            </p:nvSpPr>
            <p:spPr>
              <a:xfrm>
                <a:off x="6476908" y="1997774"/>
                <a:ext cx="1734439" cy="2448272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右矢印 11"/>
              <p:cNvSpPr/>
              <p:nvPr/>
            </p:nvSpPr>
            <p:spPr>
              <a:xfrm rot="16200000">
                <a:off x="7158770" y="4122009"/>
                <a:ext cx="370715" cy="648072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1043222" y="3104616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/>
                <a:t>空気</a:t>
              </a:r>
              <a:endParaRPr kumimoji="1" lang="ja-JP" altLang="en-US" sz="2400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2330689" y="3197977"/>
            <a:ext cx="1527873" cy="2610238"/>
            <a:chOff x="2926233" y="3092569"/>
            <a:chExt cx="1527873" cy="2610238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2926233" y="3473948"/>
              <a:ext cx="1527873" cy="2228859"/>
              <a:chOff x="6476908" y="1997774"/>
              <a:chExt cx="1734440" cy="3310790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6476908" y="4588483"/>
                <a:ext cx="1734440" cy="7200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600" dirty="0" smtClean="0"/>
                  <a:t>低</a:t>
                </a:r>
                <a:r>
                  <a:rPr kumimoji="1" lang="en-US" altLang="ja-JP" sz="3600" dirty="0" smtClean="0"/>
                  <a:t>SST</a:t>
                </a:r>
                <a:endParaRPr kumimoji="1" lang="ja-JP" altLang="en-US" sz="3600" dirty="0"/>
              </a:p>
            </p:txBody>
          </p:sp>
          <p:sp>
            <p:nvSpPr>
              <p:cNvPr id="16" name="円柱 15"/>
              <p:cNvSpPr/>
              <p:nvPr/>
            </p:nvSpPr>
            <p:spPr>
              <a:xfrm>
                <a:off x="6476908" y="1997774"/>
                <a:ext cx="1734439" cy="2448272"/>
              </a:xfrm>
              <a:prstGeom prst="ca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右矢印 16"/>
              <p:cNvSpPr/>
              <p:nvPr/>
            </p:nvSpPr>
            <p:spPr>
              <a:xfrm rot="16200000">
                <a:off x="7158770" y="4122009"/>
                <a:ext cx="370715" cy="6480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テキスト ボックス 19"/>
            <p:cNvSpPr txBox="1"/>
            <p:nvPr/>
          </p:nvSpPr>
          <p:spPr>
            <a:xfrm>
              <a:off x="3222117" y="3092569"/>
              <a:ext cx="936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/>
                <a:t>空気</a:t>
              </a:r>
              <a:endParaRPr kumimoji="1" lang="ja-JP" altLang="en-US" sz="2400" dirty="0"/>
            </a:p>
          </p:txBody>
        </p:sp>
      </p:grpSp>
      <p:sp>
        <p:nvSpPr>
          <p:cNvPr id="21" name="円/楕円 20"/>
          <p:cNvSpPr/>
          <p:nvPr/>
        </p:nvSpPr>
        <p:spPr>
          <a:xfrm>
            <a:off x="2234703" y="4556760"/>
            <a:ext cx="1728192" cy="488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冷える</a:t>
            </a:r>
            <a:endParaRPr kumimoji="1" lang="ja-JP" altLang="en-US" sz="2400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4535997" y="3104616"/>
            <a:ext cx="4395508" cy="3213995"/>
            <a:chOff x="1043609" y="1179671"/>
            <a:chExt cx="5261106" cy="4803244"/>
          </a:xfrm>
        </p:grpSpPr>
        <p:graphicFrame>
          <p:nvGraphicFramePr>
            <p:cNvPr id="24" name="オブジェクト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4636083"/>
                </p:ext>
              </p:extLst>
            </p:nvPr>
          </p:nvGraphicFramePr>
          <p:xfrm>
            <a:off x="1119095" y="1198059"/>
            <a:ext cx="2189162" cy="2273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" name="数式" r:id="rId3" imgW="990360" imgH="1028520" progId="Equation.3">
                    <p:embed/>
                  </p:oleObj>
                </mc:Choice>
                <mc:Fallback>
                  <p:oleObj name="数式" r:id="rId3" imgW="990360" imgH="10285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095" y="1198059"/>
                          <a:ext cx="2189162" cy="2273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テキスト ボックス 24"/>
            <p:cNvSpPr txBox="1"/>
            <p:nvPr/>
          </p:nvSpPr>
          <p:spPr>
            <a:xfrm>
              <a:off x="3674162" y="1179671"/>
              <a:ext cx="2583843" cy="26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/>
                <a:t>P : </a:t>
              </a:r>
              <a:r>
                <a:rPr kumimoji="1" lang="ja-JP" altLang="en-US" sz="1200" dirty="0" smtClean="0"/>
                <a:t>気圧</a:t>
              </a:r>
              <a:r>
                <a:rPr kumimoji="1" lang="en-US" altLang="ja-JP" sz="1200" dirty="0" smtClean="0"/>
                <a:t>(</a:t>
              </a:r>
              <a:r>
                <a:rPr kumimoji="1" lang="ja-JP" altLang="en-US" sz="1200" dirty="0" smtClean="0"/>
                <a:t>高度の関数</a:t>
              </a:r>
              <a:r>
                <a:rPr kumimoji="1" lang="en-US" altLang="ja-JP" sz="1200" dirty="0" smtClean="0"/>
                <a:t>)</a:t>
              </a:r>
            </a:p>
            <a:p>
              <a:r>
                <a:rPr lang="en-US" altLang="ja-JP" sz="1200" dirty="0" smtClean="0"/>
                <a:t>z : </a:t>
              </a:r>
              <a:r>
                <a:rPr lang="ja-JP" altLang="en-US" sz="1200" dirty="0" smtClean="0"/>
                <a:t>高度</a:t>
              </a:r>
              <a:endParaRPr lang="en-US" altLang="ja-JP" sz="1200" dirty="0" smtClean="0"/>
            </a:p>
            <a:p>
              <a:r>
                <a:rPr kumimoji="1" lang="en-US" altLang="ja-JP" sz="1200" dirty="0" smtClean="0"/>
                <a:t>H : </a:t>
              </a:r>
              <a:r>
                <a:rPr kumimoji="1" lang="ja-JP" altLang="en-US" sz="1200" dirty="0" smtClean="0"/>
                <a:t>スケールハイト</a:t>
              </a:r>
              <a:endParaRPr kumimoji="1" lang="en-US" altLang="ja-JP" sz="1200" dirty="0" smtClean="0"/>
            </a:p>
            <a:p>
              <a:endParaRPr lang="en-US" altLang="ja-JP" sz="1200" dirty="0" smtClean="0"/>
            </a:p>
            <a:p>
              <a:endParaRPr kumimoji="1" lang="en-US" altLang="ja-JP" sz="1200" dirty="0" smtClean="0"/>
            </a:p>
            <a:p>
              <a:r>
                <a:rPr lang="en-US" altLang="ja-JP" sz="1200" dirty="0" smtClean="0"/>
                <a:t>&lt;T&gt; : </a:t>
              </a:r>
              <a:r>
                <a:rPr lang="ja-JP" altLang="en-US" sz="1200" dirty="0" smtClean="0"/>
                <a:t>高度</a:t>
              </a:r>
              <a:r>
                <a:rPr lang="en-US" altLang="ja-JP" sz="1200" dirty="0" smtClean="0"/>
                <a:t>0</a:t>
              </a:r>
              <a:r>
                <a:rPr lang="ja-JP" altLang="en-US" sz="1200" dirty="0" smtClean="0"/>
                <a:t>から高度</a:t>
              </a:r>
              <a:r>
                <a:rPr lang="en-US" altLang="ja-JP" sz="1200" dirty="0" smtClean="0"/>
                <a:t>z</a:t>
              </a:r>
              <a:r>
                <a:rPr lang="ja-JP" altLang="en-US" sz="1200" dirty="0" err="1" smtClean="0"/>
                <a:t>までの</a:t>
              </a:r>
              <a:endParaRPr lang="en-US" altLang="ja-JP" sz="1200" dirty="0" smtClean="0"/>
            </a:p>
            <a:p>
              <a:r>
                <a:rPr lang="ja-JP" altLang="en-US" sz="1200" dirty="0" smtClean="0"/>
                <a:t>　　　　平均気温</a:t>
              </a:r>
              <a:endParaRPr lang="en-US" altLang="ja-JP" sz="1200" dirty="0" smtClean="0"/>
            </a:p>
            <a:p>
              <a:r>
                <a:rPr kumimoji="1" lang="en-US" altLang="ja-JP" sz="1200" dirty="0" smtClean="0"/>
                <a:t>R : </a:t>
              </a:r>
              <a:r>
                <a:rPr kumimoji="1" lang="ja-JP" altLang="en-US" sz="1200" dirty="0" smtClean="0"/>
                <a:t>気体定数 </a:t>
              </a:r>
              <a:r>
                <a:rPr kumimoji="1" lang="en-US" altLang="ja-JP" sz="1200" dirty="0" smtClean="0"/>
                <a:t>(287 J/K</a:t>
              </a:r>
              <a:r>
                <a:rPr kumimoji="1" lang="ja-JP" altLang="en-US" sz="1200" dirty="0" smtClean="0"/>
                <a:t>・</a:t>
              </a:r>
              <a:r>
                <a:rPr kumimoji="1" lang="en-US" altLang="ja-JP" sz="1200" dirty="0" smtClean="0"/>
                <a:t>kg)</a:t>
              </a:r>
            </a:p>
            <a:p>
              <a:r>
                <a:rPr lang="en-US" altLang="ja-JP" sz="1200" dirty="0" smtClean="0"/>
                <a:t>g : </a:t>
              </a:r>
              <a:r>
                <a:rPr lang="ja-JP" altLang="en-US" sz="1200" dirty="0" smtClean="0"/>
                <a:t>重力加速度 </a:t>
              </a:r>
              <a:r>
                <a:rPr lang="en-US" altLang="ja-JP" sz="1200" dirty="0" smtClean="0"/>
                <a:t>(9.8 m/s2)</a:t>
              </a:r>
              <a:endParaRPr kumimoji="1" lang="ja-JP" altLang="en-US" sz="12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043609" y="4005065"/>
              <a:ext cx="5261106" cy="19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 smtClean="0"/>
                <a:t>ある気柱の</a:t>
              </a:r>
              <a:r>
                <a:rPr kumimoji="1" lang="ja-JP" altLang="en-US" sz="1600" dirty="0" smtClean="0">
                  <a:solidFill>
                    <a:srgbClr val="00B0F0"/>
                  </a:solidFill>
                </a:rPr>
                <a:t>平均気温が下がれば</a:t>
              </a:r>
              <a:r>
                <a:rPr lang="ja-JP" altLang="en-US" sz="1600" dirty="0" smtClean="0"/>
                <a:t>、</a:t>
              </a:r>
              <a:r>
                <a:rPr lang="en-US" altLang="ja-JP" sz="1600" dirty="0" smtClean="0"/>
                <a:t>H</a:t>
              </a:r>
              <a:r>
                <a:rPr lang="ja-JP" altLang="en-US" sz="1600" dirty="0" smtClean="0"/>
                <a:t>が小さくなる</a:t>
              </a:r>
              <a:endParaRPr lang="en-US" altLang="ja-JP" sz="1600" dirty="0" smtClean="0"/>
            </a:p>
            <a:p>
              <a:pPr algn="ctr"/>
              <a:endParaRPr kumimoji="1" lang="en-US" altLang="ja-JP" sz="1600" dirty="0" smtClean="0"/>
            </a:p>
            <a:p>
              <a:pPr algn="ctr"/>
              <a:r>
                <a:rPr lang="ja-JP" altLang="en-US" sz="1600" dirty="0" smtClean="0"/>
                <a:t>よって</a:t>
              </a:r>
              <a:endParaRPr lang="en-US" altLang="ja-JP" sz="1600" dirty="0" smtClean="0"/>
            </a:p>
            <a:p>
              <a:pPr algn="ctr"/>
              <a:endParaRPr kumimoji="1" lang="en-US" altLang="ja-JP" sz="1600" dirty="0" smtClean="0"/>
            </a:p>
            <a:p>
              <a:pPr algn="ctr"/>
              <a:r>
                <a:rPr lang="en-US" altLang="ja-JP" sz="1600" dirty="0" smtClean="0"/>
                <a:t>P(z)</a:t>
              </a:r>
              <a:r>
                <a:rPr lang="ja-JP" altLang="en-US" sz="1600" dirty="0" smtClean="0"/>
                <a:t>が変らないとすると、</a:t>
              </a:r>
              <a:r>
                <a:rPr lang="en-US" altLang="ja-JP" sz="1600" dirty="0" smtClean="0">
                  <a:solidFill>
                    <a:srgbClr val="C00000"/>
                  </a:solidFill>
                </a:rPr>
                <a:t>P(0) (</a:t>
              </a:r>
              <a:r>
                <a:rPr kumimoji="1" lang="ja-JP" altLang="en-US" sz="1600" dirty="0" smtClean="0">
                  <a:solidFill>
                    <a:srgbClr val="C00000"/>
                  </a:solidFill>
                </a:rPr>
                <a:t>表面気圧</a:t>
              </a:r>
              <a:r>
                <a:rPr kumimoji="1" lang="en-US" altLang="ja-JP" sz="1600" dirty="0" smtClean="0">
                  <a:solidFill>
                    <a:srgbClr val="C00000"/>
                  </a:solidFill>
                </a:rPr>
                <a:t>)</a:t>
              </a:r>
              <a:r>
                <a:rPr kumimoji="1" lang="ja-JP" altLang="en-US" sz="1600" dirty="0" smtClean="0">
                  <a:solidFill>
                    <a:srgbClr val="C00000"/>
                  </a:solidFill>
                </a:rPr>
                <a:t>が上がる</a:t>
              </a:r>
              <a:endParaRPr kumimoji="1" lang="ja-JP" altLang="en-US" sz="16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8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感度実験　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1998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年　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SST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低下ラン</a:t>
            </a:r>
            <a:r>
              <a:rPr lang="ja-JP" altLang="en-US" sz="2800" dirty="0" err="1" smtClean="0">
                <a:latin typeface="+mj-lt"/>
                <a:ea typeface="+mj-ea"/>
                <a:cs typeface="+mj-cs"/>
              </a:rPr>
              <a:t>ー</a:t>
            </a:r>
            <a:r>
              <a:rPr lang="en-US" altLang="ja-JP" sz="2800" dirty="0" smtClean="0">
                <a:latin typeface="+mj-lt"/>
                <a:ea typeface="+mj-ea"/>
                <a:cs typeface="+mj-cs"/>
              </a:rPr>
              <a:t>CTL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324528" y="378787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ほとんど変化なし</a:t>
            </a:r>
            <a:endParaRPr kumimoji="1" lang="ja-JP" altLang="en-US" sz="28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1811854" y="748272"/>
            <a:ext cx="7261106" cy="5883667"/>
            <a:chOff x="1811854" y="748272"/>
            <a:chExt cx="7261106" cy="5883667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5529026" y="748272"/>
              <a:ext cx="3069231" cy="5876064"/>
              <a:chOff x="5996351" y="772762"/>
              <a:chExt cx="3069231" cy="587606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6352" y="1120737"/>
                <a:ext cx="3068660" cy="27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6588224" y="772762"/>
                <a:ext cx="2066172" cy="4884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000" dirty="0" smtClean="0"/>
                  <a:t>表面気圧</a:t>
                </a:r>
                <a:endParaRPr lang="en-US" altLang="ja-JP" sz="2000" dirty="0" smtClean="0"/>
              </a:p>
            </p:txBody>
          </p:sp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61"/>
              <a:stretch/>
            </p:blipFill>
            <p:spPr bwMode="auto">
              <a:xfrm>
                <a:off x="5996351" y="3948826"/>
                <a:ext cx="3069231" cy="27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25" t="23974" b="22944"/>
            <a:stretch/>
          </p:blipFill>
          <p:spPr bwMode="auto">
            <a:xfrm>
              <a:off x="8597687" y="2182603"/>
              <a:ext cx="475273" cy="3556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グループ化 9"/>
            <p:cNvGrpSpPr/>
            <p:nvPr/>
          </p:nvGrpSpPr>
          <p:grpSpPr>
            <a:xfrm>
              <a:off x="1811854" y="767623"/>
              <a:ext cx="3048534" cy="5864316"/>
              <a:chOff x="1541748" y="772761"/>
              <a:chExt cx="3048534" cy="586431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748" y="1120737"/>
                <a:ext cx="3048534" cy="27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テキスト ボックス 4"/>
              <p:cNvSpPr txBox="1"/>
              <p:nvPr/>
            </p:nvSpPr>
            <p:spPr>
              <a:xfrm>
                <a:off x="1910474" y="772761"/>
                <a:ext cx="2501089" cy="48849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/>
                  <a:t>表面気温</a:t>
                </a:r>
                <a:endParaRPr kumimoji="1" lang="ja-JP" altLang="en-US" sz="2000" dirty="0"/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97"/>
              <a:stretch/>
            </p:blipFill>
            <p:spPr bwMode="auto">
              <a:xfrm>
                <a:off x="1541748" y="3937077"/>
                <a:ext cx="3048534" cy="27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7" t="11757" b="9911"/>
            <a:stretch/>
          </p:blipFill>
          <p:spPr bwMode="auto">
            <a:xfrm>
              <a:off x="4860388" y="1667013"/>
              <a:ext cx="442192" cy="460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テキスト ボックス 17"/>
          <p:cNvSpPr txBox="1"/>
          <p:nvPr/>
        </p:nvSpPr>
        <p:spPr>
          <a:xfrm>
            <a:off x="139387" y="1313070"/>
            <a:ext cx="144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9387" y="4221088"/>
            <a:ext cx="144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6875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気温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℃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04" y="3789040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99838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7" t="11757" b="9911"/>
          <a:stretch/>
        </p:blipFill>
        <p:spPr bwMode="auto">
          <a:xfrm>
            <a:off x="8604448" y="1196752"/>
            <a:ext cx="442192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226376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0.997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2818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0.978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87283" y="3417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0.942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28184" y="34115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0.803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75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</a:t>
            </a:r>
            <a:r>
              <a:rPr lang="ja-JP" altLang="en-US" sz="2000" dirty="0" smtClean="0"/>
              <a:t>平均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水平風</a:t>
            </a:r>
            <a:r>
              <a:rPr kumimoji="1" lang="en-US" altLang="ja-JP" sz="2000" dirty="0" smtClean="0"/>
              <a:t>(m/s)</a:t>
            </a:r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grpSp>
        <p:nvGrpSpPr>
          <p:cNvPr id="7180" name="グループ化 7179"/>
          <p:cNvGrpSpPr/>
          <p:nvPr/>
        </p:nvGrpSpPr>
        <p:grpSpPr>
          <a:xfrm>
            <a:off x="1475656" y="124029"/>
            <a:ext cx="7277115" cy="6571947"/>
            <a:chOff x="1475656" y="124029"/>
            <a:chExt cx="7277115" cy="6571947"/>
          </a:xfrm>
        </p:grpSpPr>
        <p:grpSp>
          <p:nvGrpSpPr>
            <p:cNvPr id="7176" name="グループ化 7175"/>
            <p:cNvGrpSpPr/>
            <p:nvPr/>
          </p:nvGrpSpPr>
          <p:grpSpPr>
            <a:xfrm>
              <a:off x="5538083" y="124029"/>
              <a:ext cx="3214688" cy="3271749"/>
              <a:chOff x="5538083" y="124029"/>
              <a:chExt cx="3214688" cy="3271749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8083" y="416834"/>
                <a:ext cx="3214688" cy="2978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6228184" y="124029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σ = 0.978</a:t>
                </a:r>
                <a:endParaRPr kumimoji="1" lang="ja-JP" altLang="en-US" dirty="0"/>
              </a:p>
            </p:txBody>
          </p:sp>
          <p:sp>
            <p:nvSpPr>
              <p:cNvPr id="14" name="フリーフォーム 13"/>
              <p:cNvSpPr/>
              <p:nvPr/>
            </p:nvSpPr>
            <p:spPr>
              <a:xfrm>
                <a:off x="7003020" y="2169658"/>
                <a:ext cx="565980" cy="539262"/>
              </a:xfrm>
              <a:custGeom>
                <a:avLst/>
                <a:gdLst>
                  <a:gd name="connsiteX0" fmla="*/ 206469 w 565980"/>
                  <a:gd name="connsiteY0" fmla="*/ 31262 h 539262"/>
                  <a:gd name="connsiteX1" fmla="*/ 128315 w 565980"/>
                  <a:gd name="connsiteY1" fmla="*/ 39077 h 539262"/>
                  <a:gd name="connsiteX2" fmla="*/ 81423 w 565980"/>
                  <a:gd name="connsiteY2" fmla="*/ 54708 h 539262"/>
                  <a:gd name="connsiteX3" fmla="*/ 65792 w 565980"/>
                  <a:gd name="connsiteY3" fmla="*/ 78154 h 539262"/>
                  <a:gd name="connsiteX4" fmla="*/ 42346 w 565980"/>
                  <a:gd name="connsiteY4" fmla="*/ 109415 h 539262"/>
                  <a:gd name="connsiteX5" fmla="*/ 26715 w 565980"/>
                  <a:gd name="connsiteY5" fmla="*/ 156308 h 539262"/>
                  <a:gd name="connsiteX6" fmla="*/ 11084 w 565980"/>
                  <a:gd name="connsiteY6" fmla="*/ 211015 h 539262"/>
                  <a:gd name="connsiteX7" fmla="*/ 11084 w 565980"/>
                  <a:gd name="connsiteY7" fmla="*/ 453292 h 539262"/>
                  <a:gd name="connsiteX8" fmla="*/ 42346 w 565980"/>
                  <a:gd name="connsiteY8" fmla="*/ 500185 h 539262"/>
                  <a:gd name="connsiteX9" fmla="*/ 112684 w 565980"/>
                  <a:gd name="connsiteY9" fmla="*/ 539262 h 539262"/>
                  <a:gd name="connsiteX10" fmla="*/ 284623 w 565980"/>
                  <a:gd name="connsiteY10" fmla="*/ 531446 h 539262"/>
                  <a:gd name="connsiteX11" fmla="*/ 331515 w 565980"/>
                  <a:gd name="connsiteY11" fmla="*/ 515815 h 539262"/>
                  <a:gd name="connsiteX12" fmla="*/ 386223 w 565980"/>
                  <a:gd name="connsiteY12" fmla="*/ 468923 h 539262"/>
                  <a:gd name="connsiteX13" fmla="*/ 433115 w 565980"/>
                  <a:gd name="connsiteY13" fmla="*/ 437662 h 539262"/>
                  <a:gd name="connsiteX14" fmla="*/ 448746 w 565980"/>
                  <a:gd name="connsiteY14" fmla="*/ 414215 h 539262"/>
                  <a:gd name="connsiteX15" fmla="*/ 495638 w 565980"/>
                  <a:gd name="connsiteY15" fmla="*/ 367323 h 539262"/>
                  <a:gd name="connsiteX16" fmla="*/ 526900 w 565980"/>
                  <a:gd name="connsiteY16" fmla="*/ 320431 h 539262"/>
                  <a:gd name="connsiteX17" fmla="*/ 550346 w 565980"/>
                  <a:gd name="connsiteY17" fmla="*/ 273539 h 539262"/>
                  <a:gd name="connsiteX18" fmla="*/ 565977 w 565980"/>
                  <a:gd name="connsiteY18" fmla="*/ 218831 h 539262"/>
                  <a:gd name="connsiteX19" fmla="*/ 550346 w 565980"/>
                  <a:gd name="connsiteY19" fmla="*/ 70339 h 539262"/>
                  <a:gd name="connsiteX20" fmla="*/ 534715 w 565980"/>
                  <a:gd name="connsiteY20" fmla="*/ 46892 h 539262"/>
                  <a:gd name="connsiteX21" fmla="*/ 511269 w 565980"/>
                  <a:gd name="connsiteY21" fmla="*/ 39077 h 539262"/>
                  <a:gd name="connsiteX22" fmla="*/ 487823 w 565980"/>
                  <a:gd name="connsiteY22" fmla="*/ 23446 h 539262"/>
                  <a:gd name="connsiteX23" fmla="*/ 464377 w 565980"/>
                  <a:gd name="connsiteY23" fmla="*/ 15631 h 539262"/>
                  <a:gd name="connsiteX24" fmla="*/ 292438 w 565980"/>
                  <a:gd name="connsiteY24" fmla="*/ 0 h 539262"/>
                  <a:gd name="connsiteX25" fmla="*/ 206469 w 565980"/>
                  <a:gd name="connsiteY25" fmla="*/ 31262 h 53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5980" h="539262">
                    <a:moveTo>
                      <a:pt x="206469" y="31262"/>
                    </a:moveTo>
                    <a:cubicBezTo>
                      <a:pt x="179115" y="37775"/>
                      <a:pt x="154048" y="34252"/>
                      <a:pt x="128315" y="39077"/>
                    </a:cubicBezTo>
                    <a:cubicBezTo>
                      <a:pt x="112121" y="42113"/>
                      <a:pt x="81423" y="54708"/>
                      <a:pt x="81423" y="54708"/>
                    </a:cubicBezTo>
                    <a:cubicBezTo>
                      <a:pt x="76213" y="62523"/>
                      <a:pt x="71252" y="70511"/>
                      <a:pt x="65792" y="78154"/>
                    </a:cubicBezTo>
                    <a:cubicBezTo>
                      <a:pt x="58221" y="88753"/>
                      <a:pt x="48171" y="97765"/>
                      <a:pt x="42346" y="109415"/>
                    </a:cubicBezTo>
                    <a:cubicBezTo>
                      <a:pt x="34977" y="124152"/>
                      <a:pt x="31925" y="140677"/>
                      <a:pt x="26715" y="156308"/>
                    </a:cubicBezTo>
                    <a:cubicBezTo>
                      <a:pt x="15504" y="189940"/>
                      <a:pt x="20897" y="171767"/>
                      <a:pt x="11084" y="211015"/>
                    </a:cubicBezTo>
                    <a:cubicBezTo>
                      <a:pt x="1038" y="301433"/>
                      <a:pt x="-7784" y="347631"/>
                      <a:pt x="11084" y="453292"/>
                    </a:cubicBezTo>
                    <a:cubicBezTo>
                      <a:pt x="14386" y="471786"/>
                      <a:pt x="26715" y="489764"/>
                      <a:pt x="42346" y="500185"/>
                    </a:cubicBezTo>
                    <a:cubicBezTo>
                      <a:pt x="96093" y="536016"/>
                      <a:pt x="71417" y="525505"/>
                      <a:pt x="112684" y="539262"/>
                    </a:cubicBezTo>
                    <a:cubicBezTo>
                      <a:pt x="169997" y="536657"/>
                      <a:pt x="227577" y="537558"/>
                      <a:pt x="284623" y="531446"/>
                    </a:cubicBezTo>
                    <a:cubicBezTo>
                      <a:pt x="301005" y="529691"/>
                      <a:pt x="317806" y="524954"/>
                      <a:pt x="331515" y="515815"/>
                    </a:cubicBezTo>
                    <a:cubicBezTo>
                      <a:pt x="403454" y="467858"/>
                      <a:pt x="291474" y="544722"/>
                      <a:pt x="386223" y="468923"/>
                    </a:cubicBezTo>
                    <a:cubicBezTo>
                      <a:pt x="400892" y="457188"/>
                      <a:pt x="433115" y="437662"/>
                      <a:pt x="433115" y="437662"/>
                    </a:cubicBezTo>
                    <a:cubicBezTo>
                      <a:pt x="438325" y="429846"/>
                      <a:pt x="442506" y="421236"/>
                      <a:pt x="448746" y="414215"/>
                    </a:cubicBezTo>
                    <a:cubicBezTo>
                      <a:pt x="463432" y="397693"/>
                      <a:pt x="483376" y="385715"/>
                      <a:pt x="495638" y="367323"/>
                    </a:cubicBezTo>
                    <a:lnTo>
                      <a:pt x="526900" y="320431"/>
                    </a:lnTo>
                    <a:cubicBezTo>
                      <a:pt x="546544" y="261496"/>
                      <a:pt x="520044" y="334144"/>
                      <a:pt x="550346" y="273539"/>
                    </a:cubicBezTo>
                    <a:cubicBezTo>
                      <a:pt x="555949" y="262332"/>
                      <a:pt x="563474" y="228840"/>
                      <a:pt x="565977" y="218831"/>
                    </a:cubicBezTo>
                    <a:cubicBezTo>
                      <a:pt x="565260" y="207368"/>
                      <a:pt x="569865" y="109379"/>
                      <a:pt x="550346" y="70339"/>
                    </a:cubicBezTo>
                    <a:cubicBezTo>
                      <a:pt x="546145" y="61937"/>
                      <a:pt x="542050" y="52760"/>
                      <a:pt x="534715" y="46892"/>
                    </a:cubicBezTo>
                    <a:cubicBezTo>
                      <a:pt x="528282" y="41746"/>
                      <a:pt x="519084" y="41682"/>
                      <a:pt x="511269" y="39077"/>
                    </a:cubicBezTo>
                    <a:cubicBezTo>
                      <a:pt x="503454" y="33867"/>
                      <a:pt x="496224" y="27647"/>
                      <a:pt x="487823" y="23446"/>
                    </a:cubicBezTo>
                    <a:cubicBezTo>
                      <a:pt x="480455" y="19762"/>
                      <a:pt x="472419" y="17418"/>
                      <a:pt x="464377" y="15631"/>
                    </a:cubicBezTo>
                    <a:cubicBezTo>
                      <a:pt x="406922" y="2863"/>
                      <a:pt x="352566" y="3758"/>
                      <a:pt x="292438" y="0"/>
                    </a:cubicBezTo>
                    <a:cubicBezTo>
                      <a:pt x="203874" y="8051"/>
                      <a:pt x="233823" y="24749"/>
                      <a:pt x="206469" y="3126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フリーフォーム 21"/>
              <p:cNvSpPr/>
              <p:nvPr/>
            </p:nvSpPr>
            <p:spPr>
              <a:xfrm>
                <a:off x="7200134" y="1570664"/>
                <a:ext cx="922215" cy="476967"/>
              </a:xfrm>
              <a:custGeom>
                <a:avLst/>
                <a:gdLst>
                  <a:gd name="connsiteX0" fmla="*/ 328246 w 922215"/>
                  <a:gd name="connsiteY0" fmla="*/ 15859 h 476967"/>
                  <a:gd name="connsiteX1" fmla="*/ 234462 w 922215"/>
                  <a:gd name="connsiteY1" fmla="*/ 23674 h 476967"/>
                  <a:gd name="connsiteX2" fmla="*/ 203200 w 922215"/>
                  <a:gd name="connsiteY2" fmla="*/ 39305 h 476967"/>
                  <a:gd name="connsiteX3" fmla="*/ 140677 w 922215"/>
                  <a:gd name="connsiteY3" fmla="*/ 54936 h 476967"/>
                  <a:gd name="connsiteX4" fmla="*/ 93785 w 922215"/>
                  <a:gd name="connsiteY4" fmla="*/ 70567 h 476967"/>
                  <a:gd name="connsiteX5" fmla="*/ 70338 w 922215"/>
                  <a:gd name="connsiteY5" fmla="*/ 78382 h 476967"/>
                  <a:gd name="connsiteX6" fmla="*/ 46892 w 922215"/>
                  <a:gd name="connsiteY6" fmla="*/ 94013 h 476967"/>
                  <a:gd name="connsiteX7" fmla="*/ 39077 w 922215"/>
                  <a:gd name="connsiteY7" fmla="*/ 117459 h 476967"/>
                  <a:gd name="connsiteX8" fmla="*/ 23446 w 922215"/>
                  <a:gd name="connsiteY8" fmla="*/ 140905 h 476967"/>
                  <a:gd name="connsiteX9" fmla="*/ 0 w 922215"/>
                  <a:gd name="connsiteY9" fmla="*/ 250321 h 476967"/>
                  <a:gd name="connsiteX10" fmla="*/ 7815 w 922215"/>
                  <a:gd name="connsiteY10" fmla="*/ 398813 h 476967"/>
                  <a:gd name="connsiteX11" fmla="*/ 23446 w 922215"/>
                  <a:gd name="connsiteY11" fmla="*/ 422259 h 476967"/>
                  <a:gd name="connsiteX12" fmla="*/ 117231 w 922215"/>
                  <a:gd name="connsiteY12" fmla="*/ 469151 h 476967"/>
                  <a:gd name="connsiteX13" fmla="*/ 164123 w 922215"/>
                  <a:gd name="connsiteY13" fmla="*/ 476967 h 476967"/>
                  <a:gd name="connsiteX14" fmla="*/ 437662 w 922215"/>
                  <a:gd name="connsiteY14" fmla="*/ 469151 h 476967"/>
                  <a:gd name="connsiteX15" fmla="*/ 492369 w 922215"/>
                  <a:gd name="connsiteY15" fmla="*/ 461336 h 476967"/>
                  <a:gd name="connsiteX16" fmla="*/ 554892 w 922215"/>
                  <a:gd name="connsiteY16" fmla="*/ 453521 h 476967"/>
                  <a:gd name="connsiteX17" fmla="*/ 578338 w 922215"/>
                  <a:gd name="connsiteY17" fmla="*/ 445705 h 476967"/>
                  <a:gd name="connsiteX18" fmla="*/ 656492 w 922215"/>
                  <a:gd name="connsiteY18" fmla="*/ 430074 h 476967"/>
                  <a:gd name="connsiteX19" fmla="*/ 703385 w 922215"/>
                  <a:gd name="connsiteY19" fmla="*/ 414444 h 476967"/>
                  <a:gd name="connsiteX20" fmla="*/ 726831 w 922215"/>
                  <a:gd name="connsiteY20" fmla="*/ 406628 h 476967"/>
                  <a:gd name="connsiteX21" fmla="*/ 789354 w 922215"/>
                  <a:gd name="connsiteY21" fmla="*/ 383182 h 476967"/>
                  <a:gd name="connsiteX22" fmla="*/ 828431 w 922215"/>
                  <a:gd name="connsiteY22" fmla="*/ 344105 h 476967"/>
                  <a:gd name="connsiteX23" fmla="*/ 851877 w 922215"/>
                  <a:gd name="connsiteY23" fmla="*/ 328474 h 476967"/>
                  <a:gd name="connsiteX24" fmla="*/ 875323 w 922215"/>
                  <a:gd name="connsiteY24" fmla="*/ 281582 h 476967"/>
                  <a:gd name="connsiteX25" fmla="*/ 898769 w 922215"/>
                  <a:gd name="connsiteY25" fmla="*/ 234690 h 476967"/>
                  <a:gd name="connsiteX26" fmla="*/ 922215 w 922215"/>
                  <a:gd name="connsiteY26" fmla="*/ 101828 h 476967"/>
                  <a:gd name="connsiteX27" fmla="*/ 914400 w 922215"/>
                  <a:gd name="connsiteY27" fmla="*/ 15859 h 476967"/>
                  <a:gd name="connsiteX28" fmla="*/ 890954 w 922215"/>
                  <a:gd name="connsiteY28" fmla="*/ 8044 h 476967"/>
                  <a:gd name="connsiteX29" fmla="*/ 797169 w 922215"/>
                  <a:gd name="connsiteY29" fmla="*/ 228 h 476967"/>
                  <a:gd name="connsiteX30" fmla="*/ 328246 w 922215"/>
                  <a:gd name="connsiteY30" fmla="*/ 15859 h 47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215" h="476967">
                    <a:moveTo>
                      <a:pt x="328246" y="15859"/>
                    </a:moveTo>
                    <a:cubicBezTo>
                      <a:pt x="234462" y="19767"/>
                      <a:pt x="265294" y="17893"/>
                      <a:pt x="234462" y="23674"/>
                    </a:cubicBezTo>
                    <a:cubicBezTo>
                      <a:pt x="223011" y="25821"/>
                      <a:pt x="214253" y="35621"/>
                      <a:pt x="203200" y="39305"/>
                    </a:cubicBezTo>
                    <a:cubicBezTo>
                      <a:pt x="182820" y="46098"/>
                      <a:pt x="161057" y="48143"/>
                      <a:pt x="140677" y="54936"/>
                    </a:cubicBezTo>
                    <a:lnTo>
                      <a:pt x="93785" y="70567"/>
                    </a:lnTo>
                    <a:lnTo>
                      <a:pt x="70338" y="78382"/>
                    </a:lnTo>
                    <a:cubicBezTo>
                      <a:pt x="62523" y="83592"/>
                      <a:pt x="52760" y="86678"/>
                      <a:pt x="46892" y="94013"/>
                    </a:cubicBezTo>
                    <a:cubicBezTo>
                      <a:pt x="41746" y="100446"/>
                      <a:pt x="42761" y="110091"/>
                      <a:pt x="39077" y="117459"/>
                    </a:cubicBezTo>
                    <a:cubicBezTo>
                      <a:pt x="34876" y="125860"/>
                      <a:pt x="28656" y="133090"/>
                      <a:pt x="23446" y="140905"/>
                    </a:cubicBezTo>
                    <a:cubicBezTo>
                      <a:pt x="1173" y="207723"/>
                      <a:pt x="9859" y="171449"/>
                      <a:pt x="0" y="250321"/>
                    </a:cubicBezTo>
                    <a:cubicBezTo>
                      <a:pt x="2605" y="299818"/>
                      <a:pt x="1118" y="349702"/>
                      <a:pt x="7815" y="398813"/>
                    </a:cubicBezTo>
                    <a:cubicBezTo>
                      <a:pt x="9084" y="408120"/>
                      <a:pt x="16377" y="416074"/>
                      <a:pt x="23446" y="422259"/>
                    </a:cubicBezTo>
                    <a:cubicBezTo>
                      <a:pt x="48866" y="444502"/>
                      <a:pt x="83372" y="463507"/>
                      <a:pt x="117231" y="469151"/>
                    </a:cubicBezTo>
                    <a:lnTo>
                      <a:pt x="164123" y="476967"/>
                    </a:lnTo>
                    <a:lnTo>
                      <a:pt x="437662" y="469151"/>
                    </a:lnTo>
                    <a:cubicBezTo>
                      <a:pt x="456062" y="468275"/>
                      <a:pt x="474110" y="463770"/>
                      <a:pt x="492369" y="461336"/>
                    </a:cubicBezTo>
                    <a:lnTo>
                      <a:pt x="554892" y="453521"/>
                    </a:lnTo>
                    <a:cubicBezTo>
                      <a:pt x="562707" y="450916"/>
                      <a:pt x="570296" y="447492"/>
                      <a:pt x="578338" y="445705"/>
                    </a:cubicBezTo>
                    <a:cubicBezTo>
                      <a:pt x="632692" y="433626"/>
                      <a:pt x="611982" y="443427"/>
                      <a:pt x="656492" y="430074"/>
                    </a:cubicBezTo>
                    <a:cubicBezTo>
                      <a:pt x="672274" y="425340"/>
                      <a:pt x="687754" y="419654"/>
                      <a:pt x="703385" y="414444"/>
                    </a:cubicBezTo>
                    <a:cubicBezTo>
                      <a:pt x="711200" y="411839"/>
                      <a:pt x="719463" y="410312"/>
                      <a:pt x="726831" y="406628"/>
                    </a:cubicBezTo>
                    <a:cubicBezTo>
                      <a:pt x="767699" y="386194"/>
                      <a:pt x="746790" y="393824"/>
                      <a:pt x="789354" y="383182"/>
                    </a:cubicBezTo>
                    <a:cubicBezTo>
                      <a:pt x="851877" y="341499"/>
                      <a:pt x="776328" y="396208"/>
                      <a:pt x="828431" y="344105"/>
                    </a:cubicBezTo>
                    <a:cubicBezTo>
                      <a:pt x="835073" y="337463"/>
                      <a:pt x="844062" y="333684"/>
                      <a:pt x="851877" y="328474"/>
                    </a:cubicBezTo>
                    <a:cubicBezTo>
                      <a:pt x="871520" y="269542"/>
                      <a:pt x="845023" y="342183"/>
                      <a:pt x="875323" y="281582"/>
                    </a:cubicBezTo>
                    <a:cubicBezTo>
                      <a:pt x="907680" y="216868"/>
                      <a:pt x="853972" y="301883"/>
                      <a:pt x="898769" y="234690"/>
                    </a:cubicBezTo>
                    <a:cubicBezTo>
                      <a:pt x="920122" y="149281"/>
                      <a:pt x="912028" y="193518"/>
                      <a:pt x="922215" y="101828"/>
                    </a:cubicBezTo>
                    <a:cubicBezTo>
                      <a:pt x="919610" y="73172"/>
                      <a:pt x="923499" y="43157"/>
                      <a:pt x="914400" y="15859"/>
                    </a:cubicBezTo>
                    <a:cubicBezTo>
                      <a:pt x="911795" y="8044"/>
                      <a:pt x="899120" y="9133"/>
                      <a:pt x="890954" y="8044"/>
                    </a:cubicBezTo>
                    <a:cubicBezTo>
                      <a:pt x="859859" y="3898"/>
                      <a:pt x="828536" y="664"/>
                      <a:pt x="797169" y="228"/>
                    </a:cubicBezTo>
                    <a:cubicBezTo>
                      <a:pt x="640876" y="-1943"/>
                      <a:pt x="422030" y="11951"/>
                      <a:pt x="328246" y="1585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177" name="グループ化 7176"/>
            <p:cNvGrpSpPr/>
            <p:nvPr/>
          </p:nvGrpSpPr>
          <p:grpSpPr>
            <a:xfrm>
              <a:off x="1475656" y="124029"/>
              <a:ext cx="3214688" cy="3274907"/>
              <a:chOff x="1475656" y="124029"/>
              <a:chExt cx="3214688" cy="3274907"/>
            </a:xfrm>
          </p:grpSpPr>
          <p:sp>
            <p:nvSpPr>
              <p:cNvPr id="7" name="テキスト ボックス 6"/>
              <p:cNvSpPr txBox="1"/>
              <p:nvPr/>
            </p:nvSpPr>
            <p:spPr>
              <a:xfrm>
                <a:off x="2263764" y="124029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σ = 0.997</a:t>
                </a:r>
                <a:endParaRPr kumimoji="1" lang="ja-JP" altLang="en-US" dirty="0"/>
              </a:p>
            </p:txBody>
          </p:sp>
          <p:grpSp>
            <p:nvGrpSpPr>
              <p:cNvPr id="7175" name="グループ化 7174"/>
              <p:cNvGrpSpPr/>
              <p:nvPr/>
            </p:nvGrpSpPr>
            <p:grpSpPr>
              <a:xfrm>
                <a:off x="1475656" y="419992"/>
                <a:ext cx="3214688" cy="2978944"/>
                <a:chOff x="1475656" y="419992"/>
                <a:chExt cx="3214688" cy="2978944"/>
              </a:xfrm>
            </p:grpSpPr>
            <p:pic>
              <p:nvPicPr>
                <p:cNvPr id="717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5656" y="419992"/>
                  <a:ext cx="3214688" cy="2978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フリーフォーム 16"/>
                <p:cNvSpPr/>
                <p:nvPr/>
              </p:nvSpPr>
              <p:spPr>
                <a:xfrm>
                  <a:off x="3149600" y="1570664"/>
                  <a:ext cx="922215" cy="476967"/>
                </a:xfrm>
                <a:custGeom>
                  <a:avLst/>
                  <a:gdLst>
                    <a:gd name="connsiteX0" fmla="*/ 328246 w 922215"/>
                    <a:gd name="connsiteY0" fmla="*/ 15859 h 476967"/>
                    <a:gd name="connsiteX1" fmla="*/ 234462 w 922215"/>
                    <a:gd name="connsiteY1" fmla="*/ 23674 h 476967"/>
                    <a:gd name="connsiteX2" fmla="*/ 203200 w 922215"/>
                    <a:gd name="connsiteY2" fmla="*/ 39305 h 476967"/>
                    <a:gd name="connsiteX3" fmla="*/ 140677 w 922215"/>
                    <a:gd name="connsiteY3" fmla="*/ 54936 h 476967"/>
                    <a:gd name="connsiteX4" fmla="*/ 93785 w 922215"/>
                    <a:gd name="connsiteY4" fmla="*/ 70567 h 476967"/>
                    <a:gd name="connsiteX5" fmla="*/ 70338 w 922215"/>
                    <a:gd name="connsiteY5" fmla="*/ 78382 h 476967"/>
                    <a:gd name="connsiteX6" fmla="*/ 46892 w 922215"/>
                    <a:gd name="connsiteY6" fmla="*/ 94013 h 476967"/>
                    <a:gd name="connsiteX7" fmla="*/ 39077 w 922215"/>
                    <a:gd name="connsiteY7" fmla="*/ 117459 h 476967"/>
                    <a:gd name="connsiteX8" fmla="*/ 23446 w 922215"/>
                    <a:gd name="connsiteY8" fmla="*/ 140905 h 476967"/>
                    <a:gd name="connsiteX9" fmla="*/ 0 w 922215"/>
                    <a:gd name="connsiteY9" fmla="*/ 250321 h 476967"/>
                    <a:gd name="connsiteX10" fmla="*/ 7815 w 922215"/>
                    <a:gd name="connsiteY10" fmla="*/ 398813 h 476967"/>
                    <a:gd name="connsiteX11" fmla="*/ 23446 w 922215"/>
                    <a:gd name="connsiteY11" fmla="*/ 422259 h 476967"/>
                    <a:gd name="connsiteX12" fmla="*/ 117231 w 922215"/>
                    <a:gd name="connsiteY12" fmla="*/ 469151 h 476967"/>
                    <a:gd name="connsiteX13" fmla="*/ 164123 w 922215"/>
                    <a:gd name="connsiteY13" fmla="*/ 476967 h 476967"/>
                    <a:gd name="connsiteX14" fmla="*/ 437662 w 922215"/>
                    <a:gd name="connsiteY14" fmla="*/ 469151 h 476967"/>
                    <a:gd name="connsiteX15" fmla="*/ 492369 w 922215"/>
                    <a:gd name="connsiteY15" fmla="*/ 461336 h 476967"/>
                    <a:gd name="connsiteX16" fmla="*/ 554892 w 922215"/>
                    <a:gd name="connsiteY16" fmla="*/ 453521 h 476967"/>
                    <a:gd name="connsiteX17" fmla="*/ 578338 w 922215"/>
                    <a:gd name="connsiteY17" fmla="*/ 445705 h 476967"/>
                    <a:gd name="connsiteX18" fmla="*/ 656492 w 922215"/>
                    <a:gd name="connsiteY18" fmla="*/ 430074 h 476967"/>
                    <a:gd name="connsiteX19" fmla="*/ 703385 w 922215"/>
                    <a:gd name="connsiteY19" fmla="*/ 414444 h 476967"/>
                    <a:gd name="connsiteX20" fmla="*/ 726831 w 922215"/>
                    <a:gd name="connsiteY20" fmla="*/ 406628 h 476967"/>
                    <a:gd name="connsiteX21" fmla="*/ 789354 w 922215"/>
                    <a:gd name="connsiteY21" fmla="*/ 383182 h 476967"/>
                    <a:gd name="connsiteX22" fmla="*/ 828431 w 922215"/>
                    <a:gd name="connsiteY22" fmla="*/ 344105 h 476967"/>
                    <a:gd name="connsiteX23" fmla="*/ 851877 w 922215"/>
                    <a:gd name="connsiteY23" fmla="*/ 328474 h 476967"/>
                    <a:gd name="connsiteX24" fmla="*/ 875323 w 922215"/>
                    <a:gd name="connsiteY24" fmla="*/ 281582 h 476967"/>
                    <a:gd name="connsiteX25" fmla="*/ 898769 w 922215"/>
                    <a:gd name="connsiteY25" fmla="*/ 234690 h 476967"/>
                    <a:gd name="connsiteX26" fmla="*/ 922215 w 922215"/>
                    <a:gd name="connsiteY26" fmla="*/ 101828 h 476967"/>
                    <a:gd name="connsiteX27" fmla="*/ 914400 w 922215"/>
                    <a:gd name="connsiteY27" fmla="*/ 15859 h 476967"/>
                    <a:gd name="connsiteX28" fmla="*/ 890954 w 922215"/>
                    <a:gd name="connsiteY28" fmla="*/ 8044 h 476967"/>
                    <a:gd name="connsiteX29" fmla="*/ 797169 w 922215"/>
                    <a:gd name="connsiteY29" fmla="*/ 228 h 476967"/>
                    <a:gd name="connsiteX30" fmla="*/ 328246 w 922215"/>
                    <a:gd name="connsiteY30" fmla="*/ 15859 h 47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922215" h="476967">
                      <a:moveTo>
                        <a:pt x="328246" y="15859"/>
                      </a:moveTo>
                      <a:cubicBezTo>
                        <a:pt x="234462" y="19767"/>
                        <a:pt x="265294" y="17893"/>
                        <a:pt x="234462" y="23674"/>
                      </a:cubicBezTo>
                      <a:cubicBezTo>
                        <a:pt x="223011" y="25821"/>
                        <a:pt x="214253" y="35621"/>
                        <a:pt x="203200" y="39305"/>
                      </a:cubicBezTo>
                      <a:cubicBezTo>
                        <a:pt x="182820" y="46098"/>
                        <a:pt x="161057" y="48143"/>
                        <a:pt x="140677" y="54936"/>
                      </a:cubicBezTo>
                      <a:lnTo>
                        <a:pt x="93785" y="70567"/>
                      </a:lnTo>
                      <a:lnTo>
                        <a:pt x="70338" y="78382"/>
                      </a:lnTo>
                      <a:cubicBezTo>
                        <a:pt x="62523" y="83592"/>
                        <a:pt x="52760" y="86678"/>
                        <a:pt x="46892" y="94013"/>
                      </a:cubicBezTo>
                      <a:cubicBezTo>
                        <a:pt x="41746" y="100446"/>
                        <a:pt x="42761" y="110091"/>
                        <a:pt x="39077" y="117459"/>
                      </a:cubicBezTo>
                      <a:cubicBezTo>
                        <a:pt x="34876" y="125860"/>
                        <a:pt x="28656" y="133090"/>
                        <a:pt x="23446" y="140905"/>
                      </a:cubicBezTo>
                      <a:cubicBezTo>
                        <a:pt x="1173" y="207723"/>
                        <a:pt x="9859" y="171449"/>
                        <a:pt x="0" y="250321"/>
                      </a:cubicBezTo>
                      <a:cubicBezTo>
                        <a:pt x="2605" y="299818"/>
                        <a:pt x="1118" y="349702"/>
                        <a:pt x="7815" y="398813"/>
                      </a:cubicBezTo>
                      <a:cubicBezTo>
                        <a:pt x="9084" y="408120"/>
                        <a:pt x="16377" y="416074"/>
                        <a:pt x="23446" y="422259"/>
                      </a:cubicBezTo>
                      <a:cubicBezTo>
                        <a:pt x="48866" y="444502"/>
                        <a:pt x="83372" y="463507"/>
                        <a:pt x="117231" y="469151"/>
                      </a:cubicBezTo>
                      <a:lnTo>
                        <a:pt x="164123" y="476967"/>
                      </a:lnTo>
                      <a:lnTo>
                        <a:pt x="437662" y="469151"/>
                      </a:lnTo>
                      <a:cubicBezTo>
                        <a:pt x="456062" y="468275"/>
                        <a:pt x="474110" y="463770"/>
                        <a:pt x="492369" y="461336"/>
                      </a:cubicBezTo>
                      <a:lnTo>
                        <a:pt x="554892" y="453521"/>
                      </a:lnTo>
                      <a:cubicBezTo>
                        <a:pt x="562707" y="450916"/>
                        <a:pt x="570296" y="447492"/>
                        <a:pt x="578338" y="445705"/>
                      </a:cubicBezTo>
                      <a:cubicBezTo>
                        <a:pt x="632692" y="433626"/>
                        <a:pt x="611982" y="443427"/>
                        <a:pt x="656492" y="430074"/>
                      </a:cubicBezTo>
                      <a:cubicBezTo>
                        <a:pt x="672274" y="425340"/>
                        <a:pt x="687754" y="419654"/>
                        <a:pt x="703385" y="414444"/>
                      </a:cubicBezTo>
                      <a:cubicBezTo>
                        <a:pt x="711200" y="411839"/>
                        <a:pt x="719463" y="410312"/>
                        <a:pt x="726831" y="406628"/>
                      </a:cubicBezTo>
                      <a:cubicBezTo>
                        <a:pt x="767699" y="386194"/>
                        <a:pt x="746790" y="393824"/>
                        <a:pt x="789354" y="383182"/>
                      </a:cubicBezTo>
                      <a:cubicBezTo>
                        <a:pt x="851877" y="341499"/>
                        <a:pt x="776328" y="396208"/>
                        <a:pt x="828431" y="344105"/>
                      </a:cubicBezTo>
                      <a:cubicBezTo>
                        <a:pt x="835073" y="337463"/>
                        <a:pt x="844062" y="333684"/>
                        <a:pt x="851877" y="328474"/>
                      </a:cubicBezTo>
                      <a:cubicBezTo>
                        <a:pt x="871520" y="269542"/>
                        <a:pt x="845023" y="342183"/>
                        <a:pt x="875323" y="281582"/>
                      </a:cubicBezTo>
                      <a:cubicBezTo>
                        <a:pt x="907680" y="216868"/>
                        <a:pt x="853972" y="301883"/>
                        <a:pt x="898769" y="234690"/>
                      </a:cubicBezTo>
                      <a:cubicBezTo>
                        <a:pt x="920122" y="149281"/>
                        <a:pt x="912028" y="193518"/>
                        <a:pt x="922215" y="101828"/>
                      </a:cubicBezTo>
                      <a:cubicBezTo>
                        <a:pt x="919610" y="73172"/>
                        <a:pt x="923499" y="43157"/>
                        <a:pt x="914400" y="15859"/>
                      </a:cubicBezTo>
                      <a:cubicBezTo>
                        <a:pt x="911795" y="8044"/>
                        <a:pt x="899120" y="9133"/>
                        <a:pt x="890954" y="8044"/>
                      </a:cubicBezTo>
                      <a:cubicBezTo>
                        <a:pt x="859859" y="3898"/>
                        <a:pt x="828536" y="664"/>
                        <a:pt x="797169" y="228"/>
                      </a:cubicBezTo>
                      <a:cubicBezTo>
                        <a:pt x="640876" y="-1943"/>
                        <a:pt x="422030" y="11951"/>
                        <a:pt x="328246" y="1585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フリーフォーム 25"/>
                <p:cNvSpPr/>
                <p:nvPr/>
              </p:nvSpPr>
              <p:spPr>
                <a:xfrm>
                  <a:off x="2915816" y="2166640"/>
                  <a:ext cx="565980" cy="539262"/>
                </a:xfrm>
                <a:custGeom>
                  <a:avLst/>
                  <a:gdLst>
                    <a:gd name="connsiteX0" fmla="*/ 206469 w 565980"/>
                    <a:gd name="connsiteY0" fmla="*/ 31262 h 539262"/>
                    <a:gd name="connsiteX1" fmla="*/ 128315 w 565980"/>
                    <a:gd name="connsiteY1" fmla="*/ 39077 h 539262"/>
                    <a:gd name="connsiteX2" fmla="*/ 81423 w 565980"/>
                    <a:gd name="connsiteY2" fmla="*/ 54708 h 539262"/>
                    <a:gd name="connsiteX3" fmla="*/ 65792 w 565980"/>
                    <a:gd name="connsiteY3" fmla="*/ 78154 h 539262"/>
                    <a:gd name="connsiteX4" fmla="*/ 42346 w 565980"/>
                    <a:gd name="connsiteY4" fmla="*/ 109415 h 539262"/>
                    <a:gd name="connsiteX5" fmla="*/ 26715 w 565980"/>
                    <a:gd name="connsiteY5" fmla="*/ 156308 h 539262"/>
                    <a:gd name="connsiteX6" fmla="*/ 11084 w 565980"/>
                    <a:gd name="connsiteY6" fmla="*/ 211015 h 539262"/>
                    <a:gd name="connsiteX7" fmla="*/ 11084 w 565980"/>
                    <a:gd name="connsiteY7" fmla="*/ 453292 h 539262"/>
                    <a:gd name="connsiteX8" fmla="*/ 42346 w 565980"/>
                    <a:gd name="connsiteY8" fmla="*/ 500185 h 539262"/>
                    <a:gd name="connsiteX9" fmla="*/ 112684 w 565980"/>
                    <a:gd name="connsiteY9" fmla="*/ 539262 h 539262"/>
                    <a:gd name="connsiteX10" fmla="*/ 284623 w 565980"/>
                    <a:gd name="connsiteY10" fmla="*/ 531446 h 539262"/>
                    <a:gd name="connsiteX11" fmla="*/ 331515 w 565980"/>
                    <a:gd name="connsiteY11" fmla="*/ 515815 h 539262"/>
                    <a:gd name="connsiteX12" fmla="*/ 386223 w 565980"/>
                    <a:gd name="connsiteY12" fmla="*/ 468923 h 539262"/>
                    <a:gd name="connsiteX13" fmla="*/ 433115 w 565980"/>
                    <a:gd name="connsiteY13" fmla="*/ 437662 h 539262"/>
                    <a:gd name="connsiteX14" fmla="*/ 448746 w 565980"/>
                    <a:gd name="connsiteY14" fmla="*/ 414215 h 539262"/>
                    <a:gd name="connsiteX15" fmla="*/ 495638 w 565980"/>
                    <a:gd name="connsiteY15" fmla="*/ 367323 h 539262"/>
                    <a:gd name="connsiteX16" fmla="*/ 526900 w 565980"/>
                    <a:gd name="connsiteY16" fmla="*/ 320431 h 539262"/>
                    <a:gd name="connsiteX17" fmla="*/ 550346 w 565980"/>
                    <a:gd name="connsiteY17" fmla="*/ 273539 h 539262"/>
                    <a:gd name="connsiteX18" fmla="*/ 565977 w 565980"/>
                    <a:gd name="connsiteY18" fmla="*/ 218831 h 539262"/>
                    <a:gd name="connsiteX19" fmla="*/ 550346 w 565980"/>
                    <a:gd name="connsiteY19" fmla="*/ 70339 h 539262"/>
                    <a:gd name="connsiteX20" fmla="*/ 534715 w 565980"/>
                    <a:gd name="connsiteY20" fmla="*/ 46892 h 539262"/>
                    <a:gd name="connsiteX21" fmla="*/ 511269 w 565980"/>
                    <a:gd name="connsiteY21" fmla="*/ 39077 h 539262"/>
                    <a:gd name="connsiteX22" fmla="*/ 487823 w 565980"/>
                    <a:gd name="connsiteY22" fmla="*/ 23446 h 539262"/>
                    <a:gd name="connsiteX23" fmla="*/ 464377 w 565980"/>
                    <a:gd name="connsiteY23" fmla="*/ 15631 h 539262"/>
                    <a:gd name="connsiteX24" fmla="*/ 292438 w 565980"/>
                    <a:gd name="connsiteY24" fmla="*/ 0 h 539262"/>
                    <a:gd name="connsiteX25" fmla="*/ 206469 w 565980"/>
                    <a:gd name="connsiteY25" fmla="*/ 31262 h 539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65980" h="539262">
                      <a:moveTo>
                        <a:pt x="206469" y="31262"/>
                      </a:moveTo>
                      <a:cubicBezTo>
                        <a:pt x="179115" y="37775"/>
                        <a:pt x="154048" y="34252"/>
                        <a:pt x="128315" y="39077"/>
                      </a:cubicBezTo>
                      <a:cubicBezTo>
                        <a:pt x="112121" y="42113"/>
                        <a:pt x="81423" y="54708"/>
                        <a:pt x="81423" y="54708"/>
                      </a:cubicBezTo>
                      <a:cubicBezTo>
                        <a:pt x="76213" y="62523"/>
                        <a:pt x="71252" y="70511"/>
                        <a:pt x="65792" y="78154"/>
                      </a:cubicBezTo>
                      <a:cubicBezTo>
                        <a:pt x="58221" y="88753"/>
                        <a:pt x="48171" y="97765"/>
                        <a:pt x="42346" y="109415"/>
                      </a:cubicBezTo>
                      <a:cubicBezTo>
                        <a:pt x="34977" y="124152"/>
                        <a:pt x="31925" y="140677"/>
                        <a:pt x="26715" y="156308"/>
                      </a:cubicBezTo>
                      <a:cubicBezTo>
                        <a:pt x="15504" y="189940"/>
                        <a:pt x="20897" y="171767"/>
                        <a:pt x="11084" y="211015"/>
                      </a:cubicBezTo>
                      <a:cubicBezTo>
                        <a:pt x="1038" y="301433"/>
                        <a:pt x="-7784" y="347631"/>
                        <a:pt x="11084" y="453292"/>
                      </a:cubicBezTo>
                      <a:cubicBezTo>
                        <a:pt x="14386" y="471786"/>
                        <a:pt x="26715" y="489764"/>
                        <a:pt x="42346" y="500185"/>
                      </a:cubicBezTo>
                      <a:cubicBezTo>
                        <a:pt x="96093" y="536016"/>
                        <a:pt x="71417" y="525505"/>
                        <a:pt x="112684" y="539262"/>
                      </a:cubicBezTo>
                      <a:cubicBezTo>
                        <a:pt x="169997" y="536657"/>
                        <a:pt x="227577" y="537558"/>
                        <a:pt x="284623" y="531446"/>
                      </a:cubicBezTo>
                      <a:cubicBezTo>
                        <a:pt x="301005" y="529691"/>
                        <a:pt x="317806" y="524954"/>
                        <a:pt x="331515" y="515815"/>
                      </a:cubicBezTo>
                      <a:cubicBezTo>
                        <a:pt x="403454" y="467858"/>
                        <a:pt x="291474" y="544722"/>
                        <a:pt x="386223" y="468923"/>
                      </a:cubicBezTo>
                      <a:cubicBezTo>
                        <a:pt x="400892" y="457188"/>
                        <a:pt x="433115" y="437662"/>
                        <a:pt x="433115" y="437662"/>
                      </a:cubicBezTo>
                      <a:cubicBezTo>
                        <a:pt x="438325" y="429846"/>
                        <a:pt x="442506" y="421236"/>
                        <a:pt x="448746" y="414215"/>
                      </a:cubicBezTo>
                      <a:cubicBezTo>
                        <a:pt x="463432" y="397693"/>
                        <a:pt x="483376" y="385715"/>
                        <a:pt x="495638" y="367323"/>
                      </a:cubicBezTo>
                      <a:lnTo>
                        <a:pt x="526900" y="320431"/>
                      </a:lnTo>
                      <a:cubicBezTo>
                        <a:pt x="546544" y="261496"/>
                        <a:pt x="520044" y="334144"/>
                        <a:pt x="550346" y="273539"/>
                      </a:cubicBezTo>
                      <a:cubicBezTo>
                        <a:pt x="555949" y="262332"/>
                        <a:pt x="563474" y="228840"/>
                        <a:pt x="565977" y="218831"/>
                      </a:cubicBezTo>
                      <a:cubicBezTo>
                        <a:pt x="565260" y="207368"/>
                        <a:pt x="569865" y="109379"/>
                        <a:pt x="550346" y="70339"/>
                      </a:cubicBezTo>
                      <a:cubicBezTo>
                        <a:pt x="546145" y="61937"/>
                        <a:pt x="542050" y="52760"/>
                        <a:pt x="534715" y="46892"/>
                      </a:cubicBezTo>
                      <a:cubicBezTo>
                        <a:pt x="528282" y="41746"/>
                        <a:pt x="519084" y="41682"/>
                        <a:pt x="511269" y="39077"/>
                      </a:cubicBezTo>
                      <a:cubicBezTo>
                        <a:pt x="503454" y="33867"/>
                        <a:pt x="496224" y="27647"/>
                        <a:pt x="487823" y="23446"/>
                      </a:cubicBezTo>
                      <a:cubicBezTo>
                        <a:pt x="480455" y="19762"/>
                        <a:pt x="472419" y="17418"/>
                        <a:pt x="464377" y="15631"/>
                      </a:cubicBezTo>
                      <a:cubicBezTo>
                        <a:pt x="406922" y="2863"/>
                        <a:pt x="352566" y="3758"/>
                        <a:pt x="292438" y="0"/>
                      </a:cubicBezTo>
                      <a:cubicBezTo>
                        <a:pt x="203874" y="8051"/>
                        <a:pt x="233823" y="24749"/>
                        <a:pt x="206469" y="3126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7178" name="グループ化 7177"/>
            <p:cNvGrpSpPr/>
            <p:nvPr/>
          </p:nvGrpSpPr>
          <p:grpSpPr>
            <a:xfrm>
              <a:off x="1495836" y="3417766"/>
              <a:ext cx="3214688" cy="3278210"/>
              <a:chOff x="1495836" y="3417766"/>
              <a:chExt cx="3214688" cy="3278210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5836" y="3717032"/>
                <a:ext cx="3214688" cy="2978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テキスト ボックス 8"/>
              <p:cNvSpPr txBox="1"/>
              <p:nvPr/>
            </p:nvSpPr>
            <p:spPr>
              <a:xfrm>
                <a:off x="2287283" y="3417766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σ = 0.942</a:t>
                </a:r>
                <a:endParaRPr kumimoji="1" lang="ja-JP" altLang="en-US" dirty="0"/>
              </a:p>
            </p:txBody>
          </p:sp>
          <p:sp>
            <p:nvSpPr>
              <p:cNvPr id="23" name="フリーフォーム 22"/>
              <p:cNvSpPr/>
              <p:nvPr/>
            </p:nvSpPr>
            <p:spPr>
              <a:xfrm>
                <a:off x="3198806" y="4868674"/>
                <a:ext cx="922215" cy="476967"/>
              </a:xfrm>
              <a:custGeom>
                <a:avLst/>
                <a:gdLst>
                  <a:gd name="connsiteX0" fmla="*/ 328246 w 922215"/>
                  <a:gd name="connsiteY0" fmla="*/ 15859 h 476967"/>
                  <a:gd name="connsiteX1" fmla="*/ 234462 w 922215"/>
                  <a:gd name="connsiteY1" fmla="*/ 23674 h 476967"/>
                  <a:gd name="connsiteX2" fmla="*/ 203200 w 922215"/>
                  <a:gd name="connsiteY2" fmla="*/ 39305 h 476967"/>
                  <a:gd name="connsiteX3" fmla="*/ 140677 w 922215"/>
                  <a:gd name="connsiteY3" fmla="*/ 54936 h 476967"/>
                  <a:gd name="connsiteX4" fmla="*/ 93785 w 922215"/>
                  <a:gd name="connsiteY4" fmla="*/ 70567 h 476967"/>
                  <a:gd name="connsiteX5" fmla="*/ 70338 w 922215"/>
                  <a:gd name="connsiteY5" fmla="*/ 78382 h 476967"/>
                  <a:gd name="connsiteX6" fmla="*/ 46892 w 922215"/>
                  <a:gd name="connsiteY6" fmla="*/ 94013 h 476967"/>
                  <a:gd name="connsiteX7" fmla="*/ 39077 w 922215"/>
                  <a:gd name="connsiteY7" fmla="*/ 117459 h 476967"/>
                  <a:gd name="connsiteX8" fmla="*/ 23446 w 922215"/>
                  <a:gd name="connsiteY8" fmla="*/ 140905 h 476967"/>
                  <a:gd name="connsiteX9" fmla="*/ 0 w 922215"/>
                  <a:gd name="connsiteY9" fmla="*/ 250321 h 476967"/>
                  <a:gd name="connsiteX10" fmla="*/ 7815 w 922215"/>
                  <a:gd name="connsiteY10" fmla="*/ 398813 h 476967"/>
                  <a:gd name="connsiteX11" fmla="*/ 23446 w 922215"/>
                  <a:gd name="connsiteY11" fmla="*/ 422259 h 476967"/>
                  <a:gd name="connsiteX12" fmla="*/ 117231 w 922215"/>
                  <a:gd name="connsiteY12" fmla="*/ 469151 h 476967"/>
                  <a:gd name="connsiteX13" fmla="*/ 164123 w 922215"/>
                  <a:gd name="connsiteY13" fmla="*/ 476967 h 476967"/>
                  <a:gd name="connsiteX14" fmla="*/ 437662 w 922215"/>
                  <a:gd name="connsiteY14" fmla="*/ 469151 h 476967"/>
                  <a:gd name="connsiteX15" fmla="*/ 492369 w 922215"/>
                  <a:gd name="connsiteY15" fmla="*/ 461336 h 476967"/>
                  <a:gd name="connsiteX16" fmla="*/ 554892 w 922215"/>
                  <a:gd name="connsiteY16" fmla="*/ 453521 h 476967"/>
                  <a:gd name="connsiteX17" fmla="*/ 578338 w 922215"/>
                  <a:gd name="connsiteY17" fmla="*/ 445705 h 476967"/>
                  <a:gd name="connsiteX18" fmla="*/ 656492 w 922215"/>
                  <a:gd name="connsiteY18" fmla="*/ 430074 h 476967"/>
                  <a:gd name="connsiteX19" fmla="*/ 703385 w 922215"/>
                  <a:gd name="connsiteY19" fmla="*/ 414444 h 476967"/>
                  <a:gd name="connsiteX20" fmla="*/ 726831 w 922215"/>
                  <a:gd name="connsiteY20" fmla="*/ 406628 h 476967"/>
                  <a:gd name="connsiteX21" fmla="*/ 789354 w 922215"/>
                  <a:gd name="connsiteY21" fmla="*/ 383182 h 476967"/>
                  <a:gd name="connsiteX22" fmla="*/ 828431 w 922215"/>
                  <a:gd name="connsiteY22" fmla="*/ 344105 h 476967"/>
                  <a:gd name="connsiteX23" fmla="*/ 851877 w 922215"/>
                  <a:gd name="connsiteY23" fmla="*/ 328474 h 476967"/>
                  <a:gd name="connsiteX24" fmla="*/ 875323 w 922215"/>
                  <a:gd name="connsiteY24" fmla="*/ 281582 h 476967"/>
                  <a:gd name="connsiteX25" fmla="*/ 898769 w 922215"/>
                  <a:gd name="connsiteY25" fmla="*/ 234690 h 476967"/>
                  <a:gd name="connsiteX26" fmla="*/ 922215 w 922215"/>
                  <a:gd name="connsiteY26" fmla="*/ 101828 h 476967"/>
                  <a:gd name="connsiteX27" fmla="*/ 914400 w 922215"/>
                  <a:gd name="connsiteY27" fmla="*/ 15859 h 476967"/>
                  <a:gd name="connsiteX28" fmla="*/ 890954 w 922215"/>
                  <a:gd name="connsiteY28" fmla="*/ 8044 h 476967"/>
                  <a:gd name="connsiteX29" fmla="*/ 797169 w 922215"/>
                  <a:gd name="connsiteY29" fmla="*/ 228 h 476967"/>
                  <a:gd name="connsiteX30" fmla="*/ 328246 w 922215"/>
                  <a:gd name="connsiteY30" fmla="*/ 15859 h 47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215" h="476967">
                    <a:moveTo>
                      <a:pt x="328246" y="15859"/>
                    </a:moveTo>
                    <a:cubicBezTo>
                      <a:pt x="234462" y="19767"/>
                      <a:pt x="265294" y="17893"/>
                      <a:pt x="234462" y="23674"/>
                    </a:cubicBezTo>
                    <a:cubicBezTo>
                      <a:pt x="223011" y="25821"/>
                      <a:pt x="214253" y="35621"/>
                      <a:pt x="203200" y="39305"/>
                    </a:cubicBezTo>
                    <a:cubicBezTo>
                      <a:pt x="182820" y="46098"/>
                      <a:pt x="161057" y="48143"/>
                      <a:pt x="140677" y="54936"/>
                    </a:cubicBezTo>
                    <a:lnTo>
                      <a:pt x="93785" y="70567"/>
                    </a:lnTo>
                    <a:lnTo>
                      <a:pt x="70338" y="78382"/>
                    </a:lnTo>
                    <a:cubicBezTo>
                      <a:pt x="62523" y="83592"/>
                      <a:pt x="52760" y="86678"/>
                      <a:pt x="46892" y="94013"/>
                    </a:cubicBezTo>
                    <a:cubicBezTo>
                      <a:pt x="41746" y="100446"/>
                      <a:pt x="42761" y="110091"/>
                      <a:pt x="39077" y="117459"/>
                    </a:cubicBezTo>
                    <a:cubicBezTo>
                      <a:pt x="34876" y="125860"/>
                      <a:pt x="28656" y="133090"/>
                      <a:pt x="23446" y="140905"/>
                    </a:cubicBezTo>
                    <a:cubicBezTo>
                      <a:pt x="1173" y="207723"/>
                      <a:pt x="9859" y="171449"/>
                      <a:pt x="0" y="250321"/>
                    </a:cubicBezTo>
                    <a:cubicBezTo>
                      <a:pt x="2605" y="299818"/>
                      <a:pt x="1118" y="349702"/>
                      <a:pt x="7815" y="398813"/>
                    </a:cubicBezTo>
                    <a:cubicBezTo>
                      <a:pt x="9084" y="408120"/>
                      <a:pt x="16377" y="416074"/>
                      <a:pt x="23446" y="422259"/>
                    </a:cubicBezTo>
                    <a:cubicBezTo>
                      <a:pt x="48866" y="444502"/>
                      <a:pt x="83372" y="463507"/>
                      <a:pt x="117231" y="469151"/>
                    </a:cubicBezTo>
                    <a:lnTo>
                      <a:pt x="164123" y="476967"/>
                    </a:lnTo>
                    <a:lnTo>
                      <a:pt x="437662" y="469151"/>
                    </a:lnTo>
                    <a:cubicBezTo>
                      <a:pt x="456062" y="468275"/>
                      <a:pt x="474110" y="463770"/>
                      <a:pt x="492369" y="461336"/>
                    </a:cubicBezTo>
                    <a:lnTo>
                      <a:pt x="554892" y="453521"/>
                    </a:lnTo>
                    <a:cubicBezTo>
                      <a:pt x="562707" y="450916"/>
                      <a:pt x="570296" y="447492"/>
                      <a:pt x="578338" y="445705"/>
                    </a:cubicBezTo>
                    <a:cubicBezTo>
                      <a:pt x="632692" y="433626"/>
                      <a:pt x="611982" y="443427"/>
                      <a:pt x="656492" y="430074"/>
                    </a:cubicBezTo>
                    <a:cubicBezTo>
                      <a:pt x="672274" y="425340"/>
                      <a:pt x="687754" y="419654"/>
                      <a:pt x="703385" y="414444"/>
                    </a:cubicBezTo>
                    <a:cubicBezTo>
                      <a:pt x="711200" y="411839"/>
                      <a:pt x="719463" y="410312"/>
                      <a:pt x="726831" y="406628"/>
                    </a:cubicBezTo>
                    <a:cubicBezTo>
                      <a:pt x="767699" y="386194"/>
                      <a:pt x="746790" y="393824"/>
                      <a:pt x="789354" y="383182"/>
                    </a:cubicBezTo>
                    <a:cubicBezTo>
                      <a:pt x="851877" y="341499"/>
                      <a:pt x="776328" y="396208"/>
                      <a:pt x="828431" y="344105"/>
                    </a:cubicBezTo>
                    <a:cubicBezTo>
                      <a:pt x="835073" y="337463"/>
                      <a:pt x="844062" y="333684"/>
                      <a:pt x="851877" y="328474"/>
                    </a:cubicBezTo>
                    <a:cubicBezTo>
                      <a:pt x="871520" y="269542"/>
                      <a:pt x="845023" y="342183"/>
                      <a:pt x="875323" y="281582"/>
                    </a:cubicBezTo>
                    <a:cubicBezTo>
                      <a:pt x="907680" y="216868"/>
                      <a:pt x="853972" y="301883"/>
                      <a:pt x="898769" y="234690"/>
                    </a:cubicBezTo>
                    <a:cubicBezTo>
                      <a:pt x="920122" y="149281"/>
                      <a:pt x="912028" y="193518"/>
                      <a:pt x="922215" y="101828"/>
                    </a:cubicBezTo>
                    <a:cubicBezTo>
                      <a:pt x="919610" y="73172"/>
                      <a:pt x="923499" y="43157"/>
                      <a:pt x="914400" y="15859"/>
                    </a:cubicBezTo>
                    <a:cubicBezTo>
                      <a:pt x="911795" y="8044"/>
                      <a:pt x="899120" y="9133"/>
                      <a:pt x="890954" y="8044"/>
                    </a:cubicBezTo>
                    <a:cubicBezTo>
                      <a:pt x="859859" y="3898"/>
                      <a:pt x="828536" y="664"/>
                      <a:pt x="797169" y="228"/>
                    </a:cubicBezTo>
                    <a:cubicBezTo>
                      <a:pt x="640876" y="-1943"/>
                      <a:pt x="422030" y="11951"/>
                      <a:pt x="328246" y="1585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3008923" y="5533292"/>
                <a:ext cx="476739" cy="484554"/>
              </a:xfrm>
              <a:custGeom>
                <a:avLst/>
                <a:gdLst>
                  <a:gd name="connsiteX0" fmla="*/ 171939 w 476739"/>
                  <a:gd name="connsiteY0" fmla="*/ 0 h 484554"/>
                  <a:gd name="connsiteX1" fmla="*/ 85969 w 476739"/>
                  <a:gd name="connsiteY1" fmla="*/ 7816 h 484554"/>
                  <a:gd name="connsiteX2" fmla="*/ 31262 w 476739"/>
                  <a:gd name="connsiteY2" fmla="*/ 23446 h 484554"/>
                  <a:gd name="connsiteX3" fmla="*/ 0 w 476739"/>
                  <a:gd name="connsiteY3" fmla="*/ 78154 h 484554"/>
                  <a:gd name="connsiteX4" fmla="*/ 7815 w 476739"/>
                  <a:gd name="connsiteY4" fmla="*/ 359508 h 484554"/>
                  <a:gd name="connsiteX5" fmla="*/ 23446 w 476739"/>
                  <a:gd name="connsiteY5" fmla="*/ 429846 h 484554"/>
                  <a:gd name="connsiteX6" fmla="*/ 39077 w 476739"/>
                  <a:gd name="connsiteY6" fmla="*/ 453293 h 484554"/>
                  <a:gd name="connsiteX7" fmla="*/ 62523 w 476739"/>
                  <a:gd name="connsiteY7" fmla="*/ 461108 h 484554"/>
                  <a:gd name="connsiteX8" fmla="*/ 85969 w 476739"/>
                  <a:gd name="connsiteY8" fmla="*/ 476739 h 484554"/>
                  <a:gd name="connsiteX9" fmla="*/ 117231 w 476739"/>
                  <a:gd name="connsiteY9" fmla="*/ 484554 h 484554"/>
                  <a:gd name="connsiteX10" fmla="*/ 320431 w 476739"/>
                  <a:gd name="connsiteY10" fmla="*/ 476739 h 484554"/>
                  <a:gd name="connsiteX11" fmla="*/ 390769 w 476739"/>
                  <a:gd name="connsiteY11" fmla="*/ 437662 h 484554"/>
                  <a:gd name="connsiteX12" fmla="*/ 414215 w 476739"/>
                  <a:gd name="connsiteY12" fmla="*/ 422031 h 484554"/>
                  <a:gd name="connsiteX13" fmla="*/ 437662 w 476739"/>
                  <a:gd name="connsiteY13" fmla="*/ 406400 h 484554"/>
                  <a:gd name="connsiteX14" fmla="*/ 461108 w 476739"/>
                  <a:gd name="connsiteY14" fmla="*/ 359508 h 484554"/>
                  <a:gd name="connsiteX15" fmla="*/ 476739 w 476739"/>
                  <a:gd name="connsiteY15" fmla="*/ 336062 h 484554"/>
                  <a:gd name="connsiteX16" fmla="*/ 468923 w 476739"/>
                  <a:gd name="connsiteY16" fmla="*/ 156308 h 484554"/>
                  <a:gd name="connsiteX17" fmla="*/ 445477 w 476739"/>
                  <a:gd name="connsiteY17" fmla="*/ 109416 h 484554"/>
                  <a:gd name="connsiteX18" fmla="*/ 422031 w 476739"/>
                  <a:gd name="connsiteY18" fmla="*/ 101600 h 484554"/>
                  <a:gd name="connsiteX19" fmla="*/ 382954 w 476739"/>
                  <a:gd name="connsiteY19" fmla="*/ 70339 h 484554"/>
                  <a:gd name="connsiteX20" fmla="*/ 336062 w 476739"/>
                  <a:gd name="connsiteY20" fmla="*/ 39077 h 484554"/>
                  <a:gd name="connsiteX21" fmla="*/ 289169 w 476739"/>
                  <a:gd name="connsiteY21" fmla="*/ 23446 h 484554"/>
                  <a:gd name="connsiteX22" fmla="*/ 265723 w 476739"/>
                  <a:gd name="connsiteY22" fmla="*/ 15631 h 484554"/>
                  <a:gd name="connsiteX23" fmla="*/ 218831 w 476739"/>
                  <a:gd name="connsiteY23" fmla="*/ 7816 h 484554"/>
                  <a:gd name="connsiteX24" fmla="*/ 171939 w 476739"/>
                  <a:gd name="connsiteY24" fmla="*/ 0 h 48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76739" h="484554">
                    <a:moveTo>
                      <a:pt x="171939" y="0"/>
                    </a:moveTo>
                    <a:cubicBezTo>
                      <a:pt x="149795" y="0"/>
                      <a:pt x="114491" y="4013"/>
                      <a:pt x="85969" y="7816"/>
                    </a:cubicBezTo>
                    <a:cubicBezTo>
                      <a:pt x="69613" y="9997"/>
                      <a:pt x="47336" y="18088"/>
                      <a:pt x="31262" y="23446"/>
                    </a:cubicBezTo>
                    <a:cubicBezTo>
                      <a:pt x="3591" y="41893"/>
                      <a:pt x="0" y="36304"/>
                      <a:pt x="0" y="78154"/>
                    </a:cubicBezTo>
                    <a:cubicBezTo>
                      <a:pt x="0" y="171975"/>
                      <a:pt x="3352" y="265793"/>
                      <a:pt x="7815" y="359508"/>
                    </a:cubicBezTo>
                    <a:cubicBezTo>
                      <a:pt x="8447" y="372775"/>
                      <a:pt x="15059" y="413072"/>
                      <a:pt x="23446" y="429846"/>
                    </a:cubicBezTo>
                    <a:cubicBezTo>
                      <a:pt x="27647" y="438248"/>
                      <a:pt x="31742" y="447425"/>
                      <a:pt x="39077" y="453293"/>
                    </a:cubicBezTo>
                    <a:cubicBezTo>
                      <a:pt x="45510" y="458439"/>
                      <a:pt x="54708" y="458503"/>
                      <a:pt x="62523" y="461108"/>
                    </a:cubicBezTo>
                    <a:cubicBezTo>
                      <a:pt x="70338" y="466318"/>
                      <a:pt x="77336" y="473039"/>
                      <a:pt x="85969" y="476739"/>
                    </a:cubicBezTo>
                    <a:cubicBezTo>
                      <a:pt x="95842" y="480970"/>
                      <a:pt x="106490" y="484554"/>
                      <a:pt x="117231" y="484554"/>
                    </a:cubicBezTo>
                    <a:cubicBezTo>
                      <a:pt x="185014" y="484554"/>
                      <a:pt x="252698" y="479344"/>
                      <a:pt x="320431" y="476739"/>
                    </a:cubicBezTo>
                    <a:cubicBezTo>
                      <a:pt x="361698" y="462982"/>
                      <a:pt x="337024" y="473492"/>
                      <a:pt x="390769" y="437662"/>
                    </a:cubicBezTo>
                    <a:lnTo>
                      <a:pt x="414215" y="422031"/>
                    </a:lnTo>
                    <a:lnTo>
                      <a:pt x="437662" y="406400"/>
                    </a:lnTo>
                    <a:cubicBezTo>
                      <a:pt x="482461" y="339198"/>
                      <a:pt x="428746" y="424230"/>
                      <a:pt x="461108" y="359508"/>
                    </a:cubicBezTo>
                    <a:cubicBezTo>
                      <a:pt x="465309" y="351107"/>
                      <a:pt x="471529" y="343877"/>
                      <a:pt x="476739" y="336062"/>
                    </a:cubicBezTo>
                    <a:cubicBezTo>
                      <a:pt x="474134" y="276144"/>
                      <a:pt x="473523" y="216106"/>
                      <a:pt x="468923" y="156308"/>
                    </a:cubicBezTo>
                    <a:cubicBezTo>
                      <a:pt x="467994" y="144238"/>
                      <a:pt x="454439" y="116586"/>
                      <a:pt x="445477" y="109416"/>
                    </a:cubicBezTo>
                    <a:cubicBezTo>
                      <a:pt x="439044" y="104270"/>
                      <a:pt x="429846" y="104205"/>
                      <a:pt x="422031" y="101600"/>
                    </a:cubicBezTo>
                    <a:cubicBezTo>
                      <a:pt x="393149" y="58277"/>
                      <a:pt x="422925" y="92545"/>
                      <a:pt x="382954" y="70339"/>
                    </a:cubicBezTo>
                    <a:cubicBezTo>
                      <a:pt x="366532" y="61216"/>
                      <a:pt x="353884" y="45018"/>
                      <a:pt x="336062" y="39077"/>
                    </a:cubicBezTo>
                    <a:lnTo>
                      <a:pt x="289169" y="23446"/>
                    </a:lnTo>
                    <a:cubicBezTo>
                      <a:pt x="281354" y="20841"/>
                      <a:pt x="273849" y="16985"/>
                      <a:pt x="265723" y="15631"/>
                    </a:cubicBezTo>
                    <a:cubicBezTo>
                      <a:pt x="250092" y="13026"/>
                      <a:pt x="234599" y="9393"/>
                      <a:pt x="218831" y="7816"/>
                    </a:cubicBezTo>
                    <a:cubicBezTo>
                      <a:pt x="208462" y="6779"/>
                      <a:pt x="194083" y="0"/>
                      <a:pt x="171939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179" name="グループ化 7178"/>
            <p:cNvGrpSpPr/>
            <p:nvPr/>
          </p:nvGrpSpPr>
          <p:grpSpPr>
            <a:xfrm>
              <a:off x="5538083" y="3411512"/>
              <a:ext cx="3214688" cy="3278494"/>
              <a:chOff x="5538083" y="3411512"/>
              <a:chExt cx="3214688" cy="3278494"/>
            </a:xfrm>
          </p:grpSpPr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8083" y="3711062"/>
                <a:ext cx="3214688" cy="2978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6228184" y="3411512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σ = 0.803</a:t>
                </a:r>
                <a:endParaRPr kumimoji="1" lang="ja-JP" altLang="en-US" dirty="0"/>
              </a:p>
            </p:txBody>
          </p:sp>
          <p:sp>
            <p:nvSpPr>
              <p:cNvPr id="18" name="フリーフォーム 17"/>
              <p:cNvSpPr/>
              <p:nvPr/>
            </p:nvSpPr>
            <p:spPr>
              <a:xfrm>
                <a:off x="7440246" y="4829517"/>
                <a:ext cx="625231" cy="555283"/>
              </a:xfrm>
              <a:custGeom>
                <a:avLst/>
                <a:gdLst>
                  <a:gd name="connsiteX0" fmla="*/ 382954 w 625231"/>
                  <a:gd name="connsiteY0" fmla="*/ 8206 h 555283"/>
                  <a:gd name="connsiteX1" fmla="*/ 148492 w 625231"/>
                  <a:gd name="connsiteY1" fmla="*/ 8206 h 555283"/>
                  <a:gd name="connsiteX2" fmla="*/ 101600 w 625231"/>
                  <a:gd name="connsiteY2" fmla="*/ 23837 h 555283"/>
                  <a:gd name="connsiteX3" fmla="*/ 78154 w 625231"/>
                  <a:gd name="connsiteY3" fmla="*/ 39468 h 555283"/>
                  <a:gd name="connsiteX4" fmla="*/ 46892 w 625231"/>
                  <a:gd name="connsiteY4" fmla="*/ 86360 h 555283"/>
                  <a:gd name="connsiteX5" fmla="*/ 15631 w 625231"/>
                  <a:gd name="connsiteY5" fmla="*/ 156698 h 555283"/>
                  <a:gd name="connsiteX6" fmla="*/ 0 w 625231"/>
                  <a:gd name="connsiteY6" fmla="*/ 242668 h 555283"/>
                  <a:gd name="connsiteX7" fmla="*/ 7816 w 625231"/>
                  <a:gd name="connsiteY7" fmla="*/ 438052 h 555283"/>
                  <a:gd name="connsiteX8" fmla="*/ 23446 w 625231"/>
                  <a:gd name="connsiteY8" fmla="*/ 461498 h 555283"/>
                  <a:gd name="connsiteX9" fmla="*/ 31262 w 625231"/>
                  <a:gd name="connsiteY9" fmla="*/ 484945 h 555283"/>
                  <a:gd name="connsiteX10" fmla="*/ 54708 w 625231"/>
                  <a:gd name="connsiteY10" fmla="*/ 500575 h 555283"/>
                  <a:gd name="connsiteX11" fmla="*/ 101600 w 625231"/>
                  <a:gd name="connsiteY11" fmla="*/ 539652 h 555283"/>
                  <a:gd name="connsiteX12" fmla="*/ 179754 w 625231"/>
                  <a:gd name="connsiteY12" fmla="*/ 555283 h 555283"/>
                  <a:gd name="connsiteX13" fmla="*/ 508000 w 625231"/>
                  <a:gd name="connsiteY13" fmla="*/ 547468 h 555283"/>
                  <a:gd name="connsiteX14" fmla="*/ 531446 w 625231"/>
                  <a:gd name="connsiteY14" fmla="*/ 539652 h 555283"/>
                  <a:gd name="connsiteX15" fmla="*/ 547077 w 625231"/>
                  <a:gd name="connsiteY15" fmla="*/ 516206 h 555283"/>
                  <a:gd name="connsiteX16" fmla="*/ 570523 w 625231"/>
                  <a:gd name="connsiteY16" fmla="*/ 492760 h 555283"/>
                  <a:gd name="connsiteX17" fmla="*/ 593969 w 625231"/>
                  <a:gd name="connsiteY17" fmla="*/ 445868 h 555283"/>
                  <a:gd name="connsiteX18" fmla="*/ 617416 w 625231"/>
                  <a:gd name="connsiteY18" fmla="*/ 398975 h 555283"/>
                  <a:gd name="connsiteX19" fmla="*/ 625231 w 625231"/>
                  <a:gd name="connsiteY19" fmla="*/ 359898 h 555283"/>
                  <a:gd name="connsiteX20" fmla="*/ 617416 w 625231"/>
                  <a:gd name="connsiteY20" fmla="*/ 94175 h 555283"/>
                  <a:gd name="connsiteX21" fmla="*/ 554892 w 625231"/>
                  <a:gd name="connsiteY21" fmla="*/ 55098 h 555283"/>
                  <a:gd name="connsiteX22" fmla="*/ 508000 w 625231"/>
                  <a:gd name="connsiteY22" fmla="*/ 39468 h 555283"/>
                  <a:gd name="connsiteX23" fmla="*/ 484554 w 625231"/>
                  <a:gd name="connsiteY23" fmla="*/ 31652 h 555283"/>
                  <a:gd name="connsiteX24" fmla="*/ 382954 w 625231"/>
                  <a:gd name="connsiteY24" fmla="*/ 8206 h 55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25231" h="555283">
                    <a:moveTo>
                      <a:pt x="382954" y="8206"/>
                    </a:moveTo>
                    <a:cubicBezTo>
                      <a:pt x="326944" y="4298"/>
                      <a:pt x="317230" y="-8123"/>
                      <a:pt x="148492" y="8206"/>
                    </a:cubicBezTo>
                    <a:cubicBezTo>
                      <a:pt x="132092" y="9793"/>
                      <a:pt x="115309" y="14698"/>
                      <a:pt x="101600" y="23837"/>
                    </a:cubicBezTo>
                    <a:lnTo>
                      <a:pt x="78154" y="39468"/>
                    </a:lnTo>
                    <a:cubicBezTo>
                      <a:pt x="67733" y="55099"/>
                      <a:pt x="52832" y="68538"/>
                      <a:pt x="46892" y="86360"/>
                    </a:cubicBezTo>
                    <a:cubicBezTo>
                      <a:pt x="28292" y="142163"/>
                      <a:pt x="40401" y="119543"/>
                      <a:pt x="15631" y="156698"/>
                    </a:cubicBezTo>
                    <a:cubicBezTo>
                      <a:pt x="4641" y="189670"/>
                      <a:pt x="0" y="198486"/>
                      <a:pt x="0" y="242668"/>
                    </a:cubicBezTo>
                    <a:cubicBezTo>
                      <a:pt x="0" y="307848"/>
                      <a:pt x="872" y="373243"/>
                      <a:pt x="7816" y="438052"/>
                    </a:cubicBezTo>
                    <a:cubicBezTo>
                      <a:pt x="8817" y="447391"/>
                      <a:pt x="19246" y="453097"/>
                      <a:pt x="23446" y="461498"/>
                    </a:cubicBezTo>
                    <a:cubicBezTo>
                      <a:pt x="27130" y="468867"/>
                      <a:pt x="26115" y="478512"/>
                      <a:pt x="31262" y="484945"/>
                    </a:cubicBezTo>
                    <a:cubicBezTo>
                      <a:pt x="37130" y="492279"/>
                      <a:pt x="47492" y="494562"/>
                      <a:pt x="54708" y="500575"/>
                    </a:cubicBezTo>
                    <a:cubicBezTo>
                      <a:pt x="74591" y="517144"/>
                      <a:pt x="77630" y="529379"/>
                      <a:pt x="101600" y="539652"/>
                    </a:cubicBezTo>
                    <a:cubicBezTo>
                      <a:pt x="116441" y="546013"/>
                      <a:pt x="169170" y="553519"/>
                      <a:pt x="179754" y="555283"/>
                    </a:cubicBezTo>
                    <a:cubicBezTo>
                      <a:pt x="289169" y="552678"/>
                      <a:pt x="398662" y="552328"/>
                      <a:pt x="508000" y="547468"/>
                    </a:cubicBezTo>
                    <a:cubicBezTo>
                      <a:pt x="516230" y="547102"/>
                      <a:pt x="525013" y="544798"/>
                      <a:pt x="531446" y="539652"/>
                    </a:cubicBezTo>
                    <a:cubicBezTo>
                      <a:pt x="538781" y="533784"/>
                      <a:pt x="541064" y="523422"/>
                      <a:pt x="547077" y="516206"/>
                    </a:cubicBezTo>
                    <a:cubicBezTo>
                      <a:pt x="554153" y="507715"/>
                      <a:pt x="562708" y="500575"/>
                      <a:pt x="570523" y="492760"/>
                    </a:cubicBezTo>
                    <a:cubicBezTo>
                      <a:pt x="590170" y="433824"/>
                      <a:pt x="563667" y="506473"/>
                      <a:pt x="593969" y="445868"/>
                    </a:cubicBezTo>
                    <a:cubicBezTo>
                      <a:pt x="626321" y="381162"/>
                      <a:pt x="572627" y="466157"/>
                      <a:pt x="617416" y="398975"/>
                    </a:cubicBezTo>
                    <a:cubicBezTo>
                      <a:pt x="620021" y="385949"/>
                      <a:pt x="625231" y="373182"/>
                      <a:pt x="625231" y="359898"/>
                    </a:cubicBezTo>
                    <a:cubicBezTo>
                      <a:pt x="625231" y="271285"/>
                      <a:pt x="624577" y="182498"/>
                      <a:pt x="617416" y="94175"/>
                    </a:cubicBezTo>
                    <a:cubicBezTo>
                      <a:pt x="615008" y="64474"/>
                      <a:pt x="571469" y="60624"/>
                      <a:pt x="554892" y="55098"/>
                    </a:cubicBezTo>
                    <a:lnTo>
                      <a:pt x="508000" y="39468"/>
                    </a:lnTo>
                    <a:cubicBezTo>
                      <a:pt x="500185" y="36863"/>
                      <a:pt x="492774" y="32200"/>
                      <a:pt x="484554" y="31652"/>
                    </a:cubicBezTo>
                    <a:cubicBezTo>
                      <a:pt x="362124" y="23490"/>
                      <a:pt x="438964" y="12114"/>
                      <a:pt x="382954" y="820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フリーフォーム 30"/>
              <p:cNvSpPr/>
              <p:nvPr/>
            </p:nvSpPr>
            <p:spPr>
              <a:xfrm>
                <a:off x="7151077" y="5521228"/>
                <a:ext cx="406937" cy="465357"/>
              </a:xfrm>
              <a:custGeom>
                <a:avLst/>
                <a:gdLst>
                  <a:gd name="connsiteX0" fmla="*/ 211015 w 406937"/>
                  <a:gd name="connsiteY0" fmla="*/ 4249 h 465357"/>
                  <a:gd name="connsiteX1" fmla="*/ 140677 w 406937"/>
                  <a:gd name="connsiteY1" fmla="*/ 12064 h 465357"/>
                  <a:gd name="connsiteX2" fmla="*/ 117231 w 406937"/>
                  <a:gd name="connsiteY2" fmla="*/ 19880 h 465357"/>
                  <a:gd name="connsiteX3" fmla="*/ 54708 w 406937"/>
                  <a:gd name="connsiteY3" fmla="*/ 35510 h 465357"/>
                  <a:gd name="connsiteX4" fmla="*/ 31261 w 406937"/>
                  <a:gd name="connsiteY4" fmla="*/ 58957 h 465357"/>
                  <a:gd name="connsiteX5" fmla="*/ 0 w 406937"/>
                  <a:gd name="connsiteY5" fmla="*/ 105849 h 465357"/>
                  <a:gd name="connsiteX6" fmla="*/ 7815 w 406937"/>
                  <a:gd name="connsiteY6" fmla="*/ 348126 h 465357"/>
                  <a:gd name="connsiteX7" fmla="*/ 39077 w 406937"/>
                  <a:gd name="connsiteY7" fmla="*/ 395018 h 465357"/>
                  <a:gd name="connsiteX8" fmla="*/ 85969 w 406937"/>
                  <a:gd name="connsiteY8" fmla="*/ 418464 h 465357"/>
                  <a:gd name="connsiteX9" fmla="*/ 148492 w 406937"/>
                  <a:gd name="connsiteY9" fmla="*/ 457541 h 465357"/>
                  <a:gd name="connsiteX10" fmla="*/ 171938 w 406937"/>
                  <a:gd name="connsiteY10" fmla="*/ 465357 h 465357"/>
                  <a:gd name="connsiteX11" fmla="*/ 257908 w 406937"/>
                  <a:gd name="connsiteY11" fmla="*/ 457541 h 465357"/>
                  <a:gd name="connsiteX12" fmla="*/ 281354 w 406937"/>
                  <a:gd name="connsiteY12" fmla="*/ 449726 h 465357"/>
                  <a:gd name="connsiteX13" fmla="*/ 312615 w 406937"/>
                  <a:gd name="connsiteY13" fmla="*/ 441910 h 465357"/>
                  <a:gd name="connsiteX14" fmla="*/ 343877 w 406937"/>
                  <a:gd name="connsiteY14" fmla="*/ 402834 h 465357"/>
                  <a:gd name="connsiteX15" fmla="*/ 375138 w 406937"/>
                  <a:gd name="connsiteY15" fmla="*/ 355941 h 465357"/>
                  <a:gd name="connsiteX16" fmla="*/ 398585 w 406937"/>
                  <a:gd name="connsiteY16" fmla="*/ 269972 h 465357"/>
                  <a:gd name="connsiteX17" fmla="*/ 398585 w 406937"/>
                  <a:gd name="connsiteY17" fmla="*/ 66772 h 465357"/>
                  <a:gd name="connsiteX18" fmla="*/ 382954 w 406937"/>
                  <a:gd name="connsiteY18" fmla="*/ 43326 h 465357"/>
                  <a:gd name="connsiteX19" fmla="*/ 336061 w 406937"/>
                  <a:gd name="connsiteY19" fmla="*/ 27695 h 465357"/>
                  <a:gd name="connsiteX20" fmla="*/ 312615 w 406937"/>
                  <a:gd name="connsiteY20" fmla="*/ 12064 h 465357"/>
                  <a:gd name="connsiteX21" fmla="*/ 211015 w 406937"/>
                  <a:gd name="connsiteY21" fmla="*/ 4249 h 46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06937" h="465357">
                    <a:moveTo>
                      <a:pt x="211015" y="4249"/>
                    </a:moveTo>
                    <a:cubicBezTo>
                      <a:pt x="182359" y="4249"/>
                      <a:pt x="163946" y="8186"/>
                      <a:pt x="140677" y="12064"/>
                    </a:cubicBezTo>
                    <a:cubicBezTo>
                      <a:pt x="132551" y="13418"/>
                      <a:pt x="125223" y="17882"/>
                      <a:pt x="117231" y="19880"/>
                    </a:cubicBezTo>
                    <a:lnTo>
                      <a:pt x="54708" y="35510"/>
                    </a:lnTo>
                    <a:cubicBezTo>
                      <a:pt x="46892" y="43326"/>
                      <a:pt x="38047" y="50232"/>
                      <a:pt x="31261" y="58957"/>
                    </a:cubicBezTo>
                    <a:cubicBezTo>
                      <a:pt x="19728" y="73786"/>
                      <a:pt x="0" y="105849"/>
                      <a:pt x="0" y="105849"/>
                    </a:cubicBezTo>
                    <a:cubicBezTo>
                      <a:pt x="2605" y="186608"/>
                      <a:pt x="-3006" y="268053"/>
                      <a:pt x="7815" y="348126"/>
                    </a:cubicBezTo>
                    <a:cubicBezTo>
                      <a:pt x="10331" y="366743"/>
                      <a:pt x="23446" y="384597"/>
                      <a:pt x="39077" y="395018"/>
                    </a:cubicBezTo>
                    <a:cubicBezTo>
                      <a:pt x="69377" y="415219"/>
                      <a:pt x="53612" y="407679"/>
                      <a:pt x="85969" y="418464"/>
                    </a:cubicBezTo>
                    <a:cubicBezTo>
                      <a:pt x="110740" y="455619"/>
                      <a:pt x="92689" y="438939"/>
                      <a:pt x="148492" y="457541"/>
                    </a:cubicBezTo>
                    <a:lnTo>
                      <a:pt x="171938" y="465357"/>
                    </a:lnTo>
                    <a:cubicBezTo>
                      <a:pt x="200595" y="462752"/>
                      <a:pt x="229422" y="461610"/>
                      <a:pt x="257908" y="457541"/>
                    </a:cubicBezTo>
                    <a:cubicBezTo>
                      <a:pt x="266063" y="456376"/>
                      <a:pt x="273433" y="451989"/>
                      <a:pt x="281354" y="449726"/>
                    </a:cubicBezTo>
                    <a:cubicBezTo>
                      <a:pt x="291682" y="446775"/>
                      <a:pt x="302195" y="444515"/>
                      <a:pt x="312615" y="441910"/>
                    </a:cubicBezTo>
                    <a:cubicBezTo>
                      <a:pt x="355934" y="413032"/>
                      <a:pt x="321672" y="442802"/>
                      <a:pt x="343877" y="402834"/>
                    </a:cubicBezTo>
                    <a:cubicBezTo>
                      <a:pt x="353000" y="386412"/>
                      <a:pt x="369197" y="373763"/>
                      <a:pt x="375138" y="355941"/>
                    </a:cubicBezTo>
                    <a:cubicBezTo>
                      <a:pt x="394970" y="296447"/>
                      <a:pt x="387538" y="325205"/>
                      <a:pt x="398585" y="269972"/>
                    </a:cubicBezTo>
                    <a:cubicBezTo>
                      <a:pt x="405369" y="188558"/>
                      <a:pt x="413376" y="150586"/>
                      <a:pt x="398585" y="66772"/>
                    </a:cubicBezTo>
                    <a:cubicBezTo>
                      <a:pt x="396953" y="57522"/>
                      <a:pt x="390919" y="48304"/>
                      <a:pt x="382954" y="43326"/>
                    </a:cubicBezTo>
                    <a:cubicBezTo>
                      <a:pt x="368982" y="34594"/>
                      <a:pt x="336061" y="27695"/>
                      <a:pt x="336061" y="27695"/>
                    </a:cubicBezTo>
                    <a:cubicBezTo>
                      <a:pt x="328246" y="22485"/>
                      <a:pt x="321198" y="15879"/>
                      <a:pt x="312615" y="12064"/>
                    </a:cubicBezTo>
                    <a:cubicBezTo>
                      <a:pt x="264472" y="-9333"/>
                      <a:pt x="239671" y="4249"/>
                      <a:pt x="211015" y="424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7181" name="テキスト ボックス 7180"/>
          <p:cNvSpPr txBox="1"/>
          <p:nvPr/>
        </p:nvSpPr>
        <p:spPr>
          <a:xfrm>
            <a:off x="-1548680" y="308695"/>
            <a:ext cx="12961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</a:t>
            </a:r>
            <a:r>
              <a:rPr kumimoji="1" lang="ja-JP" altLang="en-US" dirty="0" err="1" smtClean="0"/>
              <a:t>を低</a:t>
            </a:r>
            <a:r>
              <a:rPr kumimoji="1" lang="ja-JP" altLang="en-US" dirty="0" smtClean="0"/>
              <a:t>下させたら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気温が下がった</a:t>
            </a:r>
            <a:endParaRPr lang="en-US" altLang="ja-JP" dirty="0" smtClean="0"/>
          </a:p>
          <a:p>
            <a:r>
              <a:rPr kumimoji="1" lang="ja-JP" altLang="en-US" dirty="0" smtClean="0"/>
              <a:t>ＯＫ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別の場所の気温が上がった</a:t>
            </a:r>
            <a:endParaRPr kumimoji="1" lang="en-US" altLang="ja-JP" dirty="0" smtClean="0"/>
          </a:p>
          <a:p>
            <a:r>
              <a:rPr lang="ja-JP" altLang="en-US" dirty="0" smtClean="0"/>
              <a:t>？？？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を下げた場所の気圧が下がった</a:t>
            </a:r>
            <a:endParaRPr lang="en-US" altLang="ja-JP" dirty="0" smtClean="0"/>
          </a:p>
          <a:p>
            <a:r>
              <a:rPr lang="ja-JP" altLang="en-US" dirty="0"/>
              <a:t>？？</a:t>
            </a:r>
            <a:r>
              <a:rPr lang="ja-JP" altLang="en-US" dirty="0" smtClean="0"/>
              <a:t>？？？？？？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8510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気温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℃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527025" y="124029"/>
            <a:ext cx="7064587" cy="6502409"/>
            <a:chOff x="1527025" y="124029"/>
            <a:chExt cx="7064587" cy="650240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025" y="493361"/>
              <a:ext cx="3214688" cy="284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872" y="493361"/>
              <a:ext cx="3214688" cy="284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3780844"/>
              <a:ext cx="3214688" cy="284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924" y="3780844"/>
              <a:ext cx="3214688" cy="284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263764" y="124029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0.997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228184" y="124029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0.978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287283" y="3417766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0.942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228184" y="341151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0.803</a:t>
              </a:r>
              <a:endParaRPr kumimoji="1" lang="ja-JP" altLang="en-US" dirty="0"/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7" t="11757" b="9911"/>
          <a:stretch/>
        </p:blipFill>
        <p:spPr bwMode="auto">
          <a:xfrm>
            <a:off x="8604448" y="1196752"/>
            <a:ext cx="442192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3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</a:t>
            </a:r>
            <a:r>
              <a:rPr lang="ja-JP" altLang="en-US" sz="2000" dirty="0" smtClean="0"/>
              <a:t>平均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水平風</a:t>
            </a:r>
            <a:r>
              <a:rPr kumimoji="1" lang="en-US" altLang="ja-JP" sz="2000" dirty="0" smtClean="0"/>
              <a:t>(m/s)</a:t>
            </a:r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22818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0.978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6376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0.997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87283" y="3417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0.942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28184" y="34115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0.803</a:t>
            </a:r>
            <a:endParaRPr kumimoji="1" lang="ja-JP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454750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4" y="454750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3717032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4" y="3717032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フリーフォーム 29"/>
          <p:cNvSpPr/>
          <p:nvPr/>
        </p:nvSpPr>
        <p:spPr>
          <a:xfrm>
            <a:off x="2633785" y="1711569"/>
            <a:ext cx="727415" cy="859693"/>
          </a:xfrm>
          <a:custGeom>
            <a:avLst/>
            <a:gdLst>
              <a:gd name="connsiteX0" fmla="*/ 726830 w 727415"/>
              <a:gd name="connsiteY0" fmla="*/ 312616 h 859693"/>
              <a:gd name="connsiteX1" fmla="*/ 719015 w 727415"/>
              <a:gd name="connsiteY1" fmla="*/ 234462 h 859693"/>
              <a:gd name="connsiteX2" fmla="*/ 711200 w 727415"/>
              <a:gd name="connsiteY2" fmla="*/ 203200 h 859693"/>
              <a:gd name="connsiteX3" fmla="*/ 687753 w 727415"/>
              <a:gd name="connsiteY3" fmla="*/ 117231 h 859693"/>
              <a:gd name="connsiteX4" fmla="*/ 648677 w 727415"/>
              <a:gd name="connsiteY4" fmla="*/ 46893 h 859693"/>
              <a:gd name="connsiteX5" fmla="*/ 601784 w 727415"/>
              <a:gd name="connsiteY5" fmla="*/ 15631 h 859693"/>
              <a:gd name="connsiteX6" fmla="*/ 554892 w 727415"/>
              <a:gd name="connsiteY6" fmla="*/ 0 h 859693"/>
              <a:gd name="connsiteX7" fmla="*/ 343877 w 727415"/>
              <a:gd name="connsiteY7" fmla="*/ 7816 h 859693"/>
              <a:gd name="connsiteX8" fmla="*/ 320430 w 727415"/>
              <a:gd name="connsiteY8" fmla="*/ 15631 h 859693"/>
              <a:gd name="connsiteX9" fmla="*/ 226646 w 727415"/>
              <a:gd name="connsiteY9" fmla="*/ 31262 h 859693"/>
              <a:gd name="connsiteX10" fmla="*/ 171938 w 727415"/>
              <a:gd name="connsiteY10" fmla="*/ 54708 h 859693"/>
              <a:gd name="connsiteX11" fmla="*/ 125046 w 727415"/>
              <a:gd name="connsiteY11" fmla="*/ 85969 h 859693"/>
              <a:gd name="connsiteX12" fmla="*/ 78153 w 727415"/>
              <a:gd name="connsiteY12" fmla="*/ 179754 h 859693"/>
              <a:gd name="connsiteX13" fmla="*/ 62523 w 727415"/>
              <a:gd name="connsiteY13" fmla="*/ 211016 h 859693"/>
              <a:gd name="connsiteX14" fmla="*/ 31261 w 727415"/>
              <a:gd name="connsiteY14" fmla="*/ 265723 h 859693"/>
              <a:gd name="connsiteX15" fmla="*/ 15630 w 727415"/>
              <a:gd name="connsiteY15" fmla="*/ 343877 h 859693"/>
              <a:gd name="connsiteX16" fmla="*/ 0 w 727415"/>
              <a:gd name="connsiteY16" fmla="*/ 429846 h 859693"/>
              <a:gd name="connsiteX17" fmla="*/ 7815 w 727415"/>
              <a:gd name="connsiteY17" fmla="*/ 773723 h 859693"/>
              <a:gd name="connsiteX18" fmla="*/ 39077 w 727415"/>
              <a:gd name="connsiteY18" fmla="*/ 820616 h 859693"/>
              <a:gd name="connsiteX19" fmla="*/ 62523 w 727415"/>
              <a:gd name="connsiteY19" fmla="*/ 828431 h 859693"/>
              <a:gd name="connsiteX20" fmla="*/ 85969 w 727415"/>
              <a:gd name="connsiteY20" fmla="*/ 844062 h 859693"/>
              <a:gd name="connsiteX21" fmla="*/ 132861 w 727415"/>
              <a:gd name="connsiteY21" fmla="*/ 859693 h 859693"/>
              <a:gd name="connsiteX22" fmla="*/ 351692 w 727415"/>
              <a:gd name="connsiteY22" fmla="*/ 844062 h 859693"/>
              <a:gd name="connsiteX23" fmla="*/ 375138 w 727415"/>
              <a:gd name="connsiteY23" fmla="*/ 836246 h 859693"/>
              <a:gd name="connsiteX24" fmla="*/ 398584 w 727415"/>
              <a:gd name="connsiteY24" fmla="*/ 820616 h 859693"/>
              <a:gd name="connsiteX25" fmla="*/ 414215 w 727415"/>
              <a:gd name="connsiteY25" fmla="*/ 797169 h 859693"/>
              <a:gd name="connsiteX26" fmla="*/ 437661 w 727415"/>
              <a:gd name="connsiteY26" fmla="*/ 789354 h 859693"/>
              <a:gd name="connsiteX27" fmla="*/ 484553 w 727415"/>
              <a:gd name="connsiteY27" fmla="*/ 758093 h 859693"/>
              <a:gd name="connsiteX28" fmla="*/ 508000 w 727415"/>
              <a:gd name="connsiteY28" fmla="*/ 742462 h 859693"/>
              <a:gd name="connsiteX29" fmla="*/ 523630 w 727415"/>
              <a:gd name="connsiteY29" fmla="*/ 719016 h 859693"/>
              <a:gd name="connsiteX30" fmla="*/ 562707 w 727415"/>
              <a:gd name="connsiteY30" fmla="*/ 672123 h 859693"/>
              <a:gd name="connsiteX31" fmla="*/ 578338 w 727415"/>
              <a:gd name="connsiteY31" fmla="*/ 625231 h 859693"/>
              <a:gd name="connsiteX32" fmla="*/ 586153 w 727415"/>
              <a:gd name="connsiteY32" fmla="*/ 601785 h 859693"/>
              <a:gd name="connsiteX33" fmla="*/ 593969 w 727415"/>
              <a:gd name="connsiteY33" fmla="*/ 578339 h 859693"/>
              <a:gd name="connsiteX34" fmla="*/ 617415 w 727415"/>
              <a:gd name="connsiteY34" fmla="*/ 500185 h 859693"/>
              <a:gd name="connsiteX35" fmla="*/ 633046 w 727415"/>
              <a:gd name="connsiteY35" fmla="*/ 453293 h 859693"/>
              <a:gd name="connsiteX36" fmla="*/ 648677 w 727415"/>
              <a:gd name="connsiteY36" fmla="*/ 429846 h 859693"/>
              <a:gd name="connsiteX37" fmla="*/ 687753 w 727415"/>
              <a:gd name="connsiteY37" fmla="*/ 367323 h 859693"/>
              <a:gd name="connsiteX38" fmla="*/ 703384 w 727415"/>
              <a:gd name="connsiteY38" fmla="*/ 304800 h 859693"/>
              <a:gd name="connsiteX39" fmla="*/ 726830 w 727415"/>
              <a:gd name="connsiteY39" fmla="*/ 312616 h 8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7415" h="859693">
                <a:moveTo>
                  <a:pt x="726830" y="312616"/>
                </a:moveTo>
                <a:cubicBezTo>
                  <a:pt x="729435" y="300893"/>
                  <a:pt x="722717" y="260380"/>
                  <a:pt x="719015" y="234462"/>
                </a:cubicBezTo>
                <a:cubicBezTo>
                  <a:pt x="717496" y="223829"/>
                  <a:pt x="713530" y="213686"/>
                  <a:pt x="711200" y="203200"/>
                </a:cubicBezTo>
                <a:cubicBezTo>
                  <a:pt x="696472" y="136924"/>
                  <a:pt x="712150" y="190422"/>
                  <a:pt x="687753" y="117231"/>
                </a:cubicBezTo>
                <a:cubicBezTo>
                  <a:pt x="679609" y="92798"/>
                  <a:pt x="671712" y="62250"/>
                  <a:pt x="648677" y="46893"/>
                </a:cubicBezTo>
                <a:cubicBezTo>
                  <a:pt x="633046" y="36472"/>
                  <a:pt x="619606" y="21572"/>
                  <a:pt x="601784" y="15631"/>
                </a:cubicBezTo>
                <a:lnTo>
                  <a:pt x="554892" y="0"/>
                </a:lnTo>
                <a:cubicBezTo>
                  <a:pt x="484554" y="2605"/>
                  <a:pt x="414108" y="3134"/>
                  <a:pt x="343877" y="7816"/>
                </a:cubicBezTo>
                <a:cubicBezTo>
                  <a:pt x="335657" y="8364"/>
                  <a:pt x="328508" y="14015"/>
                  <a:pt x="320430" y="15631"/>
                </a:cubicBezTo>
                <a:cubicBezTo>
                  <a:pt x="289353" y="21846"/>
                  <a:pt x="256712" y="21240"/>
                  <a:pt x="226646" y="31262"/>
                </a:cubicBezTo>
                <a:cubicBezTo>
                  <a:pt x="202389" y="39347"/>
                  <a:pt x="196083" y="40221"/>
                  <a:pt x="171938" y="54708"/>
                </a:cubicBezTo>
                <a:cubicBezTo>
                  <a:pt x="155829" y="64373"/>
                  <a:pt x="125046" y="85969"/>
                  <a:pt x="125046" y="85969"/>
                </a:cubicBezTo>
                <a:cubicBezTo>
                  <a:pt x="35474" y="220326"/>
                  <a:pt x="142849" y="50354"/>
                  <a:pt x="78153" y="179754"/>
                </a:cubicBezTo>
                <a:cubicBezTo>
                  <a:pt x="72943" y="190175"/>
                  <a:pt x="68303" y="200900"/>
                  <a:pt x="62523" y="211016"/>
                </a:cubicBezTo>
                <a:cubicBezTo>
                  <a:pt x="18320" y="288372"/>
                  <a:pt x="78515" y="171217"/>
                  <a:pt x="31261" y="265723"/>
                </a:cubicBezTo>
                <a:cubicBezTo>
                  <a:pt x="13109" y="338337"/>
                  <a:pt x="34793" y="248064"/>
                  <a:pt x="15630" y="343877"/>
                </a:cubicBezTo>
                <a:cubicBezTo>
                  <a:pt x="-2791" y="435979"/>
                  <a:pt x="19861" y="290815"/>
                  <a:pt x="0" y="429846"/>
                </a:cubicBezTo>
                <a:cubicBezTo>
                  <a:pt x="2605" y="544472"/>
                  <a:pt x="-3594" y="659637"/>
                  <a:pt x="7815" y="773723"/>
                </a:cubicBezTo>
                <a:cubicBezTo>
                  <a:pt x="9684" y="792416"/>
                  <a:pt x="21255" y="814676"/>
                  <a:pt x="39077" y="820616"/>
                </a:cubicBezTo>
                <a:lnTo>
                  <a:pt x="62523" y="828431"/>
                </a:lnTo>
                <a:cubicBezTo>
                  <a:pt x="70338" y="833641"/>
                  <a:pt x="77386" y="840247"/>
                  <a:pt x="85969" y="844062"/>
                </a:cubicBezTo>
                <a:cubicBezTo>
                  <a:pt x="101025" y="850754"/>
                  <a:pt x="132861" y="859693"/>
                  <a:pt x="132861" y="859693"/>
                </a:cubicBezTo>
                <a:cubicBezTo>
                  <a:pt x="202853" y="856511"/>
                  <a:pt x="280738" y="859830"/>
                  <a:pt x="351692" y="844062"/>
                </a:cubicBezTo>
                <a:cubicBezTo>
                  <a:pt x="359734" y="842275"/>
                  <a:pt x="367770" y="839930"/>
                  <a:pt x="375138" y="836246"/>
                </a:cubicBezTo>
                <a:cubicBezTo>
                  <a:pt x="383539" y="832045"/>
                  <a:pt x="390769" y="825826"/>
                  <a:pt x="398584" y="820616"/>
                </a:cubicBezTo>
                <a:cubicBezTo>
                  <a:pt x="403794" y="812800"/>
                  <a:pt x="406880" y="803037"/>
                  <a:pt x="414215" y="797169"/>
                </a:cubicBezTo>
                <a:cubicBezTo>
                  <a:pt x="420648" y="792023"/>
                  <a:pt x="430460" y="793355"/>
                  <a:pt x="437661" y="789354"/>
                </a:cubicBezTo>
                <a:cubicBezTo>
                  <a:pt x="454083" y="780231"/>
                  <a:pt x="468922" y="768513"/>
                  <a:pt x="484553" y="758093"/>
                </a:cubicBezTo>
                <a:lnTo>
                  <a:pt x="508000" y="742462"/>
                </a:lnTo>
                <a:cubicBezTo>
                  <a:pt x="513210" y="734647"/>
                  <a:pt x="517617" y="726232"/>
                  <a:pt x="523630" y="719016"/>
                </a:cubicBezTo>
                <a:cubicBezTo>
                  <a:pt x="541160" y="697979"/>
                  <a:pt x="551618" y="697073"/>
                  <a:pt x="562707" y="672123"/>
                </a:cubicBezTo>
                <a:cubicBezTo>
                  <a:pt x="569399" y="657067"/>
                  <a:pt x="573128" y="640862"/>
                  <a:pt x="578338" y="625231"/>
                </a:cubicBezTo>
                <a:lnTo>
                  <a:pt x="586153" y="601785"/>
                </a:lnTo>
                <a:cubicBezTo>
                  <a:pt x="588758" y="593970"/>
                  <a:pt x="591971" y="586331"/>
                  <a:pt x="593969" y="578339"/>
                </a:cubicBezTo>
                <a:cubicBezTo>
                  <a:pt x="605781" y="531089"/>
                  <a:pt x="598386" y="557272"/>
                  <a:pt x="617415" y="500185"/>
                </a:cubicBezTo>
                <a:cubicBezTo>
                  <a:pt x="617417" y="500180"/>
                  <a:pt x="633043" y="453297"/>
                  <a:pt x="633046" y="453293"/>
                </a:cubicBezTo>
                <a:lnTo>
                  <a:pt x="648677" y="429846"/>
                </a:lnTo>
                <a:cubicBezTo>
                  <a:pt x="667277" y="374043"/>
                  <a:pt x="650598" y="392093"/>
                  <a:pt x="687753" y="367323"/>
                </a:cubicBezTo>
                <a:cubicBezTo>
                  <a:pt x="690725" y="352465"/>
                  <a:pt x="695375" y="320819"/>
                  <a:pt x="703384" y="304800"/>
                </a:cubicBezTo>
                <a:cubicBezTo>
                  <a:pt x="716191" y="279187"/>
                  <a:pt x="724225" y="324339"/>
                  <a:pt x="726830" y="312616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/>
          <p:cNvSpPr/>
          <p:nvPr/>
        </p:nvSpPr>
        <p:spPr>
          <a:xfrm>
            <a:off x="6660232" y="1733134"/>
            <a:ext cx="727415" cy="859693"/>
          </a:xfrm>
          <a:custGeom>
            <a:avLst/>
            <a:gdLst>
              <a:gd name="connsiteX0" fmla="*/ 726830 w 727415"/>
              <a:gd name="connsiteY0" fmla="*/ 312616 h 859693"/>
              <a:gd name="connsiteX1" fmla="*/ 719015 w 727415"/>
              <a:gd name="connsiteY1" fmla="*/ 234462 h 859693"/>
              <a:gd name="connsiteX2" fmla="*/ 711200 w 727415"/>
              <a:gd name="connsiteY2" fmla="*/ 203200 h 859693"/>
              <a:gd name="connsiteX3" fmla="*/ 687753 w 727415"/>
              <a:gd name="connsiteY3" fmla="*/ 117231 h 859693"/>
              <a:gd name="connsiteX4" fmla="*/ 648677 w 727415"/>
              <a:gd name="connsiteY4" fmla="*/ 46893 h 859693"/>
              <a:gd name="connsiteX5" fmla="*/ 601784 w 727415"/>
              <a:gd name="connsiteY5" fmla="*/ 15631 h 859693"/>
              <a:gd name="connsiteX6" fmla="*/ 554892 w 727415"/>
              <a:gd name="connsiteY6" fmla="*/ 0 h 859693"/>
              <a:gd name="connsiteX7" fmla="*/ 343877 w 727415"/>
              <a:gd name="connsiteY7" fmla="*/ 7816 h 859693"/>
              <a:gd name="connsiteX8" fmla="*/ 320430 w 727415"/>
              <a:gd name="connsiteY8" fmla="*/ 15631 h 859693"/>
              <a:gd name="connsiteX9" fmla="*/ 226646 w 727415"/>
              <a:gd name="connsiteY9" fmla="*/ 31262 h 859693"/>
              <a:gd name="connsiteX10" fmla="*/ 171938 w 727415"/>
              <a:gd name="connsiteY10" fmla="*/ 54708 h 859693"/>
              <a:gd name="connsiteX11" fmla="*/ 125046 w 727415"/>
              <a:gd name="connsiteY11" fmla="*/ 85969 h 859693"/>
              <a:gd name="connsiteX12" fmla="*/ 78153 w 727415"/>
              <a:gd name="connsiteY12" fmla="*/ 179754 h 859693"/>
              <a:gd name="connsiteX13" fmla="*/ 62523 w 727415"/>
              <a:gd name="connsiteY13" fmla="*/ 211016 h 859693"/>
              <a:gd name="connsiteX14" fmla="*/ 31261 w 727415"/>
              <a:gd name="connsiteY14" fmla="*/ 265723 h 859693"/>
              <a:gd name="connsiteX15" fmla="*/ 15630 w 727415"/>
              <a:gd name="connsiteY15" fmla="*/ 343877 h 859693"/>
              <a:gd name="connsiteX16" fmla="*/ 0 w 727415"/>
              <a:gd name="connsiteY16" fmla="*/ 429846 h 859693"/>
              <a:gd name="connsiteX17" fmla="*/ 7815 w 727415"/>
              <a:gd name="connsiteY17" fmla="*/ 773723 h 859693"/>
              <a:gd name="connsiteX18" fmla="*/ 39077 w 727415"/>
              <a:gd name="connsiteY18" fmla="*/ 820616 h 859693"/>
              <a:gd name="connsiteX19" fmla="*/ 62523 w 727415"/>
              <a:gd name="connsiteY19" fmla="*/ 828431 h 859693"/>
              <a:gd name="connsiteX20" fmla="*/ 85969 w 727415"/>
              <a:gd name="connsiteY20" fmla="*/ 844062 h 859693"/>
              <a:gd name="connsiteX21" fmla="*/ 132861 w 727415"/>
              <a:gd name="connsiteY21" fmla="*/ 859693 h 859693"/>
              <a:gd name="connsiteX22" fmla="*/ 351692 w 727415"/>
              <a:gd name="connsiteY22" fmla="*/ 844062 h 859693"/>
              <a:gd name="connsiteX23" fmla="*/ 375138 w 727415"/>
              <a:gd name="connsiteY23" fmla="*/ 836246 h 859693"/>
              <a:gd name="connsiteX24" fmla="*/ 398584 w 727415"/>
              <a:gd name="connsiteY24" fmla="*/ 820616 h 859693"/>
              <a:gd name="connsiteX25" fmla="*/ 414215 w 727415"/>
              <a:gd name="connsiteY25" fmla="*/ 797169 h 859693"/>
              <a:gd name="connsiteX26" fmla="*/ 437661 w 727415"/>
              <a:gd name="connsiteY26" fmla="*/ 789354 h 859693"/>
              <a:gd name="connsiteX27" fmla="*/ 484553 w 727415"/>
              <a:gd name="connsiteY27" fmla="*/ 758093 h 859693"/>
              <a:gd name="connsiteX28" fmla="*/ 508000 w 727415"/>
              <a:gd name="connsiteY28" fmla="*/ 742462 h 859693"/>
              <a:gd name="connsiteX29" fmla="*/ 523630 w 727415"/>
              <a:gd name="connsiteY29" fmla="*/ 719016 h 859693"/>
              <a:gd name="connsiteX30" fmla="*/ 562707 w 727415"/>
              <a:gd name="connsiteY30" fmla="*/ 672123 h 859693"/>
              <a:gd name="connsiteX31" fmla="*/ 578338 w 727415"/>
              <a:gd name="connsiteY31" fmla="*/ 625231 h 859693"/>
              <a:gd name="connsiteX32" fmla="*/ 586153 w 727415"/>
              <a:gd name="connsiteY32" fmla="*/ 601785 h 859693"/>
              <a:gd name="connsiteX33" fmla="*/ 593969 w 727415"/>
              <a:gd name="connsiteY33" fmla="*/ 578339 h 859693"/>
              <a:gd name="connsiteX34" fmla="*/ 617415 w 727415"/>
              <a:gd name="connsiteY34" fmla="*/ 500185 h 859693"/>
              <a:gd name="connsiteX35" fmla="*/ 633046 w 727415"/>
              <a:gd name="connsiteY35" fmla="*/ 453293 h 859693"/>
              <a:gd name="connsiteX36" fmla="*/ 648677 w 727415"/>
              <a:gd name="connsiteY36" fmla="*/ 429846 h 859693"/>
              <a:gd name="connsiteX37" fmla="*/ 687753 w 727415"/>
              <a:gd name="connsiteY37" fmla="*/ 367323 h 859693"/>
              <a:gd name="connsiteX38" fmla="*/ 703384 w 727415"/>
              <a:gd name="connsiteY38" fmla="*/ 304800 h 859693"/>
              <a:gd name="connsiteX39" fmla="*/ 726830 w 727415"/>
              <a:gd name="connsiteY39" fmla="*/ 312616 h 8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7415" h="859693">
                <a:moveTo>
                  <a:pt x="726830" y="312616"/>
                </a:moveTo>
                <a:cubicBezTo>
                  <a:pt x="729435" y="300893"/>
                  <a:pt x="722717" y="260380"/>
                  <a:pt x="719015" y="234462"/>
                </a:cubicBezTo>
                <a:cubicBezTo>
                  <a:pt x="717496" y="223829"/>
                  <a:pt x="713530" y="213686"/>
                  <a:pt x="711200" y="203200"/>
                </a:cubicBezTo>
                <a:cubicBezTo>
                  <a:pt x="696472" y="136924"/>
                  <a:pt x="712150" y="190422"/>
                  <a:pt x="687753" y="117231"/>
                </a:cubicBezTo>
                <a:cubicBezTo>
                  <a:pt x="679609" y="92798"/>
                  <a:pt x="671712" y="62250"/>
                  <a:pt x="648677" y="46893"/>
                </a:cubicBezTo>
                <a:cubicBezTo>
                  <a:pt x="633046" y="36472"/>
                  <a:pt x="619606" y="21572"/>
                  <a:pt x="601784" y="15631"/>
                </a:cubicBezTo>
                <a:lnTo>
                  <a:pt x="554892" y="0"/>
                </a:lnTo>
                <a:cubicBezTo>
                  <a:pt x="484554" y="2605"/>
                  <a:pt x="414108" y="3134"/>
                  <a:pt x="343877" y="7816"/>
                </a:cubicBezTo>
                <a:cubicBezTo>
                  <a:pt x="335657" y="8364"/>
                  <a:pt x="328508" y="14015"/>
                  <a:pt x="320430" y="15631"/>
                </a:cubicBezTo>
                <a:cubicBezTo>
                  <a:pt x="289353" y="21846"/>
                  <a:pt x="256712" y="21240"/>
                  <a:pt x="226646" y="31262"/>
                </a:cubicBezTo>
                <a:cubicBezTo>
                  <a:pt x="202389" y="39347"/>
                  <a:pt x="196083" y="40221"/>
                  <a:pt x="171938" y="54708"/>
                </a:cubicBezTo>
                <a:cubicBezTo>
                  <a:pt x="155829" y="64373"/>
                  <a:pt x="125046" y="85969"/>
                  <a:pt x="125046" y="85969"/>
                </a:cubicBezTo>
                <a:cubicBezTo>
                  <a:pt x="35474" y="220326"/>
                  <a:pt x="142849" y="50354"/>
                  <a:pt x="78153" y="179754"/>
                </a:cubicBezTo>
                <a:cubicBezTo>
                  <a:pt x="72943" y="190175"/>
                  <a:pt x="68303" y="200900"/>
                  <a:pt x="62523" y="211016"/>
                </a:cubicBezTo>
                <a:cubicBezTo>
                  <a:pt x="18320" y="288372"/>
                  <a:pt x="78515" y="171217"/>
                  <a:pt x="31261" y="265723"/>
                </a:cubicBezTo>
                <a:cubicBezTo>
                  <a:pt x="13109" y="338337"/>
                  <a:pt x="34793" y="248064"/>
                  <a:pt x="15630" y="343877"/>
                </a:cubicBezTo>
                <a:cubicBezTo>
                  <a:pt x="-2791" y="435979"/>
                  <a:pt x="19861" y="290815"/>
                  <a:pt x="0" y="429846"/>
                </a:cubicBezTo>
                <a:cubicBezTo>
                  <a:pt x="2605" y="544472"/>
                  <a:pt x="-3594" y="659637"/>
                  <a:pt x="7815" y="773723"/>
                </a:cubicBezTo>
                <a:cubicBezTo>
                  <a:pt x="9684" y="792416"/>
                  <a:pt x="21255" y="814676"/>
                  <a:pt x="39077" y="820616"/>
                </a:cubicBezTo>
                <a:lnTo>
                  <a:pt x="62523" y="828431"/>
                </a:lnTo>
                <a:cubicBezTo>
                  <a:pt x="70338" y="833641"/>
                  <a:pt x="77386" y="840247"/>
                  <a:pt x="85969" y="844062"/>
                </a:cubicBezTo>
                <a:cubicBezTo>
                  <a:pt x="101025" y="850754"/>
                  <a:pt x="132861" y="859693"/>
                  <a:pt x="132861" y="859693"/>
                </a:cubicBezTo>
                <a:cubicBezTo>
                  <a:pt x="202853" y="856511"/>
                  <a:pt x="280738" y="859830"/>
                  <a:pt x="351692" y="844062"/>
                </a:cubicBezTo>
                <a:cubicBezTo>
                  <a:pt x="359734" y="842275"/>
                  <a:pt x="367770" y="839930"/>
                  <a:pt x="375138" y="836246"/>
                </a:cubicBezTo>
                <a:cubicBezTo>
                  <a:pt x="383539" y="832045"/>
                  <a:pt x="390769" y="825826"/>
                  <a:pt x="398584" y="820616"/>
                </a:cubicBezTo>
                <a:cubicBezTo>
                  <a:pt x="403794" y="812800"/>
                  <a:pt x="406880" y="803037"/>
                  <a:pt x="414215" y="797169"/>
                </a:cubicBezTo>
                <a:cubicBezTo>
                  <a:pt x="420648" y="792023"/>
                  <a:pt x="430460" y="793355"/>
                  <a:pt x="437661" y="789354"/>
                </a:cubicBezTo>
                <a:cubicBezTo>
                  <a:pt x="454083" y="780231"/>
                  <a:pt x="468922" y="768513"/>
                  <a:pt x="484553" y="758093"/>
                </a:cubicBezTo>
                <a:lnTo>
                  <a:pt x="508000" y="742462"/>
                </a:lnTo>
                <a:cubicBezTo>
                  <a:pt x="513210" y="734647"/>
                  <a:pt x="517617" y="726232"/>
                  <a:pt x="523630" y="719016"/>
                </a:cubicBezTo>
                <a:cubicBezTo>
                  <a:pt x="541160" y="697979"/>
                  <a:pt x="551618" y="697073"/>
                  <a:pt x="562707" y="672123"/>
                </a:cubicBezTo>
                <a:cubicBezTo>
                  <a:pt x="569399" y="657067"/>
                  <a:pt x="573128" y="640862"/>
                  <a:pt x="578338" y="625231"/>
                </a:cubicBezTo>
                <a:lnTo>
                  <a:pt x="586153" y="601785"/>
                </a:lnTo>
                <a:cubicBezTo>
                  <a:pt x="588758" y="593970"/>
                  <a:pt x="591971" y="586331"/>
                  <a:pt x="593969" y="578339"/>
                </a:cubicBezTo>
                <a:cubicBezTo>
                  <a:pt x="605781" y="531089"/>
                  <a:pt x="598386" y="557272"/>
                  <a:pt x="617415" y="500185"/>
                </a:cubicBezTo>
                <a:cubicBezTo>
                  <a:pt x="617417" y="500180"/>
                  <a:pt x="633043" y="453297"/>
                  <a:pt x="633046" y="453293"/>
                </a:cubicBezTo>
                <a:lnTo>
                  <a:pt x="648677" y="429846"/>
                </a:lnTo>
                <a:cubicBezTo>
                  <a:pt x="667277" y="374043"/>
                  <a:pt x="650598" y="392093"/>
                  <a:pt x="687753" y="367323"/>
                </a:cubicBezTo>
                <a:cubicBezTo>
                  <a:pt x="690725" y="352465"/>
                  <a:pt x="695375" y="320819"/>
                  <a:pt x="703384" y="304800"/>
                </a:cubicBezTo>
                <a:cubicBezTo>
                  <a:pt x="716191" y="279187"/>
                  <a:pt x="724225" y="324339"/>
                  <a:pt x="726830" y="312616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/>
          <p:cNvSpPr/>
          <p:nvPr/>
        </p:nvSpPr>
        <p:spPr>
          <a:xfrm>
            <a:off x="2679659" y="5013176"/>
            <a:ext cx="727415" cy="859693"/>
          </a:xfrm>
          <a:custGeom>
            <a:avLst/>
            <a:gdLst>
              <a:gd name="connsiteX0" fmla="*/ 726830 w 727415"/>
              <a:gd name="connsiteY0" fmla="*/ 312616 h 859693"/>
              <a:gd name="connsiteX1" fmla="*/ 719015 w 727415"/>
              <a:gd name="connsiteY1" fmla="*/ 234462 h 859693"/>
              <a:gd name="connsiteX2" fmla="*/ 711200 w 727415"/>
              <a:gd name="connsiteY2" fmla="*/ 203200 h 859693"/>
              <a:gd name="connsiteX3" fmla="*/ 687753 w 727415"/>
              <a:gd name="connsiteY3" fmla="*/ 117231 h 859693"/>
              <a:gd name="connsiteX4" fmla="*/ 648677 w 727415"/>
              <a:gd name="connsiteY4" fmla="*/ 46893 h 859693"/>
              <a:gd name="connsiteX5" fmla="*/ 601784 w 727415"/>
              <a:gd name="connsiteY5" fmla="*/ 15631 h 859693"/>
              <a:gd name="connsiteX6" fmla="*/ 554892 w 727415"/>
              <a:gd name="connsiteY6" fmla="*/ 0 h 859693"/>
              <a:gd name="connsiteX7" fmla="*/ 343877 w 727415"/>
              <a:gd name="connsiteY7" fmla="*/ 7816 h 859693"/>
              <a:gd name="connsiteX8" fmla="*/ 320430 w 727415"/>
              <a:gd name="connsiteY8" fmla="*/ 15631 h 859693"/>
              <a:gd name="connsiteX9" fmla="*/ 226646 w 727415"/>
              <a:gd name="connsiteY9" fmla="*/ 31262 h 859693"/>
              <a:gd name="connsiteX10" fmla="*/ 171938 w 727415"/>
              <a:gd name="connsiteY10" fmla="*/ 54708 h 859693"/>
              <a:gd name="connsiteX11" fmla="*/ 125046 w 727415"/>
              <a:gd name="connsiteY11" fmla="*/ 85969 h 859693"/>
              <a:gd name="connsiteX12" fmla="*/ 78153 w 727415"/>
              <a:gd name="connsiteY12" fmla="*/ 179754 h 859693"/>
              <a:gd name="connsiteX13" fmla="*/ 62523 w 727415"/>
              <a:gd name="connsiteY13" fmla="*/ 211016 h 859693"/>
              <a:gd name="connsiteX14" fmla="*/ 31261 w 727415"/>
              <a:gd name="connsiteY14" fmla="*/ 265723 h 859693"/>
              <a:gd name="connsiteX15" fmla="*/ 15630 w 727415"/>
              <a:gd name="connsiteY15" fmla="*/ 343877 h 859693"/>
              <a:gd name="connsiteX16" fmla="*/ 0 w 727415"/>
              <a:gd name="connsiteY16" fmla="*/ 429846 h 859693"/>
              <a:gd name="connsiteX17" fmla="*/ 7815 w 727415"/>
              <a:gd name="connsiteY17" fmla="*/ 773723 h 859693"/>
              <a:gd name="connsiteX18" fmla="*/ 39077 w 727415"/>
              <a:gd name="connsiteY18" fmla="*/ 820616 h 859693"/>
              <a:gd name="connsiteX19" fmla="*/ 62523 w 727415"/>
              <a:gd name="connsiteY19" fmla="*/ 828431 h 859693"/>
              <a:gd name="connsiteX20" fmla="*/ 85969 w 727415"/>
              <a:gd name="connsiteY20" fmla="*/ 844062 h 859693"/>
              <a:gd name="connsiteX21" fmla="*/ 132861 w 727415"/>
              <a:gd name="connsiteY21" fmla="*/ 859693 h 859693"/>
              <a:gd name="connsiteX22" fmla="*/ 351692 w 727415"/>
              <a:gd name="connsiteY22" fmla="*/ 844062 h 859693"/>
              <a:gd name="connsiteX23" fmla="*/ 375138 w 727415"/>
              <a:gd name="connsiteY23" fmla="*/ 836246 h 859693"/>
              <a:gd name="connsiteX24" fmla="*/ 398584 w 727415"/>
              <a:gd name="connsiteY24" fmla="*/ 820616 h 859693"/>
              <a:gd name="connsiteX25" fmla="*/ 414215 w 727415"/>
              <a:gd name="connsiteY25" fmla="*/ 797169 h 859693"/>
              <a:gd name="connsiteX26" fmla="*/ 437661 w 727415"/>
              <a:gd name="connsiteY26" fmla="*/ 789354 h 859693"/>
              <a:gd name="connsiteX27" fmla="*/ 484553 w 727415"/>
              <a:gd name="connsiteY27" fmla="*/ 758093 h 859693"/>
              <a:gd name="connsiteX28" fmla="*/ 508000 w 727415"/>
              <a:gd name="connsiteY28" fmla="*/ 742462 h 859693"/>
              <a:gd name="connsiteX29" fmla="*/ 523630 w 727415"/>
              <a:gd name="connsiteY29" fmla="*/ 719016 h 859693"/>
              <a:gd name="connsiteX30" fmla="*/ 562707 w 727415"/>
              <a:gd name="connsiteY30" fmla="*/ 672123 h 859693"/>
              <a:gd name="connsiteX31" fmla="*/ 578338 w 727415"/>
              <a:gd name="connsiteY31" fmla="*/ 625231 h 859693"/>
              <a:gd name="connsiteX32" fmla="*/ 586153 w 727415"/>
              <a:gd name="connsiteY32" fmla="*/ 601785 h 859693"/>
              <a:gd name="connsiteX33" fmla="*/ 593969 w 727415"/>
              <a:gd name="connsiteY33" fmla="*/ 578339 h 859693"/>
              <a:gd name="connsiteX34" fmla="*/ 617415 w 727415"/>
              <a:gd name="connsiteY34" fmla="*/ 500185 h 859693"/>
              <a:gd name="connsiteX35" fmla="*/ 633046 w 727415"/>
              <a:gd name="connsiteY35" fmla="*/ 453293 h 859693"/>
              <a:gd name="connsiteX36" fmla="*/ 648677 w 727415"/>
              <a:gd name="connsiteY36" fmla="*/ 429846 h 859693"/>
              <a:gd name="connsiteX37" fmla="*/ 687753 w 727415"/>
              <a:gd name="connsiteY37" fmla="*/ 367323 h 859693"/>
              <a:gd name="connsiteX38" fmla="*/ 703384 w 727415"/>
              <a:gd name="connsiteY38" fmla="*/ 304800 h 859693"/>
              <a:gd name="connsiteX39" fmla="*/ 726830 w 727415"/>
              <a:gd name="connsiteY39" fmla="*/ 312616 h 8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7415" h="859693">
                <a:moveTo>
                  <a:pt x="726830" y="312616"/>
                </a:moveTo>
                <a:cubicBezTo>
                  <a:pt x="729435" y="300893"/>
                  <a:pt x="722717" y="260380"/>
                  <a:pt x="719015" y="234462"/>
                </a:cubicBezTo>
                <a:cubicBezTo>
                  <a:pt x="717496" y="223829"/>
                  <a:pt x="713530" y="213686"/>
                  <a:pt x="711200" y="203200"/>
                </a:cubicBezTo>
                <a:cubicBezTo>
                  <a:pt x="696472" y="136924"/>
                  <a:pt x="712150" y="190422"/>
                  <a:pt x="687753" y="117231"/>
                </a:cubicBezTo>
                <a:cubicBezTo>
                  <a:pt x="679609" y="92798"/>
                  <a:pt x="671712" y="62250"/>
                  <a:pt x="648677" y="46893"/>
                </a:cubicBezTo>
                <a:cubicBezTo>
                  <a:pt x="633046" y="36472"/>
                  <a:pt x="619606" y="21572"/>
                  <a:pt x="601784" y="15631"/>
                </a:cubicBezTo>
                <a:lnTo>
                  <a:pt x="554892" y="0"/>
                </a:lnTo>
                <a:cubicBezTo>
                  <a:pt x="484554" y="2605"/>
                  <a:pt x="414108" y="3134"/>
                  <a:pt x="343877" y="7816"/>
                </a:cubicBezTo>
                <a:cubicBezTo>
                  <a:pt x="335657" y="8364"/>
                  <a:pt x="328508" y="14015"/>
                  <a:pt x="320430" y="15631"/>
                </a:cubicBezTo>
                <a:cubicBezTo>
                  <a:pt x="289353" y="21846"/>
                  <a:pt x="256712" y="21240"/>
                  <a:pt x="226646" y="31262"/>
                </a:cubicBezTo>
                <a:cubicBezTo>
                  <a:pt x="202389" y="39347"/>
                  <a:pt x="196083" y="40221"/>
                  <a:pt x="171938" y="54708"/>
                </a:cubicBezTo>
                <a:cubicBezTo>
                  <a:pt x="155829" y="64373"/>
                  <a:pt x="125046" y="85969"/>
                  <a:pt x="125046" y="85969"/>
                </a:cubicBezTo>
                <a:cubicBezTo>
                  <a:pt x="35474" y="220326"/>
                  <a:pt x="142849" y="50354"/>
                  <a:pt x="78153" y="179754"/>
                </a:cubicBezTo>
                <a:cubicBezTo>
                  <a:pt x="72943" y="190175"/>
                  <a:pt x="68303" y="200900"/>
                  <a:pt x="62523" y="211016"/>
                </a:cubicBezTo>
                <a:cubicBezTo>
                  <a:pt x="18320" y="288372"/>
                  <a:pt x="78515" y="171217"/>
                  <a:pt x="31261" y="265723"/>
                </a:cubicBezTo>
                <a:cubicBezTo>
                  <a:pt x="13109" y="338337"/>
                  <a:pt x="34793" y="248064"/>
                  <a:pt x="15630" y="343877"/>
                </a:cubicBezTo>
                <a:cubicBezTo>
                  <a:pt x="-2791" y="435979"/>
                  <a:pt x="19861" y="290815"/>
                  <a:pt x="0" y="429846"/>
                </a:cubicBezTo>
                <a:cubicBezTo>
                  <a:pt x="2605" y="544472"/>
                  <a:pt x="-3594" y="659637"/>
                  <a:pt x="7815" y="773723"/>
                </a:cubicBezTo>
                <a:cubicBezTo>
                  <a:pt x="9684" y="792416"/>
                  <a:pt x="21255" y="814676"/>
                  <a:pt x="39077" y="820616"/>
                </a:cubicBezTo>
                <a:lnTo>
                  <a:pt x="62523" y="828431"/>
                </a:lnTo>
                <a:cubicBezTo>
                  <a:pt x="70338" y="833641"/>
                  <a:pt x="77386" y="840247"/>
                  <a:pt x="85969" y="844062"/>
                </a:cubicBezTo>
                <a:cubicBezTo>
                  <a:pt x="101025" y="850754"/>
                  <a:pt x="132861" y="859693"/>
                  <a:pt x="132861" y="859693"/>
                </a:cubicBezTo>
                <a:cubicBezTo>
                  <a:pt x="202853" y="856511"/>
                  <a:pt x="280738" y="859830"/>
                  <a:pt x="351692" y="844062"/>
                </a:cubicBezTo>
                <a:cubicBezTo>
                  <a:pt x="359734" y="842275"/>
                  <a:pt x="367770" y="839930"/>
                  <a:pt x="375138" y="836246"/>
                </a:cubicBezTo>
                <a:cubicBezTo>
                  <a:pt x="383539" y="832045"/>
                  <a:pt x="390769" y="825826"/>
                  <a:pt x="398584" y="820616"/>
                </a:cubicBezTo>
                <a:cubicBezTo>
                  <a:pt x="403794" y="812800"/>
                  <a:pt x="406880" y="803037"/>
                  <a:pt x="414215" y="797169"/>
                </a:cubicBezTo>
                <a:cubicBezTo>
                  <a:pt x="420648" y="792023"/>
                  <a:pt x="430460" y="793355"/>
                  <a:pt x="437661" y="789354"/>
                </a:cubicBezTo>
                <a:cubicBezTo>
                  <a:pt x="454083" y="780231"/>
                  <a:pt x="468922" y="768513"/>
                  <a:pt x="484553" y="758093"/>
                </a:cubicBezTo>
                <a:lnTo>
                  <a:pt x="508000" y="742462"/>
                </a:lnTo>
                <a:cubicBezTo>
                  <a:pt x="513210" y="734647"/>
                  <a:pt x="517617" y="726232"/>
                  <a:pt x="523630" y="719016"/>
                </a:cubicBezTo>
                <a:cubicBezTo>
                  <a:pt x="541160" y="697979"/>
                  <a:pt x="551618" y="697073"/>
                  <a:pt x="562707" y="672123"/>
                </a:cubicBezTo>
                <a:cubicBezTo>
                  <a:pt x="569399" y="657067"/>
                  <a:pt x="573128" y="640862"/>
                  <a:pt x="578338" y="625231"/>
                </a:cubicBezTo>
                <a:lnTo>
                  <a:pt x="586153" y="601785"/>
                </a:lnTo>
                <a:cubicBezTo>
                  <a:pt x="588758" y="593970"/>
                  <a:pt x="591971" y="586331"/>
                  <a:pt x="593969" y="578339"/>
                </a:cubicBezTo>
                <a:cubicBezTo>
                  <a:pt x="605781" y="531089"/>
                  <a:pt x="598386" y="557272"/>
                  <a:pt x="617415" y="500185"/>
                </a:cubicBezTo>
                <a:cubicBezTo>
                  <a:pt x="617417" y="500180"/>
                  <a:pt x="633043" y="453297"/>
                  <a:pt x="633046" y="453293"/>
                </a:cubicBezTo>
                <a:lnTo>
                  <a:pt x="648677" y="429846"/>
                </a:lnTo>
                <a:cubicBezTo>
                  <a:pt x="667277" y="374043"/>
                  <a:pt x="650598" y="392093"/>
                  <a:pt x="687753" y="367323"/>
                </a:cubicBezTo>
                <a:cubicBezTo>
                  <a:pt x="690725" y="352465"/>
                  <a:pt x="695375" y="320819"/>
                  <a:pt x="703384" y="304800"/>
                </a:cubicBezTo>
                <a:cubicBezTo>
                  <a:pt x="716191" y="279187"/>
                  <a:pt x="724225" y="324339"/>
                  <a:pt x="726830" y="312616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16" name="フリーフォーム 9215"/>
          <p:cNvSpPr/>
          <p:nvPr/>
        </p:nvSpPr>
        <p:spPr>
          <a:xfrm>
            <a:off x="6596352" y="5022002"/>
            <a:ext cx="775832" cy="524871"/>
          </a:xfrm>
          <a:custGeom>
            <a:avLst/>
            <a:gdLst>
              <a:gd name="connsiteX0" fmla="*/ 640862 w 640862"/>
              <a:gd name="connsiteY0" fmla="*/ 187569 h 461108"/>
              <a:gd name="connsiteX1" fmla="*/ 625231 w 640862"/>
              <a:gd name="connsiteY1" fmla="*/ 125046 h 461108"/>
              <a:gd name="connsiteX2" fmla="*/ 617416 w 640862"/>
              <a:gd name="connsiteY2" fmla="*/ 93785 h 461108"/>
              <a:gd name="connsiteX3" fmla="*/ 586154 w 640862"/>
              <a:gd name="connsiteY3" fmla="*/ 46893 h 461108"/>
              <a:gd name="connsiteX4" fmla="*/ 562708 w 640862"/>
              <a:gd name="connsiteY4" fmla="*/ 31262 h 461108"/>
              <a:gd name="connsiteX5" fmla="*/ 515816 w 640862"/>
              <a:gd name="connsiteY5" fmla="*/ 15631 h 461108"/>
              <a:gd name="connsiteX6" fmla="*/ 461108 w 640862"/>
              <a:gd name="connsiteY6" fmla="*/ 0 h 461108"/>
              <a:gd name="connsiteX7" fmla="*/ 304800 w 640862"/>
              <a:gd name="connsiteY7" fmla="*/ 7816 h 461108"/>
              <a:gd name="connsiteX8" fmla="*/ 281354 w 640862"/>
              <a:gd name="connsiteY8" fmla="*/ 15631 h 461108"/>
              <a:gd name="connsiteX9" fmla="*/ 242277 w 640862"/>
              <a:gd name="connsiteY9" fmla="*/ 23446 h 461108"/>
              <a:gd name="connsiteX10" fmla="*/ 171939 w 640862"/>
              <a:gd name="connsiteY10" fmla="*/ 46893 h 461108"/>
              <a:gd name="connsiteX11" fmla="*/ 148493 w 640862"/>
              <a:gd name="connsiteY11" fmla="*/ 54708 h 461108"/>
              <a:gd name="connsiteX12" fmla="*/ 132862 w 640862"/>
              <a:gd name="connsiteY12" fmla="*/ 78154 h 461108"/>
              <a:gd name="connsiteX13" fmla="*/ 85970 w 640862"/>
              <a:gd name="connsiteY13" fmla="*/ 109416 h 461108"/>
              <a:gd name="connsiteX14" fmla="*/ 54708 w 640862"/>
              <a:gd name="connsiteY14" fmla="*/ 156308 h 461108"/>
              <a:gd name="connsiteX15" fmla="*/ 39077 w 640862"/>
              <a:gd name="connsiteY15" fmla="*/ 179754 h 461108"/>
              <a:gd name="connsiteX16" fmla="*/ 15631 w 640862"/>
              <a:gd name="connsiteY16" fmla="*/ 250093 h 461108"/>
              <a:gd name="connsiteX17" fmla="*/ 7816 w 640862"/>
              <a:gd name="connsiteY17" fmla="*/ 273539 h 461108"/>
              <a:gd name="connsiteX18" fmla="*/ 0 w 640862"/>
              <a:gd name="connsiteY18" fmla="*/ 296985 h 461108"/>
              <a:gd name="connsiteX19" fmla="*/ 7816 w 640862"/>
              <a:gd name="connsiteY19" fmla="*/ 422031 h 461108"/>
              <a:gd name="connsiteX20" fmla="*/ 23447 w 640862"/>
              <a:gd name="connsiteY20" fmla="*/ 445477 h 461108"/>
              <a:gd name="connsiteX21" fmla="*/ 54708 w 640862"/>
              <a:gd name="connsiteY21" fmla="*/ 453293 h 461108"/>
              <a:gd name="connsiteX22" fmla="*/ 78154 w 640862"/>
              <a:gd name="connsiteY22" fmla="*/ 461108 h 461108"/>
              <a:gd name="connsiteX23" fmla="*/ 257908 w 640862"/>
              <a:gd name="connsiteY23" fmla="*/ 453293 h 461108"/>
              <a:gd name="connsiteX24" fmla="*/ 281354 w 640862"/>
              <a:gd name="connsiteY24" fmla="*/ 445477 h 461108"/>
              <a:gd name="connsiteX25" fmla="*/ 312616 w 640862"/>
              <a:gd name="connsiteY25" fmla="*/ 437662 h 461108"/>
              <a:gd name="connsiteX26" fmla="*/ 328247 w 640862"/>
              <a:gd name="connsiteY26" fmla="*/ 414216 h 461108"/>
              <a:gd name="connsiteX27" fmla="*/ 375139 w 640862"/>
              <a:gd name="connsiteY27" fmla="*/ 382954 h 461108"/>
              <a:gd name="connsiteX28" fmla="*/ 398585 w 640862"/>
              <a:gd name="connsiteY28" fmla="*/ 367323 h 461108"/>
              <a:gd name="connsiteX29" fmla="*/ 492370 w 640862"/>
              <a:gd name="connsiteY29" fmla="*/ 336062 h 461108"/>
              <a:gd name="connsiteX30" fmla="*/ 554893 w 640862"/>
              <a:gd name="connsiteY30" fmla="*/ 320431 h 461108"/>
              <a:gd name="connsiteX31" fmla="*/ 601785 w 640862"/>
              <a:gd name="connsiteY31" fmla="*/ 304800 h 461108"/>
              <a:gd name="connsiteX32" fmla="*/ 633047 w 640862"/>
              <a:gd name="connsiteY32" fmla="*/ 234462 h 461108"/>
              <a:gd name="connsiteX33" fmla="*/ 640862 w 640862"/>
              <a:gd name="connsiteY33" fmla="*/ 211016 h 461108"/>
              <a:gd name="connsiteX34" fmla="*/ 640862 w 640862"/>
              <a:gd name="connsiteY34" fmla="*/ 187569 h 46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0862" h="461108">
                <a:moveTo>
                  <a:pt x="640862" y="187569"/>
                </a:moveTo>
                <a:cubicBezTo>
                  <a:pt x="624972" y="108119"/>
                  <a:pt x="641254" y="181125"/>
                  <a:pt x="625231" y="125046"/>
                </a:cubicBezTo>
                <a:cubicBezTo>
                  <a:pt x="622280" y="114718"/>
                  <a:pt x="622220" y="103392"/>
                  <a:pt x="617416" y="93785"/>
                </a:cubicBezTo>
                <a:cubicBezTo>
                  <a:pt x="609015" y="76982"/>
                  <a:pt x="601785" y="57314"/>
                  <a:pt x="586154" y="46893"/>
                </a:cubicBezTo>
                <a:cubicBezTo>
                  <a:pt x="578339" y="41683"/>
                  <a:pt x="571291" y="35077"/>
                  <a:pt x="562708" y="31262"/>
                </a:cubicBezTo>
                <a:cubicBezTo>
                  <a:pt x="547652" y="24570"/>
                  <a:pt x="531447" y="20841"/>
                  <a:pt x="515816" y="15631"/>
                </a:cubicBezTo>
                <a:cubicBezTo>
                  <a:pt x="482185" y="4421"/>
                  <a:pt x="500355" y="9812"/>
                  <a:pt x="461108" y="0"/>
                </a:cubicBezTo>
                <a:cubicBezTo>
                  <a:pt x="409005" y="2605"/>
                  <a:pt x="356772" y="3297"/>
                  <a:pt x="304800" y="7816"/>
                </a:cubicBezTo>
                <a:cubicBezTo>
                  <a:pt x="296593" y="8530"/>
                  <a:pt x="289346" y="13633"/>
                  <a:pt x="281354" y="15631"/>
                </a:cubicBezTo>
                <a:cubicBezTo>
                  <a:pt x="268467" y="18853"/>
                  <a:pt x="255093" y="19951"/>
                  <a:pt x="242277" y="23446"/>
                </a:cubicBezTo>
                <a:cubicBezTo>
                  <a:pt x="242250" y="23453"/>
                  <a:pt x="183675" y="42981"/>
                  <a:pt x="171939" y="46893"/>
                </a:cubicBezTo>
                <a:lnTo>
                  <a:pt x="148493" y="54708"/>
                </a:lnTo>
                <a:cubicBezTo>
                  <a:pt x="143283" y="62523"/>
                  <a:pt x="140197" y="72286"/>
                  <a:pt x="132862" y="78154"/>
                </a:cubicBezTo>
                <a:cubicBezTo>
                  <a:pt x="79162" y="121113"/>
                  <a:pt x="141764" y="37681"/>
                  <a:pt x="85970" y="109416"/>
                </a:cubicBezTo>
                <a:cubicBezTo>
                  <a:pt x="74437" y="124245"/>
                  <a:pt x="65129" y="140677"/>
                  <a:pt x="54708" y="156308"/>
                </a:cubicBezTo>
                <a:lnTo>
                  <a:pt x="39077" y="179754"/>
                </a:lnTo>
                <a:lnTo>
                  <a:pt x="15631" y="250093"/>
                </a:lnTo>
                <a:lnTo>
                  <a:pt x="7816" y="273539"/>
                </a:lnTo>
                <a:lnTo>
                  <a:pt x="0" y="296985"/>
                </a:lnTo>
                <a:cubicBezTo>
                  <a:pt x="2605" y="338667"/>
                  <a:pt x="1302" y="380779"/>
                  <a:pt x="7816" y="422031"/>
                </a:cubicBezTo>
                <a:cubicBezTo>
                  <a:pt x="9281" y="431309"/>
                  <a:pt x="15632" y="440267"/>
                  <a:pt x="23447" y="445477"/>
                </a:cubicBezTo>
                <a:cubicBezTo>
                  <a:pt x="32384" y="451435"/>
                  <a:pt x="44380" y="450342"/>
                  <a:pt x="54708" y="453293"/>
                </a:cubicBezTo>
                <a:cubicBezTo>
                  <a:pt x="62629" y="455556"/>
                  <a:pt x="70339" y="458503"/>
                  <a:pt x="78154" y="461108"/>
                </a:cubicBezTo>
                <a:cubicBezTo>
                  <a:pt x="138072" y="458503"/>
                  <a:pt x="198110" y="457893"/>
                  <a:pt x="257908" y="453293"/>
                </a:cubicBezTo>
                <a:cubicBezTo>
                  <a:pt x="266122" y="452661"/>
                  <a:pt x="273433" y="447740"/>
                  <a:pt x="281354" y="445477"/>
                </a:cubicBezTo>
                <a:cubicBezTo>
                  <a:pt x="291682" y="442526"/>
                  <a:pt x="302195" y="440267"/>
                  <a:pt x="312616" y="437662"/>
                </a:cubicBezTo>
                <a:cubicBezTo>
                  <a:pt x="317826" y="429847"/>
                  <a:pt x="321178" y="420401"/>
                  <a:pt x="328247" y="414216"/>
                </a:cubicBezTo>
                <a:cubicBezTo>
                  <a:pt x="342385" y="401845"/>
                  <a:pt x="359508" y="393375"/>
                  <a:pt x="375139" y="382954"/>
                </a:cubicBezTo>
                <a:cubicBezTo>
                  <a:pt x="382954" y="377744"/>
                  <a:pt x="389674" y="370293"/>
                  <a:pt x="398585" y="367323"/>
                </a:cubicBezTo>
                <a:lnTo>
                  <a:pt x="492370" y="336062"/>
                </a:lnTo>
                <a:cubicBezTo>
                  <a:pt x="563532" y="312341"/>
                  <a:pt x="451118" y="348733"/>
                  <a:pt x="554893" y="320431"/>
                </a:cubicBezTo>
                <a:cubicBezTo>
                  <a:pt x="570789" y="316096"/>
                  <a:pt x="601785" y="304800"/>
                  <a:pt x="601785" y="304800"/>
                </a:cubicBezTo>
                <a:cubicBezTo>
                  <a:pt x="626555" y="267646"/>
                  <a:pt x="614446" y="290264"/>
                  <a:pt x="633047" y="234462"/>
                </a:cubicBezTo>
                <a:cubicBezTo>
                  <a:pt x="635652" y="226647"/>
                  <a:pt x="640862" y="219254"/>
                  <a:pt x="640862" y="211016"/>
                </a:cubicBezTo>
                <a:lnTo>
                  <a:pt x="640862" y="187569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2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1786677" y="748272"/>
            <a:ext cx="7286283" cy="5993096"/>
            <a:chOff x="1786677" y="748272"/>
            <a:chExt cx="7286283" cy="5993096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1786677" y="767623"/>
              <a:ext cx="3515903" cy="5907485"/>
              <a:chOff x="1786677" y="767623"/>
              <a:chExt cx="3515903" cy="5907485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6677" y="3976001"/>
                <a:ext cx="3049200" cy="2699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6677" y="1130236"/>
                <a:ext cx="3049200" cy="2699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7" t="11757" b="9911"/>
              <a:stretch/>
            </p:blipFill>
            <p:spPr bwMode="auto">
              <a:xfrm>
                <a:off x="4860388" y="1667013"/>
                <a:ext cx="442192" cy="4602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テキスト ボックス 18"/>
              <p:cNvSpPr txBox="1"/>
              <p:nvPr/>
            </p:nvSpPr>
            <p:spPr>
              <a:xfrm>
                <a:off x="2180580" y="767623"/>
                <a:ext cx="2501089" cy="48849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/>
                  <a:t>表面気温</a:t>
                </a:r>
                <a:endParaRPr kumimoji="1" lang="ja-JP" altLang="en-US" sz="2000" dirty="0"/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5629385" y="748272"/>
              <a:ext cx="3443575" cy="5993096"/>
              <a:chOff x="5629385" y="748272"/>
              <a:chExt cx="3443575" cy="5993096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9385" y="3962503"/>
                <a:ext cx="3049200" cy="2778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9385" y="1130235"/>
                <a:ext cx="3049200" cy="2699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5" t="23974" b="22944"/>
              <a:stretch/>
            </p:blipFill>
            <p:spPr bwMode="auto">
              <a:xfrm>
                <a:off x="8597687" y="2182603"/>
                <a:ext cx="475273" cy="3556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テキスト ボックス 19"/>
              <p:cNvSpPr txBox="1"/>
              <p:nvPr/>
            </p:nvSpPr>
            <p:spPr>
              <a:xfrm>
                <a:off x="6120899" y="748272"/>
                <a:ext cx="2066172" cy="4884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000" dirty="0" smtClean="0"/>
                  <a:t>表面気圧</a:t>
                </a:r>
                <a:endParaRPr lang="en-US" altLang="ja-JP" sz="2000" dirty="0" smtClean="0"/>
              </a:p>
            </p:txBody>
          </p:sp>
        </p:grpSp>
      </p:grpSp>
      <p:sp>
        <p:nvSpPr>
          <p:cNvPr id="22" name="テキスト ボックス 21"/>
          <p:cNvSpPr txBox="1"/>
          <p:nvPr/>
        </p:nvSpPr>
        <p:spPr>
          <a:xfrm>
            <a:off x="139387" y="1313070"/>
            <a:ext cx="144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9387" y="4221088"/>
            <a:ext cx="144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感度実験　</a:t>
            </a:r>
            <a:r>
              <a:rPr lang="en-US" altLang="ja-JP" sz="2800" dirty="0" smtClean="0">
                <a:latin typeface="+mj-lt"/>
                <a:ea typeface="+mj-ea"/>
                <a:cs typeface="+mj-cs"/>
              </a:rPr>
              <a:t>2006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年　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SST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低下ラン</a:t>
            </a:r>
            <a:r>
              <a:rPr lang="ja-JP" altLang="en-US" sz="2800" dirty="0" err="1" smtClean="0">
                <a:latin typeface="+mj-lt"/>
                <a:ea typeface="+mj-ea"/>
                <a:cs typeface="+mj-cs"/>
              </a:rPr>
              <a:t>ー</a:t>
            </a:r>
            <a:r>
              <a:rPr lang="en-US" altLang="ja-JP" sz="2800" dirty="0" smtClean="0">
                <a:latin typeface="+mj-lt"/>
                <a:ea typeface="+mj-ea"/>
                <a:cs typeface="+mj-cs"/>
              </a:rPr>
              <a:t>CTL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94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気温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℃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7" t="11757" b="9911"/>
          <a:stretch/>
        </p:blipFill>
        <p:spPr bwMode="auto">
          <a:xfrm>
            <a:off x="8604448" y="1196752"/>
            <a:ext cx="442192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26376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0.997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818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0.978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7283" y="3417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0.942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8184" y="34115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0.803</a:t>
            </a:r>
            <a:endParaRPr kumimoji="1" lang="ja-JP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484052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60" y="476030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3717032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60" y="3717032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</a:t>
            </a:r>
            <a:r>
              <a:rPr lang="ja-JP" altLang="en-US" sz="2000" dirty="0" smtClean="0"/>
              <a:t>平均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水平風</a:t>
            </a:r>
            <a:r>
              <a:rPr kumimoji="1" lang="en-US" altLang="ja-JP" sz="2000" dirty="0" smtClean="0"/>
              <a:t>(m/s)</a:t>
            </a:r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6376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0.997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818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0.978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7283" y="3417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0.942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8184" y="34115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0.803</a:t>
            </a:r>
            <a:endParaRPr kumimoji="1" lang="ja-JP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460218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2191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3717032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フリーフォーム 12"/>
          <p:cNvSpPr/>
          <p:nvPr/>
        </p:nvSpPr>
        <p:spPr>
          <a:xfrm>
            <a:off x="2584522" y="1805354"/>
            <a:ext cx="659871" cy="515815"/>
          </a:xfrm>
          <a:custGeom>
            <a:avLst/>
            <a:gdLst>
              <a:gd name="connsiteX0" fmla="*/ 385324 w 659871"/>
              <a:gd name="connsiteY0" fmla="*/ 500184 h 515815"/>
              <a:gd name="connsiteX1" fmla="*/ 291540 w 659871"/>
              <a:gd name="connsiteY1" fmla="*/ 515815 h 515815"/>
              <a:gd name="connsiteX2" fmla="*/ 127416 w 659871"/>
              <a:gd name="connsiteY2" fmla="*/ 508000 h 515815"/>
              <a:gd name="connsiteX3" fmla="*/ 80524 w 659871"/>
              <a:gd name="connsiteY3" fmla="*/ 484554 h 515815"/>
              <a:gd name="connsiteX4" fmla="*/ 72709 w 659871"/>
              <a:gd name="connsiteY4" fmla="*/ 461108 h 515815"/>
              <a:gd name="connsiteX5" fmla="*/ 41447 w 659871"/>
              <a:gd name="connsiteY5" fmla="*/ 414215 h 515815"/>
              <a:gd name="connsiteX6" fmla="*/ 25816 w 659871"/>
              <a:gd name="connsiteY6" fmla="*/ 390769 h 515815"/>
              <a:gd name="connsiteX7" fmla="*/ 18001 w 659871"/>
              <a:gd name="connsiteY7" fmla="*/ 132861 h 515815"/>
              <a:gd name="connsiteX8" fmla="*/ 41447 w 659871"/>
              <a:gd name="connsiteY8" fmla="*/ 109415 h 515815"/>
              <a:gd name="connsiteX9" fmla="*/ 49263 w 659871"/>
              <a:gd name="connsiteY9" fmla="*/ 85969 h 515815"/>
              <a:gd name="connsiteX10" fmla="*/ 143047 w 659871"/>
              <a:gd name="connsiteY10" fmla="*/ 39077 h 515815"/>
              <a:gd name="connsiteX11" fmla="*/ 189940 w 659871"/>
              <a:gd name="connsiteY11" fmla="*/ 23446 h 515815"/>
              <a:gd name="connsiteX12" fmla="*/ 307170 w 659871"/>
              <a:gd name="connsiteY12" fmla="*/ 7815 h 515815"/>
              <a:gd name="connsiteX13" fmla="*/ 346247 w 659871"/>
              <a:gd name="connsiteY13" fmla="*/ 0 h 515815"/>
              <a:gd name="connsiteX14" fmla="*/ 549447 w 659871"/>
              <a:gd name="connsiteY14" fmla="*/ 7815 h 515815"/>
              <a:gd name="connsiteX15" fmla="*/ 572893 w 659871"/>
              <a:gd name="connsiteY15" fmla="*/ 15631 h 515815"/>
              <a:gd name="connsiteX16" fmla="*/ 611970 w 659871"/>
              <a:gd name="connsiteY16" fmla="*/ 62523 h 515815"/>
              <a:gd name="connsiteX17" fmla="*/ 635416 w 659871"/>
              <a:gd name="connsiteY17" fmla="*/ 85969 h 515815"/>
              <a:gd name="connsiteX18" fmla="*/ 658863 w 659871"/>
              <a:gd name="connsiteY18" fmla="*/ 132861 h 515815"/>
              <a:gd name="connsiteX19" fmla="*/ 651047 w 659871"/>
              <a:gd name="connsiteY19" fmla="*/ 351692 h 515815"/>
              <a:gd name="connsiteX20" fmla="*/ 604155 w 659871"/>
              <a:gd name="connsiteY20" fmla="*/ 382954 h 515815"/>
              <a:gd name="connsiteX21" fmla="*/ 557263 w 659871"/>
              <a:gd name="connsiteY21" fmla="*/ 406400 h 515815"/>
              <a:gd name="connsiteX22" fmla="*/ 510370 w 659871"/>
              <a:gd name="connsiteY22" fmla="*/ 437661 h 515815"/>
              <a:gd name="connsiteX23" fmla="*/ 486924 w 659871"/>
              <a:gd name="connsiteY23" fmla="*/ 453292 h 515815"/>
              <a:gd name="connsiteX24" fmla="*/ 416586 w 659871"/>
              <a:gd name="connsiteY24" fmla="*/ 476738 h 515815"/>
              <a:gd name="connsiteX25" fmla="*/ 393140 w 659871"/>
              <a:gd name="connsiteY25" fmla="*/ 484554 h 515815"/>
              <a:gd name="connsiteX26" fmla="*/ 385324 w 659871"/>
              <a:gd name="connsiteY26" fmla="*/ 500184 h 51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871" h="515815">
                <a:moveTo>
                  <a:pt x="385324" y="500184"/>
                </a:moveTo>
                <a:cubicBezTo>
                  <a:pt x="363132" y="504623"/>
                  <a:pt x="310933" y="515815"/>
                  <a:pt x="291540" y="515815"/>
                </a:cubicBezTo>
                <a:cubicBezTo>
                  <a:pt x="236770" y="515815"/>
                  <a:pt x="182124" y="510605"/>
                  <a:pt x="127416" y="508000"/>
                </a:cubicBezTo>
                <a:cubicBezTo>
                  <a:pt x="111973" y="502852"/>
                  <a:pt x="91541" y="498325"/>
                  <a:pt x="80524" y="484554"/>
                </a:cubicBezTo>
                <a:cubicBezTo>
                  <a:pt x="75378" y="478121"/>
                  <a:pt x="76710" y="468309"/>
                  <a:pt x="72709" y="461108"/>
                </a:cubicBezTo>
                <a:cubicBezTo>
                  <a:pt x="63586" y="444686"/>
                  <a:pt x="51868" y="429846"/>
                  <a:pt x="41447" y="414215"/>
                </a:cubicBezTo>
                <a:lnTo>
                  <a:pt x="25816" y="390769"/>
                </a:lnTo>
                <a:cubicBezTo>
                  <a:pt x="-8409" y="288090"/>
                  <a:pt x="-6070" y="313400"/>
                  <a:pt x="18001" y="132861"/>
                </a:cubicBezTo>
                <a:cubicBezTo>
                  <a:pt x="19462" y="121905"/>
                  <a:pt x="33632" y="117230"/>
                  <a:pt x="41447" y="109415"/>
                </a:cubicBezTo>
                <a:cubicBezTo>
                  <a:pt x="44052" y="101600"/>
                  <a:pt x="43438" y="91794"/>
                  <a:pt x="49263" y="85969"/>
                </a:cubicBezTo>
                <a:cubicBezTo>
                  <a:pt x="79564" y="55669"/>
                  <a:pt x="104909" y="51790"/>
                  <a:pt x="143047" y="39077"/>
                </a:cubicBezTo>
                <a:cubicBezTo>
                  <a:pt x="143055" y="39074"/>
                  <a:pt x="189931" y="23447"/>
                  <a:pt x="189940" y="23446"/>
                </a:cubicBezTo>
                <a:cubicBezTo>
                  <a:pt x="221582" y="19491"/>
                  <a:pt x="274786" y="13212"/>
                  <a:pt x="307170" y="7815"/>
                </a:cubicBezTo>
                <a:cubicBezTo>
                  <a:pt x="320273" y="5631"/>
                  <a:pt x="333221" y="2605"/>
                  <a:pt x="346247" y="0"/>
                </a:cubicBezTo>
                <a:cubicBezTo>
                  <a:pt x="413980" y="2605"/>
                  <a:pt x="481824" y="3151"/>
                  <a:pt x="549447" y="7815"/>
                </a:cubicBezTo>
                <a:cubicBezTo>
                  <a:pt x="557666" y="8382"/>
                  <a:pt x="566038" y="11061"/>
                  <a:pt x="572893" y="15631"/>
                </a:cubicBezTo>
                <a:cubicBezTo>
                  <a:pt x="598585" y="32759"/>
                  <a:pt x="593946" y="40894"/>
                  <a:pt x="611970" y="62523"/>
                </a:cubicBezTo>
                <a:cubicBezTo>
                  <a:pt x="619046" y="71014"/>
                  <a:pt x="628340" y="77478"/>
                  <a:pt x="635416" y="85969"/>
                </a:cubicBezTo>
                <a:cubicBezTo>
                  <a:pt x="652250" y="106169"/>
                  <a:pt x="651030" y="109363"/>
                  <a:pt x="658863" y="132861"/>
                </a:cubicBezTo>
                <a:cubicBezTo>
                  <a:pt x="656258" y="205805"/>
                  <a:pt x="666645" y="280388"/>
                  <a:pt x="651047" y="351692"/>
                </a:cubicBezTo>
                <a:cubicBezTo>
                  <a:pt x="647033" y="370044"/>
                  <a:pt x="619786" y="372533"/>
                  <a:pt x="604155" y="382954"/>
                </a:cubicBezTo>
                <a:cubicBezTo>
                  <a:pt x="500092" y="452329"/>
                  <a:pt x="654315" y="352482"/>
                  <a:pt x="557263" y="406400"/>
                </a:cubicBezTo>
                <a:cubicBezTo>
                  <a:pt x="540841" y="415523"/>
                  <a:pt x="526001" y="427241"/>
                  <a:pt x="510370" y="437661"/>
                </a:cubicBezTo>
                <a:cubicBezTo>
                  <a:pt x="502555" y="442871"/>
                  <a:pt x="495835" y="450322"/>
                  <a:pt x="486924" y="453292"/>
                </a:cubicBezTo>
                <a:lnTo>
                  <a:pt x="416586" y="476738"/>
                </a:lnTo>
                <a:cubicBezTo>
                  <a:pt x="408771" y="479343"/>
                  <a:pt x="401378" y="484554"/>
                  <a:pt x="393140" y="484554"/>
                </a:cubicBezTo>
                <a:lnTo>
                  <a:pt x="385324" y="500184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6444208" y="1805353"/>
            <a:ext cx="659871" cy="515815"/>
          </a:xfrm>
          <a:custGeom>
            <a:avLst/>
            <a:gdLst>
              <a:gd name="connsiteX0" fmla="*/ 385324 w 659871"/>
              <a:gd name="connsiteY0" fmla="*/ 500184 h 515815"/>
              <a:gd name="connsiteX1" fmla="*/ 291540 w 659871"/>
              <a:gd name="connsiteY1" fmla="*/ 515815 h 515815"/>
              <a:gd name="connsiteX2" fmla="*/ 127416 w 659871"/>
              <a:gd name="connsiteY2" fmla="*/ 508000 h 515815"/>
              <a:gd name="connsiteX3" fmla="*/ 80524 w 659871"/>
              <a:gd name="connsiteY3" fmla="*/ 484554 h 515815"/>
              <a:gd name="connsiteX4" fmla="*/ 72709 w 659871"/>
              <a:gd name="connsiteY4" fmla="*/ 461108 h 515815"/>
              <a:gd name="connsiteX5" fmla="*/ 41447 w 659871"/>
              <a:gd name="connsiteY5" fmla="*/ 414215 h 515815"/>
              <a:gd name="connsiteX6" fmla="*/ 25816 w 659871"/>
              <a:gd name="connsiteY6" fmla="*/ 390769 h 515815"/>
              <a:gd name="connsiteX7" fmla="*/ 18001 w 659871"/>
              <a:gd name="connsiteY7" fmla="*/ 132861 h 515815"/>
              <a:gd name="connsiteX8" fmla="*/ 41447 w 659871"/>
              <a:gd name="connsiteY8" fmla="*/ 109415 h 515815"/>
              <a:gd name="connsiteX9" fmla="*/ 49263 w 659871"/>
              <a:gd name="connsiteY9" fmla="*/ 85969 h 515815"/>
              <a:gd name="connsiteX10" fmla="*/ 143047 w 659871"/>
              <a:gd name="connsiteY10" fmla="*/ 39077 h 515815"/>
              <a:gd name="connsiteX11" fmla="*/ 189940 w 659871"/>
              <a:gd name="connsiteY11" fmla="*/ 23446 h 515815"/>
              <a:gd name="connsiteX12" fmla="*/ 307170 w 659871"/>
              <a:gd name="connsiteY12" fmla="*/ 7815 h 515815"/>
              <a:gd name="connsiteX13" fmla="*/ 346247 w 659871"/>
              <a:gd name="connsiteY13" fmla="*/ 0 h 515815"/>
              <a:gd name="connsiteX14" fmla="*/ 549447 w 659871"/>
              <a:gd name="connsiteY14" fmla="*/ 7815 h 515815"/>
              <a:gd name="connsiteX15" fmla="*/ 572893 w 659871"/>
              <a:gd name="connsiteY15" fmla="*/ 15631 h 515815"/>
              <a:gd name="connsiteX16" fmla="*/ 611970 w 659871"/>
              <a:gd name="connsiteY16" fmla="*/ 62523 h 515815"/>
              <a:gd name="connsiteX17" fmla="*/ 635416 w 659871"/>
              <a:gd name="connsiteY17" fmla="*/ 85969 h 515815"/>
              <a:gd name="connsiteX18" fmla="*/ 658863 w 659871"/>
              <a:gd name="connsiteY18" fmla="*/ 132861 h 515815"/>
              <a:gd name="connsiteX19" fmla="*/ 651047 w 659871"/>
              <a:gd name="connsiteY19" fmla="*/ 351692 h 515815"/>
              <a:gd name="connsiteX20" fmla="*/ 604155 w 659871"/>
              <a:gd name="connsiteY20" fmla="*/ 382954 h 515815"/>
              <a:gd name="connsiteX21" fmla="*/ 557263 w 659871"/>
              <a:gd name="connsiteY21" fmla="*/ 406400 h 515815"/>
              <a:gd name="connsiteX22" fmla="*/ 510370 w 659871"/>
              <a:gd name="connsiteY22" fmla="*/ 437661 h 515815"/>
              <a:gd name="connsiteX23" fmla="*/ 486924 w 659871"/>
              <a:gd name="connsiteY23" fmla="*/ 453292 h 515815"/>
              <a:gd name="connsiteX24" fmla="*/ 416586 w 659871"/>
              <a:gd name="connsiteY24" fmla="*/ 476738 h 515815"/>
              <a:gd name="connsiteX25" fmla="*/ 393140 w 659871"/>
              <a:gd name="connsiteY25" fmla="*/ 484554 h 515815"/>
              <a:gd name="connsiteX26" fmla="*/ 385324 w 659871"/>
              <a:gd name="connsiteY26" fmla="*/ 500184 h 51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871" h="515815">
                <a:moveTo>
                  <a:pt x="385324" y="500184"/>
                </a:moveTo>
                <a:cubicBezTo>
                  <a:pt x="363132" y="504623"/>
                  <a:pt x="310933" y="515815"/>
                  <a:pt x="291540" y="515815"/>
                </a:cubicBezTo>
                <a:cubicBezTo>
                  <a:pt x="236770" y="515815"/>
                  <a:pt x="182124" y="510605"/>
                  <a:pt x="127416" y="508000"/>
                </a:cubicBezTo>
                <a:cubicBezTo>
                  <a:pt x="111973" y="502852"/>
                  <a:pt x="91541" y="498325"/>
                  <a:pt x="80524" y="484554"/>
                </a:cubicBezTo>
                <a:cubicBezTo>
                  <a:pt x="75378" y="478121"/>
                  <a:pt x="76710" y="468309"/>
                  <a:pt x="72709" y="461108"/>
                </a:cubicBezTo>
                <a:cubicBezTo>
                  <a:pt x="63586" y="444686"/>
                  <a:pt x="51868" y="429846"/>
                  <a:pt x="41447" y="414215"/>
                </a:cubicBezTo>
                <a:lnTo>
                  <a:pt x="25816" y="390769"/>
                </a:lnTo>
                <a:cubicBezTo>
                  <a:pt x="-8409" y="288090"/>
                  <a:pt x="-6070" y="313400"/>
                  <a:pt x="18001" y="132861"/>
                </a:cubicBezTo>
                <a:cubicBezTo>
                  <a:pt x="19462" y="121905"/>
                  <a:pt x="33632" y="117230"/>
                  <a:pt x="41447" y="109415"/>
                </a:cubicBezTo>
                <a:cubicBezTo>
                  <a:pt x="44052" y="101600"/>
                  <a:pt x="43438" y="91794"/>
                  <a:pt x="49263" y="85969"/>
                </a:cubicBezTo>
                <a:cubicBezTo>
                  <a:pt x="79564" y="55669"/>
                  <a:pt x="104909" y="51790"/>
                  <a:pt x="143047" y="39077"/>
                </a:cubicBezTo>
                <a:cubicBezTo>
                  <a:pt x="143055" y="39074"/>
                  <a:pt x="189931" y="23447"/>
                  <a:pt x="189940" y="23446"/>
                </a:cubicBezTo>
                <a:cubicBezTo>
                  <a:pt x="221582" y="19491"/>
                  <a:pt x="274786" y="13212"/>
                  <a:pt x="307170" y="7815"/>
                </a:cubicBezTo>
                <a:cubicBezTo>
                  <a:pt x="320273" y="5631"/>
                  <a:pt x="333221" y="2605"/>
                  <a:pt x="346247" y="0"/>
                </a:cubicBezTo>
                <a:cubicBezTo>
                  <a:pt x="413980" y="2605"/>
                  <a:pt x="481824" y="3151"/>
                  <a:pt x="549447" y="7815"/>
                </a:cubicBezTo>
                <a:cubicBezTo>
                  <a:pt x="557666" y="8382"/>
                  <a:pt x="566038" y="11061"/>
                  <a:pt x="572893" y="15631"/>
                </a:cubicBezTo>
                <a:cubicBezTo>
                  <a:pt x="598585" y="32759"/>
                  <a:pt x="593946" y="40894"/>
                  <a:pt x="611970" y="62523"/>
                </a:cubicBezTo>
                <a:cubicBezTo>
                  <a:pt x="619046" y="71014"/>
                  <a:pt x="628340" y="77478"/>
                  <a:pt x="635416" y="85969"/>
                </a:cubicBezTo>
                <a:cubicBezTo>
                  <a:pt x="652250" y="106169"/>
                  <a:pt x="651030" y="109363"/>
                  <a:pt x="658863" y="132861"/>
                </a:cubicBezTo>
                <a:cubicBezTo>
                  <a:pt x="656258" y="205805"/>
                  <a:pt x="666645" y="280388"/>
                  <a:pt x="651047" y="351692"/>
                </a:cubicBezTo>
                <a:cubicBezTo>
                  <a:pt x="647033" y="370044"/>
                  <a:pt x="619786" y="372533"/>
                  <a:pt x="604155" y="382954"/>
                </a:cubicBezTo>
                <a:cubicBezTo>
                  <a:pt x="500092" y="452329"/>
                  <a:pt x="654315" y="352482"/>
                  <a:pt x="557263" y="406400"/>
                </a:cubicBezTo>
                <a:cubicBezTo>
                  <a:pt x="540841" y="415523"/>
                  <a:pt x="526001" y="427241"/>
                  <a:pt x="510370" y="437661"/>
                </a:cubicBezTo>
                <a:cubicBezTo>
                  <a:pt x="502555" y="442871"/>
                  <a:pt x="495835" y="450322"/>
                  <a:pt x="486924" y="453292"/>
                </a:cubicBezTo>
                <a:lnTo>
                  <a:pt x="416586" y="476738"/>
                </a:lnTo>
                <a:cubicBezTo>
                  <a:pt x="408771" y="479343"/>
                  <a:pt x="401378" y="484554"/>
                  <a:pt x="393140" y="484554"/>
                </a:cubicBezTo>
                <a:lnTo>
                  <a:pt x="385324" y="500184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2483768" y="5085184"/>
            <a:ext cx="659871" cy="515815"/>
          </a:xfrm>
          <a:custGeom>
            <a:avLst/>
            <a:gdLst>
              <a:gd name="connsiteX0" fmla="*/ 385324 w 659871"/>
              <a:gd name="connsiteY0" fmla="*/ 500184 h 515815"/>
              <a:gd name="connsiteX1" fmla="*/ 291540 w 659871"/>
              <a:gd name="connsiteY1" fmla="*/ 515815 h 515815"/>
              <a:gd name="connsiteX2" fmla="*/ 127416 w 659871"/>
              <a:gd name="connsiteY2" fmla="*/ 508000 h 515815"/>
              <a:gd name="connsiteX3" fmla="*/ 80524 w 659871"/>
              <a:gd name="connsiteY3" fmla="*/ 484554 h 515815"/>
              <a:gd name="connsiteX4" fmla="*/ 72709 w 659871"/>
              <a:gd name="connsiteY4" fmla="*/ 461108 h 515815"/>
              <a:gd name="connsiteX5" fmla="*/ 41447 w 659871"/>
              <a:gd name="connsiteY5" fmla="*/ 414215 h 515815"/>
              <a:gd name="connsiteX6" fmla="*/ 25816 w 659871"/>
              <a:gd name="connsiteY6" fmla="*/ 390769 h 515815"/>
              <a:gd name="connsiteX7" fmla="*/ 18001 w 659871"/>
              <a:gd name="connsiteY7" fmla="*/ 132861 h 515815"/>
              <a:gd name="connsiteX8" fmla="*/ 41447 w 659871"/>
              <a:gd name="connsiteY8" fmla="*/ 109415 h 515815"/>
              <a:gd name="connsiteX9" fmla="*/ 49263 w 659871"/>
              <a:gd name="connsiteY9" fmla="*/ 85969 h 515815"/>
              <a:gd name="connsiteX10" fmla="*/ 143047 w 659871"/>
              <a:gd name="connsiteY10" fmla="*/ 39077 h 515815"/>
              <a:gd name="connsiteX11" fmla="*/ 189940 w 659871"/>
              <a:gd name="connsiteY11" fmla="*/ 23446 h 515815"/>
              <a:gd name="connsiteX12" fmla="*/ 307170 w 659871"/>
              <a:gd name="connsiteY12" fmla="*/ 7815 h 515815"/>
              <a:gd name="connsiteX13" fmla="*/ 346247 w 659871"/>
              <a:gd name="connsiteY13" fmla="*/ 0 h 515815"/>
              <a:gd name="connsiteX14" fmla="*/ 549447 w 659871"/>
              <a:gd name="connsiteY14" fmla="*/ 7815 h 515815"/>
              <a:gd name="connsiteX15" fmla="*/ 572893 w 659871"/>
              <a:gd name="connsiteY15" fmla="*/ 15631 h 515815"/>
              <a:gd name="connsiteX16" fmla="*/ 611970 w 659871"/>
              <a:gd name="connsiteY16" fmla="*/ 62523 h 515815"/>
              <a:gd name="connsiteX17" fmla="*/ 635416 w 659871"/>
              <a:gd name="connsiteY17" fmla="*/ 85969 h 515815"/>
              <a:gd name="connsiteX18" fmla="*/ 658863 w 659871"/>
              <a:gd name="connsiteY18" fmla="*/ 132861 h 515815"/>
              <a:gd name="connsiteX19" fmla="*/ 651047 w 659871"/>
              <a:gd name="connsiteY19" fmla="*/ 351692 h 515815"/>
              <a:gd name="connsiteX20" fmla="*/ 604155 w 659871"/>
              <a:gd name="connsiteY20" fmla="*/ 382954 h 515815"/>
              <a:gd name="connsiteX21" fmla="*/ 557263 w 659871"/>
              <a:gd name="connsiteY21" fmla="*/ 406400 h 515815"/>
              <a:gd name="connsiteX22" fmla="*/ 510370 w 659871"/>
              <a:gd name="connsiteY22" fmla="*/ 437661 h 515815"/>
              <a:gd name="connsiteX23" fmla="*/ 486924 w 659871"/>
              <a:gd name="connsiteY23" fmla="*/ 453292 h 515815"/>
              <a:gd name="connsiteX24" fmla="*/ 416586 w 659871"/>
              <a:gd name="connsiteY24" fmla="*/ 476738 h 515815"/>
              <a:gd name="connsiteX25" fmla="*/ 393140 w 659871"/>
              <a:gd name="connsiteY25" fmla="*/ 484554 h 515815"/>
              <a:gd name="connsiteX26" fmla="*/ 385324 w 659871"/>
              <a:gd name="connsiteY26" fmla="*/ 500184 h 51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871" h="515815">
                <a:moveTo>
                  <a:pt x="385324" y="500184"/>
                </a:moveTo>
                <a:cubicBezTo>
                  <a:pt x="363132" y="504623"/>
                  <a:pt x="310933" y="515815"/>
                  <a:pt x="291540" y="515815"/>
                </a:cubicBezTo>
                <a:cubicBezTo>
                  <a:pt x="236770" y="515815"/>
                  <a:pt x="182124" y="510605"/>
                  <a:pt x="127416" y="508000"/>
                </a:cubicBezTo>
                <a:cubicBezTo>
                  <a:pt x="111973" y="502852"/>
                  <a:pt x="91541" y="498325"/>
                  <a:pt x="80524" y="484554"/>
                </a:cubicBezTo>
                <a:cubicBezTo>
                  <a:pt x="75378" y="478121"/>
                  <a:pt x="76710" y="468309"/>
                  <a:pt x="72709" y="461108"/>
                </a:cubicBezTo>
                <a:cubicBezTo>
                  <a:pt x="63586" y="444686"/>
                  <a:pt x="51868" y="429846"/>
                  <a:pt x="41447" y="414215"/>
                </a:cubicBezTo>
                <a:lnTo>
                  <a:pt x="25816" y="390769"/>
                </a:lnTo>
                <a:cubicBezTo>
                  <a:pt x="-8409" y="288090"/>
                  <a:pt x="-6070" y="313400"/>
                  <a:pt x="18001" y="132861"/>
                </a:cubicBezTo>
                <a:cubicBezTo>
                  <a:pt x="19462" y="121905"/>
                  <a:pt x="33632" y="117230"/>
                  <a:pt x="41447" y="109415"/>
                </a:cubicBezTo>
                <a:cubicBezTo>
                  <a:pt x="44052" y="101600"/>
                  <a:pt x="43438" y="91794"/>
                  <a:pt x="49263" y="85969"/>
                </a:cubicBezTo>
                <a:cubicBezTo>
                  <a:pt x="79564" y="55669"/>
                  <a:pt x="104909" y="51790"/>
                  <a:pt x="143047" y="39077"/>
                </a:cubicBezTo>
                <a:cubicBezTo>
                  <a:pt x="143055" y="39074"/>
                  <a:pt x="189931" y="23447"/>
                  <a:pt x="189940" y="23446"/>
                </a:cubicBezTo>
                <a:cubicBezTo>
                  <a:pt x="221582" y="19491"/>
                  <a:pt x="274786" y="13212"/>
                  <a:pt x="307170" y="7815"/>
                </a:cubicBezTo>
                <a:cubicBezTo>
                  <a:pt x="320273" y="5631"/>
                  <a:pt x="333221" y="2605"/>
                  <a:pt x="346247" y="0"/>
                </a:cubicBezTo>
                <a:cubicBezTo>
                  <a:pt x="413980" y="2605"/>
                  <a:pt x="481824" y="3151"/>
                  <a:pt x="549447" y="7815"/>
                </a:cubicBezTo>
                <a:cubicBezTo>
                  <a:pt x="557666" y="8382"/>
                  <a:pt x="566038" y="11061"/>
                  <a:pt x="572893" y="15631"/>
                </a:cubicBezTo>
                <a:cubicBezTo>
                  <a:pt x="598585" y="32759"/>
                  <a:pt x="593946" y="40894"/>
                  <a:pt x="611970" y="62523"/>
                </a:cubicBezTo>
                <a:cubicBezTo>
                  <a:pt x="619046" y="71014"/>
                  <a:pt x="628340" y="77478"/>
                  <a:pt x="635416" y="85969"/>
                </a:cubicBezTo>
                <a:cubicBezTo>
                  <a:pt x="652250" y="106169"/>
                  <a:pt x="651030" y="109363"/>
                  <a:pt x="658863" y="132861"/>
                </a:cubicBezTo>
                <a:cubicBezTo>
                  <a:pt x="656258" y="205805"/>
                  <a:pt x="666645" y="280388"/>
                  <a:pt x="651047" y="351692"/>
                </a:cubicBezTo>
                <a:cubicBezTo>
                  <a:pt x="647033" y="370044"/>
                  <a:pt x="619786" y="372533"/>
                  <a:pt x="604155" y="382954"/>
                </a:cubicBezTo>
                <a:cubicBezTo>
                  <a:pt x="500092" y="452329"/>
                  <a:pt x="654315" y="352482"/>
                  <a:pt x="557263" y="406400"/>
                </a:cubicBezTo>
                <a:cubicBezTo>
                  <a:pt x="540841" y="415523"/>
                  <a:pt x="526001" y="427241"/>
                  <a:pt x="510370" y="437661"/>
                </a:cubicBezTo>
                <a:cubicBezTo>
                  <a:pt x="502555" y="442871"/>
                  <a:pt x="495835" y="450322"/>
                  <a:pt x="486924" y="453292"/>
                </a:cubicBezTo>
                <a:lnTo>
                  <a:pt x="416586" y="476738"/>
                </a:lnTo>
                <a:cubicBezTo>
                  <a:pt x="408771" y="479343"/>
                  <a:pt x="401378" y="484554"/>
                  <a:pt x="393140" y="484554"/>
                </a:cubicBezTo>
                <a:lnTo>
                  <a:pt x="385324" y="500184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>
            <a:off x="3071446" y="2298526"/>
            <a:ext cx="492480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6899424" y="2321169"/>
            <a:ext cx="492480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2825206" y="1268760"/>
            <a:ext cx="594666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/>
          <p:cNvSpPr/>
          <p:nvPr/>
        </p:nvSpPr>
        <p:spPr>
          <a:xfrm>
            <a:off x="2930824" y="4509120"/>
            <a:ext cx="492480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/>
          <p:cNvSpPr/>
          <p:nvPr/>
        </p:nvSpPr>
        <p:spPr>
          <a:xfrm>
            <a:off x="3122539" y="5517232"/>
            <a:ext cx="492480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6740332" y="5652699"/>
            <a:ext cx="363747" cy="477737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7342687" y="4968755"/>
            <a:ext cx="492480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6527903" y="4968755"/>
            <a:ext cx="492480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/>
          <p:cNvSpPr/>
          <p:nvPr/>
        </p:nvSpPr>
        <p:spPr>
          <a:xfrm>
            <a:off x="6738027" y="1268760"/>
            <a:ext cx="604659" cy="374336"/>
          </a:xfrm>
          <a:custGeom>
            <a:avLst/>
            <a:gdLst>
              <a:gd name="connsiteX0" fmla="*/ 140677 w 492480"/>
              <a:gd name="connsiteY0" fmla="*/ 14828 h 374336"/>
              <a:gd name="connsiteX1" fmla="*/ 54708 w 492480"/>
              <a:gd name="connsiteY1" fmla="*/ 22643 h 374336"/>
              <a:gd name="connsiteX2" fmla="*/ 23446 w 492480"/>
              <a:gd name="connsiteY2" fmla="*/ 61720 h 374336"/>
              <a:gd name="connsiteX3" fmla="*/ 7816 w 492480"/>
              <a:gd name="connsiteY3" fmla="*/ 85166 h 374336"/>
              <a:gd name="connsiteX4" fmla="*/ 0 w 492480"/>
              <a:gd name="connsiteY4" fmla="*/ 155505 h 374336"/>
              <a:gd name="connsiteX5" fmla="*/ 7816 w 492480"/>
              <a:gd name="connsiteY5" fmla="*/ 311812 h 374336"/>
              <a:gd name="connsiteX6" fmla="*/ 46892 w 492480"/>
              <a:gd name="connsiteY6" fmla="*/ 350889 h 374336"/>
              <a:gd name="connsiteX7" fmla="*/ 70339 w 492480"/>
              <a:gd name="connsiteY7" fmla="*/ 358705 h 374336"/>
              <a:gd name="connsiteX8" fmla="*/ 211016 w 492480"/>
              <a:gd name="connsiteY8" fmla="*/ 374336 h 374336"/>
              <a:gd name="connsiteX9" fmla="*/ 343877 w 492480"/>
              <a:gd name="connsiteY9" fmla="*/ 366520 h 374336"/>
              <a:gd name="connsiteX10" fmla="*/ 390769 w 492480"/>
              <a:gd name="connsiteY10" fmla="*/ 350889 h 374336"/>
              <a:gd name="connsiteX11" fmla="*/ 414216 w 492480"/>
              <a:gd name="connsiteY11" fmla="*/ 343074 h 374336"/>
              <a:gd name="connsiteX12" fmla="*/ 429846 w 492480"/>
              <a:gd name="connsiteY12" fmla="*/ 319628 h 374336"/>
              <a:gd name="connsiteX13" fmla="*/ 453292 w 492480"/>
              <a:gd name="connsiteY13" fmla="*/ 311812 h 374336"/>
              <a:gd name="connsiteX14" fmla="*/ 484554 w 492480"/>
              <a:gd name="connsiteY14" fmla="*/ 264920 h 374336"/>
              <a:gd name="connsiteX15" fmla="*/ 492369 w 492480"/>
              <a:gd name="connsiteY15" fmla="*/ 241474 h 374336"/>
              <a:gd name="connsiteX16" fmla="*/ 484554 w 492480"/>
              <a:gd name="connsiteY16" fmla="*/ 61720 h 374336"/>
              <a:gd name="connsiteX17" fmla="*/ 461108 w 492480"/>
              <a:gd name="connsiteY17" fmla="*/ 46089 h 374336"/>
              <a:gd name="connsiteX18" fmla="*/ 390769 w 492480"/>
              <a:gd name="connsiteY18" fmla="*/ 7012 h 374336"/>
              <a:gd name="connsiteX19" fmla="*/ 140677 w 492480"/>
              <a:gd name="connsiteY19" fmla="*/ 14828 h 37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480" h="374336">
                <a:moveTo>
                  <a:pt x="140677" y="14828"/>
                </a:moveTo>
                <a:cubicBezTo>
                  <a:pt x="84667" y="17433"/>
                  <a:pt x="82844" y="16614"/>
                  <a:pt x="54708" y="22643"/>
                </a:cubicBezTo>
                <a:cubicBezTo>
                  <a:pt x="25198" y="28966"/>
                  <a:pt x="33539" y="41534"/>
                  <a:pt x="23446" y="61720"/>
                </a:cubicBezTo>
                <a:cubicBezTo>
                  <a:pt x="19245" y="70121"/>
                  <a:pt x="13026" y="77351"/>
                  <a:pt x="7816" y="85166"/>
                </a:cubicBezTo>
                <a:cubicBezTo>
                  <a:pt x="5211" y="108612"/>
                  <a:pt x="0" y="131914"/>
                  <a:pt x="0" y="155505"/>
                </a:cubicBezTo>
                <a:cubicBezTo>
                  <a:pt x="0" y="207672"/>
                  <a:pt x="1069" y="260083"/>
                  <a:pt x="7816" y="311812"/>
                </a:cubicBezTo>
                <a:cubicBezTo>
                  <a:pt x="9997" y="328536"/>
                  <a:pt x="34288" y="344587"/>
                  <a:pt x="46892" y="350889"/>
                </a:cubicBezTo>
                <a:cubicBezTo>
                  <a:pt x="54261" y="354573"/>
                  <a:pt x="62418" y="356442"/>
                  <a:pt x="70339" y="358705"/>
                </a:cubicBezTo>
                <a:cubicBezTo>
                  <a:pt x="125947" y="374593"/>
                  <a:pt x="128761" y="368460"/>
                  <a:pt x="211016" y="374336"/>
                </a:cubicBezTo>
                <a:cubicBezTo>
                  <a:pt x="255303" y="371731"/>
                  <a:pt x="299886" y="372258"/>
                  <a:pt x="343877" y="366520"/>
                </a:cubicBezTo>
                <a:cubicBezTo>
                  <a:pt x="360215" y="364389"/>
                  <a:pt x="375138" y="356099"/>
                  <a:pt x="390769" y="350889"/>
                </a:cubicBezTo>
                <a:lnTo>
                  <a:pt x="414216" y="343074"/>
                </a:lnTo>
                <a:cubicBezTo>
                  <a:pt x="419426" y="335259"/>
                  <a:pt x="422512" y="325496"/>
                  <a:pt x="429846" y="319628"/>
                </a:cubicBezTo>
                <a:cubicBezTo>
                  <a:pt x="436279" y="314482"/>
                  <a:pt x="447467" y="317637"/>
                  <a:pt x="453292" y="311812"/>
                </a:cubicBezTo>
                <a:cubicBezTo>
                  <a:pt x="466576" y="298528"/>
                  <a:pt x="484554" y="264920"/>
                  <a:pt x="484554" y="264920"/>
                </a:cubicBezTo>
                <a:cubicBezTo>
                  <a:pt x="487159" y="257105"/>
                  <a:pt x="492369" y="249712"/>
                  <a:pt x="492369" y="241474"/>
                </a:cubicBezTo>
                <a:cubicBezTo>
                  <a:pt x="492369" y="181499"/>
                  <a:pt x="494029" y="120941"/>
                  <a:pt x="484554" y="61720"/>
                </a:cubicBezTo>
                <a:cubicBezTo>
                  <a:pt x="483070" y="52445"/>
                  <a:pt x="468324" y="52102"/>
                  <a:pt x="461108" y="46089"/>
                </a:cubicBezTo>
                <a:cubicBezTo>
                  <a:pt x="426860" y="17549"/>
                  <a:pt x="446882" y="16364"/>
                  <a:pt x="390769" y="7012"/>
                </a:cubicBezTo>
                <a:cubicBezTo>
                  <a:pt x="279635" y="-11510"/>
                  <a:pt x="196687" y="12223"/>
                  <a:pt x="140677" y="14828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9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気温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℃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7" t="11757" b="9911"/>
          <a:stretch/>
        </p:blipFill>
        <p:spPr bwMode="auto">
          <a:xfrm>
            <a:off x="8604448" y="1196752"/>
            <a:ext cx="442192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26376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0.997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818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0.978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7283" y="3417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0.942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8184" y="34115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0.803</a:t>
            </a:r>
            <a:endParaRPr kumimoji="1" lang="ja-JP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404664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60" y="404664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766" y="3699669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60" y="3699669"/>
            <a:ext cx="3214688" cy="2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014157" y="52779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dirty="0" smtClean="0">
                <a:latin typeface="+mj-lt"/>
                <a:ea typeface="+mj-ea"/>
                <a:cs typeface="+mj-cs"/>
              </a:rPr>
              <a:t>再現実験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2052736" y="10480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1998</a:t>
            </a:r>
            <a:r>
              <a:rPr kumimoji="1" lang="ja-JP" altLang="en-US" dirty="0" smtClean="0"/>
              <a:t>年</a:t>
            </a:r>
            <a:r>
              <a:rPr lang="en-US" altLang="ja-JP" dirty="0"/>
              <a:t>7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17</a:t>
            </a:r>
            <a:r>
              <a:rPr lang="ja-JP" altLang="en-US" dirty="0" smtClean="0"/>
              <a:t>日の平均</a:t>
            </a:r>
            <a:r>
              <a:rPr lang="en-US" altLang="ja-JP" dirty="0" smtClean="0"/>
              <a:t>SST</a:t>
            </a:r>
          </a:p>
          <a:p>
            <a:r>
              <a:rPr lang="ja-JP" altLang="en-US" sz="1200" dirty="0" smtClean="0"/>
              <a:t>　　　　　　　　　　　　　　　</a:t>
            </a:r>
            <a:r>
              <a:rPr lang="en-US" altLang="ja-JP" sz="1200" dirty="0" smtClean="0"/>
              <a:t>NOAA OISST</a:t>
            </a:r>
            <a:r>
              <a:rPr lang="ja-JP" altLang="en-US" sz="1200" dirty="0" smtClean="0"/>
              <a:t>より</a:t>
            </a:r>
            <a:endParaRPr lang="en-US" altLang="ja-JP" sz="1200" dirty="0" smtClean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179510" y="764704"/>
            <a:ext cx="4536505" cy="3992290"/>
            <a:chOff x="6035732" y="190742"/>
            <a:chExt cx="3051421" cy="281672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01" y="560074"/>
              <a:ext cx="2486938" cy="244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35732" y="190742"/>
              <a:ext cx="3051421" cy="325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00B050"/>
                  </a:solidFill>
                </a:rPr>
                <a:t>CTL (</a:t>
              </a:r>
              <a:r>
                <a:rPr lang="ja-JP" altLang="en-US" sz="2400" dirty="0" smtClean="0">
                  <a:solidFill>
                    <a:srgbClr val="00B050"/>
                  </a:solidFill>
                </a:rPr>
                <a:t>コントロールラン</a:t>
              </a:r>
              <a:r>
                <a:rPr lang="en-US" altLang="ja-JP" sz="2400" dirty="0" smtClean="0">
                  <a:solidFill>
                    <a:srgbClr val="00B050"/>
                  </a:solidFill>
                </a:rPr>
                <a:t>)</a:t>
              </a:r>
              <a:r>
                <a:rPr lang="en-US" altLang="ja-JP" dirty="0" smtClean="0"/>
                <a:t>OISST</a:t>
              </a:r>
              <a:r>
                <a:rPr lang="ja-JP" altLang="en-US" dirty="0" smtClean="0"/>
                <a:t>のまま</a:t>
              </a:r>
              <a:r>
                <a:rPr lang="en-US" altLang="ja-JP" sz="2400" dirty="0" smtClean="0"/>
                <a:t> </a:t>
              </a:r>
              <a:endParaRPr kumimoji="1" lang="ja-JP" altLang="en-US" sz="24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572000" y="764703"/>
            <a:ext cx="3670430" cy="3992291"/>
            <a:chOff x="310705" y="-255525"/>
            <a:chExt cx="3670430" cy="399229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05" y="267950"/>
              <a:ext cx="3524872" cy="3468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54720" y="-255525"/>
              <a:ext cx="3526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0070C0"/>
                  </a:solidFill>
                </a:rPr>
                <a:t>SST</a:t>
              </a:r>
              <a:r>
                <a:rPr lang="ja-JP" altLang="en-US" sz="2400" dirty="0" smtClean="0">
                  <a:solidFill>
                    <a:srgbClr val="0070C0"/>
                  </a:solidFill>
                </a:rPr>
                <a:t>低下ラン</a:t>
              </a:r>
              <a:r>
                <a:rPr lang="ja-JP" altLang="en-US" sz="2400" dirty="0" smtClean="0"/>
                <a:t> </a:t>
              </a:r>
              <a:r>
                <a:rPr lang="en-US" altLang="ja-JP" dirty="0" smtClean="0"/>
                <a:t>OISST</a:t>
              </a:r>
              <a:r>
                <a:rPr lang="ja-JP" altLang="en-US" dirty="0" smtClean="0"/>
                <a:t>より</a:t>
              </a:r>
              <a:r>
                <a:rPr lang="en-US" altLang="ja-JP" dirty="0" smtClean="0"/>
                <a:t>5</a:t>
              </a:r>
              <a:r>
                <a:rPr lang="ja-JP" altLang="en-US" dirty="0" smtClean="0"/>
                <a:t>℃低下</a:t>
              </a:r>
              <a:endParaRPr lang="en-US" altLang="ja-JP" sz="2800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4644008" y="4972526"/>
            <a:ext cx="34528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2060"/>
                </a:solidFill>
              </a:rPr>
              <a:t>SST</a:t>
            </a:r>
            <a:r>
              <a:rPr kumimoji="1" lang="ja-JP" altLang="en-US" b="1" dirty="0" smtClean="0">
                <a:solidFill>
                  <a:srgbClr val="002060"/>
                </a:solidFill>
              </a:rPr>
              <a:t>低下領域</a:t>
            </a:r>
            <a:endParaRPr kumimoji="1" lang="en-US" altLang="ja-JP" b="1" dirty="0" smtClean="0">
              <a:solidFill>
                <a:srgbClr val="002060"/>
              </a:solidFill>
            </a:endParaRPr>
          </a:p>
          <a:p>
            <a:r>
              <a:rPr kumimoji="1" lang="en-US" altLang="ja-JP" dirty="0" smtClean="0"/>
              <a:t>150E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152.5E,45N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48N</a:t>
            </a:r>
          </a:p>
          <a:p>
            <a:r>
              <a:rPr lang="en-US" altLang="ja-JP" dirty="0" smtClean="0"/>
              <a:t>152.5E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155E,46.5N</a:t>
            </a:r>
            <a:r>
              <a:rPr lang="ja-JP" altLang="en-US" dirty="0" smtClean="0"/>
              <a:t>～</a:t>
            </a:r>
            <a:r>
              <a:rPr lang="en-US" altLang="ja-JP" dirty="0" smtClean="0"/>
              <a:t>49.5N</a:t>
            </a:r>
          </a:p>
          <a:p>
            <a:r>
              <a:rPr kumimoji="1" lang="en-US" altLang="ja-JP" dirty="0" smtClean="0"/>
              <a:t>155E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157.5E,48N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51N</a:t>
            </a:r>
          </a:p>
          <a:p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月～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月の</a:t>
            </a:r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を</a:t>
            </a:r>
            <a:r>
              <a:rPr kumimoji="1" lang="en-US" altLang="ja-JP" sz="2000" b="1" dirty="0" smtClean="0">
                <a:solidFill>
                  <a:srgbClr val="0070C0"/>
                </a:solidFill>
              </a:rPr>
              <a:t>5</a:t>
            </a:r>
            <a:r>
              <a:rPr kumimoji="1" lang="ja-JP" altLang="en-US" sz="2000" b="1" dirty="0" smtClean="0">
                <a:solidFill>
                  <a:srgbClr val="0070C0"/>
                </a:solidFill>
              </a:rPr>
              <a:t>℃低下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9510" y="4869160"/>
            <a:ext cx="439249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</a:rPr>
              <a:t>境界条件</a:t>
            </a:r>
            <a:r>
              <a:rPr lang="ja-JP" altLang="en-US" sz="2000" dirty="0" smtClean="0">
                <a:solidFill>
                  <a:schemeClr val="tx1"/>
                </a:solidFill>
              </a:rPr>
              <a:t>の</a:t>
            </a:r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を強制的に下げて</a:t>
            </a:r>
            <a:endParaRPr lang="en-US" altLang="ja-JP" sz="2000" dirty="0" smtClean="0">
              <a:solidFill>
                <a:srgbClr val="0070C0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やることにより、</a:t>
            </a:r>
            <a:r>
              <a:rPr lang="en-US" altLang="ja-JP" sz="2000" dirty="0" smtClean="0">
                <a:solidFill>
                  <a:srgbClr val="7030A0"/>
                </a:solidFill>
              </a:rPr>
              <a:t>SST(</a:t>
            </a:r>
            <a:r>
              <a:rPr lang="ja-JP" altLang="en-US" sz="2000" dirty="0" smtClean="0">
                <a:solidFill>
                  <a:srgbClr val="7030A0"/>
                </a:solidFill>
              </a:rPr>
              <a:t>観測値</a:t>
            </a:r>
            <a:r>
              <a:rPr lang="en-US" altLang="ja-JP" sz="2000" dirty="0" smtClean="0">
                <a:solidFill>
                  <a:srgbClr val="7030A0"/>
                </a:solidFill>
              </a:rPr>
              <a:t>)</a:t>
            </a:r>
            <a:r>
              <a:rPr lang="ja-JP" altLang="en-US" sz="2000" dirty="0" smtClean="0">
                <a:solidFill>
                  <a:schemeClr val="tx1"/>
                </a:solidFill>
              </a:rPr>
              <a:t>を</a:t>
            </a:r>
            <a:r>
              <a:rPr lang="ja-JP" altLang="en-US" sz="2000" dirty="0">
                <a:solidFill>
                  <a:schemeClr val="tx1"/>
                </a:solidFill>
              </a:rPr>
              <a:t>再現する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1520" y="5711190"/>
            <a:ext cx="420695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B050"/>
                </a:solidFill>
              </a:rPr>
              <a:t>CTL</a:t>
            </a:r>
            <a:r>
              <a:rPr lang="ja-JP" altLang="en-US" sz="2000" dirty="0" smtClean="0">
                <a:solidFill>
                  <a:schemeClr val="tx1"/>
                </a:solidFill>
              </a:rPr>
              <a:t>と</a:t>
            </a:r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低下ラン</a:t>
            </a:r>
            <a:r>
              <a:rPr lang="ja-JP" altLang="en-US" sz="2000" dirty="0" smtClean="0">
                <a:solidFill>
                  <a:schemeClr val="tx1"/>
                </a:solidFill>
              </a:rPr>
              <a:t>を比較して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どんな変化が生まれるのかを見る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915816" y="1970187"/>
            <a:ext cx="969314" cy="1008112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6948264" y="2014474"/>
            <a:ext cx="969314" cy="1008112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24528" y="-12849"/>
            <a:ext cx="22322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最大の問題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を下げる対象領域が完全に主観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しかもおおざっぱ</a:t>
            </a:r>
            <a:endParaRPr kumimoji="1" lang="en-US" altLang="ja-JP" dirty="0" smtClean="0"/>
          </a:p>
          <a:p>
            <a:r>
              <a:rPr lang="ja-JP" altLang="en-US" dirty="0"/>
              <a:t>何か</a:t>
            </a:r>
            <a:r>
              <a:rPr lang="ja-JP" altLang="en-US" dirty="0" smtClean="0"/>
              <a:t>のデータに基づくわけでもない・・・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赤外のデータがうまく取れているとき・・・？を探してきて、マイクロ波と比較してずれが大きいところをおおまかに見る？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でも赤外のデータかぁ・・・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err="1" smtClean="0"/>
              <a:t>まじ</a:t>
            </a:r>
            <a:r>
              <a:rPr lang="ja-JP" altLang="en-US" dirty="0" smtClean="0"/>
              <a:t>で</a:t>
            </a:r>
            <a:r>
              <a:rPr lang="en-US" altLang="ja-JP" dirty="0" smtClean="0"/>
              <a:t>SST</a:t>
            </a:r>
            <a:r>
              <a:rPr lang="ja-JP" altLang="en-US" smtClean="0"/>
              <a:t>のデータほしい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2124744" y="1484784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ＳＳＴ低下ランの</a:t>
            </a:r>
            <a:endParaRPr kumimoji="1" lang="en-US" altLang="ja-JP" dirty="0" smtClean="0"/>
          </a:p>
          <a:p>
            <a:r>
              <a:rPr lang="ja-JP" altLang="en-US" dirty="0" smtClean="0"/>
              <a:t>説明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SST</a:t>
            </a:r>
            <a:r>
              <a:rPr lang="ja-JP" altLang="en-US" dirty="0" smtClean="0"/>
              <a:t>低下領域という言葉を定義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53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316" y="44624"/>
            <a:ext cx="153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2006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8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</a:t>
            </a:r>
            <a:r>
              <a:rPr lang="ja-JP" altLang="en-US" sz="2000" dirty="0" smtClean="0"/>
              <a:t>平均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水平風</a:t>
            </a:r>
            <a:r>
              <a:rPr kumimoji="1" lang="en-US" altLang="ja-JP" sz="2000" dirty="0" smtClean="0"/>
              <a:t>(m/s)</a:t>
            </a:r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6376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0.997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8184" y="12402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0.978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87283" y="341776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0.942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34115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σ = 0.803</a:t>
            </a:r>
            <a:endParaRPr kumimoji="1" lang="ja-JP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04" y="456740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0056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23" y="3758178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58178"/>
            <a:ext cx="3214688" cy="297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フリーフォーム 8"/>
          <p:cNvSpPr/>
          <p:nvPr/>
        </p:nvSpPr>
        <p:spPr>
          <a:xfrm>
            <a:off x="2829169" y="1990157"/>
            <a:ext cx="687754" cy="463874"/>
          </a:xfrm>
          <a:custGeom>
            <a:avLst/>
            <a:gdLst>
              <a:gd name="connsiteX0" fmla="*/ 554893 w 687754"/>
              <a:gd name="connsiteY0" fmla="*/ 2766 h 463874"/>
              <a:gd name="connsiteX1" fmla="*/ 593969 w 687754"/>
              <a:gd name="connsiteY1" fmla="*/ 34028 h 463874"/>
              <a:gd name="connsiteX2" fmla="*/ 640862 w 687754"/>
              <a:gd name="connsiteY2" fmla="*/ 65289 h 463874"/>
              <a:gd name="connsiteX3" fmla="*/ 672123 w 687754"/>
              <a:gd name="connsiteY3" fmla="*/ 112181 h 463874"/>
              <a:gd name="connsiteX4" fmla="*/ 687754 w 687754"/>
              <a:gd name="connsiteY4" fmla="*/ 159074 h 463874"/>
              <a:gd name="connsiteX5" fmla="*/ 679939 w 687754"/>
              <a:gd name="connsiteY5" fmla="*/ 346643 h 463874"/>
              <a:gd name="connsiteX6" fmla="*/ 640862 w 687754"/>
              <a:gd name="connsiteY6" fmla="*/ 377905 h 463874"/>
              <a:gd name="connsiteX7" fmla="*/ 609600 w 687754"/>
              <a:gd name="connsiteY7" fmla="*/ 385720 h 463874"/>
              <a:gd name="connsiteX8" fmla="*/ 586154 w 687754"/>
              <a:gd name="connsiteY8" fmla="*/ 393535 h 463874"/>
              <a:gd name="connsiteX9" fmla="*/ 539262 w 687754"/>
              <a:gd name="connsiteY9" fmla="*/ 424797 h 463874"/>
              <a:gd name="connsiteX10" fmla="*/ 468923 w 687754"/>
              <a:gd name="connsiteY10" fmla="*/ 448243 h 463874"/>
              <a:gd name="connsiteX11" fmla="*/ 445477 w 687754"/>
              <a:gd name="connsiteY11" fmla="*/ 456058 h 463874"/>
              <a:gd name="connsiteX12" fmla="*/ 390769 w 687754"/>
              <a:gd name="connsiteY12" fmla="*/ 463874 h 463874"/>
              <a:gd name="connsiteX13" fmla="*/ 140677 w 687754"/>
              <a:gd name="connsiteY13" fmla="*/ 456058 h 463874"/>
              <a:gd name="connsiteX14" fmla="*/ 93785 w 687754"/>
              <a:gd name="connsiteY14" fmla="*/ 440428 h 463874"/>
              <a:gd name="connsiteX15" fmla="*/ 70339 w 687754"/>
              <a:gd name="connsiteY15" fmla="*/ 432612 h 463874"/>
              <a:gd name="connsiteX16" fmla="*/ 39077 w 687754"/>
              <a:gd name="connsiteY16" fmla="*/ 385720 h 463874"/>
              <a:gd name="connsiteX17" fmla="*/ 23446 w 687754"/>
              <a:gd name="connsiteY17" fmla="*/ 362274 h 463874"/>
              <a:gd name="connsiteX18" fmla="*/ 0 w 687754"/>
              <a:gd name="connsiteY18" fmla="*/ 237228 h 463874"/>
              <a:gd name="connsiteX19" fmla="*/ 7816 w 687754"/>
              <a:gd name="connsiteY19" fmla="*/ 96551 h 463874"/>
              <a:gd name="connsiteX20" fmla="*/ 46893 w 687754"/>
              <a:gd name="connsiteY20" fmla="*/ 65289 h 463874"/>
              <a:gd name="connsiteX21" fmla="*/ 70339 w 687754"/>
              <a:gd name="connsiteY21" fmla="*/ 49658 h 463874"/>
              <a:gd name="connsiteX22" fmla="*/ 117231 w 687754"/>
              <a:gd name="connsiteY22" fmla="*/ 34028 h 463874"/>
              <a:gd name="connsiteX23" fmla="*/ 171939 w 687754"/>
              <a:gd name="connsiteY23" fmla="*/ 18397 h 463874"/>
              <a:gd name="connsiteX24" fmla="*/ 281354 w 687754"/>
              <a:gd name="connsiteY24" fmla="*/ 10581 h 463874"/>
              <a:gd name="connsiteX25" fmla="*/ 359508 w 687754"/>
              <a:gd name="connsiteY25" fmla="*/ 2766 h 463874"/>
              <a:gd name="connsiteX26" fmla="*/ 554893 w 687754"/>
              <a:gd name="connsiteY26" fmla="*/ 2766 h 46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7754" h="463874">
                <a:moveTo>
                  <a:pt x="554893" y="2766"/>
                </a:moveTo>
                <a:cubicBezTo>
                  <a:pt x="593970" y="7976"/>
                  <a:pt x="580479" y="24217"/>
                  <a:pt x="593969" y="34028"/>
                </a:cubicBezTo>
                <a:cubicBezTo>
                  <a:pt x="609162" y="45077"/>
                  <a:pt x="640862" y="65289"/>
                  <a:pt x="640862" y="65289"/>
                </a:cubicBezTo>
                <a:cubicBezTo>
                  <a:pt x="651282" y="80920"/>
                  <a:pt x="666182" y="94359"/>
                  <a:pt x="672123" y="112181"/>
                </a:cubicBezTo>
                <a:lnTo>
                  <a:pt x="687754" y="159074"/>
                </a:lnTo>
                <a:cubicBezTo>
                  <a:pt x="685149" y="221597"/>
                  <a:pt x="686849" y="284448"/>
                  <a:pt x="679939" y="346643"/>
                </a:cubicBezTo>
                <a:cubicBezTo>
                  <a:pt x="677326" y="370161"/>
                  <a:pt x="657793" y="373067"/>
                  <a:pt x="640862" y="377905"/>
                </a:cubicBezTo>
                <a:cubicBezTo>
                  <a:pt x="630534" y="380856"/>
                  <a:pt x="619928" y="382769"/>
                  <a:pt x="609600" y="385720"/>
                </a:cubicBezTo>
                <a:cubicBezTo>
                  <a:pt x="601679" y="387983"/>
                  <a:pt x="593969" y="390930"/>
                  <a:pt x="586154" y="393535"/>
                </a:cubicBezTo>
                <a:cubicBezTo>
                  <a:pt x="570523" y="403956"/>
                  <a:pt x="557084" y="418856"/>
                  <a:pt x="539262" y="424797"/>
                </a:cubicBezTo>
                <a:lnTo>
                  <a:pt x="468923" y="448243"/>
                </a:lnTo>
                <a:cubicBezTo>
                  <a:pt x="461108" y="450848"/>
                  <a:pt x="453632" y="454893"/>
                  <a:pt x="445477" y="456058"/>
                </a:cubicBezTo>
                <a:lnTo>
                  <a:pt x="390769" y="463874"/>
                </a:lnTo>
                <a:cubicBezTo>
                  <a:pt x="307405" y="461269"/>
                  <a:pt x="223823" y="462622"/>
                  <a:pt x="140677" y="456058"/>
                </a:cubicBezTo>
                <a:cubicBezTo>
                  <a:pt x="124252" y="454761"/>
                  <a:pt x="109416" y="445638"/>
                  <a:pt x="93785" y="440428"/>
                </a:cubicBezTo>
                <a:lnTo>
                  <a:pt x="70339" y="432612"/>
                </a:lnTo>
                <a:lnTo>
                  <a:pt x="39077" y="385720"/>
                </a:lnTo>
                <a:lnTo>
                  <a:pt x="23446" y="362274"/>
                </a:lnTo>
                <a:cubicBezTo>
                  <a:pt x="-463" y="290543"/>
                  <a:pt x="9456" y="331776"/>
                  <a:pt x="0" y="237228"/>
                </a:cubicBezTo>
                <a:cubicBezTo>
                  <a:pt x="2605" y="190336"/>
                  <a:pt x="1174" y="143044"/>
                  <a:pt x="7816" y="96551"/>
                </a:cubicBezTo>
                <a:cubicBezTo>
                  <a:pt x="11870" y="68175"/>
                  <a:pt x="28697" y="74387"/>
                  <a:pt x="46893" y="65289"/>
                </a:cubicBezTo>
                <a:cubicBezTo>
                  <a:pt x="55294" y="61088"/>
                  <a:pt x="61756" y="53473"/>
                  <a:pt x="70339" y="49658"/>
                </a:cubicBezTo>
                <a:cubicBezTo>
                  <a:pt x="85395" y="42966"/>
                  <a:pt x="101600" y="39238"/>
                  <a:pt x="117231" y="34028"/>
                </a:cubicBezTo>
                <a:cubicBezTo>
                  <a:pt x="132057" y="29086"/>
                  <a:pt x="157210" y="20034"/>
                  <a:pt x="171939" y="18397"/>
                </a:cubicBezTo>
                <a:cubicBezTo>
                  <a:pt x="208280" y="14359"/>
                  <a:pt x="244916" y="13618"/>
                  <a:pt x="281354" y="10581"/>
                </a:cubicBezTo>
                <a:cubicBezTo>
                  <a:pt x="307445" y="8407"/>
                  <a:pt x="333340" y="3584"/>
                  <a:pt x="359508" y="2766"/>
                </a:cubicBezTo>
                <a:cubicBezTo>
                  <a:pt x="416793" y="976"/>
                  <a:pt x="515816" y="-2444"/>
                  <a:pt x="554893" y="2766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>
            <a:off x="3696677" y="2063262"/>
            <a:ext cx="304800" cy="476738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7812360" y="2047631"/>
            <a:ext cx="304800" cy="476738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6956721" y="1669529"/>
            <a:ext cx="753289" cy="787466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2915815" y="5247650"/>
            <a:ext cx="1085661" cy="476738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/>
          <p:cNvSpPr/>
          <p:nvPr/>
        </p:nvSpPr>
        <p:spPr>
          <a:xfrm>
            <a:off x="7333365" y="5373216"/>
            <a:ext cx="796402" cy="476738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7115448" y="4437112"/>
            <a:ext cx="631395" cy="404730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3518877" y="1620997"/>
            <a:ext cx="660399" cy="351105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7746843" y="1620997"/>
            <a:ext cx="586341" cy="348678"/>
          </a:xfrm>
          <a:custGeom>
            <a:avLst/>
            <a:gdLst>
              <a:gd name="connsiteX0" fmla="*/ 234461 w 304800"/>
              <a:gd name="connsiteY0" fmla="*/ 422030 h 476738"/>
              <a:gd name="connsiteX1" fmla="*/ 218831 w 304800"/>
              <a:gd name="connsiteY1" fmla="*/ 461107 h 476738"/>
              <a:gd name="connsiteX2" fmla="*/ 195385 w 304800"/>
              <a:gd name="connsiteY2" fmla="*/ 476738 h 476738"/>
              <a:gd name="connsiteX3" fmla="*/ 54708 w 304800"/>
              <a:gd name="connsiteY3" fmla="*/ 468923 h 476738"/>
              <a:gd name="connsiteX4" fmla="*/ 23446 w 304800"/>
              <a:gd name="connsiteY4" fmla="*/ 422030 h 476738"/>
              <a:gd name="connsiteX5" fmla="*/ 7815 w 304800"/>
              <a:gd name="connsiteY5" fmla="*/ 375138 h 476738"/>
              <a:gd name="connsiteX6" fmla="*/ 0 w 304800"/>
              <a:gd name="connsiteY6" fmla="*/ 312615 h 476738"/>
              <a:gd name="connsiteX7" fmla="*/ 7815 w 304800"/>
              <a:gd name="connsiteY7" fmla="*/ 140676 h 476738"/>
              <a:gd name="connsiteX8" fmla="*/ 15631 w 304800"/>
              <a:gd name="connsiteY8" fmla="*/ 93784 h 476738"/>
              <a:gd name="connsiteX9" fmla="*/ 46892 w 304800"/>
              <a:gd name="connsiteY9" fmla="*/ 23446 h 476738"/>
              <a:gd name="connsiteX10" fmla="*/ 93785 w 304800"/>
              <a:gd name="connsiteY10" fmla="*/ 0 h 476738"/>
              <a:gd name="connsiteX11" fmla="*/ 226646 w 304800"/>
              <a:gd name="connsiteY11" fmla="*/ 15630 h 476738"/>
              <a:gd name="connsiteX12" fmla="*/ 250092 w 304800"/>
              <a:gd name="connsiteY12" fmla="*/ 31261 h 476738"/>
              <a:gd name="connsiteX13" fmla="*/ 257908 w 304800"/>
              <a:gd name="connsiteY13" fmla="*/ 54707 h 476738"/>
              <a:gd name="connsiteX14" fmla="*/ 273538 w 304800"/>
              <a:gd name="connsiteY14" fmla="*/ 78153 h 476738"/>
              <a:gd name="connsiteX15" fmla="*/ 289169 w 304800"/>
              <a:gd name="connsiteY15" fmla="*/ 125046 h 476738"/>
              <a:gd name="connsiteX16" fmla="*/ 296985 w 304800"/>
              <a:gd name="connsiteY16" fmla="*/ 148492 h 476738"/>
              <a:gd name="connsiteX17" fmla="*/ 304800 w 304800"/>
              <a:gd name="connsiteY17" fmla="*/ 171938 h 476738"/>
              <a:gd name="connsiteX18" fmla="*/ 296985 w 304800"/>
              <a:gd name="connsiteY18" fmla="*/ 375138 h 476738"/>
              <a:gd name="connsiteX19" fmla="*/ 289169 w 304800"/>
              <a:gd name="connsiteY19" fmla="*/ 398584 h 476738"/>
              <a:gd name="connsiteX20" fmla="*/ 234461 w 304800"/>
              <a:gd name="connsiteY20" fmla="*/ 422030 h 47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800" h="476738">
                <a:moveTo>
                  <a:pt x="234461" y="422030"/>
                </a:moveTo>
                <a:cubicBezTo>
                  <a:pt x="222738" y="432450"/>
                  <a:pt x="226985" y="449691"/>
                  <a:pt x="218831" y="461107"/>
                </a:cubicBezTo>
                <a:cubicBezTo>
                  <a:pt x="213372" y="468750"/>
                  <a:pt x="204767" y="476291"/>
                  <a:pt x="195385" y="476738"/>
                </a:cubicBezTo>
                <a:lnTo>
                  <a:pt x="54708" y="468923"/>
                </a:lnTo>
                <a:cubicBezTo>
                  <a:pt x="44287" y="453292"/>
                  <a:pt x="29387" y="439852"/>
                  <a:pt x="23446" y="422030"/>
                </a:cubicBezTo>
                <a:lnTo>
                  <a:pt x="7815" y="375138"/>
                </a:lnTo>
                <a:cubicBezTo>
                  <a:pt x="5210" y="354297"/>
                  <a:pt x="0" y="333618"/>
                  <a:pt x="0" y="312615"/>
                </a:cubicBezTo>
                <a:cubicBezTo>
                  <a:pt x="0" y="255243"/>
                  <a:pt x="3727" y="197902"/>
                  <a:pt x="7815" y="140676"/>
                </a:cubicBezTo>
                <a:cubicBezTo>
                  <a:pt x="8944" y="124870"/>
                  <a:pt x="11788" y="109157"/>
                  <a:pt x="15631" y="93784"/>
                </a:cubicBezTo>
                <a:cubicBezTo>
                  <a:pt x="20791" y="73145"/>
                  <a:pt x="29784" y="40554"/>
                  <a:pt x="46892" y="23446"/>
                </a:cubicBezTo>
                <a:cubicBezTo>
                  <a:pt x="62044" y="8294"/>
                  <a:pt x="74714" y="6356"/>
                  <a:pt x="93785" y="0"/>
                </a:cubicBezTo>
                <a:cubicBezTo>
                  <a:pt x="111065" y="1234"/>
                  <a:pt x="191121" y="-2132"/>
                  <a:pt x="226646" y="15630"/>
                </a:cubicBezTo>
                <a:cubicBezTo>
                  <a:pt x="235047" y="19831"/>
                  <a:pt x="242277" y="26051"/>
                  <a:pt x="250092" y="31261"/>
                </a:cubicBezTo>
                <a:cubicBezTo>
                  <a:pt x="252697" y="39076"/>
                  <a:pt x="254224" y="47339"/>
                  <a:pt x="257908" y="54707"/>
                </a:cubicBezTo>
                <a:cubicBezTo>
                  <a:pt x="262109" y="63108"/>
                  <a:pt x="269723" y="69570"/>
                  <a:pt x="273538" y="78153"/>
                </a:cubicBezTo>
                <a:cubicBezTo>
                  <a:pt x="280230" y="93209"/>
                  <a:pt x="283959" y="109415"/>
                  <a:pt x="289169" y="125046"/>
                </a:cubicBezTo>
                <a:lnTo>
                  <a:pt x="296985" y="148492"/>
                </a:lnTo>
                <a:lnTo>
                  <a:pt x="304800" y="171938"/>
                </a:lnTo>
                <a:cubicBezTo>
                  <a:pt x="302195" y="239671"/>
                  <a:pt x="301649" y="307515"/>
                  <a:pt x="296985" y="375138"/>
                </a:cubicBezTo>
                <a:cubicBezTo>
                  <a:pt x="296418" y="383357"/>
                  <a:pt x="293170" y="391383"/>
                  <a:pt x="289169" y="398584"/>
                </a:cubicBezTo>
                <a:cubicBezTo>
                  <a:pt x="280046" y="415006"/>
                  <a:pt x="246184" y="411610"/>
                  <a:pt x="234461" y="42203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6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954973" y="1898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200" noProof="0" dirty="0">
                <a:latin typeface="+mj-lt"/>
                <a:ea typeface="+mj-ea"/>
                <a:cs typeface="+mj-cs"/>
              </a:rPr>
              <a:t>感度</a:t>
            </a:r>
            <a:r>
              <a:rPr lang="ja-JP" altLang="en-US" sz="3200" noProof="0" dirty="0" smtClean="0">
                <a:latin typeface="+mj-lt"/>
                <a:ea typeface="+mj-ea"/>
                <a:cs typeface="+mj-cs"/>
              </a:rPr>
              <a:t>実験についてのまとめ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54973" y="1006213"/>
            <a:ext cx="736144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予想と違い </a:t>
            </a:r>
            <a:r>
              <a:rPr kumimoji="1" lang="en-US" altLang="ja-JP" sz="2400" dirty="0" smtClean="0">
                <a:solidFill>
                  <a:schemeClr val="accent5">
                    <a:lumMod val="75000"/>
                  </a:schemeClr>
                </a:solidFill>
              </a:rPr>
              <a:t>SST</a:t>
            </a:r>
            <a:r>
              <a:rPr kumimoji="1" lang="ja-JP" alt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を低</a:t>
            </a:r>
            <a:r>
              <a:rPr kumimoji="1" lang="ja-JP" altLang="en-US" sz="2400" dirty="0" smtClean="0">
                <a:solidFill>
                  <a:schemeClr val="accent5">
                    <a:lumMod val="75000"/>
                  </a:schemeClr>
                </a:solidFill>
              </a:rPr>
              <a:t>下</a:t>
            </a:r>
            <a:r>
              <a:rPr kumimoji="1" lang="ja-JP" altLang="en-US" sz="2400" dirty="0" smtClean="0"/>
              <a:t>させた領域の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気圧が上昇</a:t>
            </a:r>
            <a:r>
              <a:rPr lang="ja-JP" altLang="en-US" sz="2400" dirty="0">
                <a:solidFill>
                  <a:srgbClr val="7030A0"/>
                </a:solidFill>
              </a:rPr>
              <a:t>して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いるわけではない</a:t>
            </a:r>
            <a:endParaRPr kumimoji="1" lang="en-US" altLang="ja-JP" sz="2400" dirty="0" smtClean="0">
              <a:solidFill>
                <a:srgbClr val="7030A0"/>
              </a:solidFill>
            </a:endParaRPr>
          </a:p>
          <a:p>
            <a:endParaRPr lang="en-US" altLang="ja-JP" sz="2400" dirty="0"/>
          </a:p>
          <a:p>
            <a:r>
              <a:rPr lang="ja-JP" altLang="en-US" sz="2400" dirty="0" smtClean="0"/>
              <a:t>大気の最下層は</a:t>
            </a:r>
            <a:r>
              <a:rPr lang="ja-JP" altLang="en-US" sz="2400" dirty="0" smtClean="0">
                <a:solidFill>
                  <a:srgbClr val="0070C0"/>
                </a:solidFill>
              </a:rPr>
              <a:t>冷やされる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上空はむしろ</a:t>
            </a:r>
            <a:r>
              <a:rPr lang="ja-JP" altLang="en-US" sz="2400" dirty="0" smtClean="0">
                <a:solidFill>
                  <a:srgbClr val="C00000"/>
                </a:solidFill>
              </a:rPr>
              <a:t>暖かくなる</a:t>
            </a:r>
            <a:r>
              <a:rPr lang="ja-JP" altLang="en-US" sz="2400" dirty="0" smtClean="0"/>
              <a:t>パターンもある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低下による冷却が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擾乱に影響を与えている？</a:t>
            </a:r>
            <a:endParaRPr kumimoji="1" lang="en-US" altLang="ja-JP" sz="2400" dirty="0" smtClean="0">
              <a:solidFill>
                <a:srgbClr val="7030A0"/>
              </a:solidFill>
            </a:endParaRPr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たとえば　</a:t>
            </a:r>
            <a:r>
              <a:rPr kumimoji="1" lang="ja-JP" altLang="en-US" sz="2400" dirty="0" smtClean="0">
                <a:solidFill>
                  <a:srgbClr val="7030A0"/>
                </a:solidFill>
              </a:rPr>
              <a:t>移動性高気圧や低気圧の進路に影響を及ぼしている？</a:t>
            </a:r>
            <a:endParaRPr kumimoji="1" lang="en-US" altLang="ja-JP" sz="2400" dirty="0" smtClean="0">
              <a:solidFill>
                <a:srgbClr val="7030A0"/>
              </a:solidFill>
            </a:endParaRPr>
          </a:p>
          <a:p>
            <a:endParaRPr lang="en-US" altLang="ja-JP" sz="2400" dirty="0" smtClean="0">
              <a:solidFill>
                <a:srgbClr val="7030A0"/>
              </a:solidFill>
            </a:endParaRPr>
          </a:p>
          <a:p>
            <a:r>
              <a:rPr lang="ja-JP" altLang="en-US" sz="3200" u="sng" dirty="0"/>
              <a:t>今後</a:t>
            </a:r>
            <a:endParaRPr lang="en-US" altLang="ja-JP" sz="3200" u="sng" dirty="0"/>
          </a:p>
          <a:p>
            <a:r>
              <a:rPr lang="en-US" altLang="ja-JP" sz="2400" dirty="0" smtClean="0">
                <a:solidFill>
                  <a:srgbClr val="C00000"/>
                </a:solidFill>
              </a:rPr>
              <a:t>1998</a:t>
            </a:r>
            <a:r>
              <a:rPr lang="ja-JP" altLang="en-US" sz="2400" dirty="0" smtClean="0">
                <a:solidFill>
                  <a:srgbClr val="C00000"/>
                </a:solidFill>
              </a:rPr>
              <a:t>年、</a:t>
            </a:r>
            <a:r>
              <a:rPr lang="en-US" altLang="ja-JP" sz="2400" dirty="0" smtClean="0">
                <a:solidFill>
                  <a:srgbClr val="C00000"/>
                </a:solidFill>
              </a:rPr>
              <a:t>2006</a:t>
            </a:r>
            <a:r>
              <a:rPr lang="ja-JP" altLang="en-US" sz="2400" dirty="0" smtClean="0">
                <a:solidFill>
                  <a:srgbClr val="C00000"/>
                </a:solidFill>
              </a:rPr>
              <a:t>年、以外の年も計算してデータを増やす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r>
              <a:rPr kumimoji="1" lang="ja-JP" altLang="en-US" sz="2400" dirty="0" smtClean="0">
                <a:solidFill>
                  <a:srgbClr val="C00000"/>
                </a:solidFill>
              </a:rPr>
              <a:t>アンサンブルを増やす</a:t>
            </a:r>
            <a:endParaRPr kumimoji="1" lang="en-US" altLang="ja-JP" sz="2400" dirty="0" smtClean="0">
              <a:solidFill>
                <a:srgbClr val="C00000"/>
              </a:solidFill>
            </a:endParaRPr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2" name="正方形/長方形 1"/>
          <p:cNvSpPr/>
          <p:nvPr/>
        </p:nvSpPr>
        <p:spPr>
          <a:xfrm>
            <a:off x="827584" y="4797152"/>
            <a:ext cx="7344816" cy="172819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506500" y="111986"/>
            <a:ext cx="8229600" cy="8733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latin typeface="+mj-lt"/>
                <a:ea typeface="+mj-ea"/>
                <a:cs typeface="+mj-cs"/>
              </a:rPr>
              <a:t>上空</a:t>
            </a:r>
            <a:r>
              <a:rPr lang="en-US" altLang="ja-JP" sz="2800" dirty="0" smtClean="0">
                <a:latin typeface="+mj-lt"/>
                <a:ea typeface="+mj-ea"/>
                <a:cs typeface="+mj-cs"/>
              </a:rPr>
              <a:t>3000m</a:t>
            </a:r>
            <a:r>
              <a:rPr lang="ja-JP" altLang="en-US" sz="2800" dirty="0" err="1" smtClean="0">
                <a:latin typeface="+mj-lt"/>
                <a:ea typeface="+mj-ea"/>
                <a:cs typeface="+mj-cs"/>
              </a:rPr>
              <a:t>までの</a:t>
            </a:r>
            <a:r>
              <a:rPr lang="ja-JP" altLang="en-US" sz="2800" dirty="0">
                <a:latin typeface="+mj-lt"/>
                <a:ea typeface="+mj-ea"/>
                <a:cs typeface="+mj-cs"/>
              </a:rPr>
              <a:t>相対湿度</a:t>
            </a:r>
            <a:r>
              <a:rPr lang="ja-JP" altLang="en-US" sz="2800" noProof="0" dirty="0" smtClean="0">
                <a:latin typeface="+mj-lt"/>
                <a:ea typeface="+mj-ea"/>
                <a:cs typeface="+mj-cs"/>
              </a:rPr>
              <a:t>の鉛直プロファイル</a:t>
            </a:r>
            <a:endParaRPr lang="en-US" altLang="ja-JP" sz="2800" noProof="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1" lang="ja-JP" alt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ラジオゾンデより</a:t>
            </a:r>
            <a:r>
              <a:rPr kumimoji="1" lang="en-US" altLang="ja-JP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kumimoji="1" lang="ja-JP" alt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1" lang="ja-JP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枠線内はブッソル海峡上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63" y="1258466"/>
            <a:ext cx="3950033" cy="389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2" y="1258466"/>
            <a:ext cx="4054683" cy="389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4798438" y="865811"/>
            <a:ext cx="3909197" cy="4658435"/>
            <a:chOff x="4798438" y="865811"/>
            <a:chExt cx="3909197" cy="465843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4798438" y="865811"/>
              <a:ext cx="3909197" cy="4658435"/>
              <a:chOff x="4798438" y="865811"/>
              <a:chExt cx="3909197" cy="4658435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4798438" y="890859"/>
                <a:ext cx="3909197" cy="4633387"/>
                <a:chOff x="4798438" y="890859"/>
                <a:chExt cx="3909197" cy="4633387"/>
              </a:xfrm>
            </p:grpSpPr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4798438" y="890859"/>
                  <a:ext cx="250986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7121474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</p:grpSp>
          <p:sp>
            <p:nvSpPr>
              <p:cNvPr id="17" name="テキスト ボックス 16"/>
              <p:cNvSpPr txBox="1"/>
              <p:nvPr/>
            </p:nvSpPr>
            <p:spPr>
              <a:xfrm>
                <a:off x="4826917" y="865811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1998</a:t>
                </a:r>
                <a:r>
                  <a:rPr kumimoji="1" lang="ja-JP" altLang="en-US" sz="2000" dirty="0" smtClean="0"/>
                  <a:t>年　</a:t>
                </a:r>
                <a:r>
                  <a:rPr lang="en-US" altLang="ja-JP" sz="2000" dirty="0" smtClean="0"/>
                  <a:t>7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15" name="正方形/長方形 14"/>
            <p:cNvSpPr/>
            <p:nvPr/>
          </p:nvSpPr>
          <p:spPr>
            <a:xfrm>
              <a:off x="6593785" y="1294603"/>
              <a:ext cx="1314652" cy="3608969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08068" y="881200"/>
            <a:ext cx="4137925" cy="4643046"/>
            <a:chOff x="508068" y="881200"/>
            <a:chExt cx="4137925" cy="4643046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08068" y="881200"/>
              <a:ext cx="4137925" cy="4643046"/>
              <a:chOff x="508068" y="881200"/>
              <a:chExt cx="4137925" cy="4643046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508068" y="896589"/>
                <a:ext cx="4137925" cy="4627657"/>
                <a:chOff x="508068" y="896589"/>
                <a:chExt cx="4137925" cy="4627657"/>
              </a:xfrm>
            </p:grpSpPr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059832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508068" y="896589"/>
                  <a:ext cx="255176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</p:grpSp>
          <p:sp>
            <p:nvSpPr>
              <p:cNvPr id="8" name="テキスト ボックス 7"/>
              <p:cNvSpPr txBox="1"/>
              <p:nvPr/>
            </p:nvSpPr>
            <p:spPr>
              <a:xfrm>
                <a:off x="687996" y="881200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2006</a:t>
                </a:r>
                <a:r>
                  <a:rPr kumimoji="1" lang="ja-JP" altLang="en-US" sz="2000" dirty="0" smtClean="0"/>
                  <a:t>年　</a:t>
                </a:r>
                <a:r>
                  <a:rPr kumimoji="1" lang="en-US" altLang="ja-JP" sz="2000" dirty="0" smtClean="0"/>
                  <a:t>8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1043608" y="1260191"/>
              <a:ext cx="1314652" cy="3608969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662139" y="5524246"/>
            <a:ext cx="603698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2006</a:t>
            </a:r>
            <a:r>
              <a:rPr lang="ja-JP" altLang="en-US" dirty="0" smtClean="0"/>
              <a:t>年のブッソル海峡は約</a:t>
            </a:r>
            <a:r>
              <a:rPr lang="en-US" altLang="ja-JP" dirty="0" smtClean="0"/>
              <a:t>900m</a:t>
            </a:r>
            <a:r>
              <a:rPr lang="ja-JP" altLang="en-US" dirty="0" smtClean="0"/>
              <a:t>以下の高度で湿度が高い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chemeClr val="tx1"/>
                </a:solidFill>
              </a:rPr>
              <a:t>1998</a:t>
            </a:r>
            <a:r>
              <a:rPr lang="ja-JP" altLang="en-US" dirty="0" smtClean="0">
                <a:solidFill>
                  <a:schemeClr val="tx1"/>
                </a:solidFill>
              </a:rPr>
              <a:t>年のブッソル海峡は約</a:t>
            </a:r>
            <a:r>
              <a:rPr lang="en-US" altLang="ja-JP" dirty="0" smtClean="0">
                <a:solidFill>
                  <a:schemeClr val="tx1"/>
                </a:solidFill>
              </a:rPr>
              <a:t>200m</a:t>
            </a:r>
            <a:r>
              <a:rPr lang="ja-JP" altLang="en-US" dirty="0" smtClean="0">
                <a:solidFill>
                  <a:schemeClr val="tx1"/>
                </a:solidFill>
              </a:rPr>
              <a:t>以下の高度で湿度が高い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rgbClr val="0070C0"/>
                </a:solidFill>
              </a:rPr>
              <a:t>最下層が湿度が高いことを除くと環境が異なる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2006</a:t>
            </a:r>
            <a:r>
              <a:rPr lang="ja-JP" altLang="en-US" dirty="0" smtClean="0">
                <a:solidFill>
                  <a:srgbClr val="0070C0"/>
                </a:solidFill>
              </a:rPr>
              <a:t>年のブッソル海峡では常に霧が発生していた</a:t>
            </a:r>
            <a:endParaRPr lang="en-US" altLang="ja-JP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2" y="1294603"/>
            <a:ext cx="4054683" cy="387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63" y="1265921"/>
            <a:ext cx="3950033" cy="38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4798438" y="865811"/>
            <a:ext cx="3909197" cy="4658435"/>
            <a:chOff x="4798438" y="865811"/>
            <a:chExt cx="3909197" cy="465843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4798438" y="865811"/>
              <a:ext cx="3909197" cy="4658435"/>
              <a:chOff x="4798438" y="865811"/>
              <a:chExt cx="3909197" cy="4658435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4798438" y="890859"/>
                <a:ext cx="3909197" cy="4633387"/>
                <a:chOff x="4798438" y="890859"/>
                <a:chExt cx="3909197" cy="4633387"/>
              </a:xfrm>
            </p:grpSpPr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4798438" y="890859"/>
                  <a:ext cx="250986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7121474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</p:grpSp>
          <p:sp>
            <p:nvSpPr>
              <p:cNvPr id="17" name="テキスト ボックス 16"/>
              <p:cNvSpPr txBox="1"/>
              <p:nvPr/>
            </p:nvSpPr>
            <p:spPr>
              <a:xfrm>
                <a:off x="4826917" y="865811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1998</a:t>
                </a:r>
                <a:r>
                  <a:rPr kumimoji="1" lang="ja-JP" altLang="en-US" sz="2000" dirty="0" smtClean="0"/>
                  <a:t>年　</a:t>
                </a:r>
                <a:r>
                  <a:rPr lang="en-US" altLang="ja-JP" sz="2000" dirty="0" smtClean="0"/>
                  <a:t>7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15" name="正方形/長方形 14"/>
            <p:cNvSpPr/>
            <p:nvPr/>
          </p:nvSpPr>
          <p:spPr>
            <a:xfrm>
              <a:off x="6593785" y="1294603"/>
              <a:ext cx="1314652" cy="3608969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08068" y="881200"/>
            <a:ext cx="4137925" cy="4643046"/>
            <a:chOff x="508068" y="881200"/>
            <a:chExt cx="4137925" cy="4643046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08068" y="881200"/>
              <a:ext cx="4137925" cy="4643046"/>
              <a:chOff x="508068" y="881200"/>
              <a:chExt cx="4137925" cy="4643046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508068" y="896589"/>
                <a:ext cx="4137925" cy="4627657"/>
                <a:chOff x="508068" y="896589"/>
                <a:chExt cx="4137925" cy="4627657"/>
              </a:xfrm>
            </p:grpSpPr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059832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508068" y="896589"/>
                  <a:ext cx="255176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</p:grpSp>
          <p:sp>
            <p:nvSpPr>
              <p:cNvPr id="8" name="テキスト ボックス 7"/>
              <p:cNvSpPr txBox="1"/>
              <p:nvPr/>
            </p:nvSpPr>
            <p:spPr>
              <a:xfrm>
                <a:off x="687996" y="881200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2006</a:t>
                </a:r>
                <a:r>
                  <a:rPr kumimoji="1" lang="ja-JP" altLang="en-US" sz="2000" dirty="0" smtClean="0"/>
                  <a:t>年　</a:t>
                </a:r>
                <a:r>
                  <a:rPr kumimoji="1" lang="en-US" altLang="ja-JP" sz="2000" dirty="0" smtClean="0"/>
                  <a:t>8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1043608" y="1260191"/>
              <a:ext cx="1314652" cy="3608969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662139" y="5524246"/>
            <a:ext cx="60369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70C0"/>
                </a:solidFill>
              </a:rPr>
              <a:t>ブッソル海峡では下層が冷たいが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ja-JP" altLang="en-US" dirty="0">
                <a:solidFill>
                  <a:srgbClr val="0070C0"/>
                </a:solidFill>
              </a:rPr>
              <a:t>それ以外</a:t>
            </a:r>
            <a:r>
              <a:rPr lang="ja-JP" altLang="en-US" dirty="0" smtClean="0">
                <a:solidFill>
                  <a:srgbClr val="0070C0"/>
                </a:solidFill>
              </a:rPr>
              <a:t>の海域ではそんなことはない</a:t>
            </a:r>
            <a:endParaRPr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7413" y="0"/>
            <a:ext cx="83374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ブッソル海峡上</a:t>
            </a:r>
            <a:r>
              <a:rPr lang="ja-JP" altLang="en-US" sz="2800" dirty="0" smtClean="0"/>
              <a:t>の気温鉛直プロファイルの構造</a:t>
            </a:r>
            <a:endParaRPr lang="en-US" altLang="ja-JP" sz="2800" dirty="0" smtClean="0"/>
          </a:p>
          <a:p>
            <a:pPr algn="ctr"/>
            <a:r>
              <a:rPr kumimoji="1" lang="ja-JP" altLang="en-US" sz="2000" dirty="0" smtClean="0"/>
              <a:t>地上から</a:t>
            </a:r>
            <a:r>
              <a:rPr kumimoji="1" lang="en-US" altLang="ja-JP" sz="2000" dirty="0" smtClean="0"/>
              <a:t>3000m</a:t>
            </a:r>
            <a:r>
              <a:rPr kumimoji="1" lang="ja-JP" altLang="en-US" sz="2000" dirty="0" err="1" smtClean="0"/>
              <a:t>までの</a:t>
            </a:r>
            <a:r>
              <a:rPr kumimoji="1" lang="ja-JP" altLang="en-US" sz="2000" dirty="0" smtClean="0"/>
              <a:t>平均気温との差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97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9" y="1294211"/>
            <a:ext cx="4054683" cy="392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63" y="1294604"/>
            <a:ext cx="3955103" cy="392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4798438" y="865811"/>
            <a:ext cx="3909197" cy="4658435"/>
            <a:chOff x="4798438" y="865811"/>
            <a:chExt cx="3909197" cy="465843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4798438" y="865811"/>
              <a:ext cx="3909197" cy="4658435"/>
              <a:chOff x="4798438" y="865811"/>
              <a:chExt cx="3909197" cy="4658435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4798438" y="890859"/>
                <a:ext cx="3909197" cy="4633387"/>
                <a:chOff x="4798438" y="890859"/>
                <a:chExt cx="3909197" cy="4633387"/>
              </a:xfrm>
            </p:grpSpPr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4798438" y="890859"/>
                  <a:ext cx="250986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7121474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</p:grpSp>
          <p:sp>
            <p:nvSpPr>
              <p:cNvPr id="17" name="テキスト ボックス 16"/>
              <p:cNvSpPr txBox="1"/>
              <p:nvPr/>
            </p:nvSpPr>
            <p:spPr>
              <a:xfrm>
                <a:off x="4826917" y="865811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1998</a:t>
                </a:r>
                <a:r>
                  <a:rPr kumimoji="1" lang="ja-JP" altLang="en-US" sz="2000" dirty="0" smtClean="0"/>
                  <a:t>年　</a:t>
                </a:r>
                <a:r>
                  <a:rPr lang="en-US" altLang="ja-JP" sz="2000" dirty="0" smtClean="0"/>
                  <a:t>7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15" name="正方形/長方形 14"/>
            <p:cNvSpPr/>
            <p:nvPr/>
          </p:nvSpPr>
          <p:spPr>
            <a:xfrm>
              <a:off x="6593785" y="1294603"/>
              <a:ext cx="1314652" cy="3608969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08068" y="881200"/>
            <a:ext cx="4137925" cy="4643046"/>
            <a:chOff x="508068" y="881200"/>
            <a:chExt cx="4137925" cy="4643046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08068" y="881200"/>
              <a:ext cx="4137925" cy="4643046"/>
              <a:chOff x="508068" y="881200"/>
              <a:chExt cx="4137925" cy="4643046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508068" y="896589"/>
                <a:ext cx="4137925" cy="4627657"/>
                <a:chOff x="508068" y="896589"/>
                <a:chExt cx="4137925" cy="4627657"/>
              </a:xfrm>
            </p:grpSpPr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059832" y="5216469"/>
                  <a:ext cx="158616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横軸：観測点</a:t>
                  </a:r>
                  <a:r>
                    <a:rPr lang="ja-JP" altLang="en-US" sz="1400" b="1" dirty="0" smtClean="0"/>
                    <a:t>番号</a:t>
                  </a:r>
                  <a:endParaRPr kumimoji="1" lang="ja-JP" altLang="en-US" sz="1400" b="1" dirty="0"/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508068" y="896589"/>
                  <a:ext cx="255176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dirty="0" smtClean="0"/>
                    <a:t>高度</a:t>
                  </a:r>
                  <a:r>
                    <a:rPr kumimoji="1" lang="en-US" altLang="ja-JP" dirty="0" smtClean="0"/>
                    <a:t>(m)</a:t>
                  </a:r>
                  <a:endParaRPr kumimoji="1" lang="ja-JP" altLang="en-US" dirty="0"/>
                </a:p>
              </p:txBody>
            </p:sp>
          </p:grpSp>
          <p:sp>
            <p:nvSpPr>
              <p:cNvPr id="8" name="テキスト ボックス 7"/>
              <p:cNvSpPr txBox="1"/>
              <p:nvPr/>
            </p:nvSpPr>
            <p:spPr>
              <a:xfrm>
                <a:off x="687996" y="881200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2006</a:t>
                </a:r>
                <a:r>
                  <a:rPr kumimoji="1" lang="ja-JP" altLang="en-US" sz="2000" dirty="0" smtClean="0"/>
                  <a:t>年　</a:t>
                </a:r>
                <a:r>
                  <a:rPr kumimoji="1" lang="en-US" altLang="ja-JP" sz="2000" dirty="0" smtClean="0"/>
                  <a:t>8</a:t>
                </a:r>
                <a:r>
                  <a:rPr kumimoji="1" lang="ja-JP" altLang="en-US" sz="2000" dirty="0" smtClean="0"/>
                  <a:t>月</a:t>
                </a:r>
                <a:endParaRPr kumimoji="1" lang="ja-JP" altLang="en-US" sz="2000" dirty="0"/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1043608" y="1260191"/>
              <a:ext cx="1314652" cy="3608969"/>
            </a:xfrm>
            <a:prstGeom prst="rect">
              <a:avLst/>
            </a:prstGeom>
            <a:noFill/>
            <a:ln w="57150"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477413" y="0"/>
            <a:ext cx="83374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ブッソル海峡上</a:t>
            </a:r>
            <a:r>
              <a:rPr lang="ja-JP" altLang="en-US" sz="2800" dirty="0" smtClean="0"/>
              <a:t>の気温鉛直プロファイルの構造</a:t>
            </a:r>
            <a:endParaRPr lang="en-US" altLang="ja-JP" sz="2800" dirty="0" smtClean="0"/>
          </a:p>
          <a:p>
            <a:pPr algn="ctr"/>
            <a:r>
              <a:rPr kumimoji="1" lang="ja-JP" altLang="en-US" sz="2000" dirty="0" smtClean="0"/>
              <a:t>地上から</a:t>
            </a:r>
            <a:r>
              <a:rPr kumimoji="1" lang="en-US" altLang="ja-JP" sz="2000" dirty="0" smtClean="0"/>
              <a:t>3000m</a:t>
            </a:r>
            <a:r>
              <a:rPr kumimoji="1" lang="ja-JP" altLang="en-US" sz="2000" dirty="0" err="1" smtClean="0"/>
              <a:t>までの</a:t>
            </a:r>
            <a:r>
              <a:rPr kumimoji="1" lang="ja-JP" altLang="en-US" sz="2000" dirty="0" smtClean="0"/>
              <a:t>平均気温との差　</a:t>
            </a:r>
            <a:r>
              <a:rPr lang="ja-JP" altLang="en-US" sz="2000" dirty="0"/>
              <a:t>モデル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65410" y="5555023"/>
            <a:ext cx="352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観測値と異なり、ブッソル海峡の周辺に接地逆転が見られる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・・・なぜか？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01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3"/>
          <a:stretch/>
        </p:blipFill>
        <p:spPr bwMode="auto">
          <a:xfrm>
            <a:off x="1259632" y="695896"/>
            <a:ext cx="7632848" cy="596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1727684" y="3818846"/>
            <a:ext cx="6696744" cy="369332"/>
            <a:chOff x="1691680" y="287077"/>
            <a:chExt cx="6696744" cy="369332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691680" y="28707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0.986</a:t>
              </a:r>
              <a:endParaRPr kumimoji="1" lang="ja-JP" altLang="en-US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319972" y="28707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0.982</a:t>
              </a:r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876256" y="28707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0.978</a:t>
              </a:r>
              <a:endParaRPr kumimoji="1" lang="ja-JP" altLang="en-US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763688" y="337120"/>
            <a:ext cx="6696744" cy="369332"/>
            <a:chOff x="1691680" y="287077"/>
            <a:chExt cx="6696744" cy="369332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1691680" y="28707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0.997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319972" y="28707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0.992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876256" y="28707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σ = 0.989</a:t>
              </a:r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5316" y="44624"/>
            <a:ext cx="1964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</a:t>
            </a:r>
            <a:r>
              <a:rPr lang="en-US" altLang="ja-JP" sz="2000" dirty="0"/>
              <a:t>7</a:t>
            </a:r>
            <a:r>
              <a:rPr kumimoji="1" lang="ja-JP" altLang="en-US" sz="2000" dirty="0" smtClean="0"/>
              <a:t>月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か月平均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(</a:t>
            </a:r>
            <a:r>
              <a:rPr lang="ja-JP" altLang="en-US" sz="2000" dirty="0" smtClean="0"/>
              <a:t>高度別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7133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915816" y="1071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混合比</a:t>
            </a:r>
            <a:endParaRPr kumimoji="1" lang="ja-JP" altLang="en-US" sz="3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02904" y="428786"/>
            <a:ext cx="773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左　</a:t>
            </a:r>
            <a:r>
              <a:rPr kumimoji="1" lang="en-US" altLang="ja-JP" sz="2000" dirty="0" smtClean="0"/>
              <a:t>2006</a:t>
            </a:r>
            <a:r>
              <a:rPr kumimoji="1" lang="ja-JP" altLang="en-US" sz="2000" dirty="0" smtClean="0"/>
              <a:t>年　</a:t>
            </a:r>
            <a:r>
              <a:rPr kumimoji="1" lang="en-US" altLang="ja-JP" sz="2000" dirty="0" smtClean="0"/>
              <a:t>8</a:t>
            </a:r>
            <a:r>
              <a:rPr kumimoji="1" lang="ja-JP" altLang="en-US" sz="2000" dirty="0" smtClean="0"/>
              <a:t>月　　右　</a:t>
            </a:r>
            <a:r>
              <a:rPr kumimoji="1" lang="en-US" altLang="ja-JP" sz="2000" dirty="0" smtClean="0"/>
              <a:t>1998</a:t>
            </a:r>
            <a:r>
              <a:rPr kumimoji="1" lang="ja-JP" altLang="en-US" sz="2000" dirty="0" smtClean="0"/>
              <a:t>年　</a:t>
            </a:r>
            <a:r>
              <a:rPr kumimoji="1" lang="en-US" altLang="ja-JP" sz="2000" dirty="0" smtClean="0"/>
              <a:t>7</a:t>
            </a:r>
            <a:r>
              <a:rPr kumimoji="1" lang="ja-JP" altLang="en-US" sz="2000" dirty="0" smtClean="0"/>
              <a:t>月</a:t>
            </a:r>
            <a:endParaRPr kumimoji="1" lang="ja-JP" altLang="en-US" sz="2000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535090" y="798118"/>
            <a:ext cx="3608448" cy="3073604"/>
            <a:chOff x="535090" y="798118"/>
            <a:chExt cx="3608448" cy="3073604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535090" y="828896"/>
              <a:ext cx="3608448" cy="3042826"/>
              <a:chOff x="486624" y="585215"/>
              <a:chExt cx="3608448" cy="3042826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692440" y="667062"/>
                <a:ext cx="3402632" cy="2960979"/>
                <a:chOff x="701316" y="871730"/>
                <a:chExt cx="3402632" cy="2960979"/>
              </a:xfrm>
            </p:grpSpPr>
            <p:grpSp>
              <p:nvGrpSpPr>
                <p:cNvPr id="9" name="グループ化 8"/>
                <p:cNvGrpSpPr/>
                <p:nvPr/>
              </p:nvGrpSpPr>
              <p:grpSpPr>
                <a:xfrm>
                  <a:off x="701316" y="999892"/>
                  <a:ext cx="3402632" cy="2832817"/>
                  <a:chOff x="899592" y="764704"/>
                  <a:chExt cx="6805264" cy="5611419"/>
                </a:xfrm>
              </p:grpSpPr>
              <p:pic>
                <p:nvPicPr>
                  <p:cNvPr id="1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899592" y="764704"/>
                    <a:ext cx="6805264" cy="56114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" name="グループ化 11"/>
                  <p:cNvGrpSpPr/>
                  <p:nvPr/>
                </p:nvGrpSpPr>
                <p:grpSpPr>
                  <a:xfrm>
                    <a:off x="4716016" y="764704"/>
                    <a:ext cx="216024" cy="5256584"/>
                    <a:chOff x="4716016" y="764704"/>
                    <a:chExt cx="216024" cy="5256584"/>
                  </a:xfrm>
                </p:grpSpPr>
                <p:sp>
                  <p:nvSpPr>
                    <p:cNvPr id="13" name="正方形/長方形 12"/>
                    <p:cNvSpPr/>
                    <p:nvPr/>
                  </p:nvSpPr>
                  <p:spPr>
                    <a:xfrm>
                      <a:off x="4716016" y="764704"/>
                      <a:ext cx="216024" cy="525658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cxnSp>
                  <p:nvCxnSpPr>
                    <p:cNvPr id="14" name="直線コネクタ 13"/>
                    <p:cNvCxnSpPr/>
                    <p:nvPr/>
                  </p:nvCxnSpPr>
                  <p:spPr>
                    <a:xfrm>
                      <a:off x="4716016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直線コネクタ 14"/>
                    <p:cNvCxnSpPr/>
                    <p:nvPr/>
                  </p:nvCxnSpPr>
                  <p:spPr>
                    <a:xfrm>
                      <a:off x="4932040" y="1052736"/>
                      <a:ext cx="0" cy="4824536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" name="正方形/長方形 9"/>
                <p:cNvSpPr/>
                <p:nvPr/>
              </p:nvSpPr>
              <p:spPr>
                <a:xfrm>
                  <a:off x="1835696" y="871730"/>
                  <a:ext cx="1512168" cy="236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" name="テキスト ボックス 5"/>
              <p:cNvSpPr txBox="1"/>
              <p:nvPr/>
            </p:nvSpPr>
            <p:spPr>
              <a:xfrm>
                <a:off x="486624" y="585215"/>
                <a:ext cx="15974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dirty="0" smtClean="0"/>
                  <a:t>高度</a:t>
                </a:r>
                <a:r>
                  <a:rPr kumimoji="1" lang="en-US" altLang="ja-JP" sz="1400" dirty="0" smtClean="0"/>
                  <a:t>(m)</a:t>
                </a:r>
                <a:endParaRPr kumimoji="1" lang="ja-JP" altLang="en-US" sz="1400" dirty="0"/>
              </a:p>
            </p:txBody>
          </p:sp>
        </p:grpSp>
        <p:sp>
          <p:nvSpPr>
            <p:cNvPr id="17" name="テキスト ボックス 16"/>
            <p:cNvSpPr txBox="1"/>
            <p:nvPr/>
          </p:nvSpPr>
          <p:spPr>
            <a:xfrm>
              <a:off x="1608506" y="79811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/>
                <a:t>観測値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080353" y="825585"/>
            <a:ext cx="3285466" cy="3076582"/>
            <a:chOff x="4932040" y="1049954"/>
            <a:chExt cx="3285466" cy="3076582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4932040" y="1414186"/>
              <a:ext cx="3285466" cy="2712350"/>
              <a:chOff x="755576" y="3985437"/>
              <a:chExt cx="3285466" cy="271235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622" y="3985437"/>
                <a:ext cx="1494420" cy="2712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3985437"/>
                <a:ext cx="1791046" cy="2712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テキスト ボックス 20"/>
            <p:cNvSpPr txBox="1"/>
            <p:nvPr/>
          </p:nvSpPr>
          <p:spPr>
            <a:xfrm>
              <a:off x="5822986" y="1049954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CTL</a:t>
              </a:r>
              <a:endParaRPr kumimoji="1" lang="ja-JP" altLang="en-US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2951598" y="3619886"/>
            <a:ext cx="3285466" cy="3157503"/>
            <a:chOff x="3059832" y="3619886"/>
            <a:chExt cx="3285466" cy="3157503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3059832" y="4048771"/>
              <a:ext cx="3285466" cy="2728618"/>
              <a:chOff x="858072" y="4077072"/>
              <a:chExt cx="3285466" cy="2728618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072" y="4077072"/>
                <a:ext cx="1791046" cy="2700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9118" y="4078312"/>
                <a:ext cx="1494420" cy="2727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テキスト ボックス 26"/>
            <p:cNvSpPr txBox="1"/>
            <p:nvPr/>
          </p:nvSpPr>
          <p:spPr>
            <a:xfrm>
              <a:off x="3785983" y="3619886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 smtClean="0"/>
                <a:t>SST</a:t>
              </a:r>
              <a:r>
                <a:rPr kumimoji="1" lang="ja-JP" altLang="en-US" b="1" dirty="0" smtClean="0"/>
                <a:t>低下</a:t>
              </a:r>
              <a:endParaRPr kumimoji="1" lang="ja-JP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846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26640" y="390625"/>
            <a:ext cx="7934835" cy="5552370"/>
            <a:chOff x="597604" y="409278"/>
            <a:chExt cx="7934835" cy="555237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052736"/>
              <a:ext cx="6322749" cy="490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597604" y="409278"/>
              <a:ext cx="7934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1997</a:t>
              </a:r>
              <a:r>
                <a:rPr kumimoji="1" lang="ja-JP" altLang="en-US" sz="2800" dirty="0" smtClean="0"/>
                <a:t>年　</a:t>
              </a:r>
              <a:r>
                <a:rPr kumimoji="1" lang="en-US" altLang="ja-JP" sz="2800" dirty="0" err="1" smtClean="0"/>
                <a:t>slp</a:t>
              </a:r>
              <a:r>
                <a:rPr lang="ja-JP" altLang="en-US" sz="2800" dirty="0"/>
                <a:t>　</a:t>
              </a:r>
              <a:r>
                <a:rPr lang="ja-JP" altLang="en-US" sz="2800" dirty="0" smtClean="0"/>
                <a:t>黒：観測値　緑：</a:t>
              </a:r>
              <a:r>
                <a:rPr lang="en-US" altLang="ja-JP" sz="2800" dirty="0" smtClean="0"/>
                <a:t>CTL</a:t>
              </a:r>
              <a:r>
                <a:rPr lang="ja-JP" altLang="en-US" sz="2800" dirty="0" smtClean="0"/>
                <a:t>　赤：</a:t>
              </a:r>
              <a:r>
                <a:rPr lang="en-US" altLang="ja-JP" sz="2800" dirty="0" smtClean="0"/>
                <a:t>SST</a:t>
              </a:r>
              <a:r>
                <a:rPr lang="ja-JP" altLang="en-US" sz="2800" dirty="0" smtClean="0"/>
                <a:t>低下ラン</a:t>
              </a:r>
              <a:endParaRPr kumimoji="1" lang="ja-JP" altLang="en-US" sz="2800" dirty="0"/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4493014" y="1052736"/>
              <a:ext cx="1951193" cy="4752528"/>
            </a:xfrm>
            <a:prstGeom prst="rect">
              <a:avLst/>
            </a:prstGeom>
            <a:no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7083425" y="922397"/>
            <a:ext cx="21672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21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00:00</a:t>
            </a:r>
          </a:p>
          <a:p>
            <a:r>
              <a:rPr kumimoji="1" lang="en-US" altLang="ja-JP" dirty="0" smtClean="0"/>
              <a:t>22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06:00</a:t>
            </a:r>
          </a:p>
          <a:p>
            <a:r>
              <a:rPr kumimoji="1" lang="en-US" altLang="ja-JP" dirty="0" smtClean="0"/>
              <a:t>23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12:00</a:t>
            </a:r>
          </a:p>
          <a:p>
            <a:r>
              <a:rPr kumimoji="1" lang="en-US" altLang="ja-JP" dirty="0" smtClean="0"/>
              <a:t>24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14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18:00</a:t>
            </a:r>
          </a:p>
          <a:p>
            <a:r>
              <a:rPr kumimoji="1" lang="en-US" altLang="ja-JP" dirty="0" smtClean="0"/>
              <a:t>25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00:00</a:t>
            </a:r>
          </a:p>
          <a:p>
            <a:r>
              <a:rPr kumimoji="1" lang="en-US" altLang="ja-JP" dirty="0" smtClean="0"/>
              <a:t>26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06:00</a:t>
            </a:r>
          </a:p>
          <a:p>
            <a:r>
              <a:rPr lang="en-US" altLang="ja-JP" dirty="0" smtClean="0"/>
              <a:t>27</a:t>
            </a:r>
            <a:r>
              <a:rPr lang="ja-JP" altLang="en-US" dirty="0" smtClean="0"/>
              <a:t>番：</a:t>
            </a:r>
            <a:r>
              <a:rPr lang="en-US" altLang="ja-JP" dirty="0" smtClean="0"/>
              <a:t>15</a:t>
            </a:r>
            <a:r>
              <a:rPr lang="ja-JP" altLang="en-US" dirty="0" smtClean="0"/>
              <a:t>日</a:t>
            </a:r>
            <a:r>
              <a:rPr lang="en-US" altLang="ja-JP" dirty="0" smtClean="0"/>
              <a:t>12:00</a:t>
            </a:r>
          </a:p>
          <a:p>
            <a:r>
              <a:rPr kumimoji="1" lang="en-US" altLang="ja-JP" dirty="0" smtClean="0"/>
              <a:t>28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18:00</a:t>
            </a:r>
          </a:p>
          <a:p>
            <a:r>
              <a:rPr lang="en-US" altLang="ja-JP" dirty="0" smtClean="0"/>
              <a:t>29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16</a:t>
            </a:r>
            <a:r>
              <a:rPr lang="ja-JP" altLang="en-US" dirty="0" smtClean="0"/>
              <a:t>日</a:t>
            </a:r>
            <a:r>
              <a:rPr lang="en-US" altLang="ja-JP" dirty="0"/>
              <a:t>00:00</a:t>
            </a:r>
          </a:p>
          <a:p>
            <a:r>
              <a:rPr lang="en-US" altLang="ja-JP" dirty="0" smtClean="0"/>
              <a:t>30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16</a:t>
            </a:r>
            <a:r>
              <a:rPr lang="ja-JP" altLang="en-US" dirty="0" smtClean="0"/>
              <a:t>日</a:t>
            </a:r>
            <a:r>
              <a:rPr lang="en-US" altLang="ja-JP" dirty="0"/>
              <a:t>06:00</a:t>
            </a:r>
          </a:p>
          <a:p>
            <a:r>
              <a:rPr lang="en-US" altLang="ja-JP" dirty="0" smtClean="0"/>
              <a:t>31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16</a:t>
            </a:r>
            <a:r>
              <a:rPr lang="ja-JP" altLang="en-US" dirty="0" smtClean="0"/>
              <a:t>日</a:t>
            </a:r>
            <a:r>
              <a:rPr lang="en-US" altLang="ja-JP" dirty="0"/>
              <a:t>12:00</a:t>
            </a:r>
          </a:p>
          <a:p>
            <a:r>
              <a:rPr lang="en-US" altLang="ja-JP" dirty="0" smtClean="0"/>
              <a:t>32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16</a:t>
            </a:r>
            <a:r>
              <a:rPr lang="ja-JP" altLang="en-US" dirty="0" smtClean="0"/>
              <a:t>日</a:t>
            </a:r>
            <a:r>
              <a:rPr lang="en-US" altLang="ja-JP" dirty="0"/>
              <a:t>18:00</a:t>
            </a:r>
          </a:p>
          <a:p>
            <a:r>
              <a:rPr lang="en-US" altLang="ja-JP" dirty="0" smtClean="0"/>
              <a:t>33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17</a:t>
            </a:r>
            <a:r>
              <a:rPr lang="ja-JP" altLang="en-US" dirty="0" smtClean="0"/>
              <a:t>日</a:t>
            </a:r>
            <a:r>
              <a:rPr lang="en-US" altLang="ja-JP" dirty="0"/>
              <a:t>00:00</a:t>
            </a:r>
          </a:p>
          <a:p>
            <a:r>
              <a:rPr lang="en-US" altLang="ja-JP" dirty="0" smtClean="0"/>
              <a:t>34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17</a:t>
            </a:r>
            <a:r>
              <a:rPr lang="ja-JP" altLang="en-US" dirty="0" smtClean="0"/>
              <a:t>日</a:t>
            </a:r>
            <a:r>
              <a:rPr lang="en-US" altLang="ja-JP" dirty="0"/>
              <a:t>06:00</a:t>
            </a:r>
          </a:p>
          <a:p>
            <a:r>
              <a:rPr lang="en-US" altLang="ja-JP" dirty="0" smtClean="0"/>
              <a:t>35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17</a:t>
            </a:r>
            <a:r>
              <a:rPr lang="ja-JP" altLang="en-US" dirty="0" smtClean="0"/>
              <a:t>日</a:t>
            </a:r>
            <a:r>
              <a:rPr lang="en-US" altLang="ja-JP" dirty="0"/>
              <a:t>12:00</a:t>
            </a:r>
          </a:p>
          <a:p>
            <a:r>
              <a:rPr lang="en-US" altLang="ja-JP" dirty="0" smtClean="0"/>
              <a:t>36</a:t>
            </a:r>
            <a:r>
              <a:rPr lang="ja-JP" altLang="en-US" dirty="0" smtClean="0"/>
              <a:t>番</a:t>
            </a:r>
            <a:r>
              <a:rPr lang="ja-JP" altLang="en-US" dirty="0"/>
              <a:t>：</a:t>
            </a:r>
            <a:r>
              <a:rPr lang="en-US" altLang="ja-JP" dirty="0" smtClean="0"/>
              <a:t>17</a:t>
            </a:r>
            <a:r>
              <a:rPr lang="ja-JP" altLang="en-US" dirty="0" smtClean="0"/>
              <a:t>日</a:t>
            </a:r>
            <a:r>
              <a:rPr lang="en-US" altLang="ja-JP" dirty="0"/>
              <a:t>18:00</a:t>
            </a:r>
          </a:p>
          <a:p>
            <a:r>
              <a:rPr kumimoji="1" lang="en-US" altLang="ja-JP" dirty="0" smtClean="0"/>
              <a:t>37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18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00:00</a:t>
            </a:r>
          </a:p>
          <a:p>
            <a:r>
              <a:rPr lang="en-US" altLang="ja-JP" dirty="0" smtClean="0"/>
              <a:t>38</a:t>
            </a:r>
            <a:r>
              <a:rPr lang="ja-JP" altLang="en-US" dirty="0" smtClean="0"/>
              <a:t>番：</a:t>
            </a:r>
            <a:r>
              <a:rPr lang="en-US" altLang="ja-JP" dirty="0" smtClean="0"/>
              <a:t>18</a:t>
            </a:r>
            <a:r>
              <a:rPr lang="ja-JP" altLang="en-US" dirty="0" smtClean="0"/>
              <a:t>日</a:t>
            </a:r>
            <a:r>
              <a:rPr lang="en-US" altLang="ja-JP" dirty="0" smtClean="0"/>
              <a:t>06:00</a:t>
            </a:r>
          </a:p>
          <a:p>
            <a:r>
              <a:rPr kumimoji="1" lang="ja-JP" altLang="en-US" dirty="0" smtClean="0"/>
              <a:t>台風襲来</a:t>
            </a:r>
            <a:endParaRPr kumimoji="1" lang="en-US" altLang="ja-JP" dirty="0" smtClean="0"/>
          </a:p>
          <a:p>
            <a:r>
              <a:rPr lang="en-US" altLang="ja-JP" dirty="0" smtClean="0"/>
              <a:t>39</a:t>
            </a:r>
            <a:r>
              <a:rPr lang="ja-JP" altLang="en-US" dirty="0" smtClean="0"/>
              <a:t>番：</a:t>
            </a:r>
            <a:r>
              <a:rPr lang="en-US" altLang="ja-JP" dirty="0" smtClean="0"/>
              <a:t>19</a:t>
            </a:r>
            <a:r>
              <a:rPr lang="ja-JP" altLang="en-US" dirty="0" smtClean="0"/>
              <a:t>日</a:t>
            </a:r>
            <a:r>
              <a:rPr lang="en-US" altLang="ja-JP" dirty="0" smtClean="0"/>
              <a:t>00:00</a:t>
            </a:r>
          </a:p>
          <a:p>
            <a:r>
              <a:rPr kumimoji="1" lang="en-US" altLang="ja-JP" dirty="0" smtClean="0"/>
              <a:t>40</a:t>
            </a:r>
            <a:r>
              <a:rPr kumimoji="1" lang="ja-JP" altLang="en-US" dirty="0" smtClean="0"/>
              <a:t>番：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00:00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4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93" y="566192"/>
            <a:ext cx="3600450" cy="26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600450" cy="26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600450" cy="26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39552" y="347684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温位</a:t>
            </a:r>
            <a:r>
              <a:rPr kumimoji="1" lang="ja-JP" altLang="en-US" sz="2400" b="1" dirty="0" smtClean="0">
                <a:solidFill>
                  <a:srgbClr val="00B050"/>
                </a:solidFill>
              </a:rPr>
              <a:t>　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CTL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73335" y="347684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温位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低下ラン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59274" y="4462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温位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低下ラン</a:t>
            </a:r>
            <a:r>
              <a:rPr lang="ja-JP" altLang="en-US" sz="2400" b="1" dirty="0" smtClean="0"/>
              <a:t>－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CTL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133206" y="566192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028152" y="566191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590080"/>
            <a:ext cx="3924883" cy="3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-1948546" y="590080"/>
            <a:ext cx="585318" cy="2836247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-3173233" y="590080"/>
            <a:ext cx="585318" cy="2836247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699792" y="3938513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594738" y="3938512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026156" y="3933057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921102" y="3933056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5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45" y="562397"/>
            <a:ext cx="35814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2" y="3923531"/>
            <a:ext cx="35814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73" y="3923531"/>
            <a:ext cx="35814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39552" y="347684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温位</a:t>
            </a:r>
            <a:r>
              <a:rPr kumimoji="1" lang="ja-JP" altLang="en-US" sz="2400" b="1" dirty="0" smtClean="0">
                <a:solidFill>
                  <a:srgbClr val="00B050"/>
                </a:solidFill>
              </a:rPr>
              <a:t>　</a:t>
            </a:r>
            <a:r>
              <a:rPr kumimoji="1" lang="en-US" altLang="ja-JP" sz="2400" b="1" dirty="0" smtClean="0">
                <a:solidFill>
                  <a:srgbClr val="00B050"/>
                </a:solidFill>
              </a:rPr>
              <a:t>CTL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73335" y="347684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温位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低下ラン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59274" y="4462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温位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低下ラン</a:t>
            </a:r>
            <a:r>
              <a:rPr lang="ja-JP" altLang="en-US" sz="2400" b="1" dirty="0" smtClean="0"/>
              <a:t>－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CTL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133206" y="566192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028152" y="566191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699792" y="3938513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594738" y="3938512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026156" y="3933057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921102" y="3933056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3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93984" y="64244"/>
            <a:ext cx="4499991" cy="120451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600" dirty="0" smtClean="0">
                <a:latin typeface="+mj-lt"/>
                <a:ea typeface="+mj-ea"/>
                <a:cs typeface="+mj-cs"/>
              </a:rPr>
              <a:t>観測とモデルの比較</a:t>
            </a:r>
            <a:endParaRPr lang="en-US" altLang="ja-JP" sz="3600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altLang="ja-JP" sz="2400" dirty="0" smtClean="0">
                <a:latin typeface="+mj-lt"/>
                <a:ea typeface="+mj-ea"/>
                <a:cs typeface="+mj-cs"/>
              </a:rPr>
              <a:t>(</a:t>
            </a:r>
            <a:r>
              <a:rPr lang="ja-JP" altLang="en-US" sz="2400" dirty="0" smtClean="0">
                <a:latin typeface="+mj-lt"/>
                <a:ea typeface="+mj-ea"/>
                <a:cs typeface="+mj-cs"/>
              </a:rPr>
              <a:t>再現実験</a:t>
            </a:r>
            <a:r>
              <a:rPr lang="en-US" altLang="ja-JP" sz="2400" dirty="0" smtClean="0">
                <a:latin typeface="+mj-lt"/>
                <a:ea typeface="+mj-ea"/>
                <a:cs typeface="+mj-cs"/>
              </a:rPr>
              <a:t>)</a:t>
            </a:r>
            <a:endParaRPr lang="en-US" altLang="ja-JP" sz="2400" noProof="0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1908720" y="64244"/>
            <a:ext cx="15841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がだめなのが響いている？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モデルで</a:t>
            </a:r>
            <a:r>
              <a:rPr lang="ja-JP" altLang="en-US" dirty="0" smtClean="0"/>
              <a:t>は</a:t>
            </a:r>
            <a:endParaRPr lang="en-US" altLang="ja-JP" dirty="0" smtClean="0"/>
          </a:p>
          <a:p>
            <a:r>
              <a:rPr kumimoji="1" lang="ja-JP" altLang="en-US" dirty="0"/>
              <a:t>接地逆転</a:t>
            </a:r>
            <a:r>
              <a:rPr kumimoji="1" lang="ja-JP" altLang="en-US" dirty="0" smtClean="0"/>
              <a:t>がない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ないし、弱い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このスライドは</a:t>
            </a:r>
            <a:endParaRPr kumimoji="1" lang="en-US" altLang="ja-JP" dirty="0" smtClean="0"/>
          </a:p>
          <a:p>
            <a:r>
              <a:rPr lang="ja-JP" altLang="en-US" dirty="0"/>
              <a:t>さっさと</a:t>
            </a:r>
            <a:endParaRPr kumimoji="1" lang="ja-JP" altLang="en-US" dirty="0"/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4912546" y="0"/>
            <a:ext cx="4137959" cy="6798916"/>
            <a:chOff x="4491829" y="-816656"/>
            <a:chExt cx="4680345" cy="769008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319" y="3417049"/>
              <a:ext cx="4253624" cy="3456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728" y="-519230"/>
              <a:ext cx="4258614" cy="34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4847435" y="-816656"/>
              <a:ext cx="3832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ブッソル海峡上の気温偏差 </a:t>
              </a:r>
              <a:r>
                <a:rPr kumimoji="1" lang="en-US" altLang="ja-JP" dirty="0" smtClean="0"/>
                <a:t>(</a:t>
              </a:r>
              <a:r>
                <a:rPr kumimoji="1" lang="en-US" altLang="ja-JP" sz="2000" dirty="0" smtClean="0">
                  <a:solidFill>
                    <a:srgbClr val="00B050"/>
                  </a:solidFill>
                </a:rPr>
                <a:t>CTL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4652319" y="2373120"/>
              <a:ext cx="4229737" cy="36004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708998" y="6365668"/>
              <a:ext cx="4229737" cy="36004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491829" y="3061803"/>
              <a:ext cx="4680345" cy="41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ブッソル海峡上の気温偏差</a:t>
              </a:r>
              <a:r>
                <a:rPr kumimoji="1" lang="en-US" altLang="ja-JP" dirty="0" smtClean="0"/>
                <a:t>(</a:t>
              </a:r>
              <a:r>
                <a:rPr kumimoji="1" lang="en-US" altLang="ja-JP" dirty="0" smtClean="0">
                  <a:solidFill>
                    <a:srgbClr val="0070C0"/>
                  </a:solidFill>
                </a:rPr>
                <a:t>SST</a:t>
              </a:r>
              <a:r>
                <a:rPr kumimoji="1" lang="ja-JP" altLang="en-US" dirty="0" smtClean="0">
                  <a:solidFill>
                    <a:srgbClr val="0070C0"/>
                  </a:solidFill>
                </a:rPr>
                <a:t>低下ラン</a:t>
              </a:r>
              <a:r>
                <a:rPr kumimoji="1" lang="en-US" altLang="ja-JP" dirty="0" smtClean="0"/>
                <a:t>)</a:t>
              </a:r>
              <a:endParaRPr kumimoji="1" lang="ja-JP" altLang="en-US" dirty="0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433746" y="1098516"/>
            <a:ext cx="423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ブッソル海峡上の気温高度偏差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観測値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93900" y="1430474"/>
            <a:ext cx="4235897" cy="3419077"/>
            <a:chOff x="113176" y="1697488"/>
            <a:chExt cx="4235897" cy="3419077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8" y="1697488"/>
              <a:ext cx="3797689" cy="3419077"/>
            </a:xfrm>
            <a:prstGeom prst="rect">
              <a:avLst/>
            </a:prstGeom>
          </p:spPr>
        </p:pic>
        <p:sp>
          <p:nvSpPr>
            <p:cNvPr id="21" name="正方形/長方形 20"/>
            <p:cNvSpPr/>
            <p:nvPr/>
          </p:nvSpPr>
          <p:spPr>
            <a:xfrm>
              <a:off x="113176" y="4835946"/>
              <a:ext cx="4235897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円/楕円 35"/>
          <p:cNvSpPr/>
          <p:nvPr/>
        </p:nvSpPr>
        <p:spPr>
          <a:xfrm>
            <a:off x="679230" y="4034717"/>
            <a:ext cx="3739570" cy="31831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5972" y="4779103"/>
            <a:ext cx="400954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B050"/>
                </a:solidFill>
              </a:rPr>
              <a:t>CTL</a:t>
            </a:r>
            <a:r>
              <a:rPr lang="ja-JP" altLang="en-US" sz="2000" dirty="0" smtClean="0">
                <a:solidFill>
                  <a:schemeClr val="tx1"/>
                </a:solidFill>
              </a:rPr>
              <a:t>では</a:t>
            </a:r>
            <a:r>
              <a:rPr lang="ja-JP" altLang="en-US" sz="2000" dirty="0" smtClean="0">
                <a:solidFill>
                  <a:srgbClr val="7030A0"/>
                </a:solidFill>
              </a:rPr>
              <a:t>接地逆転層</a:t>
            </a:r>
            <a:r>
              <a:rPr lang="ja-JP" altLang="en-US" sz="2000" dirty="0" smtClean="0">
                <a:solidFill>
                  <a:schemeClr val="tx1"/>
                </a:solidFill>
              </a:rPr>
              <a:t>ができていない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低下ラン</a:t>
            </a:r>
            <a:r>
              <a:rPr lang="ja-JP" altLang="en-US" sz="2000" dirty="0" smtClean="0">
                <a:solidFill>
                  <a:schemeClr val="tx1"/>
                </a:solidFill>
              </a:rPr>
              <a:t>ではできている</a:t>
            </a:r>
            <a:endParaRPr lang="en-US" altLang="ja-JP" sz="2000" dirty="0" smtClean="0">
              <a:solidFill>
                <a:schemeClr val="tx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39207" y="5642108"/>
            <a:ext cx="400954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低下ラン</a:t>
            </a:r>
            <a:r>
              <a:rPr lang="ja-JP" altLang="en-US" sz="2000" dirty="0" smtClean="0">
                <a:solidFill>
                  <a:schemeClr val="tx1"/>
                </a:solidFill>
              </a:rPr>
              <a:t>の方がブッソル海峡の大気を</a:t>
            </a:r>
            <a:r>
              <a:rPr lang="ja-JP" altLang="en-US" sz="2000" dirty="0" smtClean="0">
                <a:solidFill>
                  <a:srgbClr val="7030A0"/>
                </a:solidFill>
              </a:rPr>
              <a:t>より再現しているとする</a:t>
            </a:r>
            <a:endParaRPr lang="en-US" altLang="ja-JP" sz="20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35194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4" y="3717032"/>
            <a:ext cx="35194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53834" y="-1"/>
            <a:ext cx="446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/>
              <a:t>横切る風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低下ラン</a:t>
            </a:r>
            <a:r>
              <a:rPr lang="ja-JP" altLang="en-US" sz="2400" b="1" dirty="0" smtClean="0"/>
              <a:t>－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CTL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0096" y="3240781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/>
              <a:t>鉛直流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b="1" dirty="0" smtClean="0">
                <a:solidFill>
                  <a:srgbClr val="00B0F0"/>
                </a:solidFill>
              </a:rPr>
              <a:t>低下ラン</a:t>
            </a:r>
            <a:r>
              <a:rPr lang="ja-JP" altLang="en-US" sz="2400" b="1" dirty="0" smtClean="0"/>
              <a:t>－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CTL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5139863" y="1739160"/>
            <a:ext cx="3446424" cy="2799779"/>
            <a:chOff x="5364088" y="568507"/>
            <a:chExt cx="5682575" cy="4616367"/>
          </a:xfrm>
        </p:grpSpPr>
        <p:grpSp>
          <p:nvGrpSpPr>
            <p:cNvPr id="8" name="グループ化 7"/>
            <p:cNvGrpSpPr>
              <a:grpSpLocks noChangeAspect="1"/>
            </p:cNvGrpSpPr>
            <p:nvPr/>
          </p:nvGrpSpPr>
          <p:grpSpPr>
            <a:xfrm>
              <a:off x="5364088" y="568507"/>
              <a:ext cx="5682575" cy="4616367"/>
              <a:chOff x="5648531" y="1183357"/>
              <a:chExt cx="2802255" cy="2276475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531" y="1183357"/>
                <a:ext cx="2802255" cy="227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グループ化 10"/>
              <p:cNvGrpSpPr>
                <a:grpSpLocks noChangeAspect="1"/>
              </p:cNvGrpSpPr>
              <p:nvPr/>
            </p:nvGrpSpPr>
            <p:grpSpPr>
              <a:xfrm>
                <a:off x="6981921" y="2262451"/>
                <a:ext cx="446701" cy="415026"/>
                <a:chOff x="4410732" y="2586245"/>
                <a:chExt cx="1169380" cy="1086459"/>
              </a:xfrm>
            </p:grpSpPr>
            <p:cxnSp>
              <p:nvCxnSpPr>
                <p:cNvPr id="12" name="直線コネクタ 11"/>
                <p:cNvCxnSpPr/>
                <p:nvPr/>
              </p:nvCxnSpPr>
              <p:spPr>
                <a:xfrm flipV="1">
                  <a:off x="4427984" y="3068960"/>
                  <a:ext cx="0" cy="57606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コネクタ 12"/>
                <p:cNvCxnSpPr/>
                <p:nvPr/>
              </p:nvCxnSpPr>
              <p:spPr>
                <a:xfrm>
                  <a:off x="4410732" y="3655452"/>
                  <a:ext cx="43204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/>
                <p:cNvCxnSpPr/>
                <p:nvPr/>
              </p:nvCxnSpPr>
              <p:spPr>
                <a:xfrm flipV="1">
                  <a:off x="4857676" y="3430680"/>
                  <a:ext cx="0" cy="24202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/>
                <p:cNvCxnSpPr/>
                <p:nvPr/>
              </p:nvCxnSpPr>
              <p:spPr>
                <a:xfrm>
                  <a:off x="4857676" y="3429000"/>
                  <a:ext cx="36239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線コネクタ 15"/>
                <p:cNvCxnSpPr/>
                <p:nvPr/>
              </p:nvCxnSpPr>
              <p:spPr>
                <a:xfrm flipV="1">
                  <a:off x="5191274" y="3068960"/>
                  <a:ext cx="0" cy="3617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コネクタ 16"/>
                <p:cNvCxnSpPr/>
                <p:nvPr/>
              </p:nvCxnSpPr>
              <p:spPr>
                <a:xfrm>
                  <a:off x="5191274" y="3086836"/>
                  <a:ext cx="38883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/>
                <p:cNvCxnSpPr/>
                <p:nvPr/>
              </p:nvCxnSpPr>
              <p:spPr>
                <a:xfrm flipV="1">
                  <a:off x="5580112" y="2586245"/>
                  <a:ext cx="0" cy="5219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/>
                <p:cNvCxnSpPr/>
                <p:nvPr/>
              </p:nvCxnSpPr>
              <p:spPr>
                <a:xfrm flipH="1">
                  <a:off x="5191274" y="2586245"/>
                  <a:ext cx="38883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/>
                <p:cNvCxnSpPr/>
                <p:nvPr/>
              </p:nvCxnSpPr>
              <p:spPr>
                <a:xfrm>
                  <a:off x="5191274" y="2586245"/>
                  <a:ext cx="0" cy="2609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/>
                <p:cNvCxnSpPr/>
                <p:nvPr/>
              </p:nvCxnSpPr>
              <p:spPr>
                <a:xfrm flipH="1">
                  <a:off x="4811636" y="2825887"/>
                  <a:ext cx="40843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線コネクタ 21"/>
                <p:cNvCxnSpPr/>
                <p:nvPr/>
              </p:nvCxnSpPr>
              <p:spPr>
                <a:xfrm>
                  <a:off x="4811635" y="2825887"/>
                  <a:ext cx="1" cy="28923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コネクタ 22"/>
                <p:cNvCxnSpPr/>
                <p:nvPr/>
              </p:nvCxnSpPr>
              <p:spPr>
                <a:xfrm flipH="1">
                  <a:off x="4437098" y="3108177"/>
                  <a:ext cx="40568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直線コネクタ 8"/>
            <p:cNvCxnSpPr/>
            <p:nvPr/>
          </p:nvCxnSpPr>
          <p:spPr>
            <a:xfrm flipV="1">
              <a:off x="7485640" y="2756757"/>
              <a:ext cx="1766880" cy="168035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4" name="右矢印 23"/>
          <p:cNvSpPr/>
          <p:nvPr/>
        </p:nvSpPr>
        <p:spPr>
          <a:xfrm rot="3212415">
            <a:off x="4778754" y="446811"/>
            <a:ext cx="602246" cy="203736"/>
          </a:xfrm>
          <a:prstGeom prst="righ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 rot="13995507">
            <a:off x="5037394" y="313740"/>
            <a:ext cx="616410" cy="203035"/>
          </a:xfrm>
          <a:prstGeom prst="rightArrow">
            <a:avLst/>
          </a:prstGeom>
          <a:solidFill>
            <a:srgbClr val="EB62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2987824" y="552898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1882770" y="552897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059832" y="3702446"/>
            <a:ext cx="504607" cy="2545511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1954778" y="3702445"/>
            <a:ext cx="504607" cy="254551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1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169899" y="188640"/>
            <a:ext cx="7115685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ja-JP" altLang="en-US" sz="3600" noProof="0" dirty="0" smtClean="0">
                <a:latin typeface="+mj-lt"/>
                <a:ea typeface="+mj-ea"/>
                <a:cs typeface="+mj-cs"/>
              </a:rPr>
              <a:t>感度実験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93707" y="939783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2060"/>
                </a:solidFill>
              </a:rPr>
              <a:t>SST</a:t>
            </a:r>
            <a:r>
              <a:rPr lang="ja-JP" altLang="en-US" sz="2000" b="1" dirty="0" smtClean="0">
                <a:solidFill>
                  <a:srgbClr val="002060"/>
                </a:solidFill>
              </a:rPr>
              <a:t>低下領域</a:t>
            </a:r>
            <a:r>
              <a:rPr lang="ja-JP" altLang="en-US" sz="2000" dirty="0" smtClean="0"/>
              <a:t>の</a:t>
            </a:r>
            <a:r>
              <a:rPr lang="ja-JP" altLang="en-US" sz="2000" dirty="0">
                <a:solidFill>
                  <a:srgbClr val="0070C0"/>
                </a:solidFill>
              </a:rPr>
              <a:t>領域</a:t>
            </a:r>
            <a:r>
              <a:rPr lang="ja-JP" altLang="en-US" sz="2000" dirty="0" smtClean="0">
                <a:solidFill>
                  <a:srgbClr val="0070C0"/>
                </a:solidFill>
              </a:rPr>
              <a:t>平均</a:t>
            </a:r>
            <a:r>
              <a:rPr lang="ja-JP" altLang="en-US" sz="2000" dirty="0"/>
              <a:t>した</a:t>
            </a:r>
            <a:endParaRPr lang="en-US" altLang="ja-JP" sz="2000" dirty="0" smtClean="0"/>
          </a:p>
          <a:p>
            <a:r>
              <a:rPr lang="ja-JP" altLang="en-US" sz="2000" dirty="0"/>
              <a:t>プロファイル</a:t>
            </a:r>
            <a:r>
              <a:rPr lang="ja-JP" altLang="en-US" sz="2000" dirty="0" smtClean="0"/>
              <a:t>を比較する</a:t>
            </a:r>
            <a:endParaRPr kumimoji="1" lang="ja-JP" altLang="en-US" sz="2000" dirty="0" smtClean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989851" y="4449219"/>
            <a:ext cx="1147365" cy="1598140"/>
            <a:chOff x="758792" y="1412776"/>
            <a:chExt cx="1147365" cy="159814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4" t="13365" r="3876" b="40563"/>
            <a:stretch/>
          </p:blipFill>
          <p:spPr bwMode="auto">
            <a:xfrm>
              <a:off x="758792" y="1412776"/>
              <a:ext cx="1147365" cy="1598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円/楕円 4"/>
            <p:cNvSpPr/>
            <p:nvPr/>
          </p:nvSpPr>
          <p:spPr>
            <a:xfrm rot="2326054">
              <a:off x="1181023" y="1670826"/>
              <a:ext cx="504056" cy="936104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919169" y="1522815"/>
            <a:ext cx="1194486" cy="2084487"/>
            <a:chOff x="688576" y="1350924"/>
            <a:chExt cx="1194486" cy="2084487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688576" y="1837271"/>
              <a:ext cx="1194486" cy="1598140"/>
              <a:chOff x="1807973" y="4581128"/>
              <a:chExt cx="1194486" cy="159814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541" t="13828" r="4152" b="40101"/>
              <a:stretch/>
            </p:blipFill>
            <p:spPr bwMode="auto">
              <a:xfrm>
                <a:off x="1807973" y="4581128"/>
                <a:ext cx="1194486" cy="1598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円/楕円 7"/>
              <p:cNvSpPr/>
              <p:nvPr/>
            </p:nvSpPr>
            <p:spPr>
              <a:xfrm rot="2326054">
                <a:off x="2260850" y="4839177"/>
                <a:ext cx="504056" cy="936104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712136" y="1350924"/>
              <a:ext cx="1147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00B050"/>
                  </a:solidFill>
                </a:rPr>
                <a:t>ＣＴＬ</a:t>
              </a:r>
              <a:endParaRPr kumimoji="1" lang="ja-JP" altLang="en-US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4727741" y="4005064"/>
            <a:ext cx="15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B0F0"/>
                </a:solidFill>
              </a:rPr>
              <a:t>SST</a:t>
            </a:r>
            <a:r>
              <a:rPr lang="ja-JP" altLang="en-US" sz="2400" dirty="0" smtClean="0">
                <a:solidFill>
                  <a:srgbClr val="00B0F0"/>
                </a:solidFill>
              </a:rPr>
              <a:t>低下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1908720" y="188640"/>
            <a:ext cx="180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これまでは</a:t>
            </a:r>
            <a:endParaRPr kumimoji="1" lang="en-US" altLang="ja-JP" dirty="0" smtClean="0"/>
          </a:p>
          <a:p>
            <a:r>
              <a:rPr lang="ja-JP" altLang="en-US" dirty="0" smtClean="0"/>
              <a:t>観測点と</a:t>
            </a:r>
            <a:endParaRPr lang="en-US" altLang="ja-JP" dirty="0" smtClean="0"/>
          </a:p>
          <a:p>
            <a:r>
              <a:rPr kumimoji="1" lang="ja-JP" altLang="en-US" dirty="0" smtClean="0"/>
              <a:t>比較していた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ここからは</a:t>
            </a:r>
            <a:endParaRPr kumimoji="1" lang="en-US" altLang="ja-JP" dirty="0" smtClean="0"/>
          </a:p>
          <a:p>
            <a:r>
              <a:rPr lang="ja-JP" altLang="en-US" dirty="0"/>
              <a:t>観測して</a:t>
            </a:r>
            <a:r>
              <a:rPr lang="ja-JP" altLang="en-US" dirty="0" smtClean="0"/>
              <a:t>いない</a:t>
            </a:r>
            <a:endParaRPr lang="en-US" altLang="ja-JP" dirty="0" smtClean="0"/>
          </a:p>
          <a:p>
            <a:r>
              <a:rPr kumimoji="1" lang="ja-JP" altLang="en-US" dirty="0" smtClean="0"/>
              <a:t>時・場所も見たい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そのために</a:t>
            </a:r>
            <a:endParaRPr kumimoji="1" lang="en-US" altLang="ja-JP" dirty="0" smtClean="0"/>
          </a:p>
          <a:p>
            <a:r>
              <a:rPr lang="ja-JP" altLang="en-US" dirty="0" smtClean="0"/>
              <a:t>時系列をだす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44208" y="2027377"/>
            <a:ext cx="2381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SST</a:t>
            </a:r>
            <a:r>
              <a:rPr kumimoji="1" lang="ja-JP" altLang="en-US" sz="2000" dirty="0" smtClean="0"/>
              <a:t>を下げた影響を</a:t>
            </a:r>
            <a:endParaRPr kumimoji="1" lang="en-US" altLang="ja-JP" sz="2000" dirty="0" smtClean="0"/>
          </a:p>
          <a:p>
            <a:r>
              <a:rPr lang="ja-JP" altLang="en-US" sz="2000" dirty="0">
                <a:solidFill>
                  <a:srgbClr val="7030A0"/>
                </a:solidFill>
              </a:rPr>
              <a:t>プロファイル</a:t>
            </a:r>
            <a:r>
              <a:rPr lang="ja-JP" altLang="en-US" sz="2000" dirty="0" smtClean="0"/>
              <a:t>でみる</a:t>
            </a:r>
            <a:endParaRPr kumimoji="1" lang="ja-JP" altLang="en-US" sz="20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35263"/>
            <a:ext cx="2072450" cy="23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6464374" y="5187684"/>
            <a:ext cx="24337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7030A0"/>
                </a:solidFill>
              </a:rPr>
              <a:t>例</a:t>
            </a:r>
            <a:r>
              <a:rPr lang="ja-JP" altLang="en-US" b="1" dirty="0">
                <a:solidFill>
                  <a:srgbClr val="7030A0"/>
                </a:solidFill>
              </a:rPr>
              <a:t>　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1998</a:t>
            </a:r>
            <a:r>
              <a:rPr kumimoji="1" lang="ja-JP" altLang="en-US" b="1" dirty="0" smtClean="0">
                <a:solidFill>
                  <a:srgbClr val="7030A0"/>
                </a:solidFill>
              </a:rPr>
              <a:t>年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7</a:t>
            </a:r>
            <a:r>
              <a:rPr kumimoji="1" lang="ja-JP" altLang="en-US" b="1" dirty="0" smtClean="0">
                <a:solidFill>
                  <a:srgbClr val="7030A0"/>
                </a:solidFill>
              </a:rPr>
              <a:t>月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1</a:t>
            </a:r>
            <a:r>
              <a:rPr kumimoji="1" lang="ja-JP" altLang="en-US" b="1" dirty="0" smtClean="0">
                <a:solidFill>
                  <a:srgbClr val="7030A0"/>
                </a:solidFill>
              </a:rPr>
              <a:t>日</a:t>
            </a:r>
            <a:endParaRPr kumimoji="1" lang="en-US" altLang="ja-JP" b="1" dirty="0" smtClean="0">
              <a:solidFill>
                <a:srgbClr val="7030A0"/>
              </a:solidFill>
            </a:endParaRPr>
          </a:p>
          <a:p>
            <a:r>
              <a:rPr kumimoji="1" lang="ja-JP" altLang="en-US" dirty="0" smtClean="0"/>
              <a:t>気温の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領域平均プロファイル</a:t>
            </a:r>
            <a:endParaRPr kumimoji="1" lang="en-US" altLang="ja-JP" dirty="0" smtClean="0"/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低下ラン</a:t>
            </a:r>
            <a:r>
              <a:rPr lang="ja-JP" altLang="en-US" sz="2000" dirty="0"/>
              <a:t>－</a:t>
            </a:r>
            <a:r>
              <a:rPr lang="en-US" altLang="ja-JP" sz="2000" dirty="0" smtClean="0">
                <a:solidFill>
                  <a:srgbClr val="00B050"/>
                </a:solidFill>
              </a:rPr>
              <a:t>CTL</a:t>
            </a:r>
            <a:endParaRPr lang="en-US" altLang="ja-JP" sz="2000" dirty="0">
              <a:solidFill>
                <a:srgbClr val="00B050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7587555" y="2748205"/>
            <a:ext cx="0" cy="222624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803254" y="987521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SST</a:t>
            </a:r>
            <a:r>
              <a:rPr kumimoji="1" lang="ja-JP" altLang="en-US" sz="2000" b="1" dirty="0" smtClean="0"/>
              <a:t>を下げた影響</a:t>
            </a:r>
            <a:r>
              <a:rPr kumimoji="1" lang="ja-JP" altLang="en-US" sz="2000" dirty="0" smtClean="0"/>
              <a:t>を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平面図で見る</a:t>
            </a:r>
            <a:endParaRPr kumimoji="1" lang="ja-JP" altLang="en-US" sz="2000" dirty="0" smtClean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3647"/>
            <a:ext cx="280225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グループ化 26"/>
          <p:cNvGrpSpPr>
            <a:grpSpLocks noChangeAspect="1"/>
          </p:cNvGrpSpPr>
          <p:nvPr/>
        </p:nvGrpSpPr>
        <p:grpSpPr>
          <a:xfrm>
            <a:off x="1944950" y="2832741"/>
            <a:ext cx="446701" cy="415026"/>
            <a:chOff x="4410732" y="2586245"/>
            <a:chExt cx="1169380" cy="1086459"/>
          </a:xfrm>
        </p:grpSpPr>
        <p:cxnSp>
          <p:nvCxnSpPr>
            <p:cNvPr id="28" name="直線コネクタ 27"/>
            <p:cNvCxnSpPr/>
            <p:nvPr/>
          </p:nvCxnSpPr>
          <p:spPr>
            <a:xfrm flipV="1">
              <a:off x="4427984" y="3068960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410732" y="3655452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4857676" y="3430680"/>
              <a:ext cx="0" cy="242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4857676" y="3429000"/>
              <a:ext cx="3623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5191274" y="3068960"/>
              <a:ext cx="0" cy="361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5191274" y="3086836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5580112" y="2586245"/>
              <a:ext cx="0" cy="521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5191274" y="2586245"/>
              <a:ext cx="38883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5191274" y="2586245"/>
              <a:ext cx="0" cy="2609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>
              <a:off x="4811636" y="2825887"/>
              <a:ext cx="408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811635" y="2825887"/>
              <a:ext cx="1" cy="289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H="1">
              <a:off x="4437098" y="3108177"/>
              <a:ext cx="40568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841353" y="4147743"/>
            <a:ext cx="24337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7030A0"/>
                </a:solidFill>
              </a:rPr>
              <a:t>例</a:t>
            </a:r>
            <a:r>
              <a:rPr lang="ja-JP" altLang="en-US" b="1" dirty="0">
                <a:solidFill>
                  <a:srgbClr val="7030A0"/>
                </a:solidFill>
              </a:rPr>
              <a:t>　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1998</a:t>
            </a:r>
            <a:r>
              <a:rPr kumimoji="1" lang="ja-JP" altLang="en-US" b="1" dirty="0" smtClean="0">
                <a:solidFill>
                  <a:srgbClr val="7030A0"/>
                </a:solidFill>
              </a:rPr>
              <a:t>年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7</a:t>
            </a:r>
            <a:r>
              <a:rPr kumimoji="1" lang="ja-JP" altLang="en-US" b="1" dirty="0" smtClean="0">
                <a:solidFill>
                  <a:srgbClr val="7030A0"/>
                </a:solidFill>
              </a:rPr>
              <a:t>月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13</a:t>
            </a:r>
            <a:r>
              <a:rPr kumimoji="1" lang="ja-JP" altLang="en-US" b="1" dirty="0" smtClean="0">
                <a:solidFill>
                  <a:srgbClr val="7030A0"/>
                </a:solidFill>
              </a:rPr>
              <a:t>日</a:t>
            </a:r>
            <a:endParaRPr kumimoji="1" lang="en-US" altLang="ja-JP" b="1" dirty="0" smtClean="0">
              <a:solidFill>
                <a:srgbClr val="7030A0"/>
              </a:solidFill>
            </a:endParaRPr>
          </a:p>
          <a:p>
            <a:r>
              <a:rPr kumimoji="1" lang="ja-JP" altLang="en-US" dirty="0" smtClean="0"/>
              <a:t>海面気圧の</a:t>
            </a:r>
            <a:endParaRPr kumimoji="1" lang="en-US" altLang="ja-JP" dirty="0" smtClean="0"/>
          </a:p>
          <a:p>
            <a:r>
              <a:rPr lang="ja-JP" altLang="en-US" dirty="0"/>
              <a:t>平面図</a:t>
            </a:r>
            <a:endParaRPr kumimoji="1" lang="en-US" altLang="ja-JP" dirty="0" smtClean="0"/>
          </a:p>
          <a:p>
            <a:r>
              <a:rPr lang="en-US" altLang="ja-JP" sz="2000" dirty="0" smtClean="0">
                <a:solidFill>
                  <a:srgbClr val="0070C0"/>
                </a:solidFill>
              </a:rPr>
              <a:t>SST</a:t>
            </a:r>
            <a:r>
              <a:rPr lang="ja-JP" altLang="en-US" sz="2000" dirty="0" smtClean="0">
                <a:solidFill>
                  <a:srgbClr val="0070C0"/>
                </a:solidFill>
              </a:rPr>
              <a:t>低下ラン</a:t>
            </a:r>
            <a:r>
              <a:rPr lang="ja-JP" altLang="en-US" sz="2000" dirty="0"/>
              <a:t>－</a:t>
            </a:r>
            <a:r>
              <a:rPr lang="en-US" altLang="ja-JP" sz="2000" dirty="0" smtClean="0">
                <a:solidFill>
                  <a:srgbClr val="00B050"/>
                </a:solidFill>
              </a:rPr>
              <a:t>CTL</a:t>
            </a:r>
            <a:endParaRPr lang="en-US" altLang="ja-JP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テキスト ボックス 62"/>
          <p:cNvSpPr txBox="1"/>
          <p:nvPr/>
        </p:nvSpPr>
        <p:spPr>
          <a:xfrm>
            <a:off x="179512" y="11663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7030A0"/>
                </a:solidFill>
              </a:rPr>
              <a:t>1998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年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7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月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11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日～</a:t>
            </a:r>
            <a:r>
              <a:rPr lang="en-US" altLang="ja-JP" sz="2000" b="1" dirty="0" smtClean="0">
                <a:solidFill>
                  <a:srgbClr val="7030A0"/>
                </a:solidFill>
              </a:rPr>
              <a:t>14</a:t>
            </a:r>
            <a:r>
              <a:rPr lang="ja-JP" altLang="en-US" sz="2000" b="1" dirty="0" smtClean="0">
                <a:solidFill>
                  <a:srgbClr val="7030A0"/>
                </a:solidFill>
              </a:rPr>
              <a:t>日　</a:t>
            </a:r>
            <a:endParaRPr lang="en-US" altLang="ja-JP" sz="2000" b="1" dirty="0" smtClean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-7007" y="1123771"/>
            <a:ext cx="28083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低下</a:t>
            </a:r>
            <a:endParaRPr lang="en-US" altLang="ja-JP" sz="2400" dirty="0"/>
          </a:p>
          <a:p>
            <a:r>
              <a:rPr kumimoji="1" lang="ja-JP" altLang="en-US" dirty="0" smtClean="0"/>
              <a:t>　</a:t>
            </a:r>
            <a:r>
              <a:rPr lang="ja-JP" altLang="en-US" sz="2400" dirty="0" smtClean="0"/>
              <a:t>→　</a:t>
            </a:r>
            <a:r>
              <a:rPr lang="ja-JP" altLang="en-US" sz="2400" dirty="0" smtClean="0">
                <a:solidFill>
                  <a:srgbClr val="C00000"/>
                </a:solidFill>
              </a:rPr>
              <a:t>高気圧偏差</a:t>
            </a:r>
            <a:endParaRPr lang="en-US" altLang="ja-JP" dirty="0" smtClean="0">
              <a:solidFill>
                <a:srgbClr val="C00000"/>
              </a:solidFill>
            </a:endParaRPr>
          </a:p>
          <a:p>
            <a:endParaRPr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/>
              <a:t>　</a:t>
            </a:r>
            <a:r>
              <a:rPr lang="ja-JP" altLang="en-US" sz="2400" dirty="0" smtClean="0"/>
              <a:t>→</a:t>
            </a:r>
            <a:r>
              <a:rPr lang="ja-JP" altLang="en-US" dirty="0" smtClean="0"/>
              <a:t>　</a:t>
            </a:r>
            <a:r>
              <a:rPr lang="ja-JP" altLang="en-US" sz="2400" dirty="0" smtClean="0"/>
              <a:t>その南西に</a:t>
            </a:r>
            <a:endParaRPr lang="en-US" altLang="ja-JP" sz="24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　　</a:t>
            </a:r>
            <a:r>
              <a:rPr lang="ja-JP" altLang="en-US" sz="2400" dirty="0" smtClean="0">
                <a:solidFill>
                  <a:srgbClr val="0070C0"/>
                </a:solidFill>
              </a:rPr>
              <a:t>低気圧偏差</a:t>
            </a:r>
            <a:endParaRPr lang="en-US" altLang="ja-JP" sz="2400" dirty="0" smtClean="0">
              <a:solidFill>
                <a:srgbClr val="0070C0"/>
              </a:solidFill>
            </a:endParaRPr>
          </a:p>
        </p:txBody>
      </p:sp>
      <p:grpSp>
        <p:nvGrpSpPr>
          <p:cNvPr id="64" name="グループ化 63"/>
          <p:cNvGrpSpPr/>
          <p:nvPr/>
        </p:nvGrpSpPr>
        <p:grpSpPr>
          <a:xfrm>
            <a:off x="9540552" y="577397"/>
            <a:ext cx="2880320" cy="2361729"/>
            <a:chOff x="107504" y="1067504"/>
            <a:chExt cx="2880320" cy="2361729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18" y="1478033"/>
              <a:ext cx="2467502" cy="19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107504" y="1067504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鉛直流</a:t>
              </a:r>
              <a:r>
                <a:rPr kumimoji="1" lang="en-US" altLang="ja-JP" dirty="0" smtClean="0"/>
                <a:t>(SST</a:t>
              </a:r>
              <a:r>
                <a:rPr kumimoji="1" lang="ja-JP" altLang="en-US" dirty="0" smtClean="0"/>
                <a:t>低下ラン－</a:t>
              </a:r>
              <a:r>
                <a:rPr kumimoji="1" lang="en-US" altLang="ja-JP" dirty="0" smtClean="0"/>
                <a:t>CTL)</a:t>
              </a:r>
              <a:endParaRPr kumimoji="1" lang="ja-JP" altLang="en-US" dirty="0"/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1068010" y="1478033"/>
              <a:ext cx="263630" cy="1794125"/>
            </a:xfrm>
            <a:prstGeom prst="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8" name="テキスト ボックス 67"/>
          <p:cNvSpPr txBox="1"/>
          <p:nvPr/>
        </p:nvSpPr>
        <p:spPr>
          <a:xfrm>
            <a:off x="3314696" y="55077"/>
            <a:ext cx="4926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海面気圧</a:t>
            </a:r>
            <a:r>
              <a:rPr kumimoji="1" lang="en-US" altLang="ja-JP" sz="2800" dirty="0" smtClean="0"/>
              <a:t>(</a:t>
            </a:r>
            <a:r>
              <a:rPr kumimoji="1" lang="en-US" altLang="ja-JP" sz="2800" dirty="0" smtClean="0">
                <a:solidFill>
                  <a:srgbClr val="00B0F0"/>
                </a:solidFill>
              </a:rPr>
              <a:t>SST</a:t>
            </a:r>
            <a:r>
              <a:rPr kumimoji="1" lang="ja-JP" altLang="en-US" sz="2800" dirty="0" smtClean="0">
                <a:solidFill>
                  <a:srgbClr val="00B0F0"/>
                </a:solidFill>
              </a:rPr>
              <a:t>低下ラン</a:t>
            </a:r>
            <a:r>
              <a:rPr kumimoji="1" lang="ja-JP" altLang="en-US" sz="2800" dirty="0" smtClean="0"/>
              <a:t>－</a:t>
            </a:r>
            <a:r>
              <a:rPr kumimoji="1" lang="en-US" altLang="ja-JP" sz="2800" dirty="0" smtClean="0">
                <a:solidFill>
                  <a:srgbClr val="00B050"/>
                </a:solidFill>
              </a:rPr>
              <a:t>CTL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-1836712" y="393631"/>
            <a:ext cx="16926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高気圧偏差に</a:t>
            </a:r>
            <a:endParaRPr kumimoji="1" lang="en-US" altLang="ja-JP" dirty="0" smtClean="0"/>
          </a:p>
          <a:p>
            <a:r>
              <a:rPr lang="ja-JP" altLang="en-US" dirty="0" smtClean="0"/>
              <a:t>ともなって</a:t>
            </a:r>
            <a:endParaRPr lang="en-US" altLang="ja-JP" dirty="0" smtClean="0"/>
          </a:p>
          <a:p>
            <a:r>
              <a:rPr kumimoji="1" lang="ja-JP" altLang="en-US" dirty="0" smtClean="0"/>
              <a:t>風下に低気圧偏差が発生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まるで波動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しかも、次第に</a:t>
            </a:r>
            <a:endParaRPr kumimoji="1" lang="en-US" altLang="ja-JP" dirty="0" smtClean="0"/>
          </a:p>
          <a:p>
            <a:r>
              <a:rPr lang="ja-JP" altLang="en-US" dirty="0"/>
              <a:t>強まって</a:t>
            </a:r>
            <a:r>
              <a:rPr lang="ja-JP" altLang="en-US" dirty="0" smtClean="0"/>
              <a:t>いく</a:t>
            </a:r>
            <a:endParaRPr lang="en-US" altLang="ja-JP" dirty="0" smtClean="0"/>
          </a:p>
          <a:p>
            <a:endParaRPr kumimoji="1" lang="en-US" altLang="ja-JP" dirty="0"/>
          </a:p>
          <a:p>
            <a:endParaRPr lang="en-US" altLang="ja-JP" dirty="0" smtClean="0"/>
          </a:p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を下げた場所の上で高気圧気味になっている</a:t>
            </a:r>
            <a:endParaRPr kumimoji="1" lang="ja-JP" altLang="en-US" dirty="0"/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93631"/>
            <a:ext cx="6300492" cy="616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87721</TotalTime>
  <Words>3826</Words>
  <Application>Microsoft Office PowerPoint</Application>
  <PresentationFormat>画面に合わせる (4:3)</PresentationFormat>
  <Paragraphs>1047</Paragraphs>
  <Slides>70</Slides>
  <Notes>2</Notes>
  <HiddenSlides>48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70</vt:i4>
      </vt:variant>
    </vt:vector>
  </HeadingPairs>
  <TitlesOfParts>
    <vt:vector size="72" baseType="lpstr">
      <vt:lpstr>Office テーマ</vt:lpstr>
      <vt:lpstr>数式</vt:lpstr>
      <vt:lpstr>夏季オホーツク海の局所的な低水温が もたらす大気場への遠隔影響 Influence of Regional Cold Okhotsk SST  upon Remote Atmospheric Circulation in Summer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夏季オホーツク海上の下層雲シミュレーション</dc:title>
  <dc:creator>tn</dc:creator>
  <cp:lastModifiedBy>fujisato</cp:lastModifiedBy>
  <cp:revision>1892</cp:revision>
  <dcterms:created xsi:type="dcterms:W3CDTF">2010-09-02T12:49:31Z</dcterms:created>
  <dcterms:modified xsi:type="dcterms:W3CDTF">2014-03-03T03:57:58Z</dcterms:modified>
</cp:coreProperties>
</file>