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</p:sldMasterIdLst>
  <p:notesMasterIdLst>
    <p:notesMasterId r:id="rId50"/>
  </p:notesMasterIdLst>
  <p:handoutMasterIdLst>
    <p:handoutMasterId r:id="rId51"/>
  </p:handoutMasterIdLst>
  <p:sldIdLst>
    <p:sldId id="256" r:id="rId3"/>
    <p:sldId id="257" r:id="rId4"/>
    <p:sldId id="340" r:id="rId5"/>
    <p:sldId id="261" r:id="rId6"/>
    <p:sldId id="283" r:id="rId7"/>
    <p:sldId id="284" r:id="rId8"/>
    <p:sldId id="285" r:id="rId9"/>
    <p:sldId id="344" r:id="rId10"/>
    <p:sldId id="304" r:id="rId11"/>
    <p:sldId id="328" r:id="rId12"/>
    <p:sldId id="305" r:id="rId13"/>
    <p:sldId id="278" r:id="rId14"/>
    <p:sldId id="311" r:id="rId15"/>
    <p:sldId id="266" r:id="rId16"/>
    <p:sldId id="343" r:id="rId17"/>
    <p:sldId id="346" r:id="rId18"/>
    <p:sldId id="324" r:id="rId19"/>
    <p:sldId id="341" r:id="rId20"/>
    <p:sldId id="345" r:id="rId21"/>
    <p:sldId id="327" r:id="rId22"/>
    <p:sldId id="342" r:id="rId23"/>
    <p:sldId id="267" r:id="rId24"/>
    <p:sldId id="289" r:id="rId25"/>
    <p:sldId id="260" r:id="rId26"/>
    <p:sldId id="338" r:id="rId27"/>
    <p:sldId id="339" r:id="rId28"/>
    <p:sldId id="312" r:id="rId29"/>
    <p:sldId id="318" r:id="rId30"/>
    <p:sldId id="320" r:id="rId31"/>
    <p:sldId id="321" r:id="rId32"/>
    <p:sldId id="323" r:id="rId33"/>
    <p:sldId id="319" r:id="rId34"/>
    <p:sldId id="322" r:id="rId35"/>
    <p:sldId id="325" r:id="rId36"/>
    <p:sldId id="302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272" r:id="rId45"/>
    <p:sldId id="275" r:id="rId46"/>
    <p:sldId id="269" r:id="rId47"/>
    <p:sldId id="273" r:id="rId48"/>
    <p:sldId id="274" r:id="rId49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CC0000"/>
    <a:srgbClr val="7ED1FD"/>
    <a:srgbClr val="8FDDFB"/>
    <a:srgbClr val="99E1FB"/>
    <a:srgbClr val="8DD7FC"/>
    <a:srgbClr val="88D7FE"/>
    <a:srgbClr val="92E3FF"/>
    <a:srgbClr val="A0E0F9"/>
    <a:srgbClr val="86C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0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A405F-D9B0-4715-87ED-3185341DAB1B}" type="doc">
      <dgm:prSet loTypeId="urn:diagrams.loki3.com/VaryingWidthList" loCatId="list" qsTypeId="urn:microsoft.com/office/officeart/2005/8/quickstyle/simple5" qsCatId="simple" csTypeId="urn:microsoft.com/office/officeart/2005/8/colors/colorful3" csCatId="colorful" phldr="1"/>
      <dgm:spPr/>
    </dgm:pt>
    <dgm:pt modelId="{0BE1EB73-4989-4EB6-A0EB-55CD1D85FFA6}">
      <dgm:prSet phldrT="[テキスト]"/>
      <dgm:spPr/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460E17AE-D7FD-4FB5-BB69-A5F2920C0085}" type="parTrans" cxnId="{65D3888A-69BA-40D9-90B6-24C8EC484918}">
      <dgm:prSet/>
      <dgm:spPr/>
      <dgm:t>
        <a:bodyPr/>
        <a:lstStyle/>
        <a:p>
          <a:endParaRPr kumimoji="1" lang="ja-JP" altLang="en-US"/>
        </a:p>
      </dgm:t>
    </dgm:pt>
    <dgm:pt modelId="{F16CA146-6104-49BD-B97F-DB3E79FC71FB}" type="sibTrans" cxnId="{65D3888A-69BA-40D9-90B6-24C8EC484918}">
      <dgm:prSet/>
      <dgm:spPr/>
      <dgm:t>
        <a:bodyPr/>
        <a:lstStyle/>
        <a:p>
          <a:endParaRPr kumimoji="1" lang="ja-JP" altLang="en-US"/>
        </a:p>
      </dgm:t>
    </dgm:pt>
    <dgm:pt modelId="{FA39589A-E8FF-44BE-B220-9894DA1E95CA}">
      <dgm:prSet phldrT="[テキスト]"/>
      <dgm:spPr/>
      <dgm:t>
        <a:bodyPr/>
        <a:lstStyle/>
        <a:p>
          <a:r>
            <a:rPr kumimoji="1" lang="ja-JP" altLang="en-US" smtClean="0"/>
            <a:t>　</a:t>
          </a:r>
          <a:endParaRPr kumimoji="1" lang="ja-JP" altLang="en-US" dirty="0"/>
        </a:p>
      </dgm:t>
    </dgm:pt>
    <dgm:pt modelId="{33826DB3-C231-44AA-A530-990F0C04EE46}" type="parTrans" cxnId="{0AA5BB63-9565-4B9D-82E8-6AF2D15BD212}">
      <dgm:prSet/>
      <dgm:spPr/>
      <dgm:t>
        <a:bodyPr/>
        <a:lstStyle/>
        <a:p>
          <a:endParaRPr kumimoji="1" lang="ja-JP" altLang="en-US"/>
        </a:p>
      </dgm:t>
    </dgm:pt>
    <dgm:pt modelId="{AEA5D696-FFDE-4AA6-8092-FB930AC40BD1}" type="sibTrans" cxnId="{0AA5BB63-9565-4B9D-82E8-6AF2D15BD212}">
      <dgm:prSet/>
      <dgm:spPr/>
      <dgm:t>
        <a:bodyPr/>
        <a:lstStyle/>
        <a:p>
          <a:endParaRPr kumimoji="1" lang="ja-JP" altLang="en-US"/>
        </a:p>
      </dgm:t>
    </dgm:pt>
    <dgm:pt modelId="{3792154D-2ABA-4D70-B4C1-3F9E2E72EBD1}">
      <dgm:prSet phldrT="[テキスト]"/>
      <dgm:spPr/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B51C46DA-B410-43BD-B49E-E8E89A4253AB}" type="parTrans" cxnId="{185CBD61-8E1E-45FF-9CBB-131AA0E927E1}">
      <dgm:prSet/>
      <dgm:spPr/>
      <dgm:t>
        <a:bodyPr/>
        <a:lstStyle/>
        <a:p>
          <a:endParaRPr kumimoji="1" lang="ja-JP" altLang="en-US"/>
        </a:p>
      </dgm:t>
    </dgm:pt>
    <dgm:pt modelId="{6DD7B10A-B009-407F-B494-AD4DC705D7DB}" type="sibTrans" cxnId="{185CBD61-8E1E-45FF-9CBB-131AA0E927E1}">
      <dgm:prSet/>
      <dgm:spPr/>
      <dgm:t>
        <a:bodyPr/>
        <a:lstStyle/>
        <a:p>
          <a:endParaRPr kumimoji="1" lang="ja-JP" altLang="en-US"/>
        </a:p>
      </dgm:t>
    </dgm:pt>
    <dgm:pt modelId="{0981C398-E97C-4896-BFA1-FCEC0C929408}">
      <dgm:prSet phldrT="[テキスト]"/>
      <dgm:spPr/>
      <dgm:t>
        <a:bodyPr/>
        <a:lstStyle/>
        <a:p>
          <a:endParaRPr kumimoji="1" lang="ja-JP" altLang="en-US" dirty="0"/>
        </a:p>
      </dgm:t>
    </dgm:pt>
    <dgm:pt modelId="{09368A1B-73A7-4737-9B1E-A862298B46D3}" type="parTrans" cxnId="{4B327F70-4B2B-406D-B1CA-7A36B433F78C}">
      <dgm:prSet/>
      <dgm:spPr/>
      <dgm:t>
        <a:bodyPr/>
        <a:lstStyle/>
        <a:p>
          <a:endParaRPr kumimoji="1" lang="ja-JP" altLang="en-US"/>
        </a:p>
      </dgm:t>
    </dgm:pt>
    <dgm:pt modelId="{D5ED7995-831D-40AD-AB5F-2F492975C3B5}" type="sibTrans" cxnId="{4B327F70-4B2B-406D-B1CA-7A36B433F78C}">
      <dgm:prSet/>
      <dgm:spPr/>
      <dgm:t>
        <a:bodyPr/>
        <a:lstStyle/>
        <a:p>
          <a:endParaRPr kumimoji="1" lang="ja-JP" altLang="en-US"/>
        </a:p>
      </dgm:t>
    </dgm:pt>
    <dgm:pt modelId="{1F319B97-CE2D-442F-BF51-883DA400A153}">
      <dgm:prSet phldrT="[テキスト]"/>
      <dgm:spPr/>
      <dgm:t>
        <a:bodyPr/>
        <a:lstStyle/>
        <a:p>
          <a:endParaRPr kumimoji="1" lang="ja-JP" altLang="en-US" dirty="0"/>
        </a:p>
      </dgm:t>
    </dgm:pt>
    <dgm:pt modelId="{9AEAC6DA-F850-446B-A0FD-517C7C07101A}" type="parTrans" cxnId="{976C02A9-0A2A-4833-9856-2DDD139CFB77}">
      <dgm:prSet/>
      <dgm:spPr/>
      <dgm:t>
        <a:bodyPr/>
        <a:lstStyle/>
        <a:p>
          <a:endParaRPr kumimoji="1" lang="ja-JP" altLang="en-US"/>
        </a:p>
      </dgm:t>
    </dgm:pt>
    <dgm:pt modelId="{66F671E6-DE51-41E3-9859-E4761E26BF5A}" type="sibTrans" cxnId="{976C02A9-0A2A-4833-9856-2DDD139CFB77}">
      <dgm:prSet/>
      <dgm:spPr/>
      <dgm:t>
        <a:bodyPr/>
        <a:lstStyle/>
        <a:p>
          <a:endParaRPr kumimoji="1" lang="ja-JP" altLang="en-US"/>
        </a:p>
      </dgm:t>
    </dgm:pt>
    <dgm:pt modelId="{25679658-D0BB-468B-B24E-3FDC06249A5C}">
      <dgm:prSet phldrT="[テキスト]"/>
      <dgm:spPr/>
      <dgm:t>
        <a:bodyPr/>
        <a:lstStyle/>
        <a:p>
          <a:endParaRPr kumimoji="1" lang="ja-JP" altLang="en-US" dirty="0"/>
        </a:p>
      </dgm:t>
    </dgm:pt>
    <dgm:pt modelId="{95B1AE41-5247-425C-BC43-A2619D532E38}" type="parTrans" cxnId="{80CDD207-8C39-430D-B1EB-588C1C6CC4E8}">
      <dgm:prSet/>
      <dgm:spPr/>
      <dgm:t>
        <a:bodyPr/>
        <a:lstStyle/>
        <a:p>
          <a:endParaRPr kumimoji="1" lang="ja-JP" altLang="en-US"/>
        </a:p>
      </dgm:t>
    </dgm:pt>
    <dgm:pt modelId="{E48BE82F-464B-4CA1-9437-9DC69BF39274}" type="sibTrans" cxnId="{80CDD207-8C39-430D-B1EB-588C1C6CC4E8}">
      <dgm:prSet/>
      <dgm:spPr/>
      <dgm:t>
        <a:bodyPr/>
        <a:lstStyle/>
        <a:p>
          <a:endParaRPr kumimoji="1" lang="ja-JP" altLang="en-US"/>
        </a:p>
      </dgm:t>
    </dgm:pt>
    <dgm:pt modelId="{4B0A961D-89F4-44FF-83B7-F9589B4D7E8D}">
      <dgm:prSet phldrT="[テキスト]"/>
      <dgm:spPr/>
      <dgm:t>
        <a:bodyPr/>
        <a:lstStyle/>
        <a:p>
          <a:endParaRPr kumimoji="1" lang="ja-JP" altLang="en-US" dirty="0"/>
        </a:p>
      </dgm:t>
    </dgm:pt>
    <dgm:pt modelId="{3C098B12-B79B-40C9-B570-45335806F168}" type="parTrans" cxnId="{FE633AE7-525B-4491-92FC-0F30FB8DC89F}">
      <dgm:prSet/>
      <dgm:spPr/>
      <dgm:t>
        <a:bodyPr/>
        <a:lstStyle/>
        <a:p>
          <a:endParaRPr kumimoji="1" lang="ja-JP" altLang="en-US"/>
        </a:p>
      </dgm:t>
    </dgm:pt>
    <dgm:pt modelId="{7AB92F21-BE2E-481E-B51B-F90DD61995B9}" type="sibTrans" cxnId="{FE633AE7-525B-4491-92FC-0F30FB8DC89F}">
      <dgm:prSet/>
      <dgm:spPr/>
      <dgm:t>
        <a:bodyPr/>
        <a:lstStyle/>
        <a:p>
          <a:endParaRPr kumimoji="1" lang="ja-JP" altLang="en-US"/>
        </a:p>
      </dgm:t>
    </dgm:pt>
    <dgm:pt modelId="{C1A0274A-1CC7-45A6-A0C3-F03466262CB6}">
      <dgm:prSet phldrT="[テキスト]"/>
      <dgm:spPr/>
      <dgm:t>
        <a:bodyPr/>
        <a:lstStyle/>
        <a:p>
          <a:endParaRPr kumimoji="1" lang="ja-JP" altLang="en-US" dirty="0"/>
        </a:p>
      </dgm:t>
    </dgm:pt>
    <dgm:pt modelId="{105CAA9A-07FE-45C1-8A5E-1650D856A774}" type="parTrans" cxnId="{D6F2645D-D802-4FB1-8797-A7FF1D799FEA}">
      <dgm:prSet/>
      <dgm:spPr/>
      <dgm:t>
        <a:bodyPr/>
        <a:lstStyle/>
        <a:p>
          <a:endParaRPr kumimoji="1" lang="ja-JP" altLang="en-US"/>
        </a:p>
      </dgm:t>
    </dgm:pt>
    <dgm:pt modelId="{371993CE-B34C-42E8-8945-E0A77A1A1A72}" type="sibTrans" cxnId="{D6F2645D-D802-4FB1-8797-A7FF1D799FEA}">
      <dgm:prSet/>
      <dgm:spPr/>
      <dgm:t>
        <a:bodyPr/>
        <a:lstStyle/>
        <a:p>
          <a:endParaRPr kumimoji="1" lang="ja-JP" altLang="en-US"/>
        </a:p>
      </dgm:t>
    </dgm:pt>
    <dgm:pt modelId="{8A0EE13F-E3DD-4DEB-8211-E8620369AA63}">
      <dgm:prSet phldrT="[テキスト]"/>
      <dgm:spPr/>
      <dgm:t>
        <a:bodyPr/>
        <a:lstStyle/>
        <a:p>
          <a:endParaRPr kumimoji="1" lang="ja-JP" altLang="en-US" dirty="0"/>
        </a:p>
      </dgm:t>
    </dgm:pt>
    <dgm:pt modelId="{1B75DC58-F955-4F51-89D5-4F0E802A60D6}" type="parTrans" cxnId="{071539E3-6DF2-496A-A6C9-85477DA8D3A6}">
      <dgm:prSet/>
      <dgm:spPr/>
      <dgm:t>
        <a:bodyPr/>
        <a:lstStyle/>
        <a:p>
          <a:endParaRPr kumimoji="1" lang="ja-JP" altLang="en-US"/>
        </a:p>
      </dgm:t>
    </dgm:pt>
    <dgm:pt modelId="{CCE56B47-876B-4AD2-A8E3-4E7D50AD62D3}" type="sibTrans" cxnId="{071539E3-6DF2-496A-A6C9-85477DA8D3A6}">
      <dgm:prSet/>
      <dgm:spPr/>
      <dgm:t>
        <a:bodyPr/>
        <a:lstStyle/>
        <a:p>
          <a:endParaRPr kumimoji="1" lang="ja-JP" altLang="en-US"/>
        </a:p>
      </dgm:t>
    </dgm:pt>
    <dgm:pt modelId="{F4354C5E-C4FB-443E-8729-E4DDE3F5D3C7}">
      <dgm:prSet phldrT="[テキスト]"/>
      <dgm:spPr/>
      <dgm:t>
        <a:bodyPr/>
        <a:lstStyle/>
        <a:p>
          <a:endParaRPr kumimoji="1" lang="ja-JP" altLang="en-US" dirty="0"/>
        </a:p>
      </dgm:t>
    </dgm:pt>
    <dgm:pt modelId="{3D2B2578-50D7-4B1C-993A-CC5A4D18DE08}" type="parTrans" cxnId="{B25A8F55-BF16-450E-9BAA-D5E6CAB05FAE}">
      <dgm:prSet/>
      <dgm:spPr/>
      <dgm:t>
        <a:bodyPr/>
        <a:lstStyle/>
        <a:p>
          <a:endParaRPr kumimoji="1" lang="ja-JP" altLang="en-US"/>
        </a:p>
      </dgm:t>
    </dgm:pt>
    <dgm:pt modelId="{54AD80E2-EA05-47CC-BFC6-E164EE06FD0B}" type="sibTrans" cxnId="{B25A8F55-BF16-450E-9BAA-D5E6CAB05FAE}">
      <dgm:prSet/>
      <dgm:spPr/>
      <dgm:t>
        <a:bodyPr/>
        <a:lstStyle/>
        <a:p>
          <a:endParaRPr kumimoji="1" lang="ja-JP" altLang="en-US"/>
        </a:p>
      </dgm:t>
    </dgm:pt>
    <dgm:pt modelId="{EA208121-FBFC-4D28-B67F-31FC9F2A5C25}" type="pres">
      <dgm:prSet presAssocID="{470A405F-D9B0-4715-87ED-3185341DAB1B}" presName="Name0" presStyleCnt="0">
        <dgm:presLayoutVars>
          <dgm:resizeHandles/>
        </dgm:presLayoutVars>
      </dgm:prSet>
      <dgm:spPr/>
    </dgm:pt>
    <dgm:pt modelId="{2AB7430E-9768-4A38-9845-7DD0DB82E74A}" type="pres">
      <dgm:prSet presAssocID="{0BE1EB73-4989-4EB6-A0EB-55CD1D85FFA6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03F11E7-E49E-46F8-8D20-BF0D0FDE6EE2}" type="pres">
      <dgm:prSet presAssocID="{F16CA146-6104-49BD-B97F-DB3E79FC71FB}" presName="space" presStyleCnt="0"/>
      <dgm:spPr/>
    </dgm:pt>
    <dgm:pt modelId="{171043A7-587D-4068-97D6-B8A798C4D68A}" type="pres">
      <dgm:prSet presAssocID="{FA39589A-E8FF-44BE-B220-9894DA1E95CA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0C9A8E7-444F-4046-93B1-218C5C9BF217}" type="pres">
      <dgm:prSet presAssocID="{AEA5D696-FFDE-4AA6-8092-FB930AC40BD1}" presName="space" presStyleCnt="0"/>
      <dgm:spPr/>
    </dgm:pt>
    <dgm:pt modelId="{5CD83485-0DE8-4732-8864-0B6DFF3E72A6}" type="pres">
      <dgm:prSet presAssocID="{3792154D-2ABA-4D70-B4C1-3F9E2E72EBD1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A631777-7B0D-469F-B5FF-F716273EC277}" type="pres">
      <dgm:prSet presAssocID="{6DD7B10A-B009-407F-B494-AD4DC705D7DB}" presName="space" presStyleCnt="0"/>
      <dgm:spPr/>
    </dgm:pt>
    <dgm:pt modelId="{678F3847-5832-4EB5-8E7A-85CDFE7FBC35}" type="pres">
      <dgm:prSet presAssocID="{0981C398-E97C-4896-BFA1-FCEC0C929408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657AF24-DB02-4B36-9A12-B6C40BBB9B14}" type="pres">
      <dgm:prSet presAssocID="{D5ED7995-831D-40AD-AB5F-2F492975C3B5}" presName="space" presStyleCnt="0"/>
      <dgm:spPr/>
    </dgm:pt>
    <dgm:pt modelId="{309C0EC1-5A3A-4408-905B-DABB459056F1}" type="pres">
      <dgm:prSet presAssocID="{1F319B97-CE2D-442F-BF51-883DA400A153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082906C-01A1-4673-A970-949A73B12AC3}" type="pres">
      <dgm:prSet presAssocID="{66F671E6-DE51-41E3-9859-E4761E26BF5A}" presName="space" presStyleCnt="0"/>
      <dgm:spPr/>
    </dgm:pt>
    <dgm:pt modelId="{C50AE227-DDB0-4A34-A49F-D7585394279B}" type="pres">
      <dgm:prSet presAssocID="{25679658-D0BB-468B-B24E-3FDC06249A5C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76A8B52-E0AE-41BC-A729-72B011BEDB54}" type="pres">
      <dgm:prSet presAssocID="{E48BE82F-464B-4CA1-9437-9DC69BF39274}" presName="space" presStyleCnt="0"/>
      <dgm:spPr/>
    </dgm:pt>
    <dgm:pt modelId="{616E6DA7-45C4-43E5-A747-845C787A45FD}" type="pres">
      <dgm:prSet presAssocID="{C1A0274A-1CC7-45A6-A0C3-F03466262CB6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8917E5-C9C1-4727-B218-3C1F147D4596}" type="pres">
      <dgm:prSet presAssocID="{371993CE-B34C-42E8-8945-E0A77A1A1A72}" presName="space" presStyleCnt="0"/>
      <dgm:spPr/>
    </dgm:pt>
    <dgm:pt modelId="{8240A907-D80B-47AD-BDB2-3B87D03F9F2A}" type="pres">
      <dgm:prSet presAssocID="{8A0EE13F-E3DD-4DEB-8211-E8620369AA6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994F7C6-1818-4206-A77C-BFB07041DE0F}" type="pres">
      <dgm:prSet presAssocID="{CCE56B47-876B-4AD2-A8E3-4E7D50AD62D3}" presName="space" presStyleCnt="0"/>
      <dgm:spPr/>
    </dgm:pt>
    <dgm:pt modelId="{656DCE4E-83FB-4078-AC8B-BEFA97FEBFE7}" type="pres">
      <dgm:prSet presAssocID="{F4354C5E-C4FB-443E-8729-E4DDE3F5D3C7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0C62929-D3EA-4506-878E-7F7CDDF90856}" type="pres">
      <dgm:prSet presAssocID="{54AD80E2-EA05-47CC-BFC6-E164EE06FD0B}" presName="space" presStyleCnt="0"/>
      <dgm:spPr/>
    </dgm:pt>
    <dgm:pt modelId="{70CD0844-B1BD-43C1-AD80-F157C03BA695}" type="pres">
      <dgm:prSet presAssocID="{4B0A961D-89F4-44FF-83B7-F9589B4D7E8D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634BDD3-7CB1-41F9-9DA7-DCFAFF7346A2}" type="presOf" srcId="{3792154D-2ABA-4D70-B4C1-3F9E2E72EBD1}" destId="{5CD83485-0DE8-4732-8864-0B6DFF3E72A6}" srcOrd="0" destOrd="0" presId="urn:diagrams.loki3.com/VaryingWidthList"/>
    <dgm:cxn modelId="{0AA5BB63-9565-4B9D-82E8-6AF2D15BD212}" srcId="{470A405F-D9B0-4715-87ED-3185341DAB1B}" destId="{FA39589A-E8FF-44BE-B220-9894DA1E95CA}" srcOrd="1" destOrd="0" parTransId="{33826DB3-C231-44AA-A530-990F0C04EE46}" sibTransId="{AEA5D696-FFDE-4AA6-8092-FB930AC40BD1}"/>
    <dgm:cxn modelId="{FA405240-1ED1-418F-A697-14181924B640}" type="presOf" srcId="{4B0A961D-89F4-44FF-83B7-F9589B4D7E8D}" destId="{70CD0844-B1BD-43C1-AD80-F157C03BA695}" srcOrd="0" destOrd="0" presId="urn:diagrams.loki3.com/VaryingWidthList"/>
    <dgm:cxn modelId="{D6F2645D-D802-4FB1-8797-A7FF1D799FEA}" srcId="{470A405F-D9B0-4715-87ED-3185341DAB1B}" destId="{C1A0274A-1CC7-45A6-A0C3-F03466262CB6}" srcOrd="6" destOrd="0" parTransId="{105CAA9A-07FE-45C1-8A5E-1650D856A774}" sibTransId="{371993CE-B34C-42E8-8945-E0A77A1A1A72}"/>
    <dgm:cxn modelId="{071539E3-6DF2-496A-A6C9-85477DA8D3A6}" srcId="{470A405F-D9B0-4715-87ED-3185341DAB1B}" destId="{8A0EE13F-E3DD-4DEB-8211-E8620369AA63}" srcOrd="7" destOrd="0" parTransId="{1B75DC58-F955-4F51-89D5-4F0E802A60D6}" sibTransId="{CCE56B47-876B-4AD2-A8E3-4E7D50AD62D3}"/>
    <dgm:cxn modelId="{7436B4E1-79C1-47A0-9251-41594E19B269}" type="presOf" srcId="{470A405F-D9B0-4715-87ED-3185341DAB1B}" destId="{EA208121-FBFC-4D28-B67F-31FC9F2A5C25}" srcOrd="0" destOrd="0" presId="urn:diagrams.loki3.com/VaryingWidthList"/>
    <dgm:cxn modelId="{25413296-EAED-465E-9A96-DF5EA8571272}" type="presOf" srcId="{25679658-D0BB-468B-B24E-3FDC06249A5C}" destId="{C50AE227-DDB0-4A34-A49F-D7585394279B}" srcOrd="0" destOrd="0" presId="urn:diagrams.loki3.com/VaryingWidthList"/>
    <dgm:cxn modelId="{ADCEE7DD-1737-4992-AC0E-A2653473C2DB}" type="presOf" srcId="{0981C398-E97C-4896-BFA1-FCEC0C929408}" destId="{678F3847-5832-4EB5-8E7A-85CDFE7FBC35}" srcOrd="0" destOrd="0" presId="urn:diagrams.loki3.com/VaryingWidthList"/>
    <dgm:cxn modelId="{EABDC33C-82DD-45F5-934E-522DC98FF8C3}" type="presOf" srcId="{0BE1EB73-4989-4EB6-A0EB-55CD1D85FFA6}" destId="{2AB7430E-9768-4A38-9845-7DD0DB82E74A}" srcOrd="0" destOrd="0" presId="urn:diagrams.loki3.com/VaryingWidthList"/>
    <dgm:cxn modelId="{4B327F70-4B2B-406D-B1CA-7A36B433F78C}" srcId="{470A405F-D9B0-4715-87ED-3185341DAB1B}" destId="{0981C398-E97C-4896-BFA1-FCEC0C929408}" srcOrd="3" destOrd="0" parTransId="{09368A1B-73A7-4737-9B1E-A862298B46D3}" sibTransId="{D5ED7995-831D-40AD-AB5F-2F492975C3B5}"/>
    <dgm:cxn modelId="{BA5C0BD8-8306-4F8F-9B0D-B5AAA3B97BBF}" type="presOf" srcId="{8A0EE13F-E3DD-4DEB-8211-E8620369AA63}" destId="{8240A907-D80B-47AD-BDB2-3B87D03F9F2A}" srcOrd="0" destOrd="0" presId="urn:diagrams.loki3.com/VaryingWidthList"/>
    <dgm:cxn modelId="{E94D46D6-AF17-41B2-87D0-8D26B7866027}" type="presOf" srcId="{FA39589A-E8FF-44BE-B220-9894DA1E95CA}" destId="{171043A7-587D-4068-97D6-B8A798C4D68A}" srcOrd="0" destOrd="0" presId="urn:diagrams.loki3.com/VaryingWidthList"/>
    <dgm:cxn modelId="{185CBD61-8E1E-45FF-9CBB-131AA0E927E1}" srcId="{470A405F-D9B0-4715-87ED-3185341DAB1B}" destId="{3792154D-2ABA-4D70-B4C1-3F9E2E72EBD1}" srcOrd="2" destOrd="0" parTransId="{B51C46DA-B410-43BD-B49E-E8E89A4253AB}" sibTransId="{6DD7B10A-B009-407F-B494-AD4DC705D7DB}"/>
    <dgm:cxn modelId="{B25A8F55-BF16-450E-9BAA-D5E6CAB05FAE}" srcId="{470A405F-D9B0-4715-87ED-3185341DAB1B}" destId="{F4354C5E-C4FB-443E-8729-E4DDE3F5D3C7}" srcOrd="8" destOrd="0" parTransId="{3D2B2578-50D7-4B1C-993A-CC5A4D18DE08}" sibTransId="{54AD80E2-EA05-47CC-BFC6-E164EE06FD0B}"/>
    <dgm:cxn modelId="{FE633AE7-525B-4491-92FC-0F30FB8DC89F}" srcId="{470A405F-D9B0-4715-87ED-3185341DAB1B}" destId="{4B0A961D-89F4-44FF-83B7-F9589B4D7E8D}" srcOrd="9" destOrd="0" parTransId="{3C098B12-B79B-40C9-B570-45335806F168}" sibTransId="{7AB92F21-BE2E-481E-B51B-F90DD61995B9}"/>
    <dgm:cxn modelId="{80CDD207-8C39-430D-B1EB-588C1C6CC4E8}" srcId="{470A405F-D9B0-4715-87ED-3185341DAB1B}" destId="{25679658-D0BB-468B-B24E-3FDC06249A5C}" srcOrd="5" destOrd="0" parTransId="{95B1AE41-5247-425C-BC43-A2619D532E38}" sibTransId="{E48BE82F-464B-4CA1-9437-9DC69BF39274}"/>
    <dgm:cxn modelId="{89266B45-4BD8-4FFA-9698-F92C2A4F8817}" type="presOf" srcId="{1F319B97-CE2D-442F-BF51-883DA400A153}" destId="{309C0EC1-5A3A-4408-905B-DABB459056F1}" srcOrd="0" destOrd="0" presId="urn:diagrams.loki3.com/VaryingWidthList"/>
    <dgm:cxn modelId="{2899195A-6ABD-46F8-9495-CFD97FA6F365}" type="presOf" srcId="{C1A0274A-1CC7-45A6-A0C3-F03466262CB6}" destId="{616E6DA7-45C4-43E5-A747-845C787A45FD}" srcOrd="0" destOrd="0" presId="urn:diagrams.loki3.com/VaryingWidthList"/>
    <dgm:cxn modelId="{65D3888A-69BA-40D9-90B6-24C8EC484918}" srcId="{470A405F-D9B0-4715-87ED-3185341DAB1B}" destId="{0BE1EB73-4989-4EB6-A0EB-55CD1D85FFA6}" srcOrd="0" destOrd="0" parTransId="{460E17AE-D7FD-4FB5-BB69-A5F2920C0085}" sibTransId="{F16CA146-6104-49BD-B97F-DB3E79FC71FB}"/>
    <dgm:cxn modelId="{B2ABF15E-F072-4C8A-B69E-E1464A189B46}" type="presOf" srcId="{F4354C5E-C4FB-443E-8729-E4DDE3F5D3C7}" destId="{656DCE4E-83FB-4078-AC8B-BEFA97FEBFE7}" srcOrd="0" destOrd="0" presId="urn:diagrams.loki3.com/VaryingWidthList"/>
    <dgm:cxn modelId="{976C02A9-0A2A-4833-9856-2DDD139CFB77}" srcId="{470A405F-D9B0-4715-87ED-3185341DAB1B}" destId="{1F319B97-CE2D-442F-BF51-883DA400A153}" srcOrd="4" destOrd="0" parTransId="{9AEAC6DA-F850-446B-A0FD-517C7C07101A}" sibTransId="{66F671E6-DE51-41E3-9859-E4761E26BF5A}"/>
    <dgm:cxn modelId="{74A9300D-8898-45EF-8CA3-2DBDC1BCE6D6}" type="presParOf" srcId="{EA208121-FBFC-4D28-B67F-31FC9F2A5C25}" destId="{2AB7430E-9768-4A38-9845-7DD0DB82E74A}" srcOrd="0" destOrd="0" presId="urn:diagrams.loki3.com/VaryingWidthList"/>
    <dgm:cxn modelId="{BCADFC0B-8277-4C6D-9B3B-CBB7D13709FE}" type="presParOf" srcId="{EA208121-FBFC-4D28-B67F-31FC9F2A5C25}" destId="{103F11E7-E49E-46F8-8D20-BF0D0FDE6EE2}" srcOrd="1" destOrd="0" presId="urn:diagrams.loki3.com/VaryingWidthList"/>
    <dgm:cxn modelId="{2DC3F102-C18A-41B5-95AC-DFF95188A056}" type="presParOf" srcId="{EA208121-FBFC-4D28-B67F-31FC9F2A5C25}" destId="{171043A7-587D-4068-97D6-B8A798C4D68A}" srcOrd="2" destOrd="0" presId="urn:diagrams.loki3.com/VaryingWidthList"/>
    <dgm:cxn modelId="{EE48D7B4-8F13-446D-A56B-988E9EECD4F5}" type="presParOf" srcId="{EA208121-FBFC-4D28-B67F-31FC9F2A5C25}" destId="{90C9A8E7-444F-4046-93B1-218C5C9BF217}" srcOrd="3" destOrd="0" presId="urn:diagrams.loki3.com/VaryingWidthList"/>
    <dgm:cxn modelId="{984F283F-5C14-4318-9460-BAC497BFC4A4}" type="presParOf" srcId="{EA208121-FBFC-4D28-B67F-31FC9F2A5C25}" destId="{5CD83485-0DE8-4732-8864-0B6DFF3E72A6}" srcOrd="4" destOrd="0" presId="urn:diagrams.loki3.com/VaryingWidthList"/>
    <dgm:cxn modelId="{D2D89FCB-BFB9-4602-9E9D-0BE3E26D693B}" type="presParOf" srcId="{EA208121-FBFC-4D28-B67F-31FC9F2A5C25}" destId="{5A631777-7B0D-469F-B5FF-F716273EC277}" srcOrd="5" destOrd="0" presId="urn:diagrams.loki3.com/VaryingWidthList"/>
    <dgm:cxn modelId="{701B82E0-C9E5-4A78-A35B-C0CA50086DDB}" type="presParOf" srcId="{EA208121-FBFC-4D28-B67F-31FC9F2A5C25}" destId="{678F3847-5832-4EB5-8E7A-85CDFE7FBC35}" srcOrd="6" destOrd="0" presId="urn:diagrams.loki3.com/VaryingWidthList"/>
    <dgm:cxn modelId="{D32D4474-E666-4A72-A4A8-A5384B434722}" type="presParOf" srcId="{EA208121-FBFC-4D28-B67F-31FC9F2A5C25}" destId="{3657AF24-DB02-4B36-9A12-B6C40BBB9B14}" srcOrd="7" destOrd="0" presId="urn:diagrams.loki3.com/VaryingWidthList"/>
    <dgm:cxn modelId="{DBDAC2D4-7E0E-47E1-9CF0-E6A47A26F89C}" type="presParOf" srcId="{EA208121-FBFC-4D28-B67F-31FC9F2A5C25}" destId="{309C0EC1-5A3A-4408-905B-DABB459056F1}" srcOrd="8" destOrd="0" presId="urn:diagrams.loki3.com/VaryingWidthList"/>
    <dgm:cxn modelId="{E5B9A3A1-D546-4414-B6ED-96656874C651}" type="presParOf" srcId="{EA208121-FBFC-4D28-B67F-31FC9F2A5C25}" destId="{C082906C-01A1-4673-A970-949A73B12AC3}" srcOrd="9" destOrd="0" presId="urn:diagrams.loki3.com/VaryingWidthList"/>
    <dgm:cxn modelId="{E9D06631-D3B0-4595-BFC3-06BCE5DF4155}" type="presParOf" srcId="{EA208121-FBFC-4D28-B67F-31FC9F2A5C25}" destId="{C50AE227-DDB0-4A34-A49F-D7585394279B}" srcOrd="10" destOrd="0" presId="urn:diagrams.loki3.com/VaryingWidthList"/>
    <dgm:cxn modelId="{AD96B448-9CB4-490D-A3DB-8F5B741B9D41}" type="presParOf" srcId="{EA208121-FBFC-4D28-B67F-31FC9F2A5C25}" destId="{C76A8B52-E0AE-41BC-A729-72B011BEDB54}" srcOrd="11" destOrd="0" presId="urn:diagrams.loki3.com/VaryingWidthList"/>
    <dgm:cxn modelId="{9CA55340-30E0-47E3-9903-4BAB028A3365}" type="presParOf" srcId="{EA208121-FBFC-4D28-B67F-31FC9F2A5C25}" destId="{616E6DA7-45C4-43E5-A747-845C787A45FD}" srcOrd="12" destOrd="0" presId="urn:diagrams.loki3.com/VaryingWidthList"/>
    <dgm:cxn modelId="{A36DBE18-897C-480E-8B61-30E3D652D4AD}" type="presParOf" srcId="{EA208121-FBFC-4D28-B67F-31FC9F2A5C25}" destId="{5F8917E5-C9C1-4727-B218-3C1F147D4596}" srcOrd="13" destOrd="0" presId="urn:diagrams.loki3.com/VaryingWidthList"/>
    <dgm:cxn modelId="{1402EDC4-BCD3-473A-989A-EFEF03051068}" type="presParOf" srcId="{EA208121-FBFC-4D28-B67F-31FC9F2A5C25}" destId="{8240A907-D80B-47AD-BDB2-3B87D03F9F2A}" srcOrd="14" destOrd="0" presId="urn:diagrams.loki3.com/VaryingWidthList"/>
    <dgm:cxn modelId="{FC65D285-39A6-4AA7-8207-D96D8D409139}" type="presParOf" srcId="{EA208121-FBFC-4D28-B67F-31FC9F2A5C25}" destId="{6994F7C6-1818-4206-A77C-BFB07041DE0F}" srcOrd="15" destOrd="0" presId="urn:diagrams.loki3.com/VaryingWidthList"/>
    <dgm:cxn modelId="{673A40E4-0A3A-4313-8A71-2EF090F9EF77}" type="presParOf" srcId="{EA208121-FBFC-4D28-B67F-31FC9F2A5C25}" destId="{656DCE4E-83FB-4078-AC8B-BEFA97FEBFE7}" srcOrd="16" destOrd="0" presId="urn:diagrams.loki3.com/VaryingWidthList"/>
    <dgm:cxn modelId="{65AB0B29-01AD-47FE-A8D7-C390622D7652}" type="presParOf" srcId="{EA208121-FBFC-4D28-B67F-31FC9F2A5C25}" destId="{60C62929-D3EA-4506-878E-7F7CDDF90856}" srcOrd="17" destOrd="0" presId="urn:diagrams.loki3.com/VaryingWidthList"/>
    <dgm:cxn modelId="{D43EA2F7-23C8-46EA-8117-14A9E589209C}" type="presParOf" srcId="{EA208121-FBFC-4D28-B67F-31FC9F2A5C25}" destId="{70CD0844-B1BD-43C1-AD80-F157C03BA695}" srcOrd="1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CFD75A-0021-4AB7-960E-5E9E69F0EE23}" type="doc">
      <dgm:prSet loTypeId="urn:microsoft.com/office/officeart/2005/8/layout/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kumimoji="1" lang="ja-JP" altLang="en-US"/>
        </a:p>
      </dgm:t>
    </dgm:pt>
    <dgm:pt modelId="{68EA7C72-8B4E-4675-8734-E0D8734F4CF7}">
      <dgm:prSet phldrT="[テキスト]"/>
      <dgm:spPr>
        <a:solidFill>
          <a:schemeClr val="bg1">
            <a:lumMod val="95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kumimoji="1" lang="en-US" altLang="ja-JP" dirty="0" smtClean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rPr>
            <a:t>Normal</a:t>
          </a:r>
          <a:endParaRPr kumimoji="1" lang="ja-JP" altLang="en-US" dirty="0"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ea"/>
            <a:ea typeface="+mn-ea"/>
          </a:endParaRPr>
        </a:p>
      </dgm:t>
    </dgm:pt>
    <dgm:pt modelId="{1323087D-D0CF-4565-BC2B-C10A83D86EDF}" type="parTrans" cxnId="{91654F29-45E0-4917-99C6-48C69D32048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8497EE70-5BD9-4E47-B3AD-4D3ECFECE570}" type="sibTrans" cxnId="{91654F29-45E0-4917-99C6-48C69D32048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39501824-FB99-438B-9DD5-857B399B5224}">
      <dgm:prSet phldrT="[テキスト]"/>
      <dgm:spPr>
        <a:solidFill>
          <a:schemeClr val="bg1">
            <a:lumMod val="95000"/>
            <a:alpha val="9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en-US" altLang="ja-JP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D01</a:t>
          </a:r>
          <a:r>
            <a:rPr lang="ja-JP" alt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のみでの計算</a:t>
          </a:r>
          <a:r>
            <a:rPr lang="en-US" altLang="ja-JP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 </a:t>
          </a:r>
          <a:endParaRPr kumimoji="1" lang="ja-JP" altLang="en-US" dirty="0">
            <a:latin typeface="+mn-ea"/>
            <a:ea typeface="+mn-ea"/>
          </a:endParaRPr>
        </a:p>
      </dgm:t>
    </dgm:pt>
    <dgm:pt modelId="{5371EA23-C5D0-4F03-B254-44808EB85477}" type="parTrans" cxnId="{F1D7097F-4A20-445B-861D-9D5766E7648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3016298A-D1CE-4AA5-BA73-B694BC656E71}" type="sibTrans" cxnId="{F1D7097F-4A20-445B-861D-9D5766E7648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B6BDE7E6-CA7F-4813-BEE3-008E81517458}">
      <dgm:prSet phldrT="[テキスト]"/>
      <dgm:spPr>
        <a:solidFill>
          <a:schemeClr val="bg1">
            <a:lumMod val="95000"/>
            <a:alpha val="9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kumimoji="1"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台風の解像度が粗い．</a:t>
          </a:r>
          <a:endParaRPr kumimoji="1" lang="ja-JP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A0A59DF-29C5-4061-955A-B77254789857}" type="parTrans" cxnId="{F8C82573-5250-48D6-AA85-7869D54E2106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36D298DB-2E32-4F07-9263-2E3C0870D5C3}" type="sibTrans" cxnId="{F8C82573-5250-48D6-AA85-7869D54E2106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FC56F179-45F4-4D85-8F51-EA73C0EDAB84}">
      <dgm:prSet phldrT="[テキスト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kumimoji="1" lang="en-US" altLang="ja-JP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rPr>
            <a:t>2way</a:t>
          </a:r>
          <a:endParaRPr kumimoji="1" lang="ja-JP" altLang="en-US" dirty="0"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ea"/>
            <a:ea typeface="+mn-ea"/>
          </a:endParaRPr>
        </a:p>
      </dgm:t>
    </dgm:pt>
    <dgm:pt modelId="{232DB20F-A61D-430B-84C9-CA23A4F4270B}" type="parTrans" cxnId="{B83C6714-0784-4A23-B9C0-0D30A37B1F4A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260604E-B0B8-4B28-84E3-CFBB576D4976}" type="sibTrans" cxnId="{B83C6714-0784-4A23-B9C0-0D30A37B1F4A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365C6D04-5DBF-4D80-BB2B-E91F80F0DF5F}">
      <dgm:prSet phldrT="[テキスト]"/>
      <dgm:spPr/>
      <dgm:t>
        <a:bodyPr/>
        <a:lstStyle/>
        <a:p>
          <a:r>
            <a:rPr lang="en-US" altLang="ja-JP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Moving Nest</a:t>
          </a:r>
          <a:r>
            <a:rPr lang="ja-JP" alt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による</a:t>
          </a:r>
          <a:r>
            <a:rPr lang="en-US" altLang="ja-JP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2way</a:t>
          </a:r>
          <a:r>
            <a:rPr lang="ja-JP" alt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 </a:t>
          </a:r>
          <a:r>
            <a:rPr lang="en-US" altLang="ja-JP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Nesting </a:t>
          </a:r>
          <a:endParaRPr kumimoji="1" lang="ja-JP" altLang="en-US" dirty="0">
            <a:latin typeface="+mn-ea"/>
            <a:ea typeface="+mn-ea"/>
          </a:endParaRPr>
        </a:p>
      </dgm:t>
    </dgm:pt>
    <dgm:pt modelId="{516F8643-AEDE-46C0-A385-318CF8C2C853}" type="parTrans" cxnId="{9B9FBA1A-489C-47C9-917A-FD7A9AB216F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35D69F43-8E17-4095-B1EB-4EE8C8330AAC}" type="sibTrans" cxnId="{9B9FBA1A-489C-47C9-917A-FD7A9AB216F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87437641-7DFC-4061-B435-D58F0D53DCE2}">
      <dgm:prSet phldrT="[テキスト]"/>
      <dgm:spPr/>
      <dgm:t>
        <a:bodyPr/>
        <a:lstStyle/>
        <a:p>
          <a:r>
            <a:rPr lang="ja-JP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台風の解像度が細かい．詳細な計算結果が</a:t>
          </a:r>
          <a:r>
            <a:rPr lang="en-US" altLang="ja-JP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D01</a:t>
          </a:r>
          <a:r>
            <a:rPr lang="ja-JP" alt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 に反映される．</a:t>
          </a:r>
          <a:endParaRPr kumimoji="1" lang="ja-JP" alt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6CA5F651-41FB-4A77-B778-E6470594D17D}" type="parTrans" cxnId="{CEFB2DF7-AA85-4916-914E-15C67989FEB0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872A980-B9FA-4A14-BE1C-0764BABAC26F}" type="sibTrans" cxnId="{CEFB2DF7-AA85-4916-914E-15C67989FEB0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D2A7005C-A743-4A9B-BA47-AE411A7E13D6}" type="pres">
      <dgm:prSet presAssocID="{B8CFD75A-0021-4AB7-960E-5E9E69F0EE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67BC64E-7043-4B3D-9C36-77270767AD7C}" type="pres">
      <dgm:prSet presAssocID="{68EA7C72-8B4E-4675-8734-E0D8734F4CF7}" presName="parentLin" presStyleCnt="0"/>
      <dgm:spPr/>
    </dgm:pt>
    <dgm:pt modelId="{AF941B96-FDA4-4BD4-BE00-2279CB742308}" type="pres">
      <dgm:prSet presAssocID="{68EA7C72-8B4E-4675-8734-E0D8734F4CF7}" presName="parentLeftMargin" presStyleLbl="node1" presStyleIdx="0" presStyleCnt="2"/>
      <dgm:spPr/>
      <dgm:t>
        <a:bodyPr/>
        <a:lstStyle/>
        <a:p>
          <a:endParaRPr kumimoji="1" lang="ja-JP" altLang="en-US"/>
        </a:p>
      </dgm:t>
    </dgm:pt>
    <dgm:pt modelId="{195EAA8A-A90C-4E7D-ACBB-AC228A27A7F7}" type="pres">
      <dgm:prSet presAssocID="{68EA7C72-8B4E-4675-8734-E0D8734F4CF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888791B-56D2-4E76-8BA7-4B9EC2F81FED}" type="pres">
      <dgm:prSet presAssocID="{68EA7C72-8B4E-4675-8734-E0D8734F4CF7}" presName="negativeSpace" presStyleCnt="0"/>
      <dgm:spPr/>
    </dgm:pt>
    <dgm:pt modelId="{201BEDF0-96DE-434C-9623-4F3EAEC2D93F}" type="pres">
      <dgm:prSet presAssocID="{68EA7C72-8B4E-4675-8734-E0D8734F4CF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C8D2679-ADD6-4BF6-B771-AE403A94981A}" type="pres">
      <dgm:prSet presAssocID="{8497EE70-5BD9-4E47-B3AD-4D3ECFECE570}" presName="spaceBetweenRectangles" presStyleCnt="0"/>
      <dgm:spPr/>
    </dgm:pt>
    <dgm:pt modelId="{D05C1BFC-85A6-4D6F-A86D-CB69E0ABE89B}" type="pres">
      <dgm:prSet presAssocID="{FC56F179-45F4-4D85-8F51-EA73C0EDAB84}" presName="parentLin" presStyleCnt="0"/>
      <dgm:spPr/>
    </dgm:pt>
    <dgm:pt modelId="{65FA62AA-E729-4D6C-85D7-6D37F0C9F356}" type="pres">
      <dgm:prSet presAssocID="{FC56F179-45F4-4D85-8F51-EA73C0EDAB84}" presName="parentLeftMargin" presStyleLbl="node1" presStyleIdx="0" presStyleCnt="2"/>
      <dgm:spPr/>
      <dgm:t>
        <a:bodyPr/>
        <a:lstStyle/>
        <a:p>
          <a:endParaRPr kumimoji="1" lang="ja-JP" altLang="en-US"/>
        </a:p>
      </dgm:t>
    </dgm:pt>
    <dgm:pt modelId="{68391468-9064-432B-B7AF-9377793967A2}" type="pres">
      <dgm:prSet presAssocID="{FC56F179-45F4-4D85-8F51-EA73C0EDAB8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C3EEC69-C695-4FD4-93C3-BB099D69DCF6}" type="pres">
      <dgm:prSet presAssocID="{FC56F179-45F4-4D85-8F51-EA73C0EDAB84}" presName="negativeSpace" presStyleCnt="0"/>
      <dgm:spPr/>
    </dgm:pt>
    <dgm:pt modelId="{571633C1-200F-4994-9370-7D62E4BDA616}" type="pres">
      <dgm:prSet presAssocID="{FC56F179-45F4-4D85-8F51-EA73C0EDAB84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98AD1A5-C43D-44FF-955F-5341555B93DC}" type="presOf" srcId="{365C6D04-5DBF-4D80-BB2B-E91F80F0DF5F}" destId="{571633C1-200F-4994-9370-7D62E4BDA616}" srcOrd="0" destOrd="0" presId="urn:microsoft.com/office/officeart/2005/8/layout/list1"/>
    <dgm:cxn modelId="{8D75B15D-368A-4D2E-BF1C-60A15DBE6C9D}" type="presOf" srcId="{68EA7C72-8B4E-4675-8734-E0D8734F4CF7}" destId="{AF941B96-FDA4-4BD4-BE00-2279CB742308}" srcOrd="0" destOrd="0" presId="urn:microsoft.com/office/officeart/2005/8/layout/list1"/>
    <dgm:cxn modelId="{CEFB2DF7-AA85-4916-914E-15C67989FEB0}" srcId="{FC56F179-45F4-4D85-8F51-EA73C0EDAB84}" destId="{87437641-7DFC-4061-B435-D58F0D53DCE2}" srcOrd="1" destOrd="0" parTransId="{6CA5F651-41FB-4A77-B778-E6470594D17D}" sibTransId="{6872A980-B9FA-4A14-BE1C-0764BABAC26F}"/>
    <dgm:cxn modelId="{045ECE85-807C-4AF3-9F96-1C098B8287CD}" type="presOf" srcId="{FC56F179-45F4-4D85-8F51-EA73C0EDAB84}" destId="{68391468-9064-432B-B7AF-9377793967A2}" srcOrd="1" destOrd="0" presId="urn:microsoft.com/office/officeart/2005/8/layout/list1"/>
    <dgm:cxn modelId="{6091BEE9-C9CA-46AC-9BD9-E3FE6C08F814}" type="presOf" srcId="{FC56F179-45F4-4D85-8F51-EA73C0EDAB84}" destId="{65FA62AA-E729-4D6C-85D7-6D37F0C9F356}" srcOrd="0" destOrd="0" presId="urn:microsoft.com/office/officeart/2005/8/layout/list1"/>
    <dgm:cxn modelId="{91654F29-45E0-4917-99C6-48C69D320484}" srcId="{B8CFD75A-0021-4AB7-960E-5E9E69F0EE23}" destId="{68EA7C72-8B4E-4675-8734-E0D8734F4CF7}" srcOrd="0" destOrd="0" parTransId="{1323087D-D0CF-4565-BC2B-C10A83D86EDF}" sibTransId="{8497EE70-5BD9-4E47-B3AD-4D3ECFECE570}"/>
    <dgm:cxn modelId="{2ED3F92C-763E-40EE-A0EA-04C44D55AD14}" type="presOf" srcId="{68EA7C72-8B4E-4675-8734-E0D8734F4CF7}" destId="{195EAA8A-A90C-4E7D-ACBB-AC228A27A7F7}" srcOrd="1" destOrd="0" presId="urn:microsoft.com/office/officeart/2005/8/layout/list1"/>
    <dgm:cxn modelId="{F8C82573-5250-48D6-AA85-7869D54E2106}" srcId="{68EA7C72-8B4E-4675-8734-E0D8734F4CF7}" destId="{B6BDE7E6-CA7F-4813-BEE3-008E81517458}" srcOrd="1" destOrd="0" parTransId="{4A0A59DF-29C5-4061-955A-B77254789857}" sibTransId="{36D298DB-2E32-4F07-9263-2E3C0870D5C3}"/>
    <dgm:cxn modelId="{D8A2B4B4-251F-4A0A-B110-3F5169740645}" type="presOf" srcId="{39501824-FB99-438B-9DD5-857B399B5224}" destId="{201BEDF0-96DE-434C-9623-4F3EAEC2D93F}" srcOrd="0" destOrd="0" presId="urn:microsoft.com/office/officeart/2005/8/layout/list1"/>
    <dgm:cxn modelId="{F1D7097F-4A20-445B-861D-9D5766E76485}" srcId="{68EA7C72-8B4E-4675-8734-E0D8734F4CF7}" destId="{39501824-FB99-438B-9DD5-857B399B5224}" srcOrd="0" destOrd="0" parTransId="{5371EA23-C5D0-4F03-B254-44808EB85477}" sibTransId="{3016298A-D1CE-4AA5-BA73-B694BC656E71}"/>
    <dgm:cxn modelId="{7810EE08-56FE-449E-A520-CA6EA0A9707C}" type="presOf" srcId="{87437641-7DFC-4061-B435-D58F0D53DCE2}" destId="{571633C1-200F-4994-9370-7D62E4BDA616}" srcOrd="0" destOrd="1" presId="urn:microsoft.com/office/officeart/2005/8/layout/list1"/>
    <dgm:cxn modelId="{B83C6714-0784-4A23-B9C0-0D30A37B1F4A}" srcId="{B8CFD75A-0021-4AB7-960E-5E9E69F0EE23}" destId="{FC56F179-45F4-4D85-8F51-EA73C0EDAB84}" srcOrd="1" destOrd="0" parTransId="{232DB20F-A61D-430B-84C9-CA23A4F4270B}" sibTransId="{6260604E-B0B8-4B28-84E3-CFBB576D4976}"/>
    <dgm:cxn modelId="{0307ECE9-CE9C-4E22-A64E-8F2804482683}" type="presOf" srcId="{B8CFD75A-0021-4AB7-960E-5E9E69F0EE23}" destId="{D2A7005C-A743-4A9B-BA47-AE411A7E13D6}" srcOrd="0" destOrd="0" presId="urn:microsoft.com/office/officeart/2005/8/layout/list1"/>
    <dgm:cxn modelId="{FECF65B5-88F2-4C7F-B883-534144E7B79D}" type="presOf" srcId="{B6BDE7E6-CA7F-4813-BEE3-008E81517458}" destId="{201BEDF0-96DE-434C-9623-4F3EAEC2D93F}" srcOrd="0" destOrd="1" presId="urn:microsoft.com/office/officeart/2005/8/layout/list1"/>
    <dgm:cxn modelId="{9B9FBA1A-489C-47C9-917A-FD7A9AB216FE}" srcId="{FC56F179-45F4-4D85-8F51-EA73C0EDAB84}" destId="{365C6D04-5DBF-4D80-BB2B-E91F80F0DF5F}" srcOrd="0" destOrd="0" parTransId="{516F8643-AEDE-46C0-A385-318CF8C2C853}" sibTransId="{35D69F43-8E17-4095-B1EB-4EE8C8330AAC}"/>
    <dgm:cxn modelId="{3F5529A4-14F4-4F75-A49D-5B484490D69B}" type="presParOf" srcId="{D2A7005C-A743-4A9B-BA47-AE411A7E13D6}" destId="{867BC64E-7043-4B3D-9C36-77270767AD7C}" srcOrd="0" destOrd="0" presId="urn:microsoft.com/office/officeart/2005/8/layout/list1"/>
    <dgm:cxn modelId="{1327EDDF-56E2-47C8-BE80-DD6B29D03C9E}" type="presParOf" srcId="{867BC64E-7043-4B3D-9C36-77270767AD7C}" destId="{AF941B96-FDA4-4BD4-BE00-2279CB742308}" srcOrd="0" destOrd="0" presId="urn:microsoft.com/office/officeart/2005/8/layout/list1"/>
    <dgm:cxn modelId="{3CCDAA8C-FB09-437D-8A60-79D0FFBCE0D8}" type="presParOf" srcId="{867BC64E-7043-4B3D-9C36-77270767AD7C}" destId="{195EAA8A-A90C-4E7D-ACBB-AC228A27A7F7}" srcOrd="1" destOrd="0" presId="urn:microsoft.com/office/officeart/2005/8/layout/list1"/>
    <dgm:cxn modelId="{F2F1B2BE-105F-44DD-867B-1FC9E62F624B}" type="presParOf" srcId="{D2A7005C-A743-4A9B-BA47-AE411A7E13D6}" destId="{A888791B-56D2-4E76-8BA7-4B9EC2F81FED}" srcOrd="1" destOrd="0" presId="urn:microsoft.com/office/officeart/2005/8/layout/list1"/>
    <dgm:cxn modelId="{CF83EC6C-ECE8-4B13-84E6-340CA27CC39B}" type="presParOf" srcId="{D2A7005C-A743-4A9B-BA47-AE411A7E13D6}" destId="{201BEDF0-96DE-434C-9623-4F3EAEC2D93F}" srcOrd="2" destOrd="0" presId="urn:microsoft.com/office/officeart/2005/8/layout/list1"/>
    <dgm:cxn modelId="{0D3E9014-BC39-4B75-A369-A877876F2F90}" type="presParOf" srcId="{D2A7005C-A743-4A9B-BA47-AE411A7E13D6}" destId="{DC8D2679-ADD6-4BF6-B771-AE403A94981A}" srcOrd="3" destOrd="0" presId="urn:microsoft.com/office/officeart/2005/8/layout/list1"/>
    <dgm:cxn modelId="{5C195F2F-15E7-482D-B774-22F45B1A6776}" type="presParOf" srcId="{D2A7005C-A743-4A9B-BA47-AE411A7E13D6}" destId="{D05C1BFC-85A6-4D6F-A86D-CB69E0ABE89B}" srcOrd="4" destOrd="0" presId="urn:microsoft.com/office/officeart/2005/8/layout/list1"/>
    <dgm:cxn modelId="{743387CC-5BE6-478D-B13C-83AD70F4DEE2}" type="presParOf" srcId="{D05C1BFC-85A6-4D6F-A86D-CB69E0ABE89B}" destId="{65FA62AA-E729-4D6C-85D7-6D37F0C9F356}" srcOrd="0" destOrd="0" presId="urn:microsoft.com/office/officeart/2005/8/layout/list1"/>
    <dgm:cxn modelId="{4E0C9C19-7883-494F-9EAB-6E830EEF417A}" type="presParOf" srcId="{D05C1BFC-85A6-4D6F-A86D-CB69E0ABE89B}" destId="{68391468-9064-432B-B7AF-9377793967A2}" srcOrd="1" destOrd="0" presId="urn:microsoft.com/office/officeart/2005/8/layout/list1"/>
    <dgm:cxn modelId="{102CFD93-B174-412B-A5B0-5E89AD052621}" type="presParOf" srcId="{D2A7005C-A743-4A9B-BA47-AE411A7E13D6}" destId="{1C3EEC69-C695-4FD4-93C3-BB099D69DCF6}" srcOrd="5" destOrd="0" presId="urn:microsoft.com/office/officeart/2005/8/layout/list1"/>
    <dgm:cxn modelId="{0126E8BC-6DC7-4DB3-AC30-B1BEEDE539BF}" type="presParOf" srcId="{D2A7005C-A743-4A9B-BA47-AE411A7E13D6}" destId="{571633C1-200F-4994-9370-7D62E4BDA61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 custT="1"/>
      <dgm:spPr/>
      <dgm:t>
        <a:bodyPr/>
        <a:lstStyle/>
        <a:p>
          <a:pPr rtl="0"/>
          <a:r>
            <a:rPr lang="ja-JP" altLang="en-US" sz="2800" dirty="0" smtClean="0">
              <a:latin typeface="+mn-ea"/>
              <a:ea typeface="+mn-ea"/>
            </a:rPr>
            <a:t>北東側</a:t>
          </a:r>
          <a:endParaRPr lang="en-US" altLang="ja-JP" sz="2800" dirty="0" smtClean="0">
            <a:latin typeface="+mn-ea"/>
            <a:ea typeface="+mn-ea"/>
          </a:endParaRPr>
        </a:p>
        <a:p>
          <a:pPr rtl="0"/>
          <a:r>
            <a:rPr lang="ja-JP" altLang="en-US" sz="2800" dirty="0" smtClean="0">
              <a:latin typeface="+mn-ea"/>
              <a:ea typeface="+mn-ea"/>
            </a:rPr>
            <a:t>高気圧化</a:t>
          </a:r>
          <a:endParaRPr lang="ja-JP" sz="2800" dirty="0">
            <a:latin typeface="+mn-ea"/>
            <a:ea typeface="+mn-ea"/>
          </a:endParaRPr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9BDE7CAA-8345-499E-B87D-A7BB6C2C881F}">
      <dgm:prSet custT="1"/>
      <dgm:spPr/>
      <dgm:t>
        <a:bodyPr/>
        <a:lstStyle/>
        <a:p>
          <a:pPr rtl="0"/>
          <a:r>
            <a:rPr lang="ja-JP" altLang="en-US" sz="2800" dirty="0" smtClean="0">
              <a:latin typeface="+mn-ea"/>
              <a:ea typeface="+mn-ea"/>
            </a:rPr>
            <a:t>気圧傾度力　強化</a:t>
          </a:r>
          <a:endParaRPr lang="en-US" altLang="ja-JP" sz="2800" dirty="0" smtClean="0">
            <a:latin typeface="+mn-ea"/>
            <a:ea typeface="+mn-ea"/>
          </a:endParaRPr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FE6C61B9-B315-4682-80EB-D09E268794B9}">
      <dgm:prSet custT="1"/>
      <dgm:spPr/>
      <dgm:t>
        <a:bodyPr/>
        <a:lstStyle/>
        <a:p>
          <a:pPr rtl="0"/>
          <a:r>
            <a:rPr lang="ja-JP" altLang="en-US" sz="2800" dirty="0" smtClean="0">
              <a:latin typeface="+mn-ea"/>
              <a:ea typeface="+mn-ea"/>
            </a:rPr>
            <a:t>風速　強</a:t>
          </a:r>
          <a:endParaRPr lang="ja-JP" altLang="en-US" sz="2800" dirty="0">
            <a:latin typeface="+mn-ea"/>
            <a:ea typeface="+mn-ea"/>
          </a:endParaRPr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B5A06D12-9990-41E3-AB64-8D416C9B6519}">
      <dgm:prSet custT="1"/>
      <dgm:spPr/>
      <dgm:t>
        <a:bodyPr/>
        <a:lstStyle/>
        <a:p>
          <a:pPr rtl="0"/>
          <a:r>
            <a:rPr lang="ja-JP" altLang="en-US" sz="2800" dirty="0" smtClean="0">
              <a:latin typeface="+mn-ea"/>
              <a:ea typeface="+mn-ea"/>
            </a:rPr>
            <a:t>海上の潜熱</a:t>
          </a:r>
          <a:endParaRPr lang="en-US" altLang="ja-JP" sz="2800" dirty="0" smtClean="0">
            <a:latin typeface="+mn-ea"/>
            <a:ea typeface="+mn-ea"/>
          </a:endParaRPr>
        </a:p>
        <a:p>
          <a:pPr rtl="0"/>
          <a:r>
            <a:rPr lang="en-US" altLang="ja-JP" sz="2800" dirty="0" smtClean="0">
              <a:latin typeface="+mn-ea"/>
              <a:ea typeface="+mn-ea"/>
            </a:rPr>
            <a:t>flux(</a:t>
          </a:r>
          <a:r>
            <a:rPr lang="ja-JP" altLang="en-US" sz="2800" dirty="0" smtClean="0">
              <a:latin typeface="+mn-ea"/>
              <a:ea typeface="+mn-ea"/>
            </a:rPr>
            <a:t>＋</a:t>
          </a:r>
          <a:r>
            <a:rPr lang="en-US" altLang="ja-JP" sz="2800" dirty="0" smtClean="0">
              <a:latin typeface="+mn-ea"/>
              <a:ea typeface="+mn-ea"/>
            </a:rPr>
            <a:t>)</a:t>
          </a:r>
          <a:r>
            <a:rPr lang="ja-JP" altLang="en-US" sz="2800" dirty="0" smtClean="0">
              <a:latin typeface="+mn-ea"/>
              <a:ea typeface="+mn-ea"/>
            </a:rPr>
            <a:t>増加</a:t>
          </a:r>
          <a:endParaRPr lang="ja-JP" sz="2800" dirty="0">
            <a:latin typeface="+mn-ea"/>
            <a:ea typeface="+mn-ea"/>
          </a:endParaRPr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2846F2E1-CD8F-4261-9B46-16EF3FB674F3}">
      <dgm:prSet custT="1"/>
      <dgm:spPr/>
      <dgm:t>
        <a:bodyPr/>
        <a:lstStyle/>
        <a:p>
          <a:pPr rtl="0"/>
          <a:r>
            <a:rPr lang="ja-JP" altLang="en-US" sz="2800" dirty="0" smtClean="0">
              <a:latin typeface="+mn-ea"/>
              <a:ea typeface="+mn-ea"/>
            </a:rPr>
            <a:t>上昇流増加</a:t>
          </a:r>
          <a:endParaRPr lang="ja-JP" altLang="en-US" sz="2800" dirty="0">
            <a:latin typeface="+mn-ea"/>
            <a:ea typeface="+mn-ea"/>
          </a:endParaRPr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 sz="2800">
            <a:latin typeface="+mn-ea"/>
            <a:ea typeface="+mn-ea"/>
          </a:endParaRPr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3097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27115" custRadScaleRad="98534" custRadScaleInc="274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97534" custScaleY="88337" custRadScaleRad="102860" custRadScaleInc="-3558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151075" custScaleY="111587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23221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71CBF644-E7A7-4A87-B957-B44E4CF3844F}" type="presOf" srcId="{FE6C61B9-B315-4682-80EB-D09E268794B9}" destId="{8404E728-E34E-44D7-B8D3-1C054CE3B697}" srcOrd="0" destOrd="0" presId="urn:microsoft.com/office/officeart/2005/8/layout/cycle5"/>
    <dgm:cxn modelId="{2B3332F1-B805-45E0-A8A3-04AD58D77173}" type="presOf" srcId="{2846F2E1-CD8F-4261-9B46-16EF3FB674F3}" destId="{A70C6121-89A0-456B-93E5-71A75DDBD5BF}" srcOrd="0" destOrd="0" presId="urn:microsoft.com/office/officeart/2005/8/layout/cycle5"/>
    <dgm:cxn modelId="{A26B02BB-D6A2-4E43-B301-699E1F01E4F4}" type="presOf" srcId="{B5A06D12-9990-41E3-AB64-8D416C9B6519}" destId="{1CAEE36B-7025-431B-A292-FE6EAED3255B}" srcOrd="0" destOrd="0" presId="urn:microsoft.com/office/officeart/2005/8/layout/cycle5"/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1AE12CDC-2F70-4A6F-A3F3-143D4BDBC442}" type="presOf" srcId="{2C9C30C8-616C-4269-A73D-251F980064CB}" destId="{A3BFE2E3-155E-40C4-AFF5-58D05DF1EF16}" srcOrd="0" destOrd="0" presId="urn:microsoft.com/office/officeart/2005/8/layout/cycle5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5615E0FE-B23F-43D8-86DC-25FE5F26CC03}" type="presOf" srcId="{9BDE7CAA-8345-499E-B87D-A7BB6C2C881F}" destId="{FB1069EF-D999-4F86-A71A-B65109AF8172}" srcOrd="0" destOrd="0" presId="urn:microsoft.com/office/officeart/2005/8/layout/cycle5"/>
    <dgm:cxn modelId="{A4EBBE80-D997-4E0A-B950-D5BCB336F783}" type="presOf" srcId="{D0FA2D95-6B96-4F51-9A65-D0538F9786E5}" destId="{D43215F6-7345-4633-8F2A-F6DCAF3921B9}" srcOrd="0" destOrd="0" presId="urn:microsoft.com/office/officeart/2005/8/layout/cycle5"/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2D107653-34DC-46FC-A659-EDD2B07A1968}" type="presOf" srcId="{2E6311B3-1CB2-48F0-B644-A76CBB409373}" destId="{54286AEE-82FD-4584-B6ED-9E213E326F22}" srcOrd="0" destOrd="0" presId="urn:microsoft.com/office/officeart/2005/8/layout/cycle5"/>
    <dgm:cxn modelId="{DC051687-EB67-40ED-BE03-CAB43DE90A83}" type="presOf" srcId="{6A832471-ED28-4864-81B5-12798642F5FF}" destId="{37D73F4D-ABA9-4F35-AE0A-36D089A7D47E}" srcOrd="0" destOrd="0" presId="urn:microsoft.com/office/officeart/2005/8/layout/cycle5"/>
    <dgm:cxn modelId="{ED966671-F874-44BE-9686-AAB658E31423}" type="presOf" srcId="{911B65B4-C482-4F32-9B6A-3CB88718E6F7}" destId="{2E5AE85A-970F-4472-B837-6906D22767BC}" srcOrd="0" destOrd="0" presId="urn:microsoft.com/office/officeart/2005/8/layout/cycle5"/>
    <dgm:cxn modelId="{F769101E-44C6-4E9F-8C14-CEB851CBAAF7}" type="presOf" srcId="{C1B881B9-9FFA-4CCB-AB59-1FF32144D2C0}" destId="{BED5E510-E512-4E11-BDE0-33FC003908E4}" srcOrd="0" destOrd="0" presId="urn:microsoft.com/office/officeart/2005/8/layout/cycle5"/>
    <dgm:cxn modelId="{BC037C0B-CA95-4CFD-BF88-97D00AE2AE6A}" type="presOf" srcId="{6400AE36-6B80-4CEA-AE75-EADC0684A309}" destId="{DF0C94A8-54B6-43EB-8DC8-F1CF576E2E4C}" srcOrd="0" destOrd="0" presId="urn:microsoft.com/office/officeart/2005/8/layout/cycle5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5D0A08B3-B600-42EC-B8E5-87DEFD7A33CC}" type="presParOf" srcId="{BED5E510-E512-4E11-BDE0-33FC003908E4}" destId="{2E5AE85A-970F-4472-B837-6906D22767BC}" srcOrd="0" destOrd="0" presId="urn:microsoft.com/office/officeart/2005/8/layout/cycle5"/>
    <dgm:cxn modelId="{3984CD5B-D0DF-4072-BBD3-F4F20E94F642}" type="presParOf" srcId="{BED5E510-E512-4E11-BDE0-33FC003908E4}" destId="{7D3BEB0E-B928-493E-932D-E2F1A55A7BD2}" srcOrd="1" destOrd="0" presId="urn:microsoft.com/office/officeart/2005/8/layout/cycle5"/>
    <dgm:cxn modelId="{289CEA91-81F3-43BE-884E-E0F333F7D189}" type="presParOf" srcId="{BED5E510-E512-4E11-BDE0-33FC003908E4}" destId="{A3BFE2E3-155E-40C4-AFF5-58D05DF1EF16}" srcOrd="2" destOrd="0" presId="urn:microsoft.com/office/officeart/2005/8/layout/cycle5"/>
    <dgm:cxn modelId="{8E5FCF3E-C234-4559-A0A4-F15471790F60}" type="presParOf" srcId="{BED5E510-E512-4E11-BDE0-33FC003908E4}" destId="{FB1069EF-D999-4F86-A71A-B65109AF8172}" srcOrd="3" destOrd="0" presId="urn:microsoft.com/office/officeart/2005/8/layout/cycle5"/>
    <dgm:cxn modelId="{6B35FA01-4214-4A7E-823D-C35B7309D104}" type="presParOf" srcId="{BED5E510-E512-4E11-BDE0-33FC003908E4}" destId="{D61AD7EE-5C75-4728-B7DA-99092010184A}" srcOrd="4" destOrd="0" presId="urn:microsoft.com/office/officeart/2005/8/layout/cycle5"/>
    <dgm:cxn modelId="{D4DFBB89-B5D1-4457-A257-C08027202085}" type="presParOf" srcId="{BED5E510-E512-4E11-BDE0-33FC003908E4}" destId="{DF0C94A8-54B6-43EB-8DC8-F1CF576E2E4C}" srcOrd="5" destOrd="0" presId="urn:microsoft.com/office/officeart/2005/8/layout/cycle5"/>
    <dgm:cxn modelId="{0FD96E9B-769F-438E-B174-912DD1E07944}" type="presParOf" srcId="{BED5E510-E512-4E11-BDE0-33FC003908E4}" destId="{8404E728-E34E-44D7-B8D3-1C054CE3B697}" srcOrd="6" destOrd="0" presId="urn:microsoft.com/office/officeart/2005/8/layout/cycle5"/>
    <dgm:cxn modelId="{0D1DB660-BE9E-4A80-85A0-0F291C43DDE6}" type="presParOf" srcId="{BED5E510-E512-4E11-BDE0-33FC003908E4}" destId="{A22381A6-F121-46B6-92CA-793EEEF0E374}" srcOrd="7" destOrd="0" presId="urn:microsoft.com/office/officeart/2005/8/layout/cycle5"/>
    <dgm:cxn modelId="{E64D4878-0313-4259-A566-C3E31E21F4AD}" type="presParOf" srcId="{BED5E510-E512-4E11-BDE0-33FC003908E4}" destId="{D43215F6-7345-4633-8F2A-F6DCAF3921B9}" srcOrd="8" destOrd="0" presId="urn:microsoft.com/office/officeart/2005/8/layout/cycle5"/>
    <dgm:cxn modelId="{D417B405-81A9-4FD3-BE9A-448082B7AD82}" type="presParOf" srcId="{BED5E510-E512-4E11-BDE0-33FC003908E4}" destId="{1CAEE36B-7025-431B-A292-FE6EAED3255B}" srcOrd="9" destOrd="0" presId="urn:microsoft.com/office/officeart/2005/8/layout/cycle5"/>
    <dgm:cxn modelId="{36E0ECDF-91F5-4190-8C74-9903ADF17632}" type="presParOf" srcId="{BED5E510-E512-4E11-BDE0-33FC003908E4}" destId="{75572586-DDE6-41E2-8916-40D90516008B}" srcOrd="10" destOrd="0" presId="urn:microsoft.com/office/officeart/2005/8/layout/cycle5"/>
    <dgm:cxn modelId="{1A305505-D7F7-4060-A09F-5938BD6177F8}" type="presParOf" srcId="{BED5E510-E512-4E11-BDE0-33FC003908E4}" destId="{37D73F4D-ABA9-4F35-AE0A-36D089A7D47E}" srcOrd="11" destOrd="0" presId="urn:microsoft.com/office/officeart/2005/8/layout/cycle5"/>
    <dgm:cxn modelId="{72610800-7117-4035-BD56-633CD0CB3FEA}" type="presParOf" srcId="{BED5E510-E512-4E11-BDE0-33FC003908E4}" destId="{A70C6121-89A0-456B-93E5-71A75DDBD5BF}" srcOrd="12" destOrd="0" presId="urn:microsoft.com/office/officeart/2005/8/layout/cycle5"/>
    <dgm:cxn modelId="{D6C4E30C-4EF0-4D25-9BE6-079C0341CACB}" type="presParOf" srcId="{BED5E510-E512-4E11-BDE0-33FC003908E4}" destId="{209C6BB7-9F3E-4456-A565-D502650F81E4}" srcOrd="13" destOrd="0" presId="urn:microsoft.com/office/officeart/2005/8/layout/cycle5"/>
    <dgm:cxn modelId="{33196B6C-B97F-46F8-8CDA-9C1EE46B5486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 custT="1"/>
      <dgm:spPr/>
      <dgm:t>
        <a:bodyPr/>
        <a:lstStyle/>
        <a:p>
          <a:pPr rtl="0"/>
          <a:r>
            <a:rPr lang="ja-JP" altLang="en-US" sz="1800" dirty="0" smtClean="0">
              <a:latin typeface="+mn-ea"/>
              <a:ea typeface="+mn-ea"/>
            </a:rPr>
            <a:t>北東側</a:t>
          </a:r>
          <a:endParaRPr lang="en-US" altLang="ja-JP" sz="1800" dirty="0" smtClean="0">
            <a:latin typeface="+mn-ea"/>
            <a:ea typeface="+mn-ea"/>
          </a:endParaRPr>
        </a:p>
        <a:p>
          <a:pPr rtl="0"/>
          <a:r>
            <a:rPr lang="ja-JP" altLang="en-US" sz="1800" dirty="0" smtClean="0">
              <a:latin typeface="+mn-ea"/>
              <a:ea typeface="+mn-ea"/>
            </a:rPr>
            <a:t>高気圧化</a:t>
          </a:r>
          <a:endParaRPr lang="ja-JP" sz="1800" dirty="0">
            <a:latin typeface="+mn-ea"/>
            <a:ea typeface="+mn-ea"/>
          </a:endParaRPr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9BDE7CAA-8345-499E-B87D-A7BB6C2C881F}">
      <dgm:prSet custT="1"/>
      <dgm:spPr/>
      <dgm:t>
        <a:bodyPr/>
        <a:lstStyle/>
        <a:p>
          <a:pPr rtl="0"/>
          <a:r>
            <a:rPr lang="ja-JP" altLang="en-US" sz="1800" dirty="0" smtClean="0">
              <a:latin typeface="+mn-ea"/>
              <a:ea typeface="+mn-ea"/>
            </a:rPr>
            <a:t>気圧傾度力　強化</a:t>
          </a:r>
          <a:endParaRPr lang="en-US" altLang="ja-JP" sz="1800" dirty="0" smtClean="0">
            <a:latin typeface="+mn-ea"/>
            <a:ea typeface="+mn-ea"/>
          </a:endParaRPr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FE6C61B9-B315-4682-80EB-D09E268794B9}">
      <dgm:prSet custT="1"/>
      <dgm:spPr/>
      <dgm:t>
        <a:bodyPr/>
        <a:lstStyle/>
        <a:p>
          <a:pPr rtl="0"/>
          <a:r>
            <a:rPr lang="ja-JP" altLang="en-US" sz="1800" dirty="0" smtClean="0">
              <a:latin typeface="+mn-ea"/>
              <a:ea typeface="+mn-ea"/>
            </a:rPr>
            <a:t>風速　強</a:t>
          </a:r>
          <a:endParaRPr lang="ja-JP" altLang="en-US" sz="1800" dirty="0">
            <a:latin typeface="+mn-ea"/>
            <a:ea typeface="+mn-ea"/>
          </a:endParaRPr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B5A06D12-9990-41E3-AB64-8D416C9B6519}">
      <dgm:prSet custT="1"/>
      <dgm:spPr/>
      <dgm:t>
        <a:bodyPr/>
        <a:lstStyle/>
        <a:p>
          <a:pPr rtl="0"/>
          <a:r>
            <a:rPr lang="ja-JP" altLang="en-US" sz="1800" dirty="0" smtClean="0">
              <a:latin typeface="+mn-ea"/>
              <a:ea typeface="+mn-ea"/>
            </a:rPr>
            <a:t>海上の潜熱</a:t>
          </a:r>
          <a:endParaRPr lang="en-US" altLang="ja-JP" sz="1800" dirty="0" smtClean="0">
            <a:latin typeface="+mn-ea"/>
            <a:ea typeface="+mn-ea"/>
          </a:endParaRPr>
        </a:p>
        <a:p>
          <a:pPr rtl="0"/>
          <a:r>
            <a:rPr lang="en-US" altLang="ja-JP" sz="1800" dirty="0" smtClean="0">
              <a:latin typeface="+mn-ea"/>
              <a:ea typeface="+mn-ea"/>
            </a:rPr>
            <a:t>flux(</a:t>
          </a:r>
          <a:r>
            <a:rPr lang="ja-JP" altLang="en-US" sz="1800" dirty="0" smtClean="0">
              <a:latin typeface="+mn-ea"/>
              <a:ea typeface="+mn-ea"/>
            </a:rPr>
            <a:t>＋</a:t>
          </a:r>
          <a:r>
            <a:rPr lang="en-US" altLang="ja-JP" sz="1800" dirty="0" smtClean="0">
              <a:latin typeface="+mn-ea"/>
              <a:ea typeface="+mn-ea"/>
            </a:rPr>
            <a:t>)</a:t>
          </a:r>
          <a:r>
            <a:rPr lang="ja-JP" altLang="en-US" sz="1800" dirty="0" smtClean="0">
              <a:latin typeface="+mn-ea"/>
              <a:ea typeface="+mn-ea"/>
            </a:rPr>
            <a:t>増加</a:t>
          </a:r>
          <a:endParaRPr lang="ja-JP" sz="1800" dirty="0">
            <a:latin typeface="+mn-ea"/>
            <a:ea typeface="+mn-ea"/>
          </a:endParaRPr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2846F2E1-CD8F-4261-9B46-16EF3FB674F3}">
      <dgm:prSet custT="1"/>
      <dgm:spPr/>
      <dgm:t>
        <a:bodyPr/>
        <a:lstStyle/>
        <a:p>
          <a:pPr rtl="0"/>
          <a:r>
            <a:rPr lang="ja-JP" altLang="en-US" sz="1800" dirty="0" smtClean="0">
              <a:latin typeface="+mn-ea"/>
              <a:ea typeface="+mn-ea"/>
            </a:rPr>
            <a:t>上昇流増加</a:t>
          </a:r>
          <a:endParaRPr lang="ja-JP" altLang="en-US" sz="1800" dirty="0">
            <a:latin typeface="+mn-ea"/>
            <a:ea typeface="+mn-ea"/>
          </a:endParaRPr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 sz="1800">
            <a:latin typeface="+mn-ea"/>
            <a:ea typeface="+mn-ea"/>
          </a:endParaRPr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30974" custRadScaleRad="10070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27115" custRadScaleRad="94404" custRadScaleInc="2538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97534" custScaleY="88337" custRadScaleRad="102860" custRadScaleInc="-3558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151075" custScaleY="111587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23221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58EBD76D-14F5-4EF5-B25C-1699A8785760}" type="presOf" srcId="{2846F2E1-CD8F-4261-9B46-16EF3FB674F3}" destId="{A70C6121-89A0-456B-93E5-71A75DDBD5BF}" srcOrd="0" destOrd="0" presId="urn:microsoft.com/office/officeart/2005/8/layout/cycle5"/>
    <dgm:cxn modelId="{B77146FB-9A67-47C8-8905-A51CDCED0C57}" type="presOf" srcId="{9BDE7CAA-8345-499E-B87D-A7BB6C2C881F}" destId="{FB1069EF-D999-4F86-A71A-B65109AF8172}" srcOrd="0" destOrd="0" presId="urn:microsoft.com/office/officeart/2005/8/layout/cycle5"/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59457323-7FF1-4038-B4BC-A0B4294A774E}" type="presOf" srcId="{2C9C30C8-616C-4269-A73D-251F980064CB}" destId="{A3BFE2E3-155E-40C4-AFF5-58D05DF1EF16}" srcOrd="0" destOrd="0" presId="urn:microsoft.com/office/officeart/2005/8/layout/cycle5"/>
    <dgm:cxn modelId="{03CAF266-372B-4AD1-A7D6-5010F07C144D}" type="presOf" srcId="{2E6311B3-1CB2-48F0-B644-A76CBB409373}" destId="{54286AEE-82FD-4584-B6ED-9E213E326F22}" srcOrd="0" destOrd="0" presId="urn:microsoft.com/office/officeart/2005/8/layout/cycle5"/>
    <dgm:cxn modelId="{C9A07F7B-7F34-45F0-B511-3A47D2C83365}" type="presOf" srcId="{6A832471-ED28-4864-81B5-12798642F5FF}" destId="{37D73F4D-ABA9-4F35-AE0A-36D089A7D47E}" srcOrd="0" destOrd="0" presId="urn:microsoft.com/office/officeart/2005/8/layout/cycle5"/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6AA97F93-AB9D-402A-8D0B-BE9081B2845F}" type="presOf" srcId="{6400AE36-6B80-4CEA-AE75-EADC0684A309}" destId="{DF0C94A8-54B6-43EB-8DC8-F1CF576E2E4C}" srcOrd="0" destOrd="0" presId="urn:microsoft.com/office/officeart/2005/8/layout/cycle5"/>
    <dgm:cxn modelId="{CF73F575-F078-4320-B9B6-FA43C5AD1788}" type="presOf" srcId="{911B65B4-C482-4F32-9B6A-3CB88718E6F7}" destId="{2E5AE85A-970F-4472-B837-6906D22767BC}" srcOrd="0" destOrd="0" presId="urn:microsoft.com/office/officeart/2005/8/layout/cycle5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06D824E2-D4A7-4464-BD7D-C6E151AD906E}" type="presOf" srcId="{C1B881B9-9FFA-4CCB-AB59-1FF32144D2C0}" destId="{BED5E510-E512-4E11-BDE0-33FC003908E4}" srcOrd="0" destOrd="0" presId="urn:microsoft.com/office/officeart/2005/8/layout/cycle5"/>
    <dgm:cxn modelId="{48D489A0-B903-4774-9631-5FAC4F0E8B04}" type="presOf" srcId="{FE6C61B9-B315-4682-80EB-D09E268794B9}" destId="{8404E728-E34E-44D7-B8D3-1C054CE3B697}" srcOrd="0" destOrd="0" presId="urn:microsoft.com/office/officeart/2005/8/layout/cycle5"/>
    <dgm:cxn modelId="{E8603C23-6FB7-45E6-A222-B336D0A5C28F}" type="presOf" srcId="{D0FA2D95-6B96-4F51-9A65-D0538F9786E5}" destId="{D43215F6-7345-4633-8F2A-F6DCAF3921B9}" srcOrd="0" destOrd="0" presId="urn:microsoft.com/office/officeart/2005/8/layout/cycle5"/>
    <dgm:cxn modelId="{8033CA3D-C30E-4565-BD2F-DAF69BFF678B}" type="presOf" srcId="{B5A06D12-9990-41E3-AB64-8D416C9B6519}" destId="{1CAEE36B-7025-431B-A292-FE6EAED3255B}" srcOrd="0" destOrd="0" presId="urn:microsoft.com/office/officeart/2005/8/layout/cycle5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B90D1CD9-F711-4CE9-9D79-C1F334D7F3FF}" type="presParOf" srcId="{BED5E510-E512-4E11-BDE0-33FC003908E4}" destId="{2E5AE85A-970F-4472-B837-6906D22767BC}" srcOrd="0" destOrd="0" presId="urn:microsoft.com/office/officeart/2005/8/layout/cycle5"/>
    <dgm:cxn modelId="{CFA43A2A-7DA9-47B7-90ED-94D51CF61EF9}" type="presParOf" srcId="{BED5E510-E512-4E11-BDE0-33FC003908E4}" destId="{7D3BEB0E-B928-493E-932D-E2F1A55A7BD2}" srcOrd="1" destOrd="0" presId="urn:microsoft.com/office/officeart/2005/8/layout/cycle5"/>
    <dgm:cxn modelId="{F853B99E-B311-4217-92A4-4FB101A6F8F1}" type="presParOf" srcId="{BED5E510-E512-4E11-BDE0-33FC003908E4}" destId="{A3BFE2E3-155E-40C4-AFF5-58D05DF1EF16}" srcOrd="2" destOrd="0" presId="urn:microsoft.com/office/officeart/2005/8/layout/cycle5"/>
    <dgm:cxn modelId="{515EC0E2-F950-4E27-B4EC-63DE5E73BD2B}" type="presParOf" srcId="{BED5E510-E512-4E11-BDE0-33FC003908E4}" destId="{FB1069EF-D999-4F86-A71A-B65109AF8172}" srcOrd="3" destOrd="0" presId="urn:microsoft.com/office/officeart/2005/8/layout/cycle5"/>
    <dgm:cxn modelId="{C89ED616-C86C-4AC7-BF93-D90ABA3660E6}" type="presParOf" srcId="{BED5E510-E512-4E11-BDE0-33FC003908E4}" destId="{D61AD7EE-5C75-4728-B7DA-99092010184A}" srcOrd="4" destOrd="0" presId="urn:microsoft.com/office/officeart/2005/8/layout/cycle5"/>
    <dgm:cxn modelId="{F73B73F2-8C1E-4B83-ADDE-55A3C4CE7F18}" type="presParOf" srcId="{BED5E510-E512-4E11-BDE0-33FC003908E4}" destId="{DF0C94A8-54B6-43EB-8DC8-F1CF576E2E4C}" srcOrd="5" destOrd="0" presId="urn:microsoft.com/office/officeart/2005/8/layout/cycle5"/>
    <dgm:cxn modelId="{28ADBD96-8B59-4044-8155-14E2730F6F67}" type="presParOf" srcId="{BED5E510-E512-4E11-BDE0-33FC003908E4}" destId="{8404E728-E34E-44D7-B8D3-1C054CE3B697}" srcOrd="6" destOrd="0" presId="urn:microsoft.com/office/officeart/2005/8/layout/cycle5"/>
    <dgm:cxn modelId="{649D1108-70F5-41B8-A7E7-5B6DE79CD05B}" type="presParOf" srcId="{BED5E510-E512-4E11-BDE0-33FC003908E4}" destId="{A22381A6-F121-46B6-92CA-793EEEF0E374}" srcOrd="7" destOrd="0" presId="urn:microsoft.com/office/officeart/2005/8/layout/cycle5"/>
    <dgm:cxn modelId="{DBAD92F7-84DF-4AE6-9026-AC5EC76D0B5F}" type="presParOf" srcId="{BED5E510-E512-4E11-BDE0-33FC003908E4}" destId="{D43215F6-7345-4633-8F2A-F6DCAF3921B9}" srcOrd="8" destOrd="0" presId="urn:microsoft.com/office/officeart/2005/8/layout/cycle5"/>
    <dgm:cxn modelId="{84AFF1CF-552C-49A8-B8FF-2E4FDE2910A5}" type="presParOf" srcId="{BED5E510-E512-4E11-BDE0-33FC003908E4}" destId="{1CAEE36B-7025-431B-A292-FE6EAED3255B}" srcOrd="9" destOrd="0" presId="urn:microsoft.com/office/officeart/2005/8/layout/cycle5"/>
    <dgm:cxn modelId="{A62445E6-F34E-4198-9E52-352E13934FCE}" type="presParOf" srcId="{BED5E510-E512-4E11-BDE0-33FC003908E4}" destId="{75572586-DDE6-41E2-8916-40D90516008B}" srcOrd="10" destOrd="0" presId="urn:microsoft.com/office/officeart/2005/8/layout/cycle5"/>
    <dgm:cxn modelId="{8248BBA7-CE2C-403A-B8FE-0DCC1B0AA09F}" type="presParOf" srcId="{BED5E510-E512-4E11-BDE0-33FC003908E4}" destId="{37D73F4D-ABA9-4F35-AE0A-36D089A7D47E}" srcOrd="11" destOrd="0" presId="urn:microsoft.com/office/officeart/2005/8/layout/cycle5"/>
    <dgm:cxn modelId="{04407007-D0AE-4209-AB5E-CE61B212683F}" type="presParOf" srcId="{BED5E510-E512-4E11-BDE0-33FC003908E4}" destId="{A70C6121-89A0-456B-93E5-71A75DDBD5BF}" srcOrd="12" destOrd="0" presId="urn:microsoft.com/office/officeart/2005/8/layout/cycle5"/>
    <dgm:cxn modelId="{B3B0C078-4B83-4A6C-9D85-6A220473D9EB}" type="presParOf" srcId="{BED5E510-E512-4E11-BDE0-33FC003908E4}" destId="{209C6BB7-9F3E-4456-A565-D502650F81E4}" srcOrd="13" destOrd="0" presId="urn:microsoft.com/office/officeart/2005/8/layout/cycle5"/>
    <dgm:cxn modelId="{BAF45D3B-AA82-4C0F-BDFA-8624871F747A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ja-JP" altLang="en-US" sz="2400" dirty="0" smtClean="0">
              <a:solidFill>
                <a:schemeClr val="bg1"/>
              </a:solidFill>
            </a:rPr>
            <a:t>北東側</a:t>
          </a:r>
          <a:endParaRPr lang="en-US" altLang="ja-JP" sz="2400" dirty="0" smtClean="0">
            <a:solidFill>
              <a:schemeClr val="bg1"/>
            </a:solidFill>
          </a:endParaRPr>
        </a:p>
        <a:p>
          <a:pPr rtl="0"/>
          <a:r>
            <a:rPr lang="ja-JP" altLang="en-US" sz="2400" dirty="0" smtClean="0">
              <a:solidFill>
                <a:schemeClr val="bg1"/>
              </a:solidFill>
            </a:rPr>
            <a:t>高気圧化</a:t>
          </a:r>
          <a:endParaRPr lang="ja-JP" altLang="en-US" sz="2400" dirty="0">
            <a:solidFill>
              <a:schemeClr val="bg1"/>
            </a:solidFill>
          </a:endParaRPr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/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/>
        </a:p>
      </dgm:t>
    </dgm:pt>
    <dgm:pt modelId="{9BDE7CAA-8345-499E-B87D-A7BB6C2C881F}">
      <dgm:prSet/>
      <dgm:spPr/>
      <dgm:t>
        <a:bodyPr/>
        <a:lstStyle/>
        <a:p>
          <a:pPr rtl="0"/>
          <a:r>
            <a:rPr lang="ja-JP" altLang="en-US" dirty="0" smtClean="0"/>
            <a:t>気圧傾度力</a:t>
          </a:r>
          <a:endParaRPr lang="en-US" altLang="ja-JP" dirty="0" smtClean="0"/>
        </a:p>
        <a:p>
          <a:pPr rtl="0"/>
          <a:r>
            <a:rPr lang="ja-JP" altLang="en-US" dirty="0" smtClean="0"/>
            <a:t>強化</a:t>
          </a:r>
          <a:endParaRPr lang="ja-JP" dirty="0"/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/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/>
        </a:p>
      </dgm:t>
    </dgm:pt>
    <dgm:pt modelId="{FE6C61B9-B315-4682-80EB-D09E268794B9}">
      <dgm:prSet/>
      <dgm:spPr/>
      <dgm:t>
        <a:bodyPr/>
        <a:lstStyle/>
        <a:p>
          <a:pPr rtl="0"/>
          <a:r>
            <a:rPr lang="ja-JP" altLang="en-US" dirty="0" smtClean="0"/>
            <a:t>風速　強</a:t>
          </a:r>
          <a:endParaRPr lang="en-US" altLang="ja-JP" dirty="0" smtClean="0"/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/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/>
        </a:p>
      </dgm:t>
    </dgm:pt>
    <dgm:pt modelId="{B5A06D12-9990-41E3-AB64-8D416C9B6519}">
      <dgm:prSet/>
      <dgm:spPr/>
      <dgm:t>
        <a:bodyPr/>
        <a:lstStyle/>
        <a:p>
          <a:pPr rtl="0"/>
          <a:r>
            <a:rPr lang="ja-JP" altLang="en-US" dirty="0" smtClean="0"/>
            <a:t>海上の潜熱</a:t>
          </a:r>
          <a:endParaRPr lang="en-US" altLang="ja-JP" dirty="0" smtClean="0"/>
        </a:p>
        <a:p>
          <a:pPr rtl="0"/>
          <a:r>
            <a:rPr lang="en-US" altLang="ja-JP" dirty="0" smtClean="0"/>
            <a:t>flux(</a:t>
          </a:r>
          <a:r>
            <a:rPr lang="ja-JP" altLang="en-US" dirty="0" smtClean="0"/>
            <a:t>＋</a:t>
          </a:r>
          <a:r>
            <a:rPr lang="en-US" altLang="ja-JP" dirty="0" smtClean="0"/>
            <a:t>)</a:t>
          </a:r>
          <a:r>
            <a:rPr lang="ja-JP" altLang="en-US" dirty="0" smtClean="0"/>
            <a:t>増加</a:t>
          </a:r>
          <a:endParaRPr lang="ja-JP" dirty="0"/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/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/>
        </a:p>
      </dgm:t>
    </dgm:pt>
    <dgm:pt modelId="{2846F2E1-CD8F-4261-9B46-16EF3FB674F3}">
      <dgm:prSet/>
      <dgm:spPr/>
      <dgm:t>
        <a:bodyPr/>
        <a:lstStyle/>
        <a:p>
          <a:pPr rtl="0"/>
          <a:r>
            <a:rPr lang="ja-JP" altLang="en-US" dirty="0" smtClean="0"/>
            <a:t>上昇流増加</a:t>
          </a:r>
          <a:endParaRPr lang="ja-JP" dirty="0"/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/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/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71801" custScaleY="14835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11882" custRadScaleRad="98534" custRadScaleInc="274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97534" custScaleY="88337" custRadScaleRad="97808" custRadScaleInc="-410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151075" custScaleY="83796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08494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C704B127-269B-411D-8892-3F085041F47E}" type="presOf" srcId="{9BDE7CAA-8345-499E-B87D-A7BB6C2C881F}" destId="{FB1069EF-D999-4F86-A71A-B65109AF8172}" srcOrd="0" destOrd="0" presId="urn:microsoft.com/office/officeart/2005/8/layout/cycle5"/>
    <dgm:cxn modelId="{191EE5EF-605B-4866-81AD-ABFEF291F3E9}" type="presOf" srcId="{2846F2E1-CD8F-4261-9B46-16EF3FB674F3}" destId="{A70C6121-89A0-456B-93E5-71A75DDBD5BF}" srcOrd="0" destOrd="0" presId="urn:microsoft.com/office/officeart/2005/8/layout/cycle5"/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E0291EEE-FCA2-474E-96E7-53669CE17E4B}" type="presOf" srcId="{C1B881B9-9FFA-4CCB-AB59-1FF32144D2C0}" destId="{BED5E510-E512-4E11-BDE0-33FC003908E4}" srcOrd="0" destOrd="0" presId="urn:microsoft.com/office/officeart/2005/8/layout/cycle5"/>
    <dgm:cxn modelId="{D033272F-CCBD-4E79-B53D-AD7BA465CE59}" type="presOf" srcId="{D0FA2D95-6B96-4F51-9A65-D0538F9786E5}" destId="{D43215F6-7345-4633-8F2A-F6DCAF3921B9}" srcOrd="0" destOrd="0" presId="urn:microsoft.com/office/officeart/2005/8/layout/cycle5"/>
    <dgm:cxn modelId="{1D6BE1E5-E66B-41E2-A583-4C7D9C5EE672}" type="presOf" srcId="{911B65B4-C482-4F32-9B6A-3CB88718E6F7}" destId="{2E5AE85A-970F-4472-B837-6906D22767BC}" srcOrd="0" destOrd="0" presId="urn:microsoft.com/office/officeart/2005/8/layout/cycle5"/>
    <dgm:cxn modelId="{9DAE1618-0EE0-45B0-91DD-06602213D8BA}" type="presOf" srcId="{B5A06D12-9990-41E3-AB64-8D416C9B6519}" destId="{1CAEE36B-7025-431B-A292-FE6EAED3255B}" srcOrd="0" destOrd="0" presId="urn:microsoft.com/office/officeart/2005/8/layout/cycle5"/>
    <dgm:cxn modelId="{7A065F2E-4868-4DED-8C95-F31C81B641E4}" type="presOf" srcId="{FE6C61B9-B315-4682-80EB-D09E268794B9}" destId="{8404E728-E34E-44D7-B8D3-1C054CE3B697}" srcOrd="0" destOrd="0" presId="urn:microsoft.com/office/officeart/2005/8/layout/cycle5"/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4D0BDE5D-8BE7-4FC1-AEA7-42A481842C51}" type="presOf" srcId="{6A832471-ED28-4864-81B5-12798642F5FF}" destId="{37D73F4D-ABA9-4F35-AE0A-36D089A7D47E}" srcOrd="0" destOrd="0" presId="urn:microsoft.com/office/officeart/2005/8/layout/cycle5"/>
    <dgm:cxn modelId="{A58360CB-8F01-4B7C-9049-ED7DD4477BBB}" type="presOf" srcId="{2E6311B3-1CB2-48F0-B644-A76CBB409373}" destId="{54286AEE-82FD-4584-B6ED-9E213E326F22}" srcOrd="0" destOrd="0" presId="urn:microsoft.com/office/officeart/2005/8/layout/cycle5"/>
    <dgm:cxn modelId="{840CF2C2-0B23-4ED2-8807-3C9642BD106D}" type="presOf" srcId="{6400AE36-6B80-4CEA-AE75-EADC0684A309}" destId="{DF0C94A8-54B6-43EB-8DC8-F1CF576E2E4C}" srcOrd="0" destOrd="0" presId="urn:microsoft.com/office/officeart/2005/8/layout/cycle5"/>
    <dgm:cxn modelId="{2C983668-9CF3-400F-9FC2-EFDFA88B0B44}" type="presOf" srcId="{2C9C30C8-616C-4269-A73D-251F980064CB}" destId="{A3BFE2E3-155E-40C4-AFF5-58D05DF1EF16}" srcOrd="0" destOrd="0" presId="urn:microsoft.com/office/officeart/2005/8/layout/cycle5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AA549A8F-42D4-451D-98A2-EEB3CAE7308A}" type="presParOf" srcId="{BED5E510-E512-4E11-BDE0-33FC003908E4}" destId="{2E5AE85A-970F-4472-B837-6906D22767BC}" srcOrd="0" destOrd="0" presId="urn:microsoft.com/office/officeart/2005/8/layout/cycle5"/>
    <dgm:cxn modelId="{5B7EE929-C4A2-4F74-91F3-1306A79DC75E}" type="presParOf" srcId="{BED5E510-E512-4E11-BDE0-33FC003908E4}" destId="{7D3BEB0E-B928-493E-932D-E2F1A55A7BD2}" srcOrd="1" destOrd="0" presId="urn:microsoft.com/office/officeart/2005/8/layout/cycle5"/>
    <dgm:cxn modelId="{9C44E02C-F031-41AD-9B60-3CEB31ECF64B}" type="presParOf" srcId="{BED5E510-E512-4E11-BDE0-33FC003908E4}" destId="{A3BFE2E3-155E-40C4-AFF5-58D05DF1EF16}" srcOrd="2" destOrd="0" presId="urn:microsoft.com/office/officeart/2005/8/layout/cycle5"/>
    <dgm:cxn modelId="{76BC9084-9FB7-49F4-B745-4DEB0667DC9A}" type="presParOf" srcId="{BED5E510-E512-4E11-BDE0-33FC003908E4}" destId="{FB1069EF-D999-4F86-A71A-B65109AF8172}" srcOrd="3" destOrd="0" presId="urn:microsoft.com/office/officeart/2005/8/layout/cycle5"/>
    <dgm:cxn modelId="{9273A18D-4E4B-47A0-8D0A-4989E0166432}" type="presParOf" srcId="{BED5E510-E512-4E11-BDE0-33FC003908E4}" destId="{D61AD7EE-5C75-4728-B7DA-99092010184A}" srcOrd="4" destOrd="0" presId="urn:microsoft.com/office/officeart/2005/8/layout/cycle5"/>
    <dgm:cxn modelId="{F9387D49-1749-43D6-A0AC-0CB98AE6BA8A}" type="presParOf" srcId="{BED5E510-E512-4E11-BDE0-33FC003908E4}" destId="{DF0C94A8-54B6-43EB-8DC8-F1CF576E2E4C}" srcOrd="5" destOrd="0" presId="urn:microsoft.com/office/officeart/2005/8/layout/cycle5"/>
    <dgm:cxn modelId="{77F2A6A0-528C-4F03-ABBF-0194D8A4B119}" type="presParOf" srcId="{BED5E510-E512-4E11-BDE0-33FC003908E4}" destId="{8404E728-E34E-44D7-B8D3-1C054CE3B697}" srcOrd="6" destOrd="0" presId="urn:microsoft.com/office/officeart/2005/8/layout/cycle5"/>
    <dgm:cxn modelId="{960DBEDE-0BAB-4C9C-A1BE-D4E4F1E48674}" type="presParOf" srcId="{BED5E510-E512-4E11-BDE0-33FC003908E4}" destId="{A22381A6-F121-46B6-92CA-793EEEF0E374}" srcOrd="7" destOrd="0" presId="urn:microsoft.com/office/officeart/2005/8/layout/cycle5"/>
    <dgm:cxn modelId="{96846B10-F6AD-4C9C-B40E-14AE88329DF2}" type="presParOf" srcId="{BED5E510-E512-4E11-BDE0-33FC003908E4}" destId="{D43215F6-7345-4633-8F2A-F6DCAF3921B9}" srcOrd="8" destOrd="0" presId="urn:microsoft.com/office/officeart/2005/8/layout/cycle5"/>
    <dgm:cxn modelId="{2AE25E86-56E7-4A21-827E-2ACE10AE4C71}" type="presParOf" srcId="{BED5E510-E512-4E11-BDE0-33FC003908E4}" destId="{1CAEE36B-7025-431B-A292-FE6EAED3255B}" srcOrd="9" destOrd="0" presId="urn:microsoft.com/office/officeart/2005/8/layout/cycle5"/>
    <dgm:cxn modelId="{17B10E0B-CE86-40D8-B694-7F1B525771E0}" type="presParOf" srcId="{BED5E510-E512-4E11-BDE0-33FC003908E4}" destId="{75572586-DDE6-41E2-8916-40D90516008B}" srcOrd="10" destOrd="0" presId="urn:microsoft.com/office/officeart/2005/8/layout/cycle5"/>
    <dgm:cxn modelId="{893DC17E-773B-404B-BCED-E50640DB26F6}" type="presParOf" srcId="{BED5E510-E512-4E11-BDE0-33FC003908E4}" destId="{37D73F4D-ABA9-4F35-AE0A-36D089A7D47E}" srcOrd="11" destOrd="0" presId="urn:microsoft.com/office/officeart/2005/8/layout/cycle5"/>
    <dgm:cxn modelId="{2D504BA5-59C6-4602-8628-AF073C9D0886}" type="presParOf" srcId="{BED5E510-E512-4E11-BDE0-33FC003908E4}" destId="{A70C6121-89A0-456B-93E5-71A75DDBD5BF}" srcOrd="12" destOrd="0" presId="urn:microsoft.com/office/officeart/2005/8/layout/cycle5"/>
    <dgm:cxn modelId="{76FEEFDF-CFBF-47E8-AB6F-2DC12DC185C6}" type="presParOf" srcId="{BED5E510-E512-4E11-BDE0-33FC003908E4}" destId="{209C6BB7-9F3E-4456-A565-D502650F81E4}" srcOrd="13" destOrd="0" presId="urn:microsoft.com/office/officeart/2005/8/layout/cycle5"/>
    <dgm:cxn modelId="{42CF8E65-8FF3-4886-8E06-25C7997DFF5D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北東側</a:t>
          </a:r>
          <a:endParaRPr lang="en-US" altLang="ja-JP" dirty="0" smtClean="0">
            <a:latin typeface="+mn-ea"/>
            <a:ea typeface="+mn-ea"/>
          </a:endParaRPr>
        </a:p>
        <a:p>
          <a:pPr rtl="0"/>
          <a:r>
            <a:rPr lang="ja-JP" altLang="en-US" dirty="0" smtClean="0">
              <a:latin typeface="+mn-ea"/>
              <a:ea typeface="+mn-ea"/>
            </a:rPr>
            <a:t>高気圧化</a:t>
          </a:r>
          <a:endParaRPr lang="ja-JP" dirty="0">
            <a:latin typeface="+mn-ea"/>
            <a:ea typeface="+mn-ea"/>
          </a:endParaRPr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9BDE7CAA-8345-499E-B87D-A7BB6C2C881F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気圧傾度力</a:t>
          </a:r>
          <a:endParaRPr lang="en-US" altLang="ja-JP" dirty="0" smtClean="0">
            <a:latin typeface="+mn-ea"/>
            <a:ea typeface="+mn-ea"/>
          </a:endParaRPr>
        </a:p>
        <a:p>
          <a:pPr rtl="0"/>
          <a:r>
            <a:rPr lang="ja-JP" altLang="en-US" dirty="0" smtClean="0">
              <a:latin typeface="+mn-ea"/>
              <a:ea typeface="+mn-ea"/>
            </a:rPr>
            <a:t>強化</a:t>
          </a:r>
          <a:endParaRPr lang="ja-JP" dirty="0">
            <a:latin typeface="+mn-ea"/>
            <a:ea typeface="+mn-ea"/>
          </a:endParaRPr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FE6C61B9-B315-4682-80EB-D09E268794B9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ja-JP" altLang="en-US" sz="2400" dirty="0" smtClean="0">
              <a:solidFill>
                <a:schemeClr val="bg1"/>
              </a:solidFill>
              <a:latin typeface="+mn-ea"/>
              <a:ea typeface="+mn-ea"/>
            </a:rPr>
            <a:t>風速　強</a:t>
          </a:r>
          <a:endParaRPr lang="ja-JP" altLang="en-US" sz="2400" dirty="0">
            <a:solidFill>
              <a:schemeClr val="bg1"/>
            </a:solidFill>
            <a:latin typeface="+mn-ea"/>
            <a:ea typeface="+mn-ea"/>
          </a:endParaRPr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B5A06D12-9990-41E3-AB64-8D416C9B6519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海上の潜熱</a:t>
          </a:r>
          <a:endParaRPr lang="en-US" altLang="ja-JP" dirty="0" smtClean="0">
            <a:latin typeface="+mn-ea"/>
            <a:ea typeface="+mn-ea"/>
          </a:endParaRPr>
        </a:p>
        <a:p>
          <a:pPr rtl="0"/>
          <a:r>
            <a:rPr lang="en-US" altLang="ja-JP" dirty="0" smtClean="0">
              <a:latin typeface="+mn-ea"/>
              <a:ea typeface="+mn-ea"/>
            </a:rPr>
            <a:t>flux(</a:t>
          </a:r>
          <a:r>
            <a:rPr lang="ja-JP" altLang="en-US" dirty="0" smtClean="0">
              <a:latin typeface="+mn-ea"/>
              <a:ea typeface="+mn-ea"/>
            </a:rPr>
            <a:t>＋</a:t>
          </a:r>
          <a:r>
            <a:rPr lang="en-US" altLang="ja-JP" dirty="0" smtClean="0">
              <a:latin typeface="+mn-ea"/>
              <a:ea typeface="+mn-ea"/>
            </a:rPr>
            <a:t>)</a:t>
          </a:r>
          <a:r>
            <a:rPr lang="ja-JP" altLang="en-US" dirty="0" smtClean="0">
              <a:latin typeface="+mn-ea"/>
              <a:ea typeface="+mn-ea"/>
            </a:rPr>
            <a:t>増加</a:t>
          </a:r>
          <a:endParaRPr lang="ja-JP" dirty="0">
            <a:latin typeface="+mn-ea"/>
            <a:ea typeface="+mn-ea"/>
          </a:endParaRPr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846F2E1-CD8F-4261-9B46-16EF3FB674F3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上昇流増加</a:t>
          </a:r>
          <a:endParaRPr lang="ja-JP" dirty="0">
            <a:latin typeface="+mn-ea"/>
            <a:ea typeface="+mn-ea"/>
          </a:endParaRPr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3097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27115" custRadScaleRad="98534" custRadScaleInc="274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133343" custScaleY="117858" custRadScaleRad="99284" custRadScaleInc="-2869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151075" custScaleY="111587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14312" custScaleY="106283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B0B4450C-3479-41E3-A393-F06CA6B8A4E4}" type="presOf" srcId="{9BDE7CAA-8345-499E-B87D-A7BB6C2C881F}" destId="{FB1069EF-D999-4F86-A71A-B65109AF8172}" srcOrd="0" destOrd="0" presId="urn:microsoft.com/office/officeart/2005/8/layout/cycle5"/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03963182-5B6B-4E5D-A921-A44417FD6010}" type="presOf" srcId="{D0FA2D95-6B96-4F51-9A65-D0538F9786E5}" destId="{D43215F6-7345-4633-8F2A-F6DCAF3921B9}" srcOrd="0" destOrd="0" presId="urn:microsoft.com/office/officeart/2005/8/layout/cycle5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8D508086-BF98-4DC3-8C1A-4198109B12C5}" type="presOf" srcId="{2C9C30C8-616C-4269-A73D-251F980064CB}" destId="{A3BFE2E3-155E-40C4-AFF5-58D05DF1EF16}" srcOrd="0" destOrd="0" presId="urn:microsoft.com/office/officeart/2005/8/layout/cycle5"/>
    <dgm:cxn modelId="{13CB3D7F-4A58-4DCA-8C92-F166C5A91271}" type="presOf" srcId="{C1B881B9-9FFA-4CCB-AB59-1FF32144D2C0}" destId="{BED5E510-E512-4E11-BDE0-33FC003908E4}" srcOrd="0" destOrd="0" presId="urn:microsoft.com/office/officeart/2005/8/layout/cycle5"/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2C52D9B9-74FE-4399-AAE3-1D56BEDB1C3B}" type="presOf" srcId="{6400AE36-6B80-4CEA-AE75-EADC0684A309}" destId="{DF0C94A8-54B6-43EB-8DC8-F1CF576E2E4C}" srcOrd="0" destOrd="0" presId="urn:microsoft.com/office/officeart/2005/8/layout/cycle5"/>
    <dgm:cxn modelId="{170552BC-6177-4874-BA4F-CBDCD06213CE}" type="presOf" srcId="{B5A06D12-9990-41E3-AB64-8D416C9B6519}" destId="{1CAEE36B-7025-431B-A292-FE6EAED3255B}" srcOrd="0" destOrd="0" presId="urn:microsoft.com/office/officeart/2005/8/layout/cycle5"/>
    <dgm:cxn modelId="{D24EB833-593A-49A3-BF5B-3BC11132405E}" type="presOf" srcId="{2846F2E1-CD8F-4261-9B46-16EF3FB674F3}" destId="{A70C6121-89A0-456B-93E5-71A75DDBD5BF}" srcOrd="0" destOrd="0" presId="urn:microsoft.com/office/officeart/2005/8/layout/cycle5"/>
    <dgm:cxn modelId="{3C45B7AF-2DB3-4398-BFD2-CF9B0550C6AF}" type="presOf" srcId="{FE6C61B9-B315-4682-80EB-D09E268794B9}" destId="{8404E728-E34E-44D7-B8D3-1C054CE3B697}" srcOrd="0" destOrd="0" presId="urn:microsoft.com/office/officeart/2005/8/layout/cycle5"/>
    <dgm:cxn modelId="{9CFE2783-67CD-494A-8310-310553B9F541}" type="presOf" srcId="{6A832471-ED28-4864-81B5-12798642F5FF}" destId="{37D73F4D-ABA9-4F35-AE0A-36D089A7D47E}" srcOrd="0" destOrd="0" presId="urn:microsoft.com/office/officeart/2005/8/layout/cycle5"/>
    <dgm:cxn modelId="{FE0D5803-0E98-4BAC-8586-A75F3E494AB6}" type="presOf" srcId="{911B65B4-C482-4F32-9B6A-3CB88718E6F7}" destId="{2E5AE85A-970F-4472-B837-6906D22767BC}" srcOrd="0" destOrd="0" presId="urn:microsoft.com/office/officeart/2005/8/layout/cycle5"/>
    <dgm:cxn modelId="{5B30DD73-E8BC-4B55-859F-7D42CE940295}" type="presOf" srcId="{2E6311B3-1CB2-48F0-B644-A76CBB409373}" destId="{54286AEE-82FD-4584-B6ED-9E213E326F22}" srcOrd="0" destOrd="0" presId="urn:microsoft.com/office/officeart/2005/8/layout/cycle5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87831B14-860E-408F-8CCE-1A2A93425D24}" type="presParOf" srcId="{BED5E510-E512-4E11-BDE0-33FC003908E4}" destId="{2E5AE85A-970F-4472-B837-6906D22767BC}" srcOrd="0" destOrd="0" presId="urn:microsoft.com/office/officeart/2005/8/layout/cycle5"/>
    <dgm:cxn modelId="{C7AABCD7-BCAD-4AE7-A4CE-BA2D69CF3B38}" type="presParOf" srcId="{BED5E510-E512-4E11-BDE0-33FC003908E4}" destId="{7D3BEB0E-B928-493E-932D-E2F1A55A7BD2}" srcOrd="1" destOrd="0" presId="urn:microsoft.com/office/officeart/2005/8/layout/cycle5"/>
    <dgm:cxn modelId="{ADC88E24-5018-4877-ACC8-3179496CA99A}" type="presParOf" srcId="{BED5E510-E512-4E11-BDE0-33FC003908E4}" destId="{A3BFE2E3-155E-40C4-AFF5-58D05DF1EF16}" srcOrd="2" destOrd="0" presId="urn:microsoft.com/office/officeart/2005/8/layout/cycle5"/>
    <dgm:cxn modelId="{F59968BA-82DB-4EB2-BEC0-87ADCBD222E3}" type="presParOf" srcId="{BED5E510-E512-4E11-BDE0-33FC003908E4}" destId="{FB1069EF-D999-4F86-A71A-B65109AF8172}" srcOrd="3" destOrd="0" presId="urn:microsoft.com/office/officeart/2005/8/layout/cycle5"/>
    <dgm:cxn modelId="{04A0F225-37C1-4C85-9A83-7AE5C700C3FA}" type="presParOf" srcId="{BED5E510-E512-4E11-BDE0-33FC003908E4}" destId="{D61AD7EE-5C75-4728-B7DA-99092010184A}" srcOrd="4" destOrd="0" presId="urn:microsoft.com/office/officeart/2005/8/layout/cycle5"/>
    <dgm:cxn modelId="{926CBF44-1949-4123-A1A1-74F11C110D0F}" type="presParOf" srcId="{BED5E510-E512-4E11-BDE0-33FC003908E4}" destId="{DF0C94A8-54B6-43EB-8DC8-F1CF576E2E4C}" srcOrd="5" destOrd="0" presId="urn:microsoft.com/office/officeart/2005/8/layout/cycle5"/>
    <dgm:cxn modelId="{5A19A733-AA6D-49E2-9C67-5019A58FB258}" type="presParOf" srcId="{BED5E510-E512-4E11-BDE0-33FC003908E4}" destId="{8404E728-E34E-44D7-B8D3-1C054CE3B697}" srcOrd="6" destOrd="0" presId="urn:microsoft.com/office/officeart/2005/8/layout/cycle5"/>
    <dgm:cxn modelId="{348A77DA-CC71-47CF-9794-E2C52D77062F}" type="presParOf" srcId="{BED5E510-E512-4E11-BDE0-33FC003908E4}" destId="{A22381A6-F121-46B6-92CA-793EEEF0E374}" srcOrd="7" destOrd="0" presId="urn:microsoft.com/office/officeart/2005/8/layout/cycle5"/>
    <dgm:cxn modelId="{310270C2-6BA9-4961-B8FF-9000A6E46DD5}" type="presParOf" srcId="{BED5E510-E512-4E11-BDE0-33FC003908E4}" destId="{D43215F6-7345-4633-8F2A-F6DCAF3921B9}" srcOrd="8" destOrd="0" presId="urn:microsoft.com/office/officeart/2005/8/layout/cycle5"/>
    <dgm:cxn modelId="{9ABA9AC8-7166-4304-97AE-B75D919FC315}" type="presParOf" srcId="{BED5E510-E512-4E11-BDE0-33FC003908E4}" destId="{1CAEE36B-7025-431B-A292-FE6EAED3255B}" srcOrd="9" destOrd="0" presId="urn:microsoft.com/office/officeart/2005/8/layout/cycle5"/>
    <dgm:cxn modelId="{D64E7CF0-B29F-4CB8-B25E-56BECD72F82F}" type="presParOf" srcId="{BED5E510-E512-4E11-BDE0-33FC003908E4}" destId="{75572586-DDE6-41E2-8916-40D90516008B}" srcOrd="10" destOrd="0" presId="urn:microsoft.com/office/officeart/2005/8/layout/cycle5"/>
    <dgm:cxn modelId="{6E7BAC06-A7D7-4DEE-9BA8-CF5AF3105716}" type="presParOf" srcId="{BED5E510-E512-4E11-BDE0-33FC003908E4}" destId="{37D73F4D-ABA9-4F35-AE0A-36D089A7D47E}" srcOrd="11" destOrd="0" presId="urn:microsoft.com/office/officeart/2005/8/layout/cycle5"/>
    <dgm:cxn modelId="{173FE48E-B2D4-4190-8B2D-E149785D6C8D}" type="presParOf" srcId="{BED5E510-E512-4E11-BDE0-33FC003908E4}" destId="{A70C6121-89A0-456B-93E5-71A75DDBD5BF}" srcOrd="12" destOrd="0" presId="urn:microsoft.com/office/officeart/2005/8/layout/cycle5"/>
    <dgm:cxn modelId="{3542F873-A7EF-462B-88C2-174C3BBE913B}" type="presParOf" srcId="{BED5E510-E512-4E11-BDE0-33FC003908E4}" destId="{209C6BB7-9F3E-4456-A565-D502650F81E4}" srcOrd="13" destOrd="0" presId="urn:microsoft.com/office/officeart/2005/8/layout/cycle5"/>
    <dgm:cxn modelId="{951FDA37-595D-485D-80E6-793155391786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北東側</a:t>
          </a:r>
          <a:endParaRPr lang="en-US" altLang="ja-JP" dirty="0" smtClean="0">
            <a:latin typeface="+mn-ea"/>
            <a:ea typeface="+mn-ea"/>
          </a:endParaRPr>
        </a:p>
        <a:p>
          <a:pPr rtl="0"/>
          <a:r>
            <a:rPr lang="ja-JP" altLang="en-US" dirty="0" smtClean="0">
              <a:latin typeface="+mn-ea"/>
              <a:ea typeface="+mn-ea"/>
            </a:rPr>
            <a:t>高気圧化</a:t>
          </a:r>
          <a:endParaRPr lang="ja-JP" dirty="0">
            <a:latin typeface="+mn-ea"/>
            <a:ea typeface="+mn-ea"/>
          </a:endParaRPr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9BDE7CAA-8345-499E-B87D-A7BB6C2C881F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気圧傾度力</a:t>
          </a:r>
          <a:endParaRPr lang="en-US" altLang="ja-JP" dirty="0" smtClean="0">
            <a:latin typeface="+mn-ea"/>
            <a:ea typeface="+mn-ea"/>
          </a:endParaRPr>
        </a:p>
        <a:p>
          <a:pPr rtl="0"/>
          <a:r>
            <a:rPr lang="ja-JP" altLang="en-US" dirty="0" smtClean="0">
              <a:latin typeface="+mn-ea"/>
              <a:ea typeface="+mn-ea"/>
            </a:rPr>
            <a:t>強化</a:t>
          </a:r>
          <a:endParaRPr lang="ja-JP" dirty="0">
            <a:latin typeface="+mn-ea"/>
            <a:ea typeface="+mn-ea"/>
          </a:endParaRPr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FE6C61B9-B315-4682-80EB-D09E268794B9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風速　強</a:t>
          </a:r>
          <a:endParaRPr lang="ja-JP" dirty="0">
            <a:latin typeface="+mn-ea"/>
            <a:ea typeface="+mn-ea"/>
          </a:endParaRPr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B5A06D12-9990-41E3-AB64-8D416C9B6519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ja-JP" altLang="en-US" sz="2400" dirty="0" smtClean="0">
              <a:solidFill>
                <a:schemeClr val="bg1"/>
              </a:solidFill>
              <a:latin typeface="+mn-ea"/>
              <a:ea typeface="+mn-ea"/>
            </a:rPr>
            <a:t>海上の潜熱</a:t>
          </a:r>
          <a:endParaRPr lang="en-US" altLang="ja-JP" sz="2400" dirty="0" smtClean="0">
            <a:solidFill>
              <a:schemeClr val="bg1"/>
            </a:solidFill>
            <a:latin typeface="+mn-ea"/>
            <a:ea typeface="+mn-ea"/>
          </a:endParaRPr>
        </a:p>
        <a:p>
          <a:pPr rtl="0"/>
          <a:r>
            <a:rPr lang="en-US" altLang="ja-JP" sz="2400" dirty="0" smtClean="0">
              <a:solidFill>
                <a:schemeClr val="bg1"/>
              </a:solidFill>
              <a:latin typeface="+mn-ea"/>
              <a:ea typeface="+mn-ea"/>
            </a:rPr>
            <a:t>Flux(</a:t>
          </a:r>
          <a:r>
            <a:rPr lang="ja-JP" altLang="en-US" sz="2400" dirty="0" smtClean="0">
              <a:solidFill>
                <a:schemeClr val="bg1"/>
              </a:solidFill>
              <a:latin typeface="+mn-ea"/>
              <a:ea typeface="+mn-ea"/>
            </a:rPr>
            <a:t>＋</a:t>
          </a:r>
          <a:r>
            <a:rPr lang="en-US" altLang="ja-JP" sz="2400" dirty="0" smtClean="0">
              <a:solidFill>
                <a:schemeClr val="bg1"/>
              </a:solidFill>
              <a:latin typeface="+mn-ea"/>
              <a:ea typeface="+mn-ea"/>
            </a:rPr>
            <a:t>)</a:t>
          </a:r>
          <a:r>
            <a:rPr lang="ja-JP" altLang="en-US" sz="2400" dirty="0" smtClean="0">
              <a:solidFill>
                <a:schemeClr val="bg1"/>
              </a:solidFill>
              <a:latin typeface="+mn-ea"/>
              <a:ea typeface="+mn-ea"/>
            </a:rPr>
            <a:t>増加</a:t>
          </a:r>
          <a:endParaRPr lang="ja-JP" sz="2400" dirty="0">
            <a:solidFill>
              <a:schemeClr val="bg1"/>
            </a:solidFill>
            <a:latin typeface="+mn-ea"/>
            <a:ea typeface="+mn-ea"/>
          </a:endParaRPr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846F2E1-CD8F-4261-9B46-16EF3FB674F3}">
      <dgm:prSet/>
      <dgm:spPr/>
      <dgm:t>
        <a:bodyPr/>
        <a:lstStyle/>
        <a:p>
          <a:pPr rtl="0"/>
          <a:r>
            <a:rPr lang="ja-JP" altLang="en-US" dirty="0" smtClean="0">
              <a:latin typeface="+mn-ea"/>
              <a:ea typeface="+mn-ea"/>
            </a:rPr>
            <a:t>上昇流増加</a:t>
          </a:r>
          <a:endParaRPr lang="ja-JP" dirty="0">
            <a:latin typeface="+mn-ea"/>
            <a:ea typeface="+mn-ea"/>
          </a:endParaRPr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>
            <a:latin typeface="+mn-ea"/>
            <a:ea typeface="+mn-ea"/>
          </a:endParaRPr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3097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27115" custRadScaleRad="98534" custRadScaleInc="274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97534" custScaleY="73112" custRadScaleRad="99825" custRadScaleInc="-4097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201900" custScaleY="150985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23221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F076CCC0-B454-420B-8404-18916725C087}" type="presOf" srcId="{2E6311B3-1CB2-48F0-B644-A76CBB409373}" destId="{54286AEE-82FD-4584-B6ED-9E213E326F22}" srcOrd="0" destOrd="0" presId="urn:microsoft.com/office/officeart/2005/8/layout/cycle5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E52C1ED0-D7AC-44EC-8D59-D43344836BB6}" type="presOf" srcId="{9BDE7CAA-8345-499E-B87D-A7BB6C2C881F}" destId="{FB1069EF-D999-4F86-A71A-B65109AF8172}" srcOrd="0" destOrd="0" presId="urn:microsoft.com/office/officeart/2005/8/layout/cycle5"/>
    <dgm:cxn modelId="{69CCF051-068F-4CED-9C54-DBB3F3CE16A3}" type="presOf" srcId="{D0FA2D95-6B96-4F51-9A65-D0538F9786E5}" destId="{D43215F6-7345-4633-8F2A-F6DCAF3921B9}" srcOrd="0" destOrd="0" presId="urn:microsoft.com/office/officeart/2005/8/layout/cycle5"/>
    <dgm:cxn modelId="{4BFAB3E5-7894-4B41-97DE-C78E418EF825}" type="presOf" srcId="{C1B881B9-9FFA-4CCB-AB59-1FF32144D2C0}" destId="{BED5E510-E512-4E11-BDE0-33FC003908E4}" srcOrd="0" destOrd="0" presId="urn:microsoft.com/office/officeart/2005/8/layout/cycle5"/>
    <dgm:cxn modelId="{1D61C941-ADBC-4A12-905A-FF4F2EAEBA77}" type="presOf" srcId="{911B65B4-C482-4F32-9B6A-3CB88718E6F7}" destId="{2E5AE85A-970F-4472-B837-6906D22767BC}" srcOrd="0" destOrd="0" presId="urn:microsoft.com/office/officeart/2005/8/layout/cycle5"/>
    <dgm:cxn modelId="{A6D67628-A93C-4092-AD87-0F3726181E25}" type="presOf" srcId="{2846F2E1-CD8F-4261-9B46-16EF3FB674F3}" destId="{A70C6121-89A0-456B-93E5-71A75DDBD5BF}" srcOrd="0" destOrd="0" presId="urn:microsoft.com/office/officeart/2005/8/layout/cycle5"/>
    <dgm:cxn modelId="{D27BC235-0B39-4BC9-B467-4263D947DD59}" type="presOf" srcId="{B5A06D12-9990-41E3-AB64-8D416C9B6519}" destId="{1CAEE36B-7025-431B-A292-FE6EAED3255B}" srcOrd="0" destOrd="0" presId="urn:microsoft.com/office/officeart/2005/8/layout/cycle5"/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E2160B8A-5DA9-40F4-A651-CAC948A0EBBB}" type="presOf" srcId="{6400AE36-6B80-4CEA-AE75-EADC0684A309}" destId="{DF0C94A8-54B6-43EB-8DC8-F1CF576E2E4C}" srcOrd="0" destOrd="0" presId="urn:microsoft.com/office/officeart/2005/8/layout/cycle5"/>
    <dgm:cxn modelId="{4FE08D37-2566-4BEE-B213-4BAAC78304BB}" type="presOf" srcId="{FE6C61B9-B315-4682-80EB-D09E268794B9}" destId="{8404E728-E34E-44D7-B8D3-1C054CE3B697}" srcOrd="0" destOrd="0" presId="urn:microsoft.com/office/officeart/2005/8/layout/cycle5"/>
    <dgm:cxn modelId="{FECDED1D-1CC7-4E9E-978B-C1E876B46EA0}" type="presOf" srcId="{6A832471-ED28-4864-81B5-12798642F5FF}" destId="{37D73F4D-ABA9-4F35-AE0A-36D089A7D47E}" srcOrd="0" destOrd="0" presId="urn:microsoft.com/office/officeart/2005/8/layout/cycle5"/>
    <dgm:cxn modelId="{1DC37F7D-0AB0-4103-95F5-1DAD91533543}" type="presOf" srcId="{2C9C30C8-616C-4269-A73D-251F980064CB}" destId="{A3BFE2E3-155E-40C4-AFF5-58D05DF1EF16}" srcOrd="0" destOrd="0" presId="urn:microsoft.com/office/officeart/2005/8/layout/cycle5"/>
    <dgm:cxn modelId="{CC33AE24-8FB7-46CA-A891-BCFF6831C53F}" type="presParOf" srcId="{BED5E510-E512-4E11-BDE0-33FC003908E4}" destId="{2E5AE85A-970F-4472-B837-6906D22767BC}" srcOrd="0" destOrd="0" presId="urn:microsoft.com/office/officeart/2005/8/layout/cycle5"/>
    <dgm:cxn modelId="{CB440F8D-C5EA-4DA9-843D-58FBB252FD1A}" type="presParOf" srcId="{BED5E510-E512-4E11-BDE0-33FC003908E4}" destId="{7D3BEB0E-B928-493E-932D-E2F1A55A7BD2}" srcOrd="1" destOrd="0" presId="urn:microsoft.com/office/officeart/2005/8/layout/cycle5"/>
    <dgm:cxn modelId="{8B18F51A-2E49-479B-9711-B9835A124BA4}" type="presParOf" srcId="{BED5E510-E512-4E11-BDE0-33FC003908E4}" destId="{A3BFE2E3-155E-40C4-AFF5-58D05DF1EF16}" srcOrd="2" destOrd="0" presId="urn:microsoft.com/office/officeart/2005/8/layout/cycle5"/>
    <dgm:cxn modelId="{D2D61BDF-E952-4938-A274-A88810E0EC40}" type="presParOf" srcId="{BED5E510-E512-4E11-BDE0-33FC003908E4}" destId="{FB1069EF-D999-4F86-A71A-B65109AF8172}" srcOrd="3" destOrd="0" presId="urn:microsoft.com/office/officeart/2005/8/layout/cycle5"/>
    <dgm:cxn modelId="{B4FC78B7-8C54-4A83-8734-E23916038220}" type="presParOf" srcId="{BED5E510-E512-4E11-BDE0-33FC003908E4}" destId="{D61AD7EE-5C75-4728-B7DA-99092010184A}" srcOrd="4" destOrd="0" presId="urn:microsoft.com/office/officeart/2005/8/layout/cycle5"/>
    <dgm:cxn modelId="{43D6C3A7-D3F8-45EC-B64A-CDD01F9325E7}" type="presParOf" srcId="{BED5E510-E512-4E11-BDE0-33FC003908E4}" destId="{DF0C94A8-54B6-43EB-8DC8-F1CF576E2E4C}" srcOrd="5" destOrd="0" presId="urn:microsoft.com/office/officeart/2005/8/layout/cycle5"/>
    <dgm:cxn modelId="{B4B3882D-9239-4492-B0C5-98E0434A1ABA}" type="presParOf" srcId="{BED5E510-E512-4E11-BDE0-33FC003908E4}" destId="{8404E728-E34E-44D7-B8D3-1C054CE3B697}" srcOrd="6" destOrd="0" presId="urn:microsoft.com/office/officeart/2005/8/layout/cycle5"/>
    <dgm:cxn modelId="{EDF6725E-1CE3-4948-95DD-CD9F0C808450}" type="presParOf" srcId="{BED5E510-E512-4E11-BDE0-33FC003908E4}" destId="{A22381A6-F121-46B6-92CA-793EEEF0E374}" srcOrd="7" destOrd="0" presId="urn:microsoft.com/office/officeart/2005/8/layout/cycle5"/>
    <dgm:cxn modelId="{80808874-57D0-4C16-9761-394FB8857D78}" type="presParOf" srcId="{BED5E510-E512-4E11-BDE0-33FC003908E4}" destId="{D43215F6-7345-4633-8F2A-F6DCAF3921B9}" srcOrd="8" destOrd="0" presId="urn:microsoft.com/office/officeart/2005/8/layout/cycle5"/>
    <dgm:cxn modelId="{E9C1927A-BFD7-4352-A65C-7D86A23A5F81}" type="presParOf" srcId="{BED5E510-E512-4E11-BDE0-33FC003908E4}" destId="{1CAEE36B-7025-431B-A292-FE6EAED3255B}" srcOrd="9" destOrd="0" presId="urn:microsoft.com/office/officeart/2005/8/layout/cycle5"/>
    <dgm:cxn modelId="{662661BB-9D6F-4212-BF66-7F030BFC3B53}" type="presParOf" srcId="{BED5E510-E512-4E11-BDE0-33FC003908E4}" destId="{75572586-DDE6-41E2-8916-40D90516008B}" srcOrd="10" destOrd="0" presId="urn:microsoft.com/office/officeart/2005/8/layout/cycle5"/>
    <dgm:cxn modelId="{A5FF8641-7B46-476D-A3FC-29DAB6DF2882}" type="presParOf" srcId="{BED5E510-E512-4E11-BDE0-33FC003908E4}" destId="{37D73F4D-ABA9-4F35-AE0A-36D089A7D47E}" srcOrd="11" destOrd="0" presId="urn:microsoft.com/office/officeart/2005/8/layout/cycle5"/>
    <dgm:cxn modelId="{F3651373-8832-4773-9E41-07707123E9E4}" type="presParOf" srcId="{BED5E510-E512-4E11-BDE0-33FC003908E4}" destId="{A70C6121-89A0-456B-93E5-71A75DDBD5BF}" srcOrd="12" destOrd="0" presId="urn:microsoft.com/office/officeart/2005/8/layout/cycle5"/>
    <dgm:cxn modelId="{74D4F97A-CBA1-48EE-8008-6AEA05A9BF37}" type="presParOf" srcId="{BED5E510-E512-4E11-BDE0-33FC003908E4}" destId="{209C6BB7-9F3E-4456-A565-D502650F81E4}" srcOrd="13" destOrd="0" presId="urn:microsoft.com/office/officeart/2005/8/layout/cycle5"/>
    <dgm:cxn modelId="{6E1E74A2-DEE5-4E84-890B-C1D30F67ABD4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881B9-9FFA-4CCB-AB59-1FF32144D2C0}" type="doc">
      <dgm:prSet loTypeId="urn:microsoft.com/office/officeart/2005/8/layout/cycle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kumimoji="1" lang="ja-JP" altLang="en-US"/>
        </a:p>
      </dgm:t>
    </dgm:pt>
    <dgm:pt modelId="{911B65B4-C482-4F32-9B6A-3CB88718E6F7}">
      <dgm:prSet/>
      <dgm:spPr/>
      <dgm:t>
        <a:bodyPr/>
        <a:lstStyle/>
        <a:p>
          <a:pPr rtl="0"/>
          <a:r>
            <a:rPr lang="ja-JP" altLang="en-US" dirty="0" smtClean="0"/>
            <a:t>北東側</a:t>
          </a:r>
          <a:endParaRPr lang="en-US" altLang="ja-JP" dirty="0" smtClean="0"/>
        </a:p>
        <a:p>
          <a:pPr rtl="0"/>
          <a:r>
            <a:rPr lang="ja-JP" altLang="en-US" dirty="0" smtClean="0"/>
            <a:t>高気圧化</a:t>
          </a:r>
          <a:endParaRPr lang="ja-JP" dirty="0"/>
        </a:p>
      </dgm:t>
    </dgm:pt>
    <dgm:pt modelId="{EEBFE242-A94A-4374-9D22-708D9A94F53A}" type="parTrans" cxnId="{C50FCACC-1A11-4358-917D-539B8A4DBB6E}">
      <dgm:prSet/>
      <dgm:spPr/>
      <dgm:t>
        <a:bodyPr/>
        <a:lstStyle/>
        <a:p>
          <a:endParaRPr kumimoji="1" lang="ja-JP" altLang="en-US"/>
        </a:p>
      </dgm:t>
    </dgm:pt>
    <dgm:pt modelId="{2C9C30C8-616C-4269-A73D-251F980064CB}" type="sibTrans" cxnId="{C50FCACC-1A11-4358-917D-539B8A4DBB6E}">
      <dgm:prSet/>
      <dgm:spPr/>
      <dgm:t>
        <a:bodyPr/>
        <a:lstStyle/>
        <a:p>
          <a:endParaRPr kumimoji="1" lang="ja-JP" altLang="en-US"/>
        </a:p>
      </dgm:t>
    </dgm:pt>
    <dgm:pt modelId="{9BDE7CAA-8345-499E-B87D-A7BB6C2C881F}">
      <dgm:prSet/>
      <dgm:spPr/>
      <dgm:t>
        <a:bodyPr/>
        <a:lstStyle/>
        <a:p>
          <a:pPr rtl="0"/>
          <a:r>
            <a:rPr lang="ja-JP" altLang="en-US" dirty="0" smtClean="0"/>
            <a:t>気圧傾度力</a:t>
          </a:r>
          <a:endParaRPr lang="en-US" altLang="ja-JP" dirty="0" smtClean="0"/>
        </a:p>
        <a:p>
          <a:pPr rtl="0"/>
          <a:r>
            <a:rPr lang="ja-JP" altLang="en-US" dirty="0" smtClean="0"/>
            <a:t>強化</a:t>
          </a:r>
          <a:endParaRPr lang="ja-JP" dirty="0"/>
        </a:p>
      </dgm:t>
    </dgm:pt>
    <dgm:pt modelId="{C1DE933A-9330-4CFB-AB25-44E5E250795D}" type="parTrans" cxnId="{FC661781-2743-44A0-8C37-616EAA4A9D04}">
      <dgm:prSet/>
      <dgm:spPr/>
      <dgm:t>
        <a:bodyPr/>
        <a:lstStyle/>
        <a:p>
          <a:endParaRPr kumimoji="1" lang="ja-JP" altLang="en-US"/>
        </a:p>
      </dgm:t>
    </dgm:pt>
    <dgm:pt modelId="{6400AE36-6B80-4CEA-AE75-EADC0684A309}" type="sibTrans" cxnId="{FC661781-2743-44A0-8C37-616EAA4A9D04}">
      <dgm:prSet/>
      <dgm:spPr/>
      <dgm:t>
        <a:bodyPr/>
        <a:lstStyle/>
        <a:p>
          <a:endParaRPr kumimoji="1" lang="ja-JP" altLang="en-US"/>
        </a:p>
      </dgm:t>
    </dgm:pt>
    <dgm:pt modelId="{FE6C61B9-B315-4682-80EB-D09E268794B9}">
      <dgm:prSet/>
      <dgm:spPr/>
      <dgm:t>
        <a:bodyPr/>
        <a:lstStyle/>
        <a:p>
          <a:pPr rtl="0"/>
          <a:r>
            <a:rPr lang="ja-JP" altLang="en-US" dirty="0" smtClean="0"/>
            <a:t>風速　強</a:t>
          </a:r>
          <a:endParaRPr lang="ja-JP" dirty="0"/>
        </a:p>
      </dgm:t>
    </dgm:pt>
    <dgm:pt modelId="{6D5C29F8-F737-41EF-8D9D-97A43B17D0BA}" type="parTrans" cxnId="{C864F5FA-D390-44A2-8409-76198AFE2948}">
      <dgm:prSet/>
      <dgm:spPr/>
      <dgm:t>
        <a:bodyPr/>
        <a:lstStyle/>
        <a:p>
          <a:endParaRPr kumimoji="1" lang="ja-JP" altLang="en-US"/>
        </a:p>
      </dgm:t>
    </dgm:pt>
    <dgm:pt modelId="{D0FA2D95-6B96-4F51-9A65-D0538F9786E5}" type="sibTrans" cxnId="{C864F5FA-D390-44A2-8409-76198AFE2948}">
      <dgm:prSet/>
      <dgm:spPr/>
      <dgm:t>
        <a:bodyPr/>
        <a:lstStyle/>
        <a:p>
          <a:endParaRPr kumimoji="1" lang="ja-JP" altLang="en-US"/>
        </a:p>
      </dgm:t>
    </dgm:pt>
    <dgm:pt modelId="{B5A06D12-9990-41E3-AB64-8D416C9B6519}">
      <dgm:prSet/>
      <dgm:spPr/>
      <dgm:t>
        <a:bodyPr/>
        <a:lstStyle/>
        <a:p>
          <a:pPr rtl="0"/>
          <a:r>
            <a:rPr lang="ja-JP" altLang="en-US" dirty="0" smtClean="0"/>
            <a:t>海上の潜熱</a:t>
          </a:r>
          <a:endParaRPr lang="en-US" altLang="ja-JP" dirty="0" smtClean="0"/>
        </a:p>
        <a:p>
          <a:pPr rtl="0"/>
          <a:r>
            <a:rPr lang="en-US" altLang="ja-JP" dirty="0" smtClean="0"/>
            <a:t>Flux(</a:t>
          </a:r>
          <a:r>
            <a:rPr lang="ja-JP" altLang="en-US" dirty="0" smtClean="0"/>
            <a:t>＋</a:t>
          </a:r>
          <a:r>
            <a:rPr lang="en-US" altLang="ja-JP" dirty="0" smtClean="0"/>
            <a:t>)</a:t>
          </a:r>
          <a:r>
            <a:rPr lang="ja-JP" altLang="en-US" dirty="0" smtClean="0"/>
            <a:t>増加</a:t>
          </a:r>
          <a:endParaRPr lang="ja-JP" dirty="0"/>
        </a:p>
      </dgm:t>
    </dgm:pt>
    <dgm:pt modelId="{49B30FA7-CFCF-404B-ABF6-9DEBAD252765}" type="parTrans" cxnId="{AFA15448-07C3-4AF2-8500-8C670CCD8248}">
      <dgm:prSet/>
      <dgm:spPr/>
      <dgm:t>
        <a:bodyPr/>
        <a:lstStyle/>
        <a:p>
          <a:endParaRPr kumimoji="1" lang="ja-JP" altLang="en-US"/>
        </a:p>
      </dgm:t>
    </dgm:pt>
    <dgm:pt modelId="{6A832471-ED28-4864-81B5-12798642F5FF}" type="sibTrans" cxnId="{AFA15448-07C3-4AF2-8500-8C670CCD8248}">
      <dgm:prSet/>
      <dgm:spPr/>
      <dgm:t>
        <a:bodyPr/>
        <a:lstStyle/>
        <a:p>
          <a:endParaRPr kumimoji="1" lang="ja-JP" altLang="en-US"/>
        </a:p>
      </dgm:t>
    </dgm:pt>
    <dgm:pt modelId="{2846F2E1-CD8F-4261-9B46-16EF3FB674F3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ja-JP" altLang="en-US" sz="2400" dirty="0" smtClean="0">
              <a:solidFill>
                <a:schemeClr val="bg1"/>
              </a:solidFill>
            </a:rPr>
            <a:t>上昇流増加</a:t>
          </a:r>
          <a:endParaRPr lang="ja-JP" altLang="en-US" sz="2400" dirty="0">
            <a:solidFill>
              <a:schemeClr val="bg1"/>
            </a:solidFill>
          </a:endParaRPr>
        </a:p>
      </dgm:t>
    </dgm:pt>
    <dgm:pt modelId="{6A02CCDC-72E8-4D94-9B70-22C77CB50651}" type="parTrans" cxnId="{3834BF13-08B2-453B-898F-4FCEACA87435}">
      <dgm:prSet/>
      <dgm:spPr/>
      <dgm:t>
        <a:bodyPr/>
        <a:lstStyle/>
        <a:p>
          <a:endParaRPr kumimoji="1" lang="ja-JP" altLang="en-US"/>
        </a:p>
      </dgm:t>
    </dgm:pt>
    <dgm:pt modelId="{2E6311B3-1CB2-48F0-B644-A76CBB409373}" type="sibTrans" cxnId="{3834BF13-08B2-453B-898F-4FCEACA87435}">
      <dgm:prSet/>
      <dgm:spPr/>
      <dgm:t>
        <a:bodyPr/>
        <a:lstStyle/>
        <a:p>
          <a:endParaRPr kumimoji="1" lang="ja-JP" altLang="en-US"/>
        </a:p>
      </dgm:t>
    </dgm:pt>
    <dgm:pt modelId="{BED5E510-E512-4E11-BDE0-33FC003908E4}" type="pres">
      <dgm:prSet presAssocID="{C1B881B9-9FFA-4CCB-AB59-1FF32144D2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E5AE85A-970F-4472-B837-6906D22767BC}" type="pres">
      <dgm:prSet presAssocID="{911B65B4-C482-4F32-9B6A-3CB88718E6F7}" presName="node" presStyleLbl="node1" presStyleIdx="0" presStyleCnt="5" custScaleX="13097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D3BEB0E-B928-493E-932D-E2F1A55A7BD2}" type="pres">
      <dgm:prSet presAssocID="{911B65B4-C482-4F32-9B6A-3CB88718E6F7}" presName="spNode" presStyleCnt="0"/>
      <dgm:spPr/>
      <dgm:t>
        <a:bodyPr/>
        <a:lstStyle/>
        <a:p>
          <a:endParaRPr kumimoji="1" lang="ja-JP" altLang="en-US"/>
        </a:p>
      </dgm:t>
    </dgm:pt>
    <dgm:pt modelId="{A3BFE2E3-155E-40C4-AFF5-58D05DF1EF16}" type="pres">
      <dgm:prSet presAssocID="{2C9C30C8-616C-4269-A73D-251F980064CB}" presName="sibTrans" presStyleLbl="sibTrans1D1" presStyleIdx="0" presStyleCnt="5"/>
      <dgm:spPr/>
      <dgm:t>
        <a:bodyPr/>
        <a:lstStyle/>
        <a:p>
          <a:endParaRPr kumimoji="1" lang="ja-JP" altLang="en-US"/>
        </a:p>
      </dgm:t>
    </dgm:pt>
    <dgm:pt modelId="{FB1069EF-D999-4F86-A71A-B65109AF8172}" type="pres">
      <dgm:prSet presAssocID="{9BDE7CAA-8345-499E-B87D-A7BB6C2C881F}" presName="node" presStyleLbl="node1" presStyleIdx="1" presStyleCnt="5" custScaleX="100422" custRadScaleRad="98534" custRadScaleInc="274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61AD7EE-5C75-4728-B7DA-99092010184A}" type="pres">
      <dgm:prSet presAssocID="{9BDE7CAA-8345-499E-B87D-A7BB6C2C881F}" presName="spNode" presStyleCnt="0"/>
      <dgm:spPr/>
      <dgm:t>
        <a:bodyPr/>
        <a:lstStyle/>
        <a:p>
          <a:endParaRPr kumimoji="1" lang="ja-JP" altLang="en-US"/>
        </a:p>
      </dgm:t>
    </dgm:pt>
    <dgm:pt modelId="{DF0C94A8-54B6-43EB-8DC8-F1CF576E2E4C}" type="pres">
      <dgm:prSet presAssocID="{6400AE36-6B80-4CEA-AE75-EADC0684A309}" presName="sibTrans" presStyleLbl="sibTrans1D1" presStyleIdx="1" presStyleCnt="5"/>
      <dgm:spPr/>
      <dgm:t>
        <a:bodyPr/>
        <a:lstStyle/>
        <a:p>
          <a:endParaRPr kumimoji="1" lang="ja-JP" altLang="en-US"/>
        </a:p>
      </dgm:t>
    </dgm:pt>
    <dgm:pt modelId="{8404E728-E34E-44D7-B8D3-1C054CE3B697}" type="pres">
      <dgm:prSet presAssocID="{FE6C61B9-B315-4682-80EB-D09E268794B9}" presName="node" presStyleLbl="node1" presStyleIdx="2" presStyleCnt="5" custScaleX="97534" custScaleY="88337" custRadScaleRad="97458" custRadScaleInc="-3736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2381A6-F121-46B6-92CA-793EEEF0E374}" type="pres">
      <dgm:prSet presAssocID="{FE6C61B9-B315-4682-80EB-D09E268794B9}" presName="spNode" presStyleCnt="0"/>
      <dgm:spPr/>
      <dgm:t>
        <a:bodyPr/>
        <a:lstStyle/>
        <a:p>
          <a:endParaRPr kumimoji="1" lang="ja-JP" altLang="en-US"/>
        </a:p>
      </dgm:t>
    </dgm:pt>
    <dgm:pt modelId="{D43215F6-7345-4633-8F2A-F6DCAF3921B9}" type="pres">
      <dgm:prSet presAssocID="{D0FA2D95-6B96-4F51-9A65-D0538F9786E5}" presName="sibTrans" presStyleLbl="sibTrans1D1" presStyleIdx="2" presStyleCnt="5"/>
      <dgm:spPr/>
      <dgm:t>
        <a:bodyPr/>
        <a:lstStyle/>
        <a:p>
          <a:endParaRPr kumimoji="1" lang="ja-JP" altLang="en-US"/>
        </a:p>
      </dgm:t>
    </dgm:pt>
    <dgm:pt modelId="{1CAEE36B-7025-431B-A292-FE6EAED3255B}" type="pres">
      <dgm:prSet presAssocID="{B5A06D12-9990-41E3-AB64-8D416C9B6519}" presName="node" presStyleLbl="node1" presStyleIdx="3" presStyleCnt="5" custScaleX="151075" custScaleY="89999" custRadScaleRad="96232" custRadScaleInc="4117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5572586-DDE6-41E2-8916-40D90516008B}" type="pres">
      <dgm:prSet presAssocID="{B5A06D12-9990-41E3-AB64-8D416C9B6519}" presName="spNode" presStyleCnt="0"/>
      <dgm:spPr/>
      <dgm:t>
        <a:bodyPr/>
        <a:lstStyle/>
        <a:p>
          <a:endParaRPr kumimoji="1" lang="ja-JP" altLang="en-US"/>
        </a:p>
      </dgm:t>
    </dgm:pt>
    <dgm:pt modelId="{37D73F4D-ABA9-4F35-AE0A-36D089A7D47E}" type="pres">
      <dgm:prSet presAssocID="{6A832471-ED28-4864-81B5-12798642F5FF}" presName="sibTrans" presStyleLbl="sibTrans1D1" presStyleIdx="3" presStyleCnt="5"/>
      <dgm:spPr/>
      <dgm:t>
        <a:bodyPr/>
        <a:lstStyle/>
        <a:p>
          <a:endParaRPr kumimoji="1" lang="ja-JP" altLang="en-US"/>
        </a:p>
      </dgm:t>
    </dgm:pt>
    <dgm:pt modelId="{A70C6121-89A0-456B-93E5-71A75DDBD5BF}" type="pres">
      <dgm:prSet presAssocID="{2846F2E1-CD8F-4261-9B46-16EF3FB674F3}" presName="node" presStyleLbl="node1" presStyleIdx="4" presStyleCnt="5" custScaleX="169531" custScaleY="126853" custRadScaleRad="97124" custRadScaleInc="-2624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09C6BB7-9F3E-4456-A565-D502650F81E4}" type="pres">
      <dgm:prSet presAssocID="{2846F2E1-CD8F-4261-9B46-16EF3FB674F3}" presName="spNode" presStyleCnt="0"/>
      <dgm:spPr/>
      <dgm:t>
        <a:bodyPr/>
        <a:lstStyle/>
        <a:p>
          <a:endParaRPr kumimoji="1" lang="ja-JP" altLang="en-US"/>
        </a:p>
      </dgm:t>
    </dgm:pt>
    <dgm:pt modelId="{54286AEE-82FD-4584-B6ED-9E213E326F22}" type="pres">
      <dgm:prSet presAssocID="{2E6311B3-1CB2-48F0-B644-A76CBB409373}" presName="sibTrans" presStyleLbl="sibTrans1D1" presStyleIdx="4" presStyleCnt="5"/>
      <dgm:spPr/>
      <dgm:t>
        <a:bodyPr/>
        <a:lstStyle/>
        <a:p>
          <a:endParaRPr kumimoji="1" lang="ja-JP" altLang="en-US"/>
        </a:p>
      </dgm:t>
    </dgm:pt>
  </dgm:ptLst>
  <dgm:cxnLst>
    <dgm:cxn modelId="{C50FCACC-1A11-4358-917D-539B8A4DBB6E}" srcId="{C1B881B9-9FFA-4CCB-AB59-1FF32144D2C0}" destId="{911B65B4-C482-4F32-9B6A-3CB88718E6F7}" srcOrd="0" destOrd="0" parTransId="{EEBFE242-A94A-4374-9D22-708D9A94F53A}" sibTransId="{2C9C30C8-616C-4269-A73D-251F980064CB}"/>
    <dgm:cxn modelId="{AFA15448-07C3-4AF2-8500-8C670CCD8248}" srcId="{C1B881B9-9FFA-4CCB-AB59-1FF32144D2C0}" destId="{B5A06D12-9990-41E3-AB64-8D416C9B6519}" srcOrd="3" destOrd="0" parTransId="{49B30FA7-CFCF-404B-ABF6-9DEBAD252765}" sibTransId="{6A832471-ED28-4864-81B5-12798642F5FF}"/>
    <dgm:cxn modelId="{C2F89F4C-B9F2-491A-828E-6E5F29B0410B}" type="presOf" srcId="{2C9C30C8-616C-4269-A73D-251F980064CB}" destId="{A3BFE2E3-155E-40C4-AFF5-58D05DF1EF16}" srcOrd="0" destOrd="0" presId="urn:microsoft.com/office/officeart/2005/8/layout/cycle5"/>
    <dgm:cxn modelId="{186EE690-55A8-4258-A5D3-AD32A925D152}" type="presOf" srcId="{2846F2E1-CD8F-4261-9B46-16EF3FB674F3}" destId="{A70C6121-89A0-456B-93E5-71A75DDBD5BF}" srcOrd="0" destOrd="0" presId="urn:microsoft.com/office/officeart/2005/8/layout/cycle5"/>
    <dgm:cxn modelId="{C864F5FA-D390-44A2-8409-76198AFE2948}" srcId="{C1B881B9-9FFA-4CCB-AB59-1FF32144D2C0}" destId="{FE6C61B9-B315-4682-80EB-D09E268794B9}" srcOrd="2" destOrd="0" parTransId="{6D5C29F8-F737-41EF-8D9D-97A43B17D0BA}" sibTransId="{D0FA2D95-6B96-4F51-9A65-D0538F9786E5}"/>
    <dgm:cxn modelId="{FC661781-2743-44A0-8C37-616EAA4A9D04}" srcId="{C1B881B9-9FFA-4CCB-AB59-1FF32144D2C0}" destId="{9BDE7CAA-8345-499E-B87D-A7BB6C2C881F}" srcOrd="1" destOrd="0" parTransId="{C1DE933A-9330-4CFB-AB25-44E5E250795D}" sibTransId="{6400AE36-6B80-4CEA-AE75-EADC0684A309}"/>
    <dgm:cxn modelId="{6B5D20E6-607D-4763-9526-EDC549E1B4A4}" type="presOf" srcId="{6A832471-ED28-4864-81B5-12798642F5FF}" destId="{37D73F4D-ABA9-4F35-AE0A-36D089A7D47E}" srcOrd="0" destOrd="0" presId="urn:microsoft.com/office/officeart/2005/8/layout/cycle5"/>
    <dgm:cxn modelId="{784E4A8B-E382-473B-97A2-BF681F58B6CC}" type="presOf" srcId="{C1B881B9-9FFA-4CCB-AB59-1FF32144D2C0}" destId="{BED5E510-E512-4E11-BDE0-33FC003908E4}" srcOrd="0" destOrd="0" presId="urn:microsoft.com/office/officeart/2005/8/layout/cycle5"/>
    <dgm:cxn modelId="{D2F203BF-8C30-4E6E-847A-45BF5F2D2DD4}" type="presOf" srcId="{6400AE36-6B80-4CEA-AE75-EADC0684A309}" destId="{DF0C94A8-54B6-43EB-8DC8-F1CF576E2E4C}" srcOrd="0" destOrd="0" presId="urn:microsoft.com/office/officeart/2005/8/layout/cycle5"/>
    <dgm:cxn modelId="{A2505A9F-276B-4F62-A10C-3767AC09E197}" type="presOf" srcId="{911B65B4-C482-4F32-9B6A-3CB88718E6F7}" destId="{2E5AE85A-970F-4472-B837-6906D22767BC}" srcOrd="0" destOrd="0" presId="urn:microsoft.com/office/officeart/2005/8/layout/cycle5"/>
    <dgm:cxn modelId="{E92F875B-2B31-4CD3-AC82-BA3D7C3EE966}" type="presOf" srcId="{D0FA2D95-6B96-4F51-9A65-D0538F9786E5}" destId="{D43215F6-7345-4633-8F2A-F6DCAF3921B9}" srcOrd="0" destOrd="0" presId="urn:microsoft.com/office/officeart/2005/8/layout/cycle5"/>
    <dgm:cxn modelId="{23605C1F-554B-493C-8A8C-06E2E60CA70A}" type="presOf" srcId="{9BDE7CAA-8345-499E-B87D-A7BB6C2C881F}" destId="{FB1069EF-D999-4F86-A71A-B65109AF8172}" srcOrd="0" destOrd="0" presId="urn:microsoft.com/office/officeart/2005/8/layout/cycle5"/>
    <dgm:cxn modelId="{A2E87F3A-BAC1-4787-88F1-58F243CDDA60}" type="presOf" srcId="{B5A06D12-9990-41E3-AB64-8D416C9B6519}" destId="{1CAEE36B-7025-431B-A292-FE6EAED3255B}" srcOrd="0" destOrd="0" presId="urn:microsoft.com/office/officeart/2005/8/layout/cycle5"/>
    <dgm:cxn modelId="{47565FEF-C4F3-440B-89CF-39BBEF847990}" type="presOf" srcId="{2E6311B3-1CB2-48F0-B644-A76CBB409373}" destId="{54286AEE-82FD-4584-B6ED-9E213E326F22}" srcOrd="0" destOrd="0" presId="urn:microsoft.com/office/officeart/2005/8/layout/cycle5"/>
    <dgm:cxn modelId="{901F9853-F4F8-421D-85BB-D6840E33ADB7}" type="presOf" srcId="{FE6C61B9-B315-4682-80EB-D09E268794B9}" destId="{8404E728-E34E-44D7-B8D3-1C054CE3B697}" srcOrd="0" destOrd="0" presId="urn:microsoft.com/office/officeart/2005/8/layout/cycle5"/>
    <dgm:cxn modelId="{3834BF13-08B2-453B-898F-4FCEACA87435}" srcId="{C1B881B9-9FFA-4CCB-AB59-1FF32144D2C0}" destId="{2846F2E1-CD8F-4261-9B46-16EF3FB674F3}" srcOrd="4" destOrd="0" parTransId="{6A02CCDC-72E8-4D94-9B70-22C77CB50651}" sibTransId="{2E6311B3-1CB2-48F0-B644-A76CBB409373}"/>
    <dgm:cxn modelId="{7376AC3F-8CF8-488E-971D-74AFAAA0FBEE}" type="presParOf" srcId="{BED5E510-E512-4E11-BDE0-33FC003908E4}" destId="{2E5AE85A-970F-4472-B837-6906D22767BC}" srcOrd="0" destOrd="0" presId="urn:microsoft.com/office/officeart/2005/8/layout/cycle5"/>
    <dgm:cxn modelId="{A32F0736-AEDA-4415-85B2-5AD9225250A0}" type="presParOf" srcId="{BED5E510-E512-4E11-BDE0-33FC003908E4}" destId="{7D3BEB0E-B928-493E-932D-E2F1A55A7BD2}" srcOrd="1" destOrd="0" presId="urn:microsoft.com/office/officeart/2005/8/layout/cycle5"/>
    <dgm:cxn modelId="{A0AEE197-B864-4BE7-8929-46FCF29046BF}" type="presParOf" srcId="{BED5E510-E512-4E11-BDE0-33FC003908E4}" destId="{A3BFE2E3-155E-40C4-AFF5-58D05DF1EF16}" srcOrd="2" destOrd="0" presId="urn:microsoft.com/office/officeart/2005/8/layout/cycle5"/>
    <dgm:cxn modelId="{998019E8-655A-422B-99D0-D40A546FFDF5}" type="presParOf" srcId="{BED5E510-E512-4E11-BDE0-33FC003908E4}" destId="{FB1069EF-D999-4F86-A71A-B65109AF8172}" srcOrd="3" destOrd="0" presId="urn:microsoft.com/office/officeart/2005/8/layout/cycle5"/>
    <dgm:cxn modelId="{A4284293-86CA-4D5B-9C41-B5BBC4D99D13}" type="presParOf" srcId="{BED5E510-E512-4E11-BDE0-33FC003908E4}" destId="{D61AD7EE-5C75-4728-B7DA-99092010184A}" srcOrd="4" destOrd="0" presId="urn:microsoft.com/office/officeart/2005/8/layout/cycle5"/>
    <dgm:cxn modelId="{19F31638-545C-4339-A615-9306E394CED7}" type="presParOf" srcId="{BED5E510-E512-4E11-BDE0-33FC003908E4}" destId="{DF0C94A8-54B6-43EB-8DC8-F1CF576E2E4C}" srcOrd="5" destOrd="0" presId="urn:microsoft.com/office/officeart/2005/8/layout/cycle5"/>
    <dgm:cxn modelId="{7099E0E5-C635-4A4E-9332-1BAD08CEC31B}" type="presParOf" srcId="{BED5E510-E512-4E11-BDE0-33FC003908E4}" destId="{8404E728-E34E-44D7-B8D3-1C054CE3B697}" srcOrd="6" destOrd="0" presId="urn:microsoft.com/office/officeart/2005/8/layout/cycle5"/>
    <dgm:cxn modelId="{071D7FBD-9228-40CE-8512-B5B0D96CA4CA}" type="presParOf" srcId="{BED5E510-E512-4E11-BDE0-33FC003908E4}" destId="{A22381A6-F121-46B6-92CA-793EEEF0E374}" srcOrd="7" destOrd="0" presId="urn:microsoft.com/office/officeart/2005/8/layout/cycle5"/>
    <dgm:cxn modelId="{3A99B992-80EC-4398-97DE-FF5125B49979}" type="presParOf" srcId="{BED5E510-E512-4E11-BDE0-33FC003908E4}" destId="{D43215F6-7345-4633-8F2A-F6DCAF3921B9}" srcOrd="8" destOrd="0" presId="urn:microsoft.com/office/officeart/2005/8/layout/cycle5"/>
    <dgm:cxn modelId="{7F62CDA1-B8E7-4560-B1B5-27DBE9AF1221}" type="presParOf" srcId="{BED5E510-E512-4E11-BDE0-33FC003908E4}" destId="{1CAEE36B-7025-431B-A292-FE6EAED3255B}" srcOrd="9" destOrd="0" presId="urn:microsoft.com/office/officeart/2005/8/layout/cycle5"/>
    <dgm:cxn modelId="{8858CD5F-DB02-488C-89BB-8A979D3023EC}" type="presParOf" srcId="{BED5E510-E512-4E11-BDE0-33FC003908E4}" destId="{75572586-DDE6-41E2-8916-40D90516008B}" srcOrd="10" destOrd="0" presId="urn:microsoft.com/office/officeart/2005/8/layout/cycle5"/>
    <dgm:cxn modelId="{F794E761-49BC-42C0-AA89-856F0B7BD198}" type="presParOf" srcId="{BED5E510-E512-4E11-BDE0-33FC003908E4}" destId="{37D73F4D-ABA9-4F35-AE0A-36D089A7D47E}" srcOrd="11" destOrd="0" presId="urn:microsoft.com/office/officeart/2005/8/layout/cycle5"/>
    <dgm:cxn modelId="{5630DC53-2EE1-4C10-9E07-5E308BB1B340}" type="presParOf" srcId="{BED5E510-E512-4E11-BDE0-33FC003908E4}" destId="{A70C6121-89A0-456B-93E5-71A75DDBD5BF}" srcOrd="12" destOrd="0" presId="urn:microsoft.com/office/officeart/2005/8/layout/cycle5"/>
    <dgm:cxn modelId="{3DE76632-87CA-41CA-B439-D65640BF74DF}" type="presParOf" srcId="{BED5E510-E512-4E11-BDE0-33FC003908E4}" destId="{209C6BB7-9F3E-4456-A565-D502650F81E4}" srcOrd="13" destOrd="0" presId="urn:microsoft.com/office/officeart/2005/8/layout/cycle5"/>
    <dgm:cxn modelId="{EC73EDC6-CF1A-4B20-BD23-F0F18E54D0D7}" type="presParOf" srcId="{BED5E510-E512-4E11-BDE0-33FC003908E4}" destId="{54286AEE-82FD-4584-B6ED-9E213E326F2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7430E-9768-4A38-9845-7DD0DB82E74A}">
      <dsp:nvSpPr>
        <dsp:cNvPr id="0" name=""/>
        <dsp:cNvSpPr/>
      </dsp:nvSpPr>
      <dsp:spPr>
        <a:xfrm>
          <a:off x="0" y="4039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　</a:t>
          </a:r>
          <a:endParaRPr kumimoji="1" lang="ja-JP" altLang="en-US" sz="2600" kern="1200" dirty="0"/>
        </a:p>
      </dsp:txBody>
      <dsp:txXfrm>
        <a:off x="0" y="4039"/>
        <a:ext cx="72957" cy="655494"/>
      </dsp:txXfrm>
    </dsp:sp>
    <dsp:sp modelId="{171043A7-587D-4068-97D6-B8A798C4D68A}">
      <dsp:nvSpPr>
        <dsp:cNvPr id="0" name=""/>
        <dsp:cNvSpPr/>
      </dsp:nvSpPr>
      <dsp:spPr>
        <a:xfrm>
          <a:off x="0" y="692308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301178"/>
                <a:satOff val="11111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1178"/>
                <a:satOff val="11111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1178"/>
                <a:satOff val="11111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smtClean="0"/>
            <a:t>　</a:t>
          </a:r>
          <a:endParaRPr kumimoji="1" lang="ja-JP" altLang="en-US" sz="2600" kern="1200" dirty="0"/>
        </a:p>
      </dsp:txBody>
      <dsp:txXfrm>
        <a:off x="0" y="692308"/>
        <a:ext cx="72957" cy="655494"/>
      </dsp:txXfrm>
    </dsp:sp>
    <dsp:sp modelId="{5CD83485-0DE8-4732-8864-0B6DFF3E72A6}">
      <dsp:nvSpPr>
        <dsp:cNvPr id="0" name=""/>
        <dsp:cNvSpPr/>
      </dsp:nvSpPr>
      <dsp:spPr>
        <a:xfrm>
          <a:off x="0" y="1380578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602355"/>
                <a:satOff val="22222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02355"/>
                <a:satOff val="22222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02355"/>
                <a:satOff val="22222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600" kern="1200" dirty="0" smtClean="0"/>
            <a:t>　</a:t>
          </a:r>
          <a:endParaRPr kumimoji="1" lang="ja-JP" altLang="en-US" sz="2600" kern="1200" dirty="0"/>
        </a:p>
      </dsp:txBody>
      <dsp:txXfrm>
        <a:off x="0" y="1380578"/>
        <a:ext cx="72957" cy="655494"/>
      </dsp:txXfrm>
    </dsp:sp>
    <dsp:sp modelId="{678F3847-5832-4EB5-8E7A-85CDFE7FBC35}">
      <dsp:nvSpPr>
        <dsp:cNvPr id="0" name=""/>
        <dsp:cNvSpPr/>
      </dsp:nvSpPr>
      <dsp:spPr>
        <a:xfrm>
          <a:off x="0" y="2068848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2068848"/>
        <a:ext cx="72957" cy="655494"/>
      </dsp:txXfrm>
    </dsp:sp>
    <dsp:sp modelId="{309C0EC1-5A3A-4408-905B-DABB459056F1}">
      <dsp:nvSpPr>
        <dsp:cNvPr id="0" name=""/>
        <dsp:cNvSpPr/>
      </dsp:nvSpPr>
      <dsp:spPr>
        <a:xfrm>
          <a:off x="0" y="2757117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1204711"/>
                <a:satOff val="44444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04711"/>
                <a:satOff val="44444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04711"/>
                <a:satOff val="44444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2757117"/>
        <a:ext cx="72957" cy="655494"/>
      </dsp:txXfrm>
    </dsp:sp>
    <dsp:sp modelId="{C50AE227-DDB0-4A34-A49F-D7585394279B}">
      <dsp:nvSpPr>
        <dsp:cNvPr id="0" name=""/>
        <dsp:cNvSpPr/>
      </dsp:nvSpPr>
      <dsp:spPr>
        <a:xfrm>
          <a:off x="0" y="3445387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1505888"/>
                <a:satOff val="55556"/>
                <a:lumOff val="-81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05888"/>
                <a:satOff val="55556"/>
                <a:lumOff val="-81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05888"/>
                <a:satOff val="55556"/>
                <a:lumOff val="-81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3445387"/>
        <a:ext cx="72957" cy="655494"/>
      </dsp:txXfrm>
    </dsp:sp>
    <dsp:sp modelId="{616E6DA7-45C4-43E5-A747-845C787A45FD}">
      <dsp:nvSpPr>
        <dsp:cNvPr id="0" name=""/>
        <dsp:cNvSpPr/>
      </dsp:nvSpPr>
      <dsp:spPr>
        <a:xfrm>
          <a:off x="0" y="4133656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4133656"/>
        <a:ext cx="72957" cy="655494"/>
      </dsp:txXfrm>
    </dsp:sp>
    <dsp:sp modelId="{8240A907-D80B-47AD-BDB2-3B87D03F9F2A}">
      <dsp:nvSpPr>
        <dsp:cNvPr id="0" name=""/>
        <dsp:cNvSpPr/>
      </dsp:nvSpPr>
      <dsp:spPr>
        <a:xfrm>
          <a:off x="0" y="4821926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2108244"/>
                <a:satOff val="77778"/>
                <a:lumOff val="-1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08244"/>
                <a:satOff val="77778"/>
                <a:lumOff val="-1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08244"/>
                <a:satOff val="77778"/>
                <a:lumOff val="-1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4821926"/>
        <a:ext cx="72957" cy="655494"/>
      </dsp:txXfrm>
    </dsp:sp>
    <dsp:sp modelId="{656DCE4E-83FB-4078-AC8B-BEFA97FEBFE7}">
      <dsp:nvSpPr>
        <dsp:cNvPr id="0" name=""/>
        <dsp:cNvSpPr/>
      </dsp:nvSpPr>
      <dsp:spPr>
        <a:xfrm>
          <a:off x="0" y="5510196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2409421"/>
                <a:satOff val="88889"/>
                <a:lumOff val="-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09421"/>
                <a:satOff val="88889"/>
                <a:lumOff val="-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09421"/>
                <a:satOff val="88889"/>
                <a:lumOff val="-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5510196"/>
        <a:ext cx="72957" cy="655494"/>
      </dsp:txXfrm>
    </dsp:sp>
    <dsp:sp modelId="{70CD0844-B1BD-43C1-AD80-F157C03BA695}">
      <dsp:nvSpPr>
        <dsp:cNvPr id="0" name=""/>
        <dsp:cNvSpPr/>
      </dsp:nvSpPr>
      <dsp:spPr>
        <a:xfrm>
          <a:off x="0" y="6198465"/>
          <a:ext cx="72957" cy="65549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2600" kern="1200" dirty="0"/>
        </a:p>
      </dsp:txBody>
      <dsp:txXfrm>
        <a:off x="0" y="6198465"/>
        <a:ext cx="72957" cy="655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BEDF0-96DE-434C-9623-4F3EAEC2D93F}">
      <dsp:nvSpPr>
        <dsp:cNvPr id="0" name=""/>
        <dsp:cNvSpPr/>
      </dsp:nvSpPr>
      <dsp:spPr>
        <a:xfrm>
          <a:off x="0" y="395799"/>
          <a:ext cx="3922794" cy="12474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452" tIns="374904" rIns="30445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D01</a:t>
          </a:r>
          <a:r>
            <a:rPr lang="ja-JP" altLang="en-US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のみでの計算</a:t>
          </a:r>
          <a:r>
            <a:rPr lang="en-US" altLang="ja-JP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 </a:t>
          </a:r>
          <a:endParaRPr kumimoji="1" lang="ja-JP" altLang="en-US" sz="1800" kern="1200" dirty="0">
            <a:latin typeface="+mn-ea"/>
            <a:ea typeface="+mn-e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台風の解像度が粗い．</a:t>
          </a:r>
          <a:endParaRPr kumimoji="1" lang="ja-JP" alt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0" y="395799"/>
        <a:ext cx="3922794" cy="1247400"/>
      </dsp:txXfrm>
    </dsp:sp>
    <dsp:sp modelId="{195EAA8A-A90C-4E7D-ACBB-AC228A27A7F7}">
      <dsp:nvSpPr>
        <dsp:cNvPr id="0" name=""/>
        <dsp:cNvSpPr/>
      </dsp:nvSpPr>
      <dsp:spPr>
        <a:xfrm>
          <a:off x="196139" y="130119"/>
          <a:ext cx="2745955" cy="531360"/>
        </a:xfrm>
        <a:prstGeom prst="roundRect">
          <a:avLst/>
        </a:prstGeom>
        <a:solidFill>
          <a:schemeClr val="bg1">
            <a:lumMod val="95000"/>
          </a:schemeClr>
        </a:solidFill>
        <a:ln>
          <a:solidFill>
            <a:srgbClr val="92D05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791" tIns="0" rIns="103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rPr>
            <a:t>Normal</a:t>
          </a:r>
          <a:endParaRPr kumimoji="1" lang="ja-JP" altLang="en-US" sz="1800" kern="1200" dirty="0">
            <a:solidFill>
              <a:srgbClr val="00B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ea"/>
            <a:ea typeface="+mn-ea"/>
          </a:endParaRPr>
        </a:p>
      </dsp:txBody>
      <dsp:txXfrm>
        <a:off x="222078" y="156058"/>
        <a:ext cx="2694077" cy="479482"/>
      </dsp:txXfrm>
    </dsp:sp>
    <dsp:sp modelId="{571633C1-200F-4994-9370-7D62E4BDA616}">
      <dsp:nvSpPr>
        <dsp:cNvPr id="0" name=""/>
        <dsp:cNvSpPr/>
      </dsp:nvSpPr>
      <dsp:spPr>
        <a:xfrm>
          <a:off x="0" y="2006080"/>
          <a:ext cx="3922794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452" tIns="374904" rIns="30445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Moving Nest</a:t>
          </a:r>
          <a:r>
            <a:rPr lang="ja-JP" altLang="en-US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による</a:t>
          </a:r>
          <a:r>
            <a:rPr lang="en-US" altLang="ja-JP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2way</a:t>
          </a:r>
          <a:r>
            <a:rPr lang="ja-JP" altLang="en-US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 </a:t>
          </a:r>
          <a:r>
            <a:rPr lang="en-US" altLang="ja-JP" sz="1800" kern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rPr>
            <a:t>Nesting </a:t>
          </a:r>
          <a:endParaRPr kumimoji="1" lang="ja-JP" altLang="en-US" sz="1800" kern="1200" dirty="0">
            <a:latin typeface="+mn-ea"/>
            <a:ea typeface="+mn-e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台風の解像度が細かい．詳細な計算結果が</a:t>
          </a:r>
          <a:r>
            <a:rPr lang="en-US" altLang="ja-JP" sz="1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D01</a:t>
          </a:r>
          <a:r>
            <a:rPr lang="ja-JP" altLang="en-US" sz="1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 に反映される．</a:t>
          </a:r>
          <a:endParaRPr kumimoji="1" lang="ja-JP" altLang="en-US" sz="18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0" y="2006080"/>
        <a:ext cx="3922794" cy="1927800"/>
      </dsp:txXfrm>
    </dsp:sp>
    <dsp:sp modelId="{68391468-9064-432B-B7AF-9377793967A2}">
      <dsp:nvSpPr>
        <dsp:cNvPr id="0" name=""/>
        <dsp:cNvSpPr/>
      </dsp:nvSpPr>
      <dsp:spPr>
        <a:xfrm>
          <a:off x="196139" y="1740400"/>
          <a:ext cx="2745955" cy="531360"/>
        </a:xfrm>
        <a:prstGeom prst="roundRect">
          <a:avLst/>
        </a:prstGeom>
        <a:solidFill>
          <a:schemeClr val="bg1">
            <a:lumMod val="9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791" tIns="0" rIns="10379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800" kern="1200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rPr>
            <a:t>2way</a:t>
          </a:r>
          <a:endParaRPr kumimoji="1" lang="ja-JP" altLang="en-US" sz="1800" kern="1200" dirty="0"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+mn-ea"/>
            <a:ea typeface="+mn-ea"/>
          </a:endParaRPr>
        </a:p>
      </dsp:txBody>
      <dsp:txXfrm>
        <a:off x="222078" y="1766339"/>
        <a:ext cx="2694077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AE85A-970F-4472-B837-6906D22767BC}">
      <dsp:nvSpPr>
        <dsp:cNvPr id="0" name=""/>
        <dsp:cNvSpPr/>
      </dsp:nvSpPr>
      <dsp:spPr>
        <a:xfrm>
          <a:off x="1560536" y="0"/>
          <a:ext cx="1635884" cy="8118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北東側</a:t>
          </a:r>
          <a:endParaRPr lang="en-US" altLang="ja-JP" sz="1800" kern="1200" dirty="0" smtClean="0">
            <a:latin typeface="+mn-ea"/>
            <a:ea typeface="+mn-ea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高気圧化</a:t>
          </a:r>
          <a:endParaRPr lang="ja-JP" sz="1800" kern="1200" dirty="0">
            <a:latin typeface="+mn-ea"/>
            <a:ea typeface="+mn-ea"/>
          </a:endParaRPr>
        </a:p>
      </dsp:txBody>
      <dsp:txXfrm>
        <a:off x="1600168" y="39632"/>
        <a:ext cx="1556620" cy="732595"/>
      </dsp:txXfrm>
    </dsp:sp>
    <dsp:sp modelId="{A3BFE2E3-155E-40C4-AFF5-58D05DF1EF16}">
      <dsp:nvSpPr>
        <dsp:cNvPr id="0" name=""/>
        <dsp:cNvSpPr/>
      </dsp:nvSpPr>
      <dsp:spPr>
        <a:xfrm>
          <a:off x="609484" y="308139"/>
          <a:ext cx="3242711" cy="3242711"/>
        </a:xfrm>
        <a:custGeom>
          <a:avLst/>
          <a:gdLst/>
          <a:ahLst/>
          <a:cxnLst/>
          <a:rect l="0" t="0" r="0" b="0"/>
          <a:pathLst>
            <a:path>
              <a:moveTo>
                <a:pt x="2719991" y="428965"/>
              </a:moveTo>
              <a:arcTo wR="1621355" hR="1621355" stAng="18759398" swAng="112139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069EF-D999-4F86-A71A-B65109AF8172}">
      <dsp:nvSpPr>
        <dsp:cNvPr id="0" name=""/>
        <dsp:cNvSpPr/>
      </dsp:nvSpPr>
      <dsp:spPr>
        <a:xfrm>
          <a:off x="3082326" y="1307778"/>
          <a:ext cx="1587685" cy="81185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気圧傾度力　強化</a:t>
          </a:r>
          <a:endParaRPr lang="en-US" altLang="ja-JP" sz="1800" kern="1200" dirty="0" smtClean="0">
            <a:latin typeface="+mn-ea"/>
            <a:ea typeface="+mn-ea"/>
          </a:endParaRPr>
        </a:p>
      </dsp:txBody>
      <dsp:txXfrm>
        <a:off x="3121958" y="1347410"/>
        <a:ext cx="1508421" cy="732595"/>
      </dsp:txXfrm>
    </dsp:sp>
    <dsp:sp modelId="{DF0C94A8-54B6-43EB-8DC8-F1CF576E2E4C}">
      <dsp:nvSpPr>
        <dsp:cNvPr id="0" name=""/>
        <dsp:cNvSpPr/>
      </dsp:nvSpPr>
      <dsp:spPr>
        <a:xfrm>
          <a:off x="675773" y="695484"/>
          <a:ext cx="3242711" cy="3242711"/>
        </a:xfrm>
        <a:custGeom>
          <a:avLst/>
          <a:gdLst/>
          <a:ahLst/>
          <a:cxnLst/>
          <a:rect l="0" t="0" r="0" b="0"/>
          <a:pathLst>
            <a:path>
              <a:moveTo>
                <a:pt x="3241977" y="1572565"/>
              </a:moveTo>
              <a:arcTo wR="1621355" hR="1621355" stAng="21496534" swAng="961302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4E728-E34E-44D7-B8D3-1C054CE3B697}">
      <dsp:nvSpPr>
        <dsp:cNvPr id="0" name=""/>
        <dsp:cNvSpPr/>
      </dsp:nvSpPr>
      <dsp:spPr>
        <a:xfrm>
          <a:off x="2939114" y="2859631"/>
          <a:ext cx="1218214" cy="71717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風速　強</a:t>
          </a:r>
          <a:endParaRPr lang="ja-JP" altLang="en-US" sz="1800" kern="1200" dirty="0">
            <a:latin typeface="+mn-ea"/>
            <a:ea typeface="+mn-ea"/>
          </a:endParaRPr>
        </a:p>
      </dsp:txBody>
      <dsp:txXfrm>
        <a:off x="2974123" y="2894640"/>
        <a:ext cx="1148196" cy="647154"/>
      </dsp:txXfrm>
    </dsp:sp>
    <dsp:sp modelId="{D43215F6-7345-4633-8F2A-F6DCAF3921B9}">
      <dsp:nvSpPr>
        <dsp:cNvPr id="0" name=""/>
        <dsp:cNvSpPr/>
      </dsp:nvSpPr>
      <dsp:spPr>
        <a:xfrm>
          <a:off x="954779" y="390677"/>
          <a:ext cx="3242711" cy="3242711"/>
        </a:xfrm>
        <a:custGeom>
          <a:avLst/>
          <a:gdLst/>
          <a:ahLst/>
          <a:cxnLst/>
          <a:rect l="0" t="0" r="0" b="0"/>
          <a:pathLst>
            <a:path>
              <a:moveTo>
                <a:pt x="1874281" y="3222862"/>
              </a:moveTo>
              <a:arcTo wR="1621355" hR="1621355" stAng="4861525" swAng="114086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EE36B-7025-431B-A292-FE6EAED3255B}">
      <dsp:nvSpPr>
        <dsp:cNvPr id="0" name=""/>
        <dsp:cNvSpPr/>
      </dsp:nvSpPr>
      <dsp:spPr>
        <a:xfrm>
          <a:off x="314878" y="2662709"/>
          <a:ext cx="1886948" cy="90592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海上の潜熱</a:t>
          </a:r>
          <a:endParaRPr lang="en-US" altLang="ja-JP" sz="1800" kern="1200" dirty="0" smtClean="0">
            <a:latin typeface="+mn-ea"/>
            <a:ea typeface="+mn-ea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800" kern="1200" dirty="0" smtClean="0">
              <a:latin typeface="+mn-ea"/>
              <a:ea typeface="+mn-ea"/>
            </a:rPr>
            <a:t>flux(</a:t>
          </a:r>
          <a:r>
            <a:rPr lang="ja-JP" altLang="en-US" sz="1800" kern="1200" dirty="0" smtClean="0">
              <a:latin typeface="+mn-ea"/>
              <a:ea typeface="+mn-ea"/>
            </a:rPr>
            <a:t>＋</a:t>
          </a:r>
          <a:r>
            <a:rPr lang="en-US" altLang="ja-JP" sz="1800" kern="1200" dirty="0" smtClean="0">
              <a:latin typeface="+mn-ea"/>
              <a:ea typeface="+mn-ea"/>
            </a:rPr>
            <a:t>)</a:t>
          </a:r>
          <a:r>
            <a:rPr lang="ja-JP" altLang="en-US" sz="1800" kern="1200" dirty="0" smtClean="0">
              <a:latin typeface="+mn-ea"/>
              <a:ea typeface="+mn-ea"/>
            </a:rPr>
            <a:t>増加</a:t>
          </a:r>
          <a:endParaRPr lang="ja-JP" sz="1800" kern="1200" dirty="0">
            <a:latin typeface="+mn-ea"/>
            <a:ea typeface="+mn-ea"/>
          </a:endParaRPr>
        </a:p>
      </dsp:txBody>
      <dsp:txXfrm>
        <a:off x="359102" y="2706933"/>
        <a:ext cx="1798500" cy="817481"/>
      </dsp:txXfrm>
    </dsp:sp>
    <dsp:sp modelId="{37D73F4D-ABA9-4F35-AE0A-36D089A7D47E}">
      <dsp:nvSpPr>
        <dsp:cNvPr id="0" name=""/>
        <dsp:cNvSpPr/>
      </dsp:nvSpPr>
      <dsp:spPr>
        <a:xfrm>
          <a:off x="800116" y="355175"/>
          <a:ext cx="3242711" cy="3242711"/>
        </a:xfrm>
        <a:custGeom>
          <a:avLst/>
          <a:gdLst/>
          <a:ahLst/>
          <a:cxnLst/>
          <a:rect l="0" t="0" r="0" b="0"/>
          <a:pathLst>
            <a:path>
              <a:moveTo>
                <a:pt x="108078" y="2203410"/>
              </a:moveTo>
              <a:arcTo wR="1621355" hR="1621355" stAng="9537700" swAng="72604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C6121-89A0-456B-93E5-71A75DDBD5BF}">
      <dsp:nvSpPr>
        <dsp:cNvPr id="0" name=""/>
        <dsp:cNvSpPr/>
      </dsp:nvSpPr>
      <dsp:spPr>
        <a:xfrm>
          <a:off x="66948" y="1304244"/>
          <a:ext cx="1539048" cy="81185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800" kern="1200" dirty="0" smtClean="0">
              <a:latin typeface="+mn-ea"/>
              <a:ea typeface="+mn-ea"/>
            </a:rPr>
            <a:t>上昇流増加</a:t>
          </a:r>
          <a:endParaRPr lang="ja-JP" altLang="en-US" sz="1800" kern="1200" dirty="0">
            <a:latin typeface="+mn-ea"/>
            <a:ea typeface="+mn-ea"/>
          </a:endParaRPr>
        </a:p>
      </dsp:txBody>
      <dsp:txXfrm>
        <a:off x="106580" y="1343876"/>
        <a:ext cx="1459784" cy="732595"/>
      </dsp:txXfrm>
    </dsp:sp>
    <dsp:sp modelId="{54286AEE-82FD-4584-B6ED-9E213E326F22}">
      <dsp:nvSpPr>
        <dsp:cNvPr id="0" name=""/>
        <dsp:cNvSpPr/>
      </dsp:nvSpPr>
      <dsp:spPr>
        <a:xfrm>
          <a:off x="833423" y="358112"/>
          <a:ext cx="3242711" cy="3242711"/>
        </a:xfrm>
        <a:custGeom>
          <a:avLst/>
          <a:gdLst/>
          <a:ahLst/>
          <a:cxnLst/>
          <a:rect l="0" t="0" r="0" b="0"/>
          <a:pathLst>
            <a:path>
              <a:moveTo>
                <a:pt x="230302" y="788429"/>
              </a:moveTo>
              <a:arcTo wR="1621355" hR="1621355" stAng="12654724" swAng="115884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可変幅リスト"/>
  <dgm:desc val="項目間の重みの違いを強調するときに使用します。第 1 レベルのテキストが多い場合に適しています。各図形の幅は、テキストに基づいて個別に決定されます。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BA3F2-23B5-4A7B-B02D-50CD916A7A99}" type="datetimeFigureOut">
              <a:rPr kumimoji="1" lang="ja-JP" altLang="en-US" smtClean="0"/>
              <a:t>2014/2/27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EC8CB-5B1C-4B06-B6BA-DEB16396C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307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2521E-A8D5-445C-AFA3-EBD224CC4A98}" type="datetimeFigureOut">
              <a:rPr kumimoji="1" lang="ja-JP" altLang="en-US" smtClean="0"/>
              <a:t>2014/2/27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8718E-A16B-4AAB-AD9C-CD6970F6F4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0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718E-A16B-4AAB-AD9C-CD6970F6F42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82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8718E-A16B-4AAB-AD9C-CD6970F6F42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23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752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38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" y="0"/>
            <a:ext cx="7886700" cy="668867"/>
          </a:xfrm>
        </p:spPr>
        <p:txBody>
          <a:bodyPr/>
          <a:lstStyle>
            <a:lvl1pPr algn="l">
              <a:lnSpc>
                <a:spcPts val="6000"/>
              </a:lnSpc>
              <a:spcBef>
                <a:spcPts val="12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48082" y="151870"/>
            <a:ext cx="1126067" cy="365125"/>
          </a:xfrm>
        </p:spPr>
        <p:txBody>
          <a:bodyPr/>
          <a:lstStyle>
            <a:lvl1pPr>
              <a:defRPr sz="2000"/>
            </a:lvl1pPr>
          </a:lstStyle>
          <a:p>
            <a:fld id="{805FB773-11F5-443E-AB9C-394A2BA48D5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17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7656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20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951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170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317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526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44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789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66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436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369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531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550" y="301556"/>
            <a:ext cx="5518150" cy="1226608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83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76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7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96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20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47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49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33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diagramColors" Target="../diagrams/colors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diagramData" Target="../diagrams/data1.xml"/><Relationship Id="rId10" Type="http://schemas.openxmlformats.org/officeDocument/2006/relationships/slideLayout" Target="../slideLayouts/slideLayout21.xml"/><Relationship Id="rId19" Type="http://schemas.microsoft.com/office/2007/relationships/diagramDrawing" Target="../diagrams/drawing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2BC3-4650-4074-A23A-FAE35EC667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07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B773-11F5-443E-AB9C-394A2BA48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aphicFrame>
        <p:nvGraphicFramePr>
          <p:cNvPr id="7" name="図表 6"/>
          <p:cNvGraphicFramePr/>
          <p:nvPr userDrawn="1">
            <p:extLst>
              <p:ext uri="{D42A27DB-BD31-4B8C-83A1-F6EECF244321}">
                <p14:modId xmlns:p14="http://schemas.microsoft.com/office/powerpoint/2010/main" val="2875010135"/>
              </p:ext>
            </p:extLst>
          </p:nvPr>
        </p:nvGraphicFramePr>
        <p:xfrm>
          <a:off x="0" y="0"/>
          <a:ext cx="7295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52897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66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0.jpg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2.jpg"/><Relationship Id="rId7" Type="http://schemas.openxmlformats.org/officeDocument/2006/relationships/diagramColors" Target="../diagrams/colors7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wf.int/research/era/do/get/era-interim" TargetMode="External"/><Relationship Id="rId2" Type="http://schemas.openxmlformats.org/officeDocument/2006/relationships/hyperlink" Target="http://onlinelibrary.wiley.com/doi/10.1002/qj.828/abstract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ata-portal.ecmwf.int/data/d/interi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1"/>
          <a:stretch/>
        </p:blipFill>
        <p:spPr>
          <a:xfrm>
            <a:off x="2707701" y="2727341"/>
            <a:ext cx="6221080" cy="3340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603388" y="150940"/>
            <a:ext cx="474189" cy="273844"/>
          </a:xfrm>
        </p:spPr>
        <p:txBody>
          <a:bodyPr/>
          <a:lstStyle/>
          <a:p>
            <a:fld id="{F4D82BC3-4650-4074-A23A-FAE35EC6674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938213" y="622273"/>
            <a:ext cx="8205787" cy="93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2700" b="1" dirty="0" err="1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つの</a:t>
            </a:r>
            <a:r>
              <a:rPr lang="ja-JP" altLang="en-US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台風による連鎖する遠隔強制</a:t>
            </a:r>
            <a:r>
              <a:rPr lang="en-US" altLang="ja-JP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	‐</a:t>
            </a:r>
            <a:r>
              <a:rPr lang="ja-JP" altLang="en-US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台風</a:t>
            </a:r>
            <a:r>
              <a:rPr lang="en-US" altLang="ja-JP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</a:t>
            </a:r>
            <a:r>
              <a:rPr lang="ja-JP" altLang="en-US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号が日本に上陸した理由</a:t>
            </a:r>
            <a:r>
              <a:rPr lang="en-US" altLang="ja-JP" sz="2700" b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‐</a:t>
            </a:r>
            <a:endParaRPr lang="ja-JP" altLang="en-US" sz="2700" b="1" dirty="0">
              <a:ln w="317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4294967295"/>
          </p:nvPr>
        </p:nvSpPr>
        <p:spPr>
          <a:xfrm>
            <a:off x="485775" y="2302806"/>
            <a:ext cx="8658225" cy="309563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1500" b="1" dirty="0">
                <a:ln w="12700" cmpd="sng">
                  <a:noFill/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地球環境気候学研究室　</a:t>
            </a:r>
            <a:r>
              <a:rPr lang="en-US" altLang="ja-JP" sz="1500" b="1" dirty="0">
                <a:ln w="12700" cmpd="sng">
                  <a:noFill/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507363</a:t>
            </a:r>
            <a:r>
              <a:rPr lang="ja-JP" altLang="en-US" sz="1500" b="1" dirty="0">
                <a:ln w="12700" cmpd="sng">
                  <a:noFill/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中田晃志（</a:t>
            </a:r>
            <a:r>
              <a:rPr lang="en-US" altLang="ja-JP" sz="1500" b="1" dirty="0">
                <a:ln w="12700" cmpd="sng">
                  <a:noFill/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Koji Nakata</a:t>
            </a:r>
            <a:r>
              <a:rPr lang="ja-JP" altLang="en-US" sz="1500" b="1" dirty="0">
                <a:ln w="12700" cmpd="sng">
                  <a:noFill/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　指導教員　立花 義裕　教授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69183" y="6496753"/>
            <a:ext cx="410839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25" dirty="0">
                <a:latin typeface="+mn-ea"/>
              </a:rPr>
              <a:t>http://blog.zaq.ne.jp/denkinki/img/img_box/img20110908010409042.jpg</a:t>
            </a:r>
            <a:endParaRPr lang="ja-JP" altLang="en-US" sz="825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388" y="375756"/>
            <a:ext cx="523875" cy="854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4950" b="1" spc="38" dirty="0">
                <a:ln w="952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endParaRPr lang="ja-JP" altLang="en-US" sz="4950" b="1" spc="38" dirty="0">
              <a:ln w="9525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69183" y="6364350"/>
            <a:ext cx="404216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825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http://blog.zaq.ne.jp/denkinki/article/560/#</a:t>
            </a:r>
            <a:r>
              <a:rPr lang="en-US" altLang="ja-JP" sz="825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BlogEntryExtend</a:t>
            </a:r>
            <a:r>
              <a:rPr lang="ja-JP" altLang="en-US" sz="825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より転載</a:t>
            </a:r>
            <a:endParaRPr lang="ja-JP" altLang="en-US" sz="135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945" y="6143942"/>
            <a:ext cx="864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「海に流れ出る熊野川の濁流。河口左側は被害を受けた和歌山県新宮市、右側は三重県紀宝町。上流には奈良県十津川村がある。」</a:t>
            </a:r>
            <a:endParaRPr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84388" y="1557310"/>
            <a:ext cx="8323443" cy="6696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800" b="1" i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Remote forcing chain by double typhoons</a:t>
            </a:r>
          </a:p>
          <a:p>
            <a:pPr>
              <a:lnSpc>
                <a:spcPct val="100000"/>
              </a:lnSpc>
            </a:pPr>
            <a:r>
              <a:rPr lang="ja-JP" altLang="en-US" sz="1800" b="1" i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1800" b="1" i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- The reason why typhoon </a:t>
            </a:r>
            <a:r>
              <a:rPr lang="en-US" altLang="ja-JP" sz="1800" b="1" i="1" dirty="0" err="1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Talas</a:t>
            </a:r>
            <a:r>
              <a:rPr lang="en-US" altLang="ja-JP" sz="1800" b="1" i="1" dirty="0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landed of Japan -</a:t>
            </a:r>
          </a:p>
        </p:txBody>
      </p:sp>
    </p:spTree>
    <p:extLst>
      <p:ext uri="{BB962C8B-B14F-4D97-AF65-F5344CB8AC3E}">
        <p14:creationId xmlns:p14="http://schemas.microsoft.com/office/powerpoint/2010/main" val="33948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"/>
    </mc:Choice>
    <mc:Fallback xmlns="">
      <p:transition spd="slow" advTm="92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3650158" y="2703872"/>
            <a:ext cx="1954230" cy="1317796"/>
          </a:xfrm>
        </p:spPr>
        <p:txBody>
          <a:bodyPr>
            <a:normAutofit fontScale="90000"/>
          </a:bodyPr>
          <a:lstStyle/>
          <a:p>
            <a:r>
              <a:rPr lang="ja-JP" altLang="en-US" sz="7200" dirty="0"/>
              <a:t>結果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5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"/>
    </mc:Choice>
    <mc:Fallback xmlns="">
      <p:transition spd="slow" advTm="9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吹き出し 2"/>
          <p:cNvSpPr/>
          <p:nvPr/>
        </p:nvSpPr>
        <p:spPr>
          <a:xfrm>
            <a:off x="7570108" y="2853392"/>
            <a:ext cx="1104254" cy="416401"/>
          </a:xfrm>
          <a:prstGeom prst="wedgeRectCallout">
            <a:avLst>
              <a:gd name="adj1" fmla="val -69034"/>
              <a:gd name="adj2" fmla="val 18253"/>
            </a:avLst>
          </a:prstGeom>
          <a:noFill/>
          <a:ln w="28575"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6307" y="788068"/>
            <a:ext cx="1197244" cy="6926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C00000"/>
                </a:solidFill>
              </a:rPr>
              <a:t>2way</a:t>
            </a:r>
            <a:endParaRPr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33028" y="771060"/>
            <a:ext cx="1815430" cy="6926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00B050"/>
                </a:solidFill>
              </a:rPr>
              <a:t>Normal</a:t>
            </a:r>
            <a:endParaRPr lang="ja-JP" altLang="en-US" sz="3600" dirty="0">
              <a:solidFill>
                <a:srgbClr val="00B050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266318" y="1375871"/>
            <a:ext cx="4394882" cy="4999290"/>
            <a:chOff x="487110" y="1375873"/>
            <a:chExt cx="4394882" cy="4999290"/>
          </a:xfrm>
        </p:grpSpPr>
        <p:sp>
          <p:nvSpPr>
            <p:cNvPr id="15" name="正方形/長方形 14"/>
            <p:cNvSpPr/>
            <p:nvPr/>
          </p:nvSpPr>
          <p:spPr>
            <a:xfrm>
              <a:off x="487110" y="1375873"/>
              <a:ext cx="4394882" cy="4999290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587099" y="1459812"/>
              <a:ext cx="4222646" cy="4831411"/>
              <a:chOff x="653700" y="1473773"/>
              <a:chExt cx="4222646" cy="4831411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700" y="1473773"/>
                <a:ext cx="3936833" cy="4831411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11" name="線吹き出し 2 (枠付き) 10"/>
              <p:cNvSpPr/>
              <p:nvPr/>
            </p:nvSpPr>
            <p:spPr>
              <a:xfrm>
                <a:off x="3352445" y="4328895"/>
                <a:ext cx="1181830" cy="435984"/>
              </a:xfrm>
              <a:prstGeom prst="borderCallout2">
                <a:avLst>
                  <a:gd name="adj1" fmla="val 46335"/>
                  <a:gd name="adj2" fmla="val 99667"/>
                  <a:gd name="adj3" fmla="val 50722"/>
                  <a:gd name="adj4" fmla="val 99726"/>
                  <a:gd name="adj5" fmla="val 54999"/>
                  <a:gd name="adj6" fmla="val 10109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05Z30AUG</a:t>
                </a:r>
                <a:endParaRPr lang="ja-JP" altLang="en-US" dirty="0"/>
              </a:p>
            </p:txBody>
          </p:sp>
          <p:sp>
            <p:nvSpPr>
              <p:cNvPr id="12" name="線吹き出し 2 (枠付き) 11"/>
              <p:cNvSpPr/>
              <p:nvPr/>
            </p:nvSpPr>
            <p:spPr>
              <a:xfrm>
                <a:off x="3142192" y="5005355"/>
                <a:ext cx="1182027" cy="435984"/>
              </a:xfrm>
              <a:prstGeom prst="borderCallout2">
                <a:avLst>
                  <a:gd name="adj1" fmla="val 46335"/>
                  <a:gd name="adj2" fmla="val 99667"/>
                  <a:gd name="adj3" fmla="val 40233"/>
                  <a:gd name="adj4" fmla="val 101268"/>
                  <a:gd name="adj5" fmla="val 40529"/>
                  <a:gd name="adj6" fmla="val 10152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11Z26AUG</a:t>
                </a:r>
                <a:endParaRPr lang="ja-JP" altLang="en-US" dirty="0"/>
              </a:p>
            </p:txBody>
          </p:sp>
          <p:sp>
            <p:nvSpPr>
              <p:cNvPr id="14" name="線吹き出し 2 (枠付き) 13"/>
              <p:cNvSpPr/>
              <p:nvPr/>
            </p:nvSpPr>
            <p:spPr>
              <a:xfrm>
                <a:off x="3376010" y="3062702"/>
                <a:ext cx="1104254" cy="435984"/>
              </a:xfrm>
              <a:prstGeom prst="borderCallout2">
                <a:avLst>
                  <a:gd name="adj1" fmla="val 46335"/>
                  <a:gd name="adj2" fmla="val 99667"/>
                  <a:gd name="adj3" fmla="val 44652"/>
                  <a:gd name="adj4" fmla="val 101053"/>
                  <a:gd name="adj5" fmla="val 42848"/>
                  <a:gd name="adj6" fmla="val 10173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11Z01SEP</a:t>
                </a:r>
                <a:endParaRPr lang="ja-JP" altLang="en-US" dirty="0"/>
              </a:p>
            </p:txBody>
          </p:sp>
          <p:sp>
            <p:nvSpPr>
              <p:cNvPr id="20" name="線吹き出し 2 (枠付き) 19"/>
              <p:cNvSpPr/>
              <p:nvPr/>
            </p:nvSpPr>
            <p:spPr>
              <a:xfrm>
                <a:off x="3772092" y="2297251"/>
                <a:ext cx="1104254" cy="435984"/>
              </a:xfrm>
              <a:prstGeom prst="borderCallout2">
                <a:avLst>
                  <a:gd name="adj1" fmla="val 46335"/>
                  <a:gd name="adj2" fmla="val 99667"/>
                  <a:gd name="adj3" fmla="val 46289"/>
                  <a:gd name="adj4" fmla="val 101052"/>
                  <a:gd name="adj5" fmla="val 57577"/>
                  <a:gd name="adj6" fmla="val 10053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04Z02SEP</a:t>
                </a:r>
                <a:endParaRPr lang="ja-JP" altLang="en-US" dirty="0"/>
              </a:p>
            </p:txBody>
          </p:sp>
          <p:sp>
            <p:nvSpPr>
              <p:cNvPr id="22" name="線吹き出し 2 (枠付き) 21"/>
              <p:cNvSpPr/>
              <p:nvPr/>
            </p:nvSpPr>
            <p:spPr>
              <a:xfrm>
                <a:off x="693319" y="4954336"/>
                <a:ext cx="1406215" cy="435984"/>
              </a:xfrm>
              <a:prstGeom prst="borderCallout2">
                <a:avLst>
                  <a:gd name="adj1" fmla="val 925"/>
                  <a:gd name="adj2" fmla="val 51300"/>
                  <a:gd name="adj3" fmla="val -85264"/>
                  <a:gd name="adj4" fmla="val 68823"/>
                  <a:gd name="adj5" fmla="val -83381"/>
                  <a:gd name="adj6" fmla="val 105663"/>
                </a:avLst>
              </a:prstGeom>
              <a:solidFill>
                <a:srgbClr val="FFC000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ベストトラック</a:t>
                </a:r>
              </a:p>
            </p:txBody>
          </p:sp>
        </p:grpSp>
      </p:grpSp>
      <p:grpSp>
        <p:nvGrpSpPr>
          <p:cNvPr id="24" name="グループ化 23"/>
          <p:cNvGrpSpPr/>
          <p:nvPr/>
        </p:nvGrpSpPr>
        <p:grpSpPr>
          <a:xfrm>
            <a:off x="4660781" y="1372350"/>
            <a:ext cx="4384326" cy="4999290"/>
            <a:chOff x="4899011" y="1375873"/>
            <a:chExt cx="4384326" cy="4999290"/>
          </a:xfrm>
        </p:grpSpPr>
        <p:sp>
          <p:nvSpPr>
            <p:cNvPr id="19" name="正方形/長方形 18"/>
            <p:cNvSpPr/>
            <p:nvPr/>
          </p:nvSpPr>
          <p:spPr>
            <a:xfrm>
              <a:off x="4899011" y="1375873"/>
              <a:ext cx="4384326" cy="499929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4980560" y="1463333"/>
              <a:ext cx="4194600" cy="4831411"/>
              <a:chOff x="4882932" y="1465810"/>
              <a:chExt cx="4194600" cy="4831411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3986" y="1465810"/>
                <a:ext cx="3751983" cy="4831411"/>
              </a:xfrm>
              <a:prstGeom prst="rect">
                <a:avLst/>
              </a:prstGeom>
            </p:spPr>
          </p:pic>
          <p:sp>
            <p:nvSpPr>
              <p:cNvPr id="21" name="線吹き出し 2 (枠付き) 20"/>
              <p:cNvSpPr/>
              <p:nvPr/>
            </p:nvSpPr>
            <p:spPr>
              <a:xfrm>
                <a:off x="7272780" y="4994697"/>
                <a:ext cx="1213076" cy="435984"/>
              </a:xfrm>
              <a:prstGeom prst="borderCallout2">
                <a:avLst>
                  <a:gd name="adj1" fmla="val 46335"/>
                  <a:gd name="adj2" fmla="val 99667"/>
                  <a:gd name="adj3" fmla="val 20593"/>
                  <a:gd name="adj4" fmla="val 100573"/>
                  <a:gd name="adj5" fmla="val 45439"/>
                  <a:gd name="adj6" fmla="val 100439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11Z26AUG</a:t>
                </a:r>
                <a:endParaRPr lang="ja-JP" altLang="en-US" dirty="0"/>
              </a:p>
            </p:txBody>
          </p:sp>
          <p:sp>
            <p:nvSpPr>
              <p:cNvPr id="23" name="線吹き出し 2 (枠付き) 22"/>
              <p:cNvSpPr/>
              <p:nvPr/>
            </p:nvSpPr>
            <p:spPr>
              <a:xfrm>
                <a:off x="7384828" y="4316844"/>
                <a:ext cx="1176900" cy="435984"/>
              </a:xfrm>
              <a:prstGeom prst="borderCallout2">
                <a:avLst>
                  <a:gd name="adj1" fmla="val 46335"/>
                  <a:gd name="adj2" fmla="val 99667"/>
                  <a:gd name="adj3" fmla="val 29445"/>
                  <a:gd name="adj4" fmla="val 99983"/>
                  <a:gd name="adj5" fmla="val 69729"/>
                  <a:gd name="adj6" fmla="val 100192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11Z30AUG</a:t>
                </a:r>
                <a:endParaRPr lang="ja-JP" altLang="en-US" dirty="0"/>
              </a:p>
            </p:txBody>
          </p:sp>
          <p:sp>
            <p:nvSpPr>
              <p:cNvPr id="25" name="線吹き出し 2 (枠付き) 24"/>
              <p:cNvSpPr/>
              <p:nvPr/>
            </p:nvSpPr>
            <p:spPr>
              <a:xfrm>
                <a:off x="7509801" y="3077511"/>
                <a:ext cx="1104254" cy="435984"/>
              </a:xfrm>
              <a:prstGeom prst="borderCallout2">
                <a:avLst>
                  <a:gd name="adj1" fmla="val 46335"/>
                  <a:gd name="adj2" fmla="val 99667"/>
                  <a:gd name="adj3" fmla="val 46288"/>
                  <a:gd name="adj4" fmla="val 99847"/>
                  <a:gd name="adj5" fmla="val 72306"/>
                  <a:gd name="adj6" fmla="val 99928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11Z01SEP</a:t>
                </a:r>
                <a:endParaRPr lang="ja-JP" altLang="en-US" dirty="0"/>
              </a:p>
            </p:txBody>
          </p:sp>
          <p:sp>
            <p:nvSpPr>
              <p:cNvPr id="26" name="線吹き出し 2 (枠付き) 25"/>
              <p:cNvSpPr/>
              <p:nvPr/>
            </p:nvSpPr>
            <p:spPr>
              <a:xfrm>
                <a:off x="7973278" y="2274162"/>
                <a:ext cx="1104254" cy="435984"/>
              </a:xfrm>
              <a:prstGeom prst="borderCallout2">
                <a:avLst>
                  <a:gd name="adj1" fmla="val 46335"/>
                  <a:gd name="adj2" fmla="val 99667"/>
                  <a:gd name="adj3" fmla="val 47926"/>
                  <a:gd name="adj4" fmla="val 100449"/>
                  <a:gd name="adj5" fmla="val 51030"/>
                  <a:gd name="adj6" fmla="val 101736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11Z02SEP</a:t>
                </a:r>
                <a:endParaRPr lang="ja-JP" altLang="en-US" dirty="0"/>
              </a:p>
            </p:txBody>
          </p:sp>
          <p:sp>
            <p:nvSpPr>
              <p:cNvPr id="27" name="線吹き出し 2 (枠付き) 26"/>
              <p:cNvSpPr/>
              <p:nvPr/>
            </p:nvSpPr>
            <p:spPr>
              <a:xfrm>
                <a:off x="4882932" y="4954336"/>
                <a:ext cx="1406215" cy="435984"/>
              </a:xfrm>
              <a:prstGeom prst="borderCallout2">
                <a:avLst>
                  <a:gd name="adj1" fmla="val -94683"/>
                  <a:gd name="adj2" fmla="val 101525"/>
                  <a:gd name="adj3" fmla="val -91933"/>
                  <a:gd name="adj4" fmla="val 71297"/>
                  <a:gd name="adj5" fmla="val 1283"/>
                  <a:gd name="adj6" fmla="val 50379"/>
                </a:avLst>
              </a:prstGeom>
              <a:solidFill>
                <a:srgbClr val="FFC000"/>
              </a:solidFill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dirty="0"/>
                  <a:t>ベストトラック</a:t>
                </a:r>
              </a:p>
            </p:txBody>
          </p:sp>
        </p:grpSp>
      </p:grpSp>
      <p:sp>
        <p:nvSpPr>
          <p:cNvPr id="13" name="テキスト ボックス 12"/>
          <p:cNvSpPr txBox="1"/>
          <p:nvPr/>
        </p:nvSpPr>
        <p:spPr>
          <a:xfrm>
            <a:off x="1242655" y="203681"/>
            <a:ext cx="731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u="sng" dirty="0" smtClean="0">
                <a:solidFill>
                  <a:srgbClr val="C00000"/>
                </a:solidFill>
                <a:latin typeface="+mn-ea"/>
              </a:rPr>
              <a:t>2way</a:t>
            </a:r>
            <a:r>
              <a:rPr kumimoji="1" lang="en-US" altLang="ja-JP" sz="2400" u="sng" dirty="0" smtClean="0">
                <a:latin typeface="+mn-ea"/>
              </a:rPr>
              <a:t> , </a:t>
            </a:r>
            <a:r>
              <a:rPr kumimoji="1" lang="en-US" altLang="ja-JP" sz="2400" u="sng" dirty="0" smtClean="0">
                <a:solidFill>
                  <a:srgbClr val="00B050"/>
                </a:solidFill>
                <a:latin typeface="+mn-ea"/>
              </a:rPr>
              <a:t>Normal</a:t>
            </a:r>
            <a:r>
              <a:rPr kumimoji="1" lang="en-US" altLang="ja-JP" sz="2400" u="sng" dirty="0" smtClean="0">
                <a:latin typeface="+mn-ea"/>
              </a:rPr>
              <a:t> </a:t>
            </a:r>
            <a:r>
              <a:rPr lang="ja-JP" altLang="en-US" sz="2400" u="sng" dirty="0" smtClean="0">
                <a:latin typeface="+mn-ea"/>
              </a:rPr>
              <a:t>における台風の経路とベストトラック</a:t>
            </a:r>
            <a:endParaRPr kumimoji="1" lang="ja-JP" altLang="en-US" sz="2400" u="sng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58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9"/>
    </mc:Choice>
    <mc:Fallback xmlns="">
      <p:transition spd="slow" advTm="2811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85766" y="1161790"/>
            <a:ext cx="8850970" cy="5626028"/>
            <a:chOff x="85766" y="1161790"/>
            <a:chExt cx="8850970" cy="562602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" t="7530" r="3948" b="5509"/>
            <a:stretch/>
          </p:blipFill>
          <p:spPr>
            <a:xfrm>
              <a:off x="1034042" y="1256229"/>
              <a:ext cx="7534538" cy="5118931"/>
            </a:xfrm>
            <a:prstGeom prst="rect">
              <a:avLst/>
            </a:prstGeom>
          </p:spPr>
        </p:pic>
        <p:sp>
          <p:nvSpPr>
            <p:cNvPr id="13" name="円/楕円 12"/>
            <p:cNvSpPr/>
            <p:nvPr/>
          </p:nvSpPr>
          <p:spPr>
            <a:xfrm>
              <a:off x="4027093" y="1836034"/>
              <a:ext cx="2240556" cy="1294419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  <a:prstDash val="dash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483706" y="5495644"/>
              <a:ext cx="2505148" cy="678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 smtClean="0">
                  <a:latin typeface="+mn-ea"/>
                </a:rPr>
                <a:t>黒線</a:t>
              </a:r>
              <a:r>
                <a:rPr lang="en-US" altLang="ja-JP" sz="2000" dirty="0" smtClean="0">
                  <a:latin typeface="+mn-ea"/>
                </a:rPr>
                <a:t>:2way</a:t>
              </a:r>
              <a:r>
                <a:rPr lang="ja-JP" altLang="en-US" sz="2000" dirty="0" smtClean="0">
                  <a:latin typeface="+mn-ea"/>
                </a:rPr>
                <a:t>の</a:t>
              </a:r>
              <a:r>
                <a:rPr lang="en-US" altLang="ja-JP" sz="2000" dirty="0" smtClean="0">
                  <a:latin typeface="+mn-ea"/>
                </a:rPr>
                <a:t>SLP</a:t>
              </a:r>
              <a:endParaRPr lang="en-US" altLang="ja-JP" sz="2000" dirty="0">
                <a:latin typeface="+mn-ea"/>
              </a:endParaRPr>
            </a:p>
            <a:p>
              <a:r>
                <a:rPr lang="ja-JP" altLang="en-US" sz="2000" dirty="0" smtClean="0">
                  <a:solidFill>
                    <a:srgbClr val="00B050"/>
                  </a:solidFill>
                  <a:latin typeface="+mn-ea"/>
                </a:rPr>
                <a:t>緑線</a:t>
              </a:r>
              <a:r>
                <a:rPr lang="en-US" altLang="ja-JP" sz="2000" dirty="0" smtClean="0">
                  <a:solidFill>
                    <a:srgbClr val="00B050"/>
                  </a:solidFill>
                  <a:latin typeface="+mn-ea"/>
                </a:rPr>
                <a:t>:Normal</a:t>
              </a:r>
              <a:r>
                <a:rPr lang="ja-JP" altLang="en-US" sz="2000" dirty="0" smtClean="0">
                  <a:solidFill>
                    <a:srgbClr val="00B050"/>
                  </a:solidFill>
                  <a:latin typeface="+mn-ea"/>
                </a:rPr>
                <a:t>の</a:t>
              </a:r>
              <a:r>
                <a:rPr lang="en-US" altLang="ja-JP" sz="2000" dirty="0" smtClean="0">
                  <a:solidFill>
                    <a:srgbClr val="00B050"/>
                  </a:solidFill>
                  <a:latin typeface="+mn-ea"/>
                </a:rPr>
                <a:t>SLP</a:t>
              </a:r>
              <a:endParaRPr lang="ja-JP" altLang="en-US" sz="2000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8537927" y="2837485"/>
              <a:ext cx="368156" cy="18582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+mn-ea"/>
                </a:rPr>
                <a:t>4</a:t>
              </a:r>
            </a:p>
            <a:p>
              <a:r>
                <a:rPr lang="en-US" altLang="ja-JP" sz="2400" dirty="0" smtClean="0">
                  <a:latin typeface="+mn-ea"/>
                </a:rPr>
                <a:t>3</a:t>
              </a:r>
            </a:p>
            <a:p>
              <a:r>
                <a:rPr lang="en-US" altLang="ja-JP" sz="2400" dirty="0" smtClean="0">
                  <a:latin typeface="+mn-ea"/>
                </a:rPr>
                <a:t>2</a:t>
              </a:r>
            </a:p>
            <a:p>
              <a:r>
                <a:rPr lang="en-US" altLang="ja-JP" sz="2400" dirty="0" smtClean="0">
                  <a:latin typeface="+mn-ea"/>
                </a:rPr>
                <a:t>1</a:t>
              </a:r>
            </a:p>
            <a:p>
              <a:r>
                <a:rPr lang="en-US" altLang="ja-JP" sz="2400" dirty="0" smtClean="0">
                  <a:latin typeface="+mn-ea"/>
                </a:rPr>
                <a:t>0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5766" y="1161790"/>
              <a:ext cx="10840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>
                  <a:latin typeface="+mn-ea"/>
                </a:rPr>
                <a:t>50°N</a:t>
              </a:r>
              <a:endParaRPr kumimoji="1" lang="ja-JP" altLang="en-US" sz="2800" dirty="0">
                <a:latin typeface="+mn-ea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35503" y="5712816"/>
              <a:ext cx="927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>
                  <a:latin typeface="+mn-ea"/>
                </a:rPr>
                <a:t>5°N</a:t>
              </a:r>
              <a:endParaRPr kumimoji="1" lang="ja-JP" altLang="en-US" sz="2800" dirty="0">
                <a:latin typeface="+mn-ea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169847" y="6236036"/>
              <a:ext cx="1304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+mn-ea"/>
                </a:rPr>
                <a:t>12</a:t>
              </a:r>
              <a:r>
                <a:rPr kumimoji="1" lang="en-US" altLang="ja-JP" sz="2800" dirty="0" smtClean="0">
                  <a:latin typeface="+mn-ea"/>
                </a:rPr>
                <a:t>0°E</a:t>
              </a:r>
              <a:endParaRPr kumimoji="1" lang="ja-JP" altLang="en-US" sz="2800" dirty="0">
                <a:latin typeface="+mn-ea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492166" y="6264598"/>
              <a:ext cx="1444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+mn-ea"/>
                </a:rPr>
                <a:t>175</a:t>
              </a:r>
              <a:r>
                <a:rPr kumimoji="1" lang="en-US" altLang="ja-JP" sz="2800" dirty="0" smtClean="0">
                  <a:latin typeface="+mn-ea"/>
                </a:rPr>
                <a:t>°W</a:t>
              </a:r>
              <a:endParaRPr kumimoji="1" lang="ja-JP" altLang="en-US" sz="2800" dirty="0">
                <a:latin typeface="+mn-ea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382" y="0"/>
            <a:ext cx="8156025" cy="668867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結果　</a:t>
            </a:r>
            <a:endParaRPr kumimoji="1" lang="ja-JP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2874" y="761085"/>
            <a:ext cx="303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 smtClean="0">
                <a:latin typeface="+mn-ea"/>
              </a:rPr>
              <a:t>- 8</a:t>
            </a:r>
            <a:r>
              <a:rPr lang="ja-JP" altLang="en-US" sz="2400" u="sng" dirty="0" smtClean="0">
                <a:latin typeface="+mn-ea"/>
              </a:rPr>
              <a:t>月</a:t>
            </a:r>
            <a:r>
              <a:rPr lang="en-US" altLang="ja-JP" sz="2400" u="sng" dirty="0" smtClean="0">
                <a:latin typeface="+mn-ea"/>
              </a:rPr>
              <a:t>30</a:t>
            </a:r>
            <a:r>
              <a:rPr lang="ja-JP" altLang="en-US" sz="2400" u="sng" dirty="0" smtClean="0">
                <a:latin typeface="+mn-ea"/>
              </a:rPr>
              <a:t>日</a:t>
            </a:r>
            <a:r>
              <a:rPr lang="en-US" altLang="ja-JP" sz="2400" u="sng" dirty="0" smtClean="0">
                <a:latin typeface="+mn-ea"/>
              </a:rPr>
              <a:t> 00UTC-</a:t>
            </a:r>
            <a:endParaRPr lang="ja-JP" altLang="en-US" sz="2400" u="sng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2239" y="200445"/>
            <a:ext cx="6071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u="sng" dirty="0">
                <a:latin typeface="+mn-ea"/>
              </a:rPr>
              <a:t>海面更正</a:t>
            </a:r>
            <a:r>
              <a:rPr lang="ja-JP" altLang="en-US" sz="2400" u="sng" dirty="0" smtClean="0">
                <a:latin typeface="+mn-ea"/>
              </a:rPr>
              <a:t>気圧（</a:t>
            </a:r>
            <a:r>
              <a:rPr lang="en-US" altLang="ja-JP" sz="2400" u="sng" dirty="0" smtClean="0">
                <a:latin typeface="+mn-ea"/>
              </a:rPr>
              <a:t>SLP) </a:t>
            </a:r>
            <a:r>
              <a:rPr lang="en-US" altLang="ja-JP" sz="2400" u="sng" dirty="0">
                <a:latin typeface="+mn-ea"/>
              </a:rPr>
              <a:t>: </a:t>
            </a:r>
            <a:r>
              <a:rPr lang="en-US" altLang="ja-JP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2WAY</a:t>
            </a: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– </a:t>
            </a:r>
            <a:r>
              <a:rPr lang="en-US" altLang="ja-JP" sz="2400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Normal</a:t>
            </a:r>
            <a:endParaRPr kumimoji="1" lang="ja-JP" altLang="en-US" sz="2400" u="sng" dirty="0">
              <a:latin typeface="+mn-ea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5876327" y="889264"/>
            <a:ext cx="3070369" cy="1068224"/>
          </a:xfrm>
          <a:prstGeom prst="wedgeRoundRectCallout">
            <a:avLst>
              <a:gd name="adj1" fmla="val -51878"/>
              <a:gd name="adj2" fmla="val 9050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tx1"/>
                </a:solidFill>
              </a:rPr>
              <a:t>台風北東側離れた位置で高気圧化</a:t>
            </a:r>
            <a:endParaRPr kumimoji="1" lang="ja-JP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2"/>
    </mc:Choice>
    <mc:Fallback xmlns="">
      <p:transition spd="slow" advTm="212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192328" y="968526"/>
            <a:ext cx="4076752" cy="3184729"/>
            <a:chOff x="1034042" y="1256229"/>
            <a:chExt cx="7753948" cy="5118931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8419834" y="2837486"/>
              <a:ext cx="368156" cy="1864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kumimoji="1" lang="en-US" altLang="ja-JP" sz="1200" dirty="0" smtClean="0">
                  <a:latin typeface="+mn-ea"/>
                </a:rPr>
                <a:t>4</a:t>
              </a:r>
            </a:p>
            <a:p>
              <a:pPr>
                <a:lnSpc>
                  <a:spcPts val="1700"/>
                </a:lnSpc>
              </a:pPr>
              <a:r>
                <a:rPr lang="en-US" altLang="ja-JP" sz="1200" dirty="0" smtClean="0">
                  <a:latin typeface="+mn-ea"/>
                </a:rPr>
                <a:t>3</a:t>
              </a:r>
            </a:p>
            <a:p>
              <a:pPr>
                <a:lnSpc>
                  <a:spcPts val="1700"/>
                </a:lnSpc>
              </a:pPr>
              <a:r>
                <a:rPr lang="en-US" altLang="ja-JP" sz="1200" dirty="0" smtClean="0">
                  <a:latin typeface="+mn-ea"/>
                </a:rPr>
                <a:t>2</a:t>
              </a:r>
            </a:p>
            <a:p>
              <a:pPr>
                <a:lnSpc>
                  <a:spcPts val="1700"/>
                </a:lnSpc>
              </a:pPr>
              <a:r>
                <a:rPr lang="en-US" altLang="ja-JP" sz="1200" dirty="0" smtClean="0">
                  <a:latin typeface="+mn-ea"/>
                </a:rPr>
                <a:t>1</a:t>
              </a:r>
            </a:p>
            <a:p>
              <a:pPr>
                <a:lnSpc>
                  <a:spcPts val="1700"/>
                </a:lnSpc>
              </a:pPr>
              <a:r>
                <a:rPr lang="en-US" altLang="ja-JP" sz="1200" dirty="0" smtClean="0">
                  <a:latin typeface="+mn-ea"/>
                </a:rPr>
                <a:t>0</a:t>
              </a: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" t="7530" r="3948" b="5509"/>
            <a:stretch/>
          </p:blipFill>
          <p:spPr>
            <a:xfrm>
              <a:off x="1034042" y="1256229"/>
              <a:ext cx="7534538" cy="5118931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5076790" y="5442635"/>
              <a:ext cx="2919257" cy="727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+mn-ea"/>
                </a:rPr>
                <a:t>黒線</a:t>
              </a:r>
              <a:r>
                <a:rPr lang="en-US" altLang="ja-JP" sz="1200" dirty="0" smtClean="0">
                  <a:latin typeface="+mn-ea"/>
                </a:rPr>
                <a:t>:2way</a:t>
              </a:r>
              <a:r>
                <a:rPr lang="ja-JP" altLang="en-US" sz="1200" dirty="0" smtClean="0">
                  <a:latin typeface="+mn-ea"/>
                </a:rPr>
                <a:t>の</a:t>
              </a:r>
              <a:r>
                <a:rPr lang="en-US" altLang="ja-JP" sz="1200" dirty="0" smtClean="0">
                  <a:latin typeface="+mn-ea"/>
                </a:rPr>
                <a:t>SLP</a:t>
              </a:r>
              <a:endParaRPr lang="en-US" altLang="ja-JP" sz="1200" dirty="0">
                <a:latin typeface="+mn-ea"/>
              </a:endParaRPr>
            </a:p>
            <a:p>
              <a:r>
                <a:rPr lang="ja-JP" altLang="en-US" sz="1200" dirty="0" smtClean="0">
                  <a:solidFill>
                    <a:srgbClr val="00B050"/>
                  </a:solidFill>
                  <a:latin typeface="+mn-ea"/>
                </a:rPr>
                <a:t>緑線</a:t>
              </a:r>
              <a:r>
                <a:rPr lang="en-US" altLang="ja-JP" sz="1200" dirty="0" smtClean="0">
                  <a:solidFill>
                    <a:srgbClr val="00B050"/>
                  </a:solidFill>
                  <a:latin typeface="+mn-ea"/>
                </a:rPr>
                <a:t>:Normal</a:t>
              </a:r>
              <a:r>
                <a:rPr lang="ja-JP" altLang="en-US" sz="1200" dirty="0" smtClean="0">
                  <a:solidFill>
                    <a:srgbClr val="00B050"/>
                  </a:solidFill>
                  <a:latin typeface="+mn-ea"/>
                </a:rPr>
                <a:t>の</a:t>
              </a:r>
              <a:r>
                <a:rPr lang="en-US" altLang="ja-JP" sz="1200" dirty="0" smtClean="0">
                  <a:solidFill>
                    <a:srgbClr val="00B050"/>
                  </a:solidFill>
                  <a:latin typeface="+mn-ea"/>
                </a:rPr>
                <a:t>SLP</a:t>
              </a:r>
              <a:endParaRPr lang="ja-JP" altLang="en-US" sz="1200" dirty="0">
                <a:solidFill>
                  <a:srgbClr val="00B050"/>
                </a:solidFill>
                <a:latin typeface="+mn-ea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渦度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解析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4492602" y="1157044"/>
                <a:ext cx="2640531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</m:num>
                        <m:den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𝑫𝒕</m:t>
                          </m:r>
                        </m:den>
                      </m:f>
                      <m:r>
                        <a:rPr lang="en-US" altLang="ja-JP" sz="14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ja-JP" sz="1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400" b="1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602" y="1157044"/>
                <a:ext cx="2640531" cy="484043"/>
              </a:xfrm>
              <a:prstGeom prst="rect">
                <a:avLst/>
              </a:prstGeom>
              <a:blipFill rotWithShape="0">
                <a:blip r:embed="rId3"/>
                <a:stretch>
                  <a:fillRect l="-1155" b="-75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4140924" y="600492"/>
            <a:ext cx="1684280" cy="415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100" b="1" u="sng" dirty="0"/>
              <a:t>渦度方程式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4492602" y="2594275"/>
            <a:ext cx="4315156" cy="1249908"/>
            <a:chOff x="4885624" y="3826950"/>
            <a:chExt cx="3577099" cy="6894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正方形/長方形 25"/>
            <p:cNvSpPr/>
            <p:nvPr/>
          </p:nvSpPr>
          <p:spPr>
            <a:xfrm>
              <a:off x="4885625" y="3826950"/>
              <a:ext cx="256648" cy="32523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6905283" y="3831663"/>
              <a:ext cx="1529103" cy="31734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600" b="1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372925" y="3831663"/>
              <a:ext cx="532358" cy="31734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600" b="1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343103" y="3831664"/>
              <a:ext cx="1029821" cy="31734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600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4885624" y="3841085"/>
                  <a:ext cx="3577099" cy="3051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𝜻</m:t>
                            </m:r>
                          </m:num>
                          <m:den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f>
                          <m:f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𝜻</m:t>
                            </m:r>
                          </m:num>
                          <m:den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f>
                          <m:f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𝜻</m:t>
                            </m:r>
                          </m:num>
                          <m:den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f>
                          <m:f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num>
                          <m:den>
                            <m:r>
                              <a:rPr lang="ja-JP" altLang="en-US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altLang="ja-JP" sz="1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1" i="1">
                                <a:latin typeface="Cambria Math" panose="02040503050406030204" pitchFamily="18" charset="0"/>
                              </a:rPr>
                              <m:t>𝜻</m:t>
                            </m:r>
                            <m:r>
                              <a:rPr lang="en-US" altLang="ja-JP" sz="16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6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d>
                        <m:d>
                          <m:dPr>
                            <m:ctrlP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num>
                              <m:den>
                                <m:r>
                                  <a:rPr lang="ja-JP" altLang="en-US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altLang="ja-JP" sz="1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ja-JP" altLang="en-US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6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ja-JP" altLang="en-US" sz="1600" b="1" dirty="0"/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624" y="3841085"/>
                  <a:ext cx="3577099" cy="30516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テキスト ボックス 14"/>
            <p:cNvSpPr txBox="1"/>
            <p:nvPr/>
          </p:nvSpPr>
          <p:spPr>
            <a:xfrm>
              <a:off x="5506389" y="4279852"/>
              <a:ext cx="768350" cy="2207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accent4">
                      <a:lumMod val="75000"/>
                    </a:schemeClr>
                  </a:solidFill>
                </a:rPr>
                <a:t>移流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363328" y="4280034"/>
              <a:ext cx="871755" cy="2207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ベータ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266183" y="4295711"/>
              <a:ext cx="1168203" cy="2207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>
                  <a:solidFill>
                    <a:srgbClr val="C00000"/>
                  </a:solidFill>
                </a:rPr>
                <a:t>水平発散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492602" y="1831485"/>
            <a:ext cx="4568430" cy="484043"/>
            <a:chOff x="4665231" y="2922734"/>
            <a:chExt cx="4819330" cy="484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4665231" y="2922734"/>
                  <a:ext cx="4819330" cy="4840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ja-JP" sz="1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d>
                              <m:dPr>
                                <m:ctrlP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num>
                          <m:den>
                            <m:r>
                              <a:rPr lang="ja-JP" altLang="en-US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  <m:r>
                          <a:rPr lang="en-US" altLang="ja-JP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f>
                          <m:fPr>
                            <m:ctrlP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d>
                              <m:dPr>
                                <m:ctrlP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num>
                          <m:den>
                            <m:r>
                              <a:rPr lang="ja-JP" altLang="en-US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ja-JP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f>
                          <m:fPr>
                            <m:ctrlP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1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d>
                              <m:dPr>
                                <m:ctrlP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</m:num>
                          <m:den>
                            <m:r>
                              <a:rPr lang="ja-JP" altLang="en-US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  <m:r>
                          <a:rPr lang="en-US" altLang="ja-JP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</a:rPr>
                              <m:t>𝜻</m:t>
                            </m:r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d>
                        <m:d>
                          <m:dPr>
                            <m:ctrlP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num>
                              <m:den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altLang="ja-JP" sz="1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ja-JP" altLang="en-US" sz="1400" b="1" dirty="0"/>
                </a:p>
              </p:txBody>
            </p:sp>
          </mc:Choice>
          <mc:Fallback xmlns="">
            <p:sp>
              <p:nvSpPr>
                <p:cNvPr id="12" name="テキスト ボックス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0307" y="2753979"/>
                  <a:ext cx="5877058" cy="62235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コネクタ 12"/>
            <p:cNvCxnSpPr/>
            <p:nvPr/>
          </p:nvCxnSpPr>
          <p:spPr>
            <a:xfrm flipH="1">
              <a:off x="5133698" y="2955323"/>
              <a:ext cx="236201" cy="1866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6233573" y="2930608"/>
              <a:ext cx="236201" cy="1866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>
            <a:off x="1010002" y="1251572"/>
            <a:ext cx="2210272" cy="1207763"/>
            <a:chOff x="1210724" y="1492839"/>
            <a:chExt cx="2346515" cy="1491477"/>
          </a:xfrm>
        </p:grpSpPr>
        <p:sp>
          <p:nvSpPr>
            <p:cNvPr id="5" name="正方形/長方形 4"/>
            <p:cNvSpPr/>
            <p:nvPr/>
          </p:nvSpPr>
          <p:spPr>
            <a:xfrm>
              <a:off x="1856906" y="1996950"/>
              <a:ext cx="1052004" cy="845571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210724" y="1746919"/>
              <a:ext cx="724557" cy="41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/>
                <a:t>40N</a:t>
              </a:r>
              <a:endParaRPr lang="ja-JP" altLang="en-US" sz="2100" b="1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214630" y="2565638"/>
              <a:ext cx="786908" cy="41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/>
                <a:t>30N</a:t>
              </a:r>
              <a:endParaRPr lang="ja-JP" altLang="en-US" sz="2100" b="1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723957" y="1496587"/>
              <a:ext cx="765737" cy="418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6350">
                    <a:noFill/>
                  </a:ln>
                  <a:effectLst/>
                </a:rPr>
                <a:t>140E</a:t>
              </a:r>
              <a:endParaRPr lang="ja-JP" altLang="en-US" sz="2100" b="1" dirty="0">
                <a:ln w="6350">
                  <a:noFill/>
                </a:ln>
                <a:effectLst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746008" y="1492839"/>
              <a:ext cx="811231" cy="41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/>
                <a:t>160E</a:t>
              </a:r>
              <a:endParaRPr lang="ja-JP" altLang="en-US" sz="21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361582" y="3847629"/>
                <a:ext cx="3782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ja-JP" altLang="en-US" dirty="0"/>
                  <a:t>（</a:t>
                </a:r>
                <a:r>
                  <a:rPr lang="en-US" altLang="ja-JP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altLang="ja-JP" dirty="0"/>
                  <a:t>,</a:t>
                </a:r>
                <a:r>
                  <a:rPr lang="en-US" altLang="ja-JP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ja-JP" altLang="en-US" dirty="0"/>
                  <a:t>には地上</a:t>
                </a:r>
                <a:r>
                  <a:rPr lang="en-US" altLang="ja-JP" dirty="0"/>
                  <a:t>10m</a:t>
                </a:r>
                <a:r>
                  <a:rPr lang="ja-JP" altLang="en-US" dirty="0"/>
                  <a:t>の風を用いた．）</a:t>
                </a: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582" y="3847629"/>
                <a:ext cx="378241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968" t="-9836" r="-1290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262434" y="666259"/>
            <a:ext cx="432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u="sng" dirty="0" smtClean="0"/>
              <a:t>SLP</a:t>
            </a:r>
            <a:r>
              <a:rPr kumimoji="1" lang="ja-JP" altLang="en-US" sz="1600" u="sng" dirty="0" smtClean="0"/>
              <a:t>：</a:t>
            </a:r>
            <a:r>
              <a:rPr kumimoji="1" lang="en-US" altLang="ja-JP" sz="1600" u="sng" dirty="0" smtClean="0">
                <a:solidFill>
                  <a:srgbClr val="C00000"/>
                </a:solidFill>
              </a:rPr>
              <a:t>2way</a:t>
            </a:r>
            <a:r>
              <a:rPr kumimoji="1" lang="en-US" altLang="ja-JP" sz="1600" u="sng" dirty="0" smtClean="0"/>
              <a:t> – </a:t>
            </a:r>
            <a:r>
              <a:rPr kumimoji="1" lang="en-US" altLang="ja-JP" sz="1600" u="sng" dirty="0" smtClean="0">
                <a:solidFill>
                  <a:srgbClr val="00B050"/>
                </a:solidFill>
              </a:rPr>
              <a:t>Normal</a:t>
            </a:r>
            <a:r>
              <a:rPr kumimoji="1" lang="en-US" altLang="ja-JP" sz="1600" u="sng" dirty="0" smtClean="0"/>
              <a:t>   - Time 30AUG00UTC -</a:t>
            </a:r>
            <a:endParaRPr kumimoji="1" lang="ja-JP" altLang="en-US" sz="1600" u="sng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6572" y="4408601"/>
            <a:ext cx="7956135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8</a:t>
            </a:r>
            <a:r>
              <a:rPr kumimoji="1" lang="ja-JP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月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30</a:t>
            </a:r>
            <a:r>
              <a:rPr kumimoji="1" lang="ja-JP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日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00UTC</a:t>
            </a:r>
            <a:r>
              <a:rPr kumimoji="1" lang="ja-JP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における</a:t>
            </a:r>
            <a:endParaRPr kumimoji="1" lang="en-US" altLang="ja-JP" sz="2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ea"/>
            </a:endParaRPr>
          </a:p>
          <a:p>
            <a:r>
              <a:rPr kumimoji="1" lang="ja-JP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領域平均した渦度方程式の各項の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2way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 – 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Normal</a:t>
            </a:r>
            <a:r>
              <a:rPr kumimoji="1" lang="en-US" altLang="ja-JP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 </a:t>
            </a:r>
            <a:r>
              <a:rPr kumimoji="1" lang="ja-JP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ea"/>
              </a:rPr>
              <a:t>の値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4471" y="6503761"/>
            <a:ext cx="422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　各項の値はそれぞれ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乗した値）</a:t>
            </a:r>
            <a:endParaRPr kumimoji="1" lang="ja-JP" altLang="en-US" dirty="0"/>
          </a:p>
        </p:txBody>
      </p:sp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68302"/>
              </p:ext>
            </p:extLst>
          </p:nvPr>
        </p:nvGraphicFramePr>
        <p:xfrm>
          <a:off x="669337" y="5242716"/>
          <a:ext cx="7956132" cy="12180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tableStyleId>{F5AB1C69-6EDB-4FF4-983F-18BD219EF322}</a:tableStyleId>
              </a:tblPr>
              <a:tblGrid>
                <a:gridCol w="1989033"/>
                <a:gridCol w="1989033"/>
                <a:gridCol w="1989033"/>
                <a:gridCol w="1989033"/>
              </a:tblGrid>
              <a:tr h="6090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相対渦度項</a:t>
                      </a:r>
                      <a:endParaRPr kumimoji="1" lang="ja-JP" altLang="en-US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移流項</a:t>
                      </a:r>
                      <a:endParaRPr kumimoji="1" lang="ja-JP" alt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ベータ項</a:t>
                      </a:r>
                      <a:endParaRPr kumimoji="1" lang="ja-JP" alt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水平発散項</a:t>
                      </a:r>
                      <a:endParaRPr kumimoji="1" lang="ja-JP" altLang="en-US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90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-2.92896</a:t>
                      </a:r>
                      <a:endParaRPr kumimoji="1" lang="ja-JP" altLang="en-US" sz="2400" b="1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-0.682815</a:t>
                      </a:r>
                      <a:endParaRPr kumimoji="1" lang="ja-JP" altLang="en-US" dirty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n>
                            <a:solidFill>
                              <a:schemeClr val="tx1"/>
                            </a:solidFill>
                          </a:ln>
                          <a:latin typeface="+mn-ea"/>
                          <a:ea typeface="+mn-ea"/>
                        </a:rPr>
                        <a:t>0.147374</a:t>
                      </a:r>
                      <a:endParaRPr kumimoji="1" lang="ja-JP" altLang="en-US" dirty="0" smtClean="0">
                        <a:ln>
                          <a:solidFill>
                            <a:schemeClr val="tx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-2.76285</a:t>
                      </a:r>
                      <a:endParaRPr kumimoji="1" lang="ja-JP" altLang="en-US" sz="2400" b="1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6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4"/>
    </mc:Choice>
    <mc:Fallback xmlns="">
      <p:transition spd="slow" advTm="1849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考察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17301" y="1737921"/>
            <a:ext cx="461145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ja-JP" sz="3000" dirty="0"/>
              <a:t>北</a:t>
            </a:r>
            <a:r>
              <a:rPr lang="ja-JP" altLang="en-US" sz="3000" dirty="0"/>
              <a:t>東側</a:t>
            </a:r>
            <a:r>
              <a:rPr lang="ja-JP" altLang="ja-JP" sz="3000" dirty="0"/>
              <a:t>を高気圧化</a:t>
            </a:r>
            <a:endParaRPr lang="en-US" altLang="ja-JP" sz="3000" dirty="0"/>
          </a:p>
          <a:p>
            <a:pPr algn="ctr"/>
            <a:endParaRPr lang="en-US" altLang="ja-JP" sz="2100" dirty="0"/>
          </a:p>
          <a:p>
            <a:pPr algn="ctr"/>
            <a:r>
              <a:rPr lang="ja-JP" altLang="en-US" sz="2100" dirty="0"/>
              <a:t>↓</a:t>
            </a:r>
            <a:endParaRPr lang="en-US" altLang="ja-JP" sz="2100" dirty="0"/>
          </a:p>
          <a:p>
            <a:pPr algn="ctr"/>
            <a:endParaRPr lang="en-US" altLang="ja-JP" sz="2100" dirty="0"/>
          </a:p>
          <a:p>
            <a:pPr algn="ctr"/>
            <a:r>
              <a:rPr lang="ja-JP" altLang="ja-JP" sz="3000" dirty="0">
                <a:solidFill>
                  <a:srgbClr val="00B050"/>
                </a:solidFill>
              </a:rPr>
              <a:t>停滞</a:t>
            </a:r>
            <a:r>
              <a:rPr lang="ja-JP" altLang="en-US" sz="3000" dirty="0">
                <a:solidFill>
                  <a:srgbClr val="00B050"/>
                </a:solidFill>
              </a:rPr>
              <a:t>，西進</a:t>
            </a:r>
            <a:r>
              <a:rPr lang="ja-JP" altLang="ja-JP" sz="3000" dirty="0">
                <a:solidFill>
                  <a:srgbClr val="00B050"/>
                </a:solidFill>
              </a:rPr>
              <a:t>の要因</a:t>
            </a:r>
            <a:endParaRPr lang="en-US" altLang="ja-JP" sz="3000" dirty="0">
              <a:solidFill>
                <a:srgbClr val="00B050"/>
              </a:solidFill>
            </a:endParaRPr>
          </a:p>
          <a:p>
            <a:pPr algn="ctr"/>
            <a:endParaRPr lang="en-US" altLang="ja-JP" sz="2100" dirty="0">
              <a:solidFill>
                <a:srgbClr val="00B050"/>
              </a:solidFill>
            </a:endParaRPr>
          </a:p>
          <a:p>
            <a:pPr algn="ctr"/>
            <a:r>
              <a:rPr lang="ja-JP" altLang="en-US" sz="2100" dirty="0"/>
              <a:t>↓</a:t>
            </a:r>
            <a:endParaRPr lang="en-US" altLang="ja-JP" sz="2100" dirty="0"/>
          </a:p>
          <a:p>
            <a:pPr algn="ctr"/>
            <a:endParaRPr lang="en-US" altLang="ja-JP" sz="2100" dirty="0"/>
          </a:p>
          <a:p>
            <a:pPr algn="ctr"/>
            <a:r>
              <a:rPr lang="ja-JP" altLang="en-US" sz="3000" dirty="0">
                <a:latin typeface="+mn-ea"/>
              </a:rPr>
              <a:t>台風の構造</a:t>
            </a:r>
            <a:endParaRPr lang="en-US" altLang="ja-JP" sz="3000" dirty="0">
              <a:latin typeface="+mn-ea"/>
            </a:endParaRPr>
          </a:p>
          <a:p>
            <a:pPr algn="ctr"/>
            <a:r>
              <a:rPr lang="ja-JP" altLang="en-US" sz="3600" dirty="0">
                <a:solidFill>
                  <a:srgbClr val="FF0000"/>
                </a:solidFill>
                <a:latin typeface="+mn-ea"/>
              </a:rPr>
              <a:t>非軸対称</a:t>
            </a:r>
            <a:endParaRPr lang="en-US" altLang="ja-JP" sz="3600" dirty="0">
              <a:solidFill>
                <a:srgbClr val="FF0000"/>
              </a:solidFill>
              <a:latin typeface="+mn-ea"/>
            </a:endParaRPr>
          </a:p>
          <a:p>
            <a:pPr algn="ctr"/>
            <a:endParaRPr lang="en-US" altLang="ja-JP" sz="21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>
          <a:xfrm>
            <a:off x="3747270" y="1243583"/>
            <a:ext cx="5163806" cy="486162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756777" y="6024666"/>
            <a:ext cx="324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+mn-ea"/>
              </a:rPr>
              <a:t>SLP:</a:t>
            </a:r>
            <a:r>
              <a:rPr lang="en-US" altLang="ja-JP" sz="2400" u="sng" dirty="0" smtClean="0">
                <a:solidFill>
                  <a:srgbClr val="C00000"/>
                </a:solidFill>
                <a:latin typeface="+mn-ea"/>
              </a:rPr>
              <a:t>2WAY</a:t>
            </a:r>
            <a:r>
              <a:rPr lang="en-US" altLang="ja-JP" sz="2400" u="sng" dirty="0" smtClean="0">
                <a:latin typeface="+mn-ea"/>
              </a:rPr>
              <a:t> </a:t>
            </a:r>
            <a:r>
              <a:rPr lang="en-US" altLang="ja-JP" sz="2400" u="sng" dirty="0">
                <a:latin typeface="+mn-ea"/>
              </a:rPr>
              <a:t>– </a:t>
            </a:r>
            <a:r>
              <a:rPr lang="en-US" altLang="ja-JP" sz="2400" u="sng" dirty="0">
                <a:solidFill>
                  <a:srgbClr val="00B050"/>
                </a:solidFill>
                <a:latin typeface="+mn-ea"/>
              </a:rPr>
              <a:t>Normal</a:t>
            </a:r>
            <a:endParaRPr lang="ja-JP" altLang="en-US" sz="2400" u="sng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4" name="曲折矢印 13"/>
          <p:cNvSpPr/>
          <p:nvPr/>
        </p:nvSpPr>
        <p:spPr>
          <a:xfrm rot="1049302" flipH="1">
            <a:off x="5249195" y="2976928"/>
            <a:ext cx="913272" cy="914330"/>
          </a:xfrm>
          <a:prstGeom prst="bentArrow">
            <a:avLst>
              <a:gd name="adj1" fmla="val 14958"/>
              <a:gd name="adj2" fmla="val 18305"/>
              <a:gd name="adj3" fmla="val 25000"/>
              <a:gd name="adj4" fmla="val 4375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6278744" y="2104887"/>
            <a:ext cx="150911" cy="127377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6340650" y="2849266"/>
            <a:ext cx="150911" cy="147176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5756260" y="2232264"/>
            <a:ext cx="1244237" cy="764178"/>
          </a:xfrm>
          <a:prstGeom prst="ellipse">
            <a:avLst/>
          </a:prstGeom>
          <a:noFill/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ja-JP" alt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6332103" y="3007595"/>
            <a:ext cx="150911" cy="127377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6278744" y="2232264"/>
            <a:ext cx="150911" cy="147176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2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1"/>
    </mc:Choice>
    <mc:Fallback xmlns="">
      <p:transition spd="slow" advTm="4222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/>
          <p:cNvGrpSpPr/>
          <p:nvPr/>
        </p:nvGrpSpPr>
        <p:grpSpPr>
          <a:xfrm>
            <a:off x="4639676" y="2697610"/>
            <a:ext cx="2972983" cy="2986099"/>
            <a:chOff x="4915864" y="2512516"/>
            <a:chExt cx="2508725" cy="2552760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5254208" y="3124865"/>
              <a:ext cx="1378241" cy="1402692"/>
              <a:chOff x="1176528" y="3265160"/>
              <a:chExt cx="2548128" cy="2365248"/>
            </a:xfrm>
          </p:grpSpPr>
          <p:sp>
            <p:nvSpPr>
              <p:cNvPr id="23" name="環状矢印 22"/>
              <p:cNvSpPr/>
              <p:nvPr/>
            </p:nvSpPr>
            <p:spPr>
              <a:xfrm rot="4885174" flipH="1">
                <a:off x="1267968" y="3173720"/>
                <a:ext cx="2365248" cy="2548128"/>
              </a:xfrm>
              <a:prstGeom prst="circular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環状矢印 23"/>
              <p:cNvSpPr/>
              <p:nvPr/>
            </p:nvSpPr>
            <p:spPr>
              <a:xfrm rot="15549779" flipH="1">
                <a:off x="1331014" y="3376536"/>
                <a:ext cx="1939918" cy="2093724"/>
              </a:xfrm>
              <a:prstGeom prst="circularArrow">
                <a:avLst>
                  <a:gd name="adj1" fmla="val 7437"/>
                  <a:gd name="adj2" fmla="val 1142319"/>
                  <a:gd name="adj3" fmla="val 20457684"/>
                  <a:gd name="adj4" fmla="val 10800000"/>
                  <a:gd name="adj5" fmla="val 10264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2250178" y="4271000"/>
                <a:ext cx="268224" cy="304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 rot="21236448">
              <a:off x="4915864" y="2512516"/>
              <a:ext cx="2508725" cy="2552760"/>
              <a:chOff x="1294279" y="3256618"/>
              <a:chExt cx="2705774" cy="2365248"/>
            </a:xfrm>
          </p:grpSpPr>
          <p:sp>
            <p:nvSpPr>
              <p:cNvPr id="27" name="環状矢印 26"/>
              <p:cNvSpPr/>
              <p:nvPr/>
            </p:nvSpPr>
            <p:spPr>
              <a:xfrm rot="4905548" flipH="1">
                <a:off x="1470239" y="3092051"/>
                <a:ext cx="2365248" cy="2694381"/>
              </a:xfrm>
              <a:prstGeom prst="circularArrow">
                <a:avLst>
                  <a:gd name="adj1" fmla="val 12500"/>
                  <a:gd name="adj2" fmla="val 1024663"/>
                  <a:gd name="adj3" fmla="val 20457681"/>
                  <a:gd name="adj4" fmla="val 9899426"/>
                  <a:gd name="adj5" fmla="val 12500"/>
                </a:avLst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環状矢印 27"/>
              <p:cNvSpPr/>
              <p:nvPr/>
            </p:nvSpPr>
            <p:spPr>
              <a:xfrm rot="16172303" flipH="1">
                <a:off x="1393345" y="3383405"/>
                <a:ext cx="1935044" cy="2133176"/>
              </a:xfrm>
              <a:prstGeom prst="circularArrow">
                <a:avLst>
                  <a:gd name="adj1" fmla="val 5312"/>
                  <a:gd name="adj2" fmla="val 1142319"/>
                  <a:gd name="adj3" fmla="val 20457682"/>
                  <a:gd name="adj4" fmla="val 10800000"/>
                  <a:gd name="adj5" fmla="val 7367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2250178" y="4341533"/>
                <a:ext cx="268224" cy="2342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30" name="グループ化 29"/>
          <p:cNvGrpSpPr/>
          <p:nvPr/>
        </p:nvGrpSpPr>
        <p:grpSpPr>
          <a:xfrm>
            <a:off x="590520" y="2727628"/>
            <a:ext cx="2889817" cy="2866733"/>
            <a:chOff x="353255" y="1629574"/>
            <a:chExt cx="3584761" cy="343482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1125025" y="2399265"/>
              <a:ext cx="2044222" cy="1892319"/>
              <a:chOff x="1015731" y="3240776"/>
              <a:chExt cx="2708925" cy="2389632"/>
            </a:xfrm>
          </p:grpSpPr>
          <p:sp>
            <p:nvSpPr>
              <p:cNvPr id="6" name="環状矢印 5"/>
              <p:cNvSpPr/>
              <p:nvPr/>
            </p:nvSpPr>
            <p:spPr>
              <a:xfrm rot="5400000" flipH="1">
                <a:off x="1267968" y="3173720"/>
                <a:ext cx="2365248" cy="2548128"/>
              </a:xfrm>
              <a:prstGeom prst="circularArrow">
                <a:avLst>
                  <a:gd name="adj1" fmla="val 10995"/>
                  <a:gd name="adj2" fmla="val 1142319"/>
                  <a:gd name="adj3" fmla="val 20457681"/>
                  <a:gd name="adj4" fmla="val 10800000"/>
                  <a:gd name="adj5" fmla="val 125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環状矢印 11"/>
              <p:cNvSpPr/>
              <p:nvPr/>
            </p:nvSpPr>
            <p:spPr>
              <a:xfrm rot="16200000" flipH="1">
                <a:off x="1107171" y="3149336"/>
                <a:ext cx="2365248" cy="2548128"/>
              </a:xfrm>
              <a:prstGeom prst="circularArrow">
                <a:avLst>
                  <a:gd name="adj1" fmla="val 9493"/>
                  <a:gd name="adj2" fmla="val 1142319"/>
                  <a:gd name="adj3" fmla="val 20457682"/>
                  <a:gd name="adj4" fmla="val 10800000"/>
                  <a:gd name="adj5" fmla="val 11953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2250178" y="4271000"/>
                <a:ext cx="268224" cy="304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353255" y="1629574"/>
              <a:ext cx="3584761" cy="3434827"/>
              <a:chOff x="1015731" y="3240776"/>
              <a:chExt cx="2708925" cy="2389632"/>
            </a:xfrm>
          </p:grpSpPr>
          <p:sp>
            <p:nvSpPr>
              <p:cNvPr id="19" name="環状矢印 18"/>
              <p:cNvSpPr/>
              <p:nvPr/>
            </p:nvSpPr>
            <p:spPr>
              <a:xfrm rot="5400000" flipH="1">
                <a:off x="1267968" y="3173720"/>
                <a:ext cx="2365248" cy="2548128"/>
              </a:xfrm>
              <a:prstGeom prst="circularArrow">
                <a:avLst>
                  <a:gd name="adj1" fmla="val 6125"/>
                  <a:gd name="adj2" fmla="val 1142319"/>
                  <a:gd name="adj3" fmla="val 20457682"/>
                  <a:gd name="adj4" fmla="val 10800000"/>
                  <a:gd name="adj5" fmla="val 6796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環状矢印 19"/>
              <p:cNvSpPr/>
              <p:nvPr/>
            </p:nvSpPr>
            <p:spPr>
              <a:xfrm rot="16200000" flipH="1">
                <a:off x="1107171" y="3149336"/>
                <a:ext cx="2365248" cy="2548128"/>
              </a:xfrm>
              <a:prstGeom prst="circularArrow">
                <a:avLst>
                  <a:gd name="adj1" fmla="val 5662"/>
                  <a:gd name="adj2" fmla="val 1142319"/>
                  <a:gd name="adj3" fmla="val 20426045"/>
                  <a:gd name="adj4" fmla="val 10800000"/>
                  <a:gd name="adj5" fmla="val 7194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2250178" y="4286670"/>
                <a:ext cx="268224" cy="28913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非</a:t>
            </a:r>
            <a:r>
              <a:rPr lang="ja-JP" altLang="en-US" dirty="0" smtClean="0"/>
              <a:t>軸対称構造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四角形吹き出し 2"/>
          <p:cNvSpPr/>
          <p:nvPr/>
        </p:nvSpPr>
        <p:spPr>
          <a:xfrm>
            <a:off x="7016238" y="1769465"/>
            <a:ext cx="1863688" cy="880220"/>
          </a:xfrm>
          <a:prstGeom prst="wedgeRectCallout">
            <a:avLst>
              <a:gd name="adj1" fmla="val -50954"/>
              <a:gd name="adj2" fmla="val 102763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非軸対称</a:t>
            </a:r>
            <a:endParaRPr kumimoji="1" lang="ja-JP" altLang="en-US" sz="3200" dirty="0"/>
          </a:p>
        </p:txBody>
      </p:sp>
      <p:sp>
        <p:nvSpPr>
          <p:cNvPr id="11" name="四角形吹き出し 10"/>
          <p:cNvSpPr/>
          <p:nvPr/>
        </p:nvSpPr>
        <p:spPr>
          <a:xfrm>
            <a:off x="2981339" y="1769465"/>
            <a:ext cx="1692066" cy="880220"/>
          </a:xfrm>
          <a:prstGeom prst="wedgeRectCallout">
            <a:avLst>
              <a:gd name="adj1" fmla="val -58583"/>
              <a:gd name="adj2" fmla="val 107903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軸対称</a:t>
            </a:r>
            <a:endParaRPr kumimoji="1" lang="ja-JP" altLang="en-US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41562" y="5578617"/>
            <a:ext cx="173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同心円状</a:t>
            </a:r>
            <a:endParaRPr kumimoji="1"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90520" y="943018"/>
            <a:ext cx="478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u="sng" dirty="0" smtClean="0"/>
              <a:t>台風を水平断面で見たときの模式図</a:t>
            </a:r>
            <a:endParaRPr kumimoji="1" lang="ja-JP" altLang="en-US" sz="2400" b="1" u="sng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99695" y="5563789"/>
            <a:ext cx="2657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片側に強い領域</a:t>
            </a:r>
            <a:endParaRPr kumimoji="1"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線吹き出し 2 7"/>
          <p:cNvSpPr/>
          <p:nvPr/>
        </p:nvSpPr>
        <p:spPr>
          <a:xfrm flipH="1">
            <a:off x="230732" y="1906199"/>
            <a:ext cx="1079759" cy="606751"/>
          </a:xfrm>
          <a:prstGeom prst="callout2">
            <a:avLst>
              <a:gd name="adj1" fmla="val 65229"/>
              <a:gd name="adj2" fmla="val 9468"/>
              <a:gd name="adj3" fmla="val 65229"/>
              <a:gd name="adj4" fmla="val -21767"/>
              <a:gd name="adj5" fmla="val 371654"/>
              <a:gd name="adj6" fmla="val -69754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台風の中心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4" name="線吹き出し 2 33"/>
          <p:cNvSpPr/>
          <p:nvPr/>
        </p:nvSpPr>
        <p:spPr>
          <a:xfrm flipH="1">
            <a:off x="87372" y="2694496"/>
            <a:ext cx="1079759" cy="606751"/>
          </a:xfrm>
          <a:prstGeom prst="callout2">
            <a:avLst>
              <a:gd name="adj1" fmla="val 65229"/>
              <a:gd name="adj2" fmla="val 9468"/>
              <a:gd name="adj3" fmla="val 65229"/>
              <a:gd name="adj4" fmla="val -21767"/>
              <a:gd name="adj5" fmla="val 173063"/>
              <a:gd name="adj6" fmla="val -3809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</a:rPr>
              <a:t>風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8"/>
    </mc:Choice>
    <mc:Fallback xmlns="">
      <p:transition spd="slow" advTm="3951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+mj-ea"/>
              </a:rPr>
              <a:t>2way : </a:t>
            </a:r>
            <a:r>
              <a:rPr kumimoji="1" lang="ja-JP" altLang="en-US" dirty="0" smtClean="0">
                <a:latin typeface="+mj-ea"/>
              </a:rPr>
              <a:t>地上</a:t>
            </a:r>
            <a:r>
              <a:rPr kumimoji="1" lang="en-US" altLang="ja-JP" dirty="0" smtClean="0">
                <a:latin typeface="+mj-ea"/>
              </a:rPr>
              <a:t>10m</a:t>
            </a:r>
            <a:r>
              <a:rPr kumimoji="1" lang="ja-JP" altLang="en-US" dirty="0" smtClean="0">
                <a:latin typeface="+mj-ea"/>
              </a:rPr>
              <a:t>の風速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443861" y="1284033"/>
            <a:ext cx="7784637" cy="5397756"/>
            <a:chOff x="286467" y="1402895"/>
            <a:chExt cx="7784637" cy="539775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4"/>
            <a:stretch/>
          </p:blipFill>
          <p:spPr>
            <a:xfrm>
              <a:off x="1097102" y="1633728"/>
              <a:ext cx="6974002" cy="5012466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86467" y="5986272"/>
              <a:ext cx="1036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+mn-ea"/>
                </a:rPr>
                <a:t>20°N</a:t>
              </a:r>
              <a:endParaRPr kumimoji="1" lang="ja-JP" altLang="en-US" sz="2400" dirty="0">
                <a:latin typeface="+mn-ea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86467" y="1402895"/>
              <a:ext cx="1036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+mn-ea"/>
                </a:rPr>
                <a:t>4</a:t>
              </a:r>
              <a:r>
                <a:rPr kumimoji="1" lang="en-US" altLang="ja-JP" sz="2400" dirty="0" smtClean="0">
                  <a:latin typeface="+mn-ea"/>
                </a:rPr>
                <a:t>0°N</a:t>
              </a:r>
              <a:endParaRPr kumimoji="1" lang="ja-JP" altLang="en-US" sz="2400" dirty="0">
                <a:latin typeface="+mn-ea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914355" y="6316233"/>
              <a:ext cx="1219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+mn-ea"/>
                </a:rPr>
                <a:t>13</a:t>
              </a:r>
              <a:r>
                <a:rPr kumimoji="1" lang="en-US" altLang="ja-JP" sz="2400" dirty="0" smtClean="0">
                  <a:latin typeface="+mn-ea"/>
                </a:rPr>
                <a:t>0°E</a:t>
              </a:r>
              <a:endParaRPr kumimoji="1" lang="ja-JP" altLang="en-US" sz="2400" dirty="0">
                <a:latin typeface="+mn-ea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492195" y="6338986"/>
              <a:ext cx="1219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+mn-ea"/>
                </a:rPr>
                <a:t>1</a:t>
              </a:r>
              <a:r>
                <a:rPr lang="en-US" altLang="ja-JP" sz="2400" dirty="0">
                  <a:latin typeface="+mn-ea"/>
                </a:rPr>
                <a:t>6</a:t>
              </a:r>
              <a:r>
                <a:rPr kumimoji="1" lang="en-US" altLang="ja-JP" sz="2400" dirty="0" smtClean="0">
                  <a:latin typeface="+mn-ea"/>
                </a:rPr>
                <a:t>0°E</a:t>
              </a:r>
              <a:endParaRPr kumimoji="1" lang="ja-JP" altLang="en-US" sz="2400" dirty="0">
                <a:latin typeface="+mn-ea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480270" y="1085776"/>
            <a:ext cx="287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- Time 8</a:t>
            </a:r>
            <a:r>
              <a:rPr kumimoji="1" lang="ja-JP" altLang="en-US" dirty="0" smtClean="0">
                <a:latin typeface="+mn-ea"/>
              </a:rPr>
              <a:t>月</a:t>
            </a:r>
            <a:r>
              <a:rPr kumimoji="1" lang="en-US" altLang="ja-JP" dirty="0" smtClean="0">
                <a:latin typeface="+mn-ea"/>
              </a:rPr>
              <a:t>30</a:t>
            </a:r>
            <a:r>
              <a:rPr kumimoji="1" lang="ja-JP" altLang="en-US" dirty="0" smtClean="0">
                <a:latin typeface="+mn-ea"/>
              </a:rPr>
              <a:t>日</a:t>
            </a:r>
            <a:r>
              <a:rPr kumimoji="1" lang="en-US" altLang="ja-JP" dirty="0" smtClean="0">
                <a:latin typeface="+mn-ea"/>
              </a:rPr>
              <a:t>18UTC -</a:t>
            </a:r>
            <a:endParaRPr kumimoji="1"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01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176166340"/>
              </p:ext>
            </p:extLst>
          </p:nvPr>
        </p:nvGraphicFramePr>
        <p:xfrm>
          <a:off x="1012723" y="668867"/>
          <a:ext cx="7472515" cy="595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763675" y="3258980"/>
            <a:ext cx="1883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/>
              <a:t>非軸対称</a:t>
            </a:r>
            <a:endParaRPr lang="ja-JP" altLang="en-US" sz="3200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61382" y="0"/>
            <a:ext cx="8792061" cy="668867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考察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16380" y="2674204"/>
            <a:ext cx="4178586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</a:rPr>
              <a:t>ポジティブ</a:t>
            </a:r>
            <a:endParaRPr lang="en-US" altLang="ja-JP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</a:endParaRPr>
          </a:p>
          <a:p>
            <a:pPr algn="ctr"/>
            <a:r>
              <a:rPr lang="ja-JP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</a:rPr>
              <a:t>フィードバック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9947" y="1057889"/>
            <a:ext cx="161704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NEW!!</a:t>
            </a:r>
            <a:endParaRPr lang="ja-JP" alt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2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8"/>
    </mc:Choice>
    <mc:Fallback xmlns="">
      <p:transition spd="slow" advTm="1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8766" y="767233"/>
            <a:ext cx="6480597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非軸対称構造</a:t>
            </a:r>
            <a:r>
              <a:rPr lang="ja-JP" altLang="en-US" sz="2800" dirty="0" smtClean="0"/>
              <a:t>によるポジティブフィードバック</a:t>
            </a:r>
            <a:endParaRPr kumimoji="1" lang="ja-JP" altLang="en-US" sz="2800" dirty="0"/>
          </a:p>
        </p:txBody>
      </p:sp>
      <p:sp>
        <p:nvSpPr>
          <p:cNvPr id="7" name="正方形/長方形 6"/>
          <p:cNvSpPr/>
          <p:nvPr/>
        </p:nvSpPr>
        <p:spPr>
          <a:xfrm rot="21279177">
            <a:off x="955307" y="3356882"/>
            <a:ext cx="6937349" cy="46702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scene3d>
            <a:camera prst="isometricOffAxis2Top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55" name="グループ化 54"/>
          <p:cNvGrpSpPr/>
          <p:nvPr/>
        </p:nvGrpSpPr>
        <p:grpSpPr>
          <a:xfrm>
            <a:off x="4344717" y="4971849"/>
            <a:ext cx="1491298" cy="1001487"/>
            <a:chOff x="4344717" y="4971849"/>
            <a:chExt cx="1491298" cy="1001487"/>
          </a:xfrm>
        </p:grpSpPr>
        <p:sp>
          <p:nvSpPr>
            <p:cNvPr id="9" name="円/楕円 8"/>
            <p:cNvSpPr/>
            <p:nvPr/>
          </p:nvSpPr>
          <p:spPr>
            <a:xfrm rot="267245">
              <a:off x="4460821" y="4971849"/>
              <a:ext cx="1356634" cy="1001487"/>
            </a:xfrm>
            <a:prstGeom prst="ellipse">
              <a:avLst/>
            </a:prstGeom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latin typeface="+mn-ea"/>
                </a:rPr>
                <a:t>H</a:t>
              </a:r>
              <a:endParaRPr kumimoji="1" lang="ja-JP" altLang="en-US" sz="2800" dirty="0">
                <a:latin typeface="+mn-ea"/>
              </a:endParaRPr>
            </a:p>
          </p:txBody>
        </p:sp>
        <p:cxnSp>
          <p:nvCxnSpPr>
            <p:cNvPr id="30" name="直線コネクタ 29"/>
            <p:cNvCxnSpPr/>
            <p:nvPr/>
          </p:nvCxnSpPr>
          <p:spPr>
            <a:xfrm flipH="1">
              <a:off x="4344717" y="5411369"/>
              <a:ext cx="109607" cy="27210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endCxn id="9" idx="2"/>
            </p:cNvCxnSpPr>
            <p:nvPr/>
          </p:nvCxnSpPr>
          <p:spPr>
            <a:xfrm flipH="1" flipV="1">
              <a:off x="4462870" y="5419915"/>
              <a:ext cx="251460" cy="11412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 flipV="1">
              <a:off x="5521211" y="5411130"/>
              <a:ext cx="280892" cy="9108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5827741" y="5247280"/>
              <a:ext cx="8274" cy="25616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下矢印 16"/>
          <p:cNvSpPr/>
          <p:nvPr/>
        </p:nvSpPr>
        <p:spPr>
          <a:xfrm>
            <a:off x="4714330" y="3550159"/>
            <a:ext cx="700755" cy="1522755"/>
          </a:xfrm>
          <a:prstGeom prst="downArrow">
            <a:avLst>
              <a:gd name="adj1" fmla="val 50000"/>
              <a:gd name="adj2" fmla="val 79268"/>
            </a:avLst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上矢印 11"/>
          <p:cNvSpPr/>
          <p:nvPr/>
        </p:nvSpPr>
        <p:spPr>
          <a:xfrm rot="18786933">
            <a:off x="3533430" y="5273370"/>
            <a:ext cx="442451" cy="948330"/>
          </a:xfrm>
          <a:prstGeom prst="upArrow">
            <a:avLst>
              <a:gd name="adj1" fmla="val 50000"/>
              <a:gd name="adj2" fmla="val 77390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トライプ矢印 19"/>
          <p:cNvSpPr/>
          <p:nvPr/>
        </p:nvSpPr>
        <p:spPr>
          <a:xfrm rot="16200000">
            <a:off x="3323504" y="5165700"/>
            <a:ext cx="455430" cy="243724"/>
          </a:xfrm>
          <a:prstGeom prst="stripedRightArrow">
            <a:avLst>
              <a:gd name="adj1" fmla="val 50000"/>
              <a:gd name="adj2" fmla="val 76376"/>
            </a:avLst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52400" dist="254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1Lef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ストライプ矢印 20"/>
          <p:cNvSpPr/>
          <p:nvPr/>
        </p:nvSpPr>
        <p:spPr>
          <a:xfrm rot="16200000">
            <a:off x="3489293" y="5291851"/>
            <a:ext cx="455430" cy="243724"/>
          </a:xfrm>
          <a:prstGeom prst="stripedRightArrow">
            <a:avLst>
              <a:gd name="adj1" fmla="val 50000"/>
              <a:gd name="adj2" fmla="val 76376"/>
            </a:avLst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52400" dist="254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1Lef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ストライプ矢印 21"/>
          <p:cNvSpPr/>
          <p:nvPr/>
        </p:nvSpPr>
        <p:spPr>
          <a:xfrm rot="16200000">
            <a:off x="3668885" y="5413176"/>
            <a:ext cx="455430" cy="243724"/>
          </a:xfrm>
          <a:prstGeom prst="stripedRightArrow">
            <a:avLst>
              <a:gd name="adj1" fmla="val 50000"/>
              <a:gd name="adj2" fmla="val 76376"/>
            </a:avLst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52400" dist="254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1Lef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/>
          <p:cNvSpPr/>
          <p:nvPr/>
        </p:nvSpPr>
        <p:spPr>
          <a:xfrm>
            <a:off x="3117599" y="3606660"/>
            <a:ext cx="695633" cy="1514046"/>
          </a:xfrm>
          <a:prstGeom prst="upArrow">
            <a:avLst>
              <a:gd name="adj1" fmla="val 50000"/>
              <a:gd name="adj2" fmla="val 82509"/>
            </a:avLst>
          </a:prstGeom>
          <a:solidFill>
            <a:schemeClr val="accent2">
              <a:lumMod val="75000"/>
            </a:schemeClr>
          </a:solidFill>
          <a:ln w="34925">
            <a:noFill/>
          </a:ln>
          <a:effectLst>
            <a:outerShdw blurRad="152400" dist="698500" dir="6000000" sx="90000" sy="-19000" rotWithShape="0">
              <a:prstClr val="black">
                <a:alpha val="40000"/>
              </a:prstClr>
            </a:outerShdw>
          </a:effectLst>
          <a:scene3d>
            <a:camera prst="isometricOffAxis2Left">
              <a:rot lat="1080000" lon="24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 rot="21324121">
            <a:off x="1292208" y="657364"/>
            <a:ext cx="6959652" cy="393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22049" y="1590796"/>
            <a:ext cx="948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上空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02220" y="4579269"/>
            <a:ext cx="90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海</a:t>
            </a:r>
            <a:r>
              <a:rPr kumimoji="1" lang="ja-JP" altLang="en-US" sz="2400" dirty="0" smtClean="0"/>
              <a:t>上</a:t>
            </a:r>
            <a:endParaRPr kumimoji="1" lang="ja-JP" altLang="en-US" sz="2400" dirty="0"/>
          </a:p>
        </p:txBody>
      </p:sp>
      <p:sp>
        <p:nvSpPr>
          <p:cNvPr id="16" name="右矢印 15"/>
          <p:cNvSpPr/>
          <p:nvPr/>
        </p:nvSpPr>
        <p:spPr>
          <a:xfrm rot="336215">
            <a:off x="3352187" y="2149575"/>
            <a:ext cx="1490728" cy="765137"/>
          </a:xfrm>
          <a:prstGeom prst="rightArrow">
            <a:avLst/>
          </a:prstGeom>
          <a:solidFill>
            <a:srgbClr val="00B050"/>
          </a:solidFill>
          <a:ln w="34925">
            <a:solidFill>
              <a:schemeClr val="accent3">
                <a:lumMod val="75000"/>
              </a:schemeClr>
            </a:solidFill>
          </a:ln>
          <a:effectLst>
            <a:outerShdw blurRad="50800" dist="304800" dir="8100000" algn="tr" rotWithShape="0">
              <a:prstClr val="black">
                <a:alpha val="34000"/>
              </a:prstClr>
            </a:outerShdw>
          </a:effectLst>
          <a:scene3d>
            <a:camera prst="isometricTopUp">
              <a:rot lat="18600000" lon="18600000" rev="3900000"/>
            </a:camera>
            <a:lightRig rig="contrasting" dir="t">
              <a:rot lat="0" lon="0" rev="1500000"/>
            </a:lightRig>
          </a:scene3d>
          <a:sp3d z="19050" prstMaterial="metal">
            <a:bevelT w="8890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78051" y="668865"/>
            <a:ext cx="161704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NEW!!</a:t>
            </a:r>
            <a:endParaRPr lang="ja-JP" alt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031112" y="5345310"/>
            <a:ext cx="1352350" cy="1029456"/>
            <a:chOff x="2031112" y="5345310"/>
            <a:chExt cx="1352350" cy="1029456"/>
          </a:xfrm>
          <a:solidFill>
            <a:schemeClr val="bg1"/>
          </a:solidFill>
        </p:grpSpPr>
        <p:sp>
          <p:nvSpPr>
            <p:cNvPr id="8" name="円/楕円 7"/>
            <p:cNvSpPr/>
            <p:nvPr/>
          </p:nvSpPr>
          <p:spPr>
            <a:xfrm rot="311853">
              <a:off x="2062610" y="5345310"/>
              <a:ext cx="1291260" cy="1029456"/>
            </a:xfrm>
            <a:prstGeom prst="ellipse">
              <a:avLst/>
            </a:prstGeom>
            <a:grpFill/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 smtClean="0">
                  <a:solidFill>
                    <a:schemeClr val="tx1"/>
                  </a:solidFill>
                  <a:latin typeface="+mn-ea"/>
                </a:rPr>
                <a:t>T12</a:t>
              </a:r>
            </a:p>
          </p:txBody>
        </p:sp>
        <p:cxnSp>
          <p:nvCxnSpPr>
            <p:cNvPr id="3" name="直線コネクタ 2"/>
            <p:cNvCxnSpPr>
              <a:stCxn id="8" idx="6"/>
            </p:cNvCxnSpPr>
            <p:nvPr/>
          </p:nvCxnSpPr>
          <p:spPr>
            <a:xfrm flipH="1">
              <a:off x="3117599" y="5918526"/>
              <a:ext cx="233616" cy="73692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3368307" y="5901434"/>
              <a:ext cx="15155" cy="285721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2049915" y="5738714"/>
              <a:ext cx="215707" cy="78383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2031112" y="5555968"/>
              <a:ext cx="19060" cy="261130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80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7"/>
    </mc:Choice>
    <mc:Fallback xmlns="">
      <p:transition spd="slow" advTm="1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0.07708 -0.0377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189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2" grpId="0" animBg="1"/>
      <p:bldP spid="20" grpId="0" animBg="1"/>
      <p:bldP spid="20" grpId="2" animBg="1"/>
      <p:bldP spid="21" grpId="0" animBg="1"/>
      <p:bldP spid="21" grpId="2" animBg="1"/>
      <p:bldP spid="22" grpId="0" animBg="1"/>
      <p:bldP spid="22" grpId="2" animBg="1"/>
      <p:bldP spid="11" grpId="0" animBg="1"/>
      <p:bldP spid="11" grpId="1" animBg="1"/>
      <p:bldP spid="16" grpId="0" animBg="1"/>
      <p:bldP spid="16" grpId="1" animBg="1"/>
      <p:bldP spid="1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結論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19</a:t>
            </a:fld>
            <a:endParaRPr kumimoji="1" lang="ja-JP" altLang="en-US"/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3989563930"/>
              </p:ext>
            </p:extLst>
          </p:nvPr>
        </p:nvGraphicFramePr>
        <p:xfrm>
          <a:off x="124007" y="1664511"/>
          <a:ext cx="4781275" cy="3802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グループ化 10"/>
          <p:cNvGrpSpPr/>
          <p:nvPr/>
        </p:nvGrpSpPr>
        <p:grpSpPr>
          <a:xfrm>
            <a:off x="4905282" y="1093653"/>
            <a:ext cx="4016527" cy="2284309"/>
            <a:chOff x="5153112" y="902794"/>
            <a:chExt cx="3751606" cy="2284309"/>
          </a:xfrm>
        </p:grpSpPr>
        <p:sp>
          <p:nvSpPr>
            <p:cNvPr id="9" name="正方形/長方形 8"/>
            <p:cNvSpPr/>
            <p:nvPr/>
          </p:nvSpPr>
          <p:spPr>
            <a:xfrm>
              <a:off x="5153113" y="902794"/>
              <a:ext cx="3751605" cy="22843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186955" y="1654928"/>
              <a:ext cx="3717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 smtClean="0">
                  <a:latin typeface="+mn-ea"/>
                </a:rPr>
                <a:t>台風</a:t>
              </a:r>
              <a:r>
                <a:rPr lang="en-US" altLang="ja-JP" sz="2400" b="1" dirty="0" smtClean="0">
                  <a:latin typeface="+mn-ea"/>
                </a:rPr>
                <a:t>12</a:t>
              </a:r>
              <a:r>
                <a:rPr lang="ja-JP" altLang="en-US" sz="2400" b="1" dirty="0" smtClean="0">
                  <a:latin typeface="+mn-ea"/>
                </a:rPr>
                <a:t>号の北，北東側における高気圧化は</a:t>
              </a:r>
              <a:r>
                <a:rPr lang="ja-JP" altLang="en-US" sz="2400" b="1" dirty="0" smtClean="0">
                  <a:solidFill>
                    <a:srgbClr val="C00000"/>
                  </a:solidFill>
                  <a:latin typeface="+mn-ea"/>
                </a:rPr>
                <a:t>台風による強制効果</a:t>
              </a:r>
              <a:endParaRPr kumimoji="1" lang="ja-JP" altLang="en-US" sz="2400" b="1" dirty="0">
                <a:solidFill>
                  <a:srgbClr val="C00000"/>
                </a:solidFill>
                <a:latin typeface="+mn-ea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5153112" y="950432"/>
              <a:ext cx="2016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西進の原因</a:t>
              </a:r>
              <a:endParaRPr kumimoji="1"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905282" y="4289780"/>
            <a:ext cx="4016527" cy="2284309"/>
            <a:chOff x="5153112" y="3416017"/>
            <a:chExt cx="3751605" cy="2284309"/>
          </a:xfrm>
        </p:grpSpPr>
        <p:sp>
          <p:nvSpPr>
            <p:cNvPr id="10" name="正方形/長方形 9"/>
            <p:cNvSpPr/>
            <p:nvPr/>
          </p:nvSpPr>
          <p:spPr>
            <a:xfrm>
              <a:off x="5153112" y="3416017"/>
              <a:ext cx="3751605" cy="22843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153112" y="4168151"/>
              <a:ext cx="37516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solidFill>
                    <a:srgbClr val="C00000"/>
                  </a:solidFill>
                </a:rPr>
                <a:t>ポジティブフィードバック</a:t>
              </a:r>
              <a:r>
                <a:rPr kumimoji="1" lang="ja-JP" altLang="en-US" sz="2400" b="1" dirty="0" smtClean="0"/>
                <a:t>の</a:t>
              </a:r>
              <a:r>
                <a:rPr lang="ja-JP" altLang="en-US" sz="2400" b="1" dirty="0" smtClean="0"/>
                <a:t>存在によってさらなる高気圧化を引き起こす</a:t>
              </a:r>
              <a:endParaRPr kumimoji="1" lang="ja-JP" altLang="en-US" sz="2400" b="1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5153112" y="3473752"/>
              <a:ext cx="243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力学的プロセス</a:t>
              </a:r>
              <a:endParaRPr kumimoji="1"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01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09" y="668865"/>
            <a:ext cx="4411666" cy="3565953"/>
          </a:xfrm>
          <a:prstGeom prst="rect">
            <a:avLst/>
          </a:prstGeom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latin typeface="+mn-ea"/>
                <a:ea typeface="+mn-ea"/>
              </a:rPr>
              <a:t>研究</a:t>
            </a:r>
            <a:r>
              <a:rPr lang="ja-JP" altLang="en-US" dirty="0">
                <a:latin typeface="+mn-ea"/>
                <a:ea typeface="+mn-ea"/>
              </a:rPr>
              <a:t>背景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6" y="3401408"/>
            <a:ext cx="2151238" cy="316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テキスト ボックス 21"/>
          <p:cNvSpPr txBox="1"/>
          <p:nvPr/>
        </p:nvSpPr>
        <p:spPr>
          <a:xfrm>
            <a:off x="198855" y="762219"/>
            <a:ext cx="3322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latin typeface="+mn-ea"/>
              </a:rPr>
              <a:t>台風</a:t>
            </a:r>
            <a:r>
              <a:rPr lang="en-US" altLang="ja-JP" sz="2400" b="1" u="sng" dirty="0">
                <a:latin typeface="+mn-ea"/>
              </a:rPr>
              <a:t>12</a:t>
            </a:r>
            <a:r>
              <a:rPr lang="ja-JP" altLang="en-US" sz="2400" b="1" u="sng" dirty="0">
                <a:latin typeface="+mn-ea"/>
              </a:rPr>
              <a:t>号による大雨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95374" y="4668785"/>
            <a:ext cx="685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n-ea"/>
              </a:rPr>
              <a:t>・</a:t>
            </a:r>
            <a:r>
              <a:rPr lang="ja-JP" altLang="en-US" dirty="0">
                <a:latin typeface="+mn-ea"/>
              </a:rPr>
              <a:t>紀伊半島の一部の地域では解析雨量で総降水量</a:t>
            </a:r>
            <a:r>
              <a:rPr lang="en-US" altLang="ja-JP" sz="2100" dirty="0">
                <a:solidFill>
                  <a:srgbClr val="C00000"/>
                </a:solidFill>
                <a:latin typeface="+mn-ea"/>
              </a:rPr>
              <a:t>2000 </a:t>
            </a:r>
            <a:r>
              <a:rPr lang="ja-JP" altLang="en-US" sz="2100" dirty="0">
                <a:solidFill>
                  <a:srgbClr val="C00000"/>
                </a:solidFill>
                <a:latin typeface="+mn-ea"/>
              </a:rPr>
              <a:t>ミリ</a:t>
            </a:r>
            <a:r>
              <a:rPr lang="ja-JP" altLang="en-US" dirty="0">
                <a:latin typeface="+mn-ea"/>
              </a:rPr>
              <a:t>超</a:t>
            </a:r>
            <a:endParaRPr lang="en-US" altLang="ja-JP" dirty="0">
              <a:latin typeface="+mn-ea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+mn-ea"/>
              </a:rPr>
              <a:t>・</a:t>
            </a:r>
            <a:r>
              <a:rPr lang="ja-JP" altLang="en-US" dirty="0">
                <a:latin typeface="+mn-ea"/>
              </a:rPr>
              <a:t>奈良県上北山村上北山では最大</a:t>
            </a:r>
            <a:r>
              <a:rPr lang="en-US" altLang="ja-JP" dirty="0">
                <a:latin typeface="+mn-ea"/>
              </a:rPr>
              <a:t>72 </a:t>
            </a:r>
            <a:r>
              <a:rPr lang="ja-JP" altLang="en-US" dirty="0">
                <a:latin typeface="+mn-ea"/>
              </a:rPr>
              <a:t>時間降水量が</a:t>
            </a:r>
            <a:r>
              <a:rPr lang="en-US" altLang="ja-JP" sz="2100" dirty="0">
                <a:solidFill>
                  <a:srgbClr val="C00000"/>
                </a:solidFill>
                <a:latin typeface="+mn-ea"/>
              </a:rPr>
              <a:t>1652.5 </a:t>
            </a:r>
            <a:r>
              <a:rPr lang="ja-JP" altLang="en-US" sz="2100" dirty="0">
                <a:solidFill>
                  <a:srgbClr val="C00000"/>
                </a:solidFill>
                <a:latin typeface="+mn-ea"/>
              </a:rPr>
              <a:t>ミリ</a:t>
            </a:r>
            <a:endParaRPr lang="en-US" altLang="ja-JP" sz="2100" dirty="0">
              <a:solidFill>
                <a:srgbClr val="C00000"/>
              </a:solidFill>
              <a:latin typeface="+mn-ea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+mn-ea"/>
              </a:rPr>
              <a:t>・</a:t>
            </a:r>
            <a:r>
              <a:rPr lang="ja-JP" altLang="en-US" dirty="0">
                <a:latin typeface="+mn-ea"/>
              </a:rPr>
              <a:t>多くのアメダス観測地点で</a:t>
            </a:r>
            <a:r>
              <a:rPr lang="ja-JP" altLang="en-US" sz="2100" dirty="0">
                <a:solidFill>
                  <a:srgbClr val="C00000"/>
                </a:solidFill>
                <a:latin typeface="+mn-ea"/>
              </a:rPr>
              <a:t>観測史上</a:t>
            </a:r>
            <a:r>
              <a:rPr lang="en-US" altLang="ja-JP" sz="2100" dirty="0">
                <a:solidFill>
                  <a:srgbClr val="C00000"/>
                </a:solidFill>
                <a:latin typeface="+mn-ea"/>
              </a:rPr>
              <a:t>1 </a:t>
            </a:r>
            <a:r>
              <a:rPr lang="ja-JP" altLang="en-US" sz="2100" dirty="0">
                <a:solidFill>
                  <a:srgbClr val="C00000"/>
                </a:solidFill>
                <a:latin typeface="+mn-ea"/>
              </a:rPr>
              <a:t>位</a:t>
            </a:r>
            <a:r>
              <a:rPr lang="ja-JP" altLang="en-US" sz="2100" dirty="0">
                <a:latin typeface="+mn-ea"/>
              </a:rPr>
              <a:t>を更新</a:t>
            </a:r>
            <a:endParaRPr lang="ja-JP" altLang="en-US" dirty="0"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44136" y="1360302"/>
            <a:ext cx="460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+mn-ea"/>
              </a:rPr>
              <a:t>2011</a:t>
            </a:r>
            <a:r>
              <a:rPr lang="ja-JP" altLang="en-US" dirty="0">
                <a:latin typeface="+mn-ea"/>
              </a:rPr>
              <a:t>年</a:t>
            </a:r>
            <a:r>
              <a:rPr lang="en-US" altLang="ja-JP" dirty="0">
                <a:latin typeface="+mn-ea"/>
              </a:rPr>
              <a:t>8</a:t>
            </a:r>
            <a:r>
              <a:rPr lang="ja-JP" altLang="en-US" dirty="0">
                <a:latin typeface="+mn-ea"/>
              </a:rPr>
              <a:t>月</a:t>
            </a:r>
            <a:r>
              <a:rPr lang="en-US" altLang="ja-JP" dirty="0">
                <a:latin typeface="+mn-ea"/>
              </a:rPr>
              <a:t>30</a:t>
            </a:r>
            <a:r>
              <a:rPr lang="ja-JP" altLang="en-US" dirty="0">
                <a:latin typeface="+mn-ea"/>
              </a:rPr>
              <a:t>日</a:t>
            </a:r>
            <a:r>
              <a:rPr lang="en-US" altLang="ja-JP" dirty="0">
                <a:latin typeface="+mn-ea"/>
              </a:rPr>
              <a:t>17</a:t>
            </a:r>
            <a:r>
              <a:rPr lang="ja-JP" altLang="en-US" dirty="0">
                <a:latin typeface="+mn-ea"/>
              </a:rPr>
              <a:t>時～</a:t>
            </a:r>
            <a:r>
              <a:rPr lang="en-US" altLang="ja-JP" dirty="0">
                <a:latin typeface="+mn-ea"/>
              </a:rPr>
              <a:t>9</a:t>
            </a:r>
            <a:r>
              <a:rPr lang="ja-JP" altLang="en-US" dirty="0">
                <a:latin typeface="+mn-ea"/>
              </a:rPr>
              <a:t>月</a:t>
            </a:r>
            <a:r>
              <a:rPr lang="en-US" altLang="ja-JP" dirty="0">
                <a:latin typeface="+mn-ea"/>
              </a:rPr>
              <a:t>5</a:t>
            </a:r>
            <a:r>
              <a:rPr lang="ja-JP" altLang="en-US" dirty="0">
                <a:latin typeface="+mn-ea"/>
              </a:rPr>
              <a:t>日</a:t>
            </a:r>
            <a:r>
              <a:rPr lang="en-US" altLang="ja-JP" dirty="0">
                <a:latin typeface="+mn-ea"/>
              </a:rPr>
              <a:t>24</a:t>
            </a:r>
            <a:r>
              <a:rPr lang="ja-JP" altLang="en-US" dirty="0">
                <a:latin typeface="+mn-ea"/>
              </a:rPr>
              <a:t>時にかけて</a:t>
            </a:r>
            <a:endParaRPr lang="en-US" altLang="ja-JP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総降水量は広い範囲で</a:t>
            </a:r>
            <a:r>
              <a:rPr lang="en-US" altLang="ja-JP" b="1" dirty="0">
                <a:latin typeface="+mn-ea"/>
              </a:rPr>
              <a:t>1000</a:t>
            </a:r>
            <a:r>
              <a:rPr lang="ja-JP" altLang="en-US" b="1" dirty="0">
                <a:latin typeface="+mn-ea"/>
              </a:rPr>
              <a:t>ミリ超</a:t>
            </a:r>
            <a:endParaRPr lang="en-US" altLang="ja-JP" dirty="0">
              <a:latin typeface="+mn-e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394564" y="6181071"/>
            <a:ext cx="67194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i="1" dirty="0">
                <a:latin typeface="+mn-ea"/>
              </a:rPr>
              <a:t>（　写真：</a:t>
            </a:r>
            <a:r>
              <a:rPr lang="en-US" altLang="ja-JP" sz="900" i="1" dirty="0">
                <a:latin typeface="+mn-ea"/>
              </a:rPr>
              <a:t>http://www.kyodo.co.jp/kyodopress_cms/wp-content/uploads/2011/09/TR2011090400267.jpg</a:t>
            </a:r>
            <a:r>
              <a:rPr lang="ja-JP" altLang="en-US" sz="900" i="1" dirty="0">
                <a:latin typeface="+mn-ea"/>
              </a:rPr>
              <a:t>　</a:t>
            </a:r>
            <a:r>
              <a:rPr lang="ja-JP" altLang="en-US" sz="900" i="1" dirty="0" smtClean="0">
                <a:latin typeface="+mn-ea"/>
              </a:rPr>
              <a:t>より転載）</a:t>
            </a:r>
            <a:endParaRPr lang="ja-JP" altLang="en-US" sz="900" i="1" dirty="0">
              <a:latin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95374" y="5963426"/>
            <a:ext cx="643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i="1" dirty="0"/>
              <a:t>台風１２号の大雨で水没した三重県紀宝町鮒田地区＝４日午後、共同通信社ヘリから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88757" y="968400"/>
            <a:ext cx="222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9</a:t>
            </a:r>
            <a:r>
              <a:rPr lang="ja-JP" altLang="en-US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月</a:t>
            </a:r>
            <a:r>
              <a:rPr lang="en-US" altLang="ja-JP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3</a:t>
            </a:r>
            <a:r>
              <a:rPr lang="ja-JP" altLang="en-US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日</a:t>
            </a:r>
            <a:r>
              <a:rPr lang="en-US" altLang="ja-JP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ja-JP" altLang="en-US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　日降水量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34906" y="2340864"/>
            <a:ext cx="2295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記録的な大雨</a:t>
            </a:r>
            <a:endParaRPr lang="ja-JP" altLang="en-US" sz="27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23592" y="4205141"/>
            <a:ext cx="36917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+mn-ea"/>
              </a:rPr>
              <a:t>http://</a:t>
            </a:r>
            <a:r>
              <a:rPr lang="en-US" altLang="ja-JP" sz="900" dirty="0" smtClean="0">
                <a:latin typeface="+mn-ea"/>
              </a:rPr>
              <a:t>homepage3.nifty.com/snakahara/nikki163.htm</a:t>
            </a:r>
            <a:r>
              <a:rPr lang="ja-JP" altLang="en-US" sz="900" dirty="0" smtClean="0">
                <a:latin typeface="+mn-ea"/>
              </a:rPr>
              <a:t>より転載</a:t>
            </a:r>
            <a:endParaRPr lang="ja-JP" altLang="en-US" sz="9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27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7881" y="3472862"/>
            <a:ext cx="39846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50" dirty="0"/>
              <a:t>『</a:t>
            </a:r>
            <a:r>
              <a:rPr lang="ja-JP" altLang="en-US" sz="4050" dirty="0"/>
              <a:t>　　　　　　　　　</a:t>
            </a:r>
            <a:r>
              <a:rPr lang="en-US" altLang="ja-JP" sz="4050" dirty="0"/>
              <a:t>』</a:t>
            </a:r>
            <a:endParaRPr lang="ja-JP" altLang="en-US" sz="405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841" y="1900253"/>
            <a:ext cx="4856812" cy="386213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2211" y="3565864"/>
            <a:ext cx="3129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連鎖する遠隔強制</a:t>
            </a: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発展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0132" y="2353587"/>
            <a:ext cx="271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台風</a:t>
            </a:r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kumimoji="1"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号の存在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76247" y="4509338"/>
            <a:ext cx="1607191" cy="4616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n-ea"/>
              </a:rPr>
              <a:t>台風</a:t>
            </a:r>
            <a:r>
              <a:rPr kumimoji="1" lang="en-US" altLang="ja-JP" sz="2400" dirty="0" smtClean="0">
                <a:latin typeface="+mn-ea"/>
              </a:rPr>
              <a:t>12</a:t>
            </a:r>
            <a:r>
              <a:rPr kumimoji="1" lang="ja-JP" altLang="en-US" sz="2400" dirty="0" smtClean="0">
                <a:latin typeface="+mn-ea"/>
              </a:rPr>
              <a:t>号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33852" y="4740170"/>
            <a:ext cx="1607191" cy="4616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n-ea"/>
              </a:rPr>
              <a:t>台風</a:t>
            </a:r>
            <a:r>
              <a:rPr kumimoji="1" lang="en-US" altLang="ja-JP" sz="2400" dirty="0" smtClean="0">
                <a:latin typeface="+mn-ea"/>
              </a:rPr>
              <a:t>11</a:t>
            </a:r>
            <a:r>
              <a:rPr kumimoji="1" lang="ja-JP" altLang="en-US" sz="2400" dirty="0" smtClean="0">
                <a:latin typeface="+mn-ea"/>
              </a:rPr>
              <a:t>号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7881" y="1064867"/>
            <a:ext cx="478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なぜ日本に上陸しなかったのか？</a:t>
            </a:r>
            <a:endParaRPr kumimoji="1" lang="ja-JP" alt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1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5"/>
    </mc:Choice>
    <mc:Fallback xmlns="">
      <p:transition spd="slow" advTm="30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発展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7271" y="982397"/>
            <a:ext cx="5661089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+mn-ea"/>
              </a:rPr>
              <a:t>台風</a:t>
            </a:r>
            <a:r>
              <a:rPr lang="en-US" altLang="ja-JP" sz="3200" dirty="0">
                <a:latin typeface="+mn-ea"/>
              </a:rPr>
              <a:t>11</a:t>
            </a:r>
            <a:r>
              <a:rPr lang="ja-JP" altLang="en-US" sz="3200" dirty="0" smtClean="0">
                <a:latin typeface="+mn-ea"/>
              </a:rPr>
              <a:t>号から連鎖する遠隔強制</a:t>
            </a:r>
            <a:endParaRPr kumimoji="1" lang="ja-JP" altLang="en-US" sz="3200" dirty="0"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>
          <a:xfrm rot="21279177">
            <a:off x="1027115" y="2490562"/>
            <a:ext cx="7289708" cy="50679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scene3d>
            <a:camera prst="isometricOffAxis2Top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38100">
                <a:solidFill>
                  <a:schemeClr val="tx1"/>
                </a:solidFill>
              </a:ln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3261446" y="4208557"/>
            <a:ext cx="1287390" cy="767158"/>
            <a:chOff x="3261446" y="4208557"/>
            <a:chExt cx="1287390" cy="767158"/>
          </a:xfrm>
        </p:grpSpPr>
        <p:sp>
          <p:nvSpPr>
            <p:cNvPr id="9" name="円/楕円 8"/>
            <p:cNvSpPr/>
            <p:nvPr/>
          </p:nvSpPr>
          <p:spPr>
            <a:xfrm rot="267245">
              <a:off x="3261446" y="4208557"/>
              <a:ext cx="1287390" cy="767158"/>
            </a:xfrm>
            <a:prstGeom prst="ellipse">
              <a:avLst/>
            </a:prstGeom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latin typeface="+mn-ea"/>
                </a:rPr>
                <a:t>H</a:t>
              </a:r>
              <a:endParaRPr kumimoji="1" lang="ja-JP" altLang="en-US" sz="2800" dirty="0">
                <a:latin typeface="+mn-ea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 flipH="1" flipV="1">
              <a:off x="3762616" y="4232204"/>
              <a:ext cx="185542" cy="11757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3755363" y="4347411"/>
              <a:ext cx="184588" cy="13768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H="1" flipV="1">
              <a:off x="3813314" y="4838531"/>
              <a:ext cx="215201" cy="11523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3814829" y="4759649"/>
              <a:ext cx="213686" cy="7404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1614726" y="4562527"/>
            <a:ext cx="1225353" cy="788583"/>
            <a:chOff x="1614726" y="4562527"/>
            <a:chExt cx="1225353" cy="788583"/>
          </a:xfrm>
          <a:solidFill>
            <a:schemeClr val="bg1"/>
          </a:solidFill>
        </p:grpSpPr>
        <p:sp>
          <p:nvSpPr>
            <p:cNvPr id="8" name="円/楕円 7"/>
            <p:cNvSpPr/>
            <p:nvPr/>
          </p:nvSpPr>
          <p:spPr>
            <a:xfrm rot="311853">
              <a:off x="1614726" y="4562527"/>
              <a:ext cx="1225353" cy="788583"/>
            </a:xfrm>
            <a:prstGeom prst="ellipse">
              <a:avLst/>
            </a:prstGeom>
            <a:grpFill/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 smtClean="0">
                  <a:solidFill>
                    <a:schemeClr val="tx1"/>
                  </a:solidFill>
                  <a:latin typeface="+mn-ea"/>
                </a:rPr>
                <a:t>T11</a:t>
              </a:r>
            </a:p>
          </p:txBody>
        </p:sp>
        <p:cxnSp>
          <p:nvCxnSpPr>
            <p:cNvPr id="3" name="直線コネクタ 2"/>
            <p:cNvCxnSpPr/>
            <p:nvPr/>
          </p:nvCxnSpPr>
          <p:spPr>
            <a:xfrm flipH="1" flipV="1">
              <a:off x="1916706" y="5080182"/>
              <a:ext cx="215201" cy="115235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1916706" y="5204860"/>
              <a:ext cx="213686" cy="740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2278370" y="4718265"/>
              <a:ext cx="215201" cy="115235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2279885" y="4639383"/>
              <a:ext cx="213686" cy="740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下矢印 16"/>
          <p:cNvSpPr/>
          <p:nvPr/>
        </p:nvSpPr>
        <p:spPr>
          <a:xfrm>
            <a:off x="3350188" y="2211029"/>
            <a:ext cx="664988" cy="1577010"/>
          </a:xfrm>
          <a:prstGeom prst="downArrow">
            <a:avLst>
              <a:gd name="adj1" fmla="val 50000"/>
              <a:gd name="adj2" fmla="val 79268"/>
            </a:avLst>
          </a:prstGeom>
          <a:ln>
            <a:noFill/>
          </a:ln>
          <a:effectLst>
            <a:outerShdw blurRad="152400" dist="8128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/>
          <p:cNvSpPr/>
          <p:nvPr/>
        </p:nvSpPr>
        <p:spPr>
          <a:xfrm>
            <a:off x="2134499" y="2346408"/>
            <a:ext cx="660127" cy="1568945"/>
          </a:xfrm>
          <a:prstGeom prst="upArrow">
            <a:avLst>
              <a:gd name="adj1" fmla="val 50000"/>
              <a:gd name="adj2" fmla="val 82509"/>
            </a:avLst>
          </a:prstGeom>
          <a:solidFill>
            <a:schemeClr val="accent2">
              <a:lumMod val="75000"/>
            </a:schemeClr>
          </a:solidFill>
          <a:ln w="34925">
            <a:noFill/>
          </a:ln>
          <a:effectLst>
            <a:outerShdw blurRad="152400" dist="9779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2Left">
              <a:rot lat="1080000" lon="24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/>
          <p:cNvGrpSpPr/>
          <p:nvPr/>
        </p:nvGrpSpPr>
        <p:grpSpPr>
          <a:xfrm>
            <a:off x="4370377" y="5171337"/>
            <a:ext cx="1225353" cy="788583"/>
            <a:chOff x="4263298" y="4909750"/>
            <a:chExt cx="1225353" cy="788583"/>
          </a:xfrm>
          <a:solidFill>
            <a:schemeClr val="bg1"/>
          </a:solidFill>
        </p:grpSpPr>
        <p:sp>
          <p:nvSpPr>
            <p:cNvPr id="19" name="円/楕円 18"/>
            <p:cNvSpPr/>
            <p:nvPr/>
          </p:nvSpPr>
          <p:spPr>
            <a:xfrm rot="311853">
              <a:off x="4263298" y="4909750"/>
              <a:ext cx="1225353" cy="788583"/>
            </a:xfrm>
            <a:prstGeom prst="ellipse">
              <a:avLst/>
            </a:prstGeom>
            <a:grpFill/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 smtClean="0">
                  <a:solidFill>
                    <a:schemeClr val="tx1"/>
                  </a:solidFill>
                  <a:latin typeface="+mn-ea"/>
                </a:rPr>
                <a:t>T12</a:t>
              </a:r>
            </a:p>
          </p:txBody>
        </p:sp>
        <p:cxnSp>
          <p:nvCxnSpPr>
            <p:cNvPr id="49" name="直線コネクタ 48"/>
            <p:cNvCxnSpPr/>
            <p:nvPr/>
          </p:nvCxnSpPr>
          <p:spPr>
            <a:xfrm flipH="1" flipV="1">
              <a:off x="4850145" y="5042221"/>
              <a:ext cx="215201" cy="115235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V="1">
              <a:off x="4851660" y="4963339"/>
              <a:ext cx="213686" cy="740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 flipV="1">
              <a:off x="4615546" y="5434181"/>
              <a:ext cx="215201" cy="115235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V="1">
              <a:off x="4615546" y="5558859"/>
              <a:ext cx="213686" cy="7404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1156748" y="3913886"/>
            <a:ext cx="905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海</a:t>
            </a:r>
            <a:r>
              <a:rPr lang="ja-JP" altLang="en-US" sz="2400" dirty="0"/>
              <a:t>上</a:t>
            </a:r>
            <a:endParaRPr kumimoji="1" lang="ja-JP" altLang="en-US" sz="2400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5521851" y="4313024"/>
            <a:ext cx="1287390" cy="767158"/>
            <a:chOff x="5788601" y="4306671"/>
            <a:chExt cx="1287390" cy="767158"/>
          </a:xfrm>
        </p:grpSpPr>
        <p:sp>
          <p:nvSpPr>
            <p:cNvPr id="25" name="円/楕円 24"/>
            <p:cNvSpPr/>
            <p:nvPr/>
          </p:nvSpPr>
          <p:spPr>
            <a:xfrm rot="267245">
              <a:off x="5788601" y="4306671"/>
              <a:ext cx="1287390" cy="767158"/>
            </a:xfrm>
            <a:prstGeom prst="ellipse">
              <a:avLst/>
            </a:prstGeom>
            <a:ln w="57150"/>
            <a:scene3d>
              <a:camera prst="perspectiveRelaxed"/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latin typeface="+mn-ea"/>
                </a:rPr>
                <a:t>H</a:t>
              </a:r>
              <a:endParaRPr kumimoji="1" lang="ja-JP" altLang="en-US" sz="2800" dirty="0">
                <a:latin typeface="+mn-ea"/>
              </a:endParaRPr>
            </a:p>
          </p:txBody>
        </p:sp>
        <p:cxnSp>
          <p:nvCxnSpPr>
            <p:cNvPr id="43" name="直線コネクタ 42"/>
            <p:cNvCxnSpPr/>
            <p:nvPr/>
          </p:nvCxnSpPr>
          <p:spPr>
            <a:xfrm flipH="1" flipV="1">
              <a:off x="6321290" y="4341527"/>
              <a:ext cx="185542" cy="11757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6321290" y="4456735"/>
              <a:ext cx="177335" cy="8858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 flipV="1">
              <a:off x="6321290" y="4926986"/>
              <a:ext cx="215201" cy="11523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6322805" y="4848104"/>
              <a:ext cx="213686" cy="74048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上矢印 25"/>
          <p:cNvSpPr/>
          <p:nvPr/>
        </p:nvSpPr>
        <p:spPr>
          <a:xfrm>
            <a:off x="4861724" y="2498280"/>
            <a:ext cx="660127" cy="1698358"/>
          </a:xfrm>
          <a:prstGeom prst="upArrow">
            <a:avLst>
              <a:gd name="adj1" fmla="val 50000"/>
              <a:gd name="adj2" fmla="val 82509"/>
            </a:avLst>
          </a:prstGeom>
          <a:solidFill>
            <a:schemeClr val="accent2">
              <a:lumMod val="75000"/>
            </a:schemeClr>
          </a:solidFill>
          <a:ln w="34925">
            <a:noFill/>
          </a:ln>
          <a:effectLst>
            <a:outerShdw blurRad="152400" dist="9779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2Left">
              <a:rot lat="1080000" lon="24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>
            <a:off x="5929629" y="2346409"/>
            <a:ext cx="664988" cy="1550658"/>
          </a:xfrm>
          <a:prstGeom prst="downArrow">
            <a:avLst>
              <a:gd name="adj1" fmla="val 50000"/>
              <a:gd name="adj2" fmla="val 79268"/>
            </a:avLst>
          </a:prstGeom>
          <a:ln>
            <a:noFill/>
          </a:ln>
          <a:effectLst>
            <a:outerShdw blurRad="152400" dist="812800" dir="5400000" sx="90000" sy="-19000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上矢印 56"/>
          <p:cNvSpPr/>
          <p:nvPr/>
        </p:nvSpPr>
        <p:spPr>
          <a:xfrm rot="18786933">
            <a:off x="2915189" y="4448290"/>
            <a:ext cx="332537" cy="820258"/>
          </a:xfrm>
          <a:prstGeom prst="upArrow">
            <a:avLst>
              <a:gd name="adj1" fmla="val 50000"/>
              <a:gd name="adj2" fmla="val 77390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上矢印 57"/>
          <p:cNvSpPr/>
          <p:nvPr/>
        </p:nvSpPr>
        <p:spPr>
          <a:xfrm rot="17853620">
            <a:off x="5093932" y="4701982"/>
            <a:ext cx="332537" cy="820258"/>
          </a:xfrm>
          <a:prstGeom prst="upArrow">
            <a:avLst>
              <a:gd name="adj1" fmla="val 50000"/>
              <a:gd name="adj2" fmla="val 77390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上矢印 58"/>
          <p:cNvSpPr/>
          <p:nvPr/>
        </p:nvSpPr>
        <p:spPr>
          <a:xfrm rot="15082929">
            <a:off x="4202469" y="4529195"/>
            <a:ext cx="332537" cy="820258"/>
          </a:xfrm>
          <a:prstGeom prst="upArrow">
            <a:avLst>
              <a:gd name="adj1" fmla="val 50000"/>
              <a:gd name="adj2" fmla="val 77390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isometricOffAxis2Right">
              <a:rot lat="1800000" lon="18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9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"/>
    </mc:Choice>
    <mc:Fallback xmlns="">
      <p:transition spd="slow" advTm="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3.88889E-6 0.00047 C -0.00121 -0.00231 -0.00138 -0.00439 -0.00277 -0.00625 C -0.00329 -0.00694 -0.00486 -0.00763 -0.00486 -0.00833 C -0.00607 -0.01296 -0.00538 -0.01736 -0.00746 -0.02175 C -0.00746 -0.02268 -0.01024 -0.02338 -0.01145 -0.02384 C -0.02083 -0.02986 -0.00573 -0.02199 -0.01805 -0.02824 C -0.01927 -0.02916 -0.0217 -0.03194 -0.025 -0.0324 C -0.02708 -0.03263 -0.02934 -0.03194 -0.03142 -0.03171 C -0.05017 -0.03564 -0.02013 -0.02939 -0.05347 -0.03449 C -0.0585 -0.03518 -0.06163 -0.0368 -0.06701 -0.03726 L -0.0802 -0.03865 C -0.08246 -0.03958 -0.08437 -0.04027 -0.0868 -0.04097 C -0.10138 -0.0449 -0.08836 -0.0405 -0.09513 -0.04259 " pathEditMode="relative" rAng="0" ptsTypes="AAAAAAAAAAAAAA">
                                      <p:cBhvr>
                                        <p:cTn id="29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-213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25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25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1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14 -0.04259 L -0.12465 -0.0618 C -0.13108 -0.06574 -0.14063 -0.07014 -0.15087 -0.07292 C -0.16267 -0.07639 -0.17222 -0.07755 -0.17917 -0.07731 L -0.2125 -0.07592 " pathEditMode="relative" rAng="11520000" ptsTypes="AAAAA">
                                      <p:cBhvr>
                                        <p:cTn id="9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2" animBg="1"/>
      <p:bldP spid="17" grpId="3" animBg="1"/>
      <p:bldP spid="17" grpId="4" animBg="1"/>
      <p:bldP spid="11" grpId="0" animBg="1"/>
      <p:bldP spid="11" grpId="1" animBg="1"/>
      <p:bldP spid="11" grpId="2" animBg="1"/>
      <p:bldP spid="26" grpId="0" animBg="1"/>
      <p:bldP spid="26" grpId="1" animBg="1"/>
      <p:bldP spid="27" grpId="0" animBg="1"/>
      <p:bldP spid="27" grpId="1" animBg="1"/>
      <p:bldP spid="57" grpId="0" animBg="1"/>
      <p:bldP spid="57" grpId="1" animBg="1"/>
      <p:bldP spid="57" grpId="2" animBg="1"/>
      <p:bldP spid="58" grpId="0" animBg="1"/>
      <p:bldP spid="59" grpId="1" animBg="1"/>
      <p:bldP spid="59" grpId="2" animBg="1"/>
      <p:bldP spid="59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44" y="1039040"/>
            <a:ext cx="2447669" cy="41471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11544" y="2312494"/>
            <a:ext cx="5987400" cy="707886"/>
          </a:xfrm>
          <a:prstGeom prst="rect">
            <a:avLst/>
          </a:prstGeom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+mn-ea"/>
              </a:rPr>
              <a:t>転向点付近で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北東部の</a:t>
            </a:r>
            <a:r>
              <a:rPr lang="ja-JP" altLang="en-US" sz="2000" b="1" u="sng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高気圧化</a:t>
            </a:r>
            <a:r>
              <a:rPr lang="ja-JP" altLang="en-US" sz="2000" dirty="0">
                <a:latin typeface="+mn-ea"/>
              </a:rPr>
              <a:t>を捉えた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03528" y="4419808"/>
            <a:ext cx="111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/>
              <a:t>2way</a:t>
            </a:r>
            <a:endParaRPr lang="ja-JP" altLang="en-US" sz="3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1544" y="783325"/>
            <a:ext cx="5987400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n-ea"/>
              </a:rPr>
              <a:t>WRF</a:t>
            </a:r>
            <a:r>
              <a:rPr lang="ja-JP" altLang="en-US" sz="2000" dirty="0">
                <a:latin typeface="+mn-ea"/>
              </a:rPr>
              <a:t>を用いて台風に</a:t>
            </a:r>
            <a:r>
              <a:rPr lang="ja-JP" altLang="en-US" sz="2000" dirty="0" smtClean="0">
                <a:latin typeface="+mn-ea"/>
              </a:rPr>
              <a:t>よる</a:t>
            </a:r>
            <a:r>
              <a:rPr lang="ja-JP" altLang="en-US" sz="2000" dirty="0">
                <a:latin typeface="+mn-ea"/>
              </a:rPr>
              <a:t>周辺</a:t>
            </a:r>
            <a:r>
              <a:rPr lang="ja-JP" altLang="en-US" sz="2000" dirty="0" smtClean="0">
                <a:latin typeface="+mn-ea"/>
              </a:rPr>
              <a:t>場</a:t>
            </a:r>
            <a:r>
              <a:rPr lang="ja-JP" altLang="en-US" sz="2000" dirty="0">
                <a:latin typeface="+mn-ea"/>
              </a:rPr>
              <a:t>への影響を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</a:t>
            </a:r>
            <a:r>
              <a:rPr lang="en-US" altLang="ja-JP" sz="2000" dirty="0">
                <a:latin typeface="+mn-ea"/>
              </a:rPr>
              <a:t>2way</a:t>
            </a:r>
            <a:r>
              <a:rPr lang="ja-JP" altLang="en-US" sz="2000" dirty="0">
                <a:latin typeface="+mn-ea"/>
              </a:rPr>
              <a:t>と</a:t>
            </a:r>
            <a:r>
              <a:rPr lang="en-US" altLang="ja-JP" sz="2000" dirty="0">
                <a:latin typeface="+mn-ea"/>
              </a:rPr>
              <a:t>Normal</a:t>
            </a:r>
            <a:r>
              <a:rPr lang="ja-JP" altLang="en-US" sz="2000" dirty="0">
                <a:latin typeface="+mn-ea"/>
              </a:rPr>
              <a:t>で比較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1544" y="3133777"/>
            <a:ext cx="42418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2" indent="-34289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2000" b="1" u="sng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ポジティブフィードバック</a:t>
            </a:r>
            <a:endParaRPr lang="en-US" altLang="ja-JP" sz="2000" b="1" u="sng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→気圧傾度力　増大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→地上風　強まる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　→地上上向き潜熱フラックス　増大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　　→上昇流増加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　　　　　→さらに北東部高気圧化</a:t>
            </a:r>
            <a:endParaRPr lang="en-US" altLang="ja-JP" sz="2000" dirty="0">
              <a:latin typeface="+mn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27419" y="1491211"/>
            <a:ext cx="5245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+mn-ea"/>
              </a:rPr>
              <a:t>→　</a:t>
            </a:r>
            <a:r>
              <a:rPr lang="en-US" altLang="ja-JP" sz="2000" dirty="0">
                <a:latin typeface="+mn-ea"/>
              </a:rPr>
              <a:t>SLP</a:t>
            </a:r>
            <a:r>
              <a:rPr lang="ja-JP" altLang="en-US" sz="2000" dirty="0">
                <a:latin typeface="+mn-ea"/>
              </a:rPr>
              <a:t>の差から北東部高気圧偏差</a:t>
            </a:r>
            <a:endParaRPr lang="en-US" altLang="ja-JP" sz="2000" dirty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→　渦度解析から</a:t>
            </a:r>
            <a:r>
              <a:rPr lang="en-US" altLang="ja-JP" sz="2000" dirty="0">
                <a:latin typeface="+mn-ea"/>
              </a:rPr>
              <a:t>,</a:t>
            </a:r>
            <a:r>
              <a:rPr lang="ja-JP" altLang="en-US" sz="2000" dirty="0">
                <a:latin typeface="+mn-ea"/>
              </a:rPr>
              <a:t>発散による高気圧化</a:t>
            </a:r>
            <a:endParaRPr lang="en-US" altLang="ja-JP" sz="2000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1543" y="5186166"/>
            <a:ext cx="7108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ja-JP" altLang="en-US" sz="2000" dirty="0"/>
              <a:t>台風</a:t>
            </a:r>
            <a:r>
              <a:rPr lang="en-US" altLang="ja-JP" sz="2000" dirty="0"/>
              <a:t>11</a:t>
            </a:r>
            <a:r>
              <a:rPr lang="ja-JP" altLang="en-US" sz="2000" dirty="0"/>
              <a:t>号による前方高気圧化　→　台風</a:t>
            </a:r>
            <a:r>
              <a:rPr lang="en-US" altLang="ja-JP" sz="2000" dirty="0"/>
              <a:t>12</a:t>
            </a:r>
            <a:r>
              <a:rPr lang="ja-JP" altLang="en-US" sz="2000" dirty="0"/>
              <a:t>号　非軸対称構造</a:t>
            </a:r>
            <a:r>
              <a:rPr lang="ja-JP" altLang="en-US" sz="2000" dirty="0" smtClean="0"/>
              <a:t>へ</a:t>
            </a:r>
            <a:endParaRPr lang="en-US" altLang="ja-JP" sz="2000" dirty="0" smtClean="0"/>
          </a:p>
          <a:p>
            <a:endParaRPr lang="en-US" altLang="ja-JP" sz="2000" dirty="0"/>
          </a:p>
          <a:p>
            <a:pPr algn="ctr"/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r>
              <a:rPr lang="ja-JP" altLang="en-US" sz="2400" b="1" u="sng" dirty="0" smtClean="0">
                <a:solidFill>
                  <a:srgbClr val="FF0000"/>
                </a:solidFill>
              </a:rPr>
              <a:t>連鎖する遠隔強制</a:t>
            </a:r>
            <a:endParaRPr lang="en-US" altLang="ja-JP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5"/>
    </mc:Choice>
    <mc:Fallback xmlns="">
      <p:transition spd="slow" advTm="1139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引用・参考文献</a:t>
            </a:r>
            <a:endParaRPr kumimoji="1"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1875" y="1737133"/>
            <a:ext cx="69606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ea typeface="HGSｺﾞｼｯｸE" pitchFamily="50" charset="-128"/>
              </a:rPr>
              <a:t>R. </a:t>
            </a:r>
            <a:r>
              <a:rPr lang="pl-PL" altLang="ja-JP" sz="1350" dirty="0">
                <a:ea typeface="HGSｺﾞｼｯｸE" pitchFamily="50" charset="-128"/>
              </a:rPr>
              <a:t>Kawamura</a:t>
            </a:r>
            <a:r>
              <a:rPr lang="en-US" altLang="ja-JP" sz="1350" dirty="0">
                <a:ea typeface="HGSｺﾞｼｯｸE" pitchFamily="50" charset="-128"/>
              </a:rPr>
              <a:t>,</a:t>
            </a:r>
            <a:r>
              <a:rPr lang="pl-PL" altLang="ja-JP" sz="1350" dirty="0">
                <a:ea typeface="HGSｺﾞｼｯｸE" pitchFamily="50" charset="-128"/>
              </a:rPr>
              <a:t> and T</a:t>
            </a:r>
            <a:r>
              <a:rPr lang="en-US" altLang="ja-JP" sz="1350" dirty="0">
                <a:ea typeface="HGSｺﾞｼｯｸE" pitchFamily="50" charset="-128"/>
              </a:rPr>
              <a:t>.</a:t>
            </a:r>
            <a:r>
              <a:rPr lang="pl-PL" altLang="ja-JP" sz="1350" dirty="0">
                <a:ea typeface="HGSｺﾞｼｯｸE" pitchFamily="50" charset="-128"/>
              </a:rPr>
              <a:t> Ogasawara</a:t>
            </a:r>
            <a:r>
              <a:rPr lang="en-US" altLang="ja-JP" sz="1350" dirty="0">
                <a:ea typeface="HGSｺﾞｼｯｸE" pitchFamily="50" charset="-128"/>
              </a:rPr>
              <a:t>(2006):On the Role of Typhoons in Generating PJ </a:t>
            </a:r>
            <a:r>
              <a:rPr lang="en-US" altLang="ja-JP" sz="1350" dirty="0" err="1">
                <a:ea typeface="HGSｺﾞｼｯｸE" pitchFamily="50" charset="-128"/>
              </a:rPr>
              <a:t>Teleconnection</a:t>
            </a:r>
            <a:r>
              <a:rPr lang="en-US" altLang="ja-JP" sz="1350" dirty="0">
                <a:ea typeface="HGSｺﾞｼｯｸE" pitchFamily="50" charset="-128"/>
              </a:rPr>
              <a:t> Patterns</a:t>
            </a:r>
            <a:r>
              <a:rPr lang="ja-JP" altLang="en-US" sz="1350" dirty="0">
                <a:ea typeface="HGSｺﾞｼｯｸE" pitchFamily="50" charset="-128"/>
              </a:rPr>
              <a:t> </a:t>
            </a:r>
            <a:r>
              <a:rPr lang="en-US" altLang="ja-JP" sz="1350" dirty="0">
                <a:ea typeface="HGSｺﾞｼｯｸE" pitchFamily="50" charset="-128"/>
              </a:rPr>
              <a:t>over the Western North Pacific in Late Summer.</a:t>
            </a:r>
            <a:r>
              <a:rPr lang="it-IT" altLang="ja-JP" sz="1350" dirty="0"/>
              <a:t> </a:t>
            </a:r>
          </a:p>
          <a:p>
            <a:r>
              <a:rPr lang="it-IT" altLang="ja-JP" sz="1350" i="1" dirty="0">
                <a:ea typeface="HGSｺﾞｼｯｸE" pitchFamily="50" charset="-128"/>
              </a:rPr>
              <a:t>SOLA, 2006, Vol. 2, 037‒040, doi:10.2151/sola.2006‒010</a:t>
            </a:r>
            <a:endParaRPr lang="ja-JP" altLang="en-US" sz="1350" dirty="0">
              <a:ea typeface="HGSｺﾞｼｯｸE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8868" y="4843700"/>
            <a:ext cx="73591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>
                <a:latin typeface="+mn-ea"/>
              </a:rPr>
              <a:t>デジタル</a:t>
            </a:r>
            <a:r>
              <a:rPr lang="ja-JP" altLang="en-US" sz="1350" dirty="0" smtClean="0">
                <a:latin typeface="+mn-ea"/>
              </a:rPr>
              <a:t>台風</a:t>
            </a:r>
            <a:r>
              <a:rPr lang="en-US" altLang="ja-JP" sz="1350" dirty="0" smtClean="0">
                <a:latin typeface="+mn-ea"/>
              </a:rPr>
              <a:t>:</a:t>
            </a:r>
            <a:r>
              <a:rPr lang="ja-JP" altLang="en-US" sz="1350" dirty="0">
                <a:ea typeface="HGSｺﾞｼｯｸE" pitchFamily="50" charset="-128"/>
              </a:rPr>
              <a:t>　</a:t>
            </a:r>
            <a:r>
              <a:rPr lang="en-US" altLang="ja-JP" sz="1350" dirty="0">
                <a:ea typeface="HGSｺﾞｼｯｸE" pitchFamily="50" charset="-128"/>
              </a:rPr>
              <a:t>http://</a:t>
            </a:r>
            <a:r>
              <a:rPr lang="en-US" altLang="ja-JP" sz="1350" dirty="0" smtClean="0">
                <a:ea typeface="HGSｺﾞｼｯｸE" pitchFamily="50" charset="-128"/>
              </a:rPr>
              <a:t>agora.ex.nii.ac.jp/digital-typhoon/summary/wnp/s/201112.html.ja</a:t>
            </a:r>
            <a:endParaRPr lang="ja-JP" altLang="en-US" sz="1350" dirty="0">
              <a:ea typeface="HGSｺﾞｼｯｸE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6051" y="5212443"/>
            <a:ext cx="42826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>
                <a:latin typeface="+mn-ea"/>
              </a:rPr>
              <a:t>気象庁</a:t>
            </a:r>
            <a:r>
              <a:rPr lang="en-US" altLang="ja-JP" sz="1350" dirty="0" smtClean="0">
                <a:ea typeface="HGSｺﾞｼｯｸE" pitchFamily="50" charset="-128"/>
              </a:rPr>
              <a:t>HP:</a:t>
            </a:r>
            <a:r>
              <a:rPr lang="ja-JP" altLang="en-US" sz="1350" dirty="0">
                <a:ea typeface="HGSｺﾞｼｯｸE" pitchFamily="50" charset="-128"/>
              </a:rPr>
              <a:t>　</a:t>
            </a:r>
            <a:r>
              <a:rPr lang="en-US" altLang="ja-JP" sz="1350" dirty="0">
                <a:ea typeface="HGSｺﾞｼｯｸE" pitchFamily="50" charset="-128"/>
              </a:rPr>
              <a:t>http://www.jma.go.jp/jma/index.html</a:t>
            </a:r>
            <a:endParaRPr lang="ja-JP" altLang="en-US" sz="1350" dirty="0">
              <a:ea typeface="HGSｺﾞｼｯｸE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1875" y="2525464"/>
            <a:ext cx="76192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ea typeface="HGSｺﾞｼｯｸE" panose="020B0900000000000000" pitchFamily="50" charset="-128"/>
              </a:rPr>
              <a:t>K. Yamada and R. Kawamura, 2007:Dynamical Link between Typhoon Activity and the PJ </a:t>
            </a:r>
            <a:r>
              <a:rPr lang="en-US" altLang="ja-JP" sz="1350" dirty="0" err="1">
                <a:ea typeface="HGSｺﾞｼｯｸE" panose="020B0900000000000000" pitchFamily="50" charset="-128"/>
              </a:rPr>
              <a:t>Teleconnection</a:t>
            </a:r>
            <a:r>
              <a:rPr lang="en-US" altLang="ja-JP" sz="1350" dirty="0">
                <a:ea typeface="HGSｺﾞｼｯｸE" panose="020B0900000000000000" pitchFamily="50" charset="-128"/>
              </a:rPr>
              <a:t> Pattern from Early Summer to Autumn as Revealed by the JRA-25 Reanalysis.</a:t>
            </a:r>
          </a:p>
          <a:p>
            <a:r>
              <a:rPr lang="it-IT" altLang="ja-JP" sz="1350" i="1" dirty="0">
                <a:ea typeface="HGSｺﾞｼｯｸE" panose="020B0900000000000000" pitchFamily="50" charset="-128"/>
              </a:rPr>
              <a:t>SOLA, 2007, Vol. 3, 065‒068, doi:10.2151/sola.2007‒017</a:t>
            </a:r>
            <a:endParaRPr lang="ja-JP" altLang="en-US" sz="1350" dirty="0">
              <a:ea typeface="HGSｺﾞｼｯｸE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1875" y="3313795"/>
            <a:ext cx="6372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ea typeface="HGSｺﾞｼｯｸE" pitchFamily="50" charset="-128"/>
              </a:rPr>
              <a:t>Nitta, T., 1987: Convective activities in the tropical western</a:t>
            </a:r>
            <a:r>
              <a:rPr lang="ja-JP" altLang="en-US" sz="1350" dirty="0">
                <a:ea typeface="HGSｺﾞｼｯｸE" pitchFamily="50" charset="-128"/>
              </a:rPr>
              <a:t> </a:t>
            </a:r>
            <a:r>
              <a:rPr lang="en-US" altLang="ja-JP" sz="1350" dirty="0">
                <a:ea typeface="HGSｺﾞｼｯｸE" pitchFamily="50" charset="-128"/>
              </a:rPr>
              <a:t>Pacific and their impact on the Northern Hemisphere summer circulation. </a:t>
            </a:r>
            <a:r>
              <a:rPr lang="en-US" altLang="ja-JP" sz="1350" i="1" dirty="0">
                <a:ea typeface="HGSｺﾞｼｯｸE" pitchFamily="50" charset="-128"/>
              </a:rPr>
              <a:t>J. Meteor. Soc. Japan</a:t>
            </a:r>
            <a:r>
              <a:rPr lang="en-US" altLang="ja-JP" sz="1350" dirty="0">
                <a:ea typeface="HGSｺﾞｼｯｸE" pitchFamily="50" charset="-128"/>
              </a:rPr>
              <a:t>, 65, 373‒390.</a:t>
            </a:r>
            <a:endParaRPr lang="ja-JP" altLang="en-US" sz="1350" dirty="0">
              <a:ea typeface="HGSｺﾞｼｯｸE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6052" y="766342"/>
            <a:ext cx="7809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 smtClean="0">
                <a:latin typeface="+mn-ea"/>
              </a:rPr>
              <a:t>気象庁</a:t>
            </a:r>
            <a:r>
              <a:rPr lang="en-US" altLang="ja-JP" sz="1350" dirty="0" smtClean="0">
                <a:latin typeface="+mn-ea"/>
              </a:rPr>
              <a:t>:</a:t>
            </a:r>
            <a:r>
              <a:rPr lang="ja-JP" altLang="en-US" sz="1350" dirty="0">
                <a:latin typeface="+mn-ea"/>
              </a:rPr>
              <a:t>　</a:t>
            </a:r>
            <a:r>
              <a:rPr lang="en-US" altLang="ja-JP" sz="1350" dirty="0" smtClean="0">
                <a:latin typeface="+mn-ea"/>
              </a:rPr>
              <a:t>【</a:t>
            </a:r>
            <a:r>
              <a:rPr lang="ja-JP" altLang="en-US" sz="1350" dirty="0">
                <a:latin typeface="+mn-ea"/>
              </a:rPr>
              <a:t>災害時気象速報</a:t>
            </a:r>
            <a:r>
              <a:rPr lang="en-US" altLang="ja-JP" sz="1350" dirty="0">
                <a:latin typeface="+mn-ea"/>
              </a:rPr>
              <a:t>】</a:t>
            </a:r>
            <a:r>
              <a:rPr lang="ja-JP" altLang="en-US" sz="1350" dirty="0">
                <a:latin typeface="+mn-ea"/>
              </a:rPr>
              <a:t>平成</a:t>
            </a:r>
            <a:r>
              <a:rPr lang="en-US" altLang="ja-JP" sz="1350" dirty="0">
                <a:latin typeface="+mn-ea"/>
              </a:rPr>
              <a:t>23</a:t>
            </a:r>
            <a:r>
              <a:rPr lang="ja-JP" altLang="en-US" sz="1350" dirty="0">
                <a:latin typeface="+mn-ea"/>
              </a:rPr>
              <a:t>年台風第</a:t>
            </a:r>
            <a:r>
              <a:rPr lang="en-US" altLang="ja-JP" sz="1350" dirty="0">
                <a:latin typeface="+mn-ea"/>
              </a:rPr>
              <a:t>12</a:t>
            </a:r>
            <a:r>
              <a:rPr lang="ja-JP" altLang="en-US" sz="1350" dirty="0">
                <a:latin typeface="+mn-ea"/>
              </a:rPr>
              <a:t>号による</a:t>
            </a:r>
            <a:r>
              <a:rPr lang="en-US" altLang="ja-JP" sz="1350" dirty="0">
                <a:latin typeface="+mn-ea"/>
              </a:rPr>
              <a:t>8</a:t>
            </a:r>
            <a:r>
              <a:rPr lang="ja-JP" altLang="en-US" sz="1350" dirty="0">
                <a:latin typeface="+mn-ea"/>
              </a:rPr>
              <a:t>月</a:t>
            </a:r>
            <a:r>
              <a:rPr lang="en-US" altLang="ja-JP" sz="1350" dirty="0">
                <a:latin typeface="+mn-ea"/>
              </a:rPr>
              <a:t>30</a:t>
            </a:r>
            <a:r>
              <a:rPr lang="ja-JP" altLang="en-US" sz="1350" dirty="0">
                <a:latin typeface="+mn-ea"/>
              </a:rPr>
              <a:t>日から</a:t>
            </a:r>
            <a:r>
              <a:rPr lang="en-US" altLang="ja-JP" sz="1350" dirty="0">
                <a:latin typeface="+mn-ea"/>
              </a:rPr>
              <a:t>9</a:t>
            </a:r>
            <a:r>
              <a:rPr lang="ja-JP" altLang="en-US" sz="1350" dirty="0">
                <a:latin typeface="+mn-ea"/>
              </a:rPr>
              <a:t>月</a:t>
            </a:r>
            <a:r>
              <a:rPr lang="en-US" altLang="ja-JP" sz="1350" dirty="0">
                <a:latin typeface="+mn-ea"/>
              </a:rPr>
              <a:t>5</a:t>
            </a:r>
            <a:r>
              <a:rPr lang="ja-JP" altLang="en-US" sz="1350" dirty="0">
                <a:latin typeface="+mn-ea"/>
              </a:rPr>
              <a:t>日にかけての大雨と暴風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1875" y="3894376"/>
            <a:ext cx="76611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 err="1"/>
              <a:t>Katsuyuki</a:t>
            </a:r>
            <a:r>
              <a:rPr lang="en-US" altLang="ja-JP" sz="1350" dirty="0"/>
              <a:t> SUZUYAMA, </a:t>
            </a:r>
            <a:r>
              <a:rPr lang="en-US" altLang="ja-JP" sz="1350" dirty="0" err="1"/>
              <a:t>Hidenori</a:t>
            </a:r>
            <a:r>
              <a:rPr lang="en-US" altLang="ja-JP" sz="1350" dirty="0"/>
              <a:t> SHIBAKI and </a:t>
            </a:r>
            <a:r>
              <a:rPr lang="en-US" altLang="ja-JP" sz="1350" dirty="0" err="1"/>
              <a:t>Takehiko</a:t>
            </a:r>
            <a:r>
              <a:rPr lang="en-US" altLang="ja-JP" sz="1350" dirty="0"/>
              <a:t> OGATA(2011): Study of some characteristics of WRF calculation.</a:t>
            </a:r>
            <a:r>
              <a:rPr lang="zh-CN" altLang="en-US" sz="1350" dirty="0">
                <a:latin typeface="+mn-ea"/>
              </a:rPr>
              <a:t>土木学会論文集</a:t>
            </a:r>
            <a:r>
              <a:rPr lang="en-US" altLang="zh-CN" sz="1350" dirty="0">
                <a:latin typeface="+mn-ea"/>
              </a:rPr>
              <a:t>B2</a:t>
            </a:r>
            <a:r>
              <a:rPr lang="zh-CN" altLang="en-US" sz="1350" dirty="0">
                <a:latin typeface="+mn-ea"/>
              </a:rPr>
              <a:t>（海岸工学）</a:t>
            </a:r>
            <a:r>
              <a:rPr lang="en-US" altLang="ja-JP" sz="1350" dirty="0"/>
              <a:t>Vol. 67</a:t>
            </a:r>
            <a:r>
              <a:rPr lang="ja-JP" altLang="en-US" sz="1350" dirty="0" err="1"/>
              <a:t>，</a:t>
            </a:r>
            <a:r>
              <a:rPr lang="en-US" altLang="ja-JP" sz="1350" dirty="0"/>
              <a:t>No. 2</a:t>
            </a:r>
            <a:r>
              <a:rPr lang="ja-JP" altLang="en-US" sz="1350" dirty="0" err="1"/>
              <a:t>，</a:t>
            </a:r>
            <a:r>
              <a:rPr lang="en-US" altLang="ja-JP" sz="1350" dirty="0"/>
              <a:t>2011</a:t>
            </a:r>
            <a:r>
              <a:rPr lang="ja-JP" altLang="en-US" sz="1350" dirty="0" err="1"/>
              <a:t>，</a:t>
            </a:r>
            <a:r>
              <a:rPr lang="en-US" altLang="ja-JP" sz="1350" dirty="0"/>
              <a:t>I_426-I_430</a:t>
            </a:r>
            <a:endParaRPr lang="ja-JP" altLang="en-US" sz="135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1875" y="4474957"/>
            <a:ext cx="4909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An Introduction to Dynamic Meteorology, James R. Holton</a:t>
            </a:r>
            <a:endParaRPr lang="ja-JP" altLang="en-US" sz="135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1875" y="1140701"/>
            <a:ext cx="675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400" dirty="0"/>
              <a:t>気象庁</a:t>
            </a:r>
            <a:r>
              <a:rPr lang="en-US" altLang="ja-JP" sz="1400" dirty="0"/>
              <a:t>: </a:t>
            </a:r>
            <a:r>
              <a:rPr lang="ja-JP" altLang="ja-JP" sz="1400" dirty="0"/>
              <a:t>平成</a:t>
            </a:r>
            <a:r>
              <a:rPr lang="en-US" altLang="ja-JP" sz="1400" dirty="0"/>
              <a:t>23</a:t>
            </a:r>
            <a:r>
              <a:rPr lang="ja-JP" altLang="ja-JP" sz="1400" dirty="0"/>
              <a:t>年</a:t>
            </a:r>
            <a:r>
              <a:rPr lang="en-US" altLang="ja-JP" sz="1400" dirty="0"/>
              <a:t>7</a:t>
            </a:r>
            <a:r>
              <a:rPr lang="ja-JP" altLang="ja-JP" sz="1400" dirty="0"/>
              <a:t>月新潟･福島豪雨と平成</a:t>
            </a:r>
            <a:r>
              <a:rPr lang="en-US" altLang="ja-JP" sz="1400" dirty="0"/>
              <a:t>23</a:t>
            </a:r>
            <a:r>
              <a:rPr lang="ja-JP" altLang="ja-JP" sz="1400" dirty="0"/>
              <a:t>年</a:t>
            </a:r>
            <a:r>
              <a:rPr lang="en-US" altLang="ja-JP" sz="1400" dirty="0"/>
              <a:t>(2011</a:t>
            </a:r>
            <a:r>
              <a:rPr lang="ja-JP" altLang="ja-JP" sz="1400" dirty="0"/>
              <a:t>年</a:t>
            </a:r>
            <a:r>
              <a:rPr lang="en-US" altLang="ja-JP" sz="1400" dirty="0"/>
              <a:t>)</a:t>
            </a:r>
            <a:r>
              <a:rPr lang="ja-JP" altLang="ja-JP" sz="1400" dirty="0"/>
              <a:t>台風第</a:t>
            </a:r>
            <a:r>
              <a:rPr lang="en-US" altLang="ja-JP" sz="1400" dirty="0"/>
              <a:t>12</a:t>
            </a:r>
            <a:r>
              <a:rPr lang="ja-JP" altLang="ja-JP" sz="1400" dirty="0"/>
              <a:t>号及び台風第</a:t>
            </a:r>
            <a:r>
              <a:rPr lang="en-US" altLang="ja-JP" sz="1400" dirty="0"/>
              <a:t>15</a:t>
            </a:r>
            <a:r>
              <a:rPr lang="ja-JP" altLang="ja-JP" sz="1400" dirty="0"/>
              <a:t>号の調査報告</a:t>
            </a:r>
            <a:r>
              <a:rPr lang="en-US" altLang="ja-JP" sz="1400" dirty="0"/>
              <a:t>, </a:t>
            </a:r>
            <a:r>
              <a:rPr lang="ja-JP" altLang="ja-JP" sz="1400" dirty="0"/>
              <a:t>気象庁技術報告</a:t>
            </a:r>
            <a:r>
              <a:rPr lang="en-US" altLang="ja-JP" sz="1400" dirty="0"/>
              <a:t>, </a:t>
            </a:r>
            <a:r>
              <a:rPr lang="ja-JP" altLang="ja-JP" sz="1400" dirty="0"/>
              <a:t>第</a:t>
            </a:r>
            <a:r>
              <a:rPr lang="en-US" altLang="ja-JP" sz="1400" dirty="0"/>
              <a:t>134</a:t>
            </a:r>
            <a:r>
              <a:rPr lang="ja-JP" altLang="ja-JP" sz="1400" dirty="0"/>
              <a:t>号</a:t>
            </a:r>
            <a:r>
              <a:rPr lang="en-US" altLang="ja-JP" sz="1400" dirty="0"/>
              <a:t>, pp.46, pp.153-163, 2013.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386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"/>
    </mc:Choice>
    <mc:Fallback xmlns="">
      <p:transition spd="slow" advTm="89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8948" y="1357071"/>
            <a:ext cx="4276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u="sng" dirty="0">
                <a:latin typeface="+mn-ea"/>
              </a:rPr>
              <a:t>ゆっくりと動く台風</a:t>
            </a:r>
            <a:r>
              <a:rPr lang="en-US" altLang="ja-JP" sz="3000" u="sng" dirty="0">
                <a:latin typeface="+mn-ea"/>
              </a:rPr>
              <a:t>12</a:t>
            </a:r>
            <a:r>
              <a:rPr lang="ja-JP" altLang="en-US" sz="3000" u="sng" dirty="0">
                <a:latin typeface="+mn-ea"/>
              </a:rPr>
              <a:t>号</a:t>
            </a:r>
          </a:p>
        </p:txBody>
      </p:sp>
      <p:pic>
        <p:nvPicPr>
          <p:cNvPr id="12" name="2011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384" y="2010100"/>
            <a:ext cx="7439186" cy="38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温帯低気圧　</a:t>
            </a:r>
            <a:r>
              <a:rPr kumimoji="1" lang="en-US" altLang="ja-JP" dirty="0" smtClean="0"/>
              <a:t>vs</a:t>
            </a:r>
            <a:r>
              <a:rPr kumimoji="1" lang="ja-JP" altLang="en-US" dirty="0" smtClean="0"/>
              <a:t>　熱帯低気圧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3" y="2755004"/>
            <a:ext cx="3815045" cy="200565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287098" y="4760664"/>
            <a:ext cx="21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温帯低気圧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01" y="1623380"/>
            <a:ext cx="4486901" cy="377242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819686" y="5250000"/>
            <a:ext cx="28817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http://kinoshita-design.com/earth.html</a:t>
            </a:r>
            <a:r>
              <a:rPr lang="ja-JP" altLang="en-US" sz="900" dirty="0"/>
              <a:t>　より転載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67069" y="4681871"/>
            <a:ext cx="10343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00" dirty="0"/>
              <a:t>台風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1582" y="5250000"/>
            <a:ext cx="4363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+mn-ea"/>
              </a:rPr>
              <a:t>http://www.s-yamaga.jp/nanimono/taikitoumi/teikiatsu.htm</a:t>
            </a:r>
            <a:r>
              <a:rPr lang="ja-JP" altLang="en-US" sz="900" dirty="0">
                <a:latin typeface="+mn-ea"/>
              </a:rPr>
              <a:t>　より転載</a:t>
            </a:r>
          </a:p>
        </p:txBody>
      </p:sp>
    </p:spTree>
    <p:extLst>
      <p:ext uri="{BB962C8B-B14F-4D97-AF65-F5344CB8AC3E}">
        <p14:creationId xmlns:p14="http://schemas.microsoft.com/office/powerpoint/2010/main" val="3702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/>
          <a:srcRect t="9734" r="2403"/>
          <a:stretch/>
        </p:blipFill>
        <p:spPr>
          <a:xfrm>
            <a:off x="5594983" y="1894187"/>
            <a:ext cx="3350498" cy="1885949"/>
          </a:xfrm>
          <a:prstGeom prst="rect">
            <a:avLst/>
          </a:prstGeom>
        </p:spPr>
      </p:pic>
      <p:sp>
        <p:nvSpPr>
          <p:cNvPr id="14" name="フリーフォーム 13"/>
          <p:cNvSpPr/>
          <p:nvPr/>
        </p:nvSpPr>
        <p:spPr>
          <a:xfrm>
            <a:off x="4028378" y="1998928"/>
            <a:ext cx="1495945" cy="1037795"/>
          </a:xfrm>
          <a:custGeom>
            <a:avLst/>
            <a:gdLst>
              <a:gd name="connsiteX0" fmla="*/ 0 w 1994593"/>
              <a:gd name="connsiteY0" fmla="*/ 138373 h 1383727"/>
              <a:gd name="connsiteX1" fmla="*/ 138373 w 1994593"/>
              <a:gd name="connsiteY1" fmla="*/ 0 h 1383727"/>
              <a:gd name="connsiteX2" fmla="*/ 1856220 w 1994593"/>
              <a:gd name="connsiteY2" fmla="*/ 0 h 1383727"/>
              <a:gd name="connsiteX3" fmla="*/ 1994593 w 1994593"/>
              <a:gd name="connsiteY3" fmla="*/ 138373 h 1383727"/>
              <a:gd name="connsiteX4" fmla="*/ 1994593 w 1994593"/>
              <a:gd name="connsiteY4" fmla="*/ 1245354 h 1383727"/>
              <a:gd name="connsiteX5" fmla="*/ 1856220 w 1994593"/>
              <a:gd name="connsiteY5" fmla="*/ 1383727 h 1383727"/>
              <a:gd name="connsiteX6" fmla="*/ 138373 w 1994593"/>
              <a:gd name="connsiteY6" fmla="*/ 1383727 h 1383727"/>
              <a:gd name="connsiteX7" fmla="*/ 0 w 1994593"/>
              <a:gd name="connsiteY7" fmla="*/ 1245354 h 1383727"/>
              <a:gd name="connsiteX8" fmla="*/ 0 w 1994593"/>
              <a:gd name="connsiteY8" fmla="*/ 138373 h 138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4593" h="1383727">
                <a:moveTo>
                  <a:pt x="0" y="138373"/>
                </a:moveTo>
                <a:cubicBezTo>
                  <a:pt x="0" y="61952"/>
                  <a:pt x="61952" y="0"/>
                  <a:pt x="138373" y="0"/>
                </a:cubicBezTo>
                <a:lnTo>
                  <a:pt x="1856220" y="0"/>
                </a:lnTo>
                <a:cubicBezTo>
                  <a:pt x="1932641" y="0"/>
                  <a:pt x="1994593" y="61952"/>
                  <a:pt x="1994593" y="138373"/>
                </a:cubicBezTo>
                <a:lnTo>
                  <a:pt x="1994593" y="1245354"/>
                </a:lnTo>
                <a:cubicBezTo>
                  <a:pt x="1994593" y="1321775"/>
                  <a:pt x="1932641" y="1383727"/>
                  <a:pt x="1856220" y="1383727"/>
                </a:cubicBezTo>
                <a:lnTo>
                  <a:pt x="138373" y="1383727"/>
                </a:lnTo>
                <a:cubicBezTo>
                  <a:pt x="61952" y="1383727"/>
                  <a:pt x="0" y="1321775"/>
                  <a:pt x="0" y="1245354"/>
                </a:cubicBezTo>
                <a:lnTo>
                  <a:pt x="0" y="138373"/>
                </a:lnTo>
                <a:close/>
              </a:path>
            </a:pathLst>
          </a:cu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266" tIns="133266" rIns="133266" bIns="133266" numCol="1" spcCol="1270" anchor="ctr" anchorCtr="0">
            <a:noAutofit/>
          </a:bodyPr>
          <a:lstStyle/>
          <a:p>
            <a:pPr algn="ctr" defTabSz="12001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2700" dirty="0"/>
              <a:t>台風</a:t>
            </a:r>
          </a:p>
        </p:txBody>
      </p:sp>
      <p:sp>
        <p:nvSpPr>
          <p:cNvPr id="13" name="フリーフォーム 12"/>
          <p:cNvSpPr/>
          <p:nvPr/>
        </p:nvSpPr>
        <p:spPr>
          <a:xfrm rot="21592239">
            <a:off x="3685170" y="2218677"/>
            <a:ext cx="233206" cy="602694"/>
          </a:xfrm>
          <a:custGeom>
            <a:avLst/>
            <a:gdLst>
              <a:gd name="connsiteX0" fmla="*/ 0 w 310941"/>
              <a:gd name="connsiteY0" fmla="*/ 160718 h 803592"/>
              <a:gd name="connsiteX1" fmla="*/ 155471 w 310941"/>
              <a:gd name="connsiteY1" fmla="*/ 160718 h 803592"/>
              <a:gd name="connsiteX2" fmla="*/ 155471 w 310941"/>
              <a:gd name="connsiteY2" fmla="*/ 0 h 803592"/>
              <a:gd name="connsiteX3" fmla="*/ 310941 w 310941"/>
              <a:gd name="connsiteY3" fmla="*/ 401796 h 803592"/>
              <a:gd name="connsiteX4" fmla="*/ 155471 w 310941"/>
              <a:gd name="connsiteY4" fmla="*/ 803592 h 803592"/>
              <a:gd name="connsiteX5" fmla="*/ 155471 w 310941"/>
              <a:gd name="connsiteY5" fmla="*/ 642874 h 803592"/>
              <a:gd name="connsiteX6" fmla="*/ 0 w 310941"/>
              <a:gd name="connsiteY6" fmla="*/ 642874 h 803592"/>
              <a:gd name="connsiteX7" fmla="*/ 0 w 310941"/>
              <a:gd name="connsiteY7" fmla="*/ 160718 h 80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941" h="803592">
                <a:moveTo>
                  <a:pt x="0" y="160718"/>
                </a:moveTo>
                <a:lnTo>
                  <a:pt x="155471" y="160718"/>
                </a:lnTo>
                <a:lnTo>
                  <a:pt x="155471" y="0"/>
                </a:lnTo>
                <a:lnTo>
                  <a:pt x="310941" y="401796"/>
                </a:lnTo>
                <a:lnTo>
                  <a:pt x="155471" y="803592"/>
                </a:lnTo>
                <a:lnTo>
                  <a:pt x="155471" y="642874"/>
                </a:lnTo>
                <a:lnTo>
                  <a:pt x="0" y="642874"/>
                </a:lnTo>
                <a:lnTo>
                  <a:pt x="0" y="160718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120538" rIns="69962" bIns="120539" numCol="1" spcCol="1270" anchor="ctr" anchorCtr="0">
            <a:noAutofit/>
          </a:bodyPr>
          <a:lstStyle/>
          <a:p>
            <a:pPr algn="ctr" defTabSz="9667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2175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3" y="2567539"/>
            <a:ext cx="1569014" cy="15690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13062"/>
          <a:stretch/>
        </p:blipFill>
        <p:spPr>
          <a:xfrm>
            <a:off x="5594983" y="3949490"/>
            <a:ext cx="3350498" cy="1772683"/>
          </a:xfrm>
          <a:prstGeom prst="rect">
            <a:avLst/>
          </a:prstGeom>
        </p:spPr>
      </p:pic>
      <p:sp>
        <p:nvSpPr>
          <p:cNvPr id="12" name="フリーフォーム 11"/>
          <p:cNvSpPr/>
          <p:nvPr/>
        </p:nvSpPr>
        <p:spPr>
          <a:xfrm>
            <a:off x="1624095" y="2058040"/>
            <a:ext cx="1964273" cy="929369"/>
          </a:xfrm>
          <a:custGeom>
            <a:avLst/>
            <a:gdLst>
              <a:gd name="connsiteX0" fmla="*/ 0 w 2619030"/>
              <a:gd name="connsiteY0" fmla="*/ 123916 h 1239158"/>
              <a:gd name="connsiteX1" fmla="*/ 123916 w 2619030"/>
              <a:gd name="connsiteY1" fmla="*/ 0 h 1239158"/>
              <a:gd name="connsiteX2" fmla="*/ 2495114 w 2619030"/>
              <a:gd name="connsiteY2" fmla="*/ 0 h 1239158"/>
              <a:gd name="connsiteX3" fmla="*/ 2619030 w 2619030"/>
              <a:gd name="connsiteY3" fmla="*/ 123916 h 1239158"/>
              <a:gd name="connsiteX4" fmla="*/ 2619030 w 2619030"/>
              <a:gd name="connsiteY4" fmla="*/ 1115242 h 1239158"/>
              <a:gd name="connsiteX5" fmla="*/ 2495114 w 2619030"/>
              <a:gd name="connsiteY5" fmla="*/ 1239158 h 1239158"/>
              <a:gd name="connsiteX6" fmla="*/ 123916 w 2619030"/>
              <a:gd name="connsiteY6" fmla="*/ 1239158 h 1239158"/>
              <a:gd name="connsiteX7" fmla="*/ 0 w 2619030"/>
              <a:gd name="connsiteY7" fmla="*/ 1115242 h 1239158"/>
              <a:gd name="connsiteX8" fmla="*/ 0 w 2619030"/>
              <a:gd name="connsiteY8" fmla="*/ 123916 h 123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9030" h="1239158">
                <a:moveTo>
                  <a:pt x="0" y="123916"/>
                </a:moveTo>
                <a:cubicBezTo>
                  <a:pt x="0" y="55479"/>
                  <a:pt x="55479" y="0"/>
                  <a:pt x="123916" y="0"/>
                </a:cubicBezTo>
                <a:lnTo>
                  <a:pt x="2495114" y="0"/>
                </a:lnTo>
                <a:cubicBezTo>
                  <a:pt x="2563551" y="0"/>
                  <a:pt x="2619030" y="55479"/>
                  <a:pt x="2619030" y="123916"/>
                </a:cubicBezTo>
                <a:lnTo>
                  <a:pt x="2619030" y="1115242"/>
                </a:lnTo>
                <a:cubicBezTo>
                  <a:pt x="2619030" y="1183679"/>
                  <a:pt x="2563551" y="1239158"/>
                  <a:pt x="2495114" y="1239158"/>
                </a:cubicBezTo>
                <a:lnTo>
                  <a:pt x="123916" y="1239158"/>
                </a:lnTo>
                <a:cubicBezTo>
                  <a:pt x="55479" y="1239158"/>
                  <a:pt x="0" y="1183679"/>
                  <a:pt x="0" y="1115242"/>
                </a:cubicBezTo>
                <a:lnTo>
                  <a:pt x="0" y="123916"/>
                </a:lnTo>
                <a:close/>
              </a:path>
            </a:pathLst>
          </a:cu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01" tIns="95801" rIns="95801" bIns="95801" numCol="1" spcCol="1270" anchor="ctr" anchorCtr="0">
            <a:noAutofit/>
          </a:bodyPr>
          <a:lstStyle/>
          <a:p>
            <a:pPr algn="ctr" defTabSz="800080">
              <a:lnSpc>
                <a:spcPts val="195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dirty="0">
                <a:latin typeface="+mn-ea"/>
              </a:rPr>
              <a:t>熱帯対流活動</a:t>
            </a:r>
            <a:endParaRPr lang="en-US" altLang="ja-JP" dirty="0">
              <a:latin typeface="+mn-ea"/>
            </a:endParaRPr>
          </a:p>
          <a:p>
            <a:pPr algn="ctr" defTabSz="800080">
              <a:lnSpc>
                <a:spcPts val="1950"/>
              </a:lnSpc>
              <a:spcBef>
                <a:spcPct val="0"/>
              </a:spcBef>
              <a:spcAft>
                <a:spcPts val="450"/>
              </a:spcAft>
            </a:pPr>
            <a:r>
              <a:rPr lang="ja-JP" altLang="en-US" dirty="0">
                <a:latin typeface="+mn-ea"/>
              </a:rPr>
              <a:t>活発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先行研究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377" y="4136553"/>
            <a:ext cx="85665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75" dirty="0"/>
              <a:t>(</a:t>
            </a:r>
            <a:r>
              <a:rPr lang="en-US" altLang="ja-JP" sz="825" dirty="0"/>
              <a:t>Nitta, 1987</a:t>
            </a:r>
            <a:r>
              <a:rPr lang="en-US" altLang="ja-JP" sz="675" dirty="0"/>
              <a:t>)</a:t>
            </a:r>
            <a:r>
              <a:rPr lang="ja-JP" altLang="en-US" sz="788" dirty="0"/>
              <a:t>より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7026" y="1177369"/>
            <a:ext cx="4867626" cy="61293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100" b="1" dirty="0">
                <a:latin typeface="+mn-ea"/>
              </a:rPr>
              <a:t>台風の遠隔強制がもたらす集中豪雨 </a:t>
            </a:r>
            <a:r>
              <a:rPr lang="en-US" altLang="ja-JP" sz="900" b="1" dirty="0">
                <a:latin typeface="+mn-ea"/>
              </a:rPr>
              <a:t>(Kawamura and Ogasawara, 2006</a:t>
            </a:r>
            <a:r>
              <a:rPr lang="ja-JP" altLang="en-US" sz="900" b="1" dirty="0">
                <a:latin typeface="+mn-ea"/>
              </a:rPr>
              <a:t> </a:t>
            </a:r>
            <a:r>
              <a:rPr lang="en-US" altLang="ja-JP" sz="900" b="1" dirty="0">
                <a:latin typeface="+mn-ea"/>
              </a:rPr>
              <a:t>, Yamada and Kawamura, 2007)</a:t>
            </a:r>
            <a:endParaRPr lang="ja-JP" altLang="en-US" sz="900" dirty="0">
              <a:latin typeface="+mn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70232" y="3716344"/>
            <a:ext cx="169672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88" dirty="0"/>
              <a:t>(Yamada and Kawamura,</a:t>
            </a:r>
            <a:r>
              <a:rPr lang="ja-JP" altLang="en-US" sz="788" dirty="0"/>
              <a:t> </a:t>
            </a:r>
            <a:r>
              <a:rPr lang="en-US" altLang="ja-JP" sz="788" dirty="0"/>
              <a:t>2007) </a:t>
            </a:r>
            <a:r>
              <a:rPr lang="ja-JP" altLang="en-US" sz="788" dirty="0"/>
              <a:t>より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31854" y="4234656"/>
            <a:ext cx="2348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>
                <a:latin typeface="+mn-ea"/>
              </a:rPr>
              <a:t>PJ</a:t>
            </a:r>
          </a:p>
          <a:p>
            <a:r>
              <a:rPr lang="ja-JP" altLang="en-US" dirty="0">
                <a:latin typeface="+mn-ea"/>
              </a:rPr>
              <a:t>太平洋・日本パターン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137734" y="5665146"/>
            <a:ext cx="182922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88" dirty="0"/>
              <a:t>(Kawamura and Ogasawara, 2006 ) </a:t>
            </a:r>
            <a:r>
              <a:rPr lang="ja-JP" altLang="en-US" sz="788" dirty="0"/>
              <a:t>より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460207" y="3033233"/>
            <a:ext cx="280259" cy="1234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24096" y="3160141"/>
            <a:ext cx="1952480" cy="41549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100" dirty="0">
                <a:latin typeface="+mn-ea"/>
              </a:rPr>
              <a:t>PJ</a:t>
            </a:r>
            <a:r>
              <a:rPr lang="ja-JP" altLang="en-US" sz="2100" dirty="0">
                <a:latin typeface="+mn-ea"/>
              </a:rPr>
              <a:t>パターン卓越</a:t>
            </a:r>
          </a:p>
        </p:txBody>
      </p:sp>
      <p:sp>
        <p:nvSpPr>
          <p:cNvPr id="19" name="下矢印 18"/>
          <p:cNvSpPr/>
          <p:nvPr/>
        </p:nvSpPr>
        <p:spPr>
          <a:xfrm>
            <a:off x="2340779" y="3552557"/>
            <a:ext cx="519113" cy="251601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フリーフォーム 14"/>
          <p:cNvSpPr/>
          <p:nvPr/>
        </p:nvSpPr>
        <p:spPr>
          <a:xfrm rot="15354">
            <a:off x="4471175" y="3190188"/>
            <a:ext cx="602695" cy="369722"/>
          </a:xfrm>
          <a:custGeom>
            <a:avLst/>
            <a:gdLst>
              <a:gd name="connsiteX0" fmla="*/ 0 w 492961"/>
              <a:gd name="connsiteY0" fmla="*/ 160718 h 803592"/>
              <a:gd name="connsiteX1" fmla="*/ 246481 w 492961"/>
              <a:gd name="connsiteY1" fmla="*/ 160718 h 803592"/>
              <a:gd name="connsiteX2" fmla="*/ 246481 w 492961"/>
              <a:gd name="connsiteY2" fmla="*/ 0 h 803592"/>
              <a:gd name="connsiteX3" fmla="*/ 492961 w 492961"/>
              <a:gd name="connsiteY3" fmla="*/ 401796 h 803592"/>
              <a:gd name="connsiteX4" fmla="*/ 246481 w 492961"/>
              <a:gd name="connsiteY4" fmla="*/ 803592 h 803592"/>
              <a:gd name="connsiteX5" fmla="*/ 246481 w 492961"/>
              <a:gd name="connsiteY5" fmla="*/ 642874 h 803592"/>
              <a:gd name="connsiteX6" fmla="*/ 0 w 492961"/>
              <a:gd name="connsiteY6" fmla="*/ 642874 h 803592"/>
              <a:gd name="connsiteX7" fmla="*/ 0 w 492961"/>
              <a:gd name="connsiteY7" fmla="*/ 160718 h 80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961" h="803592">
                <a:moveTo>
                  <a:pt x="394369" y="1"/>
                </a:moveTo>
                <a:lnTo>
                  <a:pt x="394369" y="401797"/>
                </a:lnTo>
                <a:lnTo>
                  <a:pt x="492961" y="401797"/>
                </a:lnTo>
                <a:lnTo>
                  <a:pt x="246481" y="803591"/>
                </a:lnTo>
                <a:lnTo>
                  <a:pt x="0" y="401797"/>
                </a:lnTo>
                <a:lnTo>
                  <a:pt x="98592" y="401797"/>
                </a:lnTo>
                <a:lnTo>
                  <a:pt x="98592" y="1"/>
                </a:lnTo>
                <a:lnTo>
                  <a:pt x="394369" y="1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539" tIns="0" rIns="120539" bIns="110916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4043152" y="3734302"/>
            <a:ext cx="1451084" cy="994970"/>
          </a:xfrm>
          <a:custGeom>
            <a:avLst/>
            <a:gdLst>
              <a:gd name="connsiteX0" fmla="*/ 0 w 1934778"/>
              <a:gd name="connsiteY0" fmla="*/ 132663 h 1326627"/>
              <a:gd name="connsiteX1" fmla="*/ 132663 w 1934778"/>
              <a:gd name="connsiteY1" fmla="*/ 0 h 1326627"/>
              <a:gd name="connsiteX2" fmla="*/ 1802115 w 1934778"/>
              <a:gd name="connsiteY2" fmla="*/ 0 h 1326627"/>
              <a:gd name="connsiteX3" fmla="*/ 1934778 w 1934778"/>
              <a:gd name="connsiteY3" fmla="*/ 132663 h 1326627"/>
              <a:gd name="connsiteX4" fmla="*/ 1934778 w 1934778"/>
              <a:gd name="connsiteY4" fmla="*/ 1193964 h 1326627"/>
              <a:gd name="connsiteX5" fmla="*/ 1802115 w 1934778"/>
              <a:gd name="connsiteY5" fmla="*/ 1326627 h 1326627"/>
              <a:gd name="connsiteX6" fmla="*/ 132663 w 1934778"/>
              <a:gd name="connsiteY6" fmla="*/ 1326627 h 1326627"/>
              <a:gd name="connsiteX7" fmla="*/ 0 w 1934778"/>
              <a:gd name="connsiteY7" fmla="*/ 1193964 h 1326627"/>
              <a:gd name="connsiteX8" fmla="*/ 0 w 1934778"/>
              <a:gd name="connsiteY8" fmla="*/ 132663 h 132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4778" h="1326627">
                <a:moveTo>
                  <a:pt x="0" y="132663"/>
                </a:moveTo>
                <a:cubicBezTo>
                  <a:pt x="0" y="59395"/>
                  <a:pt x="59395" y="0"/>
                  <a:pt x="132663" y="0"/>
                </a:cubicBezTo>
                <a:lnTo>
                  <a:pt x="1802115" y="0"/>
                </a:lnTo>
                <a:cubicBezTo>
                  <a:pt x="1875383" y="0"/>
                  <a:pt x="1934778" y="59395"/>
                  <a:pt x="1934778" y="132663"/>
                </a:cubicBezTo>
                <a:lnTo>
                  <a:pt x="1934778" y="1193964"/>
                </a:lnTo>
                <a:cubicBezTo>
                  <a:pt x="1934778" y="1267232"/>
                  <a:pt x="1875383" y="1326627"/>
                  <a:pt x="1802115" y="1326627"/>
                </a:cubicBezTo>
                <a:lnTo>
                  <a:pt x="132663" y="1326627"/>
                </a:lnTo>
                <a:cubicBezTo>
                  <a:pt x="59395" y="1326627"/>
                  <a:pt x="0" y="1267232"/>
                  <a:pt x="0" y="1193964"/>
                </a:cubicBezTo>
                <a:lnTo>
                  <a:pt x="0" y="132663"/>
                </a:lnTo>
                <a:close/>
              </a:path>
            </a:pathLst>
          </a:cu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722" tIns="97722" rIns="97722" bIns="97722" numCol="1" spcCol="1270" anchor="ctr" anchorCtr="0">
            <a:noAutofit/>
          </a:bodyPr>
          <a:lstStyle/>
          <a:p>
            <a:pPr algn="ctr" defTabSz="800080">
              <a:lnSpc>
                <a:spcPts val="18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ja-JP" dirty="0">
                <a:latin typeface="+mn-ea"/>
              </a:rPr>
              <a:t>PJ</a:t>
            </a:r>
            <a:r>
              <a:rPr lang="ja-JP" altLang="en-US" dirty="0">
                <a:latin typeface="+mn-ea"/>
              </a:rPr>
              <a:t>パターン</a:t>
            </a:r>
            <a:endParaRPr lang="en-US" altLang="ja-JP" dirty="0">
              <a:latin typeface="+mn-ea"/>
            </a:endParaRPr>
          </a:p>
          <a:p>
            <a:pPr algn="ctr" defTabSz="800080">
              <a:lnSpc>
                <a:spcPts val="18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dirty="0">
                <a:latin typeface="+mn-ea"/>
              </a:rPr>
              <a:t>励起</a:t>
            </a:r>
          </a:p>
        </p:txBody>
      </p:sp>
      <p:sp>
        <p:nvSpPr>
          <p:cNvPr id="17" name="フリーフォーム 16"/>
          <p:cNvSpPr/>
          <p:nvPr/>
        </p:nvSpPr>
        <p:spPr>
          <a:xfrm>
            <a:off x="3677336" y="3953657"/>
            <a:ext cx="241625" cy="602694"/>
          </a:xfrm>
          <a:custGeom>
            <a:avLst/>
            <a:gdLst>
              <a:gd name="connsiteX0" fmla="*/ 0 w 322165"/>
              <a:gd name="connsiteY0" fmla="*/ 160718 h 803592"/>
              <a:gd name="connsiteX1" fmla="*/ 161083 w 322165"/>
              <a:gd name="connsiteY1" fmla="*/ 160718 h 803592"/>
              <a:gd name="connsiteX2" fmla="*/ 161083 w 322165"/>
              <a:gd name="connsiteY2" fmla="*/ 0 h 803592"/>
              <a:gd name="connsiteX3" fmla="*/ 322165 w 322165"/>
              <a:gd name="connsiteY3" fmla="*/ 401796 h 803592"/>
              <a:gd name="connsiteX4" fmla="*/ 161083 w 322165"/>
              <a:gd name="connsiteY4" fmla="*/ 803592 h 803592"/>
              <a:gd name="connsiteX5" fmla="*/ 161083 w 322165"/>
              <a:gd name="connsiteY5" fmla="*/ 642874 h 803592"/>
              <a:gd name="connsiteX6" fmla="*/ 0 w 322165"/>
              <a:gd name="connsiteY6" fmla="*/ 642874 h 803592"/>
              <a:gd name="connsiteX7" fmla="*/ 0 w 322165"/>
              <a:gd name="connsiteY7" fmla="*/ 160718 h 80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165" h="803592">
                <a:moveTo>
                  <a:pt x="322164" y="642874"/>
                </a:moveTo>
                <a:lnTo>
                  <a:pt x="161082" y="642874"/>
                </a:lnTo>
                <a:lnTo>
                  <a:pt x="161082" y="803592"/>
                </a:lnTo>
                <a:lnTo>
                  <a:pt x="1" y="401796"/>
                </a:lnTo>
                <a:lnTo>
                  <a:pt x="161082" y="0"/>
                </a:lnTo>
                <a:lnTo>
                  <a:pt x="161082" y="160718"/>
                </a:lnTo>
                <a:lnTo>
                  <a:pt x="322164" y="160718"/>
                </a:lnTo>
                <a:lnTo>
                  <a:pt x="322164" y="642874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87" tIns="120539" rIns="0" bIns="120538" numCol="1" spcCol="1270" anchor="ctr" anchorCtr="0">
            <a:noAutofit/>
          </a:bodyPr>
          <a:lstStyle/>
          <a:p>
            <a:pPr algn="ctr" defTabSz="9667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2175"/>
          </a:p>
        </p:txBody>
      </p:sp>
      <p:sp>
        <p:nvSpPr>
          <p:cNvPr id="20" name="フリーフォーム 19"/>
          <p:cNvSpPr/>
          <p:nvPr/>
        </p:nvSpPr>
        <p:spPr>
          <a:xfrm>
            <a:off x="1637724" y="3866169"/>
            <a:ext cx="1949594" cy="800674"/>
          </a:xfrm>
          <a:custGeom>
            <a:avLst/>
            <a:gdLst>
              <a:gd name="connsiteX0" fmla="*/ 0 w 2599459"/>
              <a:gd name="connsiteY0" fmla="*/ 106757 h 1067565"/>
              <a:gd name="connsiteX1" fmla="*/ 106757 w 2599459"/>
              <a:gd name="connsiteY1" fmla="*/ 0 h 1067565"/>
              <a:gd name="connsiteX2" fmla="*/ 2492703 w 2599459"/>
              <a:gd name="connsiteY2" fmla="*/ 0 h 1067565"/>
              <a:gd name="connsiteX3" fmla="*/ 2599460 w 2599459"/>
              <a:gd name="connsiteY3" fmla="*/ 106757 h 1067565"/>
              <a:gd name="connsiteX4" fmla="*/ 2599459 w 2599459"/>
              <a:gd name="connsiteY4" fmla="*/ 960809 h 1067565"/>
              <a:gd name="connsiteX5" fmla="*/ 2492702 w 2599459"/>
              <a:gd name="connsiteY5" fmla="*/ 1067566 h 1067565"/>
              <a:gd name="connsiteX6" fmla="*/ 106757 w 2599459"/>
              <a:gd name="connsiteY6" fmla="*/ 1067565 h 1067565"/>
              <a:gd name="connsiteX7" fmla="*/ 0 w 2599459"/>
              <a:gd name="connsiteY7" fmla="*/ 960808 h 1067565"/>
              <a:gd name="connsiteX8" fmla="*/ 0 w 2599459"/>
              <a:gd name="connsiteY8" fmla="*/ 106757 h 106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9459" h="1067565">
                <a:moveTo>
                  <a:pt x="0" y="106757"/>
                </a:moveTo>
                <a:cubicBezTo>
                  <a:pt x="0" y="47797"/>
                  <a:pt x="47797" y="0"/>
                  <a:pt x="106757" y="0"/>
                </a:cubicBezTo>
                <a:lnTo>
                  <a:pt x="2492703" y="0"/>
                </a:lnTo>
                <a:cubicBezTo>
                  <a:pt x="2551663" y="0"/>
                  <a:pt x="2599460" y="47797"/>
                  <a:pt x="2599460" y="106757"/>
                </a:cubicBezTo>
                <a:cubicBezTo>
                  <a:pt x="2599460" y="391441"/>
                  <a:pt x="2599459" y="676125"/>
                  <a:pt x="2599459" y="960809"/>
                </a:cubicBezTo>
                <a:cubicBezTo>
                  <a:pt x="2599459" y="1019769"/>
                  <a:pt x="2551662" y="1067566"/>
                  <a:pt x="2492702" y="1067566"/>
                </a:cubicBezTo>
                <a:lnTo>
                  <a:pt x="106757" y="1067565"/>
                </a:lnTo>
                <a:cubicBezTo>
                  <a:pt x="47797" y="1067565"/>
                  <a:pt x="0" y="1019768"/>
                  <a:pt x="0" y="960808"/>
                </a:cubicBezTo>
                <a:lnTo>
                  <a:pt x="0" y="106757"/>
                </a:lnTo>
                <a:close/>
              </a:path>
            </a:pathLst>
          </a:cu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031" tIns="92031" rIns="92031" bIns="92031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dirty="0">
                <a:latin typeface="+mn-ea"/>
              </a:rPr>
              <a:t>太平洋</a:t>
            </a:r>
            <a:r>
              <a:rPr lang="en-US" altLang="ja-JP" dirty="0">
                <a:latin typeface="+mn-ea"/>
              </a:rPr>
              <a:t>(</a:t>
            </a:r>
            <a:r>
              <a:rPr lang="ja-JP" altLang="en-US" dirty="0">
                <a:latin typeface="+mn-ea"/>
              </a:rPr>
              <a:t>小笠原</a:t>
            </a:r>
            <a:r>
              <a:rPr lang="en-US" altLang="ja-JP" dirty="0">
                <a:latin typeface="+mn-ea"/>
              </a:rPr>
              <a:t>)</a:t>
            </a:r>
            <a:r>
              <a:rPr lang="ja-JP" altLang="en-US" dirty="0">
                <a:latin typeface="+mn-ea"/>
              </a:rPr>
              <a:t>高気圧の強化</a:t>
            </a:r>
            <a:endParaRPr lang="ja-JP" altLang="en-US" dirty="0"/>
          </a:p>
        </p:txBody>
      </p:sp>
      <p:sp>
        <p:nvSpPr>
          <p:cNvPr id="22" name="フリーフォーム 21"/>
          <p:cNvSpPr/>
          <p:nvPr/>
        </p:nvSpPr>
        <p:spPr>
          <a:xfrm rot="19775">
            <a:off x="2300109" y="4775729"/>
            <a:ext cx="602694" cy="217836"/>
          </a:xfrm>
          <a:custGeom>
            <a:avLst/>
            <a:gdLst>
              <a:gd name="connsiteX0" fmla="*/ 0 w 290448"/>
              <a:gd name="connsiteY0" fmla="*/ 160718 h 803592"/>
              <a:gd name="connsiteX1" fmla="*/ 145224 w 290448"/>
              <a:gd name="connsiteY1" fmla="*/ 160718 h 803592"/>
              <a:gd name="connsiteX2" fmla="*/ 145224 w 290448"/>
              <a:gd name="connsiteY2" fmla="*/ 0 h 803592"/>
              <a:gd name="connsiteX3" fmla="*/ 290448 w 290448"/>
              <a:gd name="connsiteY3" fmla="*/ 401796 h 803592"/>
              <a:gd name="connsiteX4" fmla="*/ 145224 w 290448"/>
              <a:gd name="connsiteY4" fmla="*/ 803592 h 803592"/>
              <a:gd name="connsiteX5" fmla="*/ 145224 w 290448"/>
              <a:gd name="connsiteY5" fmla="*/ 642874 h 803592"/>
              <a:gd name="connsiteX6" fmla="*/ 0 w 290448"/>
              <a:gd name="connsiteY6" fmla="*/ 642874 h 803592"/>
              <a:gd name="connsiteX7" fmla="*/ 0 w 290448"/>
              <a:gd name="connsiteY7" fmla="*/ 160718 h 80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48" h="803592">
                <a:moveTo>
                  <a:pt x="232359" y="1"/>
                </a:moveTo>
                <a:lnTo>
                  <a:pt x="232359" y="401796"/>
                </a:lnTo>
                <a:lnTo>
                  <a:pt x="290448" y="401796"/>
                </a:lnTo>
                <a:lnTo>
                  <a:pt x="145224" y="803591"/>
                </a:lnTo>
                <a:lnTo>
                  <a:pt x="0" y="401796"/>
                </a:lnTo>
                <a:lnTo>
                  <a:pt x="58089" y="401796"/>
                </a:lnTo>
                <a:lnTo>
                  <a:pt x="58089" y="1"/>
                </a:lnTo>
                <a:lnTo>
                  <a:pt x="232359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539" tIns="0" rIns="120538" bIns="65350" numCol="1" spcCol="127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1050"/>
          </a:p>
        </p:txBody>
      </p:sp>
      <p:sp>
        <p:nvSpPr>
          <p:cNvPr id="24" name="フリーフォーム 23"/>
          <p:cNvSpPr/>
          <p:nvPr/>
        </p:nvSpPr>
        <p:spPr>
          <a:xfrm>
            <a:off x="1641247" y="5077849"/>
            <a:ext cx="1928743" cy="776965"/>
          </a:xfrm>
          <a:custGeom>
            <a:avLst/>
            <a:gdLst>
              <a:gd name="connsiteX0" fmla="*/ 0 w 2571657"/>
              <a:gd name="connsiteY0" fmla="*/ 103595 h 1035953"/>
              <a:gd name="connsiteX1" fmla="*/ 103595 w 2571657"/>
              <a:gd name="connsiteY1" fmla="*/ 0 h 1035953"/>
              <a:gd name="connsiteX2" fmla="*/ 2468062 w 2571657"/>
              <a:gd name="connsiteY2" fmla="*/ 0 h 1035953"/>
              <a:gd name="connsiteX3" fmla="*/ 2571657 w 2571657"/>
              <a:gd name="connsiteY3" fmla="*/ 103595 h 1035953"/>
              <a:gd name="connsiteX4" fmla="*/ 2571657 w 2571657"/>
              <a:gd name="connsiteY4" fmla="*/ 932358 h 1035953"/>
              <a:gd name="connsiteX5" fmla="*/ 2468062 w 2571657"/>
              <a:gd name="connsiteY5" fmla="*/ 1035953 h 1035953"/>
              <a:gd name="connsiteX6" fmla="*/ 103595 w 2571657"/>
              <a:gd name="connsiteY6" fmla="*/ 1035953 h 1035953"/>
              <a:gd name="connsiteX7" fmla="*/ 0 w 2571657"/>
              <a:gd name="connsiteY7" fmla="*/ 932358 h 1035953"/>
              <a:gd name="connsiteX8" fmla="*/ 0 w 2571657"/>
              <a:gd name="connsiteY8" fmla="*/ 103595 h 10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657" h="1035953">
                <a:moveTo>
                  <a:pt x="0" y="103595"/>
                </a:moveTo>
                <a:cubicBezTo>
                  <a:pt x="0" y="46381"/>
                  <a:pt x="46381" y="0"/>
                  <a:pt x="103595" y="0"/>
                </a:cubicBezTo>
                <a:lnTo>
                  <a:pt x="2468062" y="0"/>
                </a:lnTo>
                <a:cubicBezTo>
                  <a:pt x="2525276" y="0"/>
                  <a:pt x="2571657" y="46381"/>
                  <a:pt x="2571657" y="103595"/>
                </a:cubicBezTo>
                <a:lnTo>
                  <a:pt x="2571657" y="932358"/>
                </a:lnTo>
                <a:cubicBezTo>
                  <a:pt x="2571657" y="989572"/>
                  <a:pt x="2525276" y="1035953"/>
                  <a:pt x="2468062" y="1035953"/>
                </a:cubicBezTo>
                <a:lnTo>
                  <a:pt x="103595" y="1035953"/>
                </a:lnTo>
                <a:cubicBezTo>
                  <a:pt x="46381" y="1035953"/>
                  <a:pt x="0" y="989572"/>
                  <a:pt x="0" y="932358"/>
                </a:cubicBezTo>
                <a:lnTo>
                  <a:pt x="0" y="103595"/>
                </a:lnTo>
                <a:close/>
              </a:path>
            </a:pathLst>
          </a:cu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627" tIns="125627" rIns="125627" bIns="125627" numCol="1" spcCol="1270" anchor="ctr" anchorCtr="0">
            <a:noAutofit/>
          </a:bodyPr>
          <a:lstStyle/>
          <a:p>
            <a:pPr algn="ctr" defTabSz="12001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2700" dirty="0"/>
              <a:t>猛暑</a:t>
            </a:r>
          </a:p>
        </p:txBody>
      </p:sp>
      <p:sp>
        <p:nvSpPr>
          <p:cNvPr id="31" name="フリーフォーム 30"/>
          <p:cNvSpPr/>
          <p:nvPr/>
        </p:nvSpPr>
        <p:spPr>
          <a:xfrm>
            <a:off x="1624096" y="3863907"/>
            <a:ext cx="1949594" cy="800674"/>
          </a:xfrm>
          <a:custGeom>
            <a:avLst/>
            <a:gdLst>
              <a:gd name="connsiteX0" fmla="*/ 0 w 2599459"/>
              <a:gd name="connsiteY0" fmla="*/ 106757 h 1067565"/>
              <a:gd name="connsiteX1" fmla="*/ 106757 w 2599459"/>
              <a:gd name="connsiteY1" fmla="*/ 0 h 1067565"/>
              <a:gd name="connsiteX2" fmla="*/ 2492703 w 2599459"/>
              <a:gd name="connsiteY2" fmla="*/ 0 h 1067565"/>
              <a:gd name="connsiteX3" fmla="*/ 2599460 w 2599459"/>
              <a:gd name="connsiteY3" fmla="*/ 106757 h 1067565"/>
              <a:gd name="connsiteX4" fmla="*/ 2599459 w 2599459"/>
              <a:gd name="connsiteY4" fmla="*/ 960809 h 1067565"/>
              <a:gd name="connsiteX5" fmla="*/ 2492702 w 2599459"/>
              <a:gd name="connsiteY5" fmla="*/ 1067566 h 1067565"/>
              <a:gd name="connsiteX6" fmla="*/ 106757 w 2599459"/>
              <a:gd name="connsiteY6" fmla="*/ 1067565 h 1067565"/>
              <a:gd name="connsiteX7" fmla="*/ 0 w 2599459"/>
              <a:gd name="connsiteY7" fmla="*/ 960808 h 1067565"/>
              <a:gd name="connsiteX8" fmla="*/ 0 w 2599459"/>
              <a:gd name="connsiteY8" fmla="*/ 106757 h 106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9459" h="1067565">
                <a:moveTo>
                  <a:pt x="0" y="106757"/>
                </a:moveTo>
                <a:cubicBezTo>
                  <a:pt x="0" y="47797"/>
                  <a:pt x="47797" y="0"/>
                  <a:pt x="106757" y="0"/>
                </a:cubicBezTo>
                <a:lnTo>
                  <a:pt x="2492703" y="0"/>
                </a:lnTo>
                <a:cubicBezTo>
                  <a:pt x="2551663" y="0"/>
                  <a:pt x="2599460" y="47797"/>
                  <a:pt x="2599460" y="106757"/>
                </a:cubicBezTo>
                <a:cubicBezTo>
                  <a:pt x="2599460" y="391441"/>
                  <a:pt x="2599459" y="676125"/>
                  <a:pt x="2599459" y="960809"/>
                </a:cubicBezTo>
                <a:cubicBezTo>
                  <a:pt x="2599459" y="1019769"/>
                  <a:pt x="2551662" y="1067566"/>
                  <a:pt x="2492702" y="1067566"/>
                </a:cubicBezTo>
                <a:lnTo>
                  <a:pt x="106757" y="1067565"/>
                </a:lnTo>
                <a:cubicBezTo>
                  <a:pt x="47797" y="1067565"/>
                  <a:pt x="0" y="1019768"/>
                  <a:pt x="0" y="960808"/>
                </a:cubicBezTo>
                <a:lnTo>
                  <a:pt x="0" y="106757"/>
                </a:lnTo>
                <a:close/>
              </a:path>
            </a:pathLst>
          </a:cu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031" tIns="92031" rIns="92031" bIns="92031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dirty="0">
                <a:latin typeface="+mn-ea"/>
              </a:rPr>
              <a:t>太平洋</a:t>
            </a:r>
            <a:r>
              <a:rPr lang="en-US" altLang="ja-JP" dirty="0">
                <a:latin typeface="+mn-ea"/>
              </a:rPr>
              <a:t>(</a:t>
            </a:r>
            <a:r>
              <a:rPr lang="ja-JP" altLang="en-US" dirty="0">
                <a:latin typeface="+mn-ea"/>
              </a:rPr>
              <a:t>小笠原</a:t>
            </a:r>
            <a:r>
              <a:rPr lang="en-US" altLang="ja-JP" dirty="0">
                <a:latin typeface="+mn-ea"/>
              </a:rPr>
              <a:t>)</a:t>
            </a:r>
            <a:r>
              <a:rPr lang="ja-JP" altLang="en-US" dirty="0">
                <a:latin typeface="+mn-ea"/>
              </a:rPr>
              <a:t>高気圧の強化</a:t>
            </a:r>
            <a:endParaRPr lang="ja-JP" altLang="en-US" dirty="0"/>
          </a:p>
        </p:txBody>
      </p:sp>
      <p:sp>
        <p:nvSpPr>
          <p:cNvPr id="34" name="フリーフォーム 33"/>
          <p:cNvSpPr/>
          <p:nvPr/>
        </p:nvSpPr>
        <p:spPr>
          <a:xfrm rot="16200000">
            <a:off x="2484806" y="4581209"/>
            <a:ext cx="241625" cy="602694"/>
          </a:xfrm>
          <a:custGeom>
            <a:avLst/>
            <a:gdLst>
              <a:gd name="connsiteX0" fmla="*/ 0 w 322165"/>
              <a:gd name="connsiteY0" fmla="*/ 160718 h 803592"/>
              <a:gd name="connsiteX1" fmla="*/ 161083 w 322165"/>
              <a:gd name="connsiteY1" fmla="*/ 160718 h 803592"/>
              <a:gd name="connsiteX2" fmla="*/ 161083 w 322165"/>
              <a:gd name="connsiteY2" fmla="*/ 0 h 803592"/>
              <a:gd name="connsiteX3" fmla="*/ 322165 w 322165"/>
              <a:gd name="connsiteY3" fmla="*/ 401796 h 803592"/>
              <a:gd name="connsiteX4" fmla="*/ 161083 w 322165"/>
              <a:gd name="connsiteY4" fmla="*/ 803592 h 803592"/>
              <a:gd name="connsiteX5" fmla="*/ 161083 w 322165"/>
              <a:gd name="connsiteY5" fmla="*/ 642874 h 803592"/>
              <a:gd name="connsiteX6" fmla="*/ 0 w 322165"/>
              <a:gd name="connsiteY6" fmla="*/ 642874 h 803592"/>
              <a:gd name="connsiteX7" fmla="*/ 0 w 322165"/>
              <a:gd name="connsiteY7" fmla="*/ 160718 h 80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165" h="803592">
                <a:moveTo>
                  <a:pt x="322164" y="642874"/>
                </a:moveTo>
                <a:lnTo>
                  <a:pt x="161082" y="642874"/>
                </a:lnTo>
                <a:lnTo>
                  <a:pt x="161082" y="803592"/>
                </a:lnTo>
                <a:lnTo>
                  <a:pt x="1" y="401796"/>
                </a:lnTo>
                <a:lnTo>
                  <a:pt x="161082" y="0"/>
                </a:lnTo>
                <a:lnTo>
                  <a:pt x="161082" y="160718"/>
                </a:lnTo>
                <a:lnTo>
                  <a:pt x="322164" y="160718"/>
                </a:lnTo>
                <a:lnTo>
                  <a:pt x="322164" y="642874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487" tIns="120539" rIns="0" bIns="120538" numCol="1" spcCol="1270" anchor="ctr" anchorCtr="0">
            <a:noAutofit/>
          </a:bodyPr>
          <a:lstStyle/>
          <a:p>
            <a:pPr algn="ctr" defTabSz="9667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2175"/>
          </a:p>
        </p:txBody>
      </p:sp>
      <p:sp>
        <p:nvSpPr>
          <p:cNvPr id="33" name="フリーフォーム 32"/>
          <p:cNvSpPr/>
          <p:nvPr/>
        </p:nvSpPr>
        <p:spPr>
          <a:xfrm>
            <a:off x="1627619" y="5075589"/>
            <a:ext cx="1928743" cy="776965"/>
          </a:xfrm>
          <a:custGeom>
            <a:avLst/>
            <a:gdLst>
              <a:gd name="connsiteX0" fmla="*/ 0 w 2571657"/>
              <a:gd name="connsiteY0" fmla="*/ 103595 h 1035953"/>
              <a:gd name="connsiteX1" fmla="*/ 103595 w 2571657"/>
              <a:gd name="connsiteY1" fmla="*/ 0 h 1035953"/>
              <a:gd name="connsiteX2" fmla="*/ 2468062 w 2571657"/>
              <a:gd name="connsiteY2" fmla="*/ 0 h 1035953"/>
              <a:gd name="connsiteX3" fmla="*/ 2571657 w 2571657"/>
              <a:gd name="connsiteY3" fmla="*/ 103595 h 1035953"/>
              <a:gd name="connsiteX4" fmla="*/ 2571657 w 2571657"/>
              <a:gd name="connsiteY4" fmla="*/ 932358 h 1035953"/>
              <a:gd name="connsiteX5" fmla="*/ 2468062 w 2571657"/>
              <a:gd name="connsiteY5" fmla="*/ 1035953 h 1035953"/>
              <a:gd name="connsiteX6" fmla="*/ 103595 w 2571657"/>
              <a:gd name="connsiteY6" fmla="*/ 1035953 h 1035953"/>
              <a:gd name="connsiteX7" fmla="*/ 0 w 2571657"/>
              <a:gd name="connsiteY7" fmla="*/ 932358 h 1035953"/>
              <a:gd name="connsiteX8" fmla="*/ 0 w 2571657"/>
              <a:gd name="connsiteY8" fmla="*/ 103595 h 103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657" h="1035953">
                <a:moveTo>
                  <a:pt x="0" y="103595"/>
                </a:moveTo>
                <a:cubicBezTo>
                  <a:pt x="0" y="46381"/>
                  <a:pt x="46381" y="0"/>
                  <a:pt x="103595" y="0"/>
                </a:cubicBezTo>
                <a:lnTo>
                  <a:pt x="2468062" y="0"/>
                </a:lnTo>
                <a:cubicBezTo>
                  <a:pt x="2525276" y="0"/>
                  <a:pt x="2571657" y="46381"/>
                  <a:pt x="2571657" y="103595"/>
                </a:cubicBezTo>
                <a:lnTo>
                  <a:pt x="2571657" y="932358"/>
                </a:lnTo>
                <a:cubicBezTo>
                  <a:pt x="2571657" y="989572"/>
                  <a:pt x="2525276" y="1035953"/>
                  <a:pt x="2468062" y="1035953"/>
                </a:cubicBezTo>
                <a:lnTo>
                  <a:pt x="103595" y="1035953"/>
                </a:lnTo>
                <a:cubicBezTo>
                  <a:pt x="46381" y="1035953"/>
                  <a:pt x="0" y="989572"/>
                  <a:pt x="0" y="932358"/>
                </a:cubicBezTo>
                <a:lnTo>
                  <a:pt x="0" y="103595"/>
                </a:lnTo>
                <a:close/>
              </a:path>
            </a:pathLst>
          </a:custGeom>
          <a:ln>
            <a:noFill/>
          </a:ln>
          <a:effectLst>
            <a:glow rad="228600">
              <a:srgbClr val="FF0000">
                <a:alpha val="40000"/>
              </a:srgb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627" tIns="125627" rIns="125627" bIns="125627" numCol="1" spcCol="1270" anchor="ctr" anchorCtr="0">
            <a:noAutofit/>
          </a:bodyPr>
          <a:lstStyle/>
          <a:p>
            <a:pPr algn="ctr" defTabSz="120012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2700" dirty="0"/>
              <a:t>集中豪雨</a:t>
            </a:r>
          </a:p>
        </p:txBody>
      </p:sp>
    </p:spTree>
    <p:extLst>
      <p:ext uri="{BB962C8B-B14F-4D97-AF65-F5344CB8AC3E}">
        <p14:creationId xmlns:p14="http://schemas.microsoft.com/office/powerpoint/2010/main" val="25703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8" grpId="0" animBg="1"/>
      <p:bldP spid="21" grpId="0" animBg="1"/>
      <p:bldP spid="19" grpId="0" animBg="1"/>
      <p:bldP spid="15" grpId="0" animBg="1"/>
      <p:bldP spid="16" grpId="0" animBg="1"/>
      <p:bldP spid="17" grpId="0" animBg="1"/>
      <p:bldP spid="20" grpId="0" animBg="1"/>
      <p:bldP spid="22" grpId="0" animBg="1"/>
      <p:bldP spid="24" grpId="0" animBg="1"/>
      <p:bldP spid="31" grpId="0" animBg="1"/>
      <p:bldP spid="34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72" y="1730802"/>
            <a:ext cx="7541875" cy="46965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渦度解析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15435" y="825997"/>
            <a:ext cx="307536" cy="5742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600"/>
          </a:p>
        </p:txBody>
      </p:sp>
      <p:sp>
        <p:nvSpPr>
          <p:cNvPr id="7" name="正方形/長方形 6"/>
          <p:cNvSpPr/>
          <p:nvPr/>
        </p:nvSpPr>
        <p:spPr>
          <a:xfrm>
            <a:off x="6942162" y="825997"/>
            <a:ext cx="1968179" cy="57424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600" b="1"/>
          </a:p>
        </p:txBody>
      </p:sp>
      <p:sp>
        <p:nvSpPr>
          <p:cNvPr id="8" name="正方形/長方形 7"/>
          <p:cNvSpPr/>
          <p:nvPr/>
        </p:nvSpPr>
        <p:spPr>
          <a:xfrm>
            <a:off x="6320538" y="825997"/>
            <a:ext cx="621624" cy="5742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600" b="1"/>
          </a:p>
        </p:txBody>
      </p:sp>
      <p:sp>
        <p:nvSpPr>
          <p:cNvPr id="9" name="正方形/長方形 8"/>
          <p:cNvSpPr/>
          <p:nvPr/>
        </p:nvSpPr>
        <p:spPr>
          <a:xfrm>
            <a:off x="5064753" y="825998"/>
            <a:ext cx="1255784" cy="57424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6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4515435" y="847010"/>
                <a:ext cx="4315156" cy="5532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600" b="1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35" y="847010"/>
                <a:ext cx="4315156" cy="5532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5398386" y="1392248"/>
            <a:ext cx="652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solidFill>
                  <a:schemeClr val="accent4">
                    <a:lumMod val="75000"/>
                  </a:schemeClr>
                </a:solidFill>
              </a:rPr>
              <a:t>移流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02357" y="1392289"/>
            <a:ext cx="74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</a:rPr>
              <a:t>ベータ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16248" y="1396281"/>
            <a:ext cx="107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solidFill>
                  <a:srgbClr val="C00000"/>
                </a:solidFill>
              </a:rPr>
              <a:t>水平発散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73472" y="825997"/>
            <a:ext cx="242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</a:rPr>
              <a:t>2way-Normal </a:t>
            </a:r>
            <a:endParaRPr lang="ja-JP" altLang="en-US" sz="2400" dirty="0">
              <a:latin typeface="+mn-ea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4306777" y="2084439"/>
            <a:ext cx="1032387" cy="6923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4306778" y="4316362"/>
            <a:ext cx="1032386" cy="7030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5"/>
    </mc:Choice>
    <mc:Fallback xmlns="">
      <p:transition spd="slow" advTm="5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3" y="1357070"/>
            <a:ext cx="4912735" cy="45458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非地衡</a:t>
            </a:r>
            <a:r>
              <a:rPr lang="ja-JP" altLang="en-US" dirty="0"/>
              <a:t>風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699361935"/>
              </p:ext>
            </p:extLst>
          </p:nvPr>
        </p:nvGraphicFramePr>
        <p:xfrm>
          <a:off x="431551" y="1672762"/>
          <a:ext cx="4049011" cy="3847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円/楕円 6"/>
          <p:cNvSpPr/>
          <p:nvPr/>
        </p:nvSpPr>
        <p:spPr>
          <a:xfrm>
            <a:off x="5927273" y="2121082"/>
            <a:ext cx="1518557" cy="1312982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</p:spTree>
    <p:extLst>
      <p:ext uri="{BB962C8B-B14F-4D97-AF65-F5344CB8AC3E}">
        <p14:creationId xmlns:p14="http://schemas.microsoft.com/office/powerpoint/2010/main" val="4546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94" y="1462451"/>
            <a:ext cx="4917746" cy="43989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94" y="1462451"/>
            <a:ext cx="4917746" cy="43989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風速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94" y="1462450"/>
            <a:ext cx="4911714" cy="4398917"/>
          </a:xfrm>
          <a:prstGeom prst="rect">
            <a:avLst/>
          </a:prstGeom>
        </p:spPr>
      </p:pic>
      <p:graphicFrame>
        <p:nvGraphicFramePr>
          <p:cNvPr id="10" name="図表 9"/>
          <p:cNvGraphicFramePr/>
          <p:nvPr>
            <p:extLst>
              <p:ext uri="{D42A27DB-BD31-4B8C-83A1-F6EECF244321}">
                <p14:modId xmlns:p14="http://schemas.microsoft.com/office/powerpoint/2010/main" val="473063324"/>
              </p:ext>
            </p:extLst>
          </p:nvPr>
        </p:nvGraphicFramePr>
        <p:xfrm>
          <a:off x="450712" y="1972818"/>
          <a:ext cx="3901832" cy="3398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21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研究</a:t>
            </a:r>
            <a:r>
              <a:rPr lang="ja-JP" altLang="en-US" dirty="0"/>
              <a:t>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4264351" y="437217"/>
            <a:ext cx="4563456" cy="5598115"/>
            <a:chOff x="147483" y="565598"/>
            <a:chExt cx="6479723" cy="5667360"/>
          </a:xfrm>
        </p:grpSpPr>
        <p:sp>
          <p:nvSpPr>
            <p:cNvPr id="13" name="正方形/長方形 12"/>
            <p:cNvSpPr/>
            <p:nvPr/>
          </p:nvSpPr>
          <p:spPr>
            <a:xfrm>
              <a:off x="147483" y="1150374"/>
              <a:ext cx="6479723" cy="508258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869" y="1166513"/>
              <a:ext cx="6315620" cy="4016814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47483" y="565598"/>
              <a:ext cx="6479723" cy="58477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気象庁の予報</a:t>
              </a:r>
              <a:endParaRPr kumimoji="1"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20930" y="5298207"/>
              <a:ext cx="5965055" cy="93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気象庁</a:t>
              </a:r>
              <a:r>
                <a:rPr kumimoji="1" lang="en-US" altLang="ja-JP" dirty="0" smtClean="0"/>
                <a:t>(GSM)</a:t>
              </a:r>
              <a:r>
                <a:rPr kumimoji="1" lang="ja-JP" altLang="en-US" dirty="0" smtClean="0"/>
                <a:t>による</a:t>
              </a:r>
              <a:r>
                <a:rPr kumimoji="1" lang="en-US" altLang="ja-JP" dirty="0" smtClean="0"/>
                <a:t>2011</a:t>
              </a:r>
              <a:r>
                <a:rPr kumimoji="1" lang="ja-JP" altLang="en-US" dirty="0" smtClean="0"/>
                <a:t>年</a:t>
              </a:r>
              <a:r>
                <a:rPr kumimoji="1" lang="en-US" altLang="ja-JP" dirty="0" smtClean="0"/>
                <a:t>8</a:t>
              </a:r>
              <a:r>
                <a:rPr kumimoji="1" lang="ja-JP" altLang="en-US" dirty="0" smtClean="0"/>
                <a:t>月</a:t>
              </a:r>
              <a:r>
                <a:rPr kumimoji="1" lang="en-US" altLang="ja-JP" dirty="0" smtClean="0"/>
                <a:t>27</a:t>
              </a:r>
              <a:r>
                <a:rPr kumimoji="1" lang="ja-JP" altLang="en-US" dirty="0" smtClean="0"/>
                <a:t>日</a:t>
              </a:r>
              <a:r>
                <a:rPr kumimoji="1" lang="en-US" altLang="ja-JP" dirty="0" smtClean="0"/>
                <a:t>18UTC</a:t>
              </a:r>
              <a:r>
                <a:rPr kumimoji="1" lang="ja-JP" altLang="en-US" dirty="0" smtClean="0"/>
                <a:t>～</a:t>
              </a:r>
              <a:r>
                <a:rPr kumimoji="1" lang="en-US" altLang="ja-JP" dirty="0" smtClean="0"/>
                <a:t>29</a:t>
              </a:r>
              <a:r>
                <a:rPr kumimoji="1" lang="ja-JP" altLang="en-US" dirty="0" smtClean="0"/>
                <a:t>日</a:t>
              </a:r>
              <a:r>
                <a:rPr kumimoji="1" lang="en-US" altLang="ja-JP" dirty="0" smtClean="0"/>
                <a:t>12UTC</a:t>
              </a:r>
              <a:r>
                <a:rPr kumimoji="1" lang="ja-JP" altLang="en-US" dirty="0" smtClean="0"/>
                <a:t> の</a:t>
              </a:r>
              <a:r>
                <a:rPr kumimoji="1" lang="en-US" altLang="ja-JP" dirty="0" smtClean="0"/>
                <a:t>8</a:t>
              </a:r>
              <a:r>
                <a:rPr kumimoji="1" lang="ja-JP" altLang="en-US" dirty="0" smtClean="0"/>
                <a:t>初期値分の台風経路</a:t>
              </a:r>
              <a:r>
                <a:rPr kumimoji="1" lang="en-US" altLang="ja-JP" dirty="0" smtClean="0"/>
                <a:t>(</a:t>
              </a:r>
              <a:r>
                <a:rPr kumimoji="1" lang="ja-JP" altLang="en-US" dirty="0" smtClean="0"/>
                <a:t>紫</a:t>
              </a:r>
              <a:r>
                <a:rPr kumimoji="1" lang="en-US" altLang="ja-JP" dirty="0" smtClean="0"/>
                <a:t>)</a:t>
              </a:r>
              <a:r>
                <a:rPr lang="ja-JP" altLang="en-US" dirty="0" err="1"/>
                <a:t>．</a:t>
              </a:r>
              <a:r>
                <a:rPr kumimoji="1" lang="en-US" altLang="ja-JP" dirty="0" smtClean="0"/>
                <a:t>84</a:t>
              </a:r>
              <a:r>
                <a:rPr kumimoji="1" lang="ja-JP" altLang="en-US" dirty="0" smtClean="0"/>
                <a:t>時間先までの結果．</a:t>
              </a:r>
              <a:endParaRPr kumimoji="1" lang="ja-JP" altLang="en-US" dirty="0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55476" y="943847"/>
            <a:ext cx="254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u="sng" dirty="0" smtClean="0"/>
              <a:t>予想外の西進</a:t>
            </a:r>
            <a:endParaRPr kumimoji="1" lang="ja-JP" altLang="en-US" sz="2400" b="1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6589" y="1560576"/>
            <a:ext cx="34381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気象庁</a:t>
            </a:r>
            <a:endParaRPr kumimoji="1" lang="en-US" altLang="ja-JP" sz="2400" dirty="0" smtClean="0"/>
          </a:p>
          <a:p>
            <a:pPr algn="ctr"/>
            <a:endParaRPr kumimoji="1" lang="en-US" altLang="ja-JP" sz="2400" dirty="0" smtClean="0"/>
          </a:p>
          <a:p>
            <a:pPr algn="ctr"/>
            <a:r>
              <a:rPr kumimoji="1" lang="en-US" altLang="ja-JP" sz="2400" dirty="0" smtClean="0"/>
              <a:t>29</a:t>
            </a:r>
            <a:r>
              <a:rPr kumimoji="1" lang="ja-JP" altLang="en-US" sz="2400" dirty="0" smtClean="0"/>
              <a:t>日までの初期値において日本の東を通過する予想</a:t>
            </a:r>
            <a:endParaRPr kumimoji="1" lang="en-US" altLang="ja-JP" sz="2400" dirty="0" smtClean="0"/>
          </a:p>
          <a:p>
            <a:pPr algn="ctr"/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↓</a:t>
            </a:r>
            <a:endParaRPr lang="en-US" altLang="ja-JP" sz="2400" dirty="0" smtClean="0"/>
          </a:p>
          <a:p>
            <a:pPr algn="ctr"/>
            <a:endParaRPr lang="en-US" altLang="ja-JP" sz="2400" dirty="0"/>
          </a:p>
          <a:p>
            <a:pPr algn="ctr"/>
            <a:r>
              <a:rPr lang="ja-JP" altLang="en-US" sz="2400" b="1" dirty="0" smtClean="0">
                <a:solidFill>
                  <a:srgbClr val="C00000"/>
                </a:solidFill>
              </a:rPr>
              <a:t>予想</a:t>
            </a:r>
            <a:r>
              <a:rPr lang="ja-JP" altLang="en-US" sz="2400" b="1" dirty="0">
                <a:solidFill>
                  <a:srgbClr val="C00000"/>
                </a:solidFill>
              </a:rPr>
              <a:t>以上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に西進</a:t>
            </a:r>
            <a:endParaRPr lang="en-US" altLang="ja-JP" sz="2400" b="1" dirty="0" smtClean="0">
              <a:solidFill>
                <a:srgbClr val="C00000"/>
              </a:solidFill>
            </a:endParaRPr>
          </a:p>
          <a:p>
            <a:pPr algn="ctr"/>
            <a:endParaRPr lang="en-US" altLang="ja-JP" sz="2400" dirty="0" smtClean="0"/>
          </a:p>
          <a:p>
            <a:pPr algn="ctr"/>
            <a:r>
              <a:rPr kumimoji="1" lang="ja-JP" altLang="en-US" sz="2400" dirty="0" smtClean="0"/>
              <a:t>↓</a:t>
            </a:r>
            <a:endParaRPr kumimoji="1" lang="en-US" altLang="ja-JP" sz="2400" dirty="0" smtClean="0"/>
          </a:p>
          <a:p>
            <a:pPr algn="ctr"/>
            <a:endParaRPr kumimoji="1" lang="en-US" altLang="ja-JP" sz="2400" dirty="0"/>
          </a:p>
          <a:p>
            <a:pPr algn="ctr"/>
            <a:r>
              <a:rPr kumimoji="1" lang="ja-JP" altLang="en-US" sz="2400" dirty="0" smtClean="0"/>
              <a:t>高知県に上陸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64351" y="6148808"/>
            <a:ext cx="4563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+mn-ea"/>
              </a:rPr>
              <a:t>※</a:t>
            </a:r>
            <a:r>
              <a:rPr lang="ja-JP" altLang="ja-JP" sz="1050" dirty="0" smtClean="0">
                <a:latin typeface="+mn-ea"/>
              </a:rPr>
              <a:t>気象庁</a:t>
            </a:r>
            <a:r>
              <a:rPr lang="en-US" altLang="ja-JP" sz="1050" dirty="0">
                <a:latin typeface="+mn-ea"/>
              </a:rPr>
              <a:t>: </a:t>
            </a:r>
            <a:r>
              <a:rPr lang="ja-JP" altLang="ja-JP" sz="1050" dirty="0">
                <a:latin typeface="+mn-ea"/>
              </a:rPr>
              <a:t>平成</a:t>
            </a:r>
            <a:r>
              <a:rPr lang="en-US" altLang="ja-JP" sz="1050" dirty="0">
                <a:latin typeface="+mn-ea"/>
              </a:rPr>
              <a:t>23</a:t>
            </a:r>
            <a:r>
              <a:rPr lang="ja-JP" altLang="ja-JP" sz="1050" dirty="0">
                <a:latin typeface="+mn-ea"/>
              </a:rPr>
              <a:t>年</a:t>
            </a:r>
            <a:r>
              <a:rPr lang="en-US" altLang="ja-JP" sz="1050" dirty="0">
                <a:latin typeface="+mn-ea"/>
              </a:rPr>
              <a:t>7</a:t>
            </a:r>
            <a:r>
              <a:rPr lang="ja-JP" altLang="ja-JP" sz="1050" dirty="0">
                <a:latin typeface="+mn-ea"/>
              </a:rPr>
              <a:t>月新潟･福島豪雨と平成</a:t>
            </a:r>
            <a:r>
              <a:rPr lang="en-US" altLang="ja-JP" sz="1050" dirty="0">
                <a:latin typeface="+mn-ea"/>
              </a:rPr>
              <a:t>23</a:t>
            </a:r>
            <a:r>
              <a:rPr lang="ja-JP" altLang="ja-JP" sz="1050" dirty="0">
                <a:latin typeface="+mn-ea"/>
              </a:rPr>
              <a:t>年</a:t>
            </a:r>
            <a:r>
              <a:rPr lang="en-US" altLang="ja-JP" sz="1050" dirty="0">
                <a:latin typeface="+mn-ea"/>
              </a:rPr>
              <a:t>(2011</a:t>
            </a:r>
            <a:r>
              <a:rPr lang="ja-JP" altLang="ja-JP" sz="1050" dirty="0">
                <a:latin typeface="+mn-ea"/>
              </a:rPr>
              <a:t>年</a:t>
            </a:r>
            <a:r>
              <a:rPr lang="en-US" altLang="ja-JP" sz="1050" dirty="0">
                <a:latin typeface="+mn-ea"/>
              </a:rPr>
              <a:t>)</a:t>
            </a:r>
            <a:r>
              <a:rPr lang="ja-JP" altLang="ja-JP" sz="1050" dirty="0">
                <a:latin typeface="+mn-ea"/>
              </a:rPr>
              <a:t>台風第</a:t>
            </a:r>
            <a:r>
              <a:rPr lang="en-US" altLang="ja-JP" sz="1050" dirty="0">
                <a:latin typeface="+mn-ea"/>
              </a:rPr>
              <a:t>12</a:t>
            </a:r>
            <a:r>
              <a:rPr lang="ja-JP" altLang="ja-JP" sz="1050" dirty="0">
                <a:latin typeface="+mn-ea"/>
              </a:rPr>
              <a:t>号及び台風第</a:t>
            </a:r>
            <a:r>
              <a:rPr lang="en-US" altLang="ja-JP" sz="1050" dirty="0">
                <a:latin typeface="+mn-ea"/>
              </a:rPr>
              <a:t>15</a:t>
            </a:r>
            <a:r>
              <a:rPr lang="ja-JP" altLang="ja-JP" sz="1050" dirty="0">
                <a:latin typeface="+mn-ea"/>
              </a:rPr>
              <a:t>号の調査</a:t>
            </a:r>
            <a:r>
              <a:rPr lang="ja-JP" altLang="ja-JP" sz="1050" dirty="0" smtClean="0">
                <a:latin typeface="+mn-ea"/>
              </a:rPr>
              <a:t>報告</a:t>
            </a:r>
            <a:r>
              <a:rPr lang="ja-JP" altLang="en-US" sz="1050" dirty="0" smtClean="0">
                <a:latin typeface="+mn-ea"/>
              </a:rPr>
              <a:t>　より一部抜粋</a:t>
            </a:r>
            <a:endParaRPr kumimoji="1" lang="ja-JP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22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5"/>
    </mc:Choice>
    <mc:Fallback xmlns="">
      <p:transition spd="slow" advTm="3881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37" y="1462451"/>
            <a:ext cx="5033205" cy="45551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潜熱</a:t>
            </a:r>
            <a:r>
              <a:rPr lang="ja-JP" altLang="en-US" dirty="0"/>
              <a:t>フラックス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37" y="1445614"/>
            <a:ext cx="5033205" cy="4555137"/>
          </a:xfrm>
          <a:prstGeom prst="rect">
            <a:avLst/>
          </a:prstGeom>
        </p:spPr>
      </p:pic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1469316695"/>
              </p:ext>
            </p:extLst>
          </p:nvPr>
        </p:nvGraphicFramePr>
        <p:xfrm>
          <a:off x="479618" y="2082546"/>
          <a:ext cx="3845495" cy="339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97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1462450"/>
            <a:ext cx="4388701" cy="43488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上昇流（降水量）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graphicFrame>
        <p:nvGraphicFramePr>
          <p:cNvPr id="4" name="図表 3"/>
          <p:cNvGraphicFramePr/>
          <p:nvPr>
            <p:extLst>
              <p:ext uri="{D42A27DB-BD31-4B8C-83A1-F6EECF244321}">
                <p14:modId xmlns:p14="http://schemas.microsoft.com/office/powerpoint/2010/main" val="3815997532"/>
              </p:ext>
            </p:extLst>
          </p:nvPr>
        </p:nvGraphicFramePr>
        <p:xfrm>
          <a:off x="312362" y="1603083"/>
          <a:ext cx="4103591" cy="352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40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風速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6" y="962631"/>
            <a:ext cx="8410586" cy="496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潜熱フラックス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7" y="962630"/>
            <a:ext cx="8229600" cy="50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20" y="3658202"/>
            <a:ext cx="2786402" cy="23425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台風</a:t>
            </a:r>
            <a:r>
              <a:rPr lang="en-US" altLang="ja-JP" dirty="0"/>
              <a:t>11</a:t>
            </a:r>
            <a:r>
              <a:rPr lang="ja-JP" altLang="en-US" dirty="0" smtClean="0"/>
              <a:t>号 </a:t>
            </a:r>
            <a:r>
              <a:rPr lang="en-US" altLang="ja-JP" dirty="0" smtClean="0"/>
              <a:t>vs </a:t>
            </a:r>
            <a:r>
              <a:rPr lang="ja-JP" altLang="en-US" dirty="0" smtClean="0"/>
              <a:t>台風</a:t>
            </a:r>
            <a:r>
              <a:rPr lang="en-US" altLang="ja-JP" dirty="0" smtClean="0"/>
              <a:t>12</a:t>
            </a:r>
            <a:r>
              <a:rPr lang="ja-JP" altLang="en-US" dirty="0" smtClean="0"/>
              <a:t>号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Z300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4" y="3658202"/>
            <a:ext cx="2786402" cy="23425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4" y="1336361"/>
            <a:ext cx="2786402" cy="23425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20" y="1315650"/>
            <a:ext cx="2786402" cy="234255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11" y="1315649"/>
            <a:ext cx="2786402" cy="23425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11" y="3658199"/>
            <a:ext cx="2786402" cy="23425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50378" y="771781"/>
            <a:ext cx="101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2way</a:t>
            </a:r>
            <a:endParaRPr kumimoji="1" lang="ja-JP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19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SET00Z29AUG2011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64" y="1379104"/>
            <a:ext cx="2426269" cy="45537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5" y="969963"/>
            <a:ext cx="6554390" cy="53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712" y="34669"/>
            <a:ext cx="9652888" cy="1725305"/>
          </a:xfrm>
        </p:spPr>
        <p:txBody>
          <a:bodyPr>
            <a:normAutofit fontScale="90000"/>
          </a:bodyPr>
          <a:lstStyle/>
          <a:p>
            <a:pPr>
              <a:lnSpc>
                <a:spcPts val="4800"/>
              </a:lnSpc>
              <a:spcBef>
                <a:spcPts val="0"/>
              </a:spcBef>
            </a:pPr>
            <a:r>
              <a:rPr kumimoji="1" lang="en-US" altLang="ja-JP" sz="3200" dirty="0" smtClean="0">
                <a:effectLst/>
              </a:rPr>
              <a:t>DATA</a:t>
            </a:r>
            <a:r>
              <a:rPr kumimoji="1" lang="ja-JP" altLang="en-US" sz="3200" dirty="0" smtClean="0">
                <a:effectLst/>
              </a:rPr>
              <a:t>：</a:t>
            </a:r>
            <a:r>
              <a:rPr kumimoji="1" lang="en-US" altLang="ja-JP" sz="3200" dirty="0" smtClean="0">
                <a:effectLst/>
              </a:rPr>
              <a:t>ERA-interim </a:t>
            </a:r>
            <a:br>
              <a:rPr kumimoji="1" lang="en-US" altLang="ja-JP" sz="3200" dirty="0" smtClean="0">
                <a:effectLst/>
              </a:rPr>
            </a:br>
            <a:r>
              <a:rPr kumimoji="1" lang="en-US" altLang="ja-JP" sz="3200" dirty="0" smtClean="0">
                <a:effectLst/>
              </a:rPr>
              <a:t>D01:</a:t>
            </a:r>
            <a:r>
              <a:rPr kumimoji="1" lang="ja-JP" altLang="en-US" sz="3200" dirty="0" smtClean="0">
                <a:effectLst/>
              </a:rPr>
              <a:t>　水平</a:t>
            </a:r>
            <a:r>
              <a:rPr lang="ja-JP" altLang="en-US" sz="3200" dirty="0" smtClean="0">
                <a:effectLst/>
              </a:rPr>
              <a:t>格子</a:t>
            </a:r>
            <a:r>
              <a:rPr lang="ja-JP" altLang="en-US" sz="3200" dirty="0">
                <a:effectLst/>
              </a:rPr>
              <a:t>間隔　</a:t>
            </a:r>
            <a:r>
              <a:rPr kumimoji="1" lang="en-US" altLang="ja-JP" sz="3200" dirty="0" smtClean="0">
                <a:effectLst/>
              </a:rPr>
              <a:t>100km </a:t>
            </a:r>
            <a:br>
              <a:rPr kumimoji="1" lang="en-US" altLang="ja-JP" sz="3200" dirty="0" smtClean="0">
                <a:effectLst/>
              </a:rPr>
            </a:br>
            <a:r>
              <a:rPr lang="ja-JP" altLang="en-US" sz="3200" dirty="0">
                <a:effectLst/>
              </a:rPr>
              <a:t>　</a:t>
            </a:r>
            <a:r>
              <a:rPr lang="ja-JP" altLang="en-US" sz="3200" dirty="0" smtClean="0">
                <a:effectLst/>
              </a:rPr>
              <a:t>　　</a:t>
            </a:r>
            <a:r>
              <a:rPr lang="en-US" altLang="ja-JP" sz="3200" dirty="0" smtClean="0">
                <a:effectLst/>
              </a:rPr>
              <a:t>X 9000km × Y 7600km       </a:t>
            </a:r>
            <a:endParaRPr kumimoji="1" lang="ja-JP" altLang="en-US" sz="3200" dirty="0">
              <a:effectLst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247965"/>
              </p:ext>
            </p:extLst>
          </p:nvPr>
        </p:nvGraphicFramePr>
        <p:xfrm>
          <a:off x="237949" y="1876871"/>
          <a:ext cx="4207392" cy="31106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2464"/>
                <a:gridCol w="1402464"/>
                <a:gridCol w="1402464"/>
              </a:tblGrid>
              <a:tr h="1082638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D02 </a:t>
                      </a:r>
                      <a:r>
                        <a:rPr kumimoji="1" lang="ja-JP" altLang="en-US" sz="2000" dirty="0" smtClean="0">
                          <a:latin typeface="+mn-lt"/>
                        </a:rPr>
                        <a:t>　間隔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 </a:t>
                      </a:r>
                    </a:p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スケール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33km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20km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</a:tr>
              <a:tr h="813025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スケール大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latin typeface="+mn-lt"/>
                        </a:rPr>
                        <a:t>-</a:t>
                      </a:r>
                      <a:r>
                        <a:rPr kumimoji="1" lang="ja-JP" altLang="en-US" sz="20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+mn-lt"/>
                        </a:rPr>
                        <a:t>1200km</a:t>
                      </a:r>
                      <a:endParaRPr kumimoji="1" lang="ja-JP" altLang="en-US" sz="2000" dirty="0" smtClean="0">
                        <a:latin typeface="+mn-lt"/>
                      </a:endParaRPr>
                    </a:p>
                    <a:p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L - L</a:t>
                      </a:r>
                      <a:r>
                        <a:rPr kumimoji="1" lang="ja-JP" altLang="en-US" sz="2000" dirty="0" smtClean="0">
                          <a:latin typeface="+mn-lt"/>
                        </a:rPr>
                        <a:t>　大きい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　　　　弱い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S – L </a:t>
                      </a:r>
                      <a:r>
                        <a:rPr kumimoji="1" lang="ja-JP" altLang="en-US" sz="2000" dirty="0" smtClean="0">
                          <a:latin typeface="+mn-lt"/>
                        </a:rPr>
                        <a:t> 大きい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　　　　強い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</a:tr>
              <a:tr h="1045066">
                <a:tc>
                  <a:txBody>
                    <a:bodyPr/>
                    <a:lstStyle/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スケール小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- 500km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>
                          <a:latin typeface="+mn-lt"/>
                        </a:rPr>
                        <a:t>L - S</a:t>
                      </a:r>
                      <a:r>
                        <a:rPr kumimoji="1" lang="ja-JP" altLang="en-US" sz="2000" dirty="0" smtClean="0">
                          <a:latin typeface="+mn-lt"/>
                        </a:rPr>
                        <a:t>　小さい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　　　　弱い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+mn-lt"/>
                        </a:rPr>
                        <a:t>S</a:t>
                      </a:r>
                      <a:r>
                        <a:rPr kumimoji="1" lang="en-US" altLang="ja-JP" sz="2000" baseline="0" dirty="0" smtClean="0">
                          <a:latin typeface="+mn-lt"/>
                        </a:rPr>
                        <a:t> - S</a:t>
                      </a:r>
                      <a:r>
                        <a:rPr kumimoji="1" lang="ja-JP" altLang="en-US" sz="2000" dirty="0" smtClean="0">
                          <a:latin typeface="+mn-lt"/>
                        </a:rPr>
                        <a:t>　小さい</a:t>
                      </a:r>
                      <a:endParaRPr kumimoji="1" lang="en-US" altLang="ja-JP" sz="2000" dirty="0" smtClean="0">
                        <a:latin typeface="+mn-lt"/>
                      </a:endParaRPr>
                    </a:p>
                    <a:p>
                      <a:r>
                        <a:rPr kumimoji="1" lang="ja-JP" altLang="en-US" sz="2000" dirty="0" smtClean="0">
                          <a:latin typeface="+mn-lt"/>
                        </a:rPr>
                        <a:t>　　　　強い</a:t>
                      </a:r>
                      <a:endParaRPr kumimoji="1" lang="ja-JP" altLang="en-US" sz="20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98" y="1807976"/>
            <a:ext cx="2037521" cy="179511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4" y="3749305"/>
            <a:ext cx="2062874" cy="168803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53" y="1759975"/>
            <a:ext cx="2045066" cy="184311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57" y="3728170"/>
            <a:ext cx="2041262" cy="170917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28798" y="1810344"/>
            <a:ext cx="624755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350" dirty="0"/>
              <a:t>L – L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25253" y="1759974"/>
            <a:ext cx="573461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350" dirty="0"/>
              <a:t>S – L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32124" y="3749305"/>
            <a:ext cx="530015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350" dirty="0"/>
              <a:t>L – 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25253" y="3720657"/>
            <a:ext cx="573461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350" dirty="0"/>
              <a:t>S – S</a:t>
            </a:r>
          </a:p>
        </p:txBody>
      </p:sp>
    </p:spTree>
    <p:extLst>
      <p:ext uri="{BB962C8B-B14F-4D97-AF65-F5344CB8AC3E}">
        <p14:creationId xmlns:p14="http://schemas.microsoft.com/office/powerpoint/2010/main" val="9186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ERA L-</a:t>
            </a:r>
            <a:r>
              <a:rPr kumimoji="1" lang="en-US" altLang="ja-JP" dirty="0" err="1" smtClean="0"/>
              <a:t>L_nest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7" y="1934966"/>
            <a:ext cx="2061655" cy="15803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58" y="1931192"/>
            <a:ext cx="2066579" cy="15841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137" y="1952408"/>
            <a:ext cx="2038900" cy="15629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036" y="1925174"/>
            <a:ext cx="2074428" cy="159017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27" y="3815143"/>
            <a:ext cx="2039759" cy="156360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786" y="3742063"/>
            <a:ext cx="2012351" cy="163668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372" y="3705523"/>
            <a:ext cx="2230429" cy="17097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036" y="3646369"/>
            <a:ext cx="2259312" cy="17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63" y="1839325"/>
            <a:ext cx="2172601" cy="166543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303" y="1839325"/>
            <a:ext cx="2237099" cy="1714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826" y="1848742"/>
            <a:ext cx="2212528" cy="16960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925" y="1784250"/>
            <a:ext cx="2308945" cy="17699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91" y="3953123"/>
            <a:ext cx="2101371" cy="161083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302" y="3938758"/>
            <a:ext cx="2138850" cy="16395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885" y="3890827"/>
            <a:ext cx="2224165" cy="170496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353" y="3890828"/>
            <a:ext cx="2257943" cy="17308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ERA </a:t>
            </a:r>
            <a:r>
              <a:rPr lang="en-US" altLang="ja-JP" dirty="0" smtClean="0"/>
              <a:t>L-</a:t>
            </a:r>
            <a:r>
              <a:rPr lang="en-US" altLang="ja-JP" dirty="0" err="1" smtClean="0"/>
              <a:t>S_nest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27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7" y="2290633"/>
            <a:ext cx="2162411" cy="16576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811" y="2290633"/>
            <a:ext cx="2194946" cy="16825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54" y="2241380"/>
            <a:ext cx="2314691" cy="17743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70" y="2242103"/>
            <a:ext cx="2316911" cy="17760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5" y="3966481"/>
            <a:ext cx="2344094" cy="17968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266" y="3966481"/>
            <a:ext cx="2321184" cy="177933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451" y="3974749"/>
            <a:ext cx="2275833" cy="17445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550" y="3948254"/>
            <a:ext cx="2364431" cy="1622805"/>
          </a:xfrm>
          <a:prstGeom prst="rect">
            <a:avLst/>
          </a:prstGeom>
        </p:spPr>
      </p:pic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ERA </a:t>
            </a:r>
            <a:r>
              <a:rPr lang="en-US" altLang="ja-JP" dirty="0" smtClean="0"/>
              <a:t>S-</a:t>
            </a:r>
            <a:r>
              <a:rPr lang="en-US" altLang="ja-JP" dirty="0" err="1" smtClean="0"/>
              <a:t>L_nest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41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研究背景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34890" y="151870"/>
            <a:ext cx="14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/>
              <a:t>気象概要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200290" y="1536865"/>
            <a:ext cx="6397063" cy="4879048"/>
            <a:chOff x="200291" y="1152694"/>
            <a:chExt cx="5782428" cy="526321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0"/>
            <a:stretch/>
          </p:blipFill>
          <p:spPr>
            <a:xfrm>
              <a:off x="200291" y="1152694"/>
              <a:ext cx="5782428" cy="5221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96251" y="5456858"/>
              <a:ext cx="4790247" cy="369332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b="1" dirty="0"/>
                <a:t>ほぼ停滞　高気圧が広範囲に覆う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88526" y="6115831"/>
              <a:ext cx="4790247" cy="300082"/>
            </a:xfrm>
            <a:prstGeom prst="rect">
              <a:avLst/>
            </a:prstGeom>
            <a:effectLst>
              <a:outerShdw blurRad="266700" dist="139700" dir="24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>
                  <a:latin typeface="+mn-ea"/>
                </a:rPr>
                <a:t>27AUG00UTC Color: SLP, Black: GEOPT_500hPa (GPV)</a:t>
              </a:r>
              <a:endParaRPr lang="ja-JP" altLang="en-US" sz="1350" dirty="0">
                <a:latin typeface="+mn-ea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597353" y="1152694"/>
            <a:ext cx="2357976" cy="5409676"/>
            <a:chOff x="6383708" y="1152694"/>
            <a:chExt cx="2357976" cy="540967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708" y="1152694"/>
              <a:ext cx="2323544" cy="4895514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6383708" y="6054539"/>
              <a:ext cx="235797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latin typeface="+mn-ea"/>
                </a:rPr>
                <a:t>※</a:t>
              </a:r>
              <a:r>
                <a:rPr lang="ja-JP" altLang="en-US" sz="900" dirty="0">
                  <a:latin typeface="+mn-ea"/>
                </a:rPr>
                <a:t>　</a:t>
              </a:r>
              <a:r>
                <a:rPr lang="ja-JP" altLang="en-US" sz="900" dirty="0" smtClean="0">
                  <a:latin typeface="+mn-ea"/>
                </a:rPr>
                <a:t>デジタル台風　より転載</a:t>
              </a:r>
              <a:endParaRPr lang="en-US" altLang="ja-JP" sz="900" dirty="0" smtClean="0">
                <a:latin typeface="+mn-ea"/>
              </a:endParaRPr>
            </a:p>
            <a:p>
              <a:r>
                <a:rPr lang="en-US" altLang="ja-JP" sz="800" dirty="0">
                  <a:latin typeface="+mn-ea"/>
                </a:rPr>
                <a:t>(http://agora.ex.nii.ac.jp/digital-typhoon/summary/wnp/l/201112.html.ja) </a:t>
              </a:r>
              <a:r>
                <a:rPr lang="ja-JP" altLang="en-US" sz="900" dirty="0">
                  <a:latin typeface="+mn-ea"/>
                </a:rPr>
                <a:t>　</a:t>
              </a:r>
            </a:p>
          </p:txBody>
        </p:sp>
        <p:sp>
          <p:nvSpPr>
            <p:cNvPr id="4" name="右矢印 3"/>
            <p:cNvSpPr/>
            <p:nvPr/>
          </p:nvSpPr>
          <p:spPr>
            <a:xfrm rot="2325922">
              <a:off x="6959690" y="4289385"/>
              <a:ext cx="787682" cy="353996"/>
            </a:xfrm>
            <a:prstGeom prst="rightArrow">
              <a:avLst>
                <a:gd name="adj1" fmla="val 50000"/>
                <a:gd name="adj2" fmla="val 79536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4134890" y="613535"/>
            <a:ext cx="14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8</a:t>
            </a:r>
            <a:r>
              <a:rPr lang="ja-JP" altLang="en-US" sz="2400" dirty="0">
                <a:latin typeface="+mn-ea"/>
              </a:rPr>
              <a:t>月</a:t>
            </a:r>
            <a:r>
              <a:rPr lang="en-US" altLang="ja-JP" sz="2400" dirty="0">
                <a:latin typeface="+mn-ea"/>
              </a:rPr>
              <a:t>27</a:t>
            </a:r>
            <a:r>
              <a:rPr lang="ja-JP" altLang="en-US" sz="2400" dirty="0">
                <a:latin typeface="+mn-ea"/>
              </a:rPr>
              <a:t>日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389" y="828942"/>
            <a:ext cx="326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気象庁再解析データ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18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" y="2340493"/>
            <a:ext cx="2298697" cy="176209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91" y="2287998"/>
            <a:ext cx="2374436" cy="18201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87" y="2310194"/>
            <a:ext cx="2281583" cy="174897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503" y="2293235"/>
            <a:ext cx="2325827" cy="17828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9" y="4083177"/>
            <a:ext cx="2303739" cy="17659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940" y="4108150"/>
            <a:ext cx="2238581" cy="17160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520" y="4122670"/>
            <a:ext cx="2270283" cy="17403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4503" y="4076127"/>
            <a:ext cx="2338438" cy="1792558"/>
          </a:xfrm>
          <a:prstGeom prst="rect">
            <a:avLst/>
          </a:prstGeom>
        </p:spPr>
      </p:pic>
      <p:sp>
        <p:nvSpPr>
          <p:cNvPr id="12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300" dirty="0"/>
              <a:t>ERA S-</a:t>
            </a:r>
            <a:r>
              <a:rPr lang="en-US" altLang="ja-JP" sz="3300" dirty="0" err="1"/>
              <a:t>S_nest</a:t>
            </a:r>
            <a:endParaRPr lang="ja-JP" altLang="en-US" sz="3300" dirty="0"/>
          </a:p>
        </p:txBody>
      </p:sp>
    </p:spTree>
    <p:extLst>
      <p:ext uri="{BB962C8B-B14F-4D97-AF65-F5344CB8AC3E}">
        <p14:creationId xmlns:p14="http://schemas.microsoft.com/office/powerpoint/2010/main" val="3835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ERA_30km-6km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3" y="2336470"/>
            <a:ext cx="2156882" cy="16533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35" y="2267038"/>
            <a:ext cx="2255118" cy="17286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353" y="2193070"/>
            <a:ext cx="2331819" cy="17874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1" y="4136235"/>
            <a:ext cx="2142925" cy="16426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098" y="2175445"/>
            <a:ext cx="2287378" cy="17534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627" y="4128952"/>
            <a:ext cx="2161927" cy="16572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661" y="4111644"/>
            <a:ext cx="2242281" cy="17188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645" y="4048359"/>
            <a:ext cx="2347830" cy="17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NCEP</a:t>
            </a:r>
            <a:r>
              <a:rPr kumimoji="1" lang="en-US" altLang="ja-JP" dirty="0" smtClean="0"/>
              <a:t>_30km-6km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8" y="2372461"/>
            <a:ext cx="2273703" cy="17429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29" y="2363706"/>
            <a:ext cx="2350064" cy="18014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012" y="2363705"/>
            <a:ext cx="2362802" cy="18112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093" y="2379267"/>
            <a:ext cx="2322202" cy="178011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7" y="4118313"/>
            <a:ext cx="2396785" cy="183728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689" y="4118313"/>
            <a:ext cx="2350064" cy="180147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112" y="4126472"/>
            <a:ext cx="2362782" cy="181121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602" y="4118312"/>
            <a:ext cx="2288279" cy="17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4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9" y="1040839"/>
            <a:ext cx="610235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648820" y="5427223"/>
            <a:ext cx="59112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Fig.3.</a:t>
            </a:r>
            <a:r>
              <a:rPr lang="ja-JP" altLang="en-US" sz="1050" dirty="0"/>
              <a:t> </a:t>
            </a:r>
            <a:r>
              <a:rPr lang="en-US" altLang="ja-JP" sz="1050" dirty="0"/>
              <a:t>day(-2)</a:t>
            </a:r>
            <a:r>
              <a:rPr lang="ja-JP" altLang="en-US" sz="1050" dirty="0"/>
              <a:t>から</a:t>
            </a:r>
            <a:r>
              <a:rPr lang="en-US" altLang="ja-JP" sz="1050" dirty="0"/>
              <a:t>day(-3)</a:t>
            </a:r>
            <a:r>
              <a:rPr lang="ja-JP" altLang="en-US" sz="1050" dirty="0" err="1"/>
              <a:t>までの</a:t>
            </a:r>
            <a:r>
              <a:rPr lang="en-US" altLang="ja-JP" sz="1050" dirty="0"/>
              <a:t>850hPa</a:t>
            </a:r>
            <a:r>
              <a:rPr lang="ja-JP" altLang="en-US" sz="1050" dirty="0"/>
              <a:t>面での流線関数の偏差（陰影）と波活動度フラックス（矢印）の合成図．</a:t>
            </a:r>
            <a:r>
              <a:rPr lang="en-US" altLang="ja-JP" sz="1050" dirty="0"/>
              <a:t>“day (0)”</a:t>
            </a:r>
            <a:r>
              <a:rPr lang="ja-JP" altLang="en-US" sz="1050" dirty="0"/>
              <a:t>は</a:t>
            </a:r>
            <a:r>
              <a:rPr lang="en-US" altLang="ja-JP" sz="1050" dirty="0"/>
              <a:t>PJ</a:t>
            </a:r>
            <a:r>
              <a:rPr lang="ja-JP" altLang="en-US" sz="1050" dirty="0"/>
              <a:t>指数の極大期．陰影間隔は</a:t>
            </a:r>
            <a:r>
              <a:rPr lang="en-US" altLang="ja-JP" sz="1050" dirty="0"/>
              <a:t>1×10^6 m^2/s. color contour </a:t>
            </a:r>
            <a:r>
              <a:rPr lang="ja-JP" altLang="en-US" sz="1050" dirty="0"/>
              <a:t>は</a:t>
            </a:r>
            <a:r>
              <a:rPr lang="en-US" altLang="ja-JP" sz="1050" dirty="0"/>
              <a:t>200hPa</a:t>
            </a:r>
            <a:r>
              <a:rPr lang="ja-JP" altLang="en-US" sz="1050" dirty="0"/>
              <a:t>面での流線関数の偏差で，間隔は</a:t>
            </a:r>
            <a:r>
              <a:rPr lang="en-US" altLang="ja-JP" sz="1050" dirty="0"/>
              <a:t>2×10^6 m^2/s. 10 m^2/s^2</a:t>
            </a:r>
            <a:r>
              <a:rPr lang="ja-JP" altLang="en-US" sz="1050" dirty="0"/>
              <a:t>以下のフラックスは示していない．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1105" y="5309505"/>
            <a:ext cx="1207715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500" dirty="0"/>
              <a:t>論文レビュー</a:t>
            </a:r>
          </a:p>
        </p:txBody>
      </p:sp>
    </p:spTree>
    <p:extLst>
      <p:ext uri="{BB962C8B-B14F-4D97-AF65-F5344CB8AC3E}">
        <p14:creationId xmlns:p14="http://schemas.microsoft.com/office/powerpoint/2010/main" val="35974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268761"/>
            <a:ext cx="61171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47663" y="5319212"/>
            <a:ext cx="61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Fig. 5.  </a:t>
            </a:r>
            <a:r>
              <a:rPr lang="ja-JP" altLang="en-US" sz="1200" dirty="0"/>
              <a:t>各月ごとの</a:t>
            </a:r>
            <a:r>
              <a:rPr lang="en-US" altLang="ja-JP" sz="1200" dirty="0"/>
              <a:t>day 0 </a:t>
            </a:r>
            <a:r>
              <a:rPr lang="ja-JP" altLang="en-US" sz="1200" dirty="0"/>
              <a:t>における，降雨</a:t>
            </a:r>
            <a:r>
              <a:rPr lang="en-US" altLang="ja-JP" sz="1200" dirty="0"/>
              <a:t>(color shade</a:t>
            </a:r>
            <a:r>
              <a:rPr lang="ja-JP" altLang="en-US" sz="1200" dirty="0" err="1"/>
              <a:t>，</a:t>
            </a:r>
            <a:r>
              <a:rPr lang="en-US" altLang="ja-JP" sz="1200" dirty="0"/>
              <a:t>2 mm / day)</a:t>
            </a:r>
            <a:r>
              <a:rPr lang="ja-JP" altLang="en-US" sz="1200" dirty="0"/>
              <a:t>と</a:t>
            </a:r>
            <a:r>
              <a:rPr lang="en-US" altLang="ja-JP" sz="1200" dirty="0"/>
              <a:t>850-hPa</a:t>
            </a:r>
            <a:r>
              <a:rPr lang="ja-JP" altLang="en-US" sz="1200" dirty="0"/>
              <a:t>面のジオポテンシャル高度</a:t>
            </a:r>
            <a:r>
              <a:rPr lang="en-US" altLang="ja-JP" sz="1200" dirty="0"/>
              <a:t>(contour, 5 m</a:t>
            </a:r>
            <a:r>
              <a:rPr lang="ja-JP" altLang="en-US" sz="1200" dirty="0"/>
              <a:t>間隔</a:t>
            </a:r>
            <a:r>
              <a:rPr lang="en-US" altLang="ja-JP" sz="1200" dirty="0"/>
              <a:t>)</a:t>
            </a:r>
            <a:r>
              <a:rPr lang="ja-JP" altLang="en-US" sz="1200" dirty="0"/>
              <a:t>の偏差の合成図，日本標準時</a:t>
            </a:r>
            <a:r>
              <a:rPr lang="en-US" altLang="ja-JP" sz="1200" dirty="0"/>
              <a:t>9</a:t>
            </a:r>
            <a:r>
              <a:rPr lang="ja-JP" altLang="en-US" sz="1200" dirty="0"/>
              <a:t>時の台風位置（赤丸）．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9205" y="5019129"/>
            <a:ext cx="1207715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500" dirty="0"/>
              <a:t>論文レビュー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ERA-interim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コンテンツ プレースホルダ 2"/>
          <p:cNvSpPr>
            <a:spLocks noGrp="1"/>
          </p:cNvSpPr>
          <p:nvPr>
            <p:ph sz="half" idx="4294967295"/>
          </p:nvPr>
        </p:nvSpPr>
        <p:spPr>
          <a:xfrm>
            <a:off x="447675" y="1531938"/>
            <a:ext cx="8696325" cy="4106862"/>
          </a:xfrm>
        </p:spPr>
        <p:txBody>
          <a:bodyPr>
            <a:normAutofit fontScale="47500" lnSpcReduction="20000"/>
          </a:bodyPr>
          <a:lstStyle/>
          <a:p>
            <a:r>
              <a:rPr kumimoji="1" lang="ja-JP" altLang="en-US" dirty="0" smtClean="0"/>
              <a:t>期間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1979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月から現在</a:t>
            </a:r>
            <a:endParaRPr kumimoji="1" lang="en-US" altLang="ja-JP" dirty="0" smtClean="0"/>
          </a:p>
          <a:p>
            <a:r>
              <a:rPr lang="ja-JP" altLang="en-US" dirty="0" smtClean="0"/>
              <a:t>モデル（大気モデル＋波浪モデル）</a:t>
            </a:r>
            <a:r>
              <a:rPr lang="en-US" altLang="ja-JP" dirty="0" smtClean="0"/>
              <a:t>: ECMWF IFS Cy31r2, </a:t>
            </a:r>
          </a:p>
          <a:p>
            <a:pPr lvl="1"/>
            <a:r>
              <a:rPr lang="ja-JP" altLang="en-US" dirty="0" smtClean="0"/>
              <a:t>大気： </a:t>
            </a:r>
            <a:r>
              <a:rPr lang="en-US" altLang="ja-JP" dirty="0" smtClean="0"/>
              <a:t>T255L60</a:t>
            </a:r>
            <a:r>
              <a:rPr lang="ja-JP" altLang="en-US" dirty="0" err="1" smtClean="0"/>
              <a:t>，</a:t>
            </a:r>
            <a:r>
              <a:rPr lang="ja-JP" altLang="en-US" dirty="0" smtClean="0"/>
              <a:t>約</a:t>
            </a:r>
            <a:r>
              <a:rPr lang="en-US" altLang="ja-JP" dirty="0" smtClean="0"/>
              <a:t>79 km</a:t>
            </a:r>
            <a:r>
              <a:rPr lang="ja-JP" altLang="en-US" dirty="0" err="1" smtClean="0"/>
              <a:t>，</a:t>
            </a:r>
            <a:r>
              <a:rPr lang="ja-JP" altLang="en-US" dirty="0" smtClean="0"/>
              <a:t>鉛直層上端は</a:t>
            </a:r>
            <a:r>
              <a:rPr lang="en-US" altLang="ja-JP" dirty="0" smtClean="0"/>
              <a:t>0.1hPa</a:t>
            </a:r>
          </a:p>
          <a:p>
            <a:pPr lvl="1"/>
            <a:r>
              <a:rPr lang="ja-JP" altLang="en-US" dirty="0" smtClean="0"/>
              <a:t>波浪：水平解像度</a:t>
            </a:r>
            <a:r>
              <a:rPr lang="en-US" altLang="ja-JP" dirty="0" smtClean="0"/>
              <a:t>110 km</a:t>
            </a:r>
          </a:p>
          <a:p>
            <a:pPr lvl="1"/>
            <a:r>
              <a:rPr lang="ja-JP" altLang="en-US" dirty="0" smtClean="0"/>
              <a:t>表面：</a:t>
            </a:r>
            <a:r>
              <a:rPr lang="en-US" altLang="ja-JP" dirty="0" smtClean="0"/>
              <a:t>ERA-40 </a:t>
            </a:r>
            <a:r>
              <a:rPr lang="ja-JP" altLang="en-US" dirty="0" smtClean="0"/>
              <a:t>と </a:t>
            </a:r>
            <a:r>
              <a:rPr lang="en-US" altLang="ja-JP" dirty="0" smtClean="0"/>
              <a:t>ECMWF Operational Analysis </a:t>
            </a:r>
            <a:r>
              <a:rPr lang="ja-JP" altLang="en-US" dirty="0" smtClean="0"/>
              <a:t>のデータを使用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データ同化： </a:t>
            </a:r>
            <a:r>
              <a:rPr lang="en-US" altLang="ja-JP" dirty="0" smtClean="0"/>
              <a:t>4D-var, 12</a:t>
            </a:r>
            <a:r>
              <a:rPr lang="ja-JP" altLang="en-US" dirty="0" smtClean="0"/>
              <a:t>時間毎</a:t>
            </a:r>
            <a:endParaRPr lang="en-US" altLang="ja-JP" dirty="0" smtClean="0"/>
          </a:p>
          <a:p>
            <a:r>
              <a:rPr lang="ja-JP" altLang="en-US" dirty="0" smtClean="0"/>
              <a:t>提供解像度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水平：</a:t>
            </a:r>
            <a:r>
              <a:rPr lang="en-US" altLang="ja-JP" dirty="0" smtClean="0"/>
              <a:t>1.5</a:t>
            </a:r>
            <a:r>
              <a:rPr lang="ja-JP" altLang="en-US" dirty="0" smtClean="0"/>
              <a:t>度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鉛直：</a:t>
            </a:r>
            <a:r>
              <a:rPr lang="en-US" altLang="ja-JP" dirty="0" smtClean="0"/>
              <a:t>37  </a:t>
            </a:r>
            <a:r>
              <a:rPr lang="ja-JP" altLang="en-US" dirty="0" smtClean="0"/>
              <a:t>等圧面，</a:t>
            </a:r>
            <a:r>
              <a:rPr lang="en-US" altLang="ja-JP" dirty="0" smtClean="0"/>
              <a:t>15</a:t>
            </a:r>
            <a:r>
              <a:rPr lang="ja-JP" altLang="en-US" dirty="0" smtClean="0"/>
              <a:t> 等温位面，</a:t>
            </a:r>
            <a:r>
              <a:rPr lang="en-US" altLang="ja-JP" dirty="0" smtClean="0"/>
              <a:t>1</a:t>
            </a:r>
            <a:r>
              <a:rPr lang="ja-JP" altLang="en-US" dirty="0" smtClean="0"/>
              <a:t>等渦位面，</a:t>
            </a:r>
            <a:r>
              <a:rPr lang="en-US" altLang="ja-JP" dirty="0" smtClean="0"/>
              <a:t> 2</a:t>
            </a:r>
            <a:r>
              <a:rPr lang="ja-JP" altLang="en-US" dirty="0" smtClean="0"/>
              <a:t>次元物理量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時間：月毎，</a:t>
            </a:r>
            <a:r>
              <a:rPr lang="en-US" altLang="ja-JP" dirty="0" smtClean="0"/>
              <a:t>6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r>
              <a:rPr lang="ja-JP" altLang="en-US" dirty="0" smtClean="0"/>
              <a:t>利用方法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Dee et al., 2011, The ERA-Interim reanalysis: configuration and performance of the data assimilation system. </a:t>
            </a:r>
            <a:r>
              <a:rPr lang="en-US" altLang="ja-JP" i="1" dirty="0" smtClean="0"/>
              <a:t>QJRMS. </a:t>
            </a:r>
            <a:r>
              <a:rPr lang="en-US" altLang="ja-JP" b="1" dirty="0" smtClean="0"/>
              <a:t>137</a:t>
            </a:r>
            <a:r>
              <a:rPr lang="en-US" altLang="ja-JP" dirty="0" smtClean="0"/>
              <a:t>: 553-597, DOI: 10.1002/qj.828 </a:t>
            </a:r>
            <a:r>
              <a:rPr lang="ja-JP" altLang="en-US" dirty="0" smtClean="0"/>
              <a:t>　を引用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>
                <a:hlinkClick r:id="rId2"/>
              </a:rPr>
              <a:t>http://onlinelibrary.wiley.com/doi/10.1002/qj.828/abstract</a:t>
            </a:r>
            <a:endParaRPr lang="en-US" altLang="ja-JP" dirty="0" smtClean="0"/>
          </a:p>
          <a:p>
            <a:r>
              <a:rPr lang="ja-JP" altLang="en-US" dirty="0" smtClean="0"/>
              <a:t>公式サイト</a:t>
            </a:r>
            <a:endParaRPr lang="en-US" altLang="ja-JP" dirty="0" smtClean="0"/>
          </a:p>
          <a:p>
            <a:pPr lvl="1"/>
            <a:r>
              <a:rPr lang="en-US" altLang="ja-JP" dirty="0" smtClean="0">
                <a:hlinkClick r:id="rId3"/>
              </a:rPr>
              <a:t>http://www.ecmwf.int/research/era/do/get/era-interim</a:t>
            </a:r>
            <a:endParaRPr lang="en-US" altLang="ja-JP" dirty="0" smtClean="0"/>
          </a:p>
          <a:p>
            <a:r>
              <a:rPr lang="ja-JP" altLang="en-US" dirty="0" smtClean="0"/>
              <a:t>データ配布元</a:t>
            </a:r>
            <a:endParaRPr lang="en-US" altLang="ja-JP" dirty="0" smtClean="0"/>
          </a:p>
          <a:p>
            <a:pPr lvl="1"/>
            <a:r>
              <a:rPr lang="en-US" altLang="ja-JP" dirty="0" smtClean="0">
                <a:hlinkClick r:id="rId4"/>
              </a:rPr>
              <a:t>http://data-portal.ecmwf.int/data/d/interim/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7675" y="5572125"/>
            <a:ext cx="8610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25" dirty="0">
                <a:solidFill>
                  <a:prstClr val="black"/>
                </a:solidFill>
              </a:rPr>
              <a:t>https://www.google.co.jp/url?sa=t&amp;rct=j&amp;q=&amp;esrc=s&amp;source=web&amp;cd=9&amp;ved=0CHAQFjAI&amp;url=http%3A%2F%2Fwww.sci.hokudai.ac.jp%2Fgrp%2Fpoc%2Ftop%2Finside%2Fdata_hikaku.pptx&amp;ei=xyVBUrPYMI2GkQWAsoD4CA&amp;usg=AFQjCNFY1Afzru4Q3Z31kWrImNKW9RABGg&amp;bvm=bv.52434380,d.dGI     </a:t>
            </a:r>
            <a:r>
              <a:rPr lang="ja-JP" altLang="en-US" sz="825" dirty="0">
                <a:solidFill>
                  <a:prstClr val="black"/>
                </a:solidFill>
              </a:rPr>
              <a:t>から引用</a:t>
            </a:r>
          </a:p>
        </p:txBody>
      </p:sp>
    </p:spTree>
    <p:extLst>
      <p:ext uri="{BB962C8B-B14F-4D97-AF65-F5344CB8AC3E}">
        <p14:creationId xmlns:p14="http://schemas.microsoft.com/office/powerpoint/2010/main" val="2800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660671" y="1325373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使用データ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60721" y="1954208"/>
            <a:ext cx="34023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解像度：　</a:t>
            </a:r>
            <a:r>
              <a:rPr lang="en-US" altLang="ja-JP" sz="1350" dirty="0"/>
              <a:t>2.5</a:t>
            </a:r>
            <a:r>
              <a:rPr lang="ja-JP" altLang="en-US" sz="1350" dirty="0"/>
              <a:t>度</a:t>
            </a:r>
            <a:r>
              <a:rPr lang="en-US" altLang="ja-JP" sz="1350" dirty="0"/>
              <a:t>×2.5</a:t>
            </a:r>
            <a:r>
              <a:rPr lang="ja-JP" altLang="en-US" sz="1350" dirty="0"/>
              <a:t>度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85012" y="2510898"/>
            <a:ext cx="4239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使用データ（</a:t>
            </a:r>
            <a:r>
              <a:rPr lang="en-US" altLang="ja-JP" sz="1350" dirty="0"/>
              <a:t>2</a:t>
            </a:r>
            <a:r>
              <a:rPr lang="ja-JP" altLang="en-US" sz="1350" dirty="0"/>
              <a:t>）：　</a:t>
            </a:r>
            <a:r>
              <a:rPr lang="en-US" altLang="ja-JP" sz="1350" dirty="0"/>
              <a:t>JMA</a:t>
            </a:r>
            <a:r>
              <a:rPr lang="ja-JP" altLang="en-US" sz="1350" dirty="0"/>
              <a:t>台風軌道データ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55677" y="2996954"/>
            <a:ext cx="202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解析手法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9714" y="3483008"/>
            <a:ext cx="572198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３日荷重移動平均と３１日移動平均を組み合わせ，周期がおよそ</a:t>
            </a:r>
            <a:r>
              <a:rPr lang="en-US" altLang="ja-JP" sz="1350" dirty="0"/>
              <a:t>1</a:t>
            </a:r>
            <a:r>
              <a:rPr lang="ja-JP" altLang="en-US" sz="1350" dirty="0"/>
              <a:t>か月以上の長周期成分とおよそ４日から２，３週間の低周期成分に分離．長周期成分は気候平均値からの偏差をとり，季節変化を除去．</a:t>
            </a:r>
            <a:r>
              <a:rPr lang="en-US" altLang="ja-JP" sz="1350" dirty="0"/>
              <a:t>Wakabayashi and Kawamura (2004) </a:t>
            </a:r>
            <a:r>
              <a:rPr lang="ja-JP" altLang="en-US" sz="1350" dirty="0"/>
              <a:t>で定義された</a:t>
            </a:r>
            <a:r>
              <a:rPr lang="en-US" altLang="ja-JP" sz="1350" dirty="0"/>
              <a:t>PJ</a:t>
            </a:r>
            <a:r>
              <a:rPr lang="ja-JP" altLang="en-US" sz="1350" dirty="0"/>
              <a:t>指数を計算し，低周期成分は標準偏差の１．５倍を超える正指数のイベントを抽出し，その結果である，１８のイベントをコンポジット解析を行う．</a:t>
            </a:r>
            <a:endParaRPr lang="en-US" altLang="ja-JP" sz="1350" dirty="0"/>
          </a:p>
          <a:p>
            <a:endParaRPr lang="en-US" altLang="ja-JP" sz="135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60721" y="2238948"/>
            <a:ext cx="4050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期間：　</a:t>
            </a:r>
            <a:r>
              <a:rPr lang="en-US" altLang="ja-JP" sz="1350" dirty="0"/>
              <a:t>1958</a:t>
            </a:r>
            <a:r>
              <a:rPr lang="ja-JP" altLang="en-US" sz="1350" dirty="0"/>
              <a:t>年－</a:t>
            </a:r>
            <a:r>
              <a:rPr lang="en-US" altLang="ja-JP" sz="1350" dirty="0"/>
              <a:t>2001</a:t>
            </a:r>
            <a:r>
              <a:rPr lang="ja-JP" altLang="en-US" sz="1350" dirty="0"/>
              <a:t>年　</a:t>
            </a:r>
            <a:r>
              <a:rPr lang="en-US" altLang="ja-JP" sz="1350" dirty="0"/>
              <a:t>8</a:t>
            </a:r>
            <a:r>
              <a:rPr lang="ja-JP" altLang="en-US" sz="1350" dirty="0"/>
              <a:t>月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60722" y="1679362"/>
            <a:ext cx="3969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使用データ（</a:t>
            </a:r>
            <a:r>
              <a:rPr lang="en-US" altLang="ja-JP" sz="1350" dirty="0"/>
              <a:t>1</a:t>
            </a:r>
            <a:r>
              <a:rPr lang="ja-JP" altLang="en-US" sz="1350" dirty="0"/>
              <a:t>）：　</a:t>
            </a:r>
            <a:r>
              <a:rPr lang="en-US" altLang="ja-JP" sz="1350" dirty="0"/>
              <a:t>ECMWF </a:t>
            </a:r>
            <a:r>
              <a:rPr lang="ja-JP" altLang="en-US" sz="1350" dirty="0"/>
              <a:t>再解析データ</a:t>
            </a:r>
            <a:r>
              <a:rPr lang="en-US" altLang="ja-JP" sz="1350" dirty="0"/>
              <a:t>(ERA-40)</a:t>
            </a:r>
            <a:endParaRPr lang="ja-JP" altLang="en-US" sz="135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1104" y="943192"/>
            <a:ext cx="860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i="1" dirty="0"/>
              <a:t>晩夏の西部北太平洋上のPJテレコネクションパターン形成における台風の役割</a:t>
            </a:r>
            <a:r>
              <a:rPr lang="en-US" altLang="ja-JP" i="1" dirty="0"/>
              <a:t>(2006)</a:t>
            </a:r>
            <a:endParaRPr lang="ja-JP" altLang="en-US" i="1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208001" y="223798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使用データ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7336" y="2584475"/>
            <a:ext cx="35643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使用データ（</a:t>
            </a:r>
            <a:r>
              <a:rPr lang="en-US" altLang="ja-JP" sz="1350" dirty="0"/>
              <a:t>1</a:t>
            </a:r>
            <a:r>
              <a:rPr lang="ja-JP" altLang="en-US" sz="1350" dirty="0"/>
              <a:t>）：　長期再解析データ</a:t>
            </a:r>
            <a:r>
              <a:rPr lang="en-US" altLang="ja-JP" sz="1350" dirty="0"/>
              <a:t> (JRA-25)</a:t>
            </a:r>
            <a:endParaRPr lang="ja-JP" altLang="en-US" sz="135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3046" y="2859083"/>
            <a:ext cx="34023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解像度：　</a:t>
            </a:r>
            <a:r>
              <a:rPr lang="en-US" altLang="ja-JP" sz="1350" dirty="0"/>
              <a:t>2.5</a:t>
            </a:r>
            <a:r>
              <a:rPr lang="ja-JP" altLang="en-US" sz="1350" dirty="0"/>
              <a:t>度</a:t>
            </a:r>
            <a:r>
              <a:rPr lang="en-US" altLang="ja-JP" sz="1350" dirty="0"/>
              <a:t>×2.5</a:t>
            </a:r>
            <a:r>
              <a:rPr lang="ja-JP" altLang="en-US" sz="1350" dirty="0"/>
              <a:t>度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3046" y="3138774"/>
            <a:ext cx="4050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期間：　</a:t>
            </a:r>
            <a:r>
              <a:rPr lang="en-US" altLang="ja-JP" sz="1350" dirty="0"/>
              <a:t>1979</a:t>
            </a:r>
            <a:r>
              <a:rPr lang="ja-JP" altLang="en-US" sz="1350" dirty="0"/>
              <a:t>年－</a:t>
            </a:r>
            <a:r>
              <a:rPr lang="en-US" altLang="ja-JP" sz="1350" dirty="0"/>
              <a:t>2001</a:t>
            </a:r>
            <a:r>
              <a:rPr lang="ja-JP" altLang="en-US" sz="1350" dirty="0"/>
              <a:t>年　</a:t>
            </a:r>
            <a:r>
              <a:rPr lang="en-US" altLang="ja-JP" sz="1350" dirty="0"/>
              <a:t>5</a:t>
            </a:r>
            <a:r>
              <a:rPr lang="ja-JP" altLang="en-US" sz="1350" dirty="0"/>
              <a:t>月～</a:t>
            </a:r>
            <a:r>
              <a:rPr lang="en-US" altLang="ja-JP" sz="1350" dirty="0"/>
              <a:t>10</a:t>
            </a:r>
            <a:r>
              <a:rPr lang="ja-JP" altLang="en-US" sz="1350" dirty="0"/>
              <a:t>月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37337" y="3415773"/>
            <a:ext cx="4239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使用データ（</a:t>
            </a:r>
            <a:r>
              <a:rPr lang="en-US" altLang="ja-JP" sz="1350" dirty="0"/>
              <a:t>2</a:t>
            </a:r>
            <a:r>
              <a:rPr lang="ja-JP" altLang="en-US" sz="1350" dirty="0"/>
              <a:t>）：　</a:t>
            </a:r>
            <a:r>
              <a:rPr lang="en-US" altLang="ja-JP" sz="1350" dirty="0"/>
              <a:t>JMA</a:t>
            </a:r>
            <a:r>
              <a:rPr lang="ja-JP" altLang="en-US" sz="1350" dirty="0"/>
              <a:t>台風軌道データ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08002" y="3901829"/>
            <a:ext cx="202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解析手法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37336" y="4387883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50" dirty="0"/>
              <a:t>前研究と同じ解析手法．</a:t>
            </a:r>
            <a:endParaRPr lang="en-US" altLang="ja-JP" sz="1350" dirty="0"/>
          </a:p>
          <a:p>
            <a:endParaRPr lang="ja-JP" altLang="en-US" sz="1350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85268" y="1152526"/>
            <a:ext cx="8106282" cy="6467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ja-JP" altLang="en-US" sz="1800" i="1" dirty="0"/>
              <a:t>ＪＲＡ</a:t>
            </a:r>
            <a:r>
              <a:rPr lang="en-US" altLang="ja-JP" sz="1800" i="1" dirty="0"/>
              <a:t>‐</a:t>
            </a:r>
            <a:r>
              <a:rPr lang="ja-JP" altLang="en-US" sz="1800" i="1" dirty="0"/>
              <a:t>２５再解析から明らかにした初夏から秋の台風活動とＰＪテレコネクション・パターン間の力学的関連</a:t>
            </a:r>
            <a:r>
              <a:rPr lang="en-US" altLang="ja-JP" sz="1800" i="1" dirty="0"/>
              <a:t>(2007)</a:t>
            </a:r>
            <a:r>
              <a:rPr lang="ja-JP" altLang="en-US" sz="1800" i="1" dirty="0"/>
              <a:t/>
            </a:r>
            <a:br>
              <a:rPr lang="ja-JP" altLang="en-US" sz="1800" i="1" dirty="0"/>
            </a:br>
            <a:endParaRPr lang="ja-JP" altLang="en-US" sz="1800" i="1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研究背景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 rot="7136696">
            <a:off x="1370891" y="3181852"/>
            <a:ext cx="359527" cy="499369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4" name="グループ化 3"/>
          <p:cNvGrpSpPr/>
          <p:nvPr/>
        </p:nvGrpSpPr>
        <p:grpSpPr>
          <a:xfrm>
            <a:off x="179234" y="1149734"/>
            <a:ext cx="6418117" cy="5259612"/>
            <a:chOff x="170689" y="1183918"/>
            <a:chExt cx="5827776" cy="522798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3"/>
            <a:stretch/>
          </p:blipFill>
          <p:spPr>
            <a:xfrm>
              <a:off x="170689" y="1183918"/>
              <a:ext cx="5827776" cy="5167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51398" y="5448391"/>
              <a:ext cx="485705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b="1" dirty="0"/>
                <a:t>西に向きを変える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63590" y="6111824"/>
              <a:ext cx="4844858" cy="300082"/>
            </a:xfrm>
            <a:prstGeom prst="rect">
              <a:avLst/>
            </a:prstGeom>
            <a:effectLst>
              <a:outerShdw blurRad="266700" dist="139700" dir="24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>
                  <a:latin typeface="+mn-ea"/>
                </a:rPr>
                <a:t>30AUG00UTC Color: SLP, Black: GEOPT_500hPa (GPV)</a:t>
              </a:r>
              <a:endParaRPr lang="ja-JP" altLang="en-US" sz="1350" dirty="0">
                <a:latin typeface="+mn-ea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4045328" y="613535"/>
            <a:ext cx="158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8</a:t>
            </a:r>
            <a:r>
              <a:rPr lang="ja-JP" altLang="en-US" sz="2400" dirty="0">
                <a:latin typeface="+mn-ea"/>
              </a:rPr>
              <a:t>月</a:t>
            </a:r>
            <a:r>
              <a:rPr lang="en-US" altLang="ja-JP" sz="2400" dirty="0">
                <a:latin typeface="+mn-ea"/>
              </a:rPr>
              <a:t>30</a:t>
            </a:r>
            <a:r>
              <a:rPr lang="ja-JP" altLang="en-US" sz="2400" dirty="0">
                <a:latin typeface="+mn-ea"/>
              </a:rPr>
              <a:t>日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4890" y="151870"/>
            <a:ext cx="14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/>
              <a:t>気象概要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6597352" y="1149734"/>
            <a:ext cx="2357976" cy="5409676"/>
            <a:chOff x="6383708" y="1152694"/>
            <a:chExt cx="2357976" cy="5409676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708" y="1152694"/>
              <a:ext cx="2323544" cy="4895514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6383708" y="6054539"/>
              <a:ext cx="235797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latin typeface="+mn-ea"/>
                </a:rPr>
                <a:t>※</a:t>
              </a:r>
              <a:r>
                <a:rPr lang="ja-JP" altLang="en-US" sz="900" dirty="0">
                  <a:latin typeface="+mn-ea"/>
                </a:rPr>
                <a:t>　</a:t>
              </a:r>
              <a:r>
                <a:rPr lang="ja-JP" altLang="en-US" sz="900" dirty="0" smtClean="0">
                  <a:latin typeface="+mn-ea"/>
                </a:rPr>
                <a:t>デジタル台風　より転載</a:t>
              </a:r>
              <a:endParaRPr lang="en-US" altLang="ja-JP" sz="900" dirty="0" smtClean="0">
                <a:latin typeface="+mn-ea"/>
              </a:endParaRPr>
            </a:p>
            <a:p>
              <a:r>
                <a:rPr lang="en-US" altLang="ja-JP" sz="800" dirty="0">
                  <a:latin typeface="+mn-ea"/>
                </a:rPr>
                <a:t>(http://agora.ex.nii.ac.jp/digital-typhoon/summary/wnp/l/201112.html.ja) </a:t>
              </a:r>
              <a:r>
                <a:rPr lang="ja-JP" altLang="en-US" sz="900" dirty="0">
                  <a:latin typeface="+mn-ea"/>
                </a:rPr>
                <a:t>　</a:t>
              </a:r>
            </a:p>
          </p:txBody>
        </p:sp>
        <p:sp>
          <p:nvSpPr>
            <p:cNvPr id="21" name="右矢印 20"/>
            <p:cNvSpPr/>
            <p:nvPr/>
          </p:nvSpPr>
          <p:spPr>
            <a:xfrm rot="7634640">
              <a:off x="7805724" y="3759545"/>
              <a:ext cx="787682" cy="353996"/>
            </a:xfrm>
            <a:prstGeom prst="rightArrow">
              <a:avLst>
                <a:gd name="adj1" fmla="val 50000"/>
                <a:gd name="adj2" fmla="val 79536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253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"/>
    </mc:Choice>
    <mc:Fallback xmlns="">
      <p:transition spd="slow" advTm="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研究背景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85563" y="1156312"/>
            <a:ext cx="6411789" cy="5253034"/>
            <a:chOff x="185563" y="1190496"/>
            <a:chExt cx="5771574" cy="521413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3"/>
            <a:stretch/>
          </p:blipFill>
          <p:spPr>
            <a:xfrm>
              <a:off x="185563" y="1190496"/>
              <a:ext cx="5771574" cy="5165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73662" y="5428502"/>
              <a:ext cx="480114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b="1" dirty="0"/>
                <a:t>高知県に上陸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84556" y="6104546"/>
              <a:ext cx="4790247" cy="300082"/>
            </a:xfrm>
            <a:prstGeom prst="rect">
              <a:avLst/>
            </a:prstGeom>
            <a:effectLst>
              <a:outerShdw blurRad="266700" dist="139700" dir="24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>
                  <a:latin typeface="+mn-ea"/>
                </a:rPr>
                <a:t>03SEP00UTC Color: SLP, Black: GEOPT_500hPa (GPV)</a:t>
              </a:r>
              <a:endParaRPr lang="ja-JP" altLang="en-US" sz="1350" dirty="0">
                <a:latin typeface="+mn-ea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4219186" y="613535"/>
            <a:ext cx="1233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9</a:t>
            </a:r>
            <a:r>
              <a:rPr lang="ja-JP" altLang="en-US" sz="2400" dirty="0">
                <a:latin typeface="+mn-ea"/>
              </a:rPr>
              <a:t>月</a:t>
            </a:r>
            <a:r>
              <a:rPr lang="en-US" altLang="ja-JP" sz="2400" dirty="0">
                <a:latin typeface="+mn-ea"/>
              </a:rPr>
              <a:t>3</a:t>
            </a:r>
            <a:r>
              <a:rPr lang="ja-JP" altLang="en-US" sz="2400" dirty="0">
                <a:latin typeface="+mn-ea"/>
              </a:rPr>
              <a:t>日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34890" y="151870"/>
            <a:ext cx="14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/>
              <a:t>気象概要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597352" y="1156312"/>
            <a:ext cx="2357976" cy="5409676"/>
            <a:chOff x="6383708" y="1152694"/>
            <a:chExt cx="2357976" cy="5409676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708" y="1152694"/>
              <a:ext cx="2323544" cy="4895514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6383708" y="6054539"/>
              <a:ext cx="235797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latin typeface="+mn-ea"/>
                </a:rPr>
                <a:t>※</a:t>
              </a:r>
              <a:r>
                <a:rPr lang="ja-JP" altLang="en-US" sz="900" dirty="0">
                  <a:latin typeface="+mn-ea"/>
                </a:rPr>
                <a:t>　</a:t>
              </a:r>
              <a:r>
                <a:rPr lang="ja-JP" altLang="en-US" sz="900" dirty="0" smtClean="0">
                  <a:latin typeface="+mn-ea"/>
                </a:rPr>
                <a:t>デジタル台風　より転載</a:t>
              </a:r>
              <a:endParaRPr lang="en-US" altLang="ja-JP" sz="900" dirty="0" smtClean="0">
                <a:latin typeface="+mn-ea"/>
              </a:endParaRPr>
            </a:p>
            <a:p>
              <a:r>
                <a:rPr lang="en-US" altLang="ja-JP" sz="800" dirty="0">
                  <a:latin typeface="+mn-ea"/>
                </a:rPr>
                <a:t>(http://agora.ex.nii.ac.jp/digital-typhoon/summary/wnp/l/201112.html.ja) </a:t>
              </a:r>
              <a:r>
                <a:rPr lang="ja-JP" altLang="en-US" sz="900" dirty="0">
                  <a:latin typeface="+mn-ea"/>
                </a:rPr>
                <a:t>　</a:t>
              </a:r>
            </a:p>
          </p:txBody>
        </p:sp>
        <p:sp>
          <p:nvSpPr>
            <p:cNvPr id="22" name="右矢印 21"/>
            <p:cNvSpPr/>
            <p:nvPr/>
          </p:nvSpPr>
          <p:spPr>
            <a:xfrm rot="8070179">
              <a:off x="6938298" y="2702001"/>
              <a:ext cx="787682" cy="353996"/>
            </a:xfrm>
            <a:prstGeom prst="rightArrow">
              <a:avLst>
                <a:gd name="adj1" fmla="val 50000"/>
                <a:gd name="adj2" fmla="val 79536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551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"/>
    </mc:Choice>
    <mc:Fallback xmlns="">
      <p:transition spd="slow" advTm="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212203" y="1212315"/>
            <a:ext cx="4935422" cy="3387186"/>
            <a:chOff x="269594" y="1007934"/>
            <a:chExt cx="4935422" cy="3387186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3"/>
            <a:srcRect t="9734" r="2403"/>
            <a:stretch/>
          </p:blipFill>
          <p:spPr>
            <a:xfrm>
              <a:off x="337390" y="1684212"/>
              <a:ext cx="4706558" cy="2531914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69594" y="4181535"/>
              <a:ext cx="1795754" cy="21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788" dirty="0"/>
                <a:t>(Yamada and Kawamura,</a:t>
              </a:r>
              <a:r>
                <a:rPr lang="ja-JP" altLang="en-US" sz="788" dirty="0"/>
                <a:t> </a:t>
              </a:r>
              <a:r>
                <a:rPr lang="en-US" altLang="ja-JP" sz="788" dirty="0"/>
                <a:t>2007) </a:t>
              </a:r>
              <a:r>
                <a:rPr lang="ja-JP" altLang="en-US" sz="788" dirty="0"/>
                <a:t>より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37390" y="1007934"/>
              <a:ext cx="4867626" cy="612934"/>
            </a:xfrm>
            <a:prstGeom prst="round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2100" b="1" dirty="0">
                  <a:latin typeface="+mn-ea"/>
                </a:rPr>
                <a:t>台風の遠隔強制がもたらす集中豪雨 </a:t>
              </a:r>
              <a:r>
                <a:rPr lang="en-US" altLang="ja-JP" sz="900" b="1" dirty="0">
                  <a:latin typeface="+mn-ea"/>
                </a:rPr>
                <a:t>(Kawamura and Ogasawara, 2006</a:t>
              </a:r>
              <a:r>
                <a:rPr lang="ja-JP" altLang="en-US" sz="900" b="1" dirty="0">
                  <a:latin typeface="+mn-ea"/>
                </a:rPr>
                <a:t> </a:t>
              </a:r>
              <a:r>
                <a:rPr lang="en-US" altLang="ja-JP" sz="900" b="1" dirty="0">
                  <a:latin typeface="+mn-ea"/>
                </a:rPr>
                <a:t>, Yamada and Kawamura, 2007)</a:t>
              </a:r>
              <a:endParaRPr lang="ja-JP" altLang="en-US" sz="900" dirty="0">
                <a:latin typeface="+mn-ea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028763" y="2636510"/>
            <a:ext cx="5045386" cy="3925981"/>
            <a:chOff x="200290" y="1152694"/>
            <a:chExt cx="6397063" cy="531747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0"/>
            <a:stretch/>
          </p:blipFill>
          <p:spPr>
            <a:xfrm>
              <a:off x="200290" y="1152694"/>
              <a:ext cx="6397063" cy="5221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297905" y="6115831"/>
              <a:ext cx="5299420" cy="354333"/>
            </a:xfrm>
            <a:prstGeom prst="rect">
              <a:avLst/>
            </a:prstGeom>
            <a:effectLst>
              <a:outerShdw blurRad="266700" dist="139700" dir="24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100" dirty="0">
                  <a:latin typeface="+mn-ea"/>
                </a:rPr>
                <a:t>27AUG00UTC Color: SLP, Black: GEOPT_500hPa (GPV)</a:t>
              </a:r>
              <a:endParaRPr lang="ja-JP" altLang="en-US" sz="1100" dirty="0">
                <a:latin typeface="+mn-ea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4333449" y="1998290"/>
            <a:ext cx="3724275" cy="553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000" dirty="0"/>
              <a:t>台風の強制？？</a:t>
            </a:r>
          </a:p>
        </p:txBody>
      </p:sp>
      <p:sp>
        <p:nvSpPr>
          <p:cNvPr id="7" name="ストライプ矢印 6"/>
          <p:cNvSpPr/>
          <p:nvPr/>
        </p:nvSpPr>
        <p:spPr>
          <a:xfrm rot="17283145">
            <a:off x="5444688" y="3886883"/>
            <a:ext cx="624064" cy="472031"/>
          </a:xfrm>
          <a:prstGeom prst="stripedRightArrow">
            <a:avLst>
              <a:gd name="adj1" fmla="val 47540"/>
              <a:gd name="adj2" fmla="val 64948"/>
            </a:avLst>
          </a:prstGeom>
          <a:ln>
            <a:noFill/>
          </a:ln>
          <a:effectLst>
            <a:outerShdw blurRad="149987" dist="304800" dir="9600000" algn="ctr">
              <a:srgbClr val="000000">
                <a:alpha val="39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目的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8886" y="5142949"/>
            <a:ext cx="8108861" cy="646331"/>
          </a:xfrm>
          <a:prstGeom prst="rect">
            <a:avLst/>
          </a:prstGeom>
          <a:solidFill>
            <a:srgbClr val="7ED1F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台風の遠隔強制を　　　　　に明らかにする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57488" y="5144844"/>
            <a:ext cx="1638157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力学的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9610" y="4480750"/>
            <a:ext cx="1273325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n-ea"/>
              </a:rPr>
              <a:t>NEW</a:t>
            </a:r>
            <a:endParaRPr kumimoji="1" lang="ja-JP" altLang="en-US" sz="32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9999" y="746291"/>
            <a:ext cx="185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 dirty="0" smtClean="0"/>
              <a:t>先行研究</a:t>
            </a:r>
            <a:endParaRPr kumimoji="1" lang="ja-JP" altLang="en-US" sz="24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3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"/>
    </mc:Choice>
    <mc:Fallback xmlns="">
      <p:transition spd="slow" advTm="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解析</a:t>
            </a:r>
            <a:r>
              <a:rPr lang="ja-JP" altLang="en-US" dirty="0"/>
              <a:t>手法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2913" y="1580758"/>
            <a:ext cx="4375461" cy="378593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2913" y="1580758"/>
            <a:ext cx="1261208" cy="41549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100" dirty="0">
                <a:solidFill>
                  <a:prstClr val="black"/>
                </a:solidFill>
              </a:rPr>
              <a:t>30km</a:t>
            </a:r>
            <a:endParaRPr lang="ja-JP" altLang="en-US" sz="2100" dirty="0">
              <a:solidFill>
                <a:prstClr val="black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67" y="4034242"/>
            <a:ext cx="845039" cy="108376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115055" y="1586730"/>
            <a:ext cx="798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D01</a:t>
            </a:r>
            <a:endParaRPr lang="ja-JP" altLang="en-US" sz="2400" dirty="0"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88575" y="3871482"/>
            <a:ext cx="691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D02</a:t>
            </a:r>
            <a:endParaRPr lang="ja-JP" altLang="en-US" sz="2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53442" y="832424"/>
            <a:ext cx="3426784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solidFill>
                  <a:srgbClr val="00B050"/>
                </a:solidFill>
                <a:latin typeface="+mn-ea"/>
              </a:rPr>
              <a:t>Normal</a:t>
            </a:r>
            <a:r>
              <a:rPr lang="ja-JP" altLang="en-US" sz="3200" dirty="0">
                <a:latin typeface="+mn-ea"/>
              </a:rPr>
              <a:t> </a:t>
            </a:r>
            <a:r>
              <a:rPr lang="en-US" altLang="ja-JP" sz="3200" dirty="0" smtClean="0">
                <a:latin typeface="+mn-ea"/>
              </a:rPr>
              <a:t>vs </a:t>
            </a:r>
            <a:r>
              <a:rPr lang="en-US" altLang="ja-JP" sz="3200" dirty="0" smtClean="0">
                <a:solidFill>
                  <a:srgbClr val="C00000"/>
                </a:solidFill>
                <a:latin typeface="+mn-ea"/>
              </a:rPr>
              <a:t>2way</a:t>
            </a:r>
            <a:endParaRPr lang="ja-JP" altLang="en-US" sz="3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913" y="870897"/>
            <a:ext cx="3760164" cy="5078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700" dirty="0">
                <a:latin typeface="+mn-ea"/>
              </a:rPr>
              <a:t>WRF(</a:t>
            </a:r>
            <a:r>
              <a:rPr lang="ja-JP" altLang="en-US" sz="2700" dirty="0">
                <a:latin typeface="+mn-ea"/>
              </a:rPr>
              <a:t>数値予報モデル</a:t>
            </a:r>
            <a:r>
              <a:rPr lang="en-US" altLang="ja-JP" sz="2700" dirty="0" smtClean="0">
                <a:latin typeface="+mn-ea"/>
              </a:rPr>
              <a:t>)</a:t>
            </a:r>
            <a:endParaRPr lang="ja-JP" altLang="en-US" sz="2700" dirty="0">
              <a:latin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21883" y="5780622"/>
            <a:ext cx="775834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ln w="1016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より現実</a:t>
            </a:r>
            <a:r>
              <a:rPr lang="ja-JP" altLang="en-US" sz="2400" b="1" dirty="0">
                <a:ln w="1016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に近い台風による周辺場への強制効果を解析</a:t>
            </a:r>
            <a:r>
              <a:rPr lang="ja-JP" altLang="en-US" sz="2400" b="1" dirty="0" smtClean="0">
                <a:ln w="1016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できる</a:t>
            </a:r>
            <a:endParaRPr kumimoji="1" lang="ja-JP" altLang="en-US" sz="2400" b="1" dirty="0">
              <a:ln w="1016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0" name="図表 19"/>
          <p:cNvGraphicFramePr/>
          <p:nvPr>
            <p:extLst>
              <p:ext uri="{D42A27DB-BD31-4B8C-83A1-F6EECF244321}">
                <p14:modId xmlns:p14="http://schemas.microsoft.com/office/powerpoint/2010/main" val="1678515130"/>
              </p:ext>
            </p:extLst>
          </p:nvPr>
        </p:nvGraphicFramePr>
        <p:xfrm>
          <a:off x="5031592" y="1433155"/>
          <a:ext cx="392279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51" name="グループ化 50"/>
          <p:cNvGrpSpPr/>
          <p:nvPr/>
        </p:nvGrpSpPr>
        <p:grpSpPr>
          <a:xfrm>
            <a:off x="1966753" y="3896319"/>
            <a:ext cx="1292408" cy="1381259"/>
            <a:chOff x="1966753" y="3896319"/>
            <a:chExt cx="1292408" cy="1381259"/>
          </a:xfrm>
        </p:grpSpPr>
        <p:sp>
          <p:nvSpPr>
            <p:cNvPr id="8" name="正方形/長方形 7"/>
            <p:cNvSpPr/>
            <p:nvPr/>
          </p:nvSpPr>
          <p:spPr>
            <a:xfrm>
              <a:off x="1969380" y="3896319"/>
              <a:ext cx="1289781" cy="1365900"/>
            </a:xfrm>
            <a:prstGeom prst="rect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66753" y="3899120"/>
              <a:ext cx="808155" cy="300082"/>
            </a:xfrm>
            <a:prstGeom prst="rect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1350" dirty="0">
                  <a:solidFill>
                    <a:prstClr val="black"/>
                  </a:solidFill>
                </a:rPr>
                <a:t>6km</a:t>
              </a:r>
              <a:endParaRPr lang="ja-JP" altLang="en-US" sz="1350" dirty="0">
                <a:solidFill>
                  <a:prstClr val="black"/>
                </a:solidFill>
              </a:endParaRPr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1969380" y="3899119"/>
              <a:ext cx="1289781" cy="1378459"/>
              <a:chOff x="1969380" y="3899119"/>
              <a:chExt cx="1289781" cy="1378459"/>
            </a:xfrm>
          </p:grpSpPr>
          <p:cxnSp>
            <p:nvCxnSpPr>
              <p:cNvPr id="41" name="直線コネクタ 40"/>
              <p:cNvCxnSpPr/>
              <p:nvPr/>
            </p:nvCxnSpPr>
            <p:spPr>
              <a:xfrm flipH="1">
                <a:off x="2285399" y="4199202"/>
                <a:ext cx="1" cy="10630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flipH="1">
                <a:off x="2614269" y="4214561"/>
                <a:ext cx="1" cy="10630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2772281" y="4199202"/>
                <a:ext cx="48688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>
                <a:stCxn id="8" idx="1"/>
                <a:endCxn id="8" idx="3"/>
              </p:cNvCxnSpPr>
              <p:nvPr/>
            </p:nvCxnSpPr>
            <p:spPr>
              <a:xfrm>
                <a:off x="1969380" y="4579269"/>
                <a:ext cx="128978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1969380" y="4962405"/>
                <a:ext cx="128978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>
                <a:off x="2947151" y="3899119"/>
                <a:ext cx="6426" cy="13540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右矢印 10"/>
          <p:cNvSpPr/>
          <p:nvPr/>
        </p:nvSpPr>
        <p:spPr>
          <a:xfrm rot="16200000">
            <a:off x="2335464" y="3615423"/>
            <a:ext cx="557616" cy="39183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1661977" y="2871848"/>
            <a:ext cx="489790" cy="44609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 rot="5400000">
            <a:off x="2335464" y="2181685"/>
            <a:ext cx="557618" cy="391831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 rot="10800000">
            <a:off x="3087914" y="2871848"/>
            <a:ext cx="489790" cy="44609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9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69 C -0.01961 -0.00069 -0.03454 -0.02407 -0.03454 -0.05278 C -0.03454 -0.08241 -0.01979 -0.10602 -0.00052 -0.10602 C 0.01858 -0.10602 0.03351 -0.1294 0.03368 -0.15903 C 0.03351 -0.18773 0.01858 -0.21134 -0.00052 -0.21134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C -0.01979 1.11022E-16 -0.03437 -0.02338 -0.03437 -0.05231 C -0.03437 -0.08171 -0.01979 -0.10579 -1.66667E-6 -0.10579 C 0.0191 -0.10579 0.03438 -0.12917 0.03438 -0.15856 C 0.03438 -0.1875 0.0191 -0.21157 -1.66667E-6 -0.21157 " pathEditMode="relative" rAng="16200000" ptsTypes="AAA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4 C -0.01961 -0.00024 -0.03489 -0.02292 -0.03489 -0.05162 C -0.03489 -0.08102 -0.01961 -0.10533 -3.33333E-6 -0.10533 C 0.01962 -0.10533 0.0349 -0.12801 0.0349 -0.15764 C 0.0349 -0.18612 0.01962 -0.21042 -3.33333E-6 -0.21042 " pathEditMode="fixed" rAng="16200000" ptsTypes="AAA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1979 -0.00023 -0.03472 -0.02338 -0.03472 -0.05162 C -0.03472 -0.08125 -0.01979 -0.10532 -0.00017 -0.10532 C 0.0191 -0.10532 0.03438 -0.12847 0.03438 -0.15787 C 0.03438 -0.18634 0.0191 -0.21042 -0.00017 -0.21042 " pathEditMode="relative" rAng="16200000" ptsTypes="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4" presetClass="path" presetSubtype="0" repeatCount="indefinite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2.22222E-6 L -3.88889E-6 -0.029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repeatCount="indefinite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2.59259E-6 L 0.01771 2.5925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4.44444E-6 L 0.00105 0.0351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75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repeatCount="indefinite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2.59259E-6 L -0.01875 -0.0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解析領域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B773-11F5-443E-AB9C-394A2BA48D55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4294967295"/>
          </p:nvPr>
        </p:nvSpPr>
        <p:spPr>
          <a:xfrm>
            <a:off x="147483" y="2327479"/>
            <a:ext cx="4035425" cy="4367828"/>
          </a:xfrm>
        </p:spPr>
        <p:txBody>
          <a:bodyPr>
            <a:noAutofit/>
          </a:bodyPr>
          <a:lstStyle/>
          <a:p>
            <a:r>
              <a:rPr lang="ja-JP" altLang="en-US" sz="1800" dirty="0">
                <a:latin typeface="+mn-ea"/>
              </a:rPr>
              <a:t>水平格子間隔</a:t>
            </a:r>
            <a:endParaRPr lang="en-US" altLang="ja-JP" sz="1800" dirty="0">
              <a:latin typeface="+mn-ea"/>
            </a:endParaRPr>
          </a:p>
          <a:p>
            <a:pPr marL="342892" lvl="1" indent="0">
              <a:buNone/>
            </a:pPr>
            <a:r>
              <a:rPr lang="en-US" altLang="ja-JP" sz="1800" dirty="0">
                <a:latin typeface="+mn-ea"/>
              </a:rPr>
              <a:t>D01</a:t>
            </a:r>
            <a:r>
              <a:rPr lang="ja-JP" altLang="en-US" sz="1800" dirty="0">
                <a:latin typeface="+mn-ea"/>
              </a:rPr>
              <a:t> </a:t>
            </a:r>
            <a:r>
              <a:rPr lang="en-US" altLang="ja-JP" sz="1800" dirty="0">
                <a:latin typeface="+mn-ea"/>
              </a:rPr>
              <a:t>= 30km </a:t>
            </a:r>
          </a:p>
          <a:p>
            <a:pPr marL="342892" lvl="1" indent="0">
              <a:buNone/>
            </a:pPr>
            <a:r>
              <a:rPr lang="en-US" altLang="ja-JP" sz="1800" dirty="0">
                <a:latin typeface="+mn-ea"/>
              </a:rPr>
              <a:t>D02 = 6km</a:t>
            </a:r>
          </a:p>
          <a:p>
            <a:r>
              <a:rPr lang="ja-JP" altLang="en-US" sz="1800" dirty="0">
                <a:latin typeface="+mn-ea"/>
              </a:rPr>
              <a:t>水平格子点数</a:t>
            </a:r>
            <a:endParaRPr lang="en-US" altLang="ja-JP" sz="1800" dirty="0">
              <a:latin typeface="+mn-ea"/>
            </a:endParaRPr>
          </a:p>
          <a:p>
            <a:pPr marL="342892" lvl="1" indent="0">
              <a:buNone/>
            </a:pPr>
            <a:r>
              <a:rPr lang="en-US" altLang="ja-JP" sz="1800" dirty="0">
                <a:latin typeface="+mn-ea"/>
              </a:rPr>
              <a:t>D01 : X 225×Y 178</a:t>
            </a:r>
          </a:p>
          <a:p>
            <a:pPr marL="342892" lvl="1" indent="0">
              <a:buNone/>
            </a:pPr>
            <a:r>
              <a:rPr lang="en-US" altLang="ja-JP" sz="1800" dirty="0">
                <a:latin typeface="+mn-ea"/>
              </a:rPr>
              <a:t>D02 : X 161×Y 151</a:t>
            </a:r>
          </a:p>
          <a:p>
            <a:r>
              <a:rPr lang="ja-JP" altLang="en-US" sz="1800" dirty="0">
                <a:latin typeface="+mn-ea"/>
              </a:rPr>
              <a:t>計算間隔　　</a:t>
            </a:r>
            <a:r>
              <a:rPr lang="en-US" altLang="ja-JP" sz="1800" dirty="0">
                <a:latin typeface="+mn-ea"/>
              </a:rPr>
              <a:t>120</a:t>
            </a:r>
            <a:r>
              <a:rPr lang="ja-JP" altLang="en-US" sz="1800" dirty="0">
                <a:latin typeface="+mn-ea"/>
              </a:rPr>
              <a:t>秒</a:t>
            </a:r>
            <a:endParaRPr lang="en-US" altLang="ja-JP" sz="1800" dirty="0">
              <a:latin typeface="+mn-ea"/>
            </a:endParaRPr>
          </a:p>
          <a:p>
            <a:r>
              <a:rPr lang="ja-JP" altLang="en-US" sz="1800" dirty="0">
                <a:latin typeface="+mn-ea"/>
              </a:rPr>
              <a:t>使用</a:t>
            </a:r>
            <a:r>
              <a:rPr lang="ja-JP" altLang="en-US" sz="1800" dirty="0" smtClean="0">
                <a:latin typeface="+mn-ea"/>
              </a:rPr>
              <a:t>データ</a:t>
            </a:r>
            <a:endParaRPr lang="en-US" altLang="ja-JP" sz="1800" dirty="0">
              <a:latin typeface="+mn-ea"/>
            </a:endParaRPr>
          </a:p>
          <a:p>
            <a:pPr marL="0" indent="0">
              <a:buNone/>
            </a:pPr>
            <a:r>
              <a:rPr lang="en-US" altLang="ja-JP" sz="1800" dirty="0">
                <a:latin typeface="+mn-ea"/>
              </a:rPr>
              <a:t>   </a:t>
            </a:r>
            <a:r>
              <a:rPr lang="en-US" altLang="ja-JP" sz="1800" dirty="0" smtClean="0">
                <a:latin typeface="+mn-ea"/>
              </a:rPr>
              <a:t>ERA-interim</a:t>
            </a:r>
          </a:p>
          <a:p>
            <a:pPr marL="0" indent="0">
              <a:buNone/>
            </a:pPr>
            <a:r>
              <a:rPr lang="ja-JP" altLang="en-US" sz="1800" dirty="0">
                <a:latin typeface="+mn-ea"/>
              </a:rPr>
              <a:t>　</a:t>
            </a:r>
            <a:r>
              <a:rPr lang="ja-JP" altLang="en-US" sz="1400" dirty="0" smtClean="0">
                <a:latin typeface="+mn-ea"/>
              </a:rPr>
              <a:t>（ヨーロッパ中期予報センターの再解析データ）</a:t>
            </a:r>
            <a:endParaRPr lang="en-US" altLang="ja-JP" sz="1400" dirty="0">
              <a:latin typeface="+mn-ea"/>
            </a:endParaRPr>
          </a:p>
          <a:p>
            <a:r>
              <a:rPr lang="ja-JP" altLang="en-US" sz="1800" dirty="0">
                <a:latin typeface="+mn-ea"/>
              </a:rPr>
              <a:t>計算開始時刻</a:t>
            </a:r>
            <a:endParaRPr lang="en-US" altLang="ja-JP" sz="1800" dirty="0">
              <a:latin typeface="+mn-ea"/>
            </a:endParaRPr>
          </a:p>
          <a:p>
            <a:pPr marL="0" indent="0">
              <a:buNone/>
            </a:pPr>
            <a:r>
              <a:rPr lang="ja-JP" altLang="en-US" sz="1800" b="1" dirty="0">
                <a:latin typeface="+mn-ea"/>
              </a:rPr>
              <a:t>　</a:t>
            </a:r>
            <a:r>
              <a:rPr lang="en-US" altLang="ja-JP" sz="1800" dirty="0" smtClean="0">
                <a:latin typeface="+mn-ea"/>
              </a:rPr>
              <a:t>2011/08/24 00UTC</a:t>
            </a:r>
            <a:endParaRPr lang="en-US" altLang="ja-JP" sz="1800" dirty="0">
              <a:latin typeface="+mn-ea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227102"/>
              </p:ext>
            </p:extLst>
          </p:nvPr>
        </p:nvGraphicFramePr>
        <p:xfrm>
          <a:off x="376228" y="1105459"/>
          <a:ext cx="4608726" cy="1135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242"/>
                <a:gridCol w="1536242"/>
                <a:gridCol w="1536242"/>
              </a:tblGrid>
              <a:tr h="285750"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+mn-ea"/>
                          <a:ea typeface="+mn-ea"/>
                        </a:rPr>
                        <a:t>D01</a:t>
                      </a:r>
                      <a:endParaRPr kumimoji="1" lang="en-US" altLang="ja-JP" sz="1800" dirty="0" smtClean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>
                          <a:latin typeface="+mn-ea"/>
                          <a:ea typeface="+mn-ea"/>
                        </a:rPr>
                        <a:t>D02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  <a:tr h="396378">
                <a:tc>
                  <a:txBody>
                    <a:bodyPr/>
                    <a:lstStyle/>
                    <a:p>
                      <a:r>
                        <a:rPr lang="ja-JP" altLang="ja-JP" sz="1800" dirty="0" smtClean="0">
                          <a:latin typeface="+mn-ea"/>
                          <a:ea typeface="+mn-ea"/>
                        </a:rPr>
                        <a:t>中心緯度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+mn-ea"/>
                          <a:ea typeface="+mn-ea"/>
                        </a:rPr>
                        <a:t>29.562°N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23.02892°N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  <a:tr h="396378">
                <a:tc>
                  <a:txBody>
                    <a:bodyPr/>
                    <a:lstStyle/>
                    <a:p>
                      <a:r>
                        <a:rPr lang="ja-JP" altLang="ja-JP" sz="1800" dirty="0" smtClean="0">
                          <a:latin typeface="+mn-ea"/>
                          <a:ea typeface="+mn-ea"/>
                        </a:rPr>
                        <a:t>中心経度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>
                          <a:latin typeface="+mn-ea"/>
                          <a:ea typeface="+mn-ea"/>
                        </a:rPr>
                        <a:t>150.385°E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139.0528°E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1383" y="668867"/>
            <a:ext cx="165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ja-JP" altLang="en-US" dirty="0">
                <a:latin typeface="+mn-ea"/>
              </a:rPr>
              <a:t>計算領域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r="20979"/>
          <a:stretch/>
        </p:blipFill>
        <p:spPr>
          <a:xfrm>
            <a:off x="3686072" y="2045110"/>
            <a:ext cx="5388077" cy="465019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613172" y="2684207"/>
            <a:ext cx="102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latin typeface="+mn-ea"/>
              </a:rPr>
              <a:t>D01</a:t>
            </a:r>
            <a:endParaRPr kumimoji="1" lang="ja-JP" altLang="en-US" sz="3200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52385" y="4370208"/>
            <a:ext cx="1152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C00000"/>
                </a:solidFill>
                <a:latin typeface="+mn-ea"/>
              </a:rPr>
              <a:t>D02</a:t>
            </a:r>
            <a:endParaRPr kumimoji="1" lang="ja-JP" altLang="en-US" sz="3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418034" y="4939469"/>
            <a:ext cx="666572" cy="63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8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2"/>
    </mc:Choice>
    <mc:Fallback xmlns="">
      <p:transition spd="slow" advTm="1240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1|0.1|0.1|0.3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4.7"/>
</p:tagLst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 Light"/>
        <a:ea typeface="Meiryo UI"/>
        <a:cs typeface=""/>
      </a:majorFont>
      <a:minorFont>
        <a:latin typeface="Calibr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52961</TotalTime>
  <Words>1802</Words>
  <Application>Microsoft Office PowerPoint</Application>
  <PresentationFormat>画面に合わせる (4:3)</PresentationFormat>
  <Paragraphs>448</Paragraphs>
  <Slides>47</Slides>
  <Notes>2</Notes>
  <HiddenSlides>1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47</vt:i4>
      </vt:variant>
    </vt:vector>
  </HeadingPairs>
  <TitlesOfParts>
    <vt:vector size="56" baseType="lpstr">
      <vt:lpstr>HGSｺﾞｼｯｸE</vt:lpstr>
      <vt:lpstr>Meiryo UI</vt:lpstr>
      <vt:lpstr>ＭＳ Ｐゴシック</vt:lpstr>
      <vt:lpstr>Arial</vt:lpstr>
      <vt:lpstr>Calibri</vt:lpstr>
      <vt:lpstr>Calibri Light</vt:lpstr>
      <vt:lpstr>Cambria Math</vt:lpstr>
      <vt:lpstr>デザインの設定</vt:lpstr>
      <vt:lpstr>Office テーマ</vt:lpstr>
      <vt:lpstr>つの台風による連鎖する遠隔強制  ‐台風12号が日本に上陸した理由‐</vt:lpstr>
      <vt:lpstr>研究背景</vt:lpstr>
      <vt:lpstr>研究背景</vt:lpstr>
      <vt:lpstr>研究背景</vt:lpstr>
      <vt:lpstr>研究背景</vt:lpstr>
      <vt:lpstr>研究背景</vt:lpstr>
      <vt:lpstr>目的</vt:lpstr>
      <vt:lpstr>解析手法</vt:lpstr>
      <vt:lpstr>解析領域</vt:lpstr>
      <vt:lpstr>結果</vt:lpstr>
      <vt:lpstr>結果</vt:lpstr>
      <vt:lpstr>結果　</vt:lpstr>
      <vt:lpstr>渦度解析</vt:lpstr>
      <vt:lpstr>考察</vt:lpstr>
      <vt:lpstr>非軸対称構造</vt:lpstr>
      <vt:lpstr>2way : 地上10mの風速</vt:lpstr>
      <vt:lpstr>考察</vt:lpstr>
      <vt:lpstr>考察</vt:lpstr>
      <vt:lpstr>結論</vt:lpstr>
      <vt:lpstr>発展</vt:lpstr>
      <vt:lpstr>発展</vt:lpstr>
      <vt:lpstr>まとめ</vt:lpstr>
      <vt:lpstr>引用・参考文献</vt:lpstr>
      <vt:lpstr>研究背景</vt:lpstr>
      <vt:lpstr>温帯低気圧　vs　熱帯低気圧</vt:lpstr>
      <vt:lpstr>先行研究</vt:lpstr>
      <vt:lpstr>渦度解析</vt:lpstr>
      <vt:lpstr>非地衡風</vt:lpstr>
      <vt:lpstr>風速</vt:lpstr>
      <vt:lpstr>潜熱フラックス</vt:lpstr>
      <vt:lpstr>上昇流（降水量）</vt:lpstr>
      <vt:lpstr>風速</vt:lpstr>
      <vt:lpstr>潜熱フラックス</vt:lpstr>
      <vt:lpstr>台風11号 vs 台風12号　at　Z300 </vt:lpstr>
      <vt:lpstr>SET00Z29AUG2011</vt:lpstr>
      <vt:lpstr>DATA：ERA-interim  D01:　水平格子間隔　100km  　　　X 9000km × Y 7600km       </vt:lpstr>
      <vt:lpstr>ERA L-L_nest</vt:lpstr>
      <vt:lpstr>ERA L-S_nest</vt:lpstr>
      <vt:lpstr>ERA S-L_nest</vt:lpstr>
      <vt:lpstr>ERA S-S_nest</vt:lpstr>
      <vt:lpstr>ERA_30km-6km</vt:lpstr>
      <vt:lpstr>NCEP_30km-6km</vt:lpstr>
      <vt:lpstr>PowerPoint プレゼンテーション</vt:lpstr>
      <vt:lpstr>PowerPoint プレゼンテーション</vt:lpstr>
      <vt:lpstr>ERA-interim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koji</dc:creator>
  <cp:lastModifiedBy>koji</cp:lastModifiedBy>
  <cp:revision>469</cp:revision>
  <cp:lastPrinted>2014-02-14T00:37:58Z</cp:lastPrinted>
  <dcterms:created xsi:type="dcterms:W3CDTF">2013-09-11T18:38:59Z</dcterms:created>
  <dcterms:modified xsi:type="dcterms:W3CDTF">2014-02-28T01:33:34Z</dcterms:modified>
</cp:coreProperties>
</file>