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259" r:id="rId4"/>
    <p:sldId id="260" r:id="rId5"/>
    <p:sldId id="292" r:id="rId6"/>
    <p:sldId id="263" r:id="rId7"/>
    <p:sldId id="262" r:id="rId8"/>
    <p:sldId id="293" r:id="rId9"/>
    <p:sldId id="265" r:id="rId10"/>
    <p:sldId id="303" r:id="rId11"/>
    <p:sldId id="304" r:id="rId12"/>
    <p:sldId id="268" r:id="rId13"/>
    <p:sldId id="270" r:id="rId1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00"/>
    <a:srgbClr val="0066CC"/>
    <a:srgbClr val="003300"/>
    <a:srgbClr val="008000"/>
    <a:srgbClr val="CC3300"/>
    <a:srgbClr val="0066FF"/>
    <a:srgbClr val="FFCC00"/>
    <a:srgbClr val="FF00FF"/>
    <a:srgbClr val="FF6699"/>
    <a:srgbClr val="66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34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F:\&#21330;&#35542;\new_new_folder\&#28023;&#12392;&#21069;&#32218;&#12398;&#38306;&#20418;\20140227165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ja-JP"/>
  <c:chart>
    <c:title>
      <c:layout/>
    </c:title>
    <c:plotArea>
      <c:layout/>
      <c:scatterChart>
        <c:scatterStyle val="lineMarker"/>
        <c:ser>
          <c:idx val="0"/>
          <c:order val="0"/>
          <c:tx>
            <c:v>9月</c:v>
          </c:tx>
          <c:spPr>
            <a:ln w="28575">
              <a:noFill/>
            </a:ln>
          </c:spPr>
          <c:xVal>
            <c:numRef>
              <c:f>Sheet1!$E$5:$E$23</c:f>
              <c:numCache>
                <c:formatCode>General</c:formatCode>
                <c:ptCount val="19"/>
                <c:pt idx="0">
                  <c:v>1</c:v>
                </c:pt>
                <c:pt idx="6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1</c:v>
                </c:pt>
                <c:pt idx="11">
                  <c:v>1</c:v>
                </c:pt>
                <c:pt idx="13">
                  <c:v>2</c:v>
                </c:pt>
                <c:pt idx="14">
                  <c:v>1</c:v>
                </c:pt>
                <c:pt idx="15">
                  <c:v>1</c:v>
                </c:pt>
              </c:numCache>
            </c:numRef>
          </c:xVal>
          <c:yVal>
            <c:numRef>
              <c:f>Sheet1!$A$5:$A$23</c:f>
              <c:numCache>
                <c:formatCode>General</c:formatCode>
                <c:ptCount val="19"/>
                <c:pt idx="0">
                  <c:v>9</c:v>
                </c:pt>
                <c:pt idx="1">
                  <c:v>8</c:v>
                </c:pt>
                <c:pt idx="2">
                  <c:v>7</c:v>
                </c:pt>
                <c:pt idx="3">
                  <c:v>6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2</c:v>
                </c:pt>
                <c:pt idx="8">
                  <c:v>1</c:v>
                </c:pt>
                <c:pt idx="9">
                  <c:v>0</c:v>
                </c:pt>
                <c:pt idx="10">
                  <c:v>-1</c:v>
                </c:pt>
                <c:pt idx="11">
                  <c:v>-2</c:v>
                </c:pt>
                <c:pt idx="12">
                  <c:v>-3</c:v>
                </c:pt>
                <c:pt idx="13">
                  <c:v>-4</c:v>
                </c:pt>
                <c:pt idx="14">
                  <c:v>-5</c:v>
                </c:pt>
                <c:pt idx="15">
                  <c:v>-6</c:v>
                </c:pt>
                <c:pt idx="16">
                  <c:v>-7</c:v>
                </c:pt>
                <c:pt idx="17">
                  <c:v>-8</c:v>
                </c:pt>
                <c:pt idx="18">
                  <c:v>-9</c:v>
                </c:pt>
              </c:numCache>
            </c:numRef>
          </c:yVal>
        </c:ser>
        <c:dLbls/>
        <c:axId val="199196672"/>
        <c:axId val="199198208"/>
      </c:scatterChart>
      <c:valAx>
        <c:axId val="199196672"/>
        <c:scaling>
          <c:orientation val="minMax"/>
          <c:max val="5"/>
          <c:min val="1"/>
        </c:scaling>
        <c:axPos val="b"/>
        <c:numFmt formatCode="General" sourceLinked="1"/>
        <c:tickLblPos val="nextTo"/>
        <c:crossAx val="199198208"/>
        <c:crosses val="autoZero"/>
        <c:crossBetween val="midCat"/>
        <c:majorUnit val="1"/>
      </c:valAx>
      <c:valAx>
        <c:axId val="199198208"/>
        <c:scaling>
          <c:orientation val="minMax"/>
          <c:max val="9"/>
          <c:min val="-9"/>
        </c:scaling>
        <c:axPos val="l"/>
        <c:majorGridlines/>
        <c:numFmt formatCode="General" sourceLinked="1"/>
        <c:tickLblPos val="nextTo"/>
        <c:crossAx val="199196672"/>
        <c:crosses val="autoZero"/>
        <c:crossBetween val="midCat"/>
        <c:majorUnit val="1"/>
      </c:valAx>
    </c:plotArea>
    <c:plotVisOnly val="1"/>
    <c:dispBlanksAs val="gap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0.12949</cdr:x>
      <cdr:y>0.65714</cdr:y>
    </cdr:to>
    <cdr:sp macro="" textlink="">
      <cdr:nvSpPr>
        <cdr:cNvPr id="2" name="テキスト ボックス 8"/>
        <cdr:cNvSpPr txBox="1"/>
      </cdr:nvSpPr>
      <cdr:spPr>
        <a:xfrm xmlns:a="http://schemas.openxmlformats.org/drawingml/2006/main" rot="16200000">
          <a:off x="-2426858" y="-3897741"/>
          <a:ext cx="2374753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F4F95-2328-40DD-932A-E8BC711E4967}" type="datetime1">
              <a:rPr kumimoji="1" lang="ja-JP" altLang="en-US" smtClean="0"/>
              <a:pPr/>
              <a:t>2014/3/29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05C03-90B6-44C2-88E6-AD16C8E66A0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0283207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A77D1-CEA4-45BB-97E6-81C7DA069887}" type="datetime1">
              <a:rPr kumimoji="1" lang="ja-JP" altLang="en-US" smtClean="0"/>
              <a:pPr/>
              <a:t>2014/3/29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22C18-B859-48BA-B403-0597FE559DA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1290227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93E5A-9E77-40C7-9B87-983218D91F06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674505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93E5A-9E77-40C7-9B87-983218D91F06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024868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F107-48EE-40DC-971E-95AE13DC6E46}" type="datetime1">
              <a:rPr kumimoji="1" lang="ja-JP" altLang="en-US" smtClean="0"/>
              <a:pPr/>
              <a:t>2014/3/29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AA44-4B4B-4C73-B577-638EC195BBB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049465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40C0-F213-4728-A76E-C96CB49342B5}" type="datetime1">
              <a:rPr kumimoji="1" lang="ja-JP" altLang="en-US" smtClean="0"/>
              <a:pPr/>
              <a:t>2014/3/29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AA44-4B4B-4C73-B577-638EC195BBB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4006055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B88C-83B7-46B5-BDAA-D4E6118ECB40}" type="datetime1">
              <a:rPr kumimoji="1" lang="ja-JP" altLang="en-US" smtClean="0"/>
              <a:pPr/>
              <a:t>2014/3/29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AA44-4B4B-4C73-B577-638EC195BBB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824127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F0821-5C1D-4C65-AC21-1F5B38557FF0}" type="datetime1">
              <a:rPr kumimoji="1" lang="ja-JP" altLang="en-US" smtClean="0"/>
              <a:pPr/>
              <a:t>2014/3/29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AA44-4B4B-4C73-B577-638EC195BBB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358413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4B101-7360-41A4-8250-4B8A144C7091}" type="datetime1">
              <a:rPr kumimoji="1" lang="ja-JP" altLang="en-US" smtClean="0"/>
              <a:pPr/>
              <a:t>2014/3/29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AA44-4B4B-4C73-B577-638EC195BBB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4109637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FFF51-05E1-482E-9963-548F3C73240B}" type="datetime1">
              <a:rPr kumimoji="1" lang="ja-JP" altLang="en-US" smtClean="0"/>
              <a:pPr/>
              <a:t>2014/3/29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AA44-4B4B-4C73-B577-638EC195BBB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904519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D23F-A26D-45FF-956A-700DDBB39026}" type="datetime1">
              <a:rPr kumimoji="1" lang="ja-JP" altLang="en-US" smtClean="0"/>
              <a:pPr/>
              <a:t>2014/3/29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AA44-4B4B-4C73-B577-638EC195BBB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317679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3AF5-B8B8-420C-92E2-DDCE9974F7DE}" type="datetime1">
              <a:rPr kumimoji="1" lang="ja-JP" altLang="en-US" smtClean="0"/>
              <a:pPr/>
              <a:t>2014/3/29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AA44-4B4B-4C73-B577-638EC195BBB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923160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59E77-8B25-4A4C-8E80-0CD75751F9CB}" type="datetime1">
              <a:rPr kumimoji="1" lang="ja-JP" altLang="en-US" smtClean="0"/>
              <a:pPr/>
              <a:t>2014/3/29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AA44-4B4B-4C73-B577-638EC195BBB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602068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5B47-0E4C-4981-A476-DF7D4B417639}" type="datetime1">
              <a:rPr kumimoji="1" lang="ja-JP" altLang="en-US" smtClean="0"/>
              <a:pPr/>
              <a:t>2014/3/29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AA44-4B4B-4C73-B577-638EC195BBB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071370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B5CFF-5CFB-4844-AF3E-4601B80FE428}" type="datetime1">
              <a:rPr kumimoji="1" lang="ja-JP" altLang="en-US" smtClean="0"/>
              <a:pPr/>
              <a:t>2014/3/29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AA44-4B4B-4C73-B577-638EC195BBB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903181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E3E0D-AF91-46DD-B198-FC9A6A73C772}" type="datetime1">
              <a:rPr kumimoji="1" lang="ja-JP" altLang="en-US" smtClean="0"/>
              <a:pPr/>
              <a:t>2014/3/29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8AA44-4B4B-4C73-B577-638EC195BBB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680002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ta.jma.go.jp/fcd/yoho/hibiten/" TargetMode="External"/><Relationship Id="rId2" Type="http://schemas.openxmlformats.org/officeDocument/2006/relationships/hyperlink" Target="http://www.weathermap.co.jp/kishojin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emf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-15145" y="1052736"/>
            <a:ext cx="9324528" cy="3528392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秋雨</a:t>
            </a:r>
            <a:r>
              <a:rPr lang="ja-JP" altLang="en-US" dirty="0" smtClean="0"/>
              <a:t>前線帯の位置を決定付ける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日本周辺の海面水温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2800" dirty="0" smtClean="0"/>
              <a:t>The Placement of AKISAME Front Forced by SST Front around Japan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kumimoji="1" lang="ja-JP" altLang="en-US" dirty="0"/>
          </a:p>
        </p:txBody>
      </p:sp>
      <p:sp>
        <p:nvSpPr>
          <p:cNvPr id="4" name="サブタイトル 2"/>
          <p:cNvSpPr>
            <a:spLocks noGrp="1"/>
          </p:cNvSpPr>
          <p:nvPr>
            <p:ph type="subTitle" idx="1"/>
          </p:nvPr>
        </p:nvSpPr>
        <p:spPr>
          <a:xfrm>
            <a:off x="827584" y="4005064"/>
            <a:ext cx="7772400" cy="1752600"/>
          </a:xfrm>
        </p:spPr>
        <p:txBody>
          <a:bodyPr>
            <a:noAutofit/>
          </a:bodyPr>
          <a:lstStyle/>
          <a:p>
            <a:r>
              <a:rPr lang="ja-JP" altLang="en-US" sz="2400" dirty="0">
                <a:solidFill>
                  <a:schemeClr val="tx1"/>
                </a:solidFill>
              </a:rPr>
              <a:t>地球</a:t>
            </a:r>
            <a:r>
              <a:rPr lang="ja-JP" altLang="en-US" sz="2400" dirty="0" smtClean="0">
                <a:solidFill>
                  <a:schemeClr val="tx1"/>
                </a:solidFill>
              </a:rPr>
              <a:t>環境気候学研究室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r>
              <a:rPr kumimoji="1" lang="en-US" altLang="ja-JP" sz="2400" dirty="0" smtClean="0">
                <a:solidFill>
                  <a:schemeClr val="tx1"/>
                </a:solidFill>
              </a:rPr>
              <a:t>510349</a:t>
            </a:r>
          </a:p>
          <a:p>
            <a:r>
              <a:rPr lang="ja-JP" altLang="en-US" sz="2400" dirty="0" smtClean="0">
                <a:solidFill>
                  <a:schemeClr val="tx1"/>
                </a:solidFill>
              </a:rPr>
              <a:t>谷口　佳於里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r>
              <a:rPr kumimoji="1" lang="ja-JP" altLang="en-US" sz="2400" dirty="0">
                <a:solidFill>
                  <a:schemeClr val="tx1"/>
                </a:solidFill>
              </a:rPr>
              <a:t>指導</a:t>
            </a:r>
            <a:r>
              <a:rPr kumimoji="1" lang="ja-JP" altLang="en-US" sz="2400" dirty="0" smtClean="0">
                <a:solidFill>
                  <a:schemeClr val="tx1"/>
                </a:solidFill>
              </a:rPr>
              <a:t>教員：立花義裕　教授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012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/>
          <p:cNvGrpSpPr/>
          <p:nvPr/>
        </p:nvGrpSpPr>
        <p:grpSpPr>
          <a:xfrm>
            <a:off x="-637992" y="332656"/>
            <a:ext cx="10032178" cy="4177005"/>
            <a:chOff x="-612576" y="1916832"/>
            <a:chExt cx="10032178" cy="4177005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-612576" y="1916832"/>
              <a:ext cx="10032178" cy="4154041"/>
              <a:chOff x="539552" y="2492896"/>
              <a:chExt cx="8640960" cy="3577977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30987" y="2492896"/>
                <a:ext cx="4549525" cy="35779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9552" y="2513980"/>
                <a:ext cx="4598811" cy="35568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" name="テキスト ボックス 8"/>
            <p:cNvSpPr txBox="1"/>
            <p:nvPr/>
          </p:nvSpPr>
          <p:spPr>
            <a:xfrm>
              <a:off x="928440" y="5632172"/>
              <a:ext cx="26276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b="1" dirty="0" smtClean="0"/>
                <a:t>緯度平均　</a:t>
              </a:r>
              <a:r>
                <a:rPr kumimoji="1" lang="en-US" altLang="ja-JP" sz="2400" b="1" dirty="0" smtClean="0"/>
                <a:t>44.17°</a:t>
              </a:r>
              <a:endParaRPr kumimoji="1" lang="ja-JP" altLang="en-US" sz="2400" b="1" dirty="0"/>
            </a:p>
          </p:txBody>
        </p:sp>
      </p:grpSp>
      <p:sp>
        <p:nvSpPr>
          <p:cNvPr id="5" name="テキスト ボックス 4"/>
          <p:cNvSpPr txBox="1"/>
          <p:nvPr/>
        </p:nvSpPr>
        <p:spPr>
          <a:xfrm>
            <a:off x="1763688" y="0"/>
            <a:ext cx="544912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b="1" dirty="0" smtClean="0"/>
              <a:t>SST</a:t>
            </a:r>
            <a:r>
              <a:rPr lang="ja-JP" altLang="en-US" sz="2400" b="1" dirty="0" smtClean="0"/>
              <a:t>勾配と秋雨前線帯は対応するのか？</a:t>
            </a:r>
            <a:endParaRPr kumimoji="1" lang="ja-JP" altLang="en-US" sz="24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75644" y="-819472"/>
            <a:ext cx="4809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※</a:t>
            </a:r>
            <a:r>
              <a:rPr kumimoji="1" lang="ja-JP" altLang="en-US" dirty="0" smtClean="0"/>
              <a:t>値が</a:t>
            </a:r>
            <a:r>
              <a:rPr kumimoji="1" lang="en-US" altLang="ja-JP" dirty="0" smtClean="0"/>
              <a:t>0.06</a:t>
            </a:r>
            <a:r>
              <a:rPr kumimoji="1" lang="ja-JP" altLang="en-US" dirty="0" smtClean="0"/>
              <a:t>以上であったら顕著な</a:t>
            </a:r>
            <a:r>
              <a:rPr kumimoji="1" lang="en-US" altLang="ja-JP" dirty="0" smtClean="0"/>
              <a:t>SST</a:t>
            </a:r>
            <a:r>
              <a:rPr kumimoji="1" lang="ja-JP" altLang="en-US" dirty="0" smtClean="0"/>
              <a:t>勾配とする</a:t>
            </a:r>
            <a:endParaRPr kumimoji="1" lang="ja-JP" altLang="en-US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7965" y="2918024"/>
            <a:ext cx="481012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568723" y="5147614"/>
            <a:ext cx="34195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|39°-44.17°|</a:t>
            </a:r>
            <a:r>
              <a:rPr kumimoji="1" lang="ja-JP" altLang="en-US" dirty="0" smtClean="0"/>
              <a:t>＝</a:t>
            </a:r>
            <a:r>
              <a:rPr kumimoji="1" lang="en-US" altLang="ja-JP" dirty="0" smtClean="0"/>
              <a:t>|-5.17°|</a:t>
            </a:r>
            <a:r>
              <a:rPr kumimoji="1" lang="ja-JP" altLang="en-US" dirty="0" smtClean="0"/>
              <a:t>≒</a:t>
            </a:r>
            <a:r>
              <a:rPr kumimoji="1" lang="en-US" altLang="ja-JP" dirty="0" smtClean="0"/>
              <a:t>5°</a:t>
            </a:r>
            <a:endParaRPr kumimoji="1" lang="ja-JP" altLang="en-US" dirty="0"/>
          </a:p>
        </p:txBody>
      </p:sp>
      <p:sp>
        <p:nvSpPr>
          <p:cNvPr id="13" name="右矢印 12"/>
          <p:cNvSpPr/>
          <p:nvPr/>
        </p:nvSpPr>
        <p:spPr>
          <a:xfrm rot="721850" flipV="1">
            <a:off x="4135404" y="4871859"/>
            <a:ext cx="1887206" cy="42175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6" name="グループ化 125"/>
          <p:cNvGrpSpPr/>
          <p:nvPr/>
        </p:nvGrpSpPr>
        <p:grpSpPr>
          <a:xfrm>
            <a:off x="7740352" y="4470301"/>
            <a:ext cx="1368152" cy="2315477"/>
            <a:chOff x="5940152" y="4617708"/>
            <a:chExt cx="1142383" cy="1976597"/>
          </a:xfrm>
        </p:grpSpPr>
        <p:cxnSp>
          <p:nvCxnSpPr>
            <p:cNvPr id="92" name="直線コネクタ 91"/>
            <p:cNvCxnSpPr/>
            <p:nvPr/>
          </p:nvCxnSpPr>
          <p:spPr>
            <a:xfrm>
              <a:off x="6333358" y="4828221"/>
              <a:ext cx="0" cy="15841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コネクタ 92"/>
            <p:cNvCxnSpPr/>
            <p:nvPr/>
          </p:nvCxnSpPr>
          <p:spPr>
            <a:xfrm>
              <a:off x="6485758" y="4828221"/>
              <a:ext cx="0" cy="15841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コネクタ 93"/>
            <p:cNvCxnSpPr/>
            <p:nvPr/>
          </p:nvCxnSpPr>
          <p:spPr>
            <a:xfrm>
              <a:off x="6638158" y="4828221"/>
              <a:ext cx="0" cy="15841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コネクタ 94"/>
            <p:cNvCxnSpPr/>
            <p:nvPr/>
          </p:nvCxnSpPr>
          <p:spPr>
            <a:xfrm>
              <a:off x="6790558" y="4828221"/>
              <a:ext cx="0" cy="15841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線コネクタ 95"/>
            <p:cNvCxnSpPr/>
            <p:nvPr/>
          </p:nvCxnSpPr>
          <p:spPr>
            <a:xfrm>
              <a:off x="6942958" y="4828221"/>
              <a:ext cx="0" cy="15841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線コネクタ 96"/>
            <p:cNvCxnSpPr/>
            <p:nvPr/>
          </p:nvCxnSpPr>
          <p:spPr>
            <a:xfrm>
              <a:off x="6333358" y="4972237"/>
              <a:ext cx="609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コネクタ 97"/>
            <p:cNvCxnSpPr/>
            <p:nvPr/>
          </p:nvCxnSpPr>
          <p:spPr>
            <a:xfrm>
              <a:off x="6333358" y="5124637"/>
              <a:ext cx="609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コネクタ 98"/>
            <p:cNvCxnSpPr/>
            <p:nvPr/>
          </p:nvCxnSpPr>
          <p:spPr>
            <a:xfrm>
              <a:off x="6333358" y="5277037"/>
              <a:ext cx="609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コネクタ 99"/>
            <p:cNvCxnSpPr/>
            <p:nvPr/>
          </p:nvCxnSpPr>
          <p:spPr>
            <a:xfrm>
              <a:off x="6333358" y="5424129"/>
              <a:ext cx="609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線コネクタ 100"/>
            <p:cNvCxnSpPr/>
            <p:nvPr/>
          </p:nvCxnSpPr>
          <p:spPr>
            <a:xfrm>
              <a:off x="6333358" y="5581837"/>
              <a:ext cx="609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コネクタ 101"/>
            <p:cNvCxnSpPr/>
            <p:nvPr/>
          </p:nvCxnSpPr>
          <p:spPr>
            <a:xfrm>
              <a:off x="6333358" y="5734237"/>
              <a:ext cx="609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線コネクタ 102"/>
            <p:cNvCxnSpPr/>
            <p:nvPr/>
          </p:nvCxnSpPr>
          <p:spPr>
            <a:xfrm>
              <a:off x="6333358" y="5886637"/>
              <a:ext cx="609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線コネクタ 103"/>
            <p:cNvCxnSpPr/>
            <p:nvPr/>
          </p:nvCxnSpPr>
          <p:spPr>
            <a:xfrm>
              <a:off x="6333358" y="6039037"/>
              <a:ext cx="609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線コネクタ 104"/>
            <p:cNvCxnSpPr/>
            <p:nvPr/>
          </p:nvCxnSpPr>
          <p:spPr>
            <a:xfrm>
              <a:off x="6333358" y="6191437"/>
              <a:ext cx="609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線コネクタ 105"/>
            <p:cNvCxnSpPr/>
            <p:nvPr/>
          </p:nvCxnSpPr>
          <p:spPr>
            <a:xfrm>
              <a:off x="6333358" y="6343837"/>
              <a:ext cx="609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テキスト ボックス 106"/>
            <p:cNvSpPr txBox="1"/>
            <p:nvPr/>
          </p:nvSpPr>
          <p:spPr>
            <a:xfrm>
              <a:off x="6141747" y="5472627"/>
              <a:ext cx="20919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50" b="1" dirty="0" smtClean="0"/>
                <a:t>0</a:t>
              </a:r>
              <a:endParaRPr kumimoji="1" lang="ja-JP" altLang="en-US" sz="1050" b="1" dirty="0"/>
            </a:p>
          </p:txBody>
        </p:sp>
        <p:sp>
          <p:nvSpPr>
            <p:cNvPr id="108" name="テキスト ボックス 107"/>
            <p:cNvSpPr txBox="1"/>
            <p:nvPr/>
          </p:nvSpPr>
          <p:spPr>
            <a:xfrm>
              <a:off x="6134920" y="5310910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50" b="1" dirty="0" smtClean="0"/>
                <a:t>1</a:t>
              </a:r>
              <a:endParaRPr kumimoji="1" lang="ja-JP" altLang="en-US" sz="1050" b="1" dirty="0"/>
            </a:p>
          </p:txBody>
        </p:sp>
        <p:sp>
          <p:nvSpPr>
            <p:cNvPr id="109" name="テキスト ボックス 108"/>
            <p:cNvSpPr txBox="1"/>
            <p:nvPr/>
          </p:nvSpPr>
          <p:spPr>
            <a:xfrm>
              <a:off x="6136523" y="5134836"/>
              <a:ext cx="25359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50" b="1" dirty="0" smtClean="0"/>
                <a:t>2</a:t>
              </a:r>
              <a:endParaRPr kumimoji="1" lang="ja-JP" altLang="en-US" sz="1050" b="1" dirty="0"/>
            </a:p>
          </p:txBody>
        </p:sp>
        <p:sp>
          <p:nvSpPr>
            <p:cNvPr id="110" name="テキスト ボックス 109"/>
            <p:cNvSpPr txBox="1"/>
            <p:nvPr/>
          </p:nvSpPr>
          <p:spPr>
            <a:xfrm>
              <a:off x="6136511" y="4991487"/>
              <a:ext cx="25359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50" b="1" dirty="0" smtClean="0"/>
                <a:t>3</a:t>
              </a:r>
              <a:endParaRPr kumimoji="1" lang="ja-JP" altLang="en-US" sz="1050" b="1" dirty="0"/>
            </a:p>
          </p:txBody>
        </p:sp>
        <p:sp>
          <p:nvSpPr>
            <p:cNvPr id="111" name="テキスト ボックス 110"/>
            <p:cNvSpPr txBox="1"/>
            <p:nvPr/>
          </p:nvSpPr>
          <p:spPr>
            <a:xfrm>
              <a:off x="6134184" y="4862337"/>
              <a:ext cx="25359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50" b="1" smtClean="0"/>
                <a:t>4</a:t>
              </a:r>
              <a:endParaRPr kumimoji="1" lang="ja-JP" altLang="en-US" sz="1050" b="1" dirty="0"/>
            </a:p>
          </p:txBody>
        </p:sp>
        <p:sp>
          <p:nvSpPr>
            <p:cNvPr id="112" name="テキスト ボックス 111"/>
            <p:cNvSpPr txBox="1"/>
            <p:nvPr/>
          </p:nvSpPr>
          <p:spPr>
            <a:xfrm>
              <a:off x="6111472" y="5608367"/>
              <a:ext cx="31317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50" b="1" dirty="0" smtClean="0"/>
                <a:t>-1</a:t>
              </a:r>
              <a:endParaRPr kumimoji="1" lang="ja-JP" altLang="en-US" sz="1050" b="1" dirty="0"/>
            </a:p>
          </p:txBody>
        </p:sp>
        <p:sp>
          <p:nvSpPr>
            <p:cNvPr id="113" name="テキスト ボックス 112"/>
            <p:cNvSpPr txBox="1"/>
            <p:nvPr/>
          </p:nvSpPr>
          <p:spPr>
            <a:xfrm>
              <a:off x="6109778" y="5759679"/>
              <a:ext cx="31317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50" b="1" dirty="0" smtClean="0"/>
                <a:t>-2</a:t>
              </a:r>
              <a:endParaRPr kumimoji="1" lang="ja-JP" altLang="en-US" sz="1050" b="1" dirty="0"/>
            </a:p>
          </p:txBody>
        </p:sp>
        <p:sp>
          <p:nvSpPr>
            <p:cNvPr id="114" name="テキスト ボックス 113"/>
            <p:cNvSpPr txBox="1"/>
            <p:nvPr/>
          </p:nvSpPr>
          <p:spPr>
            <a:xfrm>
              <a:off x="6105610" y="5910066"/>
              <a:ext cx="31317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50" b="1" dirty="0" smtClean="0"/>
                <a:t>-3</a:t>
              </a:r>
              <a:endParaRPr kumimoji="1" lang="ja-JP" altLang="en-US" sz="1050" b="1" dirty="0"/>
            </a:p>
          </p:txBody>
        </p:sp>
        <p:sp>
          <p:nvSpPr>
            <p:cNvPr id="115" name="テキスト ボックス 114"/>
            <p:cNvSpPr txBox="1"/>
            <p:nvPr/>
          </p:nvSpPr>
          <p:spPr>
            <a:xfrm>
              <a:off x="6105610" y="6062466"/>
              <a:ext cx="31317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50" b="1" dirty="0" smtClean="0"/>
                <a:t>-4</a:t>
              </a:r>
              <a:endParaRPr kumimoji="1" lang="ja-JP" altLang="en-US" sz="1050" b="1" dirty="0"/>
            </a:p>
          </p:txBody>
        </p:sp>
        <p:sp>
          <p:nvSpPr>
            <p:cNvPr id="116" name="テキスト ボックス 115"/>
            <p:cNvSpPr txBox="1"/>
            <p:nvPr/>
          </p:nvSpPr>
          <p:spPr>
            <a:xfrm>
              <a:off x="6103916" y="6214866"/>
              <a:ext cx="31317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50" b="1" dirty="0" smtClean="0"/>
                <a:t>-5</a:t>
              </a:r>
              <a:endParaRPr kumimoji="1" lang="ja-JP" altLang="en-US" sz="1050" b="1" dirty="0"/>
            </a:p>
          </p:txBody>
        </p:sp>
        <p:sp>
          <p:nvSpPr>
            <p:cNvPr id="117" name="テキスト ボックス 116"/>
            <p:cNvSpPr txBox="1"/>
            <p:nvPr/>
          </p:nvSpPr>
          <p:spPr>
            <a:xfrm>
              <a:off x="5940152" y="4617708"/>
              <a:ext cx="4347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/>
                <a:t>(</a:t>
              </a:r>
              <a:r>
                <a:rPr kumimoji="1" lang="ja-JP" altLang="en-US" sz="1200" b="1" dirty="0" smtClean="0"/>
                <a:t>度</a:t>
              </a:r>
              <a:r>
                <a:rPr kumimoji="1" lang="en-US" altLang="ja-JP" sz="1200" b="1" dirty="0" smtClean="0"/>
                <a:t>)</a:t>
              </a:r>
              <a:endParaRPr kumimoji="1" lang="ja-JP" altLang="en-US" sz="1200" b="1" dirty="0"/>
            </a:p>
          </p:txBody>
        </p:sp>
        <p:sp>
          <p:nvSpPr>
            <p:cNvPr id="118" name="円/楕円 117"/>
            <p:cNvSpPr/>
            <p:nvPr/>
          </p:nvSpPr>
          <p:spPr>
            <a:xfrm>
              <a:off x="6311886" y="6312025"/>
              <a:ext cx="63000" cy="63624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テキスト ボックス 118"/>
            <p:cNvSpPr txBox="1"/>
            <p:nvPr/>
          </p:nvSpPr>
          <p:spPr>
            <a:xfrm>
              <a:off x="6189342" y="6340389"/>
              <a:ext cx="89319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50" b="1" dirty="0" smtClean="0"/>
                <a:t> 1 </a:t>
              </a:r>
              <a:r>
                <a:rPr kumimoji="1" lang="ja-JP" altLang="en-US" sz="1050" b="1" dirty="0" smtClean="0"/>
                <a:t> </a:t>
              </a:r>
              <a:r>
                <a:rPr kumimoji="1" lang="en-US" altLang="ja-JP" sz="1050" b="1" dirty="0" smtClean="0"/>
                <a:t>2</a:t>
              </a:r>
              <a:r>
                <a:rPr lang="ja-JP" altLang="en-US" sz="1050" b="1" dirty="0"/>
                <a:t> </a:t>
              </a:r>
              <a:r>
                <a:rPr lang="ja-JP" altLang="en-US" sz="1050" b="1" dirty="0" smtClean="0"/>
                <a:t>  </a:t>
              </a:r>
              <a:r>
                <a:rPr kumimoji="1" lang="en-US" altLang="ja-JP" sz="1050" b="1" dirty="0" smtClean="0"/>
                <a:t>3</a:t>
              </a:r>
              <a:r>
                <a:rPr kumimoji="1" lang="ja-JP" altLang="en-US" sz="1050" b="1" dirty="0" smtClean="0"/>
                <a:t>　</a:t>
              </a:r>
              <a:r>
                <a:rPr kumimoji="1" lang="en-US" altLang="ja-JP" sz="1050" b="1" dirty="0" smtClean="0"/>
                <a:t>4   5</a:t>
              </a:r>
              <a:endParaRPr kumimoji="1" lang="ja-JP" altLang="en-US" sz="1050" b="1" dirty="0"/>
            </a:p>
          </p:txBody>
        </p:sp>
      </p:grpSp>
      <p:sp>
        <p:nvSpPr>
          <p:cNvPr id="127" name="テキスト ボックス 126"/>
          <p:cNvSpPr txBox="1"/>
          <p:nvPr/>
        </p:nvSpPr>
        <p:spPr>
          <a:xfrm>
            <a:off x="4112175" y="5285484"/>
            <a:ext cx="1572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/>
              <a:t>プロットする</a:t>
            </a:r>
            <a:endParaRPr kumimoji="1" lang="ja-JP" altLang="en-US" b="1" dirty="0"/>
          </a:p>
        </p:txBody>
      </p:sp>
      <p:sp>
        <p:nvSpPr>
          <p:cNvPr id="1024" name="正方形/長方形 1023"/>
          <p:cNvSpPr/>
          <p:nvPr/>
        </p:nvSpPr>
        <p:spPr>
          <a:xfrm>
            <a:off x="7238208" y="230832"/>
            <a:ext cx="2181378" cy="2308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51520" y="44624"/>
            <a:ext cx="686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(</a:t>
            </a:r>
            <a:r>
              <a:rPr kumimoji="1" lang="ja-JP" altLang="en-US" sz="2400" b="1" dirty="0" smtClean="0"/>
              <a:t>例</a:t>
            </a:r>
            <a:r>
              <a:rPr kumimoji="1" lang="en-US" altLang="ja-JP" sz="2400" b="1" dirty="0" smtClean="0"/>
              <a:t>)</a:t>
            </a:r>
            <a:endParaRPr kumimoji="1" lang="ja-JP" altLang="en-US" b="1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941209" y="5446687"/>
            <a:ext cx="2015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/>
              <a:t>SST</a:t>
            </a:r>
            <a:r>
              <a:rPr kumimoji="1" lang="ja-JP" altLang="en-US" sz="1400" b="1" dirty="0" smtClean="0"/>
              <a:t>勾配と前線帯が一致</a:t>
            </a:r>
            <a:endParaRPr kumimoji="1" lang="ja-JP" altLang="en-US" sz="1400" b="1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6235411" y="4716906"/>
            <a:ext cx="2093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/>
              <a:t>前線帯が北にずれる</a:t>
            </a:r>
            <a:endParaRPr kumimoji="1" lang="ja-JP" altLang="en-US" sz="1400" b="1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6173068" y="6361583"/>
            <a:ext cx="2093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/>
              <a:t>前線帯が南にずれる</a:t>
            </a:r>
            <a:endParaRPr kumimoji="1" lang="ja-JP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xmlns="" val="389337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AA44-4B4B-4C73-B577-638EC195BBBD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graphicFrame>
        <p:nvGraphicFramePr>
          <p:cNvPr id="5" name="グラフ 4"/>
          <p:cNvGraphicFramePr/>
          <p:nvPr>
            <p:extLst>
              <p:ext uri="{D42A27DB-BD31-4B8C-83A1-F6EECF244321}">
                <p14:modId xmlns:p14="http://schemas.microsoft.com/office/powerpoint/2010/main" xmlns="" val="766452623"/>
              </p:ext>
            </p:extLst>
          </p:nvPr>
        </p:nvGraphicFramePr>
        <p:xfrm>
          <a:off x="2868068" y="620688"/>
          <a:ext cx="372015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1763688" y="0"/>
            <a:ext cx="544912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b="1" dirty="0" smtClean="0"/>
              <a:t>SST</a:t>
            </a:r>
            <a:r>
              <a:rPr lang="ja-JP" altLang="en-US" sz="2400" b="1" dirty="0" smtClean="0"/>
              <a:t>勾配と秋雨前線帯は対応するのか？</a:t>
            </a:r>
            <a:endParaRPr kumimoji="1" lang="ja-JP" altLang="en-US" sz="2400" b="1" dirty="0"/>
          </a:p>
        </p:txBody>
      </p:sp>
      <p:sp>
        <p:nvSpPr>
          <p:cNvPr id="7" name="正方形/長方形 6"/>
          <p:cNvSpPr/>
          <p:nvPr/>
        </p:nvSpPr>
        <p:spPr>
          <a:xfrm>
            <a:off x="323528" y="3275692"/>
            <a:ext cx="2551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/>
              <a:t>SST</a:t>
            </a:r>
            <a:r>
              <a:rPr lang="ja-JP" altLang="en-US" b="1" dirty="0"/>
              <a:t>勾配と前線帯が一致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42345" y="1009212"/>
            <a:ext cx="2093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/>
              <a:t>前線帯が北にずれる</a:t>
            </a:r>
            <a:endParaRPr kumimoji="1" lang="ja-JP" altLang="en-US" sz="16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72535" y="5682734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 smtClean="0"/>
              <a:t>前線帯が南に</a:t>
            </a:r>
            <a:r>
              <a:rPr lang="ja-JP" altLang="en-US" sz="1600" b="1" dirty="0" smtClean="0"/>
              <a:t>ずれる</a:t>
            </a:r>
            <a:endParaRPr kumimoji="1" lang="ja-JP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xmlns="" val="189827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744479" y="-5600"/>
            <a:ext cx="80342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/>
              <a:t>結論</a:t>
            </a:r>
            <a:endParaRPr kumimoji="1" lang="ja-JP" altLang="en-US" sz="2400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6747" y="846617"/>
            <a:ext cx="8995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・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客観的</a:t>
            </a:r>
            <a:r>
              <a:rPr lang="ja-JP" altLang="en-US" sz="2000" dirty="0" smtClean="0"/>
              <a:t>に秋雨前線帯を抽出</a:t>
            </a:r>
            <a:endParaRPr lang="en-US" altLang="ja-JP" sz="2000" dirty="0" smtClean="0"/>
          </a:p>
          <a:p>
            <a:r>
              <a:rPr kumimoji="1" lang="ja-JP" altLang="en-US" sz="2000" dirty="0" smtClean="0"/>
              <a:t>・</a:t>
            </a:r>
            <a:r>
              <a:rPr kumimoji="1" lang="en-US" altLang="ja-JP" sz="2000" dirty="0" smtClean="0"/>
              <a:t>9</a:t>
            </a:r>
            <a:r>
              <a:rPr kumimoji="1" lang="ja-JP" altLang="en-US" sz="2000" dirty="0" smtClean="0"/>
              <a:t>月の秋雨前線帯の位置変動が</a:t>
            </a:r>
            <a:r>
              <a:rPr lang="ja-JP" altLang="en-US" sz="2000" dirty="0" smtClean="0"/>
              <a:t>大きい</a:t>
            </a:r>
            <a:r>
              <a:rPr kumimoji="1" lang="ja-JP" altLang="en-US" sz="2000" dirty="0" smtClean="0"/>
              <a:t>エリアは三陸沖</a:t>
            </a:r>
            <a:endParaRPr kumimoji="1" lang="en-US" altLang="ja-JP" sz="2000" dirty="0" smtClean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90028" y="27969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4" name="スライド番号プレースホルダー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AA44-4B4B-4C73-B577-638EC195BBBD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51670" y="2552382"/>
            <a:ext cx="89539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 smtClean="0"/>
              <a:t>SST</a:t>
            </a:r>
            <a:r>
              <a:rPr kumimoji="1" lang="ja-JP" altLang="en-US" sz="3600" b="1" dirty="0" smtClean="0"/>
              <a:t>勾配の位置と秋雨前線帯の位置が</a:t>
            </a:r>
            <a:endParaRPr kumimoji="1" lang="en-US" altLang="ja-JP" sz="3600" b="1" dirty="0" smtClean="0"/>
          </a:p>
          <a:p>
            <a:pPr algn="ctr"/>
            <a:r>
              <a:rPr kumimoji="1" lang="ja-JP" altLang="en-US" sz="3600" b="1" dirty="0" smtClean="0"/>
              <a:t>対応する可能性がある</a:t>
            </a:r>
            <a:endParaRPr kumimoji="1" lang="ja-JP" altLang="en-US" sz="3600" b="1" dirty="0"/>
          </a:p>
        </p:txBody>
      </p:sp>
      <p:grpSp>
        <p:nvGrpSpPr>
          <p:cNvPr id="17" name="グループ化 16"/>
          <p:cNvGrpSpPr/>
          <p:nvPr/>
        </p:nvGrpSpPr>
        <p:grpSpPr>
          <a:xfrm>
            <a:off x="6454080" y="-39813"/>
            <a:ext cx="2509020" cy="2232548"/>
            <a:chOff x="5253893" y="241988"/>
            <a:chExt cx="3853235" cy="3209317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7743" y="484314"/>
              <a:ext cx="3096345" cy="2966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テキスト ボックス 15"/>
            <p:cNvSpPr txBox="1"/>
            <p:nvPr/>
          </p:nvSpPr>
          <p:spPr>
            <a:xfrm>
              <a:off x="5253893" y="241988"/>
              <a:ext cx="3853235" cy="5309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ja-JP" altLang="en-US" b="1" dirty="0" smtClean="0"/>
                <a:t>秋雨前線帯の位置変動</a:t>
              </a:r>
              <a:endParaRPr kumimoji="1" lang="ja-JP" altLang="en-US" b="1" dirty="0"/>
            </a:p>
          </p:txBody>
        </p:sp>
      </p:grpSp>
      <p:grpSp>
        <p:nvGrpSpPr>
          <p:cNvPr id="22" name="グループ化 21"/>
          <p:cNvGrpSpPr/>
          <p:nvPr/>
        </p:nvGrpSpPr>
        <p:grpSpPr>
          <a:xfrm>
            <a:off x="1259632" y="3864354"/>
            <a:ext cx="3423004" cy="2989319"/>
            <a:chOff x="1403648" y="3864354"/>
            <a:chExt cx="3423004" cy="2989319"/>
          </a:xfrm>
        </p:grpSpPr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4209292"/>
              <a:ext cx="3423004" cy="2644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テキスト ボックス 19"/>
            <p:cNvSpPr txBox="1"/>
            <p:nvPr/>
          </p:nvSpPr>
          <p:spPr>
            <a:xfrm>
              <a:off x="1850615" y="3864354"/>
              <a:ext cx="265970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/>
                <a:t>SST</a:t>
              </a:r>
              <a:r>
                <a:rPr kumimoji="1" lang="ja-JP" altLang="en-US" b="1" dirty="0" smtClean="0"/>
                <a:t>勾配の大きいエリアが</a:t>
              </a:r>
              <a:endParaRPr kumimoji="1" lang="en-US" altLang="ja-JP" b="1" dirty="0" smtClean="0"/>
            </a:p>
            <a:p>
              <a:pPr algn="ctr"/>
              <a:r>
                <a:rPr kumimoji="1" lang="ja-JP" altLang="en-US" b="1" dirty="0" smtClean="0"/>
                <a:t>北のときの気温</a:t>
              </a:r>
              <a:endParaRPr kumimoji="1" lang="ja-JP" altLang="en-US" b="1" dirty="0"/>
            </a:p>
          </p:txBody>
        </p:sp>
      </p:grpSp>
      <p:grpSp>
        <p:nvGrpSpPr>
          <p:cNvPr id="23" name="グループ化 22"/>
          <p:cNvGrpSpPr/>
          <p:nvPr/>
        </p:nvGrpSpPr>
        <p:grpSpPr>
          <a:xfrm>
            <a:off x="4756223" y="3862789"/>
            <a:ext cx="3346612" cy="3028587"/>
            <a:chOff x="4900239" y="3862789"/>
            <a:chExt cx="3346612" cy="3028587"/>
          </a:xfrm>
        </p:grpSpPr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0239" y="4217541"/>
              <a:ext cx="3346612" cy="2673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テキスト ボックス 20"/>
            <p:cNvSpPr txBox="1"/>
            <p:nvPr/>
          </p:nvSpPr>
          <p:spPr>
            <a:xfrm>
              <a:off x="5279096" y="3862789"/>
              <a:ext cx="265970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/>
                <a:t>SST</a:t>
              </a:r>
              <a:r>
                <a:rPr kumimoji="1" lang="ja-JP" altLang="en-US" b="1" dirty="0" smtClean="0"/>
                <a:t>勾配の大きいエリアが</a:t>
              </a:r>
              <a:endParaRPr kumimoji="1" lang="en-US" altLang="ja-JP" b="1" dirty="0" smtClean="0"/>
            </a:p>
            <a:p>
              <a:pPr algn="ctr"/>
              <a:r>
                <a:rPr kumimoji="1" lang="ja-JP" altLang="en-US" b="1" dirty="0" smtClean="0"/>
                <a:t>南のときの気温</a:t>
              </a:r>
              <a:endParaRPr kumimoji="1" lang="ja-JP" alt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415908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164575" y="0"/>
            <a:ext cx="218521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参考・引用文献</a:t>
            </a:r>
            <a:endParaRPr kumimoji="1" lang="ja-JP" altLang="en-US" sz="2400" dirty="0"/>
          </a:p>
        </p:txBody>
      </p:sp>
      <p:sp>
        <p:nvSpPr>
          <p:cNvPr id="2" name="正方形/長方形 1"/>
          <p:cNvSpPr/>
          <p:nvPr/>
        </p:nvSpPr>
        <p:spPr>
          <a:xfrm>
            <a:off x="323528" y="764704"/>
            <a:ext cx="94330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dirty="0"/>
              <a:t>・</a:t>
            </a:r>
            <a:r>
              <a:rPr lang="en-US" altLang="ja-JP" dirty="0"/>
              <a:t> Matsumoto</a:t>
            </a:r>
            <a:r>
              <a:rPr lang="ja-JP" altLang="ja-JP" dirty="0" err="1"/>
              <a:t>，</a:t>
            </a:r>
            <a:r>
              <a:rPr lang="en-US" altLang="ja-JP" dirty="0"/>
              <a:t> J</a:t>
            </a:r>
            <a:r>
              <a:rPr lang="ja-JP" altLang="ja-JP" dirty="0" err="1"/>
              <a:t>．</a:t>
            </a:r>
            <a:r>
              <a:rPr lang="en-US" altLang="ja-JP" dirty="0"/>
              <a:t> 1988</a:t>
            </a:r>
            <a:r>
              <a:rPr lang="ja-JP" altLang="ja-JP" dirty="0" err="1"/>
              <a:t>．</a:t>
            </a:r>
            <a:r>
              <a:rPr lang="en-US" altLang="ja-JP" dirty="0"/>
              <a:t> Large-scale features associated with the frontal zone</a:t>
            </a:r>
          </a:p>
          <a:p>
            <a:pPr lvl="0"/>
            <a:r>
              <a:rPr lang="en-US" altLang="ja-JP" dirty="0"/>
              <a:t> </a:t>
            </a:r>
            <a:r>
              <a:rPr lang="ja-JP" altLang="en-US" dirty="0"/>
              <a:t>　</a:t>
            </a:r>
            <a:r>
              <a:rPr lang="en-US" altLang="ja-JP" dirty="0"/>
              <a:t>over East Asia in autumn</a:t>
            </a:r>
            <a:r>
              <a:rPr lang="ja-JP" altLang="ja-JP" dirty="0" err="1"/>
              <a:t>．</a:t>
            </a:r>
            <a:r>
              <a:rPr lang="en-US" altLang="ja-JP" dirty="0"/>
              <a:t> Journal of the Meteorological Society of Japan</a:t>
            </a:r>
          </a:p>
          <a:p>
            <a:pPr lvl="0"/>
            <a:r>
              <a:rPr lang="ja-JP" altLang="en-US" dirty="0"/>
              <a:t>　</a:t>
            </a:r>
            <a:r>
              <a:rPr lang="ja-JP" altLang="ja-JP" dirty="0"/>
              <a:t>，</a:t>
            </a:r>
            <a:r>
              <a:rPr lang="en-US" altLang="ja-JP" dirty="0"/>
              <a:t> 66</a:t>
            </a:r>
            <a:r>
              <a:rPr lang="ja-JP" altLang="ja-JP" dirty="0" err="1"/>
              <a:t>，</a:t>
            </a:r>
            <a:r>
              <a:rPr lang="en-US" altLang="ja-JP" dirty="0"/>
              <a:t> 565-579</a:t>
            </a:r>
            <a:endParaRPr lang="ja-JP" altLang="ja-JP" dirty="0"/>
          </a:p>
          <a:p>
            <a:pPr lvl="0"/>
            <a:r>
              <a:rPr lang="ja-JP" altLang="en-US" dirty="0"/>
              <a:t>・</a:t>
            </a:r>
            <a:r>
              <a:rPr lang="ja-JP" altLang="ja-JP" dirty="0"/>
              <a:t>ウェザーマップ，気象人　</a:t>
            </a:r>
            <a:r>
              <a:rPr lang="en-US" altLang="ja-JP" u="sng" dirty="0">
                <a:solidFill>
                  <a:srgbClr val="FF0000"/>
                </a:solidFill>
                <a:hlinkClick r:id="rId2"/>
              </a:rPr>
              <a:t>http://www.weathermap.co.jp/kishojin/</a:t>
            </a:r>
            <a:endParaRPr lang="ja-JP" altLang="ja-JP" u="sng" dirty="0">
              <a:solidFill>
                <a:srgbClr val="FF0000"/>
              </a:solidFill>
            </a:endParaRPr>
          </a:p>
          <a:p>
            <a:r>
              <a:rPr lang="ja-JP" altLang="en-US" dirty="0"/>
              <a:t>・</a:t>
            </a:r>
            <a:r>
              <a:rPr lang="ja-JP" altLang="ja-JP" dirty="0"/>
              <a:t>気象庁，日々の天気図</a:t>
            </a:r>
            <a:r>
              <a:rPr lang="en-US" altLang="ja-JP" dirty="0"/>
              <a:t>  </a:t>
            </a:r>
            <a:r>
              <a:rPr lang="en-US" altLang="ja-JP" dirty="0">
                <a:hlinkClick r:id="rId3"/>
              </a:rPr>
              <a:t>http://www.data.jma.go.jp/fcd/yoho/hibiten</a:t>
            </a:r>
            <a:r>
              <a:rPr lang="en-US" altLang="ja-JP" dirty="0" smtClean="0">
                <a:hlinkClick r:id="rId3"/>
              </a:rPr>
              <a:t>/</a:t>
            </a:r>
            <a:endParaRPr lang="en-US" altLang="ja-JP" dirty="0" smtClean="0"/>
          </a:p>
          <a:p>
            <a:r>
              <a:rPr lang="ja-JP" altLang="en-US" dirty="0" smtClean="0"/>
              <a:t>・山岸米二郎，気象予報のための前線の知識，</a:t>
            </a:r>
            <a:r>
              <a:rPr lang="en-US" altLang="ja-JP" dirty="0" smtClean="0"/>
              <a:t> </a:t>
            </a:r>
            <a:r>
              <a:rPr lang="ja-JP" altLang="en-US" dirty="0" smtClean="0"/>
              <a:t>オーム社，</a:t>
            </a:r>
            <a:r>
              <a:rPr lang="en-US" altLang="ja-JP" dirty="0" smtClean="0"/>
              <a:t>2007</a:t>
            </a:r>
          </a:p>
          <a:p>
            <a:r>
              <a:rPr lang="ja-JP" altLang="en-US" dirty="0" smtClean="0"/>
              <a:t>・新田尚，稲葉征男，土屋喬，二宮洸三，天気図の使い方と楽しみ方，オーム社，</a:t>
            </a:r>
            <a:r>
              <a:rPr lang="en-US" altLang="ja-JP" dirty="0" smtClean="0"/>
              <a:t>2004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AA44-4B4B-4C73-B577-638EC195BBBD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899592" y="836712"/>
            <a:ext cx="6912768" cy="216024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475656" y="1556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86059" y="4934346"/>
            <a:ext cx="65341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太平洋高気圧が退き</a:t>
            </a:r>
            <a:r>
              <a:rPr kumimoji="1" lang="en-US" altLang="ja-JP" sz="2800" dirty="0" smtClean="0"/>
              <a:t>,</a:t>
            </a:r>
            <a:r>
              <a:rPr lang="ja-JP" altLang="en-US" sz="2800" dirty="0" smtClean="0"/>
              <a:t>偏西風が南下すると</a:t>
            </a:r>
            <a:endParaRPr lang="en-US" altLang="ja-JP" sz="2800" dirty="0" smtClean="0"/>
          </a:p>
          <a:p>
            <a:r>
              <a:rPr lang="ja-JP" altLang="en-US" sz="2800" dirty="0" smtClean="0"/>
              <a:t>秋雨前線が南下する</a:t>
            </a:r>
            <a:endParaRPr lang="en-US" altLang="ja-JP" sz="2800" dirty="0" smtClean="0"/>
          </a:p>
          <a:p>
            <a:r>
              <a:rPr lang="ja-JP" altLang="en-US" sz="2000" dirty="0" smtClean="0"/>
              <a:t>・特定の年のみの解析</a:t>
            </a:r>
            <a:endParaRPr lang="en-US" altLang="ja-JP" sz="2000" dirty="0" smtClean="0"/>
          </a:p>
          <a:p>
            <a:r>
              <a:rPr lang="ja-JP" altLang="en-US" sz="2000" dirty="0" smtClean="0"/>
              <a:t>・気象庁の地上天気図を使用して，前線の位置を判断</a:t>
            </a:r>
            <a:endParaRPr lang="en-US" altLang="ja-JP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07154" y="4559267"/>
            <a:ext cx="2068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[Matsumoto(1988)]</a:t>
            </a:r>
            <a:endParaRPr kumimoji="1" lang="ja-JP" altLang="en-US" b="1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AA44-4B4B-4C73-B577-638EC195BBBD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635896" y="0"/>
            <a:ext cx="142218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/>
              <a:t>研究背景</a:t>
            </a:r>
            <a:endParaRPr kumimoji="1" lang="ja-JP" altLang="en-US" sz="24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31190" y="3284984"/>
            <a:ext cx="6078908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日本周辺のみに見られる現象にもかかわらず</a:t>
            </a:r>
            <a:endParaRPr kumimoji="1" lang="en-US" altLang="ja-JP" sz="2400" dirty="0" smtClean="0"/>
          </a:p>
          <a:p>
            <a:pPr algn="ctr"/>
            <a:r>
              <a:rPr lang="ja-JP" altLang="en-US" sz="2400" dirty="0"/>
              <a:t>先行研究</a:t>
            </a:r>
            <a:r>
              <a:rPr lang="ja-JP" altLang="en-US" sz="2400" dirty="0" smtClean="0"/>
              <a:t>が少ない</a:t>
            </a:r>
            <a:endParaRPr kumimoji="1" lang="ja-JP" altLang="en-US" sz="2400" dirty="0"/>
          </a:p>
        </p:txBody>
      </p:sp>
      <p:sp>
        <p:nvSpPr>
          <p:cNvPr id="7" name="正方形/長方形 6"/>
          <p:cNvSpPr/>
          <p:nvPr/>
        </p:nvSpPr>
        <p:spPr>
          <a:xfrm>
            <a:off x="1577419" y="2060848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2000" dirty="0" smtClean="0"/>
              <a:t>東北</a:t>
            </a:r>
            <a:r>
              <a:rPr lang="ja-JP" altLang="ja-JP" sz="2000" dirty="0"/>
              <a:t>地方で死者</a:t>
            </a:r>
            <a:r>
              <a:rPr lang="en-US" altLang="ja-JP" sz="2000" dirty="0"/>
              <a:t>3</a:t>
            </a:r>
            <a:r>
              <a:rPr lang="ja-JP" altLang="ja-JP" sz="2000" dirty="0"/>
              <a:t>名</a:t>
            </a:r>
            <a:r>
              <a:rPr lang="en-US" altLang="ja-JP" sz="2000" dirty="0"/>
              <a:t>,</a:t>
            </a:r>
            <a:r>
              <a:rPr lang="ja-JP" altLang="ja-JP" sz="2000" dirty="0"/>
              <a:t>住家半壊</a:t>
            </a:r>
            <a:r>
              <a:rPr lang="en-US" altLang="ja-JP" sz="2000" dirty="0"/>
              <a:t>226</a:t>
            </a:r>
            <a:r>
              <a:rPr lang="ja-JP" altLang="ja-JP" sz="2000" dirty="0"/>
              <a:t>棟</a:t>
            </a:r>
            <a:r>
              <a:rPr lang="en-US" altLang="ja-JP" sz="2000" dirty="0"/>
              <a:t>,</a:t>
            </a:r>
            <a:r>
              <a:rPr lang="ja-JP" altLang="ja-JP" sz="2000" dirty="0"/>
              <a:t>床下浸水</a:t>
            </a:r>
            <a:r>
              <a:rPr lang="en-US" altLang="ja-JP" sz="2000" dirty="0"/>
              <a:t>1024</a:t>
            </a:r>
            <a:r>
              <a:rPr lang="ja-JP" altLang="ja-JP" sz="2000" dirty="0"/>
              <a:t>棟</a:t>
            </a:r>
            <a:endParaRPr lang="en-US" altLang="ja-JP" sz="2000" dirty="0"/>
          </a:p>
          <a:p>
            <a:r>
              <a:rPr lang="ja-JP" altLang="ja-JP" sz="2000" dirty="0"/>
              <a:t>人々の生活に多大な影響を</a:t>
            </a:r>
            <a:r>
              <a:rPr lang="ja-JP" altLang="ja-JP" sz="2000" dirty="0" smtClean="0"/>
              <a:t>与える</a:t>
            </a:r>
            <a:r>
              <a:rPr lang="en-US" altLang="ja-JP" sz="2000" dirty="0" smtClean="0"/>
              <a:t>(</a:t>
            </a:r>
            <a:r>
              <a:rPr lang="en-US" altLang="ja-JP" sz="2000" dirty="0"/>
              <a:t>2007</a:t>
            </a:r>
            <a:r>
              <a:rPr lang="ja-JP" altLang="en-US" sz="2000" dirty="0"/>
              <a:t>年</a:t>
            </a:r>
            <a:r>
              <a:rPr lang="en-US" altLang="ja-JP" sz="2000" dirty="0"/>
              <a:t>)</a:t>
            </a:r>
            <a:endParaRPr lang="ja-JP" altLang="en-US" sz="2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92820" y="620688"/>
            <a:ext cx="59490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ja-JP" sz="2400" dirty="0" smtClean="0"/>
          </a:p>
          <a:p>
            <a:r>
              <a:rPr kumimoji="1" lang="ja-JP" altLang="en-US" sz="2400" dirty="0" smtClean="0"/>
              <a:t>・</a:t>
            </a:r>
            <a:r>
              <a:rPr kumimoji="1" lang="en-US" altLang="ja-JP" sz="2400" dirty="0" smtClean="0"/>
              <a:t>9</a:t>
            </a:r>
            <a:r>
              <a:rPr kumimoji="1" lang="ja-JP" altLang="en-US" sz="2400" dirty="0" smtClean="0"/>
              <a:t>月～</a:t>
            </a:r>
            <a:r>
              <a:rPr kumimoji="1" lang="en-US" altLang="ja-JP" sz="2400" dirty="0" smtClean="0"/>
              <a:t>10</a:t>
            </a:r>
            <a:r>
              <a:rPr kumimoji="1" lang="ja-JP" altLang="en-US" sz="2400" dirty="0" smtClean="0"/>
              <a:t>月に日本付近に発生する停滞前線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・</a:t>
            </a:r>
            <a:r>
              <a:rPr kumimoji="1" lang="en-US" altLang="ja-JP" sz="2400" dirty="0" smtClean="0"/>
              <a:t>9</a:t>
            </a:r>
            <a:r>
              <a:rPr kumimoji="1" lang="ja-JP" altLang="en-US" sz="2400" dirty="0" smtClean="0"/>
              <a:t>月～</a:t>
            </a:r>
            <a:r>
              <a:rPr kumimoji="1" lang="en-US" altLang="ja-JP" sz="2400" dirty="0" smtClean="0"/>
              <a:t>10</a:t>
            </a:r>
            <a:r>
              <a:rPr kumimoji="1" lang="ja-JP" altLang="en-US" sz="2400" dirty="0" smtClean="0"/>
              <a:t>月にかけて日本付近を南下する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115616" y="652340"/>
            <a:ext cx="19720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/>
              <a:t>秋雨前線について</a:t>
            </a:r>
            <a:endParaRPr kumimoji="1" lang="ja-JP" altLang="en-US" b="1" dirty="0"/>
          </a:p>
        </p:txBody>
      </p:sp>
      <p:cxnSp>
        <p:nvCxnSpPr>
          <p:cNvPr id="14" name="直線コネクタ 13"/>
          <p:cNvCxnSpPr/>
          <p:nvPr/>
        </p:nvCxnSpPr>
        <p:spPr>
          <a:xfrm>
            <a:off x="1331640" y="6381328"/>
            <a:ext cx="5472608" cy="0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65336931"/>
      </p:ext>
    </p:extLst>
  </p:cSld>
  <p:clrMapOvr>
    <a:masterClrMapping/>
  </p:clrMapOvr>
  <p:transition advTm="49436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547664" y="6858000"/>
            <a:ext cx="6236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気象庁の地上天気図から前線帯の位置を判断</a:t>
            </a:r>
            <a:endParaRPr lang="en-US" altLang="ja-JP" sz="2400" dirty="0" smtClean="0"/>
          </a:p>
        </p:txBody>
      </p:sp>
      <p:cxnSp>
        <p:nvCxnSpPr>
          <p:cNvPr id="27" name="直線コネクタ 26"/>
          <p:cNvCxnSpPr/>
          <p:nvPr/>
        </p:nvCxnSpPr>
        <p:spPr>
          <a:xfrm>
            <a:off x="0" y="3674641"/>
            <a:ext cx="9168989" cy="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 descr="http://www.weathermap.co.jp/kishojin/diary/products/webjpeg/diary_l/41500_05100409.JPG"/>
          <p:cNvPicPr>
            <a:picLocks noChangeAspect="1" noChangeArrowheads="1"/>
          </p:cNvPicPr>
          <p:nvPr/>
        </p:nvPicPr>
        <p:blipFill>
          <a:blip r:embed="rId2" cstate="print">
            <a:lum bright="20000" contrast="40000"/>
          </a:blip>
          <a:srcRect/>
          <a:stretch>
            <a:fillRect/>
          </a:stretch>
        </p:blipFill>
        <p:spPr bwMode="auto">
          <a:xfrm>
            <a:off x="2459687" y="783589"/>
            <a:ext cx="2929867" cy="2213853"/>
          </a:xfrm>
          <a:prstGeom prst="rect">
            <a:avLst/>
          </a:prstGeom>
          <a:noFill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773996"/>
            <a:ext cx="2247124" cy="2335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テキスト ボックス 15"/>
          <p:cNvSpPr txBox="1"/>
          <p:nvPr/>
        </p:nvSpPr>
        <p:spPr>
          <a:xfrm>
            <a:off x="1117587" y="3120216"/>
            <a:ext cx="3958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2005</a:t>
            </a:r>
            <a:r>
              <a:rPr kumimoji="1" lang="ja-JP" altLang="en-US" sz="2000" dirty="0" smtClean="0"/>
              <a:t>年</a:t>
            </a:r>
            <a:r>
              <a:rPr kumimoji="1" lang="en-US" altLang="ja-JP" sz="2000" dirty="0" smtClean="0"/>
              <a:t>10</a:t>
            </a:r>
            <a:r>
              <a:rPr kumimoji="1" lang="ja-JP" altLang="en-US" sz="2000" dirty="0" smtClean="0"/>
              <a:t>月</a:t>
            </a:r>
            <a:r>
              <a:rPr kumimoji="1" lang="en-US" altLang="ja-JP" sz="2000" dirty="0" smtClean="0"/>
              <a:t>4</a:t>
            </a:r>
            <a:r>
              <a:rPr kumimoji="1" lang="ja-JP" altLang="en-US" sz="2000" dirty="0" smtClean="0"/>
              <a:t>日</a:t>
            </a:r>
            <a:r>
              <a:rPr kumimoji="1" lang="en-US" altLang="ja-JP" sz="2000" dirty="0" smtClean="0"/>
              <a:t>9</a:t>
            </a:r>
            <a:r>
              <a:rPr kumimoji="1" lang="ja-JP" altLang="en-US" sz="2000" dirty="0" smtClean="0"/>
              <a:t>時の地上天気図　</a:t>
            </a:r>
            <a:endParaRPr kumimoji="1" lang="ja-JP" altLang="en-US" sz="20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45167" y="409254"/>
            <a:ext cx="958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気象庁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029765" y="409254"/>
            <a:ext cx="1991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(</a:t>
            </a:r>
            <a:r>
              <a:rPr kumimoji="1" lang="ja-JP" altLang="en-US" b="1" dirty="0" smtClean="0"/>
              <a:t>株</a:t>
            </a:r>
            <a:r>
              <a:rPr kumimoji="1" lang="en-US" altLang="ja-JP" b="1" dirty="0" smtClean="0"/>
              <a:t>)</a:t>
            </a:r>
            <a:r>
              <a:rPr kumimoji="1" lang="ja-JP" altLang="en-US" b="1" dirty="0" smtClean="0"/>
              <a:t>ウェザーマップ</a:t>
            </a:r>
            <a:endParaRPr kumimoji="1" lang="ja-JP" altLang="en-US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40255" y="4759697"/>
            <a:ext cx="106648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①</a:t>
            </a:r>
            <a:r>
              <a:rPr lang="ja-JP" altLang="en-US" sz="3200" b="1" dirty="0" smtClean="0">
                <a:solidFill>
                  <a:srgbClr val="FF0000"/>
                </a:solidFill>
              </a:rPr>
              <a:t>客観的</a:t>
            </a:r>
            <a:r>
              <a:rPr lang="ja-JP" altLang="en-US" sz="3200" dirty="0" smtClean="0"/>
              <a:t>な前線帯指数の決定</a:t>
            </a:r>
            <a:r>
              <a:rPr lang="ja-JP" altLang="en-US" sz="3200" dirty="0"/>
              <a:t>と</a:t>
            </a:r>
            <a:r>
              <a:rPr lang="ja-JP" altLang="en-US" sz="3200" dirty="0" smtClean="0"/>
              <a:t>停滞前線の抽出</a:t>
            </a:r>
            <a:endParaRPr lang="en-US" altLang="ja-JP" sz="3200" dirty="0" smtClean="0"/>
          </a:p>
          <a:p>
            <a:r>
              <a:rPr lang="ja-JP" altLang="en-US" sz="3200" dirty="0" smtClean="0"/>
              <a:t>②</a:t>
            </a:r>
            <a:r>
              <a:rPr lang="en-US" altLang="ja-JP" sz="3200" dirty="0" smtClean="0"/>
              <a:t>9</a:t>
            </a:r>
            <a:r>
              <a:rPr lang="ja-JP" altLang="en-US" sz="3200" dirty="0" smtClean="0"/>
              <a:t>月の停滞前線の位置変動の把握と要因追究</a:t>
            </a:r>
            <a:endParaRPr lang="en-US" altLang="ja-JP" sz="3200" dirty="0" smtClean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AA44-4B4B-4C73-B577-638EC195BBBD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694714" y="3990255"/>
            <a:ext cx="142218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 smtClean="0"/>
              <a:t>研究目的</a:t>
            </a:r>
            <a:endParaRPr kumimoji="1" lang="ja-JP" altLang="en-US" sz="2400" b="1" dirty="0"/>
          </a:p>
        </p:txBody>
      </p:sp>
      <p:sp>
        <p:nvSpPr>
          <p:cNvPr id="6" name="正方形/長方形 5"/>
          <p:cNvSpPr/>
          <p:nvPr/>
        </p:nvSpPr>
        <p:spPr>
          <a:xfrm>
            <a:off x="3053735" y="1862379"/>
            <a:ext cx="1032663" cy="417957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4818123" y="1611809"/>
            <a:ext cx="597552" cy="50114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1835761" y="1931844"/>
            <a:ext cx="476916" cy="495109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528530" y="1965381"/>
            <a:ext cx="1095676" cy="430828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96136" y="1055694"/>
            <a:ext cx="27622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・描く人によって</a:t>
            </a:r>
            <a:endParaRPr kumimoji="1" lang="en-US" altLang="ja-JP" sz="2400" dirty="0" smtClean="0"/>
          </a:p>
          <a:p>
            <a:r>
              <a:rPr lang="ja-JP" altLang="en-US" sz="2400" dirty="0"/>
              <a:t>　</a:t>
            </a:r>
            <a:r>
              <a:rPr lang="ja-JP" altLang="en-US" sz="2400" dirty="0" smtClean="0"/>
              <a:t>前線の位置が違う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・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主観的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971600" y="0"/>
            <a:ext cx="3773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/>
              <a:t>気象機関によって前線の位置が違う</a:t>
            </a:r>
            <a:r>
              <a:rPr kumimoji="1" lang="en-US" altLang="ja-JP" b="1" dirty="0" smtClean="0"/>
              <a:t>!</a:t>
            </a:r>
            <a:endParaRPr kumimoji="1" lang="ja-JP" altLang="en-US" b="1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0" y="332656"/>
            <a:ext cx="603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(</a:t>
            </a:r>
            <a:r>
              <a:rPr kumimoji="1" lang="ja-JP" altLang="en-US" sz="2000" b="1" dirty="0" smtClean="0"/>
              <a:t>例</a:t>
            </a:r>
            <a:r>
              <a:rPr kumimoji="1" lang="en-US" altLang="ja-JP" sz="2000" b="1" dirty="0" smtClean="0"/>
              <a:t>)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99974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-21746" y="682912"/>
            <a:ext cx="7082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/>
              <a:t>(</a:t>
            </a:r>
            <a:r>
              <a:rPr lang="ja-JP" altLang="en-US" sz="2400" b="1" dirty="0"/>
              <a:t>例</a:t>
            </a:r>
            <a:r>
              <a:rPr lang="en-US" altLang="ja-JP" sz="2400" b="1" dirty="0"/>
              <a:t>)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-3837852" y="4517512"/>
            <a:ext cx="1914094" cy="123110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前線帯指数</a:t>
            </a:r>
            <a:r>
              <a:rPr lang="ja-JP" altLang="en-US" dirty="0" smtClean="0"/>
              <a:t>＞</a:t>
            </a:r>
            <a:r>
              <a:rPr lang="en-US" altLang="ja-JP" dirty="0" smtClean="0"/>
              <a:t>2.8</a:t>
            </a:r>
            <a:r>
              <a:rPr lang="ja-JP" altLang="en-US" dirty="0" smtClean="0"/>
              <a:t>　　　　　　　　　</a:t>
            </a:r>
            <a:endParaRPr lang="en-US" altLang="ja-JP" sz="2000" b="1" dirty="0"/>
          </a:p>
          <a:p>
            <a:r>
              <a:rPr lang="ja-JP" altLang="en-US" sz="2000" b="1" dirty="0" smtClean="0"/>
              <a:t>　　　　１</a:t>
            </a:r>
            <a:endParaRPr lang="en-US" altLang="ja-JP" b="1" dirty="0" smtClean="0"/>
          </a:p>
          <a:p>
            <a:r>
              <a:rPr kumimoji="1" lang="ja-JP" altLang="en-US" dirty="0"/>
              <a:t>前線帯</a:t>
            </a:r>
            <a:r>
              <a:rPr kumimoji="1" lang="ja-JP" altLang="en-US" dirty="0" smtClean="0"/>
              <a:t>指数≦</a:t>
            </a:r>
            <a:r>
              <a:rPr kumimoji="1" lang="en-US" altLang="ja-JP" dirty="0" smtClean="0"/>
              <a:t>2.8</a:t>
            </a:r>
            <a:r>
              <a:rPr kumimoji="1" lang="ja-JP" altLang="en-US" dirty="0" smtClean="0"/>
              <a:t>　　</a:t>
            </a:r>
            <a:endParaRPr lang="en-US" altLang="ja-JP" dirty="0"/>
          </a:p>
          <a:p>
            <a:r>
              <a:rPr kumimoji="1" lang="ja-JP" altLang="en-US" dirty="0" smtClean="0"/>
              <a:t>　　　　　０</a:t>
            </a:r>
            <a:endParaRPr kumimoji="1" lang="ja-JP" altLang="en-US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759840" y="0"/>
            <a:ext cx="142218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/>
              <a:t>解析手法</a:t>
            </a:r>
            <a:endParaRPr kumimoji="1" lang="ja-JP" altLang="en-US" sz="24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-2880805" y="3964117"/>
            <a:ext cx="1460656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1200" b="1" dirty="0" smtClean="0"/>
              <a:t>※</a:t>
            </a:r>
            <a:r>
              <a:rPr lang="ja-JP" altLang="en-US" sz="1200" b="1" dirty="0" smtClean="0"/>
              <a:t>値</a:t>
            </a:r>
            <a:r>
              <a:rPr kumimoji="1" lang="en-US" altLang="ja-JP" sz="1200" b="1" dirty="0" smtClean="0"/>
              <a:t>0.4</a:t>
            </a:r>
            <a:r>
              <a:rPr lang="ja-JP" altLang="en-US" sz="1200" b="1" dirty="0" smtClean="0"/>
              <a:t>以下は除去</a:t>
            </a:r>
            <a:endParaRPr kumimoji="1" lang="ja-JP" altLang="en-US" sz="1200" b="1" dirty="0"/>
          </a:p>
        </p:txBody>
      </p:sp>
      <p:grpSp>
        <p:nvGrpSpPr>
          <p:cNvPr id="12" name="グループ化 11"/>
          <p:cNvGrpSpPr/>
          <p:nvPr/>
        </p:nvGrpSpPr>
        <p:grpSpPr>
          <a:xfrm>
            <a:off x="2896422" y="1363786"/>
            <a:ext cx="2395658" cy="2005015"/>
            <a:chOff x="4068327" y="1938924"/>
            <a:chExt cx="2395658" cy="2005015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68327" y="1938924"/>
              <a:ext cx="2082611" cy="2005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13496" y="2520886"/>
              <a:ext cx="350489" cy="1274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テキスト ボックス 26"/>
          <p:cNvSpPr txBox="1"/>
          <p:nvPr/>
        </p:nvSpPr>
        <p:spPr>
          <a:xfrm>
            <a:off x="3085539" y="1135826"/>
            <a:ext cx="177205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雲水量</a:t>
            </a:r>
            <a:r>
              <a:rPr kumimoji="1" lang="en-US" altLang="ja-JP" b="1" dirty="0" smtClean="0"/>
              <a:t>(700hPa)</a:t>
            </a:r>
            <a:endParaRPr kumimoji="1" lang="ja-JP" altLang="en-US" b="1" dirty="0"/>
          </a:p>
        </p:txBody>
      </p:sp>
      <p:grpSp>
        <p:nvGrpSpPr>
          <p:cNvPr id="18" name="グループ化 17"/>
          <p:cNvGrpSpPr/>
          <p:nvPr/>
        </p:nvGrpSpPr>
        <p:grpSpPr>
          <a:xfrm>
            <a:off x="227032" y="1396264"/>
            <a:ext cx="2271443" cy="1961833"/>
            <a:chOff x="1214511" y="1438314"/>
            <a:chExt cx="2503329" cy="2160000"/>
          </a:xfrm>
        </p:grpSpPr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4511" y="1438314"/>
              <a:ext cx="2264516" cy="21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9027" y="2120500"/>
              <a:ext cx="238813" cy="1449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238" y="4555691"/>
            <a:ext cx="2338752" cy="2257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グループ化 15"/>
          <p:cNvGrpSpPr/>
          <p:nvPr/>
        </p:nvGrpSpPr>
        <p:grpSpPr>
          <a:xfrm>
            <a:off x="-2790856" y="5293013"/>
            <a:ext cx="2399334" cy="2348723"/>
            <a:chOff x="2897961" y="3883950"/>
            <a:chExt cx="2924898" cy="2933521"/>
          </a:xfrm>
        </p:grpSpPr>
        <p:sp>
          <p:nvSpPr>
            <p:cNvPr id="33" name="テキスト ボックス 32"/>
            <p:cNvSpPr txBox="1"/>
            <p:nvPr/>
          </p:nvSpPr>
          <p:spPr>
            <a:xfrm>
              <a:off x="3334212" y="3883950"/>
              <a:ext cx="16353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/>
                <a:t>(</a:t>
              </a:r>
              <a:r>
                <a:rPr lang="ja-JP" altLang="en-US" sz="2000" b="1" dirty="0" smtClean="0"/>
                <a:t>前線帯指数</a:t>
              </a:r>
              <a:r>
                <a:rPr kumimoji="1" lang="en-US" altLang="ja-JP" sz="2000" b="1" dirty="0" smtClean="0"/>
                <a:t>)</a:t>
              </a:r>
              <a:endParaRPr kumimoji="1" lang="ja-JP" altLang="en-US" sz="2000" b="1" dirty="0"/>
            </a:p>
          </p:txBody>
        </p:sp>
        <p:grpSp>
          <p:nvGrpSpPr>
            <p:cNvPr id="14" name="グループ化 13"/>
            <p:cNvGrpSpPr/>
            <p:nvPr/>
          </p:nvGrpSpPr>
          <p:grpSpPr>
            <a:xfrm>
              <a:off x="2897961" y="4297471"/>
              <a:ext cx="2924898" cy="2520000"/>
              <a:chOff x="2897961" y="4297471"/>
              <a:chExt cx="2924898" cy="2520000"/>
            </a:xfrm>
          </p:grpSpPr>
          <p:pic>
            <p:nvPicPr>
              <p:cNvPr id="1033" name="Picture 9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97961" y="4297471"/>
                <a:ext cx="2595823" cy="25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4" name="Picture 10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2403" y="4682492"/>
                <a:ext cx="230456" cy="21349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53" name="テキスト ボックス 52"/>
          <p:cNvSpPr txBox="1"/>
          <p:nvPr/>
        </p:nvSpPr>
        <p:spPr>
          <a:xfrm>
            <a:off x="3563888" y="6957392"/>
            <a:ext cx="85491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 smtClean="0"/>
              <a:t>停滞しているか判断するために、時間平均する。</a:t>
            </a:r>
            <a:endParaRPr kumimoji="1" lang="ja-JP" altLang="en-US" sz="3200" b="1" dirty="0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-3276578" y="257133"/>
            <a:ext cx="165589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・</a:t>
            </a:r>
            <a:r>
              <a:rPr lang="ja-JP" altLang="en-US" sz="2000" dirty="0"/>
              <a:t>月ごと</a:t>
            </a:r>
            <a:r>
              <a:rPr lang="ja-JP" altLang="en-US" sz="2000" dirty="0" smtClean="0"/>
              <a:t>、各年ごとに時間平均→各年の前線帯の位置</a:t>
            </a:r>
            <a:endParaRPr lang="en-US" altLang="ja-JP" sz="2000" dirty="0" smtClean="0"/>
          </a:p>
          <a:p>
            <a:r>
              <a:rPr lang="ja-JP" altLang="en-US" sz="2000" dirty="0" smtClean="0"/>
              <a:t>・ある月において、</a:t>
            </a:r>
            <a:r>
              <a:rPr lang="en-US" altLang="ja-JP" sz="2000" dirty="0" smtClean="0"/>
              <a:t>31</a:t>
            </a:r>
            <a:r>
              <a:rPr lang="ja-JP" altLang="en-US" sz="2000" dirty="0" smtClean="0"/>
              <a:t>年間平均→気候値</a:t>
            </a:r>
            <a:endParaRPr lang="en-US" altLang="ja-JP" sz="2000" dirty="0"/>
          </a:p>
          <a:p>
            <a:r>
              <a:rPr lang="ja-JP" altLang="en-US" sz="2000" dirty="0" smtClean="0"/>
              <a:t>　</a:t>
            </a:r>
            <a:endParaRPr lang="en-US" altLang="ja-JP" sz="1400" dirty="0" smtClean="0"/>
          </a:p>
          <a:p>
            <a:endParaRPr kumimoji="1" lang="ja-JP" altLang="en-US" sz="2000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6278313" y="4620987"/>
            <a:ext cx="236475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 smtClean="0"/>
              <a:t>時間平均</a:t>
            </a:r>
            <a:endParaRPr kumimoji="1" lang="en-US" altLang="ja-JP" sz="2400" b="1" dirty="0" smtClean="0"/>
          </a:p>
          <a:p>
            <a:r>
              <a:rPr lang="ja-JP" altLang="en-US" sz="2400" dirty="0" smtClean="0"/>
              <a:t>①</a:t>
            </a:r>
            <a:r>
              <a:rPr lang="en-US" altLang="ja-JP" sz="2400" dirty="0" smtClean="0"/>
              <a:t>9</a:t>
            </a:r>
            <a:r>
              <a:rPr lang="ja-JP" altLang="en-US" sz="2400" dirty="0" smtClean="0"/>
              <a:t>月の気候値</a:t>
            </a:r>
            <a:endParaRPr lang="en-US" altLang="ja-JP" sz="2400" dirty="0" smtClean="0"/>
          </a:p>
          <a:p>
            <a:r>
              <a:rPr lang="ja-JP" altLang="en-US" sz="2400" dirty="0"/>
              <a:t>　</a:t>
            </a:r>
            <a:r>
              <a:rPr lang="ja-JP" altLang="en-US" sz="2400" dirty="0" smtClean="0"/>
              <a:t>　</a:t>
            </a:r>
            <a:r>
              <a:rPr lang="en-US" altLang="ja-JP" dirty="0" smtClean="0"/>
              <a:t>(1982</a:t>
            </a:r>
            <a:r>
              <a:rPr lang="ja-JP" altLang="en-US" dirty="0" smtClean="0"/>
              <a:t>年～</a:t>
            </a:r>
            <a:r>
              <a:rPr lang="en-US" altLang="ja-JP" dirty="0" smtClean="0"/>
              <a:t>2012</a:t>
            </a:r>
            <a:r>
              <a:rPr lang="ja-JP" altLang="en-US" dirty="0" smtClean="0"/>
              <a:t>年</a:t>
            </a:r>
            <a:r>
              <a:rPr lang="en-US" altLang="ja-JP" dirty="0" smtClean="0"/>
              <a:t>)</a:t>
            </a:r>
          </a:p>
          <a:p>
            <a:r>
              <a:rPr kumimoji="1" lang="ja-JP" altLang="en-US" sz="2400" dirty="0" smtClean="0"/>
              <a:t>②</a:t>
            </a:r>
            <a:r>
              <a:rPr kumimoji="1" lang="en-US" altLang="ja-JP" sz="2400" dirty="0" smtClean="0"/>
              <a:t>9</a:t>
            </a:r>
            <a:r>
              <a:rPr kumimoji="1" lang="ja-JP" altLang="en-US" sz="2400" dirty="0" smtClean="0"/>
              <a:t>月の年々の</a:t>
            </a:r>
            <a:endParaRPr kumimoji="1" lang="en-US" altLang="ja-JP" sz="2400" dirty="0" smtClean="0"/>
          </a:p>
          <a:p>
            <a:r>
              <a:rPr lang="ja-JP" altLang="en-US" sz="2400" dirty="0"/>
              <a:t>　</a:t>
            </a:r>
            <a:r>
              <a:rPr lang="ja-JP" altLang="en-US" sz="2400" dirty="0" smtClean="0"/>
              <a:t>　</a:t>
            </a:r>
            <a:r>
              <a:rPr kumimoji="1" lang="ja-JP" altLang="en-US" sz="2400" dirty="0" smtClean="0"/>
              <a:t>前線の位置</a:t>
            </a:r>
            <a:endParaRPr kumimoji="1" lang="ja-JP" altLang="en-US" sz="2400" dirty="0"/>
          </a:p>
        </p:txBody>
      </p:sp>
      <p:sp>
        <p:nvSpPr>
          <p:cNvPr id="6" name="正方形/長方形 5"/>
          <p:cNvSpPr/>
          <p:nvPr/>
        </p:nvSpPr>
        <p:spPr>
          <a:xfrm>
            <a:off x="10980712" y="374271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b="1" dirty="0"/>
              <a:t>温度勾配</a:t>
            </a:r>
            <a:endParaRPr lang="ja-JP" altLang="en-US" sz="1200" dirty="0"/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AA44-4B4B-4C73-B577-638EC195BBBD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61623" y="1144577"/>
            <a:ext cx="205569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b="1" dirty="0"/>
              <a:t>気温</a:t>
            </a:r>
            <a:r>
              <a:rPr kumimoji="1" lang="ja-JP" altLang="en-US" b="1" dirty="0" smtClean="0"/>
              <a:t>勾配</a:t>
            </a:r>
            <a:r>
              <a:rPr lang="ja-JP" altLang="en-US" b="1" dirty="0" smtClean="0"/>
              <a:t>（</a:t>
            </a:r>
            <a:r>
              <a:rPr lang="en-US" altLang="ja-JP" b="1" dirty="0" smtClean="0"/>
              <a:t>925hPa</a:t>
            </a:r>
            <a:r>
              <a:rPr lang="ja-JP" altLang="en-US" b="1" dirty="0" smtClean="0"/>
              <a:t>）</a:t>
            </a:r>
            <a:endParaRPr kumimoji="1" lang="ja-JP" altLang="en-US" b="1" dirty="0"/>
          </a:p>
        </p:txBody>
      </p:sp>
      <p:sp>
        <p:nvSpPr>
          <p:cNvPr id="13" name="下矢印 12"/>
          <p:cNvSpPr/>
          <p:nvPr/>
        </p:nvSpPr>
        <p:spPr>
          <a:xfrm>
            <a:off x="635156" y="3511164"/>
            <a:ext cx="1134406" cy="70353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1815047" y="3511164"/>
            <a:ext cx="1861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/>
              <a:t>前線帯指数＞</a:t>
            </a:r>
            <a:r>
              <a:rPr lang="en-US" altLang="ja-JP" b="1" dirty="0"/>
              <a:t>2.8</a:t>
            </a:r>
            <a:endParaRPr lang="ja-JP" altLang="en-US" b="1" dirty="0"/>
          </a:p>
        </p:txBody>
      </p:sp>
      <p:grpSp>
        <p:nvGrpSpPr>
          <p:cNvPr id="26" name="グループ化 25"/>
          <p:cNvGrpSpPr/>
          <p:nvPr/>
        </p:nvGrpSpPr>
        <p:grpSpPr>
          <a:xfrm>
            <a:off x="2717993" y="4624104"/>
            <a:ext cx="2342700" cy="2117264"/>
            <a:chOff x="3131840" y="4602614"/>
            <a:chExt cx="1929462" cy="1739854"/>
          </a:xfrm>
        </p:grpSpPr>
        <p:pic>
          <p:nvPicPr>
            <p:cNvPr id="29" name="Picture 10" descr="http://www.weathermap.co.jp/kishojin/diary/products/webjpeg/diary_l/41500_05101009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1302" y="4902468"/>
              <a:ext cx="19200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テキスト ボックス 16"/>
            <p:cNvSpPr txBox="1"/>
            <p:nvPr/>
          </p:nvSpPr>
          <p:spPr>
            <a:xfrm>
              <a:off x="3131840" y="4602614"/>
              <a:ext cx="17812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b="1" dirty="0" smtClean="0"/>
                <a:t>(</a:t>
              </a:r>
              <a:r>
                <a:rPr kumimoji="1" lang="ja-JP" altLang="en-US" sz="1600" b="1" dirty="0" smtClean="0"/>
                <a:t>株</a:t>
              </a:r>
              <a:r>
                <a:rPr kumimoji="1" lang="en-US" altLang="ja-JP" sz="1600" b="1" dirty="0" smtClean="0"/>
                <a:t>)</a:t>
              </a:r>
              <a:r>
                <a:rPr kumimoji="1" lang="ja-JP" altLang="en-US" sz="1600" b="1" dirty="0" smtClean="0"/>
                <a:t>ウェザーマップ</a:t>
              </a:r>
              <a:endParaRPr kumimoji="1" lang="ja-JP" altLang="en-US" sz="1600" b="1" dirty="0"/>
            </a:p>
          </p:txBody>
        </p:sp>
      </p:grpSp>
      <p:sp>
        <p:nvSpPr>
          <p:cNvPr id="32" name="正方形/長方形 31"/>
          <p:cNvSpPr/>
          <p:nvPr/>
        </p:nvSpPr>
        <p:spPr>
          <a:xfrm rot="20897581">
            <a:off x="3360882" y="5599449"/>
            <a:ext cx="1944216" cy="372481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/>
          <p:cNvSpPr/>
          <p:nvPr/>
        </p:nvSpPr>
        <p:spPr>
          <a:xfrm rot="20897581">
            <a:off x="842940" y="5710606"/>
            <a:ext cx="1944216" cy="372481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下矢印 56"/>
          <p:cNvSpPr/>
          <p:nvPr/>
        </p:nvSpPr>
        <p:spPr>
          <a:xfrm rot="16200000">
            <a:off x="5162407" y="5140775"/>
            <a:ext cx="1134406" cy="81388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876256" y="38859"/>
            <a:ext cx="2175596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/>
              <a:t>データ</a:t>
            </a:r>
            <a:endParaRPr kumimoji="1" lang="en-US" altLang="ja-JP" sz="1400" b="1" dirty="0" smtClean="0"/>
          </a:p>
          <a:p>
            <a:r>
              <a:rPr lang="en-US" altLang="ja-JP" sz="1600" b="1" dirty="0" smtClean="0"/>
              <a:t>【JRA-25/JCDAS】</a:t>
            </a:r>
          </a:p>
          <a:p>
            <a:r>
              <a:rPr lang="ja-JP" altLang="en-US" sz="1600" b="1" dirty="0" smtClean="0"/>
              <a:t>温度</a:t>
            </a:r>
            <a:r>
              <a:rPr lang="ja-JP" altLang="en-US" sz="1600" b="1" dirty="0"/>
              <a:t>・雲水量</a:t>
            </a:r>
            <a:r>
              <a:rPr lang="en-US" altLang="ja-JP" sz="1600" b="1" dirty="0"/>
              <a:t>(6</a:t>
            </a:r>
            <a:r>
              <a:rPr lang="ja-JP" altLang="en-US" sz="1600" b="1" dirty="0"/>
              <a:t>時間毎</a:t>
            </a:r>
            <a:r>
              <a:rPr lang="en-US" altLang="ja-JP" sz="1600" b="1" dirty="0"/>
              <a:t>)</a:t>
            </a:r>
            <a:endParaRPr lang="ja-JP" altLang="en-US" sz="1600" b="1" dirty="0"/>
          </a:p>
          <a:p>
            <a:endParaRPr kumimoji="1" lang="ja-JP" altLang="en-US" sz="1600" dirty="0"/>
          </a:p>
        </p:txBody>
      </p:sp>
      <p:grpSp>
        <p:nvGrpSpPr>
          <p:cNvPr id="36" name="グループ化 35"/>
          <p:cNvGrpSpPr/>
          <p:nvPr/>
        </p:nvGrpSpPr>
        <p:grpSpPr>
          <a:xfrm>
            <a:off x="4237703" y="1124744"/>
            <a:ext cx="7247065" cy="1086478"/>
            <a:chOff x="3491880" y="1945748"/>
            <a:chExt cx="7247065" cy="108647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0" y="2242820"/>
              <a:ext cx="7247065" cy="789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" name="テキスト ボックス 34"/>
            <p:cNvSpPr txBox="1"/>
            <p:nvPr/>
          </p:nvSpPr>
          <p:spPr>
            <a:xfrm>
              <a:off x="6136554" y="1945748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b="1" dirty="0" smtClean="0"/>
                <a:t>水平気温勾配</a:t>
              </a:r>
              <a:endParaRPr kumimoji="1" lang="ja-JP" altLang="en-US" sz="1400" b="1" dirty="0"/>
            </a:p>
          </p:txBody>
        </p:sp>
      </p:grpSp>
      <p:sp>
        <p:nvSpPr>
          <p:cNvPr id="58" name="テキスト ボックス 57"/>
          <p:cNvSpPr txBox="1"/>
          <p:nvPr/>
        </p:nvSpPr>
        <p:spPr>
          <a:xfrm>
            <a:off x="742957" y="682912"/>
            <a:ext cx="918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NEW</a:t>
            </a:r>
            <a:endParaRPr kumimoji="1" lang="ja-JP" altLang="en-US" sz="2400" b="1" dirty="0">
              <a:solidFill>
                <a:srgbClr val="FF0000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443967" y="2105903"/>
            <a:ext cx="442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×</a:t>
            </a:r>
            <a:endParaRPr kumimoji="1" lang="ja-JP" altLang="en-US" sz="20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458185" y="4293096"/>
            <a:ext cx="198105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6</a:t>
            </a:r>
            <a:r>
              <a:rPr kumimoji="1" lang="ja-JP" altLang="en-US" b="1" dirty="0" smtClean="0"/>
              <a:t>時間毎の前線帯</a:t>
            </a:r>
            <a:endParaRPr kumimoji="1" lang="ja-JP" altLang="en-US" b="1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1324495" y="735716"/>
            <a:ext cx="2765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/>
              <a:t>秋雨前線帯の抽出方法</a:t>
            </a:r>
            <a:endParaRPr kumimoji="1" lang="ja-JP" altLang="en-US" sz="2000" b="1" dirty="0"/>
          </a:p>
        </p:txBody>
      </p:sp>
      <p:sp>
        <p:nvSpPr>
          <p:cNvPr id="63" name="下矢印 62"/>
          <p:cNvSpPr/>
          <p:nvPr/>
        </p:nvSpPr>
        <p:spPr>
          <a:xfrm rot="10800000">
            <a:off x="6893484" y="3743735"/>
            <a:ext cx="1134406" cy="81388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5672240" y="3024701"/>
            <a:ext cx="35413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/>
              <a:t>位置変動が大きいところを探す</a:t>
            </a:r>
            <a:endParaRPr kumimoji="1" lang="ja-JP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9005385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AA44-4B4B-4C73-B577-638EC195BBBD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grpSp>
        <p:nvGrpSpPr>
          <p:cNvPr id="6" name="グループ化 5"/>
          <p:cNvGrpSpPr/>
          <p:nvPr/>
        </p:nvGrpSpPr>
        <p:grpSpPr>
          <a:xfrm>
            <a:off x="299318" y="765695"/>
            <a:ext cx="8844682" cy="3600000"/>
            <a:chOff x="179512" y="1700808"/>
            <a:chExt cx="8844682" cy="3600000"/>
          </a:xfrm>
        </p:grpSpPr>
        <p:grpSp>
          <p:nvGrpSpPr>
            <p:cNvPr id="5" name="グループ化 4"/>
            <p:cNvGrpSpPr>
              <a:grpSpLocks noChangeAspect="1"/>
            </p:cNvGrpSpPr>
            <p:nvPr/>
          </p:nvGrpSpPr>
          <p:grpSpPr>
            <a:xfrm>
              <a:off x="179512" y="1700808"/>
              <a:ext cx="4400374" cy="3600000"/>
              <a:chOff x="395536" y="1556792"/>
              <a:chExt cx="4758383" cy="3892892"/>
            </a:xfrm>
          </p:grpSpPr>
          <p:pic>
            <p:nvPicPr>
              <p:cNvPr id="3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1556792"/>
                <a:ext cx="4032448" cy="38928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27984" y="2579728"/>
                <a:ext cx="725935" cy="28699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26" name="Picture 2" descr="2014年01月の日本周辺月平均海面水温図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5184" y="1700808"/>
              <a:ext cx="4099010" cy="36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テキスト ボックス 6"/>
          <p:cNvSpPr txBox="1"/>
          <p:nvPr/>
        </p:nvSpPr>
        <p:spPr>
          <a:xfrm>
            <a:off x="7710645" y="4366095"/>
            <a:ext cx="1122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/>
              <a:t>(</a:t>
            </a:r>
            <a:r>
              <a:rPr kumimoji="1" lang="ja-JP" altLang="en-US" sz="1400" b="1" dirty="0" smtClean="0"/>
              <a:t>気象庁より</a:t>
            </a:r>
            <a:r>
              <a:rPr kumimoji="1" lang="en-US" altLang="ja-JP" sz="1400" b="1" dirty="0" smtClean="0"/>
              <a:t>)</a:t>
            </a:r>
            <a:endParaRPr kumimoji="1" lang="ja-JP" altLang="en-US" sz="14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150375" y="0"/>
            <a:ext cx="4859022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/>
              <a:t>どのエリア</a:t>
            </a:r>
            <a:r>
              <a:rPr lang="ja-JP" altLang="en-US" sz="2400" b="1" dirty="0" smtClean="0"/>
              <a:t>で</a:t>
            </a:r>
            <a:r>
              <a:rPr kumimoji="1" lang="ja-JP" altLang="en-US" sz="2400" b="1" dirty="0" smtClean="0"/>
              <a:t>位置変動が大きいか？</a:t>
            </a:r>
            <a:endParaRPr kumimoji="1" lang="ja-JP" altLang="en-US" sz="24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71600" y="5301208"/>
            <a:ext cx="70599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solidFill>
                  <a:srgbClr val="FF0000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NEW</a:t>
            </a:r>
            <a:r>
              <a:rPr lang="ja-JP" altLang="en-US" sz="3200" b="1" dirty="0" smtClean="0">
                <a:solidFill>
                  <a:srgbClr val="FF0000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　</a:t>
            </a:r>
            <a:r>
              <a:rPr kumimoji="1" lang="ja-JP" altLang="en-US" sz="3200" b="1" dirty="0" smtClean="0"/>
              <a:t>位置変動の大きいところは三陸沖</a:t>
            </a:r>
            <a:endParaRPr kumimoji="1" lang="ja-JP" altLang="en-US" sz="3200" b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550260" y="581429"/>
            <a:ext cx="284885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1994</a:t>
            </a:r>
            <a:r>
              <a:rPr kumimoji="1" lang="ja-JP" altLang="en-US" b="1" dirty="0" smtClean="0"/>
              <a:t>年</a:t>
            </a:r>
            <a:r>
              <a:rPr kumimoji="1" lang="en-US" altLang="ja-JP" b="1" dirty="0" smtClean="0"/>
              <a:t>9</a:t>
            </a:r>
            <a:r>
              <a:rPr kumimoji="1" lang="ja-JP" altLang="en-US" b="1" dirty="0" smtClean="0"/>
              <a:t>月の</a:t>
            </a:r>
            <a:r>
              <a:rPr lang="ja-JP" altLang="en-US" b="1" dirty="0"/>
              <a:t>海面</a:t>
            </a:r>
            <a:r>
              <a:rPr lang="ja-JP" altLang="en-US" b="1" dirty="0" smtClean="0"/>
              <a:t>水温</a:t>
            </a:r>
            <a:r>
              <a:rPr lang="en-US" altLang="ja-JP" b="1" dirty="0" smtClean="0"/>
              <a:t>(SST)</a:t>
            </a:r>
            <a:endParaRPr kumimoji="1" lang="ja-JP" altLang="en-US" b="1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08202" y="548680"/>
            <a:ext cx="30716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9</a:t>
            </a:r>
            <a:r>
              <a:rPr kumimoji="1" lang="ja-JP" altLang="en-US" b="1" dirty="0" smtClean="0"/>
              <a:t>月の秋雨前線帯の位置変動</a:t>
            </a:r>
            <a:endParaRPr kumimoji="1" lang="ja-JP" altLang="en-US" b="1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907704" y="6165304"/>
            <a:ext cx="5381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秋雨前線帯の位置と</a:t>
            </a:r>
            <a:r>
              <a:rPr kumimoji="1" lang="en-US" altLang="ja-JP" sz="2400" dirty="0" smtClean="0"/>
              <a:t>SST</a:t>
            </a:r>
            <a:r>
              <a:rPr kumimoji="1" lang="ja-JP" altLang="en-US" sz="2400" dirty="0" smtClean="0"/>
              <a:t>の関係性を見る</a:t>
            </a:r>
            <a:endParaRPr kumimoji="1" lang="ja-JP" altLang="en-US" sz="2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3528" y="4581128"/>
            <a:ext cx="4559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SST</a:t>
            </a:r>
            <a:r>
              <a:rPr kumimoji="1" lang="ja-JP" altLang="en-US" dirty="0" smtClean="0"/>
              <a:t>勾配の大きいところ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海洋前線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が２つある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148064" y="54868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(</a:t>
            </a:r>
            <a:r>
              <a:rPr kumimoji="1" lang="ja-JP" altLang="en-US" b="1" dirty="0" smtClean="0"/>
              <a:t>例</a:t>
            </a:r>
            <a:r>
              <a:rPr kumimoji="1" lang="en-US" altLang="ja-JP" b="1" dirty="0" smtClean="0"/>
              <a:t>)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88802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0" y="2232391"/>
            <a:ext cx="4349831" cy="3060000"/>
            <a:chOff x="192792" y="1700808"/>
            <a:chExt cx="4349831" cy="3060000"/>
          </a:xfrm>
        </p:grpSpPr>
        <p:grpSp>
          <p:nvGrpSpPr>
            <p:cNvPr id="17" name="グループ化 16"/>
            <p:cNvGrpSpPr/>
            <p:nvPr/>
          </p:nvGrpSpPr>
          <p:grpSpPr>
            <a:xfrm>
              <a:off x="971602" y="1700808"/>
              <a:ext cx="3571021" cy="3060000"/>
              <a:chOff x="683570" y="1638395"/>
              <a:chExt cx="3571021" cy="3060000"/>
            </a:xfrm>
          </p:grpSpPr>
          <p:grpSp>
            <p:nvGrpSpPr>
              <p:cNvPr id="2" name="グループ化 1"/>
              <p:cNvGrpSpPr/>
              <p:nvPr/>
            </p:nvGrpSpPr>
            <p:grpSpPr>
              <a:xfrm>
                <a:off x="683570" y="1638395"/>
                <a:ext cx="3571021" cy="3060000"/>
                <a:chOff x="-119976" y="1770025"/>
                <a:chExt cx="3745779" cy="3226172"/>
              </a:xfrm>
            </p:grpSpPr>
            <p:pic>
              <p:nvPicPr>
                <p:cNvPr id="3074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19976" y="1770025"/>
                  <a:ext cx="3324815" cy="32261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75" name="Picture 3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17593" y="3169881"/>
                  <a:ext cx="408210" cy="16220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cxnSp>
            <p:nvCxnSpPr>
              <p:cNvPr id="7" name="直線コネクタ 6"/>
              <p:cNvCxnSpPr/>
              <p:nvPr/>
            </p:nvCxnSpPr>
            <p:spPr>
              <a:xfrm>
                <a:off x="1495153" y="3181158"/>
                <a:ext cx="1008112" cy="0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テキスト ボックス 8"/>
              <p:cNvSpPr txBox="1"/>
              <p:nvPr/>
            </p:nvSpPr>
            <p:spPr>
              <a:xfrm>
                <a:off x="2575273" y="2734658"/>
                <a:ext cx="87972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b="1" dirty="0" smtClean="0"/>
                  <a:t>NORTH</a:t>
                </a:r>
                <a:endParaRPr kumimoji="1" lang="ja-JP" altLang="en-US" b="1" dirty="0"/>
              </a:p>
            </p:txBody>
          </p:sp>
          <p:sp>
            <p:nvSpPr>
              <p:cNvPr id="12" name="テキスト ボックス 11"/>
              <p:cNvSpPr txBox="1"/>
              <p:nvPr/>
            </p:nvSpPr>
            <p:spPr>
              <a:xfrm>
                <a:off x="2595470" y="3253166"/>
                <a:ext cx="85953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ja-JP" b="1" dirty="0"/>
                  <a:t>SOUTH</a:t>
                </a:r>
                <a:endParaRPr kumimoji="1" lang="ja-JP" altLang="en-US" b="1" dirty="0"/>
              </a:p>
            </p:txBody>
          </p:sp>
          <p:cxnSp>
            <p:nvCxnSpPr>
              <p:cNvPr id="11" name="直線矢印コネクタ 10"/>
              <p:cNvCxnSpPr/>
              <p:nvPr/>
            </p:nvCxnSpPr>
            <p:spPr>
              <a:xfrm>
                <a:off x="2503265" y="3181158"/>
                <a:ext cx="0" cy="40069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矢印コネクタ 17"/>
              <p:cNvCxnSpPr/>
              <p:nvPr/>
            </p:nvCxnSpPr>
            <p:spPr>
              <a:xfrm flipV="1">
                <a:off x="2503265" y="2821118"/>
                <a:ext cx="0" cy="36842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グループ化 26"/>
            <p:cNvGrpSpPr/>
            <p:nvPr/>
          </p:nvGrpSpPr>
          <p:grpSpPr>
            <a:xfrm>
              <a:off x="192792" y="3028561"/>
              <a:ext cx="1077555" cy="432048"/>
              <a:chOff x="1820000" y="593937"/>
              <a:chExt cx="1077555" cy="432048"/>
            </a:xfrm>
          </p:grpSpPr>
          <p:sp>
            <p:nvSpPr>
              <p:cNvPr id="25" name="右矢印 24"/>
              <p:cNvSpPr/>
              <p:nvPr/>
            </p:nvSpPr>
            <p:spPr>
              <a:xfrm>
                <a:off x="1820000" y="593937"/>
                <a:ext cx="936104" cy="432048"/>
              </a:xfrm>
              <a:prstGeom prst="rightArrow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6" name="テキスト ボックス 25"/>
              <p:cNvSpPr txBox="1"/>
              <p:nvPr/>
            </p:nvSpPr>
            <p:spPr>
              <a:xfrm>
                <a:off x="1991538" y="670618"/>
                <a:ext cx="9060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400" b="1" dirty="0" smtClean="0"/>
                  <a:t>北緯</a:t>
                </a:r>
                <a:r>
                  <a:rPr kumimoji="1" lang="en-US" altLang="ja-JP" sz="1400" b="1" dirty="0" smtClean="0"/>
                  <a:t>40°</a:t>
                </a:r>
                <a:endParaRPr kumimoji="1" lang="ja-JP" altLang="en-US" sz="1400" b="1" dirty="0"/>
              </a:p>
            </p:txBody>
          </p:sp>
        </p:grpSp>
      </p:grpSp>
      <p:sp>
        <p:nvSpPr>
          <p:cNvPr id="8" name="テキスト ボックス 7"/>
          <p:cNvSpPr txBox="1"/>
          <p:nvPr/>
        </p:nvSpPr>
        <p:spPr>
          <a:xfrm>
            <a:off x="2627784" y="0"/>
            <a:ext cx="296908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/>
              <a:t>停滞前線の位置分類</a:t>
            </a:r>
            <a:endParaRPr kumimoji="1" lang="ja-JP" altLang="en-US" sz="2400" b="1" dirty="0"/>
          </a:p>
        </p:txBody>
      </p:sp>
      <p:grpSp>
        <p:nvGrpSpPr>
          <p:cNvPr id="36" name="グループ化 35"/>
          <p:cNvGrpSpPr/>
          <p:nvPr/>
        </p:nvGrpSpPr>
        <p:grpSpPr>
          <a:xfrm>
            <a:off x="4470568" y="1339269"/>
            <a:ext cx="4238913" cy="4151690"/>
            <a:chOff x="4580896" y="719554"/>
            <a:chExt cx="4238913" cy="4151690"/>
          </a:xfrm>
        </p:grpSpPr>
        <p:sp>
          <p:nvSpPr>
            <p:cNvPr id="22" name="テキスト ボックス 21"/>
            <p:cNvSpPr txBox="1"/>
            <p:nvPr/>
          </p:nvSpPr>
          <p:spPr>
            <a:xfrm>
              <a:off x="4824706" y="719554"/>
              <a:ext cx="178145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b="1" dirty="0"/>
                <a:t>NORTH</a:t>
              </a:r>
              <a:r>
                <a:rPr kumimoji="1" lang="en-US" altLang="ja-JP" b="1" dirty="0" smtClean="0"/>
                <a:t>(14</a:t>
              </a:r>
              <a:r>
                <a:rPr lang="ja-JP" altLang="en-US" b="1" dirty="0" smtClean="0"/>
                <a:t>事例</a:t>
              </a:r>
              <a:r>
                <a:rPr kumimoji="1" lang="en-US" altLang="ja-JP" b="1" dirty="0" smtClean="0"/>
                <a:t>)</a:t>
              </a:r>
              <a:endParaRPr kumimoji="1" lang="ja-JP" altLang="en-US" b="1" dirty="0"/>
            </a:p>
          </p:txBody>
        </p:sp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0896" y="1088887"/>
              <a:ext cx="2016224" cy="1776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1188" y="1088886"/>
              <a:ext cx="1978621" cy="173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テキスト ボックス 33"/>
            <p:cNvSpPr txBox="1"/>
            <p:nvPr/>
          </p:nvSpPr>
          <p:spPr>
            <a:xfrm>
              <a:off x="4984003" y="2839919"/>
              <a:ext cx="1332416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1988    2000</a:t>
              </a:r>
            </a:p>
            <a:p>
              <a:r>
                <a:rPr kumimoji="1" lang="en-US" altLang="ja-JP" dirty="0" smtClean="0"/>
                <a:t>1989    2003</a:t>
              </a:r>
            </a:p>
            <a:p>
              <a:r>
                <a:rPr lang="en-US" altLang="ja-JP" dirty="0" smtClean="0"/>
                <a:t>1990    2004</a:t>
              </a:r>
            </a:p>
            <a:p>
              <a:r>
                <a:rPr kumimoji="1" lang="en-US" altLang="ja-JP" dirty="0" smtClean="0"/>
                <a:t>1992    2005</a:t>
              </a:r>
            </a:p>
            <a:p>
              <a:r>
                <a:rPr lang="en-US" altLang="ja-JP" dirty="0" smtClean="0"/>
                <a:t>1994    2007</a:t>
              </a:r>
            </a:p>
            <a:p>
              <a:r>
                <a:rPr kumimoji="1" lang="en-US" altLang="ja-JP" dirty="0" smtClean="0"/>
                <a:t>1997    2011</a:t>
              </a:r>
            </a:p>
            <a:p>
              <a:r>
                <a:rPr lang="en-US" altLang="ja-JP" dirty="0" smtClean="0"/>
                <a:t>1998    2012</a:t>
              </a: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7295272" y="2864801"/>
              <a:ext cx="1385316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1984    2006</a:t>
              </a:r>
            </a:p>
            <a:p>
              <a:r>
                <a:rPr kumimoji="1" lang="en-US" altLang="ja-JP" dirty="0" smtClean="0"/>
                <a:t>1985    2008</a:t>
              </a:r>
            </a:p>
            <a:p>
              <a:r>
                <a:rPr lang="en-US" altLang="ja-JP" dirty="0" smtClean="0"/>
                <a:t>1993    2009</a:t>
              </a:r>
            </a:p>
            <a:p>
              <a:r>
                <a:rPr kumimoji="1" lang="en-US" altLang="ja-JP" dirty="0" smtClean="0"/>
                <a:t>1996</a:t>
              </a:r>
            </a:p>
            <a:p>
              <a:r>
                <a:rPr lang="en-US" altLang="ja-JP" dirty="0" smtClean="0"/>
                <a:t>1999</a:t>
              </a: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6899133" y="719554"/>
              <a:ext cx="178145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b="1" dirty="0" smtClean="0"/>
                <a:t>SOUTH</a:t>
              </a:r>
              <a:r>
                <a:rPr kumimoji="1" lang="en-US" altLang="ja-JP" b="1" dirty="0" smtClean="0"/>
                <a:t>(8</a:t>
              </a:r>
              <a:r>
                <a:rPr lang="ja-JP" altLang="en-US" b="1" dirty="0" smtClean="0"/>
                <a:t>事例</a:t>
              </a:r>
              <a:r>
                <a:rPr kumimoji="1" lang="en-US" altLang="ja-JP" b="1" dirty="0" smtClean="0"/>
                <a:t>)</a:t>
              </a:r>
              <a:endParaRPr kumimoji="1" lang="ja-JP" altLang="en-US" b="1" dirty="0"/>
            </a:p>
          </p:txBody>
        </p:sp>
      </p:grpSp>
      <p:sp>
        <p:nvSpPr>
          <p:cNvPr id="63" name="テキスト ボックス 62"/>
          <p:cNvSpPr txBox="1"/>
          <p:nvPr/>
        </p:nvSpPr>
        <p:spPr>
          <a:xfrm>
            <a:off x="-2484784" y="5301208"/>
            <a:ext cx="186467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/>
              <a:t>・</a:t>
            </a:r>
            <a:r>
              <a:rPr lang="en-US" altLang="ja-JP" sz="2000" b="1" dirty="0" smtClean="0"/>
              <a:t>NCEP/NCAR</a:t>
            </a:r>
          </a:p>
          <a:p>
            <a:r>
              <a:rPr kumimoji="1" lang="ja-JP" altLang="en-US" b="1" dirty="0" smtClean="0"/>
              <a:t>　</a:t>
            </a:r>
            <a:r>
              <a:rPr kumimoji="1" lang="en-US" altLang="ja-JP" b="1" dirty="0" smtClean="0"/>
              <a:t>SST</a:t>
            </a:r>
            <a:r>
              <a:rPr kumimoji="1" lang="en-US" altLang="ja-JP" sz="1200" b="1" dirty="0" smtClean="0"/>
              <a:t>(</a:t>
            </a:r>
            <a:r>
              <a:rPr lang="en-US" altLang="ja-JP" sz="1200" b="1" dirty="0" smtClean="0"/>
              <a:t>1982</a:t>
            </a:r>
            <a:r>
              <a:rPr lang="ja-JP" altLang="en-US" sz="1200" b="1" dirty="0" smtClean="0"/>
              <a:t>～</a:t>
            </a:r>
            <a:r>
              <a:rPr lang="en-US" altLang="ja-JP" sz="1200" b="1" dirty="0" smtClean="0"/>
              <a:t>2012)</a:t>
            </a:r>
            <a:endParaRPr kumimoji="1" lang="ja-JP" altLang="en-US" sz="1200" b="1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259632" y="620688"/>
            <a:ext cx="68571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 smtClean="0"/>
              <a:t>前線帯の位置によって</a:t>
            </a:r>
            <a:r>
              <a:rPr kumimoji="1" lang="en-US" altLang="ja-JP" sz="3200" b="1" dirty="0" smtClean="0"/>
              <a:t>SST</a:t>
            </a:r>
            <a:r>
              <a:rPr kumimoji="1" lang="ja-JP" altLang="en-US" sz="3200" b="1" dirty="0" smtClean="0"/>
              <a:t>の違いは？</a:t>
            </a:r>
            <a:endParaRPr kumimoji="1" lang="en-US" altLang="ja-JP" sz="3200" b="1" dirty="0" smtClean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AA44-4B4B-4C73-B577-638EC195BBBD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936306" y="2047725"/>
            <a:ext cx="30716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9</a:t>
            </a:r>
            <a:r>
              <a:rPr kumimoji="1" lang="ja-JP" altLang="en-US" b="1" dirty="0" smtClean="0"/>
              <a:t>月の秋雨前線帯の位置変動</a:t>
            </a:r>
            <a:endParaRPr kumimoji="1" lang="ja-JP" altLang="en-US" b="1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411760" y="6021288"/>
            <a:ext cx="43420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 smtClean="0"/>
              <a:t>両者の</a:t>
            </a:r>
            <a:r>
              <a:rPr kumimoji="1" lang="en-US" altLang="ja-JP" sz="3200" b="1" dirty="0" smtClean="0"/>
              <a:t>SST</a:t>
            </a:r>
            <a:r>
              <a:rPr kumimoji="1" lang="ja-JP" altLang="en-US" sz="3200" b="1" dirty="0" smtClean="0"/>
              <a:t>の違いを見る</a:t>
            </a:r>
            <a:endParaRPr kumimoji="1" lang="ja-JP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333184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>
            <a:grpSpLocks noChangeAspect="1"/>
          </p:cNvGrpSpPr>
          <p:nvPr/>
        </p:nvGrpSpPr>
        <p:grpSpPr>
          <a:xfrm>
            <a:off x="-8249" y="758186"/>
            <a:ext cx="2921134" cy="4406342"/>
            <a:chOff x="164463" y="447609"/>
            <a:chExt cx="3611933" cy="546847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434" y="1201366"/>
              <a:ext cx="3223368" cy="3667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341839" y="447609"/>
              <a:ext cx="3434557" cy="802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【9</a:t>
              </a:r>
              <a:r>
                <a:rPr lang="ja-JP" altLang="en-US" dirty="0" smtClean="0"/>
                <a:t>月の</a:t>
              </a:r>
              <a:r>
                <a:rPr lang="en-US" altLang="ja-JP" dirty="0" smtClean="0"/>
                <a:t>SST】</a:t>
              </a:r>
            </a:p>
            <a:p>
              <a:r>
                <a:rPr lang="en-US" altLang="ja-JP" dirty="0" smtClean="0"/>
                <a:t>NORTH </a:t>
              </a:r>
              <a:r>
                <a:rPr lang="ja-JP" altLang="en-US" dirty="0" err="1" smtClean="0"/>
                <a:t>ー</a:t>
              </a:r>
              <a:r>
                <a:rPr lang="en-US" altLang="ja-JP" dirty="0" smtClean="0"/>
                <a:t> SOUTH</a:t>
              </a:r>
              <a:r>
                <a:rPr lang="ja-JP" altLang="en-US" dirty="0" smtClean="0"/>
                <a:t>の有意性</a:t>
              </a:r>
              <a:endParaRPr kumimoji="1" lang="ja-JP" altLang="en-US" dirty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164463" y="4731996"/>
              <a:ext cx="3557800" cy="1184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dirty="0" smtClean="0"/>
                <a:t>            </a:t>
              </a:r>
              <a:r>
                <a:rPr lang="ja-JP" altLang="en-US" sz="1600" b="1" dirty="0" smtClean="0"/>
                <a:t>信頼</a:t>
              </a:r>
              <a:r>
                <a:rPr lang="ja-JP" altLang="en-US" sz="1600" b="1" dirty="0"/>
                <a:t>水準　</a:t>
              </a:r>
              <a:r>
                <a:rPr lang="en-US" altLang="ja-JP" sz="1600" b="1" dirty="0"/>
                <a:t>90%</a:t>
              </a:r>
            </a:p>
            <a:p>
              <a:r>
                <a:rPr kumimoji="1" lang="ja-JP" altLang="en-US" sz="1600" b="1" dirty="0" smtClean="0"/>
                <a:t>赤色</a:t>
              </a:r>
              <a:r>
                <a:rPr kumimoji="1" lang="en-US" altLang="ja-JP" sz="1600" b="1" dirty="0" smtClean="0"/>
                <a:t>:</a:t>
              </a:r>
              <a:r>
                <a:rPr lang="ja-JP" altLang="en-US" sz="1600" b="1" dirty="0"/>
                <a:t> </a:t>
              </a:r>
              <a:r>
                <a:rPr lang="ja-JP" altLang="en-US" sz="1600" b="1" dirty="0" smtClean="0"/>
                <a:t> 高温偏差</a:t>
              </a:r>
              <a:r>
                <a:rPr lang="en-US" altLang="ja-JP" sz="1600" b="1" dirty="0" smtClean="0"/>
                <a:t>( </a:t>
              </a:r>
              <a:r>
                <a:rPr lang="ja-JP" altLang="en-US" sz="1600" b="1" dirty="0" smtClean="0"/>
                <a:t>正の有意 </a:t>
              </a:r>
              <a:r>
                <a:rPr lang="en-US" altLang="ja-JP" sz="1600" b="1" dirty="0" smtClean="0"/>
                <a:t>)</a:t>
              </a:r>
              <a:r>
                <a:rPr lang="ja-JP" altLang="en-US" sz="1600" b="1" dirty="0" smtClean="0"/>
                <a:t>　</a:t>
              </a:r>
              <a:endParaRPr lang="en-US" altLang="ja-JP" sz="1600" b="1" dirty="0" smtClean="0"/>
            </a:p>
            <a:p>
              <a:r>
                <a:rPr lang="ja-JP" altLang="en-US" sz="1600" b="1" dirty="0" smtClean="0"/>
                <a:t>青色</a:t>
              </a:r>
              <a:r>
                <a:rPr lang="en-US" altLang="ja-JP" sz="1600" b="1" dirty="0" smtClean="0"/>
                <a:t>:  </a:t>
              </a:r>
              <a:r>
                <a:rPr lang="ja-JP" altLang="en-US" sz="1600" b="1" dirty="0" smtClean="0"/>
                <a:t>低温偏差</a:t>
              </a:r>
              <a:r>
                <a:rPr lang="en-US" altLang="ja-JP" sz="1600" b="1" dirty="0" smtClean="0"/>
                <a:t>( </a:t>
              </a:r>
              <a:r>
                <a:rPr lang="ja-JP" altLang="en-US" sz="1600" b="1" dirty="0" smtClean="0"/>
                <a:t>負の有意 </a:t>
              </a:r>
              <a:r>
                <a:rPr lang="en-US" altLang="ja-JP" sz="1600" b="1" dirty="0" smtClean="0"/>
                <a:t>)</a:t>
              </a:r>
            </a:p>
          </p:txBody>
        </p:sp>
      </p:grpSp>
      <p:sp>
        <p:nvSpPr>
          <p:cNvPr id="8" name="テキスト ボックス 7"/>
          <p:cNvSpPr txBox="1"/>
          <p:nvPr/>
        </p:nvSpPr>
        <p:spPr>
          <a:xfrm>
            <a:off x="9739100" y="1356151"/>
            <a:ext cx="240878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/>
              <a:t>【</a:t>
            </a:r>
            <a:r>
              <a:rPr lang="ja-JP" altLang="en-US" sz="1200" b="1" dirty="0" smtClean="0"/>
              <a:t>オホーツク海域の領域平均</a:t>
            </a:r>
            <a:r>
              <a:rPr lang="en-US" altLang="ja-JP" sz="1200" b="1" dirty="0" smtClean="0"/>
              <a:t>】</a:t>
            </a:r>
          </a:p>
          <a:p>
            <a:r>
              <a:rPr lang="ja-JP" altLang="en-US" sz="1200" dirty="0"/>
              <a:t>北緯</a:t>
            </a:r>
            <a:r>
              <a:rPr lang="en-US" altLang="ja-JP" sz="1200" dirty="0" smtClean="0"/>
              <a:t>46.0416°</a:t>
            </a:r>
            <a:r>
              <a:rPr lang="ja-JP" altLang="en-US" sz="1200" dirty="0" smtClean="0"/>
              <a:t>－ </a:t>
            </a:r>
            <a:r>
              <a:rPr lang="en-US" altLang="ja-JP" sz="1200" dirty="0" smtClean="0"/>
              <a:t>51.0415°</a:t>
            </a:r>
          </a:p>
          <a:p>
            <a:r>
              <a:rPr lang="ja-JP" altLang="en-US" sz="1200" dirty="0"/>
              <a:t>東経</a:t>
            </a:r>
            <a:r>
              <a:rPr lang="en-US" altLang="ja-JP" sz="1200" dirty="0" smtClean="0"/>
              <a:t>152.041°</a:t>
            </a:r>
            <a:r>
              <a:rPr lang="ja-JP" altLang="en-US" sz="1200" dirty="0" smtClean="0"/>
              <a:t>－ </a:t>
            </a:r>
            <a:r>
              <a:rPr lang="en-US" altLang="ja-JP" sz="1200" dirty="0" smtClean="0"/>
              <a:t>158.04°</a:t>
            </a:r>
          </a:p>
          <a:p>
            <a:r>
              <a:rPr lang="en-US" altLang="ja-JP" sz="1200" b="1" dirty="0" smtClean="0"/>
              <a:t>【</a:t>
            </a:r>
            <a:r>
              <a:rPr lang="ja-JP" altLang="en-US" sz="1200" b="1" dirty="0" smtClean="0"/>
              <a:t>三陸沖の領域平均</a:t>
            </a:r>
            <a:r>
              <a:rPr lang="en-US" altLang="ja-JP" sz="1200" b="1" dirty="0" smtClean="0"/>
              <a:t>】</a:t>
            </a:r>
          </a:p>
          <a:p>
            <a:r>
              <a:rPr lang="ja-JP" altLang="en-US" sz="1200" dirty="0"/>
              <a:t>北緯</a:t>
            </a:r>
            <a:r>
              <a:rPr lang="en-US" altLang="ja-JP" sz="1200" dirty="0" smtClean="0"/>
              <a:t> 37.0417°</a:t>
            </a:r>
            <a:r>
              <a:rPr lang="ja-JP" altLang="en-US" sz="1200" dirty="0" smtClean="0"/>
              <a:t>－ </a:t>
            </a:r>
            <a:r>
              <a:rPr lang="en-US" altLang="ja-JP" sz="1200" dirty="0" smtClean="0"/>
              <a:t>42.0516°</a:t>
            </a:r>
          </a:p>
          <a:p>
            <a:r>
              <a:rPr lang="ja-JP" altLang="en-US" sz="1200" dirty="0" smtClean="0"/>
              <a:t>東経 </a:t>
            </a:r>
            <a:r>
              <a:rPr lang="en-US" altLang="ja-JP" sz="1200" dirty="0" smtClean="0"/>
              <a:t>152.041°</a:t>
            </a:r>
            <a:r>
              <a:rPr lang="ja-JP" altLang="en-US" sz="1200" dirty="0" smtClean="0"/>
              <a:t>－ </a:t>
            </a:r>
            <a:r>
              <a:rPr lang="en-US" altLang="ja-JP" sz="1200" dirty="0" smtClean="0"/>
              <a:t>158.04</a:t>
            </a:r>
            <a:r>
              <a:rPr lang="en-US" altLang="ja-JP" sz="1200" dirty="0"/>
              <a:t>°</a:t>
            </a:r>
            <a:endParaRPr lang="en-US" altLang="ja-JP" sz="12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260574" y="476672"/>
            <a:ext cx="50639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三陸沖とオホーツク海域の</a:t>
            </a:r>
            <a:r>
              <a:rPr lang="en-US" altLang="ja-JP" sz="2400" b="1" dirty="0" smtClean="0"/>
              <a:t>SST</a:t>
            </a:r>
            <a:r>
              <a:rPr lang="ja-JP" altLang="en-US" sz="2400" b="1" dirty="0" smtClean="0"/>
              <a:t>差　</a:t>
            </a:r>
            <a:endParaRPr lang="en-US" altLang="ja-JP" sz="2400" b="1" dirty="0" smtClean="0"/>
          </a:p>
          <a:p>
            <a:r>
              <a:rPr lang="ja-JP" altLang="en-US" sz="2400" dirty="0" smtClean="0"/>
              <a:t>大きい</a:t>
            </a:r>
            <a:r>
              <a:rPr lang="en-US" altLang="ja-JP" sz="2400" dirty="0" smtClean="0"/>
              <a:t>(Large)</a:t>
            </a:r>
            <a:r>
              <a:rPr lang="ja-JP" altLang="en-US" sz="2400" dirty="0" smtClean="0"/>
              <a:t>年　</a:t>
            </a:r>
            <a:endParaRPr lang="en-US" altLang="ja-JP" sz="2400" dirty="0" smtClean="0"/>
          </a:p>
          <a:p>
            <a:r>
              <a:rPr lang="en-US" altLang="ja-JP" sz="2400" dirty="0" smtClean="0"/>
              <a:t>1994</a:t>
            </a:r>
            <a:r>
              <a:rPr lang="ja-JP" altLang="en-US" sz="2400" dirty="0" smtClean="0"/>
              <a:t>・</a:t>
            </a:r>
            <a:r>
              <a:rPr lang="en-US" altLang="ja-JP" sz="2400" dirty="0" smtClean="0"/>
              <a:t>1999</a:t>
            </a:r>
            <a:r>
              <a:rPr lang="ja-JP" altLang="en-US" sz="2400" dirty="0" smtClean="0"/>
              <a:t>・</a:t>
            </a:r>
            <a:r>
              <a:rPr lang="en-US" altLang="ja-JP" sz="2400" dirty="0" smtClean="0"/>
              <a:t>2010</a:t>
            </a:r>
            <a:r>
              <a:rPr lang="ja-JP" altLang="en-US" sz="2400" dirty="0" smtClean="0"/>
              <a:t>・</a:t>
            </a:r>
            <a:r>
              <a:rPr lang="en-US" altLang="ja-JP" sz="2400" dirty="0" smtClean="0"/>
              <a:t>2012</a:t>
            </a:r>
          </a:p>
          <a:p>
            <a:r>
              <a:rPr lang="ja-JP" altLang="en-US" sz="2400" dirty="0" smtClean="0"/>
              <a:t>小さい</a:t>
            </a:r>
            <a:r>
              <a:rPr lang="en-US" altLang="ja-JP" sz="2400" dirty="0" smtClean="0"/>
              <a:t>(Small)</a:t>
            </a:r>
            <a:r>
              <a:rPr lang="ja-JP" altLang="en-US" sz="2400" dirty="0" smtClean="0"/>
              <a:t>年　</a:t>
            </a:r>
            <a:endParaRPr lang="en-US" altLang="ja-JP" sz="2400" dirty="0" smtClean="0"/>
          </a:p>
          <a:p>
            <a:r>
              <a:rPr lang="en-US" altLang="ja-JP" sz="2400" dirty="0" smtClean="0"/>
              <a:t>1993</a:t>
            </a:r>
            <a:r>
              <a:rPr lang="ja-JP" altLang="en-US" sz="2400" dirty="0" smtClean="0"/>
              <a:t>・</a:t>
            </a:r>
            <a:r>
              <a:rPr lang="en-US" altLang="ja-JP" sz="2400" dirty="0" smtClean="0"/>
              <a:t>1995</a:t>
            </a:r>
            <a:r>
              <a:rPr lang="ja-JP" altLang="en-US" sz="2400" dirty="0" smtClean="0"/>
              <a:t>・</a:t>
            </a:r>
            <a:r>
              <a:rPr lang="en-US" altLang="ja-JP" sz="2400" dirty="0" smtClean="0"/>
              <a:t>1996</a:t>
            </a:r>
            <a:r>
              <a:rPr lang="ja-JP" altLang="en-US" sz="2400" dirty="0" smtClean="0"/>
              <a:t>・</a:t>
            </a:r>
            <a:r>
              <a:rPr lang="en-US" altLang="ja-JP" sz="2400" dirty="0" smtClean="0"/>
              <a:t>2006</a:t>
            </a:r>
          </a:p>
        </p:txBody>
      </p:sp>
      <p:grpSp>
        <p:nvGrpSpPr>
          <p:cNvPr id="2" name="グループ化 1"/>
          <p:cNvGrpSpPr>
            <a:grpSpLocks noChangeAspect="1"/>
          </p:cNvGrpSpPr>
          <p:nvPr/>
        </p:nvGrpSpPr>
        <p:grpSpPr>
          <a:xfrm>
            <a:off x="1590257" y="1852917"/>
            <a:ext cx="534218" cy="1440000"/>
            <a:chOff x="2086013" y="1716952"/>
            <a:chExt cx="701212" cy="1890138"/>
          </a:xfrm>
        </p:grpSpPr>
        <p:sp>
          <p:nvSpPr>
            <p:cNvPr id="4" name="正方形/長方形 3"/>
            <p:cNvSpPr/>
            <p:nvPr/>
          </p:nvSpPr>
          <p:spPr>
            <a:xfrm>
              <a:off x="2086013" y="1716952"/>
              <a:ext cx="692572" cy="64807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2094653" y="2959018"/>
              <a:ext cx="692572" cy="64807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7" name="テキスト ボックス 16"/>
          <p:cNvSpPr txBox="1"/>
          <p:nvPr/>
        </p:nvSpPr>
        <p:spPr>
          <a:xfrm>
            <a:off x="10653525" y="4472031"/>
            <a:ext cx="215956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・</a:t>
            </a:r>
            <a:r>
              <a:rPr kumimoji="1" lang="ja-JP" altLang="en-US" sz="2800" dirty="0" smtClean="0"/>
              <a:t>秋雨前線帯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・上空</a:t>
            </a:r>
            <a:r>
              <a:rPr lang="ja-JP" altLang="en-US" sz="2800" dirty="0"/>
              <a:t>の</a:t>
            </a:r>
            <a:r>
              <a:rPr lang="ja-JP" altLang="en-US" sz="2800" dirty="0" smtClean="0"/>
              <a:t>気温</a:t>
            </a:r>
            <a:endParaRPr lang="en-US" altLang="ja-JP" sz="2800" dirty="0" smtClean="0"/>
          </a:p>
          <a:p>
            <a:r>
              <a:rPr kumimoji="1" lang="ja-JP" altLang="en-US" sz="2800" dirty="0" smtClean="0"/>
              <a:t>・</a:t>
            </a:r>
            <a:r>
              <a:rPr kumimoji="1" lang="en-US" altLang="ja-JP" sz="2800" dirty="0" smtClean="0"/>
              <a:t>SST</a:t>
            </a:r>
            <a:r>
              <a:rPr kumimoji="1" lang="ja-JP" altLang="en-US" sz="2800" dirty="0" smtClean="0"/>
              <a:t>勾配</a:t>
            </a:r>
            <a:endParaRPr kumimoji="1" lang="ja-JP" altLang="en-US" sz="28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059832" y="0"/>
            <a:ext cx="608416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 smtClean="0"/>
              <a:t>SST</a:t>
            </a:r>
            <a:r>
              <a:rPr kumimoji="1" lang="ja-JP" altLang="en-US" sz="2400" b="1" dirty="0" smtClean="0"/>
              <a:t>差と秋雨前線帯の位置の関係性は？</a:t>
            </a:r>
            <a:endParaRPr kumimoji="1" lang="ja-JP" altLang="en-US" sz="2400" b="1" dirty="0"/>
          </a:p>
        </p:txBody>
      </p:sp>
      <p:sp>
        <p:nvSpPr>
          <p:cNvPr id="31" name="正方形/長方形 30"/>
          <p:cNvSpPr/>
          <p:nvPr/>
        </p:nvSpPr>
        <p:spPr>
          <a:xfrm>
            <a:off x="9396536" y="3645024"/>
            <a:ext cx="26709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dirty="0" smtClean="0"/>
              <a:t>気候値と差をとったものを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コンポジット</a:t>
            </a:r>
            <a:r>
              <a:rPr lang="ja-JP" altLang="en-US" dirty="0"/>
              <a:t>解析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6964" y="5538377"/>
            <a:ext cx="26452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/>
              <a:t>前線の位置によって</a:t>
            </a:r>
            <a:endParaRPr kumimoji="1" lang="en-US" altLang="ja-JP" sz="2000" b="1" dirty="0" smtClean="0"/>
          </a:p>
          <a:p>
            <a:r>
              <a:rPr kumimoji="1" lang="ja-JP" altLang="en-US" sz="2000" b="1" dirty="0" smtClean="0"/>
              <a:t>海のシグナルが</a:t>
            </a:r>
            <a:r>
              <a:rPr lang="ja-JP" altLang="en-US" sz="2000" b="1" dirty="0" smtClean="0"/>
              <a:t>異なる</a:t>
            </a:r>
            <a:endParaRPr kumimoji="1" lang="ja-JP" altLang="en-US" sz="2000" b="1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AA44-4B4B-4C73-B577-638EC195BBBD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  <p:grpSp>
        <p:nvGrpSpPr>
          <p:cNvPr id="24" name="グループ化 23"/>
          <p:cNvGrpSpPr/>
          <p:nvPr/>
        </p:nvGrpSpPr>
        <p:grpSpPr>
          <a:xfrm>
            <a:off x="9635954" y="5711770"/>
            <a:ext cx="2810580" cy="1484784"/>
            <a:chOff x="4499992" y="5373216"/>
            <a:chExt cx="2810580" cy="1484784"/>
          </a:xfrm>
        </p:grpSpPr>
        <p:grpSp>
          <p:nvGrpSpPr>
            <p:cNvPr id="21" name="グループ化 20"/>
            <p:cNvGrpSpPr/>
            <p:nvPr/>
          </p:nvGrpSpPr>
          <p:grpSpPr>
            <a:xfrm>
              <a:off x="4499992" y="5589240"/>
              <a:ext cx="2810580" cy="1268760"/>
              <a:chOff x="5940152" y="5589240"/>
              <a:chExt cx="2666564" cy="1022539"/>
            </a:xfrm>
          </p:grpSpPr>
          <p:sp>
            <p:nvSpPr>
              <p:cNvPr id="23" name="テキスト ボックス 22"/>
              <p:cNvSpPr txBox="1"/>
              <p:nvPr/>
            </p:nvSpPr>
            <p:spPr>
              <a:xfrm>
                <a:off x="6012160" y="5589240"/>
                <a:ext cx="209756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b="1" dirty="0" smtClean="0"/>
                  <a:t>【JRA-25/JCDAS</a:t>
                </a:r>
                <a:r>
                  <a:rPr lang="ja-JP" altLang="en-US" sz="2000" b="1" dirty="0" smtClean="0"/>
                  <a:t>　</a:t>
                </a:r>
                <a:r>
                  <a:rPr lang="en-US" altLang="ja-JP" sz="2000" b="1" dirty="0" smtClean="0"/>
                  <a:t>】</a:t>
                </a:r>
              </a:p>
              <a:p>
                <a:r>
                  <a:rPr kumimoji="1" lang="ja-JP" altLang="en-US" sz="2000" b="1" dirty="0" smtClean="0"/>
                  <a:t>　気温</a:t>
                </a:r>
                <a:r>
                  <a:rPr kumimoji="1" lang="en-US" altLang="ja-JP" sz="1400" dirty="0" smtClean="0"/>
                  <a:t>(1982</a:t>
                </a:r>
                <a:r>
                  <a:rPr kumimoji="1" lang="ja-JP" altLang="en-US" sz="1400" dirty="0" smtClean="0"/>
                  <a:t>～</a:t>
                </a:r>
                <a:r>
                  <a:rPr kumimoji="1" lang="en-US" altLang="ja-JP" sz="1400" dirty="0" smtClean="0"/>
                  <a:t>2012)</a:t>
                </a:r>
              </a:p>
              <a:p>
                <a:r>
                  <a:rPr kumimoji="1" lang="ja-JP" altLang="en-US" sz="1400" dirty="0" smtClean="0"/>
                  <a:t>　</a:t>
                </a:r>
                <a:endParaRPr lang="en-US" altLang="ja-JP" sz="1400" dirty="0" smtClean="0"/>
              </a:p>
            </p:txBody>
          </p:sp>
          <p:sp>
            <p:nvSpPr>
              <p:cNvPr id="25" name="テキスト ボックス 24"/>
              <p:cNvSpPr txBox="1"/>
              <p:nvPr/>
            </p:nvSpPr>
            <p:spPr>
              <a:xfrm>
                <a:off x="5940152" y="6211669"/>
                <a:ext cx="266656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b="1" dirty="0" smtClean="0"/>
                  <a:t>【</a:t>
                </a:r>
                <a:r>
                  <a:rPr kumimoji="1" lang="en-US" altLang="ja-JP" sz="2000" b="1" dirty="0" smtClean="0"/>
                  <a:t>JCOPE】SST</a:t>
                </a:r>
                <a:r>
                  <a:rPr lang="ja-JP" altLang="en-US" sz="1400" dirty="0" smtClean="0"/>
                  <a:t>　</a:t>
                </a:r>
                <a:r>
                  <a:rPr lang="en-US" altLang="ja-JP" sz="1400" dirty="0" smtClean="0"/>
                  <a:t>(1993</a:t>
                </a:r>
                <a:r>
                  <a:rPr lang="ja-JP" altLang="en-US" sz="1400" dirty="0" smtClean="0"/>
                  <a:t>～</a:t>
                </a:r>
                <a:r>
                  <a:rPr lang="en-US" altLang="ja-JP" sz="1400" dirty="0" smtClean="0"/>
                  <a:t>2012)</a:t>
                </a:r>
                <a:r>
                  <a:rPr lang="en-US" altLang="ja-JP" sz="1600" dirty="0" smtClean="0"/>
                  <a:t>)</a:t>
                </a:r>
                <a:endParaRPr kumimoji="1" lang="ja-JP" altLang="en-US" sz="1100" dirty="0"/>
              </a:p>
            </p:txBody>
          </p:sp>
        </p:grpSp>
        <p:sp>
          <p:nvSpPr>
            <p:cNvPr id="22" name="テキスト ボックス 21"/>
            <p:cNvSpPr txBox="1"/>
            <p:nvPr/>
          </p:nvSpPr>
          <p:spPr>
            <a:xfrm>
              <a:off x="4572000" y="5373216"/>
              <a:ext cx="7409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b="1" dirty="0" smtClean="0"/>
                <a:t>データ</a:t>
              </a:r>
              <a:endParaRPr kumimoji="1" lang="ja-JP" altLang="en-US" sz="1600" b="1" dirty="0"/>
            </a:p>
          </p:txBody>
        </p:sp>
      </p:grpSp>
      <p:sp>
        <p:nvSpPr>
          <p:cNvPr id="32" name="テキスト ボックス 31"/>
          <p:cNvSpPr txBox="1"/>
          <p:nvPr/>
        </p:nvSpPr>
        <p:spPr>
          <a:xfrm>
            <a:off x="6522913" y="2914672"/>
            <a:ext cx="22381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Small</a:t>
            </a:r>
            <a:r>
              <a:rPr kumimoji="1" lang="en-US" altLang="ja-JP" sz="1600" dirty="0" smtClean="0"/>
              <a:t>(‘</a:t>
            </a:r>
            <a:r>
              <a:rPr lang="en-US" altLang="ja-JP" sz="1600" dirty="0" smtClean="0"/>
              <a:t>93</a:t>
            </a:r>
            <a:r>
              <a:rPr lang="ja-JP" altLang="en-US" sz="1600" dirty="0" smtClean="0"/>
              <a:t>・</a:t>
            </a:r>
            <a:r>
              <a:rPr lang="en-US" altLang="ja-JP" sz="1600" dirty="0" smtClean="0"/>
              <a:t>’95</a:t>
            </a:r>
            <a:r>
              <a:rPr lang="ja-JP" altLang="en-US" sz="1600" dirty="0" smtClean="0"/>
              <a:t>・</a:t>
            </a:r>
            <a:r>
              <a:rPr lang="en-US" altLang="ja-JP" sz="1600" dirty="0" smtClean="0"/>
              <a:t>’96</a:t>
            </a:r>
            <a:r>
              <a:rPr lang="ja-JP" altLang="en-US" sz="1600" dirty="0" smtClean="0"/>
              <a:t>・</a:t>
            </a:r>
            <a:r>
              <a:rPr lang="en-US" altLang="ja-JP" sz="1600" dirty="0" smtClean="0"/>
              <a:t>’06)</a:t>
            </a:r>
            <a:endParaRPr kumimoji="1" lang="ja-JP" altLang="en-US" sz="16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772092" y="2908795"/>
            <a:ext cx="2229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/>
              <a:t>Large</a:t>
            </a:r>
            <a:r>
              <a:rPr lang="en-US" altLang="ja-JP" sz="1600" dirty="0" smtClean="0"/>
              <a:t>(’94</a:t>
            </a:r>
            <a:r>
              <a:rPr lang="ja-JP" altLang="en-US" sz="1600" dirty="0" smtClean="0"/>
              <a:t>・</a:t>
            </a:r>
            <a:r>
              <a:rPr lang="en-US" altLang="ja-JP" sz="1600" dirty="0" smtClean="0"/>
              <a:t>’99</a:t>
            </a:r>
            <a:r>
              <a:rPr lang="ja-JP" altLang="en-US" sz="1600" dirty="0" smtClean="0"/>
              <a:t>・</a:t>
            </a:r>
            <a:r>
              <a:rPr lang="en-US" altLang="ja-JP" sz="1600" dirty="0" smtClean="0"/>
              <a:t>’10</a:t>
            </a:r>
            <a:r>
              <a:rPr lang="ja-JP" altLang="en-US" sz="1600" dirty="0" smtClean="0"/>
              <a:t>・</a:t>
            </a:r>
            <a:r>
              <a:rPr lang="en-US" altLang="ja-JP" sz="1600" dirty="0" smtClean="0"/>
              <a:t>’12)</a:t>
            </a:r>
            <a:endParaRPr kumimoji="1" lang="ja-JP" altLang="en-US" sz="1600" dirty="0"/>
          </a:p>
        </p:txBody>
      </p:sp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2655" y="3292592"/>
            <a:ext cx="2768010" cy="2649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0665" y="3294771"/>
            <a:ext cx="2742610" cy="2654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テキスト ボックス 17"/>
          <p:cNvSpPr txBox="1"/>
          <p:nvPr/>
        </p:nvSpPr>
        <p:spPr>
          <a:xfrm>
            <a:off x="5404883" y="2492896"/>
            <a:ext cx="173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/>
              <a:t>秋雨前線帯</a:t>
            </a:r>
            <a:endParaRPr kumimoji="1" lang="ja-JP" altLang="en-US" sz="2400" b="1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139952" y="6150114"/>
            <a:ext cx="45623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SST</a:t>
            </a:r>
            <a:r>
              <a:rPr kumimoji="1" lang="ja-JP" altLang="en-US" sz="2000" b="1" dirty="0" smtClean="0"/>
              <a:t>差が直接，秋雨前線帯の位置の要因</a:t>
            </a:r>
            <a:endParaRPr kumimoji="1" lang="en-US" altLang="ja-JP" sz="2000" b="1" dirty="0" smtClean="0"/>
          </a:p>
          <a:p>
            <a:pPr algn="ctr"/>
            <a:r>
              <a:rPr kumimoji="1" lang="ja-JP" altLang="en-US" sz="2000" b="1" dirty="0" smtClean="0"/>
              <a:t>となっているとは考えにくい</a:t>
            </a:r>
            <a:endParaRPr kumimoji="1" lang="ja-JP" altLang="en-US" sz="2000" b="1" dirty="0"/>
          </a:p>
        </p:txBody>
      </p:sp>
      <p:cxnSp>
        <p:nvCxnSpPr>
          <p:cNvPr id="28" name="直線コネクタ 27"/>
          <p:cNvCxnSpPr/>
          <p:nvPr/>
        </p:nvCxnSpPr>
        <p:spPr>
          <a:xfrm>
            <a:off x="3059832" y="0"/>
            <a:ext cx="0" cy="6858000"/>
          </a:xfrm>
          <a:prstGeom prst="line">
            <a:avLst/>
          </a:prstGeom>
          <a:ln w="38100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5775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9324528" y="1689021"/>
            <a:ext cx="240878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/>
              <a:t>【</a:t>
            </a:r>
            <a:r>
              <a:rPr lang="ja-JP" altLang="en-US" sz="1200" b="1" dirty="0" smtClean="0"/>
              <a:t>オホーツク海域の領域平均</a:t>
            </a:r>
            <a:r>
              <a:rPr lang="en-US" altLang="ja-JP" sz="1200" b="1" dirty="0" smtClean="0"/>
              <a:t>】</a:t>
            </a:r>
          </a:p>
          <a:p>
            <a:r>
              <a:rPr lang="ja-JP" altLang="en-US" sz="1200" dirty="0"/>
              <a:t>北緯</a:t>
            </a:r>
            <a:r>
              <a:rPr lang="en-US" altLang="ja-JP" sz="1200" dirty="0" smtClean="0"/>
              <a:t>46.0416°</a:t>
            </a:r>
            <a:r>
              <a:rPr lang="ja-JP" altLang="en-US" sz="1200" dirty="0" smtClean="0"/>
              <a:t>－ </a:t>
            </a:r>
            <a:r>
              <a:rPr lang="en-US" altLang="ja-JP" sz="1200" dirty="0" smtClean="0"/>
              <a:t>51.0415°</a:t>
            </a:r>
          </a:p>
          <a:p>
            <a:r>
              <a:rPr lang="ja-JP" altLang="en-US" sz="1200" dirty="0"/>
              <a:t>東経</a:t>
            </a:r>
            <a:r>
              <a:rPr lang="en-US" altLang="ja-JP" sz="1200" dirty="0" smtClean="0"/>
              <a:t>152.041°</a:t>
            </a:r>
            <a:r>
              <a:rPr lang="ja-JP" altLang="en-US" sz="1200" dirty="0" smtClean="0"/>
              <a:t>－ </a:t>
            </a:r>
            <a:r>
              <a:rPr lang="en-US" altLang="ja-JP" sz="1200" dirty="0" smtClean="0"/>
              <a:t>158.04°</a:t>
            </a:r>
          </a:p>
          <a:p>
            <a:r>
              <a:rPr lang="en-US" altLang="ja-JP" sz="1200" b="1" dirty="0" smtClean="0"/>
              <a:t>【</a:t>
            </a:r>
            <a:r>
              <a:rPr lang="ja-JP" altLang="en-US" sz="1200" b="1" dirty="0" smtClean="0"/>
              <a:t>三陸沖の領域平均</a:t>
            </a:r>
            <a:r>
              <a:rPr lang="en-US" altLang="ja-JP" sz="1200" b="1" dirty="0" smtClean="0"/>
              <a:t>】</a:t>
            </a:r>
          </a:p>
          <a:p>
            <a:r>
              <a:rPr lang="ja-JP" altLang="en-US" sz="1200" dirty="0"/>
              <a:t>北緯</a:t>
            </a:r>
            <a:r>
              <a:rPr lang="en-US" altLang="ja-JP" sz="1200" dirty="0" smtClean="0"/>
              <a:t> 37.0417°</a:t>
            </a:r>
            <a:r>
              <a:rPr lang="ja-JP" altLang="en-US" sz="1200" dirty="0" smtClean="0"/>
              <a:t>－ </a:t>
            </a:r>
            <a:r>
              <a:rPr lang="en-US" altLang="ja-JP" sz="1200" dirty="0" smtClean="0"/>
              <a:t>42.0516°</a:t>
            </a:r>
          </a:p>
          <a:p>
            <a:r>
              <a:rPr lang="ja-JP" altLang="en-US" sz="1200" dirty="0" smtClean="0"/>
              <a:t>東経 </a:t>
            </a:r>
            <a:r>
              <a:rPr lang="en-US" altLang="ja-JP" sz="1200" dirty="0" smtClean="0"/>
              <a:t>152.041°</a:t>
            </a:r>
            <a:r>
              <a:rPr lang="ja-JP" altLang="en-US" sz="1200" dirty="0" smtClean="0"/>
              <a:t>－ </a:t>
            </a:r>
            <a:r>
              <a:rPr lang="en-US" altLang="ja-JP" sz="1200" dirty="0" smtClean="0"/>
              <a:t>158.04</a:t>
            </a:r>
            <a:r>
              <a:rPr lang="en-US" altLang="ja-JP" sz="1200" dirty="0"/>
              <a:t>°</a:t>
            </a:r>
            <a:endParaRPr lang="en-US" altLang="ja-JP" sz="1200" dirty="0" smtClean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79512" y="1214785"/>
            <a:ext cx="288032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/>
              <a:t>SST</a:t>
            </a:r>
            <a:r>
              <a:rPr lang="ja-JP" altLang="en-US" sz="2000" b="1" dirty="0" smtClean="0"/>
              <a:t>勾配の大きいエリア</a:t>
            </a:r>
            <a:endParaRPr lang="en-US" altLang="ja-JP" sz="2000" b="1" dirty="0" smtClean="0"/>
          </a:p>
          <a:p>
            <a:endParaRPr lang="en-US" altLang="ja-JP" sz="2000" b="1" dirty="0" smtClean="0"/>
          </a:p>
          <a:p>
            <a:r>
              <a:rPr kumimoji="1" lang="ja-JP" altLang="en-US" sz="2000" dirty="0" smtClean="0"/>
              <a:t>北の年　</a:t>
            </a:r>
            <a:endParaRPr kumimoji="1" lang="en-US" altLang="ja-JP" sz="2000" dirty="0" smtClean="0"/>
          </a:p>
          <a:p>
            <a:r>
              <a:rPr kumimoji="1" lang="en-US" altLang="ja-JP" sz="2000" dirty="0" smtClean="0"/>
              <a:t>1994</a:t>
            </a:r>
            <a:r>
              <a:rPr kumimoji="1" lang="ja-JP" altLang="en-US" sz="2000" dirty="0" smtClean="0"/>
              <a:t>・</a:t>
            </a:r>
            <a:r>
              <a:rPr kumimoji="1" lang="en-US" altLang="ja-JP" sz="2000" dirty="0" smtClean="0"/>
              <a:t>1997</a:t>
            </a:r>
            <a:r>
              <a:rPr kumimoji="1" lang="ja-JP" altLang="en-US" sz="2000" dirty="0" smtClean="0"/>
              <a:t>・</a:t>
            </a:r>
            <a:r>
              <a:rPr kumimoji="1" lang="en-US" altLang="ja-JP" sz="2000" dirty="0" smtClean="0"/>
              <a:t>2000</a:t>
            </a:r>
            <a:r>
              <a:rPr kumimoji="1" lang="ja-JP" altLang="en-US" sz="2000" dirty="0" smtClean="0"/>
              <a:t>・</a:t>
            </a:r>
            <a:r>
              <a:rPr kumimoji="1" lang="en-US" altLang="ja-JP" sz="2000" dirty="0" smtClean="0"/>
              <a:t>2005</a:t>
            </a:r>
          </a:p>
          <a:p>
            <a:endParaRPr lang="en-US" altLang="ja-JP" sz="2000" dirty="0"/>
          </a:p>
          <a:p>
            <a:endParaRPr kumimoji="1" lang="en-US" altLang="ja-JP" sz="2000" dirty="0" smtClean="0"/>
          </a:p>
          <a:p>
            <a:endParaRPr lang="en-US" altLang="ja-JP" sz="2000" dirty="0"/>
          </a:p>
          <a:p>
            <a:endParaRPr kumimoji="1" lang="en-US" altLang="ja-JP" sz="2000" dirty="0" smtClean="0"/>
          </a:p>
          <a:p>
            <a:endParaRPr lang="en-US" altLang="ja-JP" sz="2000" dirty="0"/>
          </a:p>
          <a:p>
            <a:endParaRPr kumimoji="1" lang="en-US" altLang="ja-JP" sz="2000" dirty="0" smtClean="0"/>
          </a:p>
          <a:p>
            <a:endParaRPr kumimoji="1" lang="en-US" altLang="ja-JP" sz="2000" dirty="0" smtClean="0"/>
          </a:p>
          <a:p>
            <a:r>
              <a:rPr lang="ja-JP" altLang="en-US" sz="2000" dirty="0" smtClean="0"/>
              <a:t>南の年　</a:t>
            </a:r>
            <a:endParaRPr lang="en-US" altLang="ja-JP" sz="2000" dirty="0" smtClean="0"/>
          </a:p>
          <a:p>
            <a:r>
              <a:rPr lang="en-US" altLang="ja-JP" sz="2000" dirty="0" smtClean="0"/>
              <a:t>1993</a:t>
            </a:r>
            <a:r>
              <a:rPr lang="ja-JP" altLang="en-US" sz="2000" dirty="0" smtClean="0"/>
              <a:t>・</a:t>
            </a:r>
            <a:r>
              <a:rPr lang="en-US" altLang="ja-JP" sz="2000" dirty="0" smtClean="0"/>
              <a:t>1996</a:t>
            </a:r>
            <a:r>
              <a:rPr lang="ja-JP" altLang="en-US" sz="2000" dirty="0" smtClean="0"/>
              <a:t>・</a:t>
            </a:r>
            <a:r>
              <a:rPr lang="en-US" altLang="ja-JP" sz="2000" dirty="0" smtClean="0"/>
              <a:t>2006</a:t>
            </a:r>
            <a:r>
              <a:rPr lang="ja-JP" altLang="en-US" sz="2000" dirty="0" smtClean="0"/>
              <a:t>・</a:t>
            </a:r>
            <a:r>
              <a:rPr lang="en-US" altLang="ja-JP" sz="2000" dirty="0" smtClean="0"/>
              <a:t>2009</a:t>
            </a:r>
            <a:endParaRPr kumimoji="1" lang="ja-JP" altLang="en-US" sz="2000" dirty="0"/>
          </a:p>
        </p:txBody>
      </p:sp>
      <p:sp>
        <p:nvSpPr>
          <p:cNvPr id="31" name="正方形/長方形 30"/>
          <p:cNvSpPr/>
          <p:nvPr/>
        </p:nvSpPr>
        <p:spPr>
          <a:xfrm>
            <a:off x="9396536" y="3645024"/>
            <a:ext cx="26709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dirty="0" smtClean="0"/>
              <a:t>気候値と差をとったものを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コンポジット</a:t>
            </a:r>
            <a:r>
              <a:rPr lang="ja-JP" altLang="en-US" dirty="0"/>
              <a:t>解析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AA44-4B4B-4C73-B577-638EC195BBBD}" type="slidenum">
              <a:rPr kumimoji="1" lang="ja-JP" altLang="en-US" smtClean="0"/>
              <a:pPr/>
              <a:t>8</a:t>
            </a:fld>
            <a:endParaRPr kumimoji="1" lang="ja-JP" altLang="en-US" dirty="0"/>
          </a:p>
        </p:txBody>
      </p:sp>
      <p:grpSp>
        <p:nvGrpSpPr>
          <p:cNvPr id="11" name="グループ化 10"/>
          <p:cNvGrpSpPr/>
          <p:nvPr/>
        </p:nvGrpSpPr>
        <p:grpSpPr>
          <a:xfrm>
            <a:off x="3090012" y="852912"/>
            <a:ext cx="5965451" cy="5688632"/>
            <a:chOff x="1515276" y="1082548"/>
            <a:chExt cx="5965451" cy="5688632"/>
          </a:xfrm>
        </p:grpSpPr>
        <p:pic>
          <p:nvPicPr>
            <p:cNvPr id="26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4775" y="2046105"/>
              <a:ext cx="555952" cy="1598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" name="グループ化 26"/>
            <p:cNvGrpSpPr/>
            <p:nvPr/>
          </p:nvGrpSpPr>
          <p:grpSpPr>
            <a:xfrm>
              <a:off x="1515276" y="1082548"/>
              <a:ext cx="5442918" cy="5688632"/>
              <a:chOff x="3052693" y="930095"/>
              <a:chExt cx="5033390" cy="5161693"/>
            </a:xfrm>
          </p:grpSpPr>
          <p:pic>
            <p:nvPicPr>
              <p:cNvPr id="29" name="Picture 8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67128" y="933184"/>
                <a:ext cx="2488532" cy="24144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" name="Picture 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2693" y="3677821"/>
                <a:ext cx="2502967" cy="24139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2" name="Picture 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62590" y="930095"/>
                <a:ext cx="2523493" cy="24139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" name="Picture 7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71935" y="3677821"/>
                <a:ext cx="2514148" cy="24139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34" name="Picture 1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4775" y="5079934"/>
              <a:ext cx="410739" cy="1458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7" name="スライド番号プレースホルダー 1"/>
          <p:cNvSpPr txBox="1">
            <a:spLocks/>
          </p:cNvSpPr>
          <p:nvPr/>
        </p:nvSpPr>
        <p:spPr>
          <a:xfrm>
            <a:off x="3939138" y="685518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48AA44-4B4B-4C73-B577-638EC195BBBD}" type="slidenum">
              <a:rPr lang="ja-JP" altLang="en-US" smtClean="0"/>
              <a:pPr/>
              <a:t>8</a:t>
            </a:fld>
            <a:endParaRPr lang="ja-JP" altLang="en-US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667313" y="0"/>
            <a:ext cx="576063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 smtClean="0"/>
              <a:t>SST</a:t>
            </a:r>
            <a:r>
              <a:rPr kumimoji="1" lang="ja-JP" altLang="en-US" sz="2400" b="1" dirty="0" smtClean="0"/>
              <a:t>勾配と秋雨前線帯の位置の関係性は？</a:t>
            </a:r>
            <a:endParaRPr kumimoji="1" lang="ja-JP" altLang="en-US" sz="2400" b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995936" y="539388"/>
            <a:ext cx="97911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SST</a:t>
            </a:r>
            <a:r>
              <a:rPr kumimoji="1" lang="ja-JP" altLang="en-US" b="1" dirty="0" smtClean="0"/>
              <a:t>勾配</a:t>
            </a:r>
            <a:endParaRPr kumimoji="1" lang="ja-JP" altLang="en-US" b="1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6588224" y="521547"/>
            <a:ext cx="13468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/>
              <a:t>秋雨前線帯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06081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テキスト ボックス 18"/>
          <p:cNvSpPr txBox="1"/>
          <p:nvPr/>
        </p:nvSpPr>
        <p:spPr>
          <a:xfrm>
            <a:off x="1763688" y="0"/>
            <a:ext cx="478887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850hPa</a:t>
            </a:r>
            <a:r>
              <a:rPr kumimoji="1" lang="ja-JP" altLang="en-US" sz="2400" dirty="0" smtClean="0"/>
              <a:t>面の気温のコンポジット結果</a:t>
            </a:r>
            <a:endParaRPr kumimoji="1" lang="ja-JP" altLang="en-US" sz="2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0" y="5085184"/>
            <a:ext cx="144016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 </a:t>
            </a:r>
            <a:r>
              <a:rPr lang="ja-JP" altLang="en-US" sz="1400" b="1" dirty="0" smtClean="0"/>
              <a:t>信頼</a:t>
            </a:r>
            <a:r>
              <a:rPr lang="ja-JP" altLang="en-US" sz="1400" b="1" dirty="0"/>
              <a:t>水準　</a:t>
            </a:r>
            <a:r>
              <a:rPr lang="en-US" altLang="ja-JP" sz="1400" b="1" dirty="0"/>
              <a:t>90%</a:t>
            </a:r>
          </a:p>
          <a:p>
            <a:r>
              <a:rPr kumimoji="1" lang="ja-JP" altLang="en-US" sz="1400" b="1" dirty="0" smtClean="0"/>
              <a:t>赤色</a:t>
            </a:r>
            <a:r>
              <a:rPr kumimoji="1" lang="en-US" altLang="ja-JP" sz="1400" b="1" dirty="0" smtClean="0"/>
              <a:t>:</a:t>
            </a:r>
            <a:r>
              <a:rPr lang="ja-JP" altLang="en-US" sz="1400" b="1" dirty="0"/>
              <a:t> </a:t>
            </a:r>
            <a:r>
              <a:rPr lang="ja-JP" altLang="en-US" sz="1400" b="1" dirty="0" smtClean="0"/>
              <a:t>正の有意　</a:t>
            </a:r>
            <a:endParaRPr lang="en-US" altLang="ja-JP" sz="1400" b="1" dirty="0" smtClean="0"/>
          </a:p>
          <a:p>
            <a:r>
              <a:rPr lang="ja-JP" altLang="en-US" sz="1400" b="1" dirty="0" smtClean="0"/>
              <a:t>青色</a:t>
            </a:r>
            <a:r>
              <a:rPr lang="en-US" altLang="ja-JP" sz="1400" b="1" dirty="0" smtClean="0"/>
              <a:t>: </a:t>
            </a:r>
            <a:r>
              <a:rPr lang="ja-JP" altLang="en-US" sz="1400" b="1" dirty="0" smtClean="0"/>
              <a:t>負の有意</a:t>
            </a:r>
            <a:endParaRPr lang="en-US" altLang="ja-JP" sz="1400" b="1" dirty="0" smtClean="0"/>
          </a:p>
          <a:p>
            <a:r>
              <a:rPr lang="ja-JP" altLang="en-US" sz="1400" b="1" dirty="0" smtClean="0"/>
              <a:t>コンター</a:t>
            </a:r>
            <a:r>
              <a:rPr lang="en-US" altLang="ja-JP" sz="1400" b="1" dirty="0" smtClean="0"/>
              <a:t>:</a:t>
            </a:r>
            <a:r>
              <a:rPr lang="ja-JP" altLang="en-US" sz="1400" b="1" dirty="0" smtClean="0"/>
              <a:t>気温</a:t>
            </a:r>
            <a:endParaRPr lang="en-US" altLang="ja-JP" sz="1400" b="1" dirty="0" smtClean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AA44-4B4B-4C73-B577-638EC195BBBD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-36512" y="836712"/>
            <a:ext cx="288032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/>
              <a:t>SST</a:t>
            </a:r>
            <a:r>
              <a:rPr lang="ja-JP" altLang="en-US" sz="2000" b="1" dirty="0" smtClean="0"/>
              <a:t>勾配の大きいエリア</a:t>
            </a:r>
            <a:endParaRPr lang="en-US" altLang="ja-JP" sz="2000" b="1" dirty="0" smtClean="0"/>
          </a:p>
          <a:p>
            <a:endParaRPr lang="en-US" altLang="ja-JP" sz="2000" b="1" dirty="0" smtClean="0"/>
          </a:p>
          <a:p>
            <a:r>
              <a:rPr kumimoji="1" lang="ja-JP" altLang="en-US" sz="2000" dirty="0" smtClean="0"/>
              <a:t>北の年　</a:t>
            </a:r>
            <a:endParaRPr kumimoji="1" lang="en-US" altLang="ja-JP" sz="2000" dirty="0" smtClean="0"/>
          </a:p>
          <a:p>
            <a:r>
              <a:rPr kumimoji="1" lang="en-US" altLang="ja-JP" sz="2000" dirty="0" smtClean="0"/>
              <a:t>1994</a:t>
            </a:r>
            <a:r>
              <a:rPr kumimoji="1" lang="ja-JP" altLang="en-US" sz="2000" dirty="0" smtClean="0"/>
              <a:t>・</a:t>
            </a:r>
            <a:r>
              <a:rPr kumimoji="1" lang="en-US" altLang="ja-JP" sz="2000" dirty="0" smtClean="0"/>
              <a:t>1997</a:t>
            </a:r>
            <a:r>
              <a:rPr kumimoji="1" lang="ja-JP" altLang="en-US" sz="2000" dirty="0" smtClean="0"/>
              <a:t>・</a:t>
            </a:r>
            <a:r>
              <a:rPr kumimoji="1" lang="en-US" altLang="ja-JP" sz="2000" dirty="0" smtClean="0"/>
              <a:t>2000</a:t>
            </a:r>
            <a:r>
              <a:rPr kumimoji="1" lang="ja-JP" altLang="en-US" sz="2000" dirty="0" smtClean="0"/>
              <a:t>・</a:t>
            </a:r>
            <a:r>
              <a:rPr kumimoji="1" lang="en-US" altLang="ja-JP" sz="2000" dirty="0" smtClean="0"/>
              <a:t>2005</a:t>
            </a:r>
          </a:p>
          <a:p>
            <a:endParaRPr lang="en-US" altLang="ja-JP" sz="2000" dirty="0"/>
          </a:p>
          <a:p>
            <a:endParaRPr kumimoji="1" lang="en-US" altLang="ja-JP" sz="2000" dirty="0" smtClean="0"/>
          </a:p>
          <a:p>
            <a:endParaRPr lang="en-US" altLang="ja-JP" sz="2000" dirty="0"/>
          </a:p>
          <a:p>
            <a:endParaRPr kumimoji="1" lang="en-US" altLang="ja-JP" sz="2000" dirty="0" smtClean="0"/>
          </a:p>
          <a:p>
            <a:endParaRPr lang="en-US" altLang="ja-JP" sz="2000" dirty="0"/>
          </a:p>
          <a:p>
            <a:endParaRPr kumimoji="1" lang="en-US" altLang="ja-JP" sz="2000" dirty="0" smtClean="0"/>
          </a:p>
          <a:p>
            <a:endParaRPr kumimoji="1" lang="en-US" altLang="ja-JP" sz="2000" dirty="0" smtClean="0"/>
          </a:p>
          <a:p>
            <a:r>
              <a:rPr lang="ja-JP" altLang="en-US" sz="2000" dirty="0" smtClean="0"/>
              <a:t>南の年　</a:t>
            </a:r>
            <a:endParaRPr lang="en-US" altLang="ja-JP" sz="2000" dirty="0" smtClean="0"/>
          </a:p>
          <a:p>
            <a:r>
              <a:rPr lang="en-US" altLang="ja-JP" sz="2000" dirty="0" smtClean="0"/>
              <a:t>1993</a:t>
            </a:r>
            <a:r>
              <a:rPr lang="ja-JP" altLang="en-US" sz="2000" dirty="0" smtClean="0"/>
              <a:t>・</a:t>
            </a:r>
            <a:r>
              <a:rPr lang="en-US" altLang="ja-JP" sz="2000" dirty="0" smtClean="0"/>
              <a:t>1996</a:t>
            </a:r>
            <a:r>
              <a:rPr lang="ja-JP" altLang="en-US" sz="2000" dirty="0" smtClean="0"/>
              <a:t>・</a:t>
            </a:r>
            <a:r>
              <a:rPr lang="en-US" altLang="ja-JP" sz="2000" dirty="0" smtClean="0"/>
              <a:t>2006</a:t>
            </a:r>
            <a:r>
              <a:rPr lang="ja-JP" altLang="en-US" sz="2000" dirty="0" smtClean="0"/>
              <a:t>・</a:t>
            </a:r>
            <a:r>
              <a:rPr lang="en-US" altLang="ja-JP" sz="2000" dirty="0" smtClean="0"/>
              <a:t>2009</a:t>
            </a:r>
            <a:endParaRPr kumimoji="1" lang="ja-JP" altLang="en-US" sz="20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411899" y="476672"/>
            <a:ext cx="13468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/>
              <a:t>秋雨前線帯</a:t>
            </a:r>
            <a:endParaRPr kumimoji="1" lang="ja-JP" altLang="en-US" b="1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5831632" y="824136"/>
            <a:ext cx="3365206" cy="3133607"/>
            <a:chOff x="5831632" y="824136"/>
            <a:chExt cx="3365206" cy="3133607"/>
          </a:xfrm>
        </p:grpSpPr>
        <p:sp>
          <p:nvSpPr>
            <p:cNvPr id="4" name="正方形/長方形 3"/>
            <p:cNvSpPr/>
            <p:nvPr/>
          </p:nvSpPr>
          <p:spPr>
            <a:xfrm>
              <a:off x="5831632" y="824136"/>
              <a:ext cx="3312368" cy="3491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5884470" y="3736082"/>
              <a:ext cx="3312368" cy="2216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2750072" y="511260"/>
            <a:ext cx="6646464" cy="5942076"/>
            <a:chOff x="2606616" y="692696"/>
            <a:chExt cx="6646464" cy="5942076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3470061"/>
              <a:ext cx="3961000" cy="3164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8482" y="692696"/>
              <a:ext cx="3961000" cy="30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6616" y="984624"/>
              <a:ext cx="2728810" cy="266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3720928"/>
              <a:ext cx="2718705" cy="2660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3" name="テキスト ボックス 32"/>
          <p:cNvSpPr txBox="1"/>
          <p:nvPr/>
        </p:nvSpPr>
        <p:spPr>
          <a:xfrm>
            <a:off x="7062111" y="404664"/>
            <a:ext cx="64953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/>
              <a:t>気温</a:t>
            </a:r>
            <a:endParaRPr kumimoji="1" lang="ja-JP" altLang="en-US" b="1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971600" y="6381328"/>
            <a:ext cx="74453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SST</a:t>
            </a:r>
            <a:r>
              <a:rPr kumimoji="1" lang="ja-JP" altLang="en-US" sz="2000" b="1" dirty="0" smtClean="0"/>
              <a:t>勾配が大きいエリアと秋雨前線帯の位置が対応する年がある！</a:t>
            </a:r>
            <a:endParaRPr kumimoji="1" lang="ja-JP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310036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3720</TotalTime>
  <Words>901</Words>
  <Application>Microsoft Office PowerPoint</Application>
  <PresentationFormat>画面に合わせる (4:3)</PresentationFormat>
  <Paragraphs>230</Paragraphs>
  <Slides>13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4" baseType="lpstr">
      <vt:lpstr>Office ​​テーマ</vt:lpstr>
      <vt:lpstr>秋雨前線帯の位置を決定付ける 日本周辺の海面水温  The Placement of AKISAME Front Forced by SST Front around Japan 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秋雨前線帯の位置を決定づける 日本周辺の海面水温  The Placement of AKISAME Front Forced by SST Front Around Japan</dc:title>
  <dc:creator>taniguchi</dc:creator>
  <cp:lastModifiedBy>taniguchi</cp:lastModifiedBy>
  <cp:revision>456</cp:revision>
  <dcterms:created xsi:type="dcterms:W3CDTF">2014-02-06T02:01:08Z</dcterms:created>
  <dcterms:modified xsi:type="dcterms:W3CDTF">2014-03-29T13:48:16Z</dcterms:modified>
</cp:coreProperties>
</file>