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44"/>
  </p:notesMasterIdLst>
  <p:handoutMasterIdLst>
    <p:handoutMasterId r:id="rId45"/>
  </p:handoutMasterIdLst>
  <p:sldIdLst>
    <p:sldId id="351" r:id="rId2"/>
    <p:sldId id="364" r:id="rId3"/>
    <p:sldId id="366" r:id="rId4"/>
    <p:sldId id="367" r:id="rId5"/>
    <p:sldId id="368" r:id="rId6"/>
    <p:sldId id="271" r:id="rId7"/>
    <p:sldId id="373" r:id="rId8"/>
    <p:sldId id="340" r:id="rId9"/>
    <p:sldId id="356" r:id="rId10"/>
    <p:sldId id="359" r:id="rId11"/>
    <p:sldId id="374" r:id="rId12"/>
    <p:sldId id="341" r:id="rId13"/>
    <p:sldId id="345" r:id="rId14"/>
    <p:sldId id="348" r:id="rId15"/>
    <p:sldId id="370" r:id="rId16"/>
    <p:sldId id="286" r:id="rId17"/>
    <p:sldId id="369" r:id="rId18"/>
    <p:sldId id="383" r:id="rId19"/>
    <p:sldId id="382" r:id="rId20"/>
    <p:sldId id="361" r:id="rId21"/>
    <p:sldId id="380" r:id="rId22"/>
    <p:sldId id="378" r:id="rId23"/>
    <p:sldId id="377" r:id="rId24"/>
    <p:sldId id="381" r:id="rId25"/>
    <p:sldId id="379" r:id="rId26"/>
    <p:sldId id="384" r:id="rId27"/>
    <p:sldId id="314" r:id="rId28"/>
    <p:sldId id="375" r:id="rId29"/>
    <p:sldId id="353" r:id="rId30"/>
    <p:sldId id="371" r:id="rId31"/>
    <p:sldId id="352" r:id="rId32"/>
    <p:sldId id="372" r:id="rId33"/>
    <p:sldId id="343" r:id="rId34"/>
    <p:sldId id="354" r:id="rId35"/>
    <p:sldId id="331" r:id="rId36"/>
    <p:sldId id="258" r:id="rId37"/>
    <p:sldId id="257" r:id="rId38"/>
    <p:sldId id="259" r:id="rId39"/>
    <p:sldId id="287" r:id="rId40"/>
    <p:sldId id="260" r:id="rId41"/>
    <p:sldId id="262" r:id="rId42"/>
    <p:sldId id="313" r:id="rId43"/>
  </p:sldIdLst>
  <p:sldSz cx="9144000" cy="6858000" type="screen4x3"/>
  <p:notesSz cx="9926638" cy="6797675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9FD"/>
    <a:srgbClr val="41719C"/>
    <a:srgbClr val="FF974B"/>
    <a:srgbClr val="E3A475"/>
    <a:srgbClr val="FFB175"/>
    <a:srgbClr val="7FBFFB"/>
    <a:srgbClr val="98CFFF"/>
    <a:srgbClr val="6AB2F3"/>
    <a:srgbClr val="90A3C5"/>
    <a:srgbClr val="E27C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9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218" y="132"/>
      </p:cViewPr>
      <p:guideLst>
        <p:guide orient="horz" pos="2137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625D24-EE27-4FDF-9F1B-ED657236C31D}" type="datetimeFigureOut">
              <a:rPr kumimoji="1" lang="ja-JP" altLang="en-US" smtClean="0"/>
              <a:t>2015/3/14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757AF0-0CFE-437B-B8AE-ADA8077D32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23625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65A841-3CEE-45CA-918C-E6BB9BA2B7EA}" type="datetimeFigureOut">
              <a:rPr kumimoji="1" lang="ja-JP" altLang="en-US" smtClean="0"/>
              <a:t>2015/3/14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433763" y="849313"/>
            <a:ext cx="3059112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4F8F73-05CD-4DBF-9B9E-2FAB7B17B9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137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F8F73-05CD-4DBF-9B9E-2FAB7B17B900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387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F8F73-05CD-4DBF-9B9E-2FAB7B17B900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6918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F8F73-05CD-4DBF-9B9E-2FAB7B17B900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4997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F8F73-05CD-4DBF-9B9E-2FAB7B17B900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1662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B7A5C-6A7E-45C9-A28B-C525998D4E58}" type="datetimeFigureOut">
              <a:rPr kumimoji="1" lang="ja-JP" altLang="en-US" smtClean="0"/>
              <a:t>2015/3/14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1195B-5AB0-4825-A1DE-82A09428AC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596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B7A5C-6A7E-45C9-A28B-C525998D4E58}" type="datetimeFigureOut">
              <a:rPr kumimoji="1" lang="ja-JP" altLang="en-US" smtClean="0"/>
              <a:t>2015/3/14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1195B-5AB0-4825-A1DE-82A09428AC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6882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B7A5C-6A7E-45C9-A28B-C525998D4E58}" type="datetimeFigureOut">
              <a:rPr kumimoji="1" lang="ja-JP" altLang="en-US" smtClean="0"/>
              <a:t>2015/3/14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1195B-5AB0-4825-A1DE-82A09428AC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9969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B7A5C-6A7E-45C9-A28B-C525998D4E58}" type="datetimeFigureOut">
              <a:rPr kumimoji="1" lang="ja-JP" altLang="en-US" smtClean="0"/>
              <a:t>2015/3/14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1195B-5AB0-4825-A1DE-82A09428AC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516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B7A5C-6A7E-45C9-A28B-C525998D4E58}" type="datetimeFigureOut">
              <a:rPr kumimoji="1" lang="ja-JP" altLang="en-US" smtClean="0"/>
              <a:t>2015/3/14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1195B-5AB0-4825-A1DE-82A09428AC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8649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B7A5C-6A7E-45C9-A28B-C525998D4E58}" type="datetimeFigureOut">
              <a:rPr kumimoji="1" lang="ja-JP" altLang="en-US" smtClean="0"/>
              <a:t>2015/3/14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1195B-5AB0-4825-A1DE-82A09428AC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3671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B7A5C-6A7E-45C9-A28B-C525998D4E58}" type="datetimeFigureOut">
              <a:rPr kumimoji="1" lang="ja-JP" altLang="en-US" smtClean="0"/>
              <a:t>2015/3/14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1195B-5AB0-4825-A1DE-82A09428AC76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084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B7A5C-6A7E-45C9-A28B-C525998D4E58}" type="datetimeFigureOut">
              <a:rPr kumimoji="1" lang="ja-JP" altLang="en-US" smtClean="0"/>
              <a:t>2015/3/14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1195B-5AB0-4825-A1DE-82A09428AC76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87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B7A5C-6A7E-45C9-A28B-C525998D4E58}" type="datetimeFigureOut">
              <a:rPr kumimoji="1" lang="ja-JP" altLang="en-US" smtClean="0"/>
              <a:t>2015/3/14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1195B-5AB0-4825-A1DE-82A09428AC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8150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B7A5C-6A7E-45C9-A28B-C525998D4E58}" type="datetimeFigureOut">
              <a:rPr kumimoji="1" lang="ja-JP" altLang="en-US" smtClean="0"/>
              <a:t>2015/3/14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1195B-5AB0-4825-A1DE-82A09428AC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0981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B7A5C-6A7E-45C9-A28B-C525998D4E58}" type="datetimeFigureOut">
              <a:rPr kumimoji="1" lang="ja-JP" altLang="en-US" smtClean="0"/>
              <a:t>2015/3/14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1195B-5AB0-4825-A1DE-82A09428AC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7804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DBB7A5C-6A7E-45C9-A28B-C525998D4E58}" type="datetimeFigureOut">
              <a:rPr kumimoji="1" lang="ja-JP" altLang="en-US" smtClean="0"/>
              <a:t>2015/3/14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1195B-5AB0-4825-A1DE-82A09428AC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3133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eg"/><Relationship Id="rId4" Type="http://schemas.openxmlformats.org/officeDocument/2006/relationships/image" Target="../media/image29.png"/><Relationship Id="rId9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0.png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0.png"/><Relationship Id="rId5" Type="http://schemas.openxmlformats.org/officeDocument/2006/relationships/image" Target="../media/image39.png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103.pn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0" Type="http://schemas.openxmlformats.org/officeDocument/2006/relationships/image" Target="../media/image120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6" t="5165" r="1560" b="51712"/>
          <a:stretch/>
        </p:blipFill>
        <p:spPr>
          <a:xfrm>
            <a:off x="0" y="0"/>
            <a:ext cx="9148298" cy="6858001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965664" y="626336"/>
            <a:ext cx="7534435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25400">
              <a:bevelT w="69850" h="38100" prst="coolSlant"/>
            </a:sp3d>
          </a:bodyPr>
          <a:lstStyle/>
          <a:p>
            <a:r>
              <a:rPr lang="ja-JP" altLang="en-US" sz="8800" b="1" u="sng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schemeClr val="tx1">
                      <a:lumMod val="95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オホーツク海が</a:t>
            </a:r>
            <a:endParaRPr lang="en-US" altLang="ja-JP" sz="8800" b="1" u="sng" dirty="0" smtClean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outerShdw blurRad="50800" dist="38100" dir="8100000" algn="tr" rotWithShape="0">
                  <a:schemeClr val="tx1">
                    <a:lumMod val="95000"/>
                    <a:alpha val="40000"/>
                  </a:scheme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47017" y="5191814"/>
            <a:ext cx="7728399" cy="126188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n-US" altLang="ja-JP" sz="2800" b="1" baseline="30000" dirty="0" smtClean="0">
                <a:ln w="3175">
                  <a:noFill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ja-JP" altLang="en-US" sz="2800" b="1" dirty="0" smtClean="0">
                <a:ln w="3175">
                  <a:noFill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川崎健太</a:t>
            </a:r>
            <a:r>
              <a:rPr lang="en-US" altLang="ja-JP" sz="2800" b="1" baseline="30000" dirty="0" smtClean="0">
                <a:ln w="3175">
                  <a:noFill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ja-JP" altLang="en-US" sz="2800" b="1" baseline="30000" dirty="0" smtClean="0">
                <a:ln w="3175">
                  <a:noFill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altLang="ja-JP" sz="2800" b="1" baseline="30000" dirty="0" smtClean="0">
              <a:ln w="3175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ja-JP" altLang="en-US" sz="2800" b="1" dirty="0">
                <a:ln w="3175">
                  <a:noFill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立花義</a:t>
            </a:r>
            <a:r>
              <a:rPr lang="ja-JP" altLang="en-US" sz="2800" b="1" dirty="0" smtClean="0">
                <a:ln w="3175">
                  <a:noFill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裕</a:t>
            </a:r>
            <a:r>
              <a:rPr lang="en-US" altLang="ja-JP" sz="2800" b="1" baseline="30000" dirty="0" smtClean="0">
                <a:ln w="3175">
                  <a:noFill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ja-JP" altLang="en-US" sz="2800" b="1" baseline="30000" dirty="0" smtClean="0">
                <a:ln w="3175">
                  <a:noFill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ja-JP" altLang="en-US" sz="2800" b="1" dirty="0" smtClean="0">
                <a:ln w="3175">
                  <a:noFill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，中村哲</a:t>
            </a:r>
            <a:r>
              <a:rPr lang="en-US" altLang="ja-JP" sz="2800" b="1" baseline="30000" dirty="0" smtClean="0">
                <a:ln w="3175">
                  <a:noFill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ja-JP" altLang="en-US" sz="2800" b="1" baseline="30000" dirty="0" smtClean="0">
                <a:ln w="3175">
                  <a:noFill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ja-JP" altLang="en-US" sz="2800" b="1" dirty="0" smtClean="0">
                <a:ln w="3175">
                  <a:noFill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，山崎孝治</a:t>
            </a:r>
            <a:r>
              <a:rPr lang="en-US" altLang="ja-JP" sz="2800" b="1" baseline="30000" dirty="0" smtClean="0">
                <a:ln w="3175">
                  <a:noFill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1)2)</a:t>
            </a:r>
            <a:r>
              <a:rPr lang="ja-JP" altLang="en-US" sz="2800" b="1" dirty="0" err="1" smtClean="0">
                <a:ln w="3175">
                  <a:noFill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ja-JP" altLang="en-US" sz="2800" b="1" dirty="0" smtClean="0">
                <a:ln w="3175">
                  <a:noFill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小寺邦彦</a:t>
            </a:r>
            <a:r>
              <a:rPr lang="en-US" altLang="ja-JP" sz="2800" b="1" baseline="30000" dirty="0" smtClean="0">
                <a:ln w="3175">
                  <a:noFill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ja-JP" altLang="en-US" sz="2800" b="1" baseline="30000" dirty="0" smtClean="0">
                <a:ln w="3175">
                  <a:noFill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en-US" altLang="ja-JP" sz="2800" b="1" baseline="30000" dirty="0">
                <a:ln w="3175">
                  <a:noFill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ja-JP" sz="2800" b="1" baseline="30000" dirty="0" smtClean="0">
                <a:ln w="3175">
                  <a:noFill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altLang="ja-JP" sz="2000" b="1" dirty="0" smtClean="0">
                <a:ln w="3175">
                  <a:noFill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ja-JP" altLang="en-US" sz="2000" b="1" dirty="0" smtClean="0">
                <a:ln w="3175">
                  <a:noFill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三重大，</a:t>
            </a:r>
            <a:r>
              <a:rPr lang="en-US" altLang="ja-JP" sz="2000" b="1" dirty="0" smtClean="0">
                <a:ln w="3175">
                  <a:noFill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ja-JP" altLang="en-US" sz="2000" b="1" dirty="0" smtClean="0">
                <a:ln w="3175">
                  <a:noFill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北海道大，</a:t>
            </a:r>
            <a:r>
              <a:rPr lang="en-US" altLang="ja-JP" sz="2000" b="1" dirty="0" smtClean="0">
                <a:ln w="3175">
                  <a:noFill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ja-JP" altLang="en-US" sz="2000" b="1" dirty="0" smtClean="0">
                <a:ln w="3175">
                  <a:noFill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名古屋大</a:t>
            </a:r>
            <a:endParaRPr lang="en-US" altLang="ja-JP" sz="2000" b="1" dirty="0">
              <a:ln w="3175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909560" y="3628951"/>
            <a:ext cx="7646645" cy="144655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25400">
              <a:bevelT w="69850" h="38100" prst="coolSlant"/>
            </a:sp3d>
          </a:bodyPr>
          <a:lstStyle/>
          <a:p>
            <a:r>
              <a:rPr lang="ja-JP" altLang="en-US" sz="8800" b="1" u="sng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schemeClr val="tx1">
                      <a:lumMod val="95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梅雨は弱まる</a:t>
            </a:r>
            <a:r>
              <a:rPr lang="en-US" altLang="ja-JP" sz="8800" b="1" u="sng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schemeClr val="tx1">
                      <a:lumMod val="95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!?</a:t>
            </a:r>
            <a:endParaRPr lang="en-US" altLang="ja-JP" sz="8800" b="1" u="sng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outerShdw blurRad="50800" dist="38100" dir="8100000" algn="tr" rotWithShape="0">
                  <a:schemeClr val="tx1">
                    <a:lumMod val="95000"/>
                    <a:alpha val="40000"/>
                  </a:schemeClr>
                </a:outerShdw>
              </a:effectLst>
              <a:latin typeface="+mj-ea"/>
              <a:cs typeface="Times New Roman" panose="02020603050405020304" pitchFamily="18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806774" y="6527502"/>
            <a:ext cx="1337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b="1" dirty="0" smtClean="0">
                <a:solidFill>
                  <a:schemeClr val="bg1"/>
                </a:solidFill>
              </a:rPr>
              <a:t>地学図表より</a:t>
            </a:r>
            <a:endParaRPr kumimoji="1"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446257" y="2189199"/>
            <a:ext cx="4251485" cy="132343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r"/>
            <a:r>
              <a:rPr lang="ja-JP" altLang="en-US" sz="8000" b="1" u="sng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8100000" algn="tr" rotWithShape="0">
                    <a:schemeClr val="tx1">
                      <a:lumMod val="95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無ければ</a:t>
            </a:r>
            <a:endParaRPr lang="en-US" altLang="ja-JP" sz="8000" b="1" u="sng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outerShdw blurRad="50800" dist="38100" dir="8100000" algn="tr" rotWithShape="0">
                  <a:schemeClr val="tx1">
                    <a:lumMod val="95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12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グループ化 24"/>
          <p:cNvGrpSpPr/>
          <p:nvPr/>
        </p:nvGrpSpPr>
        <p:grpSpPr>
          <a:xfrm>
            <a:off x="4633236" y="551701"/>
            <a:ext cx="4248000" cy="2813787"/>
            <a:chOff x="4633237" y="549866"/>
            <a:chExt cx="4248000" cy="2813787"/>
          </a:xfrm>
        </p:grpSpPr>
        <p:sp>
          <p:nvSpPr>
            <p:cNvPr id="12" name="テキスト ボックス 11"/>
            <p:cNvSpPr txBox="1"/>
            <p:nvPr/>
          </p:nvSpPr>
          <p:spPr>
            <a:xfrm>
              <a:off x="5154074" y="549866"/>
              <a:ext cx="32063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500hPa </a:t>
              </a:r>
              <a:r>
                <a:rPr lang="ja-JP" alt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ジオポテンシャル高度 </a:t>
              </a:r>
              <a:r>
                <a:rPr lang="en-US" altLang="ja-JP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[m],</a:t>
              </a:r>
            </a:p>
            <a:p>
              <a:pPr algn="ctr"/>
              <a:r>
                <a:rPr lang="en-US" altLang="ja-JP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ja-JP" alt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水平風 </a:t>
              </a:r>
              <a:r>
                <a:rPr lang="en-US" altLang="ja-JP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[m/s]</a:t>
              </a:r>
            </a:p>
          </p:txBody>
        </p:sp>
        <p:pic>
          <p:nvPicPr>
            <p:cNvPr id="21" name="図 20"/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3237" y="1066853"/>
              <a:ext cx="4248000" cy="2296800"/>
            </a:xfrm>
            <a:prstGeom prst="rect">
              <a:avLst/>
            </a:prstGeom>
          </p:spPr>
        </p:pic>
      </p:grpSp>
      <p:grpSp>
        <p:nvGrpSpPr>
          <p:cNvPr id="18" name="グループ化 17"/>
          <p:cNvGrpSpPr/>
          <p:nvPr/>
        </p:nvGrpSpPr>
        <p:grpSpPr>
          <a:xfrm>
            <a:off x="296084" y="752563"/>
            <a:ext cx="4248000" cy="2885753"/>
            <a:chOff x="82501" y="742974"/>
            <a:chExt cx="4248000" cy="2885753"/>
          </a:xfrm>
        </p:grpSpPr>
        <p:pic>
          <p:nvPicPr>
            <p:cNvPr id="6" name="図 5"/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01" y="1044522"/>
              <a:ext cx="4248000" cy="2296800"/>
            </a:xfrm>
            <a:prstGeom prst="rect">
              <a:avLst/>
            </a:prstGeom>
          </p:spPr>
        </p:pic>
        <p:grpSp>
          <p:nvGrpSpPr>
            <p:cNvPr id="16" name="グループ化 15"/>
            <p:cNvGrpSpPr/>
            <p:nvPr/>
          </p:nvGrpSpPr>
          <p:grpSpPr>
            <a:xfrm>
              <a:off x="222713" y="742974"/>
              <a:ext cx="3463872" cy="2885753"/>
              <a:chOff x="247427" y="731147"/>
              <a:chExt cx="3463872" cy="2885753"/>
            </a:xfrm>
          </p:grpSpPr>
          <p:sp>
            <p:nvSpPr>
              <p:cNvPr id="9" name="テキスト ボックス 8"/>
              <p:cNvSpPr txBox="1"/>
              <p:nvPr/>
            </p:nvSpPr>
            <p:spPr>
              <a:xfrm>
                <a:off x="984270" y="731147"/>
                <a:ext cx="272702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ja-JP" altLang="en-US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海面気圧 </a:t>
                </a:r>
                <a:r>
                  <a:rPr lang="en-US" altLang="ja-JP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ja-JP" sz="1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hPa</a:t>
                </a:r>
                <a:r>
                  <a:rPr lang="en-US" altLang="ja-JP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], 10m</a:t>
                </a:r>
                <a:r>
                  <a:rPr lang="ja-JP" altLang="en-US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風 </a:t>
                </a:r>
                <a:r>
                  <a:rPr lang="en-US" altLang="ja-JP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[m/s]</a:t>
                </a:r>
              </a:p>
            </p:txBody>
          </p:sp>
          <p:sp>
            <p:nvSpPr>
              <p:cNvPr id="15" name="テキスト ボックス 14"/>
              <p:cNvSpPr txBox="1"/>
              <p:nvPr/>
            </p:nvSpPr>
            <p:spPr>
              <a:xfrm>
                <a:off x="247427" y="3093680"/>
                <a:ext cx="232307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シェード </a:t>
                </a:r>
                <a:r>
                  <a:rPr kumimoji="1" lang="en-US" altLang="ja-JP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kumimoji="1" lang="ja-JP" altLang="en-US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有意水準</a:t>
                </a:r>
                <a:r>
                  <a:rPr kumimoji="1" lang="en-US" altLang="ja-JP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90%</a:t>
                </a:r>
                <a:r>
                  <a:rPr kumimoji="1" lang="ja-JP" altLang="en-US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以上</a:t>
                </a:r>
                <a:endParaRPr kumimoji="1" lang="en-US" altLang="ja-JP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ja-JP" altLang="en-US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コンター，ベクトル：偏差</a:t>
                </a:r>
                <a:endParaRPr lang="en-US" altLang="ja-JP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4" name="テキスト ボックス 13"/>
          <p:cNvSpPr txBox="1"/>
          <p:nvPr/>
        </p:nvSpPr>
        <p:spPr>
          <a:xfrm>
            <a:off x="1222167" y="3577136"/>
            <a:ext cx="6643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b="1" dirty="0" smtClean="0"/>
              <a:t>オホーツク</a:t>
            </a:r>
            <a:r>
              <a:rPr lang="ja-JP" altLang="en-US" sz="2400" b="1" dirty="0"/>
              <a:t>海東側の</a:t>
            </a:r>
            <a:r>
              <a:rPr lang="ja-JP" altLang="en-US" sz="2400" b="1" dirty="0" smtClean="0"/>
              <a:t>低気圧，太平洋高気圧を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強化</a:t>
            </a:r>
            <a:endParaRPr lang="en-US" altLang="ja-JP" sz="2400" b="1" dirty="0" smtClean="0"/>
          </a:p>
        </p:txBody>
      </p:sp>
      <p:grpSp>
        <p:nvGrpSpPr>
          <p:cNvPr id="20" name="グループ化 19"/>
          <p:cNvGrpSpPr/>
          <p:nvPr/>
        </p:nvGrpSpPr>
        <p:grpSpPr>
          <a:xfrm>
            <a:off x="500542" y="4011526"/>
            <a:ext cx="8265404" cy="995269"/>
            <a:chOff x="528458" y="4613485"/>
            <a:chExt cx="8265404" cy="995269"/>
          </a:xfrm>
        </p:grpSpPr>
        <p:sp>
          <p:nvSpPr>
            <p:cNvPr id="17" name="テキスト ボックス 16"/>
            <p:cNvSpPr txBox="1"/>
            <p:nvPr/>
          </p:nvSpPr>
          <p:spPr>
            <a:xfrm>
              <a:off x="528458" y="4777757"/>
              <a:ext cx="826540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2400" b="1" dirty="0" smtClean="0"/>
                <a:t>高緯度帯で大きな</a:t>
              </a:r>
              <a:r>
                <a:rPr lang="ja-JP" altLang="en-US" sz="2400" b="1" dirty="0" smtClean="0">
                  <a:solidFill>
                    <a:schemeClr val="accent1">
                      <a:lumMod val="50000"/>
                    </a:schemeClr>
                  </a:solidFill>
                </a:rPr>
                <a:t>低気圧</a:t>
              </a:r>
              <a:r>
                <a:rPr lang="ja-JP" altLang="en-US" sz="2400" b="1" dirty="0" smtClean="0"/>
                <a:t>を形成（傾圧性により，西に傾くため）</a:t>
              </a:r>
              <a:endParaRPr lang="en-US" altLang="ja-JP" sz="2400" b="1" dirty="0" smtClean="0"/>
            </a:p>
            <a:p>
              <a:pPr algn="ctr"/>
              <a:r>
                <a:rPr lang="ja-JP" altLang="en-US" sz="2400" b="1" dirty="0" smtClean="0"/>
                <a:t>太平洋</a:t>
              </a:r>
              <a:r>
                <a:rPr lang="ja-JP" altLang="en-US" sz="2400" b="1" dirty="0"/>
                <a:t>高気圧</a:t>
              </a:r>
              <a:r>
                <a:rPr lang="ja-JP" altLang="en-US" sz="2400" b="1" dirty="0" smtClean="0"/>
                <a:t>は上層まで維持</a:t>
              </a:r>
              <a:endParaRPr lang="en-US" altLang="ja-JP" sz="2400" b="1" dirty="0" smtClean="0"/>
            </a:p>
          </p:txBody>
        </p:sp>
        <p:sp>
          <p:nvSpPr>
            <p:cNvPr id="19" name="下矢印 18"/>
            <p:cNvSpPr/>
            <p:nvPr/>
          </p:nvSpPr>
          <p:spPr>
            <a:xfrm>
              <a:off x="4143632" y="4613485"/>
              <a:ext cx="856736" cy="230363"/>
            </a:xfrm>
            <a:prstGeom prst="downArrow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22" name="直線コネクタ 21"/>
          <p:cNvCxnSpPr/>
          <p:nvPr/>
        </p:nvCxnSpPr>
        <p:spPr>
          <a:xfrm flipV="1">
            <a:off x="2666500" y="4926588"/>
            <a:ext cx="1832421" cy="42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右矢印 22"/>
          <p:cNvSpPr/>
          <p:nvPr/>
        </p:nvSpPr>
        <p:spPr>
          <a:xfrm rot="12812056">
            <a:off x="1535310" y="2248608"/>
            <a:ext cx="709391" cy="417916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右矢印 23"/>
          <p:cNvSpPr/>
          <p:nvPr/>
        </p:nvSpPr>
        <p:spPr>
          <a:xfrm rot="12812056">
            <a:off x="5842513" y="2312782"/>
            <a:ext cx="709391" cy="417916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210514" y="5135481"/>
            <a:ext cx="4764446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/>
              <a:t>太平洋高気圧からの南東風が強化</a:t>
            </a:r>
            <a:endParaRPr kumimoji="1" lang="ja-JP" altLang="en-US" sz="2400" b="1" dirty="0"/>
          </a:p>
        </p:txBody>
      </p:sp>
      <p:cxnSp>
        <p:nvCxnSpPr>
          <p:cNvPr id="31" name="直線コネクタ 30"/>
          <p:cNvCxnSpPr/>
          <p:nvPr/>
        </p:nvCxnSpPr>
        <p:spPr>
          <a:xfrm flipV="1">
            <a:off x="0" y="504497"/>
            <a:ext cx="9144000" cy="1051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グループ化 31"/>
          <p:cNvGrpSpPr/>
          <p:nvPr/>
        </p:nvGrpSpPr>
        <p:grpSpPr>
          <a:xfrm>
            <a:off x="-1" y="-9039"/>
            <a:ext cx="1208691" cy="523220"/>
            <a:chOff x="-1" y="-9039"/>
            <a:chExt cx="1208691" cy="523220"/>
          </a:xfrm>
        </p:grpSpPr>
        <p:sp>
          <p:nvSpPr>
            <p:cNvPr id="33" name="正方形/長方形 32"/>
            <p:cNvSpPr/>
            <p:nvPr/>
          </p:nvSpPr>
          <p:spPr>
            <a:xfrm>
              <a:off x="-1" y="43511"/>
              <a:ext cx="1208691" cy="400110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198542" y="-9039"/>
              <a:ext cx="9060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 b="1" dirty="0" smtClean="0"/>
                <a:t>結果</a:t>
              </a:r>
              <a:endParaRPr kumimoji="1" lang="ja-JP" altLang="en-US" sz="2800" b="1" dirty="0"/>
            </a:p>
          </p:txBody>
        </p:sp>
      </p:grpSp>
      <p:sp>
        <p:nvSpPr>
          <p:cNvPr id="35" name="テキスト ボックス 34"/>
          <p:cNvSpPr txBox="1"/>
          <p:nvPr/>
        </p:nvSpPr>
        <p:spPr>
          <a:xfrm>
            <a:off x="1478912" y="-7571"/>
            <a:ext cx="2348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大気場の変化</a:t>
            </a:r>
            <a:endParaRPr lang="en-US" altLang="ja-JP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2054150" y="5634452"/>
            <a:ext cx="5396375" cy="584775"/>
            <a:chOff x="2013595" y="5636862"/>
            <a:chExt cx="5396375" cy="584775"/>
          </a:xfrm>
        </p:grpSpPr>
        <p:sp>
          <p:nvSpPr>
            <p:cNvPr id="36" name="右矢印 35"/>
            <p:cNvSpPr/>
            <p:nvPr/>
          </p:nvSpPr>
          <p:spPr>
            <a:xfrm>
              <a:off x="2013595" y="5727378"/>
              <a:ext cx="877189" cy="403741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2890784" y="5636862"/>
              <a:ext cx="451918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800" b="1" dirty="0"/>
                <a:t>日本</a:t>
              </a:r>
              <a:r>
                <a:rPr lang="ja-JP" altLang="en-US" sz="2800" b="1" dirty="0" smtClean="0"/>
                <a:t>へ</a:t>
              </a:r>
              <a:r>
                <a:rPr lang="ja-JP" altLang="en-US" sz="3200" b="1" dirty="0" smtClean="0">
                  <a:solidFill>
                    <a:schemeClr val="accent5">
                      <a:lumMod val="50000"/>
                    </a:schemeClr>
                  </a:solidFill>
                </a:rPr>
                <a:t>水蒸気</a:t>
              </a:r>
              <a:r>
                <a:rPr lang="ja-JP" altLang="en-US" sz="2800" b="1" dirty="0" smtClean="0"/>
                <a:t>が多く輸送</a:t>
              </a:r>
              <a:r>
                <a:rPr lang="ja-JP" altLang="en-US" sz="2800" b="1" dirty="0"/>
                <a:t>？</a:t>
              </a:r>
              <a:endParaRPr kumimoji="1" lang="ja-JP" altLang="en-US" sz="2800" b="1" dirty="0"/>
            </a:p>
          </p:txBody>
        </p:sp>
      </p:grpSp>
      <p:sp>
        <p:nvSpPr>
          <p:cNvPr id="39" name="テキスト ボックス 38"/>
          <p:cNvSpPr txBox="1"/>
          <p:nvPr/>
        </p:nvSpPr>
        <p:spPr>
          <a:xfrm>
            <a:off x="8548965" y="144849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7/13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68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コネクタ 3"/>
          <p:cNvCxnSpPr/>
          <p:nvPr/>
        </p:nvCxnSpPr>
        <p:spPr>
          <a:xfrm flipV="1">
            <a:off x="0" y="504497"/>
            <a:ext cx="9144000" cy="1051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グループ化 4"/>
          <p:cNvGrpSpPr/>
          <p:nvPr/>
        </p:nvGrpSpPr>
        <p:grpSpPr>
          <a:xfrm>
            <a:off x="-1" y="-9039"/>
            <a:ext cx="1208691" cy="523220"/>
            <a:chOff x="-1" y="-9039"/>
            <a:chExt cx="1208691" cy="523220"/>
          </a:xfrm>
        </p:grpSpPr>
        <p:sp>
          <p:nvSpPr>
            <p:cNvPr id="6" name="正方形/長方形 5"/>
            <p:cNvSpPr/>
            <p:nvPr/>
          </p:nvSpPr>
          <p:spPr>
            <a:xfrm>
              <a:off x="-1" y="43511"/>
              <a:ext cx="1208691" cy="400110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198542" y="-9039"/>
              <a:ext cx="9060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 b="1" dirty="0" smtClean="0"/>
                <a:t>結果</a:t>
              </a:r>
              <a:endParaRPr kumimoji="1" lang="ja-JP" altLang="en-US" sz="2800" b="1" dirty="0"/>
            </a:p>
          </p:txBody>
        </p:sp>
      </p:grpSp>
      <p:sp>
        <p:nvSpPr>
          <p:cNvPr id="9" name="テキスト ボックス 8"/>
          <p:cNvSpPr txBox="1"/>
          <p:nvPr/>
        </p:nvSpPr>
        <p:spPr>
          <a:xfrm>
            <a:off x="1478912" y="-7571"/>
            <a:ext cx="4317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水蒸気フラックス </a:t>
            </a:r>
            <a:r>
              <a:rPr lang="en-US" altLang="ja-JP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[mm/day]</a:t>
            </a:r>
            <a:endParaRPr lang="en-US" altLang="ja-JP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グループ化 14"/>
          <p:cNvGrpSpPr/>
          <p:nvPr/>
        </p:nvGrpSpPr>
        <p:grpSpPr>
          <a:xfrm>
            <a:off x="162000" y="663301"/>
            <a:ext cx="4410000" cy="2879930"/>
            <a:chOff x="162000" y="663301"/>
            <a:chExt cx="4410000" cy="2879930"/>
          </a:xfrm>
        </p:grpSpPr>
        <p:pic>
          <p:nvPicPr>
            <p:cNvPr id="11" name="図 10"/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000" y="1181631"/>
              <a:ext cx="4410000" cy="2361600"/>
            </a:xfrm>
            <a:prstGeom prst="rect">
              <a:avLst/>
            </a:prstGeom>
          </p:spPr>
        </p:pic>
        <p:sp>
          <p:nvSpPr>
            <p:cNvPr id="14" name="テキスト ボックス 13"/>
            <p:cNvSpPr txBox="1"/>
            <p:nvPr/>
          </p:nvSpPr>
          <p:spPr>
            <a:xfrm>
              <a:off x="817213" y="663301"/>
              <a:ext cx="317266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水蒸気</a:t>
              </a:r>
              <a:r>
                <a:rPr lang="ja-JP" alt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フラックスの収束 </a:t>
              </a:r>
              <a:r>
                <a:rPr lang="en-US" altLang="ja-JP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[mm/day]</a:t>
              </a:r>
            </a:p>
            <a:p>
              <a:pPr algn="ctr"/>
              <a:r>
                <a:rPr lang="en-US" altLang="ja-JP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(925hPa-500hPa</a:t>
              </a:r>
              <a:r>
                <a:rPr lang="ja-JP" alt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積算</a:t>
              </a:r>
              <a:r>
                <a:rPr lang="en-US" altLang="ja-JP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grpSp>
        <p:nvGrpSpPr>
          <p:cNvPr id="17" name="グループ化 16"/>
          <p:cNvGrpSpPr/>
          <p:nvPr/>
        </p:nvGrpSpPr>
        <p:grpSpPr>
          <a:xfrm>
            <a:off x="88911" y="3543231"/>
            <a:ext cx="4410000" cy="2879931"/>
            <a:chOff x="4643907" y="663300"/>
            <a:chExt cx="4410000" cy="2879931"/>
          </a:xfrm>
        </p:grpSpPr>
        <p:pic>
          <p:nvPicPr>
            <p:cNvPr id="12" name="図 11"/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3907" y="1181631"/>
              <a:ext cx="4410000" cy="2361600"/>
            </a:xfrm>
            <a:prstGeom prst="rect">
              <a:avLst/>
            </a:prstGeom>
          </p:spPr>
        </p:pic>
        <p:sp>
          <p:nvSpPr>
            <p:cNvPr id="16" name="テキスト ボックス 15"/>
            <p:cNvSpPr txBox="1"/>
            <p:nvPr/>
          </p:nvSpPr>
          <p:spPr>
            <a:xfrm>
              <a:off x="5245743" y="663300"/>
              <a:ext cx="320632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500hPa </a:t>
              </a:r>
              <a:r>
                <a:rPr lang="ja-JP" alt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ジオポテンシャル高度 </a:t>
              </a:r>
              <a:r>
                <a:rPr lang="en-US" altLang="ja-JP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[m],</a:t>
              </a:r>
            </a:p>
            <a:p>
              <a:pPr algn="ctr"/>
              <a:r>
                <a:rPr lang="en-US" altLang="ja-JP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ja-JP" alt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水平風</a:t>
              </a:r>
              <a:r>
                <a:rPr lang="en-US" altLang="ja-JP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[m/s]</a:t>
              </a:r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4645089" y="849015"/>
            <a:ext cx="4410000" cy="2537576"/>
            <a:chOff x="130877" y="3638978"/>
            <a:chExt cx="4410000" cy="2537576"/>
          </a:xfrm>
        </p:grpSpPr>
        <p:pic>
          <p:nvPicPr>
            <p:cNvPr id="13" name="図 12"/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877" y="3971594"/>
              <a:ext cx="4410000" cy="2204960"/>
            </a:xfrm>
            <a:prstGeom prst="rect">
              <a:avLst/>
            </a:prstGeom>
          </p:spPr>
        </p:pic>
        <p:sp>
          <p:nvSpPr>
            <p:cNvPr id="18" name="テキスト ボックス 17"/>
            <p:cNvSpPr txBox="1"/>
            <p:nvPr/>
          </p:nvSpPr>
          <p:spPr>
            <a:xfrm>
              <a:off x="1478912" y="3638978"/>
              <a:ext cx="17139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降水量 </a:t>
              </a:r>
              <a:r>
                <a:rPr lang="en-US" altLang="ja-JP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[mm/day]</a:t>
              </a:r>
              <a:endParaRPr lang="en-US" altLang="ja-JP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テキスト ボックス 19"/>
          <p:cNvSpPr txBox="1"/>
          <p:nvPr/>
        </p:nvSpPr>
        <p:spPr>
          <a:xfrm>
            <a:off x="80472" y="6334780"/>
            <a:ext cx="2323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シェード </a:t>
            </a:r>
            <a:r>
              <a:rPr kumimoji="1" lang="en-US" altLang="ja-JP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1" lang="ja-JP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有意水準</a:t>
            </a:r>
            <a:r>
              <a:rPr kumimoji="1" lang="en-US" altLang="ja-JP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90%</a:t>
            </a:r>
            <a:r>
              <a:rPr kumimoji="1" lang="ja-JP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以上</a:t>
            </a:r>
            <a:endParaRPr kumimoji="1" lang="en-US" altLang="ja-JP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ja-JP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コンター，ベクトル：偏差</a:t>
            </a:r>
            <a:endParaRPr lang="en-US" altLang="ja-JP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1013253" y="2257168"/>
            <a:ext cx="749643" cy="3789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/>
        </p:nvSpPr>
        <p:spPr>
          <a:xfrm>
            <a:off x="6071286" y="2257168"/>
            <a:ext cx="655004" cy="3789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右矢印 23"/>
          <p:cNvSpPr/>
          <p:nvPr/>
        </p:nvSpPr>
        <p:spPr>
          <a:xfrm rot="12812056">
            <a:off x="1408201" y="5320859"/>
            <a:ext cx="709391" cy="417916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917005" y="3866396"/>
            <a:ext cx="3430747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800" b="1" dirty="0" smtClean="0"/>
              <a:t>太平洋高気圧の強化</a:t>
            </a:r>
            <a:endParaRPr kumimoji="1" lang="ja-JP" altLang="en-US" sz="2800" b="1" dirty="0"/>
          </a:p>
        </p:txBody>
      </p:sp>
      <p:grpSp>
        <p:nvGrpSpPr>
          <p:cNvPr id="29" name="グループ化 28"/>
          <p:cNvGrpSpPr/>
          <p:nvPr/>
        </p:nvGrpSpPr>
        <p:grpSpPr>
          <a:xfrm>
            <a:off x="4610965" y="5242362"/>
            <a:ext cx="4230645" cy="900152"/>
            <a:chOff x="4610966" y="4509640"/>
            <a:chExt cx="4230645" cy="900152"/>
          </a:xfrm>
        </p:grpSpPr>
        <p:sp>
          <p:nvSpPr>
            <p:cNvPr id="26" name="テキスト ボックス 25"/>
            <p:cNvSpPr txBox="1"/>
            <p:nvPr/>
          </p:nvSpPr>
          <p:spPr>
            <a:xfrm>
              <a:off x="4610966" y="4886572"/>
              <a:ext cx="42306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800" b="1" dirty="0" smtClean="0"/>
                <a:t>降雨増加の原因でありそう</a:t>
              </a:r>
              <a:endParaRPr kumimoji="1" lang="ja-JP" altLang="en-US" sz="2800" b="1" dirty="0"/>
            </a:p>
          </p:txBody>
        </p:sp>
        <p:sp>
          <p:nvSpPr>
            <p:cNvPr id="28" name="下矢印 27"/>
            <p:cNvSpPr/>
            <p:nvPr/>
          </p:nvSpPr>
          <p:spPr>
            <a:xfrm>
              <a:off x="6301035" y="4509640"/>
              <a:ext cx="850509" cy="376932"/>
            </a:xfrm>
            <a:prstGeom prst="downArrow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2" name="グループ化 31"/>
          <p:cNvGrpSpPr/>
          <p:nvPr/>
        </p:nvGrpSpPr>
        <p:grpSpPr>
          <a:xfrm>
            <a:off x="1869004" y="5303214"/>
            <a:ext cx="6096001" cy="875047"/>
            <a:chOff x="1762896" y="3543230"/>
            <a:chExt cx="6096001" cy="875047"/>
          </a:xfrm>
        </p:grpSpPr>
        <p:sp>
          <p:nvSpPr>
            <p:cNvPr id="31" name="角丸四角形 30"/>
            <p:cNvSpPr/>
            <p:nvPr/>
          </p:nvSpPr>
          <p:spPr>
            <a:xfrm>
              <a:off x="1762896" y="3543230"/>
              <a:ext cx="6096001" cy="87504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1834761" y="3663255"/>
              <a:ext cx="59522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3200" b="1" dirty="0" smtClean="0"/>
                <a:t>太平洋高気圧の強化の原因は？</a:t>
              </a:r>
              <a:endParaRPr kumimoji="1" lang="ja-JP" altLang="en-US" sz="3200" b="1" dirty="0"/>
            </a:p>
          </p:txBody>
        </p:sp>
      </p:grpSp>
      <p:grpSp>
        <p:nvGrpSpPr>
          <p:cNvPr id="35" name="グループ化 34"/>
          <p:cNvGrpSpPr/>
          <p:nvPr/>
        </p:nvGrpSpPr>
        <p:grpSpPr>
          <a:xfrm>
            <a:off x="5172818" y="4492300"/>
            <a:ext cx="3106941" cy="670489"/>
            <a:chOff x="5172818" y="4492300"/>
            <a:chExt cx="3106941" cy="670489"/>
          </a:xfrm>
        </p:grpSpPr>
        <p:sp>
          <p:nvSpPr>
            <p:cNvPr id="33" name="テキスト ボックス 32"/>
            <p:cNvSpPr txBox="1"/>
            <p:nvPr/>
          </p:nvSpPr>
          <p:spPr>
            <a:xfrm>
              <a:off x="5172818" y="4701124"/>
              <a:ext cx="31069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b="1" dirty="0" smtClean="0"/>
                <a:t>日本へ水分を多く輸送</a:t>
              </a:r>
              <a:endParaRPr kumimoji="1" lang="ja-JP" altLang="en-US" sz="2400" b="1" dirty="0"/>
            </a:p>
          </p:txBody>
        </p:sp>
        <p:sp>
          <p:nvSpPr>
            <p:cNvPr id="34" name="下矢印 33"/>
            <p:cNvSpPr/>
            <p:nvPr/>
          </p:nvSpPr>
          <p:spPr>
            <a:xfrm>
              <a:off x="6359366" y="4492300"/>
              <a:ext cx="733846" cy="261610"/>
            </a:xfrm>
            <a:prstGeom prst="downArrow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6" name="テキスト ボックス 35"/>
          <p:cNvSpPr txBox="1"/>
          <p:nvPr/>
        </p:nvSpPr>
        <p:spPr>
          <a:xfrm>
            <a:off x="8548965" y="144849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8/13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32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96296E-6 L 0.07604 0.02778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96296E-6 L 0.07257 0.02778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93" y="1311028"/>
            <a:ext cx="4474800" cy="2926800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232889" y="846701"/>
            <a:ext cx="3867610" cy="3676561"/>
            <a:chOff x="232889" y="846701"/>
            <a:chExt cx="3867610" cy="3676561"/>
          </a:xfrm>
        </p:grpSpPr>
        <p:sp>
          <p:nvSpPr>
            <p:cNvPr id="11" name="テキスト ボックス 10"/>
            <p:cNvSpPr txBox="1"/>
            <p:nvPr/>
          </p:nvSpPr>
          <p:spPr>
            <a:xfrm>
              <a:off x="807610" y="846701"/>
              <a:ext cx="32928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500hPa </a:t>
              </a:r>
              <a:r>
                <a:rPr lang="ja-JP" alt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ジオポテンシャル高度</a:t>
              </a:r>
              <a:r>
                <a:rPr lang="en-US" altLang="ja-JP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[m]</a:t>
              </a:r>
              <a:r>
                <a:rPr lang="ja-JP" alt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，</a:t>
              </a:r>
              <a:endParaRPr lang="en-US" altLang="ja-JP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ja-JP" alt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水平風 </a:t>
              </a:r>
              <a:r>
                <a:rPr lang="en-US" altLang="ja-JP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[m/s]</a:t>
              </a: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232889" y="4000042"/>
              <a:ext cx="30107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シェード，ベクトル</a:t>
              </a:r>
              <a:r>
                <a:rPr kumimoji="1" lang="en-US" altLang="ja-JP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kumimoji="1" lang="ja-JP" altLang="en-US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有意水準</a:t>
              </a:r>
              <a:r>
                <a:rPr kumimoji="1" lang="en-US" altLang="ja-JP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90%</a:t>
              </a:r>
              <a:r>
                <a:rPr kumimoji="1" lang="ja-JP" altLang="en-US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以上</a:t>
              </a:r>
              <a:endParaRPr kumimoji="1" lang="en-US" altLang="ja-JP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ja-JP" altLang="en-US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コンター：偏差</a:t>
              </a:r>
              <a:endParaRPr kumimoji="1" lang="ja-JP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正方形/長方形 4"/>
          <p:cNvSpPr/>
          <p:nvPr/>
        </p:nvSpPr>
        <p:spPr>
          <a:xfrm>
            <a:off x="1581665" y="1378628"/>
            <a:ext cx="2706380" cy="2491496"/>
          </a:xfrm>
          <a:prstGeom prst="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857039" y="1777709"/>
            <a:ext cx="3970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140E</a:t>
            </a:r>
            <a:r>
              <a:rPr lang="ja-JP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から</a:t>
            </a:r>
            <a:r>
              <a:rPr lang="en-US" altLang="ja-JP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130W</a:t>
            </a:r>
            <a:r>
              <a:rPr lang="ja-JP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まで</a:t>
            </a:r>
            <a:r>
              <a:rPr lang="ja-JP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東西平均</a:t>
            </a:r>
            <a:endParaRPr lang="en-US" altLang="ja-JP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595382" y="5784546"/>
            <a:ext cx="23407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基本場を</a:t>
            </a:r>
            <a:r>
              <a:rPr lang="en-US" altLang="ja-JP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LAND</a:t>
            </a:r>
          </a:p>
          <a:p>
            <a:r>
              <a:rPr lang="ja-JP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擾乱場を</a:t>
            </a:r>
            <a:r>
              <a:rPr lang="en-US" altLang="ja-JP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CTL</a:t>
            </a:r>
            <a:r>
              <a:rPr lang="ja-JP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とした</a:t>
            </a:r>
            <a:endParaRPr lang="en-US" altLang="ja-JP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382239" y="1777709"/>
            <a:ext cx="4143632" cy="667265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044596" y="2169060"/>
            <a:ext cx="3595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45N</a:t>
            </a:r>
            <a:r>
              <a:rPr lang="ja-JP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から</a:t>
            </a:r>
            <a:r>
              <a:rPr lang="en-US" altLang="ja-JP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60N</a:t>
            </a:r>
            <a:r>
              <a:rPr lang="ja-JP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まで</a:t>
            </a:r>
            <a:r>
              <a:rPr lang="ja-JP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南北平均</a:t>
            </a:r>
            <a:endParaRPr lang="en-US" altLang="ja-JP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グループ化 15"/>
          <p:cNvGrpSpPr/>
          <p:nvPr/>
        </p:nvGrpSpPr>
        <p:grpSpPr>
          <a:xfrm>
            <a:off x="5448861" y="2638166"/>
            <a:ext cx="2830166" cy="1271195"/>
            <a:chOff x="5448861" y="2638166"/>
            <a:chExt cx="2830166" cy="1271195"/>
          </a:xfrm>
        </p:grpSpPr>
        <p:sp>
          <p:nvSpPr>
            <p:cNvPr id="15" name="角丸四角形 14"/>
            <p:cNvSpPr/>
            <p:nvPr/>
          </p:nvSpPr>
          <p:spPr>
            <a:xfrm>
              <a:off x="5448861" y="3369903"/>
              <a:ext cx="2830166" cy="53945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5513467" y="3386141"/>
              <a:ext cx="26581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鉛直</a:t>
              </a:r>
              <a:r>
                <a:rPr lang="ja-JP" alt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構造</a:t>
              </a:r>
              <a:r>
                <a:rPr lang="ja-JP" alt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を検討</a:t>
              </a:r>
              <a:endParaRPr lang="en-US" altLang="ja-JP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下矢印 12"/>
            <p:cNvSpPr/>
            <p:nvPr/>
          </p:nvSpPr>
          <p:spPr>
            <a:xfrm>
              <a:off x="6595382" y="2638166"/>
              <a:ext cx="494271" cy="654624"/>
            </a:xfrm>
            <a:prstGeom prst="downArrow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29" name="直線コネクタ 28"/>
          <p:cNvCxnSpPr/>
          <p:nvPr/>
        </p:nvCxnSpPr>
        <p:spPr>
          <a:xfrm flipV="1">
            <a:off x="0" y="504497"/>
            <a:ext cx="9144000" cy="1051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グループ化 29"/>
          <p:cNvGrpSpPr/>
          <p:nvPr/>
        </p:nvGrpSpPr>
        <p:grpSpPr>
          <a:xfrm>
            <a:off x="-1" y="-9039"/>
            <a:ext cx="1208691" cy="523220"/>
            <a:chOff x="-1" y="-9039"/>
            <a:chExt cx="1208691" cy="523220"/>
          </a:xfrm>
        </p:grpSpPr>
        <p:sp>
          <p:nvSpPr>
            <p:cNvPr id="31" name="正方形/長方形 30"/>
            <p:cNvSpPr/>
            <p:nvPr/>
          </p:nvSpPr>
          <p:spPr>
            <a:xfrm>
              <a:off x="-1" y="43511"/>
              <a:ext cx="1208691" cy="400110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198542" y="-9039"/>
              <a:ext cx="9060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 b="1" dirty="0" smtClean="0"/>
                <a:t>結果</a:t>
              </a:r>
              <a:endParaRPr kumimoji="1" lang="ja-JP" altLang="en-US" sz="2800" b="1" dirty="0"/>
            </a:p>
          </p:txBody>
        </p:sp>
      </p:grpSp>
      <p:sp>
        <p:nvSpPr>
          <p:cNvPr id="33" name="テキスト ボックス 32"/>
          <p:cNvSpPr txBox="1"/>
          <p:nvPr/>
        </p:nvSpPr>
        <p:spPr>
          <a:xfrm>
            <a:off x="1478912" y="-7571"/>
            <a:ext cx="27093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鉛直</a:t>
            </a:r>
            <a:r>
              <a:rPr lang="ja-JP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構造の検討</a:t>
            </a:r>
            <a:endParaRPr lang="en-US" altLang="ja-JP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グループ化 9"/>
          <p:cNvGrpSpPr/>
          <p:nvPr/>
        </p:nvGrpSpPr>
        <p:grpSpPr>
          <a:xfrm>
            <a:off x="471879" y="4599066"/>
            <a:ext cx="7486370" cy="1185480"/>
            <a:chOff x="471879" y="4599066"/>
            <a:chExt cx="7486370" cy="1185480"/>
          </a:xfrm>
        </p:grpSpPr>
        <p:grpSp>
          <p:nvGrpSpPr>
            <p:cNvPr id="8" name="グループ化 7"/>
            <p:cNvGrpSpPr/>
            <p:nvPr/>
          </p:nvGrpSpPr>
          <p:grpSpPr>
            <a:xfrm>
              <a:off x="2637697" y="5073316"/>
              <a:ext cx="5320552" cy="711230"/>
              <a:chOff x="2637697" y="5073316"/>
              <a:chExt cx="5320552" cy="711230"/>
            </a:xfrm>
          </p:grpSpPr>
          <p:sp>
            <p:nvSpPr>
              <p:cNvPr id="18" name="テキスト ボックス 17"/>
              <p:cNvSpPr txBox="1"/>
              <p:nvPr/>
            </p:nvSpPr>
            <p:spPr>
              <a:xfrm>
                <a:off x="2637697" y="5073316"/>
                <a:ext cx="474841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ja-JP" altLang="en-US" sz="2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三次元波活動度フラックスを求める</a:t>
                </a:r>
                <a:endParaRPr lang="en-US" altLang="ja-JP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正方形/長方形 5"/>
              <p:cNvSpPr/>
              <p:nvPr/>
            </p:nvSpPr>
            <p:spPr>
              <a:xfrm>
                <a:off x="4768273" y="5415214"/>
                <a:ext cx="318997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[Takaya and Nakamura, 2001]</a:t>
                </a:r>
              </a:p>
            </p:txBody>
          </p:sp>
        </p:grpSp>
        <p:sp>
          <p:nvSpPr>
            <p:cNvPr id="9" name="テキスト ボックス 8"/>
            <p:cNvSpPr txBox="1"/>
            <p:nvPr/>
          </p:nvSpPr>
          <p:spPr>
            <a:xfrm>
              <a:off x="471879" y="4599066"/>
              <a:ext cx="4331635" cy="4616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kumimoji="1" lang="ja-JP" altLang="en-US" sz="2400" b="1" dirty="0" smtClean="0"/>
                <a:t>ロスビー波束の伝搬を示す指標</a:t>
              </a:r>
              <a:endParaRPr kumimoji="1" lang="ja-JP" altLang="en-US" sz="2400" b="1" dirty="0"/>
            </a:p>
          </p:txBody>
        </p:sp>
      </p:grpSp>
      <p:sp>
        <p:nvSpPr>
          <p:cNvPr id="35" name="テキスト ボックス 34"/>
          <p:cNvSpPr txBox="1"/>
          <p:nvPr/>
        </p:nvSpPr>
        <p:spPr>
          <a:xfrm>
            <a:off x="8548965" y="144849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9/13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79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/>
      <p:bldP spid="24" grpId="0"/>
      <p:bldP spid="25" grpId="0" animBg="1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45" y="1235769"/>
            <a:ext cx="4046400" cy="2631600"/>
          </a:xfrm>
          <a:prstGeom prst="rect">
            <a:avLst/>
          </a:prstGeom>
        </p:spPr>
      </p:pic>
      <p:pic>
        <p:nvPicPr>
          <p:cNvPr id="4" name="図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297" y="1238150"/>
            <a:ext cx="4046400" cy="263160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333120" y="478313"/>
            <a:ext cx="4429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1000 ~ 100 </a:t>
            </a:r>
            <a:r>
              <a:rPr lang="en-US" altLang="ja-JP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hPa</a:t>
            </a:r>
            <a:r>
              <a:rPr lang="en-US" altLang="ja-JP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ja-JP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ジオポテンシャル高度</a:t>
            </a:r>
            <a:r>
              <a:rPr lang="en-US" altLang="ja-JP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[m]</a:t>
            </a:r>
            <a:r>
              <a:rPr lang="ja-JP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endParaRPr lang="en-US" altLang="ja-JP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ja-JP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波活動度フラックス  </a:t>
            </a:r>
            <a:r>
              <a:rPr lang="en-US" altLang="ja-JP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[10</a:t>
            </a:r>
            <a:r>
              <a:rPr lang="en-US" altLang="ja-JP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en-US" altLang="ja-JP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en-US" altLang="ja-JP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ja-JP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/s</a:t>
            </a:r>
            <a:r>
              <a:rPr lang="en-US" altLang="ja-JP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ja-JP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6050569" y="932584"/>
            <a:ext cx="1803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140E-130W</a:t>
            </a:r>
            <a:r>
              <a:rPr lang="ja-JP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平均</a:t>
            </a:r>
            <a:endParaRPr lang="en-US" altLang="ja-JP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6437071" y="1249062"/>
            <a:ext cx="1419364" cy="2395614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6" name="グループ化 35"/>
          <p:cNvGrpSpPr/>
          <p:nvPr/>
        </p:nvGrpSpPr>
        <p:grpSpPr>
          <a:xfrm>
            <a:off x="5088751" y="5592404"/>
            <a:ext cx="3203139" cy="523220"/>
            <a:chOff x="4997089" y="5699130"/>
            <a:chExt cx="3203139" cy="523220"/>
          </a:xfrm>
        </p:grpSpPr>
        <p:sp>
          <p:nvSpPr>
            <p:cNvPr id="33" name="テキスト ボックス 32"/>
            <p:cNvSpPr txBox="1"/>
            <p:nvPr/>
          </p:nvSpPr>
          <p:spPr>
            <a:xfrm>
              <a:off x="5542128" y="5699130"/>
              <a:ext cx="26581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2800" b="1" dirty="0" smtClean="0">
                  <a:solidFill>
                    <a:srgbClr val="FF0000"/>
                  </a:solidFill>
                </a:rPr>
                <a:t>高気圧化</a:t>
              </a:r>
              <a:r>
                <a:rPr lang="ja-JP" altLang="en-US" sz="2800" b="1" dirty="0" smtClean="0"/>
                <a:t>を形成</a:t>
              </a:r>
              <a:endParaRPr kumimoji="1" lang="ja-JP" altLang="en-US" sz="2800" b="1" dirty="0"/>
            </a:p>
          </p:txBody>
        </p:sp>
        <p:sp>
          <p:nvSpPr>
            <p:cNvPr id="35" name="右矢印 34"/>
            <p:cNvSpPr/>
            <p:nvPr/>
          </p:nvSpPr>
          <p:spPr>
            <a:xfrm>
              <a:off x="4997089" y="5765590"/>
              <a:ext cx="659027" cy="35127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7" name="正方形/長方形 36"/>
          <p:cNvSpPr/>
          <p:nvPr/>
        </p:nvSpPr>
        <p:spPr>
          <a:xfrm>
            <a:off x="4760092" y="3892164"/>
            <a:ext cx="4028303" cy="22371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5088751" y="6188750"/>
            <a:ext cx="3801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/>
              <a:t>このようなプロセスを形成？</a:t>
            </a:r>
            <a:endParaRPr kumimoji="1" lang="ja-JP" altLang="en-US" sz="2400" b="1" dirty="0"/>
          </a:p>
        </p:txBody>
      </p:sp>
      <p:sp>
        <p:nvSpPr>
          <p:cNvPr id="41" name="正方形/長方形 40"/>
          <p:cNvSpPr/>
          <p:nvPr/>
        </p:nvSpPr>
        <p:spPr>
          <a:xfrm>
            <a:off x="1476824" y="939978"/>
            <a:ext cx="1521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45N-60N</a:t>
            </a:r>
            <a:r>
              <a:rPr lang="ja-JP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平均</a:t>
            </a:r>
            <a:endParaRPr lang="en-US" altLang="ja-JP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5179628" y="4000705"/>
            <a:ext cx="33265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b="1" dirty="0"/>
              <a:t>フラックス</a:t>
            </a:r>
            <a:r>
              <a:rPr lang="ja-JP" altLang="en-US" sz="2400" b="1" dirty="0" smtClean="0"/>
              <a:t>が上層へ伝播</a:t>
            </a:r>
            <a:endParaRPr lang="en-US" altLang="ja-JP" sz="2400" b="1" dirty="0" smtClean="0"/>
          </a:p>
          <a:p>
            <a:pPr algn="ctr"/>
            <a:r>
              <a:rPr lang="ja-JP" altLang="en-US" sz="2400" b="1" dirty="0" smtClean="0">
                <a:solidFill>
                  <a:schemeClr val="accent5"/>
                </a:solidFill>
              </a:rPr>
              <a:t>低気圧</a:t>
            </a:r>
            <a:r>
              <a:rPr lang="ja-JP" altLang="en-US" sz="2400" b="1" dirty="0" smtClean="0"/>
              <a:t>をさらに強める</a:t>
            </a:r>
            <a:endParaRPr kumimoji="1" lang="ja-JP" altLang="en-US" sz="2400" b="1" dirty="0"/>
          </a:p>
        </p:txBody>
      </p:sp>
      <p:grpSp>
        <p:nvGrpSpPr>
          <p:cNvPr id="8" name="グループ化 7"/>
          <p:cNvGrpSpPr/>
          <p:nvPr/>
        </p:nvGrpSpPr>
        <p:grpSpPr>
          <a:xfrm>
            <a:off x="5786074" y="4768407"/>
            <a:ext cx="2332691" cy="827818"/>
            <a:chOff x="5779214" y="4932799"/>
            <a:chExt cx="2332691" cy="827818"/>
          </a:xfrm>
        </p:grpSpPr>
        <p:sp>
          <p:nvSpPr>
            <p:cNvPr id="26" name="テキスト ボックス 25"/>
            <p:cNvSpPr txBox="1"/>
            <p:nvPr/>
          </p:nvSpPr>
          <p:spPr>
            <a:xfrm>
              <a:off x="5779214" y="5298952"/>
              <a:ext cx="23326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2400" b="1" dirty="0" smtClean="0"/>
                <a:t>水平</a:t>
              </a:r>
              <a:r>
                <a:rPr lang="ja-JP" altLang="en-US" sz="2400" b="1" dirty="0"/>
                <a:t>方向</a:t>
              </a:r>
              <a:r>
                <a:rPr lang="ja-JP" altLang="en-US" sz="2400" b="1" dirty="0" smtClean="0"/>
                <a:t>に発散</a:t>
              </a:r>
              <a:endParaRPr kumimoji="1" lang="ja-JP" altLang="en-US" sz="2400" b="1" dirty="0"/>
            </a:p>
          </p:txBody>
        </p:sp>
        <p:sp>
          <p:nvSpPr>
            <p:cNvPr id="6" name="下矢印 5"/>
            <p:cNvSpPr/>
            <p:nvPr/>
          </p:nvSpPr>
          <p:spPr>
            <a:xfrm>
              <a:off x="6665620" y="4932799"/>
              <a:ext cx="517775" cy="39616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3" name="テキスト ボックス 12"/>
          <p:cNvSpPr txBox="1"/>
          <p:nvPr/>
        </p:nvSpPr>
        <p:spPr>
          <a:xfrm>
            <a:off x="134388" y="932407"/>
            <a:ext cx="391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b="1" dirty="0"/>
              <a:t>西</a:t>
            </a:r>
            <a:endParaRPr kumimoji="1" lang="ja-JP" altLang="en-US" sz="1600" b="1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885793" y="965157"/>
            <a:ext cx="391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b="1" dirty="0"/>
              <a:t>東</a:t>
            </a:r>
            <a:endParaRPr kumimoji="1" lang="ja-JP" altLang="en-US" sz="1600" b="1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697297" y="957937"/>
            <a:ext cx="391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b="1" dirty="0"/>
              <a:t>南</a:t>
            </a:r>
            <a:endParaRPr kumimoji="1" lang="ja-JP" altLang="en-US" sz="1600" b="1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8448702" y="980177"/>
            <a:ext cx="391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 dirty="0" smtClean="0"/>
              <a:t>北</a:t>
            </a:r>
            <a:endParaRPr kumimoji="1" lang="ja-JP" altLang="en-US" sz="1600" b="1" dirty="0"/>
          </a:p>
        </p:txBody>
      </p:sp>
      <p:grpSp>
        <p:nvGrpSpPr>
          <p:cNvPr id="17" name="グループ化 16"/>
          <p:cNvGrpSpPr/>
          <p:nvPr/>
        </p:nvGrpSpPr>
        <p:grpSpPr>
          <a:xfrm>
            <a:off x="249045" y="3733746"/>
            <a:ext cx="4046400" cy="2916669"/>
            <a:chOff x="249045" y="3733746"/>
            <a:chExt cx="4046400" cy="2916669"/>
          </a:xfrm>
        </p:grpSpPr>
        <p:sp>
          <p:nvSpPr>
            <p:cNvPr id="18" name="正方形/長方形 17"/>
            <p:cNvSpPr/>
            <p:nvPr/>
          </p:nvSpPr>
          <p:spPr>
            <a:xfrm>
              <a:off x="1663574" y="3733746"/>
              <a:ext cx="11480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200hPa</a:t>
              </a:r>
              <a:r>
                <a:rPr lang="ja-JP" alt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面</a:t>
              </a:r>
              <a:endParaRPr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6" name="図 15"/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045" y="4018815"/>
              <a:ext cx="4046400" cy="2631600"/>
            </a:xfrm>
            <a:prstGeom prst="rect">
              <a:avLst/>
            </a:prstGeom>
          </p:spPr>
        </p:pic>
      </p:grpSp>
      <p:sp>
        <p:nvSpPr>
          <p:cNvPr id="19" name="下矢印 18"/>
          <p:cNvSpPr/>
          <p:nvPr/>
        </p:nvSpPr>
        <p:spPr>
          <a:xfrm rot="11690006">
            <a:off x="1788154" y="2016024"/>
            <a:ext cx="591363" cy="996779"/>
          </a:xfrm>
          <a:prstGeom prst="downArrow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下矢印 41"/>
          <p:cNvSpPr/>
          <p:nvPr/>
        </p:nvSpPr>
        <p:spPr>
          <a:xfrm rot="7982696">
            <a:off x="6772881" y="1673102"/>
            <a:ext cx="591363" cy="996779"/>
          </a:xfrm>
          <a:prstGeom prst="downArrow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3" name="直線コネクタ 42"/>
          <p:cNvCxnSpPr/>
          <p:nvPr/>
        </p:nvCxnSpPr>
        <p:spPr>
          <a:xfrm flipV="1">
            <a:off x="0" y="504497"/>
            <a:ext cx="9144000" cy="1051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グループ化 43"/>
          <p:cNvGrpSpPr/>
          <p:nvPr/>
        </p:nvGrpSpPr>
        <p:grpSpPr>
          <a:xfrm>
            <a:off x="-1" y="-9039"/>
            <a:ext cx="1208691" cy="523220"/>
            <a:chOff x="-1" y="-9039"/>
            <a:chExt cx="1208691" cy="523220"/>
          </a:xfrm>
        </p:grpSpPr>
        <p:sp>
          <p:nvSpPr>
            <p:cNvPr id="45" name="正方形/長方形 44"/>
            <p:cNvSpPr/>
            <p:nvPr/>
          </p:nvSpPr>
          <p:spPr>
            <a:xfrm>
              <a:off x="-1" y="43511"/>
              <a:ext cx="1208691" cy="400110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テキスト ボックス 45"/>
            <p:cNvSpPr txBox="1"/>
            <p:nvPr/>
          </p:nvSpPr>
          <p:spPr>
            <a:xfrm>
              <a:off x="198542" y="-9039"/>
              <a:ext cx="9060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 b="1" dirty="0" smtClean="0"/>
                <a:t>結果</a:t>
              </a:r>
              <a:endParaRPr kumimoji="1" lang="ja-JP" altLang="en-US" sz="2800" b="1" dirty="0"/>
            </a:p>
          </p:txBody>
        </p:sp>
      </p:grpSp>
      <p:sp>
        <p:nvSpPr>
          <p:cNvPr id="47" name="テキスト ボックス 46"/>
          <p:cNvSpPr txBox="1"/>
          <p:nvPr/>
        </p:nvSpPr>
        <p:spPr>
          <a:xfrm>
            <a:off x="1478912" y="-7571"/>
            <a:ext cx="27093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鉛直</a:t>
            </a:r>
            <a:r>
              <a:rPr lang="ja-JP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構造の検討</a:t>
            </a:r>
            <a:endParaRPr lang="en-US" altLang="ja-JP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1190469" y="3200533"/>
            <a:ext cx="745423" cy="5189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正方形/長方形 39"/>
          <p:cNvSpPr/>
          <p:nvPr/>
        </p:nvSpPr>
        <p:spPr>
          <a:xfrm>
            <a:off x="1361462" y="1279449"/>
            <a:ext cx="1752293" cy="2334839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角丸四角形 19"/>
          <p:cNvSpPr/>
          <p:nvPr/>
        </p:nvSpPr>
        <p:spPr>
          <a:xfrm>
            <a:off x="2626769" y="2896835"/>
            <a:ext cx="3775527" cy="110387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 smtClean="0">
                <a:solidFill>
                  <a:srgbClr val="FF0000"/>
                </a:solidFill>
              </a:rPr>
              <a:t>ジェット</a:t>
            </a:r>
            <a:r>
              <a:rPr lang="ja-JP" altLang="en-US" sz="2800" b="1" dirty="0"/>
              <a:t>は</a:t>
            </a:r>
            <a:r>
              <a:rPr kumimoji="1" lang="ja-JP" altLang="en-US" sz="2800" b="1" dirty="0" smtClean="0"/>
              <a:t>どのように</a:t>
            </a:r>
            <a:endParaRPr kumimoji="1" lang="en-US" altLang="ja-JP" sz="2800" b="1" dirty="0" smtClean="0"/>
          </a:p>
          <a:p>
            <a:pPr algn="ctr"/>
            <a:r>
              <a:rPr kumimoji="1" lang="ja-JP" altLang="en-US" sz="2800" b="1" dirty="0" smtClean="0"/>
              <a:t>変化しているか？</a:t>
            </a:r>
            <a:endParaRPr kumimoji="1" lang="ja-JP" altLang="en-US" sz="2800" b="1" dirty="0"/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8448702" y="144849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10/13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80472" y="6334780"/>
            <a:ext cx="2323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シェード </a:t>
            </a:r>
            <a:r>
              <a:rPr kumimoji="1" lang="en-US" altLang="ja-JP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1" lang="ja-JP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有意水準</a:t>
            </a:r>
            <a:r>
              <a:rPr kumimoji="1" lang="en-US" altLang="ja-JP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90%</a:t>
            </a:r>
            <a:r>
              <a:rPr kumimoji="1" lang="ja-JP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以上</a:t>
            </a:r>
            <a:endParaRPr kumimoji="1" lang="en-US" altLang="ja-JP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ja-JP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コンター</a:t>
            </a:r>
            <a:r>
              <a:rPr lang="en-US" altLang="ja-JP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ja-JP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偏差</a:t>
            </a:r>
            <a:endParaRPr lang="en-US" altLang="ja-JP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2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7" grpId="0" animBg="1"/>
      <p:bldP spid="39" grpId="0"/>
      <p:bldP spid="34" grpId="0"/>
      <p:bldP spid="19" grpId="0" animBg="1"/>
      <p:bldP spid="42" grpId="0" animBg="1"/>
      <p:bldP spid="40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グループ化 22"/>
          <p:cNvGrpSpPr/>
          <p:nvPr/>
        </p:nvGrpSpPr>
        <p:grpSpPr>
          <a:xfrm>
            <a:off x="4755761" y="699049"/>
            <a:ext cx="4304552" cy="2973381"/>
            <a:chOff x="4755761" y="699049"/>
            <a:chExt cx="4304552" cy="2973381"/>
          </a:xfrm>
        </p:grpSpPr>
        <p:sp>
          <p:nvSpPr>
            <p:cNvPr id="21" name="テキスト ボックス 20"/>
            <p:cNvSpPr txBox="1"/>
            <p:nvPr/>
          </p:nvSpPr>
          <p:spPr>
            <a:xfrm>
              <a:off x="4931374" y="699049"/>
              <a:ext cx="395332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200hPa </a:t>
              </a:r>
              <a:r>
                <a:rPr lang="ja-JP" alt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ジオポテンシャル高度 </a:t>
              </a:r>
              <a:r>
                <a:rPr lang="en-US" altLang="ja-JP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[m]</a:t>
              </a:r>
            </a:p>
          </p:txBody>
        </p:sp>
        <p:pic>
          <p:nvPicPr>
            <p:cNvPr id="20" name="図 19"/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5761" y="1038227"/>
              <a:ext cx="4304552" cy="2634203"/>
            </a:xfrm>
            <a:prstGeom prst="rect">
              <a:avLst/>
            </a:prstGeom>
          </p:spPr>
        </p:pic>
      </p:grpSp>
      <p:sp>
        <p:nvSpPr>
          <p:cNvPr id="17" name="テキスト ボックス 16"/>
          <p:cNvSpPr txBox="1"/>
          <p:nvPr/>
        </p:nvSpPr>
        <p:spPr>
          <a:xfrm>
            <a:off x="1107370" y="682760"/>
            <a:ext cx="2452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200hPa </a:t>
            </a:r>
            <a:r>
              <a:rPr lang="ja-JP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東西風 </a:t>
            </a:r>
            <a:r>
              <a:rPr lang="en-US" altLang="ja-JP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[m/s]</a:t>
            </a:r>
            <a:endParaRPr lang="en-US" altLang="ja-JP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877675" y="1760839"/>
            <a:ext cx="3764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b="1" dirty="0" smtClean="0"/>
              <a:t>中緯度でジェットが強化</a:t>
            </a:r>
            <a:endParaRPr kumimoji="1" lang="ja-JP" altLang="en-US" sz="2800" b="1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683714" y="4344726"/>
            <a:ext cx="38571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 smtClean="0"/>
              <a:t>高低気圧</a:t>
            </a:r>
            <a:r>
              <a:rPr lang="ja-JP" altLang="en-US" sz="2400" b="1" dirty="0" smtClean="0"/>
              <a:t>がジェットを</a:t>
            </a:r>
            <a:r>
              <a:rPr lang="ja-JP" altLang="en-US" sz="2800" b="1" dirty="0" smtClean="0">
                <a:solidFill>
                  <a:srgbClr val="FF0000"/>
                </a:solidFill>
              </a:rPr>
              <a:t>強化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2053761" y="4867946"/>
            <a:ext cx="4795149" cy="461665"/>
            <a:chOff x="1526538" y="4892660"/>
            <a:chExt cx="4795149" cy="461665"/>
          </a:xfrm>
        </p:grpSpPr>
        <p:sp>
          <p:nvSpPr>
            <p:cNvPr id="22" name="テキスト ボックス 21"/>
            <p:cNvSpPr txBox="1"/>
            <p:nvPr/>
          </p:nvSpPr>
          <p:spPr>
            <a:xfrm>
              <a:off x="2055776" y="4892660"/>
              <a:ext cx="42659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400" b="1" dirty="0" smtClean="0"/>
                <a:t>暖湿な風がより日本を通過する</a:t>
              </a:r>
              <a:endParaRPr kumimoji="1" lang="ja-JP" altLang="en-US" sz="2400" b="1" dirty="0"/>
            </a:p>
          </p:txBody>
        </p:sp>
        <p:sp>
          <p:nvSpPr>
            <p:cNvPr id="2" name="右矢印 1"/>
            <p:cNvSpPr/>
            <p:nvPr/>
          </p:nvSpPr>
          <p:spPr>
            <a:xfrm>
              <a:off x="1526538" y="4958870"/>
              <a:ext cx="529238" cy="36219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8" name="グループ化 27"/>
          <p:cNvGrpSpPr/>
          <p:nvPr/>
        </p:nvGrpSpPr>
        <p:grpSpPr>
          <a:xfrm>
            <a:off x="2479379" y="5309614"/>
            <a:ext cx="4136069" cy="967945"/>
            <a:chOff x="2141626" y="5309614"/>
            <a:chExt cx="4136069" cy="967945"/>
          </a:xfrm>
        </p:grpSpPr>
        <p:sp>
          <p:nvSpPr>
            <p:cNvPr id="26" name="テキスト ボックス 25"/>
            <p:cNvSpPr txBox="1"/>
            <p:nvPr/>
          </p:nvSpPr>
          <p:spPr>
            <a:xfrm>
              <a:off x="2141626" y="5754339"/>
              <a:ext cx="41360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 b="1" dirty="0" smtClean="0"/>
                <a:t>日本へ降雨をよりもたらす</a:t>
              </a:r>
              <a:endParaRPr kumimoji="1" lang="ja-JP" altLang="en-US" sz="2800" b="1" dirty="0"/>
            </a:p>
          </p:txBody>
        </p:sp>
        <p:sp>
          <p:nvSpPr>
            <p:cNvPr id="27" name="下矢印 26"/>
            <p:cNvSpPr/>
            <p:nvPr/>
          </p:nvSpPr>
          <p:spPr>
            <a:xfrm>
              <a:off x="3912973" y="5309614"/>
              <a:ext cx="593377" cy="49901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9" name="角丸四角形 28"/>
          <p:cNvSpPr/>
          <p:nvPr/>
        </p:nvSpPr>
        <p:spPr>
          <a:xfrm>
            <a:off x="1754661" y="4206265"/>
            <a:ext cx="5652713" cy="207129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4" name="直線コネクタ 33"/>
          <p:cNvCxnSpPr/>
          <p:nvPr/>
        </p:nvCxnSpPr>
        <p:spPr>
          <a:xfrm flipV="1">
            <a:off x="0" y="504497"/>
            <a:ext cx="9144000" cy="1051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グループ化 34"/>
          <p:cNvGrpSpPr/>
          <p:nvPr/>
        </p:nvGrpSpPr>
        <p:grpSpPr>
          <a:xfrm>
            <a:off x="-1" y="-9039"/>
            <a:ext cx="1208691" cy="523220"/>
            <a:chOff x="-1" y="-9039"/>
            <a:chExt cx="1208691" cy="523220"/>
          </a:xfrm>
        </p:grpSpPr>
        <p:sp>
          <p:nvSpPr>
            <p:cNvPr id="36" name="正方形/長方形 35"/>
            <p:cNvSpPr/>
            <p:nvPr/>
          </p:nvSpPr>
          <p:spPr>
            <a:xfrm>
              <a:off x="-1" y="43511"/>
              <a:ext cx="1208691" cy="400110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173828" y="-9039"/>
              <a:ext cx="9060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 b="1" dirty="0" smtClean="0"/>
                <a:t>結果</a:t>
              </a:r>
              <a:endParaRPr kumimoji="1" lang="ja-JP" altLang="en-US" sz="2800" b="1" dirty="0"/>
            </a:p>
          </p:txBody>
        </p:sp>
      </p:grpSp>
      <p:sp>
        <p:nvSpPr>
          <p:cNvPr id="38" name="テキスト ボックス 37"/>
          <p:cNvSpPr txBox="1"/>
          <p:nvPr/>
        </p:nvSpPr>
        <p:spPr>
          <a:xfrm>
            <a:off x="1478912" y="-7571"/>
            <a:ext cx="2356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ジェットの変化</a:t>
            </a:r>
            <a:endParaRPr lang="en-US" altLang="ja-JP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図 10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28" y="1026249"/>
            <a:ext cx="4320000" cy="2444400"/>
          </a:xfrm>
          <a:prstGeom prst="rect">
            <a:avLst/>
          </a:prstGeom>
        </p:spPr>
      </p:pic>
      <p:sp>
        <p:nvSpPr>
          <p:cNvPr id="31" name="テキスト ボックス 30"/>
          <p:cNvSpPr txBox="1"/>
          <p:nvPr/>
        </p:nvSpPr>
        <p:spPr>
          <a:xfrm>
            <a:off x="8448702" y="144849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11/13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80472" y="6334780"/>
            <a:ext cx="2323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シェード </a:t>
            </a:r>
            <a:r>
              <a:rPr kumimoji="1" lang="en-US" altLang="ja-JP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1" lang="ja-JP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有意水準</a:t>
            </a:r>
            <a:r>
              <a:rPr kumimoji="1" lang="en-US" altLang="ja-JP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90%</a:t>
            </a:r>
            <a:r>
              <a:rPr kumimoji="1" lang="ja-JP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以上</a:t>
            </a:r>
            <a:endParaRPr kumimoji="1" lang="en-US" altLang="ja-JP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ja-JP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コンター，ベクトル：偏差</a:t>
            </a:r>
            <a:endParaRPr lang="en-US" altLang="ja-JP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79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23438 0.25532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19" y="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5" grpId="0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線コネクタ 7"/>
          <p:cNvCxnSpPr/>
          <p:nvPr/>
        </p:nvCxnSpPr>
        <p:spPr>
          <a:xfrm flipV="1">
            <a:off x="0" y="504497"/>
            <a:ext cx="9144000" cy="1051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グループ化 8"/>
          <p:cNvGrpSpPr/>
          <p:nvPr/>
        </p:nvGrpSpPr>
        <p:grpSpPr>
          <a:xfrm>
            <a:off x="-1" y="-9039"/>
            <a:ext cx="1208691" cy="523220"/>
            <a:chOff x="-1" y="-9039"/>
            <a:chExt cx="1208691" cy="523220"/>
          </a:xfrm>
        </p:grpSpPr>
        <p:sp>
          <p:nvSpPr>
            <p:cNvPr id="10" name="正方形/長方形 9"/>
            <p:cNvSpPr/>
            <p:nvPr/>
          </p:nvSpPr>
          <p:spPr>
            <a:xfrm>
              <a:off x="-1" y="43511"/>
              <a:ext cx="1208691" cy="40011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165590" y="-9039"/>
              <a:ext cx="9060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 b="1" dirty="0" smtClean="0"/>
                <a:t>考察</a:t>
              </a:r>
              <a:endParaRPr kumimoji="1" lang="ja-JP" altLang="en-US" sz="2800" b="1" dirty="0"/>
            </a:p>
          </p:txBody>
        </p:sp>
      </p:grpSp>
      <p:sp>
        <p:nvSpPr>
          <p:cNvPr id="12" name="テキスト ボックス 11"/>
          <p:cNvSpPr txBox="1"/>
          <p:nvPr/>
        </p:nvSpPr>
        <p:spPr>
          <a:xfrm>
            <a:off x="1478912" y="-7571"/>
            <a:ext cx="2912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降雨増加プロセス</a:t>
            </a:r>
            <a:endParaRPr lang="en-US" altLang="ja-JP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6" t="-1029" r="20542" b="1029"/>
          <a:stretch/>
        </p:blipFill>
        <p:spPr>
          <a:xfrm>
            <a:off x="1208690" y="2067827"/>
            <a:ext cx="7102467" cy="506113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Relaxed"/>
            <a:lightRig rig="threePt" dir="t"/>
          </a:scene3d>
          <a:sp3d prstMaterial="matte"/>
        </p:spPr>
      </p:pic>
      <p:sp>
        <p:nvSpPr>
          <p:cNvPr id="21" name="角丸四角形 20"/>
          <p:cNvSpPr/>
          <p:nvPr/>
        </p:nvSpPr>
        <p:spPr>
          <a:xfrm>
            <a:off x="3487262" y="3035229"/>
            <a:ext cx="1809253" cy="1735173"/>
          </a:xfrm>
          <a:prstGeom prst="roundRect">
            <a:avLst/>
          </a:prstGeom>
          <a:solidFill>
            <a:schemeClr val="accent2">
              <a:lumMod val="75000"/>
            </a:schemeClr>
          </a:solidFill>
          <a:effectLst>
            <a:softEdge rad="317500"/>
          </a:effectLst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kumimoji="1" lang="ja-JP" altLang="en-US" sz="6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図 4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8" t="13737" r="11056" b="16103"/>
          <a:stretch/>
        </p:blipFill>
        <p:spPr>
          <a:xfrm>
            <a:off x="5016567" y="3432057"/>
            <a:ext cx="1598140" cy="941518"/>
          </a:xfrm>
          <a:prstGeom prst="rect">
            <a:avLst/>
          </a:prstGeom>
        </p:spPr>
      </p:pic>
      <p:grpSp>
        <p:nvGrpSpPr>
          <p:cNvPr id="52" name="グループ化 51"/>
          <p:cNvGrpSpPr/>
          <p:nvPr/>
        </p:nvGrpSpPr>
        <p:grpSpPr>
          <a:xfrm>
            <a:off x="3598067" y="1624239"/>
            <a:ext cx="2897272" cy="2514890"/>
            <a:chOff x="3565794" y="2215483"/>
            <a:chExt cx="2469212" cy="2125369"/>
          </a:xfrm>
        </p:grpSpPr>
        <p:pic>
          <p:nvPicPr>
            <p:cNvPr id="49" name="図 4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7580" y="2414349"/>
              <a:ext cx="2237426" cy="1926503"/>
            </a:xfrm>
            <a:prstGeom prst="rect">
              <a:avLst/>
            </a:prstGeom>
          </p:spPr>
        </p:pic>
        <p:pic>
          <p:nvPicPr>
            <p:cNvPr id="51" name="図 5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88" t="13737" r="11056" b="16103"/>
            <a:stretch/>
          </p:blipFill>
          <p:spPr>
            <a:xfrm>
              <a:off x="3565794" y="2215483"/>
              <a:ext cx="1598140" cy="717005"/>
            </a:xfrm>
            <a:prstGeom prst="rect">
              <a:avLst/>
            </a:prstGeom>
          </p:spPr>
        </p:pic>
      </p:grpSp>
      <p:pic>
        <p:nvPicPr>
          <p:cNvPr id="77" name="図 7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22096">
            <a:off x="3538937" y="2711044"/>
            <a:ext cx="1954375" cy="587883"/>
          </a:xfrm>
          <a:prstGeom prst="rect">
            <a:avLst/>
          </a:prstGeom>
          <a:scene3d>
            <a:camera prst="orthographicFront">
              <a:rot lat="2469796" lon="20669768" rev="21519522"/>
            </a:camera>
            <a:lightRig rig="threePt" dir="t"/>
          </a:scene3d>
          <a:sp3d>
            <a:contourClr>
              <a:schemeClr val="bg1"/>
            </a:contourClr>
          </a:sp3d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79203">
            <a:off x="3805370" y="2632500"/>
            <a:ext cx="2389618" cy="661548"/>
          </a:xfrm>
          <a:prstGeom prst="rect">
            <a:avLst/>
          </a:prstGeom>
          <a:scene3d>
            <a:camera prst="orthographicFront">
              <a:rot lat="21170297" lon="2788333" rev="1055997"/>
            </a:camera>
            <a:lightRig rig="threePt" dir="t"/>
          </a:scene3d>
          <a:sp3d>
            <a:contourClr>
              <a:schemeClr val="bg1"/>
            </a:contourClr>
          </a:sp3d>
        </p:spPr>
      </p:pic>
      <p:pic>
        <p:nvPicPr>
          <p:cNvPr id="53" name="図 5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8" t="13737" r="11056" b="16103"/>
          <a:stretch/>
        </p:blipFill>
        <p:spPr>
          <a:xfrm>
            <a:off x="3598068" y="1636109"/>
            <a:ext cx="1880776" cy="836542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71607" y="2037001"/>
            <a:ext cx="6395646" cy="1617622"/>
          </a:xfrm>
          <a:prstGeom prst="rect">
            <a:avLst/>
          </a:prstGeom>
          <a:scene3d>
            <a:camera prst="perspectiveRelaxed" fov="5400000">
              <a:rot lat="18573604" lon="0" rev="0"/>
            </a:camera>
            <a:lightRig rig="threePt" dir="t"/>
          </a:scene3d>
        </p:spPr>
      </p:pic>
      <p:grpSp>
        <p:nvGrpSpPr>
          <p:cNvPr id="69" name="グループ化 68"/>
          <p:cNvGrpSpPr/>
          <p:nvPr/>
        </p:nvGrpSpPr>
        <p:grpSpPr>
          <a:xfrm>
            <a:off x="3911990" y="2942322"/>
            <a:ext cx="2398938" cy="2672638"/>
            <a:chOff x="1009091" y="1210944"/>
            <a:chExt cx="1926309" cy="2035462"/>
          </a:xfrm>
        </p:grpSpPr>
        <p:pic>
          <p:nvPicPr>
            <p:cNvPr id="59" name="図 5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13" t="12465" r="10406" b="16135"/>
            <a:stretch/>
          </p:blipFill>
          <p:spPr>
            <a:xfrm>
              <a:off x="1040697" y="2480288"/>
              <a:ext cx="1894703" cy="766118"/>
            </a:xfrm>
            <a:prstGeom prst="rect">
              <a:avLst/>
            </a:prstGeom>
          </p:spPr>
        </p:pic>
        <p:pic>
          <p:nvPicPr>
            <p:cNvPr id="68" name="図 6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7994" y="1527679"/>
              <a:ext cx="1362635" cy="1539593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56" name="図 5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13" t="12465" r="10406" b="16135"/>
            <a:stretch/>
          </p:blipFill>
          <p:spPr>
            <a:xfrm>
              <a:off x="1009091" y="1210944"/>
              <a:ext cx="1894703" cy="766118"/>
            </a:xfrm>
            <a:prstGeom prst="rect">
              <a:avLst/>
            </a:prstGeom>
          </p:spPr>
        </p:pic>
      </p:grpSp>
      <p:sp>
        <p:nvSpPr>
          <p:cNvPr id="3" name="右矢印 2"/>
          <p:cNvSpPr/>
          <p:nvPr/>
        </p:nvSpPr>
        <p:spPr>
          <a:xfrm rot="13607464">
            <a:off x="3428135" y="4589751"/>
            <a:ext cx="1579621" cy="85021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2"/>
            </a:solidFill>
          </a:ln>
          <a:scene3d>
            <a:camera prst="orthographicFront">
              <a:rot lat="1543875" lon="19497123" rev="21162720"/>
            </a:camera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2" name="図 71"/>
          <p:cNvPicPr>
            <a:picLocks noChangeAspect="1"/>
          </p:cNvPicPr>
          <p:nvPr/>
        </p:nvPicPr>
        <p:blipFill>
          <a:blip r:embed="rId9">
            <a:clrChange>
              <a:clrFrom>
                <a:srgbClr val="FF9E51"/>
              </a:clrFrom>
              <a:clrTo>
                <a:srgbClr val="FF9E5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481" y="3458334"/>
            <a:ext cx="1195946" cy="1425116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283959" y="630774"/>
            <a:ext cx="8771524" cy="1043975"/>
            <a:chOff x="-5689" y="615131"/>
            <a:chExt cx="8771524" cy="1043975"/>
          </a:xfrm>
        </p:grpSpPr>
        <p:sp>
          <p:nvSpPr>
            <p:cNvPr id="4" name="テキスト ボックス 3"/>
            <p:cNvSpPr txBox="1"/>
            <p:nvPr/>
          </p:nvSpPr>
          <p:spPr>
            <a:xfrm>
              <a:off x="-5689" y="615131"/>
              <a:ext cx="337303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ja-JP" altLang="en-US" sz="3200" b="1" dirty="0" smtClean="0">
                  <a:solidFill>
                    <a:schemeClr val="accent5"/>
                  </a:solidFill>
                </a:rPr>
                <a:t>オホーツク海</a:t>
              </a:r>
              <a:r>
                <a:rPr kumimoji="1" lang="ja-JP" altLang="en-US" sz="2400" b="1" dirty="0" smtClean="0"/>
                <a:t>の存在</a:t>
              </a:r>
              <a:endParaRPr kumimoji="1" lang="ja-JP" altLang="en-US" sz="3200" b="1" dirty="0">
                <a:ln>
                  <a:solidFill>
                    <a:schemeClr val="bg1"/>
                  </a:solidFill>
                </a:ln>
                <a:solidFill>
                  <a:schemeClr val="accent5"/>
                </a:solidFill>
              </a:endParaRPr>
            </a:p>
          </p:txBody>
        </p:sp>
        <p:sp>
          <p:nvSpPr>
            <p:cNvPr id="5" name="右矢印 4"/>
            <p:cNvSpPr/>
            <p:nvPr/>
          </p:nvSpPr>
          <p:spPr>
            <a:xfrm>
              <a:off x="3266424" y="761513"/>
              <a:ext cx="431950" cy="403889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3698374" y="707498"/>
              <a:ext cx="33794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800" b="1" dirty="0"/>
                <a:t>太平洋</a:t>
              </a:r>
              <a:r>
                <a:rPr lang="ja-JP" altLang="en-US" sz="2800" b="1" dirty="0" smtClean="0"/>
                <a:t>高気圧を</a:t>
              </a:r>
              <a:r>
                <a:rPr lang="ja-JP" altLang="en-US" sz="2800" b="1" dirty="0" smtClean="0">
                  <a:solidFill>
                    <a:srgbClr val="FF0000"/>
                  </a:solidFill>
                </a:rPr>
                <a:t>強化</a:t>
              </a:r>
              <a:endParaRPr kumimoji="1" lang="ja-JP" altLang="en-US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6777790" y="1135886"/>
              <a:ext cx="19880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800" b="1" dirty="0"/>
                <a:t>梅雨</a:t>
              </a:r>
              <a:r>
                <a:rPr lang="ja-JP" altLang="en-US" sz="2800" b="1" dirty="0" smtClean="0"/>
                <a:t>強化！</a:t>
              </a:r>
              <a:endParaRPr kumimoji="1" lang="ja-JP" altLang="en-US" sz="2800" b="1" dirty="0"/>
            </a:p>
          </p:txBody>
        </p:sp>
        <p:sp>
          <p:nvSpPr>
            <p:cNvPr id="29" name="右矢印 28"/>
            <p:cNvSpPr/>
            <p:nvPr/>
          </p:nvSpPr>
          <p:spPr>
            <a:xfrm>
              <a:off x="6137189" y="1195552"/>
              <a:ext cx="713592" cy="403889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3" name="テキスト ボックス 32"/>
          <p:cNvSpPr txBox="1"/>
          <p:nvPr/>
        </p:nvSpPr>
        <p:spPr>
          <a:xfrm>
            <a:off x="8448702" y="144849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12/13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81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1500" fill="hold"/>
                                        <p:tgtEl>
                                          <p:spTgt spid="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85185E-6 L -0.00035 -0.03241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162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6" dur="1000" fill="hold"/>
                                        <p:tgtEl>
                                          <p:spTgt spid="72"/>
                                        </p:tgtEl>
                                      </p:cBhvr>
                                      <p:by x="100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角丸四角形 5"/>
          <p:cNvSpPr/>
          <p:nvPr/>
        </p:nvSpPr>
        <p:spPr>
          <a:xfrm>
            <a:off x="419153" y="884909"/>
            <a:ext cx="8305694" cy="880209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大気</a:t>
            </a:r>
            <a:r>
              <a:rPr lang="ja-JP" alt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大循環モデルを用いて</a:t>
            </a:r>
            <a:r>
              <a:rPr lang="ja-JP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ja-JP" alt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オホーツク</a:t>
            </a:r>
            <a:r>
              <a:rPr lang="ja-JP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海を陸地に置き換えた</a:t>
            </a:r>
            <a:endParaRPr lang="en-US" altLang="ja-JP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ja-JP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埋立実験を</a:t>
            </a:r>
            <a:r>
              <a:rPr lang="ja-JP" alt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行い，</a:t>
            </a:r>
            <a:r>
              <a:rPr lang="ja-JP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梅雨</a:t>
            </a:r>
            <a:r>
              <a:rPr lang="ja-JP" alt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における役割を検討した</a:t>
            </a:r>
            <a:endParaRPr lang="ja-JP" alt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8" name="直線コネクタ 47"/>
          <p:cNvCxnSpPr/>
          <p:nvPr/>
        </p:nvCxnSpPr>
        <p:spPr>
          <a:xfrm flipV="1">
            <a:off x="0" y="504497"/>
            <a:ext cx="9144000" cy="1051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グループ化 48"/>
          <p:cNvGrpSpPr/>
          <p:nvPr/>
        </p:nvGrpSpPr>
        <p:grpSpPr>
          <a:xfrm>
            <a:off x="-1" y="-9039"/>
            <a:ext cx="1208691" cy="523220"/>
            <a:chOff x="-1" y="-9039"/>
            <a:chExt cx="1208691" cy="523220"/>
          </a:xfrm>
        </p:grpSpPr>
        <p:sp>
          <p:nvSpPr>
            <p:cNvPr id="50" name="正方形/長方形 49"/>
            <p:cNvSpPr/>
            <p:nvPr/>
          </p:nvSpPr>
          <p:spPr>
            <a:xfrm>
              <a:off x="-1" y="43511"/>
              <a:ext cx="1208691" cy="40011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198542" y="-9039"/>
              <a:ext cx="9060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 b="1" dirty="0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総括</a:t>
              </a:r>
              <a:endParaRPr kumimoji="1" lang="ja-JP" altLang="en-US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グループ化 19"/>
          <p:cNvGrpSpPr/>
          <p:nvPr/>
        </p:nvGrpSpPr>
        <p:grpSpPr>
          <a:xfrm>
            <a:off x="979410" y="1865916"/>
            <a:ext cx="6952737" cy="3136680"/>
            <a:chOff x="979410" y="1923581"/>
            <a:chExt cx="6952737" cy="3136680"/>
          </a:xfrm>
        </p:grpSpPr>
        <p:grpSp>
          <p:nvGrpSpPr>
            <p:cNvPr id="19" name="グループ化 18"/>
            <p:cNvGrpSpPr/>
            <p:nvPr/>
          </p:nvGrpSpPr>
          <p:grpSpPr>
            <a:xfrm>
              <a:off x="979410" y="1923581"/>
              <a:ext cx="6952737" cy="3136680"/>
              <a:chOff x="799068" y="1838975"/>
              <a:chExt cx="6952737" cy="3136680"/>
            </a:xfrm>
          </p:grpSpPr>
          <p:sp>
            <p:nvSpPr>
              <p:cNvPr id="9" name="正方形/長方形 8"/>
              <p:cNvSpPr/>
              <p:nvPr/>
            </p:nvSpPr>
            <p:spPr>
              <a:xfrm>
                <a:off x="807308" y="2135021"/>
                <a:ext cx="6944497" cy="2840634"/>
              </a:xfrm>
              <a:prstGeom prst="rect">
                <a:avLst/>
              </a:prstGeom>
              <a:solidFill>
                <a:srgbClr val="F5F9F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" name="テキスト ボックス 1"/>
              <p:cNvSpPr txBox="1"/>
              <p:nvPr/>
            </p:nvSpPr>
            <p:spPr>
              <a:xfrm>
                <a:off x="799068" y="1838975"/>
                <a:ext cx="3243196" cy="52322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41719C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kumimoji="1" lang="ja-JP" altLang="en-US" sz="2800" b="1" dirty="0" smtClean="0"/>
                  <a:t>オホーツク海が</a:t>
                </a:r>
                <a:r>
                  <a:rPr lang="ja-JP" altLang="en-US" sz="2800" b="1" dirty="0"/>
                  <a:t>存在</a:t>
                </a:r>
                <a:endParaRPr kumimoji="1" lang="ja-JP" altLang="en-US" sz="2800" b="1" dirty="0"/>
              </a:p>
            </p:txBody>
          </p:sp>
        </p:grpSp>
        <p:sp>
          <p:nvSpPr>
            <p:cNvPr id="15" name="テキスト ボックス 14"/>
            <p:cNvSpPr txBox="1"/>
            <p:nvPr/>
          </p:nvSpPr>
          <p:spPr>
            <a:xfrm>
              <a:off x="2031879" y="2458911"/>
              <a:ext cx="506260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2400" b="1" dirty="0" smtClean="0"/>
                <a:t>オホーツク海からフラックスが伝搬し，</a:t>
              </a:r>
              <a:endParaRPr lang="en-US" altLang="ja-JP" sz="2400" b="1" dirty="0"/>
            </a:p>
            <a:p>
              <a:pPr algn="ctr"/>
              <a:r>
                <a:rPr lang="ja-JP" altLang="en-US" sz="2400" b="1" dirty="0" smtClean="0"/>
                <a:t>上層の低気圧を強化</a:t>
              </a:r>
              <a:endParaRPr kumimoji="1" lang="ja-JP" altLang="en-US" sz="2400" b="1" dirty="0"/>
            </a:p>
          </p:txBody>
        </p:sp>
        <p:grpSp>
          <p:nvGrpSpPr>
            <p:cNvPr id="7" name="グループ化 6"/>
            <p:cNvGrpSpPr/>
            <p:nvPr/>
          </p:nvGrpSpPr>
          <p:grpSpPr>
            <a:xfrm>
              <a:off x="1817076" y="3209157"/>
              <a:ext cx="5277407" cy="791339"/>
              <a:chOff x="1817076" y="3209157"/>
              <a:chExt cx="5277407" cy="791339"/>
            </a:xfrm>
          </p:grpSpPr>
          <p:sp>
            <p:nvSpPr>
              <p:cNvPr id="16" name="テキスト ボックス 15"/>
              <p:cNvSpPr txBox="1"/>
              <p:nvPr/>
            </p:nvSpPr>
            <p:spPr>
              <a:xfrm>
                <a:off x="1817076" y="3538831"/>
                <a:ext cx="527740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2400" b="1" dirty="0" smtClean="0"/>
                  <a:t>水平に波が伝搬</a:t>
                </a:r>
                <a:r>
                  <a:rPr lang="ja-JP" altLang="en-US" sz="2400" b="1" dirty="0"/>
                  <a:t>，</a:t>
                </a:r>
                <a:r>
                  <a:rPr kumimoji="1" lang="ja-JP" altLang="en-US" sz="2400" b="1" dirty="0" smtClean="0"/>
                  <a:t>太平洋高気圧を強化</a:t>
                </a:r>
                <a:endParaRPr kumimoji="1" lang="ja-JP" altLang="en-US" sz="2400" b="1" dirty="0"/>
              </a:p>
            </p:txBody>
          </p:sp>
          <p:sp>
            <p:nvSpPr>
              <p:cNvPr id="5" name="下矢印 4"/>
              <p:cNvSpPr/>
              <p:nvPr/>
            </p:nvSpPr>
            <p:spPr>
              <a:xfrm>
                <a:off x="4085967" y="3209157"/>
                <a:ext cx="972065" cy="319835"/>
              </a:xfrm>
              <a:prstGeom prst="downArrow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8" name="グループ化 7"/>
            <p:cNvGrpSpPr/>
            <p:nvPr/>
          </p:nvGrpSpPr>
          <p:grpSpPr>
            <a:xfrm>
              <a:off x="1716891" y="4010335"/>
              <a:ext cx="5710218" cy="811828"/>
              <a:chOff x="1716891" y="4010335"/>
              <a:chExt cx="5710218" cy="811828"/>
            </a:xfrm>
          </p:grpSpPr>
          <p:sp>
            <p:nvSpPr>
              <p:cNvPr id="17" name="テキスト ボックス 16"/>
              <p:cNvSpPr txBox="1"/>
              <p:nvPr/>
            </p:nvSpPr>
            <p:spPr>
              <a:xfrm>
                <a:off x="1716891" y="4360498"/>
                <a:ext cx="571021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2400" b="1" dirty="0" smtClean="0"/>
                  <a:t>東南風及び，ジェット強化により，降雨増加</a:t>
                </a:r>
                <a:endParaRPr kumimoji="1" lang="ja-JP" altLang="en-US" sz="2400" b="1" dirty="0"/>
              </a:p>
            </p:txBody>
          </p:sp>
          <p:sp>
            <p:nvSpPr>
              <p:cNvPr id="24" name="下矢印 23"/>
              <p:cNvSpPr/>
              <p:nvPr/>
            </p:nvSpPr>
            <p:spPr>
              <a:xfrm>
                <a:off x="4085966" y="4010335"/>
                <a:ext cx="972065" cy="319835"/>
              </a:xfrm>
              <a:prstGeom prst="downArrow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21" name="テキスト ボックス 20"/>
          <p:cNvSpPr txBox="1"/>
          <p:nvPr/>
        </p:nvSpPr>
        <p:spPr>
          <a:xfrm>
            <a:off x="385311" y="5180623"/>
            <a:ext cx="8563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 smtClean="0"/>
              <a:t>オホーツク</a:t>
            </a:r>
            <a:r>
              <a:rPr lang="ja-JP" altLang="en-US" sz="2400" b="1" dirty="0"/>
              <a:t>海</a:t>
            </a:r>
            <a:r>
              <a:rPr lang="ja-JP" altLang="en-US" sz="2400" b="1" dirty="0" smtClean="0"/>
              <a:t>から</a:t>
            </a:r>
            <a:r>
              <a:rPr lang="ja-JP" altLang="en-US" sz="2800" b="1" dirty="0" smtClean="0">
                <a:solidFill>
                  <a:schemeClr val="accent1"/>
                </a:solidFill>
              </a:rPr>
              <a:t>寒気</a:t>
            </a:r>
            <a:r>
              <a:rPr lang="ja-JP" altLang="en-US" sz="2400" b="1" dirty="0" smtClean="0"/>
              <a:t>，太平洋高気圧から</a:t>
            </a:r>
            <a:r>
              <a:rPr lang="ja-JP" altLang="en-US" sz="2800" b="1" dirty="0" smtClean="0">
                <a:solidFill>
                  <a:schemeClr val="accent2"/>
                </a:solidFill>
              </a:rPr>
              <a:t>暖気</a:t>
            </a:r>
            <a:r>
              <a:rPr lang="ja-JP" altLang="en-US" sz="2400" b="1" dirty="0" smtClean="0"/>
              <a:t>が流入しやすい</a:t>
            </a:r>
            <a:endParaRPr kumimoji="1" lang="ja-JP" altLang="en-US" sz="2400" b="1" dirty="0"/>
          </a:p>
        </p:txBody>
      </p:sp>
      <p:grpSp>
        <p:nvGrpSpPr>
          <p:cNvPr id="25" name="グループ化 24"/>
          <p:cNvGrpSpPr/>
          <p:nvPr/>
        </p:nvGrpSpPr>
        <p:grpSpPr>
          <a:xfrm>
            <a:off x="1668251" y="5780043"/>
            <a:ext cx="5426232" cy="523220"/>
            <a:chOff x="995886" y="5576528"/>
            <a:chExt cx="5426232" cy="523220"/>
          </a:xfrm>
        </p:grpSpPr>
        <p:sp>
          <p:nvSpPr>
            <p:cNvPr id="29" name="テキスト ボックス 28"/>
            <p:cNvSpPr txBox="1"/>
            <p:nvPr/>
          </p:nvSpPr>
          <p:spPr>
            <a:xfrm>
              <a:off x="1745838" y="5576528"/>
              <a:ext cx="46762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800" b="1" dirty="0" smtClean="0"/>
                <a:t>日本</a:t>
              </a:r>
              <a:r>
                <a:rPr lang="ja-JP" altLang="en-US" sz="2800" b="1" dirty="0"/>
                <a:t>上空</a:t>
              </a:r>
              <a:r>
                <a:rPr lang="ja-JP" altLang="en-US" sz="2800" b="1" dirty="0" smtClean="0"/>
                <a:t>で対流を強めている</a:t>
              </a:r>
              <a:endParaRPr kumimoji="1" lang="ja-JP" altLang="en-US" sz="2800" b="1" dirty="0"/>
            </a:p>
          </p:txBody>
        </p:sp>
        <p:sp>
          <p:nvSpPr>
            <p:cNvPr id="22" name="右矢印 21"/>
            <p:cNvSpPr/>
            <p:nvPr/>
          </p:nvSpPr>
          <p:spPr>
            <a:xfrm>
              <a:off x="995886" y="5611075"/>
              <a:ext cx="822670" cy="441998"/>
            </a:xfrm>
            <a:prstGeom prst="rightArrow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0" name="グループ化 29"/>
          <p:cNvGrpSpPr/>
          <p:nvPr/>
        </p:nvGrpSpPr>
        <p:grpSpPr>
          <a:xfrm>
            <a:off x="2010389" y="2525161"/>
            <a:ext cx="5313405" cy="2972596"/>
            <a:chOff x="-2713900" y="2030000"/>
            <a:chExt cx="5132103" cy="2972596"/>
          </a:xfrm>
        </p:grpSpPr>
        <p:sp>
          <p:nvSpPr>
            <p:cNvPr id="28" name="角丸四角形 27"/>
            <p:cNvSpPr/>
            <p:nvPr/>
          </p:nvSpPr>
          <p:spPr>
            <a:xfrm>
              <a:off x="-2713900" y="2030000"/>
              <a:ext cx="5132103" cy="297259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-2372694" y="2362587"/>
              <a:ext cx="4596130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4000" b="1" dirty="0">
                  <a:solidFill>
                    <a:schemeClr val="accent5"/>
                  </a:solidFill>
                </a:rPr>
                <a:t>オホーツク</a:t>
              </a:r>
              <a:r>
                <a:rPr lang="ja-JP" altLang="en-US" sz="4000" b="1" dirty="0" smtClean="0">
                  <a:solidFill>
                    <a:schemeClr val="accent5"/>
                  </a:solidFill>
                </a:rPr>
                <a:t>海</a:t>
              </a:r>
              <a:r>
                <a:rPr lang="ja-JP" altLang="en-US" sz="3600" b="1" dirty="0" smtClean="0"/>
                <a:t>の存在</a:t>
              </a:r>
              <a:endParaRPr lang="en-US" altLang="ja-JP" sz="3600" b="1" dirty="0" smtClean="0"/>
            </a:p>
            <a:p>
              <a:pPr algn="ctr"/>
              <a:r>
                <a:rPr kumimoji="1" lang="ja-JP" altLang="en-US" sz="4000" b="1" dirty="0">
                  <a:solidFill>
                    <a:srgbClr val="FF0000"/>
                  </a:solidFill>
                </a:rPr>
                <a:t>太平洋</a:t>
              </a:r>
              <a:r>
                <a:rPr kumimoji="1" lang="ja-JP" altLang="en-US" sz="4000" b="1" dirty="0" smtClean="0">
                  <a:solidFill>
                    <a:srgbClr val="FF0000"/>
                  </a:solidFill>
                </a:rPr>
                <a:t>高気圧</a:t>
              </a:r>
              <a:r>
                <a:rPr kumimoji="1" lang="ja-JP" altLang="en-US" sz="3600" b="1" dirty="0" smtClean="0"/>
                <a:t>を強化</a:t>
              </a:r>
              <a:endParaRPr kumimoji="1" lang="ja-JP" altLang="en-US" sz="3600" b="1" dirty="0"/>
            </a:p>
          </p:txBody>
        </p:sp>
        <p:sp>
          <p:nvSpPr>
            <p:cNvPr id="27" name="下矢印 26"/>
            <p:cNvSpPr/>
            <p:nvPr/>
          </p:nvSpPr>
          <p:spPr>
            <a:xfrm>
              <a:off x="-568411" y="3655889"/>
              <a:ext cx="987564" cy="380652"/>
            </a:xfrm>
            <a:prstGeom prst="down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-1292316" y="4110219"/>
              <a:ext cx="25010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3600" b="1" dirty="0" smtClean="0"/>
                <a:t>梅雨強化</a:t>
              </a:r>
              <a:r>
                <a:rPr kumimoji="1" lang="ja-JP" altLang="en-US" sz="3600" b="1" dirty="0" smtClean="0"/>
                <a:t>！</a:t>
              </a:r>
              <a:endParaRPr kumimoji="1" lang="ja-JP" altLang="en-US" sz="3600" b="1" dirty="0"/>
            </a:p>
          </p:txBody>
        </p:sp>
      </p:grpSp>
      <p:sp>
        <p:nvSpPr>
          <p:cNvPr id="33" name="テキスト ボックス 32"/>
          <p:cNvSpPr txBox="1"/>
          <p:nvPr/>
        </p:nvSpPr>
        <p:spPr>
          <a:xfrm>
            <a:off x="8448702" y="144849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13/13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14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線コネクタ 1"/>
          <p:cNvCxnSpPr/>
          <p:nvPr/>
        </p:nvCxnSpPr>
        <p:spPr>
          <a:xfrm flipV="1">
            <a:off x="0" y="504497"/>
            <a:ext cx="9144000" cy="1051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グループ化 2"/>
          <p:cNvGrpSpPr/>
          <p:nvPr/>
        </p:nvGrpSpPr>
        <p:grpSpPr>
          <a:xfrm>
            <a:off x="-1" y="-9039"/>
            <a:ext cx="1993558" cy="523220"/>
            <a:chOff x="-1" y="-9039"/>
            <a:chExt cx="1993558" cy="523220"/>
          </a:xfrm>
        </p:grpSpPr>
        <p:sp>
          <p:nvSpPr>
            <p:cNvPr id="4" name="正方形/長方形 3"/>
            <p:cNvSpPr/>
            <p:nvPr/>
          </p:nvSpPr>
          <p:spPr>
            <a:xfrm>
              <a:off x="-1" y="43511"/>
              <a:ext cx="1993558" cy="400110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テキスト ボックス 4"/>
            <p:cNvSpPr txBox="1"/>
            <p:nvPr/>
          </p:nvSpPr>
          <p:spPr>
            <a:xfrm>
              <a:off x="198542" y="-9039"/>
              <a:ext cx="16273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 b="1" dirty="0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参考文献</a:t>
              </a:r>
              <a:endParaRPr kumimoji="1" lang="ja-JP" altLang="en-US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</p:grpSp>
      <p:sp>
        <p:nvSpPr>
          <p:cNvPr id="6" name="正方形/長方形 5"/>
          <p:cNvSpPr/>
          <p:nvPr/>
        </p:nvSpPr>
        <p:spPr>
          <a:xfrm>
            <a:off x="483325" y="758073"/>
            <a:ext cx="81773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ja-JP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立花義裕・本田明治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ja-JP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オホーツク海の気象－大気と海洋の双方向－</a:t>
            </a:r>
            <a:r>
              <a:rPr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ja-JP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気象</a:t>
            </a:r>
            <a:r>
              <a:rPr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研究</a:t>
            </a:r>
            <a:r>
              <a:rPr lang="ja-JP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ノ</a:t>
            </a:r>
            <a:r>
              <a:rPr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ー</a:t>
            </a:r>
            <a:r>
              <a:rPr lang="ja-JP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ト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214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pp. 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1-17, 63-70, 2007-08 </a:t>
            </a:r>
            <a:r>
              <a:rPr lang="ja-JP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日本気象</a:t>
            </a:r>
            <a:r>
              <a:rPr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学会</a:t>
            </a:r>
            <a:endParaRPr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483325" y="1404404"/>
            <a:ext cx="81773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ja-JP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伊藤久徳・見延庄士郎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ja-JP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気象学と海洋物理学で用いられるデータ解析法</a:t>
            </a:r>
            <a:r>
              <a:rPr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ja-JP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気象</a:t>
            </a:r>
            <a:r>
              <a:rPr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研究</a:t>
            </a:r>
            <a:r>
              <a:rPr lang="ja-JP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ノ</a:t>
            </a:r>
            <a:r>
              <a:rPr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ー</a:t>
            </a:r>
            <a:r>
              <a:rPr lang="ja-JP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ト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ja-JP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221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pp. 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1-7,  2010-09 </a:t>
            </a:r>
            <a:r>
              <a:rPr lang="ja-JP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日本気象</a:t>
            </a:r>
            <a:r>
              <a:rPr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学会</a:t>
            </a:r>
            <a:endParaRPr lang="en-US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483325" y="2050735"/>
            <a:ext cx="81773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Honda, M., K.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Yamazaki, 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Nakamura, and 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K.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Takeuchi, 1999: Dynamic and Thermodynamic Characteristics of Atmospheric Response to Anomalous Sea-Ice Extent in the Sea of Okhotsk. </a:t>
            </a:r>
            <a:r>
              <a:rPr lang="en-US" altLang="ja-JP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Climate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3347–3358.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483325" y="2974065"/>
            <a:ext cx="81773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Takaya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K. and H. Nakamura, 2001: A Formulation of a Phase-Independent Wave-Activity Flux for Stationary and Migratory </a:t>
            </a:r>
            <a:r>
              <a:rPr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Quasigeostrophic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Eddies on a Zonally Varying Basic Flow. </a:t>
            </a:r>
            <a:r>
              <a:rPr lang="en-US" altLang="ja-JP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Atmos.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Sci., </a:t>
            </a:r>
            <a:r>
              <a:rPr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608-627.</a:t>
            </a:r>
            <a:endParaRPr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450373" y="3897395"/>
            <a:ext cx="81773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Sampe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T. and S.-P. </a:t>
            </a:r>
            <a:r>
              <a:rPr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Xie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2010: Large scale dynamics of the </a:t>
            </a:r>
            <a:r>
              <a:rPr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Meiyu-baiu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rainband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Environmental forcing by the westerly jet. </a:t>
            </a:r>
            <a:r>
              <a:rPr lang="en-US" altLang="ja-JP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Climate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113-134.</a:t>
            </a:r>
            <a:endParaRPr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65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線コネクタ 1"/>
          <p:cNvCxnSpPr/>
          <p:nvPr/>
        </p:nvCxnSpPr>
        <p:spPr>
          <a:xfrm flipV="1">
            <a:off x="0" y="504497"/>
            <a:ext cx="9144000" cy="1051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グループ化 2"/>
          <p:cNvGrpSpPr/>
          <p:nvPr/>
        </p:nvGrpSpPr>
        <p:grpSpPr>
          <a:xfrm>
            <a:off x="-1" y="-9039"/>
            <a:ext cx="1208691" cy="523220"/>
            <a:chOff x="-1" y="-9039"/>
            <a:chExt cx="1208691" cy="523220"/>
          </a:xfrm>
        </p:grpSpPr>
        <p:sp>
          <p:nvSpPr>
            <p:cNvPr id="4" name="正方形/長方形 3"/>
            <p:cNvSpPr/>
            <p:nvPr/>
          </p:nvSpPr>
          <p:spPr>
            <a:xfrm>
              <a:off x="-1" y="43511"/>
              <a:ext cx="1208691" cy="400110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テキスト ボックス 4"/>
            <p:cNvSpPr txBox="1"/>
            <p:nvPr/>
          </p:nvSpPr>
          <p:spPr>
            <a:xfrm>
              <a:off x="198542" y="-9039"/>
              <a:ext cx="9060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 b="1" dirty="0" smtClean="0"/>
                <a:t>結果</a:t>
              </a:r>
              <a:endParaRPr kumimoji="1" lang="ja-JP" altLang="en-US" sz="2800" b="1" dirty="0"/>
            </a:p>
          </p:txBody>
        </p:sp>
      </p:grpSp>
      <p:sp>
        <p:nvSpPr>
          <p:cNvPr id="6" name="テキスト ボックス 5"/>
          <p:cNvSpPr txBox="1"/>
          <p:nvPr/>
        </p:nvSpPr>
        <p:spPr>
          <a:xfrm>
            <a:off x="1478912" y="-7571"/>
            <a:ext cx="27093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対流活動の評価</a:t>
            </a:r>
            <a:endParaRPr lang="en-US" altLang="ja-JP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551528" y="1811566"/>
            <a:ext cx="2040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水平</a:t>
            </a:r>
            <a:r>
              <a:rPr lang="ja-JP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温度</a:t>
            </a:r>
            <a:r>
              <a:rPr lang="ja-JP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移流</a:t>
            </a:r>
            <a:endParaRPr lang="en-US" altLang="ja-JP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グループ化 14"/>
          <p:cNvGrpSpPr/>
          <p:nvPr/>
        </p:nvGrpSpPr>
        <p:grpSpPr>
          <a:xfrm>
            <a:off x="198542" y="731827"/>
            <a:ext cx="3250044" cy="815932"/>
            <a:chOff x="491986" y="398388"/>
            <a:chExt cx="3250044" cy="8159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テキスト ボックス 15"/>
                <p:cNvSpPr txBox="1"/>
                <p:nvPr/>
              </p:nvSpPr>
              <p:spPr>
                <a:xfrm>
                  <a:off x="1325984" y="448789"/>
                  <a:ext cx="2416046" cy="76553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24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kumimoji="1" lang="en-US" altLang="ja-JP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400" b="1" i="1" smtClean="0"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  <m:sub>
                            <m:r>
                              <a:rPr kumimoji="1" lang="en-US" altLang="ja-JP" sz="2400" b="1" i="1" smtClean="0"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  <m:f>
                          <m:fPr>
                            <m:ctrlPr>
                              <a:rPr kumimoji="1" lang="en-US" altLang="ja-JP" sz="24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ja-JP" altLang="en-US" sz="2400" b="1" i="1" smtClean="0">
                                <a:latin typeface="Cambria Math" panose="02040503050406030204" pitchFamily="18" charset="0"/>
                              </a:rPr>
                              <m:t>𝝏</m:t>
                            </m:r>
                            <m:sSub>
                              <m:sSubPr>
                                <m:ctrlPr>
                                  <a:rPr kumimoji="1" lang="en-US" altLang="ja-JP" sz="2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2400" b="1" i="1" smtClean="0"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</m:e>
                              <m:sub>
                                <m:r>
                                  <a:rPr kumimoji="1" lang="en-US" altLang="ja-JP" sz="2400" b="1" i="1" smtClean="0"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</m:sub>
                            </m:sSub>
                          </m:num>
                          <m:den>
                            <m:r>
                              <a:rPr kumimoji="1" lang="ja-JP" altLang="en-US" sz="2400" b="1" i="1" smtClean="0">
                                <a:latin typeface="Cambria Math" panose="02040503050406030204" pitchFamily="18" charset="0"/>
                              </a:rPr>
                              <m:t>𝝏</m:t>
                            </m:r>
                            <m:r>
                              <a:rPr kumimoji="1" lang="en-US" altLang="ja-JP" sz="24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den>
                        </m:f>
                        <m:r>
                          <a:rPr kumimoji="1" lang="en-US" altLang="ja-JP" sz="24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ja-JP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b="1" i="1" smtClean="0"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altLang="ja-JP" sz="2400" b="1" i="1"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  <m:f>
                          <m:fPr>
                            <m:ctrlPr>
                              <a:rPr lang="en-US" altLang="ja-JP" sz="24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ja-JP" altLang="en-US" sz="2400" b="1" i="1">
                                <a:latin typeface="Cambria Math" panose="02040503050406030204" pitchFamily="18" charset="0"/>
                              </a:rPr>
                              <m:t>𝝏</m:t>
                            </m:r>
                            <m:sSub>
                              <m:sSubPr>
                                <m:ctrlPr>
                                  <a:rPr lang="en-US" altLang="ja-JP" sz="24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sz="2400" b="1" i="1"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</m:e>
                              <m:sub>
                                <m:r>
                                  <a:rPr lang="en-US" altLang="ja-JP" sz="2400" b="1" i="1"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</m:sub>
                            </m:sSub>
                          </m:num>
                          <m:den>
                            <m:r>
                              <a:rPr lang="ja-JP" altLang="en-US" sz="2400" b="1" i="1">
                                <a:latin typeface="Cambria Math" panose="02040503050406030204" pitchFamily="18" charset="0"/>
                              </a:rPr>
                              <m:t>𝝏</m:t>
                            </m:r>
                            <m:r>
                              <a:rPr lang="en-US" altLang="ja-JP" sz="2400" b="1" i="1" smtClean="0">
                                <a:latin typeface="Cambria Math" panose="02040503050406030204" pitchFamily="18" charset="0"/>
                              </a:rPr>
                              <m:t>𝒚</m:t>
                            </m:r>
                          </m:den>
                        </m:f>
                      </m:oMath>
                    </m:oMathPara>
                  </a14:m>
                  <a:endParaRPr kumimoji="1" lang="ja-JP" altLang="en-US" sz="2400" b="1" dirty="0"/>
                </a:p>
              </p:txBody>
            </p:sp>
          </mc:Choice>
          <mc:Fallback xmlns="">
            <p:sp>
              <p:nvSpPr>
                <p:cNvPr id="6" name="テキスト ボックス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25984" y="448789"/>
                  <a:ext cx="2416046" cy="76553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正方形/長方形 16"/>
                <p:cNvSpPr/>
                <p:nvPr/>
              </p:nvSpPr>
              <p:spPr>
                <a:xfrm>
                  <a:off x="491986" y="398388"/>
                  <a:ext cx="948208" cy="79457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ja-JP" sz="24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ja-JP" altLang="en-US" sz="2400" b="1" i="1">
                                <a:latin typeface="Cambria Math" panose="02040503050406030204" pitchFamily="18" charset="0"/>
                              </a:rPr>
                              <m:t>𝝏</m:t>
                            </m:r>
                            <m:r>
                              <a:rPr lang="en-US" altLang="ja-JP" sz="2400" b="1" i="1">
                                <a:latin typeface="Cambria Math" panose="02040503050406030204" pitchFamily="18" charset="0"/>
                              </a:rPr>
                              <m:t>𝑻</m:t>
                            </m:r>
                          </m:num>
                          <m:den>
                            <m:r>
                              <a:rPr lang="ja-JP" altLang="en-US" sz="2400" b="1" i="1">
                                <a:latin typeface="Cambria Math" panose="02040503050406030204" pitchFamily="18" charset="0"/>
                              </a:rPr>
                              <m:t>𝝏</m:t>
                            </m:r>
                            <m:r>
                              <a:rPr lang="en-US" altLang="ja-JP" sz="2400" b="1" i="1">
                                <a:latin typeface="Cambria Math" panose="02040503050406030204" pitchFamily="18" charset="0"/>
                              </a:rPr>
                              <m:t>𝒕</m:t>
                            </m:r>
                          </m:den>
                        </m:f>
                        <m:r>
                          <a:rPr lang="en-US" altLang="ja-JP" sz="2400" b="1" i="1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ja-JP" altLang="en-US" sz="2400" b="1" dirty="0"/>
                </a:p>
              </p:txBody>
            </p:sp>
          </mc:Choice>
          <mc:Fallback xmlns="">
            <p:sp>
              <p:nvSpPr>
                <p:cNvPr id="7" name="正方形/長方形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1986" y="398388"/>
                  <a:ext cx="948208" cy="794576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/>
              <p:cNvSpPr txBox="1"/>
              <p:nvPr/>
            </p:nvSpPr>
            <p:spPr>
              <a:xfrm>
                <a:off x="3632788" y="969524"/>
                <a:ext cx="100918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ja-JP" altLang="en-US" i="1">
                          <a:latin typeface="Cambria Math" panose="02040503050406030204" pitchFamily="18" charset="0"/>
                        </a:rPr>
                        <m:t>気候値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9" name="テキスト ボックス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2788" y="969524"/>
                <a:ext cx="1009187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3030" t="-11111" r="-8485" b="-31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/>
              <p:cNvSpPr txBox="1"/>
              <p:nvPr/>
            </p:nvSpPr>
            <p:spPr>
              <a:xfrm>
                <a:off x="3641026" y="1246523"/>
                <a:ext cx="20903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: </m:t>
                    </m:r>
                    <m:r>
                      <a:rPr lang="ja-JP" altLang="en-US" i="1">
                        <a:latin typeface="Cambria Math" panose="02040503050406030204" pitchFamily="18" charset="0"/>
                      </a:rPr>
                      <m:t>気候値</m:t>
                    </m:r>
                    <m:r>
                      <a:rPr lang="ja-JP" altLang="en-US" i="1" smtClean="0">
                        <a:latin typeface="Cambria Math" panose="02040503050406030204" pitchFamily="18" charset="0"/>
                      </a:rPr>
                      <m:t>か</m:t>
                    </m:r>
                    <m:r>
                      <a:rPr kumimoji="1" lang="ja-JP" altLang="en-US" i="1" dirty="0" smtClean="0">
                        <a:latin typeface="Cambria Math" panose="02040503050406030204" pitchFamily="18" charset="0"/>
                      </a:rPr>
                      <m:t>らの</m:t>
                    </m:r>
                  </m:oMath>
                </a14:m>
                <a:r>
                  <a:rPr kumimoji="1" lang="ja-JP" altLang="en-US" dirty="0" smtClean="0"/>
                  <a:t>偏差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20" name="テキスト ボックス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1026" y="1246523"/>
                <a:ext cx="2090316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3790" t="-34783" r="-6414" b="-434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グループ化 8"/>
          <p:cNvGrpSpPr/>
          <p:nvPr/>
        </p:nvGrpSpPr>
        <p:grpSpPr>
          <a:xfrm>
            <a:off x="198541" y="2255038"/>
            <a:ext cx="4373458" cy="3091795"/>
            <a:chOff x="198542" y="2369892"/>
            <a:chExt cx="4373458" cy="3091795"/>
          </a:xfrm>
        </p:grpSpPr>
        <p:pic>
          <p:nvPicPr>
            <p:cNvPr id="18" name="図 1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398"/>
            <a:stretch/>
          </p:blipFill>
          <p:spPr>
            <a:xfrm>
              <a:off x="198542" y="2723283"/>
              <a:ext cx="4373458" cy="2738404"/>
            </a:xfrm>
            <a:prstGeom prst="rect">
              <a:avLst/>
            </a:prstGeom>
          </p:spPr>
        </p:pic>
        <p:sp>
          <p:nvSpPr>
            <p:cNvPr id="24" name="テキスト ボックス 23"/>
            <p:cNvSpPr txBox="1"/>
            <p:nvPr/>
          </p:nvSpPr>
          <p:spPr>
            <a:xfrm>
              <a:off x="1805625" y="2369892"/>
              <a:ext cx="11592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500hPa</a:t>
              </a:r>
              <a:endPara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4686183" y="2255038"/>
            <a:ext cx="4374000" cy="3092991"/>
            <a:chOff x="4686184" y="2369892"/>
            <a:chExt cx="4374000" cy="3092991"/>
          </a:xfrm>
        </p:grpSpPr>
        <p:pic>
          <p:nvPicPr>
            <p:cNvPr id="10" name="図 9"/>
            <p:cNvPicPr>
              <a:picLocks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60"/>
            <a:stretch/>
          </p:blipFill>
          <p:spPr>
            <a:xfrm>
              <a:off x="4686184" y="2723283"/>
              <a:ext cx="4374000" cy="2739600"/>
            </a:xfrm>
            <a:prstGeom prst="rect">
              <a:avLst/>
            </a:prstGeom>
          </p:spPr>
        </p:pic>
        <p:sp>
          <p:nvSpPr>
            <p:cNvPr id="25" name="テキスト ボックス 24"/>
            <p:cNvSpPr txBox="1"/>
            <p:nvPr/>
          </p:nvSpPr>
          <p:spPr>
            <a:xfrm>
              <a:off x="6293538" y="2369892"/>
              <a:ext cx="11592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850hPa</a:t>
              </a:r>
              <a:endPara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46"/>
          <a:stretch/>
        </p:blipFill>
        <p:spPr>
          <a:xfrm>
            <a:off x="1888003" y="5415847"/>
            <a:ext cx="5237726" cy="31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25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コネクタ 3"/>
          <p:cNvCxnSpPr/>
          <p:nvPr/>
        </p:nvCxnSpPr>
        <p:spPr>
          <a:xfrm flipV="1">
            <a:off x="0" y="504497"/>
            <a:ext cx="9144000" cy="1051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グループ化 4"/>
          <p:cNvGrpSpPr/>
          <p:nvPr/>
        </p:nvGrpSpPr>
        <p:grpSpPr>
          <a:xfrm>
            <a:off x="-1" y="-9039"/>
            <a:ext cx="1208691" cy="523220"/>
            <a:chOff x="-1" y="-9039"/>
            <a:chExt cx="1208691" cy="523220"/>
          </a:xfrm>
        </p:grpSpPr>
        <p:sp>
          <p:nvSpPr>
            <p:cNvPr id="6" name="正方形/長方形 5"/>
            <p:cNvSpPr/>
            <p:nvPr/>
          </p:nvSpPr>
          <p:spPr>
            <a:xfrm>
              <a:off x="-1" y="43511"/>
              <a:ext cx="1208691" cy="400110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198542" y="-9039"/>
              <a:ext cx="9060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 b="1" dirty="0" smtClean="0"/>
                <a:t>結果</a:t>
              </a:r>
              <a:endParaRPr kumimoji="1" lang="ja-JP" altLang="en-US" sz="2800" b="1" dirty="0"/>
            </a:p>
          </p:txBody>
        </p:sp>
      </p:grpSp>
      <p:sp>
        <p:nvSpPr>
          <p:cNvPr id="8" name="テキスト ボックス 7"/>
          <p:cNvSpPr txBox="1"/>
          <p:nvPr/>
        </p:nvSpPr>
        <p:spPr>
          <a:xfrm>
            <a:off x="1478912" y="-7571"/>
            <a:ext cx="27093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対流活動の評価</a:t>
            </a:r>
            <a:endParaRPr lang="en-US" altLang="ja-JP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グループ化 8"/>
          <p:cNvGrpSpPr/>
          <p:nvPr/>
        </p:nvGrpSpPr>
        <p:grpSpPr>
          <a:xfrm>
            <a:off x="214649" y="1887205"/>
            <a:ext cx="4357351" cy="2822618"/>
            <a:chOff x="2473851" y="3821776"/>
            <a:chExt cx="4357351" cy="2822618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3851" y="4174544"/>
              <a:ext cx="4357351" cy="2469850"/>
            </a:xfrm>
            <a:prstGeom prst="rect">
              <a:avLst/>
            </a:prstGeom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3363761" y="3821776"/>
              <a:ext cx="26100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水平温度傾度 </a:t>
              </a:r>
              <a:r>
                <a:rPr kumimoji="1" lang="en-US" altLang="ja-JP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500hPa</a:t>
              </a:r>
              <a:endParaRPr kumimoji="1" lang="ja-JP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正方形/長方形 11"/>
              <p:cNvSpPr/>
              <p:nvPr/>
            </p:nvSpPr>
            <p:spPr>
              <a:xfrm>
                <a:off x="402716" y="577883"/>
                <a:ext cx="3349635" cy="10848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ja-JP" altLang="en-US" sz="20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ja-JP" altLang="en-US" sz="2000" b="1" i="1">
                              <a:latin typeface="Cambria Math" panose="02040503050406030204" pitchFamily="18" charset="0"/>
                            </a:rPr>
                            <m:t>𝛁</m:t>
                          </m:r>
                          <m:r>
                            <a:rPr lang="ja-JP" altLang="en-US" sz="2000" b="1" i="0"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a:rPr lang="ja-JP" altLang="en-US" sz="2000" b="1" i="0">
                              <a:latin typeface="Cambria Math" panose="02040503050406030204" pitchFamily="18" charset="0"/>
                            </a:rPr>
                            <m:t>𝐓</m:t>
                          </m:r>
                        </m:e>
                      </m:d>
                      <m:r>
                        <a:rPr lang="ja-JP" altLang="en-US" sz="2000" b="1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ja-JP" altLang="en-US" sz="20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ja-JP" altLang="en-US" sz="20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ja-JP" altLang="en-US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ja-JP" altLang="en-US" sz="20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ja-JP" altLang="en-US" sz="2000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ja-JP" altLang="en-US" sz="2000" b="1" i="0">
                                              <a:latin typeface="Cambria Math" panose="02040503050406030204" pitchFamily="18" charset="0"/>
                                            </a:rPr>
                                            <m:t>𝛛</m:t>
                                          </m:r>
                                          <m:r>
                                            <a:rPr lang="ja-JP" altLang="en-US" sz="2000" b="1" i="1"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num>
                                        <m:den>
                                          <m:r>
                                            <a:rPr lang="ja-JP" altLang="en-US" sz="2000" b="1" i="0">
                                              <a:latin typeface="Cambria Math" panose="02040503050406030204" pitchFamily="18" charset="0"/>
                                            </a:rPr>
                                            <m:t>𝛛</m:t>
                                          </m:r>
                                          <m:r>
                                            <a:rPr lang="ja-JP" altLang="en-US" sz="2000" b="1" i="1">
                                              <a:latin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ja-JP" altLang="en-US" sz="2000" b="1" i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ja-JP" altLang="en-US" sz="2000" b="1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ja-JP" altLang="en-US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ja-JP" altLang="en-US" sz="20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ja-JP" altLang="en-US" sz="2000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ja-JP" altLang="en-US" sz="2000" b="1" i="0">
                                              <a:latin typeface="Cambria Math" panose="02040503050406030204" pitchFamily="18" charset="0"/>
                                            </a:rPr>
                                            <m:t>𝛛</m:t>
                                          </m:r>
                                          <m:r>
                                            <a:rPr lang="ja-JP" altLang="en-US" sz="2000" b="1" i="1"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num>
                                        <m:den>
                                          <m:r>
                                            <a:rPr lang="ja-JP" altLang="en-US" sz="2000" b="1" i="0">
                                              <a:latin typeface="Cambria Math" panose="02040503050406030204" pitchFamily="18" charset="0"/>
                                            </a:rPr>
                                            <m:t>𝛛</m:t>
                                          </m:r>
                                          <m:r>
                                            <a:rPr lang="ja-JP" altLang="en-US" sz="2000" b="1" i="1">
                                              <a:latin typeface="Cambria Math" panose="02040503050406030204" pitchFamily="18" charset="0"/>
                                            </a:rPr>
                                            <m:t>𝒚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ja-JP" altLang="en-US" sz="2000" b="1" i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ja-JP" altLang="en-US" sz="2000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ja-JP" altLang="en-US" sz="2000" b="1" i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ja-JP" altLang="en-US" sz="2000" b="1" i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ja-JP" altLang="en-US" sz="2000" b="1" dirty="0"/>
              </a:p>
            </p:txBody>
          </p:sp>
        </mc:Choice>
        <mc:Fallback xmlns="">
          <p:sp>
            <p:nvSpPr>
              <p:cNvPr id="12" name="正方形/長方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716" y="577883"/>
                <a:ext cx="3349635" cy="108484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グループ化 21"/>
          <p:cNvGrpSpPr/>
          <p:nvPr/>
        </p:nvGrpSpPr>
        <p:grpSpPr>
          <a:xfrm>
            <a:off x="4661948" y="3587540"/>
            <a:ext cx="4357351" cy="2797286"/>
            <a:chOff x="4661948" y="3587540"/>
            <a:chExt cx="4357351" cy="2797286"/>
          </a:xfrm>
        </p:grpSpPr>
        <p:pic>
          <p:nvPicPr>
            <p:cNvPr id="20" name="図 1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943"/>
            <a:stretch/>
          </p:blipFill>
          <p:spPr>
            <a:xfrm>
              <a:off x="4661948" y="3913509"/>
              <a:ext cx="4357351" cy="2471317"/>
            </a:xfrm>
            <a:prstGeom prst="rect">
              <a:avLst/>
            </a:prstGeom>
          </p:spPr>
        </p:pic>
        <p:sp>
          <p:nvSpPr>
            <p:cNvPr id="18" name="テキスト ボックス 17"/>
            <p:cNvSpPr txBox="1"/>
            <p:nvPr/>
          </p:nvSpPr>
          <p:spPr>
            <a:xfrm>
              <a:off x="6396055" y="3587540"/>
              <a:ext cx="7409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OLR</a:t>
              </a:r>
              <a:endParaRPr lang="en-US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グループ化 20"/>
          <p:cNvGrpSpPr/>
          <p:nvPr/>
        </p:nvGrpSpPr>
        <p:grpSpPr>
          <a:xfrm>
            <a:off x="4661948" y="707981"/>
            <a:ext cx="4357351" cy="2806021"/>
            <a:chOff x="4661948" y="707981"/>
            <a:chExt cx="4357351" cy="2806021"/>
          </a:xfrm>
        </p:grpSpPr>
        <p:sp>
          <p:nvSpPr>
            <p:cNvPr id="15" name="テキスト ボックス 14"/>
            <p:cNvSpPr txBox="1"/>
            <p:nvPr/>
          </p:nvSpPr>
          <p:spPr>
            <a:xfrm>
              <a:off x="5444554" y="707981"/>
              <a:ext cx="30620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鉛直流 </a:t>
              </a:r>
              <a:r>
                <a:rPr lang="en-US" altLang="ja-JP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ja-JP" alt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下向き正</a:t>
              </a:r>
              <a:r>
                <a:rPr lang="en-US" altLang="ja-JP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500hPa</a:t>
              </a:r>
              <a:endParaRPr lang="en-US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図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1948" y="1044152"/>
              <a:ext cx="4357351" cy="24698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90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4"/>
          <p:cNvCxnSpPr/>
          <p:nvPr/>
        </p:nvCxnSpPr>
        <p:spPr>
          <a:xfrm flipV="1">
            <a:off x="0" y="504497"/>
            <a:ext cx="9144000" cy="1051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グループ化 5"/>
          <p:cNvGrpSpPr/>
          <p:nvPr/>
        </p:nvGrpSpPr>
        <p:grpSpPr>
          <a:xfrm>
            <a:off x="0" y="-9039"/>
            <a:ext cx="1291850" cy="523220"/>
            <a:chOff x="0" y="-9039"/>
            <a:chExt cx="1291850" cy="523220"/>
          </a:xfrm>
        </p:grpSpPr>
        <p:sp>
          <p:nvSpPr>
            <p:cNvPr id="7" name="正方形/長方形 6"/>
            <p:cNvSpPr/>
            <p:nvPr/>
          </p:nvSpPr>
          <p:spPr>
            <a:xfrm>
              <a:off x="0" y="43511"/>
              <a:ext cx="1291850" cy="40011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198542" y="-9039"/>
              <a:ext cx="9060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800" b="1" dirty="0"/>
                <a:t>背景</a:t>
              </a:r>
              <a:endParaRPr kumimoji="1" lang="ja-JP" altLang="en-US" sz="2800" b="1" dirty="0"/>
            </a:p>
          </p:txBody>
        </p:sp>
      </p:grpSp>
      <p:sp>
        <p:nvSpPr>
          <p:cNvPr id="9" name="テキスト ボックス 8"/>
          <p:cNvSpPr txBox="1"/>
          <p:nvPr/>
        </p:nvSpPr>
        <p:spPr>
          <a:xfrm>
            <a:off x="1606262" y="21738"/>
            <a:ext cx="2781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/>
              <a:t>梅雨</a:t>
            </a:r>
            <a:r>
              <a:rPr lang="ja-JP" altLang="en-US" sz="2400" b="1" dirty="0"/>
              <a:t>形成メカニズム</a:t>
            </a:r>
            <a:endParaRPr kumimoji="1" lang="ja-JP" altLang="en-US" sz="2400" b="1" dirty="0"/>
          </a:p>
        </p:txBody>
      </p:sp>
      <p:sp>
        <p:nvSpPr>
          <p:cNvPr id="10" name="正方形/長方形 9"/>
          <p:cNvSpPr/>
          <p:nvPr/>
        </p:nvSpPr>
        <p:spPr>
          <a:xfrm>
            <a:off x="1052413" y="791241"/>
            <a:ext cx="2504303" cy="45719"/>
          </a:xfrm>
          <a:prstGeom prst="rect">
            <a:avLst/>
          </a:prstGeom>
          <a:solidFill>
            <a:srgbClr val="BBD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205105" y="1192817"/>
            <a:ext cx="45719" cy="2810772"/>
          </a:xfrm>
          <a:prstGeom prst="rect">
            <a:avLst/>
          </a:prstGeom>
          <a:solidFill>
            <a:srgbClr val="BBD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角丸四角形 11"/>
          <p:cNvSpPr/>
          <p:nvPr/>
        </p:nvSpPr>
        <p:spPr>
          <a:xfrm>
            <a:off x="137562" y="688938"/>
            <a:ext cx="1074676" cy="512117"/>
          </a:xfrm>
          <a:prstGeom prst="roundRect">
            <a:avLst/>
          </a:prstGeom>
          <a:solidFill>
            <a:srgbClr val="BBD1EB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800" b="1" dirty="0"/>
              <a:t>梅雨</a:t>
            </a:r>
            <a:endParaRPr kumimoji="1" lang="ja-JP" altLang="en-US" sz="2800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26038" y="4039604"/>
            <a:ext cx="74991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 smtClean="0"/>
              <a:t>チベット高原で暖められた空気 ⇒</a:t>
            </a:r>
            <a:r>
              <a:rPr lang="ja-JP" altLang="en-US" sz="2400" b="1" dirty="0"/>
              <a:t>ジェット</a:t>
            </a:r>
            <a:r>
              <a:rPr lang="ja-JP" altLang="en-US" sz="2400" b="1" dirty="0" smtClean="0"/>
              <a:t>気流により東へ</a:t>
            </a:r>
            <a:endParaRPr kumimoji="1" lang="ja-JP" altLang="en-US" sz="2400" b="1" dirty="0"/>
          </a:p>
        </p:txBody>
      </p:sp>
      <p:pic>
        <p:nvPicPr>
          <p:cNvPr id="1026" name="Picture 2" descr="C:\Users\KENTA\Desktop\卒論\モデル結果\map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7" r="37499"/>
          <a:stretch/>
        </p:blipFill>
        <p:spPr bwMode="auto">
          <a:xfrm>
            <a:off x="1606262" y="1316877"/>
            <a:ext cx="4868586" cy="3007272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perspectiveRelaxed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円/楕円 13"/>
          <p:cNvSpPr/>
          <p:nvPr/>
        </p:nvSpPr>
        <p:spPr>
          <a:xfrm>
            <a:off x="1639702" y="2587697"/>
            <a:ext cx="997751" cy="702045"/>
          </a:xfrm>
          <a:prstGeom prst="ellipse">
            <a:avLst/>
          </a:prstGeom>
          <a:solidFill>
            <a:schemeClr val="accent2"/>
          </a:solidFill>
          <a:ln>
            <a:solidFill>
              <a:srgbClr val="FF0000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 smtClean="0">
                <a:ln w="3175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FF0000"/>
                </a:solidFill>
              </a:rPr>
              <a:t>暖</a:t>
            </a:r>
            <a:endParaRPr kumimoji="1" lang="ja-JP" altLang="en-US" sz="3600" b="1" dirty="0"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906896" y="1332620"/>
            <a:ext cx="2162772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ja-JP" altLang="en-US" sz="2400" b="1" dirty="0" smtClean="0"/>
              <a:t>形成メカニズム</a:t>
            </a:r>
            <a:endParaRPr kumimoji="1" lang="ja-JP" altLang="en-US" sz="2400" b="1" dirty="0"/>
          </a:p>
        </p:txBody>
      </p:sp>
      <p:grpSp>
        <p:nvGrpSpPr>
          <p:cNvPr id="38" name="グループ化 37"/>
          <p:cNvGrpSpPr/>
          <p:nvPr/>
        </p:nvGrpSpPr>
        <p:grpSpPr>
          <a:xfrm>
            <a:off x="1803438" y="4501269"/>
            <a:ext cx="6266453" cy="1097527"/>
            <a:chOff x="1803438" y="4627389"/>
            <a:chExt cx="6266453" cy="1097527"/>
          </a:xfrm>
        </p:grpSpPr>
        <p:grpSp>
          <p:nvGrpSpPr>
            <p:cNvPr id="36" name="グループ化 35"/>
            <p:cNvGrpSpPr/>
            <p:nvPr/>
          </p:nvGrpSpPr>
          <p:grpSpPr>
            <a:xfrm>
              <a:off x="1803438" y="4627389"/>
              <a:ext cx="4794902" cy="875335"/>
              <a:chOff x="1803438" y="4627389"/>
              <a:chExt cx="4794902" cy="875335"/>
            </a:xfrm>
          </p:grpSpPr>
          <p:sp>
            <p:nvSpPr>
              <p:cNvPr id="22" name="テキスト ボックス 21"/>
              <p:cNvSpPr txBox="1"/>
              <p:nvPr/>
            </p:nvSpPr>
            <p:spPr>
              <a:xfrm>
                <a:off x="1803438" y="5041059"/>
                <a:ext cx="479490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2400" b="1" dirty="0" smtClean="0"/>
                  <a:t>中国東部－日本付近で降水帯形成</a:t>
                </a:r>
                <a:endParaRPr kumimoji="1" lang="ja-JP" altLang="en-US" sz="2400" b="1" dirty="0"/>
              </a:p>
            </p:txBody>
          </p:sp>
          <p:sp>
            <p:nvSpPr>
              <p:cNvPr id="34" name="下矢印 33"/>
              <p:cNvSpPr/>
              <p:nvPr/>
            </p:nvSpPr>
            <p:spPr>
              <a:xfrm>
                <a:off x="3524971" y="4627389"/>
                <a:ext cx="1351836" cy="344004"/>
              </a:xfrm>
              <a:prstGeom prst="downArrow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7" name="テキスト ボックス 36"/>
            <p:cNvSpPr txBox="1"/>
            <p:nvPr/>
          </p:nvSpPr>
          <p:spPr>
            <a:xfrm>
              <a:off x="4766551" y="5355584"/>
              <a:ext cx="33033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</a:t>
              </a:r>
              <a:r>
                <a:rPr kumimoji="1" lang="en-US" altLang="ja-JP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Sampe</a:t>
              </a:r>
              <a:r>
                <a:rPr kumimoji="1" lang="en-US" altLang="ja-JP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T, and S. –P. </a:t>
              </a:r>
              <a:r>
                <a:rPr kumimoji="1" lang="en-US" altLang="ja-JP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Xie</a:t>
              </a:r>
              <a:r>
                <a:rPr kumimoji="1" lang="en-US" altLang="ja-JP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2010]</a:t>
              </a:r>
              <a:endParaRPr kumimoji="1" lang="ja-JP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グループ化 40"/>
          <p:cNvGrpSpPr/>
          <p:nvPr/>
        </p:nvGrpSpPr>
        <p:grpSpPr>
          <a:xfrm>
            <a:off x="1796424" y="5606694"/>
            <a:ext cx="5620449" cy="723525"/>
            <a:chOff x="1796424" y="5849097"/>
            <a:chExt cx="5620449" cy="723525"/>
          </a:xfrm>
        </p:grpSpPr>
        <p:sp>
          <p:nvSpPr>
            <p:cNvPr id="40" name="角丸四角形 39"/>
            <p:cNvSpPr/>
            <p:nvPr/>
          </p:nvSpPr>
          <p:spPr>
            <a:xfrm>
              <a:off x="1796424" y="5849097"/>
              <a:ext cx="5551152" cy="72352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1796424" y="5900713"/>
              <a:ext cx="56204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 b="1" dirty="0" smtClean="0"/>
                <a:t>日本の梅雨は</a:t>
              </a:r>
              <a:r>
                <a:rPr kumimoji="1" lang="ja-JP" altLang="en-US" sz="3200" b="1" dirty="0" smtClean="0">
                  <a:ln>
                    <a:solidFill>
                      <a:schemeClr val="tx1"/>
                    </a:solidFill>
                  </a:ln>
                  <a:solidFill>
                    <a:schemeClr val="accent5">
                      <a:lumMod val="50000"/>
                    </a:schemeClr>
                  </a:solidFill>
                </a:rPr>
                <a:t>オホーツク海</a:t>
              </a:r>
              <a:r>
                <a:rPr kumimoji="1" lang="ja-JP" altLang="en-US" sz="2800" b="1" dirty="0" smtClean="0"/>
                <a:t>も関係</a:t>
              </a:r>
              <a:endParaRPr kumimoji="1" lang="ja-JP" altLang="en-US" sz="2800" b="1" dirty="0"/>
            </a:p>
          </p:txBody>
        </p:sp>
      </p:grpSp>
      <p:sp>
        <p:nvSpPr>
          <p:cNvPr id="18" name="角丸四角形 17"/>
          <p:cNvSpPr/>
          <p:nvPr/>
        </p:nvSpPr>
        <p:spPr>
          <a:xfrm rot="21217525">
            <a:off x="3565640" y="2838879"/>
            <a:ext cx="1457973" cy="435236"/>
          </a:xfrm>
          <a:prstGeom prst="roundRect">
            <a:avLst/>
          </a:prstGeom>
          <a:ln w="38100">
            <a:solidFill>
              <a:schemeClr val="accent1">
                <a:lumMod val="50000"/>
              </a:schemeClr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 smtClean="0">
                <a:solidFill>
                  <a:schemeClr val="tx1"/>
                </a:solidFill>
              </a:rPr>
              <a:t>降水帯</a:t>
            </a:r>
            <a:endParaRPr kumimoji="1" lang="ja-JP" altLang="en-US" sz="3200" b="1" dirty="0">
              <a:solidFill>
                <a:schemeClr val="tx1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8548965" y="144849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1/13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1635939" y="2041222"/>
            <a:ext cx="5513560" cy="1293913"/>
            <a:chOff x="1635939" y="2041222"/>
            <a:chExt cx="5513560" cy="1293913"/>
          </a:xfrm>
        </p:grpSpPr>
        <p:sp>
          <p:nvSpPr>
            <p:cNvPr id="2" name="円弧 1"/>
            <p:cNvSpPr/>
            <p:nvPr/>
          </p:nvSpPr>
          <p:spPr>
            <a:xfrm flipH="1">
              <a:off x="2453300" y="2641723"/>
              <a:ext cx="4696199" cy="606273"/>
            </a:xfrm>
            <a:prstGeom prst="arc">
              <a:avLst>
                <a:gd name="adj1" fmla="val 16372323"/>
                <a:gd name="adj2" fmla="val 0"/>
              </a:avLst>
            </a:prstGeom>
            <a:ln w="38100">
              <a:solidFill>
                <a:srgbClr val="FF0000"/>
              </a:solidFill>
            </a:ln>
            <a:scene3d>
              <a:camera prst="perspectiveRelaxed" fov="600000">
                <a:rot lat="20973599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円弧 26"/>
            <p:cNvSpPr/>
            <p:nvPr/>
          </p:nvSpPr>
          <p:spPr>
            <a:xfrm flipH="1">
              <a:off x="2453300" y="2728862"/>
              <a:ext cx="4696199" cy="606273"/>
            </a:xfrm>
            <a:prstGeom prst="arc">
              <a:avLst>
                <a:gd name="adj1" fmla="val 16372323"/>
                <a:gd name="adj2" fmla="val 0"/>
              </a:avLst>
            </a:prstGeom>
            <a:ln w="38100">
              <a:solidFill>
                <a:srgbClr val="FF0000"/>
              </a:solidFill>
            </a:ln>
            <a:scene3d>
              <a:camera prst="perspectiveRelaxed" fov="600000">
                <a:rot lat="20973599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円弧 27"/>
            <p:cNvSpPr/>
            <p:nvPr/>
          </p:nvSpPr>
          <p:spPr>
            <a:xfrm flipH="1">
              <a:off x="2393737" y="2530627"/>
              <a:ext cx="4696199" cy="606273"/>
            </a:xfrm>
            <a:prstGeom prst="arc">
              <a:avLst>
                <a:gd name="adj1" fmla="val 16372323"/>
                <a:gd name="adj2" fmla="val 0"/>
              </a:avLst>
            </a:prstGeom>
            <a:ln w="38100">
              <a:solidFill>
                <a:srgbClr val="FF0000"/>
              </a:solidFill>
            </a:ln>
            <a:scene3d>
              <a:camera prst="perspectiveRelaxed" fov="600000">
                <a:rot lat="20973599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右矢印 14"/>
            <p:cNvSpPr/>
            <p:nvPr/>
          </p:nvSpPr>
          <p:spPr>
            <a:xfrm rot="21343292">
              <a:off x="1635939" y="2041222"/>
              <a:ext cx="3615968" cy="930660"/>
            </a:xfrm>
            <a:prstGeom prst="rightArrow">
              <a:avLst/>
            </a:prstGeom>
            <a:solidFill>
              <a:srgbClr val="E27C4E"/>
            </a:solidFill>
            <a:ln w="28575">
              <a:solidFill>
                <a:srgbClr val="C00000"/>
              </a:solidFill>
            </a:ln>
            <a:scene3d>
              <a:camera prst="perspectiveRelaxed" fov="4200000">
                <a:rot lat="18170314" lon="19889509" rev="1471767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8937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748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43" y="1071916"/>
            <a:ext cx="4410000" cy="3254400"/>
          </a:xfrm>
          <a:prstGeom prst="rect">
            <a:avLst/>
          </a:prstGeom>
        </p:spPr>
      </p:pic>
      <p:sp>
        <p:nvSpPr>
          <p:cNvPr id="33" name="正方形/長方形 32"/>
          <p:cNvSpPr/>
          <p:nvPr/>
        </p:nvSpPr>
        <p:spPr>
          <a:xfrm>
            <a:off x="5209578" y="1863460"/>
            <a:ext cx="3108542" cy="83767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5244323" y="3025642"/>
            <a:ext cx="3073797" cy="8376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52801" y="765743"/>
            <a:ext cx="3768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detrend_</a:t>
            </a:r>
            <a:r>
              <a:rPr kumimoji="1" lang="en-US" altLang="ja-JP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SST_1958-2012 </a:t>
            </a:r>
            <a:r>
              <a:rPr kumimoji="1" lang="en-US" altLang="ja-JP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@ Okhotsk</a:t>
            </a:r>
            <a:endParaRPr kumimoji="1" lang="ja-JP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209577" y="3297487"/>
            <a:ext cx="3108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1966, </a:t>
            </a:r>
            <a:r>
              <a:rPr kumimoji="1" lang="en-US" altLang="ja-JP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1969, 1977, </a:t>
            </a:r>
            <a:r>
              <a:rPr lang="en-US" altLang="ja-JP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2006</a:t>
            </a:r>
            <a:endParaRPr lang="en-US" altLang="ja-JP" sz="24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596297" y="3007342"/>
            <a:ext cx="926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COLD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5209577" y="2123643"/>
            <a:ext cx="31854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1968,</a:t>
            </a:r>
            <a:r>
              <a:rPr lang="en-US" altLang="ja-JP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1984</a:t>
            </a:r>
            <a:r>
              <a:rPr lang="en-US" altLang="ja-JP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1990, 1996</a:t>
            </a:r>
            <a:endParaRPr lang="en-US" altLang="ja-JP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646765" y="1842866"/>
            <a:ext cx="753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/>
              <p:cNvSpPr txBox="1"/>
              <p:nvPr/>
            </p:nvSpPr>
            <p:spPr>
              <a:xfrm>
                <a:off x="4816013" y="967756"/>
                <a:ext cx="374172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ja-JP" altLang="en-US" sz="2000" b="1" dirty="0" smtClean="0">
                    <a:latin typeface="+mn-ea"/>
                    <a:cs typeface="Times New Roman" panose="02020603050405020304" pitchFamily="18" charset="0"/>
                  </a:rPr>
                  <a:t>エルニーニョ，ラニーニャ年を除く</a:t>
                </a:r>
                <a:endParaRPr kumimoji="1" lang="en-US" altLang="ja-JP" sz="2000" b="1" dirty="0" smtClean="0">
                  <a:latin typeface="+mn-ea"/>
                  <a:cs typeface="Times New Roman" panose="020206030504050203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kumimoji="1" lang="en-US" altLang="ja-JP" sz="20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±</m:t>
                    </m:r>
                    <m:r>
                      <a:rPr kumimoji="1" lang="en-US" altLang="ja-JP" sz="20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kumimoji="1" lang="en-US" altLang="ja-JP" sz="20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kumimoji="1" lang="en-US" altLang="ja-JP" sz="20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</m:oMath>
                </a14:m>
                <a:r>
                  <a:rPr kumimoji="1" lang="ja-JP" altLang="en-US" sz="2000" b="1" dirty="0" smtClean="0">
                    <a:latin typeface="+mn-ea"/>
                    <a:cs typeface="Times New Roman" panose="02020603050405020304" pitchFamily="18" charset="0"/>
                  </a:rPr>
                  <a:t>以上の年を選択</a:t>
                </a:r>
                <a:endParaRPr kumimoji="1" lang="en-US" altLang="ja-JP" sz="2000" b="1" dirty="0" smtClean="0">
                  <a:latin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テキスト ボックス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6013" y="967756"/>
                <a:ext cx="3741729" cy="707886"/>
              </a:xfrm>
              <a:prstGeom prst="rect">
                <a:avLst/>
              </a:prstGeom>
              <a:blipFill rotWithShape="0">
                <a:blip r:embed="rId5"/>
                <a:stretch>
                  <a:fillRect l="-1466" t="-5172" r="-1466" b="-1293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直線コネクタ 27"/>
          <p:cNvCxnSpPr/>
          <p:nvPr/>
        </p:nvCxnSpPr>
        <p:spPr>
          <a:xfrm flipV="1">
            <a:off x="0" y="504497"/>
            <a:ext cx="9144000" cy="1051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グループ化 28"/>
          <p:cNvGrpSpPr/>
          <p:nvPr/>
        </p:nvGrpSpPr>
        <p:grpSpPr>
          <a:xfrm>
            <a:off x="-1" y="-9039"/>
            <a:ext cx="1208691" cy="523220"/>
            <a:chOff x="-1" y="-9039"/>
            <a:chExt cx="1208691" cy="523220"/>
          </a:xfrm>
        </p:grpSpPr>
        <p:sp>
          <p:nvSpPr>
            <p:cNvPr id="30" name="正方形/長方形 29"/>
            <p:cNvSpPr/>
            <p:nvPr/>
          </p:nvSpPr>
          <p:spPr>
            <a:xfrm>
              <a:off x="-1" y="43511"/>
              <a:ext cx="1208691" cy="400110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198542" y="-9039"/>
              <a:ext cx="9060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 b="1" dirty="0" smtClean="0"/>
                <a:t>結果</a:t>
              </a:r>
              <a:endParaRPr kumimoji="1" lang="ja-JP" altLang="en-US" sz="2800" b="1" dirty="0"/>
            </a:p>
          </p:txBody>
        </p:sp>
      </p:grpSp>
      <p:sp>
        <p:nvSpPr>
          <p:cNvPr id="32" name="テキスト ボックス 31"/>
          <p:cNvSpPr txBox="1"/>
          <p:nvPr/>
        </p:nvSpPr>
        <p:spPr>
          <a:xfrm>
            <a:off x="1478912" y="-7571"/>
            <a:ext cx="4860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再解析データとの比較 </a:t>
            </a:r>
            <a:r>
              <a:rPr lang="en-US" altLang="ja-JP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JRA-55</a:t>
            </a:r>
            <a:endParaRPr lang="en-US" altLang="ja-JP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809735" y="4584894"/>
            <a:ext cx="3204723" cy="4616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ja-JP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トレンド除去した大気場</a:t>
            </a:r>
            <a:endParaRPr kumimoji="1" lang="en-US" altLang="ja-JP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4851356" y="4584894"/>
            <a:ext cx="349647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COLD</a:t>
            </a:r>
            <a:r>
              <a:rPr lang="ja-JP" alt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ja-JP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と</a:t>
            </a:r>
            <a:r>
              <a:rPr lang="en-US" altLang="ja-JP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HOT</a:t>
            </a:r>
            <a:r>
              <a:rPr lang="ja-JP" alt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ja-JP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を抽出</a:t>
            </a:r>
            <a:endParaRPr kumimoji="1" lang="en-US" altLang="ja-JP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5643262" y="5674925"/>
            <a:ext cx="2013693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COLD</a:t>
            </a:r>
            <a:r>
              <a:rPr lang="en-US" altLang="ja-JP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ja-JP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HOT</a:t>
            </a:r>
            <a:endParaRPr kumimoji="1" lang="en-US" altLang="ja-JP" sz="24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右矢印 36"/>
          <p:cNvSpPr/>
          <p:nvPr/>
        </p:nvSpPr>
        <p:spPr>
          <a:xfrm>
            <a:off x="4117127" y="4630721"/>
            <a:ext cx="631559" cy="420129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右矢印 37"/>
          <p:cNvSpPr/>
          <p:nvPr/>
        </p:nvSpPr>
        <p:spPr>
          <a:xfrm rot="5400000">
            <a:off x="6440088" y="5150678"/>
            <a:ext cx="420038" cy="420129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89744" y="2048180"/>
            <a:ext cx="4142699" cy="1195482"/>
          </a:xfrm>
          <a:prstGeom prst="rect">
            <a:avLst/>
          </a:prstGeom>
          <a:solidFill>
            <a:schemeClr val="accent6">
              <a:lumMod val="20000"/>
              <a:lumOff val="80000"/>
              <a:alpha val="41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円/楕円 51"/>
          <p:cNvSpPr/>
          <p:nvPr/>
        </p:nvSpPr>
        <p:spPr>
          <a:xfrm>
            <a:off x="3185580" y="1853905"/>
            <a:ext cx="172995" cy="1647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2288098" y="1713161"/>
            <a:ext cx="172995" cy="1647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1083676" y="1677452"/>
            <a:ext cx="172995" cy="1647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2767665" y="1366240"/>
            <a:ext cx="172995" cy="1647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931564" y="3467456"/>
            <a:ext cx="172995" cy="164757"/>
          </a:xfrm>
          <a:prstGeom prst="ellipse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3979320" y="3190801"/>
            <a:ext cx="172995" cy="164757"/>
          </a:xfrm>
          <a:prstGeom prst="ellipse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/>
        </p:nvSpPr>
        <p:spPr>
          <a:xfrm>
            <a:off x="1785992" y="3468615"/>
            <a:ext cx="172995" cy="164757"/>
          </a:xfrm>
          <a:prstGeom prst="ellipse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円/楕円 42"/>
          <p:cNvSpPr/>
          <p:nvPr/>
        </p:nvSpPr>
        <p:spPr>
          <a:xfrm>
            <a:off x="1138696" y="3208193"/>
            <a:ext cx="172995" cy="164757"/>
          </a:xfrm>
          <a:prstGeom prst="ellipse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9" name="直線矢印コネクタ 18"/>
          <p:cNvCxnSpPr/>
          <p:nvPr/>
        </p:nvCxnSpPr>
        <p:spPr>
          <a:xfrm flipH="1">
            <a:off x="1663665" y="2032753"/>
            <a:ext cx="8108" cy="125781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937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46" y="1110002"/>
            <a:ext cx="4483617" cy="2221461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551" y="575883"/>
            <a:ext cx="2866767" cy="2865275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914170" y="646869"/>
            <a:ext cx="3425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Surface temperature [K]</a:t>
            </a:r>
            <a:endParaRPr kumimoji="1" lang="en-US" altLang="ja-JP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直線コネクタ 6"/>
          <p:cNvCxnSpPr/>
          <p:nvPr/>
        </p:nvCxnSpPr>
        <p:spPr>
          <a:xfrm flipV="1">
            <a:off x="0" y="504497"/>
            <a:ext cx="9144000" cy="1051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グループ化 7"/>
          <p:cNvGrpSpPr/>
          <p:nvPr/>
        </p:nvGrpSpPr>
        <p:grpSpPr>
          <a:xfrm>
            <a:off x="-1" y="-9039"/>
            <a:ext cx="1208691" cy="523220"/>
            <a:chOff x="-1" y="-9039"/>
            <a:chExt cx="1208691" cy="523220"/>
          </a:xfrm>
        </p:grpSpPr>
        <p:sp>
          <p:nvSpPr>
            <p:cNvPr id="9" name="正方形/長方形 8"/>
            <p:cNvSpPr/>
            <p:nvPr/>
          </p:nvSpPr>
          <p:spPr>
            <a:xfrm>
              <a:off x="-1" y="43511"/>
              <a:ext cx="1208691" cy="400110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198542" y="-9039"/>
              <a:ext cx="9060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 b="1" dirty="0" smtClean="0"/>
                <a:t>結果</a:t>
              </a:r>
              <a:endParaRPr kumimoji="1" lang="ja-JP" altLang="en-US" sz="2800" b="1" dirty="0"/>
            </a:p>
          </p:txBody>
        </p:sp>
      </p:grpSp>
      <p:sp>
        <p:nvSpPr>
          <p:cNvPr id="11" name="テキスト ボックス 10"/>
          <p:cNvSpPr txBox="1"/>
          <p:nvPr/>
        </p:nvSpPr>
        <p:spPr>
          <a:xfrm>
            <a:off x="1478912" y="-7571"/>
            <a:ext cx="4860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再解析データとの比較 </a:t>
            </a:r>
            <a:r>
              <a:rPr lang="en-US" altLang="ja-JP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JRA-55</a:t>
            </a:r>
            <a:endParaRPr lang="en-US" altLang="ja-JP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45" y="4113429"/>
            <a:ext cx="4483617" cy="2222929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1949003" y="3651764"/>
            <a:ext cx="1355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SLP [Pa]</a:t>
            </a:r>
            <a:endParaRPr kumimoji="1" lang="en-US" altLang="ja-JP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550" y="3807751"/>
            <a:ext cx="2866768" cy="2884727"/>
          </a:xfrm>
          <a:prstGeom prst="rect">
            <a:avLst/>
          </a:prstGeom>
        </p:spPr>
      </p:pic>
      <p:sp>
        <p:nvSpPr>
          <p:cNvPr id="14" name="正方形/長方形 13"/>
          <p:cNvSpPr/>
          <p:nvPr/>
        </p:nvSpPr>
        <p:spPr>
          <a:xfrm>
            <a:off x="-82378" y="3581204"/>
            <a:ext cx="9226378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140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325" y="1072420"/>
            <a:ext cx="4395234" cy="2229698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6513118" y="774835"/>
            <a:ext cx="740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Z500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66" y="1072420"/>
            <a:ext cx="4395234" cy="2229698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964369" y="774835"/>
            <a:ext cx="740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Z200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66" y="3983371"/>
            <a:ext cx="4395234" cy="2229698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964369" y="3658834"/>
            <a:ext cx="740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Z925</a:t>
            </a: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094" y="3582783"/>
            <a:ext cx="3207696" cy="3206026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6468928" y="3251569"/>
            <a:ext cx="740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Z500</a:t>
            </a:r>
          </a:p>
        </p:txBody>
      </p:sp>
      <p:cxnSp>
        <p:nvCxnSpPr>
          <p:cNvPr id="19" name="直線コネクタ 18"/>
          <p:cNvCxnSpPr/>
          <p:nvPr/>
        </p:nvCxnSpPr>
        <p:spPr>
          <a:xfrm flipV="1">
            <a:off x="0" y="504497"/>
            <a:ext cx="9144000" cy="1051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グループ化 19"/>
          <p:cNvGrpSpPr/>
          <p:nvPr/>
        </p:nvGrpSpPr>
        <p:grpSpPr>
          <a:xfrm>
            <a:off x="-1" y="-9039"/>
            <a:ext cx="1208691" cy="523220"/>
            <a:chOff x="-1" y="-9039"/>
            <a:chExt cx="1208691" cy="523220"/>
          </a:xfrm>
        </p:grpSpPr>
        <p:sp>
          <p:nvSpPr>
            <p:cNvPr id="21" name="正方形/長方形 20"/>
            <p:cNvSpPr/>
            <p:nvPr/>
          </p:nvSpPr>
          <p:spPr>
            <a:xfrm>
              <a:off x="-1" y="43511"/>
              <a:ext cx="1208691" cy="400110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198542" y="-9039"/>
              <a:ext cx="9060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 b="1" dirty="0" smtClean="0"/>
                <a:t>結果</a:t>
              </a:r>
              <a:endParaRPr kumimoji="1" lang="ja-JP" altLang="en-US" sz="2800" b="1" dirty="0"/>
            </a:p>
          </p:txBody>
        </p:sp>
      </p:grpSp>
      <p:sp>
        <p:nvSpPr>
          <p:cNvPr id="23" name="テキスト ボックス 22"/>
          <p:cNvSpPr txBox="1"/>
          <p:nvPr/>
        </p:nvSpPr>
        <p:spPr>
          <a:xfrm>
            <a:off x="1478912" y="-7571"/>
            <a:ext cx="4860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再解析データとの比較 </a:t>
            </a:r>
            <a:r>
              <a:rPr lang="en-US" altLang="ja-JP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JRA-55</a:t>
            </a:r>
            <a:endParaRPr lang="en-US" altLang="ja-JP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00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コネクタ 3"/>
          <p:cNvCxnSpPr/>
          <p:nvPr/>
        </p:nvCxnSpPr>
        <p:spPr>
          <a:xfrm flipV="1">
            <a:off x="0" y="504497"/>
            <a:ext cx="9144000" cy="1051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グループ化 4"/>
          <p:cNvGrpSpPr/>
          <p:nvPr/>
        </p:nvGrpSpPr>
        <p:grpSpPr>
          <a:xfrm>
            <a:off x="-1" y="-9039"/>
            <a:ext cx="1208691" cy="523220"/>
            <a:chOff x="-1" y="-9039"/>
            <a:chExt cx="1208691" cy="523220"/>
          </a:xfrm>
        </p:grpSpPr>
        <p:sp>
          <p:nvSpPr>
            <p:cNvPr id="6" name="正方形/長方形 5"/>
            <p:cNvSpPr/>
            <p:nvPr/>
          </p:nvSpPr>
          <p:spPr>
            <a:xfrm>
              <a:off x="-1" y="43511"/>
              <a:ext cx="1208691" cy="400110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198542" y="-9039"/>
              <a:ext cx="9060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 b="1" dirty="0" smtClean="0"/>
                <a:t>結果</a:t>
              </a:r>
              <a:endParaRPr kumimoji="1" lang="ja-JP" altLang="en-US" sz="2800" b="1" dirty="0"/>
            </a:p>
          </p:txBody>
        </p:sp>
      </p:grpSp>
      <p:sp>
        <p:nvSpPr>
          <p:cNvPr id="8" name="テキスト ボックス 7"/>
          <p:cNvSpPr txBox="1"/>
          <p:nvPr/>
        </p:nvSpPr>
        <p:spPr>
          <a:xfrm>
            <a:off x="1478912" y="-7571"/>
            <a:ext cx="4860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再解析データとの比較 </a:t>
            </a:r>
            <a:r>
              <a:rPr lang="en-US" altLang="ja-JP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JRA-55</a:t>
            </a:r>
            <a:endParaRPr lang="en-US" altLang="ja-JP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932" y="1974445"/>
            <a:ext cx="5947030" cy="2836086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466700" y="1512138"/>
            <a:ext cx="5733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moisture flux </a:t>
            </a:r>
            <a:r>
              <a:rPr kumimoji="1" lang="en-US" altLang="ja-JP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conv</a:t>
            </a:r>
            <a:r>
              <a:rPr kumimoji="1" lang="en-US" altLang="ja-JP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975~500hPa [mm/day]</a:t>
            </a:r>
          </a:p>
        </p:txBody>
      </p:sp>
    </p:spTree>
    <p:extLst>
      <p:ext uri="{BB962C8B-B14F-4D97-AF65-F5344CB8AC3E}">
        <p14:creationId xmlns:p14="http://schemas.microsoft.com/office/powerpoint/2010/main" val="65729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743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正方形/長方形 32"/>
          <p:cNvSpPr/>
          <p:nvPr/>
        </p:nvSpPr>
        <p:spPr>
          <a:xfrm>
            <a:off x="5327387" y="2926236"/>
            <a:ext cx="2715925" cy="83767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5319119" y="1861442"/>
            <a:ext cx="2724193" cy="8376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42" y="1094070"/>
            <a:ext cx="4211231" cy="3000309"/>
          </a:xfrm>
          <a:prstGeom prst="rect">
            <a:avLst/>
          </a:prstGeom>
        </p:spPr>
      </p:pic>
      <p:cxnSp>
        <p:nvCxnSpPr>
          <p:cNvPr id="6" name="直線コネクタ 5"/>
          <p:cNvCxnSpPr/>
          <p:nvPr/>
        </p:nvCxnSpPr>
        <p:spPr>
          <a:xfrm>
            <a:off x="463849" y="2553034"/>
            <a:ext cx="3945924" cy="1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正方形/長方形 6"/>
          <p:cNvSpPr/>
          <p:nvPr/>
        </p:nvSpPr>
        <p:spPr>
          <a:xfrm>
            <a:off x="463849" y="1865733"/>
            <a:ext cx="3945924" cy="1389768"/>
          </a:xfrm>
          <a:prstGeom prst="rect">
            <a:avLst/>
          </a:prstGeom>
          <a:solidFill>
            <a:schemeClr val="accent6">
              <a:lumMod val="20000"/>
              <a:lumOff val="80000"/>
              <a:alpha val="41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1691287" y="1262512"/>
            <a:ext cx="172995" cy="1647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962239" y="1719276"/>
            <a:ext cx="172995" cy="1647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2412097" y="1727514"/>
            <a:ext cx="172995" cy="1647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496801" y="3504504"/>
            <a:ext cx="172995" cy="164757"/>
          </a:xfrm>
          <a:prstGeom prst="ellipse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3598348" y="3222036"/>
            <a:ext cx="172995" cy="164757"/>
          </a:xfrm>
          <a:prstGeom prst="ellipse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52801" y="765743"/>
            <a:ext cx="3768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detrend_</a:t>
            </a:r>
            <a:r>
              <a:rPr kumimoji="1" lang="en-US" altLang="ja-JP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SST_1979-2012 @ Okhotsk</a:t>
            </a:r>
            <a:endParaRPr kumimoji="1" lang="ja-JP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614247" y="2126616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1980, </a:t>
            </a:r>
            <a:r>
              <a:rPr kumimoji="1" lang="en-US" altLang="ja-JP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1985</a:t>
            </a:r>
            <a:r>
              <a:rPr lang="en-US" altLang="ja-JP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2006</a:t>
            </a:r>
          </a:p>
        </p:txBody>
      </p:sp>
      <p:cxnSp>
        <p:nvCxnSpPr>
          <p:cNvPr id="19" name="直線矢印コネクタ 18"/>
          <p:cNvCxnSpPr/>
          <p:nvPr/>
        </p:nvCxnSpPr>
        <p:spPr>
          <a:xfrm flipH="1">
            <a:off x="1794574" y="1861442"/>
            <a:ext cx="12228" cy="1383143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5307899" y="1843142"/>
            <a:ext cx="926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COLD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5622515" y="3166900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1984, </a:t>
            </a:r>
            <a:r>
              <a:rPr lang="en-US" altLang="ja-JP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1990</a:t>
            </a:r>
            <a:r>
              <a:rPr lang="en-US" altLang="ja-JP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ja-JP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1996</a:t>
            </a:r>
            <a:endParaRPr lang="en-US" altLang="ja-JP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393112" y="2905642"/>
            <a:ext cx="753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/>
              <p:cNvSpPr txBox="1"/>
              <p:nvPr/>
            </p:nvSpPr>
            <p:spPr>
              <a:xfrm>
                <a:off x="5438029" y="1091332"/>
                <a:ext cx="255018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kumimoji="1" lang="en-US" altLang="ja-JP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±</m:t>
                    </m:r>
                    <m:r>
                      <a:rPr kumimoji="1" lang="en-US" altLang="ja-JP" sz="20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kumimoji="1" lang="en-US" altLang="ja-JP" sz="20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kumimoji="1" lang="en-US" altLang="ja-JP" sz="20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</m:oMath>
                </a14:m>
                <a:r>
                  <a:rPr kumimoji="1" lang="ja-JP" altLang="en-US" sz="2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以上の年を選択</a:t>
                </a:r>
                <a:endParaRPr kumimoji="1" lang="en-US" altLang="ja-JP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テキスト ボックス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8029" y="1091332"/>
                <a:ext cx="2550185" cy="400110"/>
              </a:xfrm>
              <a:prstGeom prst="rect">
                <a:avLst/>
              </a:prstGeom>
              <a:blipFill rotWithShape="0">
                <a:blip r:embed="rId3"/>
                <a:stretch>
                  <a:fillRect l="-478" t="-10606" r="-2392" b="-2272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直線コネクタ 27"/>
          <p:cNvCxnSpPr/>
          <p:nvPr/>
        </p:nvCxnSpPr>
        <p:spPr>
          <a:xfrm flipV="1">
            <a:off x="0" y="504497"/>
            <a:ext cx="9144000" cy="1051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グループ化 28"/>
          <p:cNvGrpSpPr/>
          <p:nvPr/>
        </p:nvGrpSpPr>
        <p:grpSpPr>
          <a:xfrm>
            <a:off x="-1" y="-9039"/>
            <a:ext cx="1208691" cy="523220"/>
            <a:chOff x="-1" y="-9039"/>
            <a:chExt cx="1208691" cy="523220"/>
          </a:xfrm>
        </p:grpSpPr>
        <p:sp>
          <p:nvSpPr>
            <p:cNvPr id="30" name="正方形/長方形 29"/>
            <p:cNvSpPr/>
            <p:nvPr/>
          </p:nvSpPr>
          <p:spPr>
            <a:xfrm>
              <a:off x="-1" y="43511"/>
              <a:ext cx="1208691" cy="400110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198542" y="-9039"/>
              <a:ext cx="9060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 b="1" dirty="0" smtClean="0"/>
                <a:t>結果</a:t>
              </a:r>
              <a:endParaRPr kumimoji="1" lang="ja-JP" altLang="en-US" sz="2800" b="1" dirty="0"/>
            </a:p>
          </p:txBody>
        </p:sp>
      </p:grpSp>
      <p:sp>
        <p:nvSpPr>
          <p:cNvPr id="32" name="テキスト ボックス 31"/>
          <p:cNvSpPr txBox="1"/>
          <p:nvPr/>
        </p:nvSpPr>
        <p:spPr>
          <a:xfrm>
            <a:off x="1478912" y="-7571"/>
            <a:ext cx="4860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再解析データとの比較 </a:t>
            </a:r>
            <a:r>
              <a:rPr lang="en-US" altLang="ja-JP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JRA-55</a:t>
            </a:r>
            <a:endParaRPr lang="en-US" altLang="ja-JP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809735" y="4423033"/>
            <a:ext cx="3204723" cy="4616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ja-JP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トレンド除去した大気場</a:t>
            </a:r>
            <a:endParaRPr kumimoji="1" lang="en-US" altLang="ja-JP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4851356" y="4423033"/>
            <a:ext cx="349647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COLD</a:t>
            </a:r>
            <a:r>
              <a:rPr lang="ja-JP" alt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ja-JP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と</a:t>
            </a:r>
            <a:r>
              <a:rPr lang="en-US" altLang="ja-JP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HOT</a:t>
            </a:r>
            <a:r>
              <a:rPr lang="ja-JP" alt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ja-JP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を抽出</a:t>
            </a:r>
            <a:endParaRPr kumimoji="1" lang="en-US" altLang="ja-JP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5643262" y="5513064"/>
            <a:ext cx="2013693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COLD</a:t>
            </a:r>
            <a:r>
              <a:rPr lang="en-US" altLang="ja-JP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ja-JP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HOT</a:t>
            </a:r>
            <a:endParaRPr kumimoji="1" lang="en-US" altLang="ja-JP" sz="24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右矢印 36"/>
          <p:cNvSpPr/>
          <p:nvPr/>
        </p:nvSpPr>
        <p:spPr>
          <a:xfrm>
            <a:off x="4117127" y="4468860"/>
            <a:ext cx="631559" cy="420129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右矢印 37"/>
          <p:cNvSpPr/>
          <p:nvPr/>
        </p:nvSpPr>
        <p:spPr>
          <a:xfrm rot="5400000">
            <a:off x="6440088" y="4988817"/>
            <a:ext cx="420038" cy="420129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円/楕円 41"/>
          <p:cNvSpPr/>
          <p:nvPr/>
        </p:nvSpPr>
        <p:spPr>
          <a:xfrm>
            <a:off x="1082140" y="3629982"/>
            <a:ext cx="172995" cy="164757"/>
          </a:xfrm>
          <a:prstGeom prst="ellipse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734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7" grpId="0" animBg="1"/>
      <p:bldP spid="14" grpId="0"/>
      <p:bldP spid="16" grpId="0"/>
      <p:bldP spid="21" grpId="0"/>
      <p:bldP spid="22" grpId="0"/>
      <p:bldP spid="23" grpId="0"/>
      <p:bldP spid="27" grpId="0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11956" y="2077591"/>
                <a:ext cx="9096978" cy="14221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1" i="1" smtClean="0">
                          <a:latin typeface="Cambria Math" panose="02040503050406030204" pitchFamily="18" charset="0"/>
                        </a:rPr>
                        <m:t>𝒇𝒍𝒖𝒙</m:t>
                      </m:r>
                      <m:r>
                        <a:rPr kumimoji="1" lang="en-US" altLang="ja-JP" sz="28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ja-JP" sz="2800" b="1" i="1" smtClean="0">
                          <a:latin typeface="Cambria Math" panose="02040503050406030204" pitchFamily="18" charset="0"/>
                        </a:rPr>
                        <m:t>𝒄𝒐𝒏𝒗</m:t>
                      </m:r>
                      <m:r>
                        <a:rPr kumimoji="1" lang="en-US" altLang="ja-JP" sz="2800" b="1" i="1" smtClean="0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n-US" altLang="ja-JP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ja-JP" sz="2800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28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altLang="ja-JP" sz="2800" b="1" i="1"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</m:den>
                          </m:f>
                          <m:nary>
                            <m:naryPr>
                              <m:limLoc m:val="undOvr"/>
                              <m:ctrlPr>
                                <a:rPr lang="en-US" altLang="ja-JP" sz="2800" b="1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altLang="ja-JP" sz="2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800" b="1" i="1"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en-US" altLang="ja-JP" sz="2800" b="1" i="1">
                                      <a:latin typeface="Cambria Math" panose="02040503050406030204" pitchFamily="18" charset="0"/>
                                    </a:rPr>
                                    <m:t>𝒕𝒐𝒑</m:t>
                                  </m:r>
                                </m:sub>
                              </m:sSub>
                            </m:sub>
                            <m:sup>
                              <m:sSub>
                                <m:sSubPr>
                                  <m:ctrlPr>
                                    <a:rPr lang="en-US" altLang="ja-JP" sz="2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800" b="1" i="1"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en-US" altLang="ja-JP" sz="2800" b="1" i="1">
                                      <a:latin typeface="Cambria Math" panose="02040503050406030204" pitchFamily="18" charset="0"/>
                                    </a:rPr>
                                    <m:t>𝒃𝒐𝒕𝒕</m:t>
                                  </m:r>
                                  <m:r>
                                    <a:rPr lang="en-US" altLang="ja-JP" sz="2800" b="1" i="1" smtClean="0">
                                      <a:latin typeface="Cambria Math" panose="02040503050406030204" pitchFamily="18" charset="0"/>
                                    </a:rPr>
                                    <m:t>𝒐</m:t>
                                  </m:r>
                                  <m:r>
                                    <a:rPr lang="en-US" altLang="ja-JP" sz="2800" b="1" i="1"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sub>
                              </m:sSub>
                            </m:sup>
                            <m:e>
                              <m:f>
                                <m:fPr>
                                  <m:ctrlPr>
                                    <a:rPr lang="en-US" altLang="ja-JP" sz="2800" b="1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ja-JP" altLang="en-US" sz="2800" b="1" i="1">
                                      <a:latin typeface="Cambria Math" panose="02040503050406030204" pitchFamily="18" charset="0"/>
                                    </a:rPr>
                                    <m:t>𝝏</m:t>
                                  </m:r>
                                  <m:d>
                                    <m:dPr>
                                      <m:ctrlPr>
                                        <a:rPr lang="en-US" altLang="ja-JP" sz="28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2800" b="1" i="1">
                                          <a:latin typeface="Cambria Math" panose="02040503050406030204" pitchFamily="18" charset="0"/>
                                        </a:rPr>
                                        <m:t>𝒖𝒒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ja-JP" altLang="en-US" sz="2800" b="1" i="1">
                                      <a:latin typeface="Cambria Math" panose="02040503050406030204" pitchFamily="18" charset="0"/>
                                    </a:rPr>
                                    <m:t>𝝏</m:t>
                                  </m:r>
                                  <m:r>
                                    <a:rPr lang="en-US" altLang="ja-JP" sz="2800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den>
                              </m:f>
                              <m:r>
                                <a:rPr lang="en-US" altLang="ja-JP" sz="28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𝒅𝒑</m:t>
                              </m:r>
                            </m:e>
                          </m:nary>
                          <m:r>
                            <a:rPr lang="en-US" altLang="ja-JP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ja-JP" sz="2800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28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altLang="ja-JP" sz="2800" b="1" i="1"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</m:den>
                          </m:f>
                          <m:nary>
                            <m:naryPr>
                              <m:limLoc m:val="undOvr"/>
                              <m:ctrlPr>
                                <a:rPr lang="en-US" altLang="ja-JP" sz="2800" b="1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altLang="ja-JP" sz="2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800" b="1" i="1"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en-US" altLang="ja-JP" sz="2800" b="1" i="1">
                                      <a:latin typeface="Cambria Math" panose="02040503050406030204" pitchFamily="18" charset="0"/>
                                    </a:rPr>
                                    <m:t>𝒕𝒐𝒑</m:t>
                                  </m:r>
                                </m:sub>
                              </m:sSub>
                            </m:sub>
                            <m:sup>
                              <m:sSub>
                                <m:sSubPr>
                                  <m:ctrlPr>
                                    <a:rPr lang="en-US" altLang="ja-JP" sz="2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800" b="1" i="1"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en-US" altLang="ja-JP" sz="2800" b="1" i="1">
                                      <a:latin typeface="Cambria Math" panose="02040503050406030204" pitchFamily="18" charset="0"/>
                                    </a:rPr>
                                    <m:t>𝒃𝒐𝒕𝒕𝒐𝒎</m:t>
                                  </m:r>
                                </m:sub>
                              </m:sSub>
                            </m:sup>
                            <m:e>
                              <m:f>
                                <m:fPr>
                                  <m:ctrlPr>
                                    <a:rPr lang="en-US" altLang="ja-JP" sz="2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ja-JP" altLang="en-US" sz="2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𝝏</m:t>
                                  </m:r>
                                  <m:d>
                                    <m:dPr>
                                      <m:ctrlPr>
                                        <a:rPr lang="en-US" altLang="ja-JP" sz="28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ja-JP" sz="2800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𝒗𝒒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ja-JP" altLang="en-US" sz="2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𝝏</m:t>
                                  </m:r>
                                  <m:r>
                                    <a:rPr lang="en-US" altLang="ja-JP" sz="28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𝒚</m:t>
                                  </m:r>
                                </m:den>
                              </m:f>
                              <m:r>
                                <a:rPr lang="en-US" altLang="ja-JP" sz="28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𝒅𝒑</m:t>
                              </m:r>
                              <m:r>
                                <m:rPr>
                                  <m:nor/>
                                </m:rPr>
                                <a:rPr lang="ja-JP" altLang="en-US" sz="2800" b="1" dirty="0"/>
                                <m:t> 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kumimoji="1" lang="ja-JP" altLang="en-US" sz="2800" b="1" dirty="0"/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56" y="2077591"/>
                <a:ext cx="9096978" cy="1422121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/>
          <p:cNvSpPr txBox="1"/>
          <p:nvPr/>
        </p:nvSpPr>
        <p:spPr>
          <a:xfrm>
            <a:off x="2613771" y="134409"/>
            <a:ext cx="3916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水蒸気</a:t>
            </a:r>
            <a:r>
              <a:rPr lang="ja-JP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フラックス算出</a:t>
            </a:r>
            <a:endParaRPr lang="en-US" altLang="ja-JP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5074316" y="1262917"/>
                <a:ext cx="223458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𝒒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ja-JP" altLang="en-US" sz="2400" b="1" i="1">
                          <a:latin typeface="Cambria Math" panose="02040503050406030204" pitchFamily="18" charset="0"/>
                        </a:rPr>
                        <m:t>水蒸気混合比</m:t>
                      </m:r>
                    </m:oMath>
                  </m:oMathPara>
                </a14:m>
                <a:endParaRPr lang="en-US" altLang="ja-JP" sz="2400" b="1" dirty="0" smtClean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4316" y="1262917"/>
                <a:ext cx="2234586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2997" t="-9836" r="-4632" b="-295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テキスト ボックス 1"/>
              <p:cNvSpPr txBox="1"/>
              <p:nvPr/>
            </p:nvSpPr>
            <p:spPr>
              <a:xfrm>
                <a:off x="7308902" y="1235687"/>
                <a:ext cx="1699696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 :</m:t>
                      </m:r>
                      <m:r>
                        <a:rPr lang="ja-JP" altLang="en-US" sz="2400" b="1" i="1">
                          <a:latin typeface="Cambria Math" panose="02040503050406030204" pitchFamily="18" charset="0"/>
                        </a:rPr>
                        <m:t>東西風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altLang="ja-JP" sz="2400" b="1" dirty="0"/>
              </a:p>
              <a:p>
                <a:r>
                  <a:rPr lang="en-US" altLang="ja-JP" sz="2400" b="1" dirty="0" smtClean="0"/>
                  <a:t>  </a:t>
                </a:r>
                <a14:m>
                  <m:oMath xmlns:m="http://schemas.openxmlformats.org/officeDocument/2006/math"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 :</m:t>
                    </m:r>
                    <m:r>
                      <a:rPr lang="ja-JP" altLang="en-US" sz="2400" b="1" i="1">
                        <a:latin typeface="Cambria Math" panose="02040503050406030204" pitchFamily="18" charset="0"/>
                      </a:rPr>
                      <m:t>南北</m:t>
                    </m:r>
                    <m:r>
                      <a:rPr kumimoji="1" lang="ja-JP" altLang="en-US" sz="2400" b="1" i="1" dirty="0">
                        <a:latin typeface="Cambria Math" panose="02040503050406030204" pitchFamily="18" charset="0"/>
                      </a:rPr>
                      <m:t>風</m:t>
                    </m:r>
                  </m:oMath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2" name="テキスト ボックス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8902" y="1235687"/>
                <a:ext cx="1699696" cy="738664"/>
              </a:xfrm>
              <a:prstGeom prst="rect">
                <a:avLst/>
              </a:prstGeom>
              <a:blipFill rotWithShape="0">
                <a:blip r:embed="rId4"/>
                <a:stretch>
                  <a:fillRect t="-4959" b="-1157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正方形/長方形 12"/>
          <p:cNvSpPr/>
          <p:nvPr/>
        </p:nvSpPr>
        <p:spPr>
          <a:xfrm>
            <a:off x="77860" y="2004642"/>
            <a:ext cx="8975522" cy="15404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028675" y="4307356"/>
            <a:ext cx="50866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925hPa</a:t>
            </a:r>
            <a:r>
              <a:rPr lang="ja-JP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から</a:t>
            </a:r>
            <a:r>
              <a:rPr lang="en-US" altLang="ja-JP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500hPa</a:t>
            </a:r>
            <a:r>
              <a:rPr lang="ja-JP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まで</a:t>
            </a:r>
            <a:r>
              <a:rPr lang="ja-JP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積算した</a:t>
            </a:r>
            <a:endParaRPr lang="en-US" altLang="ja-JP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グループ化 10"/>
          <p:cNvGrpSpPr/>
          <p:nvPr/>
        </p:nvGrpSpPr>
        <p:grpSpPr>
          <a:xfrm>
            <a:off x="-1" y="26946"/>
            <a:ext cx="2347785" cy="461665"/>
            <a:chOff x="-1" y="84612"/>
            <a:chExt cx="2347785" cy="461665"/>
          </a:xfrm>
        </p:grpSpPr>
        <p:sp>
          <p:nvSpPr>
            <p:cNvPr id="12" name="テキスト ボックス 11"/>
            <p:cNvSpPr txBox="1"/>
            <p:nvPr/>
          </p:nvSpPr>
          <p:spPr>
            <a:xfrm>
              <a:off x="-1" y="147252"/>
              <a:ext cx="2347785" cy="344753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kumimoji="1" lang="ja-JP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716680" y="84612"/>
              <a:ext cx="9308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result</a:t>
              </a:r>
              <a:endParaRPr lang="ja-JP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374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8" y="1974216"/>
            <a:ext cx="4568937" cy="2629234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153520" y="1608108"/>
            <a:ext cx="2473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200hPa </a:t>
            </a:r>
            <a:r>
              <a:rPr lang="ja-JP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流線関数</a:t>
            </a:r>
            <a:endParaRPr lang="en-US" altLang="ja-JP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図 5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600" y="2015362"/>
            <a:ext cx="4568400" cy="262800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096336" y="1608108"/>
            <a:ext cx="3526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200hPa </a:t>
            </a:r>
            <a:r>
              <a:rPr lang="ja-JP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速度ポテンシャル</a:t>
            </a:r>
            <a:endParaRPr lang="en-US" altLang="ja-JP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92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グループ化 9"/>
          <p:cNvGrpSpPr/>
          <p:nvPr/>
        </p:nvGrpSpPr>
        <p:grpSpPr>
          <a:xfrm>
            <a:off x="88383" y="529405"/>
            <a:ext cx="4483617" cy="2863083"/>
            <a:chOff x="88383" y="1782897"/>
            <a:chExt cx="4483617" cy="2863083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83" y="2138995"/>
              <a:ext cx="4483617" cy="2506985"/>
            </a:xfrm>
            <a:prstGeom prst="rect">
              <a:avLst/>
            </a:prstGeom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921672" y="1782897"/>
              <a:ext cx="30620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鉛直流 </a:t>
              </a:r>
              <a:r>
                <a:rPr lang="en-US" altLang="ja-JP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ja-JP" alt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下向き正</a:t>
              </a:r>
              <a:r>
                <a:rPr lang="en-US" altLang="ja-JP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500hPa</a:t>
              </a:r>
              <a:endParaRPr lang="en-US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4761751" y="529405"/>
            <a:ext cx="4382249" cy="2918065"/>
            <a:chOff x="4761751" y="1782897"/>
            <a:chExt cx="4382249" cy="2918065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1751" y="2138995"/>
              <a:ext cx="4382249" cy="2561967"/>
            </a:xfrm>
            <a:prstGeom prst="rect">
              <a:avLst/>
            </a:prstGeom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6495858" y="1782897"/>
              <a:ext cx="7409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OLR</a:t>
              </a:r>
              <a:endParaRPr lang="en-US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図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6" y="4028303"/>
            <a:ext cx="4483617" cy="2439763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1372936" y="3684141"/>
            <a:ext cx="18357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東西風 </a:t>
            </a:r>
            <a:r>
              <a:rPr lang="en-US" altLang="ja-JP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850hPa</a:t>
            </a:r>
            <a:endParaRPr lang="en-US" altLang="ja-JP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503" y="4084251"/>
            <a:ext cx="4483617" cy="2447678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6495858" y="3784779"/>
            <a:ext cx="740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Z850</a:t>
            </a:r>
            <a:endParaRPr lang="en-US" altLang="ja-JP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24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4"/>
          <p:cNvCxnSpPr/>
          <p:nvPr/>
        </p:nvCxnSpPr>
        <p:spPr>
          <a:xfrm flipV="1">
            <a:off x="0" y="504497"/>
            <a:ext cx="9144000" cy="1051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グループ化 5"/>
          <p:cNvGrpSpPr/>
          <p:nvPr/>
        </p:nvGrpSpPr>
        <p:grpSpPr>
          <a:xfrm>
            <a:off x="0" y="-9039"/>
            <a:ext cx="1291850" cy="523220"/>
            <a:chOff x="0" y="-9039"/>
            <a:chExt cx="1291850" cy="523220"/>
          </a:xfrm>
        </p:grpSpPr>
        <p:sp>
          <p:nvSpPr>
            <p:cNvPr id="7" name="正方形/長方形 6"/>
            <p:cNvSpPr/>
            <p:nvPr/>
          </p:nvSpPr>
          <p:spPr>
            <a:xfrm>
              <a:off x="0" y="43511"/>
              <a:ext cx="1291850" cy="40011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198542" y="-9039"/>
              <a:ext cx="9060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800" b="1" dirty="0"/>
                <a:t>背景</a:t>
              </a:r>
              <a:endParaRPr kumimoji="1" lang="ja-JP" altLang="en-US" sz="2800" b="1" dirty="0"/>
            </a:p>
          </p:txBody>
        </p:sp>
      </p:grpSp>
      <p:sp>
        <p:nvSpPr>
          <p:cNvPr id="9" name="テキスト ボックス 8"/>
          <p:cNvSpPr txBox="1"/>
          <p:nvPr/>
        </p:nvSpPr>
        <p:spPr>
          <a:xfrm>
            <a:off x="1606262" y="21738"/>
            <a:ext cx="3664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/>
              <a:t>梅雨とオホーツク海の関係</a:t>
            </a:r>
            <a:endParaRPr kumimoji="1" lang="ja-JP" altLang="en-US" sz="2400" b="1" dirty="0"/>
          </a:p>
        </p:txBody>
      </p:sp>
      <p:sp>
        <p:nvSpPr>
          <p:cNvPr id="10" name="正方形/長方形 9"/>
          <p:cNvSpPr/>
          <p:nvPr/>
        </p:nvSpPr>
        <p:spPr>
          <a:xfrm>
            <a:off x="1052413" y="791241"/>
            <a:ext cx="2504303" cy="45719"/>
          </a:xfrm>
          <a:prstGeom prst="rect">
            <a:avLst/>
          </a:prstGeom>
          <a:solidFill>
            <a:srgbClr val="BBD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205105" y="1192817"/>
            <a:ext cx="45719" cy="2810772"/>
          </a:xfrm>
          <a:prstGeom prst="rect">
            <a:avLst/>
          </a:prstGeom>
          <a:solidFill>
            <a:srgbClr val="BBD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角丸四角形 11"/>
          <p:cNvSpPr/>
          <p:nvPr/>
        </p:nvSpPr>
        <p:spPr>
          <a:xfrm>
            <a:off x="137562" y="688938"/>
            <a:ext cx="1074676" cy="512117"/>
          </a:xfrm>
          <a:prstGeom prst="roundRect">
            <a:avLst/>
          </a:prstGeom>
          <a:solidFill>
            <a:srgbClr val="BBD1EB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800" b="1" dirty="0"/>
              <a:t>梅雨</a:t>
            </a:r>
            <a:endParaRPr kumimoji="1" lang="ja-JP" altLang="en-US" sz="2800" b="1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10689" y="1350007"/>
            <a:ext cx="3046027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ja-JP" altLang="en-US" sz="2400" b="1" dirty="0" smtClean="0"/>
              <a:t>オホーツク海との関係</a:t>
            </a:r>
            <a:endParaRPr kumimoji="1" lang="ja-JP" altLang="en-US" sz="2400" b="1" dirty="0"/>
          </a:p>
        </p:txBody>
      </p:sp>
      <p:grpSp>
        <p:nvGrpSpPr>
          <p:cNvPr id="24" name="グループ化 23"/>
          <p:cNvGrpSpPr/>
          <p:nvPr/>
        </p:nvGrpSpPr>
        <p:grpSpPr>
          <a:xfrm>
            <a:off x="674900" y="2039712"/>
            <a:ext cx="2403452" cy="3502081"/>
            <a:chOff x="856871" y="1401382"/>
            <a:chExt cx="2403452" cy="3502081"/>
          </a:xfrm>
        </p:grpSpPr>
        <p:pic>
          <p:nvPicPr>
            <p:cNvPr id="25" name="図 2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871" y="1401382"/>
              <a:ext cx="2403452" cy="3194304"/>
            </a:xfrm>
            <a:prstGeom prst="rect">
              <a:avLst/>
            </a:prstGeom>
          </p:spPr>
        </p:pic>
        <p:sp>
          <p:nvSpPr>
            <p:cNvPr id="26" name="テキスト ボックス 25"/>
            <p:cNvSpPr txBox="1"/>
            <p:nvPr/>
          </p:nvSpPr>
          <p:spPr>
            <a:xfrm>
              <a:off x="943372" y="4595686"/>
              <a:ext cx="22701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400" b="1" dirty="0" smtClean="0"/>
                <a:t>梅雨前線帯（地学図表より）</a:t>
              </a:r>
              <a:endParaRPr kumimoji="1" lang="ja-JP" altLang="en-US" sz="1400" b="1" dirty="0"/>
            </a:p>
          </p:txBody>
        </p:sp>
      </p:grpSp>
      <p:sp>
        <p:nvSpPr>
          <p:cNvPr id="27" name="下矢印 26"/>
          <p:cNvSpPr/>
          <p:nvPr/>
        </p:nvSpPr>
        <p:spPr>
          <a:xfrm rot="1221773">
            <a:off x="2144641" y="2403230"/>
            <a:ext cx="376451" cy="9711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下矢印 27"/>
          <p:cNvSpPr/>
          <p:nvPr/>
        </p:nvSpPr>
        <p:spPr>
          <a:xfrm rot="10247758">
            <a:off x="2065319" y="3710231"/>
            <a:ext cx="376451" cy="1037021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/>
          <p:cNvSpPr/>
          <p:nvPr/>
        </p:nvSpPr>
        <p:spPr>
          <a:xfrm rot="20203197">
            <a:off x="1026812" y="3411416"/>
            <a:ext cx="2023179" cy="349866"/>
          </a:xfrm>
          <a:prstGeom prst="rect">
            <a:avLst/>
          </a:prstGeom>
          <a:solidFill>
            <a:srgbClr val="DEEBF7">
              <a:alpha val="87000"/>
            </a:srgb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 smtClean="0">
                <a:solidFill>
                  <a:schemeClr val="tx1"/>
                </a:solidFill>
              </a:rPr>
              <a:t>梅雨前線</a:t>
            </a:r>
            <a:endParaRPr kumimoji="1" lang="ja-JP" altLang="en-US" sz="2400" b="1" dirty="0">
              <a:solidFill>
                <a:schemeClr val="tx1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490528" y="2065187"/>
            <a:ext cx="3366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/>
              <a:t>オホーツク海からの</a:t>
            </a:r>
            <a:r>
              <a:rPr kumimoji="1" lang="ja-JP" altLang="en-US" sz="2400" b="1" dirty="0" smtClean="0">
                <a:solidFill>
                  <a:schemeClr val="accent1">
                    <a:lumMod val="50000"/>
                  </a:schemeClr>
                </a:solidFill>
              </a:rPr>
              <a:t>寒気</a:t>
            </a:r>
            <a:endParaRPr kumimoji="1" lang="ja-JP" alt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438655" y="3749586"/>
            <a:ext cx="3526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/>
              <a:t>太平洋高気圧からの</a:t>
            </a:r>
            <a:r>
              <a:rPr kumimoji="1" lang="ja-JP" altLang="en-US" sz="2400" b="1" dirty="0" smtClean="0">
                <a:solidFill>
                  <a:schemeClr val="accent2">
                    <a:lumMod val="75000"/>
                  </a:schemeClr>
                </a:solidFill>
              </a:rPr>
              <a:t>暖気</a:t>
            </a:r>
            <a:endParaRPr kumimoji="1" lang="ja-JP" alt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2" name="下矢印 31"/>
          <p:cNvSpPr/>
          <p:nvPr/>
        </p:nvSpPr>
        <p:spPr>
          <a:xfrm>
            <a:off x="4702151" y="2493989"/>
            <a:ext cx="832022" cy="3871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下矢印 32"/>
          <p:cNvSpPr/>
          <p:nvPr/>
        </p:nvSpPr>
        <p:spPr>
          <a:xfrm rot="10800000">
            <a:off x="4702151" y="3328656"/>
            <a:ext cx="832022" cy="387179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4097690" y="2878835"/>
            <a:ext cx="2040943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sz="2400" b="1" dirty="0" smtClean="0"/>
              <a:t>梅雨前線形成</a:t>
            </a:r>
            <a:endParaRPr kumimoji="1" lang="ja-JP" altLang="en-US" sz="2400" b="1" dirty="0"/>
          </a:p>
        </p:txBody>
      </p:sp>
      <p:sp>
        <p:nvSpPr>
          <p:cNvPr id="2" name="角丸四角形 1"/>
          <p:cNvSpPr/>
          <p:nvPr/>
        </p:nvSpPr>
        <p:spPr>
          <a:xfrm>
            <a:off x="3206678" y="4381868"/>
            <a:ext cx="5607808" cy="77763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ln>
                  <a:solidFill>
                    <a:schemeClr val="tx1"/>
                  </a:solidFill>
                </a:ln>
                <a:solidFill>
                  <a:schemeClr val="accent5"/>
                </a:solidFill>
              </a:rPr>
              <a:t>オホーツク海</a:t>
            </a:r>
            <a:r>
              <a:rPr lang="ja-JP" altLang="en-US" sz="3600" b="1" dirty="0" smtClean="0">
                <a:solidFill>
                  <a:schemeClr val="tx1"/>
                </a:solidFill>
              </a:rPr>
              <a:t>も重要な要素</a:t>
            </a:r>
            <a:endParaRPr kumimoji="1" lang="ja-JP" altLang="en-US" sz="3600" b="1" dirty="0">
              <a:solidFill>
                <a:schemeClr val="tx1"/>
              </a:solidFill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8548965" y="144849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1/13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2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2" grpId="0" animBg="1"/>
      <p:bldP spid="33" grpId="0" animBg="1"/>
      <p:bldP spid="39" grpId="0" animBg="1"/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線コネクタ 1"/>
          <p:cNvCxnSpPr/>
          <p:nvPr/>
        </p:nvCxnSpPr>
        <p:spPr>
          <a:xfrm flipV="1">
            <a:off x="0" y="504497"/>
            <a:ext cx="9144000" cy="1051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グループ化 2"/>
          <p:cNvGrpSpPr/>
          <p:nvPr/>
        </p:nvGrpSpPr>
        <p:grpSpPr>
          <a:xfrm>
            <a:off x="-1" y="-9039"/>
            <a:ext cx="1208691" cy="523220"/>
            <a:chOff x="-1" y="-9039"/>
            <a:chExt cx="1208691" cy="523220"/>
          </a:xfrm>
        </p:grpSpPr>
        <p:sp>
          <p:nvSpPr>
            <p:cNvPr id="4" name="正方形/長方形 3"/>
            <p:cNvSpPr/>
            <p:nvPr/>
          </p:nvSpPr>
          <p:spPr>
            <a:xfrm>
              <a:off x="-1" y="43511"/>
              <a:ext cx="1208691" cy="400110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テキスト ボックス 4"/>
            <p:cNvSpPr txBox="1"/>
            <p:nvPr/>
          </p:nvSpPr>
          <p:spPr>
            <a:xfrm>
              <a:off x="198542" y="-9039"/>
              <a:ext cx="9060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 b="1" dirty="0" smtClean="0"/>
                <a:t>結果</a:t>
              </a:r>
              <a:endParaRPr kumimoji="1" lang="ja-JP" altLang="en-US" sz="2800" b="1" dirty="0"/>
            </a:p>
          </p:txBody>
        </p:sp>
      </p:grpSp>
      <p:sp>
        <p:nvSpPr>
          <p:cNvPr id="6" name="テキスト ボックス 5"/>
          <p:cNvSpPr txBox="1"/>
          <p:nvPr/>
        </p:nvSpPr>
        <p:spPr>
          <a:xfrm>
            <a:off x="1478912" y="-7571"/>
            <a:ext cx="27093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対流活動の評価</a:t>
            </a:r>
            <a:endParaRPr lang="en-US" altLang="ja-JP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グループ化 12"/>
          <p:cNvGrpSpPr/>
          <p:nvPr/>
        </p:nvGrpSpPr>
        <p:grpSpPr>
          <a:xfrm>
            <a:off x="198542" y="1576188"/>
            <a:ext cx="4237943" cy="2793906"/>
            <a:chOff x="198542" y="1971669"/>
            <a:chExt cx="4237943" cy="2793906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542" y="2295725"/>
              <a:ext cx="4237943" cy="2469850"/>
            </a:xfrm>
            <a:prstGeom prst="rect">
              <a:avLst/>
            </a:prstGeom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747756" y="1971669"/>
              <a:ext cx="31395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TMP 500hPa CTL - LAND</a:t>
              </a:r>
              <a:endParaRPr kumimoji="1" lang="ja-JP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グループ化 22"/>
          <p:cNvGrpSpPr/>
          <p:nvPr/>
        </p:nvGrpSpPr>
        <p:grpSpPr>
          <a:xfrm>
            <a:off x="4729353" y="1576188"/>
            <a:ext cx="4237943" cy="2793906"/>
            <a:chOff x="4729353" y="900685"/>
            <a:chExt cx="4237943" cy="2793906"/>
          </a:xfrm>
        </p:grpSpPr>
        <p:pic>
          <p:nvPicPr>
            <p:cNvPr id="21" name="図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9353" y="1224741"/>
              <a:ext cx="4237943" cy="2469850"/>
            </a:xfrm>
            <a:prstGeom prst="rect">
              <a:avLst/>
            </a:prstGeom>
          </p:spPr>
        </p:pic>
        <p:sp>
          <p:nvSpPr>
            <p:cNvPr id="22" name="テキスト ボックス 21"/>
            <p:cNvSpPr txBox="1"/>
            <p:nvPr/>
          </p:nvSpPr>
          <p:spPr>
            <a:xfrm>
              <a:off x="5278567" y="900685"/>
              <a:ext cx="31395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TMP 850hPa CTL - LAND</a:t>
              </a:r>
              <a:endParaRPr kumimoji="1" lang="ja-JP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223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88" y="3784808"/>
            <a:ext cx="3884191" cy="2903334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305383" y="3392488"/>
            <a:ext cx="4266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TMP 140E-130W mean CTL - LAND</a:t>
            </a:r>
            <a:endParaRPr kumimoji="1" lang="ja-JP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28" y="335820"/>
            <a:ext cx="4259465" cy="246985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740703" y="28457"/>
            <a:ext cx="3139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TMP 200hPa CTL - LAND</a:t>
            </a:r>
            <a:endParaRPr kumimoji="1" lang="ja-JP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823" y="335820"/>
            <a:ext cx="4237943" cy="246985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5274037" y="11764"/>
            <a:ext cx="3139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TMP 500hPa CTL - LAND</a:t>
            </a:r>
            <a:endParaRPr kumimoji="1" lang="ja-JP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118" y="4001550"/>
            <a:ext cx="4357351" cy="246985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952538" y="3675581"/>
            <a:ext cx="3782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Grad TMP 500hPa CTL - LAND</a:t>
            </a:r>
            <a:endParaRPr kumimoji="1" lang="ja-JP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正方形/長方形 9"/>
              <p:cNvSpPr/>
              <p:nvPr/>
            </p:nvSpPr>
            <p:spPr>
              <a:xfrm>
                <a:off x="5704154" y="2748055"/>
                <a:ext cx="3030894" cy="9851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ja-JP" altLang="en-US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ja-JP" altLang="en-US" b="1" i="1">
                              <a:latin typeface="Cambria Math" panose="02040503050406030204" pitchFamily="18" charset="0"/>
                            </a:rPr>
                            <m:t>𝛁</m:t>
                          </m:r>
                          <m:r>
                            <a:rPr lang="ja-JP" altLang="en-US" b="1" i="0"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a:rPr lang="ja-JP" altLang="en-US" b="1" i="0">
                              <a:latin typeface="Cambria Math" panose="02040503050406030204" pitchFamily="18" charset="0"/>
                            </a:rPr>
                            <m:t>𝐓</m:t>
                          </m:r>
                        </m:e>
                      </m:d>
                      <m:r>
                        <a:rPr lang="ja-JP" altLang="en-US" b="1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ja-JP" alt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ja-JP" alt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ja-JP" alt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ja-JP" altLang="en-US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ja-JP" altLang="en-US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ja-JP" altLang="en-US" b="1" i="0">
                                              <a:latin typeface="Cambria Math" panose="02040503050406030204" pitchFamily="18" charset="0"/>
                                            </a:rPr>
                                            <m:t>𝛛</m:t>
                                          </m:r>
                                          <m:r>
                                            <a:rPr lang="ja-JP" altLang="en-US" b="1" i="1"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num>
                                        <m:den>
                                          <m:r>
                                            <a:rPr lang="ja-JP" altLang="en-US" b="1" i="0">
                                              <a:latin typeface="Cambria Math" panose="02040503050406030204" pitchFamily="18" charset="0"/>
                                            </a:rPr>
                                            <m:t>𝛛</m:t>
                                          </m:r>
                                          <m:r>
                                            <a:rPr lang="ja-JP" altLang="en-US" b="1" i="1">
                                              <a:latin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ja-JP" altLang="en-US" b="1" i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ja-JP" altLang="en-US" b="1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ja-JP" alt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ja-JP" altLang="en-US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ja-JP" altLang="en-US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ja-JP" altLang="en-US" b="1" i="0">
                                              <a:latin typeface="Cambria Math" panose="02040503050406030204" pitchFamily="18" charset="0"/>
                                            </a:rPr>
                                            <m:t>𝛛</m:t>
                                          </m:r>
                                          <m:r>
                                            <a:rPr lang="ja-JP" altLang="en-US" b="1" i="1"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num>
                                        <m:den>
                                          <m:r>
                                            <a:rPr lang="ja-JP" altLang="en-US" b="1" i="0">
                                              <a:latin typeface="Cambria Math" panose="02040503050406030204" pitchFamily="18" charset="0"/>
                                            </a:rPr>
                                            <m:t>𝛛</m:t>
                                          </m:r>
                                          <m:r>
                                            <a:rPr lang="ja-JP" altLang="en-US" b="1" i="1">
                                              <a:latin typeface="Cambria Math" panose="02040503050406030204" pitchFamily="18" charset="0"/>
                                            </a:rPr>
                                            <m:t>𝒚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ja-JP" altLang="en-US" b="1" i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ja-JP" altLang="en-US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ja-JP" altLang="en-US" b="1" i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ja-JP" altLang="en-US" b="1" i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ja-JP" altLang="en-US" b="1" dirty="0"/>
              </a:p>
            </p:txBody>
          </p:sp>
        </mc:Choice>
        <mc:Fallback xmlns="">
          <p:sp>
            <p:nvSpPr>
              <p:cNvPr id="10" name="正方形/長方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4154" y="2748055"/>
                <a:ext cx="3030894" cy="98514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曲折矢印 10"/>
          <p:cNvSpPr/>
          <p:nvPr/>
        </p:nvSpPr>
        <p:spPr>
          <a:xfrm rot="16200000" flipH="1">
            <a:off x="5366890" y="3322532"/>
            <a:ext cx="368882" cy="35191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87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46"/>
          <a:stretch/>
        </p:blipFill>
        <p:spPr>
          <a:xfrm>
            <a:off x="113097" y="855656"/>
            <a:ext cx="4393253" cy="2321569"/>
          </a:xfrm>
          <a:prstGeom prst="rect">
            <a:avLst/>
          </a:prstGeom>
        </p:spPr>
      </p:pic>
      <p:pic>
        <p:nvPicPr>
          <p:cNvPr id="7" name="図 6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33"/>
          <a:stretch/>
        </p:blipFill>
        <p:spPr>
          <a:xfrm>
            <a:off x="144716" y="3473666"/>
            <a:ext cx="4392000" cy="232200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945832" y="559215"/>
            <a:ext cx="713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CTL</a:t>
            </a:r>
            <a:endParaRPr lang="en-US" altLang="ja-JP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877262" y="3161029"/>
            <a:ext cx="914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LAND</a:t>
            </a:r>
            <a:endParaRPr lang="en-US" altLang="ja-JP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42"/>
          <a:stretch/>
        </p:blipFill>
        <p:spPr>
          <a:xfrm>
            <a:off x="0" y="5808627"/>
            <a:ext cx="4730752" cy="238243"/>
          </a:xfrm>
          <a:prstGeom prst="rect">
            <a:avLst/>
          </a:prstGeom>
        </p:spPr>
      </p:pic>
      <p:grpSp>
        <p:nvGrpSpPr>
          <p:cNvPr id="18" name="グループ化 17"/>
          <p:cNvGrpSpPr/>
          <p:nvPr/>
        </p:nvGrpSpPr>
        <p:grpSpPr>
          <a:xfrm>
            <a:off x="4730752" y="591028"/>
            <a:ext cx="4318394" cy="2761819"/>
            <a:chOff x="4730752" y="591028"/>
            <a:chExt cx="4318394" cy="2761819"/>
          </a:xfrm>
        </p:grpSpPr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0752" y="906990"/>
              <a:ext cx="4318394" cy="2445857"/>
            </a:xfrm>
            <a:prstGeom prst="rect">
              <a:avLst/>
            </a:prstGeom>
          </p:spPr>
        </p:pic>
        <p:sp>
          <p:nvSpPr>
            <p:cNvPr id="17" name="テキスト ボックス 16"/>
            <p:cNvSpPr txBox="1"/>
            <p:nvPr/>
          </p:nvSpPr>
          <p:spPr>
            <a:xfrm>
              <a:off x="6061443" y="591028"/>
              <a:ext cx="16420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CTL - LAND</a:t>
              </a:r>
              <a:endParaRPr lang="en-US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4" name="直線コネクタ 33"/>
          <p:cNvCxnSpPr/>
          <p:nvPr/>
        </p:nvCxnSpPr>
        <p:spPr>
          <a:xfrm flipV="1">
            <a:off x="0" y="504497"/>
            <a:ext cx="9144000" cy="1051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グループ化 34"/>
          <p:cNvGrpSpPr/>
          <p:nvPr/>
        </p:nvGrpSpPr>
        <p:grpSpPr>
          <a:xfrm>
            <a:off x="-1" y="-9039"/>
            <a:ext cx="1208691" cy="523220"/>
            <a:chOff x="-1" y="-9039"/>
            <a:chExt cx="1208691" cy="523220"/>
          </a:xfrm>
        </p:grpSpPr>
        <p:sp>
          <p:nvSpPr>
            <p:cNvPr id="36" name="正方形/長方形 35"/>
            <p:cNvSpPr/>
            <p:nvPr/>
          </p:nvSpPr>
          <p:spPr>
            <a:xfrm>
              <a:off x="-1" y="43511"/>
              <a:ext cx="1208691" cy="400110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173828" y="-9039"/>
              <a:ext cx="9060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 b="1" dirty="0" smtClean="0"/>
                <a:t>結果</a:t>
              </a:r>
              <a:endParaRPr kumimoji="1" lang="ja-JP" altLang="en-US" sz="2800" b="1" dirty="0"/>
            </a:p>
          </p:txBody>
        </p:sp>
      </p:grpSp>
      <p:sp>
        <p:nvSpPr>
          <p:cNvPr id="38" name="テキスト ボックス 37"/>
          <p:cNvSpPr txBox="1"/>
          <p:nvPr/>
        </p:nvSpPr>
        <p:spPr>
          <a:xfrm>
            <a:off x="1478912" y="-7571"/>
            <a:ext cx="35846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ジェットの変化 </a:t>
            </a:r>
            <a:r>
              <a:rPr lang="en-US" altLang="ja-JP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200hPa</a:t>
            </a:r>
            <a:endParaRPr lang="en-US" altLang="ja-JP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63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75"/>
          <a:stretch/>
        </p:blipFill>
        <p:spPr>
          <a:xfrm>
            <a:off x="92035" y="866227"/>
            <a:ext cx="4479965" cy="2275703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435691" y="0"/>
            <a:ext cx="4065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海面気圧 </a:t>
            </a:r>
            <a:r>
              <a:rPr lang="en-US" altLang="ja-JP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ja-JP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hPa</a:t>
            </a:r>
            <a:r>
              <a:rPr lang="en-US" altLang="ja-JP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 , 10m</a:t>
            </a:r>
            <a:r>
              <a:rPr lang="ja-JP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風</a:t>
            </a:r>
            <a: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[m/s]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945832" y="559215"/>
            <a:ext cx="713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CTL</a:t>
            </a:r>
            <a:endParaRPr lang="en-US" altLang="ja-JP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845643" y="2977170"/>
            <a:ext cx="914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LAND</a:t>
            </a:r>
            <a:endParaRPr lang="en-US" altLang="ja-JP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図 9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7"/>
          <a:stretch/>
        </p:blipFill>
        <p:spPr>
          <a:xfrm>
            <a:off x="63459" y="3292558"/>
            <a:ext cx="4478400" cy="227520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84"/>
          <a:stretch/>
        </p:blipFill>
        <p:spPr>
          <a:xfrm>
            <a:off x="-241129" y="5567758"/>
            <a:ext cx="4939508" cy="235896"/>
          </a:xfrm>
          <a:prstGeom prst="rect">
            <a:avLst/>
          </a:prstGeom>
        </p:spPr>
      </p:pic>
      <p:grpSp>
        <p:nvGrpSpPr>
          <p:cNvPr id="20" name="グループ化 19"/>
          <p:cNvGrpSpPr/>
          <p:nvPr/>
        </p:nvGrpSpPr>
        <p:grpSpPr>
          <a:xfrm>
            <a:off x="4698379" y="549838"/>
            <a:ext cx="4445621" cy="3260085"/>
            <a:chOff x="4698379" y="549838"/>
            <a:chExt cx="4445621" cy="3260085"/>
          </a:xfrm>
        </p:grpSpPr>
        <p:sp>
          <p:nvSpPr>
            <p:cNvPr id="15" name="テキスト ボックス 14"/>
            <p:cNvSpPr txBox="1"/>
            <p:nvPr/>
          </p:nvSpPr>
          <p:spPr>
            <a:xfrm>
              <a:off x="6061443" y="549838"/>
              <a:ext cx="16420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CTL - LAND</a:t>
              </a:r>
              <a:endParaRPr lang="en-US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9639" y="876083"/>
              <a:ext cx="4384361" cy="2552917"/>
            </a:xfrm>
            <a:prstGeom prst="rect">
              <a:avLst/>
            </a:prstGeom>
          </p:spPr>
        </p:pic>
        <p:sp>
          <p:nvSpPr>
            <p:cNvPr id="17" name="テキスト ボックス 16"/>
            <p:cNvSpPr txBox="1"/>
            <p:nvPr/>
          </p:nvSpPr>
          <p:spPr>
            <a:xfrm>
              <a:off x="4698379" y="3225148"/>
              <a:ext cx="25891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シェード</a:t>
              </a:r>
              <a:r>
                <a:rPr kumimoji="1" lang="en-US" altLang="ja-JP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kumimoji="1" lang="ja-JP" alt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有意水準</a:t>
              </a:r>
              <a:r>
                <a:rPr kumimoji="1" lang="en-US" altLang="ja-JP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90%</a:t>
              </a:r>
              <a:r>
                <a:rPr kumimoji="1" lang="ja-JP" alt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以上</a:t>
              </a:r>
              <a:endParaRPr kumimoji="1" lang="en-US" altLang="ja-JP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ja-JP" alt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コンター：偏差</a:t>
              </a:r>
              <a:endParaRPr kumimoji="1" lang="ja-JP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グループ化 26"/>
          <p:cNvGrpSpPr/>
          <p:nvPr/>
        </p:nvGrpSpPr>
        <p:grpSpPr>
          <a:xfrm>
            <a:off x="-1" y="26946"/>
            <a:ext cx="2347785" cy="461665"/>
            <a:chOff x="-1" y="84612"/>
            <a:chExt cx="2347785" cy="461665"/>
          </a:xfrm>
        </p:grpSpPr>
        <p:sp>
          <p:nvSpPr>
            <p:cNvPr id="28" name="テキスト ボックス 27"/>
            <p:cNvSpPr txBox="1"/>
            <p:nvPr/>
          </p:nvSpPr>
          <p:spPr>
            <a:xfrm>
              <a:off x="-1" y="147252"/>
              <a:ext cx="2347785" cy="344753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kumimoji="1" lang="ja-JP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716680" y="84612"/>
              <a:ext cx="9308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result</a:t>
              </a:r>
              <a:endParaRPr lang="ja-JP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750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33"/>
          <a:stretch/>
        </p:blipFill>
        <p:spPr>
          <a:xfrm>
            <a:off x="4561401" y="1027288"/>
            <a:ext cx="4350080" cy="23652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33"/>
          <a:stretch/>
        </p:blipFill>
        <p:spPr>
          <a:xfrm>
            <a:off x="72580" y="1020269"/>
            <a:ext cx="4351139" cy="2365776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891323" y="723620"/>
            <a:ext cx="713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CTL</a:t>
            </a:r>
            <a:endParaRPr lang="en-US" altLang="ja-JP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230990" y="723620"/>
            <a:ext cx="914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LAND</a:t>
            </a:r>
            <a:endParaRPr lang="en-US" altLang="ja-JP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144365" y="-15447"/>
            <a:ext cx="28552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降水量 </a:t>
            </a:r>
            <a:r>
              <a:rPr lang="en-US" altLang="ja-JP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[mm/day]</a:t>
            </a:r>
            <a:endParaRPr lang="en-US" altLang="ja-JP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309816" y="2487827"/>
            <a:ext cx="581507" cy="3707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5803556" y="2487827"/>
            <a:ext cx="581507" cy="3707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327260" y="3456197"/>
            <a:ext cx="24080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b="1" dirty="0" smtClean="0"/>
              <a:t>領域平均</a:t>
            </a:r>
            <a:endParaRPr kumimoji="1" lang="en-US" altLang="ja-JP" sz="2000" b="1" dirty="0" smtClean="0"/>
          </a:p>
          <a:p>
            <a:pPr algn="ctr"/>
            <a:r>
              <a:rPr lang="en-US" altLang="ja-JP" sz="2000" b="1" dirty="0" smtClean="0"/>
              <a:t>125E-145E , 30N-40N</a:t>
            </a:r>
            <a:endParaRPr kumimoji="1" lang="ja-JP" altLang="en-US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/>
              <p:cNvSpPr txBox="1"/>
              <p:nvPr/>
            </p:nvSpPr>
            <p:spPr>
              <a:xfrm>
                <a:off x="1293563" y="4227793"/>
                <a:ext cx="4441729" cy="6705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0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ja-JP" altLang="en-US" sz="2000" b="1" i="1">
                          <a:latin typeface="Cambria Math" panose="02040503050406030204" pitchFamily="18" charset="0"/>
                        </a:rPr>
                        <m:t>割合</m:t>
                      </m:r>
                      <m:r>
                        <a:rPr lang="en-US" altLang="ja-JP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2000" b="1" i="1" smtClean="0">
                              <a:latin typeface="Cambria Math" panose="02040503050406030204" pitchFamily="18" charset="0"/>
                            </a:rPr>
                            <m:t>𝑪𝑻𝑳</m:t>
                          </m:r>
                          <m:r>
                            <a:rPr lang="en-US" altLang="ja-JP" sz="20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ja-JP" sz="2000" b="1" i="1" smtClean="0">
                              <a:latin typeface="Cambria Math" panose="02040503050406030204" pitchFamily="18" charset="0"/>
                            </a:rPr>
                            <m:t>𝑳𝑨𝑵𝑫</m:t>
                          </m:r>
                        </m:num>
                        <m:den>
                          <m:r>
                            <a:rPr lang="en-US" altLang="ja-JP" sz="2000" b="1" i="1" smtClean="0">
                              <a:latin typeface="Cambria Math" panose="02040503050406030204" pitchFamily="18" charset="0"/>
                            </a:rPr>
                            <m:t>𝑪𝑻𝑳</m:t>
                          </m:r>
                        </m:den>
                      </m:f>
                      <m:r>
                        <a:rPr lang="en-US" altLang="ja-JP" sz="2000" b="1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altLang="ja-JP" sz="2000" b="1" i="1" smtClean="0">
                          <a:latin typeface="Cambria Math" panose="02040503050406030204" pitchFamily="18" charset="0"/>
                        </a:rPr>
                        <m:t>𝟏𝟎𝟎</m:t>
                      </m:r>
                      <m:r>
                        <a:rPr lang="en-US" altLang="ja-JP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2000" b="1" i="1" smtClean="0">
                          <a:latin typeface="Cambria Math" panose="02040503050406030204" pitchFamily="18" charset="0"/>
                        </a:rPr>
                        <m:t>𝟏𝟖</m:t>
                      </m:r>
                      <m:r>
                        <a:rPr lang="en-US" altLang="ja-JP" sz="20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ja-JP" sz="2000" b="1" i="1" smtClean="0"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en-US" altLang="ja-JP" sz="2000" b="1" i="1" smtClean="0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kumimoji="1" lang="ja-JP" altLang="en-US" sz="2000" b="1" dirty="0"/>
              </a:p>
            </p:txBody>
          </p:sp>
        </mc:Choice>
        <mc:Fallback xmlns="">
          <p:sp>
            <p:nvSpPr>
              <p:cNvPr id="13" name="テキスト ボックス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3563" y="4227793"/>
                <a:ext cx="4441729" cy="67056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288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33"/>
          <a:stretch/>
        </p:blipFill>
        <p:spPr>
          <a:xfrm>
            <a:off x="1192253" y="376603"/>
            <a:ext cx="6394795" cy="2763553"/>
          </a:xfrm>
          <a:prstGeom prst="rect">
            <a:avLst/>
          </a:prstGeom>
        </p:spPr>
      </p:pic>
      <p:pic>
        <p:nvPicPr>
          <p:cNvPr id="7" name="図 6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04"/>
          <a:stretch/>
        </p:blipFill>
        <p:spPr>
          <a:xfrm>
            <a:off x="1192253" y="3526680"/>
            <a:ext cx="6393600" cy="27648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84"/>
          <a:stretch/>
        </p:blipFill>
        <p:spPr>
          <a:xfrm>
            <a:off x="978069" y="6291480"/>
            <a:ext cx="6938493" cy="386524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3904990" y="74141"/>
            <a:ext cx="1334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Z500 CTL</a:t>
            </a:r>
            <a:endParaRPr kumimoji="1" lang="ja-JP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804803" y="3199443"/>
            <a:ext cx="1534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Z500 LAND</a:t>
            </a:r>
            <a:endParaRPr kumimoji="1" lang="ja-JP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09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293" y="3398541"/>
            <a:ext cx="2787851" cy="27864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2725199" y="0"/>
            <a:ext cx="42012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2m</a:t>
            </a:r>
            <a:r>
              <a:rPr lang="ja-JP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気温 </a:t>
            </a:r>
            <a:r>
              <a:rPr lang="en-US" altLang="ja-JP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ja-JP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  <a:r>
              <a:rPr lang="en-US" altLang="ja-JP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CTL - </a:t>
            </a:r>
            <a:r>
              <a:rPr lang="en-US" altLang="ja-JP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LAND</a:t>
            </a:r>
            <a:endParaRPr lang="en-US" altLang="ja-JP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79" y="568598"/>
            <a:ext cx="2787851" cy="27864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293" y="551068"/>
            <a:ext cx="2787851" cy="27864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79" y="3398541"/>
            <a:ext cx="2787851" cy="2786400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4578784" y="3377792"/>
            <a:ext cx="494046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sz="2400" b="1" dirty="0"/>
              <a:t>冬</a:t>
            </a:r>
            <a:endParaRPr kumimoji="1" lang="ja-JP" altLang="en-US" sz="2400" b="1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340856" y="611748"/>
            <a:ext cx="494046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sz="2400" b="1" dirty="0"/>
              <a:t>春</a:t>
            </a:r>
            <a:endParaRPr kumimoji="1" lang="ja-JP" altLang="en-US" sz="2400" b="1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578784" y="611747"/>
            <a:ext cx="494046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ja-JP" altLang="en-US" sz="2400" b="1" dirty="0" smtClean="0"/>
              <a:t>夏</a:t>
            </a:r>
            <a:endParaRPr kumimoji="1" lang="ja-JP" altLang="en-US" sz="2400" b="1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340855" y="3354998"/>
            <a:ext cx="494046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sz="2400" b="1" dirty="0" smtClean="0"/>
              <a:t>秋</a:t>
            </a:r>
            <a:endParaRPr kumimoji="1" lang="ja-JP" altLang="en-US" sz="2400" b="1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0" y="88173"/>
            <a:ext cx="803425" cy="461665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ja-JP" altLang="en-US" sz="2400" b="1" dirty="0"/>
              <a:t>結果</a:t>
            </a:r>
            <a:endParaRPr kumimoji="1" lang="ja-JP" altLang="en-US" sz="2400" b="1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1202" y="6231593"/>
            <a:ext cx="2117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有意水準</a:t>
            </a:r>
            <a:r>
              <a:rPr kumimoji="1" lang="en-US" altLang="ja-JP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:90%</a:t>
            </a:r>
            <a:r>
              <a:rPr kumimoji="1" lang="ja-JP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以上</a:t>
            </a:r>
            <a:endParaRPr kumimoji="1" lang="en-US" altLang="ja-JP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ja-JP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コンター：偏差</a:t>
            </a:r>
            <a:endParaRPr kumimoji="1" lang="ja-JP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8413563" y="0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8/12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74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546" y="3650179"/>
            <a:ext cx="2867092" cy="2865600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203" y="689958"/>
            <a:ext cx="2867092" cy="2865600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203" y="3650179"/>
            <a:ext cx="2867092" cy="286560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226" y="689958"/>
            <a:ext cx="2867092" cy="28656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2537986" y="57395"/>
            <a:ext cx="4481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海面気圧</a:t>
            </a:r>
            <a:r>
              <a:rPr lang="en-US" altLang="ja-JP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[Pa</a:t>
            </a:r>
            <a:r>
              <a:rPr lang="en-US" altLang="ja-JP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CTL - </a:t>
            </a:r>
            <a:r>
              <a:rPr lang="en-US" altLang="ja-JP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LAND</a:t>
            </a:r>
            <a:endParaRPr lang="en-US" altLang="ja-JP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623277" y="609421"/>
            <a:ext cx="494046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ja-JP" altLang="en-US" sz="2400" b="1" dirty="0" smtClean="0"/>
              <a:t>夏</a:t>
            </a:r>
            <a:endParaRPr kumimoji="1" lang="ja-JP" altLang="en-US" sz="2400" b="1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309166" y="590129"/>
            <a:ext cx="494046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sz="2400" b="1" dirty="0"/>
              <a:t>春</a:t>
            </a:r>
            <a:endParaRPr kumimoji="1" lang="ja-JP" altLang="en-US" sz="2400" b="1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623277" y="3476358"/>
            <a:ext cx="494046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sz="2400" b="1" dirty="0"/>
              <a:t>冬</a:t>
            </a:r>
            <a:endParaRPr kumimoji="1" lang="ja-JP" altLang="en-US" sz="2400" b="1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309588" y="3451344"/>
            <a:ext cx="494046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sz="2400" b="1" dirty="0" smtClean="0"/>
              <a:t>秋</a:t>
            </a:r>
            <a:endParaRPr kumimoji="1" lang="ja-JP" altLang="en-US" sz="2400" b="1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0" y="88173"/>
            <a:ext cx="803425" cy="461665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ja-JP" altLang="en-US" sz="2400" b="1" dirty="0"/>
              <a:t>結果</a:t>
            </a:r>
            <a:endParaRPr kumimoji="1" lang="ja-JP" altLang="en-US" sz="2400" b="1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1202" y="6231593"/>
            <a:ext cx="2117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有意水準</a:t>
            </a:r>
            <a:r>
              <a:rPr kumimoji="1" lang="en-US" altLang="ja-JP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:90%</a:t>
            </a:r>
            <a:r>
              <a:rPr kumimoji="1" lang="ja-JP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以上</a:t>
            </a:r>
            <a:endParaRPr kumimoji="1" lang="en-US" altLang="ja-JP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ja-JP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コンター：偏差</a:t>
            </a:r>
            <a:endParaRPr kumimoji="1" lang="ja-JP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8413563" y="0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6/12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79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79" y="3490339"/>
            <a:ext cx="2787851" cy="278640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601" y="549838"/>
            <a:ext cx="2787851" cy="27864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602" y="3490339"/>
            <a:ext cx="2787851" cy="2786400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79" y="554588"/>
            <a:ext cx="2787851" cy="27864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114611" y="26618"/>
            <a:ext cx="7408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ジオポテンシャル高度</a:t>
            </a:r>
            <a:r>
              <a:rPr lang="en-US" altLang="ja-JP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500hPa [m</a:t>
            </a:r>
            <a:r>
              <a:rPr lang="en-US" altLang="ja-JP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CTL - </a:t>
            </a:r>
            <a:r>
              <a:rPr lang="en-US" altLang="ja-JP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LAND</a:t>
            </a:r>
            <a:endParaRPr lang="en-US" altLang="ja-JP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575433" y="3446545"/>
            <a:ext cx="494046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sz="2400" b="1" dirty="0"/>
              <a:t>冬</a:t>
            </a:r>
            <a:endParaRPr kumimoji="1" lang="ja-JP" altLang="en-US" sz="2400" b="1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193547" y="580015"/>
            <a:ext cx="494046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sz="2400" b="1" dirty="0"/>
              <a:t>春</a:t>
            </a:r>
            <a:endParaRPr kumimoji="1" lang="ja-JP" altLang="en-US" sz="2400" b="1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572000" y="580015"/>
            <a:ext cx="494046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ja-JP" altLang="en-US" sz="2400" b="1" dirty="0" smtClean="0"/>
              <a:t>夏</a:t>
            </a:r>
            <a:endParaRPr kumimoji="1" lang="ja-JP" altLang="en-US" sz="2400" b="1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193547" y="3422786"/>
            <a:ext cx="494046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sz="2400" b="1" dirty="0" smtClean="0"/>
              <a:t>秋</a:t>
            </a:r>
            <a:endParaRPr kumimoji="1" lang="ja-JP" altLang="en-US" sz="2400" b="1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0" y="88173"/>
            <a:ext cx="803425" cy="461665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ja-JP" altLang="en-US" sz="2400" b="1" dirty="0"/>
              <a:t>結果</a:t>
            </a:r>
            <a:endParaRPr kumimoji="1" lang="ja-JP" altLang="en-US" sz="2400" b="1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1202" y="6231593"/>
            <a:ext cx="2117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有意水準</a:t>
            </a:r>
            <a:r>
              <a:rPr kumimoji="1" lang="en-US" altLang="ja-JP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:90%</a:t>
            </a:r>
            <a:r>
              <a:rPr kumimoji="1" lang="ja-JP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以上</a:t>
            </a:r>
            <a:endParaRPr kumimoji="1" lang="en-US" altLang="ja-JP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ja-JP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コンター：偏差</a:t>
            </a:r>
            <a:endParaRPr kumimoji="1" lang="ja-JP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413563" y="0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7/12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13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95" y="3515228"/>
            <a:ext cx="3934800" cy="2520000"/>
          </a:xfrm>
          <a:prstGeom prst="rect">
            <a:avLst/>
          </a:prstGeom>
        </p:spPr>
      </p:pic>
      <p:pic>
        <p:nvPicPr>
          <p:cNvPr id="10" name="図 9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103" y="880972"/>
            <a:ext cx="3934800" cy="2520000"/>
          </a:xfrm>
          <a:prstGeom prst="rect">
            <a:avLst/>
          </a:prstGeom>
        </p:spPr>
      </p:pic>
      <p:pic>
        <p:nvPicPr>
          <p:cNvPr id="9" name="図 8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103" y="3593033"/>
            <a:ext cx="3934800" cy="2520000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35" y="880477"/>
            <a:ext cx="3933921" cy="252099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0" y="88173"/>
            <a:ext cx="803425" cy="461665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ja-JP" altLang="en-US" sz="2400" b="1" dirty="0"/>
              <a:t>結果</a:t>
            </a:r>
            <a:endParaRPr kumimoji="1" lang="ja-JP" altLang="en-US" sz="2400" b="1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188813" y="0"/>
            <a:ext cx="4980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降水量 </a:t>
            </a:r>
            <a:r>
              <a:rPr lang="en-US" altLang="ja-JP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[mm/day] CTL - LAND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466864" y="3149368"/>
            <a:ext cx="494046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sz="2400" b="1" dirty="0"/>
              <a:t>冬</a:t>
            </a:r>
            <a:endParaRPr kumimoji="1" lang="ja-JP" altLang="en-US" sz="2400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4975" y="688220"/>
            <a:ext cx="494046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sz="2400" b="1" dirty="0"/>
              <a:t>春</a:t>
            </a:r>
            <a:endParaRPr kumimoji="1" lang="ja-JP" altLang="en-US" sz="2400" b="1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466864" y="688220"/>
            <a:ext cx="494046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ja-JP" altLang="en-US" sz="2400" b="1" dirty="0" smtClean="0"/>
              <a:t>夏</a:t>
            </a:r>
            <a:endParaRPr kumimoji="1" lang="ja-JP" altLang="en-US" sz="2400" b="1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04975" y="3149368"/>
            <a:ext cx="494046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sz="2400" b="1" dirty="0" smtClean="0"/>
              <a:t>秋</a:t>
            </a:r>
            <a:endParaRPr kumimoji="1" lang="ja-JP" altLang="en-US" sz="2400" b="1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1202" y="6231593"/>
            <a:ext cx="2117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有意水準</a:t>
            </a:r>
            <a:r>
              <a:rPr kumimoji="1" lang="en-US" altLang="ja-JP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:90%</a:t>
            </a:r>
            <a:r>
              <a:rPr kumimoji="1" lang="ja-JP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以上</a:t>
            </a:r>
            <a:endParaRPr kumimoji="1" lang="en-US" altLang="ja-JP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ja-JP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コンター：偏差</a:t>
            </a:r>
            <a:endParaRPr kumimoji="1" lang="ja-JP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8413563" y="0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9/12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69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4"/>
          <p:cNvCxnSpPr/>
          <p:nvPr/>
        </p:nvCxnSpPr>
        <p:spPr>
          <a:xfrm flipV="1">
            <a:off x="0" y="504497"/>
            <a:ext cx="9144000" cy="1051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グループ化 5"/>
          <p:cNvGrpSpPr/>
          <p:nvPr/>
        </p:nvGrpSpPr>
        <p:grpSpPr>
          <a:xfrm>
            <a:off x="0" y="-9039"/>
            <a:ext cx="1291850" cy="523220"/>
            <a:chOff x="0" y="-9039"/>
            <a:chExt cx="1291850" cy="523220"/>
          </a:xfrm>
        </p:grpSpPr>
        <p:sp>
          <p:nvSpPr>
            <p:cNvPr id="7" name="正方形/長方形 6"/>
            <p:cNvSpPr/>
            <p:nvPr/>
          </p:nvSpPr>
          <p:spPr>
            <a:xfrm>
              <a:off x="0" y="43511"/>
              <a:ext cx="1291850" cy="40011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198542" y="-9039"/>
              <a:ext cx="9060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800" b="1" dirty="0"/>
                <a:t>背景</a:t>
              </a:r>
              <a:endParaRPr kumimoji="1" lang="ja-JP" altLang="en-US" sz="2800" b="1" dirty="0"/>
            </a:p>
          </p:txBody>
        </p:sp>
      </p:grpSp>
      <p:sp>
        <p:nvSpPr>
          <p:cNvPr id="9" name="テキスト ボックス 8"/>
          <p:cNvSpPr txBox="1"/>
          <p:nvPr/>
        </p:nvSpPr>
        <p:spPr>
          <a:xfrm>
            <a:off x="1606262" y="21738"/>
            <a:ext cx="3664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/>
              <a:t>梅雨とオホーツク海の関係</a:t>
            </a:r>
            <a:endParaRPr kumimoji="1" lang="ja-JP" altLang="en-US" sz="2400" b="1" dirty="0"/>
          </a:p>
        </p:txBody>
      </p:sp>
      <p:sp>
        <p:nvSpPr>
          <p:cNvPr id="10" name="正方形/長方形 9"/>
          <p:cNvSpPr/>
          <p:nvPr/>
        </p:nvSpPr>
        <p:spPr>
          <a:xfrm>
            <a:off x="1052413" y="791241"/>
            <a:ext cx="2504303" cy="45719"/>
          </a:xfrm>
          <a:prstGeom prst="rect">
            <a:avLst/>
          </a:prstGeom>
          <a:solidFill>
            <a:srgbClr val="BBD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205105" y="1192817"/>
            <a:ext cx="45719" cy="2810772"/>
          </a:xfrm>
          <a:prstGeom prst="rect">
            <a:avLst/>
          </a:prstGeom>
          <a:solidFill>
            <a:srgbClr val="BBD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角丸四角形 11"/>
          <p:cNvSpPr/>
          <p:nvPr/>
        </p:nvSpPr>
        <p:spPr>
          <a:xfrm>
            <a:off x="137562" y="688938"/>
            <a:ext cx="1074676" cy="512117"/>
          </a:xfrm>
          <a:prstGeom prst="roundRect">
            <a:avLst/>
          </a:prstGeom>
          <a:solidFill>
            <a:srgbClr val="BBD1EB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800" b="1" dirty="0"/>
              <a:t>梅雨</a:t>
            </a:r>
            <a:endParaRPr kumimoji="1" lang="ja-JP" altLang="en-US" sz="2800" b="1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10689" y="1350007"/>
            <a:ext cx="3046027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ja-JP" altLang="en-US" sz="2400" b="1" dirty="0" smtClean="0"/>
              <a:t>オホーツク海との関係</a:t>
            </a:r>
            <a:endParaRPr kumimoji="1" lang="ja-JP" altLang="en-US" sz="2400" b="1" dirty="0"/>
          </a:p>
        </p:txBody>
      </p:sp>
      <p:grpSp>
        <p:nvGrpSpPr>
          <p:cNvPr id="24" name="グループ化 23"/>
          <p:cNvGrpSpPr/>
          <p:nvPr/>
        </p:nvGrpSpPr>
        <p:grpSpPr>
          <a:xfrm>
            <a:off x="674900" y="2039712"/>
            <a:ext cx="2403452" cy="3502081"/>
            <a:chOff x="856871" y="1401382"/>
            <a:chExt cx="2403452" cy="3502081"/>
          </a:xfrm>
        </p:grpSpPr>
        <p:pic>
          <p:nvPicPr>
            <p:cNvPr id="25" name="図 2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871" y="1401382"/>
              <a:ext cx="2403452" cy="3194304"/>
            </a:xfrm>
            <a:prstGeom prst="rect">
              <a:avLst/>
            </a:prstGeom>
          </p:spPr>
        </p:pic>
        <p:sp>
          <p:nvSpPr>
            <p:cNvPr id="26" name="テキスト ボックス 25"/>
            <p:cNvSpPr txBox="1"/>
            <p:nvPr/>
          </p:nvSpPr>
          <p:spPr>
            <a:xfrm>
              <a:off x="943372" y="4595686"/>
              <a:ext cx="22701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400" b="1" dirty="0" smtClean="0"/>
                <a:t>梅雨前線帯（地学図表より）</a:t>
              </a:r>
              <a:endParaRPr kumimoji="1" lang="ja-JP" altLang="en-US" sz="1400" b="1" dirty="0"/>
            </a:p>
          </p:txBody>
        </p:sp>
      </p:grpSp>
      <p:sp>
        <p:nvSpPr>
          <p:cNvPr id="30" name="テキスト ボックス 29"/>
          <p:cNvSpPr txBox="1"/>
          <p:nvPr/>
        </p:nvSpPr>
        <p:spPr>
          <a:xfrm>
            <a:off x="3492653" y="2144074"/>
            <a:ext cx="47644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 smtClean="0"/>
              <a:t>オホーツク海は非常に</a:t>
            </a:r>
            <a:r>
              <a:rPr kumimoji="1" lang="ja-JP" altLang="en-US" sz="3200" b="1" dirty="0" smtClean="0">
                <a:ln>
                  <a:solidFill>
                    <a:schemeClr val="accent5"/>
                  </a:solidFill>
                </a:ln>
                <a:solidFill>
                  <a:schemeClr val="accent5">
                    <a:lumMod val="50000"/>
                  </a:schemeClr>
                </a:solidFill>
              </a:rPr>
              <a:t>冷たい</a:t>
            </a:r>
            <a:endParaRPr kumimoji="1" lang="ja-JP" altLang="en-US" sz="3200" b="1" dirty="0">
              <a:ln>
                <a:solidFill>
                  <a:schemeClr val="accent5"/>
                </a:solidFill>
              </a:ln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34" name="グループ化 33"/>
          <p:cNvGrpSpPr/>
          <p:nvPr/>
        </p:nvGrpSpPr>
        <p:grpSpPr>
          <a:xfrm>
            <a:off x="626512" y="1999368"/>
            <a:ext cx="2545003" cy="3646571"/>
            <a:chOff x="463372" y="1311951"/>
            <a:chExt cx="2243033" cy="2854169"/>
          </a:xfrm>
        </p:grpSpPr>
        <p:grpSp>
          <p:nvGrpSpPr>
            <p:cNvPr id="35" name="グループ化 34"/>
            <p:cNvGrpSpPr/>
            <p:nvPr/>
          </p:nvGrpSpPr>
          <p:grpSpPr>
            <a:xfrm>
              <a:off x="463372" y="1311951"/>
              <a:ext cx="2243033" cy="2492874"/>
              <a:chOff x="463372" y="1311951"/>
              <a:chExt cx="2243033" cy="2492874"/>
            </a:xfrm>
          </p:grpSpPr>
          <p:pic>
            <p:nvPicPr>
              <p:cNvPr id="37" name="図 3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0084"/>
              <a:stretch/>
            </p:blipFill>
            <p:spPr>
              <a:xfrm>
                <a:off x="463372" y="1311951"/>
                <a:ext cx="2071244" cy="2492874"/>
              </a:xfrm>
              <a:prstGeom prst="rect">
                <a:avLst/>
              </a:prstGeom>
            </p:spPr>
          </p:pic>
          <p:pic>
            <p:nvPicPr>
              <p:cNvPr id="38" name="図 3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407" t="2106" b="4587"/>
              <a:stretch/>
            </p:blipFill>
            <p:spPr>
              <a:xfrm>
                <a:off x="2495833" y="1428089"/>
                <a:ext cx="210572" cy="2298357"/>
              </a:xfrm>
              <a:prstGeom prst="rect">
                <a:avLst/>
              </a:prstGeom>
            </p:spPr>
          </p:pic>
        </p:grpSp>
        <p:sp>
          <p:nvSpPr>
            <p:cNvPr id="36" name="テキスト ボックス 35"/>
            <p:cNvSpPr txBox="1"/>
            <p:nvPr/>
          </p:nvSpPr>
          <p:spPr>
            <a:xfrm>
              <a:off x="485411" y="3756596"/>
              <a:ext cx="2212989" cy="409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1979-2012</a:t>
              </a:r>
              <a:r>
                <a:rPr kumimoji="1" lang="ja-JP" altLang="en-US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年，</a:t>
              </a:r>
              <a:r>
                <a:rPr kumimoji="1" lang="en-US" altLang="ja-JP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r>
                <a:rPr kumimoji="1" lang="ja-JP" altLang="en-US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月</a:t>
              </a:r>
              <a:r>
                <a:rPr kumimoji="1" lang="en-US" altLang="ja-JP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kumimoji="1" lang="ja-JP" altLang="en-US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月平均した</a:t>
              </a:r>
              <a:endParaRPr kumimoji="1" lang="en-US" altLang="ja-JP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kumimoji="1" lang="ja-JP" altLang="en-US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海面水温（</a:t>
              </a:r>
              <a:r>
                <a:rPr kumimoji="1" lang="en-US" altLang="ja-JP" sz="1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HadISST</a:t>
              </a:r>
              <a:r>
                <a:rPr kumimoji="1" lang="ja-JP" altLang="en-US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）</a:t>
              </a:r>
              <a:endParaRPr kumimoji="1" lang="ja-JP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グループ化 1"/>
          <p:cNvGrpSpPr/>
          <p:nvPr/>
        </p:nvGrpSpPr>
        <p:grpSpPr>
          <a:xfrm>
            <a:off x="4279727" y="2698377"/>
            <a:ext cx="3190297" cy="899048"/>
            <a:chOff x="3929809" y="2846230"/>
            <a:chExt cx="3190297" cy="899048"/>
          </a:xfrm>
        </p:grpSpPr>
        <p:sp>
          <p:nvSpPr>
            <p:cNvPr id="40" name="下矢印 39"/>
            <p:cNvSpPr/>
            <p:nvPr/>
          </p:nvSpPr>
          <p:spPr>
            <a:xfrm>
              <a:off x="5098397" y="2846230"/>
              <a:ext cx="814976" cy="367617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3929809" y="3222058"/>
              <a:ext cx="31902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800" b="1" dirty="0" smtClean="0">
                  <a:ln>
                    <a:solidFill>
                      <a:schemeClr val="accent5"/>
                    </a:solidFill>
                  </a:ln>
                  <a:solidFill>
                    <a:schemeClr val="accent1">
                      <a:lumMod val="50000"/>
                    </a:schemeClr>
                  </a:solidFill>
                </a:rPr>
                <a:t>寒気</a:t>
              </a:r>
              <a:r>
                <a:rPr lang="ja-JP" altLang="en-US" sz="2800" b="1" dirty="0" smtClean="0"/>
                <a:t>を形成している</a:t>
              </a:r>
              <a:endParaRPr kumimoji="1" lang="ja-JP" altLang="en-US" sz="28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42" name="テキスト ボックス 41"/>
          <p:cNvSpPr txBox="1"/>
          <p:nvPr/>
        </p:nvSpPr>
        <p:spPr>
          <a:xfrm>
            <a:off x="2801596" y="5384435"/>
            <a:ext cx="5293437" cy="10156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3000" b="1" dirty="0" smtClean="0"/>
              <a:t>オホーツク海の</a:t>
            </a:r>
            <a:r>
              <a:rPr kumimoji="1" lang="ja-JP" altLang="en-US" sz="3000" b="1" dirty="0" smtClean="0">
                <a:ln>
                  <a:solidFill>
                    <a:schemeClr val="accent2"/>
                  </a:solidFill>
                </a:ln>
                <a:solidFill>
                  <a:srgbClr val="FF0000"/>
                </a:solidFill>
              </a:rPr>
              <a:t>有無</a:t>
            </a:r>
            <a:r>
              <a:rPr kumimoji="1" lang="ja-JP" altLang="en-US" sz="3000" b="1" dirty="0" smtClean="0"/>
              <a:t>で</a:t>
            </a:r>
            <a:endParaRPr kumimoji="1" lang="en-US" altLang="ja-JP" sz="3000" b="1" dirty="0" smtClean="0"/>
          </a:p>
          <a:p>
            <a:pPr algn="ctr"/>
            <a:r>
              <a:rPr lang="ja-JP" altLang="en-US" sz="3000" b="1" dirty="0">
                <a:solidFill>
                  <a:schemeClr val="accent1">
                    <a:lumMod val="50000"/>
                  </a:schemeClr>
                </a:solidFill>
              </a:rPr>
              <a:t>梅雨</a:t>
            </a:r>
            <a:r>
              <a:rPr lang="ja-JP" altLang="en-US" sz="3000" b="1" dirty="0" smtClean="0"/>
              <a:t>はどのように変化するか？</a:t>
            </a:r>
            <a:endParaRPr kumimoji="1" lang="ja-JP" altLang="en-US" sz="3000" b="1" dirty="0"/>
          </a:p>
        </p:txBody>
      </p:sp>
      <p:grpSp>
        <p:nvGrpSpPr>
          <p:cNvPr id="44" name="グループ化 43"/>
          <p:cNvGrpSpPr/>
          <p:nvPr/>
        </p:nvGrpSpPr>
        <p:grpSpPr>
          <a:xfrm>
            <a:off x="3236394" y="3534764"/>
            <a:ext cx="5801669" cy="1047232"/>
            <a:chOff x="240582" y="4306106"/>
            <a:chExt cx="5801669" cy="1047232"/>
          </a:xfrm>
        </p:grpSpPr>
        <p:sp>
          <p:nvSpPr>
            <p:cNvPr id="45" name="テキスト ボックス 44"/>
            <p:cNvSpPr txBox="1"/>
            <p:nvPr/>
          </p:nvSpPr>
          <p:spPr>
            <a:xfrm>
              <a:off x="240582" y="4306106"/>
              <a:ext cx="1217000" cy="40011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kumimoji="1" lang="ja-JP" altLang="en-US" sz="2000" b="1" dirty="0" smtClean="0"/>
                <a:t>先行研究</a:t>
              </a:r>
              <a:endParaRPr kumimoji="1" lang="ja-JP" altLang="en-US" sz="2000" b="1" dirty="0"/>
            </a:p>
          </p:txBody>
        </p:sp>
        <p:grpSp>
          <p:nvGrpSpPr>
            <p:cNvPr id="46" name="グループ化 45"/>
            <p:cNvGrpSpPr/>
            <p:nvPr/>
          </p:nvGrpSpPr>
          <p:grpSpPr>
            <a:xfrm>
              <a:off x="698253" y="4736347"/>
              <a:ext cx="5343998" cy="616991"/>
              <a:chOff x="1941801" y="5906814"/>
              <a:chExt cx="5343998" cy="616991"/>
            </a:xfrm>
          </p:grpSpPr>
          <p:sp>
            <p:nvSpPr>
              <p:cNvPr id="47" name="テキスト ボックス 46"/>
              <p:cNvSpPr txBox="1"/>
              <p:nvPr/>
            </p:nvSpPr>
            <p:spPr>
              <a:xfrm>
                <a:off x="1941801" y="5906814"/>
                <a:ext cx="512351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2000" b="1" dirty="0" smtClean="0"/>
                  <a:t>オホーツク海の海氷変動による大気への影響</a:t>
                </a:r>
                <a:endParaRPr kumimoji="1" lang="ja-JP" altLang="en-US" sz="2000" b="1" dirty="0"/>
              </a:p>
            </p:txBody>
          </p:sp>
          <p:sp>
            <p:nvSpPr>
              <p:cNvPr id="48" name="テキスト ボックス 47"/>
              <p:cNvSpPr txBox="1"/>
              <p:nvPr/>
            </p:nvSpPr>
            <p:spPr>
              <a:xfrm>
                <a:off x="5228826" y="6154473"/>
                <a:ext cx="20569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[Honda et al, 1999]</a:t>
                </a:r>
                <a:endParaRPr kumimoji="1" lang="ja-JP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9" name="グループ化 48"/>
          <p:cNvGrpSpPr/>
          <p:nvPr/>
        </p:nvGrpSpPr>
        <p:grpSpPr>
          <a:xfrm>
            <a:off x="3694065" y="4471160"/>
            <a:ext cx="4599904" cy="954107"/>
            <a:chOff x="950719" y="5623195"/>
            <a:chExt cx="4599904" cy="954107"/>
          </a:xfrm>
        </p:grpSpPr>
        <p:sp>
          <p:nvSpPr>
            <p:cNvPr id="50" name="テキスト ボックス 49"/>
            <p:cNvSpPr txBox="1"/>
            <p:nvPr/>
          </p:nvSpPr>
          <p:spPr>
            <a:xfrm>
              <a:off x="1537986" y="5623195"/>
              <a:ext cx="4012637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 b="1" dirty="0" smtClean="0"/>
                <a:t>海の露出度の違い</a:t>
              </a:r>
              <a:r>
                <a:rPr lang="ja-JP" altLang="en-US" sz="2800" b="1" dirty="0" smtClean="0"/>
                <a:t>による</a:t>
              </a:r>
              <a:endParaRPr lang="en-US" altLang="ja-JP" sz="2800" b="1" dirty="0" smtClean="0"/>
            </a:p>
            <a:p>
              <a:pPr algn="r"/>
              <a:r>
                <a:rPr lang="ja-JP" altLang="en-US" sz="2800" b="1" dirty="0" smtClean="0"/>
                <a:t>影響は見れない</a:t>
              </a:r>
              <a:endParaRPr kumimoji="1" lang="ja-JP" altLang="en-US" sz="2800" b="1" dirty="0"/>
            </a:p>
          </p:txBody>
        </p:sp>
        <p:sp>
          <p:nvSpPr>
            <p:cNvPr id="51" name="右矢印 50"/>
            <p:cNvSpPr/>
            <p:nvPr/>
          </p:nvSpPr>
          <p:spPr>
            <a:xfrm>
              <a:off x="950719" y="5701324"/>
              <a:ext cx="649912" cy="322562"/>
            </a:xfrm>
            <a:prstGeom prst="right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" name="角丸四角形 2"/>
          <p:cNvSpPr/>
          <p:nvPr/>
        </p:nvSpPr>
        <p:spPr>
          <a:xfrm>
            <a:off x="1499170" y="3511534"/>
            <a:ext cx="7174859" cy="126217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tx1"/>
                </a:solidFill>
              </a:rPr>
              <a:t>オホーツク</a:t>
            </a:r>
            <a:r>
              <a:rPr lang="ja-JP" altLang="en-US" sz="3600" b="1" dirty="0" smtClean="0">
                <a:solidFill>
                  <a:schemeClr val="tx1"/>
                </a:solidFill>
              </a:rPr>
              <a:t>海を埋め立てれば・・・？</a:t>
            </a:r>
            <a:endParaRPr kumimoji="1" lang="ja-JP" altLang="en-US" sz="3600" b="1" dirty="0">
              <a:solidFill>
                <a:schemeClr val="tx1"/>
              </a:solidFill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8548965" y="144849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2/13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41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0.13489 2.22222E-6 C 0.19566 2.22222E-6 0.27048 -0.09514 0.27048 -0.1713 L 0.27048 -0.34283 " pathEditMode="relative" rAng="0" ptsTypes="AAAA">
                                      <p:cBhvr>
                                        <p:cTn id="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24" y="-1715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</p:cBhvr>
                                      <p:by x="45000" y="4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2" grpId="0" animBg="1"/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4058194" y="0"/>
            <a:ext cx="843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SLP</a:t>
            </a:r>
            <a:endParaRPr kumimoji="1" lang="ja-JP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68" y="650960"/>
            <a:ext cx="1865164" cy="186419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759" y="650960"/>
            <a:ext cx="1865771" cy="18648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757" y="650353"/>
            <a:ext cx="1865771" cy="18648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55" y="650353"/>
            <a:ext cx="1865771" cy="186480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61" y="2801978"/>
            <a:ext cx="1865771" cy="186480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759" y="2862938"/>
            <a:ext cx="1865771" cy="186480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757" y="2862938"/>
            <a:ext cx="1865771" cy="186480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55" y="2862938"/>
            <a:ext cx="1865771" cy="1864800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60" y="4964867"/>
            <a:ext cx="1865771" cy="1864800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759" y="4993200"/>
            <a:ext cx="1865771" cy="1864800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757" y="4964867"/>
            <a:ext cx="1865771" cy="1864800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54" y="4997494"/>
            <a:ext cx="1865771" cy="1864800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1254165" y="301861"/>
            <a:ext cx="554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</a:t>
            </a:r>
            <a:endParaRPr kumimoji="1" lang="ja-JP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281174" y="301861"/>
            <a:ext cx="540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jan</a:t>
            </a:r>
            <a:endParaRPr kumimoji="1" lang="ja-JP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301623" y="301861"/>
            <a:ext cx="526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feb</a:t>
            </a:r>
            <a:endParaRPr kumimoji="1" lang="ja-JP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274679" y="301861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</a:t>
            </a:r>
            <a:endParaRPr kumimoji="1" lang="ja-JP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228038" y="2477302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apr</a:t>
            </a:r>
            <a:endParaRPr kumimoji="1" lang="ja-JP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255047" y="2494720"/>
            <a:ext cx="654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may</a:t>
            </a:r>
            <a:endParaRPr kumimoji="1" lang="ja-JP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275496" y="2494720"/>
            <a:ext cx="554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jun</a:t>
            </a:r>
            <a:endParaRPr kumimoji="1" lang="ja-JP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318221" y="2494720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jul</a:t>
            </a:r>
            <a:endParaRPr kumimoji="1" lang="ja-JP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228038" y="4620121"/>
            <a:ext cx="583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aug</a:t>
            </a:r>
            <a:endParaRPr kumimoji="1" lang="ja-JP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255047" y="4637539"/>
            <a:ext cx="540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sep</a:t>
            </a:r>
            <a:endParaRPr kumimoji="1" lang="ja-JP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275496" y="4637539"/>
            <a:ext cx="5116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oct</a:t>
            </a:r>
            <a:endParaRPr kumimoji="1" lang="ja-JP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7318221" y="4637539"/>
            <a:ext cx="583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nov</a:t>
            </a:r>
            <a:endParaRPr kumimoji="1" lang="ja-JP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853888" y="153888"/>
            <a:ext cx="2117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有意水準</a:t>
            </a:r>
            <a:r>
              <a:rPr kumimoji="1" lang="en-US" altLang="ja-JP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:90%</a:t>
            </a:r>
            <a:r>
              <a:rPr kumimoji="1" lang="ja-JP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以上</a:t>
            </a:r>
            <a:endParaRPr kumimoji="1" lang="ja-JP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8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4090938" y="0"/>
            <a:ext cx="962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Z500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59" y="701971"/>
            <a:ext cx="1865771" cy="18648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254165" y="301861"/>
            <a:ext cx="554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</a:t>
            </a:r>
            <a:endParaRPr kumimoji="1" lang="ja-JP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281174" y="301861"/>
            <a:ext cx="540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jan</a:t>
            </a:r>
            <a:endParaRPr kumimoji="1" lang="ja-JP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301623" y="301861"/>
            <a:ext cx="526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feb</a:t>
            </a:r>
            <a:endParaRPr kumimoji="1" lang="ja-JP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274679" y="301861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</a:t>
            </a:r>
            <a:endParaRPr kumimoji="1" lang="ja-JP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554" y="701971"/>
            <a:ext cx="1865771" cy="186480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790" y="701971"/>
            <a:ext cx="1865771" cy="186480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52" y="701971"/>
            <a:ext cx="1865771" cy="1864800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1228038" y="2477302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apr</a:t>
            </a:r>
            <a:endParaRPr kumimoji="1" lang="ja-JP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255047" y="2494720"/>
            <a:ext cx="654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may</a:t>
            </a:r>
            <a:endParaRPr kumimoji="1" lang="ja-JP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275496" y="2494720"/>
            <a:ext cx="554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jun</a:t>
            </a:r>
            <a:endParaRPr kumimoji="1" lang="ja-JP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318221" y="2494720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jul</a:t>
            </a:r>
            <a:endParaRPr kumimoji="1" lang="ja-JP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228038" y="4620121"/>
            <a:ext cx="583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aug</a:t>
            </a:r>
            <a:endParaRPr kumimoji="1" lang="ja-JP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255047" y="4637539"/>
            <a:ext cx="540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sep</a:t>
            </a:r>
            <a:endParaRPr kumimoji="1" lang="ja-JP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275496" y="4637539"/>
            <a:ext cx="5116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oct</a:t>
            </a:r>
            <a:endParaRPr kumimoji="1" lang="ja-JP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318221" y="4637539"/>
            <a:ext cx="583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nov</a:t>
            </a:r>
            <a:endParaRPr kumimoji="1" lang="ja-JP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59" y="2877412"/>
            <a:ext cx="1865771" cy="1864800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359" y="2877412"/>
            <a:ext cx="1865771" cy="1864800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789" y="2877412"/>
            <a:ext cx="1865771" cy="1864800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73" y="2877412"/>
            <a:ext cx="1865771" cy="1864800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59" y="4993200"/>
            <a:ext cx="1865771" cy="1864800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359" y="4994396"/>
            <a:ext cx="1865771" cy="1864800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788" y="4993200"/>
            <a:ext cx="1865771" cy="1864800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178" y="4993200"/>
            <a:ext cx="1865771" cy="1864800"/>
          </a:xfrm>
          <a:prstGeom prst="rect">
            <a:avLst/>
          </a:prstGeom>
        </p:spPr>
      </p:pic>
      <p:sp>
        <p:nvSpPr>
          <p:cNvPr id="29" name="テキスト ボックス 28"/>
          <p:cNvSpPr txBox="1"/>
          <p:nvPr/>
        </p:nvSpPr>
        <p:spPr>
          <a:xfrm>
            <a:off x="6853888" y="153888"/>
            <a:ext cx="2117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有意水準</a:t>
            </a:r>
            <a:r>
              <a:rPr kumimoji="1" lang="en-US" altLang="ja-JP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:90%</a:t>
            </a:r>
            <a:r>
              <a:rPr kumimoji="1" lang="ja-JP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以上</a:t>
            </a:r>
            <a:endParaRPr kumimoji="1" lang="ja-JP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40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2725199" y="0"/>
            <a:ext cx="42012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2m</a:t>
            </a:r>
            <a:r>
              <a:rPr lang="ja-JP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気温 </a:t>
            </a:r>
            <a:r>
              <a:rPr lang="en-US" altLang="ja-JP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ja-JP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  <a:r>
              <a:rPr lang="en-US" altLang="ja-JP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CTL - </a:t>
            </a:r>
            <a:r>
              <a:rPr lang="en-US" altLang="ja-JP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LAND</a:t>
            </a:r>
            <a:endParaRPr lang="en-US" altLang="ja-JP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254165" y="301861"/>
            <a:ext cx="554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</a:t>
            </a:r>
            <a:endParaRPr kumimoji="1" lang="ja-JP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281174" y="301861"/>
            <a:ext cx="540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jan</a:t>
            </a:r>
            <a:endParaRPr kumimoji="1" lang="ja-JP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301623" y="301861"/>
            <a:ext cx="526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feb</a:t>
            </a:r>
            <a:endParaRPr kumimoji="1" lang="ja-JP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274679" y="301861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</a:t>
            </a:r>
            <a:endParaRPr kumimoji="1" lang="ja-JP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228038" y="2477302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apr</a:t>
            </a:r>
            <a:endParaRPr kumimoji="1" lang="ja-JP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255047" y="2494720"/>
            <a:ext cx="654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may</a:t>
            </a:r>
            <a:endParaRPr kumimoji="1" lang="ja-JP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275496" y="2494720"/>
            <a:ext cx="554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jun</a:t>
            </a:r>
            <a:endParaRPr kumimoji="1" lang="ja-JP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318221" y="2494720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jul</a:t>
            </a:r>
            <a:endParaRPr kumimoji="1" lang="ja-JP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228038" y="4620121"/>
            <a:ext cx="583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aug</a:t>
            </a:r>
            <a:endParaRPr kumimoji="1" lang="ja-JP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255047" y="4637539"/>
            <a:ext cx="540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sep</a:t>
            </a:r>
            <a:endParaRPr kumimoji="1" lang="ja-JP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275496" y="4637539"/>
            <a:ext cx="5116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oct</a:t>
            </a:r>
            <a:endParaRPr kumimoji="1" lang="ja-JP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318221" y="4637539"/>
            <a:ext cx="583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nov</a:t>
            </a:r>
            <a:endParaRPr kumimoji="1" lang="ja-JP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図 16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45" y="629920"/>
            <a:ext cx="1864800" cy="1864800"/>
          </a:xfrm>
          <a:prstGeom prst="rect">
            <a:avLst/>
          </a:prstGeom>
        </p:spPr>
      </p:pic>
      <p:pic>
        <p:nvPicPr>
          <p:cNvPr id="18" name="図 17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040" y="655567"/>
            <a:ext cx="1864800" cy="1864800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876" y="690966"/>
            <a:ext cx="1865771" cy="1864800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752" y="655567"/>
            <a:ext cx="1865771" cy="1864800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53" y="2877412"/>
            <a:ext cx="1864800" cy="1863830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202" y="2877412"/>
            <a:ext cx="1865771" cy="1864800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449" y="2876442"/>
            <a:ext cx="1865771" cy="1864800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747" y="2876442"/>
            <a:ext cx="1865771" cy="1864800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45" y="4993200"/>
            <a:ext cx="1865771" cy="1864800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427" y="4995215"/>
            <a:ext cx="1865771" cy="1864800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090" y="4993200"/>
            <a:ext cx="1865771" cy="1864800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242" y="4993200"/>
            <a:ext cx="1865771" cy="186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32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8548965" y="43511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/12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直線コネクタ 4"/>
          <p:cNvCxnSpPr/>
          <p:nvPr/>
        </p:nvCxnSpPr>
        <p:spPr>
          <a:xfrm flipV="1">
            <a:off x="0" y="504497"/>
            <a:ext cx="9144000" cy="1051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グループ化 5"/>
          <p:cNvGrpSpPr/>
          <p:nvPr/>
        </p:nvGrpSpPr>
        <p:grpSpPr>
          <a:xfrm>
            <a:off x="0" y="-9039"/>
            <a:ext cx="1291850" cy="523220"/>
            <a:chOff x="0" y="-9039"/>
            <a:chExt cx="1291850" cy="523220"/>
          </a:xfrm>
        </p:grpSpPr>
        <p:sp>
          <p:nvSpPr>
            <p:cNvPr id="7" name="正方形/長方形 6"/>
            <p:cNvSpPr/>
            <p:nvPr/>
          </p:nvSpPr>
          <p:spPr>
            <a:xfrm>
              <a:off x="0" y="43511"/>
              <a:ext cx="1291850" cy="40011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198542" y="-9039"/>
              <a:ext cx="9060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800" b="1" dirty="0"/>
                <a:t>背景</a:t>
              </a:r>
              <a:endParaRPr kumimoji="1" lang="ja-JP" altLang="en-US" sz="2800" b="1" dirty="0"/>
            </a:p>
          </p:txBody>
        </p:sp>
      </p:grpSp>
      <p:sp>
        <p:nvSpPr>
          <p:cNvPr id="9" name="テキスト ボックス 8"/>
          <p:cNvSpPr txBox="1"/>
          <p:nvPr/>
        </p:nvSpPr>
        <p:spPr>
          <a:xfrm>
            <a:off x="1606262" y="21738"/>
            <a:ext cx="3664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/>
              <a:t>梅雨とオホーツク海の関係</a:t>
            </a:r>
            <a:endParaRPr kumimoji="1" lang="ja-JP" altLang="en-US" sz="2400" b="1" dirty="0"/>
          </a:p>
        </p:txBody>
      </p:sp>
      <p:sp>
        <p:nvSpPr>
          <p:cNvPr id="10" name="正方形/長方形 9"/>
          <p:cNvSpPr/>
          <p:nvPr/>
        </p:nvSpPr>
        <p:spPr>
          <a:xfrm>
            <a:off x="1052413" y="791241"/>
            <a:ext cx="2504303" cy="45719"/>
          </a:xfrm>
          <a:prstGeom prst="rect">
            <a:avLst/>
          </a:prstGeom>
          <a:solidFill>
            <a:srgbClr val="BBD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205105" y="1192817"/>
            <a:ext cx="45719" cy="2810772"/>
          </a:xfrm>
          <a:prstGeom prst="rect">
            <a:avLst/>
          </a:prstGeom>
          <a:solidFill>
            <a:srgbClr val="BBD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角丸四角形 11"/>
          <p:cNvSpPr/>
          <p:nvPr/>
        </p:nvSpPr>
        <p:spPr>
          <a:xfrm>
            <a:off x="137562" y="688938"/>
            <a:ext cx="1074676" cy="512117"/>
          </a:xfrm>
          <a:prstGeom prst="roundRect">
            <a:avLst/>
          </a:prstGeom>
          <a:solidFill>
            <a:srgbClr val="BBD1EB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800" b="1" dirty="0"/>
              <a:t>梅雨</a:t>
            </a:r>
            <a:endParaRPr kumimoji="1" lang="ja-JP" altLang="en-US" sz="2800" b="1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10689" y="1350007"/>
            <a:ext cx="3046027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ja-JP" altLang="en-US" sz="2400" b="1" dirty="0" smtClean="0"/>
              <a:t>オホーツク海との関係</a:t>
            </a:r>
            <a:endParaRPr kumimoji="1" lang="ja-JP" altLang="en-US" sz="2400" b="1" dirty="0"/>
          </a:p>
        </p:txBody>
      </p:sp>
      <p:grpSp>
        <p:nvGrpSpPr>
          <p:cNvPr id="24" name="グループ化 23"/>
          <p:cNvGrpSpPr/>
          <p:nvPr/>
        </p:nvGrpSpPr>
        <p:grpSpPr>
          <a:xfrm>
            <a:off x="674900" y="2039712"/>
            <a:ext cx="2403452" cy="3502081"/>
            <a:chOff x="856871" y="1401382"/>
            <a:chExt cx="2403452" cy="3502081"/>
          </a:xfrm>
        </p:grpSpPr>
        <p:pic>
          <p:nvPicPr>
            <p:cNvPr id="25" name="図 2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871" y="1401382"/>
              <a:ext cx="2403452" cy="3194304"/>
            </a:xfrm>
            <a:prstGeom prst="rect">
              <a:avLst/>
            </a:prstGeom>
          </p:spPr>
        </p:pic>
        <p:sp>
          <p:nvSpPr>
            <p:cNvPr id="26" name="テキスト ボックス 25"/>
            <p:cNvSpPr txBox="1"/>
            <p:nvPr/>
          </p:nvSpPr>
          <p:spPr>
            <a:xfrm>
              <a:off x="943372" y="4595686"/>
              <a:ext cx="22701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400" b="1" dirty="0" smtClean="0"/>
                <a:t>梅雨前線帯（地学図表より）</a:t>
              </a:r>
              <a:endParaRPr kumimoji="1" lang="ja-JP" altLang="en-US" sz="1400" b="1" dirty="0"/>
            </a:p>
          </p:txBody>
        </p:sp>
      </p:grpSp>
      <p:sp>
        <p:nvSpPr>
          <p:cNvPr id="30" name="テキスト ボックス 29"/>
          <p:cNvSpPr txBox="1"/>
          <p:nvPr/>
        </p:nvSpPr>
        <p:spPr>
          <a:xfrm>
            <a:off x="3438655" y="2367370"/>
            <a:ext cx="4134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/>
              <a:t>オホーツク海は非常に</a:t>
            </a:r>
            <a:r>
              <a:rPr kumimoji="1" lang="ja-JP" altLang="en-US" sz="2800" b="1" dirty="0" smtClean="0">
                <a:ln>
                  <a:solidFill>
                    <a:schemeClr val="accent5"/>
                  </a:solidFill>
                </a:ln>
                <a:solidFill>
                  <a:schemeClr val="accent5">
                    <a:lumMod val="50000"/>
                  </a:schemeClr>
                </a:solidFill>
              </a:rPr>
              <a:t>冷たい</a:t>
            </a:r>
            <a:endParaRPr kumimoji="1" lang="ja-JP" altLang="en-US" sz="2800" b="1" dirty="0">
              <a:ln>
                <a:solidFill>
                  <a:schemeClr val="accent5"/>
                </a:solidFill>
              </a:ln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34" name="グループ化 33"/>
          <p:cNvGrpSpPr/>
          <p:nvPr/>
        </p:nvGrpSpPr>
        <p:grpSpPr>
          <a:xfrm>
            <a:off x="626512" y="1999368"/>
            <a:ext cx="2545003" cy="3646571"/>
            <a:chOff x="463372" y="1311951"/>
            <a:chExt cx="2243033" cy="2854169"/>
          </a:xfrm>
        </p:grpSpPr>
        <p:grpSp>
          <p:nvGrpSpPr>
            <p:cNvPr id="35" name="グループ化 34"/>
            <p:cNvGrpSpPr/>
            <p:nvPr/>
          </p:nvGrpSpPr>
          <p:grpSpPr>
            <a:xfrm>
              <a:off x="463372" y="1311951"/>
              <a:ext cx="2243033" cy="2492874"/>
              <a:chOff x="463372" y="1311951"/>
              <a:chExt cx="2243033" cy="2492874"/>
            </a:xfrm>
          </p:grpSpPr>
          <p:pic>
            <p:nvPicPr>
              <p:cNvPr id="37" name="図 3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0084"/>
              <a:stretch/>
            </p:blipFill>
            <p:spPr>
              <a:xfrm>
                <a:off x="463372" y="1311951"/>
                <a:ext cx="2071244" cy="2492874"/>
              </a:xfrm>
              <a:prstGeom prst="rect">
                <a:avLst/>
              </a:prstGeom>
            </p:spPr>
          </p:pic>
          <p:pic>
            <p:nvPicPr>
              <p:cNvPr id="38" name="図 3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407" t="2106" b="4587"/>
              <a:stretch/>
            </p:blipFill>
            <p:spPr>
              <a:xfrm>
                <a:off x="2495833" y="1428089"/>
                <a:ext cx="210572" cy="2298357"/>
              </a:xfrm>
              <a:prstGeom prst="rect">
                <a:avLst/>
              </a:prstGeom>
            </p:spPr>
          </p:pic>
        </p:grpSp>
        <p:sp>
          <p:nvSpPr>
            <p:cNvPr id="36" name="テキスト ボックス 35"/>
            <p:cNvSpPr txBox="1"/>
            <p:nvPr/>
          </p:nvSpPr>
          <p:spPr>
            <a:xfrm>
              <a:off x="485411" y="3756596"/>
              <a:ext cx="2212989" cy="409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1979-2012</a:t>
              </a:r>
              <a:r>
                <a:rPr kumimoji="1" lang="ja-JP" altLang="en-US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年，</a:t>
              </a:r>
              <a:r>
                <a:rPr kumimoji="1" lang="en-US" altLang="ja-JP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r>
                <a:rPr kumimoji="1" lang="ja-JP" altLang="en-US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月</a:t>
              </a:r>
              <a:r>
                <a:rPr kumimoji="1" lang="en-US" altLang="ja-JP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kumimoji="1" lang="ja-JP" altLang="en-US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月平均した</a:t>
              </a:r>
              <a:endParaRPr kumimoji="1" lang="en-US" altLang="ja-JP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kumimoji="1" lang="ja-JP" altLang="en-US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海面水温（</a:t>
              </a:r>
              <a:r>
                <a:rPr kumimoji="1" lang="en-US" altLang="ja-JP" sz="1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HadISST</a:t>
              </a:r>
              <a:r>
                <a:rPr kumimoji="1" lang="ja-JP" altLang="en-US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）</a:t>
              </a:r>
              <a:endParaRPr kumimoji="1" lang="ja-JP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グループ化 1"/>
          <p:cNvGrpSpPr/>
          <p:nvPr/>
        </p:nvGrpSpPr>
        <p:grpSpPr>
          <a:xfrm>
            <a:off x="4124738" y="2853926"/>
            <a:ext cx="2762295" cy="829282"/>
            <a:chOff x="4124738" y="2853926"/>
            <a:chExt cx="2762295" cy="829282"/>
          </a:xfrm>
        </p:grpSpPr>
        <p:sp>
          <p:nvSpPr>
            <p:cNvPr id="40" name="下矢印 39"/>
            <p:cNvSpPr/>
            <p:nvPr/>
          </p:nvSpPr>
          <p:spPr>
            <a:xfrm>
              <a:off x="4877370" y="2853926"/>
              <a:ext cx="1257033" cy="367617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4124738" y="3221543"/>
              <a:ext cx="27622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400" b="1" dirty="0" smtClean="0">
                  <a:ln>
                    <a:solidFill>
                      <a:schemeClr val="accent5"/>
                    </a:solidFill>
                  </a:ln>
                  <a:solidFill>
                    <a:schemeClr val="accent1">
                      <a:lumMod val="50000"/>
                    </a:schemeClr>
                  </a:solidFill>
                </a:rPr>
                <a:t>寒気</a:t>
              </a:r>
              <a:r>
                <a:rPr lang="ja-JP" altLang="en-US" sz="2400" b="1" dirty="0" smtClean="0"/>
                <a:t>を形成している</a:t>
              </a:r>
              <a:endParaRPr kumimoji="1" lang="ja-JP" altLang="en-US" sz="2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42" name="テキスト ボックス 41"/>
          <p:cNvSpPr txBox="1"/>
          <p:nvPr/>
        </p:nvSpPr>
        <p:spPr>
          <a:xfrm>
            <a:off x="3367321" y="3807229"/>
            <a:ext cx="4277132" cy="830997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b="1" dirty="0" smtClean="0"/>
              <a:t>オホーツク海は</a:t>
            </a:r>
            <a:r>
              <a:rPr kumimoji="1" lang="ja-JP" altLang="en-US" sz="24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/>
                </a:solidFill>
              </a:rPr>
              <a:t>梅雨</a:t>
            </a:r>
            <a:r>
              <a:rPr kumimoji="1" lang="ja-JP" altLang="en-US" sz="2400" b="1" dirty="0" smtClean="0"/>
              <a:t>に</a:t>
            </a:r>
            <a:endParaRPr kumimoji="1" lang="en-US" altLang="ja-JP" sz="2400" b="1" dirty="0" smtClean="0"/>
          </a:p>
          <a:p>
            <a:pPr algn="ctr"/>
            <a:r>
              <a:rPr kumimoji="1" lang="ja-JP" altLang="en-US" sz="2400" b="1" dirty="0" smtClean="0"/>
              <a:t>どれほど影響を与えているか？</a:t>
            </a:r>
            <a:endParaRPr kumimoji="1" lang="ja-JP" alt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2505323" y="3665423"/>
            <a:ext cx="6043642" cy="107721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3200" b="1" dirty="0" smtClean="0"/>
              <a:t>オホーツク海</a:t>
            </a:r>
            <a:r>
              <a:rPr lang="ja-JP" altLang="en-US" sz="3200" b="1" dirty="0" smtClean="0"/>
              <a:t>の</a:t>
            </a:r>
            <a:r>
              <a:rPr lang="ja-JP" altLang="en-US" sz="3200" b="1" dirty="0" smtClean="0">
                <a:ln>
                  <a:solidFill>
                    <a:schemeClr val="accent4"/>
                  </a:solidFill>
                </a:ln>
                <a:solidFill>
                  <a:srgbClr val="FF0000"/>
                </a:solidFill>
              </a:rPr>
              <a:t>有無</a:t>
            </a:r>
            <a:r>
              <a:rPr lang="ja-JP" altLang="en-US" sz="3200" b="1" dirty="0" smtClean="0"/>
              <a:t>で</a:t>
            </a:r>
            <a:endParaRPr lang="en-US" altLang="ja-JP" sz="3200" b="1" dirty="0" smtClean="0"/>
          </a:p>
          <a:p>
            <a:pPr algn="ctr"/>
            <a:r>
              <a:rPr lang="ja-JP" altLang="en-US" sz="3200" b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/>
                </a:solidFill>
              </a:rPr>
              <a:t>梅雨</a:t>
            </a:r>
            <a:r>
              <a:rPr lang="ja-JP" altLang="en-US" sz="3200" b="1" dirty="0" smtClean="0"/>
              <a:t>はどのように変化するのか？</a:t>
            </a:r>
            <a:endParaRPr kumimoji="1" lang="ja-JP" alt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44" name="グループ化 43"/>
          <p:cNvGrpSpPr/>
          <p:nvPr/>
        </p:nvGrpSpPr>
        <p:grpSpPr>
          <a:xfrm>
            <a:off x="3215907" y="4915382"/>
            <a:ext cx="5801669" cy="1047232"/>
            <a:chOff x="240582" y="4306106"/>
            <a:chExt cx="5801669" cy="1047232"/>
          </a:xfrm>
        </p:grpSpPr>
        <p:sp>
          <p:nvSpPr>
            <p:cNvPr id="45" name="テキスト ボックス 44"/>
            <p:cNvSpPr txBox="1"/>
            <p:nvPr/>
          </p:nvSpPr>
          <p:spPr>
            <a:xfrm>
              <a:off x="240582" y="4306106"/>
              <a:ext cx="1217000" cy="40011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kumimoji="1" lang="ja-JP" altLang="en-US" sz="2000" b="1" dirty="0" smtClean="0"/>
                <a:t>先行研究</a:t>
              </a:r>
              <a:endParaRPr kumimoji="1" lang="ja-JP" altLang="en-US" sz="2000" b="1" dirty="0"/>
            </a:p>
          </p:txBody>
        </p:sp>
        <p:grpSp>
          <p:nvGrpSpPr>
            <p:cNvPr id="46" name="グループ化 45"/>
            <p:cNvGrpSpPr/>
            <p:nvPr/>
          </p:nvGrpSpPr>
          <p:grpSpPr>
            <a:xfrm>
              <a:off x="698253" y="4736347"/>
              <a:ext cx="5343998" cy="616991"/>
              <a:chOff x="1941801" y="5906814"/>
              <a:chExt cx="5343998" cy="616991"/>
            </a:xfrm>
          </p:grpSpPr>
          <p:sp>
            <p:nvSpPr>
              <p:cNvPr id="47" name="テキスト ボックス 46"/>
              <p:cNvSpPr txBox="1"/>
              <p:nvPr/>
            </p:nvSpPr>
            <p:spPr>
              <a:xfrm>
                <a:off x="1941801" y="5906814"/>
                <a:ext cx="512351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2000" b="1" dirty="0" smtClean="0"/>
                  <a:t>オホーツク海の海氷変動による大気への影響</a:t>
                </a:r>
                <a:endParaRPr kumimoji="1" lang="ja-JP" altLang="en-US" sz="2000" b="1" dirty="0"/>
              </a:p>
            </p:txBody>
          </p:sp>
          <p:sp>
            <p:nvSpPr>
              <p:cNvPr id="48" name="テキスト ボックス 47"/>
              <p:cNvSpPr txBox="1"/>
              <p:nvPr/>
            </p:nvSpPr>
            <p:spPr>
              <a:xfrm>
                <a:off x="5228826" y="6154473"/>
                <a:ext cx="20569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Honda et al, [1999]</a:t>
                </a:r>
                <a:endParaRPr kumimoji="1" lang="ja-JP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9" name="グループ化 48"/>
          <p:cNvGrpSpPr/>
          <p:nvPr/>
        </p:nvGrpSpPr>
        <p:grpSpPr>
          <a:xfrm>
            <a:off x="3556716" y="5946051"/>
            <a:ext cx="5260196" cy="400110"/>
            <a:chOff x="966894" y="5623195"/>
            <a:chExt cx="5260196" cy="400110"/>
          </a:xfrm>
        </p:grpSpPr>
        <p:sp>
          <p:nvSpPr>
            <p:cNvPr id="50" name="テキスト ボックス 49"/>
            <p:cNvSpPr txBox="1"/>
            <p:nvPr/>
          </p:nvSpPr>
          <p:spPr>
            <a:xfrm>
              <a:off x="1537986" y="5623195"/>
              <a:ext cx="46891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b="1" dirty="0" smtClean="0"/>
                <a:t>海の露出度の違い</a:t>
              </a:r>
              <a:r>
                <a:rPr lang="ja-JP" altLang="en-US" sz="2000" b="1" dirty="0" smtClean="0"/>
                <a:t>によ</a:t>
              </a:r>
              <a:r>
                <a:rPr lang="ja-JP" altLang="en-US" sz="2000" b="1" dirty="0"/>
                <a:t>る</a:t>
              </a:r>
              <a:r>
                <a:rPr lang="ja-JP" altLang="en-US" sz="2000" b="1" dirty="0" smtClean="0"/>
                <a:t>影響は見れない</a:t>
              </a:r>
              <a:endParaRPr kumimoji="1" lang="ja-JP" altLang="en-US" sz="2000" b="1" dirty="0"/>
            </a:p>
          </p:txBody>
        </p:sp>
        <p:sp>
          <p:nvSpPr>
            <p:cNvPr id="51" name="右矢印 50"/>
            <p:cNvSpPr/>
            <p:nvPr/>
          </p:nvSpPr>
          <p:spPr>
            <a:xfrm>
              <a:off x="966894" y="5657562"/>
              <a:ext cx="649912" cy="322562"/>
            </a:xfrm>
            <a:prstGeom prst="right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" name="角丸四角形 2"/>
          <p:cNvSpPr/>
          <p:nvPr/>
        </p:nvSpPr>
        <p:spPr>
          <a:xfrm>
            <a:off x="1104559" y="5377706"/>
            <a:ext cx="7174859" cy="80048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tx1"/>
                </a:solidFill>
              </a:rPr>
              <a:t>オホーツク</a:t>
            </a:r>
            <a:r>
              <a:rPr lang="ja-JP" altLang="en-US" sz="3600" b="1" dirty="0" smtClean="0">
                <a:solidFill>
                  <a:schemeClr val="tx1"/>
                </a:solidFill>
              </a:rPr>
              <a:t>海を埋め立てれば・・・？</a:t>
            </a:r>
            <a:endParaRPr kumimoji="1" lang="ja-JP" altLang="en-US" sz="3600" b="1" dirty="0">
              <a:solidFill>
                <a:schemeClr val="tx1"/>
              </a:solidFill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-1" y="0"/>
            <a:ext cx="9144001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グループ化 14"/>
          <p:cNvGrpSpPr/>
          <p:nvPr/>
        </p:nvGrpSpPr>
        <p:grpSpPr>
          <a:xfrm>
            <a:off x="367295" y="1233595"/>
            <a:ext cx="8359981" cy="1737346"/>
            <a:chOff x="367295" y="1011171"/>
            <a:chExt cx="8359981" cy="1737346"/>
          </a:xfrm>
        </p:grpSpPr>
        <p:sp>
          <p:nvSpPr>
            <p:cNvPr id="53" name="角丸四角形 52"/>
            <p:cNvSpPr/>
            <p:nvPr/>
          </p:nvSpPr>
          <p:spPr>
            <a:xfrm>
              <a:off x="447445" y="1011171"/>
              <a:ext cx="8279831" cy="173734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 sz="1600" dirty="0"/>
            </a:p>
          </p:txBody>
        </p:sp>
        <p:sp>
          <p:nvSpPr>
            <p:cNvPr id="54" name="テキスト ボックス 11"/>
            <p:cNvSpPr txBox="1"/>
            <p:nvPr/>
          </p:nvSpPr>
          <p:spPr>
            <a:xfrm>
              <a:off x="367295" y="1069405"/>
              <a:ext cx="8359981" cy="163121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ja-JP" alt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大気大循環モデルを用いて</a:t>
              </a:r>
              <a:r>
                <a:rPr lang="ja-JP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，</a:t>
              </a:r>
              <a:endParaRPr lang="en-US" altLang="ja-JP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ja-JP" alt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オホーツク</a:t>
              </a:r>
              <a:r>
                <a:rPr lang="ja-JP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海を</a:t>
              </a:r>
              <a:r>
                <a:rPr lang="ja-JP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陸地</a:t>
              </a:r>
              <a:r>
                <a:rPr lang="ja-JP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に</a:t>
              </a:r>
              <a:r>
                <a:rPr lang="ja-JP" alt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置き換えた</a:t>
              </a:r>
              <a:endParaRPr lang="en-US" altLang="ja-JP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ja-JP" alt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埋立</a:t>
              </a:r>
              <a:r>
                <a:rPr lang="ja-JP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実験</a:t>
              </a:r>
              <a:r>
                <a:rPr lang="ja-JP" alt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を行い，</a:t>
              </a:r>
              <a:r>
                <a:rPr lang="ja-JP" altLang="en-US" sz="3200" b="1" dirty="0" smtClean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梅雨</a:t>
              </a:r>
              <a:r>
                <a:rPr lang="ja-JP" alt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における役割を検討する</a:t>
              </a:r>
              <a:endParaRPr lang="ja-JP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正方形/長方形 12"/>
          <p:cNvSpPr/>
          <p:nvPr/>
        </p:nvSpPr>
        <p:spPr>
          <a:xfrm>
            <a:off x="572742" y="3779188"/>
            <a:ext cx="8224354" cy="13741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 smtClean="0">
                <a:ln>
                  <a:solidFill>
                    <a:schemeClr val="tx1"/>
                  </a:solidFill>
                </a:ln>
                <a:solidFill>
                  <a:schemeClr val="accent5"/>
                </a:solidFill>
              </a:rPr>
              <a:t>オホーツク海</a:t>
            </a:r>
            <a:r>
              <a:rPr kumimoji="1" lang="ja-JP" altLang="en-US" sz="3200" b="1" dirty="0" smtClean="0">
                <a:solidFill>
                  <a:schemeClr val="tx1"/>
                </a:solidFill>
              </a:rPr>
              <a:t>が</a:t>
            </a:r>
            <a:r>
              <a:rPr kumimoji="1" lang="ja-JP" altLang="en-US" sz="3600" b="1" dirty="0" smtClean="0">
                <a:ln>
                  <a:solidFill>
                    <a:schemeClr val="accent2"/>
                  </a:solidFill>
                </a:ln>
                <a:solidFill>
                  <a:srgbClr val="FF0000"/>
                </a:solidFill>
              </a:rPr>
              <a:t>太平洋高気圧を強化</a:t>
            </a:r>
            <a:r>
              <a:rPr kumimoji="1" lang="ja-JP" altLang="en-US" sz="3600" b="1" dirty="0" smtClean="0">
                <a:solidFill>
                  <a:schemeClr val="tx1"/>
                </a:solidFill>
              </a:rPr>
              <a:t>し</a:t>
            </a:r>
            <a:r>
              <a:rPr kumimoji="1" lang="ja-JP" altLang="en-US" sz="3200" b="1" dirty="0" smtClean="0">
                <a:solidFill>
                  <a:schemeClr val="tx1"/>
                </a:solidFill>
              </a:rPr>
              <a:t>，</a:t>
            </a:r>
            <a:endParaRPr kumimoji="1" lang="en-US" altLang="ja-JP" sz="3200" b="1" dirty="0" smtClean="0">
              <a:solidFill>
                <a:schemeClr val="tx1"/>
              </a:solidFill>
            </a:endParaRPr>
          </a:p>
          <a:p>
            <a:pPr algn="ctr"/>
            <a:r>
              <a:rPr lang="ja-JP" altLang="en-US" sz="3200" b="1" dirty="0" smtClean="0">
                <a:solidFill>
                  <a:schemeClr val="tx1"/>
                </a:solidFill>
              </a:rPr>
              <a:t>梅雨を</a:t>
            </a:r>
            <a:r>
              <a:rPr lang="ja-JP" altLang="en-US" sz="3200" b="1" dirty="0">
                <a:solidFill>
                  <a:schemeClr val="tx1"/>
                </a:solidFill>
              </a:rPr>
              <a:t>強</a:t>
            </a:r>
            <a:r>
              <a:rPr lang="ja-JP" altLang="en-US" sz="3200" b="1" dirty="0" smtClean="0">
                <a:solidFill>
                  <a:schemeClr val="tx1"/>
                </a:solidFill>
              </a:rPr>
              <a:t>めている！</a:t>
            </a:r>
            <a:endParaRPr kumimoji="1" lang="ja-JP" alt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24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566549" y="2419688"/>
            <a:ext cx="69102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CTL</a:t>
            </a:r>
            <a:r>
              <a:rPr lang="ja-JP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実験</a:t>
            </a:r>
            <a:br>
              <a:rPr lang="ja-JP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ja-JP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境界条件：</a:t>
            </a:r>
            <a: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SST</a:t>
            </a:r>
            <a:r>
              <a:rPr lang="ja-JP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と海氷</a:t>
            </a:r>
            <a: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1979-1983</a:t>
            </a:r>
            <a:r>
              <a:rPr lang="ja-JP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の月別５年</a:t>
            </a:r>
            <a:r>
              <a:rPr lang="ja-JP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平均値</a:t>
            </a:r>
            <a:r>
              <a:rPr lang="ja-JP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ja-JP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ja-JP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初期値：</a:t>
            </a:r>
            <a: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JRA25</a:t>
            </a:r>
            <a:r>
              <a:rPr lang="ja-JP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の</a:t>
            </a:r>
            <a: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1979</a:t>
            </a:r>
            <a:r>
              <a:rPr lang="ja-JP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年１月の月平均値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ja-JP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566549" y="3743679"/>
            <a:ext cx="74153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LAND</a:t>
            </a:r>
            <a:r>
              <a:rPr kumimoji="0" lang="ja-JP" altLang="ja-JP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実験</a:t>
            </a:r>
            <a:r>
              <a:rPr kumimoji="0" lang="ja-JP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ja-JP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ja-JP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境界条件：</a:t>
            </a:r>
            <a:r>
              <a:rPr kumimoji="0" lang="ja-JP" altLang="ja-JP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SST</a:t>
            </a:r>
            <a:r>
              <a:rPr kumimoji="0" lang="ja-JP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・</a:t>
            </a:r>
            <a:r>
              <a:rPr kumimoji="0" lang="ja-JP" altLang="ja-JP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海氷</a:t>
            </a:r>
            <a:r>
              <a:rPr kumimoji="0" lang="ja-JP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は</a:t>
            </a:r>
            <a:r>
              <a:rPr kumimoji="0" lang="en-US" altLang="ja-JP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CTL</a:t>
            </a:r>
            <a:r>
              <a:rPr kumimoji="0" lang="ja-JP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実験と同じ</a:t>
            </a:r>
            <a:endParaRPr kumimoji="0" lang="en-US" altLang="ja-JP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kumimoji="0" lang="en-US" altLang="ja-JP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ja-JP" altLang="ja-JP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オホーツク</a:t>
            </a:r>
            <a:r>
              <a:rPr kumimoji="0" lang="ja-JP" altLang="ja-JP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海を陸地に変更</a:t>
            </a:r>
            <a:r>
              <a:rPr kumimoji="0" lang="ja-JP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ja-JP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ja-JP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初期値</a:t>
            </a:r>
            <a:r>
              <a:rPr kumimoji="0" lang="ja-JP" altLang="ja-JP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kumimoji="0" lang="en-US" altLang="ja-JP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CTL</a:t>
            </a:r>
            <a:r>
              <a:rPr kumimoji="0" lang="ja-JP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実験と同じ</a:t>
            </a:r>
            <a:r>
              <a:rPr kumimoji="0" lang="ja-JP" altLang="ja-JP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ja-JP" altLang="ja-JP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3393111" y="5630602"/>
            <a:ext cx="50722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積分期間</a:t>
            </a:r>
            <a:r>
              <a:rPr lang="en-US" altLang="ja-JP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:32</a:t>
            </a:r>
            <a:r>
              <a:rPr lang="ja-JP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年間</a:t>
            </a:r>
            <a:endParaRPr lang="en-US" altLang="ja-JP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ja-JP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最初</a:t>
            </a:r>
            <a:r>
              <a:rPr lang="ja-JP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の</a:t>
            </a:r>
            <a:r>
              <a:rPr lang="en-US" altLang="ja-JP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ja-JP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年間を</a:t>
            </a:r>
            <a:r>
              <a:rPr lang="en-US" altLang="ja-JP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spi</a:t>
            </a:r>
            <a:r>
              <a:rPr lang="en-US" altLang="ja-JP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ja-JP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</a:t>
            </a:r>
            <a:r>
              <a:rPr lang="ja-JP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とし、残り</a:t>
            </a:r>
            <a:r>
              <a:rPr lang="en-US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ja-JP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ja-JP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年間を解析</a:t>
            </a:r>
            <a:endParaRPr lang="ja-JP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200862" y="855884"/>
            <a:ext cx="57352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モデル </a:t>
            </a:r>
            <a:r>
              <a:rPr lang="en-US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ja-JP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AFES ver.3 </a:t>
            </a:r>
            <a:r>
              <a:rPr lang="en-US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(AGCM For Earth Simulator)</a:t>
            </a:r>
          </a:p>
          <a:p>
            <a:r>
              <a:rPr lang="en-US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ja-JP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水平解像度 </a:t>
            </a:r>
            <a:r>
              <a:rPr lang="en-US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T79 (150km</a:t>
            </a:r>
            <a:r>
              <a:rPr lang="ja-JP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格子</a:t>
            </a:r>
            <a:r>
              <a:rPr lang="en-US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ja-JP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鉛直解像度 </a:t>
            </a:r>
            <a:r>
              <a:rPr lang="en-US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L56 (</a:t>
            </a:r>
            <a:r>
              <a:rPr lang="ja-JP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上層</a:t>
            </a:r>
            <a:r>
              <a:rPr lang="en-US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60km</a:t>
            </a:r>
            <a:r>
              <a:rPr lang="en-US" altLang="ja-JP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ja-JP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438665" y="2214076"/>
            <a:ext cx="8446366" cy="152960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434743" y="3743679"/>
            <a:ext cx="8450287" cy="156966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" name="直線コネクタ 4"/>
          <p:cNvCxnSpPr/>
          <p:nvPr/>
        </p:nvCxnSpPr>
        <p:spPr>
          <a:xfrm>
            <a:off x="2069344" y="4859111"/>
            <a:ext cx="34747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flipV="1">
            <a:off x="0" y="504497"/>
            <a:ext cx="9144000" cy="1051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グループ化 17"/>
          <p:cNvGrpSpPr/>
          <p:nvPr/>
        </p:nvGrpSpPr>
        <p:grpSpPr>
          <a:xfrm>
            <a:off x="-1" y="-9039"/>
            <a:ext cx="1986455" cy="523220"/>
            <a:chOff x="-1" y="-9039"/>
            <a:chExt cx="1986455" cy="523220"/>
          </a:xfrm>
        </p:grpSpPr>
        <p:sp>
          <p:nvSpPr>
            <p:cNvPr id="19" name="正方形/長方形 18"/>
            <p:cNvSpPr/>
            <p:nvPr/>
          </p:nvSpPr>
          <p:spPr>
            <a:xfrm>
              <a:off x="-1" y="43511"/>
              <a:ext cx="1986455" cy="40011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198542" y="-9039"/>
              <a:ext cx="16273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 b="1" dirty="0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実験設定</a:t>
              </a:r>
              <a:endParaRPr kumimoji="1" lang="ja-JP" altLang="en-US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グループ化 16"/>
          <p:cNvGrpSpPr/>
          <p:nvPr/>
        </p:nvGrpSpPr>
        <p:grpSpPr>
          <a:xfrm>
            <a:off x="7233535" y="2254347"/>
            <a:ext cx="1630800" cy="1449062"/>
            <a:chOff x="724518" y="2899796"/>
            <a:chExt cx="4012851" cy="3387749"/>
          </a:xfrm>
        </p:grpSpPr>
        <p:sp>
          <p:nvSpPr>
            <p:cNvPr id="13" name="正方形/長方形 12"/>
            <p:cNvSpPr/>
            <p:nvPr/>
          </p:nvSpPr>
          <p:spPr>
            <a:xfrm>
              <a:off x="775063" y="2942188"/>
              <a:ext cx="3911759" cy="3345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5" name="図 24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A100C7"/>
                </a:clrFrom>
                <a:clrTo>
                  <a:srgbClr val="A100C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7" b="3321"/>
            <a:stretch/>
          </p:blipFill>
          <p:spPr>
            <a:xfrm>
              <a:off x="724518" y="2899796"/>
              <a:ext cx="4012851" cy="3353595"/>
            </a:xfrm>
            <a:prstGeom prst="rect">
              <a:avLst/>
            </a:prstGeom>
          </p:spPr>
        </p:pic>
      </p:grpSp>
      <p:grpSp>
        <p:nvGrpSpPr>
          <p:cNvPr id="28" name="グループ化 27"/>
          <p:cNvGrpSpPr/>
          <p:nvPr/>
        </p:nvGrpSpPr>
        <p:grpSpPr>
          <a:xfrm>
            <a:off x="7233535" y="3812462"/>
            <a:ext cx="1594800" cy="1450800"/>
            <a:chOff x="3344392" y="1753737"/>
            <a:chExt cx="4011827" cy="3345357"/>
          </a:xfrm>
        </p:grpSpPr>
        <p:sp>
          <p:nvSpPr>
            <p:cNvPr id="27" name="正方形/長方形 26"/>
            <p:cNvSpPr/>
            <p:nvPr/>
          </p:nvSpPr>
          <p:spPr>
            <a:xfrm>
              <a:off x="3372082" y="1754532"/>
              <a:ext cx="3821874" cy="33445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/>
            <p:cNvPicPr>
              <a:picLocks/>
            </p:cNvPicPr>
            <p:nvPr/>
          </p:nvPicPr>
          <p:blipFill rotWithShape="1">
            <a:blip r:embed="rId3" cstate="print">
              <a:clrChange>
                <a:clrFrom>
                  <a:srgbClr val="A100C7"/>
                </a:clrFrom>
                <a:clrTo>
                  <a:srgbClr val="A100C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9" b="3603"/>
            <a:stretch/>
          </p:blipFill>
          <p:spPr>
            <a:xfrm>
              <a:off x="3344392" y="1753737"/>
              <a:ext cx="4011827" cy="3345357"/>
            </a:xfrm>
            <a:prstGeom prst="rect">
              <a:avLst/>
            </a:prstGeom>
          </p:spPr>
        </p:pic>
      </p:grpSp>
      <p:sp>
        <p:nvSpPr>
          <p:cNvPr id="38" name="テキスト ボックス 37"/>
          <p:cNvSpPr txBox="1"/>
          <p:nvPr/>
        </p:nvSpPr>
        <p:spPr>
          <a:xfrm>
            <a:off x="8548965" y="144849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3/13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43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コネクタ 3"/>
          <p:cNvCxnSpPr/>
          <p:nvPr/>
        </p:nvCxnSpPr>
        <p:spPr>
          <a:xfrm flipV="1">
            <a:off x="0" y="504497"/>
            <a:ext cx="9144000" cy="1051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グループ化 4"/>
          <p:cNvGrpSpPr/>
          <p:nvPr/>
        </p:nvGrpSpPr>
        <p:grpSpPr>
          <a:xfrm>
            <a:off x="-1" y="-9039"/>
            <a:ext cx="1986455" cy="523220"/>
            <a:chOff x="-1" y="-9039"/>
            <a:chExt cx="1986455" cy="523220"/>
          </a:xfrm>
        </p:grpSpPr>
        <p:sp>
          <p:nvSpPr>
            <p:cNvPr id="6" name="正方形/長方形 5"/>
            <p:cNvSpPr/>
            <p:nvPr/>
          </p:nvSpPr>
          <p:spPr>
            <a:xfrm>
              <a:off x="-1" y="43511"/>
              <a:ext cx="1986455" cy="40011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198542" y="-9039"/>
              <a:ext cx="16273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 b="1" dirty="0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実験設定</a:t>
              </a:r>
              <a:endParaRPr kumimoji="1" lang="ja-JP" altLang="en-US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グループ化 8"/>
          <p:cNvGrpSpPr/>
          <p:nvPr/>
        </p:nvGrpSpPr>
        <p:grpSpPr>
          <a:xfrm>
            <a:off x="479824" y="5037078"/>
            <a:ext cx="1887055" cy="923330"/>
            <a:chOff x="844038" y="5444742"/>
            <a:chExt cx="1887055" cy="923330"/>
          </a:xfrm>
        </p:grpSpPr>
        <p:sp>
          <p:nvSpPr>
            <p:cNvPr id="10" name="正方形/長方形 9"/>
            <p:cNvSpPr/>
            <p:nvPr/>
          </p:nvSpPr>
          <p:spPr>
            <a:xfrm>
              <a:off x="844038" y="5444742"/>
              <a:ext cx="1887055" cy="46166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ja-JP" altLang="en-US" sz="2400" b="1" dirty="0" smtClean="0"/>
                <a:t>黄色</a:t>
              </a:r>
              <a:r>
                <a:rPr lang="en-US" altLang="ja-JP" sz="2400" b="1" dirty="0" smtClean="0"/>
                <a:t>:</a:t>
              </a:r>
              <a:r>
                <a:rPr lang="ja-JP" altLang="en-US" sz="2400" b="1" dirty="0" smtClean="0"/>
                <a:t>ツンドラ</a:t>
              </a:r>
              <a:endParaRPr lang="en-US" altLang="ja-JP" sz="2400" b="1" dirty="0" smtClean="0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844038" y="5906407"/>
              <a:ext cx="1887055" cy="461665"/>
            </a:xfrm>
            <a:prstGeom prst="rect">
              <a:avLst/>
            </a:prstGeom>
            <a:solidFill>
              <a:srgbClr val="00C7C7"/>
            </a:solidFill>
          </p:spPr>
          <p:txBody>
            <a:bodyPr wrap="none">
              <a:spAutoFit/>
            </a:bodyPr>
            <a:lstStyle/>
            <a:p>
              <a:r>
                <a:rPr lang="ja-JP" altLang="en-US" sz="2400" b="1" dirty="0"/>
                <a:t>青：落葉樹林</a:t>
              </a:r>
            </a:p>
          </p:txBody>
        </p:sp>
      </p:grpSp>
      <p:sp>
        <p:nvSpPr>
          <p:cNvPr id="12" name="テキスト ボックス 11"/>
          <p:cNvSpPr txBox="1"/>
          <p:nvPr/>
        </p:nvSpPr>
        <p:spPr>
          <a:xfrm>
            <a:off x="1763359" y="962686"/>
            <a:ext cx="9220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CTL</a:t>
            </a:r>
            <a:endParaRPr kumimoji="1" lang="ja-JP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527448" y="962686"/>
            <a:ext cx="1202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LAND</a:t>
            </a:r>
            <a:endParaRPr kumimoji="1" lang="ja-JP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A100C7"/>
              </a:clrFrom>
              <a:clrTo>
                <a:srgbClr val="A100C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1" y="1424351"/>
            <a:ext cx="4235964" cy="3468793"/>
          </a:xfrm>
          <a:prstGeom prst="rect">
            <a:avLst/>
          </a:prstGeom>
        </p:spPr>
      </p:pic>
      <p:pic>
        <p:nvPicPr>
          <p:cNvPr id="15" name="図 14"/>
          <p:cNvPicPr>
            <a:picLocks/>
          </p:cNvPicPr>
          <p:nvPr/>
        </p:nvPicPr>
        <p:blipFill>
          <a:blip r:embed="rId3" cstate="print">
            <a:clrChange>
              <a:clrFrom>
                <a:srgbClr val="A100C7"/>
              </a:clrFrom>
              <a:clrTo>
                <a:srgbClr val="A100C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00" y="1424351"/>
            <a:ext cx="4237200" cy="3470400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3686878" y="701076"/>
            <a:ext cx="1627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境界条件</a:t>
            </a:r>
            <a:endParaRPr kumimoji="1" lang="ja-JP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614719" y="5314077"/>
            <a:ext cx="556113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ja-JP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海が</a:t>
            </a:r>
            <a:r>
              <a:rPr kumimoji="1" lang="ja-JP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有る</a:t>
            </a:r>
            <a:r>
              <a:rPr kumimoji="1" lang="ja-JP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ことによる影響を見る</a:t>
            </a:r>
            <a:endParaRPr kumimoji="1" lang="ja-JP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033318" y="6087761"/>
            <a:ext cx="36904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/>
              <a:t>5</a:t>
            </a:r>
            <a:r>
              <a:rPr lang="ja-JP" altLang="en-US" sz="2000" b="1" dirty="0" smtClean="0"/>
              <a:t>月～</a:t>
            </a:r>
            <a:r>
              <a:rPr lang="en-US" altLang="ja-JP" sz="2000" b="1" dirty="0" smtClean="0"/>
              <a:t>6</a:t>
            </a:r>
            <a:r>
              <a:rPr lang="ja-JP" altLang="en-US" sz="2000" b="1" dirty="0" smtClean="0"/>
              <a:t>月の月平均データで解析</a:t>
            </a:r>
            <a:endParaRPr lang="en-US" altLang="ja-JP" sz="2000" b="1" dirty="0" smtClean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8548965" y="144849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4/13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24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図 4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33"/>
          <a:stretch/>
        </p:blipFill>
        <p:spPr>
          <a:xfrm>
            <a:off x="228298" y="3401012"/>
            <a:ext cx="4350080" cy="2365200"/>
          </a:xfrm>
          <a:prstGeom prst="rect">
            <a:avLst/>
          </a:prstGeom>
        </p:spPr>
      </p:pic>
      <p:pic>
        <p:nvPicPr>
          <p:cNvPr id="44" name="図 4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33"/>
          <a:stretch/>
        </p:blipFill>
        <p:spPr>
          <a:xfrm>
            <a:off x="187909" y="785831"/>
            <a:ext cx="4351139" cy="2365776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478912" y="-7571"/>
            <a:ext cx="28552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降水量</a:t>
            </a:r>
            <a:r>
              <a:rPr lang="en-US" altLang="ja-JP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[mm/day]</a:t>
            </a:r>
            <a:endParaRPr lang="en-US" altLang="ja-JP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006652" y="489182"/>
            <a:ext cx="713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CTL</a:t>
            </a:r>
            <a:endParaRPr lang="en-US" altLang="ja-JP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897887" y="3118364"/>
            <a:ext cx="914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LAND</a:t>
            </a:r>
            <a:endParaRPr lang="en-US" altLang="ja-JP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0" name="グループ化 49"/>
          <p:cNvGrpSpPr/>
          <p:nvPr/>
        </p:nvGrpSpPr>
        <p:grpSpPr>
          <a:xfrm>
            <a:off x="4681002" y="549838"/>
            <a:ext cx="4424080" cy="3260278"/>
            <a:chOff x="4681002" y="549838"/>
            <a:chExt cx="4424080" cy="3260278"/>
          </a:xfrm>
        </p:grpSpPr>
        <p:pic>
          <p:nvPicPr>
            <p:cNvPr id="49" name="図 4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5608" y="924627"/>
              <a:ext cx="4409474" cy="2387591"/>
            </a:xfrm>
            <a:prstGeom prst="rect">
              <a:avLst/>
            </a:prstGeom>
          </p:spPr>
        </p:pic>
        <p:grpSp>
          <p:nvGrpSpPr>
            <p:cNvPr id="12" name="グループ化 11"/>
            <p:cNvGrpSpPr/>
            <p:nvPr/>
          </p:nvGrpSpPr>
          <p:grpSpPr>
            <a:xfrm>
              <a:off x="4681002" y="549838"/>
              <a:ext cx="4371016" cy="3260278"/>
              <a:chOff x="4619193" y="549838"/>
              <a:chExt cx="4371016" cy="3260278"/>
            </a:xfrm>
          </p:grpSpPr>
          <p:sp>
            <p:nvSpPr>
              <p:cNvPr id="19" name="テキスト ボックス 18"/>
              <p:cNvSpPr txBox="1"/>
              <p:nvPr/>
            </p:nvSpPr>
            <p:spPr>
              <a:xfrm>
                <a:off x="4619193" y="3286896"/>
                <a:ext cx="227818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シェード</a:t>
                </a:r>
                <a:r>
                  <a:rPr kumimoji="1" lang="en-US" altLang="ja-JP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kumimoji="1" lang="ja-JP" altLang="en-US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有意水準</a:t>
                </a:r>
                <a:r>
                  <a:rPr kumimoji="1" lang="en-US" altLang="ja-JP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90%</a:t>
                </a:r>
                <a:r>
                  <a:rPr kumimoji="1" lang="ja-JP" altLang="en-US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以上</a:t>
                </a:r>
                <a:endParaRPr kumimoji="1" lang="en-US" altLang="ja-JP" sz="1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ja-JP" altLang="en-US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コンター：偏差</a:t>
                </a:r>
                <a:endParaRPr kumimoji="1" lang="ja-JP" alt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テキスト ボックス 23"/>
              <p:cNvSpPr txBox="1"/>
              <p:nvPr/>
            </p:nvSpPr>
            <p:spPr>
              <a:xfrm>
                <a:off x="5999634" y="549838"/>
                <a:ext cx="164205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CTL - LAND</a:t>
                </a:r>
                <a:endParaRPr lang="en-US" altLang="ja-JP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テキスト ボックス 16"/>
              <p:cNvSpPr txBox="1"/>
              <p:nvPr/>
            </p:nvSpPr>
            <p:spPr>
              <a:xfrm>
                <a:off x="7325971" y="3277571"/>
                <a:ext cx="16642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偏差が</a:t>
                </a:r>
                <a:r>
                  <a:rPr lang="en-US" altLang="ja-JP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0.05</a:t>
                </a:r>
                <a:r>
                  <a:rPr lang="ja-JP" altLang="en-US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以下を除外</a:t>
                </a:r>
                <a:endParaRPr kumimoji="1" lang="en-US" altLang="ja-JP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0" name="グループ化 39"/>
          <p:cNvGrpSpPr/>
          <p:nvPr/>
        </p:nvGrpSpPr>
        <p:grpSpPr>
          <a:xfrm>
            <a:off x="4820346" y="3935797"/>
            <a:ext cx="3814673" cy="1948571"/>
            <a:chOff x="4820346" y="3935797"/>
            <a:chExt cx="3814673" cy="1948571"/>
          </a:xfrm>
        </p:grpSpPr>
        <p:sp>
          <p:nvSpPr>
            <p:cNvPr id="26" name="テキスト ボックス 25"/>
            <p:cNvSpPr txBox="1"/>
            <p:nvPr/>
          </p:nvSpPr>
          <p:spPr>
            <a:xfrm>
              <a:off x="4820346" y="3935797"/>
              <a:ext cx="23310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海があることで，</a:t>
              </a:r>
              <a:endPara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0" name="グループ化 29"/>
            <p:cNvGrpSpPr/>
            <p:nvPr/>
          </p:nvGrpSpPr>
          <p:grpSpPr>
            <a:xfrm>
              <a:off x="5585722" y="5422703"/>
              <a:ext cx="2629246" cy="461665"/>
              <a:chOff x="5623770" y="4650721"/>
              <a:chExt cx="2629246" cy="461665"/>
            </a:xfrm>
          </p:grpSpPr>
          <p:sp>
            <p:nvSpPr>
              <p:cNvPr id="25" name="テキスト ボックス 24"/>
              <p:cNvSpPr txBox="1"/>
              <p:nvPr/>
            </p:nvSpPr>
            <p:spPr>
              <a:xfrm>
                <a:off x="5623770" y="4650721"/>
                <a:ext cx="262924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2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日本で降水量増加</a:t>
                </a:r>
                <a:endParaRPr lang="en-US" altLang="ja-JP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8" name="直線コネクタ 17"/>
              <p:cNvCxnSpPr/>
              <p:nvPr/>
            </p:nvCxnSpPr>
            <p:spPr>
              <a:xfrm>
                <a:off x="5756318" y="5045041"/>
                <a:ext cx="2405449" cy="1260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テキスト ボックス 28"/>
            <p:cNvSpPr txBox="1"/>
            <p:nvPr/>
          </p:nvSpPr>
          <p:spPr>
            <a:xfrm>
              <a:off x="5085649" y="4327547"/>
              <a:ext cx="354937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オホーツク海，中緯度太平洋で</a:t>
              </a:r>
              <a:endParaRPr lang="en-US" altLang="ja-JP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ja-JP" alt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降水量</a:t>
              </a:r>
              <a:r>
                <a:rPr lang="ja-JP" alt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減少</a:t>
              </a:r>
              <a:endParaRPr lang="en-US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上下矢印 32"/>
            <p:cNvSpPr/>
            <p:nvPr/>
          </p:nvSpPr>
          <p:spPr>
            <a:xfrm>
              <a:off x="6758847" y="4972506"/>
              <a:ext cx="282996" cy="546076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46" name="図 4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18"/>
          <a:stretch/>
        </p:blipFill>
        <p:spPr>
          <a:xfrm>
            <a:off x="211948" y="5787768"/>
            <a:ext cx="4285909" cy="285199"/>
          </a:xfrm>
          <a:prstGeom prst="rect">
            <a:avLst/>
          </a:prstGeom>
        </p:spPr>
      </p:pic>
      <p:grpSp>
        <p:nvGrpSpPr>
          <p:cNvPr id="48" name="グループ化 47"/>
          <p:cNvGrpSpPr/>
          <p:nvPr/>
        </p:nvGrpSpPr>
        <p:grpSpPr>
          <a:xfrm>
            <a:off x="1837037" y="1251847"/>
            <a:ext cx="716691" cy="3255389"/>
            <a:chOff x="1837038" y="1116347"/>
            <a:chExt cx="716691" cy="3255389"/>
          </a:xfrm>
        </p:grpSpPr>
        <p:sp>
          <p:nvSpPr>
            <p:cNvPr id="41" name="正方形/長方形 40"/>
            <p:cNvSpPr/>
            <p:nvPr/>
          </p:nvSpPr>
          <p:spPr>
            <a:xfrm>
              <a:off x="1837038" y="1116347"/>
              <a:ext cx="716691" cy="65985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正方形/長方形 46"/>
            <p:cNvSpPr/>
            <p:nvPr/>
          </p:nvSpPr>
          <p:spPr>
            <a:xfrm>
              <a:off x="1837038" y="3711877"/>
              <a:ext cx="716691" cy="65985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1" name="角丸四角形 50"/>
          <p:cNvSpPr/>
          <p:nvPr/>
        </p:nvSpPr>
        <p:spPr>
          <a:xfrm>
            <a:off x="1366286" y="4507236"/>
            <a:ext cx="6263142" cy="79812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 smtClean="0"/>
              <a:t>なぜ降水量が増加するのか？</a:t>
            </a:r>
            <a:endParaRPr kumimoji="1" lang="ja-JP" altLang="en-US" sz="3600" b="1" dirty="0"/>
          </a:p>
        </p:txBody>
      </p:sp>
      <p:sp>
        <p:nvSpPr>
          <p:cNvPr id="31" name="正方形/長方形 30"/>
          <p:cNvSpPr/>
          <p:nvPr/>
        </p:nvSpPr>
        <p:spPr>
          <a:xfrm>
            <a:off x="6351688" y="1344268"/>
            <a:ext cx="716691" cy="6598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2" name="直線コネクタ 41"/>
          <p:cNvCxnSpPr/>
          <p:nvPr/>
        </p:nvCxnSpPr>
        <p:spPr>
          <a:xfrm flipV="1">
            <a:off x="0" y="504497"/>
            <a:ext cx="9144000" cy="1051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グループ化 42"/>
          <p:cNvGrpSpPr/>
          <p:nvPr/>
        </p:nvGrpSpPr>
        <p:grpSpPr>
          <a:xfrm>
            <a:off x="-1" y="-9039"/>
            <a:ext cx="1208691" cy="523220"/>
            <a:chOff x="-1" y="-9039"/>
            <a:chExt cx="1208691" cy="523220"/>
          </a:xfrm>
        </p:grpSpPr>
        <p:sp>
          <p:nvSpPr>
            <p:cNvPr id="52" name="正方形/長方形 51"/>
            <p:cNvSpPr/>
            <p:nvPr/>
          </p:nvSpPr>
          <p:spPr>
            <a:xfrm>
              <a:off x="-1" y="43511"/>
              <a:ext cx="1208691" cy="400110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/>
            <p:cNvSpPr txBox="1"/>
            <p:nvPr/>
          </p:nvSpPr>
          <p:spPr>
            <a:xfrm>
              <a:off x="198542" y="-9039"/>
              <a:ext cx="9060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 b="1" dirty="0" smtClean="0"/>
                <a:t>結果</a:t>
              </a:r>
              <a:endParaRPr kumimoji="1" lang="ja-JP" altLang="en-US" sz="2800" b="1" dirty="0"/>
            </a:p>
          </p:txBody>
        </p:sp>
      </p:grpSp>
      <p:grpSp>
        <p:nvGrpSpPr>
          <p:cNvPr id="39" name="グループ化 38"/>
          <p:cNvGrpSpPr/>
          <p:nvPr/>
        </p:nvGrpSpPr>
        <p:grpSpPr>
          <a:xfrm>
            <a:off x="1957738" y="6015617"/>
            <a:ext cx="5895147" cy="523220"/>
            <a:chOff x="988541" y="5895233"/>
            <a:chExt cx="5895147" cy="523220"/>
          </a:xfrm>
        </p:grpSpPr>
        <p:sp>
          <p:nvSpPr>
            <p:cNvPr id="34" name="テキスト ボックス 33"/>
            <p:cNvSpPr txBox="1"/>
            <p:nvPr/>
          </p:nvSpPr>
          <p:spPr>
            <a:xfrm>
              <a:off x="1638341" y="5895233"/>
              <a:ext cx="52453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オホーツク海は梅雨を強めている</a:t>
              </a:r>
              <a:endParaRPr lang="en-US" altLang="ja-JP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右矢印 37"/>
            <p:cNvSpPr/>
            <p:nvPr/>
          </p:nvSpPr>
          <p:spPr>
            <a:xfrm>
              <a:off x="988541" y="5952838"/>
              <a:ext cx="649800" cy="40800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7" name="テキスト ボックス 36"/>
          <p:cNvSpPr txBox="1"/>
          <p:nvPr/>
        </p:nvSpPr>
        <p:spPr>
          <a:xfrm>
            <a:off x="8548965" y="144849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5/13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3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-0.05086 0.11782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2" y="588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-0.05642 0.13912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0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31" grpId="0" animBg="1"/>
      <p:bldP spid="3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/>
        </p:nvSpPr>
        <p:spPr>
          <a:xfrm>
            <a:off x="331011" y="655783"/>
            <a:ext cx="3806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1" dirty="0" smtClean="0"/>
              <a:t>熱フラックス</a:t>
            </a:r>
            <a:r>
              <a:rPr lang="en-US" altLang="ja-JP" sz="2000" b="1" dirty="0" smtClean="0"/>
              <a:t>[W/m</a:t>
            </a:r>
            <a:r>
              <a:rPr lang="en-US" altLang="ja-JP" sz="2000" b="1" baseline="30000" dirty="0" smtClean="0"/>
              <a:t>2</a:t>
            </a:r>
            <a:r>
              <a:rPr lang="en-US" altLang="ja-JP" sz="2000" b="1" dirty="0" smtClean="0"/>
              <a:t>] </a:t>
            </a:r>
            <a:r>
              <a:rPr lang="en-US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CTL - </a:t>
            </a:r>
            <a:r>
              <a:rPr lang="en-US" altLang="ja-JP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LAND</a:t>
            </a:r>
            <a:endParaRPr lang="en-US" altLang="ja-JP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" name="グループ化 43"/>
          <p:cNvGrpSpPr/>
          <p:nvPr/>
        </p:nvGrpSpPr>
        <p:grpSpPr>
          <a:xfrm>
            <a:off x="331011" y="4465274"/>
            <a:ext cx="6745757" cy="993456"/>
            <a:chOff x="331011" y="5063866"/>
            <a:chExt cx="6745757" cy="993456"/>
          </a:xfrm>
        </p:grpSpPr>
        <p:sp>
          <p:nvSpPr>
            <p:cNvPr id="20" name="テキスト ボックス 19"/>
            <p:cNvSpPr txBox="1"/>
            <p:nvPr/>
          </p:nvSpPr>
          <p:spPr>
            <a:xfrm>
              <a:off x="331011" y="5063866"/>
              <a:ext cx="67457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400" b="1" dirty="0" smtClean="0"/>
                <a:t>オホーツク海が</a:t>
              </a:r>
              <a:r>
                <a:rPr lang="ja-JP" altLang="en-US" sz="2400" b="1" dirty="0" smtClean="0">
                  <a:solidFill>
                    <a:schemeClr val="accent1">
                      <a:lumMod val="50000"/>
                    </a:schemeClr>
                  </a:solidFill>
                </a:rPr>
                <a:t>冷たい</a:t>
              </a:r>
              <a:r>
                <a:rPr lang="ja-JP" altLang="en-US" sz="2400" b="1" dirty="0" smtClean="0"/>
                <a:t> ⇒ 大気から海へ熱が輸送</a:t>
              </a:r>
              <a:endParaRPr lang="en-US" altLang="ja-JP" sz="2400" b="1" dirty="0"/>
            </a:p>
          </p:txBody>
        </p:sp>
        <p:grpSp>
          <p:nvGrpSpPr>
            <p:cNvPr id="43" name="グループ化 42"/>
            <p:cNvGrpSpPr/>
            <p:nvPr/>
          </p:nvGrpSpPr>
          <p:grpSpPr>
            <a:xfrm>
              <a:off x="1605888" y="5534102"/>
              <a:ext cx="3838855" cy="523220"/>
              <a:chOff x="1828800" y="6010953"/>
              <a:chExt cx="3838855" cy="523220"/>
            </a:xfrm>
          </p:grpSpPr>
          <p:grpSp>
            <p:nvGrpSpPr>
              <p:cNvPr id="42" name="グループ化 41"/>
              <p:cNvGrpSpPr/>
              <p:nvPr/>
            </p:nvGrpSpPr>
            <p:grpSpPr>
              <a:xfrm>
                <a:off x="2424459" y="6010953"/>
                <a:ext cx="3243196" cy="523220"/>
                <a:chOff x="2427428" y="6010953"/>
                <a:chExt cx="3243196" cy="523220"/>
              </a:xfrm>
            </p:grpSpPr>
            <p:sp>
              <p:nvSpPr>
                <p:cNvPr id="16" name="テキスト ボックス 15"/>
                <p:cNvSpPr txBox="1"/>
                <p:nvPr/>
              </p:nvSpPr>
              <p:spPr>
                <a:xfrm>
                  <a:off x="2427428" y="6010953"/>
                  <a:ext cx="324319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ja-JP" altLang="en-US" sz="2800" b="1" dirty="0"/>
                    <a:t>オホーツク海が</a:t>
                  </a:r>
                  <a:r>
                    <a:rPr lang="ja-JP" altLang="en-US" sz="2800" b="1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冷源</a:t>
                  </a:r>
                  <a:endParaRPr lang="en-US" altLang="ja-JP" sz="28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cxnSp>
              <p:nvCxnSpPr>
                <p:cNvPr id="11" name="直線コネクタ 10"/>
                <p:cNvCxnSpPr/>
                <p:nvPr/>
              </p:nvCxnSpPr>
              <p:spPr>
                <a:xfrm>
                  <a:off x="2505914" y="6509459"/>
                  <a:ext cx="3049848" cy="441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2" name="右矢印 21"/>
              <p:cNvSpPr/>
              <p:nvPr/>
            </p:nvSpPr>
            <p:spPr>
              <a:xfrm>
                <a:off x="1828800" y="6102620"/>
                <a:ext cx="598628" cy="339886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pic>
        <p:nvPicPr>
          <p:cNvPr id="27" name="図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81" y="1011503"/>
            <a:ext cx="3869828" cy="3025038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44" y="4069440"/>
            <a:ext cx="3712431" cy="268799"/>
          </a:xfrm>
          <a:prstGeom prst="rect">
            <a:avLst/>
          </a:prstGeom>
        </p:spPr>
      </p:pic>
      <p:grpSp>
        <p:nvGrpSpPr>
          <p:cNvPr id="47" name="グループ化 46"/>
          <p:cNvGrpSpPr/>
          <p:nvPr/>
        </p:nvGrpSpPr>
        <p:grpSpPr>
          <a:xfrm>
            <a:off x="1815460" y="5493386"/>
            <a:ext cx="5727850" cy="918570"/>
            <a:chOff x="1815460" y="5589471"/>
            <a:chExt cx="5727850" cy="918570"/>
          </a:xfrm>
        </p:grpSpPr>
        <p:sp>
          <p:nvSpPr>
            <p:cNvPr id="45" name="テキスト ボックス 44"/>
            <p:cNvSpPr txBox="1"/>
            <p:nvPr/>
          </p:nvSpPr>
          <p:spPr>
            <a:xfrm>
              <a:off x="1815460" y="6015598"/>
              <a:ext cx="572785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600" b="1" dirty="0" smtClean="0"/>
                <a:t>地上ではオホーツク海を中心に</a:t>
              </a:r>
              <a:r>
                <a:rPr lang="ja-JP" altLang="en-US" sz="2600" b="1" dirty="0" smtClean="0">
                  <a:solidFill>
                    <a:schemeClr val="accent1">
                      <a:lumMod val="50000"/>
                    </a:schemeClr>
                  </a:solidFill>
                </a:rPr>
                <a:t>寒くなる</a:t>
              </a:r>
              <a:endParaRPr lang="en-US" altLang="ja-JP" sz="2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下矢印 45"/>
            <p:cNvSpPr/>
            <p:nvPr/>
          </p:nvSpPr>
          <p:spPr>
            <a:xfrm>
              <a:off x="3842346" y="5589471"/>
              <a:ext cx="438329" cy="46785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1" name="グループ化 50"/>
          <p:cNvGrpSpPr/>
          <p:nvPr/>
        </p:nvGrpSpPr>
        <p:grpSpPr>
          <a:xfrm>
            <a:off x="4597005" y="675029"/>
            <a:ext cx="4200873" cy="3691538"/>
            <a:chOff x="4597005" y="675029"/>
            <a:chExt cx="4200873" cy="3691538"/>
          </a:xfrm>
        </p:grpSpPr>
        <p:grpSp>
          <p:nvGrpSpPr>
            <p:cNvPr id="49" name="グループ化 48"/>
            <p:cNvGrpSpPr/>
            <p:nvPr/>
          </p:nvGrpSpPr>
          <p:grpSpPr>
            <a:xfrm>
              <a:off x="4597005" y="675029"/>
              <a:ext cx="4200873" cy="3691538"/>
              <a:chOff x="4597005" y="675029"/>
              <a:chExt cx="4200873" cy="3691538"/>
            </a:xfrm>
          </p:grpSpPr>
          <p:grpSp>
            <p:nvGrpSpPr>
              <p:cNvPr id="41" name="グループ化 40"/>
              <p:cNvGrpSpPr/>
              <p:nvPr/>
            </p:nvGrpSpPr>
            <p:grpSpPr>
              <a:xfrm>
                <a:off x="4597005" y="675029"/>
                <a:ext cx="3690338" cy="3691538"/>
                <a:chOff x="4597005" y="675029"/>
                <a:chExt cx="3690338" cy="3691538"/>
              </a:xfrm>
            </p:grpSpPr>
            <p:sp>
              <p:nvSpPr>
                <p:cNvPr id="29" name="テキスト ボックス 28"/>
                <p:cNvSpPr txBox="1"/>
                <p:nvPr/>
              </p:nvSpPr>
              <p:spPr>
                <a:xfrm>
                  <a:off x="5231442" y="675029"/>
                  <a:ext cx="305590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20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2m</a:t>
                  </a:r>
                  <a:r>
                    <a:rPr lang="ja-JP" altLang="en-US" sz="20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気温 </a:t>
                  </a:r>
                  <a:r>
                    <a:rPr lang="en-US" altLang="ja-JP" sz="20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[</a:t>
                  </a:r>
                  <a:r>
                    <a:rPr lang="ja-JP" altLang="en-US" sz="20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℃</a:t>
                  </a:r>
                  <a:r>
                    <a:rPr lang="en-US" altLang="ja-JP" sz="20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] </a:t>
                  </a:r>
                  <a:r>
                    <a:rPr lang="en-US" altLang="ja-JP" sz="2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CTL - </a:t>
                  </a:r>
                  <a:r>
                    <a:rPr lang="en-US" altLang="ja-JP" sz="20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LAND</a:t>
                  </a:r>
                  <a:endParaRPr lang="en-US" altLang="ja-JP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0" name="テキスト ボックス 39"/>
                <p:cNvSpPr txBox="1"/>
                <p:nvPr/>
              </p:nvSpPr>
              <p:spPr>
                <a:xfrm>
                  <a:off x="4597005" y="3843347"/>
                  <a:ext cx="227818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ja-JP" altLang="en-US" sz="14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シェード</a:t>
                  </a:r>
                  <a:r>
                    <a:rPr kumimoji="1" lang="en-US" altLang="ja-JP" sz="14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:</a:t>
                  </a:r>
                  <a:r>
                    <a:rPr kumimoji="1" lang="ja-JP" altLang="en-US" sz="14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有意水準</a:t>
                  </a:r>
                  <a:r>
                    <a:rPr kumimoji="1" lang="en-US" altLang="ja-JP" sz="14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90%</a:t>
                  </a:r>
                  <a:r>
                    <a:rPr kumimoji="1" lang="ja-JP" altLang="en-US" sz="14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以上</a:t>
                  </a:r>
                  <a:endParaRPr kumimoji="1" lang="en-US" altLang="ja-JP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r>
                    <a:rPr lang="ja-JP" altLang="en-US" sz="14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コンター：偏差</a:t>
                  </a:r>
                  <a:endParaRPr kumimoji="1" lang="ja-JP" alt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48" name="図 47"/>
              <p:cNvPicPr>
                <a:picLocks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9878" y="1011503"/>
                <a:ext cx="4158000" cy="2811600"/>
              </a:xfrm>
              <a:prstGeom prst="rect">
                <a:avLst/>
              </a:prstGeom>
            </p:spPr>
          </p:pic>
        </p:grpSp>
        <p:sp>
          <p:nvSpPr>
            <p:cNvPr id="50" name="テキスト ボックス 49"/>
            <p:cNvSpPr txBox="1"/>
            <p:nvPr/>
          </p:nvSpPr>
          <p:spPr>
            <a:xfrm>
              <a:off x="7100688" y="3459071"/>
              <a:ext cx="16642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偏差が</a:t>
              </a:r>
              <a:r>
                <a:rPr lang="en-US" altLang="ja-JP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0.05</a:t>
              </a:r>
              <a:r>
                <a:rPr lang="ja-JP" altLang="en-US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以下を除外</a:t>
              </a:r>
              <a:endParaRPr kumimoji="1" lang="en-US" altLang="ja-JP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6" name="直線コネクタ 25"/>
          <p:cNvCxnSpPr/>
          <p:nvPr/>
        </p:nvCxnSpPr>
        <p:spPr>
          <a:xfrm flipV="1">
            <a:off x="0" y="504497"/>
            <a:ext cx="9144000" cy="1051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グループ化 29"/>
          <p:cNvGrpSpPr/>
          <p:nvPr/>
        </p:nvGrpSpPr>
        <p:grpSpPr>
          <a:xfrm>
            <a:off x="-1" y="-9039"/>
            <a:ext cx="1208691" cy="523220"/>
            <a:chOff x="-1" y="-9039"/>
            <a:chExt cx="1208691" cy="523220"/>
          </a:xfrm>
        </p:grpSpPr>
        <p:sp>
          <p:nvSpPr>
            <p:cNvPr id="31" name="正方形/長方形 30"/>
            <p:cNvSpPr/>
            <p:nvPr/>
          </p:nvSpPr>
          <p:spPr>
            <a:xfrm>
              <a:off x="-1" y="43511"/>
              <a:ext cx="1208691" cy="400110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198542" y="-9039"/>
              <a:ext cx="9060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 b="1" dirty="0" smtClean="0"/>
                <a:t>結果</a:t>
              </a:r>
              <a:endParaRPr kumimoji="1" lang="ja-JP" altLang="en-US" sz="2800" b="1" dirty="0"/>
            </a:p>
          </p:txBody>
        </p:sp>
      </p:grpSp>
      <p:sp>
        <p:nvSpPr>
          <p:cNvPr id="36" name="テキスト ボックス 35"/>
          <p:cNvSpPr txBox="1"/>
          <p:nvPr/>
        </p:nvSpPr>
        <p:spPr>
          <a:xfrm>
            <a:off x="1478912" y="-7571"/>
            <a:ext cx="36038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オホーツク海上の変化</a:t>
            </a:r>
            <a:endParaRPr lang="en-US" altLang="ja-JP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8548965" y="144849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6/13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49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35864</TotalTime>
  <Words>1705</Words>
  <Application>Microsoft Office PowerPoint</Application>
  <PresentationFormat>画面に合わせる (4:3)</PresentationFormat>
  <Paragraphs>391</Paragraphs>
  <Slides>42</Slides>
  <Notes>4</Notes>
  <HiddenSlides>4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42</vt:i4>
      </vt:variant>
    </vt:vector>
  </HeadingPairs>
  <TitlesOfParts>
    <vt:vector size="50" baseType="lpstr">
      <vt:lpstr>ＭＳ Ｐゴシック</vt:lpstr>
      <vt:lpstr>Arial</vt:lpstr>
      <vt:lpstr>Calibri</vt:lpstr>
      <vt:lpstr>Calibri Light</vt:lpstr>
      <vt:lpstr>Cambria Math</vt:lpstr>
      <vt:lpstr>Times New Roman</vt:lpstr>
      <vt:lpstr>Wingdings 2</vt:lpstr>
      <vt:lpstr>HDOfficeLightV0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KAWASAKI</dc:creator>
  <cp:lastModifiedBy>KAWASAKI</cp:lastModifiedBy>
  <cp:revision>575</cp:revision>
  <cp:lastPrinted>2014-11-24T13:13:37Z</cp:lastPrinted>
  <dcterms:created xsi:type="dcterms:W3CDTF">2014-11-07T07:46:26Z</dcterms:created>
  <dcterms:modified xsi:type="dcterms:W3CDTF">2015-03-17T04:55:47Z</dcterms:modified>
</cp:coreProperties>
</file>